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25.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4"/>
    <p:sldMasterId id="2147483673" r:id="rId5"/>
  </p:sldMasterIdLst>
  <p:notesMasterIdLst>
    <p:notesMasterId r:id="rId42"/>
  </p:notesMasterIdLst>
  <p:sldIdLst>
    <p:sldId id="258" r:id="rId6"/>
    <p:sldId id="320" r:id="rId7"/>
    <p:sldId id="321" r:id="rId8"/>
    <p:sldId id="322" r:id="rId9"/>
    <p:sldId id="319" r:id="rId10"/>
    <p:sldId id="323" r:id="rId11"/>
    <p:sldId id="263" r:id="rId12"/>
    <p:sldId id="303" r:id="rId13"/>
    <p:sldId id="364" r:id="rId14"/>
    <p:sldId id="369" r:id="rId15"/>
    <p:sldId id="370" r:id="rId16"/>
    <p:sldId id="363" r:id="rId17"/>
    <p:sldId id="350" r:id="rId18"/>
    <p:sldId id="353" r:id="rId19"/>
    <p:sldId id="357" r:id="rId20"/>
    <p:sldId id="358" r:id="rId21"/>
    <p:sldId id="355" r:id="rId22"/>
    <p:sldId id="356" r:id="rId23"/>
    <p:sldId id="359" r:id="rId24"/>
    <p:sldId id="312" r:id="rId25"/>
    <p:sldId id="329" r:id="rId26"/>
    <p:sldId id="342" r:id="rId27"/>
    <p:sldId id="339" r:id="rId28"/>
    <p:sldId id="337" r:id="rId29"/>
    <p:sldId id="334" r:id="rId30"/>
    <p:sldId id="336" r:id="rId31"/>
    <p:sldId id="333" r:id="rId32"/>
    <p:sldId id="371" r:id="rId33"/>
    <p:sldId id="372" r:id="rId34"/>
    <p:sldId id="373" r:id="rId35"/>
    <p:sldId id="374" r:id="rId36"/>
    <p:sldId id="341" r:id="rId37"/>
    <p:sldId id="340" r:id="rId38"/>
    <p:sldId id="327" r:id="rId39"/>
    <p:sldId id="328" r:id="rId40"/>
    <p:sldId id="331" r:id="rId41"/>
  </p:sldIdLst>
  <p:sldSz cx="9144000" cy="6858000" type="screen4x3"/>
  <p:notesSz cx="6858000" cy="9144000"/>
  <p:embeddedFontLst>
    <p:embeddedFont>
      <p:font typeface="Calibri" pitchFamily="34" charset="0"/>
      <p:regular r:id="rId43"/>
      <p:bold r:id="rId44"/>
      <p:italic r:id="rId45"/>
      <p:boldItalic r:id="rId46"/>
    </p:embeddedFont>
    <p:embeddedFont>
      <p:font typeface="Segoe UI" pitchFamily="34" charset="0"/>
      <p:regular r:id="rId47"/>
      <p:bold r:id="rId48"/>
      <p:italic r:id="rId49"/>
      <p:boldItalic r:id="rId50"/>
    </p:embeddedFont>
    <p:embeddedFont>
      <p:font typeface="Cambria Math" pitchFamily="18" charset="0"/>
      <p:regular r:id="rId51"/>
    </p:embeddedFont>
    <p:embeddedFont>
      <p:font typeface="MS PGothic" pitchFamily="34" charset="-128"/>
      <p:regular r:id="rId52"/>
    </p:embeddedFont>
    <p:embeddedFont>
      <p:font typeface="Segoe" charset="0"/>
      <p:regular r:id="rId53"/>
      <p:bold r:id="rId54"/>
      <p:italic r:id="rId55"/>
      <p:boldItalic r:id="rId56"/>
    </p:embeddedFont>
    <p:embeddedFont>
      <p:font typeface="Cambria" pitchFamily="18" charset="0"/>
      <p:regular r:id="rId57"/>
      <p:bold r:id="rId58"/>
      <p:italic r:id="rId59"/>
      <p:boldItalic r:id="rId60"/>
    </p:embeddedFont>
    <p:embeddedFont>
      <p:font typeface="Segoe Condensed" charset="0"/>
      <p:regular r:id="rId61"/>
      <p:bold r:id="rId62"/>
      <p:italic r:id="rId63"/>
      <p:boldItalic r:id="rId64"/>
    </p:embeddedFont>
    <p:embeddedFont>
      <p:font typeface="Segoe Light" charset="0"/>
      <p:regular r:id="rId65"/>
      <p:italic r:id="rId66"/>
    </p:embeddedFont>
    <p:embeddedFont>
      <p:font typeface="Consolas" pitchFamily="49" charset="0"/>
      <p:regular r:id="rId67"/>
      <p:bold r:id="rId68"/>
      <p:italic r:id="rId69"/>
      <p:boldItalic r:id="rId70"/>
    </p:embeddedFont>
    <p:embeddedFont>
      <p:font typeface="Segoe UI Light" pitchFamily="34" charset="0"/>
      <p:regular r:id="rId71"/>
      <p:italic r:id="rId7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artner Introduction" id="{7D5C98B5-BEFD-4CCE-BECF-1258B2BBD829}">
          <p14:sldIdLst>
            <p14:sldId id="258"/>
            <p14:sldId id="320"/>
            <p14:sldId id="321"/>
            <p14:sldId id="322"/>
          </p14:sldIdLst>
        </p14:section>
        <p14:section name="Platform Modernization" id="{BB7B2CBB-211A-4520-A186-B6EC99A6AE55}">
          <p14:sldIdLst>
            <p14:sldId id="319"/>
            <p14:sldId id="323"/>
            <p14:sldId id="263"/>
            <p14:sldId id="303"/>
            <p14:sldId id="364"/>
            <p14:sldId id="369"/>
            <p14:sldId id="370"/>
            <p14:sldId id="363"/>
            <p14:sldId id="350"/>
            <p14:sldId id="353"/>
            <p14:sldId id="357"/>
            <p14:sldId id="358"/>
            <p14:sldId id="355"/>
            <p14:sldId id="356"/>
            <p14:sldId id="359"/>
          </p14:sldIdLst>
        </p14:section>
        <p14:section name="Microsoft Can Help" id="{B926378E-49EA-485C-BCFF-84823F9C9BD4}">
          <p14:sldIdLst>
            <p14:sldId id="312"/>
            <p14:sldId id="329"/>
            <p14:sldId id="342"/>
          </p14:sldIdLst>
        </p14:section>
        <p14:section name="Appendix" id="{0D37DCB4-8BE4-4A1B-B735-9D429C07E853}">
          <p14:sldIdLst>
            <p14:sldId id="339"/>
            <p14:sldId id="337"/>
            <p14:sldId id="334"/>
            <p14:sldId id="336"/>
            <p14:sldId id="333"/>
            <p14:sldId id="371"/>
            <p14:sldId id="372"/>
            <p14:sldId id="373"/>
            <p14:sldId id="374"/>
            <p14:sldId id="341"/>
            <p14:sldId id="340"/>
            <p14:sldId id="327"/>
            <p14:sldId id="328"/>
            <p14:sldId id="331"/>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ndy Maxwell" initials="MM"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B5D331"/>
    <a:srgbClr val="4DC8ED"/>
    <a:srgbClr val="FF8B00"/>
    <a:srgbClr val="C82828"/>
    <a:srgbClr val="3F3F3F"/>
    <a:srgbClr val="B86500"/>
    <a:srgbClr val="262626"/>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39" autoAdjust="0"/>
    <p:restoredTop sz="70839" autoAdjust="0"/>
  </p:normalViewPr>
  <p:slideViewPr>
    <p:cSldViewPr snapToGrid="0">
      <p:cViewPr>
        <p:scale>
          <a:sx n="89" d="100"/>
          <a:sy n="89" d="100"/>
        </p:scale>
        <p:origin x="-708" y="1722"/>
      </p:cViewPr>
      <p:guideLst>
        <p:guide orient="horz" pos="2160"/>
        <p:guide pos="2880"/>
      </p:guideLst>
    </p:cSldViewPr>
  </p:slideViewPr>
  <p:notesTextViewPr>
    <p:cViewPr>
      <p:scale>
        <a:sx n="100" d="100"/>
        <a:sy n="100" d="100"/>
      </p:scale>
      <p:origin x="0" y="0"/>
    </p:cViewPr>
  </p:notesTextViewPr>
  <p:sorterViewPr>
    <p:cViewPr>
      <p:scale>
        <a:sx n="40" d="100"/>
        <a:sy n="40" d="100"/>
      </p:scale>
      <p:origin x="0" y="0"/>
    </p:cViewPr>
  </p:sorterViewPr>
  <p:notesViewPr>
    <p:cSldViewPr snapToGrid="0">
      <p:cViewPr varScale="1">
        <p:scale>
          <a:sx n="76" d="100"/>
          <a:sy n="76" d="100"/>
        </p:scale>
        <p:origin x="-1830" y="-102"/>
      </p:cViewPr>
      <p:guideLst>
        <p:guide orient="horz" pos="2880"/>
        <p:guide pos="2160"/>
      </p:guideLst>
    </p:cSldViewPr>
  </p:notes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63" Type="http://schemas.openxmlformats.org/officeDocument/2006/relationships/font" Target="fonts/font21.fntdata"/><Relationship Id="rId68" Type="http://schemas.openxmlformats.org/officeDocument/2006/relationships/font" Target="fonts/font26.fntdata"/><Relationship Id="rId76"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font" Target="fonts/font29.fntdata"/><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66" Type="http://schemas.openxmlformats.org/officeDocument/2006/relationships/font" Target="fonts/font24.fntdata"/><Relationship Id="rId7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7.fntdata"/><Relationship Id="rId57" Type="http://schemas.openxmlformats.org/officeDocument/2006/relationships/font" Target="fonts/font15.fntdata"/><Relationship Id="rId61" Type="http://schemas.openxmlformats.org/officeDocument/2006/relationships/font" Target="fonts/font19.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font" Target="fonts/font18.fntdata"/><Relationship Id="rId65" Type="http://schemas.openxmlformats.org/officeDocument/2006/relationships/font" Target="fonts/font23.fntdata"/><Relationship Id="rId7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64" Type="http://schemas.openxmlformats.org/officeDocument/2006/relationships/font" Target="fonts/font22.fntdata"/><Relationship Id="rId69" Type="http://schemas.openxmlformats.org/officeDocument/2006/relationships/font" Target="fonts/font27.fntdata"/><Relationship Id="rId77"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font" Target="fonts/font9.fntdata"/><Relationship Id="rId72" Type="http://schemas.openxmlformats.org/officeDocument/2006/relationships/font" Target="fonts/font30.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4.fntdata"/><Relationship Id="rId59" Type="http://schemas.openxmlformats.org/officeDocument/2006/relationships/font" Target="fonts/font17.fntdata"/><Relationship Id="rId67" Type="http://schemas.openxmlformats.org/officeDocument/2006/relationships/font" Target="fonts/font25.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12.fntdata"/><Relationship Id="rId62" Type="http://schemas.openxmlformats.org/officeDocument/2006/relationships/font" Target="fonts/font20.fntdata"/><Relationship Id="rId70" Type="http://schemas.openxmlformats.org/officeDocument/2006/relationships/font" Target="fonts/font28.fntdata"/><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8FA79-B440-4F2F-929F-E8EFA50B5750}" type="datetimeFigureOut">
              <a:rPr lang="en-US" smtClean="0"/>
              <a:t>10/31/2012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D5A5AB-9D22-4354-8089-2AE811D4E282}" type="slidenum">
              <a:rPr lang="en-US" smtClean="0"/>
              <a:t>‹#›</a:t>
            </a:fld>
            <a:endParaRPr lang="en-US" dirty="0"/>
          </a:p>
        </p:txBody>
      </p:sp>
    </p:spTree>
    <p:extLst>
      <p:ext uri="{BB962C8B-B14F-4D97-AF65-F5344CB8AC3E}">
        <p14:creationId xmlns:p14="http://schemas.microsoft.com/office/powerpoint/2010/main" val="3335309303"/>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Segoe" charset="0"/>
        <a:ea typeface="+mn-ea"/>
        <a:cs typeface="+mn-cs"/>
      </a:defRPr>
    </a:lvl1pPr>
    <a:lvl2pPr marL="457200" algn="l" defTabSz="914400" rtl="0" eaLnBrk="1" latinLnBrk="0" hangingPunct="1">
      <a:defRPr sz="1100" kern="1200">
        <a:solidFill>
          <a:schemeClr val="tx1"/>
        </a:solidFill>
        <a:latin typeface="Segoe" charset="0"/>
        <a:ea typeface="+mn-ea"/>
        <a:cs typeface="+mn-cs"/>
      </a:defRPr>
    </a:lvl2pPr>
    <a:lvl3pPr marL="914400" algn="l" defTabSz="914400" rtl="0" eaLnBrk="1" latinLnBrk="0" hangingPunct="1">
      <a:defRPr sz="1100" kern="1200">
        <a:solidFill>
          <a:schemeClr val="tx1"/>
        </a:solidFill>
        <a:latin typeface="Segoe" charset="0"/>
        <a:ea typeface="+mn-ea"/>
        <a:cs typeface="+mn-cs"/>
      </a:defRPr>
    </a:lvl3pPr>
    <a:lvl4pPr marL="1371600" algn="l" defTabSz="914400" rtl="0" eaLnBrk="1" latinLnBrk="0" hangingPunct="1">
      <a:defRPr sz="1100" kern="1200">
        <a:solidFill>
          <a:schemeClr val="tx1"/>
        </a:solidFill>
        <a:latin typeface="Segoe" charset="0"/>
        <a:ea typeface="+mn-ea"/>
        <a:cs typeface="+mn-cs"/>
      </a:defRPr>
    </a:lvl4pPr>
    <a:lvl5pPr marL="1828800" algn="l" defTabSz="914400" rtl="0" eaLnBrk="1" latinLnBrk="0" hangingPunct="1">
      <a:defRPr sz="1100" kern="1200">
        <a:solidFill>
          <a:schemeClr val="tx1"/>
        </a:solidFill>
        <a:latin typeface="Segoe"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windowsazure.com/en-us/support/sla/"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kern="1200" dirty="0" smtClean="0">
                <a:solidFill>
                  <a:schemeClr val="tx1"/>
                </a:solidFill>
                <a:effectLst/>
                <a:latin typeface="Segoe" charset="0"/>
                <a:ea typeface="+mn-ea"/>
                <a:cs typeface="+mn-cs"/>
              </a:rPr>
              <a:t>KEY MESSAGE: </a:t>
            </a:r>
          </a:p>
          <a:p>
            <a:r>
              <a:rPr lang="en-US" sz="1100" b="0" kern="1200" dirty="0" smtClean="0">
                <a:solidFill>
                  <a:schemeClr val="tx1"/>
                </a:solidFill>
                <a:effectLst/>
                <a:latin typeface="Segoe" charset="0"/>
                <a:ea typeface="+mn-ea"/>
                <a:cs typeface="+mn-cs"/>
              </a:rPr>
              <a:t>The journey to a modern platform begins with SQL Server</a:t>
            </a:r>
            <a:r>
              <a:rPr lang="en-US" sz="1100" b="0" kern="1200" baseline="0" dirty="0" smtClean="0">
                <a:solidFill>
                  <a:schemeClr val="tx1"/>
                </a:solidFill>
                <a:effectLst/>
                <a:latin typeface="Segoe" charset="0"/>
                <a:ea typeface="+mn-ea"/>
                <a:cs typeface="+mn-cs"/>
              </a:rPr>
              <a:t> 2012. </a:t>
            </a:r>
            <a:r>
              <a:rPr lang="en-US" sz="1100" kern="1200" dirty="0" smtClean="0">
                <a:solidFill>
                  <a:schemeClr val="tx1"/>
                </a:solidFill>
                <a:effectLst/>
                <a:latin typeface="Segoe" charset="0"/>
                <a:ea typeface="+mn-ea"/>
                <a:cs typeface="+mn-cs"/>
              </a:rPr>
              <a:t>Upgrade to the latest version of SQL Server for new</a:t>
            </a:r>
            <a:r>
              <a:rPr lang="en-US" sz="1100" kern="1200" baseline="0" dirty="0" smtClean="0">
                <a:solidFill>
                  <a:schemeClr val="tx1"/>
                </a:solidFill>
                <a:effectLst/>
                <a:latin typeface="Segoe" charset="0"/>
                <a:ea typeface="+mn-ea"/>
                <a:cs typeface="+mn-cs"/>
              </a:rPr>
              <a:t> and existing applications </a:t>
            </a:r>
            <a:r>
              <a:rPr lang="en-US" sz="1100" kern="1200" dirty="0" smtClean="0">
                <a:solidFill>
                  <a:schemeClr val="tx1"/>
                </a:solidFill>
                <a:effectLst/>
                <a:latin typeface="Segoe" charset="0"/>
                <a:ea typeface="+mn-ea"/>
                <a:cs typeface="+mn-cs"/>
              </a:rPr>
              <a:t>to get the high performance and reliability you need to stay productive while </a:t>
            </a:r>
            <a:r>
              <a:rPr lang="en-US" sz="1100" i="1" kern="1200" dirty="0" smtClean="0">
                <a:solidFill>
                  <a:schemeClr val="tx1"/>
                </a:solidFill>
                <a:effectLst/>
                <a:latin typeface="Segoe" charset="0"/>
                <a:ea typeface="+mn-ea"/>
                <a:cs typeface="+mn-cs"/>
              </a:rPr>
              <a:t>reducing your total cost of ownership.</a:t>
            </a:r>
          </a:p>
          <a:p>
            <a:endParaRPr lang="en-US" sz="1100" i="1" kern="1200" dirty="0" smtClean="0">
              <a:solidFill>
                <a:schemeClr val="tx1"/>
              </a:solidFill>
              <a:effectLst/>
              <a:latin typeface="Segoe" charset="0"/>
              <a:ea typeface="+mn-ea"/>
              <a:cs typeface="+mn-cs"/>
            </a:endParaRPr>
          </a:p>
          <a:p>
            <a:r>
              <a:rPr lang="en-US" sz="1100" kern="1200" dirty="0" smtClean="0">
                <a:solidFill>
                  <a:schemeClr val="tx1"/>
                </a:solidFill>
                <a:effectLst/>
                <a:latin typeface="Segoe" charset="0"/>
                <a:ea typeface="+mn-ea"/>
                <a:cs typeface="+mn-cs"/>
              </a:rPr>
              <a:t>With</a:t>
            </a:r>
            <a:r>
              <a:rPr lang="en-US" sz="1100" kern="1200" baseline="0" dirty="0" smtClean="0">
                <a:solidFill>
                  <a:schemeClr val="tx1"/>
                </a:solidFill>
                <a:effectLst/>
                <a:latin typeface="Segoe" charset="0"/>
                <a:ea typeface="+mn-ea"/>
                <a:cs typeface="+mn-cs"/>
              </a:rPr>
              <a:t> m</a:t>
            </a:r>
            <a:r>
              <a:rPr lang="en-US" sz="1100" kern="1200" dirty="0" smtClean="0">
                <a:solidFill>
                  <a:schemeClr val="tx1"/>
                </a:solidFill>
                <a:effectLst/>
                <a:latin typeface="Segoe" charset="0"/>
                <a:ea typeface="+mn-ea"/>
                <a:cs typeface="+mn-cs"/>
              </a:rPr>
              <a:t>ore than 45% SQL Server installed base currently using SQL Server</a:t>
            </a:r>
            <a:r>
              <a:rPr lang="en-US" sz="1100" kern="1200" baseline="30000" dirty="0" smtClean="0">
                <a:solidFill>
                  <a:schemeClr val="tx1"/>
                </a:solidFill>
                <a:effectLst/>
                <a:latin typeface="Segoe" charset="0"/>
                <a:ea typeface="+mn-ea"/>
                <a:cs typeface="+mn-cs"/>
              </a:rPr>
              <a:t>®</a:t>
            </a:r>
            <a:r>
              <a:rPr lang="en-US" sz="1100" kern="1200" dirty="0" smtClean="0">
                <a:solidFill>
                  <a:schemeClr val="tx1"/>
                </a:solidFill>
                <a:effectLst/>
                <a:latin typeface="Segoe" charset="0"/>
                <a:ea typeface="+mn-ea"/>
                <a:cs typeface="+mn-cs"/>
              </a:rPr>
              <a:t> 2000/2005 in the SMB market,</a:t>
            </a:r>
            <a:r>
              <a:rPr lang="en-US" sz="1100" kern="1200" baseline="0" dirty="0" smtClean="0">
                <a:solidFill>
                  <a:schemeClr val="tx1"/>
                </a:solidFill>
                <a:effectLst/>
                <a:latin typeface="Segoe" charset="0"/>
                <a:ea typeface="+mn-ea"/>
                <a:cs typeface="+mn-cs"/>
              </a:rPr>
              <a:t> chances are a lot of you are missing out on over </a:t>
            </a:r>
            <a:r>
              <a:rPr lang="en-US" sz="1100" baseline="0" dirty="0" smtClean="0">
                <a:solidFill>
                  <a:srgbClr val="3F3F3F"/>
                </a:solidFill>
                <a:latin typeface="Segoe UI" pitchFamily="34" charset="0"/>
                <a:ea typeface="Segoe UI" pitchFamily="34" charset="0"/>
                <a:cs typeface="Segoe UI" pitchFamily="34" charset="0"/>
              </a:rPr>
              <a:t>a decade’s worth of technological advances and business critical insight. </a:t>
            </a:r>
          </a:p>
          <a:p>
            <a:endParaRPr lang="en-US" sz="1100" baseline="0" dirty="0" smtClean="0">
              <a:solidFill>
                <a:srgbClr val="3F3F3F"/>
              </a:solidFill>
              <a:latin typeface="Segoe UI" pitchFamily="34" charset="0"/>
              <a:ea typeface="Segoe UI" pitchFamily="34" charset="0"/>
              <a:cs typeface="Segoe UI" pitchFamily="34" charset="0"/>
            </a:endParaRPr>
          </a:p>
        </p:txBody>
      </p:sp>
      <p:sp>
        <p:nvSpPr>
          <p:cNvPr id="4" name="Slide Number Placeholder 3"/>
          <p:cNvSpPr>
            <a:spLocks noGrp="1"/>
          </p:cNvSpPr>
          <p:nvPr>
            <p:ph type="sldNum" sz="quarter" idx="10"/>
          </p:nvPr>
        </p:nvSpPr>
        <p:spPr/>
        <p:txBody>
          <a:bodyPr/>
          <a:lstStyle/>
          <a:p>
            <a:fld id="{89D5A5AB-9D22-4354-8089-2AE811D4E282}" type="slidenum">
              <a:rPr lang="en-US" smtClean="0"/>
              <a:t>15</a:t>
            </a:fld>
            <a:endParaRPr lang="en-US" dirty="0"/>
          </a:p>
        </p:txBody>
      </p:sp>
    </p:spTree>
    <p:extLst>
      <p:ext uri="{BB962C8B-B14F-4D97-AF65-F5344CB8AC3E}">
        <p14:creationId xmlns:p14="http://schemas.microsoft.com/office/powerpoint/2010/main" val="680928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kern="1200" dirty="0" smtClean="0">
                <a:solidFill>
                  <a:schemeClr val="tx1"/>
                </a:solidFill>
                <a:effectLst/>
                <a:latin typeface="Segoe" charset="0"/>
                <a:ea typeface="+mn-ea"/>
                <a:cs typeface="+mn-cs"/>
              </a:rPr>
              <a:t>KEY MESSAGE: </a:t>
            </a:r>
            <a:r>
              <a:rPr lang="en-US" sz="1100" kern="1200" dirty="0" smtClean="0">
                <a:solidFill>
                  <a:schemeClr val="tx1"/>
                </a:solidFill>
                <a:effectLst/>
                <a:latin typeface="Segoe" charset="0"/>
                <a:ea typeface="+mn-ea"/>
                <a:cs typeface="+mn-cs"/>
              </a:rPr>
              <a:t>Modernize your application platform</a:t>
            </a:r>
          </a:p>
          <a:p>
            <a:endParaRPr lang="en-US" sz="1100" kern="1200" dirty="0" smtClean="0">
              <a:solidFill>
                <a:schemeClr val="tx1"/>
              </a:solidFill>
              <a:effectLst/>
              <a:latin typeface="Segoe" charset="0"/>
              <a:ea typeface="+mn-ea"/>
              <a:cs typeface="+mn-cs"/>
            </a:endParaRPr>
          </a:p>
          <a:p>
            <a:r>
              <a:rPr lang="en-US" sz="1100" b="1" kern="1200" dirty="0" smtClean="0">
                <a:solidFill>
                  <a:schemeClr val="tx1"/>
                </a:solidFill>
                <a:effectLst/>
                <a:latin typeface="Segoe" charset="0"/>
                <a:ea typeface="+mn-ea"/>
                <a:cs typeface="+mn-cs"/>
              </a:rPr>
              <a:t>OPPORTUNITIES: </a:t>
            </a:r>
            <a:r>
              <a:rPr lang="en-US" sz="1100" kern="1200" dirty="0" smtClean="0">
                <a:solidFill>
                  <a:schemeClr val="tx1"/>
                </a:solidFill>
                <a:effectLst/>
                <a:latin typeface="Segoe" charset="0"/>
                <a:ea typeface="+mn-ea"/>
                <a:cs typeface="+mn-cs"/>
              </a:rPr>
              <a:t>SQL Server 2012 EE</a:t>
            </a:r>
          </a:p>
          <a:p>
            <a:endParaRPr lang="en-US" sz="1100" kern="1200" dirty="0" smtClean="0">
              <a:solidFill>
                <a:schemeClr val="tx1"/>
              </a:solidFill>
              <a:effectLst/>
              <a:latin typeface="Segoe" charset="0"/>
              <a:ea typeface="+mn-ea"/>
              <a:cs typeface="+mn-cs"/>
            </a:endParaRPr>
          </a:p>
          <a:p>
            <a:r>
              <a:rPr lang="en-US" sz="1100" b="1" kern="1200" dirty="0" smtClean="0">
                <a:solidFill>
                  <a:schemeClr val="tx1"/>
                </a:solidFill>
                <a:effectLst/>
                <a:latin typeface="Segoe" charset="0"/>
                <a:ea typeface="+mn-ea"/>
                <a:cs typeface="+mn-cs"/>
              </a:rPr>
              <a:t>BENEFITS:</a:t>
            </a:r>
          </a:p>
          <a:p>
            <a:pPr marL="174625" indent="-174625">
              <a:spcAft>
                <a:spcPts val="200"/>
              </a:spcAft>
              <a:buFont typeface="Arial" pitchFamily="34" charset="0"/>
              <a:buChar char="•"/>
            </a:pPr>
            <a:r>
              <a:rPr lang="en-US" sz="1100" dirty="0" smtClean="0">
                <a:solidFill>
                  <a:srgbClr val="3F3F3F"/>
                </a:solidFill>
                <a:latin typeface="Segoe UI" pitchFamily="34" charset="0"/>
                <a:ea typeface="Segoe UI" pitchFamily="34" charset="0"/>
                <a:cs typeface="Segoe UI" pitchFamily="34" charset="0"/>
              </a:rPr>
              <a:t>Gain increased performance and</a:t>
            </a:r>
            <a:r>
              <a:rPr lang="en-US" sz="1100" baseline="0" dirty="0" smtClean="0">
                <a:solidFill>
                  <a:srgbClr val="3F3F3F"/>
                </a:solidFill>
                <a:latin typeface="Segoe UI" pitchFamily="34" charset="0"/>
                <a:ea typeface="Segoe UI" pitchFamily="34" charset="0"/>
                <a:cs typeface="Segoe UI" pitchFamily="34" charset="0"/>
              </a:rPr>
              <a:t> </a:t>
            </a:r>
            <a:r>
              <a:rPr lang="en-US" sz="1100" dirty="0" smtClean="0">
                <a:solidFill>
                  <a:srgbClr val="3F3F3F"/>
                </a:solidFill>
                <a:latin typeface="Segoe UI" pitchFamily="34" charset="0"/>
                <a:ea typeface="Segoe UI" pitchFamily="34" charset="0"/>
                <a:cs typeface="Segoe UI" pitchFamily="34" charset="0"/>
              </a:rPr>
              <a:t>scale, faster throughput, and energy efficiency</a:t>
            </a:r>
            <a:r>
              <a:rPr lang="en-US" sz="1100" baseline="0" dirty="0" smtClean="0">
                <a:solidFill>
                  <a:srgbClr val="3F3F3F"/>
                </a:solidFill>
                <a:latin typeface="Segoe UI" pitchFamily="34" charset="0"/>
                <a:ea typeface="Segoe UI" pitchFamily="34" charset="0"/>
                <a:cs typeface="Segoe UI" pitchFamily="34" charset="0"/>
              </a:rPr>
              <a:t> by upgrading to the latest hardware innovations. </a:t>
            </a:r>
          </a:p>
          <a:p>
            <a:pPr marL="174625" indent="-174625">
              <a:spcAft>
                <a:spcPts val="200"/>
              </a:spcAft>
              <a:buFont typeface="Arial" pitchFamily="34" charset="0"/>
              <a:buChar char="•"/>
            </a:pPr>
            <a:r>
              <a:rPr lang="en-US" sz="1100" dirty="0" smtClean="0">
                <a:solidFill>
                  <a:srgbClr val="3F3F3F"/>
                </a:solidFill>
                <a:latin typeface="Segoe UI" pitchFamily="34" charset="0"/>
                <a:ea typeface="Segoe UI" pitchFamily="34" charset="0"/>
                <a:cs typeface="Segoe UI" pitchFamily="34" charset="0"/>
              </a:rPr>
              <a:t>Gain blazing-fast performance backed by industry-leading benchmarks</a:t>
            </a:r>
            <a:r>
              <a:rPr lang="en-US" sz="1100" baseline="0" dirty="0" smtClean="0">
                <a:solidFill>
                  <a:srgbClr val="3F3F3F"/>
                </a:solidFill>
                <a:latin typeface="Segoe UI" pitchFamily="34" charset="0"/>
                <a:ea typeface="Segoe UI" pitchFamily="34" charset="0"/>
                <a:cs typeface="Segoe UI" pitchFamily="34" charset="0"/>
              </a:rPr>
              <a:t>, and r</a:t>
            </a:r>
            <a:r>
              <a:rPr lang="en-US" sz="1100" dirty="0" smtClean="0">
                <a:solidFill>
                  <a:srgbClr val="3F3F3F"/>
                </a:solidFill>
                <a:latin typeface="Segoe UI" pitchFamily="34" charset="0"/>
                <a:ea typeface="Segoe UI" pitchFamily="34" charset="0"/>
                <a:cs typeface="Segoe UI" pitchFamily="34" charset="0"/>
              </a:rPr>
              <a:t>educe downtime with SQL Server </a:t>
            </a:r>
            <a:r>
              <a:rPr lang="en-US" sz="1100" b="1" dirty="0" err="1" smtClean="0">
                <a:solidFill>
                  <a:srgbClr val="3F3F3F"/>
                </a:solidFill>
                <a:latin typeface="Segoe UI" pitchFamily="34" charset="0"/>
                <a:ea typeface="Segoe UI" pitchFamily="34" charset="0"/>
                <a:cs typeface="Segoe UI" pitchFamily="34" charset="0"/>
              </a:rPr>
              <a:t>AlwaysOn</a:t>
            </a:r>
            <a:r>
              <a:rPr lang="en-US" sz="1100" b="0" dirty="0" smtClean="0">
                <a:solidFill>
                  <a:srgbClr val="3F3F3F"/>
                </a:solidFill>
                <a:latin typeface="Segoe UI" pitchFamily="34" charset="0"/>
                <a:ea typeface="Segoe UI" pitchFamily="34" charset="0"/>
                <a:cs typeface="Segoe UI" pitchFamily="34" charset="0"/>
              </a:rPr>
              <a:t>.</a:t>
            </a:r>
          </a:p>
          <a:p>
            <a:pPr marL="174625" indent="-174625">
              <a:spcAft>
                <a:spcPts val="200"/>
              </a:spcAft>
              <a:buFont typeface="Arial" pitchFamily="34" charset="0"/>
              <a:buChar char="•"/>
            </a:pPr>
            <a:r>
              <a:rPr lang="en-US" sz="1100" dirty="0" smtClean="0">
                <a:solidFill>
                  <a:srgbClr val="3F3F3F"/>
                </a:solidFill>
                <a:latin typeface="Segoe UI" pitchFamily="34" charset="0"/>
                <a:ea typeface="Segoe UI" pitchFamily="34" charset="0"/>
                <a:cs typeface="Segoe UI" pitchFamily="34" charset="0"/>
              </a:rPr>
              <a:t>Get enterprise-level security and compliance with built-in encryption to protect data.</a:t>
            </a:r>
          </a:p>
          <a:p>
            <a:pPr marL="174625" indent="-174625">
              <a:spcAft>
                <a:spcPts val="200"/>
              </a:spcAft>
              <a:buFont typeface="Arial" pitchFamily="34" charset="0"/>
              <a:buChar char="•"/>
            </a:pPr>
            <a:r>
              <a:rPr lang="en-US" sz="1100" dirty="0" smtClean="0">
                <a:solidFill>
                  <a:srgbClr val="3F3F3F"/>
                </a:solidFill>
                <a:latin typeface="Segoe UI" pitchFamily="34" charset="0"/>
                <a:ea typeface="Segoe UI" pitchFamily="34" charset="0"/>
                <a:cs typeface="Segoe UI" pitchFamily="34" charset="0"/>
              </a:rPr>
              <a:t>Upgrade</a:t>
            </a:r>
            <a:r>
              <a:rPr lang="en-US" sz="1100" baseline="0" dirty="0" smtClean="0">
                <a:solidFill>
                  <a:srgbClr val="3F3F3F"/>
                </a:solidFill>
                <a:latin typeface="Segoe UI" pitchFamily="34" charset="0"/>
                <a:ea typeface="Segoe UI" pitchFamily="34" charset="0"/>
                <a:cs typeface="Segoe UI" pitchFamily="34" charset="0"/>
              </a:rPr>
              <a:t> to Windows Server “8” and get the great built-in benefits of virtualization with Microsoft Hyper-V technology.</a:t>
            </a:r>
            <a:endParaRPr lang="en-US" sz="1100" dirty="0" smtClean="0">
              <a:solidFill>
                <a:srgbClr val="3F3F3F"/>
              </a:solidFill>
              <a:latin typeface="Segoe UI" pitchFamily="34" charset="0"/>
              <a:ea typeface="Segoe UI" pitchFamily="34" charset="0"/>
              <a:cs typeface="Segoe UI" pitchFamily="34" charset="0"/>
            </a:endParaRPr>
          </a:p>
        </p:txBody>
      </p:sp>
      <p:sp>
        <p:nvSpPr>
          <p:cNvPr id="4" name="Slide Number Placeholder 3"/>
          <p:cNvSpPr>
            <a:spLocks noGrp="1"/>
          </p:cNvSpPr>
          <p:nvPr>
            <p:ph type="sldNum" sz="quarter" idx="10"/>
          </p:nvPr>
        </p:nvSpPr>
        <p:spPr/>
        <p:txBody>
          <a:bodyPr/>
          <a:lstStyle/>
          <a:p>
            <a:fld id="{89D5A5AB-9D22-4354-8089-2AE811D4E282}" type="slidenum">
              <a:rPr lang="en-US" smtClean="0"/>
              <a:t>16</a:t>
            </a:fld>
            <a:endParaRPr lang="en-US" dirty="0"/>
          </a:p>
        </p:txBody>
      </p:sp>
    </p:spTree>
    <p:extLst>
      <p:ext uri="{BB962C8B-B14F-4D97-AF65-F5344CB8AC3E}">
        <p14:creationId xmlns:p14="http://schemas.microsoft.com/office/powerpoint/2010/main" val="680928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Upgrade your hardware, server &amp; database.</a:t>
            </a:r>
          </a:p>
          <a:p>
            <a:endParaRPr lang="en-US" dirty="0" smtClean="0"/>
          </a:p>
          <a:p>
            <a:r>
              <a:rPr lang="en-US" dirty="0" smtClean="0"/>
              <a:t>Top reasons</a:t>
            </a:r>
            <a:r>
              <a:rPr lang="en-US" baseline="0" dirty="0" smtClean="0"/>
              <a:t> to upgrade:</a:t>
            </a:r>
          </a:p>
          <a:p>
            <a:pPr marL="228600" indent="-228600">
              <a:buFont typeface="Arial" pitchFamily="34" charset="0"/>
              <a:buChar char="•"/>
            </a:pPr>
            <a:r>
              <a:rPr lang="en-US" dirty="0" smtClean="0"/>
              <a:t>Current version</a:t>
            </a:r>
            <a:r>
              <a:rPr lang="en-US" baseline="0" dirty="0" smtClean="0"/>
              <a:t> may have some hard to diagnose bugs that are causing problems like outages or other impact to business.</a:t>
            </a:r>
            <a:endParaRPr lang="en-US" dirty="0" smtClean="0"/>
          </a:p>
          <a:p>
            <a:pPr marL="228600" indent="-228600">
              <a:buFont typeface="Arial" pitchFamily="34" charset="0"/>
              <a:buChar char="•"/>
            </a:pPr>
            <a:r>
              <a:rPr lang="en-US" dirty="0" smtClean="0"/>
              <a:t>SQL Server Mainstream support ended on April 8, 2008.  On April 9, 2013, Extended </a:t>
            </a:r>
            <a:r>
              <a:rPr lang="en-US" b="1" dirty="0" smtClean="0"/>
              <a:t>Support</a:t>
            </a:r>
            <a:r>
              <a:rPr lang="en-US" dirty="0" smtClean="0"/>
              <a:t> for </a:t>
            </a:r>
            <a:r>
              <a:rPr lang="en-US" b="1" dirty="0" smtClean="0"/>
              <a:t>SQL</a:t>
            </a:r>
            <a:r>
              <a:rPr lang="en-US" dirty="0" smtClean="0"/>
              <a:t> </a:t>
            </a:r>
            <a:r>
              <a:rPr lang="en-US" b="1" dirty="0" smtClean="0"/>
              <a:t>Server</a:t>
            </a:r>
            <a:r>
              <a:rPr lang="en-US" dirty="0" smtClean="0"/>
              <a:t> </a:t>
            </a:r>
            <a:r>
              <a:rPr lang="en-US" b="1" dirty="0" smtClean="0"/>
              <a:t>2000</a:t>
            </a:r>
            <a:r>
              <a:rPr lang="en-US" dirty="0" smtClean="0"/>
              <a:t> will come to an end, and </a:t>
            </a:r>
            <a:r>
              <a:rPr lang="en-US" b="1" dirty="0" smtClean="0"/>
              <a:t>SQL</a:t>
            </a:r>
            <a:r>
              <a:rPr lang="en-US" dirty="0" smtClean="0"/>
              <a:t> </a:t>
            </a:r>
            <a:r>
              <a:rPr lang="en-US" b="1" dirty="0" smtClean="0"/>
              <a:t>Server</a:t>
            </a:r>
            <a:r>
              <a:rPr lang="en-US" dirty="0" smtClean="0"/>
              <a:t> </a:t>
            </a:r>
            <a:r>
              <a:rPr lang="en-US" b="1" dirty="0" smtClean="0"/>
              <a:t>2000</a:t>
            </a:r>
            <a:r>
              <a:rPr lang="en-US" dirty="0" smtClean="0"/>
              <a:t> will no longer be supported.</a:t>
            </a:r>
          </a:p>
          <a:p>
            <a:pPr marL="228600" indent="-228600">
              <a:buFont typeface="Arial" pitchFamily="34" charset="0"/>
              <a:buChar char="•"/>
            </a:pPr>
            <a:r>
              <a:rPr lang="en-US" dirty="0" smtClean="0"/>
              <a:t>Many application providers are already pushing customers to upgrade</a:t>
            </a:r>
            <a:r>
              <a:rPr lang="en-US" baseline="0" dirty="0" smtClean="0"/>
              <a:t> as they end support for older versions.  </a:t>
            </a:r>
          </a:p>
          <a:p>
            <a:pPr marL="228600" indent="-228600">
              <a:buFont typeface="Arial" pitchFamily="34" charset="0"/>
              <a:buChar char="•"/>
            </a:pPr>
            <a:r>
              <a:rPr lang="en-US" baseline="0" dirty="0" smtClean="0"/>
              <a:t>It is essential to have the most current security enhancements &amp; fixes.  The news is still full of reports about hacked and cracked systems.  Remaining on an outdated release puts you at risk of attacks or system crashes.</a:t>
            </a:r>
          </a:p>
          <a:p>
            <a:pPr marL="228600" indent="-228600">
              <a:buFont typeface="Arial" pitchFamily="34" charset="0"/>
              <a:buChar char="•"/>
            </a:pPr>
            <a:r>
              <a:rPr lang="en-US" baseline="0" dirty="0" smtClean="0"/>
              <a:t>Potential cost savings with energy efficiency, better compression, productivity and performance gains</a:t>
            </a:r>
          </a:p>
          <a:p>
            <a:pPr marL="228600" indent="-228600">
              <a:buFont typeface="Arial" pitchFamily="34" charset="0"/>
              <a:buChar char="•"/>
            </a:pPr>
            <a:r>
              <a:rPr lang="en-US" baseline="0" dirty="0" smtClean="0"/>
              <a:t>Faster access to your  business data</a:t>
            </a:r>
          </a:p>
          <a:p>
            <a:pPr marL="0" indent="0">
              <a:buFont typeface="Arial" pitchFamily="34" charset="0"/>
              <a:buNone/>
            </a:pPr>
            <a:endParaRPr lang="en-US" baseline="0" dirty="0" smtClean="0"/>
          </a:p>
          <a:p>
            <a:r>
              <a:rPr lang="en-US" b="1" dirty="0" smtClean="0"/>
              <a:t>Windows Server 8</a:t>
            </a:r>
          </a:p>
          <a:p>
            <a:pPr marL="171450" indent="-171450">
              <a:buFont typeface="Arial" pitchFamily="34" charset="0"/>
              <a:buChar char="•"/>
            </a:pPr>
            <a:r>
              <a:rPr lang="en-US" sz="1100" kern="1200" dirty="0" smtClean="0">
                <a:solidFill>
                  <a:schemeClr val="tx1"/>
                </a:solidFill>
                <a:effectLst/>
                <a:latin typeface="Segoe" charset="0"/>
                <a:ea typeface="+mn-ea"/>
                <a:cs typeface="+mn-cs"/>
              </a:rPr>
              <a:t>Offers a dynamic, multitenant infrastructure to help you scale and secure workloads to build a private cloud</a:t>
            </a:r>
          </a:p>
          <a:p>
            <a:pPr marL="171450" indent="-171450">
              <a:buFont typeface="Arial" pitchFamily="34" charset="0"/>
              <a:buChar char="•"/>
            </a:pPr>
            <a:r>
              <a:rPr lang="en-US" sz="1100" kern="1200" dirty="0" smtClean="0">
                <a:solidFill>
                  <a:schemeClr val="tx1"/>
                </a:solidFill>
                <a:effectLst/>
                <a:latin typeface="Segoe" charset="0"/>
                <a:ea typeface="+mn-ea"/>
                <a:cs typeface="+mn-cs"/>
              </a:rPr>
              <a:t>Delivers a highly available and easy-to-manage </a:t>
            </a:r>
            <a:r>
              <a:rPr lang="en-US" sz="1100" kern="1200" dirty="0" err="1" smtClean="0">
                <a:solidFill>
                  <a:schemeClr val="tx1"/>
                </a:solidFill>
                <a:effectLst/>
                <a:latin typeface="Segoe" charset="0"/>
                <a:ea typeface="+mn-ea"/>
                <a:cs typeface="+mn-cs"/>
              </a:rPr>
              <a:t>multiserver</a:t>
            </a:r>
            <a:r>
              <a:rPr lang="en-US" sz="1100" kern="1200" dirty="0" smtClean="0">
                <a:solidFill>
                  <a:schemeClr val="tx1"/>
                </a:solidFill>
                <a:effectLst/>
                <a:latin typeface="Segoe" charset="0"/>
                <a:ea typeface="+mn-ea"/>
                <a:cs typeface="+mn-cs"/>
              </a:rPr>
              <a:t> platform</a:t>
            </a:r>
          </a:p>
          <a:p>
            <a:pPr marL="171450" indent="-171450">
              <a:buFont typeface="Arial" pitchFamily="34" charset="0"/>
              <a:buChar char="•"/>
            </a:pPr>
            <a:r>
              <a:rPr lang="en-US" sz="1100" kern="1200" dirty="0" smtClean="0">
                <a:solidFill>
                  <a:schemeClr val="tx1"/>
                </a:solidFill>
                <a:effectLst/>
                <a:latin typeface="Segoe" charset="0"/>
                <a:ea typeface="+mn-ea"/>
                <a:cs typeface="+mn-cs"/>
              </a:rPr>
              <a:t>Offers a broad, scalable, and elastic server platform that gives you the flexibility to build and deploy applications and websites on-premises, in the cloud, or across both</a:t>
            </a:r>
          </a:p>
          <a:p>
            <a:pPr marL="171450" indent="-171450">
              <a:buFont typeface="Arial" pitchFamily="34" charset="0"/>
              <a:buChar char="•"/>
            </a:pPr>
            <a:r>
              <a:rPr lang="en-US" sz="1100" kern="1200" dirty="0" smtClean="0">
                <a:solidFill>
                  <a:schemeClr val="tx1"/>
                </a:solidFill>
                <a:effectLst/>
                <a:latin typeface="Segoe" charset="0"/>
                <a:ea typeface="+mn-ea"/>
                <a:cs typeface="+mn-cs"/>
              </a:rPr>
              <a:t>Provides users with flexible access to data and applications while simplifying management and maintaining security, control, and compliance</a:t>
            </a:r>
          </a:p>
          <a:p>
            <a:pPr marL="0" indent="0">
              <a:buFont typeface="Arial" pitchFamily="34" charset="0"/>
              <a:buNone/>
            </a:pPr>
            <a:endParaRPr lang="en-US" sz="1100" kern="1200" dirty="0" smtClean="0">
              <a:solidFill>
                <a:schemeClr val="tx1"/>
              </a:solidFill>
              <a:effectLst/>
              <a:latin typeface="Segoe" charset="0"/>
              <a:ea typeface="+mn-ea"/>
              <a:cs typeface="+mn-cs"/>
            </a:endParaRPr>
          </a:p>
          <a:p>
            <a:pPr marL="0" indent="0">
              <a:buFont typeface="Arial" pitchFamily="34" charset="0"/>
              <a:buNone/>
            </a:pPr>
            <a:r>
              <a:rPr lang="en-US" sz="1100" b="1" kern="1200" dirty="0" smtClean="0">
                <a:solidFill>
                  <a:schemeClr val="tx1"/>
                </a:solidFill>
                <a:effectLst/>
                <a:latin typeface="Segoe" charset="0"/>
                <a:ea typeface="+mn-ea"/>
                <a:cs typeface="+mn-cs"/>
              </a:rPr>
              <a:t>Microsoft</a:t>
            </a:r>
            <a:r>
              <a:rPr lang="en-US" sz="1100" b="1" kern="1200" baseline="0" dirty="0" smtClean="0">
                <a:solidFill>
                  <a:schemeClr val="tx1"/>
                </a:solidFill>
                <a:effectLst/>
                <a:latin typeface="Segoe" charset="0"/>
                <a:ea typeface="+mn-ea"/>
                <a:cs typeface="+mn-cs"/>
              </a:rPr>
              <a:t> Application Virtualization (App-V) </a:t>
            </a:r>
            <a:r>
              <a:rPr lang="en-US" dirty="0" smtClean="0"/>
              <a:t>enables enterprises to meet the needs of users and IT by empowering anywhere productivity and accelerated application deployment</a:t>
            </a:r>
          </a:p>
          <a:p>
            <a:pPr marL="171450" indent="-171450">
              <a:buFont typeface="Arial" pitchFamily="34" charset="0"/>
              <a:buChar char="•"/>
            </a:pPr>
            <a:r>
              <a:rPr lang="en-US" dirty="0" smtClean="0"/>
              <a:t>provides anywhere user access to applications that are dynamically available on any authorized PC without application installs. </a:t>
            </a:r>
          </a:p>
          <a:p>
            <a:pPr marL="171450" indent="-171450">
              <a:buFont typeface="Arial" pitchFamily="34" charset="0"/>
              <a:buChar char="•"/>
            </a:pPr>
            <a:r>
              <a:rPr lang="en-US" dirty="0" smtClean="0"/>
              <a:t>Virtual applications and user settings are preserved whether users are online or offline. </a:t>
            </a:r>
          </a:p>
          <a:p>
            <a:pPr marL="171450" indent="-171450">
              <a:buFont typeface="Arial" pitchFamily="34" charset="0"/>
              <a:buChar char="•"/>
            </a:pPr>
            <a:r>
              <a:rPr lang="en-US" dirty="0" smtClean="0"/>
              <a:t>Increases business agility through faster application deployment and updates with no user interruptions.</a:t>
            </a:r>
          </a:p>
          <a:p>
            <a:pPr marL="171450" indent="-171450">
              <a:buFont typeface="Arial" pitchFamily="34" charset="0"/>
              <a:buChar char="•"/>
            </a:pPr>
            <a:r>
              <a:rPr lang="en-US" dirty="0" smtClean="0"/>
              <a:t>Minimizes conflicts between applications, allowing enterprises to reduce application compatibility testing time. </a:t>
            </a:r>
            <a:endParaRPr lang="en-US" sz="1100" kern="1200" dirty="0">
              <a:solidFill>
                <a:schemeClr val="tx1"/>
              </a:solidFill>
              <a:effectLst/>
              <a:latin typeface="Segoe" charset="0"/>
              <a:ea typeface="+mn-ea"/>
              <a:cs typeface="+mn-cs"/>
            </a:endParaRPr>
          </a:p>
        </p:txBody>
      </p:sp>
      <p:sp>
        <p:nvSpPr>
          <p:cNvPr id="4" name="Slide Number Placeholder 3"/>
          <p:cNvSpPr>
            <a:spLocks noGrp="1"/>
          </p:cNvSpPr>
          <p:nvPr>
            <p:ph type="sldNum" sz="quarter" idx="10"/>
          </p:nvPr>
        </p:nvSpPr>
        <p:spPr/>
        <p:txBody>
          <a:bodyPr/>
          <a:lstStyle/>
          <a:p>
            <a:fld id="{89D5A5AB-9D22-4354-8089-2AE811D4E282}" type="slidenum">
              <a:rPr lang="en-US" smtClean="0"/>
              <a:t>17</a:t>
            </a:fld>
            <a:endParaRPr lang="en-US" dirty="0"/>
          </a:p>
        </p:txBody>
      </p:sp>
    </p:spTree>
    <p:extLst>
      <p:ext uri="{BB962C8B-B14F-4D97-AF65-F5344CB8AC3E}">
        <p14:creationId xmlns:p14="http://schemas.microsoft.com/office/powerpoint/2010/main" val="680928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kern="1200" dirty="0" smtClean="0">
                <a:solidFill>
                  <a:schemeClr val="tx1"/>
                </a:solidFill>
                <a:effectLst/>
                <a:latin typeface="Segoe" charset="0"/>
                <a:ea typeface="+mn-ea"/>
                <a:cs typeface="+mn-cs"/>
              </a:rPr>
              <a:t>KEY MESSAGE: </a:t>
            </a:r>
            <a:r>
              <a:rPr lang="en-US" sz="1100" kern="1200" dirty="0" smtClean="0">
                <a:solidFill>
                  <a:schemeClr val="tx1"/>
                </a:solidFill>
                <a:effectLst/>
                <a:latin typeface="Segoe" charset="0"/>
                <a:ea typeface="+mn-ea"/>
                <a:cs typeface="+mn-cs"/>
              </a:rPr>
              <a:t>Get ready for the cloud</a:t>
            </a:r>
          </a:p>
          <a:p>
            <a:endParaRPr lang="en-US" sz="1100" kern="1200" dirty="0" smtClean="0">
              <a:solidFill>
                <a:schemeClr val="tx1"/>
              </a:solidFill>
              <a:effectLst/>
              <a:latin typeface="Segoe" charset="0"/>
              <a:ea typeface="+mn-ea"/>
              <a:cs typeface="+mn-cs"/>
            </a:endParaRPr>
          </a:p>
          <a:p>
            <a:r>
              <a:rPr lang="en-US" sz="1100" b="1" kern="1200" dirty="0" smtClean="0">
                <a:solidFill>
                  <a:schemeClr val="tx1"/>
                </a:solidFill>
                <a:effectLst/>
                <a:latin typeface="Segoe" charset="0"/>
                <a:ea typeface="+mn-ea"/>
                <a:cs typeface="+mn-cs"/>
              </a:rPr>
              <a:t>OPPORTUNITIES: </a:t>
            </a:r>
            <a:r>
              <a:rPr lang="en-US" sz="1100" kern="1200" dirty="0" smtClean="0">
                <a:solidFill>
                  <a:schemeClr val="tx1"/>
                </a:solidFill>
                <a:effectLst/>
                <a:latin typeface="Segoe" charset="0"/>
                <a:ea typeface="+mn-ea"/>
                <a:cs typeface="+mn-cs"/>
              </a:rPr>
              <a:t>SQL Server 2012 EE and Virtualization</a:t>
            </a:r>
          </a:p>
          <a:p>
            <a:endParaRPr lang="en-US" sz="1100" b="1" kern="1200" dirty="0" smtClean="0">
              <a:solidFill>
                <a:schemeClr val="tx1"/>
              </a:solidFill>
              <a:effectLst/>
              <a:latin typeface="Segoe" charset="0"/>
              <a:ea typeface="+mn-ea"/>
              <a:cs typeface="+mn-cs"/>
            </a:endParaRPr>
          </a:p>
          <a:p>
            <a:r>
              <a:rPr lang="en-US" sz="1100" b="1" kern="1200" dirty="0" smtClean="0">
                <a:solidFill>
                  <a:schemeClr val="tx1"/>
                </a:solidFill>
                <a:effectLst/>
                <a:latin typeface="Segoe" charset="0"/>
                <a:ea typeface="+mn-ea"/>
                <a:cs typeface="+mn-cs"/>
              </a:rPr>
              <a:t>BENEFITS:</a:t>
            </a:r>
          </a:p>
          <a:p>
            <a:pPr marL="171450" indent="-171450">
              <a:spcAft>
                <a:spcPts val="300"/>
              </a:spcAft>
              <a:buFont typeface="Arial" pitchFamily="34" charset="0"/>
              <a:buChar char="•"/>
              <a:tabLst>
                <a:tab pos="117475" algn="l"/>
              </a:tabLst>
            </a:pPr>
            <a:r>
              <a:rPr lang="en-US" sz="1100" dirty="0" smtClean="0">
                <a:solidFill>
                  <a:schemeClr val="bg1"/>
                </a:solidFill>
                <a:latin typeface="Segoe UI" pitchFamily="34" charset="0"/>
                <a:ea typeface="Segoe UI" pitchFamily="34" charset="0"/>
                <a:cs typeface="Segoe UI" pitchFamily="34" charset="0"/>
              </a:rPr>
              <a:t>SQL Server 2012 is optimized for database consolidation,  virtualization, and private cloud.</a:t>
            </a:r>
          </a:p>
          <a:p>
            <a:pPr marL="171450" indent="-171450">
              <a:spcAft>
                <a:spcPts val="300"/>
              </a:spcAft>
              <a:buFont typeface="Arial" pitchFamily="34" charset="0"/>
              <a:buChar char="•"/>
              <a:tabLst>
                <a:tab pos="117475" algn="l"/>
              </a:tabLst>
            </a:pPr>
            <a:r>
              <a:rPr lang="en-US" sz="1100" dirty="0" smtClean="0">
                <a:solidFill>
                  <a:schemeClr val="bg1"/>
                </a:solidFill>
                <a:latin typeface="Segoe UI" pitchFamily="34" charset="0"/>
                <a:ea typeface="Segoe UI" pitchFamily="34" charset="0"/>
                <a:cs typeface="Segoe UI" pitchFamily="34" charset="0"/>
              </a:rPr>
              <a:t>Reduce complexity and accelerate time to solution through private or public cloud offerings.</a:t>
            </a:r>
            <a:endParaRPr lang="en-US" sz="800" dirty="0" smtClean="0">
              <a:solidFill>
                <a:schemeClr val="bg1"/>
              </a:solidFill>
              <a:latin typeface="Segoe UI" pitchFamily="34" charset="0"/>
              <a:ea typeface="Segoe UI" pitchFamily="34" charset="0"/>
              <a:cs typeface="Segoe UI" pitchFamily="34" charset="0"/>
            </a:endParaRPr>
          </a:p>
          <a:p>
            <a:pPr marL="171450" marR="0" indent="-171450" algn="l" defTabSz="914400" rtl="0" eaLnBrk="1" fontAlgn="auto" latinLnBrk="0" hangingPunct="1">
              <a:lnSpc>
                <a:spcPct val="100000"/>
              </a:lnSpc>
              <a:spcBef>
                <a:spcPts val="0"/>
              </a:spcBef>
              <a:spcAft>
                <a:spcPts val="300"/>
              </a:spcAft>
              <a:buClrTx/>
              <a:buSzTx/>
              <a:buFont typeface="Arial" pitchFamily="34" charset="0"/>
              <a:buChar char="•"/>
              <a:tabLst>
                <a:tab pos="117475" algn="l"/>
              </a:tabLst>
              <a:defRPr/>
            </a:pPr>
            <a:r>
              <a:rPr lang="en-US" sz="1100" dirty="0" smtClean="0">
                <a:solidFill>
                  <a:schemeClr val="bg1"/>
                </a:solidFill>
                <a:latin typeface="Segoe UI" pitchFamily="34" charset="0"/>
                <a:ea typeface="Segoe UI" pitchFamily="34" charset="0"/>
                <a:cs typeface="Segoe UI" pitchFamily="34" charset="0"/>
              </a:rPr>
              <a:t>Reduce hardware and licensing costs with database server consolidation and virtualization. </a:t>
            </a:r>
          </a:p>
          <a:p>
            <a:pPr marL="171450" marR="0" indent="-171450" algn="l" defTabSz="914400" rtl="0" eaLnBrk="1" fontAlgn="auto" latinLnBrk="0" hangingPunct="1">
              <a:lnSpc>
                <a:spcPct val="100000"/>
              </a:lnSpc>
              <a:spcBef>
                <a:spcPts val="0"/>
              </a:spcBef>
              <a:spcAft>
                <a:spcPts val="300"/>
              </a:spcAft>
              <a:buClrTx/>
              <a:buSzTx/>
              <a:buFont typeface="Arial" pitchFamily="34" charset="0"/>
              <a:buChar char="•"/>
              <a:tabLst>
                <a:tab pos="117475" algn="l"/>
              </a:tabLst>
              <a:defRPr/>
            </a:pPr>
            <a:r>
              <a:rPr lang="en-US" sz="1100" dirty="0" smtClean="0">
                <a:solidFill>
                  <a:schemeClr val="bg1"/>
                </a:solidFill>
                <a:latin typeface="Segoe UI" pitchFamily="34" charset="0"/>
                <a:ea typeface="Segoe UI" pitchFamily="34" charset="0"/>
                <a:cs typeface="Segoe UI" pitchFamily="34" charset="0"/>
              </a:rPr>
              <a:t>Enable virtual machine mobility across private cloud, public cloud and on-premises with flexible virtualization licensing</a:t>
            </a:r>
            <a:r>
              <a:rPr lang="en-US" sz="1100" baseline="0" dirty="0" smtClean="0">
                <a:solidFill>
                  <a:schemeClr val="bg1"/>
                </a:solidFill>
                <a:latin typeface="Segoe UI" pitchFamily="34" charset="0"/>
                <a:ea typeface="Segoe UI" pitchFamily="34" charset="0"/>
                <a:cs typeface="Segoe UI" pitchFamily="34" charset="0"/>
              </a:rPr>
              <a:t> options.</a:t>
            </a:r>
            <a:endParaRPr lang="en-US" sz="1100" dirty="0" smtClean="0">
              <a:solidFill>
                <a:schemeClr val="bg1"/>
              </a:solidFill>
              <a:latin typeface="Segoe UI" pitchFamily="34" charset="0"/>
              <a:ea typeface="Segoe UI" pitchFamily="34" charset="0"/>
              <a:cs typeface="Segoe UI" pitchFamily="34" charset="0"/>
            </a:endParaRPr>
          </a:p>
          <a:p>
            <a:pPr marL="171450" indent="-171450">
              <a:spcAft>
                <a:spcPts val="300"/>
              </a:spcAft>
              <a:buFont typeface="Arial" pitchFamily="34" charset="0"/>
              <a:buChar char="•"/>
              <a:tabLst>
                <a:tab pos="117475" algn="l"/>
              </a:tabLst>
            </a:pPr>
            <a:r>
              <a:rPr lang="en-US" sz="1100" dirty="0" smtClean="0">
                <a:solidFill>
                  <a:schemeClr val="bg1"/>
                </a:solidFill>
                <a:latin typeface="Segoe UI" pitchFamily="34" charset="0"/>
                <a:ea typeface="Segoe UI" pitchFamily="34" charset="0"/>
                <a:cs typeface="Segoe UI" pitchFamily="34" charset="0"/>
              </a:rPr>
              <a:t>Simplify IT management with end-to-end management tools and consolidation support tools provided</a:t>
            </a:r>
            <a:r>
              <a:rPr lang="en-US" sz="1100" baseline="0" dirty="0" smtClean="0">
                <a:solidFill>
                  <a:schemeClr val="bg1"/>
                </a:solidFill>
                <a:latin typeface="Segoe UI" pitchFamily="34" charset="0"/>
                <a:ea typeface="Segoe UI" pitchFamily="34" charset="0"/>
                <a:cs typeface="Segoe UI" pitchFamily="34" charset="0"/>
              </a:rPr>
              <a:t> by Microsoft</a:t>
            </a:r>
            <a:r>
              <a:rPr lang="en-US" sz="1100" dirty="0" smtClean="0">
                <a:solidFill>
                  <a:schemeClr val="bg1"/>
                </a:solidFill>
                <a:latin typeface="Segoe UI" pitchFamily="34" charset="0"/>
                <a:ea typeface="Segoe UI" pitchFamily="34" charset="0"/>
                <a:cs typeface="Segoe UI" pitchFamily="34" charset="0"/>
              </a:rPr>
              <a:t>– Microsoft Assessment and Planning (MAP), SQL Server Migration Assistant (SSMA).</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100" b="1" kern="1200" dirty="0" smtClean="0">
              <a:solidFill>
                <a:schemeClr val="tx1"/>
              </a:solidFill>
              <a:effectLst/>
              <a:latin typeface="Segoe" charset="0"/>
              <a:ea typeface="+mn-ea"/>
              <a:cs typeface="+mn-cs"/>
            </a:endParaRPr>
          </a:p>
        </p:txBody>
      </p:sp>
      <p:sp>
        <p:nvSpPr>
          <p:cNvPr id="4" name="Slide Number Placeholder 3"/>
          <p:cNvSpPr>
            <a:spLocks noGrp="1"/>
          </p:cNvSpPr>
          <p:nvPr>
            <p:ph type="sldNum" sz="quarter" idx="10"/>
          </p:nvPr>
        </p:nvSpPr>
        <p:spPr/>
        <p:txBody>
          <a:bodyPr/>
          <a:lstStyle/>
          <a:p>
            <a:fld id="{89D5A5AB-9D22-4354-8089-2AE811D4E282}" type="slidenum">
              <a:rPr lang="en-US" smtClean="0"/>
              <a:t>18</a:t>
            </a:fld>
            <a:endParaRPr lang="en-US" dirty="0"/>
          </a:p>
        </p:txBody>
      </p:sp>
    </p:spTree>
    <p:extLst>
      <p:ext uri="{BB962C8B-B14F-4D97-AF65-F5344CB8AC3E}">
        <p14:creationId xmlns:p14="http://schemas.microsoft.com/office/powerpoint/2010/main" val="680928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kern="1200" dirty="0" smtClean="0">
                <a:solidFill>
                  <a:schemeClr val="tx1"/>
                </a:solidFill>
                <a:effectLst/>
                <a:latin typeface="Segoe" charset="0"/>
                <a:ea typeface="+mn-ea"/>
                <a:cs typeface="+mn-cs"/>
              </a:rPr>
              <a:t>KEY MESSAGE: </a:t>
            </a:r>
            <a:r>
              <a:rPr lang="en-US" sz="1100" kern="1200" dirty="0" smtClean="0">
                <a:solidFill>
                  <a:schemeClr val="tx1"/>
                </a:solidFill>
                <a:effectLst/>
                <a:latin typeface="Segoe" charset="0"/>
                <a:ea typeface="+mn-ea"/>
                <a:cs typeface="+mn-cs"/>
              </a:rPr>
              <a:t>Get ready for the cloud by standardizing </a:t>
            </a:r>
          </a:p>
          <a:p>
            <a:r>
              <a:rPr lang="en-US" sz="1100" b="1" kern="1200" dirty="0" smtClean="0">
                <a:solidFill>
                  <a:schemeClr val="tx1"/>
                </a:solidFill>
                <a:effectLst/>
                <a:latin typeface="Segoe" charset="0"/>
                <a:ea typeface="+mn-ea"/>
                <a:cs typeface="+mn-cs"/>
              </a:rPr>
              <a:t>OPPORTUNITIES: </a:t>
            </a:r>
            <a:r>
              <a:rPr lang="en-US" sz="1100" kern="1200" dirty="0" smtClean="0">
                <a:solidFill>
                  <a:schemeClr val="tx1"/>
                </a:solidFill>
                <a:effectLst/>
                <a:latin typeface="Segoe" charset="0"/>
                <a:ea typeface="+mn-ea"/>
                <a:cs typeface="+mn-cs"/>
              </a:rPr>
              <a:t>SQL Server 2012 Enterprise Edition, Virtualization, SQL Azure</a:t>
            </a:r>
          </a:p>
          <a:p>
            <a:endParaRPr lang="en-US" sz="1100" kern="1200" dirty="0" smtClean="0">
              <a:solidFill>
                <a:schemeClr val="tx1"/>
              </a:solidFill>
              <a:effectLst/>
              <a:latin typeface="Segoe"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SQL Azure </a:t>
            </a:r>
            <a:r>
              <a:rPr lang="en-US" dirty="0" smtClean="0"/>
              <a:t>is a highly available and scalable cloud database service built on the same SQL Server tools and APIs you use today.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Requires zero installation, setup or management</a:t>
            </a:r>
            <a:r>
              <a:rPr lang="en-US" baseline="0" dirty="0" smtClean="0"/>
              <a:t> by developers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Built in h</a:t>
            </a:r>
            <a:r>
              <a:rPr lang="en-US" dirty="0" smtClean="0"/>
              <a:t>igh availability and fault tolerance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Requires no physical administration</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99.9% monthly </a:t>
            </a:r>
            <a:r>
              <a:rPr lang="en-US" dirty="0" smtClean="0">
                <a:hlinkClick r:id="rId3" action="ppaction://hlinkfile" tooltip="SLA"/>
              </a:rPr>
              <a:t>SLA</a:t>
            </a:r>
            <a:r>
              <a:rPr lang="en-US" dirty="0" smtClean="0"/>
              <a:t>.</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dirty="0" smtClean="0"/>
              <a:t>Scale On-Demand</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b="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SQL Azure is an ideal database</a:t>
            </a:r>
            <a:r>
              <a:rPr lang="en-US" baseline="0" dirty="0" smtClean="0"/>
              <a:t> for transactional query-based business applications such as transactional processing, departmental or line of business solutions. It can be accessed from Windows Azure applications, as well as on-premises applications hosted in your data centers. And, SQL Azure empowers business users through familiar tools they already know how to use today, such as Microsoft Excel.</a:t>
            </a:r>
            <a:endParaRPr lang="en-US" dirty="0" smtClean="0"/>
          </a:p>
          <a:p>
            <a:endParaRPr lang="en-US" sz="1100" kern="1200" dirty="0" smtClean="0">
              <a:solidFill>
                <a:schemeClr val="tx1"/>
              </a:solidFill>
              <a:effectLst/>
              <a:latin typeface="Segoe" charset="0"/>
              <a:ea typeface="+mn-ea"/>
              <a:cs typeface="+mn-cs"/>
            </a:endParaRPr>
          </a:p>
        </p:txBody>
      </p:sp>
      <p:sp>
        <p:nvSpPr>
          <p:cNvPr id="4" name="Slide Number Placeholder 3"/>
          <p:cNvSpPr>
            <a:spLocks noGrp="1"/>
          </p:cNvSpPr>
          <p:nvPr>
            <p:ph type="sldNum" sz="quarter" idx="10"/>
          </p:nvPr>
        </p:nvSpPr>
        <p:spPr/>
        <p:txBody>
          <a:bodyPr/>
          <a:lstStyle/>
          <a:p>
            <a:fld id="{89D5A5AB-9D22-4354-8089-2AE811D4E282}" type="slidenum">
              <a:rPr lang="en-US" smtClean="0"/>
              <a:t>19</a:t>
            </a:fld>
            <a:endParaRPr lang="en-US" dirty="0"/>
          </a:p>
        </p:txBody>
      </p:sp>
    </p:spTree>
    <p:extLst>
      <p:ext uri="{BB962C8B-B14F-4D97-AF65-F5344CB8AC3E}">
        <p14:creationId xmlns:p14="http://schemas.microsoft.com/office/powerpoint/2010/main" val="6809284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Segoe" charset="0"/>
                <a:ea typeface="+mn-ea"/>
                <a:cs typeface="+mn-cs"/>
              </a:rPr>
              <a:t>Let’s illustrate how you can profit today. SQL Server has evolved over the last decade with increasingly more powerful performance and capabilities. </a:t>
            </a:r>
            <a:endParaRPr lang="en-US" sz="1050" kern="1200" dirty="0" smtClean="0">
              <a:solidFill>
                <a:schemeClr val="tx1"/>
              </a:solidFill>
              <a:effectLst/>
              <a:latin typeface="Segoe" charset="0"/>
              <a:ea typeface="+mn-ea"/>
              <a:cs typeface="+mn-cs"/>
            </a:endParaRPr>
          </a:p>
          <a:p>
            <a:pPr marL="628650" lvl="1" indent="-171450">
              <a:buFont typeface="Arial" pitchFamily="34" charset="0"/>
              <a:buChar char="•"/>
            </a:pPr>
            <a:r>
              <a:rPr lang="en-IN" sz="1200" b="1" kern="1200" dirty="0" smtClean="0">
                <a:solidFill>
                  <a:schemeClr val="tx1"/>
                </a:solidFill>
                <a:effectLst/>
                <a:latin typeface="Segoe" charset="0"/>
                <a:ea typeface="+mn-ea"/>
                <a:cs typeface="+mn-cs"/>
              </a:rPr>
              <a:t>SQL Server 2000 </a:t>
            </a:r>
            <a:r>
              <a:rPr lang="en-IN" sz="1200" kern="1200" dirty="0" smtClean="0">
                <a:solidFill>
                  <a:schemeClr val="tx1"/>
                </a:solidFill>
                <a:effectLst/>
                <a:latin typeface="Segoe" charset="0"/>
                <a:ea typeface="+mn-ea"/>
                <a:cs typeface="+mn-cs"/>
              </a:rPr>
              <a:t>offered a stable departmental IT and enhanced enterprise data platform.</a:t>
            </a:r>
            <a:endParaRPr lang="en-US" sz="1050" kern="1200" dirty="0" smtClean="0">
              <a:solidFill>
                <a:schemeClr val="tx1"/>
              </a:solidFill>
              <a:effectLst/>
              <a:latin typeface="Segoe" charset="0"/>
              <a:ea typeface="+mn-ea"/>
              <a:cs typeface="+mn-cs"/>
            </a:endParaRPr>
          </a:p>
          <a:p>
            <a:pPr marL="628650" lvl="1" indent="-171450">
              <a:buFont typeface="Arial" pitchFamily="34" charset="0"/>
              <a:buChar char="•"/>
            </a:pPr>
            <a:r>
              <a:rPr lang="en-IN" sz="1200" kern="1200" dirty="0" smtClean="0">
                <a:solidFill>
                  <a:schemeClr val="tx1"/>
                </a:solidFill>
                <a:effectLst/>
                <a:latin typeface="Segoe" charset="0"/>
                <a:ea typeface="+mn-ea"/>
                <a:cs typeface="+mn-cs"/>
              </a:rPr>
              <a:t>With </a:t>
            </a:r>
            <a:r>
              <a:rPr lang="en-IN" sz="1200" b="1" kern="1200" dirty="0" smtClean="0">
                <a:solidFill>
                  <a:schemeClr val="tx1"/>
                </a:solidFill>
                <a:effectLst/>
                <a:latin typeface="Segoe" charset="0"/>
                <a:ea typeface="+mn-ea"/>
                <a:cs typeface="+mn-cs"/>
              </a:rPr>
              <a:t>SQL Server 2005</a:t>
            </a:r>
            <a:r>
              <a:rPr lang="en-IN" sz="1200" kern="1200" dirty="0" smtClean="0">
                <a:solidFill>
                  <a:schemeClr val="tx1"/>
                </a:solidFill>
                <a:effectLst/>
                <a:latin typeface="Segoe" charset="0"/>
                <a:ea typeface="+mn-ea"/>
                <a:cs typeface="+mn-cs"/>
              </a:rPr>
              <a:t>, Microsoft delivered a solid offering for departmental and mid-market IT with an enhanced enterprise data platform.</a:t>
            </a:r>
            <a:endParaRPr lang="en-US" sz="1050" kern="1200" dirty="0" smtClean="0">
              <a:solidFill>
                <a:schemeClr val="tx1"/>
              </a:solidFill>
              <a:effectLst/>
              <a:latin typeface="Segoe" charset="0"/>
              <a:ea typeface="+mn-ea"/>
              <a:cs typeface="+mn-cs"/>
            </a:endParaRPr>
          </a:p>
          <a:p>
            <a:pPr marL="628650" lvl="1" indent="-171450">
              <a:buFont typeface="Arial" pitchFamily="34" charset="0"/>
              <a:buChar char="•"/>
            </a:pPr>
            <a:r>
              <a:rPr lang="en-IN" sz="1200" b="1" kern="1200" dirty="0" smtClean="0">
                <a:solidFill>
                  <a:schemeClr val="tx1"/>
                </a:solidFill>
                <a:effectLst/>
                <a:latin typeface="Segoe" charset="0"/>
                <a:ea typeface="+mn-ea"/>
                <a:cs typeface="+mn-cs"/>
              </a:rPr>
              <a:t>SQL Server 2008 </a:t>
            </a:r>
            <a:r>
              <a:rPr lang="en-IN" sz="1200" kern="1200" dirty="0" smtClean="0">
                <a:solidFill>
                  <a:schemeClr val="tx1"/>
                </a:solidFill>
                <a:effectLst/>
                <a:latin typeface="Segoe" charset="0"/>
                <a:ea typeface="+mn-ea"/>
                <a:cs typeface="+mn-cs"/>
              </a:rPr>
              <a:t>offered a comprehensive data platform solution for the enterprise. This edition made significant advances in business-critical and BI capabilities. </a:t>
            </a:r>
            <a:endParaRPr lang="en-US" sz="1050" kern="1200" dirty="0" smtClean="0">
              <a:solidFill>
                <a:schemeClr val="tx1"/>
              </a:solidFill>
              <a:effectLst/>
              <a:latin typeface="Segoe" charset="0"/>
              <a:ea typeface="+mn-ea"/>
              <a:cs typeface="+mn-cs"/>
            </a:endParaRPr>
          </a:p>
          <a:p>
            <a:pPr marL="628650" lvl="1" indent="-171450">
              <a:buFont typeface="Arial" pitchFamily="34" charset="0"/>
              <a:buChar char="•"/>
            </a:pPr>
            <a:r>
              <a:rPr lang="en-IN" sz="1200" b="1" kern="1200" dirty="0" smtClean="0">
                <a:solidFill>
                  <a:schemeClr val="tx1"/>
                </a:solidFill>
                <a:effectLst/>
                <a:latin typeface="Segoe" charset="0"/>
                <a:ea typeface="+mn-ea"/>
                <a:cs typeface="+mn-cs"/>
              </a:rPr>
              <a:t>SQL Server 2008 R2 </a:t>
            </a:r>
            <a:r>
              <a:rPr lang="en-IN" sz="1200" kern="1200" dirty="0" smtClean="0">
                <a:solidFill>
                  <a:schemeClr val="tx1"/>
                </a:solidFill>
                <a:effectLst/>
                <a:latin typeface="Segoe" charset="0"/>
                <a:ea typeface="+mn-ea"/>
                <a:cs typeface="+mn-cs"/>
              </a:rPr>
              <a:t>delivers comprehensive, integrated data management and business intelligence with award-winning analytics. PowerPivot, which gives users the power to create compelling self-service BI solutions, was named one of eWeek’s Top 10 Technologies for 2010.</a:t>
            </a:r>
          </a:p>
          <a:p>
            <a:pPr marL="457200" lvl="1" indent="0">
              <a:buFont typeface="Arial" pitchFamily="34" charset="0"/>
              <a:buNone/>
            </a:pPr>
            <a:endParaRPr lang="en-US" sz="1050" kern="1200" dirty="0" smtClean="0">
              <a:solidFill>
                <a:schemeClr val="tx1"/>
              </a:solidFill>
              <a:effectLst/>
              <a:latin typeface="Segoe" charset="0"/>
              <a:ea typeface="+mn-ea"/>
              <a:cs typeface="+mn-cs"/>
            </a:endParaRPr>
          </a:p>
          <a:p>
            <a:pPr lvl="0"/>
            <a:r>
              <a:rPr lang="en-US" sz="1200" kern="1200" dirty="0" smtClean="0">
                <a:solidFill>
                  <a:schemeClr val="tx1"/>
                </a:solidFill>
                <a:effectLst/>
                <a:latin typeface="Segoe" charset="0"/>
                <a:ea typeface="+mn-ea"/>
                <a:cs typeface="+mn-cs"/>
              </a:rPr>
              <a:t>Now, with </a:t>
            </a:r>
            <a:r>
              <a:rPr lang="en-US" sz="1200" b="1" kern="1200" dirty="0" smtClean="0">
                <a:solidFill>
                  <a:schemeClr val="tx1"/>
                </a:solidFill>
                <a:effectLst/>
                <a:latin typeface="Segoe" charset="0"/>
                <a:ea typeface="+mn-ea"/>
                <a:cs typeface="+mn-cs"/>
              </a:rPr>
              <a:t>SQL Server 2012</a:t>
            </a:r>
            <a:r>
              <a:rPr lang="en-US" sz="1200" kern="1200" dirty="0" smtClean="0">
                <a:solidFill>
                  <a:schemeClr val="tx1"/>
                </a:solidFill>
                <a:effectLst/>
                <a:latin typeface="Segoe" charset="0"/>
                <a:ea typeface="+mn-ea"/>
                <a:cs typeface="+mn-cs"/>
              </a:rPr>
              <a:t>, Microsoft delivers a new standard for business-critical databases and end-to-end business intelligence with cloud-ready technologies and solutions. The new SQL Server offers major gains in availability and performance, along with tools for rapid data exploration and discovery; and credible, consistent data. In addition, new unified developer tools enable organizations to build and deploy applications across hybrid environments more quickly and </a:t>
            </a:r>
            <a:r>
              <a:rPr lang="en-US" sz="1200" kern="1200" smtClean="0">
                <a:solidFill>
                  <a:schemeClr val="tx1"/>
                </a:solidFill>
                <a:effectLst/>
                <a:latin typeface="Segoe" charset="0"/>
                <a:ea typeface="+mn-ea"/>
                <a:cs typeface="+mn-cs"/>
              </a:rPr>
              <a:t>easily.</a:t>
            </a:r>
            <a:endParaRPr lang="en-US" sz="1200" kern="1200" dirty="0" smtClean="0">
              <a:solidFill>
                <a:schemeClr val="tx1"/>
              </a:solidFill>
              <a:effectLst/>
              <a:latin typeface="Segoe" charset="0"/>
              <a:ea typeface="+mn-ea"/>
              <a:cs typeface="+mn-cs"/>
            </a:endParaRPr>
          </a:p>
        </p:txBody>
      </p:sp>
      <p:sp>
        <p:nvSpPr>
          <p:cNvPr id="4" name="Slide Number Placeholder 3"/>
          <p:cNvSpPr>
            <a:spLocks noGrp="1"/>
          </p:cNvSpPr>
          <p:nvPr>
            <p:ph type="sldNum" sz="quarter" idx="10"/>
          </p:nvPr>
        </p:nvSpPr>
        <p:spPr/>
        <p:txBody>
          <a:bodyPr/>
          <a:lstStyle/>
          <a:p>
            <a:fld id="{89D5A5AB-9D22-4354-8089-2AE811D4E282}" type="slidenum">
              <a:rPr lang="en-US" smtClean="0"/>
              <a:t>24</a:t>
            </a:fld>
            <a:endParaRPr lang="en-US" dirty="0"/>
          </a:p>
        </p:txBody>
      </p:sp>
    </p:spTree>
    <p:extLst>
      <p:ext uri="{BB962C8B-B14F-4D97-AF65-F5344CB8AC3E}">
        <p14:creationId xmlns:p14="http://schemas.microsoft.com/office/powerpoint/2010/main" val="680928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172200" cy="4114800"/>
          </a:xfrm>
        </p:spPr>
        <p:txBody>
          <a:bodyPr/>
          <a:lstStyle/>
          <a:p>
            <a:r>
              <a:rPr lang="en-US" sz="1000" kern="1200" dirty="0" smtClean="0">
                <a:solidFill>
                  <a:schemeClr val="tx1"/>
                </a:solidFill>
                <a:effectLst/>
                <a:latin typeface="+mj-lt"/>
                <a:ea typeface="+mn-ea"/>
                <a:cs typeface="+mn-cs"/>
              </a:rPr>
              <a:t>Microsoft has simplified its SQL Server 2012 product line</a:t>
            </a:r>
            <a:r>
              <a:rPr lang="en-US" sz="1000" kern="1200" baseline="0" dirty="0" smtClean="0">
                <a:solidFill>
                  <a:schemeClr val="tx1"/>
                </a:solidFill>
                <a:effectLst/>
                <a:latin typeface="+mj-lt"/>
                <a:ea typeface="+mn-ea"/>
                <a:cs typeface="+mn-cs"/>
              </a:rPr>
              <a:t> into </a:t>
            </a:r>
            <a:r>
              <a:rPr lang="en-US" sz="1000" kern="1200" dirty="0" smtClean="0">
                <a:solidFill>
                  <a:schemeClr val="tx1"/>
                </a:solidFill>
                <a:effectLst/>
                <a:latin typeface="+mj-lt"/>
                <a:ea typeface="+mn-ea"/>
                <a:cs typeface="+mn-cs"/>
              </a:rPr>
              <a:t>to three main offerings…</a:t>
            </a:r>
          </a:p>
          <a:p>
            <a:endParaRPr lang="en-US" sz="1000" b="1" kern="1200" dirty="0" smtClean="0">
              <a:solidFill>
                <a:schemeClr val="tx1"/>
              </a:solidFill>
              <a:effectLst/>
              <a:latin typeface="+mj-lt"/>
              <a:ea typeface="+mn-ea"/>
              <a:cs typeface="+mn-cs"/>
            </a:endParaRPr>
          </a:p>
          <a:p>
            <a:pPr marL="171450" lvl="0" indent="-171450">
              <a:buFont typeface="Arial" pitchFamily="34" charset="0"/>
              <a:buChar char="•"/>
            </a:pPr>
            <a:r>
              <a:rPr lang="en-US" sz="1000" b="1" kern="1200" dirty="0" smtClean="0">
                <a:solidFill>
                  <a:schemeClr val="tx1"/>
                </a:solidFill>
                <a:effectLst/>
                <a:latin typeface="+mj-lt"/>
                <a:ea typeface="+mn-ea"/>
                <a:cs typeface="+mn-cs"/>
              </a:rPr>
              <a:t>Standard Edition  (SE)–</a:t>
            </a:r>
            <a:r>
              <a:rPr lang="en-US" sz="1000" b="1" kern="1200" baseline="0" dirty="0" smtClean="0">
                <a:solidFill>
                  <a:schemeClr val="tx1"/>
                </a:solidFill>
                <a:effectLst/>
                <a:latin typeface="+mj-lt"/>
                <a:ea typeface="+mn-ea"/>
                <a:cs typeface="+mn-cs"/>
              </a:rPr>
              <a:t> </a:t>
            </a:r>
            <a:r>
              <a:rPr lang="en-US" sz="1000" b="0" kern="1200" baseline="0" dirty="0" smtClean="0">
                <a:solidFill>
                  <a:schemeClr val="tx1"/>
                </a:solidFill>
                <a:effectLst/>
                <a:latin typeface="+mj-lt"/>
                <a:ea typeface="+mn-ea"/>
                <a:cs typeface="+mn-cs"/>
              </a:rPr>
              <a:t>remains</a:t>
            </a:r>
            <a:r>
              <a:rPr lang="en-US" sz="1000" b="1" kern="1200" baseline="0" dirty="0" smtClean="0">
                <a:solidFill>
                  <a:schemeClr val="tx1"/>
                </a:solidFill>
                <a:effectLst/>
                <a:latin typeface="+mj-lt"/>
                <a:ea typeface="+mn-ea"/>
                <a:cs typeface="+mn-cs"/>
              </a:rPr>
              <a:t> </a:t>
            </a:r>
            <a:r>
              <a:rPr lang="en-US" sz="1000" kern="1200" dirty="0" smtClean="0">
                <a:solidFill>
                  <a:schemeClr val="tx1"/>
                </a:solidFill>
                <a:effectLst/>
                <a:latin typeface="+mj-lt"/>
                <a:ea typeface="+mn-ea"/>
                <a:cs typeface="+mn-cs"/>
              </a:rPr>
              <a:t>the best choice for departmental use with limited scale. It delivers fundamental database and basic BI functionality. </a:t>
            </a:r>
          </a:p>
          <a:p>
            <a:pPr marL="171450" lvl="0" indent="-171450">
              <a:buFont typeface="Arial" pitchFamily="34" charset="0"/>
              <a:buChar char="•"/>
            </a:pPr>
            <a:r>
              <a:rPr lang="en-US" sz="1000" b="1" kern="1200" dirty="0" smtClean="0">
                <a:solidFill>
                  <a:schemeClr val="tx1"/>
                </a:solidFill>
                <a:effectLst/>
                <a:latin typeface="+mj-lt"/>
                <a:ea typeface="+mn-ea"/>
                <a:cs typeface="+mn-cs"/>
              </a:rPr>
              <a:t>Business Intelligence Edition (BI)</a:t>
            </a:r>
            <a:r>
              <a:rPr lang="en-US" sz="1000" b="0" kern="1200" dirty="0" smtClean="0">
                <a:solidFill>
                  <a:schemeClr val="tx1"/>
                </a:solidFill>
                <a:effectLst/>
                <a:latin typeface="+mj-lt"/>
                <a:ea typeface="+mn-ea"/>
                <a:cs typeface="+mn-cs"/>
              </a:rPr>
              <a:t>-</a:t>
            </a:r>
            <a:r>
              <a:rPr lang="en-US" sz="1000" b="0" kern="1200" baseline="0" dirty="0" smtClean="0">
                <a:solidFill>
                  <a:schemeClr val="tx1"/>
                </a:solidFill>
                <a:effectLst/>
                <a:latin typeface="+mj-lt"/>
                <a:ea typeface="+mn-ea"/>
                <a:cs typeface="+mn-cs"/>
              </a:rPr>
              <a:t> o</a:t>
            </a:r>
            <a:r>
              <a:rPr lang="en-US" sz="1000" kern="1200" dirty="0" smtClean="0">
                <a:solidFill>
                  <a:schemeClr val="tx1"/>
                </a:solidFill>
                <a:effectLst/>
                <a:latin typeface="+mj-lt"/>
                <a:ea typeface="+mn-ea"/>
                <a:cs typeface="+mn-cs"/>
              </a:rPr>
              <a:t>ffers premium corporate and self-service BI capabilities and is inclusive of Standard Edition, so it will still contain the basic OLTP offerings</a:t>
            </a:r>
            <a:r>
              <a:rPr lang="en-US" sz="1000" kern="1200" baseline="0" dirty="0" smtClean="0">
                <a:solidFill>
                  <a:schemeClr val="tx1"/>
                </a:solidFill>
                <a:effectLst/>
                <a:latin typeface="+mj-lt"/>
                <a:ea typeface="+mn-ea"/>
                <a:cs typeface="+mn-cs"/>
              </a:rPr>
              <a:t> as well. </a:t>
            </a:r>
            <a:r>
              <a:rPr lang="en-US" sz="1000" kern="1200" dirty="0" smtClean="0">
                <a:solidFill>
                  <a:schemeClr val="tx1"/>
                </a:solidFill>
                <a:effectLst/>
                <a:latin typeface="+mj-lt"/>
                <a:ea typeface="+mn-ea"/>
                <a:cs typeface="+mn-cs"/>
              </a:rPr>
              <a:t> </a:t>
            </a:r>
          </a:p>
          <a:p>
            <a:pPr marL="171450" lvl="0" indent="-171450">
              <a:buFont typeface="Arial" pitchFamily="34" charset="0"/>
              <a:buChar char="•"/>
            </a:pPr>
            <a:r>
              <a:rPr lang="en-US" sz="1000" b="1" kern="1200" dirty="0" smtClean="0">
                <a:solidFill>
                  <a:schemeClr val="tx1"/>
                </a:solidFill>
                <a:effectLst/>
                <a:latin typeface="+mj-lt"/>
                <a:ea typeface="+mn-ea"/>
                <a:cs typeface="+mn-cs"/>
              </a:rPr>
              <a:t>Enterprise Edition (EE)</a:t>
            </a:r>
            <a:r>
              <a:rPr lang="en-US" sz="1000" b="0" kern="1200" dirty="0" smtClean="0">
                <a:solidFill>
                  <a:schemeClr val="tx1"/>
                </a:solidFill>
                <a:effectLst/>
                <a:latin typeface="+mj-lt"/>
                <a:ea typeface="+mn-ea"/>
                <a:cs typeface="+mn-cs"/>
              </a:rPr>
              <a:t>-</a:t>
            </a:r>
            <a:r>
              <a:rPr lang="en-US" sz="1000" b="0" kern="1200" baseline="0" dirty="0" smtClean="0">
                <a:solidFill>
                  <a:schemeClr val="tx1"/>
                </a:solidFill>
                <a:effectLst/>
                <a:latin typeface="+mj-lt"/>
                <a:ea typeface="+mn-ea"/>
                <a:cs typeface="+mn-cs"/>
              </a:rPr>
              <a:t> t</a:t>
            </a:r>
            <a:r>
              <a:rPr lang="en-US" sz="1000" kern="1200" dirty="0" smtClean="0">
                <a:solidFill>
                  <a:schemeClr val="tx1"/>
                </a:solidFill>
                <a:effectLst/>
                <a:latin typeface="+mj-lt"/>
                <a:ea typeface="+mn-ea"/>
                <a:cs typeface="+mn-cs"/>
              </a:rPr>
              <a:t>he most comprehensive offering, includes</a:t>
            </a:r>
            <a:r>
              <a:rPr lang="en-US" sz="1000" kern="1200" baseline="0" dirty="0" smtClean="0">
                <a:solidFill>
                  <a:schemeClr val="tx1"/>
                </a:solidFill>
                <a:effectLst/>
                <a:latin typeface="+mj-lt"/>
                <a:ea typeface="+mn-ea"/>
                <a:cs typeface="+mn-cs"/>
              </a:rPr>
              <a:t> </a:t>
            </a:r>
            <a:r>
              <a:rPr lang="en-US" sz="1000" kern="1200" dirty="0" smtClean="0">
                <a:solidFill>
                  <a:schemeClr val="tx1"/>
                </a:solidFill>
                <a:effectLst/>
                <a:latin typeface="+mj-lt"/>
                <a:ea typeface="+mn-ea"/>
                <a:cs typeface="+mn-cs"/>
              </a:rPr>
              <a:t>business critical OLTP database and end-to-end business intelligence capabilities.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effectLst/>
              <a:latin typeface="+mj-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j-lt"/>
                <a:ea typeface="+mn-ea"/>
                <a:cs typeface="+mn-cs"/>
              </a:rPr>
              <a:t>This updated </a:t>
            </a:r>
            <a:r>
              <a:rPr lang="en-US" sz="1000" b="0" kern="1200" dirty="0" smtClean="0">
                <a:solidFill>
                  <a:schemeClr val="tx1"/>
                </a:solidFill>
                <a:effectLst/>
                <a:latin typeface="+mj-lt"/>
                <a:ea typeface="+mn-ea"/>
                <a:cs typeface="+mn-cs"/>
              </a:rPr>
              <a:t>alignment</a:t>
            </a:r>
            <a:r>
              <a:rPr lang="en-US" sz="1000" b="0" kern="1200" baseline="0" dirty="0" smtClean="0">
                <a:solidFill>
                  <a:schemeClr val="tx1"/>
                </a:solidFill>
                <a:effectLst/>
                <a:latin typeface="+mj-lt"/>
                <a:ea typeface="+mn-ea"/>
                <a:cs typeface="+mn-cs"/>
              </a:rPr>
              <a:t> reflects </a:t>
            </a:r>
            <a:r>
              <a:rPr lang="en-US" sz="1000" kern="1200" dirty="0" smtClean="0">
                <a:solidFill>
                  <a:schemeClr val="tx1"/>
                </a:solidFill>
                <a:effectLst/>
                <a:latin typeface="+mj-lt"/>
                <a:ea typeface="+mn-ea"/>
                <a:cs typeface="+mn-cs"/>
              </a:rPr>
              <a:t>a significant investment in business intelligence and </a:t>
            </a:r>
            <a:r>
              <a:rPr lang="en-US" sz="1000" b="0" kern="1200" dirty="0" smtClean="0">
                <a:solidFill>
                  <a:schemeClr val="tx1"/>
                </a:solidFill>
                <a:effectLst/>
                <a:latin typeface="+mj-lt"/>
                <a:ea typeface="+mn-ea"/>
                <a:cs typeface="+mn-cs"/>
              </a:rPr>
              <a:t>a single, powerful Tier 1 offering </a:t>
            </a:r>
            <a:r>
              <a:rPr lang="en-US" sz="1000" kern="1200" dirty="0" smtClean="0">
                <a:solidFill>
                  <a:schemeClr val="tx1"/>
                </a:solidFill>
                <a:effectLst/>
                <a:latin typeface="+mj-lt"/>
                <a:ea typeface="+mn-ea"/>
                <a:cs typeface="+mn-cs"/>
              </a:rPr>
              <a:t>for business critical needs. </a:t>
            </a:r>
          </a:p>
          <a:p>
            <a:pPr marR="0" algn="l" defTabSz="9144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effectLst/>
              <a:latin typeface="+mj-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j-lt"/>
                <a:ea typeface="+mn-ea"/>
                <a:cs typeface="+mn-cs"/>
              </a:rPr>
              <a:t>It also enables your customers to pay as they grow so they can plan their database budgets in a more consistent and predictable manner.</a:t>
            </a:r>
            <a:r>
              <a:rPr lang="en-US" sz="1000" kern="1200" baseline="0" dirty="0" smtClean="0">
                <a:solidFill>
                  <a:schemeClr val="tx1"/>
                </a:solidFill>
                <a:effectLst/>
                <a:latin typeface="+mj-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kern="1200" baseline="0" dirty="0" smtClean="0">
              <a:solidFill>
                <a:schemeClr val="tx1"/>
              </a:solidFill>
              <a:effectLst/>
              <a:latin typeface="+mj-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baseline="0" dirty="0" smtClean="0">
                <a:solidFill>
                  <a:schemeClr val="tx1"/>
                </a:solidFill>
                <a:effectLst/>
                <a:latin typeface="+mj-lt"/>
                <a:ea typeface="+mn-ea"/>
                <a:cs typeface="+mn-cs"/>
              </a:rPr>
              <a:t>SQL 2012 also provides partners with tremendous new revenue opportunities. </a:t>
            </a:r>
          </a:p>
          <a:p>
            <a:endParaRPr lang="en-US" sz="1000" kern="1200" dirty="0" smtClean="0">
              <a:solidFill>
                <a:schemeClr val="tx1"/>
              </a:solidFill>
              <a:effectLst/>
              <a:latin typeface="+mj-lt"/>
              <a:ea typeface="+mn-ea"/>
              <a:cs typeface="+mn-cs"/>
            </a:endParaRPr>
          </a:p>
          <a:p>
            <a:r>
              <a:rPr lang="en-US" sz="1000" b="1" kern="1200" dirty="0" smtClean="0">
                <a:solidFill>
                  <a:schemeClr val="tx1"/>
                </a:solidFill>
                <a:effectLst/>
                <a:latin typeface="+mj-lt"/>
                <a:ea typeface="+mn-ea"/>
                <a:cs typeface="+mn-cs"/>
              </a:rPr>
              <a:t>Benefit Statement:</a:t>
            </a:r>
            <a:r>
              <a:rPr lang="en-US" sz="1000" kern="1200" dirty="0" smtClean="0">
                <a:solidFill>
                  <a:schemeClr val="tx1"/>
                </a:solidFill>
                <a:effectLst/>
                <a:latin typeface="+mj-lt"/>
                <a:ea typeface="+mn-ea"/>
                <a:cs typeface="+mn-cs"/>
              </a:rPr>
              <a:t> By modernizing older technologies, your customers</a:t>
            </a:r>
            <a:r>
              <a:rPr lang="en-US" sz="1000" kern="1200" baseline="0" dirty="0" smtClean="0">
                <a:solidFill>
                  <a:schemeClr val="tx1"/>
                </a:solidFill>
                <a:effectLst/>
                <a:latin typeface="+mj-lt"/>
                <a:ea typeface="+mn-ea"/>
                <a:cs typeface="+mn-cs"/>
              </a:rPr>
              <a:t> </a:t>
            </a:r>
            <a:r>
              <a:rPr lang="en-US" sz="1000" kern="1200" dirty="0" smtClean="0">
                <a:solidFill>
                  <a:schemeClr val="tx1"/>
                </a:solidFill>
                <a:effectLst/>
                <a:latin typeface="+mj-lt"/>
                <a:ea typeface="+mn-ea"/>
                <a:cs typeface="+mn-cs"/>
              </a:rPr>
              <a:t>can improve productivity, increase</a:t>
            </a:r>
            <a:r>
              <a:rPr lang="en-US" sz="1000" b="1" kern="1200" dirty="0" smtClean="0">
                <a:solidFill>
                  <a:schemeClr val="tx1"/>
                </a:solidFill>
                <a:effectLst/>
                <a:latin typeface="+mj-lt"/>
                <a:ea typeface="+mn-ea"/>
                <a:cs typeface="+mn-cs"/>
              </a:rPr>
              <a:t> </a:t>
            </a:r>
            <a:r>
              <a:rPr lang="en-US" sz="1000" kern="1200" dirty="0" smtClean="0">
                <a:solidFill>
                  <a:schemeClr val="tx1"/>
                </a:solidFill>
                <a:effectLst/>
                <a:latin typeface="+mj-lt"/>
                <a:ea typeface="+mn-ea"/>
                <a:cs typeface="+mn-cs"/>
              </a:rPr>
              <a:t>reliability and automated business processes for business critical applications, and control IT spend through a reduction in application and IT maintenance costs.</a:t>
            </a:r>
          </a:p>
          <a:p>
            <a:pPr marL="171450" lvl="0" indent="-171450">
              <a:buFont typeface="Arial" pitchFamily="34" charset="0"/>
              <a:buChar char="•"/>
            </a:pPr>
            <a:r>
              <a:rPr lang="en-US" sz="1000" b="1" i="1" kern="1200" dirty="0" smtClean="0">
                <a:solidFill>
                  <a:schemeClr val="tx1"/>
                </a:solidFill>
                <a:effectLst/>
                <a:latin typeface="+mj-lt"/>
                <a:ea typeface="+mn-ea"/>
                <a:cs typeface="+mn-cs"/>
              </a:rPr>
              <a:t>Reduce total cost of ownership</a:t>
            </a:r>
            <a:r>
              <a:rPr lang="en-US" sz="1000" i="1" kern="1200" dirty="0" smtClean="0">
                <a:solidFill>
                  <a:schemeClr val="tx1"/>
                </a:solidFill>
                <a:effectLst/>
                <a:latin typeface="+mj-lt"/>
                <a:ea typeface="+mn-ea"/>
                <a:cs typeface="+mn-cs"/>
              </a:rPr>
              <a:t> with a platform that delivers required uptime and data protection, without wasting time and money </a:t>
            </a:r>
            <a:endParaRPr lang="en-US" sz="1000" kern="1200" dirty="0" smtClean="0">
              <a:solidFill>
                <a:schemeClr val="tx1"/>
              </a:solidFill>
              <a:effectLst/>
              <a:latin typeface="+mj-lt"/>
              <a:ea typeface="+mn-ea"/>
              <a:cs typeface="+mn-cs"/>
            </a:endParaRPr>
          </a:p>
          <a:p>
            <a:pPr marL="171450" lvl="0" indent="-171450">
              <a:buFont typeface="Arial" pitchFamily="34" charset="0"/>
              <a:buChar char="•"/>
            </a:pPr>
            <a:r>
              <a:rPr lang="en-US" sz="1000" b="1" i="1" kern="1200" dirty="0" smtClean="0">
                <a:solidFill>
                  <a:schemeClr val="tx1"/>
                </a:solidFill>
                <a:effectLst/>
                <a:latin typeface="+mj-lt"/>
                <a:ea typeface="+mn-ea"/>
                <a:cs typeface="+mn-cs"/>
              </a:rPr>
              <a:t>Accelerate business growth</a:t>
            </a:r>
            <a:r>
              <a:rPr lang="en-US" sz="1000" i="1" kern="1200" dirty="0" smtClean="0">
                <a:solidFill>
                  <a:schemeClr val="tx1"/>
                </a:solidFill>
                <a:effectLst/>
                <a:latin typeface="+mj-lt"/>
                <a:ea typeface="+mn-ea"/>
                <a:cs typeface="+mn-cs"/>
              </a:rPr>
              <a:t> with the ability to scale on demand with flexible deployment options on your terms: server to cloud </a:t>
            </a:r>
            <a:endParaRPr lang="en-US" sz="1000" kern="1200" dirty="0" smtClean="0">
              <a:solidFill>
                <a:schemeClr val="tx1"/>
              </a:solidFill>
              <a:effectLst/>
              <a:latin typeface="+mj-lt"/>
              <a:ea typeface="+mn-ea"/>
              <a:cs typeface="+mn-cs"/>
            </a:endParaRPr>
          </a:p>
          <a:p>
            <a:pPr marL="171450" lvl="0" indent="-171450">
              <a:buFont typeface="Arial" pitchFamily="34" charset="0"/>
              <a:buChar char="•"/>
            </a:pPr>
            <a:r>
              <a:rPr lang="en-US" sz="1000" b="1" i="1" kern="1200" dirty="0" smtClean="0">
                <a:solidFill>
                  <a:schemeClr val="tx1"/>
                </a:solidFill>
                <a:effectLst/>
                <a:latin typeface="+mj-lt"/>
                <a:ea typeface="+mn-ea"/>
                <a:cs typeface="+mn-cs"/>
              </a:rPr>
              <a:t>Benefit from truly transformational technology</a:t>
            </a:r>
            <a:r>
              <a:rPr lang="en-US" sz="1000" i="1" kern="1200" dirty="0" smtClean="0">
                <a:solidFill>
                  <a:schemeClr val="tx1"/>
                </a:solidFill>
                <a:effectLst/>
                <a:latin typeface="+mj-lt"/>
                <a:ea typeface="+mn-ea"/>
                <a:cs typeface="+mn-cs"/>
              </a:rPr>
              <a:t> to extend the reach of data most anywhere across server and/or cloud with expansive developer technologies </a:t>
            </a:r>
            <a:endParaRPr lang="en-US" sz="1000" kern="1200" dirty="0" smtClean="0">
              <a:solidFill>
                <a:schemeClr val="tx1"/>
              </a:solidFill>
              <a:effectLst/>
              <a:latin typeface="+mj-lt"/>
              <a:ea typeface="+mn-ea"/>
              <a:cs typeface="+mn-cs"/>
            </a:endParaRPr>
          </a:p>
          <a:p>
            <a:endParaRPr lang="en-US" sz="1000" kern="1200" dirty="0" smtClean="0">
              <a:solidFill>
                <a:schemeClr val="tx1"/>
              </a:solidFill>
              <a:effectLst/>
              <a:latin typeface="+mj-lt"/>
              <a:ea typeface="+mn-ea"/>
              <a:cs typeface="+mn-cs"/>
            </a:endParaRPr>
          </a:p>
          <a:p>
            <a:endParaRPr lang="en-US" sz="1000" kern="1200" dirty="0" smtClean="0">
              <a:solidFill>
                <a:schemeClr val="tx1"/>
              </a:solidFill>
              <a:effectLst/>
              <a:latin typeface="+mj-lt"/>
              <a:ea typeface="+mn-ea"/>
              <a:cs typeface="+mn-cs"/>
            </a:endParaRPr>
          </a:p>
          <a:p>
            <a:r>
              <a:rPr lang="en-US" sz="1000" u="sng" kern="1200" dirty="0" smtClean="0">
                <a:solidFill>
                  <a:schemeClr val="tx1"/>
                </a:solidFill>
                <a:effectLst/>
                <a:latin typeface="+mj-lt"/>
                <a:ea typeface="+mn-ea"/>
                <a:cs typeface="+mn-cs"/>
              </a:rPr>
              <a:t>NOTE</a:t>
            </a:r>
            <a:r>
              <a:rPr lang="en-US" sz="1000" kern="1200" dirty="0" smtClean="0">
                <a:solidFill>
                  <a:schemeClr val="tx1"/>
                </a:solidFill>
                <a:effectLst/>
                <a:latin typeface="+mj-lt"/>
                <a:ea typeface="+mn-ea"/>
                <a:cs typeface="+mn-cs"/>
              </a:rPr>
              <a:t>: Microsoft will be retiring the </a:t>
            </a:r>
            <a:r>
              <a:rPr lang="en-US" sz="1000" b="0" i="1" kern="1200" dirty="0" smtClean="0">
                <a:solidFill>
                  <a:schemeClr val="tx1"/>
                </a:solidFill>
                <a:effectLst/>
                <a:latin typeface="+mj-lt"/>
                <a:ea typeface="+mn-ea"/>
                <a:cs typeface="+mn-cs"/>
              </a:rPr>
              <a:t>Datacenter</a:t>
            </a:r>
            <a:r>
              <a:rPr lang="en-US" sz="1000" kern="1200" dirty="0" smtClean="0">
                <a:solidFill>
                  <a:schemeClr val="tx1"/>
                </a:solidFill>
                <a:effectLst/>
                <a:latin typeface="+mj-lt"/>
                <a:ea typeface="+mn-ea"/>
                <a:cs typeface="+mn-cs"/>
              </a:rPr>
              <a:t>, </a:t>
            </a:r>
            <a:r>
              <a:rPr lang="en-US" sz="1000" b="0" i="1" kern="1200" dirty="0" smtClean="0">
                <a:solidFill>
                  <a:schemeClr val="tx1"/>
                </a:solidFill>
                <a:effectLst/>
                <a:latin typeface="+mj-lt"/>
                <a:ea typeface="+mn-ea"/>
                <a:cs typeface="+mn-cs"/>
              </a:rPr>
              <a:t>Web</a:t>
            </a:r>
            <a:r>
              <a:rPr lang="en-US" sz="1000" kern="1200" dirty="0" smtClean="0">
                <a:solidFill>
                  <a:schemeClr val="tx1"/>
                </a:solidFill>
                <a:effectLst/>
                <a:latin typeface="+mj-lt"/>
                <a:ea typeface="+mn-ea"/>
                <a:cs typeface="+mn-cs"/>
              </a:rPr>
              <a:t>, </a:t>
            </a:r>
            <a:r>
              <a:rPr lang="en-US" sz="1000" b="0" i="1" kern="1200" dirty="0" smtClean="0">
                <a:solidFill>
                  <a:schemeClr val="tx1"/>
                </a:solidFill>
                <a:effectLst/>
                <a:latin typeface="+mj-lt"/>
                <a:ea typeface="+mn-ea"/>
                <a:cs typeface="+mn-cs"/>
              </a:rPr>
              <a:t>Workgroup</a:t>
            </a:r>
            <a:r>
              <a:rPr lang="en-US" sz="1000" kern="1200" dirty="0" smtClean="0">
                <a:solidFill>
                  <a:schemeClr val="tx1"/>
                </a:solidFill>
                <a:effectLst/>
                <a:latin typeface="+mj-lt"/>
                <a:ea typeface="+mn-ea"/>
                <a:cs typeface="+mn-cs"/>
              </a:rPr>
              <a:t> and </a:t>
            </a:r>
            <a:r>
              <a:rPr lang="en-US" sz="1000" b="0" i="1" kern="1200" dirty="0" smtClean="0">
                <a:solidFill>
                  <a:schemeClr val="tx1"/>
                </a:solidFill>
                <a:effectLst/>
                <a:latin typeface="+mj-lt"/>
                <a:ea typeface="+mn-ea"/>
                <a:cs typeface="+mn-cs"/>
              </a:rPr>
              <a:t>Small Business </a:t>
            </a:r>
            <a:r>
              <a:rPr lang="en-US" sz="1000" kern="1200" dirty="0" smtClean="0">
                <a:solidFill>
                  <a:schemeClr val="tx1"/>
                </a:solidFill>
                <a:effectLst/>
                <a:latin typeface="+mj-lt"/>
                <a:ea typeface="+mn-ea"/>
                <a:cs typeface="+mn-cs"/>
              </a:rPr>
              <a:t>editions available with previous offerings. If your customers are currently using one of these editions they will be eligible to transition to an edition that is comparable.</a:t>
            </a:r>
            <a:endParaRPr lang="en-US" sz="1000" kern="1200" dirty="0">
              <a:solidFill>
                <a:schemeClr val="tx1"/>
              </a:solidFill>
              <a:effectLst/>
              <a:latin typeface="+mj-lt"/>
              <a:ea typeface="+mn-ea"/>
              <a:cs typeface="+mn-cs"/>
            </a:endParaRPr>
          </a:p>
        </p:txBody>
      </p:sp>
      <p:sp>
        <p:nvSpPr>
          <p:cNvPr id="4" name="Slide Number Placeholder 3"/>
          <p:cNvSpPr>
            <a:spLocks noGrp="1"/>
          </p:cNvSpPr>
          <p:nvPr>
            <p:ph type="sldNum" sz="quarter" idx="10"/>
          </p:nvPr>
        </p:nvSpPr>
        <p:spPr/>
        <p:txBody>
          <a:bodyPr/>
          <a:lstStyle/>
          <a:p>
            <a:fld id="{89D5A5AB-9D22-4354-8089-2AE811D4E282}" type="slidenum">
              <a:rPr lang="en-US" smtClean="0"/>
              <a:t>25</a:t>
            </a:fld>
            <a:endParaRPr lang="en-US"/>
          </a:p>
        </p:txBody>
      </p:sp>
    </p:spTree>
    <p:extLst>
      <p:ext uri="{BB962C8B-B14F-4D97-AF65-F5344CB8AC3E}">
        <p14:creationId xmlns:p14="http://schemas.microsoft.com/office/powerpoint/2010/main" val="6809284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172200" cy="4114800"/>
          </a:xfrm>
        </p:spPr>
        <p:txBody>
          <a:bodyPr/>
          <a:lstStyle/>
          <a:p>
            <a:r>
              <a:rPr lang="en-US" sz="1000" kern="1200" dirty="0" smtClean="0">
                <a:solidFill>
                  <a:schemeClr val="tx1"/>
                </a:solidFill>
                <a:effectLst/>
                <a:latin typeface="+mj-lt"/>
                <a:ea typeface="+mn-ea"/>
                <a:cs typeface="+mn-cs"/>
              </a:rPr>
              <a:t>Microsoft has simplified its SQL Server 2012 product line</a:t>
            </a:r>
            <a:r>
              <a:rPr lang="en-US" sz="1000" kern="1200" baseline="0" dirty="0" smtClean="0">
                <a:solidFill>
                  <a:schemeClr val="tx1"/>
                </a:solidFill>
                <a:effectLst/>
                <a:latin typeface="+mj-lt"/>
                <a:ea typeface="+mn-ea"/>
                <a:cs typeface="+mn-cs"/>
              </a:rPr>
              <a:t> into </a:t>
            </a:r>
            <a:r>
              <a:rPr lang="en-US" sz="1000" kern="1200" dirty="0" smtClean="0">
                <a:solidFill>
                  <a:schemeClr val="tx1"/>
                </a:solidFill>
                <a:effectLst/>
                <a:latin typeface="+mj-lt"/>
                <a:ea typeface="+mn-ea"/>
                <a:cs typeface="+mn-cs"/>
              </a:rPr>
              <a:t>to three main offerings…</a:t>
            </a:r>
          </a:p>
          <a:p>
            <a:endParaRPr lang="en-US" sz="1000" b="1" kern="1200" dirty="0" smtClean="0">
              <a:solidFill>
                <a:schemeClr val="tx1"/>
              </a:solidFill>
              <a:effectLst/>
              <a:latin typeface="+mj-lt"/>
              <a:ea typeface="+mn-ea"/>
              <a:cs typeface="+mn-cs"/>
            </a:endParaRPr>
          </a:p>
          <a:p>
            <a:pPr marL="171450" lvl="0" indent="-171450">
              <a:buFont typeface="Arial" pitchFamily="34" charset="0"/>
              <a:buChar char="•"/>
            </a:pPr>
            <a:r>
              <a:rPr lang="en-US" sz="1000" b="1" kern="1200" dirty="0" smtClean="0">
                <a:solidFill>
                  <a:schemeClr val="tx1"/>
                </a:solidFill>
                <a:effectLst/>
                <a:latin typeface="+mj-lt"/>
                <a:ea typeface="+mn-ea"/>
                <a:cs typeface="+mn-cs"/>
              </a:rPr>
              <a:t>Standard Edition  (SE)–</a:t>
            </a:r>
            <a:r>
              <a:rPr lang="en-US" sz="1000" b="1" kern="1200" baseline="0" dirty="0" smtClean="0">
                <a:solidFill>
                  <a:schemeClr val="tx1"/>
                </a:solidFill>
                <a:effectLst/>
                <a:latin typeface="+mj-lt"/>
                <a:ea typeface="+mn-ea"/>
                <a:cs typeface="+mn-cs"/>
              </a:rPr>
              <a:t> </a:t>
            </a:r>
            <a:r>
              <a:rPr lang="en-US" sz="1000" b="0" kern="1200" baseline="0" dirty="0" smtClean="0">
                <a:solidFill>
                  <a:schemeClr val="tx1"/>
                </a:solidFill>
                <a:effectLst/>
                <a:latin typeface="+mj-lt"/>
                <a:ea typeface="+mn-ea"/>
                <a:cs typeface="+mn-cs"/>
              </a:rPr>
              <a:t>remains</a:t>
            </a:r>
            <a:r>
              <a:rPr lang="en-US" sz="1000" b="1" kern="1200" baseline="0" dirty="0" smtClean="0">
                <a:solidFill>
                  <a:schemeClr val="tx1"/>
                </a:solidFill>
                <a:effectLst/>
                <a:latin typeface="+mj-lt"/>
                <a:ea typeface="+mn-ea"/>
                <a:cs typeface="+mn-cs"/>
              </a:rPr>
              <a:t> </a:t>
            </a:r>
            <a:r>
              <a:rPr lang="en-US" sz="1000" kern="1200" dirty="0" smtClean="0">
                <a:solidFill>
                  <a:schemeClr val="tx1"/>
                </a:solidFill>
                <a:effectLst/>
                <a:latin typeface="+mj-lt"/>
                <a:ea typeface="+mn-ea"/>
                <a:cs typeface="+mn-cs"/>
              </a:rPr>
              <a:t>the best choice for departmental use with limited scale. It delivers fundamental database and basic BI functionality. </a:t>
            </a:r>
          </a:p>
          <a:p>
            <a:pPr marL="171450" lvl="0" indent="-171450">
              <a:buFont typeface="Arial" pitchFamily="34" charset="0"/>
              <a:buChar char="•"/>
            </a:pPr>
            <a:r>
              <a:rPr lang="en-US" sz="1000" b="1" kern="1200" dirty="0" smtClean="0">
                <a:solidFill>
                  <a:schemeClr val="tx1"/>
                </a:solidFill>
                <a:effectLst/>
                <a:latin typeface="+mj-lt"/>
                <a:ea typeface="+mn-ea"/>
                <a:cs typeface="+mn-cs"/>
              </a:rPr>
              <a:t>Business Intelligence Edition (BI)</a:t>
            </a:r>
            <a:r>
              <a:rPr lang="en-US" sz="1000" b="0" kern="1200" dirty="0" smtClean="0">
                <a:solidFill>
                  <a:schemeClr val="tx1"/>
                </a:solidFill>
                <a:effectLst/>
                <a:latin typeface="+mj-lt"/>
                <a:ea typeface="+mn-ea"/>
                <a:cs typeface="+mn-cs"/>
              </a:rPr>
              <a:t>-</a:t>
            </a:r>
            <a:r>
              <a:rPr lang="en-US" sz="1000" b="0" kern="1200" baseline="0" dirty="0" smtClean="0">
                <a:solidFill>
                  <a:schemeClr val="tx1"/>
                </a:solidFill>
                <a:effectLst/>
                <a:latin typeface="+mj-lt"/>
                <a:ea typeface="+mn-ea"/>
                <a:cs typeface="+mn-cs"/>
              </a:rPr>
              <a:t> o</a:t>
            </a:r>
            <a:r>
              <a:rPr lang="en-US" sz="1000" kern="1200" dirty="0" smtClean="0">
                <a:solidFill>
                  <a:schemeClr val="tx1"/>
                </a:solidFill>
                <a:effectLst/>
                <a:latin typeface="+mj-lt"/>
                <a:ea typeface="+mn-ea"/>
                <a:cs typeface="+mn-cs"/>
              </a:rPr>
              <a:t>ffers premium corporate and self-service BI capabilities and is inclusive of Standard Edition, so it will still contain the basic OLTP offerings</a:t>
            </a:r>
            <a:r>
              <a:rPr lang="en-US" sz="1000" kern="1200" baseline="0" dirty="0" smtClean="0">
                <a:solidFill>
                  <a:schemeClr val="tx1"/>
                </a:solidFill>
                <a:effectLst/>
                <a:latin typeface="+mj-lt"/>
                <a:ea typeface="+mn-ea"/>
                <a:cs typeface="+mn-cs"/>
              </a:rPr>
              <a:t> as well. </a:t>
            </a:r>
            <a:r>
              <a:rPr lang="en-US" sz="1000" kern="1200" dirty="0" smtClean="0">
                <a:solidFill>
                  <a:schemeClr val="tx1"/>
                </a:solidFill>
                <a:effectLst/>
                <a:latin typeface="+mj-lt"/>
                <a:ea typeface="+mn-ea"/>
                <a:cs typeface="+mn-cs"/>
              </a:rPr>
              <a:t> </a:t>
            </a:r>
          </a:p>
          <a:p>
            <a:pPr marL="171450" lvl="0" indent="-171450">
              <a:buFont typeface="Arial" pitchFamily="34" charset="0"/>
              <a:buChar char="•"/>
            </a:pPr>
            <a:r>
              <a:rPr lang="en-US" sz="1000" b="1" kern="1200" dirty="0" smtClean="0">
                <a:solidFill>
                  <a:schemeClr val="tx1"/>
                </a:solidFill>
                <a:effectLst/>
                <a:latin typeface="+mj-lt"/>
                <a:ea typeface="+mn-ea"/>
                <a:cs typeface="+mn-cs"/>
              </a:rPr>
              <a:t>Enterprise Edition (EE)</a:t>
            </a:r>
            <a:r>
              <a:rPr lang="en-US" sz="1000" b="0" kern="1200" dirty="0" smtClean="0">
                <a:solidFill>
                  <a:schemeClr val="tx1"/>
                </a:solidFill>
                <a:effectLst/>
                <a:latin typeface="+mj-lt"/>
                <a:ea typeface="+mn-ea"/>
                <a:cs typeface="+mn-cs"/>
              </a:rPr>
              <a:t>-</a:t>
            </a:r>
            <a:r>
              <a:rPr lang="en-US" sz="1000" b="0" kern="1200" baseline="0" dirty="0" smtClean="0">
                <a:solidFill>
                  <a:schemeClr val="tx1"/>
                </a:solidFill>
                <a:effectLst/>
                <a:latin typeface="+mj-lt"/>
                <a:ea typeface="+mn-ea"/>
                <a:cs typeface="+mn-cs"/>
              </a:rPr>
              <a:t> t</a:t>
            </a:r>
            <a:r>
              <a:rPr lang="en-US" sz="1000" kern="1200" dirty="0" smtClean="0">
                <a:solidFill>
                  <a:schemeClr val="tx1"/>
                </a:solidFill>
                <a:effectLst/>
                <a:latin typeface="+mj-lt"/>
                <a:ea typeface="+mn-ea"/>
                <a:cs typeface="+mn-cs"/>
              </a:rPr>
              <a:t>he most comprehensive offering, includes</a:t>
            </a:r>
            <a:r>
              <a:rPr lang="en-US" sz="1000" kern="1200" baseline="0" dirty="0" smtClean="0">
                <a:solidFill>
                  <a:schemeClr val="tx1"/>
                </a:solidFill>
                <a:effectLst/>
                <a:latin typeface="+mj-lt"/>
                <a:ea typeface="+mn-ea"/>
                <a:cs typeface="+mn-cs"/>
              </a:rPr>
              <a:t> </a:t>
            </a:r>
            <a:r>
              <a:rPr lang="en-US" sz="1000" kern="1200" dirty="0" smtClean="0">
                <a:solidFill>
                  <a:schemeClr val="tx1"/>
                </a:solidFill>
                <a:effectLst/>
                <a:latin typeface="+mj-lt"/>
                <a:ea typeface="+mn-ea"/>
                <a:cs typeface="+mn-cs"/>
              </a:rPr>
              <a:t>business critical OLTP database and end-to-end business intelligence capabilities.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effectLst/>
              <a:latin typeface="+mj-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j-lt"/>
                <a:ea typeface="+mn-ea"/>
                <a:cs typeface="+mn-cs"/>
              </a:rPr>
              <a:t>This updated </a:t>
            </a:r>
            <a:r>
              <a:rPr lang="en-US" sz="1000" b="0" kern="1200" dirty="0" smtClean="0">
                <a:solidFill>
                  <a:schemeClr val="tx1"/>
                </a:solidFill>
                <a:effectLst/>
                <a:latin typeface="+mj-lt"/>
                <a:ea typeface="+mn-ea"/>
                <a:cs typeface="+mn-cs"/>
              </a:rPr>
              <a:t>alignment</a:t>
            </a:r>
            <a:r>
              <a:rPr lang="en-US" sz="1000" b="0" kern="1200" baseline="0" dirty="0" smtClean="0">
                <a:solidFill>
                  <a:schemeClr val="tx1"/>
                </a:solidFill>
                <a:effectLst/>
                <a:latin typeface="+mj-lt"/>
                <a:ea typeface="+mn-ea"/>
                <a:cs typeface="+mn-cs"/>
              </a:rPr>
              <a:t> reflects </a:t>
            </a:r>
            <a:r>
              <a:rPr lang="en-US" sz="1000" kern="1200" dirty="0" smtClean="0">
                <a:solidFill>
                  <a:schemeClr val="tx1"/>
                </a:solidFill>
                <a:effectLst/>
                <a:latin typeface="+mj-lt"/>
                <a:ea typeface="+mn-ea"/>
                <a:cs typeface="+mn-cs"/>
              </a:rPr>
              <a:t>a significant investment in business intelligence and </a:t>
            </a:r>
            <a:r>
              <a:rPr lang="en-US" sz="1000" b="0" kern="1200" dirty="0" smtClean="0">
                <a:solidFill>
                  <a:schemeClr val="tx1"/>
                </a:solidFill>
                <a:effectLst/>
                <a:latin typeface="+mj-lt"/>
                <a:ea typeface="+mn-ea"/>
                <a:cs typeface="+mn-cs"/>
              </a:rPr>
              <a:t>a single, powerful Tier 1 offering </a:t>
            </a:r>
            <a:r>
              <a:rPr lang="en-US" sz="1000" kern="1200" dirty="0" smtClean="0">
                <a:solidFill>
                  <a:schemeClr val="tx1"/>
                </a:solidFill>
                <a:effectLst/>
                <a:latin typeface="+mj-lt"/>
                <a:ea typeface="+mn-ea"/>
                <a:cs typeface="+mn-cs"/>
              </a:rPr>
              <a:t>for business critical needs. </a:t>
            </a:r>
          </a:p>
          <a:p>
            <a:pPr marR="0" algn="l" defTabSz="9144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effectLst/>
              <a:latin typeface="+mj-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j-lt"/>
                <a:ea typeface="+mn-ea"/>
                <a:cs typeface="+mn-cs"/>
              </a:rPr>
              <a:t>It also enables your customers to pay as they grow so they can plan their database budgets in a more consistent and predictable manner.</a:t>
            </a:r>
            <a:r>
              <a:rPr lang="en-US" sz="1000" kern="1200" baseline="0" dirty="0" smtClean="0">
                <a:solidFill>
                  <a:schemeClr val="tx1"/>
                </a:solidFill>
                <a:effectLst/>
                <a:latin typeface="+mj-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kern="1200" baseline="0" dirty="0" smtClean="0">
              <a:solidFill>
                <a:schemeClr val="tx1"/>
              </a:solidFill>
              <a:effectLst/>
              <a:latin typeface="+mj-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baseline="0" dirty="0" smtClean="0">
                <a:solidFill>
                  <a:schemeClr val="tx1"/>
                </a:solidFill>
                <a:effectLst/>
                <a:latin typeface="+mj-lt"/>
                <a:ea typeface="+mn-ea"/>
                <a:cs typeface="+mn-cs"/>
              </a:rPr>
              <a:t>SQL 2012 also provides partners with tremendous new revenue opportunities. </a:t>
            </a:r>
          </a:p>
          <a:p>
            <a:endParaRPr lang="en-US" sz="1000" kern="1200" dirty="0" smtClean="0">
              <a:solidFill>
                <a:schemeClr val="tx1"/>
              </a:solidFill>
              <a:effectLst/>
              <a:latin typeface="+mj-lt"/>
              <a:ea typeface="+mn-ea"/>
              <a:cs typeface="+mn-cs"/>
            </a:endParaRPr>
          </a:p>
          <a:p>
            <a:r>
              <a:rPr lang="en-US" sz="1000" b="1" kern="1200" dirty="0" smtClean="0">
                <a:solidFill>
                  <a:schemeClr val="tx1"/>
                </a:solidFill>
                <a:effectLst/>
                <a:latin typeface="+mj-lt"/>
                <a:ea typeface="+mn-ea"/>
                <a:cs typeface="+mn-cs"/>
              </a:rPr>
              <a:t>Benefit Statement:</a:t>
            </a:r>
            <a:r>
              <a:rPr lang="en-US" sz="1000" kern="1200" dirty="0" smtClean="0">
                <a:solidFill>
                  <a:schemeClr val="tx1"/>
                </a:solidFill>
                <a:effectLst/>
                <a:latin typeface="+mj-lt"/>
                <a:ea typeface="+mn-ea"/>
                <a:cs typeface="+mn-cs"/>
              </a:rPr>
              <a:t> By modernizing older technologies, your customers</a:t>
            </a:r>
            <a:r>
              <a:rPr lang="en-US" sz="1000" kern="1200" baseline="0" dirty="0" smtClean="0">
                <a:solidFill>
                  <a:schemeClr val="tx1"/>
                </a:solidFill>
                <a:effectLst/>
                <a:latin typeface="+mj-lt"/>
                <a:ea typeface="+mn-ea"/>
                <a:cs typeface="+mn-cs"/>
              </a:rPr>
              <a:t> </a:t>
            </a:r>
            <a:r>
              <a:rPr lang="en-US" sz="1000" kern="1200" dirty="0" smtClean="0">
                <a:solidFill>
                  <a:schemeClr val="tx1"/>
                </a:solidFill>
                <a:effectLst/>
                <a:latin typeface="+mj-lt"/>
                <a:ea typeface="+mn-ea"/>
                <a:cs typeface="+mn-cs"/>
              </a:rPr>
              <a:t>can improve productivity, increase</a:t>
            </a:r>
            <a:r>
              <a:rPr lang="en-US" sz="1000" b="1" kern="1200" dirty="0" smtClean="0">
                <a:solidFill>
                  <a:schemeClr val="tx1"/>
                </a:solidFill>
                <a:effectLst/>
                <a:latin typeface="+mj-lt"/>
                <a:ea typeface="+mn-ea"/>
                <a:cs typeface="+mn-cs"/>
              </a:rPr>
              <a:t> </a:t>
            </a:r>
            <a:r>
              <a:rPr lang="en-US" sz="1000" kern="1200" dirty="0" smtClean="0">
                <a:solidFill>
                  <a:schemeClr val="tx1"/>
                </a:solidFill>
                <a:effectLst/>
                <a:latin typeface="+mj-lt"/>
                <a:ea typeface="+mn-ea"/>
                <a:cs typeface="+mn-cs"/>
              </a:rPr>
              <a:t>reliability and automated business processes for business critical applications, and control IT spend through a reduction in application and IT maintenance costs.</a:t>
            </a:r>
          </a:p>
          <a:p>
            <a:pPr marL="171450" lvl="0" indent="-171450">
              <a:buFont typeface="Arial" pitchFamily="34" charset="0"/>
              <a:buChar char="•"/>
            </a:pPr>
            <a:r>
              <a:rPr lang="en-US" sz="1000" b="1" i="1" kern="1200" dirty="0" smtClean="0">
                <a:solidFill>
                  <a:schemeClr val="tx1"/>
                </a:solidFill>
                <a:effectLst/>
                <a:latin typeface="+mj-lt"/>
                <a:ea typeface="+mn-ea"/>
                <a:cs typeface="+mn-cs"/>
              </a:rPr>
              <a:t>Reduce total cost of ownership</a:t>
            </a:r>
            <a:r>
              <a:rPr lang="en-US" sz="1000" i="1" kern="1200" dirty="0" smtClean="0">
                <a:solidFill>
                  <a:schemeClr val="tx1"/>
                </a:solidFill>
                <a:effectLst/>
                <a:latin typeface="+mj-lt"/>
                <a:ea typeface="+mn-ea"/>
                <a:cs typeface="+mn-cs"/>
              </a:rPr>
              <a:t> with a platform that delivers required uptime and data protection, without wasting time and money </a:t>
            </a:r>
            <a:endParaRPr lang="en-US" sz="1000" kern="1200" dirty="0" smtClean="0">
              <a:solidFill>
                <a:schemeClr val="tx1"/>
              </a:solidFill>
              <a:effectLst/>
              <a:latin typeface="+mj-lt"/>
              <a:ea typeface="+mn-ea"/>
              <a:cs typeface="+mn-cs"/>
            </a:endParaRPr>
          </a:p>
          <a:p>
            <a:pPr marL="171450" lvl="0" indent="-171450">
              <a:buFont typeface="Arial" pitchFamily="34" charset="0"/>
              <a:buChar char="•"/>
            </a:pPr>
            <a:r>
              <a:rPr lang="en-US" sz="1000" b="1" i="1" kern="1200" dirty="0" smtClean="0">
                <a:solidFill>
                  <a:schemeClr val="tx1"/>
                </a:solidFill>
                <a:effectLst/>
                <a:latin typeface="+mj-lt"/>
                <a:ea typeface="+mn-ea"/>
                <a:cs typeface="+mn-cs"/>
              </a:rPr>
              <a:t>Accelerate business growth</a:t>
            </a:r>
            <a:r>
              <a:rPr lang="en-US" sz="1000" i="1" kern="1200" dirty="0" smtClean="0">
                <a:solidFill>
                  <a:schemeClr val="tx1"/>
                </a:solidFill>
                <a:effectLst/>
                <a:latin typeface="+mj-lt"/>
                <a:ea typeface="+mn-ea"/>
                <a:cs typeface="+mn-cs"/>
              </a:rPr>
              <a:t> with the ability to scale on demand with flexible deployment options on your terms: server to cloud </a:t>
            </a:r>
            <a:endParaRPr lang="en-US" sz="1000" kern="1200" dirty="0" smtClean="0">
              <a:solidFill>
                <a:schemeClr val="tx1"/>
              </a:solidFill>
              <a:effectLst/>
              <a:latin typeface="+mj-lt"/>
              <a:ea typeface="+mn-ea"/>
              <a:cs typeface="+mn-cs"/>
            </a:endParaRPr>
          </a:p>
          <a:p>
            <a:pPr marL="171450" lvl="0" indent="-171450">
              <a:buFont typeface="Arial" pitchFamily="34" charset="0"/>
              <a:buChar char="•"/>
            </a:pPr>
            <a:r>
              <a:rPr lang="en-US" sz="1000" b="1" i="1" kern="1200" dirty="0" smtClean="0">
                <a:solidFill>
                  <a:schemeClr val="tx1"/>
                </a:solidFill>
                <a:effectLst/>
                <a:latin typeface="+mj-lt"/>
                <a:ea typeface="+mn-ea"/>
                <a:cs typeface="+mn-cs"/>
              </a:rPr>
              <a:t>Benefit from truly transformational technology</a:t>
            </a:r>
            <a:r>
              <a:rPr lang="en-US" sz="1000" i="1" kern="1200" dirty="0" smtClean="0">
                <a:solidFill>
                  <a:schemeClr val="tx1"/>
                </a:solidFill>
                <a:effectLst/>
                <a:latin typeface="+mj-lt"/>
                <a:ea typeface="+mn-ea"/>
                <a:cs typeface="+mn-cs"/>
              </a:rPr>
              <a:t> to extend the reach of data most anywhere across server and/or cloud with expansive developer technologies </a:t>
            </a:r>
            <a:endParaRPr lang="en-US" sz="1000" kern="1200" dirty="0" smtClean="0">
              <a:solidFill>
                <a:schemeClr val="tx1"/>
              </a:solidFill>
              <a:effectLst/>
              <a:latin typeface="+mj-lt"/>
              <a:ea typeface="+mn-ea"/>
              <a:cs typeface="+mn-cs"/>
            </a:endParaRPr>
          </a:p>
          <a:p>
            <a:endParaRPr lang="en-US" sz="1000" kern="1200" dirty="0" smtClean="0">
              <a:solidFill>
                <a:schemeClr val="tx1"/>
              </a:solidFill>
              <a:effectLst/>
              <a:latin typeface="+mj-lt"/>
              <a:ea typeface="+mn-ea"/>
              <a:cs typeface="+mn-cs"/>
            </a:endParaRPr>
          </a:p>
          <a:p>
            <a:endParaRPr lang="en-US" sz="1000" kern="1200" dirty="0" smtClean="0">
              <a:solidFill>
                <a:schemeClr val="tx1"/>
              </a:solidFill>
              <a:effectLst/>
              <a:latin typeface="+mj-lt"/>
              <a:ea typeface="+mn-ea"/>
              <a:cs typeface="+mn-cs"/>
            </a:endParaRPr>
          </a:p>
          <a:p>
            <a:r>
              <a:rPr lang="en-US" sz="1000" u="sng" kern="1200" dirty="0" smtClean="0">
                <a:solidFill>
                  <a:schemeClr val="tx1"/>
                </a:solidFill>
                <a:effectLst/>
                <a:latin typeface="+mj-lt"/>
                <a:ea typeface="+mn-ea"/>
                <a:cs typeface="+mn-cs"/>
              </a:rPr>
              <a:t>NOTE</a:t>
            </a:r>
            <a:r>
              <a:rPr lang="en-US" sz="1000" kern="1200" dirty="0" smtClean="0">
                <a:solidFill>
                  <a:schemeClr val="tx1"/>
                </a:solidFill>
                <a:effectLst/>
                <a:latin typeface="+mj-lt"/>
                <a:ea typeface="+mn-ea"/>
                <a:cs typeface="+mn-cs"/>
              </a:rPr>
              <a:t>: Microsoft will be retiring the </a:t>
            </a:r>
            <a:r>
              <a:rPr lang="en-US" sz="1000" b="0" i="1" kern="1200" dirty="0" smtClean="0">
                <a:solidFill>
                  <a:schemeClr val="tx1"/>
                </a:solidFill>
                <a:effectLst/>
                <a:latin typeface="+mj-lt"/>
                <a:ea typeface="+mn-ea"/>
                <a:cs typeface="+mn-cs"/>
              </a:rPr>
              <a:t>Datacenter</a:t>
            </a:r>
            <a:r>
              <a:rPr lang="en-US" sz="1000" kern="1200" dirty="0" smtClean="0">
                <a:solidFill>
                  <a:schemeClr val="tx1"/>
                </a:solidFill>
                <a:effectLst/>
                <a:latin typeface="+mj-lt"/>
                <a:ea typeface="+mn-ea"/>
                <a:cs typeface="+mn-cs"/>
              </a:rPr>
              <a:t>, </a:t>
            </a:r>
            <a:r>
              <a:rPr lang="en-US" sz="1000" b="0" i="1" kern="1200" dirty="0" smtClean="0">
                <a:solidFill>
                  <a:schemeClr val="tx1"/>
                </a:solidFill>
                <a:effectLst/>
                <a:latin typeface="+mj-lt"/>
                <a:ea typeface="+mn-ea"/>
                <a:cs typeface="+mn-cs"/>
              </a:rPr>
              <a:t>Web</a:t>
            </a:r>
            <a:r>
              <a:rPr lang="en-US" sz="1000" kern="1200" dirty="0" smtClean="0">
                <a:solidFill>
                  <a:schemeClr val="tx1"/>
                </a:solidFill>
                <a:effectLst/>
                <a:latin typeface="+mj-lt"/>
                <a:ea typeface="+mn-ea"/>
                <a:cs typeface="+mn-cs"/>
              </a:rPr>
              <a:t>, </a:t>
            </a:r>
            <a:r>
              <a:rPr lang="en-US" sz="1000" b="0" i="1" kern="1200" dirty="0" smtClean="0">
                <a:solidFill>
                  <a:schemeClr val="tx1"/>
                </a:solidFill>
                <a:effectLst/>
                <a:latin typeface="+mj-lt"/>
                <a:ea typeface="+mn-ea"/>
                <a:cs typeface="+mn-cs"/>
              </a:rPr>
              <a:t>Workgroup</a:t>
            </a:r>
            <a:r>
              <a:rPr lang="en-US" sz="1000" kern="1200" dirty="0" smtClean="0">
                <a:solidFill>
                  <a:schemeClr val="tx1"/>
                </a:solidFill>
                <a:effectLst/>
                <a:latin typeface="+mj-lt"/>
                <a:ea typeface="+mn-ea"/>
                <a:cs typeface="+mn-cs"/>
              </a:rPr>
              <a:t> and </a:t>
            </a:r>
            <a:r>
              <a:rPr lang="en-US" sz="1000" b="0" i="1" kern="1200" dirty="0" smtClean="0">
                <a:solidFill>
                  <a:schemeClr val="tx1"/>
                </a:solidFill>
                <a:effectLst/>
                <a:latin typeface="+mj-lt"/>
                <a:ea typeface="+mn-ea"/>
                <a:cs typeface="+mn-cs"/>
              </a:rPr>
              <a:t>Small Business </a:t>
            </a:r>
            <a:r>
              <a:rPr lang="en-US" sz="1000" kern="1200" dirty="0" smtClean="0">
                <a:solidFill>
                  <a:schemeClr val="tx1"/>
                </a:solidFill>
                <a:effectLst/>
                <a:latin typeface="+mj-lt"/>
                <a:ea typeface="+mn-ea"/>
                <a:cs typeface="+mn-cs"/>
              </a:rPr>
              <a:t>editions available with previous offerings. If your customers are currently using one of these editions they will be eligible to transition to an edition that is comparable.</a:t>
            </a:r>
            <a:endParaRPr lang="en-US" sz="1000" kern="1200" dirty="0">
              <a:solidFill>
                <a:schemeClr val="tx1"/>
              </a:solidFill>
              <a:effectLst/>
              <a:latin typeface="+mj-lt"/>
              <a:ea typeface="+mn-ea"/>
              <a:cs typeface="+mn-cs"/>
            </a:endParaRPr>
          </a:p>
        </p:txBody>
      </p:sp>
      <p:sp>
        <p:nvSpPr>
          <p:cNvPr id="4" name="Slide Number Placeholder 3"/>
          <p:cNvSpPr>
            <a:spLocks noGrp="1"/>
          </p:cNvSpPr>
          <p:nvPr>
            <p:ph type="sldNum" sz="quarter" idx="10"/>
          </p:nvPr>
        </p:nvSpPr>
        <p:spPr/>
        <p:txBody>
          <a:bodyPr/>
          <a:lstStyle/>
          <a:p>
            <a:fld id="{89D5A5AB-9D22-4354-8089-2AE811D4E282}" type="slidenum">
              <a:rPr lang="en-US" smtClean="0"/>
              <a:t>26</a:t>
            </a:fld>
            <a:endParaRPr lang="en-US"/>
          </a:p>
        </p:txBody>
      </p:sp>
    </p:spTree>
    <p:extLst>
      <p:ext uri="{BB962C8B-B14F-4D97-AF65-F5344CB8AC3E}">
        <p14:creationId xmlns:p14="http://schemas.microsoft.com/office/powerpoint/2010/main" val="6809284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172200" cy="4114800"/>
          </a:xfrm>
        </p:spPr>
        <p:txBody>
          <a:bodyPr/>
          <a:lstStyle/>
          <a:p>
            <a:r>
              <a:rPr lang="en-US" sz="1000" kern="1200" dirty="0" smtClean="0">
                <a:solidFill>
                  <a:schemeClr val="tx1"/>
                </a:solidFill>
                <a:effectLst/>
                <a:latin typeface="+mj-lt"/>
                <a:ea typeface="+mn-ea"/>
                <a:cs typeface="+mn-cs"/>
              </a:rPr>
              <a:t>Microsoft has simplified its SQL Server 2012 product line</a:t>
            </a:r>
            <a:r>
              <a:rPr lang="en-US" sz="1000" kern="1200" baseline="0" dirty="0" smtClean="0">
                <a:solidFill>
                  <a:schemeClr val="tx1"/>
                </a:solidFill>
                <a:effectLst/>
                <a:latin typeface="+mj-lt"/>
                <a:ea typeface="+mn-ea"/>
                <a:cs typeface="+mn-cs"/>
              </a:rPr>
              <a:t> into </a:t>
            </a:r>
            <a:r>
              <a:rPr lang="en-US" sz="1000" kern="1200" dirty="0" smtClean="0">
                <a:solidFill>
                  <a:schemeClr val="tx1"/>
                </a:solidFill>
                <a:effectLst/>
                <a:latin typeface="+mj-lt"/>
                <a:ea typeface="+mn-ea"/>
                <a:cs typeface="+mn-cs"/>
              </a:rPr>
              <a:t>to three main offerings…</a:t>
            </a:r>
          </a:p>
          <a:p>
            <a:endParaRPr lang="en-US" sz="1000" b="1" kern="1200" dirty="0" smtClean="0">
              <a:solidFill>
                <a:schemeClr val="tx1"/>
              </a:solidFill>
              <a:effectLst/>
              <a:latin typeface="+mj-lt"/>
              <a:ea typeface="+mn-ea"/>
              <a:cs typeface="+mn-cs"/>
            </a:endParaRPr>
          </a:p>
          <a:p>
            <a:pPr marL="171450" lvl="0" indent="-171450">
              <a:buFont typeface="Arial" pitchFamily="34" charset="0"/>
              <a:buChar char="•"/>
            </a:pPr>
            <a:r>
              <a:rPr lang="en-US" sz="1000" b="1" kern="1200" dirty="0" smtClean="0">
                <a:solidFill>
                  <a:schemeClr val="tx1"/>
                </a:solidFill>
                <a:effectLst/>
                <a:latin typeface="+mj-lt"/>
                <a:ea typeface="+mn-ea"/>
                <a:cs typeface="+mn-cs"/>
              </a:rPr>
              <a:t>Standard Edition  (SE)–</a:t>
            </a:r>
            <a:r>
              <a:rPr lang="en-US" sz="1000" b="1" kern="1200" baseline="0" dirty="0" smtClean="0">
                <a:solidFill>
                  <a:schemeClr val="tx1"/>
                </a:solidFill>
                <a:effectLst/>
                <a:latin typeface="+mj-lt"/>
                <a:ea typeface="+mn-ea"/>
                <a:cs typeface="+mn-cs"/>
              </a:rPr>
              <a:t> </a:t>
            </a:r>
            <a:r>
              <a:rPr lang="en-US" sz="1000" b="0" kern="1200" baseline="0" dirty="0" smtClean="0">
                <a:solidFill>
                  <a:schemeClr val="tx1"/>
                </a:solidFill>
                <a:effectLst/>
                <a:latin typeface="+mj-lt"/>
                <a:ea typeface="+mn-ea"/>
                <a:cs typeface="+mn-cs"/>
              </a:rPr>
              <a:t>remains</a:t>
            </a:r>
            <a:r>
              <a:rPr lang="en-US" sz="1000" b="1" kern="1200" baseline="0" dirty="0" smtClean="0">
                <a:solidFill>
                  <a:schemeClr val="tx1"/>
                </a:solidFill>
                <a:effectLst/>
                <a:latin typeface="+mj-lt"/>
                <a:ea typeface="+mn-ea"/>
                <a:cs typeface="+mn-cs"/>
              </a:rPr>
              <a:t> </a:t>
            </a:r>
            <a:r>
              <a:rPr lang="en-US" sz="1000" kern="1200" dirty="0" smtClean="0">
                <a:solidFill>
                  <a:schemeClr val="tx1"/>
                </a:solidFill>
                <a:effectLst/>
                <a:latin typeface="+mj-lt"/>
                <a:ea typeface="+mn-ea"/>
                <a:cs typeface="+mn-cs"/>
              </a:rPr>
              <a:t>the best choice for departmental use with limited scale. It delivers fundamental database and basic BI functionality. </a:t>
            </a:r>
          </a:p>
          <a:p>
            <a:pPr marL="171450" lvl="0" indent="-171450">
              <a:buFont typeface="Arial" pitchFamily="34" charset="0"/>
              <a:buChar char="•"/>
            </a:pPr>
            <a:r>
              <a:rPr lang="en-US" sz="1000" b="1" kern="1200" dirty="0" smtClean="0">
                <a:solidFill>
                  <a:schemeClr val="tx1"/>
                </a:solidFill>
                <a:effectLst/>
                <a:latin typeface="+mj-lt"/>
                <a:ea typeface="+mn-ea"/>
                <a:cs typeface="+mn-cs"/>
              </a:rPr>
              <a:t>Business Intelligence Edition (BI)</a:t>
            </a:r>
            <a:r>
              <a:rPr lang="en-US" sz="1000" b="0" kern="1200" dirty="0" smtClean="0">
                <a:solidFill>
                  <a:schemeClr val="tx1"/>
                </a:solidFill>
                <a:effectLst/>
                <a:latin typeface="+mj-lt"/>
                <a:ea typeface="+mn-ea"/>
                <a:cs typeface="+mn-cs"/>
              </a:rPr>
              <a:t>-</a:t>
            </a:r>
            <a:r>
              <a:rPr lang="en-US" sz="1000" b="0" kern="1200" baseline="0" dirty="0" smtClean="0">
                <a:solidFill>
                  <a:schemeClr val="tx1"/>
                </a:solidFill>
                <a:effectLst/>
                <a:latin typeface="+mj-lt"/>
                <a:ea typeface="+mn-ea"/>
                <a:cs typeface="+mn-cs"/>
              </a:rPr>
              <a:t> o</a:t>
            </a:r>
            <a:r>
              <a:rPr lang="en-US" sz="1000" kern="1200" dirty="0" smtClean="0">
                <a:solidFill>
                  <a:schemeClr val="tx1"/>
                </a:solidFill>
                <a:effectLst/>
                <a:latin typeface="+mj-lt"/>
                <a:ea typeface="+mn-ea"/>
                <a:cs typeface="+mn-cs"/>
              </a:rPr>
              <a:t>ffers premium corporate and self-service BI capabilities and is inclusive of Standard Edition, so it will still contain the basic OLTP offerings</a:t>
            </a:r>
            <a:r>
              <a:rPr lang="en-US" sz="1000" kern="1200" baseline="0" dirty="0" smtClean="0">
                <a:solidFill>
                  <a:schemeClr val="tx1"/>
                </a:solidFill>
                <a:effectLst/>
                <a:latin typeface="+mj-lt"/>
                <a:ea typeface="+mn-ea"/>
                <a:cs typeface="+mn-cs"/>
              </a:rPr>
              <a:t> as well. </a:t>
            </a:r>
            <a:r>
              <a:rPr lang="en-US" sz="1000" kern="1200" dirty="0" smtClean="0">
                <a:solidFill>
                  <a:schemeClr val="tx1"/>
                </a:solidFill>
                <a:effectLst/>
                <a:latin typeface="+mj-lt"/>
                <a:ea typeface="+mn-ea"/>
                <a:cs typeface="+mn-cs"/>
              </a:rPr>
              <a:t> </a:t>
            </a:r>
          </a:p>
          <a:p>
            <a:pPr marL="171450" lvl="0" indent="-171450">
              <a:buFont typeface="Arial" pitchFamily="34" charset="0"/>
              <a:buChar char="•"/>
            </a:pPr>
            <a:r>
              <a:rPr lang="en-US" sz="1000" b="1" kern="1200" dirty="0" smtClean="0">
                <a:solidFill>
                  <a:schemeClr val="tx1"/>
                </a:solidFill>
                <a:effectLst/>
                <a:latin typeface="+mj-lt"/>
                <a:ea typeface="+mn-ea"/>
                <a:cs typeface="+mn-cs"/>
              </a:rPr>
              <a:t>Enterprise Edition (EE)</a:t>
            </a:r>
            <a:r>
              <a:rPr lang="en-US" sz="1000" b="0" kern="1200" dirty="0" smtClean="0">
                <a:solidFill>
                  <a:schemeClr val="tx1"/>
                </a:solidFill>
                <a:effectLst/>
                <a:latin typeface="+mj-lt"/>
                <a:ea typeface="+mn-ea"/>
                <a:cs typeface="+mn-cs"/>
              </a:rPr>
              <a:t>-</a:t>
            </a:r>
            <a:r>
              <a:rPr lang="en-US" sz="1000" b="0" kern="1200" baseline="0" dirty="0" smtClean="0">
                <a:solidFill>
                  <a:schemeClr val="tx1"/>
                </a:solidFill>
                <a:effectLst/>
                <a:latin typeface="+mj-lt"/>
                <a:ea typeface="+mn-ea"/>
                <a:cs typeface="+mn-cs"/>
              </a:rPr>
              <a:t> t</a:t>
            </a:r>
            <a:r>
              <a:rPr lang="en-US" sz="1000" kern="1200" dirty="0" smtClean="0">
                <a:solidFill>
                  <a:schemeClr val="tx1"/>
                </a:solidFill>
                <a:effectLst/>
                <a:latin typeface="+mj-lt"/>
                <a:ea typeface="+mn-ea"/>
                <a:cs typeface="+mn-cs"/>
              </a:rPr>
              <a:t>he most comprehensive offering, includes</a:t>
            </a:r>
            <a:r>
              <a:rPr lang="en-US" sz="1000" kern="1200" baseline="0" dirty="0" smtClean="0">
                <a:solidFill>
                  <a:schemeClr val="tx1"/>
                </a:solidFill>
                <a:effectLst/>
                <a:latin typeface="+mj-lt"/>
                <a:ea typeface="+mn-ea"/>
                <a:cs typeface="+mn-cs"/>
              </a:rPr>
              <a:t> </a:t>
            </a:r>
            <a:r>
              <a:rPr lang="en-US" sz="1000" kern="1200" dirty="0" smtClean="0">
                <a:solidFill>
                  <a:schemeClr val="tx1"/>
                </a:solidFill>
                <a:effectLst/>
                <a:latin typeface="+mj-lt"/>
                <a:ea typeface="+mn-ea"/>
                <a:cs typeface="+mn-cs"/>
              </a:rPr>
              <a:t>business critical OLTP database and end-to-end business intelligence capabilities.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effectLst/>
              <a:latin typeface="+mj-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j-lt"/>
                <a:ea typeface="+mn-ea"/>
                <a:cs typeface="+mn-cs"/>
              </a:rPr>
              <a:t>This updated </a:t>
            </a:r>
            <a:r>
              <a:rPr lang="en-US" sz="1000" b="0" kern="1200" dirty="0" smtClean="0">
                <a:solidFill>
                  <a:schemeClr val="tx1"/>
                </a:solidFill>
                <a:effectLst/>
                <a:latin typeface="+mj-lt"/>
                <a:ea typeface="+mn-ea"/>
                <a:cs typeface="+mn-cs"/>
              </a:rPr>
              <a:t>alignment</a:t>
            </a:r>
            <a:r>
              <a:rPr lang="en-US" sz="1000" b="0" kern="1200" baseline="0" dirty="0" smtClean="0">
                <a:solidFill>
                  <a:schemeClr val="tx1"/>
                </a:solidFill>
                <a:effectLst/>
                <a:latin typeface="+mj-lt"/>
                <a:ea typeface="+mn-ea"/>
                <a:cs typeface="+mn-cs"/>
              </a:rPr>
              <a:t> reflects </a:t>
            </a:r>
            <a:r>
              <a:rPr lang="en-US" sz="1000" kern="1200" dirty="0" smtClean="0">
                <a:solidFill>
                  <a:schemeClr val="tx1"/>
                </a:solidFill>
                <a:effectLst/>
                <a:latin typeface="+mj-lt"/>
                <a:ea typeface="+mn-ea"/>
                <a:cs typeface="+mn-cs"/>
              </a:rPr>
              <a:t>a significant investment in business intelligence and </a:t>
            </a:r>
            <a:r>
              <a:rPr lang="en-US" sz="1000" b="0" kern="1200" dirty="0" smtClean="0">
                <a:solidFill>
                  <a:schemeClr val="tx1"/>
                </a:solidFill>
                <a:effectLst/>
                <a:latin typeface="+mj-lt"/>
                <a:ea typeface="+mn-ea"/>
                <a:cs typeface="+mn-cs"/>
              </a:rPr>
              <a:t>a single, powerful Tier 1 offering </a:t>
            </a:r>
            <a:r>
              <a:rPr lang="en-US" sz="1000" kern="1200" dirty="0" smtClean="0">
                <a:solidFill>
                  <a:schemeClr val="tx1"/>
                </a:solidFill>
                <a:effectLst/>
                <a:latin typeface="+mj-lt"/>
                <a:ea typeface="+mn-ea"/>
                <a:cs typeface="+mn-cs"/>
              </a:rPr>
              <a:t>for business critical needs. </a:t>
            </a:r>
          </a:p>
          <a:p>
            <a:pPr marR="0" algn="l" defTabSz="9144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effectLst/>
              <a:latin typeface="+mj-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j-lt"/>
                <a:ea typeface="+mn-ea"/>
                <a:cs typeface="+mn-cs"/>
              </a:rPr>
              <a:t>It also enables your customers to pay as they grow so they can plan their database budgets in a more consistent and predictable manner.</a:t>
            </a:r>
            <a:r>
              <a:rPr lang="en-US" sz="1000" kern="1200" baseline="0" dirty="0" smtClean="0">
                <a:solidFill>
                  <a:schemeClr val="tx1"/>
                </a:solidFill>
                <a:effectLst/>
                <a:latin typeface="+mj-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kern="1200" baseline="0" dirty="0" smtClean="0">
              <a:solidFill>
                <a:schemeClr val="tx1"/>
              </a:solidFill>
              <a:effectLst/>
              <a:latin typeface="+mj-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baseline="0" dirty="0" smtClean="0">
                <a:solidFill>
                  <a:schemeClr val="tx1"/>
                </a:solidFill>
                <a:effectLst/>
                <a:latin typeface="+mj-lt"/>
                <a:ea typeface="+mn-ea"/>
                <a:cs typeface="+mn-cs"/>
              </a:rPr>
              <a:t>SQL 2012 also provides partners with tremendous new revenue opportunities. </a:t>
            </a:r>
          </a:p>
          <a:p>
            <a:endParaRPr lang="en-US" sz="1000" kern="1200" dirty="0" smtClean="0">
              <a:solidFill>
                <a:schemeClr val="tx1"/>
              </a:solidFill>
              <a:effectLst/>
              <a:latin typeface="+mj-lt"/>
              <a:ea typeface="+mn-ea"/>
              <a:cs typeface="+mn-cs"/>
            </a:endParaRPr>
          </a:p>
          <a:p>
            <a:r>
              <a:rPr lang="en-US" sz="1000" b="1" kern="1200" dirty="0" smtClean="0">
                <a:solidFill>
                  <a:schemeClr val="tx1"/>
                </a:solidFill>
                <a:effectLst/>
                <a:latin typeface="+mj-lt"/>
                <a:ea typeface="+mn-ea"/>
                <a:cs typeface="+mn-cs"/>
              </a:rPr>
              <a:t>Benefit Statement:</a:t>
            </a:r>
            <a:r>
              <a:rPr lang="en-US" sz="1000" kern="1200" dirty="0" smtClean="0">
                <a:solidFill>
                  <a:schemeClr val="tx1"/>
                </a:solidFill>
                <a:effectLst/>
                <a:latin typeface="+mj-lt"/>
                <a:ea typeface="+mn-ea"/>
                <a:cs typeface="+mn-cs"/>
              </a:rPr>
              <a:t> By modernizing older technologies, your customers</a:t>
            </a:r>
            <a:r>
              <a:rPr lang="en-US" sz="1000" kern="1200" baseline="0" dirty="0" smtClean="0">
                <a:solidFill>
                  <a:schemeClr val="tx1"/>
                </a:solidFill>
                <a:effectLst/>
                <a:latin typeface="+mj-lt"/>
                <a:ea typeface="+mn-ea"/>
                <a:cs typeface="+mn-cs"/>
              </a:rPr>
              <a:t> </a:t>
            </a:r>
            <a:r>
              <a:rPr lang="en-US" sz="1000" kern="1200" dirty="0" smtClean="0">
                <a:solidFill>
                  <a:schemeClr val="tx1"/>
                </a:solidFill>
                <a:effectLst/>
                <a:latin typeface="+mj-lt"/>
                <a:ea typeface="+mn-ea"/>
                <a:cs typeface="+mn-cs"/>
              </a:rPr>
              <a:t>can improve productivity, increase</a:t>
            </a:r>
            <a:r>
              <a:rPr lang="en-US" sz="1000" b="1" kern="1200" dirty="0" smtClean="0">
                <a:solidFill>
                  <a:schemeClr val="tx1"/>
                </a:solidFill>
                <a:effectLst/>
                <a:latin typeface="+mj-lt"/>
                <a:ea typeface="+mn-ea"/>
                <a:cs typeface="+mn-cs"/>
              </a:rPr>
              <a:t> </a:t>
            </a:r>
            <a:r>
              <a:rPr lang="en-US" sz="1000" kern="1200" dirty="0" smtClean="0">
                <a:solidFill>
                  <a:schemeClr val="tx1"/>
                </a:solidFill>
                <a:effectLst/>
                <a:latin typeface="+mj-lt"/>
                <a:ea typeface="+mn-ea"/>
                <a:cs typeface="+mn-cs"/>
              </a:rPr>
              <a:t>reliability and automated business processes for business critical applications, and control IT spend through a reduction in application and IT maintenance costs.</a:t>
            </a:r>
          </a:p>
          <a:p>
            <a:pPr marL="171450" lvl="0" indent="-171450">
              <a:buFont typeface="Arial" pitchFamily="34" charset="0"/>
              <a:buChar char="•"/>
            </a:pPr>
            <a:r>
              <a:rPr lang="en-US" sz="1000" b="1" i="1" kern="1200" dirty="0" smtClean="0">
                <a:solidFill>
                  <a:schemeClr val="tx1"/>
                </a:solidFill>
                <a:effectLst/>
                <a:latin typeface="+mj-lt"/>
                <a:ea typeface="+mn-ea"/>
                <a:cs typeface="+mn-cs"/>
              </a:rPr>
              <a:t>Reduce total cost of ownership</a:t>
            </a:r>
            <a:r>
              <a:rPr lang="en-US" sz="1000" i="1" kern="1200" dirty="0" smtClean="0">
                <a:solidFill>
                  <a:schemeClr val="tx1"/>
                </a:solidFill>
                <a:effectLst/>
                <a:latin typeface="+mj-lt"/>
                <a:ea typeface="+mn-ea"/>
                <a:cs typeface="+mn-cs"/>
              </a:rPr>
              <a:t> with a platform that delivers required uptime and data protection, without wasting time and money </a:t>
            </a:r>
            <a:endParaRPr lang="en-US" sz="1000" kern="1200" dirty="0" smtClean="0">
              <a:solidFill>
                <a:schemeClr val="tx1"/>
              </a:solidFill>
              <a:effectLst/>
              <a:latin typeface="+mj-lt"/>
              <a:ea typeface="+mn-ea"/>
              <a:cs typeface="+mn-cs"/>
            </a:endParaRPr>
          </a:p>
          <a:p>
            <a:pPr marL="171450" lvl="0" indent="-171450">
              <a:buFont typeface="Arial" pitchFamily="34" charset="0"/>
              <a:buChar char="•"/>
            </a:pPr>
            <a:r>
              <a:rPr lang="en-US" sz="1000" b="1" i="1" kern="1200" dirty="0" smtClean="0">
                <a:solidFill>
                  <a:schemeClr val="tx1"/>
                </a:solidFill>
                <a:effectLst/>
                <a:latin typeface="+mj-lt"/>
                <a:ea typeface="+mn-ea"/>
                <a:cs typeface="+mn-cs"/>
              </a:rPr>
              <a:t>Accelerate business growth</a:t>
            </a:r>
            <a:r>
              <a:rPr lang="en-US" sz="1000" i="1" kern="1200" dirty="0" smtClean="0">
                <a:solidFill>
                  <a:schemeClr val="tx1"/>
                </a:solidFill>
                <a:effectLst/>
                <a:latin typeface="+mj-lt"/>
                <a:ea typeface="+mn-ea"/>
                <a:cs typeface="+mn-cs"/>
              </a:rPr>
              <a:t> with the ability to scale on demand with flexible deployment options on your terms: server to cloud </a:t>
            </a:r>
            <a:endParaRPr lang="en-US" sz="1000" kern="1200" dirty="0" smtClean="0">
              <a:solidFill>
                <a:schemeClr val="tx1"/>
              </a:solidFill>
              <a:effectLst/>
              <a:latin typeface="+mj-lt"/>
              <a:ea typeface="+mn-ea"/>
              <a:cs typeface="+mn-cs"/>
            </a:endParaRPr>
          </a:p>
          <a:p>
            <a:pPr marL="171450" lvl="0" indent="-171450">
              <a:buFont typeface="Arial" pitchFamily="34" charset="0"/>
              <a:buChar char="•"/>
            </a:pPr>
            <a:r>
              <a:rPr lang="en-US" sz="1000" b="1" i="1" kern="1200" dirty="0" smtClean="0">
                <a:solidFill>
                  <a:schemeClr val="tx1"/>
                </a:solidFill>
                <a:effectLst/>
                <a:latin typeface="+mj-lt"/>
                <a:ea typeface="+mn-ea"/>
                <a:cs typeface="+mn-cs"/>
              </a:rPr>
              <a:t>Benefit from truly transformational technology</a:t>
            </a:r>
            <a:r>
              <a:rPr lang="en-US" sz="1000" i="1" kern="1200" dirty="0" smtClean="0">
                <a:solidFill>
                  <a:schemeClr val="tx1"/>
                </a:solidFill>
                <a:effectLst/>
                <a:latin typeface="+mj-lt"/>
                <a:ea typeface="+mn-ea"/>
                <a:cs typeface="+mn-cs"/>
              </a:rPr>
              <a:t> to extend the reach of data most anywhere across server and/or cloud with expansive developer technologies </a:t>
            </a:r>
            <a:endParaRPr lang="en-US" sz="1000" kern="1200" dirty="0" smtClean="0">
              <a:solidFill>
                <a:schemeClr val="tx1"/>
              </a:solidFill>
              <a:effectLst/>
              <a:latin typeface="+mj-lt"/>
              <a:ea typeface="+mn-ea"/>
              <a:cs typeface="+mn-cs"/>
            </a:endParaRPr>
          </a:p>
          <a:p>
            <a:endParaRPr lang="en-US" sz="1000" kern="1200" dirty="0" smtClean="0">
              <a:solidFill>
                <a:schemeClr val="tx1"/>
              </a:solidFill>
              <a:effectLst/>
              <a:latin typeface="+mj-lt"/>
              <a:ea typeface="+mn-ea"/>
              <a:cs typeface="+mn-cs"/>
            </a:endParaRPr>
          </a:p>
          <a:p>
            <a:endParaRPr lang="en-US" sz="1000" kern="1200" dirty="0" smtClean="0">
              <a:solidFill>
                <a:schemeClr val="tx1"/>
              </a:solidFill>
              <a:effectLst/>
              <a:latin typeface="+mj-lt"/>
              <a:ea typeface="+mn-ea"/>
              <a:cs typeface="+mn-cs"/>
            </a:endParaRPr>
          </a:p>
          <a:p>
            <a:r>
              <a:rPr lang="en-US" sz="1000" u="sng" kern="1200" dirty="0" smtClean="0">
                <a:solidFill>
                  <a:schemeClr val="tx1"/>
                </a:solidFill>
                <a:effectLst/>
                <a:latin typeface="+mj-lt"/>
                <a:ea typeface="+mn-ea"/>
                <a:cs typeface="+mn-cs"/>
              </a:rPr>
              <a:t>NOTE</a:t>
            </a:r>
            <a:r>
              <a:rPr lang="en-US" sz="1000" kern="1200" dirty="0" smtClean="0">
                <a:solidFill>
                  <a:schemeClr val="tx1"/>
                </a:solidFill>
                <a:effectLst/>
                <a:latin typeface="+mj-lt"/>
                <a:ea typeface="+mn-ea"/>
                <a:cs typeface="+mn-cs"/>
              </a:rPr>
              <a:t>: Microsoft will be retiring the </a:t>
            </a:r>
            <a:r>
              <a:rPr lang="en-US" sz="1000" b="0" i="1" kern="1200" dirty="0" smtClean="0">
                <a:solidFill>
                  <a:schemeClr val="tx1"/>
                </a:solidFill>
                <a:effectLst/>
                <a:latin typeface="+mj-lt"/>
                <a:ea typeface="+mn-ea"/>
                <a:cs typeface="+mn-cs"/>
              </a:rPr>
              <a:t>Datacenter</a:t>
            </a:r>
            <a:r>
              <a:rPr lang="en-US" sz="1000" kern="1200" dirty="0" smtClean="0">
                <a:solidFill>
                  <a:schemeClr val="tx1"/>
                </a:solidFill>
                <a:effectLst/>
                <a:latin typeface="+mj-lt"/>
                <a:ea typeface="+mn-ea"/>
                <a:cs typeface="+mn-cs"/>
              </a:rPr>
              <a:t>, </a:t>
            </a:r>
            <a:r>
              <a:rPr lang="en-US" sz="1000" b="0" i="1" kern="1200" dirty="0" smtClean="0">
                <a:solidFill>
                  <a:schemeClr val="tx1"/>
                </a:solidFill>
                <a:effectLst/>
                <a:latin typeface="+mj-lt"/>
                <a:ea typeface="+mn-ea"/>
                <a:cs typeface="+mn-cs"/>
              </a:rPr>
              <a:t>Web</a:t>
            </a:r>
            <a:r>
              <a:rPr lang="en-US" sz="1000" kern="1200" dirty="0" smtClean="0">
                <a:solidFill>
                  <a:schemeClr val="tx1"/>
                </a:solidFill>
                <a:effectLst/>
                <a:latin typeface="+mj-lt"/>
                <a:ea typeface="+mn-ea"/>
                <a:cs typeface="+mn-cs"/>
              </a:rPr>
              <a:t>, </a:t>
            </a:r>
            <a:r>
              <a:rPr lang="en-US" sz="1000" b="0" i="1" kern="1200" dirty="0" smtClean="0">
                <a:solidFill>
                  <a:schemeClr val="tx1"/>
                </a:solidFill>
                <a:effectLst/>
                <a:latin typeface="+mj-lt"/>
                <a:ea typeface="+mn-ea"/>
                <a:cs typeface="+mn-cs"/>
              </a:rPr>
              <a:t>Workgroup</a:t>
            </a:r>
            <a:r>
              <a:rPr lang="en-US" sz="1000" kern="1200" dirty="0" smtClean="0">
                <a:solidFill>
                  <a:schemeClr val="tx1"/>
                </a:solidFill>
                <a:effectLst/>
                <a:latin typeface="+mj-lt"/>
                <a:ea typeface="+mn-ea"/>
                <a:cs typeface="+mn-cs"/>
              </a:rPr>
              <a:t> and </a:t>
            </a:r>
            <a:r>
              <a:rPr lang="en-US" sz="1000" b="0" i="1" kern="1200" dirty="0" smtClean="0">
                <a:solidFill>
                  <a:schemeClr val="tx1"/>
                </a:solidFill>
                <a:effectLst/>
                <a:latin typeface="+mj-lt"/>
                <a:ea typeface="+mn-ea"/>
                <a:cs typeface="+mn-cs"/>
              </a:rPr>
              <a:t>Small Business </a:t>
            </a:r>
            <a:r>
              <a:rPr lang="en-US" sz="1000" kern="1200" dirty="0" smtClean="0">
                <a:solidFill>
                  <a:schemeClr val="tx1"/>
                </a:solidFill>
                <a:effectLst/>
                <a:latin typeface="+mj-lt"/>
                <a:ea typeface="+mn-ea"/>
                <a:cs typeface="+mn-cs"/>
              </a:rPr>
              <a:t>editions available with previous offerings. If your customers are currently using one of these editions they will be eligible to transition to an edition that is comparable.</a:t>
            </a:r>
            <a:endParaRPr lang="en-US" sz="1000" kern="1200" dirty="0">
              <a:solidFill>
                <a:schemeClr val="tx1"/>
              </a:solidFill>
              <a:effectLst/>
              <a:latin typeface="+mj-lt"/>
              <a:ea typeface="+mn-ea"/>
              <a:cs typeface="+mn-cs"/>
            </a:endParaRPr>
          </a:p>
        </p:txBody>
      </p:sp>
      <p:sp>
        <p:nvSpPr>
          <p:cNvPr id="4" name="Slide Number Placeholder 3"/>
          <p:cNvSpPr>
            <a:spLocks noGrp="1"/>
          </p:cNvSpPr>
          <p:nvPr>
            <p:ph type="sldNum" sz="quarter" idx="10"/>
          </p:nvPr>
        </p:nvSpPr>
        <p:spPr/>
        <p:txBody>
          <a:bodyPr/>
          <a:lstStyle/>
          <a:p>
            <a:fld id="{89D5A5AB-9D22-4354-8089-2AE811D4E282}" type="slidenum">
              <a:rPr lang="en-US" smtClean="0"/>
              <a:t>27</a:t>
            </a:fld>
            <a:endParaRPr lang="en-US"/>
          </a:p>
        </p:txBody>
      </p:sp>
    </p:spTree>
    <p:extLst>
      <p:ext uri="{BB962C8B-B14F-4D97-AF65-F5344CB8AC3E}">
        <p14:creationId xmlns:p14="http://schemas.microsoft.com/office/powerpoint/2010/main" val="6809284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kern="1200" dirty="0" smtClean="0">
                <a:solidFill>
                  <a:schemeClr val="tx1"/>
                </a:solidFill>
                <a:effectLst/>
                <a:latin typeface="Segoe" charset="0"/>
                <a:ea typeface="+mn-ea"/>
                <a:cs typeface="+mn-cs"/>
              </a:rPr>
              <a:t>AlwaysOn</a:t>
            </a:r>
            <a:r>
              <a:rPr lang="en-US" sz="1200" b="1" kern="1200" baseline="0" dirty="0" smtClean="0">
                <a:solidFill>
                  <a:schemeClr val="tx1"/>
                </a:solidFill>
                <a:effectLst/>
                <a:latin typeface="Segoe" charset="0"/>
                <a:ea typeface="+mn-ea"/>
                <a:cs typeface="+mn-cs"/>
              </a:rPr>
              <a:t> supports 24x7x365 ship tracking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kern="1200" baseline="0" dirty="0" smtClean="0">
                <a:solidFill>
                  <a:schemeClr val="tx1"/>
                </a:solidFill>
                <a:effectLst/>
                <a:latin typeface="Segoe" charset="0"/>
                <a:ea typeface="+mn-ea"/>
                <a:cs typeface="+mn-cs"/>
              </a:rPr>
              <a:t>Improved application failover and uptime by 2x</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kern="1200" baseline="0" dirty="0" smtClean="0">
                <a:solidFill>
                  <a:schemeClr val="tx1"/>
                </a:solidFill>
                <a:effectLst/>
                <a:latin typeface="Segoe" charset="0"/>
                <a:ea typeface="+mn-ea"/>
                <a:cs typeface="+mn-cs"/>
              </a:rPr>
              <a:t>Complete redundancy and protection in a few clicks</a:t>
            </a:r>
            <a:endParaRPr lang="en-US" sz="1200" b="1" kern="1200" dirty="0" smtClean="0">
              <a:solidFill>
                <a:schemeClr val="tx1"/>
              </a:solidFill>
              <a:effectLst/>
              <a:latin typeface="Segoe"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Segoe"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Segoe" charset="0"/>
                <a:ea typeface="+mn-ea"/>
                <a:cs typeface="+mn-cs"/>
              </a:rPr>
              <a:t>High availability is essential for a company like Mediterranean Shipping Company, who must be online at all times. The company chose SQL Server 2012 for their business-critical global shipping logistics application. SQL Server AlwaysOn supports the company’s need for ship tracking 24x7, 365 days per year. Mediterranean also improved application failover and uptime by 2x, and were quickly and easily able to achieve complete redundancy and protection—in just a few clicks.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Segoe"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Segoe" charset="0"/>
                <a:ea typeface="+mn-ea"/>
                <a:cs typeface="+mn-cs"/>
              </a:rPr>
              <a:t>Service U</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Segoe" charset="0"/>
                <a:ea typeface="+mn-ea"/>
                <a:cs typeface="+mn-cs"/>
              </a:rPr>
              <a:t>http://www.microsoft.com/casestudies/Microsoft-SQL-Server-2012/ServiceU/Online-Company-Reduces-Downtime-and-Helps-Its-Customers-to-Improve-Service/4000011506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Segoe"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Segoe" charset="0"/>
                <a:ea typeface="+mn-ea"/>
                <a:cs typeface="+mn-cs"/>
              </a:rPr>
              <a:t>Quote: </a:t>
            </a:r>
            <a:r>
              <a:rPr lang="en-US" sz="1200" b="1" dirty="0" smtClean="0">
                <a:solidFill>
                  <a:srgbClr val="595959"/>
                </a:solidFill>
              </a:rPr>
              <a:t>David Smith, Director, Software Architecture</a:t>
            </a:r>
            <a:endParaRPr lang="en-US" sz="1200" dirty="0" smtClean="0">
              <a:solidFill>
                <a:srgbClr val="595959"/>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Segoe" charset="0"/>
              <a:ea typeface="+mn-ea"/>
              <a:cs typeface="+mn-cs"/>
            </a:endParaRPr>
          </a:p>
        </p:txBody>
      </p:sp>
      <p:sp>
        <p:nvSpPr>
          <p:cNvPr id="4" name="Slide Number Placeholder 3"/>
          <p:cNvSpPr>
            <a:spLocks noGrp="1"/>
          </p:cNvSpPr>
          <p:nvPr>
            <p:ph type="sldNum" sz="quarter" idx="10"/>
          </p:nvPr>
        </p:nvSpPr>
        <p:spPr/>
        <p:txBody>
          <a:bodyPr/>
          <a:lstStyle/>
          <a:p>
            <a:fld id="{89D5A5AB-9D22-4354-8089-2AE811D4E282}" type="slidenum">
              <a:rPr lang="en-US" smtClean="0"/>
              <a:t>28</a:t>
            </a:fld>
            <a:endParaRPr lang="en-US" dirty="0"/>
          </a:p>
        </p:txBody>
      </p:sp>
    </p:spTree>
    <p:extLst>
      <p:ext uri="{BB962C8B-B14F-4D97-AF65-F5344CB8AC3E}">
        <p14:creationId xmlns:p14="http://schemas.microsoft.com/office/powerpoint/2010/main" val="680928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kern="1200" dirty="0" smtClean="0">
                <a:solidFill>
                  <a:schemeClr val="tx1"/>
                </a:solidFill>
                <a:effectLst/>
                <a:latin typeface="Segoe" charset="0"/>
                <a:ea typeface="+mn-ea"/>
                <a:cs typeface="+mn-cs"/>
              </a:rPr>
              <a:t>Driving greater sales through increased analysis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kern="1200" dirty="0" smtClean="0">
                <a:solidFill>
                  <a:schemeClr val="tx1"/>
                </a:solidFill>
                <a:effectLst/>
                <a:latin typeface="Segoe" charset="0"/>
                <a:ea typeface="+mn-ea"/>
                <a:cs typeface="+mn-cs"/>
              </a:rPr>
              <a:t>Increased speed of ad</a:t>
            </a:r>
            <a:r>
              <a:rPr lang="en-US" sz="1200" b="1" kern="1200" baseline="0" dirty="0" smtClean="0">
                <a:solidFill>
                  <a:schemeClr val="tx1"/>
                </a:solidFill>
                <a:effectLst/>
                <a:latin typeface="Segoe" charset="0"/>
                <a:ea typeface="+mn-ea"/>
                <a:cs typeface="+mn-cs"/>
              </a:rPr>
              <a:t> </a:t>
            </a:r>
            <a:r>
              <a:rPr lang="en-US" sz="1200" b="1" kern="1200" dirty="0" smtClean="0">
                <a:solidFill>
                  <a:schemeClr val="tx1"/>
                </a:solidFill>
                <a:effectLst/>
                <a:latin typeface="Segoe" charset="0"/>
                <a:ea typeface="+mn-ea"/>
                <a:cs typeface="+mn-cs"/>
              </a:rPr>
              <a:t>hoc analysis and productivity</a:t>
            </a:r>
            <a:r>
              <a:rPr lang="en-US" sz="1200" b="1" kern="1200" baseline="0" dirty="0" smtClean="0">
                <a:solidFill>
                  <a:schemeClr val="tx1"/>
                </a:solidFill>
                <a:effectLst/>
                <a:latin typeface="Segoe" charset="0"/>
                <a:ea typeface="+mn-ea"/>
                <a:cs typeface="+mn-cs"/>
              </a:rPr>
              <a:t> of information workers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kern="1200" baseline="0" dirty="0" smtClean="0">
                <a:solidFill>
                  <a:schemeClr val="tx1"/>
                </a:solidFill>
                <a:effectLst/>
                <a:latin typeface="Segoe" charset="0"/>
                <a:ea typeface="+mn-ea"/>
                <a:cs typeface="+mn-cs"/>
              </a:rPr>
              <a:t>Expanded BI access and use, reduced tax on database administrators</a:t>
            </a:r>
            <a:endParaRPr lang="en-US" sz="1200" b="1" kern="1200" dirty="0" smtClean="0">
              <a:solidFill>
                <a:schemeClr val="tx1"/>
              </a:solidFill>
              <a:effectLst/>
              <a:latin typeface="Segoe"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Segoe" charset="0"/>
              <a:ea typeface="+mn-ea"/>
              <a:cs typeface="+mn-cs"/>
            </a:endParaRPr>
          </a:p>
          <a:p>
            <a:r>
              <a:rPr lang="en-US" sz="1200" kern="1200" dirty="0" smtClean="0">
                <a:solidFill>
                  <a:schemeClr val="tx1"/>
                </a:solidFill>
                <a:effectLst/>
                <a:latin typeface="Segoe" charset="0"/>
                <a:ea typeface="+mn-ea"/>
                <a:cs typeface="+mn-cs"/>
              </a:rPr>
              <a:t>EdgeNet connects Manufacturers, Retailers, and Shopping Engines to create world-class-product data feeds. In EdgeNet’s business, quickly slicing and visualizing data is critical to providing the highest quality products and services. With the business intelligence capabilities of SQL Server 2012, the company was able to drive greater sales through increased analysis—and to increase the speed of ad</a:t>
            </a:r>
            <a:r>
              <a:rPr lang="en-US" sz="1200" kern="1200" baseline="0" dirty="0" smtClean="0">
                <a:solidFill>
                  <a:schemeClr val="tx1"/>
                </a:solidFill>
                <a:effectLst/>
                <a:latin typeface="Segoe" charset="0"/>
                <a:ea typeface="+mn-ea"/>
                <a:cs typeface="+mn-cs"/>
              </a:rPr>
              <a:t> </a:t>
            </a:r>
            <a:r>
              <a:rPr lang="en-US" sz="1200" kern="1200" dirty="0" smtClean="0">
                <a:solidFill>
                  <a:schemeClr val="tx1"/>
                </a:solidFill>
                <a:effectLst/>
                <a:latin typeface="Segoe" charset="0"/>
                <a:ea typeface="+mn-ea"/>
                <a:cs typeface="+mn-cs"/>
              </a:rPr>
              <a:t>hoc analysis. By expanding BI access and use, EdgeNet also saw a reduced burden on the company’s database</a:t>
            </a:r>
            <a:r>
              <a:rPr lang="en-US" sz="1200" kern="1200" baseline="0" dirty="0" smtClean="0">
                <a:solidFill>
                  <a:schemeClr val="tx1"/>
                </a:solidFill>
                <a:effectLst/>
                <a:latin typeface="Segoe" charset="0"/>
                <a:ea typeface="+mn-ea"/>
                <a:cs typeface="+mn-cs"/>
              </a:rPr>
              <a:t> administrators</a:t>
            </a:r>
            <a:r>
              <a:rPr lang="en-US" sz="1200" kern="1200" dirty="0" smtClean="0">
                <a:solidFill>
                  <a:schemeClr val="tx1"/>
                </a:solidFill>
                <a:effectLst/>
                <a:latin typeface="Segoe" charset="0"/>
                <a:ea typeface="+mn-ea"/>
                <a:cs typeface="+mn-cs"/>
              </a:rPr>
              <a:t>. With Power View and its interactive data visualizations, the company reports that end-users are able to answer questions that they previously did not have the expertise to answer on their own.</a:t>
            </a:r>
          </a:p>
        </p:txBody>
      </p:sp>
      <p:sp>
        <p:nvSpPr>
          <p:cNvPr id="4" name="Slide Number Placeholder 3"/>
          <p:cNvSpPr>
            <a:spLocks noGrp="1"/>
          </p:cNvSpPr>
          <p:nvPr>
            <p:ph type="sldNum" sz="quarter" idx="10"/>
          </p:nvPr>
        </p:nvSpPr>
        <p:spPr/>
        <p:txBody>
          <a:bodyPr/>
          <a:lstStyle/>
          <a:p>
            <a:fld id="{89D5A5AB-9D22-4354-8089-2AE811D4E282}" type="slidenum">
              <a:rPr lang="en-US" smtClean="0"/>
              <a:t>29</a:t>
            </a:fld>
            <a:endParaRPr lang="en-US" dirty="0"/>
          </a:p>
        </p:txBody>
      </p:sp>
    </p:spTree>
    <p:extLst>
      <p:ext uri="{BB962C8B-B14F-4D97-AF65-F5344CB8AC3E}">
        <p14:creationId xmlns:p14="http://schemas.microsoft.com/office/powerpoint/2010/main" val="6809284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p>
          <a:p>
            <a:r>
              <a:rPr lang="en-US" sz="1200" b="1" dirty="0" smtClean="0"/>
              <a:t>Real Estate Website Helps Customers Make Better Decisions with Higher Quality Data </a:t>
            </a:r>
          </a:p>
          <a:p>
            <a:r>
              <a:rPr lang="en-US" sz="1200" b="0" i="1" dirty="0" smtClean="0"/>
              <a:t>To help its customers make real estate decisions, </a:t>
            </a:r>
            <a:r>
              <a:rPr lang="en-US" sz="1200" b="0" i="1" dirty="0" err="1" smtClean="0"/>
              <a:t>RealtyTrac</a:t>
            </a:r>
            <a:r>
              <a:rPr lang="en-US" sz="1200" b="0" i="1" dirty="0" smtClean="0"/>
              <a:t> needed to provide more accurate property data and a clearer view of each property’s mortgage information. The company deployed a Microsoft solution to take advantage of tools that information workers can use to improve data quality and analysis. With accurate and comprehensive data, </a:t>
            </a:r>
            <a:r>
              <a:rPr lang="en-US" sz="1200" b="0" i="1" dirty="0" err="1" smtClean="0"/>
              <a:t>RealtyTrac</a:t>
            </a:r>
            <a:r>
              <a:rPr lang="en-US" sz="1200" b="0" i="1" dirty="0" smtClean="0"/>
              <a:t> can help its customers make better decisions and improve its own competitive advantage. It also expects to save IT time and costs.</a:t>
            </a:r>
            <a:endParaRPr lang="en-US" sz="1200" b="0" dirty="0" smtClean="0"/>
          </a:p>
          <a:p>
            <a:endParaRPr lang="en-US" sz="1200" dirty="0" smtClean="0"/>
          </a:p>
          <a:p>
            <a:r>
              <a:rPr lang="en-US" sz="1200" dirty="0" smtClean="0"/>
              <a:t>Full case</a:t>
            </a:r>
            <a:r>
              <a:rPr lang="en-US" sz="1200" baseline="0" dirty="0" smtClean="0"/>
              <a:t> study: http://www.microsoft.com/casestudies/Microsoft-SQL-Server-2012/RealtyTrac/Real-Estate-Website-Helps-Customers-Make-Better-Decisions-with-Higher-Quality-Data/4000011350</a:t>
            </a:r>
          </a:p>
          <a:p>
            <a:endParaRPr lang="en-US" sz="1200" baseline="0" dirty="0" smtClean="0"/>
          </a:p>
          <a:p>
            <a:endParaRPr lang="en-US" sz="1200" baseline="0" dirty="0" smtClean="0"/>
          </a:p>
          <a:p>
            <a:r>
              <a:rPr lang="en-US" sz="1200" b="1" dirty="0" smtClean="0"/>
              <a:t>Consulting Firm Gains Competitive Edge and Delivers More Innovative BI in Less Time </a:t>
            </a:r>
          </a:p>
          <a:p>
            <a:r>
              <a:rPr lang="en-US" sz="1200" b="0" i="1" dirty="0" smtClean="0">
                <a:effectLst/>
              </a:rPr>
              <a:t>To attract and retain global customers, IT services firm SharePoint360 must rapidly deliver competitive services including business intelligence (BI) at an affordable price. In 2011, the company implemented innovative BI capabilities with Microsoft software. As a result, SharePoint360 can enhance its competitiveness, increase revenue, accelerate the time-to-market of BI solutions, and improve data accuracy and insight. It also expects to reduce yearly costs by U.S.$268,000.</a:t>
            </a:r>
            <a:r>
              <a:rPr lang="en-US" sz="1200" b="0" dirty="0" smtClean="0"/>
              <a:t/>
            </a:r>
            <a:br>
              <a:rPr lang="en-US" sz="1200" b="0" dirty="0" smtClean="0"/>
            </a:br>
            <a:r>
              <a:rPr lang="en-US" sz="1200" dirty="0" smtClean="0"/>
              <a:t/>
            </a:r>
            <a:br>
              <a:rPr lang="en-US" sz="1200" dirty="0" smtClean="0"/>
            </a:br>
            <a:r>
              <a:rPr lang="en-US" sz="1200" dirty="0" smtClean="0"/>
              <a:t>Full case study: http://www.microsoft.com/casestudies/Microsoft-SQL-Server-2012/SharePoint360/Consulting-Firm-Gains-Competitive-Edge-and-Delivers-More-Innovative-BI-in-Less-Time/4000011529</a:t>
            </a:r>
          </a:p>
          <a:p>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Segoe" charset="0"/>
              <a:ea typeface="+mn-ea"/>
              <a:cs typeface="+mn-cs"/>
            </a:endParaRPr>
          </a:p>
        </p:txBody>
      </p:sp>
      <p:sp>
        <p:nvSpPr>
          <p:cNvPr id="4" name="Slide Number Placeholder 3"/>
          <p:cNvSpPr>
            <a:spLocks noGrp="1"/>
          </p:cNvSpPr>
          <p:nvPr>
            <p:ph type="sldNum" sz="quarter" idx="10"/>
          </p:nvPr>
        </p:nvSpPr>
        <p:spPr/>
        <p:txBody>
          <a:bodyPr/>
          <a:lstStyle/>
          <a:p>
            <a:fld id="{89D5A5AB-9D22-4354-8089-2AE811D4E282}" type="slidenum">
              <a:rPr lang="en-US" smtClean="0"/>
              <a:t>30</a:t>
            </a:fld>
            <a:endParaRPr lang="en-US" dirty="0"/>
          </a:p>
        </p:txBody>
      </p:sp>
    </p:spTree>
    <p:extLst>
      <p:ext uri="{BB962C8B-B14F-4D97-AF65-F5344CB8AC3E}">
        <p14:creationId xmlns:p14="http://schemas.microsoft.com/office/powerpoint/2010/main" val="6809284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kern="1200" dirty="0" smtClean="0">
                <a:solidFill>
                  <a:schemeClr val="tx1"/>
                </a:solidFill>
                <a:effectLst/>
                <a:latin typeface="Segoe" charset="0"/>
                <a:ea typeface="+mn-ea"/>
                <a:cs typeface="+mn-cs"/>
              </a:rPr>
              <a:t>911</a:t>
            </a:r>
            <a:r>
              <a:rPr lang="en-US" sz="1200" b="1" kern="1200" baseline="0" dirty="0" smtClean="0">
                <a:solidFill>
                  <a:schemeClr val="tx1"/>
                </a:solidFill>
                <a:effectLst/>
                <a:latin typeface="Segoe" charset="0"/>
                <a:ea typeface="+mn-ea"/>
                <a:cs typeface="+mn-cs"/>
              </a:rPr>
              <a:t> system on-premises, 311 in the cloud to scale for major incidents, saving the city an estimated $900,000 per year</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kern="1200" baseline="0" dirty="0" smtClean="0">
                <a:solidFill>
                  <a:schemeClr val="tx1"/>
                </a:solidFill>
                <a:effectLst/>
                <a:latin typeface="Segoe" charset="0"/>
                <a:ea typeface="+mn-ea"/>
                <a:cs typeface="+mn-cs"/>
              </a:rPr>
              <a:t>Modernized and extended applications to new areas, not previously possible</a:t>
            </a:r>
            <a:endParaRPr lang="en-US" sz="1200" b="1" kern="1200" dirty="0" smtClean="0">
              <a:solidFill>
                <a:schemeClr val="tx1"/>
              </a:solidFill>
              <a:effectLst/>
              <a:latin typeface="Segoe"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Segoe" charset="0"/>
              <a:ea typeface="+mn-ea"/>
              <a:cs typeface="+mn-cs"/>
            </a:endParaRPr>
          </a:p>
          <a:p>
            <a:r>
              <a:rPr lang="en-US" sz="1200" kern="1200" dirty="0" smtClean="0">
                <a:solidFill>
                  <a:schemeClr val="tx1"/>
                </a:solidFill>
                <a:effectLst/>
                <a:latin typeface="Segoe" charset="0"/>
                <a:ea typeface="+mn-ea"/>
                <a:cs typeface="+mn-cs"/>
              </a:rPr>
              <a:t>When the City of Miami wanted to update their mainframe-based 911 system, they opted for a Microsoft solution for its ability to make it easier to migrate mainframe applications to a hybrid environment—including on-premises and cloud. Now, when someone dials 911 in Miami, emergency personnel are dispatched from the system’s Windows Server, and data from the system is stored in a SQL Server database. The City was able to house the 911 system on-premises, while the 311 system resides in the cloud to scale for major incidents, saving an estimated $900,000 per year. The City was also able to modernize and extend applications to new areas, which was not possible with the previous system. </a:t>
            </a:r>
          </a:p>
        </p:txBody>
      </p:sp>
      <p:sp>
        <p:nvSpPr>
          <p:cNvPr id="4" name="Slide Number Placeholder 3"/>
          <p:cNvSpPr>
            <a:spLocks noGrp="1"/>
          </p:cNvSpPr>
          <p:nvPr>
            <p:ph type="sldNum" sz="quarter" idx="10"/>
          </p:nvPr>
        </p:nvSpPr>
        <p:spPr/>
        <p:txBody>
          <a:bodyPr/>
          <a:lstStyle/>
          <a:p>
            <a:fld id="{89D5A5AB-9D22-4354-8089-2AE811D4E282}" type="slidenum">
              <a:rPr lang="en-US" smtClean="0"/>
              <a:t>31</a:t>
            </a:fld>
            <a:endParaRPr lang="en-US" dirty="0"/>
          </a:p>
        </p:txBody>
      </p:sp>
    </p:spTree>
    <p:extLst>
      <p:ext uri="{BB962C8B-B14F-4D97-AF65-F5344CB8AC3E}">
        <p14:creationId xmlns:p14="http://schemas.microsoft.com/office/powerpoint/2010/main" val="6809284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6175" y="687388"/>
            <a:ext cx="4567238" cy="3427412"/>
          </a:xfrm>
        </p:spPr>
      </p:sp>
      <p:sp>
        <p:nvSpPr>
          <p:cNvPr id="3" name="Notes Placeholder 2"/>
          <p:cNvSpPr>
            <a:spLocks noGrp="1"/>
          </p:cNvSpPr>
          <p:nvPr>
            <p:ph type="body" idx="1"/>
          </p:nvPr>
        </p:nvSpPr>
        <p:spPr>
          <a:xfrm>
            <a:off x="685801" y="4343408"/>
            <a:ext cx="5486399" cy="4114802"/>
          </a:xfrm>
          <a:prstGeom prst="rect">
            <a:avLst/>
          </a:prstGeom>
        </p:spPr>
        <p:txBody>
          <a:bodyPr lIns="92970" tIns="46485" rIns="92970" bIns="46485"/>
          <a:lstStyle/>
          <a:p>
            <a:r>
              <a:rPr lang="en-US" sz="1200" kern="1200" dirty="0" smtClean="0">
                <a:solidFill>
                  <a:schemeClr val="tx1"/>
                </a:solidFill>
                <a:effectLst/>
                <a:latin typeface="+mn-lt"/>
                <a:ea typeface="+mn-ea"/>
                <a:cs typeface="+mn-cs"/>
              </a:rPr>
              <a:t>SQL Server 2012 pricing and licensing is designed to better align to the way customers purchase database and business intelligence products. The new pricing and licensing offers a range of benefits for you and your customers: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SQL Server 2012 offers market leading TCO:</a:t>
            </a:r>
          </a:p>
          <a:p>
            <a:pPr marL="171450" lvl="0" indent="-171450">
              <a:buFont typeface="Arial" pitchFamily="34" charset="0"/>
              <a:buChar char="•"/>
            </a:pPr>
            <a:r>
              <a:rPr lang="en-IN" sz="1200" kern="1200" dirty="0" smtClean="0">
                <a:solidFill>
                  <a:schemeClr val="tx1"/>
                </a:solidFill>
                <a:effectLst/>
                <a:latin typeface="+mn-lt"/>
                <a:ea typeface="+mn-ea"/>
                <a:cs typeface="+mn-cs"/>
              </a:rPr>
              <a:t>SQL Server 2012 continues to be the clear high-value leader among major vendors.</a:t>
            </a:r>
            <a:endParaRPr lang="en-US" sz="1200" kern="1200" dirty="0" smtClean="0">
              <a:solidFill>
                <a:schemeClr val="tx1"/>
              </a:solidFill>
              <a:effectLst/>
              <a:latin typeface="+mn-lt"/>
              <a:ea typeface="+mn-ea"/>
              <a:cs typeface="+mn-cs"/>
            </a:endParaRPr>
          </a:p>
          <a:p>
            <a:pPr marL="171450" lvl="0" indent="-171450">
              <a:buFont typeface="Arial" pitchFamily="34" charset="0"/>
              <a:buChar char="•"/>
            </a:pPr>
            <a:r>
              <a:rPr lang="en-IN" sz="1200" kern="1200" dirty="0" smtClean="0">
                <a:solidFill>
                  <a:schemeClr val="tx1"/>
                </a:solidFill>
                <a:effectLst/>
                <a:latin typeface="+mn-lt"/>
                <a:ea typeface="+mn-ea"/>
                <a:cs typeface="+mn-cs"/>
              </a:rPr>
              <a:t>Customers with Software Assurance will get significant benefits and ways to help ease the transition to new licensing models.</a:t>
            </a:r>
            <a:endParaRPr lang="en-US" sz="1200" kern="1200" dirty="0" smtClean="0">
              <a:solidFill>
                <a:schemeClr val="tx1"/>
              </a:solidFill>
              <a:effectLst/>
              <a:latin typeface="+mn-lt"/>
              <a:ea typeface="+mn-ea"/>
              <a:cs typeface="+mn-cs"/>
            </a:endParaRPr>
          </a:p>
          <a:p>
            <a:pPr marL="171450" lvl="0" indent="-171450">
              <a:buFont typeface="Arial" pitchFamily="34" charset="0"/>
              <a:buChar char="•"/>
            </a:pPr>
            <a:r>
              <a:rPr lang="en-IN" sz="1200" kern="1200" dirty="0" smtClean="0">
                <a:solidFill>
                  <a:schemeClr val="tx1"/>
                </a:solidFill>
                <a:effectLst/>
                <a:latin typeface="+mn-lt"/>
                <a:ea typeface="+mn-ea"/>
                <a:cs typeface="+mn-cs"/>
              </a:rPr>
              <a:t>Customers with Enterprise Agreements will have the easiest transition to SQL Server 2012, and they will realize the greatest cost savings.</a:t>
            </a:r>
            <a:endParaRPr lang="en-US" sz="1200" kern="1200" dirty="0" smtClean="0">
              <a:solidFill>
                <a:schemeClr val="tx1"/>
              </a:solidFill>
              <a:effectLst/>
              <a:latin typeface="+mn-lt"/>
              <a:ea typeface="+mn-ea"/>
              <a:cs typeface="+mn-cs"/>
            </a:endParaRPr>
          </a:p>
          <a:p>
            <a:endParaRPr lang="en-IN" sz="1200" b="1" kern="1200" dirty="0" smtClean="0">
              <a:solidFill>
                <a:schemeClr val="tx1"/>
              </a:solidFill>
              <a:effectLst/>
              <a:latin typeface="+mn-lt"/>
              <a:ea typeface="+mn-ea"/>
              <a:cs typeface="+mn-cs"/>
            </a:endParaRPr>
          </a:p>
          <a:p>
            <a:r>
              <a:rPr lang="en-IN" sz="1200" b="1" kern="1200" dirty="0" smtClean="0">
                <a:solidFill>
                  <a:schemeClr val="tx1"/>
                </a:solidFill>
                <a:effectLst/>
                <a:latin typeface="+mn-lt"/>
                <a:ea typeface="+mn-ea"/>
                <a:cs typeface="+mn-cs"/>
              </a:rPr>
              <a:t>SQL Server 2012 is cloud-optimized:</a:t>
            </a:r>
            <a:endParaRPr lang="en-US" sz="1200" b="1" kern="1200" dirty="0" smtClean="0">
              <a:solidFill>
                <a:schemeClr val="tx1"/>
              </a:solidFill>
              <a:effectLst/>
              <a:latin typeface="+mn-lt"/>
              <a:ea typeface="+mn-ea"/>
              <a:cs typeface="+mn-cs"/>
            </a:endParaRPr>
          </a:p>
          <a:p>
            <a:pPr marL="171450" lvl="0" indent="-171450">
              <a:buFont typeface="Arial" pitchFamily="34" charset="0"/>
              <a:buChar char="•"/>
            </a:pPr>
            <a:r>
              <a:rPr lang="en-IN" sz="1200" kern="1200" dirty="0" smtClean="0">
                <a:solidFill>
                  <a:schemeClr val="tx1"/>
                </a:solidFill>
                <a:effectLst/>
                <a:latin typeface="+mn-lt"/>
                <a:ea typeface="+mn-ea"/>
                <a:cs typeface="+mn-cs"/>
              </a:rPr>
              <a:t>SQL Server 2012 is the most virtualization-friendly database, with </a:t>
            </a:r>
            <a:r>
              <a:rPr lang="en-IN" sz="1200" kern="1200" dirty="0" err="1" smtClean="0">
                <a:solidFill>
                  <a:schemeClr val="tx1"/>
                </a:solidFill>
                <a:effectLst/>
                <a:latin typeface="+mn-lt"/>
                <a:ea typeface="+mn-ea"/>
                <a:cs typeface="+mn-cs"/>
              </a:rPr>
              <a:t>si</a:t>
            </a:r>
            <a:r>
              <a:rPr lang="en-US" sz="1200" kern="1200" dirty="0" err="1" smtClean="0">
                <a:solidFill>
                  <a:schemeClr val="tx1"/>
                </a:solidFill>
                <a:effectLst/>
                <a:latin typeface="+mn-lt"/>
                <a:ea typeface="+mn-ea"/>
                <a:cs typeface="+mn-cs"/>
              </a:rPr>
              <a:t>mplified</a:t>
            </a:r>
            <a:r>
              <a:rPr lang="en-US" sz="1200" kern="1200" dirty="0" smtClean="0">
                <a:solidFill>
                  <a:schemeClr val="tx1"/>
                </a:solidFill>
                <a:effectLst/>
                <a:latin typeface="+mn-lt"/>
                <a:ea typeface="+mn-ea"/>
                <a:cs typeface="+mn-cs"/>
              </a:rPr>
              <a:t> virtualization licensing, the flexibility to license per VM, and excellent support for Hyper-V.</a:t>
            </a:r>
          </a:p>
          <a:p>
            <a:pPr marL="171450" lvl="0" indent="-171450">
              <a:buFont typeface="Arial" pitchFamily="34" charset="0"/>
              <a:buChar char="•"/>
            </a:pPr>
            <a:r>
              <a:rPr lang="en-IN" sz="1200" kern="1200" dirty="0" smtClean="0">
                <a:solidFill>
                  <a:schemeClr val="tx1"/>
                </a:solidFill>
                <a:effectLst/>
                <a:latin typeface="+mn-lt"/>
                <a:ea typeface="+mn-ea"/>
                <a:cs typeface="+mn-cs"/>
              </a:rPr>
              <a:t>Customers also have the ability to support hybrid scenarios that span on-premises, private cloud, and public cloud.</a:t>
            </a:r>
            <a:endParaRPr lang="en-US" sz="1200"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SQL Server 2012 pricing and licensing is designed to enable customers to pay as they grow:</a:t>
            </a:r>
          </a:p>
          <a:p>
            <a:pPr marL="171450" lvl="0" indent="-171450">
              <a:buFont typeface="Arial" pitchFamily="34" charset="0"/>
              <a:buChar char="•"/>
            </a:pPr>
            <a:r>
              <a:rPr lang="en-US" sz="1200" kern="1200" dirty="0" smtClean="0">
                <a:solidFill>
                  <a:schemeClr val="tx1"/>
                </a:solidFill>
                <a:effectLst/>
                <a:latin typeface="+mn-lt"/>
                <a:ea typeface="+mn-ea"/>
                <a:cs typeface="+mn-cs"/>
              </a:rPr>
              <a:t>The new streamlined editions are aligned to database and business intelligence needs.</a:t>
            </a:r>
          </a:p>
          <a:p>
            <a:pPr marL="171450" lvl="0" indent="-171450">
              <a:buFont typeface="Arial" pitchFamily="34" charset="0"/>
              <a:buChar char="•"/>
            </a:pPr>
            <a:r>
              <a:rPr lang="en-US" sz="1200" kern="1200" dirty="0" smtClean="0">
                <a:solidFill>
                  <a:schemeClr val="tx1"/>
                </a:solidFill>
                <a:effectLst/>
                <a:latin typeface="+mn-lt"/>
                <a:ea typeface="+mn-ea"/>
                <a:cs typeface="+mn-cs"/>
              </a:rPr>
              <a:t>For data center scenarios, licensing is better aligned to hardware capacity.</a:t>
            </a:r>
          </a:p>
          <a:p>
            <a:pPr marL="171450" lvl="0" indent="-171450">
              <a:buFont typeface="Arial" pitchFamily="34" charset="0"/>
              <a:buChar char="•"/>
            </a:pPr>
            <a:r>
              <a:rPr lang="en-US" sz="1200" kern="1200" dirty="0" smtClean="0">
                <a:solidFill>
                  <a:schemeClr val="tx1"/>
                </a:solidFill>
                <a:effectLst/>
                <a:latin typeface="+mn-lt"/>
                <a:ea typeface="+mn-ea"/>
                <a:cs typeface="+mn-cs"/>
              </a:rPr>
              <a:t>For business intelligence, licensing is aligned to user-based access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which is the way most customers are accustomed to purchasing BI.</a:t>
            </a:r>
          </a:p>
          <a:p>
            <a:pPr marL="174375" indent="-174375" defTabSz="929967" fontAlgn="base">
              <a:buSzPct val="120000"/>
              <a:buFont typeface="Arial"/>
              <a:buChar char="•"/>
              <a:defRPr/>
            </a:pPr>
            <a:endParaRPr lang="en-US" b="0" dirty="0"/>
          </a:p>
        </p:txBody>
      </p:sp>
      <p:sp>
        <p:nvSpPr>
          <p:cNvPr id="4" name="Slide Number Placeholder 3"/>
          <p:cNvSpPr>
            <a:spLocks noGrp="1"/>
          </p:cNvSpPr>
          <p:nvPr>
            <p:ph type="sldNum" sz="quarter" idx="10"/>
          </p:nvPr>
        </p:nvSpPr>
        <p:spPr/>
        <p:txBody>
          <a:bodyPr/>
          <a:lstStyle/>
          <a:p>
            <a:fld id="{8980CB99-47E3-46F4-AAEB-3919FBEFC014}" type="slidenum">
              <a:rPr lang="en-US" smtClean="0">
                <a:solidFill>
                  <a:prstClr val="black"/>
                </a:solidFill>
                <a:latin typeface="Segoe" pitchFamily="34" charset="0"/>
              </a:rPr>
              <a:pPr/>
              <a:t>32</a:t>
            </a:fld>
            <a:endParaRPr lang="en-US" dirty="0">
              <a:solidFill>
                <a:prstClr val="black"/>
              </a:solidFill>
              <a:latin typeface="Segoe" pitchFamily="34" charset="0"/>
            </a:endParaRPr>
          </a:p>
        </p:txBody>
      </p:sp>
    </p:spTree>
    <p:extLst>
      <p:ext uri="{BB962C8B-B14F-4D97-AF65-F5344CB8AC3E}">
        <p14:creationId xmlns:p14="http://schemas.microsoft.com/office/powerpoint/2010/main" val="3159893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43404"/>
            <a:ext cx="5486399" cy="4114800"/>
          </a:xfrm>
          <a:prstGeom prst="rect">
            <a:avLst/>
          </a:prstGeom>
        </p:spPr>
        <p:txBody>
          <a:bodyPr lIns="92990" tIns="46497" rIns="92990" bIns="46497"/>
          <a:lstStyle/>
          <a:p>
            <a:r>
              <a:rPr lang="en-US" b="1" dirty="0" smtClean="0"/>
              <a:t>Licensing</a:t>
            </a:r>
            <a:r>
              <a:rPr lang="en-US" b="1" baseline="0" dirty="0" smtClean="0"/>
              <a:t> changes for SQL Server 2012</a:t>
            </a:r>
          </a:p>
          <a:p>
            <a:endParaRPr lang="en-US" baseline="0" dirty="0" smtClean="0"/>
          </a:p>
          <a:p>
            <a:r>
              <a:rPr lang="en-US" sz="1200" kern="1200" dirty="0" smtClean="0">
                <a:solidFill>
                  <a:schemeClr val="tx1"/>
                </a:solidFill>
                <a:effectLst/>
                <a:latin typeface="+mn-lt"/>
                <a:ea typeface="+mn-ea"/>
                <a:cs typeface="+mn-cs"/>
              </a:rPr>
              <a:t>This table provides an overview of the licensing changes for SQL Server 2012 editions, and some very basic rules of thumb to illustrate the fundamental pricing changes.</a:t>
            </a:r>
          </a:p>
          <a:p>
            <a:endParaRPr lang="en-US" sz="1200" b="1"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kern="1200" dirty="0" smtClean="0">
                <a:solidFill>
                  <a:schemeClr val="tx1"/>
                </a:solidFill>
                <a:effectLst/>
                <a:latin typeface="Segoe" charset="0"/>
                <a:ea typeface="+mn-ea"/>
                <a:cs typeface="+mn-cs"/>
              </a:rPr>
              <a:t>Standard Edition </a:t>
            </a:r>
            <a:r>
              <a:rPr lang="en-US" sz="1200" kern="1200" dirty="0" smtClean="0">
                <a:solidFill>
                  <a:schemeClr val="tx1"/>
                </a:solidFill>
                <a:effectLst/>
                <a:latin typeface="Segoe" charset="0"/>
                <a:ea typeface="+mn-ea"/>
                <a:cs typeface="+mn-cs"/>
              </a:rPr>
              <a:t>will continue to be available through both Server/CAL and core-based licensing. The price of a SQL Server 2008 R2 Standard Edition processor license will be worth 4 cores when purchasing the new version. There will be no change to the price of a Standard Edition server license. CAL pricing will increase.</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kern="1200" dirty="0" smtClean="0">
                <a:solidFill>
                  <a:schemeClr val="tx1"/>
                </a:solidFill>
                <a:effectLst/>
                <a:latin typeface="Segoe" charset="0"/>
                <a:ea typeface="+mn-ea"/>
                <a:cs typeface="+mn-cs"/>
              </a:rPr>
              <a:t>BI Edition </a:t>
            </a:r>
            <a:r>
              <a:rPr lang="en-US" sz="1200" kern="1200" dirty="0" smtClean="0">
                <a:solidFill>
                  <a:schemeClr val="tx1"/>
                </a:solidFill>
                <a:effectLst/>
                <a:latin typeface="Segoe" charset="0"/>
                <a:ea typeface="+mn-ea"/>
                <a:cs typeface="+mn-cs"/>
              </a:rPr>
              <a:t>will be available exclusively through Server/CAL licensing. This will be available for the same price as a SQL Server 2008 R2 server license.</a:t>
            </a:r>
          </a:p>
          <a:p>
            <a:pPr marL="171450" lvl="0" indent="-171450">
              <a:buFont typeface="Arial" pitchFamily="34" charset="0"/>
              <a:buChar char="•"/>
            </a:pPr>
            <a:r>
              <a:rPr lang="en-US" sz="1200" b="1" kern="1200" dirty="0" smtClean="0">
                <a:solidFill>
                  <a:schemeClr val="tx1"/>
                </a:solidFill>
                <a:effectLst/>
                <a:latin typeface="+mn-lt"/>
                <a:ea typeface="+mn-ea"/>
                <a:cs typeface="+mn-cs"/>
              </a:rPr>
              <a:t>Enterprise Edition </a:t>
            </a:r>
            <a:r>
              <a:rPr lang="en-US" sz="1200" kern="1200" dirty="0" smtClean="0">
                <a:solidFill>
                  <a:schemeClr val="tx1"/>
                </a:solidFill>
                <a:effectLst/>
                <a:latin typeface="+mn-lt"/>
                <a:ea typeface="+mn-ea"/>
                <a:cs typeface="+mn-cs"/>
              </a:rPr>
              <a:t>will now only be available through capacity-based licensing, which will now be measured using cores, not processors. Enterprise Edition server licenses will no longer be available for new purchases. The price of a SQL Server 2008 R2 Enterprise Edition processor license will be worth 4 cores when purchasing the new version. (Note that cores will be sold in two-packs.)</a:t>
            </a:r>
          </a:p>
          <a:p>
            <a:pPr marL="0" lvl="0" indent="0">
              <a:buFont typeface="Arial" pitchFamily="34" charset="0"/>
              <a:buNone/>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With the new pricing, Microsoft remains the high-value leader among the major vendors. As we will cover later in the training, customers with Software Assurance and Enterprise Agreements will have options available to help smooth the migration to the new pricing and licensing.</a:t>
            </a:r>
            <a:endParaRPr lang="en-US" baseline="0" dirty="0" smtClean="0"/>
          </a:p>
        </p:txBody>
      </p:sp>
      <p:sp>
        <p:nvSpPr>
          <p:cNvPr id="4" name="Slide Number Placeholder 3"/>
          <p:cNvSpPr>
            <a:spLocks noGrp="1"/>
          </p:cNvSpPr>
          <p:nvPr>
            <p:ph type="sldNum" sz="quarter" idx="10"/>
          </p:nvPr>
        </p:nvSpPr>
        <p:spPr/>
        <p:txBody>
          <a:bodyPr/>
          <a:lstStyle/>
          <a:p>
            <a:fld id="{B78B9D2A-298C-4EDA-9341-747E428CC2F5}" type="slidenum">
              <a:rPr lang="en-US" smtClean="0">
                <a:solidFill>
                  <a:prstClr val="black"/>
                </a:solidFill>
                <a:latin typeface="Calibri"/>
              </a:rPr>
              <a:pPr/>
              <a:t>33</a:t>
            </a:fld>
            <a:endParaRPr lang="en-US">
              <a:solidFill>
                <a:prstClr val="black"/>
              </a:solidFill>
              <a:latin typeface="Calibri"/>
            </a:endParaRPr>
          </a:p>
        </p:txBody>
      </p:sp>
    </p:spTree>
    <p:extLst>
      <p:ext uri="{BB962C8B-B14F-4D97-AF65-F5344CB8AC3E}">
        <p14:creationId xmlns:p14="http://schemas.microsoft.com/office/powerpoint/2010/main" val="24568229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101" y="4343706"/>
            <a:ext cx="5485805" cy="4113893"/>
          </a:xfrm>
          <a:prstGeom prst="rect">
            <a:avLst/>
          </a:prstGeom>
        </p:spPr>
        <p:txBody>
          <a:bodyPr/>
          <a:lstStyle/>
          <a:p>
            <a:r>
              <a:rPr lang="en-US" sz="1200" b="0" kern="1200" dirty="0" smtClean="0">
                <a:solidFill>
                  <a:schemeClr val="tx1"/>
                </a:solidFill>
                <a:effectLst/>
                <a:latin typeface="+mn-lt"/>
                <a:ea typeface="+mn-ea"/>
                <a:cs typeface="+mn-cs"/>
              </a:rPr>
              <a:t>L</a:t>
            </a:r>
            <a:r>
              <a:rPr lang="en-US" sz="1200" kern="1200" dirty="0" smtClean="0">
                <a:solidFill>
                  <a:schemeClr val="tx1"/>
                </a:solidFill>
                <a:effectLst/>
                <a:latin typeface="+mn-lt"/>
                <a:ea typeface="+mn-ea"/>
                <a:cs typeface="+mn-cs"/>
              </a:rPr>
              <a:t>icensing by cores provides your customers a way to pay for the power they need, with a predictable, consistent measure of hardware capacity.</a:t>
            </a:r>
          </a:p>
          <a:p>
            <a:r>
              <a:rPr lang="en-US" sz="1200" kern="1200" dirty="0" smtClean="0">
                <a:solidFill>
                  <a:schemeClr val="tx1"/>
                </a:solidFill>
                <a:effectLst/>
                <a:latin typeface="+mn-lt"/>
                <a:ea typeface="+mn-ea"/>
                <a:cs typeface="+mn-cs"/>
              </a:rPr>
              <a:t>Capacity-based licensing, which is available for Enterprise and Standard Editions, is appropriate for database and data warehouse workloads and situations in which users are not easily counted.</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Why cores?</a:t>
            </a:r>
          </a:p>
          <a:p>
            <a:r>
              <a:rPr lang="en-US" sz="1200" kern="1200" dirty="0" smtClean="0">
                <a:solidFill>
                  <a:schemeClr val="tx1"/>
                </a:solidFill>
                <a:effectLst/>
                <a:latin typeface="+mn-lt"/>
                <a:ea typeface="+mn-ea"/>
                <a:cs typeface="+mn-cs"/>
              </a:rPr>
              <a:t>Cores are more precise than processors for measuring compute power. They are a more fair method of measurement. And they are more easily translated and migrated to cloud or hosted deployments.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How does licensing by hardware capacity work? </a:t>
            </a:r>
          </a:p>
          <a:p>
            <a:pPr marL="171450" indent="-171450">
              <a:buFont typeface="Arial" pitchFamily="34" charset="0"/>
              <a:buChar char="•"/>
            </a:pPr>
            <a:r>
              <a:rPr lang="en-US" sz="1200" kern="1200" dirty="0" smtClean="0">
                <a:solidFill>
                  <a:schemeClr val="tx1"/>
                </a:solidFill>
                <a:effectLst/>
                <a:latin typeface="+mn-lt"/>
                <a:ea typeface="+mn-ea"/>
                <a:cs typeface="+mn-cs"/>
              </a:rPr>
              <a:t>For </a:t>
            </a:r>
            <a:r>
              <a:rPr lang="en-US" sz="1200" b="1" kern="1200" dirty="0" smtClean="0">
                <a:solidFill>
                  <a:schemeClr val="tx1"/>
                </a:solidFill>
                <a:effectLst/>
                <a:latin typeface="+mn-lt"/>
                <a:ea typeface="+mn-ea"/>
                <a:cs typeface="+mn-cs"/>
              </a:rPr>
              <a:t>physical server licensing</a:t>
            </a:r>
            <a:r>
              <a:rPr lang="en-US" sz="1200" kern="1200" dirty="0" smtClean="0">
                <a:solidFill>
                  <a:schemeClr val="tx1"/>
                </a:solidFill>
                <a:effectLst/>
                <a:latin typeface="+mn-lt"/>
                <a:ea typeface="+mn-ea"/>
                <a:cs typeface="+mn-cs"/>
              </a:rPr>
              <a:t>, licensing is based on the physical cores in use on the hardware. Processors covered under Software Assurance can upgrade to SQL 2012 at no additional cost.</a:t>
            </a:r>
          </a:p>
          <a:p>
            <a:pPr marL="171450" indent="-171450">
              <a:buFont typeface="Arial" pitchFamily="34" charset="0"/>
              <a:buChar char="•"/>
            </a:pPr>
            <a:r>
              <a:rPr lang="en-US" sz="1200" kern="1200" dirty="0" smtClean="0">
                <a:solidFill>
                  <a:schemeClr val="tx1"/>
                </a:solidFill>
                <a:effectLst/>
                <a:latin typeface="+mn-lt"/>
                <a:ea typeface="+mn-ea"/>
                <a:cs typeface="+mn-cs"/>
              </a:rPr>
              <a:t>For </a:t>
            </a:r>
            <a:r>
              <a:rPr lang="en-US" sz="1200" b="1" kern="1200" dirty="0" smtClean="0">
                <a:solidFill>
                  <a:schemeClr val="tx1"/>
                </a:solidFill>
                <a:effectLst/>
                <a:latin typeface="+mn-lt"/>
                <a:ea typeface="+mn-ea"/>
                <a:cs typeface="+mn-cs"/>
              </a:rPr>
              <a:t>virtual machine licensing</a:t>
            </a:r>
            <a:r>
              <a:rPr lang="en-US" sz="1200" kern="1200" dirty="0" smtClean="0">
                <a:solidFill>
                  <a:schemeClr val="tx1"/>
                </a:solidFill>
                <a:effectLst/>
                <a:latin typeface="+mn-lt"/>
                <a:ea typeface="+mn-ea"/>
                <a:cs typeface="+mn-cs"/>
              </a:rPr>
              <a:t>, you can help your customers license individual virtual machines, licensing virtual cores through License Mobility with Software Assurance. Unlimited virtualization is also available with Enterprise Edition.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34</a:t>
            </a:fld>
            <a:endParaRPr lang="en-US">
              <a:latin typeface="Segoe" pitchFamily="34" charset="0"/>
            </a:endParaRPr>
          </a:p>
        </p:txBody>
      </p:sp>
    </p:spTree>
    <p:extLst>
      <p:ext uri="{BB962C8B-B14F-4D97-AF65-F5344CB8AC3E}">
        <p14:creationId xmlns:p14="http://schemas.microsoft.com/office/powerpoint/2010/main" val="12227650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101" y="4343706"/>
            <a:ext cx="5485805" cy="4113893"/>
          </a:xfrm>
          <a:prstGeom prst="rect">
            <a:avLst/>
          </a:prstGeom>
        </p:spPr>
        <p:txBody>
          <a:bodyPr/>
          <a:lstStyle/>
          <a:p>
            <a:r>
              <a:rPr lang="en-US" sz="1200" kern="1200" dirty="0" smtClean="0">
                <a:solidFill>
                  <a:schemeClr val="tx1"/>
                </a:solidFill>
                <a:effectLst/>
                <a:latin typeface="+mn-lt"/>
                <a:ea typeface="+mn-ea"/>
                <a:cs typeface="+mn-cs"/>
              </a:rPr>
              <a:t>Licensing by user or device provides a predictable and consistent measure of capacity.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Server/CAL licensing, available with BI and Standard Editions, is appropriate for business intelligence workloads and scenarios in which users can be counted accurately.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Server/CAL licenses are an easier way to deploy BI solutions, and they provide alignment to SharePoint and Office.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Physical server licenses are based on each individual server. Enterprise Edition servers covered under Software Assurance can be upgraded to SQL Server 2012 at no cost. Enterprise Edition units upgraded to SQL Server 2012 or bought after April 1st will have a 20 core maximum limit for the server. SQL Server 2012 edition CALs are also required for access.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Through License Mobility with Software Assurance, your customers can also license individual virtual machines based on virtual processors.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35</a:t>
            </a:fld>
            <a:endParaRPr lang="en-US">
              <a:latin typeface="Segoe" pitchFamily="34" charset="0"/>
            </a:endParaRPr>
          </a:p>
        </p:txBody>
      </p:sp>
    </p:spTree>
    <p:extLst>
      <p:ext uri="{BB962C8B-B14F-4D97-AF65-F5344CB8AC3E}">
        <p14:creationId xmlns:p14="http://schemas.microsoft.com/office/powerpoint/2010/main" val="2029090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eaLnBrk="1" hangingPunct="1">
              <a:lnSpc>
                <a:spcPct val="100000"/>
              </a:lnSpc>
              <a:spcBef>
                <a:spcPct val="0"/>
              </a:spcBef>
            </a:pPr>
            <a:r>
              <a:rPr lang="en-US" b="1" dirty="0" smtClean="0">
                <a:cs typeface="Calibri" pitchFamily="34" charset="0"/>
              </a:rPr>
              <a:t>Presentation tips/guidance:</a:t>
            </a:r>
          </a:p>
          <a:p>
            <a:pPr marL="119056" indent="-119056">
              <a:spcBef>
                <a:spcPct val="0"/>
              </a:spcBef>
              <a:buFontTx/>
              <a:buChar char="•"/>
            </a:pPr>
            <a:r>
              <a:rPr lang="en-US" dirty="0" smtClean="0">
                <a:cs typeface="Calibri" pitchFamily="34" charset="0"/>
              </a:rPr>
              <a:t>Focus the majority of your presentation on the solution(s) that best matches your customer’s needs.</a:t>
            </a:r>
          </a:p>
          <a:p>
            <a:pPr marL="119056" indent="-119056">
              <a:spcBef>
                <a:spcPct val="0"/>
              </a:spcBef>
              <a:buFontTx/>
              <a:buChar char="•"/>
            </a:pPr>
            <a:r>
              <a:rPr lang="en-US" dirty="0" smtClean="0">
                <a:cs typeface="Calibri" pitchFamily="34" charset="0"/>
              </a:rPr>
              <a:t>Customize the included template slides using your company’s related information.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Non-</a:t>
            </a:r>
            <a:r>
              <a:rPr lang="en-US" b="1" dirty="0" err="1" smtClean="0"/>
              <a:t>Salesy</a:t>
            </a:r>
            <a:r>
              <a:rPr lang="en-US" b="1" dirty="0" smtClean="0"/>
              <a:t>.</a:t>
            </a:r>
            <a:r>
              <a:rPr lang="en-US" baseline="0" dirty="0" smtClean="0"/>
              <a:t> </a:t>
            </a:r>
            <a:r>
              <a:rPr lang="en-US" dirty="0" smtClean="0">
                <a:solidFill>
                  <a:srgbClr val="666666"/>
                </a:solidFill>
                <a:latin typeface="Segoe UI" pitchFamily="34" charset="0"/>
                <a:ea typeface="Segoe UI" pitchFamily="34" charset="0"/>
                <a:cs typeface="Segoe UI" pitchFamily="34" charset="0"/>
              </a:rPr>
              <a:t>Listen intently to customer needs. A genuine interest in solving their issues will help you build long-term trust.</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666666"/>
                </a:solidFill>
                <a:latin typeface="Segoe UI" pitchFamily="34" charset="0"/>
                <a:ea typeface="Segoe UI" pitchFamily="34" charset="0"/>
                <a:cs typeface="Segoe UI" pitchFamily="34" charset="0"/>
              </a:rPr>
              <a:t>Non-Technical.</a:t>
            </a:r>
            <a:r>
              <a:rPr lang="en-US" b="1" baseline="0" dirty="0" smtClean="0">
                <a:solidFill>
                  <a:srgbClr val="666666"/>
                </a:solidFill>
                <a:latin typeface="Segoe UI" pitchFamily="34" charset="0"/>
                <a:ea typeface="Segoe UI" pitchFamily="34" charset="0"/>
                <a:cs typeface="Segoe UI" pitchFamily="34" charset="0"/>
              </a:rPr>
              <a:t> </a:t>
            </a:r>
            <a:r>
              <a:rPr lang="en-US" dirty="0" smtClean="0">
                <a:solidFill>
                  <a:srgbClr val="666666"/>
                </a:solidFill>
                <a:latin typeface="Calibri" pitchFamily="34" charset="0"/>
                <a:cs typeface="Calibri" pitchFamily="34" charset="0"/>
              </a:rPr>
              <a:t>Discuss product benefits</a:t>
            </a:r>
            <a:r>
              <a:rPr lang="en-US" baseline="0" dirty="0" smtClean="0">
                <a:solidFill>
                  <a:srgbClr val="666666"/>
                </a:solidFill>
                <a:latin typeface="Calibri" pitchFamily="34" charset="0"/>
                <a:cs typeface="Calibri" pitchFamily="34" charset="0"/>
              </a:rPr>
              <a:t> </a:t>
            </a:r>
            <a:r>
              <a:rPr lang="en-US" dirty="0" smtClean="0">
                <a:solidFill>
                  <a:srgbClr val="666666"/>
                </a:solidFill>
                <a:latin typeface="Calibri" pitchFamily="34" charset="0"/>
                <a:cs typeface="Calibri" pitchFamily="34" charset="0"/>
              </a:rPr>
              <a:t>that deliver tangible business value.</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666666"/>
                </a:solidFill>
                <a:latin typeface="Calibri" pitchFamily="34" charset="0"/>
                <a:cs typeface="Calibri" pitchFamily="34" charset="0"/>
              </a:rPr>
              <a:t>Personable.</a:t>
            </a:r>
            <a:r>
              <a:rPr lang="en-US" b="1" baseline="0" dirty="0" smtClean="0">
                <a:solidFill>
                  <a:srgbClr val="666666"/>
                </a:solidFill>
                <a:latin typeface="Calibri" pitchFamily="34" charset="0"/>
                <a:cs typeface="Calibri" pitchFamily="34" charset="0"/>
              </a:rPr>
              <a:t> </a:t>
            </a:r>
            <a:r>
              <a:rPr lang="en-US" sz="1200" dirty="0" smtClean="0">
                <a:solidFill>
                  <a:srgbClr val="666666"/>
                </a:solidFill>
                <a:latin typeface="Calibri" pitchFamily="34" charset="0"/>
                <a:cs typeface="Calibri" pitchFamily="34" charset="0"/>
              </a:rPr>
              <a:t>Establish rapport and show you care about solving their toughest business challenges.</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666666"/>
                </a:solidFill>
                <a:latin typeface="Calibri" pitchFamily="34" charset="0"/>
                <a:cs typeface="Calibri" pitchFamily="34" charset="0"/>
              </a:rPr>
              <a:t>Honest.</a:t>
            </a:r>
            <a:r>
              <a:rPr lang="en-US" b="1" baseline="0" dirty="0" smtClean="0">
                <a:solidFill>
                  <a:srgbClr val="666666"/>
                </a:solidFill>
                <a:latin typeface="Calibri" pitchFamily="34" charset="0"/>
                <a:cs typeface="Calibri" pitchFamily="34" charset="0"/>
              </a:rPr>
              <a:t> </a:t>
            </a:r>
            <a:r>
              <a:rPr lang="en-US" sz="1200" dirty="0" smtClean="0">
                <a:solidFill>
                  <a:srgbClr val="666666"/>
                </a:solidFill>
                <a:latin typeface="Calibri" pitchFamily="34" charset="0"/>
                <a:cs typeface="Calibri" pitchFamily="34" charset="0"/>
              </a:rPr>
              <a:t>Demonstrate that you truly want to help your customers get through these tough times.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rgbClr val="666666"/>
              </a:solidFill>
              <a:latin typeface="Calibri" pitchFamily="34" charset="0"/>
              <a:cs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rgbClr val="666666"/>
              </a:solidFill>
              <a:latin typeface="Segoe UI" pitchFamily="34" charset="0"/>
              <a:ea typeface="Segoe UI" pitchFamily="34" charset="0"/>
              <a:cs typeface="Segoe UI" pitchFamily="34" charset="0"/>
            </a:endParaRPr>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1"/>
          </p:nvPr>
        </p:nvSpPr>
        <p:spPr/>
        <p:txBody>
          <a:bodyPr/>
          <a:lstStyle/>
          <a:p>
            <a:fld id="{32399AC2-B7BE-489E-946C-4F27CCDA2DF3}"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Segoe" charset="0"/>
                <a:ea typeface="+mn-ea"/>
                <a:cs typeface="+mn-cs"/>
              </a:rPr>
              <a:t>Let’s take a look at some of the critical</a:t>
            </a:r>
            <a:r>
              <a:rPr lang="en-US" sz="1200" kern="1200" baseline="0" dirty="0" smtClean="0">
                <a:solidFill>
                  <a:schemeClr val="tx1"/>
                </a:solidFill>
                <a:effectLst/>
                <a:latin typeface="Segoe" charset="0"/>
                <a:ea typeface="+mn-ea"/>
                <a:cs typeface="+mn-cs"/>
              </a:rPr>
              <a:t> server needs that we keep hearing from our SMB customers </a:t>
            </a:r>
            <a:endParaRPr lang="en-US" sz="1200" kern="1200" dirty="0" smtClean="0">
              <a:solidFill>
                <a:schemeClr val="tx1"/>
              </a:solidFill>
              <a:effectLst/>
              <a:latin typeface="Segoe" charset="0"/>
              <a:ea typeface="+mn-ea"/>
              <a:cs typeface="+mn-cs"/>
            </a:endParaRPr>
          </a:p>
        </p:txBody>
      </p:sp>
      <p:sp>
        <p:nvSpPr>
          <p:cNvPr id="4" name="Slide Number Placeholder 3"/>
          <p:cNvSpPr>
            <a:spLocks noGrp="1"/>
          </p:cNvSpPr>
          <p:nvPr>
            <p:ph type="sldNum" sz="quarter" idx="10"/>
          </p:nvPr>
        </p:nvSpPr>
        <p:spPr/>
        <p:txBody>
          <a:bodyPr/>
          <a:lstStyle/>
          <a:p>
            <a:fld id="{89D5A5AB-9D22-4354-8089-2AE811D4E282}" type="slidenum">
              <a:rPr lang="en-US" smtClean="0"/>
              <a:t>9</a:t>
            </a:fld>
            <a:endParaRPr lang="en-US" dirty="0"/>
          </a:p>
        </p:txBody>
      </p:sp>
    </p:spTree>
    <p:extLst>
      <p:ext uri="{BB962C8B-B14F-4D97-AF65-F5344CB8AC3E}">
        <p14:creationId xmlns:p14="http://schemas.microsoft.com/office/powerpoint/2010/main" val="680928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dirty="0" smtClean="0">
                <a:solidFill>
                  <a:srgbClr val="262626"/>
                </a:solidFill>
                <a:latin typeface="Segoe Light" charset="0"/>
              </a:rPr>
              <a:t>The Solution:</a:t>
            </a:r>
            <a:r>
              <a:rPr lang="en-US" sz="1200" baseline="0" dirty="0" smtClean="0">
                <a:solidFill>
                  <a:srgbClr val="262626"/>
                </a:solidFill>
                <a:latin typeface="Segoe Light" charset="0"/>
              </a:rPr>
              <a:t> A modernized platform built on Microsoft SQL Server 2012</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dirty="0" smtClean="0">
              <a:solidFill>
                <a:srgbClr val="262626"/>
              </a:solidFill>
              <a:latin typeface="Segoe Light"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dirty="0" smtClean="0">
                <a:solidFill>
                  <a:srgbClr val="262626"/>
                </a:solidFill>
                <a:latin typeface="Segoe Light" charset="0"/>
              </a:rPr>
              <a:t>MISSION CRITICAL CONFIDENCE</a:t>
            </a:r>
            <a:endParaRPr lang="en-US" sz="1200" b="1"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dirty="0" smtClean="0"/>
              <a:t>9’s-</a:t>
            </a:r>
            <a:r>
              <a:rPr lang="en-US" sz="1200" b="1" baseline="0" dirty="0" smtClean="0"/>
              <a:t> </a:t>
            </a:r>
            <a:r>
              <a:rPr lang="en-US" sz="1200" b="0" dirty="0" err="1" smtClean="0"/>
              <a:t>AlwaysOn</a:t>
            </a:r>
            <a:r>
              <a:rPr lang="en-US" sz="1200" dirty="0" smtClean="0"/>
              <a:t> for global high availability with active, multiple secondary's, 2x* faster failover &amp; ease of use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kern="1200" dirty="0" smtClean="0">
                <a:solidFill>
                  <a:schemeClr val="tx1"/>
                </a:solidFill>
                <a:effectLst/>
                <a:latin typeface="Segoe" charset="0"/>
                <a:ea typeface="+mn-ea"/>
                <a:cs typeface="+mn-cs"/>
              </a:rPr>
              <a:t>Speed-</a:t>
            </a:r>
            <a:r>
              <a:rPr lang="en-US" sz="1200" kern="1200" dirty="0" smtClean="0">
                <a:solidFill>
                  <a:schemeClr val="tx1"/>
                </a:solidFill>
                <a:effectLst/>
                <a:latin typeface="Segoe" charset="0"/>
                <a:ea typeface="+mn-ea"/>
                <a:cs typeface="+mn-cs"/>
              </a:rPr>
              <a:t> </a:t>
            </a:r>
            <a:r>
              <a:rPr lang="en-US" sz="1200" b="0" dirty="0" smtClean="0">
                <a:ln>
                  <a:solidFill>
                    <a:srgbClr val="FFFFFF">
                      <a:alpha val="0"/>
                    </a:srgbClr>
                  </a:solidFill>
                </a:ln>
                <a:solidFill>
                  <a:srgbClr val="262626">
                    <a:alpha val="99000"/>
                  </a:srgbClr>
                </a:solidFill>
                <a:cs typeface="Segoe UI" pitchFamily="34" charset="0"/>
              </a:rPr>
              <a:t>In-memory </a:t>
            </a:r>
            <a:r>
              <a:rPr lang="en-US" sz="1200" b="0" dirty="0" err="1" smtClean="0">
                <a:ln>
                  <a:solidFill>
                    <a:srgbClr val="FFFFFF">
                      <a:alpha val="0"/>
                    </a:srgbClr>
                  </a:solidFill>
                </a:ln>
                <a:solidFill>
                  <a:srgbClr val="262626">
                    <a:alpha val="99000"/>
                  </a:srgbClr>
                </a:solidFill>
                <a:cs typeface="Segoe UI" pitchFamily="34" charset="0"/>
              </a:rPr>
              <a:t>ColumnStore</a:t>
            </a:r>
            <a:r>
              <a:rPr lang="en-US" sz="1200" b="0" dirty="0" smtClean="0">
                <a:ln>
                  <a:solidFill>
                    <a:srgbClr val="FFFFFF">
                      <a:alpha val="0"/>
                    </a:srgbClr>
                  </a:solidFill>
                </a:ln>
                <a:solidFill>
                  <a:srgbClr val="262626">
                    <a:alpha val="99000"/>
                  </a:srgbClr>
                </a:solidFill>
                <a:cs typeface="Segoe UI" pitchFamily="34" charset="0"/>
              </a:rPr>
              <a:t> </a:t>
            </a:r>
            <a:r>
              <a:rPr lang="en-US" sz="1200" dirty="0" smtClean="0">
                <a:ln>
                  <a:solidFill>
                    <a:srgbClr val="FFFFFF">
                      <a:alpha val="0"/>
                    </a:srgbClr>
                  </a:solidFill>
                </a:ln>
                <a:solidFill>
                  <a:srgbClr val="262626">
                    <a:alpha val="99000"/>
                  </a:srgbClr>
                </a:solidFill>
                <a:cs typeface="Segoe UI" pitchFamily="34" charset="0"/>
              </a:rPr>
              <a:t>delivers astonishing Data warehousing performance gains by 10x*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kern="1200" dirty="0" smtClean="0">
                <a:solidFill>
                  <a:schemeClr val="tx1"/>
                </a:solidFill>
                <a:effectLst/>
                <a:latin typeface="Segoe" charset="0"/>
                <a:ea typeface="+mn-ea"/>
                <a:cs typeface="+mn-cs"/>
              </a:rPr>
              <a:t>Compliance- </a:t>
            </a:r>
            <a:r>
              <a:rPr lang="en-US" sz="1200" b="0" dirty="0" smtClean="0">
                <a:ln>
                  <a:solidFill>
                    <a:srgbClr val="FFFFFF">
                      <a:alpha val="0"/>
                    </a:srgbClr>
                  </a:solidFill>
                </a:ln>
                <a:solidFill>
                  <a:srgbClr val="262626">
                    <a:alpha val="99000"/>
                  </a:srgbClr>
                </a:solidFill>
                <a:cs typeface="Segoe UI" pitchFamily="34" charset="0"/>
              </a:rPr>
              <a:t>Windows Server Core support for reduced OS patching by 50-60 percent for increased security and greater uptime</a:t>
            </a:r>
          </a:p>
          <a:p>
            <a:pPr marL="171450" indent="-171450">
              <a:buFont typeface="Arial" pitchFamily="34" charset="0"/>
              <a:buChar char="•"/>
            </a:pPr>
            <a:endParaRPr lang="en-US" sz="1200" b="1" kern="1200" dirty="0" smtClean="0">
              <a:solidFill>
                <a:schemeClr val="tx1"/>
              </a:solidFill>
              <a:effectLst/>
              <a:latin typeface="Segoe" charset="0"/>
              <a:ea typeface="+mn-ea"/>
              <a:cs typeface="+mn-cs"/>
            </a:endParaRPr>
          </a:p>
          <a:p>
            <a:endParaRPr lang="en-US" sz="1200" b="1" kern="1200" dirty="0" smtClean="0">
              <a:solidFill>
                <a:schemeClr val="tx1"/>
              </a:solidFill>
              <a:effectLst/>
              <a:latin typeface="Segoe" charset="0"/>
              <a:ea typeface="+mn-ea"/>
              <a:cs typeface="+mn-cs"/>
            </a:endParaRPr>
          </a:p>
          <a:p>
            <a:pPr defTabSz="914400"/>
            <a:r>
              <a:rPr lang="en-US" sz="1200" dirty="0" smtClean="0">
                <a:gradFill>
                  <a:gsLst>
                    <a:gs pos="0">
                      <a:srgbClr val="000000"/>
                    </a:gs>
                    <a:gs pos="85000">
                      <a:srgbClr val="000000"/>
                    </a:gs>
                  </a:gsLst>
                  <a:lin ang="5400000" scaled="0"/>
                </a:gradFill>
                <a:latin typeface="Segoe Light" charset="0"/>
              </a:rPr>
              <a:t>BREAKTHROUGH INSIGHT</a:t>
            </a:r>
            <a:endParaRPr lang="en-US" sz="1200" b="1" kern="1200" dirty="0" smtClean="0">
              <a:solidFill>
                <a:schemeClr val="tx1"/>
              </a:solidFill>
              <a:effectLst/>
              <a:latin typeface="Segoe" charset="0"/>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kern="1200" dirty="0" smtClean="0">
                <a:solidFill>
                  <a:schemeClr val="tx1"/>
                </a:solidFill>
                <a:effectLst/>
                <a:latin typeface="Segoe" charset="0"/>
                <a:ea typeface="+mn-ea"/>
                <a:cs typeface="+mn-cs"/>
              </a:rPr>
              <a:t>Data Exploration </a:t>
            </a:r>
            <a:r>
              <a:rPr lang="en-US" sz="1200" b="0" dirty="0" err="1" smtClean="0">
                <a:ln>
                  <a:solidFill>
                    <a:srgbClr val="FFFFFF">
                      <a:alpha val="0"/>
                    </a:srgbClr>
                  </a:solidFill>
                </a:ln>
                <a:solidFill>
                  <a:srgbClr val="262626">
                    <a:alpha val="99000"/>
                  </a:srgbClr>
                </a:solidFill>
                <a:cs typeface="Segoe UI" pitchFamily="34" charset="0"/>
              </a:rPr>
              <a:t>PowerPivot</a:t>
            </a:r>
            <a:r>
              <a:rPr lang="en-US" sz="1200" b="0" dirty="0" smtClean="0">
                <a:ln>
                  <a:solidFill>
                    <a:srgbClr val="FFFFFF">
                      <a:alpha val="0"/>
                    </a:srgbClr>
                  </a:solidFill>
                </a:ln>
                <a:solidFill>
                  <a:srgbClr val="262626">
                    <a:alpha val="99000"/>
                  </a:srgbClr>
                </a:solidFill>
                <a:cs typeface="Segoe UI" pitchFamily="34" charset="0"/>
              </a:rPr>
              <a:t> built on Excel, and Power View for stunning data visualizations and broad adoption</a:t>
            </a:r>
            <a:endParaRPr lang="en-US" sz="1200" b="1" kern="1200" dirty="0" smtClean="0">
              <a:solidFill>
                <a:schemeClr val="tx1"/>
              </a:solidFill>
              <a:effectLst/>
              <a:latin typeface="Segoe" charset="0"/>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kern="1200" dirty="0" smtClean="0">
                <a:solidFill>
                  <a:schemeClr val="tx1"/>
                </a:solidFill>
                <a:effectLst/>
                <a:latin typeface="Segoe" charset="0"/>
                <a:ea typeface="+mn-ea"/>
                <a:cs typeface="+mn-cs"/>
              </a:rPr>
              <a:t>Self-Service BI- </a:t>
            </a:r>
            <a:r>
              <a:rPr lang="en-US" sz="1200" b="0" dirty="0" smtClean="0">
                <a:ln>
                  <a:solidFill>
                    <a:srgbClr val="FFFFFF">
                      <a:alpha val="0"/>
                    </a:srgbClr>
                  </a:solidFill>
                </a:ln>
                <a:solidFill>
                  <a:srgbClr val="262626">
                    <a:alpha val="99000"/>
                  </a:srgbClr>
                </a:solidFill>
                <a:cs typeface="Segoe UI" pitchFamily="34" charset="0"/>
              </a:rPr>
              <a:t>End-user agility through self-service BI balanced with enterprise security and governance via SharePoint</a:t>
            </a:r>
            <a:endParaRPr lang="en-US" sz="1200" b="1" kern="1200" dirty="0" smtClean="0">
              <a:solidFill>
                <a:schemeClr val="tx1"/>
              </a:solidFill>
              <a:effectLst/>
              <a:latin typeface="Segoe" charset="0"/>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kern="1200" dirty="0" smtClean="0">
                <a:solidFill>
                  <a:schemeClr val="tx1"/>
                </a:solidFill>
                <a:effectLst/>
                <a:latin typeface="Segoe" charset="0"/>
                <a:ea typeface="+mn-ea"/>
                <a:cs typeface="+mn-cs"/>
              </a:rPr>
              <a:t>Consistent Data- </a:t>
            </a:r>
            <a:r>
              <a:rPr lang="en-US" sz="1200" b="0" dirty="0" smtClean="0">
                <a:ln>
                  <a:solidFill>
                    <a:srgbClr val="FFFFFF">
                      <a:alpha val="0"/>
                    </a:srgbClr>
                  </a:solidFill>
                </a:ln>
                <a:solidFill>
                  <a:srgbClr val="262626">
                    <a:alpha val="99000"/>
                  </a:srgbClr>
                </a:solidFill>
                <a:cs typeface="Segoe UI" pitchFamily="34" charset="0"/>
              </a:rPr>
              <a:t>Data Quality Services and BI Semantic Model for increased productivity and data accuracy, built-in</a:t>
            </a:r>
            <a:endParaRPr lang="en-US" sz="1200" b="1" kern="1200" dirty="0" smtClean="0">
              <a:solidFill>
                <a:schemeClr val="tx1"/>
              </a:solidFill>
              <a:effectLst/>
              <a:latin typeface="Segoe" charset="0"/>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kern="1200" dirty="0" smtClean="0">
                <a:solidFill>
                  <a:schemeClr val="tx1"/>
                </a:solidFill>
                <a:effectLst/>
                <a:latin typeface="Segoe" charset="0"/>
                <a:ea typeface="+mn-ea"/>
                <a:cs typeface="+mn-cs"/>
              </a:rPr>
              <a:t>Scalable Analytics- </a:t>
            </a:r>
            <a:r>
              <a:rPr lang="en-US" sz="1200" dirty="0" smtClean="0">
                <a:ln>
                  <a:solidFill>
                    <a:srgbClr val="FFFFFF">
                      <a:alpha val="0"/>
                    </a:srgbClr>
                  </a:solidFill>
                </a:ln>
                <a:solidFill>
                  <a:srgbClr val="262626">
                    <a:alpha val="99000"/>
                  </a:srgbClr>
                </a:solidFill>
                <a:cs typeface="Segoe UI" pitchFamily="34" charset="0"/>
              </a:rPr>
              <a:t>Proven </a:t>
            </a:r>
            <a:r>
              <a:rPr lang="en-US" sz="1200" b="0" dirty="0" smtClean="0">
                <a:ln>
                  <a:solidFill>
                    <a:srgbClr val="FFFFFF">
                      <a:alpha val="0"/>
                    </a:srgbClr>
                  </a:solidFill>
                </a:ln>
                <a:solidFill>
                  <a:srgbClr val="262626">
                    <a:alpha val="99000"/>
                  </a:srgbClr>
                </a:solidFill>
                <a:cs typeface="Segoe UI" pitchFamily="34" charset="0"/>
              </a:rPr>
              <a:t>analytics for 24+TB¹ cubes, and 15K partitions delivering Tier 1 scalability for</a:t>
            </a:r>
            <a:r>
              <a:rPr lang="en-US" sz="1200" b="0" baseline="0" dirty="0" smtClean="0">
                <a:ln>
                  <a:solidFill>
                    <a:srgbClr val="FFFFFF">
                      <a:alpha val="0"/>
                    </a:srgbClr>
                  </a:solidFill>
                </a:ln>
                <a:solidFill>
                  <a:srgbClr val="262626">
                    <a:alpha val="99000"/>
                  </a:srgbClr>
                </a:solidFill>
                <a:cs typeface="Segoe UI" pitchFamily="34" charset="0"/>
              </a:rPr>
              <a:t> </a:t>
            </a:r>
            <a:r>
              <a:rPr lang="en-US" sz="1200" b="0" dirty="0" smtClean="0">
                <a:ln>
                  <a:solidFill>
                    <a:srgbClr val="FFFFFF">
                      <a:alpha val="0"/>
                    </a:srgbClr>
                  </a:solidFill>
                </a:ln>
                <a:solidFill>
                  <a:srgbClr val="262626">
                    <a:alpha val="99000"/>
                  </a:srgbClr>
                </a:solidFill>
                <a:cs typeface="Segoe UI" pitchFamily="34" charset="0"/>
              </a:rPr>
              <a:t>large sliding windows</a:t>
            </a:r>
          </a:p>
          <a:p>
            <a:pPr marL="0" indent="0">
              <a:buFont typeface="Arial" pitchFamily="34" charset="0"/>
              <a:buNone/>
            </a:pPr>
            <a:endParaRPr lang="en-US" sz="1200" b="1" kern="1200" dirty="0" smtClean="0">
              <a:solidFill>
                <a:schemeClr val="tx1"/>
              </a:solidFill>
              <a:effectLst/>
              <a:latin typeface="Segoe" charset="0"/>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spc="-100" dirty="0" smtClean="0">
                <a:gradFill>
                  <a:gsLst>
                    <a:gs pos="0">
                      <a:srgbClr val="000000"/>
                    </a:gs>
                    <a:gs pos="85000">
                      <a:srgbClr val="000000"/>
                    </a:gs>
                  </a:gsLst>
                  <a:lin ang="5400000" scaled="0"/>
                </a:gradFill>
                <a:latin typeface="Segoe Light" charset="0"/>
              </a:rPr>
              <a:t>CLOUD ON YOUR TERMS</a:t>
            </a:r>
            <a:endParaRPr lang="en-US" sz="1200" b="1" kern="1200" dirty="0" smtClean="0">
              <a:solidFill>
                <a:schemeClr val="tx1"/>
              </a:solidFill>
              <a:effectLst/>
              <a:latin typeface="Segoe" charset="0"/>
              <a:ea typeface="+mn-ea"/>
              <a:cs typeface="+mn-cs"/>
            </a:endParaRPr>
          </a:p>
          <a:p>
            <a:pPr marL="1714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kern="1200" dirty="0" smtClean="0">
                <a:solidFill>
                  <a:schemeClr val="tx1"/>
                </a:solidFill>
                <a:effectLst/>
                <a:latin typeface="Segoe" charset="0"/>
                <a:ea typeface="+mn-ea"/>
                <a:cs typeface="+mn-cs"/>
              </a:rPr>
              <a:t>Scale</a:t>
            </a:r>
            <a:r>
              <a:rPr lang="en-US" sz="1200" b="1" kern="1200" baseline="0" dirty="0" smtClean="0">
                <a:solidFill>
                  <a:schemeClr val="tx1"/>
                </a:solidFill>
                <a:effectLst/>
                <a:latin typeface="Segoe" charset="0"/>
                <a:ea typeface="+mn-ea"/>
                <a:cs typeface="+mn-cs"/>
              </a:rPr>
              <a:t> on Demand- </a:t>
            </a:r>
            <a:r>
              <a:rPr lang="en-US" b="0" dirty="0" smtClean="0">
                <a:ln>
                  <a:solidFill>
                    <a:srgbClr val="FFFFFF">
                      <a:alpha val="0"/>
                    </a:srgbClr>
                  </a:solidFill>
                </a:ln>
                <a:solidFill>
                  <a:srgbClr val="262626"/>
                </a:solidFill>
                <a:cs typeface="Segoe UI" pitchFamily="34" charset="0"/>
              </a:rPr>
              <a:t>Easily move applications across on-premises and cloud with unlimited virtualization and license mobility</a:t>
            </a:r>
            <a:endParaRPr lang="en-US" sz="1200" b="1" kern="1200" baseline="0" dirty="0" smtClean="0">
              <a:solidFill>
                <a:schemeClr val="tx1"/>
              </a:solidFill>
              <a:effectLst/>
              <a:latin typeface="Segoe" charset="0"/>
              <a:ea typeface="+mn-ea"/>
              <a:cs typeface="+mn-cs"/>
            </a:endParaRPr>
          </a:p>
          <a:p>
            <a:pPr marL="1714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kern="1200" baseline="0" dirty="0" smtClean="0">
                <a:solidFill>
                  <a:schemeClr val="tx1"/>
                </a:solidFill>
                <a:effectLst/>
                <a:latin typeface="Segoe" charset="0"/>
                <a:ea typeface="+mn-ea"/>
                <a:cs typeface="+mn-cs"/>
              </a:rPr>
              <a:t>Fast Time to Market-</a:t>
            </a:r>
            <a:r>
              <a:rPr lang="en-US" sz="1200" b="0" kern="1200" baseline="0" dirty="0" smtClean="0">
                <a:solidFill>
                  <a:schemeClr val="tx1"/>
                </a:solidFill>
                <a:effectLst/>
                <a:latin typeface="Segoe" charset="0"/>
                <a:ea typeface="+mn-ea"/>
                <a:cs typeface="+mn-cs"/>
              </a:rPr>
              <a:t> </a:t>
            </a:r>
            <a:r>
              <a:rPr lang="en-US" b="0" dirty="0" smtClean="0">
                <a:solidFill>
                  <a:srgbClr val="262626"/>
                </a:solidFill>
              </a:rPr>
              <a:t>Scale on demand with flexible deployment options</a:t>
            </a:r>
            <a:r>
              <a:rPr lang="en-US" b="0" dirty="0" smtClean="0">
                <a:ln>
                  <a:solidFill>
                    <a:srgbClr val="FFFFFF">
                      <a:alpha val="0"/>
                    </a:srgbClr>
                  </a:solidFill>
                </a:ln>
                <a:solidFill>
                  <a:srgbClr val="262626"/>
                </a:solidFill>
                <a:cs typeface="Segoe UI" pitchFamily="34" charset="0"/>
              </a:rPr>
              <a:t> and choice across on-premises and cloud</a:t>
            </a:r>
            <a:endParaRPr lang="en-US" sz="1200" b="1" kern="1200" baseline="0" dirty="0" smtClean="0">
              <a:solidFill>
                <a:schemeClr val="tx1"/>
              </a:solidFill>
              <a:effectLst/>
              <a:latin typeface="Segoe" charset="0"/>
              <a:ea typeface="+mn-ea"/>
              <a:cs typeface="+mn-cs"/>
            </a:endParaRPr>
          </a:p>
          <a:p>
            <a:pPr marL="1714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kern="1200" baseline="0" dirty="0" smtClean="0">
                <a:solidFill>
                  <a:schemeClr val="tx1"/>
                </a:solidFill>
                <a:effectLst/>
                <a:latin typeface="Segoe" charset="0"/>
                <a:ea typeface="+mn-ea"/>
                <a:cs typeface="+mn-cs"/>
              </a:rPr>
              <a:t>Increased Productivity- </a:t>
            </a:r>
            <a:r>
              <a:rPr lang="en-US" b="0" dirty="0" smtClean="0">
                <a:ln>
                  <a:solidFill>
                    <a:srgbClr val="FFFFFF">
                      <a:alpha val="0"/>
                    </a:srgbClr>
                  </a:solidFill>
                </a:ln>
                <a:solidFill>
                  <a:srgbClr val="262626"/>
                </a:solidFill>
                <a:cs typeface="Segoe UI" pitchFamily="34" charset="0"/>
              </a:rPr>
              <a:t>Common management and development tools: SQL Server Data Tools, T-SQL &amp; SSMS </a:t>
            </a:r>
            <a:endParaRPr lang="en-US" sz="1200" b="1" kern="1200" baseline="0" dirty="0" smtClean="0">
              <a:ln>
                <a:noFill/>
              </a:ln>
              <a:solidFill>
                <a:schemeClr val="tx1"/>
              </a:solidFill>
              <a:effectLst/>
              <a:latin typeface="Segoe" charset="0"/>
              <a:ea typeface="+mn-ea"/>
              <a:cs typeface="+mn-cs"/>
            </a:endParaRPr>
          </a:p>
          <a:p>
            <a:pPr marL="1714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kern="1200" baseline="0" dirty="0" smtClean="0">
                <a:solidFill>
                  <a:schemeClr val="tx1"/>
                </a:solidFill>
                <a:effectLst/>
                <a:latin typeface="Segoe" charset="0"/>
                <a:ea typeface="+mn-ea"/>
                <a:cs typeface="+mn-cs"/>
              </a:rPr>
              <a:t>Anywhere Access- </a:t>
            </a:r>
            <a:r>
              <a:rPr lang="en-US" sz="1200" b="0" dirty="0" smtClean="0">
                <a:ln>
                  <a:solidFill>
                    <a:srgbClr val="FFFFFF">
                      <a:alpha val="0"/>
                    </a:srgbClr>
                  </a:solidFill>
                </a:ln>
                <a:solidFill>
                  <a:srgbClr val="262626">
                    <a:alpha val="99000"/>
                  </a:srgbClr>
                </a:solidFill>
                <a:cs typeface="Segoe UI" pitchFamily="34" charset="0"/>
              </a:rPr>
              <a:t>Extend to cloud with Windows Azure Marketplace and Data Sync; Support for unstructured data and </a:t>
            </a:r>
            <a:r>
              <a:rPr lang="en-US" sz="1200" b="0" dirty="0" err="1" smtClean="0">
                <a:ln>
                  <a:solidFill>
                    <a:srgbClr val="FFFFFF">
                      <a:alpha val="0"/>
                    </a:srgbClr>
                  </a:solidFill>
                </a:ln>
                <a:solidFill>
                  <a:srgbClr val="262626">
                    <a:alpha val="99000"/>
                  </a:srgbClr>
                </a:solidFill>
                <a:cs typeface="Segoe UI" pitchFamily="34" charset="0"/>
              </a:rPr>
              <a:t>interop</a:t>
            </a:r>
            <a:r>
              <a:rPr lang="en-US" sz="1200" b="0" dirty="0" smtClean="0">
                <a:ln>
                  <a:solidFill>
                    <a:srgbClr val="FFFFFF">
                      <a:alpha val="0"/>
                    </a:srgbClr>
                  </a:solidFill>
                </a:ln>
                <a:solidFill>
                  <a:srgbClr val="262626">
                    <a:alpha val="99000"/>
                  </a:srgbClr>
                </a:solidFill>
                <a:cs typeface="Segoe UI" pitchFamily="34" charset="0"/>
              </a:rPr>
              <a:t> with PHP &amp; Java</a:t>
            </a:r>
          </a:p>
          <a:p>
            <a:pPr marL="1714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b="1" kern="1200" dirty="0" smtClean="0">
              <a:solidFill>
                <a:schemeClr val="tx1"/>
              </a:solidFill>
              <a:effectLst/>
              <a:latin typeface="Segoe" charset="0"/>
              <a:ea typeface="+mn-ea"/>
              <a:cs typeface="+mn-cs"/>
            </a:endParaRPr>
          </a:p>
          <a:p>
            <a:endParaRPr lang="en-US" sz="1200" kern="1200" dirty="0" smtClean="0">
              <a:solidFill>
                <a:schemeClr val="tx1"/>
              </a:solidFill>
              <a:effectLst/>
              <a:latin typeface="Segoe" charset="0"/>
              <a:ea typeface="+mn-ea"/>
              <a:cs typeface="+mn-cs"/>
            </a:endParaRPr>
          </a:p>
          <a:p>
            <a:endParaRPr lang="en-US" sz="1200" kern="1200" dirty="0" smtClean="0">
              <a:solidFill>
                <a:schemeClr val="tx1"/>
              </a:solidFill>
              <a:effectLst/>
              <a:latin typeface="Segoe" charset="0"/>
              <a:ea typeface="+mn-ea"/>
              <a:cs typeface="+mn-cs"/>
            </a:endParaRPr>
          </a:p>
        </p:txBody>
      </p:sp>
      <p:sp>
        <p:nvSpPr>
          <p:cNvPr id="4" name="Slide Number Placeholder 3"/>
          <p:cNvSpPr>
            <a:spLocks noGrp="1"/>
          </p:cNvSpPr>
          <p:nvPr>
            <p:ph type="sldNum" sz="quarter" idx="10"/>
          </p:nvPr>
        </p:nvSpPr>
        <p:spPr/>
        <p:txBody>
          <a:bodyPr/>
          <a:lstStyle/>
          <a:p>
            <a:fld id="{89D5A5AB-9D22-4354-8089-2AE811D4E282}" type="slidenum">
              <a:rPr lang="en-US" smtClean="0"/>
              <a:t>10</a:t>
            </a:fld>
            <a:endParaRPr lang="en-US" dirty="0"/>
          </a:p>
        </p:txBody>
      </p:sp>
    </p:spTree>
    <p:extLst>
      <p:ext uri="{BB962C8B-B14F-4D97-AF65-F5344CB8AC3E}">
        <p14:creationId xmlns:p14="http://schemas.microsoft.com/office/powerpoint/2010/main" val="680928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In the next wave of SQL Server investments, Microsoft is delivering its cloud-ready information platform to organizations looking to efficiently protect, unlock, and scale the power of their data across the desktop, device, data center, and private or public cloud.</a:t>
            </a:r>
          </a:p>
          <a:p>
            <a:r>
              <a:rPr lang="en-US" sz="1200" dirty="0" smtClean="0"/>
              <a:t> </a:t>
            </a:r>
          </a:p>
          <a:p>
            <a:r>
              <a:rPr lang="en-US" sz="1200" b="1" dirty="0" smtClean="0"/>
              <a:t>Mission-Critical Confidence</a:t>
            </a:r>
            <a:endParaRPr lang="en-US" sz="1200" dirty="0" smtClean="0"/>
          </a:p>
          <a:p>
            <a:r>
              <a:rPr lang="en-US" sz="1100" b="0" i="0" u="none" strike="noStrike" kern="1200" baseline="0" dirty="0" smtClean="0">
                <a:solidFill>
                  <a:schemeClr val="tx1"/>
                </a:solidFill>
                <a:latin typeface="Segoe" charset="0"/>
                <a:ea typeface="+mn-ea"/>
                <a:cs typeface="+mn-cs"/>
              </a:rPr>
              <a:t>The next wave of SQL Server investments further help protect an organization‘s infrastructure – getting you the nines and performance you need at the right price, especially for mission critical workloads. When you make a bet on Microsoft, you get more than a trusted platform; you get a trusted business partner and ecosystem of experienced vendors.</a:t>
            </a:r>
          </a:p>
          <a:p>
            <a:endParaRPr lang="en-US" sz="1100" b="0" i="0" u="none" strike="noStrike" kern="1200" baseline="0" dirty="0" smtClean="0">
              <a:solidFill>
                <a:schemeClr val="tx1"/>
              </a:solidFill>
              <a:latin typeface="Segoe" charset="0"/>
              <a:ea typeface="+mn-ea"/>
              <a:cs typeface="+mn-cs"/>
            </a:endParaRPr>
          </a:p>
          <a:p>
            <a:r>
              <a:rPr lang="en-US" sz="1200" b="1" dirty="0" smtClean="0"/>
              <a:t>Breakthrough Insight</a:t>
            </a:r>
            <a:endParaRPr lang="en-US" sz="1200" dirty="0" smtClean="0"/>
          </a:p>
          <a:p>
            <a:r>
              <a:rPr lang="en-US" sz="1100" b="0" i="0" u="none" strike="noStrike" kern="1200" baseline="0" dirty="0" smtClean="0">
                <a:solidFill>
                  <a:schemeClr val="tx1"/>
                </a:solidFill>
                <a:latin typeface="Segoe" charset="0"/>
                <a:ea typeface="+mn-ea"/>
                <a:cs typeface="+mn-cs"/>
              </a:rPr>
              <a:t>SQL Server will help customers unlock exciting new insights with self-service pervasive data discovery across structured, unstructured, and cloud data sources backed by IT management and insight—and credible, consistent data and large-scale data warehousing and analytics solutions. </a:t>
            </a:r>
            <a:endParaRPr lang="en-US" sz="1200" b="1" dirty="0" smtClean="0"/>
          </a:p>
          <a:p>
            <a:endParaRPr lang="en-US" sz="1200" b="1" dirty="0" smtClean="0"/>
          </a:p>
          <a:p>
            <a:r>
              <a:rPr lang="en-US" sz="1200" b="1" dirty="0" smtClean="0"/>
              <a:t>Cloud on Your Terms</a:t>
            </a:r>
            <a:endParaRPr lang="en-US" sz="1200" dirty="0" smtClean="0"/>
          </a:p>
          <a:p>
            <a:r>
              <a:rPr lang="en-US" sz="1100" b="0" i="0" u="none" strike="noStrike" kern="1200" baseline="0" dirty="0" smtClean="0">
                <a:solidFill>
                  <a:schemeClr val="tx1"/>
                </a:solidFill>
                <a:latin typeface="Segoe" charset="0"/>
                <a:ea typeface="+mn-ea"/>
                <a:cs typeface="+mn-cs"/>
              </a:rPr>
              <a:t>The next wave of SQL Server investments will offer organizations the agility to quickly create and scale solutions that solve challenges and fuel new business opportunity from server to private or public cloud, linked together with common tools for optimized productivity and cutting-edge developer technologies. Build once, deploy and manage wherever. </a:t>
            </a:r>
          </a:p>
          <a:p>
            <a:endParaRPr lang="en-US" sz="1100" b="0" i="0" u="none" strike="noStrike" kern="1200" baseline="0" dirty="0" smtClean="0">
              <a:solidFill>
                <a:schemeClr val="tx1"/>
              </a:solidFill>
              <a:latin typeface="Segoe" charset="0"/>
              <a:ea typeface="+mn-ea"/>
              <a:cs typeface="+mn-cs"/>
            </a:endParaRPr>
          </a:p>
          <a:p>
            <a:r>
              <a:rPr lang="en-US" sz="1100" b="0" i="0" u="none" strike="noStrike" kern="1200" baseline="0" dirty="0" smtClean="0">
                <a:solidFill>
                  <a:schemeClr val="tx1"/>
                </a:solidFill>
                <a:latin typeface="Segoe" charset="0"/>
                <a:ea typeface="+mn-ea"/>
                <a:cs typeface="+mn-cs"/>
              </a:rPr>
              <a:t>Now let’s take a look at some of the ways to modernize your platform. </a:t>
            </a:r>
            <a:endParaRPr lang="en-US" sz="1200" dirty="0"/>
          </a:p>
        </p:txBody>
      </p:sp>
      <p:sp>
        <p:nvSpPr>
          <p:cNvPr id="4" name="Slide Number Placeholder 3"/>
          <p:cNvSpPr>
            <a:spLocks noGrp="1"/>
          </p:cNvSpPr>
          <p:nvPr>
            <p:ph type="sldNum" sz="quarter" idx="10"/>
          </p:nvPr>
        </p:nvSpPr>
        <p:spPr/>
        <p:txBody>
          <a:bodyPr/>
          <a:lstStyle/>
          <a:p>
            <a:fld id="{89D5A5AB-9D22-4354-8089-2AE811D4E282}" type="slidenum">
              <a:rPr lang="en-US" smtClean="0"/>
              <a:t>11</a:t>
            </a:fld>
            <a:endParaRPr lang="en-US" dirty="0"/>
          </a:p>
        </p:txBody>
      </p:sp>
    </p:spTree>
    <p:extLst>
      <p:ext uri="{BB962C8B-B14F-4D97-AF65-F5344CB8AC3E}">
        <p14:creationId xmlns:p14="http://schemas.microsoft.com/office/powerpoint/2010/main" val="680928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smtClean="0">
                <a:solidFill>
                  <a:schemeClr val="tx1"/>
                </a:solidFill>
                <a:effectLst/>
                <a:latin typeface="Segoe" charset="0"/>
                <a:ea typeface="+mn-ea"/>
                <a:cs typeface="+mn-cs"/>
              </a:rPr>
              <a:t>Moving your business forward requires making the right decisions. And making those decisions requires getting the right information to the right people—and at the right time. </a:t>
            </a:r>
          </a:p>
          <a:p>
            <a:endParaRPr lang="en-US" sz="1100" kern="1200" dirty="0" smtClean="0">
              <a:solidFill>
                <a:schemeClr val="tx1"/>
              </a:solidFill>
              <a:effectLst/>
              <a:latin typeface="Segoe" charset="0"/>
              <a:ea typeface="+mn-ea"/>
              <a:cs typeface="+mn-cs"/>
            </a:endParaRPr>
          </a:p>
          <a:p>
            <a:r>
              <a:rPr lang="en-US" sz="1100" kern="1200" dirty="0" smtClean="0">
                <a:solidFill>
                  <a:schemeClr val="tx1"/>
                </a:solidFill>
                <a:effectLst/>
                <a:latin typeface="Segoe" charset="0"/>
                <a:ea typeface="+mn-ea"/>
                <a:cs typeface="+mn-cs"/>
              </a:rPr>
              <a:t>On the other hand, many of you have constrained budgets and have to make trade-offs. You</a:t>
            </a:r>
            <a:r>
              <a:rPr lang="en-US" sz="1100" kern="1200" baseline="0" dirty="0" smtClean="0">
                <a:solidFill>
                  <a:schemeClr val="tx1"/>
                </a:solidFill>
                <a:effectLst/>
                <a:latin typeface="Segoe" charset="0"/>
                <a:ea typeface="+mn-ea"/>
                <a:cs typeface="+mn-cs"/>
              </a:rPr>
              <a:t> need t</a:t>
            </a:r>
            <a:r>
              <a:rPr lang="en-US" sz="1100" kern="1200" dirty="0" smtClean="0">
                <a:solidFill>
                  <a:schemeClr val="tx1"/>
                </a:solidFill>
                <a:effectLst/>
                <a:latin typeface="Segoe" charset="0"/>
                <a:ea typeface="+mn-ea"/>
                <a:cs typeface="+mn-cs"/>
              </a:rPr>
              <a:t>o do more with less</a:t>
            </a:r>
            <a:r>
              <a:rPr lang="en-US" sz="1100" kern="1200" baseline="0" dirty="0" smtClean="0">
                <a:solidFill>
                  <a:schemeClr val="tx1"/>
                </a:solidFill>
                <a:effectLst/>
                <a:latin typeface="Segoe" charset="0"/>
                <a:ea typeface="+mn-ea"/>
                <a:cs typeface="+mn-cs"/>
              </a:rPr>
              <a:t> and f</a:t>
            </a:r>
            <a:r>
              <a:rPr lang="en-US" sz="1100" kern="1200" dirty="0" smtClean="0">
                <a:solidFill>
                  <a:schemeClr val="tx1"/>
                </a:solidFill>
                <a:effectLst/>
                <a:latin typeface="Segoe" charset="0"/>
                <a:ea typeface="+mn-ea"/>
                <a:cs typeface="+mn-cs"/>
              </a:rPr>
              <a:t>ind new ways to compete. </a:t>
            </a:r>
          </a:p>
          <a:p>
            <a:endParaRPr lang="en-US" sz="1100" kern="1200" dirty="0" smtClean="0">
              <a:solidFill>
                <a:schemeClr val="tx1"/>
              </a:solidFill>
              <a:effectLst/>
              <a:latin typeface="Segoe" charset="0"/>
              <a:ea typeface="+mn-ea"/>
              <a:cs typeface="+mn-cs"/>
            </a:endParaRPr>
          </a:p>
          <a:p>
            <a:r>
              <a:rPr lang="en-US" sz="1100" kern="1200" dirty="0" smtClean="0">
                <a:solidFill>
                  <a:schemeClr val="tx1"/>
                </a:solidFill>
                <a:effectLst/>
                <a:latin typeface="Segoe" charset="0"/>
                <a:ea typeface="+mn-ea"/>
                <a:cs typeface="+mn-cs"/>
              </a:rPr>
              <a:t>No matter the</a:t>
            </a:r>
            <a:r>
              <a:rPr lang="en-US" sz="1100" kern="1200" baseline="0" dirty="0" smtClean="0">
                <a:solidFill>
                  <a:schemeClr val="tx1"/>
                </a:solidFill>
                <a:effectLst/>
                <a:latin typeface="Segoe" charset="0"/>
                <a:ea typeface="+mn-ea"/>
                <a:cs typeface="+mn-cs"/>
              </a:rPr>
              <a:t> size of your business or IT, </a:t>
            </a:r>
            <a:r>
              <a:rPr lang="en-US" sz="1100" kern="1200" dirty="0" smtClean="0">
                <a:solidFill>
                  <a:schemeClr val="tx1"/>
                </a:solidFill>
                <a:effectLst/>
                <a:latin typeface="Segoe" charset="0"/>
                <a:ea typeface="+mn-ea"/>
                <a:cs typeface="+mn-cs"/>
              </a:rPr>
              <a:t>the solution</a:t>
            </a:r>
            <a:r>
              <a:rPr lang="en-US" sz="1100" kern="1200" baseline="0" dirty="0" smtClean="0">
                <a:solidFill>
                  <a:schemeClr val="tx1"/>
                </a:solidFill>
                <a:effectLst/>
                <a:latin typeface="Segoe" charset="0"/>
                <a:ea typeface="+mn-ea"/>
                <a:cs typeface="+mn-cs"/>
              </a:rPr>
              <a:t> is platform modernization</a:t>
            </a:r>
            <a:r>
              <a:rPr lang="en-US" sz="1100" kern="1200" dirty="0" smtClean="0">
                <a:solidFill>
                  <a:schemeClr val="tx1"/>
                </a:solidFill>
                <a:effectLst/>
                <a:latin typeface="Segoe" charset="0"/>
                <a:ea typeface="+mn-ea"/>
                <a:cs typeface="+mn-cs"/>
              </a:rPr>
              <a:t>.</a:t>
            </a:r>
          </a:p>
          <a:p>
            <a:r>
              <a:rPr lang="en-US" sz="1100" kern="1200" dirty="0" smtClean="0">
                <a:solidFill>
                  <a:schemeClr val="tx1"/>
                </a:solidFill>
                <a:effectLst/>
                <a:latin typeface="Segoe" charset="0"/>
                <a:ea typeface="+mn-ea"/>
                <a:cs typeface="+mn-cs"/>
              </a:rPr>
              <a:t> </a:t>
            </a:r>
          </a:p>
          <a:p>
            <a:r>
              <a:rPr lang="en-US" sz="1100" kern="1200" dirty="0" smtClean="0">
                <a:solidFill>
                  <a:schemeClr val="tx1"/>
                </a:solidFill>
                <a:effectLst/>
                <a:latin typeface="Segoe" charset="0"/>
                <a:ea typeface="+mn-ea"/>
                <a:cs typeface="+mn-cs"/>
              </a:rPr>
              <a:t>By modernizing your platform your</a:t>
            </a:r>
            <a:r>
              <a:rPr lang="en-US" sz="1100" kern="1200" baseline="0" dirty="0" smtClean="0">
                <a:solidFill>
                  <a:schemeClr val="tx1"/>
                </a:solidFill>
                <a:effectLst/>
                <a:latin typeface="Segoe" charset="0"/>
                <a:ea typeface="+mn-ea"/>
                <a:cs typeface="+mn-cs"/>
              </a:rPr>
              <a:t> business will run better, grow faster, and quite literally transform it so it’s ready for the future. </a:t>
            </a:r>
            <a:endParaRPr lang="en-US" sz="1100" kern="1200" dirty="0" smtClean="0">
              <a:solidFill>
                <a:schemeClr val="tx1"/>
              </a:solidFill>
              <a:effectLst/>
              <a:latin typeface="Segoe" charset="0"/>
              <a:ea typeface="+mn-ea"/>
              <a:cs typeface="+mn-cs"/>
            </a:endParaRPr>
          </a:p>
          <a:p>
            <a:endParaRPr lang="en-US" sz="1100" kern="1200" dirty="0" smtClean="0">
              <a:solidFill>
                <a:schemeClr val="tx1"/>
              </a:solidFill>
              <a:effectLst/>
              <a:latin typeface="Segoe" charset="0"/>
              <a:ea typeface="+mn-ea"/>
              <a:cs typeface="+mn-cs"/>
            </a:endParaRPr>
          </a:p>
        </p:txBody>
      </p:sp>
      <p:sp>
        <p:nvSpPr>
          <p:cNvPr id="4" name="Slide Number Placeholder 3"/>
          <p:cNvSpPr>
            <a:spLocks noGrp="1"/>
          </p:cNvSpPr>
          <p:nvPr>
            <p:ph type="sldNum" sz="quarter" idx="10"/>
          </p:nvPr>
        </p:nvSpPr>
        <p:spPr/>
        <p:txBody>
          <a:bodyPr/>
          <a:lstStyle/>
          <a:p>
            <a:fld id="{89D5A5AB-9D22-4354-8089-2AE811D4E282}" type="slidenum">
              <a:rPr lang="en-US" smtClean="0"/>
              <a:t>13</a:t>
            </a:fld>
            <a:endParaRPr lang="en-US" dirty="0"/>
          </a:p>
        </p:txBody>
      </p:sp>
    </p:spTree>
    <p:extLst>
      <p:ext uri="{BB962C8B-B14F-4D97-AF65-F5344CB8AC3E}">
        <p14:creationId xmlns:p14="http://schemas.microsoft.com/office/powerpoint/2010/main" val="680928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kern="1200" dirty="0" smtClean="0">
                <a:solidFill>
                  <a:schemeClr val="tx1"/>
                </a:solidFill>
                <a:effectLst/>
                <a:latin typeface="Segoe" charset="0"/>
                <a:ea typeface="+mn-ea"/>
                <a:cs typeface="+mn-cs"/>
              </a:rPr>
              <a:t>KEY MESSAGE: </a:t>
            </a:r>
            <a:r>
              <a:rPr lang="en-US" sz="1100" kern="1200" dirty="0" smtClean="0">
                <a:solidFill>
                  <a:schemeClr val="tx1"/>
                </a:solidFill>
                <a:effectLst/>
                <a:latin typeface="Segoe" charset="0"/>
                <a:ea typeface="+mn-ea"/>
                <a:cs typeface="+mn-cs"/>
              </a:rPr>
              <a:t>By updating to an innovative and proven database like SQL Server 2012, you’ll have a platform that’s more productive, more reliable, and more secure. And, with a reduction in ongoing application and maintenance costs, it’s also more affordable. </a:t>
            </a:r>
          </a:p>
          <a:p>
            <a:endParaRPr lang="en-US" sz="1100" b="1" kern="1200" dirty="0" smtClean="0">
              <a:solidFill>
                <a:schemeClr val="tx1"/>
              </a:solidFill>
              <a:effectLst/>
              <a:latin typeface="Segoe" charset="0"/>
              <a:ea typeface="+mn-ea"/>
              <a:cs typeface="+mn-cs"/>
            </a:endParaRPr>
          </a:p>
          <a:p>
            <a:r>
              <a:rPr lang="en-US" sz="1100" b="1" kern="1200" dirty="0" smtClean="0">
                <a:solidFill>
                  <a:schemeClr val="tx1"/>
                </a:solidFill>
                <a:effectLst/>
                <a:latin typeface="Segoe" charset="0"/>
                <a:ea typeface="+mn-ea"/>
                <a:cs typeface="+mn-cs"/>
              </a:rPr>
              <a:t>BENEFITS:</a:t>
            </a:r>
          </a:p>
          <a:p>
            <a:pPr marL="171450" indent="-171450">
              <a:spcAft>
                <a:spcPts val="300"/>
              </a:spcAft>
              <a:buFont typeface="Arial" pitchFamily="34" charset="0"/>
              <a:buChar char="•"/>
            </a:pPr>
            <a:r>
              <a:rPr lang="en-US" sz="1100" b="0" dirty="0" smtClean="0">
                <a:solidFill>
                  <a:schemeClr val="bg1"/>
                </a:solidFill>
                <a:latin typeface="Segoe UI" pitchFamily="34" charset="0"/>
                <a:ea typeface="Segoe UI" pitchFamily="34" charset="0"/>
                <a:cs typeface="Segoe UI" pitchFamily="34" charset="0"/>
              </a:rPr>
              <a:t>Choose from </a:t>
            </a:r>
            <a:r>
              <a:rPr lang="en-US" sz="1100" b="0" baseline="0" dirty="0" smtClean="0">
                <a:solidFill>
                  <a:schemeClr val="bg1"/>
                </a:solidFill>
                <a:latin typeface="Segoe UI" pitchFamily="34" charset="0"/>
                <a:ea typeface="Segoe UI" pitchFamily="34" charset="0"/>
                <a:cs typeface="Segoe UI" pitchFamily="34" charset="0"/>
              </a:rPr>
              <a:t>a</a:t>
            </a:r>
            <a:r>
              <a:rPr lang="en-US" sz="1100" b="0" dirty="0" smtClean="0">
                <a:solidFill>
                  <a:schemeClr val="bg1"/>
                </a:solidFill>
                <a:latin typeface="Segoe UI" pitchFamily="34" charset="0"/>
                <a:ea typeface="Segoe UI" pitchFamily="34" charset="0"/>
                <a:cs typeface="Segoe UI" pitchFamily="34" charset="0"/>
              </a:rPr>
              <a:t> full range of licensing options and SKUs suited to your IT budget.</a:t>
            </a:r>
            <a:endParaRPr lang="en-US" sz="800" b="0" dirty="0" smtClean="0">
              <a:solidFill>
                <a:schemeClr val="bg1"/>
              </a:solidFill>
              <a:latin typeface="Segoe UI" pitchFamily="34" charset="0"/>
              <a:ea typeface="Segoe UI" pitchFamily="34" charset="0"/>
              <a:cs typeface="Segoe UI" pitchFamily="34" charset="0"/>
            </a:endParaRPr>
          </a:p>
          <a:p>
            <a:pPr marL="171450" marR="0" indent="-171450" algn="l" defTabSz="914400" rtl="0" eaLnBrk="1" fontAlgn="auto" latinLnBrk="0" hangingPunct="1">
              <a:lnSpc>
                <a:spcPct val="100000"/>
              </a:lnSpc>
              <a:spcBef>
                <a:spcPts val="0"/>
              </a:spcBef>
              <a:spcAft>
                <a:spcPts val="300"/>
              </a:spcAft>
              <a:buClrTx/>
              <a:buSzTx/>
              <a:buFont typeface="Arial" pitchFamily="34" charset="0"/>
              <a:buChar char="•"/>
              <a:tabLst/>
              <a:defRPr/>
            </a:pPr>
            <a:r>
              <a:rPr lang="en-US" sz="1100" b="0" dirty="0" smtClean="0">
                <a:solidFill>
                  <a:schemeClr val="bg1"/>
                </a:solidFill>
                <a:latin typeface="Segoe UI" pitchFamily="34" charset="0"/>
                <a:ea typeface="Segoe UI" pitchFamily="34" charset="0"/>
                <a:cs typeface="Segoe UI" pitchFamily="34" charset="0"/>
              </a:rPr>
              <a:t>Increase ROI by improving the efficiency of existing systems and workers</a:t>
            </a:r>
            <a:r>
              <a:rPr lang="en-US" sz="1100" b="0" baseline="0" dirty="0" smtClean="0">
                <a:solidFill>
                  <a:schemeClr val="bg1"/>
                </a:solidFill>
                <a:latin typeface="Segoe UI" pitchFamily="34" charset="0"/>
                <a:ea typeface="Segoe UI" pitchFamily="34" charset="0"/>
                <a:cs typeface="Segoe UI" pitchFamily="34" charset="0"/>
              </a:rPr>
              <a:t> with </a:t>
            </a:r>
            <a:r>
              <a:rPr lang="en-US" sz="1100" b="0" dirty="0" smtClean="0">
                <a:solidFill>
                  <a:schemeClr val="bg1"/>
                </a:solidFill>
                <a:latin typeface="Segoe UI" pitchFamily="34" charset="0"/>
                <a:ea typeface="Segoe UI" pitchFamily="34" charset="0"/>
                <a:cs typeface="Segoe UI" pitchFamily="34" charset="0"/>
              </a:rPr>
              <a:t>key new features in SQL Server 2012.</a:t>
            </a:r>
            <a:endParaRPr lang="en-US" sz="800" b="0" dirty="0" smtClean="0">
              <a:solidFill>
                <a:schemeClr val="bg1"/>
              </a:solidFill>
              <a:latin typeface="Segoe UI" pitchFamily="34" charset="0"/>
              <a:ea typeface="Segoe UI" pitchFamily="34" charset="0"/>
              <a:cs typeface="Segoe UI" pitchFamily="34" charset="0"/>
            </a:endParaRPr>
          </a:p>
          <a:p>
            <a:pPr marL="171450" indent="-171450">
              <a:spcAft>
                <a:spcPts val="300"/>
              </a:spcAft>
              <a:buFont typeface="Arial" pitchFamily="34" charset="0"/>
              <a:buChar char="•"/>
            </a:pPr>
            <a:r>
              <a:rPr lang="en-US" sz="1100" b="0" dirty="0" smtClean="0">
                <a:solidFill>
                  <a:schemeClr val="bg1"/>
                </a:solidFill>
                <a:latin typeface="Segoe UI" pitchFamily="34" charset="0"/>
                <a:ea typeface="Segoe UI" pitchFamily="34" charset="0"/>
                <a:cs typeface="Segoe UI" pitchFamily="34" charset="0"/>
              </a:rPr>
              <a:t>Lower your TCO with a platform that delivers required uptime and data protection, without wasting time and money. SQL Server 2012 has fewer outages, less vulnerability, and the most current security enhancements and fixes.</a:t>
            </a:r>
            <a:endParaRPr lang="en-US" sz="800" b="0" dirty="0" smtClean="0">
              <a:solidFill>
                <a:schemeClr val="bg1"/>
              </a:solidFill>
              <a:latin typeface="Segoe UI" pitchFamily="34" charset="0"/>
              <a:ea typeface="Segoe UI" pitchFamily="34" charset="0"/>
              <a:cs typeface="Segoe UI" pitchFamily="34" charset="0"/>
            </a:endParaRPr>
          </a:p>
          <a:p>
            <a:pPr marL="171450" indent="-171450">
              <a:spcAft>
                <a:spcPts val="300"/>
              </a:spcAft>
              <a:buFont typeface="Arial" pitchFamily="34" charset="0"/>
              <a:buChar char="•"/>
            </a:pPr>
            <a:r>
              <a:rPr lang="en-US" sz="1100" b="0" dirty="0" smtClean="0">
                <a:solidFill>
                  <a:schemeClr val="bg1"/>
                </a:solidFill>
                <a:latin typeface="Segoe UI" pitchFamily="34" charset="0"/>
                <a:ea typeface="Segoe UI" pitchFamily="34" charset="0"/>
                <a:cs typeface="Segoe UI" pitchFamily="34" charset="0"/>
              </a:rPr>
              <a:t>Reduce database hardware and software management costs with enhanced SQL Server 2012 functionality which eliminates idle hardware and improves IT cost efficiency and performance. </a:t>
            </a:r>
            <a:endParaRPr lang="en-US" sz="800" b="0" dirty="0" smtClean="0">
              <a:solidFill>
                <a:schemeClr val="bg1"/>
              </a:solidFill>
              <a:latin typeface="Segoe UI" pitchFamily="34" charset="0"/>
              <a:ea typeface="Segoe UI" pitchFamily="34" charset="0"/>
              <a:cs typeface="Segoe UI" pitchFamily="34" charset="0"/>
            </a:endParaRPr>
          </a:p>
          <a:p>
            <a:pPr marL="171450" indent="-171450">
              <a:spcAft>
                <a:spcPts val="300"/>
              </a:spcAft>
              <a:buFont typeface="Arial" pitchFamily="34" charset="0"/>
              <a:buChar char="•"/>
            </a:pPr>
            <a:r>
              <a:rPr lang="en-US" sz="1100" b="0" dirty="0" smtClean="0">
                <a:solidFill>
                  <a:schemeClr val="bg1"/>
                </a:solidFill>
                <a:latin typeface="Segoe UI" pitchFamily="34" charset="0"/>
                <a:ea typeface="Segoe UI" pitchFamily="34" charset="0"/>
                <a:cs typeface="Segoe UI" pitchFamily="34" charset="0"/>
              </a:rPr>
              <a:t>Experience productivity gains with faster access to business data, and deep integration with desktop and server applications that you already use.</a:t>
            </a:r>
            <a:endParaRPr lang="en-US" sz="1100" kern="1200" dirty="0">
              <a:solidFill>
                <a:schemeClr val="tx1"/>
              </a:solidFill>
              <a:effectLst/>
              <a:latin typeface="Segoe" charset="0"/>
              <a:ea typeface="+mn-ea"/>
              <a:cs typeface="+mn-cs"/>
            </a:endParaRPr>
          </a:p>
        </p:txBody>
      </p:sp>
      <p:sp>
        <p:nvSpPr>
          <p:cNvPr id="4" name="Slide Number Placeholder 3"/>
          <p:cNvSpPr>
            <a:spLocks noGrp="1"/>
          </p:cNvSpPr>
          <p:nvPr>
            <p:ph type="sldNum" sz="quarter" idx="10"/>
          </p:nvPr>
        </p:nvSpPr>
        <p:spPr/>
        <p:txBody>
          <a:bodyPr/>
          <a:lstStyle/>
          <a:p>
            <a:fld id="{89D5A5AB-9D22-4354-8089-2AE811D4E282}" type="slidenum">
              <a:rPr lang="en-US" smtClean="0"/>
              <a:t>14</a:t>
            </a:fld>
            <a:endParaRPr lang="en-US" dirty="0"/>
          </a:p>
        </p:txBody>
      </p:sp>
    </p:spTree>
    <p:extLst>
      <p:ext uri="{BB962C8B-B14F-4D97-AF65-F5344CB8AC3E}">
        <p14:creationId xmlns:p14="http://schemas.microsoft.com/office/powerpoint/2010/main" val="6809284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27853" y="1143001"/>
            <a:ext cx="7772400" cy="1143000"/>
          </a:xfrm>
        </p:spPr>
        <p:txBody>
          <a:bodyPr>
            <a:normAutofit/>
          </a:bodyPr>
          <a:lstStyle>
            <a:lvl1pPr>
              <a:defRPr sz="4800"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429876" y="2275703"/>
            <a:ext cx="7029632" cy="772297"/>
          </a:xfrm>
        </p:spPr>
        <p:txBody>
          <a:bodyPr>
            <a:normAutofit/>
          </a:bodyPr>
          <a:lstStyle>
            <a:lvl1pPr marL="0" indent="0" algn="l">
              <a:buNone/>
              <a:defRPr sz="2400">
                <a:solidFill>
                  <a:srgbClr val="3F3F3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9BD11B7F-607C-4FBF-9413-91FE92B9A92D}" type="datetime1">
              <a:rPr lang="en-US" smtClean="0"/>
              <a:t>10/31/2012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271169-D5A2-4E26-9D3F-58E320BF9E89}" type="slidenum">
              <a:rPr lang="en-US" smtClean="0"/>
              <a:t>‹#›</a:t>
            </a:fld>
            <a:endParaRPr lang="en-US" dirty="0"/>
          </a:p>
        </p:txBody>
      </p:sp>
      <p:pic>
        <p:nvPicPr>
          <p:cNvPr id="7"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18245" y="5478463"/>
            <a:ext cx="1643235"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7"/>
          <p:cNvSpPr>
            <a:spLocks/>
          </p:cNvSpPr>
          <p:nvPr userDrawn="1"/>
        </p:nvSpPr>
        <p:spPr bwMode="auto">
          <a:xfrm>
            <a:off x="468313" y="3332163"/>
            <a:ext cx="41751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50800" tIns="50800" rIns="50800" bIns="50800"/>
          <a:lstStyle/>
          <a:p>
            <a:pPr algn="l">
              <a:lnSpc>
                <a:spcPct val="90000"/>
              </a:lnSpc>
            </a:pPr>
            <a:r>
              <a:rPr lang="en-US" sz="800" dirty="0">
                <a:solidFill>
                  <a:srgbClr val="595959"/>
                </a:solidFill>
                <a:latin typeface="+mn-lt"/>
              </a:rPr>
              <a:t>This document has been prepared for limited distribution within </a:t>
            </a:r>
            <a:r>
              <a:rPr lang="en-US" sz="800" dirty="0" smtClean="0">
                <a:solidFill>
                  <a:srgbClr val="595959"/>
                </a:solidFill>
                <a:latin typeface="+mn-lt"/>
              </a:rPr>
              <a:t>Microsoft.</a:t>
            </a:r>
            <a:r>
              <a:rPr lang="en-US" sz="800" baseline="0" dirty="0" smtClean="0">
                <a:solidFill>
                  <a:srgbClr val="595959"/>
                </a:solidFill>
                <a:latin typeface="+mn-lt"/>
              </a:rPr>
              <a:t> </a:t>
            </a:r>
            <a:r>
              <a:rPr lang="en-US" sz="800" dirty="0" smtClean="0">
                <a:solidFill>
                  <a:srgbClr val="595959"/>
                </a:solidFill>
                <a:latin typeface="+mn-lt"/>
              </a:rPr>
              <a:t>This </a:t>
            </a:r>
            <a:r>
              <a:rPr lang="en-US" sz="800" dirty="0">
                <a:solidFill>
                  <a:srgbClr val="595959"/>
                </a:solidFill>
                <a:latin typeface="+mn-lt"/>
              </a:rPr>
              <a:t>document contains materials and information that Microsoft considers confidential, </a:t>
            </a:r>
            <a:r>
              <a:rPr lang="en-US" sz="800" dirty="0" smtClean="0">
                <a:solidFill>
                  <a:srgbClr val="595959"/>
                </a:solidFill>
                <a:latin typeface="+mn-lt"/>
              </a:rPr>
              <a:t>proprietary, </a:t>
            </a:r>
            <a:r>
              <a:rPr lang="en-US" sz="800" dirty="0">
                <a:solidFill>
                  <a:srgbClr val="595959"/>
                </a:solidFill>
                <a:latin typeface="+mn-lt"/>
              </a:rPr>
              <a:t>and significant for the protection of its business. </a:t>
            </a:r>
            <a:r>
              <a:rPr lang="en-US" sz="800" kern="1200" dirty="0" smtClean="0">
                <a:solidFill>
                  <a:schemeClr val="tx1"/>
                </a:solidFill>
                <a:effectLst/>
                <a:latin typeface="+mn-lt"/>
                <a:ea typeface="+mn-ea"/>
                <a:cs typeface="+mn-cs"/>
              </a:rPr>
              <a:t>The distribution of this document is limited to those solely involved with the program described within.</a:t>
            </a:r>
            <a:endParaRPr lang="en-US" sz="800" dirty="0">
              <a:solidFill>
                <a:srgbClr val="595959"/>
              </a:solidFill>
              <a:latin typeface="+mn-lt"/>
              <a:ea typeface="MS PGothic" pitchFamily="34" charset="-128"/>
              <a:sym typeface="Segoe" charset="0"/>
            </a:endParaRPr>
          </a:p>
        </p:txBody>
      </p:sp>
      <p:sp>
        <p:nvSpPr>
          <p:cNvPr id="10" name="TextBox 9"/>
          <p:cNvSpPr txBox="1">
            <a:spLocks noChangeArrowheads="1"/>
          </p:cNvSpPr>
          <p:nvPr userDrawn="1"/>
        </p:nvSpPr>
        <p:spPr bwMode="auto">
          <a:xfrm>
            <a:off x="539750" y="6021388"/>
            <a:ext cx="22733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l" eaLnBrk="1" hangingPunct="1"/>
            <a:r>
              <a:rPr lang="en-US" sz="800" dirty="0">
                <a:solidFill>
                  <a:srgbClr val="BFBFBF"/>
                </a:solidFill>
                <a:latin typeface="Arial" pitchFamily="34" charset="0"/>
                <a:cs typeface="Times New Roman" pitchFamily="18" charset="0"/>
              </a:rPr>
              <a:t>Confidential and Proprietary © </a:t>
            </a:r>
            <a:r>
              <a:rPr lang="en-US" sz="800" dirty="0" smtClean="0">
                <a:solidFill>
                  <a:srgbClr val="BFBFBF"/>
                </a:solidFill>
                <a:latin typeface="Arial" pitchFamily="34" charset="0"/>
                <a:cs typeface="Times New Roman" pitchFamily="18" charset="0"/>
              </a:rPr>
              <a:t>2011 </a:t>
            </a:r>
            <a:r>
              <a:rPr lang="en-US" sz="800" dirty="0">
                <a:solidFill>
                  <a:srgbClr val="BFBFBF"/>
                </a:solidFill>
                <a:latin typeface="Arial" pitchFamily="34" charset="0"/>
                <a:cs typeface="Times New Roman" pitchFamily="18" charset="0"/>
              </a:rPr>
              <a:t>Microsoft</a:t>
            </a:r>
          </a:p>
          <a:p>
            <a:pPr algn="l" eaLnBrk="1" hangingPunct="1"/>
            <a:r>
              <a:rPr lang="en-US" sz="800" dirty="0">
                <a:solidFill>
                  <a:srgbClr val="BFBFBF"/>
                </a:solidFill>
                <a:latin typeface="Arial" pitchFamily="34" charset="0"/>
                <a:ea typeface="Cambria" pitchFamily="18" charset="0"/>
                <a:cs typeface="Times New Roman" pitchFamily="18" charset="0"/>
              </a:rPr>
              <a:t>Last Updated: </a:t>
            </a:r>
            <a:fld id="{AD4E979C-9C54-42F0-B9E0-2724E2F47EF2}" type="datetime2">
              <a:rPr lang="en-US" sz="800">
                <a:solidFill>
                  <a:srgbClr val="BFBFBF"/>
                </a:solidFill>
                <a:latin typeface="Arial" pitchFamily="34" charset="0"/>
                <a:ea typeface="Cambria" pitchFamily="18" charset="0"/>
                <a:cs typeface="Times New Roman" pitchFamily="18" charset="0"/>
              </a:rPr>
              <a:pPr algn="l" eaLnBrk="1" hangingPunct="1"/>
              <a:t>Wednesday, October 31, 2012</a:t>
            </a:fld>
            <a:endParaRPr lang="en-US" sz="800" dirty="0">
              <a:solidFill>
                <a:srgbClr val="BFBFBF"/>
              </a:solidFill>
              <a:cs typeface="Arial" pitchFamily="34" charset="0"/>
            </a:endParaRPr>
          </a:p>
        </p:txBody>
      </p:sp>
    </p:spTree>
    <p:extLst>
      <p:ext uri="{BB962C8B-B14F-4D97-AF65-F5344CB8AC3E}">
        <p14:creationId xmlns:p14="http://schemas.microsoft.com/office/powerpoint/2010/main" val="2688961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ack Cov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8D95300B-775F-4421-8F97-2BFEC15D1DAD}" type="datetime1">
              <a:rPr lang="en-US" smtClean="0"/>
              <a:t>10/31/2012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D271169-D5A2-4E26-9D3F-58E320BF9E89}" type="slidenum">
              <a:rPr lang="en-US" smtClean="0"/>
              <a:t>‹#›</a:t>
            </a:fld>
            <a:endParaRPr lang="en-US" dirty="0"/>
          </a:p>
        </p:txBody>
      </p:sp>
      <p:pic>
        <p:nvPicPr>
          <p:cNvPr id="6"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29000" y="3022600"/>
            <a:ext cx="22701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4225602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4175" y="339725"/>
            <a:ext cx="8393113" cy="590931"/>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558404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27853" y="1143001"/>
            <a:ext cx="7772400" cy="1143000"/>
          </a:xfrm>
        </p:spPr>
        <p:txBody>
          <a:bodyPr>
            <a:normAutofit/>
          </a:bodyPr>
          <a:lstStyle>
            <a:lvl1pPr>
              <a:defRPr sz="3600">
                <a:solidFill>
                  <a:srgbClr val="E8E8E8"/>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29876" y="2275703"/>
            <a:ext cx="7029632" cy="772297"/>
          </a:xfrm>
        </p:spPr>
        <p:txBody>
          <a:bodyPr>
            <a:normAutofit/>
          </a:bodyPr>
          <a:lstStyle>
            <a:lvl1pPr marL="0" indent="0" algn="l">
              <a:buNone/>
              <a:defRPr sz="2400">
                <a:solidFill>
                  <a:srgbClr val="E8E8E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9BD11B7F-607C-4FBF-9413-91FE92B9A92D}" type="datetime1">
              <a:rPr lang="en-US" smtClean="0"/>
              <a:t>10/31/2012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271169-D5A2-4E26-9D3F-58E320BF9E89}" type="slidenum">
              <a:rPr lang="en-US" smtClean="0"/>
              <a:t>‹#›</a:t>
            </a:fld>
            <a:endParaRPr lang="en-US" dirty="0"/>
          </a:p>
        </p:txBody>
      </p:sp>
      <p:pic>
        <p:nvPicPr>
          <p:cNvPr id="7"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18245" y="5478463"/>
            <a:ext cx="1643235" cy="417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7"/>
          <p:cNvSpPr>
            <a:spLocks/>
          </p:cNvSpPr>
          <p:nvPr userDrawn="1"/>
        </p:nvSpPr>
        <p:spPr bwMode="auto">
          <a:xfrm>
            <a:off x="468313" y="3332163"/>
            <a:ext cx="41751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50800" tIns="50800" rIns="50800" bIns="50800"/>
          <a:lstStyle/>
          <a:p>
            <a:pPr algn="l">
              <a:lnSpc>
                <a:spcPct val="90000"/>
              </a:lnSpc>
            </a:pPr>
            <a:r>
              <a:rPr lang="en-US" sz="800" dirty="0">
                <a:solidFill>
                  <a:srgbClr val="E8E8E8"/>
                </a:solidFill>
                <a:latin typeface="+mn-lt"/>
              </a:rPr>
              <a:t>This document has been prepared for limited distribution within </a:t>
            </a:r>
            <a:r>
              <a:rPr lang="en-US" sz="800" dirty="0" smtClean="0">
                <a:solidFill>
                  <a:srgbClr val="E8E8E8"/>
                </a:solidFill>
                <a:latin typeface="+mn-lt"/>
              </a:rPr>
              <a:t>Microsoft.</a:t>
            </a:r>
            <a:r>
              <a:rPr lang="en-US" sz="800" baseline="0" dirty="0" smtClean="0">
                <a:solidFill>
                  <a:srgbClr val="E8E8E8"/>
                </a:solidFill>
                <a:latin typeface="+mn-lt"/>
              </a:rPr>
              <a:t> </a:t>
            </a:r>
            <a:r>
              <a:rPr lang="en-US" sz="800" dirty="0" smtClean="0">
                <a:solidFill>
                  <a:srgbClr val="E8E8E8"/>
                </a:solidFill>
                <a:latin typeface="+mn-lt"/>
              </a:rPr>
              <a:t>This </a:t>
            </a:r>
            <a:r>
              <a:rPr lang="en-US" sz="800" dirty="0">
                <a:solidFill>
                  <a:srgbClr val="E8E8E8"/>
                </a:solidFill>
                <a:latin typeface="+mn-lt"/>
              </a:rPr>
              <a:t>document contains materials and information that Microsoft considers confidential, </a:t>
            </a:r>
            <a:r>
              <a:rPr lang="en-US" sz="800" dirty="0" smtClean="0">
                <a:solidFill>
                  <a:srgbClr val="E8E8E8"/>
                </a:solidFill>
                <a:latin typeface="+mn-lt"/>
              </a:rPr>
              <a:t>proprietary, </a:t>
            </a:r>
            <a:r>
              <a:rPr lang="en-US" sz="800" dirty="0">
                <a:solidFill>
                  <a:srgbClr val="E8E8E8"/>
                </a:solidFill>
                <a:latin typeface="+mn-lt"/>
              </a:rPr>
              <a:t>and significant for the protection of its business. </a:t>
            </a:r>
            <a:r>
              <a:rPr lang="en-US" sz="800" kern="1200" dirty="0" smtClean="0">
                <a:solidFill>
                  <a:srgbClr val="E8E8E8"/>
                </a:solidFill>
                <a:effectLst/>
                <a:latin typeface="+mn-lt"/>
                <a:ea typeface="+mn-ea"/>
                <a:cs typeface="+mn-cs"/>
              </a:rPr>
              <a:t>The distribution of this document is limited to those solely involved with the program described within.</a:t>
            </a:r>
            <a:endParaRPr lang="en-US" sz="800" dirty="0">
              <a:solidFill>
                <a:srgbClr val="E8E8E8"/>
              </a:solidFill>
              <a:latin typeface="+mn-lt"/>
              <a:ea typeface="MS PGothic" pitchFamily="34" charset="-128"/>
              <a:sym typeface="Segoe" charset="0"/>
            </a:endParaRPr>
          </a:p>
        </p:txBody>
      </p:sp>
      <p:sp>
        <p:nvSpPr>
          <p:cNvPr id="10" name="TextBox 9"/>
          <p:cNvSpPr txBox="1">
            <a:spLocks noChangeArrowheads="1"/>
          </p:cNvSpPr>
          <p:nvPr userDrawn="1"/>
        </p:nvSpPr>
        <p:spPr bwMode="auto">
          <a:xfrm>
            <a:off x="539750" y="6021388"/>
            <a:ext cx="22733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l" eaLnBrk="1" hangingPunct="1"/>
            <a:r>
              <a:rPr lang="en-US" sz="800" dirty="0">
                <a:solidFill>
                  <a:srgbClr val="E8E8E8"/>
                </a:solidFill>
                <a:latin typeface="Arial" pitchFamily="34" charset="0"/>
                <a:cs typeface="Times New Roman" pitchFamily="18" charset="0"/>
              </a:rPr>
              <a:t>Confidential and Proprietary © </a:t>
            </a:r>
            <a:r>
              <a:rPr lang="en-US" sz="800" dirty="0" smtClean="0">
                <a:solidFill>
                  <a:srgbClr val="E8E8E8"/>
                </a:solidFill>
                <a:latin typeface="Arial" pitchFamily="34" charset="0"/>
                <a:cs typeface="Times New Roman" pitchFamily="18" charset="0"/>
              </a:rPr>
              <a:t>2011 </a:t>
            </a:r>
            <a:r>
              <a:rPr lang="en-US" sz="800" dirty="0">
                <a:solidFill>
                  <a:srgbClr val="E8E8E8"/>
                </a:solidFill>
                <a:latin typeface="Arial" pitchFamily="34" charset="0"/>
                <a:cs typeface="Times New Roman" pitchFamily="18" charset="0"/>
              </a:rPr>
              <a:t>Microsoft</a:t>
            </a:r>
          </a:p>
          <a:p>
            <a:pPr algn="l" eaLnBrk="1" hangingPunct="1"/>
            <a:r>
              <a:rPr lang="en-US" sz="800" dirty="0">
                <a:solidFill>
                  <a:srgbClr val="E8E8E8"/>
                </a:solidFill>
                <a:latin typeface="Arial" pitchFamily="34" charset="0"/>
                <a:ea typeface="Cambria" pitchFamily="18" charset="0"/>
                <a:cs typeface="Times New Roman" pitchFamily="18" charset="0"/>
              </a:rPr>
              <a:t>Last Updated: </a:t>
            </a:r>
            <a:fld id="{AD4E979C-9C54-42F0-B9E0-2724E2F47EF2}" type="datetime2">
              <a:rPr lang="en-US" sz="800">
                <a:solidFill>
                  <a:srgbClr val="E8E8E8"/>
                </a:solidFill>
                <a:latin typeface="Arial" pitchFamily="34" charset="0"/>
                <a:ea typeface="Cambria" pitchFamily="18" charset="0"/>
                <a:cs typeface="Times New Roman" pitchFamily="18" charset="0"/>
              </a:rPr>
              <a:pPr algn="l" eaLnBrk="1" hangingPunct="1"/>
              <a:t>Wednesday, October 31, 2012</a:t>
            </a:fld>
            <a:endParaRPr lang="en-US" sz="800" dirty="0">
              <a:solidFill>
                <a:srgbClr val="E8E8E8"/>
              </a:solidFill>
              <a:cs typeface="Arial" pitchFamily="34" charset="0"/>
            </a:endParaRPr>
          </a:p>
        </p:txBody>
      </p:sp>
    </p:spTree>
    <p:extLst>
      <p:ext uri="{BB962C8B-B14F-4D97-AF65-F5344CB8AC3E}">
        <p14:creationId xmlns:p14="http://schemas.microsoft.com/office/powerpoint/2010/main" val="268896118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ACACFFA-4391-4EF7-9518-05B0C6AFD0D2}" type="datetime1">
              <a:rPr lang="en-US" smtClean="0"/>
              <a:t>10/31/2012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271169-D5A2-4E26-9D3F-58E320BF9E89}" type="slidenum">
              <a:rPr lang="en-US" smtClean="0"/>
              <a:t>‹#›</a:t>
            </a:fld>
            <a:endParaRPr lang="en-US" dirty="0"/>
          </a:p>
        </p:txBody>
      </p:sp>
    </p:spTree>
    <p:extLst>
      <p:ext uri="{BB962C8B-B14F-4D97-AF65-F5344CB8AC3E}">
        <p14:creationId xmlns:p14="http://schemas.microsoft.com/office/powerpoint/2010/main" val="14131395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27853" y="1752601"/>
            <a:ext cx="7772400" cy="1219200"/>
          </a:xfrm>
        </p:spPr>
        <p:txBody>
          <a:bodyPr anchor="t" anchorCtr="0">
            <a:normAutofit/>
          </a:bodyPr>
          <a:lstStyle>
            <a:lvl1pPr algn="l">
              <a:defRPr sz="3600" b="0" cap="all"/>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437294" y="3048000"/>
            <a:ext cx="5879214" cy="1195830"/>
          </a:xfrm>
        </p:spPr>
        <p:txBody>
          <a:bodyPr anchor="t" anchorCtr="0">
            <a:normAutofit/>
          </a:bodyPr>
          <a:lstStyle>
            <a:lvl1pPr marL="0" indent="0">
              <a:buNone/>
              <a:defRPr sz="1800" b="0">
                <a:solidFill>
                  <a:srgbClr val="E8E8E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Name</a:t>
            </a:r>
          </a:p>
          <a:p>
            <a:pPr lvl="0"/>
            <a:r>
              <a:rPr lang="en-US" dirty="0" smtClean="0"/>
              <a:t>Title</a:t>
            </a:r>
          </a:p>
          <a:p>
            <a:pPr lvl="0"/>
            <a:r>
              <a:rPr lang="en-US" dirty="0" smtClean="0"/>
              <a:t>Group</a:t>
            </a:r>
          </a:p>
        </p:txBody>
      </p:sp>
      <p:sp>
        <p:nvSpPr>
          <p:cNvPr id="4" name="Date Placeholder 3"/>
          <p:cNvSpPr>
            <a:spLocks noGrp="1"/>
          </p:cNvSpPr>
          <p:nvPr>
            <p:ph type="dt" sz="half" idx="10"/>
          </p:nvPr>
        </p:nvSpPr>
        <p:spPr/>
        <p:txBody>
          <a:bodyPr/>
          <a:lstStyle/>
          <a:p>
            <a:fld id="{AD71D76E-9291-4F71-A17C-86E42DF971F5}" type="datetime1">
              <a:rPr lang="en-US" smtClean="0"/>
              <a:t>10/31/2012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271169-D5A2-4E26-9D3F-58E320BF9E89}" type="slidenum">
              <a:rPr lang="en-US" smtClean="0"/>
              <a:t>‹#›</a:t>
            </a:fld>
            <a:endParaRPr lang="en-US" dirty="0"/>
          </a:p>
        </p:txBody>
      </p:sp>
    </p:spTree>
    <p:extLst>
      <p:ext uri="{BB962C8B-B14F-4D97-AF65-F5344CB8AC3E}">
        <p14:creationId xmlns:p14="http://schemas.microsoft.com/office/powerpoint/2010/main" val="226027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27853" y="1752601"/>
            <a:ext cx="7772400" cy="1219200"/>
          </a:xfrm>
        </p:spPr>
        <p:txBody>
          <a:bodyPr anchor="t" anchorCtr="0">
            <a:normAutofit/>
          </a:bodyPr>
          <a:lstStyle>
            <a:lvl1pPr algn="l">
              <a:defRPr sz="3600" b="0" cap="all"/>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437294" y="3048000"/>
            <a:ext cx="5879214" cy="1195830"/>
          </a:xfrm>
        </p:spPr>
        <p:txBody>
          <a:bodyPr anchor="t" anchorCtr="0">
            <a:normAutofit/>
          </a:bodyPr>
          <a:lstStyle>
            <a:lvl1pPr marL="0" indent="0">
              <a:buNone/>
              <a:defRPr sz="1800" b="0">
                <a:solidFill>
                  <a:srgbClr val="E8E8E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Name</a:t>
            </a:r>
          </a:p>
          <a:p>
            <a:pPr lvl="0"/>
            <a:r>
              <a:rPr lang="en-US" dirty="0" smtClean="0"/>
              <a:t>Title</a:t>
            </a:r>
          </a:p>
          <a:p>
            <a:pPr lvl="0"/>
            <a:r>
              <a:rPr lang="en-US" dirty="0" smtClean="0"/>
              <a:t>Group</a:t>
            </a:r>
          </a:p>
        </p:txBody>
      </p:sp>
      <p:sp>
        <p:nvSpPr>
          <p:cNvPr id="4" name="Date Placeholder 3"/>
          <p:cNvSpPr>
            <a:spLocks noGrp="1"/>
          </p:cNvSpPr>
          <p:nvPr>
            <p:ph type="dt" sz="half" idx="10"/>
          </p:nvPr>
        </p:nvSpPr>
        <p:spPr/>
        <p:txBody>
          <a:bodyPr/>
          <a:lstStyle/>
          <a:p>
            <a:fld id="{967334D4-62F9-4959-8DF4-78A372C67ADE}" type="datetime1">
              <a:rPr lang="en-US" smtClean="0"/>
              <a:t>10/31/2012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271169-D5A2-4E26-9D3F-58E320BF9E89}" type="slidenum">
              <a:rPr lang="en-US" smtClean="0"/>
              <a:t>‹#›</a:t>
            </a:fld>
            <a:endParaRPr lang="en-US" dirty="0"/>
          </a:p>
        </p:txBody>
      </p:sp>
    </p:spTree>
    <p:extLst>
      <p:ext uri="{BB962C8B-B14F-4D97-AF65-F5344CB8AC3E}">
        <p14:creationId xmlns:p14="http://schemas.microsoft.com/office/powerpoint/2010/main" val="38961447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27853" y="1752601"/>
            <a:ext cx="7772400" cy="1219200"/>
          </a:xfrm>
        </p:spPr>
        <p:txBody>
          <a:bodyPr anchor="t" anchorCtr="0">
            <a:normAutofit/>
          </a:bodyPr>
          <a:lstStyle>
            <a:lvl1pPr algn="l">
              <a:defRPr sz="3600" b="0" cap="all"/>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437294" y="3048000"/>
            <a:ext cx="5879214" cy="1195830"/>
          </a:xfrm>
        </p:spPr>
        <p:txBody>
          <a:bodyPr anchor="t" anchorCtr="0">
            <a:normAutofit/>
          </a:bodyPr>
          <a:lstStyle>
            <a:lvl1pPr marL="0" indent="0">
              <a:buNone/>
              <a:defRPr sz="1800" b="0">
                <a:solidFill>
                  <a:srgbClr val="E8E8E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Name</a:t>
            </a:r>
          </a:p>
          <a:p>
            <a:pPr lvl="0"/>
            <a:r>
              <a:rPr lang="en-US" dirty="0" smtClean="0"/>
              <a:t>Title</a:t>
            </a:r>
          </a:p>
          <a:p>
            <a:pPr lvl="0"/>
            <a:r>
              <a:rPr lang="en-US" dirty="0" smtClean="0"/>
              <a:t>Group</a:t>
            </a:r>
          </a:p>
        </p:txBody>
      </p:sp>
      <p:sp>
        <p:nvSpPr>
          <p:cNvPr id="4" name="Date Placeholder 3"/>
          <p:cNvSpPr>
            <a:spLocks noGrp="1"/>
          </p:cNvSpPr>
          <p:nvPr>
            <p:ph type="dt" sz="half" idx="10"/>
          </p:nvPr>
        </p:nvSpPr>
        <p:spPr/>
        <p:txBody>
          <a:bodyPr/>
          <a:lstStyle/>
          <a:p>
            <a:fld id="{4AEA7161-E8A9-4928-9D4B-79C3F88388BD}" type="datetime1">
              <a:rPr lang="en-US" smtClean="0"/>
              <a:t>10/31/2012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271169-D5A2-4E26-9D3F-58E320BF9E89}" type="slidenum">
              <a:rPr lang="en-US" smtClean="0"/>
              <a:t>‹#›</a:t>
            </a:fld>
            <a:endParaRPr lang="en-US" dirty="0"/>
          </a:p>
        </p:txBody>
      </p:sp>
    </p:spTree>
    <p:extLst>
      <p:ext uri="{BB962C8B-B14F-4D97-AF65-F5344CB8AC3E}">
        <p14:creationId xmlns:p14="http://schemas.microsoft.com/office/powerpoint/2010/main" val="2782353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27853" y="1752601"/>
            <a:ext cx="7772400" cy="1219200"/>
          </a:xfrm>
        </p:spPr>
        <p:txBody>
          <a:bodyPr anchor="t" anchorCtr="0">
            <a:normAutofit/>
          </a:bodyPr>
          <a:lstStyle>
            <a:lvl1pPr algn="l">
              <a:defRPr sz="3600" b="0" cap="all"/>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437294" y="3048000"/>
            <a:ext cx="5879214" cy="1195830"/>
          </a:xfrm>
        </p:spPr>
        <p:txBody>
          <a:bodyPr anchor="t" anchorCtr="0">
            <a:normAutofit/>
          </a:bodyPr>
          <a:lstStyle>
            <a:lvl1pPr marL="0" indent="0">
              <a:buNone/>
              <a:defRPr sz="1800" b="0">
                <a:solidFill>
                  <a:srgbClr val="E8E8E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Name</a:t>
            </a:r>
          </a:p>
          <a:p>
            <a:pPr lvl="0"/>
            <a:r>
              <a:rPr lang="en-US" dirty="0" smtClean="0"/>
              <a:t>Title</a:t>
            </a:r>
          </a:p>
          <a:p>
            <a:pPr lvl="0"/>
            <a:r>
              <a:rPr lang="en-US" dirty="0" smtClean="0"/>
              <a:t>Group</a:t>
            </a:r>
          </a:p>
        </p:txBody>
      </p:sp>
      <p:sp>
        <p:nvSpPr>
          <p:cNvPr id="4" name="Date Placeholder 3"/>
          <p:cNvSpPr>
            <a:spLocks noGrp="1"/>
          </p:cNvSpPr>
          <p:nvPr>
            <p:ph type="dt" sz="half" idx="10"/>
          </p:nvPr>
        </p:nvSpPr>
        <p:spPr/>
        <p:txBody>
          <a:bodyPr/>
          <a:lstStyle/>
          <a:p>
            <a:fld id="{EC0BBC59-5B39-4F60-A13B-1349BB9CD6E2}" type="datetime1">
              <a:rPr lang="en-US" smtClean="0"/>
              <a:t>10/31/2012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271169-D5A2-4E26-9D3F-58E320BF9E89}" type="slidenum">
              <a:rPr lang="en-US" smtClean="0"/>
              <a:t>‹#›</a:t>
            </a:fld>
            <a:endParaRPr lang="en-US" dirty="0"/>
          </a:p>
        </p:txBody>
      </p:sp>
    </p:spTree>
    <p:extLst>
      <p:ext uri="{BB962C8B-B14F-4D97-AF65-F5344CB8AC3E}">
        <p14:creationId xmlns:p14="http://schemas.microsoft.com/office/powerpoint/2010/main" val="13160051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990600"/>
            <a:ext cx="3733800" cy="5135563"/>
          </a:xfrm>
        </p:spPr>
        <p:txBody>
          <a:bodyPr/>
          <a:lstStyle>
            <a:lvl1pPr>
              <a:defRPr sz="2000"/>
            </a:lvl1pPr>
            <a:lvl2pPr>
              <a:defRPr sz="17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953000" y="990600"/>
            <a:ext cx="3733800" cy="5135563"/>
          </a:xfrm>
        </p:spPr>
        <p:txBody>
          <a:bodyPr/>
          <a:lstStyle>
            <a:lvl1pPr>
              <a:defRPr sz="2000"/>
            </a:lvl1pPr>
            <a:lvl2pPr>
              <a:defRPr sz="17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9CFD8F96-8882-418A-BEF5-AB7E0A64AFEF}" type="datetime1">
              <a:rPr lang="en-US" smtClean="0"/>
              <a:t>10/31/2012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D271169-D5A2-4E26-9D3F-58E320BF9E89}" type="slidenum">
              <a:rPr lang="en-US" smtClean="0"/>
              <a:t>‹#›</a:t>
            </a:fld>
            <a:endParaRPr lang="en-US" dirty="0"/>
          </a:p>
        </p:txBody>
      </p:sp>
    </p:spTree>
    <p:extLst>
      <p:ext uri="{BB962C8B-B14F-4D97-AF65-F5344CB8AC3E}">
        <p14:creationId xmlns:p14="http://schemas.microsoft.com/office/powerpoint/2010/main" val="2134043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914400"/>
            <a:ext cx="3733800" cy="639762"/>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00200"/>
            <a:ext cx="3733800" cy="4525963"/>
          </a:xfrm>
        </p:spPr>
        <p:txBody>
          <a:bodyPr/>
          <a:lstStyle>
            <a:lvl1pPr>
              <a:defRPr sz="2000"/>
            </a:lvl1pPr>
            <a:lvl2pPr>
              <a:defRPr sz="17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953000" y="914400"/>
            <a:ext cx="3733800" cy="639762"/>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953000" y="1600200"/>
            <a:ext cx="3733800" cy="4525963"/>
          </a:xfrm>
        </p:spPr>
        <p:txBody>
          <a:bodyPr/>
          <a:lstStyle>
            <a:lvl1pPr>
              <a:defRPr sz="2000"/>
            </a:lvl1pPr>
            <a:lvl2pPr>
              <a:defRPr sz="17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97AB565A-D30E-43FF-96B5-A8B477D7597B}" type="datetime1">
              <a:rPr lang="en-US" smtClean="0"/>
              <a:t>10/31/2012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D271169-D5A2-4E26-9D3F-58E320BF9E89}" type="slidenum">
              <a:rPr lang="en-US" smtClean="0"/>
              <a:t>‹#›</a:t>
            </a:fld>
            <a:endParaRPr lang="en-US" dirty="0"/>
          </a:p>
        </p:txBody>
      </p:sp>
    </p:spTree>
    <p:extLst>
      <p:ext uri="{BB962C8B-B14F-4D97-AF65-F5344CB8AC3E}">
        <p14:creationId xmlns:p14="http://schemas.microsoft.com/office/powerpoint/2010/main" val="438910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F"/>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ACACFFA-4391-4EF7-9518-05B0C6AFD0D2}" type="datetime1">
              <a:rPr lang="en-US" smtClean="0"/>
              <a:t>10/31/2012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271169-D5A2-4E26-9D3F-58E320BF9E89}" type="slidenum">
              <a:rPr lang="en-US" smtClean="0"/>
              <a:t>‹#›</a:t>
            </a:fld>
            <a:endParaRPr lang="en-US" dirty="0"/>
          </a:p>
        </p:txBody>
      </p:sp>
    </p:spTree>
    <p:extLst>
      <p:ext uri="{BB962C8B-B14F-4D97-AF65-F5344CB8AC3E}">
        <p14:creationId xmlns:p14="http://schemas.microsoft.com/office/powerpoint/2010/main" val="14131395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de Samp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F32DE7-F181-4231-8A1A-7D35784546B7}" type="datetime1">
              <a:rPr lang="en-US" smtClean="0"/>
              <a:t>10/31/2012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D271169-D5A2-4E26-9D3F-58E320BF9E89}" type="slidenum">
              <a:rPr lang="en-US" smtClean="0"/>
              <a:t>‹#›</a:t>
            </a:fld>
            <a:endParaRPr lang="en-US" dirty="0"/>
          </a:p>
        </p:txBody>
      </p:sp>
      <p:sp>
        <p:nvSpPr>
          <p:cNvPr id="7" name="Text Placeholder 2"/>
          <p:cNvSpPr>
            <a:spLocks noGrp="1"/>
          </p:cNvSpPr>
          <p:nvPr>
            <p:ph idx="1"/>
          </p:nvPr>
        </p:nvSpPr>
        <p:spPr>
          <a:xfrm>
            <a:off x="457200" y="990600"/>
            <a:ext cx="8229600" cy="5181600"/>
          </a:xfrm>
          <a:prstGeom prst="rect">
            <a:avLst/>
          </a:prstGeom>
        </p:spPr>
        <p:txBody>
          <a:bodyPr vert="horz" lIns="91440" tIns="45720" rIns="91440" bIns="45720" rtlCol="0">
            <a:normAutofit/>
          </a:bodyPr>
          <a:lstStyle>
            <a:lvl1pPr marL="457200" indent="-457200">
              <a:buFont typeface="+mj-lt"/>
              <a:buAutoNum type="arabicPeriod"/>
              <a:defRPr>
                <a:latin typeface="Consolas" pitchFamily="49" charset="0"/>
                <a:cs typeface="Consolas" pitchFamily="49" charset="0"/>
              </a:defRPr>
            </a:lvl1pPr>
            <a:lvl2pPr marL="617220" indent="-342900">
              <a:buFont typeface="+mj-lt"/>
              <a:buAutoNum type="arabicPeriod"/>
              <a:defRPr>
                <a:latin typeface="Consolas" pitchFamily="49" charset="0"/>
                <a:cs typeface="Consolas" pitchFamily="49" charset="0"/>
              </a:defRPr>
            </a:lvl2pPr>
            <a:lvl3pPr marL="845820" indent="-342900">
              <a:buFont typeface="+mj-lt"/>
              <a:buAutoNum type="arabicPeriod"/>
              <a:defRPr>
                <a:latin typeface="Consolas" pitchFamily="49" charset="0"/>
                <a:cs typeface="Consolas" pitchFamily="49" charset="0"/>
              </a:defRPr>
            </a:lvl3pPr>
            <a:lvl4pPr marL="960120" indent="-228600">
              <a:buFont typeface="+mj-lt"/>
              <a:buAutoNum type="arabicPeriod"/>
              <a:defRPr>
                <a:latin typeface="Consolas" pitchFamily="49" charset="0"/>
                <a:cs typeface="Consolas" pitchFamily="49" charset="0"/>
              </a:defRPr>
            </a:lvl4pPr>
            <a:lvl5pPr marL="1188720" indent="-228600">
              <a:buFont typeface="+mj-lt"/>
              <a:buAutoNum type="arabicPeriod"/>
              <a:defRPr>
                <a:latin typeface="Consolas" pitchFamily="49" charset="0"/>
                <a:cs typeface="Consolas" pitchFamily="49" charset="0"/>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36666012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ack Cov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8D95300B-775F-4421-8F97-2BFEC15D1DAD}" type="datetime1">
              <a:rPr lang="en-US" smtClean="0"/>
              <a:t>10/31/2012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D271169-D5A2-4E26-9D3F-58E320BF9E89}" type="slidenum">
              <a:rPr lang="en-US" smtClean="0"/>
              <a:t>‹#›</a:t>
            </a:fld>
            <a:endParaRPr lang="en-US" dirty="0"/>
          </a:p>
        </p:txBody>
      </p:sp>
      <p:pic>
        <p:nvPicPr>
          <p:cNvPr id="6"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429000" y="3028284"/>
            <a:ext cx="2270125" cy="369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4225602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27853" y="1752601"/>
            <a:ext cx="7772400" cy="1219200"/>
          </a:xfrm>
        </p:spPr>
        <p:txBody>
          <a:bodyPr anchor="t" anchorCtr="0">
            <a:noAutofit/>
          </a:bodyPr>
          <a:lstStyle>
            <a:lvl1pPr algn="l">
              <a:defRPr sz="4800" b="0" cap="none" baseline="0">
                <a:solidFill>
                  <a:srgbClr val="3F3F3F"/>
                </a:solidFill>
                <a:latin typeface="Segoe UI Light" pitchFamily="34" charset="0"/>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437294" y="3452370"/>
            <a:ext cx="5879214" cy="1195830"/>
          </a:xfrm>
        </p:spPr>
        <p:txBody>
          <a:bodyPr anchor="t" anchorCtr="0">
            <a:normAutofit/>
          </a:bodyPr>
          <a:lstStyle>
            <a:lvl1pPr marL="0" indent="0">
              <a:buNone/>
              <a:defRPr sz="1800" b="0">
                <a:solidFill>
                  <a:srgbClr val="3F3F3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Name</a:t>
            </a:r>
          </a:p>
          <a:p>
            <a:pPr lvl="0"/>
            <a:r>
              <a:rPr lang="en-US" dirty="0" smtClean="0"/>
              <a:t>Title</a:t>
            </a:r>
          </a:p>
          <a:p>
            <a:pPr lvl="0"/>
            <a:r>
              <a:rPr lang="en-US" dirty="0" smtClean="0"/>
              <a:t>Group</a:t>
            </a:r>
          </a:p>
        </p:txBody>
      </p:sp>
      <p:sp>
        <p:nvSpPr>
          <p:cNvPr id="4" name="Date Placeholder 3"/>
          <p:cNvSpPr>
            <a:spLocks noGrp="1"/>
          </p:cNvSpPr>
          <p:nvPr>
            <p:ph type="dt" sz="half" idx="10"/>
          </p:nvPr>
        </p:nvSpPr>
        <p:spPr/>
        <p:txBody>
          <a:bodyPr/>
          <a:lstStyle/>
          <a:p>
            <a:fld id="{AD71D76E-9291-4F71-A17C-86E42DF971F5}" type="datetime1">
              <a:rPr lang="en-US" smtClean="0"/>
              <a:t>10/31/2012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271169-D5A2-4E26-9D3F-58E320BF9E89}" type="slidenum">
              <a:rPr lang="en-US" smtClean="0"/>
              <a:t>‹#›</a:t>
            </a:fld>
            <a:endParaRPr lang="en-US" dirty="0"/>
          </a:p>
        </p:txBody>
      </p:sp>
    </p:spTree>
    <p:extLst>
      <p:ext uri="{BB962C8B-B14F-4D97-AF65-F5344CB8AC3E}">
        <p14:creationId xmlns:p14="http://schemas.microsoft.com/office/powerpoint/2010/main" val="226027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27853" y="1752601"/>
            <a:ext cx="7772400" cy="1219200"/>
          </a:xfrm>
        </p:spPr>
        <p:txBody>
          <a:bodyPr anchor="t" anchorCtr="0">
            <a:normAutofit/>
          </a:bodyPr>
          <a:lstStyle>
            <a:lvl1pPr algn="l">
              <a:defRPr sz="4800" b="0" cap="none" baseline="0"/>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437294" y="3048000"/>
            <a:ext cx="5879214" cy="1195830"/>
          </a:xfrm>
        </p:spPr>
        <p:txBody>
          <a:bodyPr anchor="t" anchorCtr="0">
            <a:noAutofit/>
          </a:bodyPr>
          <a:lstStyle>
            <a:lvl1pPr marL="0" indent="0">
              <a:buNone/>
              <a:defRPr sz="2400" b="0">
                <a:solidFill>
                  <a:srgbClr val="3F3F3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Name</a:t>
            </a:r>
          </a:p>
          <a:p>
            <a:pPr lvl="0"/>
            <a:r>
              <a:rPr lang="en-US" dirty="0" smtClean="0"/>
              <a:t>Title</a:t>
            </a:r>
          </a:p>
          <a:p>
            <a:pPr lvl="0"/>
            <a:r>
              <a:rPr lang="en-US" dirty="0" smtClean="0"/>
              <a:t>Group</a:t>
            </a:r>
          </a:p>
        </p:txBody>
      </p:sp>
      <p:sp>
        <p:nvSpPr>
          <p:cNvPr id="4" name="Date Placeholder 3"/>
          <p:cNvSpPr>
            <a:spLocks noGrp="1"/>
          </p:cNvSpPr>
          <p:nvPr>
            <p:ph type="dt" sz="half" idx="10"/>
          </p:nvPr>
        </p:nvSpPr>
        <p:spPr/>
        <p:txBody>
          <a:bodyPr/>
          <a:lstStyle/>
          <a:p>
            <a:fld id="{967334D4-62F9-4959-8DF4-78A372C67ADE}" type="datetime1">
              <a:rPr lang="en-US" smtClean="0"/>
              <a:t>10/31/2012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271169-D5A2-4E26-9D3F-58E320BF9E89}" type="slidenum">
              <a:rPr lang="en-US" smtClean="0"/>
              <a:t>‹#›</a:t>
            </a:fld>
            <a:endParaRPr lang="en-US" dirty="0"/>
          </a:p>
        </p:txBody>
      </p:sp>
    </p:spTree>
    <p:extLst>
      <p:ext uri="{BB962C8B-B14F-4D97-AF65-F5344CB8AC3E}">
        <p14:creationId xmlns:p14="http://schemas.microsoft.com/office/powerpoint/2010/main" val="3896144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27853" y="1752601"/>
            <a:ext cx="7772400" cy="1219200"/>
          </a:xfrm>
        </p:spPr>
        <p:txBody>
          <a:bodyPr anchor="t" anchorCtr="0">
            <a:normAutofit/>
          </a:bodyPr>
          <a:lstStyle>
            <a:lvl1pPr algn="l">
              <a:defRPr sz="3600" b="0" cap="none" baseline="0">
                <a:solidFill>
                  <a:srgbClr val="3F3F3F"/>
                </a:solidFill>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437294" y="3048000"/>
            <a:ext cx="5879214" cy="1195830"/>
          </a:xfrm>
        </p:spPr>
        <p:txBody>
          <a:bodyPr anchor="t" anchorCtr="0">
            <a:noAutofit/>
          </a:bodyPr>
          <a:lstStyle>
            <a:lvl1pPr marL="0" indent="0">
              <a:buNone/>
              <a:defRPr sz="2400" b="0">
                <a:solidFill>
                  <a:srgbClr val="3F3F3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Name</a:t>
            </a:r>
          </a:p>
          <a:p>
            <a:pPr lvl="0"/>
            <a:r>
              <a:rPr lang="en-US" dirty="0" smtClean="0"/>
              <a:t>Title</a:t>
            </a:r>
          </a:p>
          <a:p>
            <a:pPr lvl="0"/>
            <a:r>
              <a:rPr lang="en-US" dirty="0" smtClean="0"/>
              <a:t>Group</a:t>
            </a:r>
          </a:p>
        </p:txBody>
      </p:sp>
      <p:sp>
        <p:nvSpPr>
          <p:cNvPr id="4" name="Date Placeholder 3"/>
          <p:cNvSpPr>
            <a:spLocks noGrp="1"/>
          </p:cNvSpPr>
          <p:nvPr>
            <p:ph type="dt" sz="half" idx="10"/>
          </p:nvPr>
        </p:nvSpPr>
        <p:spPr/>
        <p:txBody>
          <a:bodyPr/>
          <a:lstStyle/>
          <a:p>
            <a:fld id="{4AEA7161-E8A9-4928-9D4B-79C3F88388BD}" type="datetime1">
              <a:rPr lang="en-US" smtClean="0"/>
              <a:t>10/31/2012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271169-D5A2-4E26-9D3F-58E320BF9E89}" type="slidenum">
              <a:rPr lang="en-US" smtClean="0"/>
              <a:t>‹#›</a:t>
            </a:fld>
            <a:endParaRPr lang="en-US" dirty="0"/>
          </a:p>
        </p:txBody>
      </p:sp>
    </p:spTree>
    <p:extLst>
      <p:ext uri="{BB962C8B-B14F-4D97-AF65-F5344CB8AC3E}">
        <p14:creationId xmlns:p14="http://schemas.microsoft.com/office/powerpoint/2010/main" val="2782353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27853" y="1752601"/>
            <a:ext cx="7772400" cy="1219200"/>
          </a:xfrm>
        </p:spPr>
        <p:txBody>
          <a:bodyPr anchor="t" anchorCtr="0">
            <a:normAutofit/>
          </a:bodyPr>
          <a:lstStyle>
            <a:lvl1pPr algn="l">
              <a:defRPr sz="4800" b="0" cap="none" baseline="0"/>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437294" y="3048000"/>
            <a:ext cx="5879214" cy="1195830"/>
          </a:xfrm>
        </p:spPr>
        <p:txBody>
          <a:bodyPr anchor="t" anchorCtr="0">
            <a:noAutofit/>
          </a:bodyPr>
          <a:lstStyle>
            <a:lvl1pPr marL="0" indent="0">
              <a:buNone/>
              <a:defRPr sz="2400" b="0">
                <a:solidFill>
                  <a:srgbClr val="3F3F3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Name</a:t>
            </a:r>
          </a:p>
          <a:p>
            <a:pPr lvl="0"/>
            <a:r>
              <a:rPr lang="en-US" dirty="0" smtClean="0"/>
              <a:t>Title</a:t>
            </a:r>
          </a:p>
          <a:p>
            <a:pPr lvl="0"/>
            <a:r>
              <a:rPr lang="en-US" dirty="0" smtClean="0"/>
              <a:t>Group</a:t>
            </a:r>
          </a:p>
        </p:txBody>
      </p:sp>
      <p:sp>
        <p:nvSpPr>
          <p:cNvPr id="4" name="Date Placeholder 3"/>
          <p:cNvSpPr>
            <a:spLocks noGrp="1"/>
          </p:cNvSpPr>
          <p:nvPr>
            <p:ph type="dt" sz="half" idx="10"/>
          </p:nvPr>
        </p:nvSpPr>
        <p:spPr/>
        <p:txBody>
          <a:bodyPr/>
          <a:lstStyle/>
          <a:p>
            <a:fld id="{EC0BBC59-5B39-4F60-A13B-1349BB9CD6E2}" type="datetime1">
              <a:rPr lang="en-US" smtClean="0"/>
              <a:t>10/31/2012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271169-D5A2-4E26-9D3F-58E320BF9E89}" type="slidenum">
              <a:rPr lang="en-US" smtClean="0"/>
              <a:t>‹#›</a:t>
            </a:fld>
            <a:endParaRPr lang="en-US" dirty="0"/>
          </a:p>
        </p:txBody>
      </p:sp>
    </p:spTree>
    <p:extLst>
      <p:ext uri="{BB962C8B-B14F-4D97-AF65-F5344CB8AC3E}">
        <p14:creationId xmlns:p14="http://schemas.microsoft.com/office/powerpoint/2010/main" val="1316005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990600"/>
            <a:ext cx="3733800" cy="5135563"/>
          </a:xfrm>
        </p:spPr>
        <p:txBody>
          <a:bodyPr/>
          <a:lstStyle>
            <a:lvl1pPr>
              <a:defRPr sz="2000"/>
            </a:lvl1pPr>
            <a:lvl2pPr>
              <a:defRPr sz="17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53000" y="990600"/>
            <a:ext cx="3733800" cy="5135563"/>
          </a:xfrm>
        </p:spPr>
        <p:txBody>
          <a:bodyPr/>
          <a:lstStyle>
            <a:lvl1pPr>
              <a:defRPr sz="2000"/>
            </a:lvl1pPr>
            <a:lvl2pPr>
              <a:defRPr sz="17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CFD8F96-8882-418A-BEF5-AB7E0A64AFEF}" type="datetime1">
              <a:rPr lang="en-US" smtClean="0"/>
              <a:t>10/31/2012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D271169-D5A2-4E26-9D3F-58E320BF9E89}" type="slidenum">
              <a:rPr lang="en-US" smtClean="0"/>
              <a:t>‹#›</a:t>
            </a:fld>
            <a:endParaRPr lang="en-US" dirty="0"/>
          </a:p>
        </p:txBody>
      </p:sp>
    </p:spTree>
    <p:extLst>
      <p:ext uri="{BB962C8B-B14F-4D97-AF65-F5344CB8AC3E}">
        <p14:creationId xmlns:p14="http://schemas.microsoft.com/office/powerpoint/2010/main" val="2134043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914400"/>
            <a:ext cx="3733800" cy="639762"/>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00200"/>
            <a:ext cx="3733800" cy="4525963"/>
          </a:xfrm>
        </p:spPr>
        <p:txBody>
          <a:bodyPr/>
          <a:lstStyle>
            <a:lvl1pPr>
              <a:defRPr sz="2000"/>
            </a:lvl1pPr>
            <a:lvl2pPr>
              <a:defRPr sz="17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953000" y="914400"/>
            <a:ext cx="3733800" cy="639762"/>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53000" y="1600200"/>
            <a:ext cx="3733800" cy="4525963"/>
          </a:xfrm>
        </p:spPr>
        <p:txBody>
          <a:bodyPr/>
          <a:lstStyle>
            <a:lvl1pPr>
              <a:defRPr sz="2000"/>
            </a:lvl1pPr>
            <a:lvl2pPr>
              <a:defRPr sz="17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AB565A-D30E-43FF-96B5-A8B477D7597B}" type="datetime1">
              <a:rPr lang="en-US" smtClean="0"/>
              <a:t>10/31/2012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D271169-D5A2-4E26-9D3F-58E320BF9E89}" type="slidenum">
              <a:rPr lang="en-US" smtClean="0"/>
              <a:t>‹#›</a:t>
            </a:fld>
            <a:endParaRPr lang="en-US" dirty="0"/>
          </a:p>
        </p:txBody>
      </p:sp>
    </p:spTree>
    <p:extLst>
      <p:ext uri="{BB962C8B-B14F-4D97-AF65-F5344CB8AC3E}">
        <p14:creationId xmlns:p14="http://schemas.microsoft.com/office/powerpoint/2010/main" val="438910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de Samp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F32DE7-F181-4231-8A1A-7D35784546B7}" type="datetime1">
              <a:rPr lang="en-US" smtClean="0"/>
              <a:t>10/31/2012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D271169-D5A2-4E26-9D3F-58E320BF9E89}" type="slidenum">
              <a:rPr lang="en-US" smtClean="0"/>
              <a:t>‹#›</a:t>
            </a:fld>
            <a:endParaRPr lang="en-US" dirty="0"/>
          </a:p>
        </p:txBody>
      </p:sp>
      <p:sp>
        <p:nvSpPr>
          <p:cNvPr id="7" name="Text Placeholder 2"/>
          <p:cNvSpPr>
            <a:spLocks noGrp="1"/>
          </p:cNvSpPr>
          <p:nvPr>
            <p:ph idx="1"/>
          </p:nvPr>
        </p:nvSpPr>
        <p:spPr>
          <a:xfrm>
            <a:off x="457200" y="990600"/>
            <a:ext cx="8229600" cy="5181600"/>
          </a:xfrm>
          <a:prstGeom prst="rect">
            <a:avLst/>
          </a:prstGeom>
        </p:spPr>
        <p:txBody>
          <a:bodyPr vert="horz" lIns="91440" tIns="45720" rIns="91440" bIns="45720" rtlCol="0">
            <a:normAutofit/>
          </a:bodyPr>
          <a:lstStyle>
            <a:lvl1pPr marL="457200" indent="-457200">
              <a:buFont typeface="+mj-lt"/>
              <a:buAutoNum type="arabicPeriod"/>
              <a:defRPr>
                <a:latin typeface="Segoe UI" pitchFamily="34" charset="0"/>
                <a:ea typeface="Segoe UI" pitchFamily="34" charset="0"/>
                <a:cs typeface="Segoe UI" pitchFamily="34" charset="0"/>
              </a:defRPr>
            </a:lvl1pPr>
            <a:lvl2pPr marL="617220" indent="-342900">
              <a:buFont typeface="+mj-lt"/>
              <a:buAutoNum type="arabicPeriod"/>
              <a:defRPr>
                <a:latin typeface="Consolas" pitchFamily="49" charset="0"/>
                <a:cs typeface="Consolas" pitchFamily="49" charset="0"/>
              </a:defRPr>
            </a:lvl2pPr>
            <a:lvl3pPr marL="845820" indent="-342900">
              <a:buFont typeface="+mj-lt"/>
              <a:buAutoNum type="arabicPeriod"/>
              <a:defRPr>
                <a:latin typeface="Consolas" pitchFamily="49" charset="0"/>
                <a:cs typeface="Consolas" pitchFamily="49" charset="0"/>
              </a:defRPr>
            </a:lvl3pPr>
            <a:lvl4pPr marL="960120" indent="-228600">
              <a:buFont typeface="+mj-lt"/>
              <a:buAutoNum type="arabicPeriod"/>
              <a:defRPr>
                <a:latin typeface="Consolas" pitchFamily="49" charset="0"/>
                <a:cs typeface="Consolas" pitchFamily="49" charset="0"/>
              </a:defRPr>
            </a:lvl4pPr>
            <a:lvl5pPr marL="1188720" indent="-228600">
              <a:buFont typeface="+mj-lt"/>
              <a:buAutoNum type="arabicPeriod"/>
              <a:defRPr>
                <a:latin typeface="Consolas" pitchFamily="49" charset="0"/>
                <a:cs typeface="Consolas" pitchFamily="49" charset="0"/>
              </a:defRPr>
            </a:lvl5pPr>
          </a:lstStyle>
          <a:p>
            <a:pPr lvl="0"/>
            <a:r>
              <a:rPr lang="en-US" dirty="0" smtClean="0"/>
              <a:t>Click to edit Master text styles</a:t>
            </a:r>
          </a:p>
        </p:txBody>
      </p:sp>
    </p:spTree>
    <p:extLst>
      <p:ext uri="{BB962C8B-B14F-4D97-AF65-F5344CB8AC3E}">
        <p14:creationId xmlns:p14="http://schemas.microsoft.com/office/powerpoint/2010/main" val="3666601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0.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563562"/>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990600"/>
            <a:ext cx="8229600" cy="5181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791E49-C3D4-44F5-B608-9B4E738991C9}" type="datetime1">
              <a:rPr lang="en-US" smtClean="0"/>
              <a:t>10/31/2012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86800" y="6441724"/>
            <a:ext cx="371717"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BD271169-D5A2-4E26-9D3F-58E320BF9E89}" type="slidenum">
              <a:rPr lang="en-US" smtClean="0"/>
              <a:pPr/>
              <a:t>‹#›</a:t>
            </a:fld>
            <a:endParaRPr lang="en-US" dirty="0"/>
          </a:p>
        </p:txBody>
      </p:sp>
      <p:pic>
        <p:nvPicPr>
          <p:cNvPr id="7" name="Picture 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bwMode="auto">
          <a:xfrm>
            <a:off x="7620000" y="6453188"/>
            <a:ext cx="1005934"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60252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62" r:id="rId6"/>
    <p:sldLayoutId id="2147483652" r:id="rId7"/>
    <p:sldLayoutId id="2147483653" r:id="rId8"/>
    <p:sldLayoutId id="2147483654" r:id="rId9"/>
    <p:sldLayoutId id="2147483655" r:id="rId10"/>
    <p:sldLayoutId id="2147483684" r:id="rId11"/>
  </p:sldLayoutIdLst>
  <p:hf hdr="0" ftr="0" dt="0"/>
  <p:txStyles>
    <p:titleStyle>
      <a:lvl1pPr algn="l" defTabSz="914400" rtl="0" eaLnBrk="1" latinLnBrk="0" hangingPunct="1">
        <a:spcBef>
          <a:spcPct val="0"/>
        </a:spcBef>
        <a:buNone/>
        <a:defRPr sz="4800" kern="1200" cap="none" baseline="0">
          <a:solidFill>
            <a:srgbClr val="3F3F3F"/>
          </a:solidFill>
          <a:latin typeface="Segoe UI Light" pitchFamily="34" charset="0"/>
          <a:ea typeface="+mj-ea"/>
          <a:cs typeface="+mj-cs"/>
        </a:defRPr>
      </a:lvl1pPr>
    </p:titleStyle>
    <p:bodyStyle>
      <a:lvl1pPr marL="182880" indent="-182880" algn="l" defTabSz="914400" rtl="0" eaLnBrk="1" latinLnBrk="0" hangingPunct="1">
        <a:spcBef>
          <a:spcPct val="20000"/>
        </a:spcBef>
        <a:buFont typeface="Arial" pitchFamily="34" charset="0"/>
        <a:buChar char="•"/>
        <a:defRPr sz="2000" kern="1200">
          <a:solidFill>
            <a:srgbClr val="3F3F3F"/>
          </a:solidFill>
          <a:latin typeface="+mn-lt"/>
          <a:ea typeface="+mn-ea"/>
          <a:cs typeface="+mn-cs"/>
        </a:defRPr>
      </a:lvl1pPr>
      <a:lvl2pPr marL="457200" indent="-182880" algn="l" defTabSz="914400" rtl="0" eaLnBrk="1" latinLnBrk="0" hangingPunct="1">
        <a:spcBef>
          <a:spcPct val="20000"/>
        </a:spcBef>
        <a:buFont typeface="Arial" pitchFamily="34" charset="0"/>
        <a:buChar char="•"/>
        <a:defRPr sz="1700" kern="1200">
          <a:solidFill>
            <a:srgbClr val="3F3F3F"/>
          </a:solidFill>
          <a:latin typeface="+mn-lt"/>
          <a:ea typeface="+mn-ea"/>
          <a:cs typeface="+mn-cs"/>
        </a:defRPr>
      </a:lvl2pPr>
      <a:lvl3pPr marL="685800" indent="-182880" algn="l" defTabSz="914400" rtl="0" eaLnBrk="1" latinLnBrk="0" hangingPunct="1">
        <a:spcBef>
          <a:spcPct val="20000"/>
        </a:spcBef>
        <a:buFont typeface="Courier New" pitchFamily="49" charset="0"/>
        <a:buChar char="o"/>
        <a:defRPr sz="1400" kern="1200">
          <a:solidFill>
            <a:srgbClr val="3F3F3F"/>
          </a:solidFill>
          <a:latin typeface="+mn-lt"/>
          <a:ea typeface="+mn-ea"/>
          <a:cs typeface="+mn-cs"/>
        </a:defRPr>
      </a:lvl3pPr>
      <a:lvl4pPr marL="914400" indent="-182880" algn="l" defTabSz="914400" rtl="0" eaLnBrk="1" latinLnBrk="0" hangingPunct="1">
        <a:spcBef>
          <a:spcPct val="20000"/>
        </a:spcBef>
        <a:buFont typeface="Arial" pitchFamily="34" charset="0"/>
        <a:buChar char="–"/>
        <a:defRPr sz="1200" kern="1200">
          <a:solidFill>
            <a:srgbClr val="3F3F3F"/>
          </a:solidFill>
          <a:latin typeface="+mn-lt"/>
          <a:ea typeface="+mn-ea"/>
          <a:cs typeface="+mn-cs"/>
        </a:defRPr>
      </a:lvl4pPr>
      <a:lvl5pPr marL="1143000" indent="-182880" algn="l" defTabSz="914400" rtl="0" eaLnBrk="1" latinLnBrk="0" hangingPunct="1">
        <a:spcBef>
          <a:spcPct val="20000"/>
        </a:spcBef>
        <a:buFont typeface="Arial" pitchFamily="34" charset="0"/>
        <a:buChar char="»"/>
        <a:defRPr sz="1200" kern="1200">
          <a:solidFill>
            <a:srgbClr val="3F3F3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6262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563562"/>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990600"/>
            <a:ext cx="8229600" cy="5181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791E49-C3D4-44F5-B608-9B4E738991C9}" type="datetime1">
              <a:rPr lang="en-US" smtClean="0"/>
              <a:t>10/31/2012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86800" y="6441724"/>
            <a:ext cx="371717" cy="365125"/>
          </a:xfrm>
          <a:prstGeom prst="rect">
            <a:avLst/>
          </a:prstGeom>
        </p:spPr>
        <p:txBody>
          <a:bodyPr vert="horz" lIns="91440" tIns="45720" rIns="91440" bIns="45720" rtlCol="0" anchor="ctr"/>
          <a:lstStyle>
            <a:lvl1pPr algn="r">
              <a:defRPr sz="800">
                <a:solidFill>
                  <a:srgbClr val="E8E8E8"/>
                </a:solidFill>
              </a:defRPr>
            </a:lvl1pPr>
          </a:lstStyle>
          <a:p>
            <a:fld id="{BD271169-D5A2-4E26-9D3F-58E320BF9E89}" type="slidenum">
              <a:rPr lang="en-US" smtClean="0"/>
              <a:pPr/>
              <a:t>‹#›</a:t>
            </a:fld>
            <a:endParaRPr lang="en-US" dirty="0"/>
          </a:p>
        </p:txBody>
      </p:sp>
      <p:pic>
        <p:nvPicPr>
          <p:cNvPr id="8" name="Picture 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bwMode="auto">
          <a:xfrm>
            <a:off x="7620000" y="6453188"/>
            <a:ext cx="1005934" cy="255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602522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hf hdr="0" ftr="0" dt="0"/>
  <p:txStyles>
    <p:titleStyle>
      <a:lvl1pPr algn="l" defTabSz="914400" rtl="0" eaLnBrk="1" latinLnBrk="0" hangingPunct="1">
        <a:spcBef>
          <a:spcPct val="0"/>
        </a:spcBef>
        <a:buNone/>
        <a:defRPr sz="2800" kern="1200" cap="all" baseline="0">
          <a:solidFill>
            <a:srgbClr val="E8E8E8"/>
          </a:solidFill>
          <a:latin typeface="Segoe Light" pitchFamily="34" charset="0"/>
          <a:ea typeface="+mj-ea"/>
          <a:cs typeface="+mj-cs"/>
        </a:defRPr>
      </a:lvl1pPr>
    </p:titleStyle>
    <p:bodyStyle>
      <a:lvl1pPr marL="182880" indent="-182880" algn="l" defTabSz="914400" rtl="0" eaLnBrk="1" latinLnBrk="0" hangingPunct="1">
        <a:spcBef>
          <a:spcPct val="20000"/>
        </a:spcBef>
        <a:buFont typeface="Arial" pitchFamily="34" charset="0"/>
        <a:buChar char="•"/>
        <a:defRPr sz="2000" kern="1200">
          <a:solidFill>
            <a:srgbClr val="E8E8E8"/>
          </a:solidFill>
          <a:latin typeface="+mn-lt"/>
          <a:ea typeface="+mn-ea"/>
          <a:cs typeface="+mn-cs"/>
        </a:defRPr>
      </a:lvl1pPr>
      <a:lvl2pPr marL="457200" indent="-182880" algn="l" defTabSz="914400" rtl="0" eaLnBrk="1" latinLnBrk="0" hangingPunct="1">
        <a:spcBef>
          <a:spcPct val="20000"/>
        </a:spcBef>
        <a:buFont typeface="Arial" pitchFamily="34" charset="0"/>
        <a:buChar char="•"/>
        <a:defRPr sz="1700" kern="1200">
          <a:solidFill>
            <a:srgbClr val="E8E8E8"/>
          </a:solidFill>
          <a:latin typeface="+mn-lt"/>
          <a:ea typeface="+mn-ea"/>
          <a:cs typeface="+mn-cs"/>
        </a:defRPr>
      </a:lvl2pPr>
      <a:lvl3pPr marL="685800" indent="-182880" algn="l" defTabSz="914400" rtl="0" eaLnBrk="1" latinLnBrk="0" hangingPunct="1">
        <a:spcBef>
          <a:spcPct val="20000"/>
        </a:spcBef>
        <a:buFont typeface="Courier New" pitchFamily="49" charset="0"/>
        <a:buChar char="o"/>
        <a:defRPr sz="1400" kern="1200">
          <a:solidFill>
            <a:srgbClr val="E8E8E8"/>
          </a:solidFill>
          <a:latin typeface="+mn-lt"/>
          <a:ea typeface="+mn-ea"/>
          <a:cs typeface="+mn-cs"/>
        </a:defRPr>
      </a:lvl3pPr>
      <a:lvl4pPr marL="914400" indent="-182880" algn="l" defTabSz="914400" rtl="0" eaLnBrk="1" latinLnBrk="0" hangingPunct="1">
        <a:spcBef>
          <a:spcPct val="20000"/>
        </a:spcBef>
        <a:buFont typeface="Arial" pitchFamily="34" charset="0"/>
        <a:buChar char="–"/>
        <a:defRPr sz="1200" kern="1200">
          <a:solidFill>
            <a:srgbClr val="E8E8E8"/>
          </a:solidFill>
          <a:latin typeface="+mn-lt"/>
          <a:ea typeface="+mn-ea"/>
          <a:cs typeface="+mn-cs"/>
        </a:defRPr>
      </a:lvl4pPr>
      <a:lvl5pPr marL="1143000" indent="-182880" algn="l" defTabSz="914400" rtl="0" eaLnBrk="1" latinLnBrk="0" hangingPunct="1">
        <a:spcBef>
          <a:spcPct val="20000"/>
        </a:spcBef>
        <a:buFont typeface="Arial" pitchFamily="34" charset="0"/>
        <a:buChar char="»"/>
        <a:defRPr sz="1200" kern="1200">
          <a:solidFill>
            <a:srgbClr val="E8E8E8"/>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0.png"/><Relationship Id="rId3" Type="http://schemas.openxmlformats.org/officeDocument/2006/relationships/image" Target="../media/image21.png"/><Relationship Id="rId7" Type="http://schemas.openxmlformats.org/officeDocument/2006/relationships/image" Target="../media/image26.png"/><Relationship Id="rId12"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8.png"/><Relationship Id="rId5" Type="http://schemas.openxmlformats.org/officeDocument/2006/relationships/image" Target="../media/image23.png"/><Relationship Id="rId10" Type="http://schemas.microsoft.com/office/2007/relationships/hdphoto" Target="../media/hdphoto2.wdp"/><Relationship Id="rId4" Type="http://schemas.openxmlformats.org/officeDocument/2006/relationships/image" Target="../media/image22.png"/><Relationship Id="rId9"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42.png"/><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3.png"/><Relationship Id="rId5" Type="http://schemas.microsoft.com/office/2007/relationships/hdphoto" Target="../media/hdphoto3.wdp"/><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45.png"/><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35.png"/><Relationship Id="rId7" Type="http://schemas.microsoft.com/office/2007/relationships/hdphoto" Target="../media/hdphoto3.wdp"/><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0.png"/><Relationship Id="rId5" Type="http://schemas.microsoft.com/office/2007/relationships/hdphoto" Target="../media/hdphoto5.wdp"/><Relationship Id="rId4" Type="http://schemas.openxmlformats.org/officeDocument/2006/relationships/image" Target="../media/image46.png"/><Relationship Id="rId9" Type="http://schemas.microsoft.com/office/2007/relationships/hdphoto" Target="../media/hdphoto6.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7.wdp"/></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8.wdp"/></Relationships>
</file>

<file path=ppt/slides/_rels/slide27.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52.png"/><Relationship Id="rId7" Type="http://schemas.openxmlformats.org/officeDocument/2006/relationships/image" Target="../media/image5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microsoft.com/office/2007/relationships/hdphoto" Target="../media/hdphoto8.wdp"/><Relationship Id="rId5" Type="http://schemas.openxmlformats.org/officeDocument/2006/relationships/image" Target="../media/image53.png"/><Relationship Id="rId4" Type="http://schemas.microsoft.com/office/2007/relationships/hdphoto" Target="../media/hdphoto7.wdp"/></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7" Type="http://schemas.microsoft.com/office/2007/relationships/hdphoto" Target="../media/hdphoto11.wdp"/><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microsoft.com/office/2007/relationships/hdphoto" Target="../media/hdphoto10.wdp"/></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microsoft.com/office/2007/relationships/hdphoto" Target="../media/hdphoto12.wdp"/><Relationship Id="rId4" Type="http://schemas.openxmlformats.org/officeDocument/2006/relationships/image" Target="../media/image5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7" Type="http://schemas.microsoft.com/office/2007/relationships/hdphoto" Target="../media/hdphoto14.wdp"/><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0.png"/><Relationship Id="rId5" Type="http://schemas.microsoft.com/office/2007/relationships/hdphoto" Target="../media/hdphoto13.wdp"/><Relationship Id="rId4" Type="http://schemas.openxmlformats.org/officeDocument/2006/relationships/image" Target="../media/image59.png"/></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microsoft.com/office/2007/relationships/hdphoto" Target="../media/hdphoto15.wdp"/><Relationship Id="rId4" Type="http://schemas.openxmlformats.org/officeDocument/2006/relationships/image" Target="../media/image61.png"/></Relationships>
</file>

<file path=ppt/slides/_rels/slide3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23.xml"/><Relationship Id="rId4"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oleObject" Target="../embeddings/oleObject1.bin"/><Relationship Id="rId18" Type="http://schemas.openxmlformats.org/officeDocument/2006/relationships/image" Target="../media/image67.png"/><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image" Target="../media/image63.png"/><Relationship Id="rId17" Type="http://schemas.openxmlformats.org/officeDocument/2006/relationships/image" Target="../media/image66.png"/><Relationship Id="rId2" Type="http://schemas.openxmlformats.org/officeDocument/2006/relationships/tags" Target="../tags/tag4.xml"/><Relationship Id="rId16" Type="http://schemas.openxmlformats.org/officeDocument/2006/relationships/image" Target="../media/image65.png"/><Relationship Id="rId1" Type="http://schemas.openxmlformats.org/officeDocument/2006/relationships/vmlDrawing" Target="../drawings/vmlDrawing1.vml"/><Relationship Id="rId6" Type="http://schemas.openxmlformats.org/officeDocument/2006/relationships/tags" Target="../tags/tag8.xml"/><Relationship Id="rId11" Type="http://schemas.openxmlformats.org/officeDocument/2006/relationships/notesSlide" Target="../notesSlides/notesSlide24.xml"/><Relationship Id="rId5" Type="http://schemas.openxmlformats.org/officeDocument/2006/relationships/tags" Target="../tags/tag7.xml"/><Relationship Id="rId15" Type="http://schemas.openxmlformats.org/officeDocument/2006/relationships/image" Target="../media/image64.png"/><Relationship Id="rId10" Type="http://schemas.openxmlformats.org/officeDocument/2006/relationships/slideLayout" Target="../slideLayouts/slideLayout11.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image" Target="../media/image62.emf"/></Relationships>
</file>

<file path=ppt/slides/_rels/slide34.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tags" Target="../tags/tag24.xml"/><Relationship Id="rId18" Type="http://schemas.openxmlformats.org/officeDocument/2006/relationships/tags" Target="../tags/tag29.xml"/><Relationship Id="rId26" Type="http://schemas.openxmlformats.org/officeDocument/2006/relationships/tags" Target="../tags/tag37.xml"/><Relationship Id="rId3" Type="http://schemas.openxmlformats.org/officeDocument/2006/relationships/tags" Target="../tags/tag14.xml"/><Relationship Id="rId21" Type="http://schemas.openxmlformats.org/officeDocument/2006/relationships/tags" Target="../tags/tag32.xml"/><Relationship Id="rId34" Type="http://schemas.openxmlformats.org/officeDocument/2006/relationships/image" Target="../media/image64.png"/><Relationship Id="rId7" Type="http://schemas.openxmlformats.org/officeDocument/2006/relationships/tags" Target="../tags/tag18.xml"/><Relationship Id="rId12" Type="http://schemas.openxmlformats.org/officeDocument/2006/relationships/tags" Target="../tags/tag23.xml"/><Relationship Id="rId17" Type="http://schemas.openxmlformats.org/officeDocument/2006/relationships/tags" Target="../tags/tag28.xml"/><Relationship Id="rId25" Type="http://schemas.openxmlformats.org/officeDocument/2006/relationships/tags" Target="../tags/tag36.xml"/><Relationship Id="rId33" Type="http://schemas.openxmlformats.org/officeDocument/2006/relationships/image" Target="../media/image69.png"/><Relationship Id="rId2" Type="http://schemas.openxmlformats.org/officeDocument/2006/relationships/tags" Target="../tags/tag13.xml"/><Relationship Id="rId16" Type="http://schemas.openxmlformats.org/officeDocument/2006/relationships/tags" Target="../tags/tag27.xml"/><Relationship Id="rId20" Type="http://schemas.openxmlformats.org/officeDocument/2006/relationships/tags" Target="../tags/tag31.xml"/><Relationship Id="rId29" Type="http://schemas.openxmlformats.org/officeDocument/2006/relationships/slideLayout" Target="../slideLayouts/slideLayout11.xml"/><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tags" Target="../tags/tag22.xml"/><Relationship Id="rId24" Type="http://schemas.openxmlformats.org/officeDocument/2006/relationships/tags" Target="../tags/tag35.xml"/><Relationship Id="rId32" Type="http://schemas.openxmlformats.org/officeDocument/2006/relationships/image" Target="../media/image68.png"/><Relationship Id="rId5" Type="http://schemas.openxmlformats.org/officeDocument/2006/relationships/tags" Target="../tags/tag16.xml"/><Relationship Id="rId15" Type="http://schemas.openxmlformats.org/officeDocument/2006/relationships/tags" Target="../tags/tag26.xml"/><Relationship Id="rId23" Type="http://schemas.openxmlformats.org/officeDocument/2006/relationships/tags" Target="../tags/tag34.xml"/><Relationship Id="rId28" Type="http://schemas.openxmlformats.org/officeDocument/2006/relationships/tags" Target="../tags/tag39.xml"/><Relationship Id="rId10" Type="http://schemas.openxmlformats.org/officeDocument/2006/relationships/tags" Target="../tags/tag21.xml"/><Relationship Id="rId19" Type="http://schemas.openxmlformats.org/officeDocument/2006/relationships/tags" Target="../tags/tag30.xml"/><Relationship Id="rId31" Type="http://schemas.openxmlformats.org/officeDocument/2006/relationships/image" Target="../media/image63.png"/><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tags" Target="../tags/tag25.xml"/><Relationship Id="rId22" Type="http://schemas.openxmlformats.org/officeDocument/2006/relationships/tags" Target="../tags/tag33.xml"/><Relationship Id="rId27" Type="http://schemas.openxmlformats.org/officeDocument/2006/relationships/tags" Target="../tags/tag38.xml"/><Relationship Id="rId30" Type="http://schemas.openxmlformats.org/officeDocument/2006/relationships/notesSlide" Target="../notesSlides/notesSlide25.xml"/></Relationships>
</file>

<file path=ppt/slides/_rels/slide35.xml.rels><?xml version="1.0" encoding="UTF-8" standalone="yes"?>
<Relationships xmlns="http://schemas.openxmlformats.org/package/2006/relationships"><Relationship Id="rId8" Type="http://schemas.openxmlformats.org/officeDocument/2006/relationships/tags" Target="../tags/tag47.xml"/><Relationship Id="rId13" Type="http://schemas.openxmlformats.org/officeDocument/2006/relationships/tags" Target="../tags/tag52.xml"/><Relationship Id="rId18" Type="http://schemas.openxmlformats.org/officeDocument/2006/relationships/tags" Target="../tags/tag57.xml"/><Relationship Id="rId26" Type="http://schemas.openxmlformats.org/officeDocument/2006/relationships/tags" Target="../tags/tag65.xml"/><Relationship Id="rId3" Type="http://schemas.openxmlformats.org/officeDocument/2006/relationships/tags" Target="../tags/tag42.xml"/><Relationship Id="rId21" Type="http://schemas.openxmlformats.org/officeDocument/2006/relationships/tags" Target="../tags/tag60.xml"/><Relationship Id="rId34" Type="http://schemas.openxmlformats.org/officeDocument/2006/relationships/image" Target="../media/image63.png"/><Relationship Id="rId7" Type="http://schemas.openxmlformats.org/officeDocument/2006/relationships/tags" Target="../tags/tag46.xml"/><Relationship Id="rId12" Type="http://schemas.openxmlformats.org/officeDocument/2006/relationships/tags" Target="../tags/tag51.xml"/><Relationship Id="rId17" Type="http://schemas.openxmlformats.org/officeDocument/2006/relationships/tags" Target="../tags/tag56.xml"/><Relationship Id="rId25" Type="http://schemas.openxmlformats.org/officeDocument/2006/relationships/tags" Target="../tags/tag64.xml"/><Relationship Id="rId33" Type="http://schemas.openxmlformats.org/officeDocument/2006/relationships/notesSlide" Target="../notesSlides/notesSlide26.xml"/><Relationship Id="rId2" Type="http://schemas.openxmlformats.org/officeDocument/2006/relationships/tags" Target="../tags/tag41.xml"/><Relationship Id="rId16" Type="http://schemas.openxmlformats.org/officeDocument/2006/relationships/tags" Target="../tags/tag55.xml"/><Relationship Id="rId20" Type="http://schemas.openxmlformats.org/officeDocument/2006/relationships/tags" Target="../tags/tag59.xml"/><Relationship Id="rId29" Type="http://schemas.openxmlformats.org/officeDocument/2006/relationships/tags" Target="../tags/tag68.xml"/><Relationship Id="rId1" Type="http://schemas.openxmlformats.org/officeDocument/2006/relationships/tags" Target="../tags/tag40.xml"/><Relationship Id="rId6" Type="http://schemas.openxmlformats.org/officeDocument/2006/relationships/tags" Target="../tags/tag45.xml"/><Relationship Id="rId11" Type="http://schemas.openxmlformats.org/officeDocument/2006/relationships/tags" Target="../tags/tag50.xml"/><Relationship Id="rId24" Type="http://schemas.openxmlformats.org/officeDocument/2006/relationships/tags" Target="../tags/tag63.xml"/><Relationship Id="rId32" Type="http://schemas.openxmlformats.org/officeDocument/2006/relationships/slideLayout" Target="../slideLayouts/slideLayout11.xml"/><Relationship Id="rId37" Type="http://schemas.openxmlformats.org/officeDocument/2006/relationships/image" Target="../media/image64.png"/><Relationship Id="rId5" Type="http://schemas.openxmlformats.org/officeDocument/2006/relationships/tags" Target="../tags/tag44.xml"/><Relationship Id="rId15" Type="http://schemas.openxmlformats.org/officeDocument/2006/relationships/tags" Target="../tags/tag54.xml"/><Relationship Id="rId23" Type="http://schemas.openxmlformats.org/officeDocument/2006/relationships/tags" Target="../tags/tag62.xml"/><Relationship Id="rId28" Type="http://schemas.openxmlformats.org/officeDocument/2006/relationships/tags" Target="../tags/tag67.xml"/><Relationship Id="rId36" Type="http://schemas.openxmlformats.org/officeDocument/2006/relationships/image" Target="../media/image68.png"/><Relationship Id="rId10" Type="http://schemas.openxmlformats.org/officeDocument/2006/relationships/tags" Target="../tags/tag49.xml"/><Relationship Id="rId19" Type="http://schemas.openxmlformats.org/officeDocument/2006/relationships/tags" Target="../tags/tag58.xml"/><Relationship Id="rId31" Type="http://schemas.openxmlformats.org/officeDocument/2006/relationships/tags" Target="../tags/tag70.xml"/><Relationship Id="rId4" Type="http://schemas.openxmlformats.org/officeDocument/2006/relationships/tags" Target="../tags/tag43.xml"/><Relationship Id="rId9" Type="http://schemas.openxmlformats.org/officeDocument/2006/relationships/tags" Target="../tags/tag48.xml"/><Relationship Id="rId14" Type="http://schemas.openxmlformats.org/officeDocument/2006/relationships/tags" Target="../tags/tag53.xml"/><Relationship Id="rId22" Type="http://schemas.openxmlformats.org/officeDocument/2006/relationships/tags" Target="../tags/tag61.xml"/><Relationship Id="rId27" Type="http://schemas.openxmlformats.org/officeDocument/2006/relationships/tags" Target="../tags/tag66.xml"/><Relationship Id="rId30" Type="http://schemas.openxmlformats.org/officeDocument/2006/relationships/tags" Target="../tags/tag69.xml"/><Relationship Id="rId35" Type="http://schemas.openxmlformats.org/officeDocument/2006/relationships/image" Target="../media/image6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12" Type="http://schemas.microsoft.com/office/2007/relationships/hdphoto" Target="../media/hdphoto2.wdp"/><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7853" y="1371600"/>
            <a:ext cx="7772400" cy="1219200"/>
          </a:xfrm>
        </p:spPr>
        <p:txBody>
          <a:bodyPr>
            <a:noAutofit/>
          </a:bodyPr>
          <a:lstStyle/>
          <a:p>
            <a:r>
              <a:rPr lang="en-US" sz="5400" dirty="0" smtClean="0">
                <a:solidFill>
                  <a:srgbClr val="C00000"/>
                </a:solidFill>
              </a:rPr>
              <a:t>Through Partner </a:t>
            </a:r>
            <a:br>
              <a:rPr lang="en-US" sz="5400" dirty="0" smtClean="0">
                <a:solidFill>
                  <a:srgbClr val="C00000"/>
                </a:solidFill>
              </a:rPr>
            </a:br>
            <a:r>
              <a:rPr lang="en-US" sz="5400" dirty="0" smtClean="0">
                <a:solidFill>
                  <a:srgbClr val="C00000"/>
                </a:solidFill>
              </a:rPr>
              <a:t>Sales Presentation</a:t>
            </a:r>
            <a:endParaRPr lang="en-US" sz="5400" dirty="0">
              <a:solidFill>
                <a:srgbClr val="C00000"/>
              </a:solidFill>
              <a:latin typeface="Segoe UI Light" pitchFamily="34" charset="0"/>
            </a:endParaRPr>
          </a:p>
        </p:txBody>
      </p:sp>
      <p:sp>
        <p:nvSpPr>
          <p:cNvPr id="6" name="Text Placeholder 5"/>
          <p:cNvSpPr>
            <a:spLocks noGrp="1"/>
          </p:cNvSpPr>
          <p:nvPr>
            <p:ph type="body" idx="1"/>
          </p:nvPr>
        </p:nvSpPr>
        <p:spPr>
          <a:xfrm>
            <a:off x="437294" y="3276600"/>
            <a:ext cx="5879214" cy="1195830"/>
          </a:xfrm>
        </p:spPr>
        <p:txBody>
          <a:bodyPr>
            <a:normAutofit/>
          </a:bodyPr>
          <a:lstStyle/>
          <a:p>
            <a:r>
              <a:rPr lang="en-US" sz="2800" dirty="0" smtClean="0">
                <a:latin typeface="Segoe UI Light" pitchFamily="34" charset="0"/>
              </a:rPr>
              <a:t>Top reasons your customers should upgrade to SQL Server 2012</a:t>
            </a:r>
            <a:endParaRPr lang="en-US" sz="2800" dirty="0">
              <a:latin typeface="Segoe UI Light" pitchFamily="34" charset="0"/>
            </a:endParaRPr>
          </a:p>
        </p:txBody>
      </p:sp>
      <p:sp>
        <p:nvSpPr>
          <p:cNvPr id="4" name="Slide Number Placeholder 3"/>
          <p:cNvSpPr>
            <a:spLocks noGrp="1"/>
          </p:cNvSpPr>
          <p:nvPr>
            <p:ph type="sldNum" sz="quarter" idx="12"/>
          </p:nvPr>
        </p:nvSpPr>
        <p:spPr/>
        <p:txBody>
          <a:bodyPr/>
          <a:lstStyle/>
          <a:p>
            <a:fld id="{BD271169-D5A2-4E26-9D3F-58E320BF9E89}" type="slidenum">
              <a:rPr lang="en-US" smtClean="0"/>
              <a:t>1</a:t>
            </a:fld>
            <a:endParaRPr lang="en-US" dirty="0"/>
          </a:p>
        </p:txBody>
      </p:sp>
    </p:spTree>
    <p:extLst>
      <p:ext uri="{BB962C8B-B14F-4D97-AF65-F5344CB8AC3E}">
        <p14:creationId xmlns:p14="http://schemas.microsoft.com/office/powerpoint/2010/main" val="2389867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p:cNvSpPr/>
          <p:nvPr/>
        </p:nvSpPr>
        <p:spPr>
          <a:xfrm>
            <a:off x="6510168" y="4533068"/>
            <a:ext cx="1796036" cy="1525070"/>
          </a:xfrm>
          <a:prstGeom prst="rect">
            <a:avLst/>
          </a:prstGeom>
          <a:solidFill>
            <a:srgbClr val="B5D3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Windows Azure Marketplace &amp; Data Sync</a:t>
            </a:r>
            <a:endParaRPr lang="en-US" sz="1600" dirty="0"/>
          </a:p>
        </p:txBody>
      </p:sp>
      <p:sp>
        <p:nvSpPr>
          <p:cNvPr id="61" name="Rectangle 60"/>
          <p:cNvSpPr/>
          <p:nvPr/>
        </p:nvSpPr>
        <p:spPr>
          <a:xfrm>
            <a:off x="6510167" y="2903060"/>
            <a:ext cx="1796036" cy="1511423"/>
          </a:xfrm>
          <a:prstGeom prst="rect">
            <a:avLst/>
          </a:prstGeom>
          <a:solidFill>
            <a:srgbClr val="4DC8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24+TB¹ C</a:t>
            </a:r>
            <a:r>
              <a:rPr lang="en-US" sz="1600" b="1" dirty="0" smtClean="0"/>
              <a:t>ubes</a:t>
            </a:r>
          </a:p>
          <a:p>
            <a:pPr algn="ctr"/>
            <a:r>
              <a:rPr lang="en-US" sz="1600" b="1" dirty="0"/>
              <a:t>15K P</a:t>
            </a:r>
            <a:r>
              <a:rPr lang="en-US" sz="1600" b="1" dirty="0" smtClean="0"/>
              <a:t>artitions</a:t>
            </a:r>
          </a:p>
          <a:p>
            <a:pPr algn="ctr"/>
            <a:r>
              <a:rPr lang="en-US" sz="1600" b="1" dirty="0"/>
              <a:t>Tier 1 </a:t>
            </a:r>
            <a:r>
              <a:rPr lang="en-US" sz="1600" b="1" dirty="0" smtClean="0"/>
              <a:t>Scalability  </a:t>
            </a:r>
            <a:endParaRPr lang="en-US" sz="1600" b="1" dirty="0"/>
          </a:p>
        </p:txBody>
      </p:sp>
      <p:sp>
        <p:nvSpPr>
          <p:cNvPr id="52" name="Rectangle 51"/>
          <p:cNvSpPr/>
          <p:nvPr/>
        </p:nvSpPr>
        <p:spPr>
          <a:xfrm>
            <a:off x="594360" y="1228070"/>
            <a:ext cx="1796036" cy="1511423"/>
          </a:xfrm>
          <a:prstGeom prst="rect">
            <a:avLst/>
          </a:prstGeom>
          <a:solidFill>
            <a:srgbClr val="FF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smtClean="0"/>
              <a:t>AlwaysOn</a:t>
            </a:r>
            <a:endParaRPr lang="en-US" sz="1600" b="1" dirty="0"/>
          </a:p>
        </p:txBody>
      </p:sp>
      <p:sp>
        <p:nvSpPr>
          <p:cNvPr id="54" name="Rectangle 53"/>
          <p:cNvSpPr/>
          <p:nvPr/>
        </p:nvSpPr>
        <p:spPr>
          <a:xfrm>
            <a:off x="2585772" y="1225297"/>
            <a:ext cx="1796036" cy="1506858"/>
          </a:xfrm>
          <a:prstGeom prst="rect">
            <a:avLst/>
          </a:prstGeom>
          <a:solidFill>
            <a:srgbClr val="FF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In-Memory </a:t>
            </a:r>
            <a:r>
              <a:rPr lang="en-US" sz="1600" b="1" dirty="0" err="1" smtClean="0"/>
              <a:t>ColumnStore</a:t>
            </a:r>
            <a:endParaRPr lang="en-US" sz="1600" b="1" dirty="0"/>
          </a:p>
        </p:txBody>
      </p:sp>
      <p:sp>
        <p:nvSpPr>
          <p:cNvPr id="55" name="Rectangle 54"/>
          <p:cNvSpPr/>
          <p:nvPr/>
        </p:nvSpPr>
        <p:spPr>
          <a:xfrm>
            <a:off x="4556922" y="1228070"/>
            <a:ext cx="1796036" cy="1504085"/>
          </a:xfrm>
          <a:prstGeom prst="rect">
            <a:avLst/>
          </a:prstGeom>
          <a:solidFill>
            <a:srgbClr val="FF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Windows Server Core Support</a:t>
            </a:r>
            <a:endParaRPr lang="en-US" sz="1600" b="1" dirty="0"/>
          </a:p>
        </p:txBody>
      </p:sp>
      <p:sp>
        <p:nvSpPr>
          <p:cNvPr id="57" name="Rectangle 56"/>
          <p:cNvSpPr/>
          <p:nvPr/>
        </p:nvSpPr>
        <p:spPr>
          <a:xfrm>
            <a:off x="589310" y="2897913"/>
            <a:ext cx="1796036" cy="1511423"/>
          </a:xfrm>
          <a:prstGeom prst="rect">
            <a:avLst/>
          </a:prstGeom>
          <a:solidFill>
            <a:srgbClr val="4DC8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smtClean="0"/>
              <a:t>PowerPivot</a:t>
            </a:r>
            <a:endParaRPr lang="en-US" sz="1600" b="1" dirty="0"/>
          </a:p>
        </p:txBody>
      </p:sp>
      <p:sp>
        <p:nvSpPr>
          <p:cNvPr id="58" name="Rectangle 57"/>
          <p:cNvSpPr/>
          <p:nvPr/>
        </p:nvSpPr>
        <p:spPr>
          <a:xfrm>
            <a:off x="2585767" y="2886399"/>
            <a:ext cx="1796036" cy="1511423"/>
          </a:xfrm>
          <a:prstGeom prst="rect">
            <a:avLst/>
          </a:prstGeom>
          <a:solidFill>
            <a:srgbClr val="4DC8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SharePoint</a:t>
            </a:r>
            <a:endParaRPr lang="en-US" sz="1600" b="1" dirty="0"/>
          </a:p>
        </p:txBody>
      </p:sp>
      <p:sp>
        <p:nvSpPr>
          <p:cNvPr id="60" name="Rectangle 59"/>
          <p:cNvSpPr/>
          <p:nvPr/>
        </p:nvSpPr>
        <p:spPr>
          <a:xfrm>
            <a:off x="4556916" y="2886399"/>
            <a:ext cx="1796036" cy="1511423"/>
          </a:xfrm>
          <a:prstGeom prst="rect">
            <a:avLst/>
          </a:prstGeom>
          <a:solidFill>
            <a:srgbClr val="4DC8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Data Quality Services </a:t>
            </a:r>
            <a:r>
              <a:rPr lang="en-US" sz="1600" b="1" dirty="0" smtClean="0"/>
              <a:t>&amp; BI </a:t>
            </a:r>
            <a:r>
              <a:rPr lang="en-US" sz="1600" b="1" dirty="0"/>
              <a:t>Semantic Model </a:t>
            </a:r>
          </a:p>
        </p:txBody>
      </p:sp>
      <p:sp>
        <p:nvSpPr>
          <p:cNvPr id="62" name="Rectangle 61"/>
          <p:cNvSpPr/>
          <p:nvPr/>
        </p:nvSpPr>
        <p:spPr>
          <a:xfrm>
            <a:off x="589310" y="4533069"/>
            <a:ext cx="1796036" cy="1525070"/>
          </a:xfrm>
          <a:prstGeom prst="rect">
            <a:avLst/>
          </a:prstGeom>
          <a:solidFill>
            <a:srgbClr val="B5D3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Unlimited Virtualization &amp; License Mobility</a:t>
            </a:r>
            <a:endParaRPr lang="en-US" sz="1600" dirty="0"/>
          </a:p>
        </p:txBody>
      </p:sp>
      <p:sp>
        <p:nvSpPr>
          <p:cNvPr id="63" name="Rectangle 62"/>
          <p:cNvSpPr/>
          <p:nvPr/>
        </p:nvSpPr>
        <p:spPr>
          <a:xfrm>
            <a:off x="2585772" y="4533068"/>
            <a:ext cx="1796036" cy="1537718"/>
          </a:xfrm>
          <a:prstGeom prst="rect">
            <a:avLst/>
          </a:prstGeom>
          <a:solidFill>
            <a:srgbClr val="B5D3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Flexible Deployment</a:t>
            </a:r>
            <a:endParaRPr lang="en-US" sz="1600" dirty="0"/>
          </a:p>
        </p:txBody>
      </p:sp>
      <p:sp>
        <p:nvSpPr>
          <p:cNvPr id="64" name="Rectangle 63"/>
          <p:cNvSpPr/>
          <p:nvPr/>
        </p:nvSpPr>
        <p:spPr>
          <a:xfrm>
            <a:off x="4556922" y="4533068"/>
            <a:ext cx="1796036" cy="1553790"/>
          </a:xfrm>
          <a:prstGeom prst="rect">
            <a:avLst/>
          </a:prstGeom>
          <a:solidFill>
            <a:srgbClr val="B5D3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Common </a:t>
            </a:r>
            <a:r>
              <a:rPr lang="en-US" sz="1600" b="1" dirty="0" smtClean="0"/>
              <a:t>Management &amp; </a:t>
            </a:r>
            <a:r>
              <a:rPr lang="en-US" sz="1600" b="1" spc="-100" dirty="0"/>
              <a:t>D</a:t>
            </a:r>
            <a:r>
              <a:rPr lang="en-US" sz="1600" b="1" spc="-100" dirty="0" smtClean="0"/>
              <a:t>evelopment </a:t>
            </a:r>
            <a:r>
              <a:rPr lang="en-US" sz="1600" b="1" dirty="0" smtClean="0"/>
              <a:t>Tools</a:t>
            </a:r>
            <a:endParaRPr lang="en-US" sz="1600" dirty="0"/>
          </a:p>
        </p:txBody>
      </p:sp>
      <p:sp>
        <p:nvSpPr>
          <p:cNvPr id="2" name="Title 1"/>
          <p:cNvSpPr>
            <a:spLocks noGrp="1"/>
          </p:cNvSpPr>
          <p:nvPr>
            <p:ph type="title"/>
          </p:nvPr>
        </p:nvSpPr>
        <p:spPr>
          <a:xfrm>
            <a:off x="457200" y="274638"/>
            <a:ext cx="8229600" cy="563562"/>
          </a:xfrm>
        </p:spPr>
        <p:txBody>
          <a:bodyPr>
            <a:noAutofit/>
          </a:bodyPr>
          <a:lstStyle/>
          <a:p>
            <a:r>
              <a:rPr lang="en-US" sz="4000" dirty="0" smtClean="0">
                <a:solidFill>
                  <a:srgbClr val="C82828"/>
                </a:solidFill>
              </a:rPr>
              <a:t>The solution…</a:t>
            </a:r>
            <a:endParaRPr lang="en-US" sz="4000" dirty="0"/>
          </a:p>
        </p:txBody>
      </p:sp>
      <p:grpSp>
        <p:nvGrpSpPr>
          <p:cNvPr id="29" name="Group 28"/>
          <p:cNvGrpSpPr/>
          <p:nvPr/>
        </p:nvGrpSpPr>
        <p:grpSpPr>
          <a:xfrm>
            <a:off x="597579" y="1225880"/>
            <a:ext cx="1796037" cy="1511423"/>
            <a:chOff x="433395" y="1590480"/>
            <a:chExt cx="2350748" cy="2129300"/>
          </a:xfrm>
        </p:grpSpPr>
        <p:sp>
          <p:nvSpPr>
            <p:cNvPr id="30" name="Rectangle 29"/>
            <p:cNvSpPr/>
            <p:nvPr/>
          </p:nvSpPr>
          <p:spPr>
            <a:xfrm>
              <a:off x="433396" y="1590480"/>
              <a:ext cx="2350747" cy="2129300"/>
            </a:xfrm>
            <a:prstGeom prst="rect">
              <a:avLst/>
            </a:prstGeom>
            <a:solidFill>
              <a:srgbClr val="FF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600" dirty="0" smtClean="0"/>
                <a:t>Availability</a:t>
              </a:r>
              <a:endParaRPr lang="en-US" sz="1600" dirty="0"/>
            </a:p>
          </p:txBody>
        </p:sp>
        <p:sp>
          <p:nvSpPr>
            <p:cNvPr id="31" name="TextBox 30"/>
            <p:cNvSpPr txBox="1"/>
            <p:nvPr/>
          </p:nvSpPr>
          <p:spPr>
            <a:xfrm>
              <a:off x="433395" y="1659021"/>
              <a:ext cx="2350747" cy="1691029"/>
            </a:xfrm>
            <a:prstGeom prst="rect">
              <a:avLst/>
            </a:prstGeom>
            <a:noFill/>
          </p:spPr>
          <p:txBody>
            <a:bodyPr wrap="square" rtlCol="0" anchor="ctr">
              <a:spAutoFit/>
            </a:bodyPr>
            <a:lstStyle/>
            <a:p>
              <a:pPr algn="ctr"/>
              <a:r>
                <a:rPr lang="en-US" sz="7200" b="1" dirty="0" smtClean="0">
                  <a:solidFill>
                    <a:schemeClr val="bg1"/>
                  </a:solidFill>
                </a:rPr>
                <a:t>9</a:t>
              </a:r>
              <a:r>
                <a:rPr lang="en-US" sz="7200" dirty="0" smtClean="0">
                  <a:solidFill>
                    <a:schemeClr val="bg1"/>
                  </a:solidFill>
                </a:rPr>
                <a:t>s</a:t>
              </a:r>
              <a:endParaRPr lang="en-US" sz="7200" dirty="0">
                <a:solidFill>
                  <a:schemeClr val="bg1"/>
                </a:solidFill>
              </a:endParaRPr>
            </a:p>
          </p:txBody>
        </p:sp>
      </p:grpSp>
      <p:grpSp>
        <p:nvGrpSpPr>
          <p:cNvPr id="8" name="Group 7"/>
          <p:cNvGrpSpPr/>
          <p:nvPr/>
        </p:nvGrpSpPr>
        <p:grpSpPr>
          <a:xfrm>
            <a:off x="2585768" y="1220732"/>
            <a:ext cx="1796037" cy="1511423"/>
            <a:chOff x="3017713" y="1592285"/>
            <a:chExt cx="2350747" cy="2129300"/>
          </a:xfrm>
        </p:grpSpPr>
        <p:sp>
          <p:nvSpPr>
            <p:cNvPr id="27" name="Rectangle 26"/>
            <p:cNvSpPr/>
            <p:nvPr/>
          </p:nvSpPr>
          <p:spPr>
            <a:xfrm>
              <a:off x="3017713" y="1592285"/>
              <a:ext cx="2350747" cy="2129300"/>
            </a:xfrm>
            <a:prstGeom prst="rect">
              <a:avLst/>
            </a:prstGeom>
            <a:solidFill>
              <a:srgbClr val="FF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600" dirty="0" smtClean="0"/>
                <a:t>Speed</a:t>
              </a:r>
              <a:endParaRPr lang="en-US" sz="1600" dirty="0"/>
            </a:p>
          </p:txBody>
        </p:sp>
        <p:pic>
          <p:nvPicPr>
            <p:cNvPr id="32" name="Picture 6" descr="\\MAGNUM\Projects\Microsoft\Cloud Power FY12\Design\ICONS_PNG\Speed.png"/>
            <p:cNvPicPr>
              <a:picLocks noChangeAspect="1" noChangeArrowheads="1"/>
            </p:cNvPicPr>
            <p:nvPr/>
          </p:nvPicPr>
          <p:blipFill>
            <a:blip r:embed="rId3" cstate="print">
              <a:lum bright="100000"/>
            </a:blip>
            <a:srcRect/>
            <a:stretch>
              <a:fillRect/>
            </a:stretch>
          </p:blipFill>
          <p:spPr bwMode="auto">
            <a:xfrm>
              <a:off x="3365006" y="1825895"/>
              <a:ext cx="1401544" cy="1401544"/>
            </a:xfrm>
            <a:prstGeom prst="rect">
              <a:avLst/>
            </a:prstGeom>
            <a:noFill/>
          </p:spPr>
        </p:pic>
      </p:grpSp>
      <p:grpSp>
        <p:nvGrpSpPr>
          <p:cNvPr id="16" name="Group 15"/>
          <p:cNvGrpSpPr/>
          <p:nvPr/>
        </p:nvGrpSpPr>
        <p:grpSpPr>
          <a:xfrm>
            <a:off x="4556918" y="1111084"/>
            <a:ext cx="1796037" cy="1621072"/>
            <a:chOff x="5393142" y="1529666"/>
            <a:chExt cx="1548398" cy="1445546"/>
          </a:xfrm>
        </p:grpSpPr>
        <p:sp>
          <p:nvSpPr>
            <p:cNvPr id="3" name="Rectangle 2"/>
            <p:cNvSpPr/>
            <p:nvPr/>
          </p:nvSpPr>
          <p:spPr>
            <a:xfrm>
              <a:off x="5393142" y="1627442"/>
              <a:ext cx="1548398" cy="1347770"/>
            </a:xfrm>
            <a:prstGeom prst="rect">
              <a:avLst/>
            </a:prstGeom>
            <a:solidFill>
              <a:srgbClr val="FF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600" dirty="0" smtClean="0"/>
                <a:t>Compliance</a:t>
              </a:r>
              <a:endParaRPr lang="en-US" sz="1600" dirty="0"/>
            </a:p>
          </p:txBody>
        </p:sp>
        <p:pic>
          <p:nvPicPr>
            <p:cNvPr id="33" name="Picture 5" descr="\\MAGNUM\Projects\Microsoft\Cloud Power FY12\Design\ICONS_PNG\Scale.png"/>
            <p:cNvPicPr>
              <a:picLocks noChangeAspect="1" noChangeArrowheads="1"/>
            </p:cNvPicPr>
            <p:nvPr/>
          </p:nvPicPr>
          <p:blipFill>
            <a:blip r:embed="rId4" cstate="print">
              <a:lum bright="100000"/>
            </a:blip>
            <a:srcRect/>
            <a:stretch>
              <a:fillRect/>
            </a:stretch>
          </p:blipFill>
          <p:spPr bwMode="auto">
            <a:xfrm>
              <a:off x="5479092" y="1529666"/>
              <a:ext cx="1376497" cy="1376496"/>
            </a:xfrm>
            <a:prstGeom prst="rect">
              <a:avLst/>
            </a:prstGeom>
            <a:noFill/>
          </p:spPr>
        </p:pic>
      </p:grpSp>
      <p:grpSp>
        <p:nvGrpSpPr>
          <p:cNvPr id="9" name="Group 8"/>
          <p:cNvGrpSpPr/>
          <p:nvPr/>
        </p:nvGrpSpPr>
        <p:grpSpPr>
          <a:xfrm>
            <a:off x="2585771" y="4546715"/>
            <a:ext cx="1796037" cy="1511423"/>
            <a:chOff x="2585771" y="4546715"/>
            <a:chExt cx="1796037" cy="1511423"/>
          </a:xfrm>
        </p:grpSpPr>
        <p:sp>
          <p:nvSpPr>
            <p:cNvPr id="47" name="Rectangle 46"/>
            <p:cNvSpPr/>
            <p:nvPr/>
          </p:nvSpPr>
          <p:spPr>
            <a:xfrm>
              <a:off x="2585771" y="4546715"/>
              <a:ext cx="1796037" cy="1511423"/>
            </a:xfrm>
            <a:prstGeom prst="rect">
              <a:avLst/>
            </a:prstGeom>
            <a:solidFill>
              <a:srgbClr val="B5D3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600" dirty="0" smtClean="0"/>
                <a:t>Fast Time </a:t>
              </a:r>
            </a:p>
            <a:p>
              <a:pPr algn="ctr"/>
              <a:r>
                <a:rPr lang="en-US" sz="1600" dirty="0" smtClean="0"/>
                <a:t>to Market</a:t>
              </a:r>
              <a:endParaRPr lang="en-US" sz="1600" dirty="0"/>
            </a:p>
          </p:txBody>
        </p:sp>
        <p:pic>
          <p:nvPicPr>
            <p:cNvPr id="70" name="Picture 37" descr="lightswitch.png"/>
            <p:cNvPicPr>
              <a:picLocks noChangeAspect="1"/>
            </p:cNvPicPr>
            <p:nvPr/>
          </p:nvPicPr>
          <p:blipFill>
            <a:blip r:embed="rId5" cstate="print"/>
            <a:srcRect l="13715" t="8690" r="17384" b="11856"/>
            <a:stretch>
              <a:fillRect/>
            </a:stretch>
          </p:blipFill>
          <p:spPr bwMode="auto">
            <a:xfrm>
              <a:off x="3042858" y="4564521"/>
              <a:ext cx="881862" cy="1016921"/>
            </a:xfrm>
            <a:prstGeom prst="rect">
              <a:avLst/>
            </a:prstGeom>
            <a:noFill/>
            <a:ln w="9525">
              <a:noFill/>
              <a:miter lim="800000"/>
              <a:headEnd/>
              <a:tailEnd/>
            </a:ln>
          </p:spPr>
        </p:pic>
      </p:grpSp>
      <p:grpSp>
        <p:nvGrpSpPr>
          <p:cNvPr id="19" name="Group 18"/>
          <p:cNvGrpSpPr/>
          <p:nvPr/>
        </p:nvGrpSpPr>
        <p:grpSpPr>
          <a:xfrm>
            <a:off x="2585770" y="2897914"/>
            <a:ext cx="1796037" cy="1511423"/>
            <a:chOff x="2585770" y="2897914"/>
            <a:chExt cx="1796037" cy="1511423"/>
          </a:xfrm>
        </p:grpSpPr>
        <p:sp>
          <p:nvSpPr>
            <p:cNvPr id="38" name="Rectangle 37"/>
            <p:cNvSpPr/>
            <p:nvPr/>
          </p:nvSpPr>
          <p:spPr>
            <a:xfrm>
              <a:off x="2585770" y="2897914"/>
              <a:ext cx="1796037" cy="1511423"/>
            </a:xfrm>
            <a:prstGeom prst="rect">
              <a:avLst/>
            </a:prstGeom>
            <a:solidFill>
              <a:srgbClr val="4DC8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600" dirty="0" smtClean="0"/>
                <a:t>Self-Service BI</a:t>
              </a:r>
              <a:endParaRPr lang="en-US" sz="1600" dirty="0"/>
            </a:p>
          </p:txBody>
        </p:sp>
        <p:pic>
          <p:nvPicPr>
            <p:cNvPr id="72" name="Picture 30" descr="service-based.png"/>
            <p:cNvPicPr>
              <a:picLocks noChangeAspect="1"/>
            </p:cNvPicPr>
            <p:nvPr/>
          </p:nvPicPr>
          <p:blipFill>
            <a:blip r:embed="rId6" cstate="print"/>
            <a:srcRect/>
            <a:stretch>
              <a:fillRect/>
            </a:stretch>
          </p:blipFill>
          <p:spPr bwMode="auto">
            <a:xfrm>
              <a:off x="2896789" y="2920728"/>
              <a:ext cx="1173993" cy="1217046"/>
            </a:xfrm>
            <a:prstGeom prst="rect">
              <a:avLst/>
            </a:prstGeom>
            <a:noFill/>
            <a:ln>
              <a:noFill/>
            </a:ln>
          </p:spPr>
        </p:pic>
      </p:grpSp>
      <p:grpSp>
        <p:nvGrpSpPr>
          <p:cNvPr id="6" name="Group 5"/>
          <p:cNvGrpSpPr/>
          <p:nvPr/>
        </p:nvGrpSpPr>
        <p:grpSpPr>
          <a:xfrm>
            <a:off x="4556921" y="4546715"/>
            <a:ext cx="1796037" cy="1511423"/>
            <a:chOff x="4556921" y="4546715"/>
            <a:chExt cx="1796037" cy="1511423"/>
          </a:xfrm>
        </p:grpSpPr>
        <p:sp>
          <p:nvSpPr>
            <p:cNvPr id="50" name="Rectangle 49"/>
            <p:cNvSpPr/>
            <p:nvPr/>
          </p:nvSpPr>
          <p:spPr>
            <a:xfrm>
              <a:off x="4556921" y="4546715"/>
              <a:ext cx="1796037" cy="1511423"/>
            </a:xfrm>
            <a:prstGeom prst="rect">
              <a:avLst/>
            </a:prstGeom>
            <a:solidFill>
              <a:srgbClr val="B5D3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600" dirty="0" smtClean="0"/>
                <a:t>Increased Productivity</a:t>
              </a:r>
              <a:endParaRPr lang="en-US" sz="1600" dirty="0"/>
            </a:p>
          </p:txBody>
        </p:sp>
        <p:pic>
          <p:nvPicPr>
            <p:cNvPr id="74" name="Picture 34" descr="Efficiency.png"/>
            <p:cNvPicPr>
              <a:picLocks noChangeAspect="1"/>
            </p:cNvPicPr>
            <p:nvPr/>
          </p:nvPicPr>
          <p:blipFill>
            <a:blip r:embed="rId7" cstate="print"/>
            <a:srcRect/>
            <a:stretch>
              <a:fillRect/>
            </a:stretch>
          </p:blipFill>
          <p:spPr bwMode="auto">
            <a:xfrm>
              <a:off x="5021173" y="4601169"/>
              <a:ext cx="867531" cy="898237"/>
            </a:xfrm>
            <a:prstGeom prst="rect">
              <a:avLst/>
            </a:prstGeom>
            <a:noFill/>
            <a:ln>
              <a:noFill/>
            </a:ln>
          </p:spPr>
        </p:pic>
      </p:grpSp>
      <p:grpSp>
        <p:nvGrpSpPr>
          <p:cNvPr id="10" name="Group 9"/>
          <p:cNvGrpSpPr/>
          <p:nvPr/>
        </p:nvGrpSpPr>
        <p:grpSpPr>
          <a:xfrm>
            <a:off x="597581" y="2871799"/>
            <a:ext cx="1796036" cy="1542685"/>
            <a:chOff x="597581" y="2871799"/>
            <a:chExt cx="1796036" cy="1542685"/>
          </a:xfrm>
        </p:grpSpPr>
        <p:sp>
          <p:nvSpPr>
            <p:cNvPr id="35" name="Rectangle 34"/>
            <p:cNvSpPr/>
            <p:nvPr/>
          </p:nvSpPr>
          <p:spPr>
            <a:xfrm>
              <a:off x="597581" y="2903061"/>
              <a:ext cx="1796036" cy="1511423"/>
            </a:xfrm>
            <a:prstGeom prst="rect">
              <a:avLst/>
            </a:prstGeom>
            <a:solidFill>
              <a:srgbClr val="4DC8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600" dirty="0" smtClean="0"/>
                <a:t>Data Exploration</a:t>
              </a:r>
              <a:endParaRPr lang="en-US" sz="1600" dirty="0"/>
            </a:p>
          </p:txBody>
        </p:sp>
        <p:pic>
          <p:nvPicPr>
            <p:cNvPr id="75" name="Picture 8" descr="\\MAGNUM\Projects\Microsoft\Cloud Power FY12\Design\Icons\PNGs\Cross Platform.png"/>
            <p:cNvPicPr>
              <a:picLocks noChangeAspect="1" noChangeArrowheads="1"/>
            </p:cNvPicPr>
            <p:nvPr/>
          </p:nvPicPr>
          <p:blipFill>
            <a:blip r:embed="rId8" cstate="print">
              <a:lum bright="100000"/>
            </a:blip>
            <a:stretch>
              <a:fillRect/>
            </a:stretch>
          </p:blipFill>
          <p:spPr bwMode="auto">
            <a:xfrm>
              <a:off x="867113" y="2871799"/>
              <a:ext cx="1256967" cy="1320150"/>
            </a:xfrm>
            <a:prstGeom prst="rect">
              <a:avLst/>
            </a:prstGeom>
            <a:noFill/>
          </p:spPr>
        </p:pic>
      </p:grpSp>
      <p:grpSp>
        <p:nvGrpSpPr>
          <p:cNvPr id="4" name="Group 3"/>
          <p:cNvGrpSpPr/>
          <p:nvPr/>
        </p:nvGrpSpPr>
        <p:grpSpPr>
          <a:xfrm>
            <a:off x="4556920" y="2897914"/>
            <a:ext cx="1796037" cy="1511423"/>
            <a:chOff x="4556920" y="2897914"/>
            <a:chExt cx="1796037" cy="1511423"/>
          </a:xfrm>
        </p:grpSpPr>
        <p:sp>
          <p:nvSpPr>
            <p:cNvPr id="41" name="Rectangle 40"/>
            <p:cNvSpPr/>
            <p:nvPr/>
          </p:nvSpPr>
          <p:spPr>
            <a:xfrm>
              <a:off x="4556920" y="2897914"/>
              <a:ext cx="1796037" cy="1511423"/>
            </a:xfrm>
            <a:prstGeom prst="rect">
              <a:avLst/>
            </a:prstGeom>
            <a:solidFill>
              <a:srgbClr val="4DC8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600" dirty="0" smtClean="0"/>
                <a:t>Consistent Data</a:t>
              </a:r>
              <a:endParaRPr lang="en-US" sz="1600" dirty="0"/>
            </a:p>
          </p:txBody>
        </p:sp>
        <p:pic>
          <p:nvPicPr>
            <p:cNvPr id="105" name="Picture 3" descr="\\MAGNUM\Projects\Microsoft\Cloud Power FY12\Design\ICONS_PNG\Accountability.png"/>
            <p:cNvPicPr>
              <a:picLocks noChangeAspect="1" noChangeArrowheads="1"/>
            </p:cNvPicPr>
            <p:nvPr/>
          </p:nvPicPr>
          <p:blipFill>
            <a:blip r:embed="rId9" cstate="print">
              <a:extLst>
                <a:ext uri="{BEBA8EAE-BF5A-486C-A8C5-ECC9F3942E4B}">
                  <a14:imgProps xmlns:a14="http://schemas.microsoft.com/office/drawing/2010/main">
                    <a14:imgLayer r:embed="rId10">
                      <a14:imgEffect>
                        <a14:brightnessContrast bright="100000"/>
                      </a14:imgEffect>
                    </a14:imgLayer>
                  </a14:imgProps>
                </a:ext>
              </a:extLst>
            </a:blip>
            <a:srcRect/>
            <a:stretch>
              <a:fillRect/>
            </a:stretch>
          </p:blipFill>
          <p:spPr bwMode="auto">
            <a:xfrm>
              <a:off x="4921155" y="2977345"/>
              <a:ext cx="1067559" cy="1067559"/>
            </a:xfrm>
            <a:prstGeom prst="rect">
              <a:avLst/>
            </a:prstGeom>
            <a:noFill/>
          </p:spPr>
        </p:pic>
      </p:grpSp>
      <p:grpSp>
        <p:nvGrpSpPr>
          <p:cNvPr id="12" name="Group 11"/>
          <p:cNvGrpSpPr/>
          <p:nvPr/>
        </p:nvGrpSpPr>
        <p:grpSpPr>
          <a:xfrm>
            <a:off x="597582" y="4551863"/>
            <a:ext cx="1796036" cy="1511423"/>
            <a:chOff x="597582" y="4551863"/>
            <a:chExt cx="1796036" cy="1511423"/>
          </a:xfrm>
        </p:grpSpPr>
        <p:sp>
          <p:nvSpPr>
            <p:cNvPr id="44" name="Rectangle 43"/>
            <p:cNvSpPr/>
            <p:nvPr/>
          </p:nvSpPr>
          <p:spPr>
            <a:xfrm>
              <a:off x="597582" y="4551863"/>
              <a:ext cx="1796036" cy="1511423"/>
            </a:xfrm>
            <a:prstGeom prst="rect">
              <a:avLst/>
            </a:prstGeom>
            <a:solidFill>
              <a:srgbClr val="B5D3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600" dirty="0" smtClean="0"/>
                <a:t>Scale On Demand</a:t>
              </a:r>
              <a:endParaRPr lang="en-US" sz="1600" dirty="0"/>
            </a:p>
          </p:txBody>
        </p:sp>
        <p:sp>
          <p:nvSpPr>
            <p:cNvPr id="107" name="Oval 106"/>
            <p:cNvSpPr/>
            <p:nvPr/>
          </p:nvSpPr>
          <p:spPr>
            <a:xfrm>
              <a:off x="981624" y="5326450"/>
              <a:ext cx="62555" cy="647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08" name="Oval 107"/>
            <p:cNvSpPr/>
            <p:nvPr/>
          </p:nvSpPr>
          <p:spPr>
            <a:xfrm>
              <a:off x="1046020" y="5072450"/>
              <a:ext cx="62555" cy="647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09" name="Oval 108"/>
            <p:cNvSpPr/>
            <p:nvPr/>
          </p:nvSpPr>
          <p:spPr>
            <a:xfrm>
              <a:off x="1230008" y="4894650"/>
              <a:ext cx="62555" cy="647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10" name="Oval 109"/>
            <p:cNvSpPr/>
            <p:nvPr/>
          </p:nvSpPr>
          <p:spPr>
            <a:xfrm>
              <a:off x="1478391" y="4818450"/>
              <a:ext cx="62555" cy="647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11" name="Oval 110"/>
            <p:cNvSpPr/>
            <p:nvPr/>
          </p:nvSpPr>
          <p:spPr>
            <a:xfrm>
              <a:off x="1739041" y="4894650"/>
              <a:ext cx="62555" cy="647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12" name="Oval 111"/>
            <p:cNvSpPr/>
            <p:nvPr/>
          </p:nvSpPr>
          <p:spPr>
            <a:xfrm>
              <a:off x="1895430" y="5072450"/>
              <a:ext cx="62555" cy="647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13" name="Oval 112"/>
            <p:cNvSpPr/>
            <p:nvPr/>
          </p:nvSpPr>
          <p:spPr>
            <a:xfrm>
              <a:off x="1959826" y="5326450"/>
              <a:ext cx="62555" cy="647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14" name="Down Arrow 113"/>
            <p:cNvSpPr/>
            <p:nvPr/>
          </p:nvSpPr>
          <p:spPr>
            <a:xfrm rot="12635514">
              <a:off x="1576440" y="4900670"/>
              <a:ext cx="101999" cy="430173"/>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15" name="Oval 114"/>
            <p:cNvSpPr/>
            <p:nvPr/>
          </p:nvSpPr>
          <p:spPr>
            <a:xfrm>
              <a:off x="1400347" y="5320100"/>
              <a:ext cx="14719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42" name="Oval 141"/>
            <p:cNvSpPr/>
            <p:nvPr/>
          </p:nvSpPr>
          <p:spPr>
            <a:xfrm>
              <a:off x="983896" y="5315074"/>
              <a:ext cx="62555" cy="647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43" name="Oval 142"/>
            <p:cNvSpPr/>
            <p:nvPr/>
          </p:nvSpPr>
          <p:spPr>
            <a:xfrm>
              <a:off x="1048292" y="5061074"/>
              <a:ext cx="62555" cy="647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44" name="Oval 143"/>
            <p:cNvSpPr/>
            <p:nvPr/>
          </p:nvSpPr>
          <p:spPr>
            <a:xfrm>
              <a:off x="1232280" y="4883274"/>
              <a:ext cx="62555" cy="647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45" name="Oval 144"/>
            <p:cNvSpPr/>
            <p:nvPr/>
          </p:nvSpPr>
          <p:spPr>
            <a:xfrm>
              <a:off x="1480663" y="4807074"/>
              <a:ext cx="62555" cy="647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46" name="Oval 145"/>
            <p:cNvSpPr/>
            <p:nvPr/>
          </p:nvSpPr>
          <p:spPr>
            <a:xfrm>
              <a:off x="1741313" y="4883274"/>
              <a:ext cx="62555" cy="647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47" name="Oval 146"/>
            <p:cNvSpPr/>
            <p:nvPr/>
          </p:nvSpPr>
          <p:spPr>
            <a:xfrm>
              <a:off x="1897702" y="5061074"/>
              <a:ext cx="62555" cy="647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48" name="Oval 147"/>
            <p:cNvSpPr/>
            <p:nvPr/>
          </p:nvSpPr>
          <p:spPr>
            <a:xfrm>
              <a:off x="1962098" y="5315074"/>
              <a:ext cx="62555" cy="647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49" name="Down Arrow 148"/>
            <p:cNvSpPr/>
            <p:nvPr/>
          </p:nvSpPr>
          <p:spPr>
            <a:xfrm rot="12635514">
              <a:off x="1578712" y="4889294"/>
              <a:ext cx="101999" cy="430173"/>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50" name="Oval 149"/>
            <p:cNvSpPr/>
            <p:nvPr/>
          </p:nvSpPr>
          <p:spPr>
            <a:xfrm>
              <a:off x="1402619" y="5308724"/>
              <a:ext cx="14719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grpSp>
        <p:nvGrpSpPr>
          <p:cNvPr id="15" name="Group 14"/>
          <p:cNvGrpSpPr/>
          <p:nvPr/>
        </p:nvGrpSpPr>
        <p:grpSpPr>
          <a:xfrm>
            <a:off x="6529092" y="4546715"/>
            <a:ext cx="1796037" cy="1511423"/>
            <a:chOff x="6529092" y="4546715"/>
            <a:chExt cx="1796037" cy="1511423"/>
          </a:xfrm>
        </p:grpSpPr>
        <p:sp>
          <p:nvSpPr>
            <p:cNvPr id="53" name="Rectangle 52"/>
            <p:cNvSpPr/>
            <p:nvPr/>
          </p:nvSpPr>
          <p:spPr>
            <a:xfrm>
              <a:off x="6529092" y="4546715"/>
              <a:ext cx="1796037" cy="1511423"/>
            </a:xfrm>
            <a:prstGeom prst="rect">
              <a:avLst/>
            </a:prstGeom>
            <a:solidFill>
              <a:srgbClr val="B5D3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600" dirty="0" smtClean="0"/>
                <a:t>Anywhere Access</a:t>
              </a:r>
              <a:endParaRPr lang="en-US" sz="1600" dirty="0"/>
            </a:p>
          </p:txBody>
        </p:sp>
        <p:pic>
          <p:nvPicPr>
            <p:cNvPr id="76" name="Picture 2" descr="\\MAGNUM\Projects\Microsoft\Cloud Power FY12\Design\ICONS_PNG\Devices.png"/>
            <p:cNvPicPr>
              <a:picLocks noChangeAspect="1" noChangeArrowheads="1"/>
            </p:cNvPicPr>
            <p:nvPr/>
          </p:nvPicPr>
          <p:blipFill>
            <a:blip r:embed="rId11" cstate="print">
              <a:lum bright="100000"/>
            </a:blip>
            <a:srcRect/>
            <a:stretch>
              <a:fillRect/>
            </a:stretch>
          </p:blipFill>
          <p:spPr bwMode="auto">
            <a:xfrm>
              <a:off x="6872762" y="4573164"/>
              <a:ext cx="1113240" cy="1113240"/>
            </a:xfrm>
            <a:prstGeom prst="rect">
              <a:avLst/>
            </a:prstGeom>
            <a:noFill/>
          </p:spPr>
        </p:pic>
      </p:grpSp>
      <p:grpSp>
        <p:nvGrpSpPr>
          <p:cNvPr id="14" name="Group 13"/>
          <p:cNvGrpSpPr/>
          <p:nvPr/>
        </p:nvGrpSpPr>
        <p:grpSpPr>
          <a:xfrm>
            <a:off x="6529092" y="2897914"/>
            <a:ext cx="1796037" cy="1511423"/>
            <a:chOff x="6529092" y="2897914"/>
            <a:chExt cx="1796037" cy="1511423"/>
          </a:xfrm>
        </p:grpSpPr>
        <p:sp>
          <p:nvSpPr>
            <p:cNvPr id="56" name="Rectangle 55"/>
            <p:cNvSpPr/>
            <p:nvPr/>
          </p:nvSpPr>
          <p:spPr>
            <a:xfrm>
              <a:off x="6529092" y="2897914"/>
              <a:ext cx="1796037" cy="1511423"/>
            </a:xfrm>
            <a:prstGeom prst="rect">
              <a:avLst/>
            </a:prstGeom>
            <a:solidFill>
              <a:srgbClr val="4DC8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600" dirty="0" smtClean="0"/>
                <a:t>Scalable Analytics</a:t>
              </a:r>
              <a:endParaRPr lang="en-US" sz="1600" dirty="0"/>
            </a:p>
          </p:txBody>
        </p:sp>
        <p:pic>
          <p:nvPicPr>
            <p:cNvPr id="77" name="Picture 2" descr="C:\Users\sigurdg\Desktop\Scalable.png"/>
            <p:cNvPicPr>
              <a:picLocks noChangeAspect="1" noChangeArrowheads="1"/>
            </p:cNvPicPr>
            <p:nvPr/>
          </p:nvPicPr>
          <p:blipFill>
            <a:blip r:embed="rId12" cstate="print"/>
            <a:srcRect/>
            <a:stretch>
              <a:fillRect/>
            </a:stretch>
          </p:blipFill>
          <p:spPr bwMode="auto">
            <a:xfrm>
              <a:off x="7063706" y="3160984"/>
              <a:ext cx="731351" cy="677528"/>
            </a:xfrm>
            <a:prstGeom prst="rect">
              <a:avLst/>
            </a:prstGeom>
            <a:noFill/>
            <a:ln>
              <a:noFill/>
            </a:ln>
          </p:spPr>
        </p:pic>
      </p:grpSp>
      <p:grpSp>
        <p:nvGrpSpPr>
          <p:cNvPr id="78" name="Group 77"/>
          <p:cNvGrpSpPr/>
          <p:nvPr/>
        </p:nvGrpSpPr>
        <p:grpSpPr>
          <a:xfrm>
            <a:off x="6529091" y="1166546"/>
            <a:ext cx="1796038" cy="1569660"/>
            <a:chOff x="6529091" y="1166546"/>
            <a:chExt cx="1796038" cy="1569660"/>
          </a:xfrm>
        </p:grpSpPr>
        <p:sp>
          <p:nvSpPr>
            <p:cNvPr id="79" name="Rectangle 78"/>
            <p:cNvSpPr/>
            <p:nvPr/>
          </p:nvSpPr>
          <p:spPr>
            <a:xfrm>
              <a:off x="6529092" y="1220732"/>
              <a:ext cx="1796037" cy="1511423"/>
            </a:xfrm>
            <a:prstGeom prst="rect">
              <a:avLst/>
            </a:prstGeom>
            <a:solidFill>
              <a:srgbClr val="FF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600" dirty="0"/>
            </a:p>
          </p:txBody>
        </p:sp>
        <p:sp>
          <p:nvSpPr>
            <p:cNvPr id="80" name="TextBox 79"/>
            <p:cNvSpPr txBox="1"/>
            <p:nvPr/>
          </p:nvSpPr>
          <p:spPr>
            <a:xfrm>
              <a:off x="6529091" y="1166546"/>
              <a:ext cx="1796038" cy="1569660"/>
            </a:xfrm>
            <a:prstGeom prst="rect">
              <a:avLst/>
            </a:prstGeom>
            <a:noFill/>
          </p:spPr>
          <p:txBody>
            <a:bodyPr wrap="square" rtlCol="0" anchor="ctr">
              <a:spAutoFit/>
            </a:bodyPr>
            <a:lstStyle/>
            <a:p>
              <a:pPr algn="ctr"/>
              <a:r>
                <a:rPr lang="en-US" sz="9600" b="1" dirty="0" smtClean="0">
                  <a:solidFill>
                    <a:schemeClr val="bg1"/>
                  </a:solidFill>
                </a:rPr>
                <a:t>?</a:t>
              </a:r>
              <a:endParaRPr lang="en-US" sz="9600" dirty="0">
                <a:solidFill>
                  <a:schemeClr val="bg1"/>
                </a:solidFill>
              </a:endParaRPr>
            </a:p>
          </p:txBody>
        </p:sp>
      </p:grpSp>
      <p:pic>
        <p:nvPicPr>
          <p:cNvPr id="81" name="Picture 2" descr="C:\Users\petern\Desktop\Design Stuff\SQL\SQL12_h_rgb.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529092" y="1776308"/>
            <a:ext cx="1796037" cy="371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0877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8"/>
                                        </p:tgtEl>
                                      </p:cBhvr>
                                    </p:animEffect>
                                    <p:set>
                                      <p:cBhvr>
                                        <p:cTn id="7" dur="1" fill="hold">
                                          <p:stCondLst>
                                            <p:cond delay="499"/>
                                          </p:stCondLst>
                                        </p:cTn>
                                        <p:tgtEl>
                                          <p:spTgt spid="78"/>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fade">
                                      <p:cBhvr>
                                        <p:cTn id="11" dur="500"/>
                                        <p:tgtEl>
                                          <p:spTgt spid="8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29"/>
                                        </p:tgtEl>
                                      </p:cBhvr>
                                    </p:animEffect>
                                    <p:set>
                                      <p:cBhvr>
                                        <p:cTn id="16" dur="1" fill="hold">
                                          <p:stCondLst>
                                            <p:cond delay="499"/>
                                          </p:stCondLst>
                                        </p:cTn>
                                        <p:tgtEl>
                                          <p:spTgt spid="2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16"/>
                                        </p:tgtEl>
                                      </p:cBhvr>
                                    </p:animEffect>
                                    <p:set>
                                      <p:cBhvr>
                                        <p:cTn id="26" dur="1" fill="hold">
                                          <p:stCondLst>
                                            <p:cond delay="499"/>
                                          </p:stCondLst>
                                        </p:cTn>
                                        <p:tgtEl>
                                          <p:spTgt spid="1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19"/>
                                        </p:tgtEl>
                                      </p:cBhvr>
                                    </p:animEffect>
                                    <p:set>
                                      <p:cBhvr>
                                        <p:cTn id="36" dur="1" fill="hold">
                                          <p:stCondLst>
                                            <p:cond delay="499"/>
                                          </p:stCondLst>
                                        </p:cTn>
                                        <p:tgtEl>
                                          <p:spTgt spid="19"/>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4"/>
                                        </p:tgtEl>
                                      </p:cBhvr>
                                    </p:animEffect>
                                    <p:set>
                                      <p:cBhvr>
                                        <p:cTn id="41" dur="1" fill="hold">
                                          <p:stCondLst>
                                            <p:cond delay="499"/>
                                          </p:stCondLst>
                                        </p:cTn>
                                        <p:tgtEl>
                                          <p:spTgt spid="4"/>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14"/>
                                        </p:tgtEl>
                                      </p:cBhvr>
                                    </p:animEffect>
                                    <p:set>
                                      <p:cBhvr>
                                        <p:cTn id="46" dur="1" fill="hold">
                                          <p:stCondLst>
                                            <p:cond delay="499"/>
                                          </p:stCondLst>
                                        </p:cTn>
                                        <p:tgtEl>
                                          <p:spTgt spid="14"/>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2"/>
                                        </p:tgtEl>
                                      </p:cBhvr>
                                    </p:animEffect>
                                    <p:set>
                                      <p:cBhvr>
                                        <p:cTn id="51" dur="1" fill="hold">
                                          <p:stCondLst>
                                            <p:cond delay="499"/>
                                          </p:stCondLst>
                                        </p:cTn>
                                        <p:tgtEl>
                                          <p:spTgt spid="12"/>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9"/>
                                        </p:tgtEl>
                                      </p:cBhvr>
                                    </p:animEffect>
                                    <p:set>
                                      <p:cBhvr>
                                        <p:cTn id="56" dur="1" fill="hold">
                                          <p:stCondLst>
                                            <p:cond delay="499"/>
                                          </p:stCondLst>
                                        </p:cTn>
                                        <p:tgtEl>
                                          <p:spTgt spid="9"/>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6"/>
                                        </p:tgtEl>
                                      </p:cBhvr>
                                    </p:animEffect>
                                    <p:set>
                                      <p:cBhvr>
                                        <p:cTn id="61" dur="1" fill="hold">
                                          <p:stCondLst>
                                            <p:cond delay="499"/>
                                          </p:stCondLst>
                                        </p:cTn>
                                        <p:tgtEl>
                                          <p:spTgt spid="6"/>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15"/>
                                        </p:tgtEl>
                                      </p:cBhvr>
                                    </p:animEffect>
                                    <p:set>
                                      <p:cBhvr>
                                        <p:cTn id="66"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6126956" y="2096621"/>
            <a:ext cx="2732569" cy="2214387"/>
          </a:xfrm>
          <a:prstGeom prst="rect">
            <a:avLst/>
          </a:prstGeom>
          <a:solidFill>
            <a:srgbClr val="B5D3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p:cNvSpPr/>
          <p:nvPr/>
        </p:nvSpPr>
        <p:spPr>
          <a:xfrm>
            <a:off x="3211031" y="2109208"/>
            <a:ext cx="2732569" cy="2214387"/>
          </a:xfrm>
          <a:prstGeom prst="rect">
            <a:avLst/>
          </a:prstGeom>
          <a:solidFill>
            <a:srgbClr val="4DC8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p:cNvSpPr/>
          <p:nvPr/>
        </p:nvSpPr>
        <p:spPr>
          <a:xfrm>
            <a:off x="295106" y="2109209"/>
            <a:ext cx="2732569" cy="1219096"/>
          </a:xfrm>
          <a:prstGeom prst="rect">
            <a:avLst/>
          </a:prstGeom>
          <a:solidFill>
            <a:srgbClr val="FF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295106" y="2089267"/>
            <a:ext cx="2732569" cy="2214387"/>
          </a:xfrm>
          <a:prstGeom prst="rect">
            <a:avLst/>
          </a:prstGeom>
          <a:solidFill>
            <a:srgbClr val="FF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Autofit/>
          </a:bodyPr>
          <a:lstStyle/>
          <a:p>
            <a:r>
              <a:rPr lang="en-US" sz="4000" dirty="0" smtClean="0">
                <a:solidFill>
                  <a:srgbClr val="C82828"/>
                </a:solidFill>
              </a:rPr>
              <a:t>SQL Server 2012 </a:t>
            </a:r>
            <a:br>
              <a:rPr lang="en-US" sz="4000" dirty="0" smtClean="0">
                <a:solidFill>
                  <a:srgbClr val="C82828"/>
                </a:solidFill>
              </a:rPr>
            </a:br>
            <a:r>
              <a:rPr lang="en-US" sz="4000" dirty="0" smtClean="0">
                <a:solidFill>
                  <a:srgbClr val="595959"/>
                </a:solidFill>
              </a:rPr>
              <a:t>A Modernized Platform </a:t>
            </a:r>
            <a:endParaRPr lang="en-US" sz="4000" dirty="0">
              <a:solidFill>
                <a:srgbClr val="595959"/>
              </a:solidFill>
            </a:endParaRPr>
          </a:p>
        </p:txBody>
      </p:sp>
      <p:sp>
        <p:nvSpPr>
          <p:cNvPr id="48" name="Rectangle 47"/>
          <p:cNvSpPr/>
          <p:nvPr/>
        </p:nvSpPr>
        <p:spPr bwMode="auto">
          <a:xfrm>
            <a:off x="3211030" y="4323596"/>
            <a:ext cx="2743200" cy="756486"/>
          </a:xfrm>
          <a:prstGeom prst="rect">
            <a:avLst/>
          </a:prstGeom>
          <a:noFill/>
          <a:ln w="12700">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40" tIns="91440" rIns="91440" bIns="91440" numCol="1" rtlCol="0" anchor="ctr" anchorCtr="0" compatLnSpc="1">
            <a:prstTxWarp prst="textNoShape">
              <a:avLst/>
            </a:prstTxWarp>
            <a:noAutofit/>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r" defTabSz="914159" fontAlgn="base">
              <a:spcBef>
                <a:spcPts val="600"/>
              </a:spcBef>
              <a:spcAft>
                <a:spcPts val="600"/>
              </a:spcAft>
              <a:buClr>
                <a:srgbClr val="FFFF99"/>
              </a:buClr>
              <a:buSzPct val="120000"/>
              <a:defRPr/>
            </a:pPr>
            <a:r>
              <a:rPr lang="en-US" sz="2200" b="1" dirty="0">
                <a:solidFill>
                  <a:srgbClr val="4DC8ED">
                    <a:alpha val="99000"/>
                  </a:srgbClr>
                </a:solidFill>
                <a:cs typeface="Segoe UI" pitchFamily="34" charset="0"/>
              </a:rPr>
              <a:t>Breakthrough Insight</a:t>
            </a:r>
          </a:p>
        </p:txBody>
      </p:sp>
      <p:sp>
        <p:nvSpPr>
          <p:cNvPr id="56" name="Rectangle 55"/>
          <p:cNvSpPr/>
          <p:nvPr/>
        </p:nvSpPr>
        <p:spPr bwMode="auto">
          <a:xfrm>
            <a:off x="295106" y="4334129"/>
            <a:ext cx="2743200" cy="756486"/>
          </a:xfrm>
          <a:prstGeom prst="rect">
            <a:avLst/>
          </a:prstGeom>
          <a:noFill/>
          <a:ln w="12700">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40" tIns="91440" rIns="91440" bIns="91440" numCol="1" rtlCol="0" anchor="ctr" anchorCtr="0" compatLnSpc="1">
            <a:prstTxWarp prst="textNoShape">
              <a:avLst/>
            </a:prstTxWarp>
            <a:noAutofit/>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r" defTabSz="914159" fontAlgn="base">
              <a:spcBef>
                <a:spcPts val="600"/>
              </a:spcBef>
              <a:spcAft>
                <a:spcPts val="600"/>
              </a:spcAft>
              <a:buClr>
                <a:srgbClr val="FFFF99"/>
              </a:buClr>
              <a:buSzPct val="120000"/>
              <a:defRPr/>
            </a:pPr>
            <a:r>
              <a:rPr lang="en-US" sz="2200" b="1" dirty="0">
                <a:solidFill>
                  <a:srgbClr val="FF8B00">
                    <a:alpha val="99000"/>
                  </a:srgbClr>
                </a:solidFill>
                <a:ea typeface="Segoe UI" pitchFamily="34" charset="0"/>
                <a:cs typeface="Segoe UI" pitchFamily="34" charset="0"/>
              </a:rPr>
              <a:t>Mission-Critical Confidence</a:t>
            </a:r>
          </a:p>
        </p:txBody>
      </p:sp>
      <p:sp>
        <p:nvSpPr>
          <p:cNvPr id="57" name="Rectangle 56"/>
          <p:cNvSpPr/>
          <p:nvPr/>
        </p:nvSpPr>
        <p:spPr bwMode="auto">
          <a:xfrm>
            <a:off x="6121641" y="4334130"/>
            <a:ext cx="2743200" cy="756486"/>
          </a:xfrm>
          <a:prstGeom prst="rect">
            <a:avLst/>
          </a:prstGeom>
          <a:noFill/>
          <a:ln w="12700">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40" tIns="91440" rIns="91440" bIns="91440" numCol="1" rtlCol="0" anchor="ctr" anchorCtr="0" compatLnSpc="1">
            <a:prstTxWarp prst="textNoShape">
              <a:avLst/>
            </a:prstTxWarp>
            <a:noAutofit/>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r" defTabSz="914159" fontAlgn="base">
              <a:spcBef>
                <a:spcPts val="600"/>
              </a:spcBef>
              <a:spcAft>
                <a:spcPts val="600"/>
              </a:spcAft>
              <a:buClr>
                <a:srgbClr val="FFFF99"/>
              </a:buClr>
              <a:buSzPct val="120000"/>
              <a:defRPr/>
            </a:pPr>
            <a:r>
              <a:rPr lang="en-US" sz="2200" b="1" dirty="0">
                <a:solidFill>
                  <a:srgbClr val="B5D331">
                    <a:alpha val="99000"/>
                  </a:srgbClr>
                </a:solidFill>
                <a:cs typeface="Segoe UI" pitchFamily="34" charset="0"/>
              </a:rPr>
              <a:t>Cloud on Your Terms</a:t>
            </a:r>
          </a:p>
        </p:txBody>
      </p:sp>
      <p:pic>
        <p:nvPicPr>
          <p:cNvPr id="49" name="Picture 48" descr="\\MAGNUM\Projects\Microsoft\Cloud Power FY12\Design\ICONS_PNG\Check_mark.png"/>
          <p:cNvPicPr>
            <a:picLocks noChangeAspect="1" noChangeArrowheads="1"/>
          </p:cNvPicPr>
          <p:nvPr/>
        </p:nvPicPr>
        <p:blipFill>
          <a:blip r:embed="rId3" cstate="print">
            <a:lum bright="100000"/>
          </a:blip>
          <a:srcRect/>
          <a:stretch>
            <a:fillRect/>
          </a:stretch>
        </p:blipFill>
        <p:spPr bwMode="auto">
          <a:xfrm>
            <a:off x="846826" y="2408222"/>
            <a:ext cx="1639759" cy="1560605"/>
          </a:xfrm>
          <a:prstGeom prst="rect">
            <a:avLst/>
          </a:prstGeom>
          <a:solidFill>
            <a:srgbClr val="FF8B00"/>
          </a:solidFill>
        </p:spPr>
      </p:pic>
      <p:pic>
        <p:nvPicPr>
          <p:cNvPr id="51" name="Picture 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5452" y="2523871"/>
            <a:ext cx="963726" cy="1329305"/>
          </a:xfrm>
          <a:prstGeom prst="rect">
            <a:avLst/>
          </a:prstGeom>
          <a:solidFill>
            <a:srgbClr val="4DC8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54" descr="\\MAGNUM\Projects\Microsoft\Cloud Power FY12\Design\ICONS_PNG\Cloud.png"/>
          <p:cNvPicPr>
            <a:picLocks noChangeAspect="1" noChangeArrowheads="1"/>
          </p:cNvPicPr>
          <p:nvPr/>
        </p:nvPicPr>
        <p:blipFill rotWithShape="1">
          <a:blip r:embed="rId5" cstate="print">
            <a:lum bright="100000"/>
          </a:blip>
          <a:srcRect t="18577" b="17361"/>
          <a:stretch/>
        </p:blipFill>
        <p:spPr bwMode="auto">
          <a:xfrm>
            <a:off x="7356500" y="2236085"/>
            <a:ext cx="1290636" cy="786901"/>
          </a:xfrm>
          <a:prstGeom prst="rect">
            <a:avLst/>
          </a:prstGeom>
          <a:noFill/>
        </p:spPr>
      </p:pic>
      <p:grpSp>
        <p:nvGrpSpPr>
          <p:cNvPr id="4" name="Group 3"/>
          <p:cNvGrpSpPr/>
          <p:nvPr/>
        </p:nvGrpSpPr>
        <p:grpSpPr>
          <a:xfrm>
            <a:off x="6713135" y="2839633"/>
            <a:ext cx="1028871" cy="1036590"/>
            <a:chOff x="6667701" y="2845809"/>
            <a:chExt cx="847725" cy="854085"/>
          </a:xfrm>
        </p:grpSpPr>
        <p:sp>
          <p:nvSpPr>
            <p:cNvPr id="58" name="Freeform 57"/>
            <p:cNvSpPr>
              <a:spLocks/>
            </p:cNvSpPr>
            <p:nvPr/>
          </p:nvSpPr>
          <p:spPr bwMode="auto">
            <a:xfrm>
              <a:off x="6880161" y="2845809"/>
              <a:ext cx="635265" cy="854085"/>
            </a:xfrm>
            <a:custGeom>
              <a:avLst/>
              <a:gdLst>
                <a:gd name="T0" fmla="*/ 854 w 1201"/>
                <a:gd name="T1" fmla="*/ 727 h 1700"/>
                <a:gd name="T2" fmla="*/ 974 w 1201"/>
                <a:gd name="T3" fmla="*/ 801 h 1700"/>
                <a:gd name="T4" fmla="*/ 1074 w 1201"/>
                <a:gd name="T5" fmla="*/ 905 h 1700"/>
                <a:gd name="T6" fmla="*/ 1147 w 1201"/>
                <a:gd name="T7" fmla="*/ 1035 h 1700"/>
                <a:gd name="T8" fmla="*/ 1192 w 1201"/>
                <a:gd name="T9" fmla="*/ 1189 h 1700"/>
                <a:gd name="T10" fmla="*/ 1200 w 1201"/>
                <a:gd name="T11" fmla="*/ 1365 h 1700"/>
                <a:gd name="T12" fmla="*/ 1190 w 1201"/>
                <a:gd name="T13" fmla="*/ 1435 h 1700"/>
                <a:gd name="T14" fmla="*/ 1161 w 1201"/>
                <a:gd name="T15" fmla="*/ 1526 h 1700"/>
                <a:gd name="T16" fmla="*/ 1111 w 1201"/>
                <a:gd name="T17" fmla="*/ 1599 h 1700"/>
                <a:gd name="T18" fmla="*/ 1041 w 1201"/>
                <a:gd name="T19" fmla="*/ 1651 h 1700"/>
                <a:gd name="T20" fmla="*/ 948 w 1201"/>
                <a:gd name="T21" fmla="*/ 1684 h 1700"/>
                <a:gd name="T22" fmla="*/ 875 w 1201"/>
                <a:gd name="T23" fmla="*/ 1696 h 1700"/>
                <a:gd name="T24" fmla="*/ 713 w 1201"/>
                <a:gd name="T25" fmla="*/ 1698 h 1700"/>
                <a:gd name="T26" fmla="*/ 543 w 1201"/>
                <a:gd name="T27" fmla="*/ 1684 h 1700"/>
                <a:gd name="T28" fmla="*/ 435 w 1201"/>
                <a:gd name="T29" fmla="*/ 1667 h 1700"/>
                <a:gd name="T30" fmla="*/ 295 w 1201"/>
                <a:gd name="T31" fmla="*/ 1630 h 1700"/>
                <a:gd name="T32" fmla="*/ 183 w 1201"/>
                <a:gd name="T33" fmla="*/ 1580 h 1700"/>
                <a:gd name="T34" fmla="*/ 135 w 1201"/>
                <a:gd name="T35" fmla="*/ 1543 h 1700"/>
                <a:gd name="T36" fmla="*/ 116 w 1201"/>
                <a:gd name="T37" fmla="*/ 1516 h 1700"/>
                <a:gd name="T38" fmla="*/ 104 w 1201"/>
                <a:gd name="T39" fmla="*/ 1450 h 1700"/>
                <a:gd name="T40" fmla="*/ 102 w 1201"/>
                <a:gd name="T41" fmla="*/ 1379 h 1700"/>
                <a:gd name="T42" fmla="*/ 93 w 1201"/>
                <a:gd name="T43" fmla="*/ 1330 h 1700"/>
                <a:gd name="T44" fmla="*/ 58 w 1201"/>
                <a:gd name="T45" fmla="*/ 1400 h 1700"/>
                <a:gd name="T46" fmla="*/ 31 w 1201"/>
                <a:gd name="T47" fmla="*/ 1450 h 1700"/>
                <a:gd name="T48" fmla="*/ 8 w 1201"/>
                <a:gd name="T49" fmla="*/ 1423 h 1700"/>
                <a:gd name="T50" fmla="*/ 2 w 1201"/>
                <a:gd name="T51" fmla="*/ 1294 h 1700"/>
                <a:gd name="T52" fmla="*/ 27 w 1201"/>
                <a:gd name="T53" fmla="*/ 1166 h 1700"/>
                <a:gd name="T54" fmla="*/ 73 w 1201"/>
                <a:gd name="T55" fmla="*/ 1042 h 1700"/>
                <a:gd name="T56" fmla="*/ 129 w 1201"/>
                <a:gd name="T57" fmla="*/ 936 h 1700"/>
                <a:gd name="T58" fmla="*/ 191 w 1201"/>
                <a:gd name="T59" fmla="*/ 849 h 1700"/>
                <a:gd name="T60" fmla="*/ 243 w 1201"/>
                <a:gd name="T61" fmla="*/ 797 h 1700"/>
                <a:gd name="T62" fmla="*/ 334 w 1201"/>
                <a:gd name="T63" fmla="*/ 737 h 1700"/>
                <a:gd name="T64" fmla="*/ 440 w 1201"/>
                <a:gd name="T65" fmla="*/ 698 h 1700"/>
                <a:gd name="T66" fmla="*/ 419 w 1201"/>
                <a:gd name="T67" fmla="*/ 675 h 1700"/>
                <a:gd name="T68" fmla="*/ 353 w 1201"/>
                <a:gd name="T69" fmla="*/ 617 h 1700"/>
                <a:gd name="T70" fmla="*/ 321 w 1201"/>
                <a:gd name="T71" fmla="*/ 574 h 1700"/>
                <a:gd name="T72" fmla="*/ 278 w 1201"/>
                <a:gd name="T73" fmla="*/ 472 h 1700"/>
                <a:gd name="T74" fmla="*/ 268 w 1201"/>
                <a:gd name="T75" fmla="*/ 368 h 1700"/>
                <a:gd name="T76" fmla="*/ 286 w 1201"/>
                <a:gd name="T77" fmla="*/ 265 h 1700"/>
                <a:gd name="T78" fmla="*/ 324 w 1201"/>
                <a:gd name="T79" fmla="*/ 174 h 1700"/>
                <a:gd name="T80" fmla="*/ 382 w 1201"/>
                <a:gd name="T81" fmla="*/ 101 h 1700"/>
                <a:gd name="T82" fmla="*/ 429 w 1201"/>
                <a:gd name="T83" fmla="*/ 64 h 1700"/>
                <a:gd name="T84" fmla="*/ 504 w 1201"/>
                <a:gd name="T85" fmla="*/ 23 h 1700"/>
                <a:gd name="T86" fmla="*/ 583 w 1201"/>
                <a:gd name="T87" fmla="*/ 4 h 1700"/>
                <a:gd name="T88" fmla="*/ 663 w 1201"/>
                <a:gd name="T89" fmla="*/ 2 h 1700"/>
                <a:gd name="T90" fmla="*/ 742 w 1201"/>
                <a:gd name="T91" fmla="*/ 18 h 1700"/>
                <a:gd name="T92" fmla="*/ 815 w 1201"/>
                <a:gd name="T93" fmla="*/ 49 h 1700"/>
                <a:gd name="T94" fmla="*/ 883 w 1201"/>
                <a:gd name="T95" fmla="*/ 93 h 1700"/>
                <a:gd name="T96" fmla="*/ 939 w 1201"/>
                <a:gd name="T97" fmla="*/ 151 h 1700"/>
                <a:gd name="T98" fmla="*/ 981 w 1201"/>
                <a:gd name="T99" fmla="*/ 221 h 1700"/>
                <a:gd name="T100" fmla="*/ 1006 w 1201"/>
                <a:gd name="T101" fmla="*/ 300 h 1700"/>
                <a:gd name="T102" fmla="*/ 1014 w 1201"/>
                <a:gd name="T103" fmla="*/ 391 h 1700"/>
                <a:gd name="T104" fmla="*/ 1008 w 1201"/>
                <a:gd name="T105" fmla="*/ 447 h 1700"/>
                <a:gd name="T106" fmla="*/ 987 w 1201"/>
                <a:gd name="T107" fmla="*/ 520 h 1700"/>
                <a:gd name="T108" fmla="*/ 952 w 1201"/>
                <a:gd name="T109" fmla="*/ 582 h 1700"/>
                <a:gd name="T110" fmla="*/ 906 w 1201"/>
                <a:gd name="T111" fmla="*/ 634 h 1700"/>
                <a:gd name="T112" fmla="*/ 811 w 1201"/>
                <a:gd name="T113" fmla="*/ 710 h 1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01" h="1700">
                  <a:moveTo>
                    <a:pt x="811" y="710"/>
                  </a:moveTo>
                  <a:lnTo>
                    <a:pt x="811" y="710"/>
                  </a:lnTo>
                  <a:lnTo>
                    <a:pt x="854" y="727"/>
                  </a:lnTo>
                  <a:lnTo>
                    <a:pt x="896" y="748"/>
                  </a:lnTo>
                  <a:lnTo>
                    <a:pt x="935" y="774"/>
                  </a:lnTo>
                  <a:lnTo>
                    <a:pt x="974" y="801"/>
                  </a:lnTo>
                  <a:lnTo>
                    <a:pt x="1008" y="832"/>
                  </a:lnTo>
                  <a:lnTo>
                    <a:pt x="1043" y="866"/>
                  </a:lnTo>
                  <a:lnTo>
                    <a:pt x="1074" y="905"/>
                  </a:lnTo>
                  <a:lnTo>
                    <a:pt x="1101" y="946"/>
                  </a:lnTo>
                  <a:lnTo>
                    <a:pt x="1126" y="988"/>
                  </a:lnTo>
                  <a:lnTo>
                    <a:pt x="1147" y="1035"/>
                  </a:lnTo>
                  <a:lnTo>
                    <a:pt x="1167" y="1085"/>
                  </a:lnTo>
                  <a:lnTo>
                    <a:pt x="1180" y="1135"/>
                  </a:lnTo>
                  <a:lnTo>
                    <a:pt x="1192" y="1189"/>
                  </a:lnTo>
                  <a:lnTo>
                    <a:pt x="1198" y="1245"/>
                  </a:lnTo>
                  <a:lnTo>
                    <a:pt x="1201" y="1305"/>
                  </a:lnTo>
                  <a:lnTo>
                    <a:pt x="1200" y="1365"/>
                  </a:lnTo>
                  <a:lnTo>
                    <a:pt x="1200" y="1365"/>
                  </a:lnTo>
                  <a:lnTo>
                    <a:pt x="1196" y="1402"/>
                  </a:lnTo>
                  <a:lnTo>
                    <a:pt x="1190" y="1435"/>
                  </a:lnTo>
                  <a:lnTo>
                    <a:pt x="1182" y="1468"/>
                  </a:lnTo>
                  <a:lnTo>
                    <a:pt x="1172" y="1499"/>
                  </a:lnTo>
                  <a:lnTo>
                    <a:pt x="1161" y="1526"/>
                  </a:lnTo>
                  <a:lnTo>
                    <a:pt x="1145" y="1553"/>
                  </a:lnTo>
                  <a:lnTo>
                    <a:pt x="1130" y="1576"/>
                  </a:lnTo>
                  <a:lnTo>
                    <a:pt x="1111" y="1599"/>
                  </a:lnTo>
                  <a:lnTo>
                    <a:pt x="1089" y="1618"/>
                  </a:lnTo>
                  <a:lnTo>
                    <a:pt x="1066" y="1636"/>
                  </a:lnTo>
                  <a:lnTo>
                    <a:pt x="1041" y="1651"/>
                  </a:lnTo>
                  <a:lnTo>
                    <a:pt x="1012" y="1665"/>
                  </a:lnTo>
                  <a:lnTo>
                    <a:pt x="981" y="1676"/>
                  </a:lnTo>
                  <a:lnTo>
                    <a:pt x="948" y="1684"/>
                  </a:lnTo>
                  <a:lnTo>
                    <a:pt x="914" y="1692"/>
                  </a:lnTo>
                  <a:lnTo>
                    <a:pt x="875" y="1696"/>
                  </a:lnTo>
                  <a:lnTo>
                    <a:pt x="875" y="1696"/>
                  </a:lnTo>
                  <a:lnTo>
                    <a:pt x="823" y="1698"/>
                  </a:lnTo>
                  <a:lnTo>
                    <a:pt x="769" y="1700"/>
                  </a:lnTo>
                  <a:lnTo>
                    <a:pt x="713" y="1698"/>
                  </a:lnTo>
                  <a:lnTo>
                    <a:pt x="657" y="1696"/>
                  </a:lnTo>
                  <a:lnTo>
                    <a:pt x="601" y="1690"/>
                  </a:lnTo>
                  <a:lnTo>
                    <a:pt x="543" y="1684"/>
                  </a:lnTo>
                  <a:lnTo>
                    <a:pt x="489" y="1676"/>
                  </a:lnTo>
                  <a:lnTo>
                    <a:pt x="435" y="1667"/>
                  </a:lnTo>
                  <a:lnTo>
                    <a:pt x="435" y="1667"/>
                  </a:lnTo>
                  <a:lnTo>
                    <a:pt x="392" y="1657"/>
                  </a:lnTo>
                  <a:lnTo>
                    <a:pt x="344" y="1646"/>
                  </a:lnTo>
                  <a:lnTo>
                    <a:pt x="295" y="1630"/>
                  </a:lnTo>
                  <a:lnTo>
                    <a:pt x="247" y="1613"/>
                  </a:lnTo>
                  <a:lnTo>
                    <a:pt x="203" y="1591"/>
                  </a:lnTo>
                  <a:lnTo>
                    <a:pt x="183" y="1580"/>
                  </a:lnTo>
                  <a:lnTo>
                    <a:pt x="164" y="1568"/>
                  </a:lnTo>
                  <a:lnTo>
                    <a:pt x="149" y="1557"/>
                  </a:lnTo>
                  <a:lnTo>
                    <a:pt x="135" y="1543"/>
                  </a:lnTo>
                  <a:lnTo>
                    <a:pt x="124" y="1530"/>
                  </a:lnTo>
                  <a:lnTo>
                    <a:pt x="116" y="1516"/>
                  </a:lnTo>
                  <a:lnTo>
                    <a:pt x="116" y="1516"/>
                  </a:lnTo>
                  <a:lnTo>
                    <a:pt x="108" y="1495"/>
                  </a:lnTo>
                  <a:lnTo>
                    <a:pt x="106" y="1472"/>
                  </a:lnTo>
                  <a:lnTo>
                    <a:pt x="104" y="1450"/>
                  </a:lnTo>
                  <a:lnTo>
                    <a:pt x="104" y="1425"/>
                  </a:lnTo>
                  <a:lnTo>
                    <a:pt x="104" y="1402"/>
                  </a:lnTo>
                  <a:lnTo>
                    <a:pt x="102" y="1379"/>
                  </a:lnTo>
                  <a:lnTo>
                    <a:pt x="100" y="1354"/>
                  </a:lnTo>
                  <a:lnTo>
                    <a:pt x="93" y="1330"/>
                  </a:lnTo>
                  <a:lnTo>
                    <a:pt x="93" y="1330"/>
                  </a:lnTo>
                  <a:lnTo>
                    <a:pt x="81" y="1346"/>
                  </a:lnTo>
                  <a:lnTo>
                    <a:pt x="73" y="1363"/>
                  </a:lnTo>
                  <a:lnTo>
                    <a:pt x="58" y="1400"/>
                  </a:lnTo>
                  <a:lnTo>
                    <a:pt x="50" y="1417"/>
                  </a:lnTo>
                  <a:lnTo>
                    <a:pt x="41" y="1435"/>
                  </a:lnTo>
                  <a:lnTo>
                    <a:pt x="31" y="1450"/>
                  </a:lnTo>
                  <a:lnTo>
                    <a:pt x="17" y="1464"/>
                  </a:lnTo>
                  <a:lnTo>
                    <a:pt x="17" y="1464"/>
                  </a:lnTo>
                  <a:lnTo>
                    <a:pt x="8" y="1423"/>
                  </a:lnTo>
                  <a:lnTo>
                    <a:pt x="2" y="1381"/>
                  </a:lnTo>
                  <a:lnTo>
                    <a:pt x="0" y="1338"/>
                  </a:lnTo>
                  <a:lnTo>
                    <a:pt x="2" y="1294"/>
                  </a:lnTo>
                  <a:lnTo>
                    <a:pt x="8" y="1251"/>
                  </a:lnTo>
                  <a:lnTo>
                    <a:pt x="15" y="1209"/>
                  </a:lnTo>
                  <a:lnTo>
                    <a:pt x="27" y="1166"/>
                  </a:lnTo>
                  <a:lnTo>
                    <a:pt x="41" y="1124"/>
                  </a:lnTo>
                  <a:lnTo>
                    <a:pt x="56" y="1083"/>
                  </a:lnTo>
                  <a:lnTo>
                    <a:pt x="73" y="1042"/>
                  </a:lnTo>
                  <a:lnTo>
                    <a:pt x="91" y="1006"/>
                  </a:lnTo>
                  <a:lnTo>
                    <a:pt x="110" y="969"/>
                  </a:lnTo>
                  <a:lnTo>
                    <a:pt x="129" y="936"/>
                  </a:lnTo>
                  <a:lnTo>
                    <a:pt x="151" y="903"/>
                  </a:lnTo>
                  <a:lnTo>
                    <a:pt x="172" y="874"/>
                  </a:lnTo>
                  <a:lnTo>
                    <a:pt x="191" y="849"/>
                  </a:lnTo>
                  <a:lnTo>
                    <a:pt x="191" y="849"/>
                  </a:lnTo>
                  <a:lnTo>
                    <a:pt x="216" y="822"/>
                  </a:lnTo>
                  <a:lnTo>
                    <a:pt x="243" y="797"/>
                  </a:lnTo>
                  <a:lnTo>
                    <a:pt x="270" y="774"/>
                  </a:lnTo>
                  <a:lnTo>
                    <a:pt x="301" y="754"/>
                  </a:lnTo>
                  <a:lnTo>
                    <a:pt x="334" y="737"/>
                  </a:lnTo>
                  <a:lnTo>
                    <a:pt x="369" y="721"/>
                  </a:lnTo>
                  <a:lnTo>
                    <a:pt x="404" y="708"/>
                  </a:lnTo>
                  <a:lnTo>
                    <a:pt x="440" y="698"/>
                  </a:lnTo>
                  <a:lnTo>
                    <a:pt x="440" y="698"/>
                  </a:lnTo>
                  <a:lnTo>
                    <a:pt x="431" y="687"/>
                  </a:lnTo>
                  <a:lnTo>
                    <a:pt x="419" y="675"/>
                  </a:lnTo>
                  <a:lnTo>
                    <a:pt x="394" y="652"/>
                  </a:lnTo>
                  <a:lnTo>
                    <a:pt x="365" y="631"/>
                  </a:lnTo>
                  <a:lnTo>
                    <a:pt x="353" y="617"/>
                  </a:lnTo>
                  <a:lnTo>
                    <a:pt x="342" y="605"/>
                  </a:lnTo>
                  <a:lnTo>
                    <a:pt x="342" y="605"/>
                  </a:lnTo>
                  <a:lnTo>
                    <a:pt x="321" y="574"/>
                  </a:lnTo>
                  <a:lnTo>
                    <a:pt x="301" y="542"/>
                  </a:lnTo>
                  <a:lnTo>
                    <a:pt x="288" y="507"/>
                  </a:lnTo>
                  <a:lnTo>
                    <a:pt x="278" y="472"/>
                  </a:lnTo>
                  <a:lnTo>
                    <a:pt x="272" y="437"/>
                  </a:lnTo>
                  <a:lnTo>
                    <a:pt x="268" y="402"/>
                  </a:lnTo>
                  <a:lnTo>
                    <a:pt x="268" y="368"/>
                  </a:lnTo>
                  <a:lnTo>
                    <a:pt x="270" y="333"/>
                  </a:lnTo>
                  <a:lnTo>
                    <a:pt x="276" y="298"/>
                  </a:lnTo>
                  <a:lnTo>
                    <a:pt x="286" y="265"/>
                  </a:lnTo>
                  <a:lnTo>
                    <a:pt x="295" y="232"/>
                  </a:lnTo>
                  <a:lnTo>
                    <a:pt x="309" y="203"/>
                  </a:lnTo>
                  <a:lnTo>
                    <a:pt x="324" y="174"/>
                  </a:lnTo>
                  <a:lnTo>
                    <a:pt x="342" y="147"/>
                  </a:lnTo>
                  <a:lnTo>
                    <a:pt x="361" y="122"/>
                  </a:lnTo>
                  <a:lnTo>
                    <a:pt x="382" y="101"/>
                  </a:lnTo>
                  <a:lnTo>
                    <a:pt x="382" y="101"/>
                  </a:lnTo>
                  <a:lnTo>
                    <a:pt x="406" y="81"/>
                  </a:lnTo>
                  <a:lnTo>
                    <a:pt x="429" y="64"/>
                  </a:lnTo>
                  <a:lnTo>
                    <a:pt x="452" y="49"/>
                  </a:lnTo>
                  <a:lnTo>
                    <a:pt x="477" y="35"/>
                  </a:lnTo>
                  <a:lnTo>
                    <a:pt x="504" y="23"/>
                  </a:lnTo>
                  <a:lnTo>
                    <a:pt x="529" y="16"/>
                  </a:lnTo>
                  <a:lnTo>
                    <a:pt x="556" y="10"/>
                  </a:lnTo>
                  <a:lnTo>
                    <a:pt x="583" y="4"/>
                  </a:lnTo>
                  <a:lnTo>
                    <a:pt x="610" y="2"/>
                  </a:lnTo>
                  <a:lnTo>
                    <a:pt x="635" y="0"/>
                  </a:lnTo>
                  <a:lnTo>
                    <a:pt x="663" y="2"/>
                  </a:lnTo>
                  <a:lnTo>
                    <a:pt x="690" y="6"/>
                  </a:lnTo>
                  <a:lnTo>
                    <a:pt x="717" y="10"/>
                  </a:lnTo>
                  <a:lnTo>
                    <a:pt x="742" y="18"/>
                  </a:lnTo>
                  <a:lnTo>
                    <a:pt x="767" y="25"/>
                  </a:lnTo>
                  <a:lnTo>
                    <a:pt x="792" y="35"/>
                  </a:lnTo>
                  <a:lnTo>
                    <a:pt x="815" y="49"/>
                  </a:lnTo>
                  <a:lnTo>
                    <a:pt x="838" y="62"/>
                  </a:lnTo>
                  <a:lnTo>
                    <a:pt x="861" y="76"/>
                  </a:lnTo>
                  <a:lnTo>
                    <a:pt x="883" y="93"/>
                  </a:lnTo>
                  <a:lnTo>
                    <a:pt x="902" y="110"/>
                  </a:lnTo>
                  <a:lnTo>
                    <a:pt x="921" y="130"/>
                  </a:lnTo>
                  <a:lnTo>
                    <a:pt x="939" y="151"/>
                  </a:lnTo>
                  <a:lnTo>
                    <a:pt x="954" y="172"/>
                  </a:lnTo>
                  <a:lnTo>
                    <a:pt x="968" y="196"/>
                  </a:lnTo>
                  <a:lnTo>
                    <a:pt x="981" y="221"/>
                  </a:lnTo>
                  <a:lnTo>
                    <a:pt x="991" y="246"/>
                  </a:lnTo>
                  <a:lnTo>
                    <a:pt x="1001" y="273"/>
                  </a:lnTo>
                  <a:lnTo>
                    <a:pt x="1006" y="300"/>
                  </a:lnTo>
                  <a:lnTo>
                    <a:pt x="1012" y="329"/>
                  </a:lnTo>
                  <a:lnTo>
                    <a:pt x="1014" y="360"/>
                  </a:lnTo>
                  <a:lnTo>
                    <a:pt x="1014" y="391"/>
                  </a:lnTo>
                  <a:lnTo>
                    <a:pt x="1014" y="391"/>
                  </a:lnTo>
                  <a:lnTo>
                    <a:pt x="1012" y="420"/>
                  </a:lnTo>
                  <a:lnTo>
                    <a:pt x="1008" y="447"/>
                  </a:lnTo>
                  <a:lnTo>
                    <a:pt x="1002" y="472"/>
                  </a:lnTo>
                  <a:lnTo>
                    <a:pt x="995" y="497"/>
                  </a:lnTo>
                  <a:lnTo>
                    <a:pt x="987" y="520"/>
                  </a:lnTo>
                  <a:lnTo>
                    <a:pt x="975" y="542"/>
                  </a:lnTo>
                  <a:lnTo>
                    <a:pt x="964" y="563"/>
                  </a:lnTo>
                  <a:lnTo>
                    <a:pt x="952" y="582"/>
                  </a:lnTo>
                  <a:lnTo>
                    <a:pt x="937" y="600"/>
                  </a:lnTo>
                  <a:lnTo>
                    <a:pt x="921" y="617"/>
                  </a:lnTo>
                  <a:lnTo>
                    <a:pt x="906" y="634"/>
                  </a:lnTo>
                  <a:lnTo>
                    <a:pt x="889" y="650"/>
                  </a:lnTo>
                  <a:lnTo>
                    <a:pt x="852" y="681"/>
                  </a:lnTo>
                  <a:lnTo>
                    <a:pt x="811" y="710"/>
                  </a:lnTo>
                  <a:lnTo>
                    <a:pt x="811" y="710"/>
                  </a:lnTo>
                  <a:close/>
                </a:path>
              </a:pathLst>
            </a:custGeom>
            <a:solidFill>
              <a:schemeClr val="bg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14400"/>
              <a:endParaRPr lang="en-US" dirty="0">
                <a:solidFill>
                  <a:srgbClr val="FFFFFF"/>
                </a:solidFill>
                <a:latin typeface="Segoe Light" charset="0"/>
              </a:endParaRPr>
            </a:p>
          </p:txBody>
        </p:sp>
        <p:sp>
          <p:nvSpPr>
            <p:cNvPr id="59" name="Freeform 58"/>
            <p:cNvSpPr>
              <a:spLocks/>
            </p:cNvSpPr>
            <p:nvPr/>
          </p:nvSpPr>
          <p:spPr bwMode="auto">
            <a:xfrm>
              <a:off x="6667701" y="2945402"/>
              <a:ext cx="326617" cy="548264"/>
            </a:xfrm>
            <a:custGeom>
              <a:avLst/>
              <a:gdLst>
                <a:gd name="T0" fmla="*/ 589 w 618"/>
                <a:gd name="T1" fmla="*/ 76 h 1091"/>
                <a:gd name="T2" fmla="*/ 582 w 618"/>
                <a:gd name="T3" fmla="*/ 113 h 1091"/>
                <a:gd name="T4" fmla="*/ 578 w 618"/>
                <a:gd name="T5" fmla="*/ 194 h 1091"/>
                <a:gd name="T6" fmla="*/ 587 w 618"/>
                <a:gd name="T7" fmla="*/ 271 h 1091"/>
                <a:gd name="T8" fmla="*/ 607 w 618"/>
                <a:gd name="T9" fmla="*/ 343 h 1091"/>
                <a:gd name="T10" fmla="*/ 618 w 618"/>
                <a:gd name="T11" fmla="*/ 372 h 1091"/>
                <a:gd name="T12" fmla="*/ 601 w 618"/>
                <a:gd name="T13" fmla="*/ 401 h 1091"/>
                <a:gd name="T14" fmla="*/ 580 w 618"/>
                <a:gd name="T15" fmla="*/ 424 h 1091"/>
                <a:gd name="T16" fmla="*/ 555 w 618"/>
                <a:gd name="T17" fmla="*/ 443 h 1091"/>
                <a:gd name="T18" fmla="*/ 526 w 618"/>
                <a:gd name="T19" fmla="*/ 459 h 1091"/>
                <a:gd name="T20" fmla="*/ 543 w 618"/>
                <a:gd name="T21" fmla="*/ 472 h 1091"/>
                <a:gd name="T22" fmla="*/ 587 w 618"/>
                <a:gd name="T23" fmla="*/ 493 h 1091"/>
                <a:gd name="T24" fmla="*/ 607 w 618"/>
                <a:gd name="T25" fmla="*/ 505 h 1091"/>
                <a:gd name="T26" fmla="*/ 578 w 618"/>
                <a:gd name="T27" fmla="*/ 532 h 1091"/>
                <a:gd name="T28" fmla="*/ 526 w 618"/>
                <a:gd name="T29" fmla="*/ 592 h 1091"/>
                <a:gd name="T30" fmla="*/ 479 w 618"/>
                <a:gd name="T31" fmla="*/ 654 h 1091"/>
                <a:gd name="T32" fmla="*/ 437 w 618"/>
                <a:gd name="T33" fmla="*/ 723 h 1091"/>
                <a:gd name="T34" fmla="*/ 400 w 618"/>
                <a:gd name="T35" fmla="*/ 797 h 1091"/>
                <a:gd name="T36" fmla="*/ 367 w 618"/>
                <a:gd name="T37" fmla="*/ 874 h 1091"/>
                <a:gd name="T38" fmla="*/ 338 w 618"/>
                <a:gd name="T39" fmla="*/ 957 h 1091"/>
                <a:gd name="T40" fmla="*/ 315 w 618"/>
                <a:gd name="T41" fmla="*/ 1044 h 1091"/>
                <a:gd name="T42" fmla="*/ 305 w 618"/>
                <a:gd name="T43" fmla="*/ 1091 h 1091"/>
                <a:gd name="T44" fmla="*/ 238 w 618"/>
                <a:gd name="T45" fmla="*/ 1075 h 1091"/>
                <a:gd name="T46" fmla="*/ 176 w 618"/>
                <a:gd name="T47" fmla="*/ 1056 h 1091"/>
                <a:gd name="T48" fmla="*/ 120 w 618"/>
                <a:gd name="T49" fmla="*/ 1027 h 1091"/>
                <a:gd name="T50" fmla="*/ 74 w 618"/>
                <a:gd name="T51" fmla="*/ 992 h 1091"/>
                <a:gd name="T52" fmla="*/ 68 w 618"/>
                <a:gd name="T53" fmla="*/ 932 h 1091"/>
                <a:gd name="T54" fmla="*/ 62 w 618"/>
                <a:gd name="T55" fmla="*/ 870 h 1091"/>
                <a:gd name="T56" fmla="*/ 54 w 618"/>
                <a:gd name="T57" fmla="*/ 878 h 1091"/>
                <a:gd name="T58" fmla="*/ 35 w 618"/>
                <a:gd name="T59" fmla="*/ 911 h 1091"/>
                <a:gd name="T60" fmla="*/ 16 w 618"/>
                <a:gd name="T61" fmla="*/ 957 h 1091"/>
                <a:gd name="T62" fmla="*/ 10 w 618"/>
                <a:gd name="T63" fmla="*/ 942 h 1091"/>
                <a:gd name="T64" fmla="*/ 2 w 618"/>
                <a:gd name="T65" fmla="*/ 909 h 1091"/>
                <a:gd name="T66" fmla="*/ 0 w 618"/>
                <a:gd name="T67" fmla="*/ 855 h 1091"/>
                <a:gd name="T68" fmla="*/ 14 w 618"/>
                <a:gd name="T69" fmla="*/ 778 h 1091"/>
                <a:gd name="T70" fmla="*/ 39 w 618"/>
                <a:gd name="T71" fmla="*/ 696 h 1091"/>
                <a:gd name="T72" fmla="*/ 79 w 618"/>
                <a:gd name="T73" fmla="*/ 619 h 1091"/>
                <a:gd name="T74" fmla="*/ 130 w 618"/>
                <a:gd name="T75" fmla="*/ 551 h 1091"/>
                <a:gd name="T76" fmla="*/ 172 w 618"/>
                <a:gd name="T77" fmla="*/ 511 h 1091"/>
                <a:gd name="T78" fmla="*/ 205 w 618"/>
                <a:gd name="T79" fmla="*/ 490 h 1091"/>
                <a:gd name="T80" fmla="*/ 238 w 618"/>
                <a:gd name="T81" fmla="*/ 472 h 1091"/>
                <a:gd name="T82" fmla="*/ 271 w 618"/>
                <a:gd name="T83" fmla="*/ 461 h 1091"/>
                <a:gd name="T84" fmla="*/ 288 w 618"/>
                <a:gd name="T85" fmla="*/ 459 h 1091"/>
                <a:gd name="T86" fmla="*/ 273 w 618"/>
                <a:gd name="T87" fmla="*/ 439 h 1091"/>
                <a:gd name="T88" fmla="*/ 240 w 618"/>
                <a:gd name="T89" fmla="*/ 414 h 1091"/>
                <a:gd name="T90" fmla="*/ 224 w 618"/>
                <a:gd name="T91" fmla="*/ 401 h 1091"/>
                <a:gd name="T92" fmla="*/ 209 w 618"/>
                <a:gd name="T93" fmla="*/ 379 h 1091"/>
                <a:gd name="T94" fmla="*/ 186 w 618"/>
                <a:gd name="T95" fmla="*/ 333 h 1091"/>
                <a:gd name="T96" fmla="*/ 172 w 618"/>
                <a:gd name="T97" fmla="*/ 288 h 1091"/>
                <a:gd name="T98" fmla="*/ 170 w 618"/>
                <a:gd name="T99" fmla="*/ 244 h 1091"/>
                <a:gd name="T100" fmla="*/ 178 w 618"/>
                <a:gd name="T101" fmla="*/ 200 h 1091"/>
                <a:gd name="T102" fmla="*/ 193 w 618"/>
                <a:gd name="T103" fmla="*/ 157 h 1091"/>
                <a:gd name="T104" fmla="*/ 215 w 618"/>
                <a:gd name="T105" fmla="*/ 118 h 1091"/>
                <a:gd name="T106" fmla="*/ 244 w 618"/>
                <a:gd name="T107" fmla="*/ 84 h 1091"/>
                <a:gd name="T108" fmla="*/ 276 w 618"/>
                <a:gd name="T109" fmla="*/ 55 h 1091"/>
                <a:gd name="T110" fmla="*/ 313 w 618"/>
                <a:gd name="T111" fmla="*/ 29 h 1091"/>
                <a:gd name="T112" fmla="*/ 354 w 618"/>
                <a:gd name="T113" fmla="*/ 12 h 1091"/>
                <a:gd name="T114" fmla="*/ 398 w 618"/>
                <a:gd name="T115" fmla="*/ 2 h 1091"/>
                <a:gd name="T116" fmla="*/ 441 w 618"/>
                <a:gd name="T117" fmla="*/ 0 h 1091"/>
                <a:gd name="T118" fmla="*/ 485 w 618"/>
                <a:gd name="T119" fmla="*/ 8 h 1091"/>
                <a:gd name="T120" fmla="*/ 528 w 618"/>
                <a:gd name="T121" fmla="*/ 27 h 1091"/>
                <a:gd name="T122" fmla="*/ 570 w 618"/>
                <a:gd name="T123" fmla="*/ 56 h 1091"/>
                <a:gd name="T124" fmla="*/ 589 w 618"/>
                <a:gd name="T125" fmla="*/ 76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18" h="1091">
                  <a:moveTo>
                    <a:pt x="589" y="76"/>
                  </a:moveTo>
                  <a:lnTo>
                    <a:pt x="589" y="76"/>
                  </a:lnTo>
                  <a:lnTo>
                    <a:pt x="584" y="95"/>
                  </a:lnTo>
                  <a:lnTo>
                    <a:pt x="582" y="113"/>
                  </a:lnTo>
                  <a:lnTo>
                    <a:pt x="578" y="153"/>
                  </a:lnTo>
                  <a:lnTo>
                    <a:pt x="578" y="194"/>
                  </a:lnTo>
                  <a:lnTo>
                    <a:pt x="580" y="232"/>
                  </a:lnTo>
                  <a:lnTo>
                    <a:pt x="587" y="271"/>
                  </a:lnTo>
                  <a:lnTo>
                    <a:pt x="595" y="308"/>
                  </a:lnTo>
                  <a:lnTo>
                    <a:pt x="607" y="343"/>
                  </a:lnTo>
                  <a:lnTo>
                    <a:pt x="618" y="372"/>
                  </a:lnTo>
                  <a:lnTo>
                    <a:pt x="618" y="372"/>
                  </a:lnTo>
                  <a:lnTo>
                    <a:pt x="611" y="387"/>
                  </a:lnTo>
                  <a:lnTo>
                    <a:pt x="601" y="401"/>
                  </a:lnTo>
                  <a:lnTo>
                    <a:pt x="591" y="412"/>
                  </a:lnTo>
                  <a:lnTo>
                    <a:pt x="580" y="424"/>
                  </a:lnTo>
                  <a:lnTo>
                    <a:pt x="568" y="433"/>
                  </a:lnTo>
                  <a:lnTo>
                    <a:pt x="555" y="443"/>
                  </a:lnTo>
                  <a:lnTo>
                    <a:pt x="526" y="459"/>
                  </a:lnTo>
                  <a:lnTo>
                    <a:pt x="526" y="459"/>
                  </a:lnTo>
                  <a:lnTo>
                    <a:pt x="533" y="466"/>
                  </a:lnTo>
                  <a:lnTo>
                    <a:pt x="543" y="472"/>
                  </a:lnTo>
                  <a:lnTo>
                    <a:pt x="564" y="482"/>
                  </a:lnTo>
                  <a:lnTo>
                    <a:pt x="587" y="493"/>
                  </a:lnTo>
                  <a:lnTo>
                    <a:pt x="597" y="497"/>
                  </a:lnTo>
                  <a:lnTo>
                    <a:pt x="607" y="505"/>
                  </a:lnTo>
                  <a:lnTo>
                    <a:pt x="607" y="505"/>
                  </a:lnTo>
                  <a:lnTo>
                    <a:pt x="578" y="532"/>
                  </a:lnTo>
                  <a:lnTo>
                    <a:pt x="553" y="561"/>
                  </a:lnTo>
                  <a:lnTo>
                    <a:pt x="526" y="592"/>
                  </a:lnTo>
                  <a:lnTo>
                    <a:pt x="502" y="623"/>
                  </a:lnTo>
                  <a:lnTo>
                    <a:pt x="479" y="654"/>
                  </a:lnTo>
                  <a:lnTo>
                    <a:pt x="458" y="689"/>
                  </a:lnTo>
                  <a:lnTo>
                    <a:pt x="437" y="723"/>
                  </a:lnTo>
                  <a:lnTo>
                    <a:pt x="417" y="760"/>
                  </a:lnTo>
                  <a:lnTo>
                    <a:pt x="400" y="797"/>
                  </a:lnTo>
                  <a:lnTo>
                    <a:pt x="383" y="836"/>
                  </a:lnTo>
                  <a:lnTo>
                    <a:pt x="367" y="874"/>
                  </a:lnTo>
                  <a:lnTo>
                    <a:pt x="352" y="917"/>
                  </a:lnTo>
                  <a:lnTo>
                    <a:pt x="338" y="957"/>
                  </a:lnTo>
                  <a:lnTo>
                    <a:pt x="327" y="1002"/>
                  </a:lnTo>
                  <a:lnTo>
                    <a:pt x="315" y="1044"/>
                  </a:lnTo>
                  <a:lnTo>
                    <a:pt x="305" y="1091"/>
                  </a:lnTo>
                  <a:lnTo>
                    <a:pt x="305" y="1091"/>
                  </a:lnTo>
                  <a:lnTo>
                    <a:pt x="271" y="1085"/>
                  </a:lnTo>
                  <a:lnTo>
                    <a:pt x="238" y="1075"/>
                  </a:lnTo>
                  <a:lnTo>
                    <a:pt x="205" y="1068"/>
                  </a:lnTo>
                  <a:lnTo>
                    <a:pt x="176" y="1056"/>
                  </a:lnTo>
                  <a:lnTo>
                    <a:pt x="147" y="1042"/>
                  </a:lnTo>
                  <a:lnTo>
                    <a:pt x="120" y="1027"/>
                  </a:lnTo>
                  <a:lnTo>
                    <a:pt x="97" y="1012"/>
                  </a:lnTo>
                  <a:lnTo>
                    <a:pt x="74" y="992"/>
                  </a:lnTo>
                  <a:lnTo>
                    <a:pt x="74" y="992"/>
                  </a:lnTo>
                  <a:lnTo>
                    <a:pt x="68" y="932"/>
                  </a:lnTo>
                  <a:lnTo>
                    <a:pt x="64" y="901"/>
                  </a:lnTo>
                  <a:lnTo>
                    <a:pt x="62" y="870"/>
                  </a:lnTo>
                  <a:lnTo>
                    <a:pt x="62" y="870"/>
                  </a:lnTo>
                  <a:lnTo>
                    <a:pt x="54" y="878"/>
                  </a:lnTo>
                  <a:lnTo>
                    <a:pt x="47" y="888"/>
                  </a:lnTo>
                  <a:lnTo>
                    <a:pt x="35" y="911"/>
                  </a:lnTo>
                  <a:lnTo>
                    <a:pt x="25" y="934"/>
                  </a:lnTo>
                  <a:lnTo>
                    <a:pt x="16" y="957"/>
                  </a:lnTo>
                  <a:lnTo>
                    <a:pt x="16" y="957"/>
                  </a:lnTo>
                  <a:lnTo>
                    <a:pt x="10" y="942"/>
                  </a:lnTo>
                  <a:lnTo>
                    <a:pt x="6" y="926"/>
                  </a:lnTo>
                  <a:lnTo>
                    <a:pt x="2" y="909"/>
                  </a:lnTo>
                  <a:lnTo>
                    <a:pt x="0" y="892"/>
                  </a:lnTo>
                  <a:lnTo>
                    <a:pt x="0" y="855"/>
                  </a:lnTo>
                  <a:lnTo>
                    <a:pt x="4" y="816"/>
                  </a:lnTo>
                  <a:lnTo>
                    <a:pt x="14" y="778"/>
                  </a:lnTo>
                  <a:lnTo>
                    <a:pt x="25" y="737"/>
                  </a:lnTo>
                  <a:lnTo>
                    <a:pt x="39" y="696"/>
                  </a:lnTo>
                  <a:lnTo>
                    <a:pt x="58" y="658"/>
                  </a:lnTo>
                  <a:lnTo>
                    <a:pt x="79" y="619"/>
                  </a:lnTo>
                  <a:lnTo>
                    <a:pt x="103" y="584"/>
                  </a:lnTo>
                  <a:lnTo>
                    <a:pt x="130" y="551"/>
                  </a:lnTo>
                  <a:lnTo>
                    <a:pt x="159" y="524"/>
                  </a:lnTo>
                  <a:lnTo>
                    <a:pt x="172" y="511"/>
                  </a:lnTo>
                  <a:lnTo>
                    <a:pt x="188" y="499"/>
                  </a:lnTo>
                  <a:lnTo>
                    <a:pt x="205" y="490"/>
                  </a:lnTo>
                  <a:lnTo>
                    <a:pt x="220" y="480"/>
                  </a:lnTo>
                  <a:lnTo>
                    <a:pt x="238" y="472"/>
                  </a:lnTo>
                  <a:lnTo>
                    <a:pt x="253" y="466"/>
                  </a:lnTo>
                  <a:lnTo>
                    <a:pt x="271" y="461"/>
                  </a:lnTo>
                  <a:lnTo>
                    <a:pt x="288" y="459"/>
                  </a:lnTo>
                  <a:lnTo>
                    <a:pt x="288" y="459"/>
                  </a:lnTo>
                  <a:lnTo>
                    <a:pt x="280" y="449"/>
                  </a:lnTo>
                  <a:lnTo>
                    <a:pt x="273" y="439"/>
                  </a:lnTo>
                  <a:lnTo>
                    <a:pt x="255" y="426"/>
                  </a:lnTo>
                  <a:lnTo>
                    <a:pt x="240" y="414"/>
                  </a:lnTo>
                  <a:lnTo>
                    <a:pt x="232" y="408"/>
                  </a:lnTo>
                  <a:lnTo>
                    <a:pt x="224" y="401"/>
                  </a:lnTo>
                  <a:lnTo>
                    <a:pt x="224" y="401"/>
                  </a:lnTo>
                  <a:lnTo>
                    <a:pt x="209" y="379"/>
                  </a:lnTo>
                  <a:lnTo>
                    <a:pt x="195" y="356"/>
                  </a:lnTo>
                  <a:lnTo>
                    <a:pt x="186" y="333"/>
                  </a:lnTo>
                  <a:lnTo>
                    <a:pt x="178" y="312"/>
                  </a:lnTo>
                  <a:lnTo>
                    <a:pt x="172" y="288"/>
                  </a:lnTo>
                  <a:lnTo>
                    <a:pt x="170" y="265"/>
                  </a:lnTo>
                  <a:lnTo>
                    <a:pt x="170" y="244"/>
                  </a:lnTo>
                  <a:lnTo>
                    <a:pt x="172" y="221"/>
                  </a:lnTo>
                  <a:lnTo>
                    <a:pt x="178" y="200"/>
                  </a:lnTo>
                  <a:lnTo>
                    <a:pt x="184" y="178"/>
                  </a:lnTo>
                  <a:lnTo>
                    <a:pt x="193" y="157"/>
                  </a:lnTo>
                  <a:lnTo>
                    <a:pt x="203" y="138"/>
                  </a:lnTo>
                  <a:lnTo>
                    <a:pt x="215" y="118"/>
                  </a:lnTo>
                  <a:lnTo>
                    <a:pt x="228" y="101"/>
                  </a:lnTo>
                  <a:lnTo>
                    <a:pt x="244" y="84"/>
                  </a:lnTo>
                  <a:lnTo>
                    <a:pt x="259" y="68"/>
                  </a:lnTo>
                  <a:lnTo>
                    <a:pt x="276" y="55"/>
                  </a:lnTo>
                  <a:lnTo>
                    <a:pt x="294" y="41"/>
                  </a:lnTo>
                  <a:lnTo>
                    <a:pt x="313" y="29"/>
                  </a:lnTo>
                  <a:lnTo>
                    <a:pt x="334" y="20"/>
                  </a:lnTo>
                  <a:lnTo>
                    <a:pt x="354" y="12"/>
                  </a:lnTo>
                  <a:lnTo>
                    <a:pt x="375" y="6"/>
                  </a:lnTo>
                  <a:lnTo>
                    <a:pt x="398" y="2"/>
                  </a:lnTo>
                  <a:lnTo>
                    <a:pt x="419" y="0"/>
                  </a:lnTo>
                  <a:lnTo>
                    <a:pt x="441" y="0"/>
                  </a:lnTo>
                  <a:lnTo>
                    <a:pt x="464" y="4"/>
                  </a:lnTo>
                  <a:lnTo>
                    <a:pt x="485" y="8"/>
                  </a:lnTo>
                  <a:lnTo>
                    <a:pt x="506" y="16"/>
                  </a:lnTo>
                  <a:lnTo>
                    <a:pt x="528" y="27"/>
                  </a:lnTo>
                  <a:lnTo>
                    <a:pt x="549" y="41"/>
                  </a:lnTo>
                  <a:lnTo>
                    <a:pt x="570" y="56"/>
                  </a:lnTo>
                  <a:lnTo>
                    <a:pt x="589" y="76"/>
                  </a:lnTo>
                  <a:lnTo>
                    <a:pt x="589" y="76"/>
                  </a:lnTo>
                  <a:close/>
                </a:path>
              </a:pathLst>
            </a:custGeom>
            <a:solidFill>
              <a:schemeClr val="bg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14400"/>
              <a:endParaRPr lang="en-US" dirty="0">
                <a:solidFill>
                  <a:srgbClr val="FFFFFF"/>
                </a:solidFill>
                <a:latin typeface="Segoe Light" charset="0"/>
              </a:endParaRPr>
            </a:p>
          </p:txBody>
        </p:sp>
      </p:grpSp>
    </p:spTree>
    <p:extLst>
      <p:ext uri="{BB962C8B-B14F-4D97-AF65-F5344CB8AC3E}">
        <p14:creationId xmlns:p14="http://schemas.microsoft.com/office/powerpoint/2010/main" val="237728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7853" y="1905000"/>
            <a:ext cx="7772400" cy="1219200"/>
          </a:xfrm>
        </p:spPr>
        <p:txBody>
          <a:bodyPr>
            <a:noAutofit/>
          </a:bodyPr>
          <a:lstStyle/>
          <a:p>
            <a:r>
              <a:rPr lang="en-US" sz="5400" dirty="0" smtClean="0">
                <a:solidFill>
                  <a:srgbClr val="595959"/>
                </a:solidFill>
              </a:rPr>
              <a:t>The Journey to </a:t>
            </a:r>
            <a:br>
              <a:rPr lang="en-US" sz="5400" dirty="0" smtClean="0">
                <a:solidFill>
                  <a:srgbClr val="595959"/>
                </a:solidFill>
              </a:rPr>
            </a:br>
            <a:r>
              <a:rPr lang="en-US" sz="5400" dirty="0" smtClean="0">
                <a:solidFill>
                  <a:srgbClr val="595959"/>
                </a:solidFill>
              </a:rPr>
              <a:t>a Modernized Platform </a:t>
            </a:r>
            <a:endParaRPr lang="en-US" sz="5400" dirty="0">
              <a:solidFill>
                <a:srgbClr val="595959"/>
              </a:solidFill>
              <a:latin typeface="Segoe UI Light" pitchFamily="34" charset="0"/>
            </a:endParaRPr>
          </a:p>
        </p:txBody>
      </p:sp>
    </p:spTree>
    <p:extLst>
      <p:ext uri="{BB962C8B-B14F-4D97-AF65-F5344CB8AC3E}">
        <p14:creationId xmlns:p14="http://schemas.microsoft.com/office/powerpoint/2010/main" val="2218982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4000" dirty="0" smtClean="0">
                <a:solidFill>
                  <a:srgbClr val="C82828"/>
                </a:solidFill>
              </a:rPr>
              <a:t>A modernized platform for all</a:t>
            </a:r>
            <a:endParaRPr lang="en-US" sz="4000" dirty="0"/>
          </a:p>
        </p:txBody>
      </p:sp>
      <p:grpSp>
        <p:nvGrpSpPr>
          <p:cNvPr id="61" name="Group 60"/>
          <p:cNvGrpSpPr/>
          <p:nvPr/>
        </p:nvGrpSpPr>
        <p:grpSpPr>
          <a:xfrm>
            <a:off x="4507181" y="1579074"/>
            <a:ext cx="4582955" cy="3663155"/>
            <a:chOff x="4519213" y="1704334"/>
            <a:chExt cx="4582955" cy="3663155"/>
          </a:xfrm>
        </p:grpSpPr>
        <p:sp>
          <p:nvSpPr>
            <p:cNvPr id="19" name="Notched Right Arrow 18"/>
            <p:cNvSpPr/>
            <p:nvPr/>
          </p:nvSpPr>
          <p:spPr>
            <a:xfrm>
              <a:off x="4896853" y="1704334"/>
              <a:ext cx="4205315" cy="3663155"/>
            </a:xfrm>
            <a:prstGeom prst="notchedRightArrow">
              <a:avLst>
                <a:gd name="adj1" fmla="val 50000"/>
                <a:gd name="adj2" fmla="val 44937"/>
              </a:avLst>
            </a:prstGeom>
            <a:solidFill>
              <a:srgbClr val="FF8B00"/>
            </a:solidFill>
            <a:ln w="9525">
              <a:solidFill>
                <a:srgbClr val="FF8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159" fontAlgn="base">
                <a:lnSpc>
                  <a:spcPct val="90000"/>
                </a:lnSpc>
                <a:spcBef>
                  <a:spcPts val="630"/>
                </a:spcBef>
                <a:spcAft>
                  <a:spcPct val="0"/>
                </a:spcAft>
                <a:buClr>
                  <a:srgbClr val="FFFF99"/>
                </a:buClr>
                <a:buSzPct val="120000"/>
              </a:pPr>
              <a:endParaRPr lang="en-US" sz="2100" b="1" dirty="0" smtClean="0">
                <a:ln>
                  <a:solidFill>
                    <a:srgbClr val="FFFFFF">
                      <a:alpha val="0"/>
                    </a:srgbClr>
                  </a:solidFill>
                </a:ln>
                <a:solidFill>
                  <a:schemeClr val="bg1"/>
                </a:solidFill>
                <a:cs typeface="Segoe UI" pitchFamily="34" charset="0"/>
              </a:endParaRPr>
            </a:p>
            <a:p>
              <a:pPr defTabSz="914159" fontAlgn="base">
                <a:lnSpc>
                  <a:spcPct val="90000"/>
                </a:lnSpc>
                <a:spcBef>
                  <a:spcPts val="630"/>
                </a:spcBef>
                <a:spcAft>
                  <a:spcPct val="0"/>
                </a:spcAft>
                <a:buClr>
                  <a:srgbClr val="FFFF99"/>
                </a:buClr>
                <a:buSzPct val="120000"/>
              </a:pPr>
              <a:r>
                <a:rPr lang="en-US" sz="2100" b="1" dirty="0" smtClean="0">
                  <a:ln>
                    <a:solidFill>
                      <a:srgbClr val="FFFFFF">
                        <a:alpha val="0"/>
                      </a:srgbClr>
                    </a:solidFill>
                  </a:ln>
                  <a:solidFill>
                    <a:schemeClr val="bg1"/>
                  </a:solidFill>
                  <a:cs typeface="Segoe UI" pitchFamily="34" charset="0"/>
                </a:rPr>
                <a:t>TRANSFORM</a:t>
              </a:r>
            </a:p>
            <a:p>
              <a:pPr defTabSz="914159" fontAlgn="base">
                <a:lnSpc>
                  <a:spcPct val="90000"/>
                </a:lnSpc>
                <a:spcBef>
                  <a:spcPts val="630"/>
                </a:spcBef>
                <a:spcAft>
                  <a:spcPct val="0"/>
                </a:spcAft>
                <a:buClr>
                  <a:srgbClr val="FFFF99"/>
                </a:buClr>
                <a:buSzPct val="120000"/>
              </a:pPr>
              <a:endParaRPr lang="en-US" sz="1400" b="1" dirty="0">
                <a:ln>
                  <a:solidFill>
                    <a:srgbClr val="FFFFFF">
                      <a:alpha val="0"/>
                    </a:srgbClr>
                  </a:solidFill>
                </a:ln>
                <a:solidFill>
                  <a:schemeClr val="bg1"/>
                </a:solidFill>
                <a:cs typeface="Segoe UI" pitchFamily="34" charset="0"/>
              </a:endParaRPr>
            </a:p>
          </p:txBody>
        </p:sp>
        <p:sp>
          <p:nvSpPr>
            <p:cNvPr id="58" name="TextBox 57"/>
            <p:cNvSpPr txBox="1"/>
            <p:nvPr/>
          </p:nvSpPr>
          <p:spPr>
            <a:xfrm>
              <a:off x="4783915" y="2348217"/>
              <a:ext cx="2723794" cy="276999"/>
            </a:xfrm>
            <a:prstGeom prst="rect">
              <a:avLst/>
            </a:prstGeom>
            <a:noFill/>
          </p:spPr>
          <p:txBody>
            <a:bodyPr wrap="square" rtlCol="0">
              <a:spAutoFit/>
            </a:bodyPr>
            <a:lstStyle/>
            <a:p>
              <a:r>
                <a:rPr lang="en-US" sz="1200" b="1" dirty="0">
                  <a:solidFill>
                    <a:srgbClr val="FF8B00"/>
                  </a:solidFill>
                </a:rPr>
                <a:t>Upper </a:t>
              </a:r>
              <a:r>
                <a:rPr lang="en-US" sz="1200" b="1" dirty="0" smtClean="0">
                  <a:solidFill>
                    <a:srgbClr val="FF8B00"/>
                  </a:solidFill>
                </a:rPr>
                <a:t>Mid-Market </a:t>
              </a:r>
              <a:r>
                <a:rPr lang="en-US" sz="1000" dirty="0" smtClean="0">
                  <a:solidFill>
                    <a:srgbClr val="595959"/>
                  </a:solidFill>
                </a:rPr>
                <a:t>(</a:t>
              </a:r>
              <a:r>
                <a:rPr lang="en-US" sz="1000" dirty="0">
                  <a:solidFill>
                    <a:srgbClr val="595959"/>
                  </a:solidFill>
                </a:rPr>
                <a:t>&gt;</a:t>
              </a:r>
              <a:r>
                <a:rPr lang="en-US" sz="1000" dirty="0" smtClean="0">
                  <a:solidFill>
                    <a:srgbClr val="595959"/>
                  </a:solidFill>
                </a:rPr>
                <a:t>250 </a:t>
              </a:r>
              <a:r>
                <a:rPr lang="en-US" sz="1000" dirty="0">
                  <a:solidFill>
                    <a:srgbClr val="595959"/>
                  </a:solidFill>
                </a:rPr>
                <a:t>PCs</a:t>
              </a:r>
              <a:r>
                <a:rPr lang="en-US" sz="1200" dirty="0">
                  <a:solidFill>
                    <a:srgbClr val="595959"/>
                  </a:solidFill>
                </a:rPr>
                <a:t>)</a:t>
              </a:r>
            </a:p>
          </p:txBody>
        </p:sp>
        <p:pic>
          <p:nvPicPr>
            <p:cNvPr id="27" name="Picture 3" descr="\\MAGNUM\Projects\Microsoft\Cloud Power FY12\Design\Icons\PNGs\Public_Cloud_Productivity.png"/>
            <p:cNvPicPr>
              <a:picLocks noChangeAspect="1" noChangeArrowheads="1"/>
            </p:cNvPicPr>
            <p:nvPr/>
          </p:nvPicPr>
          <p:blipFill>
            <a:blip r:embed="rId3" cstate="print">
              <a:lum bright="100000"/>
            </a:blip>
            <a:srcRect/>
            <a:stretch>
              <a:fillRect/>
            </a:stretch>
          </p:blipFill>
          <p:spPr bwMode="auto">
            <a:xfrm>
              <a:off x="7507709" y="2875095"/>
              <a:ext cx="772957" cy="895627"/>
            </a:xfrm>
            <a:prstGeom prst="rect">
              <a:avLst/>
            </a:prstGeom>
            <a:noFill/>
          </p:spPr>
        </p:pic>
        <p:sp>
          <p:nvSpPr>
            <p:cNvPr id="53" name="TextBox 52"/>
            <p:cNvSpPr txBox="1"/>
            <p:nvPr/>
          </p:nvSpPr>
          <p:spPr>
            <a:xfrm>
              <a:off x="4519213" y="4450694"/>
              <a:ext cx="2808015" cy="284693"/>
            </a:xfrm>
            <a:prstGeom prst="rect">
              <a:avLst/>
            </a:prstGeom>
            <a:noFill/>
          </p:spPr>
          <p:txBody>
            <a:bodyPr wrap="square" rtlCol="0">
              <a:spAutoFit/>
            </a:bodyPr>
            <a:lstStyle/>
            <a:p>
              <a:pPr algn="r"/>
              <a:r>
                <a:rPr lang="en-US" sz="1250" b="1" cap="all" spc="-30" dirty="0" smtClean="0">
                  <a:solidFill>
                    <a:srgbClr val="FF8B00"/>
                  </a:solidFill>
                </a:rPr>
                <a:t>Extend Your Data Anywhere</a:t>
              </a:r>
              <a:endParaRPr lang="en-US" sz="1250" b="1" cap="all" spc="-30" dirty="0">
                <a:solidFill>
                  <a:srgbClr val="FF8B00"/>
                </a:solidFill>
              </a:endParaRPr>
            </a:p>
          </p:txBody>
        </p:sp>
      </p:grpSp>
      <p:grpSp>
        <p:nvGrpSpPr>
          <p:cNvPr id="60" name="Group 59"/>
          <p:cNvGrpSpPr/>
          <p:nvPr/>
        </p:nvGrpSpPr>
        <p:grpSpPr>
          <a:xfrm>
            <a:off x="2055921" y="2217066"/>
            <a:ext cx="3561344" cy="2387170"/>
            <a:chOff x="2105531" y="2348217"/>
            <a:chExt cx="3561344" cy="2387170"/>
          </a:xfrm>
        </p:grpSpPr>
        <p:sp>
          <p:nvSpPr>
            <p:cNvPr id="57" name="TextBox 56"/>
            <p:cNvSpPr txBox="1"/>
            <p:nvPr/>
          </p:nvSpPr>
          <p:spPr>
            <a:xfrm>
              <a:off x="2273195" y="2348217"/>
              <a:ext cx="2828196" cy="276999"/>
            </a:xfrm>
            <a:prstGeom prst="rect">
              <a:avLst/>
            </a:prstGeom>
            <a:noFill/>
          </p:spPr>
          <p:txBody>
            <a:bodyPr wrap="square" rtlCol="0">
              <a:spAutoFit/>
            </a:bodyPr>
            <a:lstStyle/>
            <a:p>
              <a:r>
                <a:rPr lang="en-US" sz="1200" b="1" dirty="0">
                  <a:solidFill>
                    <a:srgbClr val="4DC8ED"/>
                  </a:solidFill>
                </a:rPr>
                <a:t>Core </a:t>
              </a:r>
              <a:r>
                <a:rPr lang="en-US" sz="1200" b="1" dirty="0" smtClean="0">
                  <a:solidFill>
                    <a:srgbClr val="4DC8ED"/>
                  </a:solidFill>
                </a:rPr>
                <a:t>Mid-Market </a:t>
              </a:r>
              <a:r>
                <a:rPr lang="en-US" sz="1200" b="1" dirty="0" smtClean="0">
                  <a:solidFill>
                    <a:srgbClr val="595959"/>
                  </a:solidFill>
                </a:rPr>
                <a:t> </a:t>
              </a:r>
              <a:r>
                <a:rPr lang="en-US" sz="1000" dirty="0" smtClean="0">
                  <a:solidFill>
                    <a:srgbClr val="595959"/>
                  </a:solidFill>
                </a:rPr>
                <a:t>(50-250 </a:t>
              </a:r>
              <a:r>
                <a:rPr lang="en-US" sz="1000" dirty="0">
                  <a:solidFill>
                    <a:srgbClr val="595959"/>
                  </a:solidFill>
                </a:rPr>
                <a:t>PCs)</a:t>
              </a:r>
            </a:p>
          </p:txBody>
        </p:sp>
        <p:sp>
          <p:nvSpPr>
            <p:cNvPr id="10" name="Chevron 9"/>
            <p:cNvSpPr/>
            <p:nvPr/>
          </p:nvSpPr>
          <p:spPr>
            <a:xfrm>
              <a:off x="2406317" y="2627847"/>
              <a:ext cx="3260558" cy="1840193"/>
            </a:xfrm>
            <a:prstGeom prst="chevron">
              <a:avLst>
                <a:gd name="adj" fmla="val 45219"/>
              </a:avLst>
            </a:prstGeom>
            <a:solidFill>
              <a:srgbClr val="4DC8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159" fontAlgn="base">
                <a:lnSpc>
                  <a:spcPct val="90000"/>
                </a:lnSpc>
                <a:spcBef>
                  <a:spcPts val="630"/>
                </a:spcBef>
                <a:spcAft>
                  <a:spcPct val="0"/>
                </a:spcAft>
                <a:buClr>
                  <a:srgbClr val="FFFF99"/>
                </a:buClr>
                <a:buSzPct val="120000"/>
              </a:pPr>
              <a:r>
                <a:rPr lang="en-US" sz="2100" b="1" dirty="0" smtClean="0">
                  <a:ln>
                    <a:solidFill>
                      <a:srgbClr val="FFFFFF">
                        <a:alpha val="0"/>
                      </a:srgbClr>
                    </a:solidFill>
                  </a:ln>
                  <a:solidFill>
                    <a:schemeClr val="bg1">
                      <a:alpha val="99000"/>
                    </a:schemeClr>
                  </a:solidFill>
                  <a:cs typeface="Segoe UI" pitchFamily="34" charset="0"/>
                </a:rPr>
                <a:t>GROW</a:t>
              </a:r>
            </a:p>
          </p:txBody>
        </p:sp>
        <p:pic>
          <p:nvPicPr>
            <p:cNvPr id="26" name="Picture 2" descr="\\MAGNUM\Projects\Microsoft\Cloud Power FY12\Design\ICONS_PNG\Growth.png"/>
            <p:cNvPicPr>
              <a:picLocks noChangeAspect="1" noChangeArrowheads="1"/>
            </p:cNvPicPr>
            <p:nvPr/>
          </p:nvPicPr>
          <p:blipFill>
            <a:blip r:embed="rId4" cstate="print">
              <a:lum bright="100000"/>
            </a:blip>
            <a:srcRect/>
            <a:stretch>
              <a:fillRect/>
            </a:stretch>
          </p:blipFill>
          <p:spPr bwMode="auto">
            <a:xfrm>
              <a:off x="4036596" y="2853031"/>
              <a:ext cx="909781" cy="1019275"/>
            </a:xfrm>
            <a:prstGeom prst="rect">
              <a:avLst/>
            </a:prstGeom>
            <a:noFill/>
          </p:spPr>
        </p:pic>
        <p:sp>
          <p:nvSpPr>
            <p:cNvPr id="52" name="TextBox 51"/>
            <p:cNvSpPr txBox="1"/>
            <p:nvPr/>
          </p:nvSpPr>
          <p:spPr>
            <a:xfrm>
              <a:off x="2105531" y="4450694"/>
              <a:ext cx="2887580" cy="284693"/>
            </a:xfrm>
            <a:prstGeom prst="rect">
              <a:avLst/>
            </a:prstGeom>
            <a:noFill/>
          </p:spPr>
          <p:txBody>
            <a:bodyPr wrap="square" rtlCol="0">
              <a:spAutoFit/>
            </a:bodyPr>
            <a:lstStyle/>
            <a:p>
              <a:pPr algn="ctr"/>
              <a:r>
                <a:rPr lang="en-US" sz="1250" b="1" cap="all" spc="-30" dirty="0" smtClean="0">
                  <a:solidFill>
                    <a:srgbClr val="4DC8ED"/>
                  </a:solidFill>
                </a:rPr>
                <a:t>Accelerate Business Growth</a:t>
              </a:r>
              <a:endParaRPr lang="en-US" sz="1250" b="1" cap="all" spc="-30" dirty="0">
                <a:solidFill>
                  <a:srgbClr val="4DC8ED"/>
                </a:solidFill>
              </a:endParaRPr>
            </a:p>
          </p:txBody>
        </p:sp>
      </p:grpSp>
      <p:grpSp>
        <p:nvGrpSpPr>
          <p:cNvPr id="59" name="Group 58"/>
          <p:cNvGrpSpPr/>
          <p:nvPr/>
        </p:nvGrpSpPr>
        <p:grpSpPr>
          <a:xfrm>
            <a:off x="-951978" y="2217066"/>
            <a:ext cx="4042609" cy="2387170"/>
            <a:chOff x="-902368" y="2348217"/>
            <a:chExt cx="4042609" cy="2387170"/>
          </a:xfrm>
        </p:grpSpPr>
        <p:sp>
          <p:nvSpPr>
            <p:cNvPr id="56" name="TextBox 55"/>
            <p:cNvSpPr txBox="1"/>
            <p:nvPr/>
          </p:nvSpPr>
          <p:spPr>
            <a:xfrm>
              <a:off x="48128" y="2348217"/>
              <a:ext cx="2285991" cy="276999"/>
            </a:xfrm>
            <a:prstGeom prst="rect">
              <a:avLst/>
            </a:prstGeom>
            <a:noFill/>
          </p:spPr>
          <p:txBody>
            <a:bodyPr wrap="square" rtlCol="0">
              <a:spAutoFit/>
            </a:bodyPr>
            <a:lstStyle/>
            <a:p>
              <a:r>
                <a:rPr lang="en-US" sz="1200" b="1" dirty="0" smtClean="0">
                  <a:solidFill>
                    <a:srgbClr val="B5D331"/>
                  </a:solidFill>
                </a:rPr>
                <a:t> Lower Mid-Market </a:t>
              </a:r>
              <a:r>
                <a:rPr lang="en-US" sz="1000" dirty="0" smtClean="0">
                  <a:solidFill>
                    <a:srgbClr val="595959"/>
                  </a:solidFill>
                </a:rPr>
                <a:t>(25-49 </a:t>
              </a:r>
              <a:r>
                <a:rPr lang="en-US" sz="1000" dirty="0">
                  <a:solidFill>
                    <a:srgbClr val="595959"/>
                  </a:solidFill>
                </a:rPr>
                <a:t>PCs)</a:t>
              </a:r>
            </a:p>
          </p:txBody>
        </p:sp>
        <p:sp>
          <p:nvSpPr>
            <p:cNvPr id="20" name="Chevron 19"/>
            <p:cNvSpPr/>
            <p:nvPr/>
          </p:nvSpPr>
          <p:spPr>
            <a:xfrm>
              <a:off x="-902368" y="2627847"/>
              <a:ext cx="4042609" cy="1840193"/>
            </a:xfrm>
            <a:prstGeom prst="chevron">
              <a:avLst>
                <a:gd name="adj" fmla="val 46197"/>
              </a:avLst>
            </a:prstGeom>
            <a:solidFill>
              <a:srgbClr val="B5D3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159" fontAlgn="base">
                <a:lnSpc>
                  <a:spcPct val="90000"/>
                </a:lnSpc>
                <a:spcBef>
                  <a:spcPts val="630"/>
                </a:spcBef>
                <a:spcAft>
                  <a:spcPct val="0"/>
                </a:spcAft>
                <a:buClr>
                  <a:srgbClr val="FFFF99"/>
                </a:buClr>
                <a:buSzPct val="120000"/>
                <a:defRPr/>
              </a:pPr>
              <a:r>
                <a:rPr lang="en-US" sz="2100" b="1" dirty="0" smtClean="0">
                  <a:ln>
                    <a:solidFill>
                      <a:srgbClr val="FFFFFF">
                        <a:alpha val="0"/>
                      </a:srgbClr>
                    </a:solidFill>
                  </a:ln>
                  <a:solidFill>
                    <a:schemeClr val="bg1">
                      <a:alpha val="99000"/>
                    </a:schemeClr>
                  </a:solidFill>
                  <a:cs typeface="Segoe UI" pitchFamily="34" charset="0"/>
                </a:rPr>
                <a:t>     RUN</a:t>
              </a:r>
            </a:p>
          </p:txBody>
        </p:sp>
        <p:sp>
          <p:nvSpPr>
            <p:cNvPr id="25" name="Freeform 144"/>
            <p:cNvSpPr>
              <a:spLocks noEditPoints="1"/>
            </p:cNvSpPr>
            <p:nvPr/>
          </p:nvSpPr>
          <p:spPr bwMode="black">
            <a:xfrm rot="614088">
              <a:off x="1288166" y="3039828"/>
              <a:ext cx="394097" cy="707399"/>
            </a:xfrm>
            <a:custGeom>
              <a:avLst/>
              <a:gdLst>
                <a:gd name="T0" fmla="*/ 35 w 46"/>
                <a:gd name="T1" fmla="*/ 7 h 84"/>
                <a:gd name="T2" fmla="*/ 29 w 46"/>
                <a:gd name="T3" fmla="*/ 14 h 84"/>
                <a:gd name="T4" fmla="*/ 22 w 46"/>
                <a:gd name="T5" fmla="*/ 7 h 84"/>
                <a:gd name="T6" fmla="*/ 29 w 46"/>
                <a:gd name="T7" fmla="*/ 0 h 84"/>
                <a:gd name="T8" fmla="*/ 35 w 46"/>
                <a:gd name="T9" fmla="*/ 7 h 84"/>
                <a:gd name="T10" fmla="*/ 20 w 46"/>
                <a:gd name="T11" fmla="*/ 12 h 84"/>
                <a:gd name="T12" fmla="*/ 2 w 46"/>
                <a:gd name="T13" fmla="*/ 22 h 84"/>
                <a:gd name="T14" fmla="*/ 0 w 46"/>
                <a:gd name="T15" fmla="*/ 41 h 84"/>
                <a:gd name="T16" fmla="*/ 6 w 46"/>
                <a:gd name="T17" fmla="*/ 41 h 84"/>
                <a:gd name="T18" fmla="*/ 7 w 46"/>
                <a:gd name="T19" fmla="*/ 26 h 84"/>
                <a:gd name="T20" fmla="*/ 15 w 46"/>
                <a:gd name="T21" fmla="*/ 22 h 84"/>
                <a:gd name="T22" fmla="*/ 10 w 46"/>
                <a:gd name="T23" fmla="*/ 37 h 84"/>
                <a:gd name="T24" fmla="*/ 12 w 46"/>
                <a:gd name="T25" fmla="*/ 45 h 84"/>
                <a:gd name="T26" fmla="*/ 0 w 46"/>
                <a:gd name="T27" fmla="*/ 82 h 84"/>
                <a:gd name="T28" fmla="*/ 8 w 46"/>
                <a:gd name="T29" fmla="*/ 84 h 84"/>
                <a:gd name="T30" fmla="*/ 18 w 46"/>
                <a:gd name="T31" fmla="*/ 57 h 84"/>
                <a:gd name="T32" fmla="*/ 21 w 46"/>
                <a:gd name="T33" fmla="*/ 62 h 84"/>
                <a:gd name="T34" fmla="*/ 27 w 46"/>
                <a:gd name="T35" fmla="*/ 84 h 84"/>
                <a:gd name="T36" fmla="*/ 36 w 46"/>
                <a:gd name="T37" fmla="*/ 81 h 84"/>
                <a:gd name="T38" fmla="*/ 29 w 46"/>
                <a:gd name="T39" fmla="*/ 56 h 84"/>
                <a:gd name="T40" fmla="*/ 22 w 46"/>
                <a:gd name="T41" fmla="*/ 45 h 84"/>
                <a:gd name="T42" fmla="*/ 27 w 46"/>
                <a:gd name="T43" fmla="*/ 29 h 84"/>
                <a:gd name="T44" fmla="*/ 29 w 46"/>
                <a:gd name="T45" fmla="*/ 35 h 84"/>
                <a:gd name="T46" fmla="*/ 44 w 46"/>
                <a:gd name="T47" fmla="*/ 41 h 84"/>
                <a:gd name="T48" fmla="*/ 46 w 46"/>
                <a:gd name="T49" fmla="*/ 35 h 84"/>
                <a:gd name="T50" fmla="*/ 35 w 46"/>
                <a:gd name="T51" fmla="*/ 30 h 84"/>
                <a:gd name="T52" fmla="*/ 31 w 46"/>
                <a:gd name="T53" fmla="*/ 17 h 84"/>
                <a:gd name="T54" fmla="*/ 20 w 46"/>
                <a:gd name="T55" fmla="*/ 1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 h="84">
                  <a:moveTo>
                    <a:pt x="35" y="7"/>
                  </a:moveTo>
                  <a:cubicBezTo>
                    <a:pt x="35" y="11"/>
                    <a:pt x="33" y="14"/>
                    <a:pt x="29" y="14"/>
                  </a:cubicBezTo>
                  <a:cubicBezTo>
                    <a:pt x="25" y="14"/>
                    <a:pt x="22" y="11"/>
                    <a:pt x="22" y="7"/>
                  </a:cubicBezTo>
                  <a:cubicBezTo>
                    <a:pt x="22" y="3"/>
                    <a:pt x="25" y="0"/>
                    <a:pt x="29" y="0"/>
                  </a:cubicBezTo>
                  <a:cubicBezTo>
                    <a:pt x="33" y="0"/>
                    <a:pt x="35" y="3"/>
                    <a:pt x="35" y="7"/>
                  </a:cubicBezTo>
                  <a:moveTo>
                    <a:pt x="20" y="12"/>
                  </a:moveTo>
                  <a:cubicBezTo>
                    <a:pt x="2" y="22"/>
                    <a:pt x="2" y="22"/>
                    <a:pt x="2" y="22"/>
                  </a:cubicBezTo>
                  <a:cubicBezTo>
                    <a:pt x="0" y="41"/>
                    <a:pt x="0" y="41"/>
                    <a:pt x="0" y="41"/>
                  </a:cubicBezTo>
                  <a:cubicBezTo>
                    <a:pt x="6" y="41"/>
                    <a:pt x="6" y="41"/>
                    <a:pt x="6" y="41"/>
                  </a:cubicBezTo>
                  <a:cubicBezTo>
                    <a:pt x="7" y="26"/>
                    <a:pt x="7" y="26"/>
                    <a:pt x="7" y="26"/>
                  </a:cubicBezTo>
                  <a:cubicBezTo>
                    <a:pt x="15" y="22"/>
                    <a:pt x="15" y="22"/>
                    <a:pt x="15" y="22"/>
                  </a:cubicBezTo>
                  <a:cubicBezTo>
                    <a:pt x="15" y="22"/>
                    <a:pt x="11" y="34"/>
                    <a:pt x="10" y="37"/>
                  </a:cubicBezTo>
                  <a:cubicBezTo>
                    <a:pt x="9" y="39"/>
                    <a:pt x="11" y="43"/>
                    <a:pt x="12" y="45"/>
                  </a:cubicBezTo>
                  <a:cubicBezTo>
                    <a:pt x="0" y="82"/>
                    <a:pt x="0" y="82"/>
                    <a:pt x="0" y="82"/>
                  </a:cubicBezTo>
                  <a:cubicBezTo>
                    <a:pt x="8" y="84"/>
                    <a:pt x="8" y="84"/>
                    <a:pt x="8" y="84"/>
                  </a:cubicBezTo>
                  <a:cubicBezTo>
                    <a:pt x="18" y="57"/>
                    <a:pt x="18" y="57"/>
                    <a:pt x="18" y="57"/>
                  </a:cubicBezTo>
                  <a:cubicBezTo>
                    <a:pt x="21" y="62"/>
                    <a:pt x="21" y="62"/>
                    <a:pt x="21" y="62"/>
                  </a:cubicBezTo>
                  <a:cubicBezTo>
                    <a:pt x="27" y="84"/>
                    <a:pt x="27" y="84"/>
                    <a:pt x="27" y="84"/>
                  </a:cubicBezTo>
                  <a:cubicBezTo>
                    <a:pt x="36" y="81"/>
                    <a:pt x="36" y="81"/>
                    <a:pt x="36" y="81"/>
                  </a:cubicBezTo>
                  <a:cubicBezTo>
                    <a:pt x="29" y="56"/>
                    <a:pt x="29" y="56"/>
                    <a:pt x="29" y="56"/>
                  </a:cubicBezTo>
                  <a:cubicBezTo>
                    <a:pt x="22" y="45"/>
                    <a:pt x="22" y="45"/>
                    <a:pt x="22" y="45"/>
                  </a:cubicBezTo>
                  <a:cubicBezTo>
                    <a:pt x="27" y="29"/>
                    <a:pt x="27" y="29"/>
                    <a:pt x="27" y="29"/>
                  </a:cubicBezTo>
                  <a:cubicBezTo>
                    <a:pt x="29" y="35"/>
                    <a:pt x="29" y="35"/>
                    <a:pt x="29" y="35"/>
                  </a:cubicBezTo>
                  <a:cubicBezTo>
                    <a:pt x="44" y="41"/>
                    <a:pt x="44" y="41"/>
                    <a:pt x="44" y="41"/>
                  </a:cubicBezTo>
                  <a:cubicBezTo>
                    <a:pt x="46" y="35"/>
                    <a:pt x="46" y="35"/>
                    <a:pt x="46" y="35"/>
                  </a:cubicBezTo>
                  <a:cubicBezTo>
                    <a:pt x="35" y="30"/>
                    <a:pt x="35" y="30"/>
                    <a:pt x="35" y="30"/>
                  </a:cubicBezTo>
                  <a:cubicBezTo>
                    <a:pt x="31" y="17"/>
                    <a:pt x="31" y="17"/>
                    <a:pt x="31" y="17"/>
                  </a:cubicBezTo>
                  <a:lnTo>
                    <a:pt x="20" y="12"/>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r>
                <a:rPr lang="en-US" dirty="0" smtClean="0"/>
                <a:t>   </a:t>
              </a:r>
              <a:endParaRPr lang="en-US" dirty="0"/>
            </a:p>
          </p:txBody>
        </p:sp>
        <p:sp>
          <p:nvSpPr>
            <p:cNvPr id="51" name="TextBox 50"/>
            <p:cNvSpPr txBox="1"/>
            <p:nvPr/>
          </p:nvSpPr>
          <p:spPr>
            <a:xfrm>
              <a:off x="-36102" y="4450694"/>
              <a:ext cx="2370221" cy="284693"/>
            </a:xfrm>
            <a:prstGeom prst="rect">
              <a:avLst/>
            </a:prstGeom>
            <a:noFill/>
          </p:spPr>
          <p:txBody>
            <a:bodyPr wrap="square" rtlCol="0">
              <a:spAutoFit/>
            </a:bodyPr>
            <a:lstStyle/>
            <a:p>
              <a:pPr algn="r"/>
              <a:r>
                <a:rPr lang="en-US" sz="1250" b="1" cap="all" spc="-30" dirty="0" smtClean="0">
                  <a:solidFill>
                    <a:srgbClr val="B5D331"/>
                  </a:solidFill>
                </a:rPr>
                <a:t>Reduce ownership costs</a:t>
              </a:r>
              <a:endParaRPr lang="en-US" sz="1250" b="1" cap="all" spc="-30" dirty="0">
                <a:solidFill>
                  <a:srgbClr val="B5D331"/>
                </a:solidFill>
              </a:endParaRPr>
            </a:p>
          </p:txBody>
        </p:sp>
      </p:grpSp>
    </p:spTree>
    <p:extLst>
      <p:ext uri="{BB962C8B-B14F-4D97-AF65-F5344CB8AC3E}">
        <p14:creationId xmlns:p14="http://schemas.microsoft.com/office/powerpoint/2010/main" val="1502141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1000" fill="hold"/>
                                        <p:tgtEl>
                                          <p:spTgt spid="59"/>
                                        </p:tgtEl>
                                        <p:attrNameLst>
                                          <p:attrName>ppt_x</p:attrName>
                                        </p:attrNameLst>
                                      </p:cBhvr>
                                      <p:tavLst>
                                        <p:tav tm="0">
                                          <p:val>
                                            <p:strVal val="0-#ppt_w/2"/>
                                          </p:val>
                                        </p:tav>
                                        <p:tav tm="100000">
                                          <p:val>
                                            <p:strVal val="#ppt_x"/>
                                          </p:val>
                                        </p:tav>
                                      </p:tavLst>
                                    </p:anim>
                                    <p:anim calcmode="lin" valueType="num">
                                      <p:cBhvr additive="base">
                                        <p:cTn id="8" dur="1000" fill="hold"/>
                                        <p:tgtEl>
                                          <p:spTgt spid="5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000" fill="hold"/>
                                        <p:tgtEl>
                                          <p:spTgt spid="60"/>
                                        </p:tgtEl>
                                        <p:attrNameLst>
                                          <p:attrName>ppt_x</p:attrName>
                                        </p:attrNameLst>
                                      </p:cBhvr>
                                      <p:tavLst>
                                        <p:tav tm="0">
                                          <p:val>
                                            <p:strVal val="0-#ppt_w/2"/>
                                          </p:val>
                                        </p:tav>
                                        <p:tav tm="100000">
                                          <p:val>
                                            <p:strVal val="#ppt_x"/>
                                          </p:val>
                                        </p:tav>
                                      </p:tavLst>
                                    </p:anim>
                                    <p:anim calcmode="lin" valueType="num">
                                      <p:cBhvr additive="base">
                                        <p:cTn id="12" dur="1000" fill="hold"/>
                                        <p:tgtEl>
                                          <p:spTgt spid="6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61"/>
                                        </p:tgtEl>
                                        <p:attrNameLst>
                                          <p:attrName>style.visibility</p:attrName>
                                        </p:attrNameLst>
                                      </p:cBhvr>
                                      <p:to>
                                        <p:strVal val="visible"/>
                                      </p:to>
                                    </p:set>
                                    <p:anim calcmode="lin" valueType="num">
                                      <p:cBhvr additive="base">
                                        <p:cTn id="15" dur="1000" fill="hold"/>
                                        <p:tgtEl>
                                          <p:spTgt spid="61"/>
                                        </p:tgtEl>
                                        <p:attrNameLst>
                                          <p:attrName>ppt_x</p:attrName>
                                        </p:attrNameLst>
                                      </p:cBhvr>
                                      <p:tavLst>
                                        <p:tav tm="0">
                                          <p:val>
                                            <p:strVal val="0-#ppt_w/2"/>
                                          </p:val>
                                        </p:tav>
                                        <p:tav tm="100000">
                                          <p:val>
                                            <p:strVal val="#ppt_x"/>
                                          </p:val>
                                        </p:tav>
                                      </p:tavLst>
                                    </p:anim>
                                    <p:anim calcmode="lin" valueType="num">
                                      <p:cBhvr additive="base">
                                        <p:cTn id="16" dur="1000" fill="hold"/>
                                        <p:tgtEl>
                                          <p:spTgt spid="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701274" y="2503081"/>
            <a:ext cx="2526631" cy="1840193"/>
            <a:chOff x="5830379" y="2635553"/>
            <a:chExt cx="2526631" cy="1840193"/>
          </a:xfrm>
          <a:solidFill>
            <a:srgbClr val="595959"/>
          </a:solidFill>
        </p:grpSpPr>
        <p:sp>
          <p:nvSpPr>
            <p:cNvPr id="41" name="Chevron 40"/>
            <p:cNvSpPr/>
            <p:nvPr/>
          </p:nvSpPr>
          <p:spPr>
            <a:xfrm>
              <a:off x="5830379" y="2635553"/>
              <a:ext cx="2526631" cy="1840193"/>
            </a:xfrm>
            <a:prstGeom prst="chevron">
              <a:avLst>
                <a:gd name="adj" fmla="val 4589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defTabSz="914159" fontAlgn="base">
                <a:spcAft>
                  <a:spcPct val="0"/>
                </a:spcAft>
                <a:buClr>
                  <a:srgbClr val="FFFF99"/>
                </a:buClr>
                <a:buSzPct val="120000"/>
              </a:pPr>
              <a:endParaRPr lang="en-US" sz="1500" b="1" spc="-80" dirty="0">
                <a:ln>
                  <a:solidFill>
                    <a:srgbClr val="FFFFFF">
                      <a:alpha val="0"/>
                    </a:srgbClr>
                  </a:solidFill>
                </a:ln>
                <a:solidFill>
                  <a:schemeClr val="bg1">
                    <a:alpha val="99000"/>
                  </a:schemeClr>
                </a:solidFill>
                <a:cs typeface="Segoe UI" pitchFamily="34" charset="0"/>
              </a:endParaRPr>
            </a:p>
          </p:txBody>
        </p:sp>
        <p:sp>
          <p:nvSpPr>
            <p:cNvPr id="42" name="Freeform 81"/>
            <p:cNvSpPr>
              <a:spLocks/>
            </p:cNvSpPr>
            <p:nvPr/>
          </p:nvSpPr>
          <p:spPr bwMode="black">
            <a:xfrm>
              <a:off x="6926893" y="3168971"/>
              <a:ext cx="561164" cy="764095"/>
            </a:xfrm>
            <a:custGeom>
              <a:avLst/>
              <a:gdLst>
                <a:gd name="T0" fmla="*/ 230 w 256"/>
                <a:gd name="T1" fmla="*/ 221 h 349"/>
                <a:gd name="T2" fmla="*/ 256 w 256"/>
                <a:gd name="T3" fmla="*/ 202 h 349"/>
                <a:gd name="T4" fmla="*/ 232 w 256"/>
                <a:gd name="T5" fmla="*/ 184 h 349"/>
                <a:gd name="T6" fmla="*/ 239 w 256"/>
                <a:gd name="T7" fmla="*/ 170 h 349"/>
                <a:gd name="T8" fmla="*/ 217 w 256"/>
                <a:gd name="T9" fmla="*/ 152 h 349"/>
                <a:gd name="T10" fmla="*/ 187 w 256"/>
                <a:gd name="T11" fmla="*/ 152 h 349"/>
                <a:gd name="T12" fmla="*/ 187 w 256"/>
                <a:gd name="T13" fmla="*/ 91 h 349"/>
                <a:gd name="T14" fmla="*/ 217 w 256"/>
                <a:gd name="T15" fmla="*/ 45 h 349"/>
                <a:gd name="T16" fmla="*/ 203 w 256"/>
                <a:gd name="T17" fmla="*/ 10 h 349"/>
                <a:gd name="T18" fmla="*/ 166 w 256"/>
                <a:gd name="T19" fmla="*/ 58 h 349"/>
                <a:gd name="T20" fmla="*/ 130 w 256"/>
                <a:gd name="T21" fmla="*/ 10 h 349"/>
                <a:gd name="T22" fmla="*/ 116 w 256"/>
                <a:gd name="T23" fmla="*/ 45 h 349"/>
                <a:gd name="T24" fmla="*/ 146 w 256"/>
                <a:gd name="T25" fmla="*/ 91 h 349"/>
                <a:gd name="T26" fmla="*/ 146 w 256"/>
                <a:gd name="T27" fmla="*/ 121 h 349"/>
                <a:gd name="T28" fmla="*/ 143 w 256"/>
                <a:gd name="T29" fmla="*/ 119 h 349"/>
                <a:gd name="T30" fmla="*/ 99 w 256"/>
                <a:gd name="T31" fmla="*/ 126 h 349"/>
                <a:gd name="T32" fmla="*/ 45 w 256"/>
                <a:gd name="T33" fmla="*/ 162 h 349"/>
                <a:gd name="T34" fmla="*/ 0 w 256"/>
                <a:gd name="T35" fmla="*/ 162 h 349"/>
                <a:gd name="T36" fmla="*/ 0 w 256"/>
                <a:gd name="T37" fmla="*/ 272 h 349"/>
                <a:gd name="T38" fmla="*/ 70 w 256"/>
                <a:gd name="T39" fmla="*/ 277 h 349"/>
                <a:gd name="T40" fmla="*/ 132 w 256"/>
                <a:gd name="T41" fmla="*/ 286 h 349"/>
                <a:gd name="T42" fmla="*/ 127 w 256"/>
                <a:gd name="T43" fmla="*/ 273 h 349"/>
                <a:gd name="T44" fmla="*/ 139 w 256"/>
                <a:gd name="T45" fmla="*/ 255 h 349"/>
                <a:gd name="T46" fmla="*/ 125 w 256"/>
                <a:gd name="T47" fmla="*/ 237 h 349"/>
                <a:gd name="T48" fmla="*/ 140 w 256"/>
                <a:gd name="T49" fmla="*/ 219 h 349"/>
                <a:gd name="T50" fmla="*/ 125 w 256"/>
                <a:gd name="T51" fmla="*/ 201 h 349"/>
                <a:gd name="T52" fmla="*/ 138 w 256"/>
                <a:gd name="T53" fmla="*/ 185 h 349"/>
                <a:gd name="T54" fmla="*/ 125 w 256"/>
                <a:gd name="T55" fmla="*/ 167 h 349"/>
                <a:gd name="T56" fmla="*/ 146 w 256"/>
                <a:gd name="T57" fmla="*/ 148 h 349"/>
                <a:gd name="T58" fmla="*/ 146 w 256"/>
                <a:gd name="T59" fmla="*/ 155 h 349"/>
                <a:gd name="T60" fmla="*/ 137 w 256"/>
                <a:gd name="T61" fmla="*/ 170 h 349"/>
                <a:gd name="T62" fmla="*/ 146 w 256"/>
                <a:gd name="T63" fmla="*/ 185 h 349"/>
                <a:gd name="T64" fmla="*/ 146 w 256"/>
                <a:gd name="T65" fmla="*/ 188 h 349"/>
                <a:gd name="T66" fmla="*/ 137 w 256"/>
                <a:gd name="T67" fmla="*/ 202 h 349"/>
                <a:gd name="T68" fmla="*/ 146 w 256"/>
                <a:gd name="T69" fmla="*/ 216 h 349"/>
                <a:gd name="T70" fmla="*/ 146 w 256"/>
                <a:gd name="T71" fmla="*/ 224 h 349"/>
                <a:gd name="T72" fmla="*/ 137 w 256"/>
                <a:gd name="T73" fmla="*/ 239 h 349"/>
                <a:gd name="T74" fmla="*/ 146 w 256"/>
                <a:gd name="T75" fmla="*/ 254 h 349"/>
                <a:gd name="T76" fmla="*/ 146 w 256"/>
                <a:gd name="T77" fmla="*/ 261 h 349"/>
                <a:gd name="T78" fmla="*/ 139 w 256"/>
                <a:gd name="T79" fmla="*/ 276 h 349"/>
                <a:gd name="T80" fmla="*/ 146 w 256"/>
                <a:gd name="T81" fmla="*/ 291 h 349"/>
                <a:gd name="T82" fmla="*/ 146 w 256"/>
                <a:gd name="T83" fmla="*/ 324 h 349"/>
                <a:gd name="T84" fmla="*/ 167 w 256"/>
                <a:gd name="T85" fmla="*/ 349 h 349"/>
                <a:gd name="T86" fmla="*/ 187 w 256"/>
                <a:gd name="T87" fmla="*/ 324 h 349"/>
                <a:gd name="T88" fmla="*/ 187 w 256"/>
                <a:gd name="T89" fmla="*/ 294 h 349"/>
                <a:gd name="T90" fmla="*/ 207 w 256"/>
                <a:gd name="T91" fmla="*/ 294 h 349"/>
                <a:gd name="T92" fmla="*/ 226 w 256"/>
                <a:gd name="T93" fmla="*/ 276 h 349"/>
                <a:gd name="T94" fmla="*/ 207 w 256"/>
                <a:gd name="T95" fmla="*/ 257 h 349"/>
                <a:gd name="T96" fmla="*/ 187 w 256"/>
                <a:gd name="T97" fmla="*/ 257 h 349"/>
                <a:gd name="T98" fmla="*/ 187 w 256"/>
                <a:gd name="T99" fmla="*/ 257 h 349"/>
                <a:gd name="T100" fmla="*/ 217 w 256"/>
                <a:gd name="T101" fmla="*/ 257 h 349"/>
                <a:gd name="T102" fmla="*/ 239 w 256"/>
                <a:gd name="T103" fmla="*/ 239 h 349"/>
                <a:gd name="T104" fmla="*/ 217 w 256"/>
                <a:gd name="T105" fmla="*/ 221 h 349"/>
                <a:gd name="T106" fmla="*/ 187 w 256"/>
                <a:gd name="T107" fmla="*/ 221 h 349"/>
                <a:gd name="T108" fmla="*/ 187 w 256"/>
                <a:gd name="T109" fmla="*/ 221 h 349"/>
                <a:gd name="T110" fmla="*/ 230 w 256"/>
                <a:gd name="T111" fmla="*/ 221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6" h="349">
                  <a:moveTo>
                    <a:pt x="230" y="221"/>
                  </a:moveTo>
                  <a:cubicBezTo>
                    <a:pt x="245" y="221"/>
                    <a:pt x="256" y="212"/>
                    <a:pt x="256" y="202"/>
                  </a:cubicBezTo>
                  <a:cubicBezTo>
                    <a:pt x="256" y="192"/>
                    <a:pt x="245" y="184"/>
                    <a:pt x="232" y="184"/>
                  </a:cubicBezTo>
                  <a:cubicBezTo>
                    <a:pt x="236" y="180"/>
                    <a:pt x="239" y="175"/>
                    <a:pt x="239" y="170"/>
                  </a:cubicBezTo>
                  <a:cubicBezTo>
                    <a:pt x="239" y="160"/>
                    <a:pt x="229" y="152"/>
                    <a:pt x="217" y="152"/>
                  </a:cubicBezTo>
                  <a:cubicBezTo>
                    <a:pt x="187" y="152"/>
                    <a:pt x="187" y="152"/>
                    <a:pt x="187" y="152"/>
                  </a:cubicBezTo>
                  <a:cubicBezTo>
                    <a:pt x="187" y="91"/>
                    <a:pt x="187" y="91"/>
                    <a:pt x="187" y="91"/>
                  </a:cubicBezTo>
                  <a:cubicBezTo>
                    <a:pt x="205" y="83"/>
                    <a:pt x="217" y="66"/>
                    <a:pt x="217" y="45"/>
                  </a:cubicBezTo>
                  <a:cubicBezTo>
                    <a:pt x="217" y="31"/>
                    <a:pt x="203" y="0"/>
                    <a:pt x="203" y="10"/>
                  </a:cubicBezTo>
                  <a:cubicBezTo>
                    <a:pt x="204" y="24"/>
                    <a:pt x="195" y="58"/>
                    <a:pt x="166" y="58"/>
                  </a:cubicBezTo>
                  <a:cubicBezTo>
                    <a:pt x="140" y="58"/>
                    <a:pt x="129" y="30"/>
                    <a:pt x="130" y="10"/>
                  </a:cubicBezTo>
                  <a:cubicBezTo>
                    <a:pt x="130" y="3"/>
                    <a:pt x="116" y="32"/>
                    <a:pt x="116" y="45"/>
                  </a:cubicBezTo>
                  <a:cubicBezTo>
                    <a:pt x="116" y="66"/>
                    <a:pt x="129" y="84"/>
                    <a:pt x="146" y="91"/>
                  </a:cubicBezTo>
                  <a:cubicBezTo>
                    <a:pt x="146" y="121"/>
                    <a:pt x="146" y="121"/>
                    <a:pt x="146" y="121"/>
                  </a:cubicBezTo>
                  <a:cubicBezTo>
                    <a:pt x="143" y="119"/>
                    <a:pt x="143" y="119"/>
                    <a:pt x="143" y="119"/>
                  </a:cubicBezTo>
                  <a:cubicBezTo>
                    <a:pt x="143" y="119"/>
                    <a:pt x="110" y="122"/>
                    <a:pt x="99" y="126"/>
                  </a:cubicBezTo>
                  <a:cubicBezTo>
                    <a:pt x="87" y="131"/>
                    <a:pt x="63" y="162"/>
                    <a:pt x="45" y="162"/>
                  </a:cubicBezTo>
                  <a:cubicBezTo>
                    <a:pt x="26" y="162"/>
                    <a:pt x="0" y="162"/>
                    <a:pt x="0" y="162"/>
                  </a:cubicBezTo>
                  <a:cubicBezTo>
                    <a:pt x="0" y="272"/>
                    <a:pt x="0" y="272"/>
                    <a:pt x="0" y="272"/>
                  </a:cubicBezTo>
                  <a:cubicBezTo>
                    <a:pt x="0" y="272"/>
                    <a:pt x="47" y="272"/>
                    <a:pt x="70" y="277"/>
                  </a:cubicBezTo>
                  <a:cubicBezTo>
                    <a:pt x="86" y="280"/>
                    <a:pt x="110" y="284"/>
                    <a:pt x="132" y="286"/>
                  </a:cubicBezTo>
                  <a:cubicBezTo>
                    <a:pt x="129" y="283"/>
                    <a:pt x="127" y="278"/>
                    <a:pt x="127" y="273"/>
                  </a:cubicBezTo>
                  <a:cubicBezTo>
                    <a:pt x="127" y="265"/>
                    <a:pt x="132" y="258"/>
                    <a:pt x="139" y="255"/>
                  </a:cubicBezTo>
                  <a:cubicBezTo>
                    <a:pt x="131" y="252"/>
                    <a:pt x="125" y="245"/>
                    <a:pt x="125" y="237"/>
                  </a:cubicBezTo>
                  <a:cubicBezTo>
                    <a:pt x="125" y="229"/>
                    <a:pt x="131" y="222"/>
                    <a:pt x="140" y="219"/>
                  </a:cubicBezTo>
                  <a:cubicBezTo>
                    <a:pt x="131" y="216"/>
                    <a:pt x="125" y="209"/>
                    <a:pt x="125" y="201"/>
                  </a:cubicBezTo>
                  <a:cubicBezTo>
                    <a:pt x="125" y="194"/>
                    <a:pt x="130" y="188"/>
                    <a:pt x="138" y="185"/>
                  </a:cubicBezTo>
                  <a:cubicBezTo>
                    <a:pt x="130" y="182"/>
                    <a:pt x="125" y="175"/>
                    <a:pt x="125" y="167"/>
                  </a:cubicBezTo>
                  <a:cubicBezTo>
                    <a:pt x="125" y="157"/>
                    <a:pt x="135" y="148"/>
                    <a:pt x="146" y="148"/>
                  </a:cubicBezTo>
                  <a:cubicBezTo>
                    <a:pt x="146" y="155"/>
                    <a:pt x="146" y="155"/>
                    <a:pt x="146" y="155"/>
                  </a:cubicBezTo>
                  <a:cubicBezTo>
                    <a:pt x="141" y="158"/>
                    <a:pt x="137" y="164"/>
                    <a:pt x="137" y="170"/>
                  </a:cubicBezTo>
                  <a:cubicBezTo>
                    <a:pt x="137" y="176"/>
                    <a:pt x="141" y="182"/>
                    <a:pt x="146" y="185"/>
                  </a:cubicBezTo>
                  <a:cubicBezTo>
                    <a:pt x="146" y="188"/>
                    <a:pt x="146" y="188"/>
                    <a:pt x="146" y="188"/>
                  </a:cubicBezTo>
                  <a:cubicBezTo>
                    <a:pt x="141" y="191"/>
                    <a:pt x="137" y="196"/>
                    <a:pt x="137" y="202"/>
                  </a:cubicBezTo>
                  <a:cubicBezTo>
                    <a:pt x="137" y="208"/>
                    <a:pt x="141" y="213"/>
                    <a:pt x="146" y="216"/>
                  </a:cubicBezTo>
                  <a:cubicBezTo>
                    <a:pt x="146" y="224"/>
                    <a:pt x="146" y="224"/>
                    <a:pt x="146" y="224"/>
                  </a:cubicBezTo>
                  <a:cubicBezTo>
                    <a:pt x="141" y="227"/>
                    <a:pt x="137" y="233"/>
                    <a:pt x="137" y="239"/>
                  </a:cubicBezTo>
                  <a:cubicBezTo>
                    <a:pt x="137" y="245"/>
                    <a:pt x="141" y="251"/>
                    <a:pt x="146" y="254"/>
                  </a:cubicBezTo>
                  <a:cubicBezTo>
                    <a:pt x="146" y="261"/>
                    <a:pt x="146" y="261"/>
                    <a:pt x="146" y="261"/>
                  </a:cubicBezTo>
                  <a:cubicBezTo>
                    <a:pt x="142" y="264"/>
                    <a:pt x="139" y="270"/>
                    <a:pt x="139" y="276"/>
                  </a:cubicBezTo>
                  <a:cubicBezTo>
                    <a:pt x="139" y="282"/>
                    <a:pt x="142" y="287"/>
                    <a:pt x="146" y="291"/>
                  </a:cubicBezTo>
                  <a:cubicBezTo>
                    <a:pt x="146" y="324"/>
                    <a:pt x="146" y="324"/>
                    <a:pt x="146" y="324"/>
                  </a:cubicBezTo>
                  <a:cubicBezTo>
                    <a:pt x="146" y="338"/>
                    <a:pt x="156" y="349"/>
                    <a:pt x="167" y="349"/>
                  </a:cubicBezTo>
                  <a:cubicBezTo>
                    <a:pt x="178" y="349"/>
                    <a:pt x="187" y="338"/>
                    <a:pt x="187" y="324"/>
                  </a:cubicBezTo>
                  <a:cubicBezTo>
                    <a:pt x="187" y="294"/>
                    <a:pt x="187" y="294"/>
                    <a:pt x="187" y="294"/>
                  </a:cubicBezTo>
                  <a:cubicBezTo>
                    <a:pt x="207" y="294"/>
                    <a:pt x="207" y="294"/>
                    <a:pt x="207" y="294"/>
                  </a:cubicBezTo>
                  <a:cubicBezTo>
                    <a:pt x="217" y="294"/>
                    <a:pt x="226" y="286"/>
                    <a:pt x="226" y="276"/>
                  </a:cubicBezTo>
                  <a:cubicBezTo>
                    <a:pt x="226" y="266"/>
                    <a:pt x="217" y="257"/>
                    <a:pt x="207" y="257"/>
                  </a:cubicBezTo>
                  <a:cubicBezTo>
                    <a:pt x="187" y="257"/>
                    <a:pt x="187" y="257"/>
                    <a:pt x="187" y="257"/>
                  </a:cubicBezTo>
                  <a:cubicBezTo>
                    <a:pt x="187" y="257"/>
                    <a:pt x="187" y="257"/>
                    <a:pt x="187" y="257"/>
                  </a:cubicBezTo>
                  <a:cubicBezTo>
                    <a:pt x="217" y="257"/>
                    <a:pt x="217" y="257"/>
                    <a:pt x="217" y="257"/>
                  </a:cubicBezTo>
                  <a:cubicBezTo>
                    <a:pt x="229" y="257"/>
                    <a:pt x="239" y="249"/>
                    <a:pt x="239" y="239"/>
                  </a:cubicBezTo>
                  <a:cubicBezTo>
                    <a:pt x="239" y="229"/>
                    <a:pt x="229" y="221"/>
                    <a:pt x="217" y="221"/>
                  </a:cubicBezTo>
                  <a:cubicBezTo>
                    <a:pt x="187" y="221"/>
                    <a:pt x="187" y="221"/>
                    <a:pt x="187" y="221"/>
                  </a:cubicBezTo>
                  <a:cubicBezTo>
                    <a:pt x="187" y="221"/>
                    <a:pt x="187" y="221"/>
                    <a:pt x="187" y="221"/>
                  </a:cubicBezTo>
                  <a:lnTo>
                    <a:pt x="230" y="221"/>
                  </a:lnTo>
                  <a:close/>
                </a:path>
              </a:pathLst>
            </a:custGeom>
            <a:solidFill>
              <a:schemeClr val="bg1"/>
            </a:solidFill>
            <a:ln>
              <a:noFill/>
            </a:ln>
          </p:spPr>
          <p:txBody>
            <a:bodyPr vert="horz" wrap="square" lIns="82305" tIns="41153" rIns="82305" bIns="41153" numCol="1" anchor="t" anchorCtr="0" compatLnSpc="1">
              <a:prstTxWarp prst="textNoShape">
                <a:avLst/>
              </a:prstTxWarp>
            </a:bodyPr>
            <a:lstStyle/>
            <a:p>
              <a:endParaRPr lang="en-US" sz="1600"/>
            </a:p>
          </p:txBody>
        </p:sp>
        <p:sp>
          <p:nvSpPr>
            <p:cNvPr id="43" name="TextBox 42"/>
            <p:cNvSpPr txBox="1"/>
            <p:nvPr/>
          </p:nvSpPr>
          <p:spPr>
            <a:xfrm>
              <a:off x="6195434" y="4023832"/>
              <a:ext cx="1588177" cy="369332"/>
            </a:xfrm>
            <a:prstGeom prst="rect">
              <a:avLst/>
            </a:prstGeom>
            <a:noFill/>
          </p:spPr>
          <p:txBody>
            <a:bodyPr wrap="square" rtlCol="0">
              <a:spAutoFit/>
            </a:bodyPr>
            <a:lstStyle/>
            <a:p>
              <a:pPr defTabSz="914159" fontAlgn="base">
                <a:spcAft>
                  <a:spcPct val="0"/>
                </a:spcAft>
                <a:buClr>
                  <a:srgbClr val="FFFF99"/>
                </a:buClr>
                <a:buSzPct val="120000"/>
              </a:pPr>
              <a:r>
                <a:rPr lang="en-US" b="1" spc="-80" dirty="0" smtClean="0">
                  <a:ln>
                    <a:solidFill>
                      <a:srgbClr val="FFFFFF">
                        <a:alpha val="0"/>
                      </a:srgbClr>
                    </a:solidFill>
                  </a:ln>
                  <a:solidFill>
                    <a:schemeClr val="bg1">
                      <a:alpha val="99000"/>
                    </a:schemeClr>
                  </a:solidFill>
                  <a:cs typeface="Segoe UI" pitchFamily="34" charset="0"/>
                </a:rPr>
                <a:t>Maintenance</a:t>
              </a:r>
              <a:endParaRPr lang="en-US" b="1" spc="-80" dirty="0">
                <a:ln>
                  <a:solidFill>
                    <a:srgbClr val="FFFFFF">
                      <a:alpha val="0"/>
                    </a:srgbClr>
                  </a:solidFill>
                </a:ln>
                <a:solidFill>
                  <a:schemeClr val="bg1">
                    <a:alpha val="99000"/>
                  </a:schemeClr>
                </a:solidFill>
                <a:cs typeface="Segoe UI" pitchFamily="34" charset="0"/>
              </a:endParaRPr>
            </a:p>
          </p:txBody>
        </p:sp>
      </p:grpSp>
      <p:sp>
        <p:nvSpPr>
          <p:cNvPr id="2" name="Title 1"/>
          <p:cNvSpPr>
            <a:spLocks noGrp="1"/>
          </p:cNvSpPr>
          <p:nvPr>
            <p:ph type="title"/>
          </p:nvPr>
        </p:nvSpPr>
        <p:spPr>
          <a:xfrm>
            <a:off x="457200" y="274638"/>
            <a:ext cx="8229600" cy="563562"/>
          </a:xfrm>
        </p:spPr>
        <p:txBody>
          <a:bodyPr>
            <a:noAutofit/>
          </a:bodyPr>
          <a:lstStyle/>
          <a:p>
            <a:r>
              <a:rPr lang="en-US" sz="4000" dirty="0" smtClean="0">
                <a:solidFill>
                  <a:srgbClr val="C82828"/>
                </a:solidFill>
              </a:rPr>
              <a:t>Why Upgrade?</a:t>
            </a:r>
            <a:br>
              <a:rPr lang="en-US" sz="4000" dirty="0" smtClean="0">
                <a:solidFill>
                  <a:srgbClr val="C82828"/>
                </a:solidFill>
              </a:rPr>
            </a:br>
            <a:r>
              <a:rPr lang="en-US" sz="4000" dirty="0" smtClean="0">
                <a:solidFill>
                  <a:srgbClr val="C82828"/>
                </a:solidFill>
              </a:rPr>
              <a:t/>
            </a:r>
            <a:br>
              <a:rPr lang="en-US" sz="4000" dirty="0" smtClean="0">
                <a:solidFill>
                  <a:srgbClr val="C82828"/>
                </a:solidFill>
              </a:rPr>
            </a:br>
            <a:endParaRPr lang="en-US" sz="4000" dirty="0">
              <a:solidFill>
                <a:srgbClr val="595959"/>
              </a:solidFill>
            </a:endParaRPr>
          </a:p>
        </p:txBody>
      </p:sp>
      <p:grpSp>
        <p:nvGrpSpPr>
          <p:cNvPr id="6" name="Group 5"/>
          <p:cNvGrpSpPr/>
          <p:nvPr/>
        </p:nvGrpSpPr>
        <p:grpSpPr>
          <a:xfrm>
            <a:off x="2282044" y="2503081"/>
            <a:ext cx="2526631" cy="1840193"/>
            <a:chOff x="2344180" y="2627847"/>
            <a:chExt cx="2526631" cy="1840193"/>
          </a:xfrm>
          <a:solidFill>
            <a:srgbClr val="595959"/>
          </a:solidFill>
        </p:grpSpPr>
        <p:sp>
          <p:nvSpPr>
            <p:cNvPr id="10" name="Chevron 9"/>
            <p:cNvSpPr/>
            <p:nvPr/>
          </p:nvSpPr>
          <p:spPr>
            <a:xfrm>
              <a:off x="2344180" y="2627847"/>
              <a:ext cx="2526631" cy="1840193"/>
            </a:xfrm>
            <a:prstGeom prst="chevron">
              <a:avLst>
                <a:gd name="adj" fmla="val 4589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defTabSz="914159" fontAlgn="base">
                <a:spcAft>
                  <a:spcPct val="0"/>
                </a:spcAft>
                <a:buClr>
                  <a:srgbClr val="FFFF99"/>
                </a:buClr>
                <a:buSzPct val="120000"/>
              </a:pPr>
              <a:endParaRPr lang="en-US" sz="1500" b="1" spc="-80" dirty="0">
                <a:ln>
                  <a:solidFill>
                    <a:srgbClr val="FFFFFF">
                      <a:alpha val="0"/>
                    </a:srgbClr>
                  </a:solidFill>
                </a:ln>
                <a:solidFill>
                  <a:schemeClr val="bg1">
                    <a:alpha val="99000"/>
                  </a:schemeClr>
                </a:solidFill>
                <a:cs typeface="Segoe UI" pitchFamily="34" charset="0"/>
              </a:endParaRPr>
            </a:p>
          </p:txBody>
        </p:sp>
        <p:pic>
          <p:nvPicPr>
            <p:cNvPr id="28" name="Picture 2" descr="\\MAGNUM\Projects\Microsoft\Cloud Power FY12\Design\Icons\PNGs\Marketplace.png"/>
            <p:cNvPicPr>
              <a:picLocks noChangeAspect="1" noChangeArrowheads="1"/>
            </p:cNvPicPr>
            <p:nvPr/>
          </p:nvPicPr>
          <p:blipFill>
            <a:blip r:embed="rId3" cstate="print">
              <a:lum bright="100000"/>
            </a:blip>
            <a:srcRect/>
            <a:stretch>
              <a:fillRect/>
            </a:stretch>
          </p:blipFill>
          <p:spPr bwMode="auto">
            <a:xfrm rot="21314522">
              <a:off x="3310368" y="3072366"/>
              <a:ext cx="927280" cy="927280"/>
            </a:xfrm>
            <a:prstGeom prst="rect">
              <a:avLst/>
            </a:prstGeom>
            <a:noFill/>
          </p:spPr>
        </p:pic>
        <p:sp>
          <p:nvSpPr>
            <p:cNvPr id="3" name="TextBox 2"/>
            <p:cNvSpPr txBox="1"/>
            <p:nvPr/>
          </p:nvSpPr>
          <p:spPr>
            <a:xfrm>
              <a:off x="2764297" y="4009520"/>
              <a:ext cx="1155032" cy="369332"/>
            </a:xfrm>
            <a:prstGeom prst="rect">
              <a:avLst/>
            </a:prstGeom>
            <a:noFill/>
          </p:spPr>
          <p:txBody>
            <a:bodyPr wrap="square" rtlCol="0">
              <a:spAutoFit/>
            </a:bodyPr>
            <a:lstStyle/>
            <a:p>
              <a:pPr algn="ctr"/>
              <a:r>
                <a:rPr lang="en-US" b="1" spc="-80" dirty="0">
                  <a:ln>
                    <a:solidFill>
                      <a:srgbClr val="FFFFFF">
                        <a:alpha val="0"/>
                      </a:srgbClr>
                    </a:solidFill>
                  </a:ln>
                  <a:solidFill>
                    <a:schemeClr val="bg1">
                      <a:alpha val="99000"/>
                    </a:schemeClr>
                  </a:solidFill>
                  <a:cs typeface="Segoe UI" pitchFamily="34" charset="0"/>
                </a:rPr>
                <a:t>Licensing </a:t>
              </a:r>
            </a:p>
          </p:txBody>
        </p:sp>
      </p:grpSp>
      <p:grpSp>
        <p:nvGrpSpPr>
          <p:cNvPr id="4" name="Group 3"/>
          <p:cNvGrpSpPr/>
          <p:nvPr/>
        </p:nvGrpSpPr>
        <p:grpSpPr>
          <a:xfrm>
            <a:off x="3991659" y="2503081"/>
            <a:ext cx="2526631" cy="1840193"/>
            <a:chOff x="4082046" y="2630923"/>
            <a:chExt cx="2526631" cy="1840193"/>
          </a:xfrm>
          <a:solidFill>
            <a:srgbClr val="595959"/>
          </a:solidFill>
        </p:grpSpPr>
        <p:sp>
          <p:nvSpPr>
            <p:cNvPr id="40" name="Chevron 39"/>
            <p:cNvSpPr/>
            <p:nvPr/>
          </p:nvSpPr>
          <p:spPr>
            <a:xfrm>
              <a:off x="4082046" y="2630923"/>
              <a:ext cx="2526631" cy="1840193"/>
            </a:xfrm>
            <a:prstGeom prst="chevron">
              <a:avLst>
                <a:gd name="adj" fmla="val 4589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defTabSz="914159" fontAlgn="base">
                <a:spcAft>
                  <a:spcPct val="0"/>
                </a:spcAft>
                <a:buClr>
                  <a:srgbClr val="FFFF99"/>
                </a:buClr>
                <a:buSzPct val="120000"/>
              </a:pPr>
              <a:endParaRPr lang="en-US" sz="1500" b="1" spc="-80" dirty="0">
                <a:ln>
                  <a:solidFill>
                    <a:srgbClr val="FFFFFF">
                      <a:alpha val="0"/>
                    </a:srgbClr>
                  </a:solidFill>
                </a:ln>
                <a:solidFill>
                  <a:schemeClr val="bg1">
                    <a:alpha val="99000"/>
                  </a:schemeClr>
                </a:solidFill>
                <a:cs typeface="Segoe UI" pitchFamily="34" charset="0"/>
              </a:endParaRPr>
            </a:p>
          </p:txBody>
        </p:sp>
        <p:pic>
          <p:nvPicPr>
            <p:cNvPr id="30" name="Picture 3" descr="\\MAGNUM\Projects\Microsoft\Journey to the Cloud Campaign\102810 Drop\PUBLIC ICONS\Availability.png"/>
            <p:cNvPicPr>
              <a:picLocks noChangeAspect="1" noChangeArrowheads="1"/>
            </p:cNvPicPr>
            <p:nvPr/>
          </p:nvPicPr>
          <p:blipFill>
            <a:blip r:embed="rId4" cstate="print"/>
            <a:srcRect/>
            <a:stretch>
              <a:fillRect/>
            </a:stretch>
          </p:blipFill>
          <p:spPr bwMode="auto">
            <a:xfrm>
              <a:off x="5090621" y="3217493"/>
              <a:ext cx="660903" cy="660900"/>
            </a:xfrm>
            <a:prstGeom prst="rect">
              <a:avLst/>
            </a:prstGeom>
            <a:noFill/>
          </p:spPr>
        </p:pic>
        <p:sp>
          <p:nvSpPr>
            <p:cNvPr id="31" name="TextBox 30"/>
            <p:cNvSpPr txBox="1"/>
            <p:nvPr/>
          </p:nvSpPr>
          <p:spPr>
            <a:xfrm>
              <a:off x="4560016" y="4022641"/>
              <a:ext cx="1296854" cy="369332"/>
            </a:xfrm>
            <a:prstGeom prst="rect">
              <a:avLst/>
            </a:prstGeom>
            <a:noFill/>
          </p:spPr>
          <p:txBody>
            <a:bodyPr wrap="square" rtlCol="0">
              <a:spAutoFit/>
            </a:bodyPr>
            <a:lstStyle/>
            <a:p>
              <a:pPr defTabSz="914159" fontAlgn="base">
                <a:spcAft>
                  <a:spcPct val="0"/>
                </a:spcAft>
                <a:buClr>
                  <a:srgbClr val="FFFF99"/>
                </a:buClr>
                <a:buSzPct val="120000"/>
              </a:pPr>
              <a:r>
                <a:rPr lang="en-US" b="1" spc="-80" dirty="0">
                  <a:ln>
                    <a:solidFill>
                      <a:srgbClr val="FFFFFF">
                        <a:alpha val="0"/>
                      </a:srgbClr>
                    </a:solidFill>
                  </a:ln>
                  <a:solidFill>
                    <a:schemeClr val="bg1">
                      <a:alpha val="99000"/>
                    </a:schemeClr>
                  </a:solidFill>
                  <a:cs typeface="Segoe UI" pitchFamily="34" charset="0"/>
                </a:rPr>
                <a:t>Availability</a:t>
              </a:r>
            </a:p>
          </p:txBody>
        </p:sp>
      </p:grpSp>
      <p:grpSp>
        <p:nvGrpSpPr>
          <p:cNvPr id="7" name="Group 6"/>
          <p:cNvGrpSpPr/>
          <p:nvPr/>
        </p:nvGrpSpPr>
        <p:grpSpPr>
          <a:xfrm>
            <a:off x="7410889" y="2503081"/>
            <a:ext cx="2036997" cy="1840193"/>
            <a:chOff x="7410889" y="2635553"/>
            <a:chExt cx="2036997" cy="1840193"/>
          </a:xfrm>
          <a:solidFill>
            <a:srgbClr val="595959"/>
          </a:solidFill>
        </p:grpSpPr>
        <p:grpSp>
          <p:nvGrpSpPr>
            <p:cNvPr id="63" name="Group 62"/>
            <p:cNvGrpSpPr/>
            <p:nvPr/>
          </p:nvGrpSpPr>
          <p:grpSpPr>
            <a:xfrm>
              <a:off x="7410889" y="2635553"/>
              <a:ext cx="2036997" cy="1840193"/>
              <a:chOff x="5830379" y="2635553"/>
              <a:chExt cx="1953232" cy="1840193"/>
            </a:xfrm>
            <a:grpFill/>
          </p:grpSpPr>
          <p:sp>
            <p:nvSpPr>
              <p:cNvPr id="64" name="Chevron 63"/>
              <p:cNvSpPr/>
              <p:nvPr/>
            </p:nvSpPr>
            <p:spPr>
              <a:xfrm>
                <a:off x="5830379" y="2635553"/>
                <a:ext cx="1716734" cy="1840193"/>
              </a:xfrm>
              <a:custGeom>
                <a:avLst/>
                <a:gdLst>
                  <a:gd name="connsiteX0" fmla="*/ 0 w 2634986"/>
                  <a:gd name="connsiteY0" fmla="*/ 0 h 1840193"/>
                  <a:gd name="connsiteX1" fmla="*/ 1790356 w 2634986"/>
                  <a:gd name="connsiteY1" fmla="*/ 0 h 1840193"/>
                  <a:gd name="connsiteX2" fmla="*/ 2634986 w 2634986"/>
                  <a:gd name="connsiteY2" fmla="*/ 920097 h 1840193"/>
                  <a:gd name="connsiteX3" fmla="*/ 1790356 w 2634986"/>
                  <a:gd name="connsiteY3" fmla="*/ 1840193 h 1840193"/>
                  <a:gd name="connsiteX4" fmla="*/ 0 w 2634986"/>
                  <a:gd name="connsiteY4" fmla="*/ 1840193 h 1840193"/>
                  <a:gd name="connsiteX5" fmla="*/ 844630 w 2634986"/>
                  <a:gd name="connsiteY5" fmla="*/ 920097 h 1840193"/>
                  <a:gd name="connsiteX6" fmla="*/ 0 w 2634986"/>
                  <a:gd name="connsiteY6" fmla="*/ 0 h 1840193"/>
                  <a:gd name="connsiteX0" fmla="*/ 0 w 1790356"/>
                  <a:gd name="connsiteY0" fmla="*/ 0 h 1840193"/>
                  <a:gd name="connsiteX1" fmla="*/ 1790356 w 1790356"/>
                  <a:gd name="connsiteY1" fmla="*/ 0 h 1840193"/>
                  <a:gd name="connsiteX2" fmla="*/ 1790356 w 1790356"/>
                  <a:gd name="connsiteY2" fmla="*/ 1840193 h 1840193"/>
                  <a:gd name="connsiteX3" fmla="*/ 0 w 1790356"/>
                  <a:gd name="connsiteY3" fmla="*/ 1840193 h 1840193"/>
                  <a:gd name="connsiteX4" fmla="*/ 844630 w 1790356"/>
                  <a:gd name="connsiteY4" fmla="*/ 920097 h 1840193"/>
                  <a:gd name="connsiteX5" fmla="*/ 0 w 1790356"/>
                  <a:gd name="connsiteY5" fmla="*/ 0 h 1840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0356" h="1840193">
                    <a:moveTo>
                      <a:pt x="0" y="0"/>
                    </a:moveTo>
                    <a:lnTo>
                      <a:pt x="1790356" y="0"/>
                    </a:lnTo>
                    <a:lnTo>
                      <a:pt x="1790356" y="1840193"/>
                    </a:lnTo>
                    <a:lnTo>
                      <a:pt x="0" y="1840193"/>
                    </a:lnTo>
                    <a:lnTo>
                      <a:pt x="844630" y="92009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defTabSz="914159" fontAlgn="base">
                  <a:spcAft>
                    <a:spcPct val="0"/>
                  </a:spcAft>
                  <a:buClr>
                    <a:srgbClr val="FFFF99"/>
                  </a:buClr>
                  <a:buSzPct val="120000"/>
                </a:pPr>
                <a:endParaRPr lang="en-US" sz="1500" b="1" spc="-80" dirty="0">
                  <a:ln>
                    <a:solidFill>
                      <a:srgbClr val="FFFFFF">
                        <a:alpha val="0"/>
                      </a:srgbClr>
                    </a:solidFill>
                  </a:ln>
                  <a:solidFill>
                    <a:schemeClr val="bg1">
                      <a:alpha val="99000"/>
                    </a:schemeClr>
                  </a:solidFill>
                  <a:cs typeface="Segoe UI" pitchFamily="34" charset="0"/>
                </a:endParaRPr>
              </a:p>
            </p:txBody>
          </p:sp>
          <p:sp>
            <p:nvSpPr>
              <p:cNvPr id="66" name="TextBox 65"/>
              <p:cNvSpPr txBox="1"/>
              <p:nvPr/>
            </p:nvSpPr>
            <p:spPr>
              <a:xfrm>
                <a:off x="6195434" y="4023832"/>
                <a:ext cx="1588177" cy="369332"/>
              </a:xfrm>
              <a:prstGeom prst="rect">
                <a:avLst/>
              </a:prstGeom>
              <a:noFill/>
            </p:spPr>
            <p:txBody>
              <a:bodyPr wrap="square" rtlCol="0">
                <a:spAutoFit/>
              </a:bodyPr>
              <a:lstStyle/>
              <a:p>
                <a:pPr defTabSz="914159" fontAlgn="base">
                  <a:spcAft>
                    <a:spcPct val="0"/>
                  </a:spcAft>
                  <a:buClr>
                    <a:srgbClr val="FFFF99"/>
                  </a:buClr>
                  <a:buSzPct val="120000"/>
                </a:pPr>
                <a:r>
                  <a:rPr lang="en-US" b="1" spc="-80" dirty="0" smtClean="0">
                    <a:ln>
                      <a:solidFill>
                        <a:srgbClr val="FFFFFF">
                          <a:alpha val="0"/>
                        </a:srgbClr>
                      </a:solidFill>
                    </a:ln>
                    <a:solidFill>
                      <a:schemeClr val="bg1">
                        <a:alpha val="99000"/>
                      </a:schemeClr>
                    </a:solidFill>
                    <a:cs typeface="Segoe UI" pitchFamily="34" charset="0"/>
                  </a:rPr>
                  <a:t>Productivity</a:t>
                </a:r>
                <a:endParaRPr lang="en-US" b="1" spc="-80" dirty="0">
                  <a:ln>
                    <a:solidFill>
                      <a:srgbClr val="FFFFFF">
                        <a:alpha val="0"/>
                      </a:srgbClr>
                    </a:solidFill>
                  </a:ln>
                  <a:solidFill>
                    <a:schemeClr val="bg1">
                      <a:alpha val="99000"/>
                    </a:schemeClr>
                  </a:solidFill>
                  <a:cs typeface="Segoe UI" pitchFamily="34" charset="0"/>
                </a:endParaRPr>
              </a:p>
            </p:txBody>
          </p:sp>
        </p:grpSp>
        <p:pic>
          <p:nvPicPr>
            <p:cNvPr id="68" name="Picture 5" descr="\\MAGNUM\Projects\Microsoft\Cloud Power FY12\Design\Icons\PNGs\Stop_watch.png"/>
            <p:cNvPicPr>
              <a:picLocks noChangeAspect="1" noChangeArrowheads="1"/>
            </p:cNvPicPr>
            <p:nvPr/>
          </p:nvPicPr>
          <p:blipFill>
            <a:blip r:embed="rId5" cstate="print">
              <a:lum bright="100000"/>
            </a:blip>
            <a:srcRect/>
            <a:stretch>
              <a:fillRect/>
            </a:stretch>
          </p:blipFill>
          <p:spPr bwMode="auto">
            <a:xfrm>
              <a:off x="8252957" y="3081068"/>
              <a:ext cx="906166" cy="906166"/>
            </a:xfrm>
            <a:prstGeom prst="rect">
              <a:avLst/>
            </a:prstGeom>
            <a:noFill/>
          </p:spPr>
        </p:pic>
      </p:grpSp>
      <p:grpSp>
        <p:nvGrpSpPr>
          <p:cNvPr id="8" name="Group 7"/>
          <p:cNvGrpSpPr/>
          <p:nvPr/>
        </p:nvGrpSpPr>
        <p:grpSpPr>
          <a:xfrm>
            <a:off x="357751" y="4692584"/>
            <a:ext cx="8716160" cy="1383570"/>
            <a:chOff x="357751" y="975816"/>
            <a:chExt cx="8716160" cy="1383570"/>
          </a:xfrm>
        </p:grpSpPr>
        <p:sp>
          <p:nvSpPr>
            <p:cNvPr id="69" name="TextBox 68"/>
            <p:cNvSpPr txBox="1"/>
            <p:nvPr/>
          </p:nvSpPr>
          <p:spPr>
            <a:xfrm>
              <a:off x="690133" y="1268567"/>
              <a:ext cx="7908020" cy="630942"/>
            </a:xfrm>
            <a:prstGeom prst="rect">
              <a:avLst/>
            </a:prstGeom>
            <a:noFill/>
          </p:spPr>
          <p:txBody>
            <a:bodyPr wrap="square" rtlCol="0">
              <a:spAutoFit/>
            </a:bodyPr>
            <a:lstStyle/>
            <a:p>
              <a:r>
                <a:rPr lang="en-US" sz="1750" i="1" spc="-30" dirty="0" smtClean="0">
                  <a:solidFill>
                    <a:srgbClr val="595959"/>
                  </a:solidFill>
                </a:rPr>
                <a:t>We </a:t>
              </a:r>
              <a:r>
                <a:rPr lang="en-US" sz="1750" i="1" spc="-30" dirty="0">
                  <a:solidFill>
                    <a:srgbClr val="595959"/>
                  </a:solidFill>
                </a:rPr>
                <a:t>want to improve the performance and reliability of our data management so </a:t>
              </a:r>
              <a:r>
                <a:rPr lang="en-US" sz="1750" i="1" spc="-30" dirty="0" smtClean="0">
                  <a:solidFill>
                    <a:srgbClr val="595959"/>
                  </a:solidFill>
                </a:rPr>
                <a:t>we </a:t>
              </a:r>
              <a:r>
                <a:rPr lang="en-US" sz="1750" i="1" spc="-30" dirty="0">
                  <a:solidFill>
                    <a:srgbClr val="595959"/>
                  </a:solidFill>
                </a:rPr>
                <a:t>can increase </a:t>
              </a:r>
              <a:r>
                <a:rPr lang="en-US" sz="1750" i="1" spc="-30" dirty="0" smtClean="0">
                  <a:solidFill>
                    <a:srgbClr val="595959"/>
                  </a:solidFill>
                </a:rPr>
                <a:t>productivity…but we also need better control </a:t>
              </a:r>
              <a:r>
                <a:rPr lang="en-US" sz="1750" i="1" spc="-30" dirty="0">
                  <a:solidFill>
                    <a:srgbClr val="595959"/>
                  </a:solidFill>
                </a:rPr>
                <a:t>our IT maintenance </a:t>
              </a:r>
              <a:r>
                <a:rPr lang="en-US" sz="1750" i="1" spc="-30" dirty="0" smtClean="0">
                  <a:solidFill>
                    <a:srgbClr val="595959"/>
                  </a:solidFill>
                </a:rPr>
                <a:t>costs.</a:t>
              </a:r>
              <a:endParaRPr lang="en-US" sz="1750" i="1" spc="-30" dirty="0">
                <a:solidFill>
                  <a:srgbClr val="595959"/>
                </a:solidFill>
              </a:endParaRPr>
            </a:p>
          </p:txBody>
        </p:sp>
        <p:sp>
          <p:nvSpPr>
            <p:cNvPr id="70" name="TextBox 69"/>
            <p:cNvSpPr txBox="1"/>
            <p:nvPr/>
          </p:nvSpPr>
          <p:spPr>
            <a:xfrm>
              <a:off x="357751" y="975816"/>
              <a:ext cx="644794" cy="1015663"/>
            </a:xfrm>
            <a:prstGeom prst="rect">
              <a:avLst/>
            </a:prstGeom>
            <a:noFill/>
          </p:spPr>
          <p:txBody>
            <a:bodyPr wrap="square" rtlCol="0">
              <a:spAutoFit/>
            </a:bodyPr>
            <a:lstStyle/>
            <a:p>
              <a:r>
                <a:rPr lang="en-US" sz="6000" spc="-30" dirty="0" smtClean="0">
                  <a:solidFill>
                    <a:srgbClr val="B5D331"/>
                  </a:solidFill>
                  <a:latin typeface="Cambria" pitchFamily="18" charset="0"/>
                  <a:cs typeface="Calibri" pitchFamily="34" charset="0"/>
                </a:rPr>
                <a:t>“</a:t>
              </a:r>
              <a:endParaRPr lang="en-US" sz="6000" spc="-30" dirty="0">
                <a:solidFill>
                  <a:srgbClr val="B5D331"/>
                </a:solidFill>
                <a:latin typeface="Cambria" pitchFamily="18" charset="0"/>
                <a:cs typeface="Calibri" pitchFamily="34" charset="0"/>
              </a:endParaRPr>
            </a:p>
          </p:txBody>
        </p:sp>
        <p:sp>
          <p:nvSpPr>
            <p:cNvPr id="71" name="TextBox 70"/>
            <p:cNvSpPr txBox="1"/>
            <p:nvPr/>
          </p:nvSpPr>
          <p:spPr>
            <a:xfrm>
              <a:off x="8429117" y="1343723"/>
              <a:ext cx="644794" cy="1015663"/>
            </a:xfrm>
            <a:prstGeom prst="rect">
              <a:avLst/>
            </a:prstGeom>
            <a:noFill/>
          </p:spPr>
          <p:txBody>
            <a:bodyPr wrap="square" rtlCol="0">
              <a:spAutoFit/>
            </a:bodyPr>
            <a:lstStyle/>
            <a:p>
              <a:r>
                <a:rPr lang="en-US" sz="6000" spc="-30" dirty="0">
                  <a:solidFill>
                    <a:srgbClr val="B5D331"/>
                  </a:solidFill>
                  <a:latin typeface="Cambria" pitchFamily="18" charset="0"/>
                  <a:cs typeface="Calibri" pitchFamily="34" charset="0"/>
                </a:rPr>
                <a:t>”</a:t>
              </a:r>
              <a:endParaRPr lang="en-US" sz="6000" spc="-30" dirty="0">
                <a:solidFill>
                  <a:srgbClr val="B5D331"/>
                </a:solidFill>
                <a:latin typeface="Cambria" pitchFamily="18" charset="0"/>
              </a:endParaRPr>
            </a:p>
          </p:txBody>
        </p:sp>
      </p:grpSp>
      <p:sp>
        <p:nvSpPr>
          <p:cNvPr id="72" name="Title 1"/>
          <p:cNvSpPr txBox="1">
            <a:spLocks/>
          </p:cNvSpPr>
          <p:nvPr/>
        </p:nvSpPr>
        <p:spPr>
          <a:xfrm>
            <a:off x="457200" y="990600"/>
            <a:ext cx="8229600" cy="563562"/>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4800" kern="1200" cap="none" baseline="0">
                <a:solidFill>
                  <a:srgbClr val="3F3F3F"/>
                </a:solidFill>
                <a:latin typeface="Segoe UI Light" pitchFamily="34" charset="0"/>
                <a:ea typeface="+mj-ea"/>
                <a:cs typeface="+mj-cs"/>
              </a:defRPr>
            </a:lvl1pPr>
          </a:lstStyle>
          <a:p>
            <a:r>
              <a:rPr lang="en-US" sz="4000" dirty="0" smtClean="0">
                <a:solidFill>
                  <a:srgbClr val="595959"/>
                </a:solidFill>
              </a:rPr>
              <a:t>Reduce your TCO</a:t>
            </a:r>
            <a:endParaRPr lang="en-US" sz="4000" dirty="0">
              <a:solidFill>
                <a:srgbClr val="595959"/>
              </a:solidFill>
            </a:endParaRPr>
          </a:p>
        </p:txBody>
      </p:sp>
      <p:grpSp>
        <p:nvGrpSpPr>
          <p:cNvPr id="9" name="Group 8"/>
          <p:cNvGrpSpPr/>
          <p:nvPr/>
        </p:nvGrpSpPr>
        <p:grpSpPr>
          <a:xfrm>
            <a:off x="-951978" y="2503081"/>
            <a:ext cx="4042609" cy="1840193"/>
            <a:chOff x="-951978" y="2503081"/>
            <a:chExt cx="4042609" cy="1840193"/>
          </a:xfrm>
        </p:grpSpPr>
        <p:sp>
          <p:nvSpPr>
            <p:cNvPr id="54" name="Chevron 53"/>
            <p:cNvSpPr/>
            <p:nvPr/>
          </p:nvSpPr>
          <p:spPr>
            <a:xfrm>
              <a:off x="-951978" y="2503081"/>
              <a:ext cx="4042609" cy="1840193"/>
            </a:xfrm>
            <a:prstGeom prst="chevron">
              <a:avLst>
                <a:gd name="adj" fmla="val 46197"/>
              </a:avLst>
            </a:prstGeom>
            <a:solidFill>
              <a:srgbClr val="B5D3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159" fontAlgn="base">
                <a:lnSpc>
                  <a:spcPct val="90000"/>
                </a:lnSpc>
                <a:spcBef>
                  <a:spcPts val="630"/>
                </a:spcBef>
                <a:spcAft>
                  <a:spcPct val="0"/>
                </a:spcAft>
                <a:buClr>
                  <a:srgbClr val="FFFF99"/>
                </a:buClr>
                <a:buSzPct val="120000"/>
                <a:defRPr/>
              </a:pPr>
              <a:r>
                <a:rPr lang="en-US" sz="2100" b="1" dirty="0" smtClean="0">
                  <a:ln>
                    <a:solidFill>
                      <a:srgbClr val="FFFFFF">
                        <a:alpha val="0"/>
                      </a:srgbClr>
                    </a:solidFill>
                  </a:ln>
                  <a:solidFill>
                    <a:schemeClr val="bg1">
                      <a:alpha val="99000"/>
                    </a:schemeClr>
                  </a:solidFill>
                  <a:cs typeface="Segoe UI" pitchFamily="34" charset="0"/>
                </a:rPr>
                <a:t>     RUN</a:t>
              </a:r>
            </a:p>
          </p:txBody>
        </p:sp>
        <p:sp>
          <p:nvSpPr>
            <p:cNvPr id="76" name="Freeform 144"/>
            <p:cNvSpPr>
              <a:spLocks noEditPoints="1"/>
            </p:cNvSpPr>
            <p:nvPr/>
          </p:nvSpPr>
          <p:spPr bwMode="black">
            <a:xfrm rot="614088">
              <a:off x="1238556" y="2908677"/>
              <a:ext cx="394097" cy="707399"/>
            </a:xfrm>
            <a:custGeom>
              <a:avLst/>
              <a:gdLst>
                <a:gd name="T0" fmla="*/ 35 w 46"/>
                <a:gd name="T1" fmla="*/ 7 h 84"/>
                <a:gd name="T2" fmla="*/ 29 w 46"/>
                <a:gd name="T3" fmla="*/ 14 h 84"/>
                <a:gd name="T4" fmla="*/ 22 w 46"/>
                <a:gd name="T5" fmla="*/ 7 h 84"/>
                <a:gd name="T6" fmla="*/ 29 w 46"/>
                <a:gd name="T7" fmla="*/ 0 h 84"/>
                <a:gd name="T8" fmla="*/ 35 w 46"/>
                <a:gd name="T9" fmla="*/ 7 h 84"/>
                <a:gd name="T10" fmla="*/ 20 w 46"/>
                <a:gd name="T11" fmla="*/ 12 h 84"/>
                <a:gd name="T12" fmla="*/ 2 w 46"/>
                <a:gd name="T13" fmla="*/ 22 h 84"/>
                <a:gd name="T14" fmla="*/ 0 w 46"/>
                <a:gd name="T15" fmla="*/ 41 h 84"/>
                <a:gd name="T16" fmla="*/ 6 w 46"/>
                <a:gd name="T17" fmla="*/ 41 h 84"/>
                <a:gd name="T18" fmla="*/ 7 w 46"/>
                <a:gd name="T19" fmla="*/ 26 h 84"/>
                <a:gd name="T20" fmla="*/ 15 w 46"/>
                <a:gd name="T21" fmla="*/ 22 h 84"/>
                <a:gd name="T22" fmla="*/ 10 w 46"/>
                <a:gd name="T23" fmla="*/ 37 h 84"/>
                <a:gd name="T24" fmla="*/ 12 w 46"/>
                <a:gd name="T25" fmla="*/ 45 h 84"/>
                <a:gd name="T26" fmla="*/ 0 w 46"/>
                <a:gd name="T27" fmla="*/ 82 h 84"/>
                <a:gd name="T28" fmla="*/ 8 w 46"/>
                <a:gd name="T29" fmla="*/ 84 h 84"/>
                <a:gd name="T30" fmla="*/ 18 w 46"/>
                <a:gd name="T31" fmla="*/ 57 h 84"/>
                <a:gd name="T32" fmla="*/ 21 w 46"/>
                <a:gd name="T33" fmla="*/ 62 h 84"/>
                <a:gd name="T34" fmla="*/ 27 w 46"/>
                <a:gd name="T35" fmla="*/ 84 h 84"/>
                <a:gd name="T36" fmla="*/ 36 w 46"/>
                <a:gd name="T37" fmla="*/ 81 h 84"/>
                <a:gd name="T38" fmla="*/ 29 w 46"/>
                <a:gd name="T39" fmla="*/ 56 h 84"/>
                <a:gd name="T40" fmla="*/ 22 w 46"/>
                <a:gd name="T41" fmla="*/ 45 h 84"/>
                <a:gd name="T42" fmla="*/ 27 w 46"/>
                <a:gd name="T43" fmla="*/ 29 h 84"/>
                <a:gd name="T44" fmla="*/ 29 w 46"/>
                <a:gd name="T45" fmla="*/ 35 h 84"/>
                <a:gd name="T46" fmla="*/ 44 w 46"/>
                <a:gd name="T47" fmla="*/ 41 h 84"/>
                <a:gd name="T48" fmla="*/ 46 w 46"/>
                <a:gd name="T49" fmla="*/ 35 h 84"/>
                <a:gd name="T50" fmla="*/ 35 w 46"/>
                <a:gd name="T51" fmla="*/ 30 h 84"/>
                <a:gd name="T52" fmla="*/ 31 w 46"/>
                <a:gd name="T53" fmla="*/ 17 h 84"/>
                <a:gd name="T54" fmla="*/ 20 w 46"/>
                <a:gd name="T55" fmla="*/ 1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 h="84">
                  <a:moveTo>
                    <a:pt x="35" y="7"/>
                  </a:moveTo>
                  <a:cubicBezTo>
                    <a:pt x="35" y="11"/>
                    <a:pt x="33" y="14"/>
                    <a:pt x="29" y="14"/>
                  </a:cubicBezTo>
                  <a:cubicBezTo>
                    <a:pt x="25" y="14"/>
                    <a:pt x="22" y="11"/>
                    <a:pt x="22" y="7"/>
                  </a:cubicBezTo>
                  <a:cubicBezTo>
                    <a:pt x="22" y="3"/>
                    <a:pt x="25" y="0"/>
                    <a:pt x="29" y="0"/>
                  </a:cubicBezTo>
                  <a:cubicBezTo>
                    <a:pt x="33" y="0"/>
                    <a:pt x="35" y="3"/>
                    <a:pt x="35" y="7"/>
                  </a:cubicBezTo>
                  <a:moveTo>
                    <a:pt x="20" y="12"/>
                  </a:moveTo>
                  <a:cubicBezTo>
                    <a:pt x="2" y="22"/>
                    <a:pt x="2" y="22"/>
                    <a:pt x="2" y="22"/>
                  </a:cubicBezTo>
                  <a:cubicBezTo>
                    <a:pt x="0" y="41"/>
                    <a:pt x="0" y="41"/>
                    <a:pt x="0" y="41"/>
                  </a:cubicBezTo>
                  <a:cubicBezTo>
                    <a:pt x="6" y="41"/>
                    <a:pt x="6" y="41"/>
                    <a:pt x="6" y="41"/>
                  </a:cubicBezTo>
                  <a:cubicBezTo>
                    <a:pt x="7" y="26"/>
                    <a:pt x="7" y="26"/>
                    <a:pt x="7" y="26"/>
                  </a:cubicBezTo>
                  <a:cubicBezTo>
                    <a:pt x="15" y="22"/>
                    <a:pt x="15" y="22"/>
                    <a:pt x="15" y="22"/>
                  </a:cubicBezTo>
                  <a:cubicBezTo>
                    <a:pt x="15" y="22"/>
                    <a:pt x="11" y="34"/>
                    <a:pt x="10" y="37"/>
                  </a:cubicBezTo>
                  <a:cubicBezTo>
                    <a:pt x="9" y="39"/>
                    <a:pt x="11" y="43"/>
                    <a:pt x="12" y="45"/>
                  </a:cubicBezTo>
                  <a:cubicBezTo>
                    <a:pt x="0" y="82"/>
                    <a:pt x="0" y="82"/>
                    <a:pt x="0" y="82"/>
                  </a:cubicBezTo>
                  <a:cubicBezTo>
                    <a:pt x="8" y="84"/>
                    <a:pt x="8" y="84"/>
                    <a:pt x="8" y="84"/>
                  </a:cubicBezTo>
                  <a:cubicBezTo>
                    <a:pt x="18" y="57"/>
                    <a:pt x="18" y="57"/>
                    <a:pt x="18" y="57"/>
                  </a:cubicBezTo>
                  <a:cubicBezTo>
                    <a:pt x="21" y="62"/>
                    <a:pt x="21" y="62"/>
                    <a:pt x="21" y="62"/>
                  </a:cubicBezTo>
                  <a:cubicBezTo>
                    <a:pt x="27" y="84"/>
                    <a:pt x="27" y="84"/>
                    <a:pt x="27" y="84"/>
                  </a:cubicBezTo>
                  <a:cubicBezTo>
                    <a:pt x="36" y="81"/>
                    <a:pt x="36" y="81"/>
                    <a:pt x="36" y="81"/>
                  </a:cubicBezTo>
                  <a:cubicBezTo>
                    <a:pt x="29" y="56"/>
                    <a:pt x="29" y="56"/>
                    <a:pt x="29" y="56"/>
                  </a:cubicBezTo>
                  <a:cubicBezTo>
                    <a:pt x="22" y="45"/>
                    <a:pt x="22" y="45"/>
                    <a:pt x="22" y="45"/>
                  </a:cubicBezTo>
                  <a:cubicBezTo>
                    <a:pt x="27" y="29"/>
                    <a:pt x="27" y="29"/>
                    <a:pt x="27" y="29"/>
                  </a:cubicBezTo>
                  <a:cubicBezTo>
                    <a:pt x="29" y="35"/>
                    <a:pt x="29" y="35"/>
                    <a:pt x="29" y="35"/>
                  </a:cubicBezTo>
                  <a:cubicBezTo>
                    <a:pt x="44" y="41"/>
                    <a:pt x="44" y="41"/>
                    <a:pt x="44" y="41"/>
                  </a:cubicBezTo>
                  <a:cubicBezTo>
                    <a:pt x="46" y="35"/>
                    <a:pt x="46" y="35"/>
                    <a:pt x="46" y="35"/>
                  </a:cubicBezTo>
                  <a:cubicBezTo>
                    <a:pt x="35" y="30"/>
                    <a:pt x="35" y="30"/>
                    <a:pt x="35" y="30"/>
                  </a:cubicBezTo>
                  <a:cubicBezTo>
                    <a:pt x="31" y="17"/>
                    <a:pt x="31" y="17"/>
                    <a:pt x="31" y="17"/>
                  </a:cubicBezTo>
                  <a:lnTo>
                    <a:pt x="20" y="12"/>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r>
                <a:rPr lang="en-US" dirty="0" smtClean="0"/>
                <a:t>   </a:t>
              </a:r>
              <a:endParaRPr lang="en-US" dirty="0"/>
            </a:p>
          </p:txBody>
        </p:sp>
      </p:grpSp>
    </p:spTree>
    <p:extLst>
      <p:ext uri="{BB962C8B-B14F-4D97-AF65-F5344CB8AC3E}">
        <p14:creationId xmlns:p14="http://schemas.microsoft.com/office/powerpoint/2010/main" val="1838076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1000"/>
                                        <p:tgtEl>
                                          <p:spTgt spid="7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4000" dirty="0" smtClean="0">
                <a:solidFill>
                  <a:srgbClr val="C82828"/>
                </a:solidFill>
              </a:rPr>
              <a:t>Upgrade to SQL Server 2012</a:t>
            </a:r>
            <a:br>
              <a:rPr lang="en-US" sz="4000" dirty="0" smtClean="0">
                <a:solidFill>
                  <a:srgbClr val="C82828"/>
                </a:solidFill>
              </a:rPr>
            </a:br>
            <a:endParaRPr lang="en-US" sz="4000" dirty="0">
              <a:solidFill>
                <a:srgbClr val="595959"/>
              </a:solidFill>
            </a:endParaRPr>
          </a:p>
        </p:txBody>
      </p:sp>
      <p:sp>
        <p:nvSpPr>
          <p:cNvPr id="10" name="Chevron 9"/>
          <p:cNvSpPr/>
          <p:nvPr/>
        </p:nvSpPr>
        <p:spPr>
          <a:xfrm>
            <a:off x="2282044" y="2503081"/>
            <a:ext cx="6875454" cy="1840193"/>
          </a:xfrm>
          <a:custGeom>
            <a:avLst/>
            <a:gdLst>
              <a:gd name="connsiteX0" fmla="*/ 0 w 7720085"/>
              <a:gd name="connsiteY0" fmla="*/ 0 h 1840193"/>
              <a:gd name="connsiteX1" fmla="*/ 6875455 w 7720085"/>
              <a:gd name="connsiteY1" fmla="*/ 0 h 1840193"/>
              <a:gd name="connsiteX2" fmla="*/ 7720085 w 7720085"/>
              <a:gd name="connsiteY2" fmla="*/ 920097 h 1840193"/>
              <a:gd name="connsiteX3" fmla="*/ 6875455 w 7720085"/>
              <a:gd name="connsiteY3" fmla="*/ 1840193 h 1840193"/>
              <a:gd name="connsiteX4" fmla="*/ 0 w 7720085"/>
              <a:gd name="connsiteY4" fmla="*/ 1840193 h 1840193"/>
              <a:gd name="connsiteX5" fmla="*/ 844630 w 7720085"/>
              <a:gd name="connsiteY5" fmla="*/ 920097 h 1840193"/>
              <a:gd name="connsiteX6" fmla="*/ 0 w 7720085"/>
              <a:gd name="connsiteY6" fmla="*/ 0 h 1840193"/>
              <a:gd name="connsiteX0" fmla="*/ 0 w 6875455"/>
              <a:gd name="connsiteY0" fmla="*/ 0 h 1840193"/>
              <a:gd name="connsiteX1" fmla="*/ 6875455 w 6875455"/>
              <a:gd name="connsiteY1" fmla="*/ 0 h 1840193"/>
              <a:gd name="connsiteX2" fmla="*/ 6875455 w 6875455"/>
              <a:gd name="connsiteY2" fmla="*/ 1840193 h 1840193"/>
              <a:gd name="connsiteX3" fmla="*/ 0 w 6875455"/>
              <a:gd name="connsiteY3" fmla="*/ 1840193 h 1840193"/>
              <a:gd name="connsiteX4" fmla="*/ 844630 w 6875455"/>
              <a:gd name="connsiteY4" fmla="*/ 920097 h 1840193"/>
              <a:gd name="connsiteX5" fmla="*/ 0 w 6875455"/>
              <a:gd name="connsiteY5" fmla="*/ 0 h 1840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75455" h="1840193">
                <a:moveTo>
                  <a:pt x="0" y="0"/>
                </a:moveTo>
                <a:lnTo>
                  <a:pt x="6875455" y="0"/>
                </a:lnTo>
                <a:lnTo>
                  <a:pt x="6875455" y="1840193"/>
                </a:lnTo>
                <a:lnTo>
                  <a:pt x="0" y="1840193"/>
                </a:lnTo>
                <a:lnTo>
                  <a:pt x="844630" y="920097"/>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defTabSz="914159" fontAlgn="base">
              <a:spcAft>
                <a:spcPct val="0"/>
              </a:spcAft>
              <a:buClr>
                <a:srgbClr val="FFFF99"/>
              </a:buClr>
              <a:buSzPct val="120000"/>
            </a:pPr>
            <a:endParaRPr lang="en-US" sz="1500" b="1" spc="-80" dirty="0">
              <a:ln>
                <a:solidFill>
                  <a:srgbClr val="FFFFFF">
                    <a:alpha val="0"/>
                  </a:srgbClr>
                </a:solidFill>
              </a:ln>
              <a:solidFill>
                <a:schemeClr val="bg1">
                  <a:alpha val="99000"/>
                </a:schemeClr>
              </a:solidFill>
              <a:cs typeface="Segoe UI" pitchFamily="34" charset="0"/>
            </a:endParaRPr>
          </a:p>
        </p:txBody>
      </p:sp>
      <p:sp>
        <p:nvSpPr>
          <p:cNvPr id="54" name="Chevron 53"/>
          <p:cNvSpPr/>
          <p:nvPr/>
        </p:nvSpPr>
        <p:spPr>
          <a:xfrm>
            <a:off x="-951978" y="2503081"/>
            <a:ext cx="4042609" cy="1840193"/>
          </a:xfrm>
          <a:prstGeom prst="chevron">
            <a:avLst>
              <a:gd name="adj" fmla="val 46197"/>
            </a:avLst>
          </a:prstGeom>
          <a:solidFill>
            <a:srgbClr val="B5D3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159" fontAlgn="base">
              <a:lnSpc>
                <a:spcPct val="90000"/>
              </a:lnSpc>
              <a:spcBef>
                <a:spcPts val="630"/>
              </a:spcBef>
              <a:spcAft>
                <a:spcPct val="0"/>
              </a:spcAft>
              <a:buClr>
                <a:srgbClr val="FFFF99"/>
              </a:buClr>
              <a:buSzPct val="120000"/>
              <a:defRPr/>
            </a:pPr>
            <a:r>
              <a:rPr lang="en-US" sz="2100" b="1" dirty="0" smtClean="0">
                <a:ln>
                  <a:solidFill>
                    <a:srgbClr val="FFFFFF">
                      <a:alpha val="0"/>
                    </a:srgbClr>
                  </a:solidFill>
                </a:ln>
                <a:solidFill>
                  <a:schemeClr val="bg1">
                    <a:alpha val="99000"/>
                  </a:schemeClr>
                </a:solidFill>
                <a:cs typeface="Segoe UI" pitchFamily="34" charset="0"/>
              </a:rPr>
              <a:t>     RUN</a:t>
            </a:r>
          </a:p>
        </p:txBody>
      </p:sp>
      <p:sp>
        <p:nvSpPr>
          <p:cNvPr id="29" name="Freeform 144"/>
          <p:cNvSpPr>
            <a:spLocks noEditPoints="1"/>
          </p:cNvSpPr>
          <p:nvPr/>
        </p:nvSpPr>
        <p:spPr bwMode="black">
          <a:xfrm rot="614088">
            <a:off x="1238556" y="2908677"/>
            <a:ext cx="394097" cy="707399"/>
          </a:xfrm>
          <a:custGeom>
            <a:avLst/>
            <a:gdLst>
              <a:gd name="T0" fmla="*/ 35 w 46"/>
              <a:gd name="T1" fmla="*/ 7 h 84"/>
              <a:gd name="T2" fmla="*/ 29 w 46"/>
              <a:gd name="T3" fmla="*/ 14 h 84"/>
              <a:gd name="T4" fmla="*/ 22 w 46"/>
              <a:gd name="T5" fmla="*/ 7 h 84"/>
              <a:gd name="T6" fmla="*/ 29 w 46"/>
              <a:gd name="T7" fmla="*/ 0 h 84"/>
              <a:gd name="T8" fmla="*/ 35 w 46"/>
              <a:gd name="T9" fmla="*/ 7 h 84"/>
              <a:gd name="T10" fmla="*/ 20 w 46"/>
              <a:gd name="T11" fmla="*/ 12 h 84"/>
              <a:gd name="T12" fmla="*/ 2 w 46"/>
              <a:gd name="T13" fmla="*/ 22 h 84"/>
              <a:gd name="T14" fmla="*/ 0 w 46"/>
              <a:gd name="T15" fmla="*/ 41 h 84"/>
              <a:gd name="T16" fmla="*/ 6 w 46"/>
              <a:gd name="T17" fmla="*/ 41 h 84"/>
              <a:gd name="T18" fmla="*/ 7 w 46"/>
              <a:gd name="T19" fmla="*/ 26 h 84"/>
              <a:gd name="T20" fmla="*/ 15 w 46"/>
              <a:gd name="T21" fmla="*/ 22 h 84"/>
              <a:gd name="T22" fmla="*/ 10 w 46"/>
              <a:gd name="T23" fmla="*/ 37 h 84"/>
              <a:gd name="T24" fmla="*/ 12 w 46"/>
              <a:gd name="T25" fmla="*/ 45 h 84"/>
              <a:gd name="T26" fmla="*/ 0 w 46"/>
              <a:gd name="T27" fmla="*/ 82 h 84"/>
              <a:gd name="T28" fmla="*/ 8 w 46"/>
              <a:gd name="T29" fmla="*/ 84 h 84"/>
              <a:gd name="T30" fmla="*/ 18 w 46"/>
              <a:gd name="T31" fmla="*/ 57 h 84"/>
              <a:gd name="T32" fmla="*/ 21 w 46"/>
              <a:gd name="T33" fmla="*/ 62 h 84"/>
              <a:gd name="T34" fmla="*/ 27 w 46"/>
              <a:gd name="T35" fmla="*/ 84 h 84"/>
              <a:gd name="T36" fmla="*/ 36 w 46"/>
              <a:gd name="T37" fmla="*/ 81 h 84"/>
              <a:gd name="T38" fmla="*/ 29 w 46"/>
              <a:gd name="T39" fmla="*/ 56 h 84"/>
              <a:gd name="T40" fmla="*/ 22 w 46"/>
              <a:gd name="T41" fmla="*/ 45 h 84"/>
              <a:gd name="T42" fmla="*/ 27 w 46"/>
              <a:gd name="T43" fmla="*/ 29 h 84"/>
              <a:gd name="T44" fmla="*/ 29 w 46"/>
              <a:gd name="T45" fmla="*/ 35 h 84"/>
              <a:gd name="T46" fmla="*/ 44 w 46"/>
              <a:gd name="T47" fmla="*/ 41 h 84"/>
              <a:gd name="T48" fmla="*/ 46 w 46"/>
              <a:gd name="T49" fmla="*/ 35 h 84"/>
              <a:gd name="T50" fmla="*/ 35 w 46"/>
              <a:gd name="T51" fmla="*/ 30 h 84"/>
              <a:gd name="T52" fmla="*/ 31 w 46"/>
              <a:gd name="T53" fmla="*/ 17 h 84"/>
              <a:gd name="T54" fmla="*/ 20 w 46"/>
              <a:gd name="T55" fmla="*/ 1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 h="84">
                <a:moveTo>
                  <a:pt x="35" y="7"/>
                </a:moveTo>
                <a:cubicBezTo>
                  <a:pt x="35" y="11"/>
                  <a:pt x="33" y="14"/>
                  <a:pt x="29" y="14"/>
                </a:cubicBezTo>
                <a:cubicBezTo>
                  <a:pt x="25" y="14"/>
                  <a:pt x="22" y="11"/>
                  <a:pt x="22" y="7"/>
                </a:cubicBezTo>
                <a:cubicBezTo>
                  <a:pt x="22" y="3"/>
                  <a:pt x="25" y="0"/>
                  <a:pt x="29" y="0"/>
                </a:cubicBezTo>
                <a:cubicBezTo>
                  <a:pt x="33" y="0"/>
                  <a:pt x="35" y="3"/>
                  <a:pt x="35" y="7"/>
                </a:cubicBezTo>
                <a:moveTo>
                  <a:pt x="20" y="12"/>
                </a:moveTo>
                <a:cubicBezTo>
                  <a:pt x="2" y="22"/>
                  <a:pt x="2" y="22"/>
                  <a:pt x="2" y="22"/>
                </a:cubicBezTo>
                <a:cubicBezTo>
                  <a:pt x="0" y="41"/>
                  <a:pt x="0" y="41"/>
                  <a:pt x="0" y="41"/>
                </a:cubicBezTo>
                <a:cubicBezTo>
                  <a:pt x="6" y="41"/>
                  <a:pt x="6" y="41"/>
                  <a:pt x="6" y="41"/>
                </a:cubicBezTo>
                <a:cubicBezTo>
                  <a:pt x="7" y="26"/>
                  <a:pt x="7" y="26"/>
                  <a:pt x="7" y="26"/>
                </a:cubicBezTo>
                <a:cubicBezTo>
                  <a:pt x="15" y="22"/>
                  <a:pt x="15" y="22"/>
                  <a:pt x="15" y="22"/>
                </a:cubicBezTo>
                <a:cubicBezTo>
                  <a:pt x="15" y="22"/>
                  <a:pt x="11" y="34"/>
                  <a:pt x="10" y="37"/>
                </a:cubicBezTo>
                <a:cubicBezTo>
                  <a:pt x="9" y="39"/>
                  <a:pt x="11" y="43"/>
                  <a:pt x="12" y="45"/>
                </a:cubicBezTo>
                <a:cubicBezTo>
                  <a:pt x="0" y="82"/>
                  <a:pt x="0" y="82"/>
                  <a:pt x="0" y="82"/>
                </a:cubicBezTo>
                <a:cubicBezTo>
                  <a:pt x="8" y="84"/>
                  <a:pt x="8" y="84"/>
                  <a:pt x="8" y="84"/>
                </a:cubicBezTo>
                <a:cubicBezTo>
                  <a:pt x="18" y="57"/>
                  <a:pt x="18" y="57"/>
                  <a:pt x="18" y="57"/>
                </a:cubicBezTo>
                <a:cubicBezTo>
                  <a:pt x="21" y="62"/>
                  <a:pt x="21" y="62"/>
                  <a:pt x="21" y="62"/>
                </a:cubicBezTo>
                <a:cubicBezTo>
                  <a:pt x="27" y="84"/>
                  <a:pt x="27" y="84"/>
                  <a:pt x="27" y="84"/>
                </a:cubicBezTo>
                <a:cubicBezTo>
                  <a:pt x="36" y="81"/>
                  <a:pt x="36" y="81"/>
                  <a:pt x="36" y="81"/>
                </a:cubicBezTo>
                <a:cubicBezTo>
                  <a:pt x="29" y="56"/>
                  <a:pt x="29" y="56"/>
                  <a:pt x="29" y="56"/>
                </a:cubicBezTo>
                <a:cubicBezTo>
                  <a:pt x="22" y="45"/>
                  <a:pt x="22" y="45"/>
                  <a:pt x="22" y="45"/>
                </a:cubicBezTo>
                <a:cubicBezTo>
                  <a:pt x="27" y="29"/>
                  <a:pt x="27" y="29"/>
                  <a:pt x="27" y="29"/>
                </a:cubicBezTo>
                <a:cubicBezTo>
                  <a:pt x="29" y="35"/>
                  <a:pt x="29" y="35"/>
                  <a:pt x="29" y="35"/>
                </a:cubicBezTo>
                <a:cubicBezTo>
                  <a:pt x="44" y="41"/>
                  <a:pt x="44" y="41"/>
                  <a:pt x="44" y="41"/>
                </a:cubicBezTo>
                <a:cubicBezTo>
                  <a:pt x="46" y="35"/>
                  <a:pt x="46" y="35"/>
                  <a:pt x="46" y="35"/>
                </a:cubicBezTo>
                <a:cubicBezTo>
                  <a:pt x="35" y="30"/>
                  <a:pt x="35" y="30"/>
                  <a:pt x="35" y="30"/>
                </a:cubicBezTo>
                <a:cubicBezTo>
                  <a:pt x="31" y="17"/>
                  <a:pt x="31" y="17"/>
                  <a:pt x="31" y="17"/>
                </a:cubicBezTo>
                <a:lnTo>
                  <a:pt x="20" y="12"/>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r>
              <a:rPr lang="en-US" dirty="0" smtClean="0"/>
              <a:t>   </a:t>
            </a:r>
            <a:endParaRPr lang="en-US" dirty="0"/>
          </a:p>
        </p:txBody>
      </p:sp>
      <p:grpSp>
        <p:nvGrpSpPr>
          <p:cNvPr id="32" name="Group 31"/>
          <p:cNvGrpSpPr/>
          <p:nvPr/>
        </p:nvGrpSpPr>
        <p:grpSpPr>
          <a:xfrm>
            <a:off x="357751" y="4692584"/>
            <a:ext cx="8716160" cy="1383570"/>
            <a:chOff x="357751" y="975816"/>
            <a:chExt cx="8716160" cy="1383570"/>
          </a:xfrm>
        </p:grpSpPr>
        <p:sp>
          <p:nvSpPr>
            <p:cNvPr id="33" name="TextBox 32"/>
            <p:cNvSpPr txBox="1"/>
            <p:nvPr/>
          </p:nvSpPr>
          <p:spPr>
            <a:xfrm>
              <a:off x="690133" y="1268567"/>
              <a:ext cx="7908020" cy="630942"/>
            </a:xfrm>
            <a:prstGeom prst="rect">
              <a:avLst/>
            </a:prstGeom>
            <a:noFill/>
          </p:spPr>
          <p:txBody>
            <a:bodyPr wrap="square" rtlCol="0">
              <a:spAutoFit/>
            </a:bodyPr>
            <a:lstStyle/>
            <a:p>
              <a:r>
                <a:rPr lang="en-US" sz="1750" i="1" spc="-30" dirty="0" smtClean="0">
                  <a:solidFill>
                    <a:srgbClr val="595959"/>
                  </a:solidFill>
                </a:rPr>
                <a:t>We </a:t>
              </a:r>
              <a:r>
                <a:rPr lang="en-US" sz="1750" i="1" spc="-30" dirty="0">
                  <a:solidFill>
                    <a:srgbClr val="595959"/>
                  </a:solidFill>
                </a:rPr>
                <a:t>want to improve the performance and reliability of our data management so </a:t>
              </a:r>
              <a:r>
                <a:rPr lang="en-US" sz="1750" i="1" spc="-30" dirty="0" smtClean="0">
                  <a:solidFill>
                    <a:srgbClr val="595959"/>
                  </a:solidFill>
                </a:rPr>
                <a:t>we </a:t>
              </a:r>
              <a:r>
                <a:rPr lang="en-US" sz="1750" i="1" spc="-30" dirty="0">
                  <a:solidFill>
                    <a:srgbClr val="595959"/>
                  </a:solidFill>
                </a:rPr>
                <a:t>can increase </a:t>
              </a:r>
              <a:r>
                <a:rPr lang="en-US" sz="1750" i="1" spc="-30" dirty="0" smtClean="0">
                  <a:solidFill>
                    <a:srgbClr val="595959"/>
                  </a:solidFill>
                </a:rPr>
                <a:t>productivity…but we also need better control </a:t>
              </a:r>
              <a:r>
                <a:rPr lang="en-US" sz="1750" i="1" spc="-30" dirty="0">
                  <a:solidFill>
                    <a:srgbClr val="595959"/>
                  </a:solidFill>
                </a:rPr>
                <a:t>our IT maintenance </a:t>
              </a:r>
              <a:r>
                <a:rPr lang="en-US" sz="1750" i="1" spc="-30" dirty="0" smtClean="0">
                  <a:solidFill>
                    <a:srgbClr val="595959"/>
                  </a:solidFill>
                </a:rPr>
                <a:t>costs.</a:t>
              </a:r>
              <a:endParaRPr lang="en-US" sz="1750" i="1" spc="-30" dirty="0">
                <a:solidFill>
                  <a:srgbClr val="595959"/>
                </a:solidFill>
              </a:endParaRPr>
            </a:p>
          </p:txBody>
        </p:sp>
        <p:sp>
          <p:nvSpPr>
            <p:cNvPr id="34" name="TextBox 33"/>
            <p:cNvSpPr txBox="1"/>
            <p:nvPr/>
          </p:nvSpPr>
          <p:spPr>
            <a:xfrm>
              <a:off x="357751" y="975816"/>
              <a:ext cx="644794" cy="1015663"/>
            </a:xfrm>
            <a:prstGeom prst="rect">
              <a:avLst/>
            </a:prstGeom>
            <a:noFill/>
          </p:spPr>
          <p:txBody>
            <a:bodyPr wrap="square" rtlCol="0">
              <a:spAutoFit/>
            </a:bodyPr>
            <a:lstStyle/>
            <a:p>
              <a:r>
                <a:rPr lang="en-US" sz="6000" spc="-30" dirty="0" smtClean="0">
                  <a:solidFill>
                    <a:srgbClr val="B5D331"/>
                  </a:solidFill>
                  <a:latin typeface="Cambria" pitchFamily="18" charset="0"/>
                  <a:cs typeface="Calibri" pitchFamily="34" charset="0"/>
                </a:rPr>
                <a:t>“</a:t>
              </a:r>
              <a:endParaRPr lang="en-US" sz="6000" spc="-30" dirty="0">
                <a:solidFill>
                  <a:srgbClr val="B5D331"/>
                </a:solidFill>
                <a:latin typeface="Cambria" pitchFamily="18" charset="0"/>
                <a:cs typeface="Calibri" pitchFamily="34" charset="0"/>
              </a:endParaRPr>
            </a:p>
          </p:txBody>
        </p:sp>
        <p:sp>
          <p:nvSpPr>
            <p:cNvPr id="35" name="TextBox 34"/>
            <p:cNvSpPr txBox="1"/>
            <p:nvPr/>
          </p:nvSpPr>
          <p:spPr>
            <a:xfrm>
              <a:off x="8429117" y="1343723"/>
              <a:ext cx="644794" cy="1015663"/>
            </a:xfrm>
            <a:prstGeom prst="rect">
              <a:avLst/>
            </a:prstGeom>
            <a:noFill/>
          </p:spPr>
          <p:txBody>
            <a:bodyPr wrap="square" rtlCol="0">
              <a:spAutoFit/>
            </a:bodyPr>
            <a:lstStyle/>
            <a:p>
              <a:r>
                <a:rPr lang="en-US" sz="6000" spc="-30" dirty="0">
                  <a:solidFill>
                    <a:srgbClr val="B5D331"/>
                  </a:solidFill>
                  <a:latin typeface="Cambria" pitchFamily="18" charset="0"/>
                  <a:cs typeface="Calibri" pitchFamily="34" charset="0"/>
                </a:rPr>
                <a:t>”</a:t>
              </a:r>
              <a:endParaRPr lang="en-US" sz="6000" spc="-30" dirty="0">
                <a:solidFill>
                  <a:srgbClr val="B5D331"/>
                </a:solidFill>
                <a:latin typeface="Cambria" pitchFamily="18" charset="0"/>
              </a:endParaRPr>
            </a:p>
          </p:txBody>
        </p:sp>
      </p:grpSp>
      <p:sp>
        <p:nvSpPr>
          <p:cNvPr id="38" name="TextBox 37"/>
          <p:cNvSpPr txBox="1"/>
          <p:nvPr/>
        </p:nvSpPr>
        <p:spPr>
          <a:xfrm>
            <a:off x="4517530" y="3842429"/>
            <a:ext cx="3909019" cy="369332"/>
          </a:xfrm>
          <a:prstGeom prst="rect">
            <a:avLst/>
          </a:prstGeom>
          <a:noFill/>
        </p:spPr>
        <p:txBody>
          <a:bodyPr wrap="square" rtlCol="0">
            <a:spAutoFit/>
          </a:bodyPr>
          <a:lstStyle/>
          <a:p>
            <a:r>
              <a:rPr lang="en-US" b="1" spc="-80" dirty="0" smtClean="0">
                <a:ln>
                  <a:solidFill>
                    <a:srgbClr val="FFFFFF">
                      <a:alpha val="0"/>
                    </a:srgbClr>
                  </a:solidFill>
                </a:ln>
                <a:solidFill>
                  <a:schemeClr val="bg1">
                    <a:alpha val="99000"/>
                  </a:schemeClr>
                </a:solidFill>
                <a:cs typeface="Segoe UI" pitchFamily="34" charset="0"/>
              </a:rPr>
              <a:t>Standard Edition</a:t>
            </a:r>
            <a:endParaRPr lang="en-US" b="1" spc="-80" dirty="0">
              <a:ln>
                <a:solidFill>
                  <a:srgbClr val="FFFFFF">
                    <a:alpha val="0"/>
                  </a:srgbClr>
                </a:solidFill>
              </a:ln>
              <a:solidFill>
                <a:schemeClr val="bg1">
                  <a:alpha val="99000"/>
                </a:schemeClr>
              </a:solidFill>
              <a:cs typeface="Segoe UI" pitchFamily="34" charset="0"/>
            </a:endParaRPr>
          </a:p>
        </p:txBody>
      </p:sp>
      <p:pic>
        <p:nvPicPr>
          <p:cNvPr id="39" name="Picture 5" descr="C:\Users\petern\Desktop\Design Stuff\SQL\SQL12_h_rgb.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3715676" y="2934235"/>
            <a:ext cx="4391009" cy="908194"/>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txBox="1">
            <a:spLocks/>
          </p:cNvSpPr>
          <p:nvPr/>
        </p:nvSpPr>
        <p:spPr>
          <a:xfrm>
            <a:off x="457200" y="990600"/>
            <a:ext cx="8229600" cy="563562"/>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4800" kern="1200" cap="none" baseline="0">
                <a:solidFill>
                  <a:srgbClr val="3F3F3F"/>
                </a:solidFill>
                <a:latin typeface="Segoe UI Light" pitchFamily="34" charset="0"/>
                <a:ea typeface="+mj-ea"/>
                <a:cs typeface="+mj-cs"/>
              </a:defRPr>
            </a:lvl1pPr>
          </a:lstStyle>
          <a:p>
            <a:r>
              <a:rPr lang="en-US" sz="4000" dirty="0" smtClean="0">
                <a:solidFill>
                  <a:srgbClr val="595959"/>
                </a:solidFill>
              </a:rPr>
              <a:t>Reduce your TCO</a:t>
            </a:r>
            <a:endParaRPr lang="en-US" sz="4000" dirty="0">
              <a:solidFill>
                <a:srgbClr val="595959"/>
              </a:solidFill>
            </a:endParaRPr>
          </a:p>
        </p:txBody>
      </p:sp>
    </p:spTree>
    <p:extLst>
      <p:ext uri="{BB962C8B-B14F-4D97-AF65-F5344CB8AC3E}">
        <p14:creationId xmlns:p14="http://schemas.microsoft.com/office/powerpoint/2010/main" val="22105718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2000"/>
                                        <p:tgtEl>
                                          <p:spTgt spid="3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4000" dirty="0" smtClean="0">
                <a:solidFill>
                  <a:srgbClr val="C82828"/>
                </a:solidFill>
              </a:rPr>
              <a:t>Why Modernize?</a:t>
            </a:r>
            <a:br>
              <a:rPr lang="en-US" sz="4000" dirty="0" smtClean="0">
                <a:solidFill>
                  <a:srgbClr val="C82828"/>
                </a:solidFill>
              </a:rPr>
            </a:br>
            <a:endParaRPr lang="en-US" sz="4000" dirty="0">
              <a:solidFill>
                <a:srgbClr val="595959"/>
              </a:solidFill>
            </a:endParaRPr>
          </a:p>
        </p:txBody>
      </p:sp>
      <p:pic>
        <p:nvPicPr>
          <p:cNvPr id="23" name="Picture 2" descr="\\MAGNUM\Projects\Microsoft\Cloud Power FY12\Design\ICONS_PNG\Growth.png"/>
          <p:cNvPicPr>
            <a:picLocks noChangeAspect="1" noChangeArrowheads="1"/>
          </p:cNvPicPr>
          <p:nvPr/>
        </p:nvPicPr>
        <p:blipFill>
          <a:blip r:embed="rId3" cstate="print">
            <a:lum bright="100000"/>
          </a:blip>
          <a:srcRect/>
          <a:stretch>
            <a:fillRect/>
          </a:stretch>
        </p:blipFill>
        <p:spPr bwMode="auto">
          <a:xfrm>
            <a:off x="6559067" y="2585635"/>
            <a:ext cx="779172" cy="872947"/>
          </a:xfrm>
          <a:prstGeom prst="rect">
            <a:avLst/>
          </a:prstGeom>
          <a:noFill/>
        </p:spPr>
      </p:pic>
      <p:grpSp>
        <p:nvGrpSpPr>
          <p:cNvPr id="6" name="Group 5"/>
          <p:cNvGrpSpPr/>
          <p:nvPr/>
        </p:nvGrpSpPr>
        <p:grpSpPr>
          <a:xfrm>
            <a:off x="2282044" y="2503081"/>
            <a:ext cx="2526631" cy="1840193"/>
            <a:chOff x="2344180" y="2627847"/>
            <a:chExt cx="2526631" cy="1840193"/>
          </a:xfrm>
          <a:solidFill>
            <a:srgbClr val="595959"/>
          </a:solidFill>
        </p:grpSpPr>
        <p:sp>
          <p:nvSpPr>
            <p:cNvPr id="10" name="Chevron 9"/>
            <p:cNvSpPr/>
            <p:nvPr/>
          </p:nvSpPr>
          <p:spPr>
            <a:xfrm>
              <a:off x="2344180" y="2627847"/>
              <a:ext cx="2526631" cy="1840193"/>
            </a:xfrm>
            <a:prstGeom prst="chevron">
              <a:avLst>
                <a:gd name="adj" fmla="val 4589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defTabSz="914159" fontAlgn="base">
                <a:spcAft>
                  <a:spcPct val="0"/>
                </a:spcAft>
                <a:buClr>
                  <a:srgbClr val="FFFF99"/>
                </a:buClr>
                <a:buSzPct val="120000"/>
              </a:pPr>
              <a:endParaRPr lang="en-US" sz="1500" b="1" spc="-80" dirty="0">
                <a:ln>
                  <a:solidFill>
                    <a:srgbClr val="FFFFFF">
                      <a:alpha val="0"/>
                    </a:srgbClr>
                  </a:solidFill>
                </a:ln>
                <a:solidFill>
                  <a:schemeClr val="bg1">
                    <a:alpha val="99000"/>
                  </a:schemeClr>
                </a:solidFill>
                <a:cs typeface="Segoe UI" pitchFamily="34" charset="0"/>
              </a:endParaRPr>
            </a:p>
          </p:txBody>
        </p:sp>
        <p:sp>
          <p:nvSpPr>
            <p:cNvPr id="3" name="TextBox 2"/>
            <p:cNvSpPr txBox="1"/>
            <p:nvPr/>
          </p:nvSpPr>
          <p:spPr>
            <a:xfrm>
              <a:off x="2806501" y="4009520"/>
              <a:ext cx="1289498" cy="369332"/>
            </a:xfrm>
            <a:prstGeom prst="rect">
              <a:avLst/>
            </a:prstGeom>
            <a:noFill/>
          </p:spPr>
          <p:txBody>
            <a:bodyPr wrap="square" rtlCol="0">
              <a:spAutoFit/>
            </a:bodyPr>
            <a:lstStyle/>
            <a:p>
              <a:pPr algn="ctr"/>
              <a:r>
                <a:rPr lang="en-US" b="1" spc="-80" dirty="0" smtClean="0">
                  <a:ln>
                    <a:solidFill>
                      <a:srgbClr val="FFFFFF">
                        <a:alpha val="0"/>
                      </a:srgbClr>
                    </a:solidFill>
                  </a:ln>
                  <a:solidFill>
                    <a:schemeClr val="bg1">
                      <a:alpha val="99000"/>
                    </a:schemeClr>
                  </a:solidFill>
                  <a:cs typeface="Segoe UI" pitchFamily="34" charset="0"/>
                </a:rPr>
                <a:t>Protection</a:t>
              </a:r>
              <a:endParaRPr lang="en-US" b="1" spc="-80" dirty="0">
                <a:ln>
                  <a:solidFill>
                    <a:srgbClr val="FFFFFF">
                      <a:alpha val="0"/>
                    </a:srgbClr>
                  </a:solidFill>
                </a:ln>
                <a:solidFill>
                  <a:schemeClr val="bg1">
                    <a:alpha val="99000"/>
                  </a:schemeClr>
                </a:solidFill>
                <a:cs typeface="Segoe UI" pitchFamily="34" charset="0"/>
              </a:endParaRPr>
            </a:p>
          </p:txBody>
        </p:sp>
      </p:grpSp>
      <p:grpSp>
        <p:nvGrpSpPr>
          <p:cNvPr id="4" name="Group 3"/>
          <p:cNvGrpSpPr/>
          <p:nvPr/>
        </p:nvGrpSpPr>
        <p:grpSpPr>
          <a:xfrm>
            <a:off x="3991659" y="2503081"/>
            <a:ext cx="2526631" cy="1840193"/>
            <a:chOff x="4082046" y="2630923"/>
            <a:chExt cx="2526631" cy="1840193"/>
          </a:xfrm>
          <a:solidFill>
            <a:srgbClr val="595959"/>
          </a:solidFill>
        </p:grpSpPr>
        <p:sp>
          <p:nvSpPr>
            <p:cNvPr id="40" name="Chevron 39"/>
            <p:cNvSpPr/>
            <p:nvPr/>
          </p:nvSpPr>
          <p:spPr>
            <a:xfrm>
              <a:off x="4082046" y="2630923"/>
              <a:ext cx="2526631" cy="1840193"/>
            </a:xfrm>
            <a:prstGeom prst="chevron">
              <a:avLst>
                <a:gd name="adj" fmla="val 4589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defTabSz="914159" fontAlgn="base">
                <a:spcAft>
                  <a:spcPct val="0"/>
                </a:spcAft>
                <a:buClr>
                  <a:srgbClr val="FFFF99"/>
                </a:buClr>
                <a:buSzPct val="120000"/>
              </a:pPr>
              <a:endParaRPr lang="en-US" sz="1500" b="1" spc="-80" dirty="0">
                <a:ln>
                  <a:solidFill>
                    <a:srgbClr val="FFFFFF">
                      <a:alpha val="0"/>
                    </a:srgbClr>
                  </a:solidFill>
                </a:ln>
                <a:solidFill>
                  <a:schemeClr val="bg1">
                    <a:alpha val="99000"/>
                  </a:schemeClr>
                </a:solidFill>
                <a:cs typeface="Segoe UI" pitchFamily="34" charset="0"/>
              </a:endParaRPr>
            </a:p>
          </p:txBody>
        </p:sp>
        <p:sp>
          <p:nvSpPr>
            <p:cNvPr id="31" name="TextBox 30"/>
            <p:cNvSpPr txBox="1"/>
            <p:nvPr/>
          </p:nvSpPr>
          <p:spPr>
            <a:xfrm>
              <a:off x="4560016" y="4022641"/>
              <a:ext cx="1296854" cy="369332"/>
            </a:xfrm>
            <a:prstGeom prst="rect">
              <a:avLst/>
            </a:prstGeom>
            <a:noFill/>
          </p:spPr>
          <p:txBody>
            <a:bodyPr wrap="square" rtlCol="0">
              <a:spAutoFit/>
            </a:bodyPr>
            <a:lstStyle/>
            <a:p>
              <a:pPr algn="ctr" defTabSz="914159" fontAlgn="base">
                <a:spcAft>
                  <a:spcPct val="0"/>
                </a:spcAft>
                <a:buClr>
                  <a:srgbClr val="FFFF99"/>
                </a:buClr>
                <a:buSzPct val="120000"/>
              </a:pPr>
              <a:r>
                <a:rPr lang="en-US" b="1" spc="-80" dirty="0" smtClean="0">
                  <a:ln>
                    <a:solidFill>
                      <a:srgbClr val="FFFFFF">
                        <a:alpha val="0"/>
                      </a:srgbClr>
                    </a:solidFill>
                  </a:ln>
                  <a:solidFill>
                    <a:schemeClr val="bg1">
                      <a:alpha val="99000"/>
                    </a:schemeClr>
                  </a:solidFill>
                  <a:cs typeface="Segoe UI" pitchFamily="34" charset="0"/>
                </a:rPr>
                <a:t>Speed</a:t>
              </a:r>
              <a:endParaRPr lang="en-US" b="1" spc="-80" dirty="0">
                <a:ln>
                  <a:solidFill>
                    <a:srgbClr val="FFFFFF">
                      <a:alpha val="0"/>
                    </a:srgbClr>
                  </a:solidFill>
                </a:ln>
                <a:solidFill>
                  <a:schemeClr val="bg1">
                    <a:alpha val="99000"/>
                  </a:schemeClr>
                </a:solidFill>
                <a:cs typeface="Segoe UI" pitchFamily="34" charset="0"/>
              </a:endParaRPr>
            </a:p>
          </p:txBody>
        </p:sp>
      </p:grpSp>
      <p:grpSp>
        <p:nvGrpSpPr>
          <p:cNvPr id="5" name="Group 4"/>
          <p:cNvGrpSpPr/>
          <p:nvPr/>
        </p:nvGrpSpPr>
        <p:grpSpPr>
          <a:xfrm>
            <a:off x="5701274" y="2503081"/>
            <a:ext cx="2526631" cy="1840193"/>
            <a:chOff x="5830379" y="2635553"/>
            <a:chExt cx="2526631" cy="1840193"/>
          </a:xfrm>
          <a:solidFill>
            <a:srgbClr val="595959"/>
          </a:solidFill>
        </p:grpSpPr>
        <p:sp>
          <p:nvSpPr>
            <p:cNvPr id="41" name="Chevron 40"/>
            <p:cNvSpPr/>
            <p:nvPr/>
          </p:nvSpPr>
          <p:spPr>
            <a:xfrm>
              <a:off x="5830379" y="2635553"/>
              <a:ext cx="2526631" cy="1840193"/>
            </a:xfrm>
            <a:prstGeom prst="chevron">
              <a:avLst>
                <a:gd name="adj" fmla="val 4589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defTabSz="914159" fontAlgn="base">
                <a:spcAft>
                  <a:spcPct val="0"/>
                </a:spcAft>
                <a:buClr>
                  <a:srgbClr val="FFFF99"/>
                </a:buClr>
                <a:buSzPct val="120000"/>
              </a:pPr>
              <a:endParaRPr lang="en-US" sz="1500" b="1" spc="-80" dirty="0">
                <a:ln>
                  <a:solidFill>
                    <a:srgbClr val="FFFFFF">
                      <a:alpha val="0"/>
                    </a:srgbClr>
                  </a:solidFill>
                </a:ln>
                <a:solidFill>
                  <a:schemeClr val="bg1">
                    <a:alpha val="99000"/>
                  </a:schemeClr>
                </a:solidFill>
                <a:cs typeface="Segoe UI" pitchFamily="34" charset="0"/>
              </a:endParaRPr>
            </a:p>
          </p:txBody>
        </p:sp>
        <p:sp>
          <p:nvSpPr>
            <p:cNvPr id="43" name="TextBox 42"/>
            <p:cNvSpPr txBox="1"/>
            <p:nvPr/>
          </p:nvSpPr>
          <p:spPr>
            <a:xfrm>
              <a:off x="6293910" y="4023832"/>
              <a:ext cx="1344560" cy="369332"/>
            </a:xfrm>
            <a:prstGeom prst="rect">
              <a:avLst/>
            </a:prstGeom>
            <a:noFill/>
          </p:spPr>
          <p:txBody>
            <a:bodyPr wrap="square" rtlCol="0">
              <a:spAutoFit/>
            </a:bodyPr>
            <a:lstStyle/>
            <a:p>
              <a:pPr defTabSz="914159" fontAlgn="base">
                <a:spcAft>
                  <a:spcPct val="0"/>
                </a:spcAft>
                <a:buClr>
                  <a:srgbClr val="FFFF99"/>
                </a:buClr>
                <a:buSzPct val="120000"/>
              </a:pPr>
              <a:r>
                <a:rPr lang="en-US" b="1" spc="-80" dirty="0" smtClean="0">
                  <a:ln>
                    <a:solidFill>
                      <a:srgbClr val="FFFFFF">
                        <a:alpha val="0"/>
                      </a:srgbClr>
                    </a:solidFill>
                  </a:ln>
                  <a:solidFill>
                    <a:schemeClr val="bg1">
                      <a:alpha val="99000"/>
                    </a:schemeClr>
                  </a:solidFill>
                  <a:cs typeface="Segoe UI" pitchFamily="34" charset="0"/>
                </a:rPr>
                <a:t>Availability </a:t>
              </a:r>
              <a:endParaRPr lang="en-US" b="1" spc="-80" dirty="0">
                <a:ln>
                  <a:solidFill>
                    <a:srgbClr val="FFFFFF">
                      <a:alpha val="0"/>
                    </a:srgbClr>
                  </a:solidFill>
                </a:ln>
                <a:solidFill>
                  <a:schemeClr val="bg1">
                    <a:alpha val="99000"/>
                  </a:schemeClr>
                </a:solidFill>
                <a:cs typeface="Segoe UI" pitchFamily="34" charset="0"/>
              </a:endParaRPr>
            </a:p>
          </p:txBody>
        </p:sp>
      </p:grpSp>
      <p:sp>
        <p:nvSpPr>
          <p:cNvPr id="64" name="Chevron 63"/>
          <p:cNvSpPr/>
          <p:nvPr/>
        </p:nvSpPr>
        <p:spPr>
          <a:xfrm>
            <a:off x="7410890" y="2503081"/>
            <a:ext cx="1790357" cy="1840193"/>
          </a:xfrm>
          <a:custGeom>
            <a:avLst/>
            <a:gdLst>
              <a:gd name="connsiteX0" fmla="*/ 0 w 2634986"/>
              <a:gd name="connsiteY0" fmla="*/ 0 h 1840193"/>
              <a:gd name="connsiteX1" fmla="*/ 1790356 w 2634986"/>
              <a:gd name="connsiteY1" fmla="*/ 0 h 1840193"/>
              <a:gd name="connsiteX2" fmla="*/ 2634986 w 2634986"/>
              <a:gd name="connsiteY2" fmla="*/ 920097 h 1840193"/>
              <a:gd name="connsiteX3" fmla="*/ 1790356 w 2634986"/>
              <a:gd name="connsiteY3" fmla="*/ 1840193 h 1840193"/>
              <a:gd name="connsiteX4" fmla="*/ 0 w 2634986"/>
              <a:gd name="connsiteY4" fmla="*/ 1840193 h 1840193"/>
              <a:gd name="connsiteX5" fmla="*/ 844630 w 2634986"/>
              <a:gd name="connsiteY5" fmla="*/ 920097 h 1840193"/>
              <a:gd name="connsiteX6" fmla="*/ 0 w 2634986"/>
              <a:gd name="connsiteY6" fmla="*/ 0 h 1840193"/>
              <a:gd name="connsiteX0" fmla="*/ 0 w 1790356"/>
              <a:gd name="connsiteY0" fmla="*/ 0 h 1840193"/>
              <a:gd name="connsiteX1" fmla="*/ 1790356 w 1790356"/>
              <a:gd name="connsiteY1" fmla="*/ 0 h 1840193"/>
              <a:gd name="connsiteX2" fmla="*/ 1790356 w 1790356"/>
              <a:gd name="connsiteY2" fmla="*/ 1840193 h 1840193"/>
              <a:gd name="connsiteX3" fmla="*/ 0 w 1790356"/>
              <a:gd name="connsiteY3" fmla="*/ 1840193 h 1840193"/>
              <a:gd name="connsiteX4" fmla="*/ 844630 w 1790356"/>
              <a:gd name="connsiteY4" fmla="*/ 920097 h 1840193"/>
              <a:gd name="connsiteX5" fmla="*/ 0 w 1790356"/>
              <a:gd name="connsiteY5" fmla="*/ 0 h 1840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0356" h="1840193">
                <a:moveTo>
                  <a:pt x="0" y="0"/>
                </a:moveTo>
                <a:lnTo>
                  <a:pt x="1790356" y="0"/>
                </a:lnTo>
                <a:lnTo>
                  <a:pt x="1790356" y="1840193"/>
                </a:lnTo>
                <a:lnTo>
                  <a:pt x="0" y="1840193"/>
                </a:lnTo>
                <a:lnTo>
                  <a:pt x="844630" y="920097"/>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defTabSz="914159" fontAlgn="base">
              <a:spcAft>
                <a:spcPct val="0"/>
              </a:spcAft>
              <a:buClr>
                <a:srgbClr val="FFFF99"/>
              </a:buClr>
              <a:buSzPct val="120000"/>
            </a:pPr>
            <a:endParaRPr lang="en-US" sz="1500" b="1" spc="-80" dirty="0">
              <a:ln>
                <a:solidFill>
                  <a:srgbClr val="FFFFFF">
                    <a:alpha val="0"/>
                  </a:srgbClr>
                </a:solidFill>
              </a:ln>
              <a:solidFill>
                <a:schemeClr val="bg1">
                  <a:alpha val="99000"/>
                </a:schemeClr>
              </a:solidFill>
              <a:cs typeface="Segoe UI" pitchFamily="34" charset="0"/>
            </a:endParaRPr>
          </a:p>
        </p:txBody>
      </p:sp>
      <p:grpSp>
        <p:nvGrpSpPr>
          <p:cNvPr id="8" name="Group 7"/>
          <p:cNvGrpSpPr/>
          <p:nvPr/>
        </p:nvGrpSpPr>
        <p:grpSpPr>
          <a:xfrm>
            <a:off x="357751" y="4692584"/>
            <a:ext cx="8547098" cy="1383570"/>
            <a:chOff x="357751" y="1063498"/>
            <a:chExt cx="8547098" cy="1383570"/>
          </a:xfrm>
        </p:grpSpPr>
        <p:sp>
          <p:nvSpPr>
            <p:cNvPr id="69" name="TextBox 68"/>
            <p:cNvSpPr txBox="1"/>
            <p:nvPr/>
          </p:nvSpPr>
          <p:spPr>
            <a:xfrm>
              <a:off x="690133" y="1356249"/>
              <a:ext cx="8214716" cy="630942"/>
            </a:xfrm>
            <a:prstGeom prst="rect">
              <a:avLst/>
            </a:prstGeom>
            <a:noFill/>
          </p:spPr>
          <p:txBody>
            <a:bodyPr wrap="square" rtlCol="0">
              <a:spAutoFit/>
            </a:bodyPr>
            <a:lstStyle/>
            <a:p>
              <a:r>
                <a:rPr lang="en-US" sz="1750" i="1" spc="-30" dirty="0">
                  <a:solidFill>
                    <a:srgbClr val="595959"/>
                  </a:solidFill>
                </a:rPr>
                <a:t>Our current database can no longer meet the scalability and performance requirements of our most demanding </a:t>
              </a:r>
              <a:r>
                <a:rPr lang="en-US" sz="1750" i="1" spc="-30" dirty="0" smtClean="0">
                  <a:solidFill>
                    <a:srgbClr val="595959"/>
                  </a:solidFill>
                </a:rPr>
                <a:t>applications.</a:t>
              </a:r>
              <a:endParaRPr lang="en-US" sz="1750" i="1" spc="-30" dirty="0">
                <a:solidFill>
                  <a:srgbClr val="595959"/>
                </a:solidFill>
              </a:endParaRPr>
            </a:p>
          </p:txBody>
        </p:sp>
        <p:sp>
          <p:nvSpPr>
            <p:cNvPr id="70" name="TextBox 69"/>
            <p:cNvSpPr txBox="1"/>
            <p:nvPr/>
          </p:nvSpPr>
          <p:spPr>
            <a:xfrm>
              <a:off x="357751" y="1063498"/>
              <a:ext cx="644794" cy="1015663"/>
            </a:xfrm>
            <a:prstGeom prst="rect">
              <a:avLst/>
            </a:prstGeom>
            <a:noFill/>
          </p:spPr>
          <p:txBody>
            <a:bodyPr wrap="square" rtlCol="0">
              <a:spAutoFit/>
            </a:bodyPr>
            <a:lstStyle/>
            <a:p>
              <a:r>
                <a:rPr lang="en-US" sz="6000" spc="-30" dirty="0" smtClean="0">
                  <a:solidFill>
                    <a:srgbClr val="B5D331"/>
                  </a:solidFill>
                  <a:latin typeface="Cambria" pitchFamily="18" charset="0"/>
                  <a:cs typeface="Calibri" pitchFamily="34" charset="0"/>
                </a:rPr>
                <a:t>“</a:t>
              </a:r>
              <a:endParaRPr lang="en-US" sz="6000" spc="-30" dirty="0">
                <a:solidFill>
                  <a:srgbClr val="B5D331"/>
                </a:solidFill>
                <a:latin typeface="Cambria" pitchFamily="18" charset="0"/>
                <a:cs typeface="Calibri" pitchFamily="34" charset="0"/>
              </a:endParaRPr>
            </a:p>
          </p:txBody>
        </p:sp>
        <p:sp>
          <p:nvSpPr>
            <p:cNvPr id="71" name="TextBox 70"/>
            <p:cNvSpPr txBox="1"/>
            <p:nvPr/>
          </p:nvSpPr>
          <p:spPr>
            <a:xfrm>
              <a:off x="5422877" y="1431405"/>
              <a:ext cx="644794" cy="1015663"/>
            </a:xfrm>
            <a:prstGeom prst="rect">
              <a:avLst/>
            </a:prstGeom>
            <a:noFill/>
          </p:spPr>
          <p:txBody>
            <a:bodyPr wrap="square" rtlCol="0">
              <a:spAutoFit/>
            </a:bodyPr>
            <a:lstStyle/>
            <a:p>
              <a:r>
                <a:rPr lang="en-US" sz="6000" spc="-30" dirty="0">
                  <a:solidFill>
                    <a:srgbClr val="B5D331"/>
                  </a:solidFill>
                  <a:latin typeface="Cambria" pitchFamily="18" charset="0"/>
                  <a:cs typeface="Calibri" pitchFamily="34" charset="0"/>
                </a:rPr>
                <a:t>”</a:t>
              </a:r>
              <a:endParaRPr lang="en-US" sz="6000" spc="-30" dirty="0">
                <a:solidFill>
                  <a:srgbClr val="B5D331"/>
                </a:solidFill>
                <a:latin typeface="Cambria" pitchFamily="18" charset="0"/>
              </a:endParaRPr>
            </a:p>
          </p:txBody>
        </p:sp>
      </p:grpSp>
      <p:sp>
        <p:nvSpPr>
          <p:cNvPr id="37" name="Title 1"/>
          <p:cNvSpPr txBox="1">
            <a:spLocks/>
          </p:cNvSpPr>
          <p:nvPr/>
        </p:nvSpPr>
        <p:spPr>
          <a:xfrm>
            <a:off x="457200" y="990600"/>
            <a:ext cx="8229600" cy="563562"/>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4800" kern="1200" cap="none" baseline="0">
                <a:solidFill>
                  <a:srgbClr val="3F3F3F"/>
                </a:solidFill>
                <a:latin typeface="Segoe UI Light" pitchFamily="34" charset="0"/>
                <a:ea typeface="+mj-ea"/>
                <a:cs typeface="+mj-cs"/>
              </a:defRPr>
            </a:lvl1pPr>
          </a:lstStyle>
          <a:p>
            <a:r>
              <a:rPr lang="en-US" sz="4000" dirty="0" smtClean="0">
                <a:solidFill>
                  <a:srgbClr val="595959"/>
                </a:solidFill>
              </a:rPr>
              <a:t>Accelerate your business </a:t>
            </a:r>
            <a:r>
              <a:rPr lang="en-US" sz="4000" dirty="0">
                <a:solidFill>
                  <a:srgbClr val="595959"/>
                </a:solidFill>
              </a:rPr>
              <a:t>g</a:t>
            </a:r>
            <a:r>
              <a:rPr lang="en-US" sz="4000" dirty="0" smtClean="0">
                <a:solidFill>
                  <a:srgbClr val="595959"/>
                </a:solidFill>
              </a:rPr>
              <a:t>rowth</a:t>
            </a:r>
            <a:endParaRPr lang="en-US" sz="4000" dirty="0">
              <a:solidFill>
                <a:srgbClr val="595959"/>
              </a:solidFill>
            </a:endParaRPr>
          </a:p>
        </p:txBody>
      </p:sp>
      <p:grpSp>
        <p:nvGrpSpPr>
          <p:cNvPr id="7" name="Group 6"/>
          <p:cNvGrpSpPr/>
          <p:nvPr/>
        </p:nvGrpSpPr>
        <p:grpSpPr>
          <a:xfrm>
            <a:off x="-951978" y="2503081"/>
            <a:ext cx="4042609" cy="1840193"/>
            <a:chOff x="-951978" y="2503081"/>
            <a:chExt cx="4042609" cy="1840193"/>
          </a:xfrm>
        </p:grpSpPr>
        <p:sp>
          <p:nvSpPr>
            <p:cNvPr id="54" name="Chevron 53"/>
            <p:cNvSpPr/>
            <p:nvPr/>
          </p:nvSpPr>
          <p:spPr>
            <a:xfrm>
              <a:off x="-951978" y="2503081"/>
              <a:ext cx="4042609" cy="1840193"/>
            </a:xfrm>
            <a:prstGeom prst="chevron">
              <a:avLst>
                <a:gd name="adj" fmla="val 46197"/>
              </a:avLst>
            </a:prstGeom>
            <a:solidFill>
              <a:srgbClr val="4DC8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159" fontAlgn="base">
                <a:lnSpc>
                  <a:spcPct val="90000"/>
                </a:lnSpc>
                <a:spcBef>
                  <a:spcPts val="630"/>
                </a:spcBef>
                <a:spcAft>
                  <a:spcPct val="0"/>
                </a:spcAft>
                <a:buClr>
                  <a:srgbClr val="FFFF99"/>
                </a:buClr>
                <a:buSzPct val="120000"/>
                <a:defRPr/>
              </a:pPr>
              <a:r>
                <a:rPr lang="en-US" sz="2100" b="1" dirty="0" smtClean="0">
                  <a:ln>
                    <a:solidFill>
                      <a:srgbClr val="FFFFFF">
                        <a:alpha val="0"/>
                      </a:srgbClr>
                    </a:solidFill>
                  </a:ln>
                  <a:solidFill>
                    <a:schemeClr val="bg1">
                      <a:alpha val="99000"/>
                    </a:schemeClr>
                  </a:solidFill>
                  <a:cs typeface="Segoe UI" pitchFamily="34" charset="0"/>
                </a:rPr>
                <a:t>     GROW</a:t>
              </a:r>
            </a:p>
          </p:txBody>
        </p:sp>
        <p:pic>
          <p:nvPicPr>
            <p:cNvPr id="32" name="Picture 2" descr="\\MAGNUM\Projects\Microsoft\Cloud Power FY12\Design\ICONS_PNG\Growth.png"/>
            <p:cNvPicPr>
              <a:picLocks noChangeAspect="1" noChangeArrowheads="1"/>
            </p:cNvPicPr>
            <p:nvPr/>
          </p:nvPicPr>
          <p:blipFill>
            <a:blip r:embed="rId3" cstate="print">
              <a:lum bright="100000"/>
            </a:blip>
            <a:srcRect/>
            <a:stretch>
              <a:fillRect/>
            </a:stretch>
          </p:blipFill>
          <p:spPr bwMode="auto">
            <a:xfrm>
              <a:off x="1160906" y="2789025"/>
              <a:ext cx="909781" cy="1019275"/>
            </a:xfrm>
            <a:prstGeom prst="rect">
              <a:avLst/>
            </a:prstGeom>
            <a:noFill/>
          </p:spPr>
        </p:pic>
      </p:grpSp>
      <p:pic>
        <p:nvPicPr>
          <p:cNvPr id="33" name="Picture 3" descr="\\MAGNUM\Projects\Microsoft\Cloud Power FY12\Design\ICONS_PNG\Confidentiality.png"/>
          <p:cNvPicPr>
            <a:picLocks noChangeAspect="1" noChangeArrowheads="1"/>
          </p:cNvPicPr>
          <p:nvPr/>
        </p:nvPicPr>
        <p:blipFill>
          <a:blip r:embed="rId4" cstate="print">
            <a:lum bright="100000"/>
          </a:blip>
          <a:srcRect/>
          <a:stretch>
            <a:fillRect/>
          </a:stretch>
        </p:blipFill>
        <p:spPr bwMode="auto">
          <a:xfrm>
            <a:off x="3230454" y="2965145"/>
            <a:ext cx="816623" cy="816623"/>
          </a:xfrm>
          <a:prstGeom prst="rect">
            <a:avLst/>
          </a:prstGeom>
          <a:noFill/>
        </p:spPr>
      </p:pic>
      <p:pic>
        <p:nvPicPr>
          <p:cNvPr id="34" name="Picture 34" descr="C:\Users\sakuu\Documents\Ballmer WPC\AI\Travel.png"/>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black">
          <a:xfrm>
            <a:off x="5080663" y="3051027"/>
            <a:ext cx="648747" cy="651928"/>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6309062" y="2865626"/>
            <a:ext cx="1796036" cy="1015663"/>
          </a:xfrm>
          <a:prstGeom prst="rect">
            <a:avLst/>
          </a:prstGeom>
          <a:noFill/>
        </p:spPr>
        <p:txBody>
          <a:bodyPr wrap="square" rtlCol="0" anchor="ctr">
            <a:spAutoFit/>
          </a:bodyPr>
          <a:lstStyle/>
          <a:p>
            <a:pPr algn="ctr"/>
            <a:r>
              <a:rPr lang="en-US" sz="6000" b="1" dirty="0" smtClean="0">
                <a:solidFill>
                  <a:schemeClr val="bg1"/>
                </a:solidFill>
              </a:rPr>
              <a:t>9</a:t>
            </a:r>
            <a:r>
              <a:rPr lang="en-US" sz="4000" dirty="0" smtClean="0">
                <a:solidFill>
                  <a:schemeClr val="bg1"/>
                </a:solidFill>
              </a:rPr>
              <a:t>s</a:t>
            </a:r>
            <a:endParaRPr lang="en-US" sz="4000" dirty="0">
              <a:solidFill>
                <a:schemeClr val="bg1"/>
              </a:solidFill>
            </a:endParaRPr>
          </a:p>
        </p:txBody>
      </p:sp>
    </p:spTree>
    <p:extLst>
      <p:ext uri="{BB962C8B-B14F-4D97-AF65-F5344CB8AC3E}">
        <p14:creationId xmlns:p14="http://schemas.microsoft.com/office/powerpoint/2010/main" val="48523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4000" dirty="0" smtClean="0">
                <a:solidFill>
                  <a:srgbClr val="C82828"/>
                </a:solidFill>
              </a:rPr>
              <a:t>Modernize Your Application Platform</a:t>
            </a:r>
            <a:endParaRPr lang="en-US" sz="4000" dirty="0">
              <a:solidFill>
                <a:srgbClr val="595959"/>
              </a:solidFill>
            </a:endParaRPr>
          </a:p>
        </p:txBody>
      </p:sp>
      <p:pic>
        <p:nvPicPr>
          <p:cNvPr id="23" name="Picture 2" descr="\\MAGNUM\Projects\Microsoft\Cloud Power FY12\Design\ICONS_PNG\Growth.png"/>
          <p:cNvPicPr>
            <a:picLocks noChangeAspect="1" noChangeArrowheads="1"/>
          </p:cNvPicPr>
          <p:nvPr/>
        </p:nvPicPr>
        <p:blipFill>
          <a:blip r:embed="rId3" cstate="print">
            <a:lum bright="100000"/>
          </a:blip>
          <a:srcRect/>
          <a:stretch>
            <a:fillRect/>
          </a:stretch>
        </p:blipFill>
        <p:spPr bwMode="auto">
          <a:xfrm>
            <a:off x="6559067" y="2585635"/>
            <a:ext cx="779172" cy="872947"/>
          </a:xfrm>
          <a:prstGeom prst="rect">
            <a:avLst/>
          </a:prstGeom>
          <a:noFill/>
        </p:spPr>
      </p:pic>
      <p:sp>
        <p:nvSpPr>
          <p:cNvPr id="54" name="Chevron 53"/>
          <p:cNvSpPr/>
          <p:nvPr/>
        </p:nvSpPr>
        <p:spPr>
          <a:xfrm>
            <a:off x="-951978" y="2503081"/>
            <a:ext cx="4042609" cy="1840193"/>
          </a:xfrm>
          <a:prstGeom prst="chevron">
            <a:avLst>
              <a:gd name="adj" fmla="val 46197"/>
            </a:avLst>
          </a:prstGeom>
          <a:solidFill>
            <a:srgbClr val="4DC8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159" fontAlgn="base">
              <a:lnSpc>
                <a:spcPct val="90000"/>
              </a:lnSpc>
              <a:spcBef>
                <a:spcPts val="630"/>
              </a:spcBef>
              <a:spcAft>
                <a:spcPct val="0"/>
              </a:spcAft>
              <a:buClr>
                <a:srgbClr val="FFFF99"/>
              </a:buClr>
              <a:buSzPct val="120000"/>
              <a:defRPr/>
            </a:pPr>
            <a:r>
              <a:rPr lang="en-US" sz="2100" b="1" dirty="0" smtClean="0">
                <a:ln>
                  <a:solidFill>
                    <a:srgbClr val="FFFFFF">
                      <a:alpha val="0"/>
                    </a:srgbClr>
                  </a:solidFill>
                </a:ln>
                <a:solidFill>
                  <a:schemeClr val="bg1">
                    <a:alpha val="99000"/>
                  </a:schemeClr>
                </a:solidFill>
                <a:cs typeface="Segoe UI" pitchFamily="34" charset="0"/>
              </a:rPr>
              <a:t>     GROW</a:t>
            </a:r>
          </a:p>
        </p:txBody>
      </p:sp>
      <p:pic>
        <p:nvPicPr>
          <p:cNvPr id="39" name="Picture 2" descr="\\MAGNUM\Projects\Microsoft\Cloud Power FY12\Design\ICONS_PNG\Growth.png"/>
          <p:cNvPicPr>
            <a:picLocks noChangeAspect="1" noChangeArrowheads="1"/>
          </p:cNvPicPr>
          <p:nvPr/>
        </p:nvPicPr>
        <p:blipFill>
          <a:blip r:embed="rId3" cstate="print">
            <a:lum bright="100000"/>
          </a:blip>
          <a:srcRect/>
          <a:stretch>
            <a:fillRect/>
          </a:stretch>
        </p:blipFill>
        <p:spPr bwMode="auto">
          <a:xfrm>
            <a:off x="1160906" y="2789025"/>
            <a:ext cx="909781" cy="1019275"/>
          </a:xfrm>
          <a:prstGeom prst="rect">
            <a:avLst/>
          </a:prstGeom>
          <a:noFill/>
        </p:spPr>
      </p:pic>
      <p:sp>
        <p:nvSpPr>
          <p:cNvPr id="44" name="Chevron 9"/>
          <p:cNvSpPr/>
          <p:nvPr/>
        </p:nvSpPr>
        <p:spPr>
          <a:xfrm>
            <a:off x="2282044" y="2503081"/>
            <a:ext cx="6875454" cy="1840193"/>
          </a:xfrm>
          <a:custGeom>
            <a:avLst/>
            <a:gdLst>
              <a:gd name="connsiteX0" fmla="*/ 0 w 7720085"/>
              <a:gd name="connsiteY0" fmla="*/ 0 h 1840193"/>
              <a:gd name="connsiteX1" fmla="*/ 6875455 w 7720085"/>
              <a:gd name="connsiteY1" fmla="*/ 0 h 1840193"/>
              <a:gd name="connsiteX2" fmla="*/ 7720085 w 7720085"/>
              <a:gd name="connsiteY2" fmla="*/ 920097 h 1840193"/>
              <a:gd name="connsiteX3" fmla="*/ 6875455 w 7720085"/>
              <a:gd name="connsiteY3" fmla="*/ 1840193 h 1840193"/>
              <a:gd name="connsiteX4" fmla="*/ 0 w 7720085"/>
              <a:gd name="connsiteY4" fmla="*/ 1840193 h 1840193"/>
              <a:gd name="connsiteX5" fmla="*/ 844630 w 7720085"/>
              <a:gd name="connsiteY5" fmla="*/ 920097 h 1840193"/>
              <a:gd name="connsiteX6" fmla="*/ 0 w 7720085"/>
              <a:gd name="connsiteY6" fmla="*/ 0 h 1840193"/>
              <a:gd name="connsiteX0" fmla="*/ 0 w 6875455"/>
              <a:gd name="connsiteY0" fmla="*/ 0 h 1840193"/>
              <a:gd name="connsiteX1" fmla="*/ 6875455 w 6875455"/>
              <a:gd name="connsiteY1" fmla="*/ 0 h 1840193"/>
              <a:gd name="connsiteX2" fmla="*/ 6875455 w 6875455"/>
              <a:gd name="connsiteY2" fmla="*/ 1840193 h 1840193"/>
              <a:gd name="connsiteX3" fmla="*/ 0 w 6875455"/>
              <a:gd name="connsiteY3" fmla="*/ 1840193 h 1840193"/>
              <a:gd name="connsiteX4" fmla="*/ 844630 w 6875455"/>
              <a:gd name="connsiteY4" fmla="*/ 920097 h 1840193"/>
              <a:gd name="connsiteX5" fmla="*/ 0 w 6875455"/>
              <a:gd name="connsiteY5" fmla="*/ 0 h 1840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75455" h="1840193">
                <a:moveTo>
                  <a:pt x="0" y="0"/>
                </a:moveTo>
                <a:lnTo>
                  <a:pt x="6875455" y="0"/>
                </a:lnTo>
                <a:lnTo>
                  <a:pt x="6875455" y="1840193"/>
                </a:lnTo>
                <a:lnTo>
                  <a:pt x="0" y="1840193"/>
                </a:lnTo>
                <a:lnTo>
                  <a:pt x="844630" y="920097"/>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defTabSz="914159" fontAlgn="base">
              <a:spcAft>
                <a:spcPct val="0"/>
              </a:spcAft>
              <a:buClr>
                <a:srgbClr val="FFFF99"/>
              </a:buClr>
              <a:buSzPct val="120000"/>
            </a:pPr>
            <a:endParaRPr lang="en-US" sz="1500" b="1" spc="-80" dirty="0">
              <a:ln>
                <a:solidFill>
                  <a:srgbClr val="FFFFFF">
                    <a:alpha val="0"/>
                  </a:srgbClr>
                </a:solidFill>
              </a:ln>
              <a:solidFill>
                <a:schemeClr val="bg1">
                  <a:alpha val="99000"/>
                </a:schemeClr>
              </a:solidFill>
              <a:cs typeface="Segoe UI" pitchFamily="34" charset="0"/>
            </a:endParaRPr>
          </a:p>
        </p:txBody>
      </p:sp>
      <p:sp>
        <p:nvSpPr>
          <p:cNvPr id="16" name="Title 1"/>
          <p:cNvSpPr txBox="1">
            <a:spLocks/>
          </p:cNvSpPr>
          <p:nvPr/>
        </p:nvSpPr>
        <p:spPr>
          <a:xfrm>
            <a:off x="457200" y="990600"/>
            <a:ext cx="8229600" cy="563562"/>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4800" kern="1200" cap="none" baseline="0">
                <a:solidFill>
                  <a:srgbClr val="3F3F3F"/>
                </a:solidFill>
                <a:latin typeface="Segoe UI Light" pitchFamily="34" charset="0"/>
                <a:ea typeface="+mj-ea"/>
                <a:cs typeface="+mj-cs"/>
              </a:defRPr>
            </a:lvl1pPr>
          </a:lstStyle>
          <a:p>
            <a:r>
              <a:rPr lang="en-US" sz="4000" dirty="0" smtClean="0">
                <a:solidFill>
                  <a:srgbClr val="595959"/>
                </a:solidFill>
              </a:rPr>
              <a:t>Accelerate your business </a:t>
            </a:r>
            <a:r>
              <a:rPr lang="en-US" sz="4000" dirty="0">
                <a:solidFill>
                  <a:srgbClr val="595959"/>
                </a:solidFill>
              </a:rPr>
              <a:t>g</a:t>
            </a:r>
            <a:r>
              <a:rPr lang="en-US" sz="4000" dirty="0" smtClean="0">
                <a:solidFill>
                  <a:srgbClr val="595959"/>
                </a:solidFill>
              </a:rPr>
              <a:t>rowth</a:t>
            </a:r>
            <a:endParaRPr lang="en-US" sz="4000" dirty="0">
              <a:solidFill>
                <a:srgbClr val="595959"/>
              </a:solidFill>
            </a:endParaRPr>
          </a:p>
        </p:txBody>
      </p:sp>
      <p:grpSp>
        <p:nvGrpSpPr>
          <p:cNvPr id="17" name="Group 16"/>
          <p:cNvGrpSpPr/>
          <p:nvPr/>
        </p:nvGrpSpPr>
        <p:grpSpPr>
          <a:xfrm>
            <a:off x="357751" y="4692584"/>
            <a:ext cx="8547098" cy="1383570"/>
            <a:chOff x="357751" y="1063498"/>
            <a:chExt cx="8547098" cy="1383570"/>
          </a:xfrm>
        </p:grpSpPr>
        <p:sp>
          <p:nvSpPr>
            <p:cNvPr id="18" name="TextBox 17"/>
            <p:cNvSpPr txBox="1"/>
            <p:nvPr/>
          </p:nvSpPr>
          <p:spPr>
            <a:xfrm>
              <a:off x="690133" y="1356249"/>
              <a:ext cx="8214716" cy="630942"/>
            </a:xfrm>
            <a:prstGeom prst="rect">
              <a:avLst/>
            </a:prstGeom>
            <a:noFill/>
          </p:spPr>
          <p:txBody>
            <a:bodyPr wrap="square" rtlCol="0">
              <a:spAutoFit/>
            </a:bodyPr>
            <a:lstStyle/>
            <a:p>
              <a:r>
                <a:rPr lang="en-US" sz="1750" i="1" spc="-30" dirty="0">
                  <a:solidFill>
                    <a:srgbClr val="595959"/>
                  </a:solidFill>
                </a:rPr>
                <a:t>Our current database can no longer meet the scalability and performance requirements of our most demanding </a:t>
              </a:r>
              <a:r>
                <a:rPr lang="en-US" sz="1750" i="1" spc="-30" dirty="0" smtClean="0">
                  <a:solidFill>
                    <a:srgbClr val="595959"/>
                  </a:solidFill>
                </a:rPr>
                <a:t>applications.</a:t>
              </a:r>
              <a:endParaRPr lang="en-US" sz="1750" i="1" spc="-30" dirty="0">
                <a:solidFill>
                  <a:srgbClr val="595959"/>
                </a:solidFill>
              </a:endParaRPr>
            </a:p>
          </p:txBody>
        </p:sp>
        <p:sp>
          <p:nvSpPr>
            <p:cNvPr id="19" name="TextBox 18"/>
            <p:cNvSpPr txBox="1"/>
            <p:nvPr/>
          </p:nvSpPr>
          <p:spPr>
            <a:xfrm>
              <a:off x="357751" y="1063498"/>
              <a:ext cx="644794" cy="1015663"/>
            </a:xfrm>
            <a:prstGeom prst="rect">
              <a:avLst/>
            </a:prstGeom>
            <a:noFill/>
          </p:spPr>
          <p:txBody>
            <a:bodyPr wrap="square" rtlCol="0">
              <a:spAutoFit/>
            </a:bodyPr>
            <a:lstStyle/>
            <a:p>
              <a:r>
                <a:rPr lang="en-US" sz="6000" spc="-30" dirty="0" smtClean="0">
                  <a:solidFill>
                    <a:srgbClr val="B5D331"/>
                  </a:solidFill>
                  <a:latin typeface="Cambria" pitchFamily="18" charset="0"/>
                  <a:cs typeface="Calibri" pitchFamily="34" charset="0"/>
                </a:rPr>
                <a:t>“</a:t>
              </a:r>
              <a:endParaRPr lang="en-US" sz="6000" spc="-30" dirty="0">
                <a:solidFill>
                  <a:srgbClr val="B5D331"/>
                </a:solidFill>
                <a:latin typeface="Cambria" pitchFamily="18" charset="0"/>
                <a:cs typeface="Calibri" pitchFamily="34" charset="0"/>
              </a:endParaRPr>
            </a:p>
          </p:txBody>
        </p:sp>
        <p:sp>
          <p:nvSpPr>
            <p:cNvPr id="20" name="TextBox 19"/>
            <p:cNvSpPr txBox="1"/>
            <p:nvPr/>
          </p:nvSpPr>
          <p:spPr>
            <a:xfrm>
              <a:off x="5422877" y="1431405"/>
              <a:ext cx="644794" cy="1015663"/>
            </a:xfrm>
            <a:prstGeom prst="rect">
              <a:avLst/>
            </a:prstGeom>
            <a:noFill/>
          </p:spPr>
          <p:txBody>
            <a:bodyPr wrap="square" rtlCol="0">
              <a:spAutoFit/>
            </a:bodyPr>
            <a:lstStyle/>
            <a:p>
              <a:r>
                <a:rPr lang="en-US" sz="6000" spc="-30" dirty="0">
                  <a:solidFill>
                    <a:srgbClr val="B5D331"/>
                  </a:solidFill>
                  <a:latin typeface="Cambria" pitchFamily="18" charset="0"/>
                  <a:cs typeface="Calibri" pitchFamily="34" charset="0"/>
                </a:rPr>
                <a:t>”</a:t>
              </a:r>
              <a:endParaRPr lang="en-US" sz="6000" spc="-30" dirty="0">
                <a:solidFill>
                  <a:srgbClr val="B5D331"/>
                </a:solidFill>
                <a:latin typeface="Cambria" pitchFamily="18" charset="0"/>
              </a:endParaRPr>
            </a:p>
          </p:txBody>
        </p:sp>
      </p:grpSp>
      <p:grpSp>
        <p:nvGrpSpPr>
          <p:cNvPr id="21" name="Group 20"/>
          <p:cNvGrpSpPr/>
          <p:nvPr/>
        </p:nvGrpSpPr>
        <p:grpSpPr>
          <a:xfrm>
            <a:off x="3041569" y="2590800"/>
            <a:ext cx="3077775" cy="873718"/>
            <a:chOff x="3715675" y="2934235"/>
            <a:chExt cx="4668670" cy="1325340"/>
          </a:xfrm>
        </p:grpSpPr>
        <p:pic>
          <p:nvPicPr>
            <p:cNvPr id="22" name="Picture 5" descr="C:\Users\petern\Desktop\Design Stuff\SQL\SQL12_h_rgb.pn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3715675" y="2934235"/>
              <a:ext cx="4391008" cy="908193"/>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4475326" y="3842430"/>
              <a:ext cx="3909019" cy="417145"/>
            </a:xfrm>
            <a:prstGeom prst="rect">
              <a:avLst/>
            </a:prstGeom>
            <a:noFill/>
          </p:spPr>
          <p:txBody>
            <a:bodyPr wrap="square" rtlCol="0">
              <a:spAutoFit/>
            </a:bodyPr>
            <a:lstStyle/>
            <a:p>
              <a:pPr algn="ctr"/>
              <a:r>
                <a:rPr lang="en-US" sz="1200" b="1" spc="-80" dirty="0" smtClean="0">
                  <a:ln>
                    <a:solidFill>
                      <a:srgbClr val="FFFFFF">
                        <a:alpha val="0"/>
                      </a:srgbClr>
                    </a:solidFill>
                  </a:ln>
                  <a:solidFill>
                    <a:schemeClr val="bg1">
                      <a:alpha val="99000"/>
                    </a:schemeClr>
                  </a:solidFill>
                  <a:cs typeface="Segoe UI" pitchFamily="34" charset="0"/>
                </a:rPr>
                <a:t>Standard Edition &amp; Enterprise Edition</a:t>
              </a:r>
              <a:endParaRPr lang="en-US" sz="1200" b="1" spc="-80" dirty="0">
                <a:ln>
                  <a:solidFill>
                    <a:srgbClr val="FFFFFF">
                      <a:alpha val="0"/>
                    </a:srgbClr>
                  </a:solidFill>
                </a:ln>
                <a:solidFill>
                  <a:schemeClr val="bg1">
                    <a:alpha val="99000"/>
                  </a:schemeClr>
                </a:solidFill>
                <a:cs typeface="Segoe UI" pitchFamily="34" charset="0"/>
              </a:endParaRPr>
            </a:p>
          </p:txBody>
        </p:sp>
      </p:grpSp>
      <p:sp>
        <p:nvSpPr>
          <p:cNvPr id="25" name="TextBox 24"/>
          <p:cNvSpPr txBox="1"/>
          <p:nvPr/>
        </p:nvSpPr>
        <p:spPr>
          <a:xfrm>
            <a:off x="6385135" y="2696990"/>
            <a:ext cx="2772363" cy="584775"/>
          </a:xfrm>
          <a:prstGeom prst="rect">
            <a:avLst/>
          </a:prstGeom>
          <a:noFill/>
        </p:spPr>
        <p:txBody>
          <a:bodyPr wrap="square" rtlCol="0">
            <a:spAutoFit/>
          </a:bodyPr>
          <a:lstStyle/>
          <a:p>
            <a:r>
              <a:rPr lang="en-US" sz="2200" b="1" spc="-80" dirty="0" smtClean="0">
                <a:ln>
                  <a:solidFill>
                    <a:srgbClr val="FFFFFF">
                      <a:alpha val="0"/>
                    </a:srgbClr>
                  </a:solidFill>
                </a:ln>
                <a:solidFill>
                  <a:schemeClr val="bg1">
                    <a:alpha val="99000"/>
                  </a:schemeClr>
                </a:solidFill>
                <a:cs typeface="Segoe UI" pitchFamily="34" charset="0"/>
              </a:rPr>
              <a:t>Windows Server </a:t>
            </a:r>
            <a:r>
              <a:rPr lang="en-US" sz="3200" b="1" spc="-80" dirty="0" smtClean="0">
                <a:ln>
                  <a:solidFill>
                    <a:srgbClr val="FFFFFF">
                      <a:alpha val="0"/>
                    </a:srgbClr>
                  </a:solidFill>
                </a:ln>
                <a:solidFill>
                  <a:schemeClr val="bg1">
                    <a:alpha val="99000"/>
                  </a:schemeClr>
                </a:solidFill>
                <a:cs typeface="Segoe UI" pitchFamily="34" charset="0"/>
              </a:rPr>
              <a:t>8</a:t>
            </a:r>
            <a:endParaRPr lang="en-US" sz="3200" b="1" spc="-80" dirty="0">
              <a:ln>
                <a:solidFill>
                  <a:srgbClr val="FFFFFF">
                    <a:alpha val="0"/>
                  </a:srgbClr>
                </a:solidFill>
              </a:ln>
              <a:solidFill>
                <a:schemeClr val="bg1">
                  <a:alpha val="99000"/>
                </a:schemeClr>
              </a:solidFill>
              <a:cs typeface="Segoe UI" pitchFamily="34" charset="0"/>
            </a:endParaRPr>
          </a:p>
        </p:txBody>
      </p:sp>
      <p:pic>
        <p:nvPicPr>
          <p:cNvPr id="26" name="Picture 2" descr="\\MAGNUM\Projects\Microsoft\Cloud Power FY12\Design\ICONS_PNG\Next_Gen_Application.png"/>
          <p:cNvPicPr>
            <a:picLocks noChangeAspect="1" noChangeArrowheads="1"/>
          </p:cNvPicPr>
          <p:nvPr/>
        </p:nvPicPr>
        <p:blipFill>
          <a:blip r:embed="rId6" cstate="print">
            <a:lum bright="100000"/>
          </a:blip>
          <a:srcRect/>
          <a:stretch>
            <a:fillRect/>
          </a:stretch>
        </p:blipFill>
        <p:spPr bwMode="auto">
          <a:xfrm>
            <a:off x="6553200" y="3200400"/>
            <a:ext cx="1135541" cy="1135541"/>
          </a:xfrm>
          <a:prstGeom prst="rect">
            <a:avLst/>
          </a:prstGeom>
          <a:noFill/>
        </p:spPr>
      </p:pic>
      <p:sp>
        <p:nvSpPr>
          <p:cNvPr id="27" name="TextBox 26"/>
          <p:cNvSpPr txBox="1"/>
          <p:nvPr/>
        </p:nvSpPr>
        <p:spPr>
          <a:xfrm>
            <a:off x="4797491" y="3877830"/>
            <a:ext cx="2540748" cy="369332"/>
          </a:xfrm>
          <a:prstGeom prst="rect">
            <a:avLst/>
          </a:prstGeom>
          <a:noFill/>
        </p:spPr>
        <p:txBody>
          <a:bodyPr wrap="square" rtlCol="0">
            <a:spAutoFit/>
          </a:bodyPr>
          <a:lstStyle/>
          <a:p>
            <a:r>
              <a:rPr lang="en-US" b="1" dirty="0" smtClean="0">
                <a:solidFill>
                  <a:schemeClr val="bg1"/>
                </a:solidFill>
              </a:rPr>
              <a:t>Modern Hardware</a:t>
            </a:r>
            <a:endParaRPr lang="en-US" b="1" dirty="0">
              <a:solidFill>
                <a:schemeClr val="bg1"/>
              </a:solidFill>
            </a:endParaRPr>
          </a:p>
        </p:txBody>
      </p:sp>
    </p:spTree>
    <p:extLst>
      <p:ext uri="{BB962C8B-B14F-4D97-AF65-F5344CB8AC3E}">
        <p14:creationId xmlns:p14="http://schemas.microsoft.com/office/powerpoint/2010/main" val="2182254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2000"/>
                                        <p:tgtEl>
                                          <p:spTgt spid="25"/>
                                        </p:tgtEl>
                                      </p:cBhvr>
                                    </p:animEffect>
                                  </p:childTnLst>
                                </p:cTn>
                              </p:par>
                              <p:par>
                                <p:cTn id="11" presetID="10"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2000"/>
                                        <p:tgtEl>
                                          <p:spTgt spid="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4000" dirty="0" smtClean="0">
                <a:solidFill>
                  <a:srgbClr val="C82828"/>
                </a:solidFill>
              </a:rPr>
              <a:t>Why the Cloud?</a:t>
            </a:r>
            <a:br>
              <a:rPr lang="en-US" sz="4000" dirty="0" smtClean="0">
                <a:solidFill>
                  <a:srgbClr val="C82828"/>
                </a:solidFill>
              </a:rPr>
            </a:br>
            <a:endParaRPr lang="en-US" sz="4000" dirty="0">
              <a:solidFill>
                <a:srgbClr val="595959"/>
              </a:solidFill>
            </a:endParaRPr>
          </a:p>
        </p:txBody>
      </p:sp>
      <p:pic>
        <p:nvPicPr>
          <p:cNvPr id="23" name="Picture 2" descr="\\MAGNUM\Projects\Microsoft\Cloud Power FY12\Design\ICONS_PNG\Growth.png"/>
          <p:cNvPicPr>
            <a:picLocks noChangeAspect="1" noChangeArrowheads="1"/>
          </p:cNvPicPr>
          <p:nvPr/>
        </p:nvPicPr>
        <p:blipFill>
          <a:blip r:embed="rId3" cstate="print">
            <a:lum bright="100000"/>
          </a:blip>
          <a:srcRect/>
          <a:stretch>
            <a:fillRect/>
          </a:stretch>
        </p:blipFill>
        <p:spPr bwMode="auto">
          <a:xfrm>
            <a:off x="6559067" y="2585635"/>
            <a:ext cx="779172" cy="872947"/>
          </a:xfrm>
          <a:prstGeom prst="rect">
            <a:avLst/>
          </a:prstGeom>
          <a:noFill/>
        </p:spPr>
      </p:pic>
      <p:grpSp>
        <p:nvGrpSpPr>
          <p:cNvPr id="6" name="Group 5"/>
          <p:cNvGrpSpPr/>
          <p:nvPr/>
        </p:nvGrpSpPr>
        <p:grpSpPr>
          <a:xfrm>
            <a:off x="2282044" y="2503081"/>
            <a:ext cx="2526631" cy="1840193"/>
            <a:chOff x="2344180" y="2627847"/>
            <a:chExt cx="2526631" cy="1840193"/>
          </a:xfrm>
          <a:solidFill>
            <a:srgbClr val="595959"/>
          </a:solidFill>
        </p:grpSpPr>
        <p:sp>
          <p:nvSpPr>
            <p:cNvPr id="10" name="Chevron 9"/>
            <p:cNvSpPr/>
            <p:nvPr/>
          </p:nvSpPr>
          <p:spPr>
            <a:xfrm>
              <a:off x="2344180" y="2627847"/>
              <a:ext cx="2526631" cy="1840193"/>
            </a:xfrm>
            <a:prstGeom prst="chevron">
              <a:avLst>
                <a:gd name="adj" fmla="val 4589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defTabSz="914159" fontAlgn="base">
                <a:spcAft>
                  <a:spcPct val="0"/>
                </a:spcAft>
                <a:buClr>
                  <a:srgbClr val="FFFF99"/>
                </a:buClr>
                <a:buSzPct val="120000"/>
              </a:pPr>
              <a:endParaRPr lang="en-US" sz="1500" b="1" spc="-80" dirty="0">
                <a:ln>
                  <a:solidFill>
                    <a:srgbClr val="FFFFFF">
                      <a:alpha val="0"/>
                    </a:srgbClr>
                  </a:solidFill>
                </a:ln>
                <a:solidFill>
                  <a:schemeClr val="bg1">
                    <a:alpha val="99000"/>
                  </a:schemeClr>
                </a:solidFill>
                <a:cs typeface="Segoe UI" pitchFamily="34" charset="0"/>
              </a:endParaRPr>
            </a:p>
          </p:txBody>
        </p:sp>
        <p:sp>
          <p:nvSpPr>
            <p:cNvPr id="3" name="TextBox 2"/>
            <p:cNvSpPr txBox="1"/>
            <p:nvPr/>
          </p:nvSpPr>
          <p:spPr>
            <a:xfrm>
              <a:off x="2922773" y="3899158"/>
              <a:ext cx="1155032" cy="369332"/>
            </a:xfrm>
            <a:prstGeom prst="rect">
              <a:avLst/>
            </a:prstGeom>
            <a:noFill/>
          </p:spPr>
          <p:txBody>
            <a:bodyPr wrap="square" rtlCol="0">
              <a:spAutoFit/>
            </a:bodyPr>
            <a:lstStyle/>
            <a:p>
              <a:pPr algn="ctr"/>
              <a:r>
                <a:rPr lang="en-US" b="1" spc="-80" dirty="0" smtClean="0">
                  <a:ln>
                    <a:solidFill>
                      <a:srgbClr val="FFFFFF">
                        <a:alpha val="0"/>
                      </a:srgbClr>
                    </a:solidFill>
                  </a:ln>
                  <a:solidFill>
                    <a:schemeClr val="bg1">
                      <a:alpha val="99000"/>
                    </a:schemeClr>
                  </a:solidFill>
                  <a:cs typeface="Segoe UI" pitchFamily="34" charset="0"/>
                </a:rPr>
                <a:t>Reach</a:t>
              </a:r>
              <a:endParaRPr lang="en-US" b="1" spc="-80" dirty="0">
                <a:ln>
                  <a:solidFill>
                    <a:srgbClr val="FFFFFF">
                      <a:alpha val="0"/>
                    </a:srgbClr>
                  </a:solidFill>
                </a:ln>
                <a:solidFill>
                  <a:schemeClr val="bg1">
                    <a:alpha val="99000"/>
                  </a:schemeClr>
                </a:solidFill>
                <a:cs typeface="Segoe UI" pitchFamily="34" charset="0"/>
              </a:endParaRPr>
            </a:p>
          </p:txBody>
        </p:sp>
      </p:grpSp>
      <p:grpSp>
        <p:nvGrpSpPr>
          <p:cNvPr id="4" name="Group 3"/>
          <p:cNvGrpSpPr/>
          <p:nvPr/>
        </p:nvGrpSpPr>
        <p:grpSpPr>
          <a:xfrm>
            <a:off x="3991659" y="2503081"/>
            <a:ext cx="2526631" cy="1840193"/>
            <a:chOff x="4082046" y="2630923"/>
            <a:chExt cx="2526631" cy="1840193"/>
          </a:xfrm>
          <a:solidFill>
            <a:srgbClr val="595959"/>
          </a:solidFill>
        </p:grpSpPr>
        <p:sp>
          <p:nvSpPr>
            <p:cNvPr id="40" name="Chevron 39"/>
            <p:cNvSpPr/>
            <p:nvPr/>
          </p:nvSpPr>
          <p:spPr>
            <a:xfrm>
              <a:off x="4082046" y="2630923"/>
              <a:ext cx="2526631" cy="1840193"/>
            </a:xfrm>
            <a:prstGeom prst="chevron">
              <a:avLst>
                <a:gd name="adj" fmla="val 4589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defTabSz="914159" fontAlgn="base">
                <a:spcAft>
                  <a:spcPct val="0"/>
                </a:spcAft>
                <a:buClr>
                  <a:srgbClr val="FFFF99"/>
                </a:buClr>
                <a:buSzPct val="120000"/>
              </a:pPr>
              <a:endParaRPr lang="en-US" sz="1500" b="1" spc="-80" dirty="0">
                <a:ln>
                  <a:solidFill>
                    <a:srgbClr val="FFFFFF">
                      <a:alpha val="0"/>
                    </a:srgbClr>
                  </a:solidFill>
                </a:ln>
                <a:solidFill>
                  <a:schemeClr val="bg1">
                    <a:alpha val="99000"/>
                  </a:schemeClr>
                </a:solidFill>
                <a:cs typeface="Segoe UI" pitchFamily="34" charset="0"/>
              </a:endParaRPr>
            </a:p>
          </p:txBody>
        </p:sp>
        <p:sp>
          <p:nvSpPr>
            <p:cNvPr id="31" name="TextBox 30"/>
            <p:cNvSpPr txBox="1"/>
            <p:nvPr/>
          </p:nvSpPr>
          <p:spPr>
            <a:xfrm>
              <a:off x="4560016" y="4022641"/>
              <a:ext cx="1296854" cy="369332"/>
            </a:xfrm>
            <a:prstGeom prst="rect">
              <a:avLst/>
            </a:prstGeom>
            <a:noFill/>
          </p:spPr>
          <p:txBody>
            <a:bodyPr wrap="square" rtlCol="0">
              <a:spAutoFit/>
            </a:bodyPr>
            <a:lstStyle/>
            <a:p>
              <a:pPr defTabSz="914159" fontAlgn="base">
                <a:spcAft>
                  <a:spcPct val="0"/>
                </a:spcAft>
                <a:buClr>
                  <a:srgbClr val="FFFF99"/>
                </a:buClr>
                <a:buSzPct val="120000"/>
              </a:pPr>
              <a:endParaRPr lang="en-US" b="1" spc="-80" dirty="0">
                <a:ln>
                  <a:solidFill>
                    <a:srgbClr val="FFFFFF">
                      <a:alpha val="0"/>
                    </a:srgbClr>
                  </a:solidFill>
                </a:ln>
                <a:solidFill>
                  <a:schemeClr val="bg1">
                    <a:alpha val="99000"/>
                  </a:schemeClr>
                </a:solidFill>
                <a:cs typeface="Segoe UI" pitchFamily="34" charset="0"/>
              </a:endParaRPr>
            </a:p>
          </p:txBody>
        </p:sp>
      </p:grpSp>
      <p:grpSp>
        <p:nvGrpSpPr>
          <p:cNvPr id="5" name="Group 4"/>
          <p:cNvGrpSpPr/>
          <p:nvPr/>
        </p:nvGrpSpPr>
        <p:grpSpPr>
          <a:xfrm>
            <a:off x="5701274" y="2503081"/>
            <a:ext cx="2526631" cy="1840193"/>
            <a:chOff x="5830379" y="2635553"/>
            <a:chExt cx="2526631" cy="1840193"/>
          </a:xfrm>
          <a:solidFill>
            <a:srgbClr val="595959"/>
          </a:solidFill>
        </p:grpSpPr>
        <p:sp>
          <p:nvSpPr>
            <p:cNvPr id="41" name="Chevron 40"/>
            <p:cNvSpPr/>
            <p:nvPr/>
          </p:nvSpPr>
          <p:spPr>
            <a:xfrm>
              <a:off x="5830379" y="2635553"/>
              <a:ext cx="2526631" cy="1840193"/>
            </a:xfrm>
            <a:prstGeom prst="chevron">
              <a:avLst>
                <a:gd name="adj" fmla="val 4589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defTabSz="914159" fontAlgn="base">
                <a:spcAft>
                  <a:spcPct val="0"/>
                </a:spcAft>
                <a:buClr>
                  <a:srgbClr val="FFFF99"/>
                </a:buClr>
                <a:buSzPct val="120000"/>
              </a:pPr>
              <a:endParaRPr lang="en-US" sz="1500" b="1" spc="-80" dirty="0">
                <a:ln>
                  <a:solidFill>
                    <a:srgbClr val="FFFFFF">
                      <a:alpha val="0"/>
                    </a:srgbClr>
                  </a:solidFill>
                </a:ln>
                <a:solidFill>
                  <a:schemeClr val="bg1">
                    <a:alpha val="99000"/>
                  </a:schemeClr>
                </a:solidFill>
                <a:cs typeface="Segoe UI" pitchFamily="34" charset="0"/>
              </a:endParaRPr>
            </a:p>
          </p:txBody>
        </p:sp>
        <p:sp>
          <p:nvSpPr>
            <p:cNvPr id="43" name="TextBox 42"/>
            <p:cNvSpPr txBox="1"/>
            <p:nvPr/>
          </p:nvSpPr>
          <p:spPr>
            <a:xfrm>
              <a:off x="6195434" y="4023832"/>
              <a:ext cx="1588177" cy="369332"/>
            </a:xfrm>
            <a:prstGeom prst="rect">
              <a:avLst/>
            </a:prstGeom>
            <a:noFill/>
          </p:spPr>
          <p:txBody>
            <a:bodyPr wrap="square" rtlCol="0">
              <a:spAutoFit/>
            </a:bodyPr>
            <a:lstStyle/>
            <a:p>
              <a:pPr defTabSz="914159" fontAlgn="base">
                <a:spcAft>
                  <a:spcPct val="0"/>
                </a:spcAft>
                <a:buClr>
                  <a:srgbClr val="FFFF99"/>
                </a:buClr>
                <a:buSzPct val="120000"/>
              </a:pPr>
              <a:endParaRPr lang="en-US" b="1" spc="-80" dirty="0">
                <a:ln>
                  <a:solidFill>
                    <a:srgbClr val="FFFFFF">
                      <a:alpha val="0"/>
                    </a:srgbClr>
                  </a:solidFill>
                </a:ln>
                <a:solidFill>
                  <a:schemeClr val="bg1">
                    <a:alpha val="99000"/>
                  </a:schemeClr>
                </a:solidFill>
                <a:cs typeface="Segoe UI" pitchFamily="34" charset="0"/>
              </a:endParaRPr>
            </a:p>
          </p:txBody>
        </p:sp>
      </p:grpSp>
      <p:sp>
        <p:nvSpPr>
          <p:cNvPr id="64" name="Chevron 63"/>
          <p:cNvSpPr/>
          <p:nvPr/>
        </p:nvSpPr>
        <p:spPr>
          <a:xfrm>
            <a:off x="7410890" y="2503081"/>
            <a:ext cx="1790357" cy="1840193"/>
          </a:xfrm>
          <a:custGeom>
            <a:avLst/>
            <a:gdLst>
              <a:gd name="connsiteX0" fmla="*/ 0 w 2634986"/>
              <a:gd name="connsiteY0" fmla="*/ 0 h 1840193"/>
              <a:gd name="connsiteX1" fmla="*/ 1790356 w 2634986"/>
              <a:gd name="connsiteY1" fmla="*/ 0 h 1840193"/>
              <a:gd name="connsiteX2" fmla="*/ 2634986 w 2634986"/>
              <a:gd name="connsiteY2" fmla="*/ 920097 h 1840193"/>
              <a:gd name="connsiteX3" fmla="*/ 1790356 w 2634986"/>
              <a:gd name="connsiteY3" fmla="*/ 1840193 h 1840193"/>
              <a:gd name="connsiteX4" fmla="*/ 0 w 2634986"/>
              <a:gd name="connsiteY4" fmla="*/ 1840193 h 1840193"/>
              <a:gd name="connsiteX5" fmla="*/ 844630 w 2634986"/>
              <a:gd name="connsiteY5" fmla="*/ 920097 h 1840193"/>
              <a:gd name="connsiteX6" fmla="*/ 0 w 2634986"/>
              <a:gd name="connsiteY6" fmla="*/ 0 h 1840193"/>
              <a:gd name="connsiteX0" fmla="*/ 0 w 1790356"/>
              <a:gd name="connsiteY0" fmla="*/ 0 h 1840193"/>
              <a:gd name="connsiteX1" fmla="*/ 1790356 w 1790356"/>
              <a:gd name="connsiteY1" fmla="*/ 0 h 1840193"/>
              <a:gd name="connsiteX2" fmla="*/ 1790356 w 1790356"/>
              <a:gd name="connsiteY2" fmla="*/ 1840193 h 1840193"/>
              <a:gd name="connsiteX3" fmla="*/ 0 w 1790356"/>
              <a:gd name="connsiteY3" fmla="*/ 1840193 h 1840193"/>
              <a:gd name="connsiteX4" fmla="*/ 844630 w 1790356"/>
              <a:gd name="connsiteY4" fmla="*/ 920097 h 1840193"/>
              <a:gd name="connsiteX5" fmla="*/ 0 w 1790356"/>
              <a:gd name="connsiteY5" fmla="*/ 0 h 1840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0356" h="1840193">
                <a:moveTo>
                  <a:pt x="0" y="0"/>
                </a:moveTo>
                <a:lnTo>
                  <a:pt x="1790356" y="0"/>
                </a:lnTo>
                <a:lnTo>
                  <a:pt x="1790356" y="1840193"/>
                </a:lnTo>
                <a:lnTo>
                  <a:pt x="0" y="1840193"/>
                </a:lnTo>
                <a:lnTo>
                  <a:pt x="844630" y="920097"/>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defTabSz="914159" fontAlgn="base">
              <a:spcAft>
                <a:spcPct val="0"/>
              </a:spcAft>
              <a:buClr>
                <a:srgbClr val="FFFF99"/>
              </a:buClr>
              <a:buSzPct val="120000"/>
            </a:pPr>
            <a:endParaRPr lang="en-US" sz="1500" b="1" spc="-80" dirty="0">
              <a:ln>
                <a:solidFill>
                  <a:srgbClr val="FFFFFF">
                    <a:alpha val="0"/>
                  </a:srgbClr>
                </a:solidFill>
              </a:ln>
              <a:solidFill>
                <a:schemeClr val="bg1">
                  <a:alpha val="99000"/>
                </a:schemeClr>
              </a:solidFill>
              <a:cs typeface="Segoe UI" pitchFamily="34" charset="0"/>
            </a:endParaRPr>
          </a:p>
        </p:txBody>
      </p:sp>
      <p:grpSp>
        <p:nvGrpSpPr>
          <p:cNvPr id="8" name="Group 7"/>
          <p:cNvGrpSpPr/>
          <p:nvPr/>
        </p:nvGrpSpPr>
        <p:grpSpPr>
          <a:xfrm>
            <a:off x="357751" y="4692584"/>
            <a:ext cx="8240402" cy="1695907"/>
            <a:chOff x="357751" y="1063498"/>
            <a:chExt cx="8240402" cy="1695907"/>
          </a:xfrm>
        </p:grpSpPr>
        <p:sp>
          <p:nvSpPr>
            <p:cNvPr id="69" name="TextBox 68"/>
            <p:cNvSpPr txBox="1"/>
            <p:nvPr/>
          </p:nvSpPr>
          <p:spPr>
            <a:xfrm>
              <a:off x="690133" y="1356249"/>
              <a:ext cx="7908020" cy="900246"/>
            </a:xfrm>
            <a:prstGeom prst="rect">
              <a:avLst/>
            </a:prstGeom>
            <a:noFill/>
          </p:spPr>
          <p:txBody>
            <a:bodyPr wrap="square" rtlCol="0">
              <a:spAutoFit/>
            </a:bodyPr>
            <a:lstStyle/>
            <a:p>
              <a:r>
                <a:rPr lang="en-US" sz="1750" i="1" spc="-30" dirty="0">
                  <a:solidFill>
                    <a:srgbClr val="595959"/>
                  </a:solidFill>
                </a:rPr>
                <a:t>Managing multiple databases and servers </a:t>
              </a:r>
              <a:r>
                <a:rPr lang="en-US" sz="1750" i="1" spc="-30" dirty="0" smtClean="0">
                  <a:solidFill>
                    <a:srgbClr val="595959"/>
                  </a:solidFill>
                </a:rPr>
                <a:t>is getting more and more expensive, but we still need to cut </a:t>
              </a:r>
              <a:r>
                <a:rPr lang="en-US" sz="1750" i="1" spc="-30" dirty="0">
                  <a:solidFill>
                    <a:srgbClr val="595959"/>
                  </a:solidFill>
                </a:rPr>
                <a:t>down time costs and focus on </a:t>
              </a:r>
              <a:r>
                <a:rPr lang="en-US" sz="1750" i="1" spc="-30" dirty="0" smtClean="0">
                  <a:solidFill>
                    <a:srgbClr val="595959"/>
                  </a:solidFill>
                </a:rPr>
                <a:t>our core </a:t>
              </a:r>
              <a:r>
                <a:rPr lang="en-US" sz="1750" i="1" spc="-30" dirty="0">
                  <a:solidFill>
                    <a:srgbClr val="595959"/>
                  </a:solidFill>
                </a:rPr>
                <a:t>business while protecting data with improved </a:t>
              </a:r>
              <a:r>
                <a:rPr lang="en-US" sz="1750" i="1" spc="-30" dirty="0" smtClean="0">
                  <a:solidFill>
                    <a:srgbClr val="595959"/>
                  </a:solidFill>
                </a:rPr>
                <a:t>availability.</a:t>
              </a:r>
              <a:endParaRPr lang="en-US" sz="1750" i="1" spc="-30" dirty="0">
                <a:solidFill>
                  <a:srgbClr val="595959"/>
                </a:solidFill>
              </a:endParaRPr>
            </a:p>
          </p:txBody>
        </p:sp>
        <p:sp>
          <p:nvSpPr>
            <p:cNvPr id="70" name="TextBox 69"/>
            <p:cNvSpPr txBox="1"/>
            <p:nvPr/>
          </p:nvSpPr>
          <p:spPr>
            <a:xfrm>
              <a:off x="357751" y="1063498"/>
              <a:ext cx="644794" cy="1015663"/>
            </a:xfrm>
            <a:prstGeom prst="rect">
              <a:avLst/>
            </a:prstGeom>
            <a:noFill/>
          </p:spPr>
          <p:txBody>
            <a:bodyPr wrap="square" rtlCol="0">
              <a:spAutoFit/>
            </a:bodyPr>
            <a:lstStyle/>
            <a:p>
              <a:r>
                <a:rPr lang="en-US" sz="6000" spc="-30" dirty="0" smtClean="0">
                  <a:solidFill>
                    <a:srgbClr val="B5D331"/>
                  </a:solidFill>
                  <a:latin typeface="Cambria" pitchFamily="18" charset="0"/>
                  <a:cs typeface="Calibri" pitchFamily="34" charset="0"/>
                </a:rPr>
                <a:t>“</a:t>
              </a:r>
              <a:endParaRPr lang="en-US" sz="6000" spc="-30" dirty="0">
                <a:solidFill>
                  <a:srgbClr val="B5D331"/>
                </a:solidFill>
                <a:latin typeface="Cambria" pitchFamily="18" charset="0"/>
                <a:cs typeface="Calibri" pitchFamily="34" charset="0"/>
              </a:endParaRPr>
            </a:p>
          </p:txBody>
        </p:sp>
        <p:sp>
          <p:nvSpPr>
            <p:cNvPr id="71" name="TextBox 70"/>
            <p:cNvSpPr txBox="1"/>
            <p:nvPr/>
          </p:nvSpPr>
          <p:spPr>
            <a:xfrm>
              <a:off x="3630208" y="1743742"/>
              <a:ext cx="644794" cy="1015663"/>
            </a:xfrm>
            <a:prstGeom prst="rect">
              <a:avLst/>
            </a:prstGeom>
            <a:noFill/>
          </p:spPr>
          <p:txBody>
            <a:bodyPr wrap="square" rtlCol="0">
              <a:spAutoFit/>
            </a:bodyPr>
            <a:lstStyle/>
            <a:p>
              <a:r>
                <a:rPr lang="en-US" sz="6000" spc="-30" dirty="0">
                  <a:solidFill>
                    <a:srgbClr val="B5D331"/>
                  </a:solidFill>
                  <a:latin typeface="Cambria" pitchFamily="18" charset="0"/>
                  <a:cs typeface="Calibri" pitchFamily="34" charset="0"/>
                </a:rPr>
                <a:t>”</a:t>
              </a:r>
              <a:endParaRPr lang="en-US" sz="6000" spc="-30" dirty="0">
                <a:solidFill>
                  <a:srgbClr val="B5D331"/>
                </a:solidFill>
                <a:latin typeface="Cambria" pitchFamily="18" charset="0"/>
              </a:endParaRPr>
            </a:p>
          </p:txBody>
        </p:sp>
      </p:grpSp>
      <p:sp>
        <p:nvSpPr>
          <p:cNvPr id="37" name="Title 1"/>
          <p:cNvSpPr txBox="1">
            <a:spLocks/>
          </p:cNvSpPr>
          <p:nvPr/>
        </p:nvSpPr>
        <p:spPr>
          <a:xfrm>
            <a:off x="457200" y="990600"/>
            <a:ext cx="4351475" cy="563562"/>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4800" kern="1200" cap="none" baseline="0">
                <a:solidFill>
                  <a:srgbClr val="3F3F3F"/>
                </a:solidFill>
                <a:latin typeface="Segoe UI Light" pitchFamily="34" charset="0"/>
                <a:ea typeface="+mj-ea"/>
                <a:cs typeface="+mj-cs"/>
              </a:defRPr>
            </a:lvl1pPr>
          </a:lstStyle>
          <a:p>
            <a:r>
              <a:rPr lang="en-US" sz="4000" dirty="0" smtClean="0">
                <a:solidFill>
                  <a:srgbClr val="595959"/>
                </a:solidFill>
              </a:rPr>
              <a:t>Extend your </a:t>
            </a:r>
            <a:r>
              <a:rPr lang="en-US" sz="4000" dirty="0">
                <a:solidFill>
                  <a:srgbClr val="595959"/>
                </a:solidFill>
              </a:rPr>
              <a:t>r</a:t>
            </a:r>
            <a:r>
              <a:rPr lang="en-US" sz="4000" dirty="0" smtClean="0">
                <a:solidFill>
                  <a:srgbClr val="595959"/>
                </a:solidFill>
              </a:rPr>
              <a:t>each</a:t>
            </a:r>
            <a:endParaRPr lang="en-US" sz="4000" dirty="0">
              <a:solidFill>
                <a:srgbClr val="595959"/>
              </a:solidFill>
            </a:endParaRPr>
          </a:p>
        </p:txBody>
      </p:sp>
      <p:sp>
        <p:nvSpPr>
          <p:cNvPr id="33" name="Title 1"/>
          <p:cNvSpPr txBox="1">
            <a:spLocks/>
          </p:cNvSpPr>
          <p:nvPr/>
        </p:nvSpPr>
        <p:spPr>
          <a:xfrm>
            <a:off x="4288021" y="990600"/>
            <a:ext cx="4529881" cy="563562"/>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4800" kern="1200" cap="none" baseline="0">
                <a:solidFill>
                  <a:srgbClr val="3F3F3F"/>
                </a:solidFill>
                <a:latin typeface="Segoe UI Light" pitchFamily="34" charset="0"/>
                <a:ea typeface="+mj-ea"/>
                <a:cs typeface="+mj-cs"/>
              </a:defRPr>
            </a:lvl1pPr>
          </a:lstStyle>
          <a:p>
            <a:r>
              <a:rPr lang="en-US" sz="4000" dirty="0" smtClean="0">
                <a:solidFill>
                  <a:srgbClr val="595959"/>
                </a:solidFill>
              </a:rPr>
              <a:t>…almost </a:t>
            </a:r>
            <a:r>
              <a:rPr lang="en-US" sz="4000" dirty="0">
                <a:solidFill>
                  <a:srgbClr val="595959"/>
                </a:solidFill>
              </a:rPr>
              <a:t>a</a:t>
            </a:r>
            <a:r>
              <a:rPr lang="en-US" sz="4000" dirty="0" smtClean="0">
                <a:solidFill>
                  <a:srgbClr val="595959"/>
                </a:solidFill>
              </a:rPr>
              <a:t>nywhere</a:t>
            </a:r>
            <a:endParaRPr lang="en-US" sz="4000" dirty="0">
              <a:solidFill>
                <a:srgbClr val="595959"/>
              </a:solidFill>
            </a:endParaRPr>
          </a:p>
        </p:txBody>
      </p:sp>
      <p:pic>
        <p:nvPicPr>
          <p:cNvPr id="35" name="Picture 2" descr="\\MAGNUM\Projects\Microsoft\Cloud Power FY12\Design\ICONS_PNG\Tower.png"/>
          <p:cNvPicPr>
            <a:picLocks noChangeAspect="1" noChangeArrowheads="1"/>
          </p:cNvPicPr>
          <p:nvPr/>
        </p:nvPicPr>
        <p:blipFill>
          <a:blip r:embed="rId4" cstate="print">
            <a:lum bright="100000" contrast="100000"/>
          </a:blip>
          <a:stretch>
            <a:fillRect/>
          </a:stretch>
        </p:blipFill>
        <p:spPr bwMode="auto">
          <a:xfrm>
            <a:off x="3298354" y="2655952"/>
            <a:ext cx="1036965" cy="1036965"/>
          </a:xfrm>
          <a:prstGeom prst="rect">
            <a:avLst/>
          </a:prstGeom>
          <a:noFill/>
        </p:spPr>
      </p:pic>
      <p:sp>
        <p:nvSpPr>
          <p:cNvPr id="27" name="TextBox 26"/>
          <p:cNvSpPr txBox="1"/>
          <p:nvPr/>
        </p:nvSpPr>
        <p:spPr>
          <a:xfrm>
            <a:off x="6385038" y="3641630"/>
            <a:ext cx="1063563" cy="646331"/>
          </a:xfrm>
          <a:prstGeom prst="rect">
            <a:avLst/>
          </a:prstGeom>
          <a:noFill/>
        </p:spPr>
        <p:txBody>
          <a:bodyPr wrap="square" rtlCol="0">
            <a:spAutoFit/>
          </a:bodyPr>
          <a:lstStyle/>
          <a:p>
            <a:pPr algn="ctr"/>
            <a:r>
              <a:rPr lang="en-US" b="1" spc="-80" dirty="0" smtClean="0">
                <a:ln>
                  <a:solidFill>
                    <a:srgbClr val="FFFFFF">
                      <a:alpha val="0"/>
                    </a:srgbClr>
                  </a:solidFill>
                </a:ln>
                <a:solidFill>
                  <a:schemeClr val="bg1">
                    <a:alpha val="99000"/>
                  </a:schemeClr>
                </a:solidFill>
                <a:cs typeface="Segoe UI" pitchFamily="34" charset="0"/>
              </a:rPr>
              <a:t>Fast to Solution</a:t>
            </a:r>
            <a:endParaRPr lang="en-US" b="1" spc="-80" dirty="0">
              <a:ln>
                <a:solidFill>
                  <a:srgbClr val="FFFFFF">
                    <a:alpha val="0"/>
                  </a:srgbClr>
                </a:solidFill>
              </a:ln>
              <a:solidFill>
                <a:schemeClr val="bg1">
                  <a:alpha val="99000"/>
                </a:schemeClr>
              </a:solidFill>
              <a:cs typeface="Segoe UI" pitchFamily="34" charset="0"/>
            </a:endParaRPr>
          </a:p>
        </p:txBody>
      </p:sp>
      <p:sp>
        <p:nvSpPr>
          <p:cNvPr id="28" name="Freeform 15"/>
          <p:cNvSpPr>
            <a:spLocks noEditPoints="1"/>
          </p:cNvSpPr>
          <p:nvPr/>
        </p:nvSpPr>
        <p:spPr bwMode="black">
          <a:xfrm>
            <a:off x="5154368" y="2849659"/>
            <a:ext cx="612115" cy="612819"/>
          </a:xfrm>
          <a:custGeom>
            <a:avLst/>
            <a:gdLst>
              <a:gd name="T0" fmla="*/ 455 w 708"/>
              <a:gd name="T1" fmla="*/ 121 h 709"/>
              <a:gd name="T2" fmla="*/ 392 w 708"/>
              <a:gd name="T3" fmla="*/ 121 h 709"/>
              <a:gd name="T4" fmla="*/ 392 w 708"/>
              <a:gd name="T5" fmla="*/ 206 h 709"/>
              <a:gd name="T6" fmla="*/ 316 w 708"/>
              <a:gd name="T7" fmla="*/ 206 h 709"/>
              <a:gd name="T8" fmla="*/ 316 w 708"/>
              <a:gd name="T9" fmla="*/ 121 h 709"/>
              <a:gd name="T10" fmla="*/ 250 w 708"/>
              <a:gd name="T11" fmla="*/ 121 h 709"/>
              <a:gd name="T12" fmla="*/ 354 w 708"/>
              <a:gd name="T13" fmla="*/ 0 h 709"/>
              <a:gd name="T14" fmla="*/ 455 w 708"/>
              <a:gd name="T15" fmla="*/ 121 h 709"/>
              <a:gd name="T16" fmla="*/ 205 w 708"/>
              <a:gd name="T17" fmla="*/ 371 h 709"/>
              <a:gd name="T18" fmla="*/ 139 w 708"/>
              <a:gd name="T19" fmla="*/ 371 h 709"/>
              <a:gd name="T20" fmla="*/ 139 w 708"/>
              <a:gd name="T21" fmla="*/ 456 h 709"/>
              <a:gd name="T22" fmla="*/ 63 w 708"/>
              <a:gd name="T23" fmla="*/ 456 h 709"/>
              <a:gd name="T24" fmla="*/ 63 w 708"/>
              <a:gd name="T25" fmla="*/ 371 h 709"/>
              <a:gd name="T26" fmla="*/ 0 w 708"/>
              <a:gd name="T27" fmla="*/ 371 h 709"/>
              <a:gd name="T28" fmla="*/ 101 w 708"/>
              <a:gd name="T29" fmla="*/ 251 h 709"/>
              <a:gd name="T30" fmla="*/ 205 w 708"/>
              <a:gd name="T31" fmla="*/ 371 h 709"/>
              <a:gd name="T32" fmla="*/ 205 w 708"/>
              <a:gd name="T33" fmla="*/ 503 h 709"/>
              <a:gd name="T34" fmla="*/ 0 w 708"/>
              <a:gd name="T35" fmla="*/ 503 h 709"/>
              <a:gd name="T36" fmla="*/ 0 w 708"/>
              <a:gd name="T37" fmla="*/ 709 h 709"/>
              <a:gd name="T38" fmla="*/ 205 w 708"/>
              <a:gd name="T39" fmla="*/ 709 h 709"/>
              <a:gd name="T40" fmla="*/ 205 w 708"/>
              <a:gd name="T41" fmla="*/ 503 h 709"/>
              <a:gd name="T42" fmla="*/ 708 w 708"/>
              <a:gd name="T43" fmla="*/ 503 h 709"/>
              <a:gd name="T44" fmla="*/ 503 w 708"/>
              <a:gd name="T45" fmla="*/ 503 h 709"/>
              <a:gd name="T46" fmla="*/ 503 w 708"/>
              <a:gd name="T47" fmla="*/ 709 h 709"/>
              <a:gd name="T48" fmla="*/ 708 w 708"/>
              <a:gd name="T49" fmla="*/ 709 h 709"/>
              <a:gd name="T50" fmla="*/ 708 w 708"/>
              <a:gd name="T51" fmla="*/ 503 h 709"/>
              <a:gd name="T52" fmla="*/ 708 w 708"/>
              <a:gd name="T53" fmla="*/ 0 h 709"/>
              <a:gd name="T54" fmla="*/ 503 w 708"/>
              <a:gd name="T55" fmla="*/ 0 h 709"/>
              <a:gd name="T56" fmla="*/ 503 w 708"/>
              <a:gd name="T57" fmla="*/ 206 h 709"/>
              <a:gd name="T58" fmla="*/ 708 w 708"/>
              <a:gd name="T59" fmla="*/ 206 h 709"/>
              <a:gd name="T60" fmla="*/ 708 w 708"/>
              <a:gd name="T61" fmla="*/ 0 h 709"/>
              <a:gd name="T62" fmla="*/ 708 w 708"/>
              <a:gd name="T63" fmla="*/ 251 h 709"/>
              <a:gd name="T64" fmla="*/ 503 w 708"/>
              <a:gd name="T65" fmla="*/ 251 h 709"/>
              <a:gd name="T66" fmla="*/ 503 w 708"/>
              <a:gd name="T67" fmla="*/ 456 h 709"/>
              <a:gd name="T68" fmla="*/ 708 w 708"/>
              <a:gd name="T69" fmla="*/ 456 h 709"/>
              <a:gd name="T70" fmla="*/ 708 w 708"/>
              <a:gd name="T71" fmla="*/ 251 h 709"/>
              <a:gd name="T72" fmla="*/ 455 w 708"/>
              <a:gd name="T73" fmla="*/ 251 h 709"/>
              <a:gd name="T74" fmla="*/ 250 w 708"/>
              <a:gd name="T75" fmla="*/ 251 h 709"/>
              <a:gd name="T76" fmla="*/ 250 w 708"/>
              <a:gd name="T77" fmla="*/ 456 h 709"/>
              <a:gd name="T78" fmla="*/ 455 w 708"/>
              <a:gd name="T79" fmla="*/ 456 h 709"/>
              <a:gd name="T80" fmla="*/ 455 w 708"/>
              <a:gd name="T81" fmla="*/ 251 h 709"/>
              <a:gd name="T82" fmla="*/ 455 w 708"/>
              <a:gd name="T83" fmla="*/ 503 h 709"/>
              <a:gd name="T84" fmla="*/ 250 w 708"/>
              <a:gd name="T85" fmla="*/ 503 h 709"/>
              <a:gd name="T86" fmla="*/ 250 w 708"/>
              <a:gd name="T87" fmla="*/ 709 h 709"/>
              <a:gd name="T88" fmla="*/ 455 w 708"/>
              <a:gd name="T89" fmla="*/ 709 h 709"/>
              <a:gd name="T90" fmla="*/ 455 w 708"/>
              <a:gd name="T91" fmla="*/ 503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8" h="709">
                <a:moveTo>
                  <a:pt x="455" y="121"/>
                </a:moveTo>
                <a:lnTo>
                  <a:pt x="392" y="121"/>
                </a:lnTo>
                <a:lnTo>
                  <a:pt x="392" y="206"/>
                </a:lnTo>
                <a:lnTo>
                  <a:pt x="316" y="206"/>
                </a:lnTo>
                <a:lnTo>
                  <a:pt x="316" y="121"/>
                </a:lnTo>
                <a:lnTo>
                  <a:pt x="250" y="121"/>
                </a:lnTo>
                <a:lnTo>
                  <a:pt x="354" y="0"/>
                </a:lnTo>
                <a:lnTo>
                  <a:pt x="455" y="121"/>
                </a:lnTo>
                <a:close/>
                <a:moveTo>
                  <a:pt x="205" y="371"/>
                </a:moveTo>
                <a:lnTo>
                  <a:pt x="139" y="371"/>
                </a:lnTo>
                <a:lnTo>
                  <a:pt x="139" y="456"/>
                </a:lnTo>
                <a:lnTo>
                  <a:pt x="63" y="456"/>
                </a:lnTo>
                <a:lnTo>
                  <a:pt x="63" y="371"/>
                </a:lnTo>
                <a:lnTo>
                  <a:pt x="0" y="371"/>
                </a:lnTo>
                <a:lnTo>
                  <a:pt x="101" y="251"/>
                </a:lnTo>
                <a:lnTo>
                  <a:pt x="205" y="371"/>
                </a:lnTo>
                <a:close/>
                <a:moveTo>
                  <a:pt x="205" y="503"/>
                </a:moveTo>
                <a:lnTo>
                  <a:pt x="0" y="503"/>
                </a:lnTo>
                <a:lnTo>
                  <a:pt x="0" y="709"/>
                </a:lnTo>
                <a:lnTo>
                  <a:pt x="205" y="709"/>
                </a:lnTo>
                <a:lnTo>
                  <a:pt x="205" y="503"/>
                </a:lnTo>
                <a:close/>
                <a:moveTo>
                  <a:pt x="708" y="503"/>
                </a:moveTo>
                <a:lnTo>
                  <a:pt x="503" y="503"/>
                </a:lnTo>
                <a:lnTo>
                  <a:pt x="503" y="709"/>
                </a:lnTo>
                <a:lnTo>
                  <a:pt x="708" y="709"/>
                </a:lnTo>
                <a:lnTo>
                  <a:pt x="708" y="503"/>
                </a:lnTo>
                <a:close/>
                <a:moveTo>
                  <a:pt x="708" y="0"/>
                </a:moveTo>
                <a:lnTo>
                  <a:pt x="503" y="0"/>
                </a:lnTo>
                <a:lnTo>
                  <a:pt x="503" y="206"/>
                </a:lnTo>
                <a:lnTo>
                  <a:pt x="708" y="206"/>
                </a:lnTo>
                <a:lnTo>
                  <a:pt x="708" y="0"/>
                </a:lnTo>
                <a:close/>
                <a:moveTo>
                  <a:pt x="708" y="251"/>
                </a:moveTo>
                <a:lnTo>
                  <a:pt x="503" y="251"/>
                </a:lnTo>
                <a:lnTo>
                  <a:pt x="503" y="456"/>
                </a:lnTo>
                <a:lnTo>
                  <a:pt x="708" y="456"/>
                </a:lnTo>
                <a:lnTo>
                  <a:pt x="708" y="251"/>
                </a:lnTo>
                <a:close/>
                <a:moveTo>
                  <a:pt x="455" y="251"/>
                </a:moveTo>
                <a:lnTo>
                  <a:pt x="250" y="251"/>
                </a:lnTo>
                <a:lnTo>
                  <a:pt x="250" y="456"/>
                </a:lnTo>
                <a:lnTo>
                  <a:pt x="455" y="456"/>
                </a:lnTo>
                <a:lnTo>
                  <a:pt x="455" y="251"/>
                </a:lnTo>
                <a:close/>
                <a:moveTo>
                  <a:pt x="455" y="503"/>
                </a:moveTo>
                <a:lnTo>
                  <a:pt x="250" y="503"/>
                </a:lnTo>
                <a:lnTo>
                  <a:pt x="250" y="709"/>
                </a:lnTo>
                <a:lnTo>
                  <a:pt x="455" y="709"/>
                </a:lnTo>
                <a:lnTo>
                  <a:pt x="455" y="503"/>
                </a:ln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p>
        </p:txBody>
      </p:sp>
      <p:sp>
        <p:nvSpPr>
          <p:cNvPr id="29" name="TextBox 28"/>
          <p:cNvSpPr txBox="1"/>
          <p:nvPr/>
        </p:nvSpPr>
        <p:spPr>
          <a:xfrm>
            <a:off x="4596844" y="3658979"/>
            <a:ext cx="1088663" cy="646331"/>
          </a:xfrm>
          <a:prstGeom prst="rect">
            <a:avLst/>
          </a:prstGeom>
          <a:noFill/>
        </p:spPr>
        <p:txBody>
          <a:bodyPr wrap="square" rtlCol="0">
            <a:spAutoFit/>
          </a:bodyPr>
          <a:lstStyle/>
          <a:p>
            <a:pPr algn="ctr"/>
            <a:r>
              <a:rPr lang="en-US" b="1" spc="-80" dirty="0" smtClean="0">
                <a:ln>
                  <a:solidFill>
                    <a:srgbClr val="FFFFFF">
                      <a:alpha val="0"/>
                    </a:srgbClr>
                  </a:solidFill>
                </a:ln>
                <a:solidFill>
                  <a:schemeClr val="bg1">
                    <a:alpha val="99000"/>
                  </a:schemeClr>
                </a:solidFill>
                <a:cs typeface="Segoe UI" pitchFamily="34" charset="0"/>
              </a:rPr>
              <a:t>Scale On Demand</a:t>
            </a:r>
            <a:endParaRPr lang="en-US" b="1" spc="-80" dirty="0">
              <a:ln>
                <a:solidFill>
                  <a:srgbClr val="FFFFFF">
                    <a:alpha val="0"/>
                  </a:srgbClr>
                </a:solidFill>
              </a:ln>
              <a:solidFill>
                <a:schemeClr val="bg1">
                  <a:alpha val="99000"/>
                </a:schemeClr>
              </a:solidFill>
              <a:cs typeface="Segoe UI" pitchFamily="34" charset="0"/>
            </a:endParaRPr>
          </a:p>
        </p:txBody>
      </p:sp>
      <p:pic>
        <p:nvPicPr>
          <p:cNvPr id="30" name="Picture 39" descr="C:\Users\sakuu\Documents\Ballmer WPC\PNGS\Tim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black">
          <a:xfrm>
            <a:off x="6937525" y="2797418"/>
            <a:ext cx="455280" cy="685768"/>
          </a:xfrm>
          <a:prstGeom prst="rect">
            <a:avLst/>
          </a:prstGeom>
          <a:noFill/>
          <a:extLst/>
        </p:spPr>
      </p:pic>
      <p:grpSp>
        <p:nvGrpSpPr>
          <p:cNvPr id="7" name="Group 6"/>
          <p:cNvGrpSpPr/>
          <p:nvPr/>
        </p:nvGrpSpPr>
        <p:grpSpPr>
          <a:xfrm>
            <a:off x="-951978" y="2503081"/>
            <a:ext cx="4042609" cy="1840193"/>
            <a:chOff x="-951978" y="2503081"/>
            <a:chExt cx="4042609" cy="1840193"/>
          </a:xfrm>
        </p:grpSpPr>
        <p:sp>
          <p:nvSpPr>
            <p:cNvPr id="54" name="Chevron 53"/>
            <p:cNvSpPr/>
            <p:nvPr/>
          </p:nvSpPr>
          <p:spPr>
            <a:xfrm>
              <a:off x="-951978" y="2503081"/>
              <a:ext cx="4042609" cy="1840193"/>
            </a:xfrm>
            <a:prstGeom prst="chevron">
              <a:avLst>
                <a:gd name="adj" fmla="val 46197"/>
              </a:avLst>
            </a:prstGeom>
            <a:solidFill>
              <a:srgbClr val="FF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159" fontAlgn="base">
                <a:lnSpc>
                  <a:spcPct val="90000"/>
                </a:lnSpc>
                <a:spcBef>
                  <a:spcPts val="630"/>
                </a:spcBef>
                <a:spcAft>
                  <a:spcPct val="0"/>
                </a:spcAft>
                <a:buClr>
                  <a:srgbClr val="FFFF99"/>
                </a:buClr>
                <a:buSzPct val="120000"/>
                <a:defRPr/>
              </a:pPr>
              <a:r>
                <a:rPr lang="en-US" sz="2100" b="1" dirty="0" smtClean="0">
                  <a:ln>
                    <a:solidFill>
                      <a:srgbClr val="FFFFFF">
                        <a:alpha val="0"/>
                      </a:srgbClr>
                    </a:solidFill>
                  </a:ln>
                  <a:solidFill>
                    <a:schemeClr val="bg1">
                      <a:alpha val="99000"/>
                    </a:schemeClr>
                  </a:solidFill>
                  <a:cs typeface="Segoe UI" pitchFamily="34" charset="0"/>
                </a:rPr>
                <a:t>     TRANSFORM</a:t>
              </a:r>
            </a:p>
          </p:txBody>
        </p:sp>
        <p:pic>
          <p:nvPicPr>
            <p:cNvPr id="32" name="Picture 3" descr="\\MAGNUM\Projects\Microsoft\Cloud Power FY12\Design\Icons\PNGs\Public_Cloud_Productivity.png"/>
            <p:cNvPicPr>
              <a:picLocks noChangeAspect="1" noChangeArrowheads="1"/>
            </p:cNvPicPr>
            <p:nvPr/>
          </p:nvPicPr>
          <p:blipFill>
            <a:blip r:embed="rId6" cstate="print">
              <a:lum bright="100000"/>
            </a:blip>
            <a:srcRect/>
            <a:stretch>
              <a:fillRect/>
            </a:stretch>
          </p:blipFill>
          <p:spPr bwMode="auto">
            <a:xfrm>
              <a:off x="1872146" y="2632120"/>
              <a:ext cx="772957" cy="895627"/>
            </a:xfrm>
            <a:prstGeom prst="rect">
              <a:avLst/>
            </a:prstGeom>
            <a:noFill/>
          </p:spPr>
        </p:pic>
      </p:grpSp>
    </p:spTree>
    <p:extLst>
      <p:ext uri="{BB962C8B-B14F-4D97-AF65-F5344CB8AC3E}">
        <p14:creationId xmlns:p14="http://schemas.microsoft.com/office/powerpoint/2010/main" val="142121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4000" dirty="0" smtClean="0">
                <a:solidFill>
                  <a:srgbClr val="C82828"/>
                </a:solidFill>
              </a:rPr>
              <a:t>Get Ready for the Cloud</a:t>
            </a:r>
            <a:br>
              <a:rPr lang="en-US" sz="4000" dirty="0" smtClean="0">
                <a:solidFill>
                  <a:srgbClr val="C82828"/>
                </a:solidFill>
              </a:rPr>
            </a:br>
            <a:endParaRPr lang="en-US" sz="4000" dirty="0">
              <a:solidFill>
                <a:srgbClr val="595959"/>
              </a:solidFill>
            </a:endParaRPr>
          </a:p>
        </p:txBody>
      </p:sp>
      <p:sp>
        <p:nvSpPr>
          <p:cNvPr id="54" name="Chevron 53"/>
          <p:cNvSpPr/>
          <p:nvPr/>
        </p:nvSpPr>
        <p:spPr>
          <a:xfrm>
            <a:off x="-951978" y="2503081"/>
            <a:ext cx="4042609" cy="1840193"/>
          </a:xfrm>
          <a:prstGeom prst="chevron">
            <a:avLst>
              <a:gd name="adj" fmla="val 46197"/>
            </a:avLst>
          </a:prstGeom>
          <a:solidFill>
            <a:srgbClr val="FF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159" fontAlgn="base">
              <a:lnSpc>
                <a:spcPct val="90000"/>
              </a:lnSpc>
              <a:spcBef>
                <a:spcPts val="630"/>
              </a:spcBef>
              <a:spcAft>
                <a:spcPct val="0"/>
              </a:spcAft>
              <a:buClr>
                <a:srgbClr val="FFFF99"/>
              </a:buClr>
              <a:buSzPct val="120000"/>
              <a:defRPr/>
            </a:pPr>
            <a:r>
              <a:rPr lang="en-US" sz="2100" b="1" dirty="0" smtClean="0">
                <a:ln>
                  <a:solidFill>
                    <a:srgbClr val="FFFFFF">
                      <a:alpha val="0"/>
                    </a:srgbClr>
                  </a:solidFill>
                </a:ln>
                <a:solidFill>
                  <a:schemeClr val="bg1">
                    <a:alpha val="99000"/>
                  </a:schemeClr>
                </a:solidFill>
                <a:cs typeface="Segoe UI" pitchFamily="34" charset="0"/>
              </a:rPr>
              <a:t>     TRANSFORM</a:t>
            </a:r>
          </a:p>
        </p:txBody>
      </p:sp>
      <p:grpSp>
        <p:nvGrpSpPr>
          <p:cNvPr id="8" name="Group 7"/>
          <p:cNvGrpSpPr/>
          <p:nvPr/>
        </p:nvGrpSpPr>
        <p:grpSpPr>
          <a:xfrm>
            <a:off x="357751" y="4692584"/>
            <a:ext cx="8240402" cy="1695907"/>
            <a:chOff x="357751" y="1063498"/>
            <a:chExt cx="8240402" cy="1695907"/>
          </a:xfrm>
        </p:grpSpPr>
        <p:sp>
          <p:nvSpPr>
            <p:cNvPr id="69" name="TextBox 68"/>
            <p:cNvSpPr txBox="1"/>
            <p:nvPr/>
          </p:nvSpPr>
          <p:spPr>
            <a:xfrm>
              <a:off x="690133" y="1356249"/>
              <a:ext cx="7908020" cy="900246"/>
            </a:xfrm>
            <a:prstGeom prst="rect">
              <a:avLst/>
            </a:prstGeom>
            <a:noFill/>
          </p:spPr>
          <p:txBody>
            <a:bodyPr wrap="square" rtlCol="0">
              <a:spAutoFit/>
            </a:bodyPr>
            <a:lstStyle/>
            <a:p>
              <a:r>
                <a:rPr lang="en-US" sz="1750" i="1" spc="-30" dirty="0">
                  <a:solidFill>
                    <a:srgbClr val="595959"/>
                  </a:solidFill>
                </a:rPr>
                <a:t>Managing multiple databases and servers </a:t>
              </a:r>
              <a:r>
                <a:rPr lang="en-US" sz="1750" i="1" spc="-30" dirty="0" smtClean="0">
                  <a:solidFill>
                    <a:srgbClr val="595959"/>
                  </a:solidFill>
                </a:rPr>
                <a:t>is getting more and more expensive, but we still need to cut </a:t>
              </a:r>
              <a:r>
                <a:rPr lang="en-US" sz="1750" i="1" spc="-30" dirty="0">
                  <a:solidFill>
                    <a:srgbClr val="595959"/>
                  </a:solidFill>
                </a:rPr>
                <a:t>down time costs and focus on </a:t>
              </a:r>
              <a:r>
                <a:rPr lang="en-US" sz="1750" i="1" spc="-30" dirty="0" smtClean="0">
                  <a:solidFill>
                    <a:srgbClr val="595959"/>
                  </a:solidFill>
                </a:rPr>
                <a:t>our core </a:t>
              </a:r>
              <a:r>
                <a:rPr lang="en-US" sz="1750" i="1" spc="-30" dirty="0">
                  <a:solidFill>
                    <a:srgbClr val="595959"/>
                  </a:solidFill>
                </a:rPr>
                <a:t>business while protecting data with improved </a:t>
              </a:r>
              <a:r>
                <a:rPr lang="en-US" sz="1750" i="1" spc="-30" dirty="0" smtClean="0">
                  <a:solidFill>
                    <a:srgbClr val="595959"/>
                  </a:solidFill>
                </a:rPr>
                <a:t>availability.</a:t>
              </a:r>
              <a:endParaRPr lang="en-US" sz="1750" i="1" spc="-30" dirty="0">
                <a:solidFill>
                  <a:srgbClr val="595959"/>
                </a:solidFill>
              </a:endParaRPr>
            </a:p>
          </p:txBody>
        </p:sp>
        <p:sp>
          <p:nvSpPr>
            <p:cNvPr id="70" name="TextBox 69"/>
            <p:cNvSpPr txBox="1"/>
            <p:nvPr/>
          </p:nvSpPr>
          <p:spPr>
            <a:xfrm>
              <a:off x="357751" y="1063498"/>
              <a:ext cx="644794" cy="1015663"/>
            </a:xfrm>
            <a:prstGeom prst="rect">
              <a:avLst/>
            </a:prstGeom>
            <a:noFill/>
          </p:spPr>
          <p:txBody>
            <a:bodyPr wrap="square" rtlCol="0">
              <a:spAutoFit/>
            </a:bodyPr>
            <a:lstStyle/>
            <a:p>
              <a:r>
                <a:rPr lang="en-US" sz="6000" spc="-30" dirty="0" smtClean="0">
                  <a:solidFill>
                    <a:srgbClr val="B5D331"/>
                  </a:solidFill>
                  <a:latin typeface="Cambria" pitchFamily="18" charset="0"/>
                  <a:cs typeface="Calibri" pitchFamily="34" charset="0"/>
                </a:rPr>
                <a:t>“</a:t>
              </a:r>
              <a:endParaRPr lang="en-US" sz="6000" spc="-30" dirty="0">
                <a:solidFill>
                  <a:srgbClr val="B5D331"/>
                </a:solidFill>
                <a:latin typeface="Cambria" pitchFamily="18" charset="0"/>
                <a:cs typeface="Calibri" pitchFamily="34" charset="0"/>
              </a:endParaRPr>
            </a:p>
          </p:txBody>
        </p:sp>
        <p:sp>
          <p:nvSpPr>
            <p:cNvPr id="71" name="TextBox 70"/>
            <p:cNvSpPr txBox="1"/>
            <p:nvPr/>
          </p:nvSpPr>
          <p:spPr>
            <a:xfrm>
              <a:off x="3630208" y="1743742"/>
              <a:ext cx="644794" cy="1015663"/>
            </a:xfrm>
            <a:prstGeom prst="rect">
              <a:avLst/>
            </a:prstGeom>
            <a:noFill/>
          </p:spPr>
          <p:txBody>
            <a:bodyPr wrap="square" rtlCol="0">
              <a:spAutoFit/>
            </a:bodyPr>
            <a:lstStyle/>
            <a:p>
              <a:r>
                <a:rPr lang="en-US" sz="6000" spc="-30" dirty="0">
                  <a:solidFill>
                    <a:srgbClr val="B5D331"/>
                  </a:solidFill>
                  <a:latin typeface="Cambria" pitchFamily="18" charset="0"/>
                  <a:cs typeface="Calibri" pitchFamily="34" charset="0"/>
                </a:rPr>
                <a:t>”</a:t>
              </a:r>
              <a:endParaRPr lang="en-US" sz="6000" spc="-30" dirty="0">
                <a:solidFill>
                  <a:srgbClr val="B5D331"/>
                </a:solidFill>
                <a:latin typeface="Cambria" pitchFamily="18" charset="0"/>
              </a:endParaRPr>
            </a:p>
          </p:txBody>
        </p:sp>
      </p:grpSp>
      <p:sp>
        <p:nvSpPr>
          <p:cNvPr id="37" name="Title 1"/>
          <p:cNvSpPr txBox="1">
            <a:spLocks/>
          </p:cNvSpPr>
          <p:nvPr/>
        </p:nvSpPr>
        <p:spPr>
          <a:xfrm>
            <a:off x="457200" y="990600"/>
            <a:ext cx="4351475" cy="563562"/>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4800" kern="1200" cap="none" baseline="0">
                <a:solidFill>
                  <a:srgbClr val="3F3F3F"/>
                </a:solidFill>
                <a:latin typeface="Segoe UI Light" pitchFamily="34" charset="0"/>
                <a:ea typeface="+mj-ea"/>
                <a:cs typeface="+mj-cs"/>
              </a:defRPr>
            </a:lvl1pPr>
          </a:lstStyle>
          <a:p>
            <a:r>
              <a:rPr lang="en-US" sz="4000" dirty="0" smtClean="0">
                <a:solidFill>
                  <a:srgbClr val="595959"/>
                </a:solidFill>
              </a:rPr>
              <a:t>Extend your </a:t>
            </a:r>
            <a:r>
              <a:rPr lang="en-US" sz="4000" dirty="0">
                <a:solidFill>
                  <a:srgbClr val="595959"/>
                </a:solidFill>
              </a:rPr>
              <a:t>r</a:t>
            </a:r>
            <a:r>
              <a:rPr lang="en-US" sz="4000" dirty="0" smtClean="0">
                <a:solidFill>
                  <a:srgbClr val="595959"/>
                </a:solidFill>
              </a:rPr>
              <a:t>each</a:t>
            </a:r>
            <a:endParaRPr lang="en-US" sz="4000" dirty="0">
              <a:solidFill>
                <a:srgbClr val="595959"/>
              </a:solidFill>
            </a:endParaRPr>
          </a:p>
        </p:txBody>
      </p:sp>
      <p:sp>
        <p:nvSpPr>
          <p:cNvPr id="33" name="Title 1"/>
          <p:cNvSpPr txBox="1">
            <a:spLocks/>
          </p:cNvSpPr>
          <p:nvPr/>
        </p:nvSpPr>
        <p:spPr>
          <a:xfrm>
            <a:off x="4288021" y="990600"/>
            <a:ext cx="4529881" cy="563562"/>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4800" kern="1200" cap="none" baseline="0">
                <a:solidFill>
                  <a:srgbClr val="3F3F3F"/>
                </a:solidFill>
                <a:latin typeface="Segoe UI Light" pitchFamily="34" charset="0"/>
                <a:ea typeface="+mj-ea"/>
                <a:cs typeface="+mj-cs"/>
              </a:defRPr>
            </a:lvl1pPr>
          </a:lstStyle>
          <a:p>
            <a:r>
              <a:rPr lang="en-US" sz="4000" dirty="0" smtClean="0">
                <a:solidFill>
                  <a:srgbClr val="595959"/>
                </a:solidFill>
              </a:rPr>
              <a:t>…almost </a:t>
            </a:r>
            <a:r>
              <a:rPr lang="en-US" sz="4000" dirty="0">
                <a:solidFill>
                  <a:srgbClr val="595959"/>
                </a:solidFill>
              </a:rPr>
              <a:t>a</a:t>
            </a:r>
            <a:r>
              <a:rPr lang="en-US" sz="4000" dirty="0" smtClean="0">
                <a:solidFill>
                  <a:srgbClr val="595959"/>
                </a:solidFill>
              </a:rPr>
              <a:t>nywhere</a:t>
            </a:r>
            <a:endParaRPr lang="en-US" sz="4000" dirty="0">
              <a:solidFill>
                <a:srgbClr val="595959"/>
              </a:solidFill>
            </a:endParaRPr>
          </a:p>
        </p:txBody>
      </p:sp>
      <p:pic>
        <p:nvPicPr>
          <p:cNvPr id="34" name="Picture 3" descr="\\MAGNUM\Projects\Microsoft\Cloud Power FY12\Design\Icons\PNGs\Public_Cloud_Productivity.png"/>
          <p:cNvPicPr>
            <a:picLocks noChangeAspect="1" noChangeArrowheads="1"/>
          </p:cNvPicPr>
          <p:nvPr/>
        </p:nvPicPr>
        <p:blipFill>
          <a:blip r:embed="rId3" cstate="print">
            <a:lum bright="100000"/>
          </a:blip>
          <a:srcRect/>
          <a:stretch>
            <a:fillRect/>
          </a:stretch>
        </p:blipFill>
        <p:spPr bwMode="auto">
          <a:xfrm>
            <a:off x="1872146" y="2632120"/>
            <a:ext cx="772957" cy="895627"/>
          </a:xfrm>
          <a:prstGeom prst="rect">
            <a:avLst/>
          </a:prstGeom>
          <a:noFill/>
        </p:spPr>
      </p:pic>
      <p:sp>
        <p:nvSpPr>
          <p:cNvPr id="32" name="Chevron 9"/>
          <p:cNvSpPr/>
          <p:nvPr/>
        </p:nvSpPr>
        <p:spPr>
          <a:xfrm>
            <a:off x="2282044" y="2503081"/>
            <a:ext cx="6875454" cy="1840193"/>
          </a:xfrm>
          <a:custGeom>
            <a:avLst/>
            <a:gdLst>
              <a:gd name="connsiteX0" fmla="*/ 0 w 7720085"/>
              <a:gd name="connsiteY0" fmla="*/ 0 h 1840193"/>
              <a:gd name="connsiteX1" fmla="*/ 6875455 w 7720085"/>
              <a:gd name="connsiteY1" fmla="*/ 0 h 1840193"/>
              <a:gd name="connsiteX2" fmla="*/ 7720085 w 7720085"/>
              <a:gd name="connsiteY2" fmla="*/ 920097 h 1840193"/>
              <a:gd name="connsiteX3" fmla="*/ 6875455 w 7720085"/>
              <a:gd name="connsiteY3" fmla="*/ 1840193 h 1840193"/>
              <a:gd name="connsiteX4" fmla="*/ 0 w 7720085"/>
              <a:gd name="connsiteY4" fmla="*/ 1840193 h 1840193"/>
              <a:gd name="connsiteX5" fmla="*/ 844630 w 7720085"/>
              <a:gd name="connsiteY5" fmla="*/ 920097 h 1840193"/>
              <a:gd name="connsiteX6" fmla="*/ 0 w 7720085"/>
              <a:gd name="connsiteY6" fmla="*/ 0 h 1840193"/>
              <a:gd name="connsiteX0" fmla="*/ 0 w 6875455"/>
              <a:gd name="connsiteY0" fmla="*/ 0 h 1840193"/>
              <a:gd name="connsiteX1" fmla="*/ 6875455 w 6875455"/>
              <a:gd name="connsiteY1" fmla="*/ 0 h 1840193"/>
              <a:gd name="connsiteX2" fmla="*/ 6875455 w 6875455"/>
              <a:gd name="connsiteY2" fmla="*/ 1840193 h 1840193"/>
              <a:gd name="connsiteX3" fmla="*/ 0 w 6875455"/>
              <a:gd name="connsiteY3" fmla="*/ 1840193 h 1840193"/>
              <a:gd name="connsiteX4" fmla="*/ 844630 w 6875455"/>
              <a:gd name="connsiteY4" fmla="*/ 920097 h 1840193"/>
              <a:gd name="connsiteX5" fmla="*/ 0 w 6875455"/>
              <a:gd name="connsiteY5" fmla="*/ 0 h 1840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75455" h="1840193">
                <a:moveTo>
                  <a:pt x="0" y="0"/>
                </a:moveTo>
                <a:lnTo>
                  <a:pt x="6875455" y="0"/>
                </a:lnTo>
                <a:lnTo>
                  <a:pt x="6875455" y="1840193"/>
                </a:lnTo>
                <a:lnTo>
                  <a:pt x="0" y="1840193"/>
                </a:lnTo>
                <a:lnTo>
                  <a:pt x="844630" y="920097"/>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defTabSz="914159" fontAlgn="base">
              <a:spcAft>
                <a:spcPct val="0"/>
              </a:spcAft>
              <a:buClr>
                <a:srgbClr val="FFFF99"/>
              </a:buClr>
              <a:buSzPct val="120000"/>
            </a:pPr>
            <a:endParaRPr lang="en-US" sz="1500" b="1" spc="-80" dirty="0">
              <a:ln>
                <a:solidFill>
                  <a:srgbClr val="FFFFFF">
                    <a:alpha val="0"/>
                  </a:srgbClr>
                </a:solidFill>
              </a:ln>
              <a:solidFill>
                <a:schemeClr val="bg1">
                  <a:alpha val="99000"/>
                </a:schemeClr>
              </a:solidFill>
              <a:cs typeface="Segoe UI" pitchFamily="34" charset="0"/>
            </a:endParaRPr>
          </a:p>
        </p:txBody>
      </p:sp>
      <p:pic>
        <p:nvPicPr>
          <p:cNvPr id="3075" name="Picture 3" descr="H:\Design IN-OUT\Designer Resources\MS Resources\Colors and Logos\Logos\SQL Azure\Logos and Logotypes\SQL-Azure_rgb.png"/>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11500"/>
                    </a14:imgEffect>
                    <a14:imgEffect>
                      <a14:saturation sat="400000"/>
                    </a14:imgEffect>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6516865" y="3379484"/>
            <a:ext cx="2505678" cy="772298"/>
          </a:xfrm>
          <a:prstGeom prst="rect">
            <a:avLst/>
          </a:prstGeom>
          <a:noFill/>
          <a:extLst>
            <a:ext uri="{909E8E84-426E-40DD-AFC4-6F175D3DCCD1}">
              <a14:hiddenFill xmlns:a14="http://schemas.microsoft.com/office/drawing/2010/main">
                <a:solidFill>
                  <a:srgbClr val="FFFFFF"/>
                </a:solidFill>
              </a14:hiddenFill>
            </a:ext>
          </a:extLst>
        </p:spPr>
      </p:pic>
      <p:grpSp>
        <p:nvGrpSpPr>
          <p:cNvPr id="35" name="Group 34"/>
          <p:cNvGrpSpPr/>
          <p:nvPr/>
        </p:nvGrpSpPr>
        <p:grpSpPr>
          <a:xfrm>
            <a:off x="3041569" y="2585635"/>
            <a:ext cx="3318701" cy="942112"/>
            <a:chOff x="3715675" y="2934235"/>
            <a:chExt cx="4668670" cy="1325340"/>
          </a:xfrm>
        </p:grpSpPr>
        <p:pic>
          <p:nvPicPr>
            <p:cNvPr id="36" name="Picture 5" descr="C:\Users\petern\Desktop\Design Stuff\SQL\SQL12_h_rgb.png"/>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3715675" y="2934235"/>
              <a:ext cx="4391008" cy="908193"/>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p:cNvSpPr txBox="1"/>
            <p:nvPr/>
          </p:nvSpPr>
          <p:spPr>
            <a:xfrm>
              <a:off x="4475326" y="3842430"/>
              <a:ext cx="3909019" cy="417145"/>
            </a:xfrm>
            <a:prstGeom prst="rect">
              <a:avLst/>
            </a:prstGeom>
            <a:noFill/>
          </p:spPr>
          <p:txBody>
            <a:bodyPr wrap="square" rtlCol="0">
              <a:spAutoFit/>
            </a:bodyPr>
            <a:lstStyle/>
            <a:p>
              <a:pPr algn="ctr"/>
              <a:r>
                <a:rPr lang="en-US" sz="1200" b="1" spc="-80" dirty="0" smtClean="0">
                  <a:ln>
                    <a:solidFill>
                      <a:srgbClr val="FFFFFF">
                        <a:alpha val="0"/>
                      </a:srgbClr>
                    </a:solidFill>
                  </a:ln>
                  <a:solidFill>
                    <a:schemeClr val="bg1">
                      <a:alpha val="99000"/>
                    </a:schemeClr>
                  </a:solidFill>
                  <a:cs typeface="Segoe UI" pitchFamily="34" charset="0"/>
                </a:rPr>
                <a:t>Standard Edition &amp; Enterprise Edition</a:t>
              </a:r>
              <a:endParaRPr lang="en-US" sz="1200" b="1" spc="-80" dirty="0">
                <a:ln>
                  <a:solidFill>
                    <a:srgbClr val="FFFFFF">
                      <a:alpha val="0"/>
                    </a:srgbClr>
                  </a:solidFill>
                </a:ln>
                <a:solidFill>
                  <a:schemeClr val="bg1">
                    <a:alpha val="99000"/>
                  </a:schemeClr>
                </a:solidFill>
                <a:cs typeface="Segoe UI" pitchFamily="34" charset="0"/>
              </a:endParaRPr>
            </a:p>
          </p:txBody>
        </p:sp>
      </p:grpSp>
      <p:pic>
        <p:nvPicPr>
          <p:cNvPr id="16" name="Picture 2" descr="H:\Design IN-OUT\Designer Resources\DVD_ART\Logos\Application Virtualization\Application Virtualization (brand)\Application Virtualization h.png"/>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090631" y="3690941"/>
            <a:ext cx="3282194" cy="41766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6541551" y="2706475"/>
            <a:ext cx="2602449" cy="584775"/>
          </a:xfrm>
          <a:prstGeom prst="rect">
            <a:avLst/>
          </a:prstGeom>
          <a:noFill/>
        </p:spPr>
        <p:txBody>
          <a:bodyPr wrap="square" rtlCol="0">
            <a:spAutoFit/>
          </a:bodyPr>
          <a:lstStyle/>
          <a:p>
            <a:r>
              <a:rPr lang="en-US" sz="2200" b="1" spc="-80" dirty="0" smtClean="0">
                <a:ln>
                  <a:solidFill>
                    <a:srgbClr val="FFFFFF">
                      <a:alpha val="0"/>
                    </a:srgbClr>
                  </a:solidFill>
                </a:ln>
                <a:solidFill>
                  <a:schemeClr val="bg1">
                    <a:alpha val="99000"/>
                  </a:schemeClr>
                </a:solidFill>
                <a:cs typeface="Segoe UI" pitchFamily="34" charset="0"/>
              </a:rPr>
              <a:t>Windows Server </a:t>
            </a:r>
            <a:r>
              <a:rPr lang="en-US" sz="3200" b="1" spc="-80" dirty="0" smtClean="0">
                <a:ln>
                  <a:solidFill>
                    <a:srgbClr val="FFFFFF">
                      <a:alpha val="0"/>
                    </a:srgbClr>
                  </a:solidFill>
                </a:ln>
                <a:solidFill>
                  <a:schemeClr val="bg1">
                    <a:alpha val="99000"/>
                  </a:schemeClr>
                </a:solidFill>
                <a:cs typeface="Segoe UI" pitchFamily="34" charset="0"/>
              </a:rPr>
              <a:t>8</a:t>
            </a:r>
            <a:endParaRPr lang="en-US" sz="3200" b="1" spc="-80" dirty="0">
              <a:ln>
                <a:solidFill>
                  <a:srgbClr val="FFFFFF">
                    <a:alpha val="0"/>
                  </a:srgbClr>
                </a:solidFill>
              </a:ln>
              <a:solidFill>
                <a:schemeClr val="bg1">
                  <a:alpha val="99000"/>
                </a:schemeClr>
              </a:solidFill>
              <a:cs typeface="Segoe UI" pitchFamily="34" charset="0"/>
            </a:endParaRPr>
          </a:p>
        </p:txBody>
      </p:sp>
    </p:spTree>
    <p:extLst>
      <p:ext uri="{BB962C8B-B14F-4D97-AF65-F5344CB8AC3E}">
        <p14:creationId xmlns:p14="http://schemas.microsoft.com/office/powerpoint/2010/main" val="3901535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2000"/>
                                        <p:tgtEl>
                                          <p:spTgt spid="35"/>
                                        </p:tgtEl>
                                      </p:cBhvr>
                                    </p:animEffect>
                                  </p:childTnLst>
                                </p:cTn>
                              </p:par>
                              <p:par>
                                <p:cTn id="11" presetID="10" presetClass="entr" presetSubtype="0" fill="hold" nodeType="withEffect">
                                  <p:stCondLst>
                                    <p:cond delay="0"/>
                                  </p:stCondLst>
                                  <p:childTnLst>
                                    <p:set>
                                      <p:cBhvr>
                                        <p:cTn id="12" dur="1" fill="hold">
                                          <p:stCondLst>
                                            <p:cond delay="0"/>
                                          </p:stCondLst>
                                        </p:cTn>
                                        <p:tgtEl>
                                          <p:spTgt spid="3075"/>
                                        </p:tgtEl>
                                        <p:attrNameLst>
                                          <p:attrName>style.visibility</p:attrName>
                                        </p:attrNameLst>
                                      </p:cBhvr>
                                      <p:to>
                                        <p:strVal val="visible"/>
                                      </p:to>
                                    </p:set>
                                    <p:animEffect transition="in" filter="fade">
                                      <p:cBhvr>
                                        <p:cTn id="13" dur="2000"/>
                                        <p:tgtEl>
                                          <p:spTgt spid="3075"/>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dirty="0" smtClean="0">
                <a:solidFill>
                  <a:srgbClr val="C00000"/>
                </a:solidFill>
              </a:rPr>
              <a:t>Template instructions</a:t>
            </a:r>
            <a:endParaRPr lang="en-US" sz="4000" dirty="0">
              <a:solidFill>
                <a:srgbClr val="C00000"/>
              </a:solidFill>
            </a:endParaRPr>
          </a:p>
        </p:txBody>
      </p:sp>
      <p:sp>
        <p:nvSpPr>
          <p:cNvPr id="4" name="Content Placeholder 3"/>
          <p:cNvSpPr>
            <a:spLocks noGrp="1"/>
          </p:cNvSpPr>
          <p:nvPr>
            <p:ph idx="1"/>
          </p:nvPr>
        </p:nvSpPr>
        <p:spPr>
          <a:xfrm>
            <a:off x="457200" y="1295400"/>
            <a:ext cx="8229600" cy="3429000"/>
          </a:xfrm>
        </p:spPr>
        <p:txBody>
          <a:bodyPr>
            <a:normAutofit/>
          </a:bodyPr>
          <a:lstStyle/>
          <a:p>
            <a:r>
              <a:rPr lang="en-US" sz="2000" dirty="0" smtClean="0">
                <a:latin typeface="Segoe UI" pitchFamily="34" charset="0"/>
                <a:ea typeface="Segoe UI" pitchFamily="34" charset="0"/>
                <a:cs typeface="Segoe UI" pitchFamily="34" charset="0"/>
              </a:rPr>
              <a:t>This template was designed with PowerPoint 2010. The charts and graphics can be edited with PowerPoint 2007, but may not be editable with PowerPoint 2003 or earlier versions.</a:t>
            </a:r>
          </a:p>
          <a:p>
            <a:pPr marL="0" indent="0">
              <a:buNone/>
            </a:pPr>
            <a:endParaRPr lang="en-US" sz="2000" dirty="0" smtClean="0">
              <a:latin typeface="Segoe UI" pitchFamily="34" charset="0"/>
              <a:ea typeface="Segoe UI" pitchFamily="34" charset="0"/>
              <a:cs typeface="Segoe UI" pitchFamily="34" charset="0"/>
            </a:endParaRPr>
          </a:p>
          <a:p>
            <a:r>
              <a:rPr lang="en-US" sz="2000" dirty="0" smtClean="0">
                <a:latin typeface="Segoe UI" pitchFamily="34" charset="0"/>
                <a:ea typeface="Segoe UI" pitchFamily="34" charset="0"/>
                <a:cs typeface="Segoe UI" pitchFamily="34" charset="0"/>
              </a:rPr>
              <a:t>This template uses the Segoe UI font family, which is a standard font included in Windows.</a:t>
            </a:r>
          </a:p>
          <a:p>
            <a:endParaRPr lang="en-US" sz="2000" dirty="0">
              <a:latin typeface="Segoe UI" pitchFamily="34" charset="0"/>
              <a:ea typeface="Segoe UI" pitchFamily="34" charset="0"/>
              <a:cs typeface="Segoe UI" pitchFamily="34" charset="0"/>
            </a:endParaRPr>
          </a:p>
        </p:txBody>
      </p:sp>
      <p:sp>
        <p:nvSpPr>
          <p:cNvPr id="6" name="Text Placeholder 2"/>
          <p:cNvSpPr txBox="1">
            <a:spLocks/>
          </p:cNvSpPr>
          <p:nvPr/>
        </p:nvSpPr>
        <p:spPr bwMode="auto">
          <a:xfrm>
            <a:off x="0" y="6557069"/>
            <a:ext cx="9144000" cy="341632"/>
          </a:xfrm>
          <a:prstGeom prst="rect">
            <a:avLst/>
          </a:prstGeom>
          <a:solidFill>
            <a:srgbClr val="EC008C"/>
          </a:solid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401638" marR="0" lvl="0" indent="-401638" algn="l" defTabSz="914400" rtl="0" eaLnBrk="1" fontAlgn="base" latinLnBrk="0" hangingPunct="1">
              <a:lnSpc>
                <a:spcPct val="90000"/>
              </a:lnSpc>
              <a:spcBef>
                <a:spcPct val="30000"/>
              </a:spcBef>
              <a:spcAft>
                <a:spcPct val="0"/>
              </a:spcAft>
              <a:buClr>
                <a:schemeClr val="accent1"/>
              </a:buClr>
              <a:buSzPct val="85000"/>
              <a:buFont typeface="Wingdings" pitchFamily="2" charset="2"/>
              <a:buNone/>
              <a:tabLst/>
              <a:defRPr/>
            </a:pPr>
            <a:r>
              <a:rPr kumimoji="0" lang="en-US" sz="1800" b="0" i="0" u="none" strike="noStrike" kern="0" cap="none" spc="0" normalizeH="0" baseline="0" noProof="0" dirty="0" smtClean="0">
                <a:ln>
                  <a:noFill/>
                </a:ln>
                <a:solidFill>
                  <a:schemeClr val="bg1"/>
                </a:solidFill>
                <a:effectLst/>
                <a:uLnTx/>
                <a:uFillTx/>
                <a:latin typeface="Calibri" pitchFamily="34" charset="0"/>
                <a:ea typeface="+mn-ea"/>
                <a:cs typeface="Calibri" pitchFamily="34" charset="0"/>
              </a:rPr>
              <a:t>Hidden Slide—please read</a:t>
            </a:r>
            <a:endParaRPr kumimoji="0" lang="en-US" sz="1800" b="0" i="0" u="none" strike="noStrike" kern="0" cap="none" spc="0" normalizeH="0" baseline="0" noProof="0" dirty="0">
              <a:ln>
                <a:noFill/>
              </a:ln>
              <a:solidFill>
                <a:schemeClr val="bg1"/>
              </a:solidFill>
              <a:effectLst/>
              <a:uLnTx/>
              <a:uFillTx/>
              <a:latin typeface="Calibri" pitchFamily="34" charset="0"/>
              <a:ea typeface="+mn-ea"/>
              <a:cs typeface="Calibri" pitchFamily="34" charset="0"/>
            </a:endParaRPr>
          </a:p>
        </p:txBody>
      </p:sp>
    </p:spTree>
    <p:extLst>
      <p:ext uri="{BB962C8B-B14F-4D97-AF65-F5344CB8AC3E}">
        <p14:creationId xmlns:p14="http://schemas.microsoft.com/office/powerpoint/2010/main" val="70790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7853" y="1905000"/>
            <a:ext cx="7772400" cy="1219200"/>
          </a:xfrm>
        </p:spPr>
        <p:txBody>
          <a:bodyPr>
            <a:noAutofit/>
          </a:bodyPr>
          <a:lstStyle/>
          <a:p>
            <a:r>
              <a:rPr lang="en-US" sz="5400" dirty="0" smtClean="0"/>
              <a:t>We Can Help</a:t>
            </a:r>
            <a:endParaRPr lang="en-US" sz="5400" dirty="0"/>
          </a:p>
        </p:txBody>
      </p:sp>
    </p:spTree>
    <p:extLst>
      <p:ext uri="{BB962C8B-B14F-4D97-AF65-F5344CB8AC3E}">
        <p14:creationId xmlns:p14="http://schemas.microsoft.com/office/powerpoint/2010/main" val="2901055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C00000"/>
                </a:solidFill>
              </a:rPr>
              <a:t>Next Steps</a:t>
            </a:r>
          </a:p>
        </p:txBody>
      </p:sp>
      <p:sp>
        <p:nvSpPr>
          <p:cNvPr id="3" name="Content Placeholder 2"/>
          <p:cNvSpPr>
            <a:spLocks noGrp="1"/>
          </p:cNvSpPr>
          <p:nvPr>
            <p:ph idx="1"/>
          </p:nvPr>
        </p:nvSpPr>
        <p:spPr>
          <a:xfrm>
            <a:off x="477672" y="1233488"/>
            <a:ext cx="8342478" cy="3262312"/>
          </a:xfrm>
        </p:spPr>
        <p:txBody>
          <a:bodyPr>
            <a:normAutofit fontScale="92500" lnSpcReduction="20000"/>
          </a:bodyPr>
          <a:lstStyle/>
          <a:p>
            <a:pPr>
              <a:buNone/>
            </a:pPr>
            <a:r>
              <a:rPr lang="en-US" dirty="0"/>
              <a:t>Work with </a:t>
            </a:r>
            <a:r>
              <a:rPr lang="en-US" dirty="0" smtClean="0"/>
              <a:t>us to:</a:t>
            </a:r>
          </a:p>
          <a:p>
            <a:pPr>
              <a:buNone/>
            </a:pPr>
            <a:endParaRPr lang="en-US" dirty="0"/>
          </a:p>
          <a:p>
            <a:pPr marL="514350"/>
            <a:r>
              <a:rPr lang="en-US" dirty="0" smtClean="0"/>
              <a:t>Assess </a:t>
            </a:r>
            <a:r>
              <a:rPr lang="en-US" dirty="0"/>
              <a:t>your </a:t>
            </a:r>
            <a:r>
              <a:rPr lang="en-US" dirty="0" smtClean="0"/>
              <a:t>current infrastructure</a:t>
            </a:r>
            <a:br>
              <a:rPr lang="en-US" dirty="0" smtClean="0"/>
            </a:br>
            <a:endParaRPr lang="en-US" dirty="0"/>
          </a:p>
          <a:p>
            <a:pPr marL="514350"/>
            <a:r>
              <a:rPr lang="en-US" dirty="0" smtClean="0"/>
              <a:t>Explore the </a:t>
            </a:r>
            <a:r>
              <a:rPr lang="en-US" dirty="0"/>
              <a:t>benefits of upgrading to </a:t>
            </a:r>
            <a:r>
              <a:rPr lang="en-US" dirty="0" smtClean="0"/>
              <a:t>SQL Server 2012</a:t>
            </a:r>
            <a:br>
              <a:rPr lang="en-US" dirty="0" smtClean="0"/>
            </a:br>
            <a:endParaRPr lang="en-US" dirty="0"/>
          </a:p>
          <a:p>
            <a:pPr marL="514350"/>
            <a:r>
              <a:rPr lang="en-US" dirty="0" smtClean="0"/>
              <a:t>Evaluate licensing models and determine the best option for your needs</a:t>
            </a:r>
          </a:p>
          <a:p>
            <a:pPr marL="331470" indent="0">
              <a:buNone/>
            </a:pPr>
            <a:r>
              <a:rPr lang="en-US" dirty="0" smtClean="0"/>
              <a:t> </a:t>
            </a:r>
          </a:p>
          <a:p>
            <a:pPr marL="514350"/>
            <a:r>
              <a:rPr lang="en-US" dirty="0" smtClean="0"/>
              <a:t>Discuss </a:t>
            </a:r>
            <a:r>
              <a:rPr lang="en-US" dirty="0"/>
              <a:t>existing resources and offers designed to simplify and reduce the cost of </a:t>
            </a:r>
            <a:r>
              <a:rPr lang="en-US" dirty="0" smtClean="0"/>
              <a:t>upgrading</a:t>
            </a:r>
            <a:endParaRPr lang="en-US" dirty="0"/>
          </a:p>
        </p:txBody>
      </p:sp>
      <p:sp>
        <p:nvSpPr>
          <p:cNvPr id="7" name="Rectangle 6"/>
          <p:cNvSpPr/>
          <p:nvPr/>
        </p:nvSpPr>
        <p:spPr bwMode="auto">
          <a:xfrm>
            <a:off x="0" y="4774223"/>
            <a:ext cx="9144000" cy="1199186"/>
          </a:xfrm>
          <a:prstGeom prst="rect">
            <a:avLst/>
          </a:prstGeom>
          <a:solidFill>
            <a:srgbClr val="B5D3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chorCtr="0">
            <a:noAutofit/>
          </a:bodyPr>
          <a:lstStyle/>
          <a:p>
            <a:pPr lvl="0" algn="ctr" eaLnBrk="0" fontAlgn="base" hangingPunct="0">
              <a:spcBef>
                <a:spcPct val="30000"/>
              </a:spcBef>
              <a:spcAft>
                <a:spcPct val="0"/>
              </a:spcAft>
              <a:buClr>
                <a:srgbClr val="9E0000"/>
              </a:buClr>
              <a:buSzPct val="90000"/>
              <a:defRPr/>
            </a:pPr>
            <a:r>
              <a:rPr lang="en-US" sz="2400" dirty="0" smtClean="0">
                <a:ln>
                  <a:solidFill>
                    <a:schemeClr val="tx1">
                      <a:alpha val="0"/>
                    </a:schemeClr>
                  </a:solidFill>
                </a:ln>
                <a:solidFill>
                  <a:schemeClr val="bg1"/>
                </a:solidFill>
              </a:rPr>
              <a:t>Learn more about SQL Server 2012:</a:t>
            </a:r>
          </a:p>
          <a:p>
            <a:pPr lvl="0" algn="ctr" eaLnBrk="0" fontAlgn="base" hangingPunct="0">
              <a:spcBef>
                <a:spcPct val="30000"/>
              </a:spcBef>
              <a:spcAft>
                <a:spcPct val="0"/>
              </a:spcAft>
              <a:buClr>
                <a:srgbClr val="9E0000"/>
              </a:buClr>
              <a:buSzPct val="90000"/>
              <a:defRPr/>
            </a:pPr>
            <a:r>
              <a:rPr lang="en-US" sz="2000" u="sng" dirty="0">
                <a:ln>
                  <a:solidFill>
                    <a:schemeClr val="tx1">
                      <a:alpha val="0"/>
                    </a:schemeClr>
                  </a:solidFill>
                </a:ln>
              </a:rPr>
              <a:t>http://</a:t>
            </a:r>
            <a:r>
              <a:rPr lang="en-US" sz="2000" u="sng" dirty="0" smtClean="0">
                <a:ln>
                  <a:solidFill>
                    <a:schemeClr val="tx1">
                      <a:alpha val="0"/>
                    </a:schemeClr>
                  </a:solidFill>
                </a:ln>
              </a:rPr>
              <a:t>www.microsoft.com/sqlserver</a:t>
            </a:r>
            <a:endParaRPr lang="en-US" sz="2000" u="sng" dirty="0" smtClean="0">
              <a:ln>
                <a:solidFill>
                  <a:schemeClr val="tx1">
                    <a:alpha val="0"/>
                  </a:schemeClr>
                </a:solidFill>
              </a:ln>
              <a:solidFill>
                <a:srgbClr val="000000">
                  <a:lumMod val="85000"/>
                  <a:lumOff val="15000"/>
                </a:srgbClr>
              </a:solidFill>
              <a:sym typeface="Wingdings" pitchFamily="2" charset="2"/>
            </a:endParaRPr>
          </a:p>
        </p:txBody>
      </p:sp>
    </p:spTree>
    <p:extLst>
      <p:ext uri="{BB962C8B-B14F-4D97-AF65-F5344CB8AC3E}">
        <p14:creationId xmlns:p14="http://schemas.microsoft.com/office/powerpoint/2010/main" val="2427255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C00000"/>
                </a:solidFill>
              </a:rPr>
              <a:t>Contact Us</a:t>
            </a:r>
            <a:endParaRPr lang="en-US" sz="4000" dirty="0">
              <a:solidFill>
                <a:srgbClr val="C00000"/>
              </a:solidFill>
            </a:endParaRPr>
          </a:p>
        </p:txBody>
      </p:sp>
      <p:sp>
        <p:nvSpPr>
          <p:cNvPr id="3" name="Content Placeholder 2"/>
          <p:cNvSpPr>
            <a:spLocks noGrp="1"/>
          </p:cNvSpPr>
          <p:nvPr>
            <p:ph idx="1"/>
          </p:nvPr>
        </p:nvSpPr>
        <p:spPr>
          <a:xfrm>
            <a:off x="342900" y="1233488"/>
            <a:ext cx="8477250" cy="3262312"/>
          </a:xfrm>
        </p:spPr>
        <p:txBody>
          <a:bodyPr>
            <a:normAutofit/>
          </a:bodyPr>
          <a:lstStyle/>
          <a:p>
            <a:pPr>
              <a:buNone/>
            </a:pPr>
            <a:r>
              <a:rPr lang="en-US" dirty="0" smtClean="0"/>
              <a:t>Our Contact Info:</a:t>
            </a:r>
          </a:p>
          <a:p>
            <a:pPr>
              <a:buNone/>
            </a:pPr>
            <a:r>
              <a:rPr lang="en-US" dirty="0" smtClean="0"/>
              <a:t>[Name]</a:t>
            </a:r>
          </a:p>
          <a:p>
            <a:pPr>
              <a:buNone/>
            </a:pPr>
            <a:r>
              <a:rPr lang="en-US" dirty="0" smtClean="0"/>
              <a:t>[Phone]</a:t>
            </a:r>
          </a:p>
          <a:p>
            <a:pPr>
              <a:buNone/>
            </a:pPr>
            <a:r>
              <a:rPr lang="en-US" dirty="0" smtClean="0"/>
              <a:t>[Email]</a:t>
            </a:r>
          </a:p>
          <a:p>
            <a:pPr>
              <a:buNone/>
            </a:pPr>
            <a:endParaRPr lang="en-US" dirty="0"/>
          </a:p>
          <a:p>
            <a:pPr>
              <a:buNone/>
            </a:pPr>
            <a:r>
              <a:rPr lang="en-US" dirty="0" smtClean="0"/>
              <a:t>Our Website:</a:t>
            </a:r>
          </a:p>
          <a:p>
            <a:pPr>
              <a:buNone/>
            </a:pPr>
            <a:r>
              <a:rPr lang="en-US" dirty="0" smtClean="0"/>
              <a:t>[URL]</a:t>
            </a:r>
          </a:p>
          <a:p>
            <a:pPr>
              <a:buNone/>
            </a:pPr>
            <a:endParaRPr lang="en-US" dirty="0"/>
          </a:p>
          <a:p>
            <a:pPr>
              <a:buNone/>
            </a:pPr>
            <a:endParaRPr lang="en-US" dirty="0"/>
          </a:p>
        </p:txBody>
      </p:sp>
      <p:pic>
        <p:nvPicPr>
          <p:cNvPr id="5" name="Picture 2" descr="C:\Users\roseh\Desktop\FPO logo.png"/>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625"/>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7551821" y="446089"/>
            <a:ext cx="1371600" cy="78581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2"/>
          <p:cNvSpPr txBox="1">
            <a:spLocks/>
          </p:cNvSpPr>
          <p:nvPr/>
        </p:nvSpPr>
        <p:spPr bwMode="auto">
          <a:xfrm>
            <a:off x="0" y="6521670"/>
            <a:ext cx="9144000" cy="369332"/>
          </a:xfrm>
          <a:prstGeom prst="rect">
            <a:avLst/>
          </a:prstGeom>
          <a:solidFill>
            <a:srgbClr val="EC008C"/>
          </a:solid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53975" indent="-53975">
              <a:defRPr/>
            </a:pPr>
            <a:r>
              <a:rPr lang="en-US" b="1" dirty="0">
                <a:solidFill>
                  <a:schemeClr val="bg1"/>
                </a:solidFill>
                <a:latin typeface="Calibri" pitchFamily="34" charset="0"/>
              </a:rPr>
              <a:t>[Instruction for Partner: </a:t>
            </a:r>
            <a:r>
              <a:rPr lang="en-US" i="1" dirty="0">
                <a:solidFill>
                  <a:schemeClr val="bg1"/>
                </a:solidFill>
                <a:latin typeface="Calibri" pitchFamily="34" charset="0"/>
              </a:rPr>
              <a:t>Customize </a:t>
            </a:r>
            <a:r>
              <a:rPr lang="en-US" i="1" dirty="0" smtClean="0">
                <a:solidFill>
                  <a:schemeClr val="bg1"/>
                </a:solidFill>
                <a:latin typeface="Calibri" pitchFamily="34" charset="0"/>
              </a:rPr>
              <a:t>this </a:t>
            </a:r>
            <a:r>
              <a:rPr lang="en-US" i="1" dirty="0">
                <a:solidFill>
                  <a:schemeClr val="bg1"/>
                </a:solidFill>
                <a:latin typeface="Calibri" pitchFamily="34" charset="0"/>
              </a:rPr>
              <a:t>slide to introduce your company, then remove this box</a:t>
            </a:r>
            <a:r>
              <a:rPr lang="en-US" dirty="0">
                <a:solidFill>
                  <a:schemeClr val="bg1"/>
                </a:solidFill>
                <a:latin typeface="Calibri" pitchFamily="34" charset="0"/>
              </a:rPr>
              <a:t>.</a:t>
            </a:r>
            <a:r>
              <a:rPr lang="en-US" b="1" dirty="0">
                <a:solidFill>
                  <a:schemeClr val="bg1"/>
                </a:solidFill>
                <a:latin typeface="Calibri" pitchFamily="34" charset="0"/>
              </a:rPr>
              <a:t>]</a:t>
            </a:r>
          </a:p>
        </p:txBody>
      </p:sp>
    </p:spTree>
    <p:extLst>
      <p:ext uri="{BB962C8B-B14F-4D97-AF65-F5344CB8AC3E}">
        <p14:creationId xmlns:p14="http://schemas.microsoft.com/office/powerpoint/2010/main" val="391061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7853" y="1905000"/>
            <a:ext cx="7772400" cy="1219200"/>
          </a:xfrm>
        </p:spPr>
        <p:txBody>
          <a:bodyPr>
            <a:noAutofit/>
          </a:bodyPr>
          <a:lstStyle/>
          <a:p>
            <a:r>
              <a:rPr lang="en-US" sz="5400" dirty="0" smtClean="0"/>
              <a:t>Appendix</a:t>
            </a:r>
            <a:endParaRPr lang="en-US" sz="5400" dirty="0"/>
          </a:p>
        </p:txBody>
      </p:sp>
    </p:spTree>
    <p:extLst>
      <p:ext uri="{BB962C8B-B14F-4D97-AF65-F5344CB8AC3E}">
        <p14:creationId xmlns:p14="http://schemas.microsoft.com/office/powerpoint/2010/main" val="3188820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1269492"/>
            <a:ext cx="2015640" cy="51313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76200"/>
            <a:ext cx="8229600" cy="563562"/>
          </a:xfrm>
        </p:spPr>
        <p:txBody>
          <a:bodyPr>
            <a:noAutofit/>
          </a:bodyPr>
          <a:lstStyle/>
          <a:p>
            <a:r>
              <a:rPr lang="en-US" sz="4000" dirty="0" smtClean="0">
                <a:solidFill>
                  <a:srgbClr val="C82828"/>
                </a:solidFill>
              </a:rPr>
              <a:t>Evolution of SQL Server</a:t>
            </a:r>
            <a:br>
              <a:rPr lang="en-US" sz="4000" dirty="0" smtClean="0">
                <a:solidFill>
                  <a:srgbClr val="C82828"/>
                </a:solidFill>
              </a:rPr>
            </a:br>
            <a:r>
              <a:rPr lang="en-US" sz="2000" dirty="0" smtClean="0">
                <a:solidFill>
                  <a:srgbClr val="595959"/>
                </a:solidFill>
              </a:rPr>
              <a:t>Are you leveraging the best technology available?</a:t>
            </a:r>
            <a:endParaRPr lang="en-US" sz="2000" dirty="0">
              <a:solidFill>
                <a:srgbClr val="595959"/>
              </a:solidFill>
            </a:endParaRPr>
          </a:p>
        </p:txBody>
      </p:sp>
      <p:sp>
        <p:nvSpPr>
          <p:cNvPr id="62" name="Rectangle 61"/>
          <p:cNvSpPr/>
          <p:nvPr/>
        </p:nvSpPr>
        <p:spPr>
          <a:xfrm>
            <a:off x="2905125" y="1269492"/>
            <a:ext cx="1548869" cy="978408"/>
          </a:xfrm>
          <a:prstGeom prst="rect">
            <a:avLst/>
          </a:prstGeom>
          <a:solidFill>
            <a:schemeClr val="bg2">
              <a:lumMod val="75000"/>
            </a:schemeClr>
          </a:solidFill>
          <a:ln w="9525">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1" indent="-171450" fontAlgn="base">
              <a:spcBef>
                <a:spcPts val="100"/>
              </a:spcBef>
              <a:spcAft>
                <a:spcPts val="100"/>
              </a:spcAft>
              <a:buClr>
                <a:srgbClr val="FFFFFF"/>
              </a:buClr>
              <a:buSzPct val="100000"/>
              <a:buFont typeface="Arial" pitchFamily="34" charset="0"/>
              <a:buChar char="•"/>
              <a:tabLst>
                <a:tab pos="4572000" algn="r"/>
              </a:tabLst>
              <a:defRPr/>
            </a:pPr>
            <a:r>
              <a:rPr lang="en-US" sz="1200" dirty="0">
                <a:ln>
                  <a:solidFill>
                    <a:srgbClr val="000000">
                      <a:alpha val="0"/>
                    </a:srgbClr>
                  </a:solidFill>
                </a:ln>
                <a:solidFill>
                  <a:srgbClr val="F2F2F2"/>
                </a:solidFill>
                <a:effectLst>
                  <a:outerShdw blurRad="38100" dist="38100" dir="2700000" algn="tl">
                    <a:srgbClr val="000000">
                      <a:alpha val="43137"/>
                    </a:srgbClr>
                  </a:outerShdw>
                </a:effectLst>
                <a:sym typeface="Wingdings" pitchFamily="2" charset="2"/>
              </a:rPr>
              <a:t>XML support</a:t>
            </a:r>
          </a:p>
          <a:p>
            <a:pPr marL="171450" lvl="1" indent="-171450" fontAlgn="base">
              <a:spcBef>
                <a:spcPts val="100"/>
              </a:spcBef>
              <a:spcAft>
                <a:spcPts val="100"/>
              </a:spcAft>
              <a:buClr>
                <a:srgbClr val="FFFFFF"/>
              </a:buClr>
              <a:buSzPct val="100000"/>
              <a:buFont typeface="Arial" pitchFamily="34" charset="0"/>
              <a:buChar char="•"/>
              <a:tabLst>
                <a:tab pos="4572000" algn="r"/>
              </a:tabLst>
              <a:defRPr/>
            </a:pPr>
            <a:r>
              <a:rPr lang="en-US" sz="1200" dirty="0">
                <a:ln>
                  <a:solidFill>
                    <a:srgbClr val="000000">
                      <a:alpha val="0"/>
                    </a:srgbClr>
                  </a:solidFill>
                </a:ln>
                <a:solidFill>
                  <a:srgbClr val="F2F2F2"/>
                </a:solidFill>
                <a:effectLst>
                  <a:outerShdw blurRad="38100" dist="38100" dir="2700000" algn="tl">
                    <a:srgbClr val="000000">
                      <a:alpha val="43137"/>
                    </a:srgbClr>
                  </a:outerShdw>
                </a:effectLst>
                <a:sym typeface="Wingdings" pitchFamily="2" charset="2"/>
              </a:rPr>
              <a:t>Data </a:t>
            </a:r>
            <a:r>
              <a:rPr lang="en-US" sz="1200" dirty="0" smtClean="0">
                <a:ln>
                  <a:solidFill>
                    <a:srgbClr val="000000">
                      <a:alpha val="0"/>
                    </a:srgbClr>
                  </a:solidFill>
                </a:ln>
                <a:solidFill>
                  <a:srgbClr val="F2F2F2"/>
                </a:solidFill>
                <a:effectLst>
                  <a:outerShdw blurRad="38100" dist="38100" dir="2700000" algn="tl">
                    <a:srgbClr val="000000">
                      <a:alpha val="43137"/>
                    </a:srgbClr>
                  </a:outerShdw>
                </a:effectLst>
                <a:sym typeface="Wingdings" pitchFamily="2" charset="2"/>
              </a:rPr>
              <a:t>mining </a:t>
            </a:r>
            <a:r>
              <a:rPr lang="en-US" sz="1200" dirty="0">
                <a:ln>
                  <a:solidFill>
                    <a:srgbClr val="000000">
                      <a:alpha val="0"/>
                    </a:srgbClr>
                  </a:solidFill>
                </a:ln>
                <a:solidFill>
                  <a:srgbClr val="F2F2F2"/>
                </a:solidFill>
                <a:effectLst>
                  <a:outerShdw blurRad="38100" dist="38100" dir="2700000" algn="tl">
                    <a:srgbClr val="000000">
                      <a:alpha val="43137"/>
                    </a:srgbClr>
                  </a:outerShdw>
                </a:effectLst>
                <a:sym typeface="Wingdings" pitchFamily="2" charset="2"/>
              </a:rPr>
              <a:t>and d</a:t>
            </a:r>
            <a:r>
              <a:rPr lang="en-US" sz="1200" dirty="0" smtClean="0">
                <a:ln>
                  <a:solidFill>
                    <a:srgbClr val="000000">
                      <a:alpha val="0"/>
                    </a:srgbClr>
                  </a:solidFill>
                </a:ln>
                <a:solidFill>
                  <a:srgbClr val="F2F2F2"/>
                </a:solidFill>
                <a:effectLst>
                  <a:outerShdw blurRad="38100" dist="38100" dir="2700000" algn="tl">
                    <a:srgbClr val="000000">
                      <a:alpha val="43137"/>
                    </a:srgbClr>
                  </a:outerShdw>
                </a:effectLst>
                <a:sym typeface="Wingdings" pitchFamily="2" charset="2"/>
              </a:rPr>
              <a:t>ata scripting </a:t>
            </a:r>
            <a:endParaRPr lang="en-US" sz="1200" dirty="0">
              <a:ln>
                <a:solidFill>
                  <a:srgbClr val="000000">
                    <a:alpha val="0"/>
                  </a:srgbClr>
                </a:solidFill>
              </a:ln>
              <a:solidFill>
                <a:srgbClr val="F2F2F2"/>
              </a:solidFill>
              <a:effectLst>
                <a:outerShdw blurRad="38100" dist="38100" dir="2700000" algn="tl">
                  <a:srgbClr val="000000">
                    <a:alpha val="43137"/>
                  </a:srgbClr>
                </a:outerShdw>
              </a:effectLst>
              <a:sym typeface="Wingdings" pitchFamily="2" charset="2"/>
            </a:endParaRPr>
          </a:p>
          <a:p>
            <a:pPr marL="171450" lvl="1" indent="-171450" fontAlgn="base">
              <a:spcBef>
                <a:spcPts val="100"/>
              </a:spcBef>
              <a:spcAft>
                <a:spcPts val="100"/>
              </a:spcAft>
              <a:buClr>
                <a:srgbClr val="FFFFFF"/>
              </a:buClr>
              <a:buSzPct val="100000"/>
              <a:buFont typeface="Arial" pitchFamily="34" charset="0"/>
              <a:buChar char="•"/>
              <a:tabLst>
                <a:tab pos="4572000" algn="r"/>
              </a:tabLst>
              <a:defRPr/>
            </a:pPr>
            <a:r>
              <a:rPr lang="en-US" sz="1200" dirty="0">
                <a:ln>
                  <a:solidFill>
                    <a:srgbClr val="000000">
                      <a:alpha val="0"/>
                    </a:srgbClr>
                  </a:solidFill>
                </a:ln>
                <a:solidFill>
                  <a:srgbClr val="F2F2F2"/>
                </a:solidFill>
                <a:effectLst>
                  <a:outerShdw blurRad="38100" dist="38100" dir="2700000" algn="tl">
                    <a:srgbClr val="000000">
                      <a:alpha val="43137"/>
                    </a:srgbClr>
                  </a:outerShdw>
                </a:effectLst>
                <a:sym typeface="Wingdings" pitchFamily="2" charset="2"/>
              </a:rPr>
              <a:t>Failover clustering</a:t>
            </a:r>
          </a:p>
        </p:txBody>
      </p:sp>
      <p:grpSp>
        <p:nvGrpSpPr>
          <p:cNvPr id="4" name="Group 3"/>
          <p:cNvGrpSpPr/>
          <p:nvPr/>
        </p:nvGrpSpPr>
        <p:grpSpPr>
          <a:xfrm>
            <a:off x="762000" y="4326795"/>
            <a:ext cx="7574279" cy="996806"/>
            <a:chOff x="762000" y="4326795"/>
            <a:chExt cx="7574279" cy="996806"/>
          </a:xfrm>
        </p:grpSpPr>
        <p:grpSp>
          <p:nvGrpSpPr>
            <p:cNvPr id="73" name="Group 72"/>
            <p:cNvGrpSpPr/>
            <p:nvPr/>
          </p:nvGrpSpPr>
          <p:grpSpPr>
            <a:xfrm>
              <a:off x="762000" y="4326795"/>
              <a:ext cx="7574279" cy="996806"/>
              <a:chOff x="803761" y="4123391"/>
              <a:chExt cx="7574279" cy="996806"/>
            </a:xfrm>
          </p:grpSpPr>
          <p:pic>
            <p:nvPicPr>
              <p:cNvPr id="75" name="Picture 2" descr="E:\Syngai\Company Logos\Microsoft\SQL Server 2008 R2_w.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03761" y="4443890"/>
                <a:ext cx="1723883" cy="317171"/>
              </a:xfrm>
              <a:prstGeom prst="rect">
                <a:avLst/>
              </a:prstGeom>
              <a:noFill/>
              <a:extLst>
                <a:ext uri="{909E8E84-426E-40DD-AFC4-6F175D3DCCD1}">
                  <a14:hiddenFill xmlns:a14="http://schemas.microsoft.com/office/drawing/2010/main">
                    <a:solidFill>
                      <a:srgbClr val="FFFFFF"/>
                    </a:solidFill>
                  </a14:hiddenFill>
                </a:ext>
              </a:extLst>
            </p:spPr>
          </p:pic>
          <p:sp>
            <p:nvSpPr>
              <p:cNvPr id="76" name="Rectangle 75"/>
              <p:cNvSpPr/>
              <p:nvPr/>
            </p:nvSpPr>
            <p:spPr>
              <a:xfrm>
                <a:off x="5070961" y="4123391"/>
                <a:ext cx="3307079" cy="996806"/>
              </a:xfrm>
              <a:prstGeom prst="rect">
                <a:avLst/>
              </a:prstGeom>
              <a:solidFill>
                <a:srgbClr val="4DC8ED"/>
              </a:solidFill>
              <a:ln w="9525">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marL="171450" lvl="1" indent="-171450" fontAlgn="base">
                  <a:spcBef>
                    <a:spcPts val="100"/>
                  </a:spcBef>
                  <a:spcAft>
                    <a:spcPts val="100"/>
                  </a:spcAft>
                  <a:buClr>
                    <a:srgbClr val="FFFFFF"/>
                  </a:buClr>
                  <a:buSzPct val="100000"/>
                  <a:buFont typeface="Arial" pitchFamily="34" charset="0"/>
                  <a:buChar char="•"/>
                  <a:tabLst>
                    <a:tab pos="4572000" algn="r"/>
                  </a:tabLst>
                  <a:defRPr/>
                </a:pPr>
                <a:r>
                  <a:rPr lang="en-US" sz="800" b="1" dirty="0">
                    <a:ln>
                      <a:solidFill>
                        <a:srgbClr val="000000">
                          <a:alpha val="0"/>
                        </a:srgbClr>
                      </a:solidFill>
                    </a:ln>
                    <a:solidFill>
                      <a:srgbClr val="F2F2F2"/>
                    </a:solidFill>
                  </a:rPr>
                  <a:t>PowerPivot for SharePoint</a:t>
                </a:r>
              </a:p>
              <a:p>
                <a:pPr marL="171450" lvl="1" indent="-171450" fontAlgn="base">
                  <a:spcBef>
                    <a:spcPts val="100"/>
                  </a:spcBef>
                  <a:spcAft>
                    <a:spcPts val="100"/>
                  </a:spcAft>
                  <a:buClr>
                    <a:srgbClr val="FFFFFF"/>
                  </a:buClr>
                  <a:buSzPct val="100000"/>
                  <a:buFont typeface="Arial" pitchFamily="34" charset="0"/>
                  <a:buChar char="•"/>
                  <a:tabLst>
                    <a:tab pos="4572000" algn="r"/>
                  </a:tabLst>
                  <a:defRPr/>
                </a:pPr>
                <a:r>
                  <a:rPr lang="en-US" sz="800" b="1" dirty="0">
                    <a:ln>
                      <a:solidFill>
                        <a:srgbClr val="000000">
                          <a:alpha val="0"/>
                        </a:srgbClr>
                      </a:solidFill>
                    </a:ln>
                    <a:solidFill>
                      <a:srgbClr val="F2F2F2"/>
                    </a:solidFill>
                  </a:rPr>
                  <a:t>Report Builder 3.0</a:t>
                </a:r>
              </a:p>
              <a:p>
                <a:pPr marL="171450" lvl="1" indent="-171450" fontAlgn="base">
                  <a:spcBef>
                    <a:spcPts val="100"/>
                  </a:spcBef>
                  <a:spcAft>
                    <a:spcPts val="100"/>
                  </a:spcAft>
                  <a:buClr>
                    <a:srgbClr val="FFFFFF"/>
                  </a:buClr>
                  <a:buSzPct val="100000"/>
                  <a:buFont typeface="Arial" pitchFamily="34" charset="0"/>
                  <a:buChar char="•"/>
                  <a:tabLst>
                    <a:tab pos="4572000" algn="r"/>
                  </a:tabLst>
                  <a:defRPr/>
                </a:pPr>
                <a:r>
                  <a:rPr lang="en-US" sz="800" b="1" dirty="0">
                    <a:ln>
                      <a:solidFill>
                        <a:srgbClr val="000000">
                          <a:alpha val="0"/>
                        </a:srgbClr>
                      </a:solidFill>
                    </a:ln>
                    <a:solidFill>
                      <a:srgbClr val="F2F2F2"/>
                    </a:solidFill>
                  </a:rPr>
                  <a:t>Support for up to 256 </a:t>
                </a:r>
                <a:r>
                  <a:rPr lang="en-US" sz="800" b="1" dirty="0" smtClean="0">
                    <a:ln>
                      <a:solidFill>
                        <a:srgbClr val="000000">
                          <a:alpha val="0"/>
                        </a:srgbClr>
                      </a:solidFill>
                    </a:ln>
                    <a:solidFill>
                      <a:srgbClr val="F2F2F2"/>
                    </a:solidFill>
                  </a:rPr>
                  <a:t>logical </a:t>
                </a:r>
                <a:r>
                  <a:rPr lang="en-US" sz="800" b="1" dirty="0">
                    <a:ln>
                      <a:solidFill>
                        <a:srgbClr val="000000">
                          <a:alpha val="0"/>
                        </a:srgbClr>
                      </a:solidFill>
                    </a:ln>
                    <a:solidFill>
                      <a:srgbClr val="F2F2F2"/>
                    </a:solidFill>
                  </a:rPr>
                  <a:t>p</a:t>
                </a:r>
                <a:r>
                  <a:rPr lang="en-US" sz="800" b="1" dirty="0" smtClean="0">
                    <a:ln>
                      <a:solidFill>
                        <a:srgbClr val="000000">
                          <a:alpha val="0"/>
                        </a:srgbClr>
                      </a:solidFill>
                    </a:ln>
                    <a:solidFill>
                      <a:srgbClr val="F2F2F2"/>
                    </a:solidFill>
                  </a:rPr>
                  <a:t>rocessors</a:t>
                </a:r>
                <a:endParaRPr lang="en-US" sz="800" b="1" dirty="0">
                  <a:ln>
                    <a:solidFill>
                      <a:srgbClr val="000000">
                        <a:alpha val="0"/>
                      </a:srgbClr>
                    </a:solidFill>
                  </a:ln>
                  <a:solidFill>
                    <a:srgbClr val="F2F2F2"/>
                  </a:solidFill>
                </a:endParaRPr>
              </a:p>
              <a:p>
                <a:pPr marL="171450" lvl="1" indent="-171450" fontAlgn="base">
                  <a:spcBef>
                    <a:spcPts val="100"/>
                  </a:spcBef>
                  <a:spcAft>
                    <a:spcPts val="100"/>
                  </a:spcAft>
                  <a:buClr>
                    <a:srgbClr val="FFFFFF"/>
                  </a:buClr>
                  <a:buSzPct val="100000"/>
                  <a:buFont typeface="Arial" pitchFamily="34" charset="0"/>
                  <a:buChar char="•"/>
                  <a:tabLst>
                    <a:tab pos="4572000" algn="r"/>
                  </a:tabLst>
                  <a:defRPr/>
                </a:pPr>
                <a:r>
                  <a:rPr lang="en-US" sz="800" b="1" dirty="0">
                    <a:ln>
                      <a:solidFill>
                        <a:srgbClr val="000000">
                          <a:alpha val="0"/>
                        </a:srgbClr>
                      </a:solidFill>
                    </a:ln>
                    <a:solidFill>
                      <a:srgbClr val="F2F2F2"/>
                    </a:solidFill>
                  </a:rPr>
                  <a:t>Master Data Services</a:t>
                </a:r>
              </a:p>
              <a:p>
                <a:pPr marL="171450" lvl="1" indent="-171450" fontAlgn="base">
                  <a:spcBef>
                    <a:spcPts val="100"/>
                  </a:spcBef>
                  <a:spcAft>
                    <a:spcPts val="100"/>
                  </a:spcAft>
                  <a:buClr>
                    <a:srgbClr val="FFFFFF"/>
                  </a:buClr>
                  <a:buSzPct val="100000"/>
                  <a:buFont typeface="Arial" pitchFamily="34" charset="0"/>
                  <a:buChar char="•"/>
                  <a:tabLst>
                    <a:tab pos="4572000" algn="r"/>
                  </a:tabLst>
                  <a:defRPr/>
                </a:pPr>
                <a:r>
                  <a:rPr lang="en-US" sz="800" b="1" dirty="0" smtClean="0">
                    <a:ln>
                      <a:solidFill>
                        <a:srgbClr val="000000">
                          <a:alpha val="0"/>
                        </a:srgbClr>
                      </a:solidFill>
                    </a:ln>
                    <a:solidFill>
                      <a:srgbClr val="F2F2F2"/>
                    </a:solidFill>
                  </a:rPr>
                  <a:t>Multi-server </a:t>
                </a:r>
                <a:r>
                  <a:rPr lang="en-US" sz="800" b="1" dirty="0">
                    <a:ln>
                      <a:solidFill>
                        <a:srgbClr val="000000">
                          <a:alpha val="0"/>
                        </a:srgbClr>
                      </a:solidFill>
                    </a:ln>
                    <a:solidFill>
                      <a:srgbClr val="F2F2F2"/>
                    </a:solidFill>
                  </a:rPr>
                  <a:t>m</a:t>
                </a:r>
                <a:r>
                  <a:rPr lang="en-US" sz="800" b="1" dirty="0" smtClean="0">
                    <a:ln>
                      <a:solidFill>
                        <a:srgbClr val="000000">
                          <a:alpha val="0"/>
                        </a:srgbClr>
                      </a:solidFill>
                    </a:ln>
                    <a:solidFill>
                      <a:srgbClr val="F2F2F2"/>
                    </a:solidFill>
                  </a:rPr>
                  <a:t>anagement </a:t>
                </a:r>
                <a:endParaRPr lang="en-US" sz="800" b="1" dirty="0">
                  <a:ln>
                    <a:solidFill>
                      <a:srgbClr val="000000">
                        <a:alpha val="0"/>
                      </a:srgbClr>
                    </a:solidFill>
                  </a:ln>
                  <a:solidFill>
                    <a:srgbClr val="F2F2F2"/>
                  </a:solidFill>
                </a:endParaRPr>
              </a:p>
              <a:p>
                <a:pPr marL="171450" lvl="1" indent="-171450" fontAlgn="base">
                  <a:spcBef>
                    <a:spcPts val="100"/>
                  </a:spcBef>
                  <a:spcAft>
                    <a:spcPts val="100"/>
                  </a:spcAft>
                  <a:buClr>
                    <a:srgbClr val="FFFFFF"/>
                  </a:buClr>
                  <a:buSzPct val="100000"/>
                  <a:buFont typeface="Arial" pitchFamily="34" charset="0"/>
                  <a:buChar char="•"/>
                  <a:tabLst>
                    <a:tab pos="4572000" algn="r"/>
                  </a:tabLst>
                  <a:defRPr/>
                </a:pPr>
                <a:r>
                  <a:rPr lang="en-US" sz="800" b="1" dirty="0">
                    <a:ln>
                      <a:solidFill>
                        <a:srgbClr val="000000">
                          <a:alpha val="0"/>
                        </a:srgbClr>
                      </a:solidFill>
                    </a:ln>
                    <a:solidFill>
                      <a:srgbClr val="F2F2F2"/>
                    </a:solidFill>
                  </a:rPr>
                  <a:t>Hyper-V </a:t>
                </a:r>
                <a:r>
                  <a:rPr lang="en-US" sz="800" b="1" dirty="0" smtClean="0">
                    <a:ln>
                      <a:solidFill>
                        <a:srgbClr val="000000">
                          <a:alpha val="0"/>
                        </a:srgbClr>
                      </a:solidFill>
                    </a:ln>
                    <a:solidFill>
                      <a:srgbClr val="F2F2F2"/>
                    </a:solidFill>
                  </a:rPr>
                  <a:t>live </a:t>
                </a:r>
                <a:r>
                  <a:rPr lang="en-US" sz="800" b="1" dirty="0">
                    <a:ln>
                      <a:solidFill>
                        <a:srgbClr val="000000">
                          <a:alpha val="0"/>
                        </a:srgbClr>
                      </a:solidFill>
                    </a:ln>
                    <a:solidFill>
                      <a:srgbClr val="F2F2F2"/>
                    </a:solidFill>
                  </a:rPr>
                  <a:t>m</a:t>
                </a:r>
                <a:r>
                  <a:rPr lang="en-US" sz="800" b="1" dirty="0" smtClean="0">
                    <a:ln>
                      <a:solidFill>
                        <a:srgbClr val="000000">
                          <a:alpha val="0"/>
                        </a:srgbClr>
                      </a:solidFill>
                    </a:ln>
                    <a:solidFill>
                      <a:srgbClr val="F2F2F2"/>
                    </a:solidFill>
                  </a:rPr>
                  <a:t>igration</a:t>
                </a:r>
                <a:endParaRPr lang="en-US" sz="800" b="1" dirty="0">
                  <a:ln>
                    <a:solidFill>
                      <a:srgbClr val="000000">
                        <a:alpha val="0"/>
                      </a:srgbClr>
                    </a:solidFill>
                  </a:ln>
                  <a:solidFill>
                    <a:srgbClr val="F2F2F2"/>
                  </a:solidFill>
                </a:endParaRPr>
              </a:p>
              <a:p>
                <a:pPr marL="171450" lvl="1" indent="-171450" fontAlgn="base">
                  <a:spcBef>
                    <a:spcPts val="100"/>
                  </a:spcBef>
                  <a:spcAft>
                    <a:spcPts val="100"/>
                  </a:spcAft>
                  <a:buClr>
                    <a:srgbClr val="FFFFFF"/>
                  </a:buClr>
                  <a:buSzPct val="100000"/>
                  <a:buFont typeface="Arial" pitchFamily="34" charset="0"/>
                  <a:buChar char="•"/>
                  <a:tabLst>
                    <a:tab pos="4572000" algn="r"/>
                  </a:tabLst>
                  <a:defRPr/>
                </a:pPr>
                <a:r>
                  <a:rPr lang="en-US" sz="800" b="1" dirty="0">
                    <a:ln>
                      <a:solidFill>
                        <a:srgbClr val="000000">
                          <a:alpha val="0"/>
                        </a:srgbClr>
                      </a:solidFill>
                    </a:ln>
                    <a:solidFill>
                      <a:srgbClr val="F2F2F2"/>
                    </a:solidFill>
                  </a:rPr>
                  <a:t>Data Tier Application Management (VS Integration)</a:t>
                </a:r>
              </a:p>
              <a:p>
                <a:pPr marL="171450" lvl="1" indent="-171450" fontAlgn="base">
                  <a:spcBef>
                    <a:spcPts val="100"/>
                  </a:spcBef>
                  <a:spcAft>
                    <a:spcPts val="100"/>
                  </a:spcAft>
                  <a:buClr>
                    <a:srgbClr val="FFFFFF"/>
                  </a:buClr>
                  <a:buSzPct val="100000"/>
                  <a:buFont typeface="Arial" pitchFamily="34" charset="0"/>
                  <a:buChar char="•"/>
                  <a:tabLst>
                    <a:tab pos="4572000" algn="r"/>
                  </a:tabLst>
                  <a:defRPr/>
                </a:pPr>
                <a:r>
                  <a:rPr lang="en-US" sz="800" b="1" dirty="0">
                    <a:ln>
                      <a:solidFill>
                        <a:srgbClr val="000000">
                          <a:alpha val="0"/>
                        </a:srgbClr>
                      </a:solidFill>
                    </a:ln>
                    <a:solidFill>
                      <a:srgbClr val="F2F2F2"/>
                    </a:solidFill>
                  </a:rPr>
                  <a:t>Complex </a:t>
                </a:r>
                <a:r>
                  <a:rPr lang="en-US" sz="800" b="1" dirty="0" smtClean="0">
                    <a:ln>
                      <a:solidFill>
                        <a:srgbClr val="000000">
                          <a:alpha val="0"/>
                        </a:srgbClr>
                      </a:solidFill>
                    </a:ln>
                    <a:solidFill>
                      <a:srgbClr val="F2F2F2"/>
                    </a:solidFill>
                  </a:rPr>
                  <a:t>event </a:t>
                </a:r>
                <a:r>
                  <a:rPr lang="en-US" sz="800" b="1" dirty="0">
                    <a:ln>
                      <a:solidFill>
                        <a:srgbClr val="000000">
                          <a:alpha val="0"/>
                        </a:srgbClr>
                      </a:solidFill>
                    </a:ln>
                    <a:solidFill>
                      <a:srgbClr val="F2F2F2"/>
                    </a:solidFill>
                  </a:rPr>
                  <a:t>p</a:t>
                </a:r>
                <a:r>
                  <a:rPr lang="en-US" sz="800" b="1" dirty="0" smtClean="0">
                    <a:ln>
                      <a:solidFill>
                        <a:srgbClr val="000000">
                          <a:alpha val="0"/>
                        </a:srgbClr>
                      </a:solidFill>
                    </a:ln>
                    <a:solidFill>
                      <a:srgbClr val="F2F2F2"/>
                    </a:solidFill>
                  </a:rPr>
                  <a:t>rocessing</a:t>
                </a:r>
                <a:endParaRPr lang="en-US" sz="800" b="1" dirty="0">
                  <a:ln>
                    <a:solidFill>
                      <a:srgbClr val="000000">
                        <a:alpha val="0"/>
                      </a:srgbClr>
                    </a:solidFill>
                  </a:ln>
                  <a:solidFill>
                    <a:srgbClr val="F2F2F2"/>
                  </a:solidFill>
                </a:endParaRPr>
              </a:p>
              <a:p>
                <a:pPr marL="171450" lvl="1" indent="-171450" fontAlgn="base">
                  <a:spcBef>
                    <a:spcPts val="100"/>
                  </a:spcBef>
                  <a:spcAft>
                    <a:spcPts val="100"/>
                  </a:spcAft>
                  <a:buClr>
                    <a:srgbClr val="FFFFFF"/>
                  </a:buClr>
                  <a:buSzPct val="100000"/>
                  <a:buFont typeface="Arial" pitchFamily="34" charset="0"/>
                  <a:buChar char="•"/>
                  <a:tabLst>
                    <a:tab pos="4572000" algn="r"/>
                  </a:tabLst>
                  <a:defRPr/>
                </a:pPr>
                <a:r>
                  <a:rPr lang="en-US" sz="800" b="1" dirty="0">
                    <a:ln>
                      <a:solidFill>
                        <a:srgbClr val="000000">
                          <a:alpha val="0"/>
                        </a:srgbClr>
                      </a:solidFill>
                    </a:ln>
                    <a:solidFill>
                      <a:srgbClr val="F2F2F2"/>
                    </a:solidFill>
                  </a:rPr>
                  <a:t>System </a:t>
                </a:r>
                <a:r>
                  <a:rPr lang="en-US" sz="800" b="1" dirty="0" smtClean="0">
                    <a:ln>
                      <a:solidFill>
                        <a:srgbClr val="000000">
                          <a:alpha val="0"/>
                        </a:srgbClr>
                      </a:solidFill>
                    </a:ln>
                    <a:solidFill>
                      <a:srgbClr val="F2F2F2"/>
                    </a:solidFill>
                  </a:rPr>
                  <a:t>prep</a:t>
                </a:r>
                <a:endParaRPr lang="en-US" sz="800" b="1" dirty="0">
                  <a:ln>
                    <a:solidFill>
                      <a:srgbClr val="000000">
                        <a:alpha val="0"/>
                      </a:srgbClr>
                    </a:solidFill>
                  </a:ln>
                  <a:solidFill>
                    <a:srgbClr val="F2F2F2"/>
                  </a:solidFill>
                </a:endParaRPr>
              </a:p>
              <a:p>
                <a:pPr marL="171450" lvl="1" indent="-171450" fontAlgn="base">
                  <a:spcBef>
                    <a:spcPts val="100"/>
                  </a:spcBef>
                  <a:spcAft>
                    <a:spcPts val="100"/>
                  </a:spcAft>
                  <a:buClr>
                    <a:srgbClr val="FFFFFF"/>
                  </a:buClr>
                  <a:buSzPct val="100000"/>
                  <a:buFont typeface="Arial" pitchFamily="34" charset="0"/>
                  <a:buChar char="•"/>
                  <a:tabLst>
                    <a:tab pos="4572000" algn="r"/>
                  </a:tabLst>
                  <a:defRPr/>
                </a:pPr>
                <a:r>
                  <a:rPr lang="en-US" sz="800" b="1" dirty="0">
                    <a:ln>
                      <a:solidFill>
                        <a:srgbClr val="000000">
                          <a:alpha val="0"/>
                        </a:srgbClr>
                      </a:solidFill>
                    </a:ln>
                    <a:solidFill>
                      <a:srgbClr val="F2F2F2"/>
                    </a:solidFill>
                  </a:rPr>
                  <a:t>Unicode </a:t>
                </a:r>
                <a:r>
                  <a:rPr lang="en-US" sz="800" b="1" dirty="0" smtClean="0">
                    <a:ln>
                      <a:solidFill>
                        <a:srgbClr val="000000">
                          <a:alpha val="0"/>
                        </a:srgbClr>
                      </a:solidFill>
                    </a:ln>
                    <a:solidFill>
                      <a:srgbClr val="F2F2F2"/>
                    </a:solidFill>
                  </a:rPr>
                  <a:t>compression </a:t>
                </a:r>
                <a:endParaRPr lang="en-US" sz="800" b="1" dirty="0">
                  <a:ln>
                    <a:solidFill>
                      <a:srgbClr val="000000">
                        <a:alpha val="0"/>
                      </a:srgbClr>
                    </a:solidFill>
                  </a:ln>
                  <a:solidFill>
                    <a:srgbClr val="F2F2F2"/>
                  </a:solidFill>
                </a:endParaRPr>
              </a:p>
            </p:txBody>
          </p:sp>
          <p:sp>
            <p:nvSpPr>
              <p:cNvPr id="77" name="Rectangle 76"/>
              <p:cNvSpPr/>
              <p:nvPr/>
            </p:nvSpPr>
            <p:spPr>
              <a:xfrm>
                <a:off x="2937361" y="4123391"/>
                <a:ext cx="1549164" cy="996806"/>
              </a:xfrm>
              <a:prstGeom prst="rect">
                <a:avLst/>
              </a:prstGeom>
              <a:solidFill>
                <a:srgbClr val="4DC8ED"/>
              </a:solidFill>
              <a:ln w="9525">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fontAlgn="base">
                  <a:spcBef>
                    <a:spcPts val="100"/>
                  </a:spcBef>
                  <a:spcAft>
                    <a:spcPts val="100"/>
                  </a:spcAft>
                  <a:buClr>
                    <a:srgbClr val="FFFFFF"/>
                  </a:buClr>
                  <a:buSzPct val="100000"/>
                  <a:tabLst>
                    <a:tab pos="4572000" algn="r"/>
                  </a:tabLst>
                  <a:defRPr/>
                </a:pPr>
                <a:r>
                  <a:rPr lang="en-US" sz="1200" dirty="0">
                    <a:ln>
                      <a:solidFill>
                        <a:srgbClr val="000000">
                          <a:alpha val="0"/>
                        </a:srgbClr>
                      </a:solidFill>
                    </a:ln>
                    <a:solidFill>
                      <a:srgbClr val="F2F2F2"/>
                    </a:solidFill>
                    <a:effectLst>
                      <a:outerShdw blurRad="38100" dist="38100" dir="2700000" algn="tl">
                        <a:srgbClr val="000000">
                          <a:alpha val="43137"/>
                        </a:srgbClr>
                      </a:outerShdw>
                    </a:effectLst>
                    <a:sym typeface="Wingdings" pitchFamily="2" charset="2"/>
                  </a:rPr>
                  <a:t>All Capabilities from SQL Server 2008 Release</a:t>
                </a:r>
              </a:p>
            </p:txBody>
          </p:sp>
        </p:grpSp>
        <p:sp>
          <p:nvSpPr>
            <p:cNvPr id="79" name="Plus 78"/>
            <p:cNvSpPr/>
            <p:nvPr/>
          </p:nvSpPr>
          <p:spPr>
            <a:xfrm>
              <a:off x="4549947" y="4626147"/>
              <a:ext cx="403053" cy="403053"/>
            </a:xfrm>
            <a:prstGeom prst="mathPlus">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oup 6"/>
          <p:cNvGrpSpPr/>
          <p:nvPr/>
        </p:nvGrpSpPr>
        <p:grpSpPr>
          <a:xfrm>
            <a:off x="762000" y="3312489"/>
            <a:ext cx="6659880" cy="978417"/>
            <a:chOff x="762000" y="3312489"/>
            <a:chExt cx="6659880" cy="978417"/>
          </a:xfrm>
        </p:grpSpPr>
        <p:grpSp>
          <p:nvGrpSpPr>
            <p:cNvPr id="66" name="Group 65"/>
            <p:cNvGrpSpPr/>
            <p:nvPr/>
          </p:nvGrpSpPr>
          <p:grpSpPr>
            <a:xfrm>
              <a:off x="762000" y="3312489"/>
              <a:ext cx="6659880" cy="978417"/>
              <a:chOff x="803759" y="2971800"/>
              <a:chExt cx="6659880" cy="978417"/>
            </a:xfrm>
          </p:grpSpPr>
          <p:pic>
            <p:nvPicPr>
              <p:cNvPr id="68" name="Picture 2" descr="E:\Syngai\Company Logos\Microsoft\SQL Server 2008 R2_w.pn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803759" y="3228303"/>
                <a:ext cx="1723885" cy="34967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9" name="Rectangle 68"/>
              <p:cNvSpPr/>
              <p:nvPr/>
            </p:nvSpPr>
            <p:spPr>
              <a:xfrm>
                <a:off x="5070959" y="2971809"/>
                <a:ext cx="2392680" cy="978408"/>
              </a:xfrm>
              <a:prstGeom prst="rect">
                <a:avLst/>
              </a:prstGeom>
              <a:solidFill>
                <a:srgbClr val="FF8B00"/>
              </a:solidFill>
              <a:ln w="9525">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171450" lvl="1" indent="-171450" fontAlgn="base">
                  <a:spcBef>
                    <a:spcPts val="100"/>
                  </a:spcBef>
                  <a:spcAft>
                    <a:spcPts val="100"/>
                  </a:spcAft>
                  <a:buClr>
                    <a:srgbClr val="FFFFFF"/>
                  </a:buClr>
                  <a:buSzPct val="100000"/>
                  <a:buFont typeface="Arial" pitchFamily="34" charset="0"/>
                  <a:buChar char="•"/>
                  <a:tabLst>
                    <a:tab pos="4572000" algn="r"/>
                  </a:tabLst>
                  <a:defRPr/>
                </a:pPr>
                <a:r>
                  <a:rPr lang="en-US" sz="800" b="1" dirty="0">
                    <a:ln>
                      <a:solidFill>
                        <a:srgbClr val="000000">
                          <a:alpha val="0"/>
                        </a:srgbClr>
                      </a:solidFill>
                    </a:ln>
                    <a:solidFill>
                      <a:srgbClr val="F2F2F2"/>
                    </a:solidFill>
                    <a:sym typeface="Wingdings" pitchFamily="2" charset="2"/>
                  </a:rPr>
                  <a:t>Transparent Data Encryption</a:t>
                </a:r>
              </a:p>
              <a:p>
                <a:pPr marL="171450" lvl="1" indent="-171450" fontAlgn="base">
                  <a:spcBef>
                    <a:spcPts val="100"/>
                  </a:spcBef>
                  <a:spcAft>
                    <a:spcPts val="100"/>
                  </a:spcAft>
                  <a:buClr>
                    <a:srgbClr val="FFFFFF"/>
                  </a:buClr>
                  <a:buSzPct val="100000"/>
                  <a:buFont typeface="Arial" pitchFamily="34" charset="0"/>
                  <a:buChar char="•"/>
                  <a:tabLst>
                    <a:tab pos="4572000" algn="r"/>
                  </a:tabLst>
                  <a:defRPr/>
                </a:pPr>
                <a:r>
                  <a:rPr lang="en-US" sz="800" b="1" dirty="0">
                    <a:ln>
                      <a:solidFill>
                        <a:srgbClr val="000000">
                          <a:alpha val="0"/>
                        </a:srgbClr>
                      </a:solidFill>
                    </a:ln>
                    <a:solidFill>
                      <a:srgbClr val="F2F2F2"/>
                    </a:solidFill>
                    <a:sym typeface="Wingdings" pitchFamily="2" charset="2"/>
                  </a:rPr>
                  <a:t>Enhanced BI </a:t>
                </a:r>
                <a:r>
                  <a:rPr lang="en-US" sz="800" b="1" dirty="0" smtClean="0">
                    <a:ln>
                      <a:solidFill>
                        <a:srgbClr val="000000">
                          <a:alpha val="0"/>
                        </a:srgbClr>
                      </a:solidFill>
                    </a:ln>
                    <a:solidFill>
                      <a:srgbClr val="F2F2F2"/>
                    </a:solidFill>
                    <a:sym typeface="Wingdings" pitchFamily="2" charset="2"/>
                  </a:rPr>
                  <a:t>sync </a:t>
                </a:r>
                <a:r>
                  <a:rPr lang="en-US" sz="800" b="1" dirty="0">
                    <a:ln>
                      <a:solidFill>
                        <a:srgbClr val="000000">
                          <a:alpha val="0"/>
                        </a:srgbClr>
                      </a:solidFill>
                    </a:ln>
                    <a:solidFill>
                      <a:srgbClr val="F2F2F2"/>
                    </a:solidFill>
                    <a:sym typeface="Wingdings" pitchFamily="2" charset="2"/>
                  </a:rPr>
                  <a:t>framework</a:t>
                </a:r>
              </a:p>
              <a:p>
                <a:pPr marL="171450" lvl="1" indent="-171450" fontAlgn="base">
                  <a:spcBef>
                    <a:spcPts val="100"/>
                  </a:spcBef>
                  <a:spcAft>
                    <a:spcPts val="100"/>
                  </a:spcAft>
                  <a:buClr>
                    <a:srgbClr val="FFFFFF"/>
                  </a:buClr>
                  <a:buSzPct val="100000"/>
                  <a:buFont typeface="Arial" pitchFamily="34" charset="0"/>
                  <a:buChar char="•"/>
                  <a:tabLst>
                    <a:tab pos="4572000" algn="r"/>
                  </a:tabLst>
                  <a:defRPr/>
                </a:pPr>
                <a:r>
                  <a:rPr lang="en-US" sz="800" b="1" dirty="0" smtClean="0">
                    <a:ln>
                      <a:solidFill>
                        <a:srgbClr val="000000">
                          <a:alpha val="0"/>
                        </a:srgbClr>
                      </a:solidFill>
                    </a:ln>
                    <a:solidFill>
                      <a:srgbClr val="F2F2F2"/>
                    </a:solidFill>
                    <a:sym typeface="Wingdings" pitchFamily="2" charset="2"/>
                  </a:rPr>
                  <a:t>Policy-based </a:t>
                </a:r>
                <a:r>
                  <a:rPr lang="en-US" sz="800" b="1" dirty="0">
                    <a:ln>
                      <a:solidFill>
                        <a:srgbClr val="000000">
                          <a:alpha val="0"/>
                        </a:srgbClr>
                      </a:solidFill>
                    </a:ln>
                    <a:solidFill>
                      <a:srgbClr val="F2F2F2"/>
                    </a:solidFill>
                    <a:sym typeface="Wingdings" pitchFamily="2" charset="2"/>
                  </a:rPr>
                  <a:t>m</a:t>
                </a:r>
                <a:r>
                  <a:rPr lang="en-US" sz="800" b="1" dirty="0" smtClean="0">
                    <a:ln>
                      <a:solidFill>
                        <a:srgbClr val="000000">
                          <a:alpha val="0"/>
                        </a:srgbClr>
                      </a:solidFill>
                    </a:ln>
                    <a:solidFill>
                      <a:srgbClr val="F2F2F2"/>
                    </a:solidFill>
                    <a:sym typeface="Wingdings" pitchFamily="2" charset="2"/>
                  </a:rPr>
                  <a:t>anagement</a:t>
                </a:r>
                <a:endParaRPr lang="en-US" sz="800" b="1" dirty="0">
                  <a:ln>
                    <a:solidFill>
                      <a:srgbClr val="000000">
                        <a:alpha val="0"/>
                      </a:srgbClr>
                    </a:solidFill>
                  </a:ln>
                  <a:solidFill>
                    <a:srgbClr val="F2F2F2"/>
                  </a:solidFill>
                  <a:sym typeface="Wingdings" pitchFamily="2" charset="2"/>
                </a:endParaRPr>
              </a:p>
              <a:p>
                <a:pPr marL="171450" lvl="1" indent="-171450" fontAlgn="base">
                  <a:spcBef>
                    <a:spcPts val="100"/>
                  </a:spcBef>
                  <a:spcAft>
                    <a:spcPts val="100"/>
                  </a:spcAft>
                  <a:buClr>
                    <a:srgbClr val="FFFFFF"/>
                  </a:buClr>
                  <a:buSzPct val="100000"/>
                  <a:buFont typeface="Arial" pitchFamily="34" charset="0"/>
                  <a:buChar char="•"/>
                  <a:tabLst>
                    <a:tab pos="4572000" algn="r"/>
                  </a:tabLst>
                  <a:defRPr/>
                </a:pPr>
                <a:r>
                  <a:rPr lang="en-US" sz="800" b="1" dirty="0">
                    <a:ln>
                      <a:solidFill>
                        <a:srgbClr val="000000">
                          <a:alpha val="0"/>
                        </a:srgbClr>
                      </a:solidFill>
                    </a:ln>
                    <a:solidFill>
                      <a:srgbClr val="F2F2F2"/>
                    </a:solidFill>
                    <a:sym typeface="Wingdings" pitchFamily="2" charset="2"/>
                  </a:rPr>
                  <a:t>Resource governor</a:t>
                </a:r>
              </a:p>
              <a:p>
                <a:pPr marL="171450" lvl="1" indent="-171450" fontAlgn="base">
                  <a:spcBef>
                    <a:spcPts val="100"/>
                  </a:spcBef>
                  <a:spcAft>
                    <a:spcPts val="100"/>
                  </a:spcAft>
                  <a:buClr>
                    <a:srgbClr val="FFFFFF"/>
                  </a:buClr>
                  <a:buSzPct val="100000"/>
                  <a:buFont typeface="Arial" pitchFamily="34" charset="0"/>
                  <a:buChar char="•"/>
                  <a:tabLst>
                    <a:tab pos="4572000" algn="r"/>
                  </a:tabLst>
                  <a:defRPr/>
                </a:pPr>
                <a:r>
                  <a:rPr lang="en-US" sz="800" b="1" dirty="0">
                    <a:ln>
                      <a:solidFill>
                        <a:srgbClr val="000000">
                          <a:alpha val="0"/>
                        </a:srgbClr>
                      </a:solidFill>
                    </a:ln>
                    <a:solidFill>
                      <a:srgbClr val="F2F2F2"/>
                    </a:solidFill>
                    <a:sym typeface="Wingdings" pitchFamily="2" charset="2"/>
                  </a:rPr>
                  <a:t>Data compression / backup compression</a:t>
                </a:r>
              </a:p>
              <a:p>
                <a:pPr marL="171450" lvl="1" indent="-171450" fontAlgn="base">
                  <a:spcBef>
                    <a:spcPts val="100"/>
                  </a:spcBef>
                  <a:spcAft>
                    <a:spcPts val="100"/>
                  </a:spcAft>
                  <a:buClr>
                    <a:srgbClr val="FFFFFF"/>
                  </a:buClr>
                  <a:buSzPct val="100000"/>
                  <a:buFont typeface="Arial" pitchFamily="34" charset="0"/>
                  <a:buChar char="•"/>
                  <a:tabLst>
                    <a:tab pos="4572000" algn="r"/>
                  </a:tabLst>
                  <a:defRPr/>
                </a:pPr>
                <a:r>
                  <a:rPr lang="en-US" sz="800" b="1" dirty="0">
                    <a:ln>
                      <a:solidFill>
                        <a:srgbClr val="000000">
                          <a:alpha val="0"/>
                        </a:srgbClr>
                      </a:solidFill>
                    </a:ln>
                    <a:solidFill>
                      <a:srgbClr val="F2F2F2"/>
                    </a:solidFill>
                    <a:sym typeface="Wingdings" pitchFamily="2" charset="2"/>
                  </a:rPr>
                  <a:t>New data types </a:t>
                </a:r>
                <a:r>
                  <a:rPr lang="en-US" sz="800" b="1" dirty="0" smtClean="0">
                    <a:ln>
                      <a:solidFill>
                        <a:srgbClr val="000000">
                          <a:alpha val="0"/>
                        </a:srgbClr>
                      </a:solidFill>
                    </a:ln>
                    <a:solidFill>
                      <a:srgbClr val="F2F2F2"/>
                    </a:solidFill>
                    <a:sym typeface="Wingdings" pitchFamily="2" charset="2"/>
                  </a:rPr>
                  <a:t>(spatial </a:t>
                </a:r>
                <a:r>
                  <a:rPr lang="en-US" sz="800" b="1" dirty="0">
                    <a:ln>
                      <a:solidFill>
                        <a:srgbClr val="000000">
                          <a:alpha val="0"/>
                        </a:srgbClr>
                      </a:solidFill>
                    </a:ln>
                    <a:solidFill>
                      <a:srgbClr val="F2F2F2"/>
                    </a:solidFill>
                    <a:sym typeface="Wingdings" pitchFamily="2" charset="2"/>
                  </a:rPr>
                  <a:t>, dates and time)</a:t>
                </a:r>
              </a:p>
            </p:txBody>
          </p:sp>
          <p:sp>
            <p:nvSpPr>
              <p:cNvPr id="70" name="Rectangle 69"/>
              <p:cNvSpPr/>
              <p:nvPr/>
            </p:nvSpPr>
            <p:spPr>
              <a:xfrm>
                <a:off x="2937359" y="2971800"/>
                <a:ext cx="1554481" cy="978408"/>
              </a:xfrm>
              <a:prstGeom prst="rect">
                <a:avLst/>
              </a:prstGeom>
              <a:solidFill>
                <a:srgbClr val="FF8B00"/>
              </a:solidFill>
              <a:ln w="9525">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fontAlgn="base">
                  <a:spcBef>
                    <a:spcPts val="100"/>
                  </a:spcBef>
                  <a:spcAft>
                    <a:spcPts val="100"/>
                  </a:spcAft>
                  <a:buClr>
                    <a:srgbClr val="FFFFFF"/>
                  </a:buClr>
                  <a:buSzPct val="100000"/>
                  <a:tabLst>
                    <a:tab pos="4572000" algn="r"/>
                  </a:tabLst>
                  <a:defRPr/>
                </a:pPr>
                <a:r>
                  <a:rPr lang="en-US" sz="1200" dirty="0">
                    <a:ln>
                      <a:solidFill>
                        <a:srgbClr val="000000">
                          <a:alpha val="0"/>
                        </a:srgbClr>
                      </a:solidFill>
                    </a:ln>
                    <a:solidFill>
                      <a:srgbClr val="F2F2F2"/>
                    </a:solidFill>
                    <a:effectLst>
                      <a:outerShdw blurRad="38100" dist="38100" dir="2700000" algn="tl">
                        <a:srgbClr val="000000">
                          <a:alpha val="43137"/>
                        </a:srgbClr>
                      </a:outerShdw>
                    </a:effectLst>
                    <a:sym typeface="Wingdings" pitchFamily="2" charset="2"/>
                  </a:rPr>
                  <a:t>All Capabilities from SQL Server </a:t>
                </a:r>
                <a:r>
                  <a:rPr lang="en-US" sz="1200" dirty="0" smtClean="0">
                    <a:ln>
                      <a:solidFill>
                        <a:srgbClr val="000000">
                          <a:alpha val="0"/>
                        </a:srgbClr>
                      </a:solidFill>
                    </a:ln>
                    <a:solidFill>
                      <a:srgbClr val="F2F2F2"/>
                    </a:solidFill>
                    <a:effectLst>
                      <a:outerShdw blurRad="38100" dist="38100" dir="2700000" algn="tl">
                        <a:srgbClr val="000000">
                          <a:alpha val="43137"/>
                        </a:srgbClr>
                      </a:outerShdw>
                    </a:effectLst>
                    <a:sym typeface="Wingdings" pitchFamily="2" charset="2"/>
                  </a:rPr>
                  <a:t>2005 </a:t>
                </a:r>
                <a:r>
                  <a:rPr lang="en-US" sz="1200" dirty="0">
                    <a:ln>
                      <a:solidFill>
                        <a:srgbClr val="000000">
                          <a:alpha val="0"/>
                        </a:srgbClr>
                      </a:solidFill>
                    </a:ln>
                    <a:solidFill>
                      <a:srgbClr val="F2F2F2"/>
                    </a:solidFill>
                    <a:effectLst>
                      <a:outerShdw blurRad="38100" dist="38100" dir="2700000" algn="tl">
                        <a:srgbClr val="000000">
                          <a:alpha val="43137"/>
                        </a:srgbClr>
                      </a:outerShdw>
                    </a:effectLst>
                    <a:sym typeface="Wingdings" pitchFamily="2" charset="2"/>
                  </a:rPr>
                  <a:t>Release</a:t>
                </a:r>
              </a:p>
            </p:txBody>
          </p:sp>
        </p:grpSp>
        <p:sp>
          <p:nvSpPr>
            <p:cNvPr id="80" name="Plus 79"/>
            <p:cNvSpPr/>
            <p:nvPr/>
          </p:nvSpPr>
          <p:spPr>
            <a:xfrm>
              <a:off x="4549947" y="3559347"/>
              <a:ext cx="403053" cy="403053"/>
            </a:xfrm>
            <a:prstGeom prst="mathPlus">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Group 4"/>
          <p:cNvGrpSpPr/>
          <p:nvPr/>
        </p:nvGrpSpPr>
        <p:grpSpPr>
          <a:xfrm>
            <a:off x="762000" y="5359489"/>
            <a:ext cx="8637269" cy="1041311"/>
            <a:chOff x="762000" y="5359489"/>
            <a:chExt cx="8637269" cy="1041311"/>
          </a:xfrm>
        </p:grpSpPr>
        <p:grpSp>
          <p:nvGrpSpPr>
            <p:cNvPr id="25" name="Group 24"/>
            <p:cNvGrpSpPr/>
            <p:nvPr/>
          </p:nvGrpSpPr>
          <p:grpSpPr>
            <a:xfrm>
              <a:off x="762000" y="5359489"/>
              <a:ext cx="8637269" cy="1041311"/>
              <a:chOff x="803760" y="5307096"/>
              <a:chExt cx="8637269" cy="1041311"/>
            </a:xfrm>
          </p:grpSpPr>
          <p:grpSp>
            <p:nvGrpSpPr>
              <p:cNvPr id="26" name="Group 25"/>
              <p:cNvGrpSpPr/>
              <p:nvPr/>
            </p:nvGrpSpPr>
            <p:grpSpPr>
              <a:xfrm>
                <a:off x="803760" y="5307096"/>
                <a:ext cx="7920839" cy="1041311"/>
                <a:chOff x="803760" y="5307096"/>
                <a:chExt cx="7920839" cy="1041311"/>
              </a:xfrm>
            </p:grpSpPr>
            <p:pic>
              <p:nvPicPr>
                <p:cNvPr id="28" name="Picture 27"/>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03760" y="5596898"/>
                  <a:ext cx="1738747" cy="359516"/>
                </a:xfrm>
                <a:prstGeom prst="rect">
                  <a:avLst/>
                </a:prstGeom>
                <a:noFill/>
                <a:ln>
                  <a:noFill/>
                </a:ln>
              </p:spPr>
            </p:pic>
            <p:sp>
              <p:nvSpPr>
                <p:cNvPr id="29" name="Rectangle 28"/>
                <p:cNvSpPr/>
                <p:nvPr/>
              </p:nvSpPr>
              <p:spPr bwMode="auto">
                <a:xfrm>
                  <a:off x="5070960" y="5307096"/>
                  <a:ext cx="3653639" cy="1041311"/>
                </a:xfrm>
                <a:prstGeom prst="rect">
                  <a:avLst/>
                </a:prstGeom>
                <a:solidFill>
                  <a:srgbClr val="C82828"/>
                </a:solidFill>
                <a:ln w="9525">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t">
                  <a:spAutoFit/>
                </a:bodyPr>
                <a:lstStyle/>
                <a:p>
                  <a:pPr marL="0" lvl="1" fontAlgn="base">
                    <a:spcBef>
                      <a:spcPts val="100"/>
                    </a:spcBef>
                    <a:spcAft>
                      <a:spcPts val="100"/>
                    </a:spcAft>
                    <a:buClr>
                      <a:srgbClr val="FFFFFF"/>
                    </a:buClr>
                    <a:buSzPct val="100000"/>
                    <a:tabLst>
                      <a:tab pos="4572000" algn="r"/>
                    </a:tabLst>
                    <a:defRPr/>
                  </a:pPr>
                  <a:endParaRPr lang="en-US" sz="1100" dirty="0" smtClean="0">
                    <a:ln>
                      <a:solidFill>
                        <a:srgbClr val="000000">
                          <a:alpha val="0"/>
                        </a:srgbClr>
                      </a:solidFill>
                    </a:ln>
                    <a:solidFill>
                      <a:srgbClr val="F2F2F2"/>
                    </a:solidFill>
                    <a:effectLst>
                      <a:outerShdw blurRad="38100" dist="38100" dir="2700000" algn="tl">
                        <a:srgbClr val="000000">
                          <a:alpha val="43137"/>
                        </a:srgbClr>
                      </a:outerShdw>
                    </a:effectLst>
                    <a:sym typeface="Wingdings" pitchFamily="2" charset="2"/>
                  </a:endParaRPr>
                </a:p>
                <a:p>
                  <a:pPr marL="0" lvl="1" fontAlgn="base">
                    <a:spcBef>
                      <a:spcPts val="100"/>
                    </a:spcBef>
                    <a:spcAft>
                      <a:spcPts val="100"/>
                    </a:spcAft>
                    <a:buClr>
                      <a:srgbClr val="FFFFFF"/>
                    </a:buClr>
                    <a:buSzPct val="100000"/>
                    <a:tabLst>
                      <a:tab pos="4572000" algn="r"/>
                    </a:tabLst>
                    <a:defRPr/>
                  </a:pPr>
                  <a:endParaRPr lang="en-US" sz="1100" dirty="0">
                    <a:ln>
                      <a:solidFill>
                        <a:srgbClr val="000000">
                          <a:alpha val="0"/>
                        </a:srgbClr>
                      </a:solidFill>
                    </a:ln>
                    <a:solidFill>
                      <a:srgbClr val="F2F2F2"/>
                    </a:solidFill>
                    <a:effectLst>
                      <a:outerShdw blurRad="38100" dist="38100" dir="2700000" algn="tl">
                        <a:srgbClr val="000000">
                          <a:alpha val="43137"/>
                        </a:srgbClr>
                      </a:outerShdw>
                    </a:effectLst>
                    <a:sym typeface="Wingdings" pitchFamily="2" charset="2"/>
                  </a:endParaRPr>
                </a:p>
                <a:p>
                  <a:pPr marL="0" lvl="1" fontAlgn="base">
                    <a:spcBef>
                      <a:spcPts val="100"/>
                    </a:spcBef>
                    <a:spcAft>
                      <a:spcPts val="100"/>
                    </a:spcAft>
                    <a:buClr>
                      <a:srgbClr val="FFFFFF"/>
                    </a:buClr>
                    <a:buSzPct val="100000"/>
                    <a:tabLst>
                      <a:tab pos="4572000" algn="r"/>
                    </a:tabLst>
                    <a:defRPr/>
                  </a:pPr>
                  <a:endParaRPr lang="en-US" sz="1100" dirty="0" smtClean="0">
                    <a:ln>
                      <a:solidFill>
                        <a:srgbClr val="000000">
                          <a:alpha val="0"/>
                        </a:srgbClr>
                      </a:solidFill>
                    </a:ln>
                    <a:solidFill>
                      <a:srgbClr val="F2F2F2"/>
                    </a:solidFill>
                    <a:effectLst>
                      <a:outerShdw blurRad="38100" dist="38100" dir="2700000" algn="tl">
                        <a:srgbClr val="000000">
                          <a:alpha val="43137"/>
                        </a:srgbClr>
                      </a:outerShdw>
                    </a:effectLst>
                    <a:sym typeface="Wingdings" pitchFamily="2" charset="2"/>
                  </a:endParaRPr>
                </a:p>
                <a:p>
                  <a:pPr marL="0" lvl="1" fontAlgn="base">
                    <a:spcBef>
                      <a:spcPts val="100"/>
                    </a:spcBef>
                    <a:spcAft>
                      <a:spcPts val="100"/>
                    </a:spcAft>
                    <a:buClr>
                      <a:srgbClr val="FFFFFF"/>
                    </a:buClr>
                    <a:buSzPct val="100000"/>
                    <a:tabLst>
                      <a:tab pos="4572000" algn="r"/>
                    </a:tabLst>
                    <a:defRPr/>
                  </a:pPr>
                  <a:endParaRPr lang="en-US" sz="1100" dirty="0">
                    <a:ln>
                      <a:solidFill>
                        <a:srgbClr val="000000">
                          <a:alpha val="0"/>
                        </a:srgbClr>
                      </a:solidFill>
                    </a:ln>
                    <a:solidFill>
                      <a:srgbClr val="F2F2F2"/>
                    </a:solidFill>
                    <a:effectLst>
                      <a:outerShdw blurRad="38100" dist="38100" dir="2700000" algn="tl">
                        <a:srgbClr val="000000">
                          <a:alpha val="43137"/>
                        </a:srgbClr>
                      </a:outerShdw>
                    </a:effectLst>
                    <a:sym typeface="Wingdings" pitchFamily="2" charset="2"/>
                  </a:endParaRPr>
                </a:p>
                <a:p>
                  <a:pPr marL="0" lvl="1" fontAlgn="base">
                    <a:spcBef>
                      <a:spcPts val="100"/>
                    </a:spcBef>
                    <a:spcAft>
                      <a:spcPts val="100"/>
                    </a:spcAft>
                    <a:buClr>
                      <a:srgbClr val="FFFFFF"/>
                    </a:buClr>
                    <a:buSzPct val="100000"/>
                    <a:tabLst>
                      <a:tab pos="4572000" algn="r"/>
                    </a:tabLst>
                    <a:defRPr/>
                  </a:pPr>
                  <a:endParaRPr lang="en-US" sz="1100" dirty="0">
                    <a:ln>
                      <a:solidFill>
                        <a:srgbClr val="000000">
                          <a:alpha val="0"/>
                        </a:srgbClr>
                      </a:solidFill>
                    </a:ln>
                    <a:solidFill>
                      <a:srgbClr val="F2F2F2"/>
                    </a:solidFill>
                    <a:effectLst>
                      <a:outerShdw blurRad="38100" dist="38100" dir="2700000" algn="tl">
                        <a:srgbClr val="000000">
                          <a:alpha val="43137"/>
                        </a:srgbClr>
                      </a:outerShdw>
                    </a:effectLst>
                    <a:sym typeface="Wingdings" pitchFamily="2" charset="2"/>
                  </a:endParaRPr>
                </a:p>
              </p:txBody>
            </p:sp>
            <p:sp>
              <p:nvSpPr>
                <p:cNvPr id="30" name="Rectangle 29"/>
                <p:cNvSpPr/>
                <p:nvPr/>
              </p:nvSpPr>
              <p:spPr>
                <a:xfrm>
                  <a:off x="2937360" y="5307097"/>
                  <a:ext cx="1549164" cy="1041310"/>
                </a:xfrm>
                <a:prstGeom prst="rect">
                  <a:avLst/>
                </a:prstGeom>
                <a:solidFill>
                  <a:srgbClr val="C82828"/>
                </a:solidFill>
                <a:ln w="9525">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fontAlgn="base">
                    <a:spcBef>
                      <a:spcPts val="100"/>
                    </a:spcBef>
                    <a:spcAft>
                      <a:spcPts val="100"/>
                    </a:spcAft>
                    <a:buClr>
                      <a:srgbClr val="FFFFFF"/>
                    </a:buClr>
                    <a:buSzPct val="100000"/>
                    <a:tabLst>
                      <a:tab pos="4572000" algn="r"/>
                    </a:tabLst>
                    <a:defRPr/>
                  </a:pPr>
                  <a:r>
                    <a:rPr lang="en-US" sz="1200" dirty="0">
                      <a:ln>
                        <a:solidFill>
                          <a:srgbClr val="000000">
                            <a:alpha val="0"/>
                          </a:srgbClr>
                        </a:solidFill>
                      </a:ln>
                      <a:solidFill>
                        <a:srgbClr val="F2F2F2"/>
                      </a:solidFill>
                      <a:effectLst>
                        <a:outerShdw blurRad="38100" dist="38100" dir="2700000" algn="tl">
                          <a:srgbClr val="000000">
                            <a:alpha val="43137"/>
                          </a:srgbClr>
                        </a:outerShdw>
                      </a:effectLst>
                      <a:sym typeface="Wingdings" pitchFamily="2" charset="2"/>
                    </a:rPr>
                    <a:t>All Capabilities from SQL Server </a:t>
                  </a:r>
                  <a:r>
                    <a:rPr lang="en-US" sz="1200" dirty="0" smtClean="0">
                      <a:ln>
                        <a:solidFill>
                          <a:srgbClr val="000000">
                            <a:alpha val="0"/>
                          </a:srgbClr>
                        </a:solidFill>
                      </a:ln>
                      <a:solidFill>
                        <a:srgbClr val="F2F2F2"/>
                      </a:solidFill>
                      <a:effectLst>
                        <a:outerShdw blurRad="38100" dist="38100" dir="2700000" algn="tl">
                          <a:srgbClr val="000000">
                            <a:alpha val="43137"/>
                          </a:srgbClr>
                        </a:outerShdw>
                      </a:effectLst>
                      <a:sym typeface="Wingdings" pitchFamily="2" charset="2"/>
                    </a:rPr>
                    <a:t>2008 R2 </a:t>
                  </a:r>
                  <a:r>
                    <a:rPr lang="en-US" sz="1200" dirty="0">
                      <a:ln>
                        <a:solidFill>
                          <a:srgbClr val="000000">
                            <a:alpha val="0"/>
                          </a:srgbClr>
                        </a:solidFill>
                      </a:ln>
                      <a:solidFill>
                        <a:srgbClr val="F2F2F2"/>
                      </a:solidFill>
                      <a:effectLst>
                        <a:outerShdw blurRad="38100" dist="38100" dir="2700000" algn="tl">
                          <a:srgbClr val="000000">
                            <a:alpha val="43137"/>
                          </a:srgbClr>
                        </a:outerShdw>
                      </a:effectLst>
                      <a:sym typeface="Wingdings" pitchFamily="2" charset="2"/>
                    </a:rPr>
                    <a:t>Release</a:t>
                  </a:r>
                </a:p>
              </p:txBody>
            </p:sp>
          </p:grpSp>
          <p:sp>
            <p:nvSpPr>
              <p:cNvPr id="27" name="TextBox 26"/>
              <p:cNvSpPr txBox="1"/>
              <p:nvPr/>
            </p:nvSpPr>
            <p:spPr>
              <a:xfrm>
                <a:off x="5070960" y="5410200"/>
                <a:ext cx="4370069" cy="823302"/>
              </a:xfrm>
              <a:prstGeom prst="rect">
                <a:avLst/>
              </a:prstGeom>
              <a:noFill/>
            </p:spPr>
            <p:txBody>
              <a:bodyPr wrap="square" numCol="2" rtlCol="0">
                <a:spAutoFit/>
              </a:bodyPr>
              <a:lstStyle/>
              <a:p>
                <a:pPr marL="171450" lvl="1" indent="-171450" fontAlgn="base">
                  <a:spcBef>
                    <a:spcPts val="100"/>
                  </a:spcBef>
                  <a:spcAft>
                    <a:spcPts val="100"/>
                  </a:spcAft>
                  <a:buClr>
                    <a:srgbClr val="FFFFFF"/>
                  </a:buClr>
                  <a:buSzPct val="100000"/>
                  <a:buFont typeface="Arial" pitchFamily="34" charset="0"/>
                  <a:buChar char="•"/>
                  <a:tabLst>
                    <a:tab pos="4572000" algn="r"/>
                  </a:tabLst>
                  <a:defRPr/>
                </a:pPr>
                <a:r>
                  <a:rPr lang="en-US" sz="800" b="1" dirty="0">
                    <a:ln>
                      <a:solidFill>
                        <a:srgbClr val="000000">
                          <a:alpha val="0"/>
                        </a:srgbClr>
                      </a:solidFill>
                    </a:ln>
                    <a:solidFill>
                      <a:srgbClr val="F2F2F2"/>
                    </a:solidFill>
                  </a:rPr>
                  <a:t>Power View</a:t>
                </a:r>
              </a:p>
              <a:p>
                <a:pPr marL="171450" lvl="1" indent="-171450" fontAlgn="base">
                  <a:spcBef>
                    <a:spcPts val="100"/>
                  </a:spcBef>
                  <a:spcAft>
                    <a:spcPts val="100"/>
                  </a:spcAft>
                  <a:buClr>
                    <a:srgbClr val="FFFFFF"/>
                  </a:buClr>
                  <a:buSzPct val="100000"/>
                  <a:buFont typeface="Arial" pitchFamily="34" charset="0"/>
                  <a:buChar char="•"/>
                  <a:tabLst>
                    <a:tab pos="4572000" algn="r"/>
                  </a:tabLst>
                  <a:defRPr/>
                </a:pPr>
                <a:r>
                  <a:rPr lang="en-US" sz="800" b="1" dirty="0">
                    <a:ln>
                      <a:solidFill>
                        <a:srgbClr val="000000">
                          <a:alpha val="0"/>
                        </a:srgbClr>
                      </a:solidFill>
                    </a:ln>
                    <a:solidFill>
                      <a:srgbClr val="F2F2F2"/>
                    </a:solidFill>
                  </a:rPr>
                  <a:t>PowerPivot Enhancements</a:t>
                </a:r>
              </a:p>
              <a:p>
                <a:pPr marL="171450" lvl="1" indent="-171450" fontAlgn="base">
                  <a:spcBef>
                    <a:spcPts val="100"/>
                  </a:spcBef>
                  <a:spcAft>
                    <a:spcPts val="100"/>
                  </a:spcAft>
                  <a:buClr>
                    <a:srgbClr val="FFFFFF"/>
                  </a:buClr>
                  <a:buSzPct val="100000"/>
                  <a:buFont typeface="Arial" pitchFamily="34" charset="0"/>
                  <a:buChar char="•"/>
                  <a:tabLst>
                    <a:tab pos="4572000" algn="r"/>
                  </a:tabLst>
                  <a:defRPr/>
                </a:pPr>
                <a:r>
                  <a:rPr lang="en-US" sz="800" b="1" dirty="0">
                    <a:ln>
                      <a:solidFill>
                        <a:srgbClr val="000000">
                          <a:alpha val="0"/>
                        </a:srgbClr>
                      </a:solidFill>
                    </a:ln>
                    <a:solidFill>
                      <a:srgbClr val="F2F2F2"/>
                    </a:solidFill>
                  </a:rPr>
                  <a:t>Single BI semantic model</a:t>
                </a:r>
              </a:p>
              <a:p>
                <a:pPr marL="171450" lvl="1" indent="-171450" fontAlgn="base">
                  <a:spcBef>
                    <a:spcPts val="100"/>
                  </a:spcBef>
                  <a:spcAft>
                    <a:spcPts val="100"/>
                  </a:spcAft>
                  <a:buClr>
                    <a:srgbClr val="FFFFFF"/>
                  </a:buClr>
                  <a:buSzPct val="100000"/>
                  <a:buFont typeface="Arial" pitchFamily="34" charset="0"/>
                  <a:buChar char="•"/>
                  <a:tabLst>
                    <a:tab pos="4572000" algn="r"/>
                  </a:tabLst>
                  <a:defRPr/>
                </a:pPr>
                <a:r>
                  <a:rPr lang="en-US" sz="800" b="1" dirty="0">
                    <a:ln>
                      <a:solidFill>
                        <a:srgbClr val="000000">
                          <a:alpha val="0"/>
                        </a:srgbClr>
                      </a:solidFill>
                    </a:ln>
                    <a:solidFill>
                      <a:srgbClr val="F2F2F2"/>
                    </a:solidFill>
                  </a:rPr>
                  <a:t>Managed self-service analytics</a:t>
                </a:r>
              </a:p>
              <a:p>
                <a:pPr marL="171450" lvl="1" indent="-171450" fontAlgn="base">
                  <a:spcBef>
                    <a:spcPts val="100"/>
                  </a:spcBef>
                  <a:spcAft>
                    <a:spcPts val="100"/>
                  </a:spcAft>
                  <a:buClr>
                    <a:srgbClr val="FFFFFF"/>
                  </a:buClr>
                  <a:buSzPct val="100000"/>
                  <a:buFont typeface="Arial" pitchFamily="34" charset="0"/>
                  <a:buChar char="•"/>
                  <a:tabLst>
                    <a:tab pos="4572000" algn="r"/>
                  </a:tabLst>
                  <a:defRPr/>
                </a:pPr>
                <a:r>
                  <a:rPr lang="en-US" sz="800" b="1" dirty="0">
                    <a:ln>
                      <a:solidFill>
                        <a:srgbClr val="000000">
                          <a:alpha val="0"/>
                        </a:srgbClr>
                      </a:solidFill>
                    </a:ln>
                    <a:solidFill>
                      <a:srgbClr val="F2F2F2"/>
                    </a:solidFill>
                  </a:rPr>
                  <a:t>Transparent data encryption</a:t>
                </a:r>
              </a:p>
              <a:p>
                <a:pPr marL="171450" lvl="1" indent="-171450" fontAlgn="base">
                  <a:spcBef>
                    <a:spcPts val="100"/>
                  </a:spcBef>
                  <a:spcAft>
                    <a:spcPts val="100"/>
                  </a:spcAft>
                  <a:buClr>
                    <a:srgbClr val="FFFFFF"/>
                  </a:buClr>
                  <a:buSzPct val="100000"/>
                  <a:buFont typeface="Arial" pitchFamily="34" charset="0"/>
                  <a:buChar char="•"/>
                  <a:tabLst>
                    <a:tab pos="4572000" algn="r"/>
                  </a:tabLst>
                  <a:defRPr/>
                </a:pPr>
                <a:r>
                  <a:rPr lang="en-US" sz="800" b="1" dirty="0">
                    <a:ln>
                      <a:solidFill>
                        <a:srgbClr val="000000">
                          <a:alpha val="0"/>
                        </a:srgbClr>
                      </a:solidFill>
                    </a:ln>
                    <a:solidFill>
                      <a:srgbClr val="F2F2F2"/>
                    </a:solidFill>
                  </a:rPr>
                  <a:t>Advanced auditing</a:t>
                </a:r>
              </a:p>
              <a:p>
                <a:pPr marL="171450" lvl="1" indent="-171450" fontAlgn="base">
                  <a:spcBef>
                    <a:spcPts val="100"/>
                  </a:spcBef>
                  <a:spcAft>
                    <a:spcPts val="100"/>
                  </a:spcAft>
                  <a:buClr>
                    <a:srgbClr val="FFFFFF"/>
                  </a:buClr>
                  <a:buSzPct val="100000"/>
                  <a:buFont typeface="Arial" pitchFamily="34" charset="0"/>
                  <a:buChar char="•"/>
                  <a:tabLst>
                    <a:tab pos="4572000" algn="r"/>
                  </a:tabLst>
                  <a:defRPr/>
                </a:pPr>
                <a:r>
                  <a:rPr lang="en-US" sz="800" b="1" dirty="0">
                    <a:ln>
                      <a:solidFill>
                        <a:srgbClr val="000000">
                          <a:alpha val="0"/>
                        </a:srgbClr>
                      </a:solidFill>
                    </a:ln>
                    <a:solidFill>
                      <a:srgbClr val="F2F2F2"/>
                    </a:solidFill>
                  </a:rPr>
                  <a:t>Column Store index</a:t>
                </a:r>
              </a:p>
              <a:p>
                <a:pPr marL="171450" lvl="1" indent="-171450" fontAlgn="base">
                  <a:spcBef>
                    <a:spcPts val="100"/>
                  </a:spcBef>
                  <a:spcAft>
                    <a:spcPts val="100"/>
                  </a:spcAft>
                  <a:buClr>
                    <a:srgbClr val="FFFFFF"/>
                  </a:buClr>
                  <a:buSzPct val="100000"/>
                  <a:buFont typeface="Arial" pitchFamily="34" charset="0"/>
                  <a:buChar char="•"/>
                  <a:tabLst>
                    <a:tab pos="4572000" algn="r"/>
                  </a:tabLst>
                  <a:defRPr/>
                </a:pPr>
                <a:r>
                  <a:rPr lang="en-US" sz="800" b="1" dirty="0">
                    <a:ln>
                      <a:solidFill>
                        <a:srgbClr val="000000">
                          <a:alpha val="0"/>
                        </a:srgbClr>
                      </a:solidFill>
                    </a:ln>
                    <a:solidFill>
                      <a:srgbClr val="F2F2F2"/>
                    </a:solidFill>
                  </a:rPr>
                  <a:t>DW compression</a:t>
                </a:r>
              </a:p>
              <a:p>
                <a:pPr marL="171450" lvl="1" indent="-171450" fontAlgn="base">
                  <a:spcBef>
                    <a:spcPts val="100"/>
                  </a:spcBef>
                  <a:spcAft>
                    <a:spcPts val="100"/>
                  </a:spcAft>
                  <a:buClr>
                    <a:srgbClr val="FFFFFF"/>
                  </a:buClr>
                  <a:buSzPct val="100000"/>
                  <a:buFont typeface="Arial" pitchFamily="34" charset="0"/>
                  <a:buChar char="•"/>
                  <a:tabLst>
                    <a:tab pos="4572000" algn="r"/>
                  </a:tabLst>
                  <a:defRPr/>
                </a:pPr>
                <a:r>
                  <a:rPr lang="en-US" sz="800" b="1" dirty="0">
                    <a:ln>
                      <a:solidFill>
                        <a:srgbClr val="000000">
                          <a:alpha val="0"/>
                        </a:srgbClr>
                      </a:solidFill>
                    </a:ln>
                    <a:solidFill>
                      <a:srgbClr val="F2F2F2"/>
                    </a:solidFill>
                  </a:rPr>
                  <a:t>DW partitioning</a:t>
                </a:r>
              </a:p>
              <a:p>
                <a:pPr marL="171450" lvl="1" indent="-171450" fontAlgn="base">
                  <a:spcBef>
                    <a:spcPts val="100"/>
                  </a:spcBef>
                  <a:spcAft>
                    <a:spcPts val="100"/>
                  </a:spcAft>
                  <a:buClr>
                    <a:srgbClr val="FFFFFF"/>
                  </a:buClr>
                  <a:buSzPct val="100000"/>
                  <a:buFont typeface="Arial" pitchFamily="34" charset="0"/>
                  <a:buChar char="•"/>
                  <a:tabLst>
                    <a:tab pos="4572000" algn="r"/>
                  </a:tabLst>
                  <a:defRPr/>
                </a:pPr>
                <a:r>
                  <a:rPr lang="en-US" sz="800" b="1" dirty="0">
                    <a:ln>
                      <a:solidFill>
                        <a:srgbClr val="000000">
                          <a:alpha val="0"/>
                        </a:srgbClr>
                      </a:solidFill>
                    </a:ln>
                    <a:solidFill>
                      <a:srgbClr val="F2F2F2"/>
                    </a:solidFill>
                  </a:rPr>
                  <a:t>SQL Server AlwaysOn </a:t>
                </a:r>
              </a:p>
            </p:txBody>
          </p:sp>
        </p:grpSp>
        <p:sp>
          <p:nvSpPr>
            <p:cNvPr id="81" name="Plus 80"/>
            <p:cNvSpPr/>
            <p:nvPr/>
          </p:nvSpPr>
          <p:spPr>
            <a:xfrm>
              <a:off x="4549947" y="5654196"/>
              <a:ext cx="403053" cy="403053"/>
            </a:xfrm>
            <a:prstGeom prst="mathPlus">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p:cNvSpPr txBox="1"/>
          <p:nvPr/>
        </p:nvSpPr>
        <p:spPr>
          <a:xfrm>
            <a:off x="831779" y="6596390"/>
            <a:ext cx="3196043" cy="261610"/>
          </a:xfrm>
          <a:prstGeom prst="rect">
            <a:avLst/>
          </a:prstGeom>
          <a:noFill/>
        </p:spPr>
        <p:txBody>
          <a:bodyPr wrap="square" rtlCol="0">
            <a:spAutoFit/>
          </a:bodyPr>
          <a:lstStyle/>
          <a:p>
            <a:r>
              <a:rPr lang="en-US" sz="1100" i="1" baseline="50000" dirty="0" smtClean="0">
                <a:solidFill>
                  <a:srgbClr val="262626"/>
                </a:solidFill>
              </a:rPr>
              <a:t>1</a:t>
            </a:r>
            <a:r>
              <a:rPr lang="en-US" sz="1100" i="1" dirty="0" smtClean="0">
                <a:solidFill>
                  <a:srgbClr val="262626"/>
                </a:solidFill>
              </a:rPr>
              <a:t>Source: Microsoft Sales, 2011</a:t>
            </a:r>
            <a:endParaRPr lang="en-US" sz="1100" i="1" dirty="0">
              <a:solidFill>
                <a:srgbClr val="262626"/>
              </a:solidFill>
            </a:endParaRPr>
          </a:p>
        </p:txBody>
      </p:sp>
      <p:grpSp>
        <p:nvGrpSpPr>
          <p:cNvPr id="8" name="Group 7"/>
          <p:cNvGrpSpPr/>
          <p:nvPr/>
        </p:nvGrpSpPr>
        <p:grpSpPr>
          <a:xfrm>
            <a:off x="838200" y="2286000"/>
            <a:ext cx="5697031" cy="978408"/>
            <a:chOff x="838200" y="2286000"/>
            <a:chExt cx="5697031" cy="978408"/>
          </a:xfrm>
        </p:grpSpPr>
        <p:sp>
          <p:nvSpPr>
            <p:cNvPr id="6" name="Plus 5"/>
            <p:cNvSpPr/>
            <p:nvPr/>
          </p:nvSpPr>
          <p:spPr>
            <a:xfrm>
              <a:off x="4549947" y="2568747"/>
              <a:ext cx="403053" cy="403053"/>
            </a:xfrm>
            <a:prstGeom prst="mathPlus">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p:cNvGrpSpPr/>
            <p:nvPr/>
          </p:nvGrpSpPr>
          <p:grpSpPr>
            <a:xfrm>
              <a:off x="838200" y="2286000"/>
              <a:ext cx="5697031" cy="978408"/>
              <a:chOff x="879961" y="1848899"/>
              <a:chExt cx="5697031" cy="978408"/>
            </a:xfrm>
          </p:grpSpPr>
          <p:pic>
            <p:nvPicPr>
              <p:cNvPr id="85" name="Picture 2"/>
              <p:cNvPicPr>
                <a:picLocks noChangeAspect="1" noChangeArrowheads="1"/>
              </p:cNvPicPr>
              <p:nvPr/>
            </p:nvPicPr>
            <p:blipFill rotWithShape="1">
              <a:blip r:embed="rId6" cstate="print">
                <a:extLst>
                  <a:ext uri="{28A0092B-C50C-407E-A947-70E740481C1C}">
                    <a14:useLocalDpi xmlns:a14="http://schemas.microsoft.com/office/drawing/2010/main"/>
                  </a:ext>
                </a:extLst>
              </a:blip>
              <a:stretch/>
            </p:blipFill>
            <p:spPr bwMode="auto">
              <a:xfrm>
                <a:off x="879961" y="2090168"/>
                <a:ext cx="1540287" cy="368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 name="Rectangle 85"/>
              <p:cNvSpPr/>
              <p:nvPr/>
            </p:nvSpPr>
            <p:spPr>
              <a:xfrm>
                <a:off x="5070961" y="1848899"/>
                <a:ext cx="1506031" cy="978408"/>
              </a:xfrm>
              <a:prstGeom prst="rect">
                <a:avLst/>
              </a:prstGeom>
              <a:solidFill>
                <a:srgbClr val="B5D331"/>
              </a:solidFill>
              <a:ln w="9525">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1" indent="-171450" fontAlgn="base">
                  <a:spcBef>
                    <a:spcPts val="100"/>
                  </a:spcBef>
                  <a:spcAft>
                    <a:spcPts val="100"/>
                  </a:spcAft>
                  <a:buClr>
                    <a:srgbClr val="FFFFFF"/>
                  </a:buClr>
                  <a:buSzPct val="100000"/>
                  <a:buFont typeface="Arial" pitchFamily="34" charset="0"/>
                  <a:buChar char="•"/>
                  <a:tabLst>
                    <a:tab pos="4572000" algn="r"/>
                  </a:tabLst>
                  <a:defRPr/>
                </a:pPr>
                <a:r>
                  <a:rPr lang="en-US" sz="800" b="1" dirty="0">
                    <a:ln>
                      <a:solidFill>
                        <a:srgbClr val="000000">
                          <a:alpha val="0"/>
                        </a:srgbClr>
                      </a:solidFill>
                    </a:ln>
                    <a:solidFill>
                      <a:srgbClr val="F2F2F2"/>
                    </a:solidFill>
                    <a:sym typeface="Wingdings" pitchFamily="2" charset="2"/>
                  </a:rPr>
                  <a:t>Database </a:t>
                </a:r>
                <a:r>
                  <a:rPr lang="en-US" sz="800" b="1" dirty="0" smtClean="0">
                    <a:ln>
                      <a:solidFill>
                        <a:srgbClr val="000000">
                          <a:alpha val="0"/>
                        </a:srgbClr>
                      </a:solidFill>
                    </a:ln>
                    <a:solidFill>
                      <a:srgbClr val="F2F2F2"/>
                    </a:solidFill>
                    <a:sym typeface="Wingdings" pitchFamily="2" charset="2"/>
                  </a:rPr>
                  <a:t>mirroring </a:t>
                </a:r>
                <a:endParaRPr lang="en-US" sz="800" b="1" dirty="0">
                  <a:ln>
                    <a:solidFill>
                      <a:srgbClr val="000000">
                        <a:alpha val="0"/>
                      </a:srgbClr>
                    </a:solidFill>
                  </a:ln>
                  <a:solidFill>
                    <a:srgbClr val="F2F2F2"/>
                  </a:solidFill>
                  <a:sym typeface="Wingdings" pitchFamily="2" charset="2"/>
                </a:endParaRPr>
              </a:p>
              <a:p>
                <a:pPr marL="171450" lvl="1" indent="-171450" fontAlgn="base">
                  <a:spcBef>
                    <a:spcPts val="100"/>
                  </a:spcBef>
                  <a:spcAft>
                    <a:spcPts val="100"/>
                  </a:spcAft>
                  <a:buClr>
                    <a:srgbClr val="FFFFFF"/>
                  </a:buClr>
                  <a:buSzPct val="100000"/>
                  <a:buFont typeface="Arial" pitchFamily="34" charset="0"/>
                  <a:buChar char="•"/>
                  <a:tabLst>
                    <a:tab pos="4572000" algn="r"/>
                  </a:tabLst>
                  <a:defRPr/>
                </a:pPr>
                <a:r>
                  <a:rPr lang="en-US" sz="800" b="1" dirty="0">
                    <a:ln>
                      <a:solidFill>
                        <a:srgbClr val="000000">
                          <a:alpha val="0"/>
                        </a:srgbClr>
                      </a:solidFill>
                    </a:ln>
                    <a:solidFill>
                      <a:srgbClr val="F2F2F2"/>
                    </a:solidFill>
                    <a:sym typeface="Wingdings" pitchFamily="2" charset="2"/>
                  </a:rPr>
                  <a:t>SSAS and </a:t>
                </a:r>
                <a:r>
                  <a:rPr lang="en-US" sz="800" b="1" dirty="0" smtClean="0">
                    <a:ln>
                      <a:solidFill>
                        <a:srgbClr val="000000">
                          <a:alpha val="0"/>
                        </a:srgbClr>
                      </a:solidFill>
                    </a:ln>
                    <a:solidFill>
                      <a:srgbClr val="F2F2F2"/>
                    </a:solidFill>
                    <a:sym typeface="Wingdings" pitchFamily="2" charset="2"/>
                  </a:rPr>
                  <a:t>ad </a:t>
                </a:r>
                <a:r>
                  <a:rPr lang="en-US" sz="800" b="1" dirty="0">
                    <a:ln>
                      <a:solidFill>
                        <a:srgbClr val="000000">
                          <a:alpha val="0"/>
                        </a:srgbClr>
                      </a:solidFill>
                    </a:ln>
                    <a:solidFill>
                      <a:srgbClr val="F2F2F2"/>
                    </a:solidFill>
                    <a:sym typeface="Wingdings" pitchFamily="2" charset="2"/>
                  </a:rPr>
                  <a:t>h</a:t>
                </a:r>
                <a:r>
                  <a:rPr lang="en-US" sz="800" b="1" dirty="0" smtClean="0">
                    <a:ln>
                      <a:solidFill>
                        <a:srgbClr val="000000">
                          <a:alpha val="0"/>
                        </a:srgbClr>
                      </a:solidFill>
                    </a:ln>
                    <a:solidFill>
                      <a:srgbClr val="F2F2F2"/>
                    </a:solidFill>
                    <a:sym typeface="Wingdings" pitchFamily="2" charset="2"/>
                  </a:rPr>
                  <a:t>oc </a:t>
                </a:r>
                <a:r>
                  <a:rPr lang="en-US" sz="800" b="1" dirty="0">
                    <a:ln>
                      <a:solidFill>
                        <a:srgbClr val="000000">
                          <a:alpha val="0"/>
                        </a:srgbClr>
                      </a:solidFill>
                    </a:ln>
                    <a:solidFill>
                      <a:srgbClr val="F2F2F2"/>
                    </a:solidFill>
                    <a:sym typeface="Wingdings" pitchFamily="2" charset="2"/>
                  </a:rPr>
                  <a:t>r</a:t>
                </a:r>
                <a:r>
                  <a:rPr lang="en-US" sz="800" b="1" dirty="0" smtClean="0">
                    <a:ln>
                      <a:solidFill>
                        <a:srgbClr val="000000">
                          <a:alpha val="0"/>
                        </a:srgbClr>
                      </a:solidFill>
                    </a:ln>
                    <a:solidFill>
                      <a:srgbClr val="F2F2F2"/>
                    </a:solidFill>
                    <a:sym typeface="Wingdings" pitchFamily="2" charset="2"/>
                  </a:rPr>
                  <a:t>eporting</a:t>
                </a:r>
                <a:endParaRPr lang="en-US" sz="800" b="1" dirty="0">
                  <a:ln>
                    <a:solidFill>
                      <a:srgbClr val="000000">
                        <a:alpha val="0"/>
                      </a:srgbClr>
                    </a:solidFill>
                  </a:ln>
                  <a:solidFill>
                    <a:srgbClr val="F2F2F2"/>
                  </a:solidFill>
                  <a:sym typeface="Wingdings" pitchFamily="2" charset="2"/>
                </a:endParaRPr>
              </a:p>
              <a:p>
                <a:pPr marL="171450" lvl="1" indent="-171450" fontAlgn="base">
                  <a:spcBef>
                    <a:spcPts val="100"/>
                  </a:spcBef>
                  <a:spcAft>
                    <a:spcPts val="100"/>
                  </a:spcAft>
                  <a:buClr>
                    <a:srgbClr val="FFFFFF"/>
                  </a:buClr>
                  <a:buSzPct val="100000"/>
                  <a:buFont typeface="Arial" pitchFamily="34" charset="0"/>
                  <a:buChar char="•"/>
                  <a:tabLst>
                    <a:tab pos="4572000" algn="r"/>
                  </a:tabLst>
                  <a:defRPr/>
                </a:pPr>
                <a:r>
                  <a:rPr lang="en-US" sz="800" b="1" dirty="0">
                    <a:ln>
                      <a:solidFill>
                        <a:srgbClr val="000000">
                          <a:alpha val="0"/>
                        </a:srgbClr>
                      </a:solidFill>
                    </a:ln>
                    <a:solidFill>
                      <a:srgbClr val="F2F2F2"/>
                    </a:solidFill>
                    <a:sym typeface="Wingdings" pitchFamily="2" charset="2"/>
                  </a:rPr>
                  <a:t>ETL and SSIS</a:t>
                </a:r>
              </a:p>
              <a:p>
                <a:pPr marL="171450" lvl="1" indent="-171450" fontAlgn="base">
                  <a:spcBef>
                    <a:spcPts val="100"/>
                  </a:spcBef>
                  <a:spcAft>
                    <a:spcPts val="100"/>
                  </a:spcAft>
                  <a:buClr>
                    <a:srgbClr val="FFFFFF"/>
                  </a:buClr>
                  <a:buSzPct val="100000"/>
                  <a:buFont typeface="Arial" pitchFamily="34" charset="0"/>
                  <a:buChar char="•"/>
                  <a:tabLst>
                    <a:tab pos="4572000" algn="r"/>
                  </a:tabLst>
                  <a:defRPr/>
                </a:pPr>
                <a:r>
                  <a:rPr lang="en-US" sz="800" b="1" dirty="0">
                    <a:ln>
                      <a:solidFill>
                        <a:srgbClr val="000000">
                          <a:alpha val="0"/>
                        </a:srgbClr>
                      </a:solidFill>
                    </a:ln>
                    <a:solidFill>
                      <a:srgbClr val="F2F2F2"/>
                    </a:solidFill>
                    <a:sym typeface="Wingdings" pitchFamily="2" charset="2"/>
                  </a:rPr>
                  <a:t>Service Broker</a:t>
                </a:r>
              </a:p>
            </p:txBody>
          </p:sp>
          <p:sp>
            <p:nvSpPr>
              <p:cNvPr id="87" name="Rectangle 86"/>
              <p:cNvSpPr/>
              <p:nvPr/>
            </p:nvSpPr>
            <p:spPr>
              <a:xfrm>
                <a:off x="2937361" y="1848899"/>
                <a:ext cx="1548869" cy="978408"/>
              </a:xfrm>
              <a:prstGeom prst="rect">
                <a:avLst/>
              </a:prstGeom>
              <a:solidFill>
                <a:srgbClr val="B5D331"/>
              </a:solidFill>
              <a:ln w="9525">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fontAlgn="base">
                  <a:spcBef>
                    <a:spcPts val="100"/>
                  </a:spcBef>
                  <a:spcAft>
                    <a:spcPts val="100"/>
                  </a:spcAft>
                  <a:buClr>
                    <a:srgbClr val="FFFFFF"/>
                  </a:buClr>
                  <a:buSzPct val="100000"/>
                  <a:tabLst>
                    <a:tab pos="4572000" algn="r"/>
                  </a:tabLst>
                  <a:defRPr/>
                </a:pPr>
                <a:r>
                  <a:rPr lang="en-US" sz="1200" dirty="0">
                    <a:ln>
                      <a:solidFill>
                        <a:srgbClr val="000000">
                          <a:alpha val="0"/>
                        </a:srgbClr>
                      </a:solidFill>
                    </a:ln>
                    <a:solidFill>
                      <a:srgbClr val="F2F2F2"/>
                    </a:solidFill>
                    <a:effectLst>
                      <a:outerShdw blurRad="38100" dist="38100" dir="2700000" algn="tl">
                        <a:srgbClr val="000000">
                          <a:alpha val="43137"/>
                        </a:srgbClr>
                      </a:outerShdw>
                    </a:effectLst>
                    <a:sym typeface="Wingdings" pitchFamily="2" charset="2"/>
                  </a:rPr>
                  <a:t>All Capabilities from SQL Server </a:t>
                </a:r>
                <a:r>
                  <a:rPr lang="en-US" sz="1200" dirty="0" smtClean="0">
                    <a:ln>
                      <a:solidFill>
                        <a:srgbClr val="000000">
                          <a:alpha val="0"/>
                        </a:srgbClr>
                      </a:solidFill>
                    </a:ln>
                    <a:solidFill>
                      <a:srgbClr val="F2F2F2"/>
                    </a:solidFill>
                    <a:effectLst>
                      <a:outerShdw blurRad="38100" dist="38100" dir="2700000" algn="tl">
                        <a:srgbClr val="000000">
                          <a:alpha val="43137"/>
                        </a:srgbClr>
                      </a:outerShdw>
                    </a:effectLst>
                    <a:sym typeface="Wingdings" pitchFamily="2" charset="2"/>
                  </a:rPr>
                  <a:t>2000 </a:t>
                </a:r>
                <a:r>
                  <a:rPr lang="en-US" sz="1200" dirty="0">
                    <a:ln>
                      <a:solidFill>
                        <a:srgbClr val="000000">
                          <a:alpha val="0"/>
                        </a:srgbClr>
                      </a:solidFill>
                    </a:ln>
                    <a:solidFill>
                      <a:srgbClr val="F2F2F2"/>
                    </a:solidFill>
                    <a:effectLst>
                      <a:outerShdw blurRad="38100" dist="38100" dir="2700000" algn="tl">
                        <a:srgbClr val="000000">
                          <a:alpha val="43137"/>
                        </a:srgbClr>
                      </a:outerShdw>
                    </a:effectLst>
                    <a:sym typeface="Wingdings" pitchFamily="2" charset="2"/>
                  </a:rPr>
                  <a:t>Release</a:t>
                </a:r>
              </a:p>
            </p:txBody>
          </p:sp>
        </p:grpSp>
      </p:grpSp>
      <p:sp>
        <p:nvSpPr>
          <p:cNvPr id="88" name="TextBox 87"/>
          <p:cNvSpPr txBox="1"/>
          <p:nvPr/>
        </p:nvSpPr>
        <p:spPr>
          <a:xfrm>
            <a:off x="762000" y="1566446"/>
            <a:ext cx="2073687" cy="338554"/>
          </a:xfrm>
          <a:prstGeom prst="rect">
            <a:avLst/>
          </a:prstGeom>
          <a:noFill/>
        </p:spPr>
        <p:txBody>
          <a:bodyPr wrap="square" rtlCol="0">
            <a:spAutoFit/>
          </a:bodyPr>
          <a:lstStyle/>
          <a:p>
            <a:r>
              <a:rPr lang="en-US" sz="1600" b="1" dirty="0" smtClean="0">
                <a:solidFill>
                  <a:schemeClr val="bg1"/>
                </a:solidFill>
                <a:cs typeface="Arial" pitchFamily="34" charset="0"/>
              </a:rPr>
              <a:t>SQL Server </a:t>
            </a:r>
            <a:r>
              <a:rPr lang="en-US" sz="1400" dirty="0" smtClean="0">
                <a:solidFill>
                  <a:schemeClr val="bg1"/>
                </a:solidFill>
                <a:cs typeface="Arial" pitchFamily="34" charset="0"/>
              </a:rPr>
              <a:t>2000</a:t>
            </a:r>
            <a:endParaRPr lang="en-US" sz="1400" dirty="0">
              <a:solidFill>
                <a:schemeClr val="bg1"/>
              </a:solidFill>
              <a:cs typeface="Arial" pitchFamily="34" charset="0"/>
            </a:endParaRPr>
          </a:p>
        </p:txBody>
      </p:sp>
    </p:spTree>
    <p:extLst>
      <p:ext uri="{BB962C8B-B14F-4D97-AF65-F5344CB8AC3E}">
        <p14:creationId xmlns:p14="http://schemas.microsoft.com/office/powerpoint/2010/main" val="7363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000"/>
                                        <p:tgtEl>
                                          <p:spTgt spid="8"/>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1000"/>
                                        <p:tgtEl>
                                          <p:spTgt spid="7"/>
                                        </p:tgtEl>
                                      </p:cBhvr>
                                    </p:animEffect>
                                  </p:childTnLst>
                                </p:cTn>
                              </p:par>
                            </p:childTnLst>
                          </p:cTn>
                        </p:par>
                        <p:par>
                          <p:cTn id="20" fill="hold">
                            <p:stCondLst>
                              <p:cond delay="3000"/>
                            </p:stCondLst>
                            <p:childTnLst>
                              <p:par>
                                <p:cTn id="21" presetID="22" presetClass="entr" presetSubtype="8"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1000"/>
                                        <p:tgtEl>
                                          <p:spTgt spid="4"/>
                                        </p:tgtEl>
                                      </p:cBhvr>
                                    </p:animEffect>
                                  </p:childTnLst>
                                </p:cTn>
                              </p:par>
                            </p:childTnLst>
                          </p:cTn>
                        </p:par>
                        <p:par>
                          <p:cTn id="24" fill="hold">
                            <p:stCondLst>
                              <p:cond delay="4000"/>
                            </p:stCondLst>
                            <p:childTnLst>
                              <p:par>
                                <p:cTn id="25" presetID="22" presetClass="entr" presetSubtype="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p:cNvGrpSpPr/>
          <p:nvPr/>
        </p:nvGrpSpPr>
        <p:grpSpPr>
          <a:xfrm>
            <a:off x="0" y="1828801"/>
            <a:ext cx="2971800" cy="4343400"/>
            <a:chOff x="228600" y="1981199"/>
            <a:chExt cx="2743200" cy="3885063"/>
          </a:xfrm>
          <a:solidFill>
            <a:srgbClr val="B5D331"/>
          </a:solidFill>
        </p:grpSpPr>
        <p:sp>
          <p:nvSpPr>
            <p:cNvPr id="42" name="Rectangle 41"/>
            <p:cNvSpPr/>
            <p:nvPr/>
          </p:nvSpPr>
          <p:spPr>
            <a:xfrm>
              <a:off x="228600" y="1981199"/>
              <a:ext cx="2743200" cy="38850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b="1" dirty="0" smtClean="0">
                <a:solidFill>
                  <a:srgbClr val="FFFFFF">
                    <a:alpha val="99000"/>
                  </a:srgbClr>
                </a:solidFill>
                <a:cs typeface="Segoe UI" pitchFamily="34" charset="0"/>
              </a:endParaRPr>
            </a:p>
            <a:p>
              <a:pPr algn="ctr"/>
              <a:endParaRPr lang="en-US" b="1" dirty="0">
                <a:solidFill>
                  <a:srgbClr val="FFFFFF">
                    <a:alpha val="99000"/>
                  </a:srgbClr>
                </a:solidFill>
                <a:cs typeface="Segoe UI" pitchFamily="34" charset="0"/>
              </a:endParaRPr>
            </a:p>
            <a:p>
              <a:pPr algn="ctr"/>
              <a:endParaRPr lang="en-US" b="1" dirty="0" smtClean="0">
                <a:solidFill>
                  <a:srgbClr val="FFFFFF">
                    <a:alpha val="99000"/>
                  </a:srgbClr>
                </a:solidFill>
                <a:cs typeface="Segoe UI" pitchFamily="34" charset="0"/>
              </a:endParaRPr>
            </a:p>
            <a:p>
              <a:endParaRPr lang="en-US" sz="1600" b="1" dirty="0" smtClean="0">
                <a:solidFill>
                  <a:srgbClr val="FFFFFF">
                    <a:alpha val="99000"/>
                  </a:srgbClr>
                </a:solidFill>
                <a:cs typeface="Segoe UI" pitchFamily="34" charset="0"/>
              </a:endParaRPr>
            </a:p>
            <a:p>
              <a:pPr algn="ctr"/>
              <a:endParaRPr lang="en-US" sz="1600" b="1" dirty="0" smtClean="0">
                <a:solidFill>
                  <a:srgbClr val="FFFFFF">
                    <a:alpha val="99000"/>
                  </a:srgbClr>
                </a:solidFill>
                <a:cs typeface="Segoe UI" pitchFamily="34" charset="0"/>
              </a:endParaRPr>
            </a:p>
            <a:p>
              <a:pPr algn="ctr"/>
              <a:endParaRPr lang="en-US" sz="1600" b="1" dirty="0">
                <a:solidFill>
                  <a:srgbClr val="FFFFFF">
                    <a:alpha val="99000"/>
                  </a:srgbClr>
                </a:solidFill>
                <a:cs typeface="Segoe UI" pitchFamily="34" charset="0"/>
              </a:endParaRPr>
            </a:p>
            <a:p>
              <a:pPr algn="ctr"/>
              <a:r>
                <a:rPr lang="en-US" sz="1600" b="1" dirty="0" smtClean="0">
                  <a:solidFill>
                    <a:srgbClr val="FFFFFF">
                      <a:alpha val="99000"/>
                    </a:srgbClr>
                  </a:solidFill>
                  <a:cs typeface="Segoe UI" pitchFamily="34" charset="0"/>
                </a:rPr>
                <a:t>Basic OLTP </a:t>
              </a:r>
              <a:r>
                <a:rPr lang="en-US" sz="1600" b="1" dirty="0">
                  <a:solidFill>
                    <a:srgbClr val="FFFFFF">
                      <a:alpha val="99000"/>
                    </a:srgbClr>
                  </a:solidFill>
                  <a:cs typeface="Segoe UI" pitchFamily="34" charset="0"/>
                </a:rPr>
                <a:t>&amp; BI</a:t>
              </a:r>
            </a:p>
            <a:p>
              <a:endParaRPr lang="en-US" sz="800" dirty="0" smtClean="0">
                <a:solidFill>
                  <a:schemeClr val="bg1"/>
                </a:solidFill>
              </a:endParaRPr>
            </a:p>
            <a:p>
              <a:pPr marL="285750" indent="-285750">
                <a:buFont typeface="Arial" pitchFamily="34" charset="0"/>
                <a:buChar char="•"/>
              </a:pPr>
              <a:r>
                <a:rPr lang="en-US" sz="1400" b="1" dirty="0">
                  <a:solidFill>
                    <a:schemeClr val="bg1"/>
                  </a:solidFill>
                </a:rPr>
                <a:t>80%</a:t>
              </a:r>
              <a:r>
                <a:rPr lang="en-US" sz="1400" dirty="0">
                  <a:solidFill>
                    <a:schemeClr val="bg1"/>
                  </a:solidFill>
                </a:rPr>
                <a:t> of SMB customers use SE edition  </a:t>
              </a:r>
              <a:endParaRPr lang="en-US" sz="1400" dirty="0" smtClean="0">
                <a:solidFill>
                  <a:schemeClr val="bg1"/>
                </a:solidFill>
              </a:endParaRPr>
            </a:p>
            <a:p>
              <a:pPr marL="285750" indent="-285750">
                <a:buFont typeface="Arial" pitchFamily="34" charset="0"/>
                <a:buChar char="•"/>
              </a:pPr>
              <a:r>
                <a:rPr lang="en-US" sz="1400" dirty="0" smtClean="0">
                  <a:solidFill>
                    <a:schemeClr val="bg1"/>
                  </a:solidFill>
                </a:rPr>
                <a:t>Basic Database</a:t>
              </a:r>
              <a:r>
                <a:rPr lang="en-US" sz="1400" dirty="0">
                  <a:solidFill>
                    <a:schemeClr val="bg1"/>
                  </a:solidFill>
                </a:rPr>
                <a:t>, </a:t>
              </a:r>
              <a:r>
                <a:rPr lang="en-US" sz="1400" dirty="0" smtClean="0">
                  <a:solidFill>
                    <a:schemeClr val="bg1"/>
                  </a:solidFill>
                </a:rPr>
                <a:t>Reporting</a:t>
              </a:r>
              <a:r>
                <a:rPr lang="en-US" sz="1400" dirty="0">
                  <a:solidFill>
                    <a:schemeClr val="bg1"/>
                  </a:solidFill>
                </a:rPr>
                <a:t>, and </a:t>
              </a:r>
              <a:r>
                <a:rPr lang="en-US" sz="1400" dirty="0" smtClean="0">
                  <a:solidFill>
                    <a:schemeClr val="bg1"/>
                  </a:solidFill>
                </a:rPr>
                <a:t>Analytics</a:t>
              </a:r>
            </a:p>
            <a:p>
              <a:pPr marL="285750" indent="-285750">
                <a:buFont typeface="Arial" pitchFamily="34" charset="0"/>
                <a:buChar char="•"/>
              </a:pPr>
              <a:r>
                <a:rPr lang="en-US" sz="1400" dirty="0" smtClean="0">
                  <a:solidFill>
                    <a:schemeClr val="bg1"/>
                  </a:solidFill>
                </a:rPr>
                <a:t>Programming, Developer, &amp; Management Tools</a:t>
              </a:r>
            </a:p>
            <a:p>
              <a:pPr marL="285750" indent="-285750">
                <a:buFont typeface="Arial" pitchFamily="34" charset="0"/>
                <a:buChar char="•"/>
              </a:pPr>
              <a:r>
                <a:rPr lang="en-US" sz="1400" dirty="0" smtClean="0">
                  <a:solidFill>
                    <a:schemeClr val="bg1"/>
                  </a:solidFill>
                </a:rPr>
                <a:t>Best </a:t>
              </a:r>
              <a:r>
                <a:rPr lang="en-US" sz="1400" dirty="0">
                  <a:solidFill>
                    <a:schemeClr val="bg1"/>
                  </a:solidFill>
                </a:rPr>
                <a:t>Choice for cost conscious </a:t>
              </a:r>
              <a:r>
                <a:rPr lang="en-US" sz="1400" dirty="0" smtClean="0">
                  <a:solidFill>
                    <a:schemeClr val="bg1"/>
                  </a:solidFill>
                </a:rPr>
                <a:t>customers</a:t>
              </a:r>
            </a:p>
            <a:p>
              <a:endParaRPr lang="en-US" sz="1500" dirty="0" smtClean="0">
                <a:solidFill>
                  <a:schemeClr val="bg1"/>
                </a:solidFill>
              </a:endParaRPr>
            </a:p>
            <a:p>
              <a:endParaRPr lang="en-US" sz="1500" dirty="0">
                <a:solidFill>
                  <a:schemeClr val="bg1"/>
                </a:solidFill>
              </a:endParaRPr>
            </a:p>
          </p:txBody>
        </p:sp>
        <p:pic>
          <p:nvPicPr>
            <p:cNvPr id="40" name="Picture 39"/>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393987" y="2273064"/>
              <a:ext cx="2412426" cy="662362"/>
            </a:xfrm>
            <a:prstGeom prst="rect">
              <a:avLst/>
            </a:prstGeom>
            <a:grpFill/>
            <a:ln>
              <a:noFill/>
            </a:ln>
          </p:spPr>
        </p:pic>
      </p:grpSp>
      <p:sp>
        <p:nvSpPr>
          <p:cNvPr id="2" name="Title 1"/>
          <p:cNvSpPr>
            <a:spLocks noGrp="1"/>
          </p:cNvSpPr>
          <p:nvPr>
            <p:ph type="title"/>
          </p:nvPr>
        </p:nvSpPr>
        <p:spPr/>
        <p:txBody>
          <a:bodyPr>
            <a:noAutofit/>
          </a:bodyPr>
          <a:lstStyle/>
          <a:p>
            <a:r>
              <a:rPr lang="en-US" sz="4000" dirty="0">
                <a:solidFill>
                  <a:srgbClr val="C82828"/>
                </a:solidFill>
              </a:rPr>
              <a:t>Platform Modernization</a:t>
            </a:r>
            <a:r>
              <a:rPr lang="en-US" dirty="0" smtClean="0">
                <a:solidFill>
                  <a:srgbClr val="C82828"/>
                </a:solidFill>
              </a:rPr>
              <a:t/>
            </a:r>
            <a:br>
              <a:rPr lang="en-US" dirty="0" smtClean="0">
                <a:solidFill>
                  <a:srgbClr val="C82828"/>
                </a:solidFill>
              </a:rPr>
            </a:br>
            <a:r>
              <a:rPr lang="en-US" sz="2000" dirty="0" smtClean="0"/>
              <a:t>SQL Standard Edition</a:t>
            </a:r>
            <a:endParaRPr lang="en-US" sz="2000" dirty="0"/>
          </a:p>
        </p:txBody>
      </p:sp>
      <p:sp>
        <p:nvSpPr>
          <p:cNvPr id="37" name="Rectangle 36"/>
          <p:cNvSpPr/>
          <p:nvPr/>
        </p:nvSpPr>
        <p:spPr>
          <a:xfrm>
            <a:off x="3124200" y="1828800"/>
            <a:ext cx="6019800" cy="4343401"/>
          </a:xfrm>
          <a:prstGeom prst="rect">
            <a:avLst/>
          </a:prstGeom>
          <a:solidFill>
            <a:srgbClr val="4DC8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b="1" dirty="0" smtClean="0">
              <a:solidFill>
                <a:srgbClr val="FFFFFF">
                  <a:alpha val="99000"/>
                </a:srgbClr>
              </a:solidFill>
              <a:cs typeface="Segoe UI" pitchFamily="34" charset="0"/>
            </a:endParaRPr>
          </a:p>
          <a:p>
            <a:pPr algn="ctr"/>
            <a:endParaRPr lang="en-US" b="1" dirty="0">
              <a:solidFill>
                <a:srgbClr val="FFFFFF">
                  <a:alpha val="99000"/>
                </a:srgbClr>
              </a:solidFill>
              <a:cs typeface="Segoe UI" pitchFamily="34" charset="0"/>
            </a:endParaRPr>
          </a:p>
          <a:p>
            <a:pPr algn="ctr"/>
            <a:endParaRPr lang="en-US" b="1" dirty="0" smtClean="0">
              <a:solidFill>
                <a:srgbClr val="FFFFFF">
                  <a:alpha val="99000"/>
                </a:srgbClr>
              </a:solidFill>
              <a:cs typeface="Segoe UI" pitchFamily="34" charset="0"/>
            </a:endParaRPr>
          </a:p>
          <a:p>
            <a:endParaRPr lang="en-US" sz="1600" b="1" dirty="0" smtClean="0">
              <a:solidFill>
                <a:srgbClr val="FFFFFF">
                  <a:alpha val="99000"/>
                </a:srgbClr>
              </a:solidFill>
              <a:cs typeface="Segoe UI" pitchFamily="34" charset="0"/>
            </a:endParaRPr>
          </a:p>
          <a:p>
            <a:pPr marL="285750" indent="-285750">
              <a:buFont typeface="Arial" pitchFamily="34" charset="0"/>
              <a:buChar char="•"/>
            </a:pPr>
            <a:endParaRPr lang="en-US" sz="1500" dirty="0">
              <a:solidFill>
                <a:schemeClr val="bg1"/>
              </a:solidFill>
            </a:endParaRPr>
          </a:p>
          <a:p>
            <a:endParaRPr lang="en-US" i="1" kern="0" dirty="0" smtClean="0">
              <a:solidFill>
                <a:srgbClr val="FFFFFF"/>
              </a:solidFill>
            </a:endParaRPr>
          </a:p>
          <a:p>
            <a:pPr algn="ctr"/>
            <a:endParaRPr lang="en-US" dirty="0"/>
          </a:p>
        </p:txBody>
      </p:sp>
      <p:sp>
        <p:nvSpPr>
          <p:cNvPr id="16" name="TextBox 15"/>
          <p:cNvSpPr txBox="1"/>
          <p:nvPr/>
        </p:nvSpPr>
        <p:spPr>
          <a:xfrm>
            <a:off x="4343400" y="1905002"/>
            <a:ext cx="4800600" cy="1015663"/>
          </a:xfrm>
          <a:prstGeom prst="rect">
            <a:avLst/>
          </a:prstGeom>
          <a:noFill/>
        </p:spPr>
        <p:txBody>
          <a:bodyPr wrap="square" rtlCol="0">
            <a:spAutoFit/>
          </a:bodyPr>
          <a:lstStyle/>
          <a:p>
            <a:r>
              <a:rPr lang="en-US" b="1" cap="all" dirty="0" smtClean="0">
                <a:solidFill>
                  <a:schemeClr val="bg1"/>
                </a:solidFill>
                <a:latin typeface="Segoe UI" pitchFamily="34" charset="0"/>
                <a:ea typeface="Segoe UI" pitchFamily="34" charset="0"/>
                <a:cs typeface="Segoe UI" pitchFamily="34" charset="0"/>
              </a:rPr>
              <a:t>CHALLENGE: </a:t>
            </a:r>
          </a:p>
          <a:p>
            <a:r>
              <a:rPr lang="en-US" sz="1400" dirty="0" smtClean="0">
                <a:solidFill>
                  <a:srgbClr val="3F3F3F"/>
                </a:solidFill>
                <a:latin typeface="Segoe UI" pitchFamily="34" charset="0"/>
                <a:ea typeface="Segoe UI" pitchFamily="34" charset="0"/>
                <a:cs typeface="Segoe UI" pitchFamily="34" charset="0"/>
              </a:rPr>
              <a:t>“We need effective </a:t>
            </a:r>
            <a:r>
              <a:rPr lang="en-US" sz="1400" dirty="0">
                <a:solidFill>
                  <a:srgbClr val="3F3F3F"/>
                </a:solidFill>
                <a:latin typeface="Segoe UI" pitchFamily="34" charset="0"/>
                <a:ea typeface="Segoe UI" pitchFamily="34" charset="0"/>
                <a:cs typeface="Segoe UI" pitchFamily="34" charset="0"/>
              </a:rPr>
              <a:t>and secure data management with high performance, reliable infrastructure, comprehensive </a:t>
            </a:r>
            <a:r>
              <a:rPr lang="en-US" sz="1400" dirty="0" smtClean="0">
                <a:solidFill>
                  <a:srgbClr val="3F3F3F"/>
                </a:solidFill>
                <a:latin typeface="Segoe UI" pitchFamily="34" charset="0"/>
                <a:ea typeface="Segoe UI" pitchFamily="34" charset="0"/>
                <a:cs typeface="Segoe UI" pitchFamily="34" charset="0"/>
              </a:rPr>
              <a:t>development and </a:t>
            </a:r>
            <a:r>
              <a:rPr lang="en-US" sz="1400" dirty="0">
                <a:solidFill>
                  <a:srgbClr val="3F3F3F"/>
                </a:solidFill>
                <a:latin typeface="Segoe UI" pitchFamily="34" charset="0"/>
                <a:ea typeface="Segoe UI" pitchFamily="34" charset="0"/>
                <a:cs typeface="Segoe UI" pitchFamily="34" charset="0"/>
              </a:rPr>
              <a:t>up-to-date, technology.”</a:t>
            </a:r>
          </a:p>
        </p:txBody>
      </p:sp>
      <p:sp>
        <p:nvSpPr>
          <p:cNvPr id="17" name="TextBox 16"/>
          <p:cNvSpPr txBox="1"/>
          <p:nvPr/>
        </p:nvSpPr>
        <p:spPr>
          <a:xfrm>
            <a:off x="4343400" y="3390781"/>
            <a:ext cx="4800600" cy="800219"/>
          </a:xfrm>
          <a:prstGeom prst="rect">
            <a:avLst/>
          </a:prstGeom>
          <a:noFill/>
        </p:spPr>
        <p:txBody>
          <a:bodyPr wrap="square" rtlCol="0">
            <a:spAutoFit/>
          </a:bodyPr>
          <a:lstStyle/>
          <a:p>
            <a:r>
              <a:rPr lang="en-US" b="1" cap="all" dirty="0" smtClean="0">
                <a:solidFill>
                  <a:schemeClr val="bg1"/>
                </a:solidFill>
                <a:latin typeface="Segoe UI" pitchFamily="34" charset="0"/>
                <a:ea typeface="Segoe UI" pitchFamily="34" charset="0"/>
                <a:cs typeface="Segoe UI" pitchFamily="34" charset="0"/>
              </a:rPr>
              <a:t>SOLUTION: </a:t>
            </a:r>
          </a:p>
          <a:p>
            <a:r>
              <a:rPr lang="en-US" sz="1400" dirty="0" smtClean="0">
                <a:solidFill>
                  <a:srgbClr val="3F3F3F"/>
                </a:solidFill>
                <a:latin typeface="Segoe UI" pitchFamily="34" charset="0"/>
                <a:ea typeface="Segoe UI" pitchFamily="34" charset="0"/>
                <a:cs typeface="Segoe UI" pitchFamily="34" charset="0"/>
              </a:rPr>
              <a:t>Modernize your platform to </a:t>
            </a:r>
            <a:r>
              <a:rPr lang="en-US" sz="1400" b="1" dirty="0" smtClean="0">
                <a:solidFill>
                  <a:srgbClr val="3F3F3F"/>
                </a:solidFill>
                <a:latin typeface="Segoe UI" pitchFamily="34" charset="0"/>
                <a:ea typeface="Segoe UI" pitchFamily="34" charset="0"/>
                <a:cs typeface="Segoe UI" pitchFamily="34" charset="0"/>
              </a:rPr>
              <a:t>Microsoft SQL </a:t>
            </a:r>
            <a:br>
              <a:rPr lang="en-US" sz="1400" b="1" dirty="0" smtClean="0">
                <a:solidFill>
                  <a:srgbClr val="3F3F3F"/>
                </a:solidFill>
                <a:latin typeface="Segoe UI" pitchFamily="34" charset="0"/>
                <a:ea typeface="Segoe UI" pitchFamily="34" charset="0"/>
                <a:cs typeface="Segoe UI" pitchFamily="34" charset="0"/>
              </a:rPr>
            </a:br>
            <a:r>
              <a:rPr lang="en-US" sz="1400" b="1" dirty="0" smtClean="0">
                <a:solidFill>
                  <a:srgbClr val="3F3F3F"/>
                </a:solidFill>
                <a:latin typeface="Segoe UI" pitchFamily="34" charset="0"/>
                <a:ea typeface="Segoe UI" pitchFamily="34" charset="0"/>
                <a:cs typeface="Segoe UI" pitchFamily="34" charset="0"/>
              </a:rPr>
              <a:t>Server 2012 Standard Edition</a:t>
            </a:r>
            <a:r>
              <a:rPr lang="en-US" sz="1400" dirty="0" smtClean="0">
                <a:solidFill>
                  <a:srgbClr val="3F3F3F"/>
                </a:solidFill>
                <a:latin typeface="Segoe UI" pitchFamily="34" charset="0"/>
                <a:ea typeface="Segoe UI" pitchFamily="34" charset="0"/>
                <a:cs typeface="Segoe UI" pitchFamily="34" charset="0"/>
              </a:rPr>
              <a:t>.</a:t>
            </a:r>
            <a:endParaRPr lang="en-US" sz="1400" dirty="0">
              <a:solidFill>
                <a:srgbClr val="3F3F3F"/>
              </a:solidFill>
              <a:latin typeface="Segoe UI" pitchFamily="34" charset="0"/>
              <a:ea typeface="Segoe UI" pitchFamily="34" charset="0"/>
              <a:cs typeface="Segoe UI" pitchFamily="34" charset="0"/>
            </a:endParaRPr>
          </a:p>
        </p:txBody>
      </p:sp>
      <p:sp>
        <p:nvSpPr>
          <p:cNvPr id="18" name="TextBox 17"/>
          <p:cNvSpPr txBox="1"/>
          <p:nvPr/>
        </p:nvSpPr>
        <p:spPr>
          <a:xfrm>
            <a:off x="4343401" y="4649450"/>
            <a:ext cx="4800599" cy="1446550"/>
          </a:xfrm>
          <a:prstGeom prst="rect">
            <a:avLst/>
          </a:prstGeom>
          <a:noFill/>
        </p:spPr>
        <p:txBody>
          <a:bodyPr wrap="square" rtlCol="0">
            <a:spAutoFit/>
          </a:bodyPr>
          <a:lstStyle/>
          <a:p>
            <a:r>
              <a:rPr lang="en-US" b="1" cap="all" dirty="0" smtClean="0">
                <a:solidFill>
                  <a:schemeClr val="bg1"/>
                </a:solidFill>
                <a:latin typeface="Segoe UI" pitchFamily="34" charset="0"/>
                <a:ea typeface="Segoe UI" pitchFamily="34" charset="0"/>
                <a:cs typeface="Segoe UI" pitchFamily="34" charset="0"/>
              </a:rPr>
              <a:t>RESULTS: </a:t>
            </a:r>
          </a:p>
          <a:p>
            <a:pPr marL="285750" indent="-285750">
              <a:buFont typeface="Arial" pitchFamily="34" charset="0"/>
              <a:buChar char="•"/>
            </a:pPr>
            <a:r>
              <a:rPr lang="en-US" sz="1400" dirty="0">
                <a:solidFill>
                  <a:srgbClr val="3F3F3F"/>
                </a:solidFill>
                <a:latin typeface="Segoe UI" pitchFamily="34" charset="0"/>
                <a:ea typeface="Segoe UI" pitchFamily="34" charset="0"/>
                <a:cs typeface="Segoe UI" pitchFamily="34" charset="0"/>
              </a:rPr>
              <a:t>Deliver required uptime and data </a:t>
            </a:r>
            <a:r>
              <a:rPr lang="en-US" sz="1400" dirty="0" smtClean="0">
                <a:solidFill>
                  <a:srgbClr val="3F3F3F"/>
                </a:solidFill>
                <a:latin typeface="Segoe UI" pitchFamily="34" charset="0"/>
                <a:ea typeface="Segoe UI" pitchFamily="34" charset="0"/>
                <a:cs typeface="Segoe UI" pitchFamily="34" charset="0"/>
              </a:rPr>
              <a:t>protection.</a:t>
            </a:r>
          </a:p>
          <a:p>
            <a:pPr marL="285750" indent="-285750">
              <a:buFont typeface="Arial" pitchFamily="34" charset="0"/>
              <a:buChar char="•"/>
            </a:pPr>
            <a:r>
              <a:rPr lang="en-US" sz="1400" dirty="0" smtClean="0">
                <a:solidFill>
                  <a:srgbClr val="3F3F3F"/>
                </a:solidFill>
                <a:latin typeface="Segoe UI" pitchFamily="34" charset="0"/>
                <a:ea typeface="Segoe UI" pitchFamily="34" charset="0"/>
                <a:cs typeface="Segoe UI" pitchFamily="34" charset="0"/>
              </a:rPr>
              <a:t>Scale </a:t>
            </a:r>
            <a:r>
              <a:rPr lang="en-US" sz="1400" dirty="0">
                <a:solidFill>
                  <a:srgbClr val="3F3F3F"/>
                </a:solidFill>
                <a:latin typeface="Segoe UI" pitchFamily="34" charset="0"/>
                <a:ea typeface="Segoe UI" pitchFamily="34" charset="0"/>
                <a:cs typeface="Segoe UI" pitchFamily="34" charset="0"/>
              </a:rPr>
              <a:t>on demand with flexible deployment options on your </a:t>
            </a:r>
            <a:r>
              <a:rPr lang="en-US" sz="1400" dirty="0" smtClean="0">
                <a:solidFill>
                  <a:srgbClr val="3F3F3F"/>
                </a:solidFill>
                <a:latin typeface="Segoe UI" pitchFamily="34" charset="0"/>
                <a:ea typeface="Segoe UI" pitchFamily="34" charset="0"/>
                <a:cs typeface="Segoe UI" pitchFamily="34" charset="0"/>
              </a:rPr>
              <a:t>terms.</a:t>
            </a:r>
          </a:p>
          <a:p>
            <a:pPr marL="285750" indent="-285750">
              <a:buFont typeface="Arial" pitchFamily="34" charset="0"/>
              <a:buChar char="•"/>
            </a:pPr>
            <a:r>
              <a:rPr lang="en-US" sz="1400" dirty="0" smtClean="0">
                <a:solidFill>
                  <a:srgbClr val="3F3F3F"/>
                </a:solidFill>
                <a:latin typeface="Segoe UI" pitchFamily="34" charset="0"/>
                <a:ea typeface="Segoe UI" pitchFamily="34" charset="0"/>
                <a:cs typeface="Segoe UI" pitchFamily="34" charset="0"/>
              </a:rPr>
              <a:t>Extend </a:t>
            </a:r>
            <a:r>
              <a:rPr lang="en-US" sz="1400" dirty="0">
                <a:solidFill>
                  <a:srgbClr val="3F3F3F"/>
                </a:solidFill>
                <a:latin typeface="Segoe UI" pitchFamily="34" charset="0"/>
                <a:ea typeface="Segoe UI" pitchFamily="34" charset="0"/>
                <a:cs typeface="Segoe UI" pitchFamily="34" charset="0"/>
              </a:rPr>
              <a:t>the reach of data most anywhere across server and/or </a:t>
            </a:r>
            <a:r>
              <a:rPr lang="en-US" sz="1400" dirty="0" smtClean="0">
                <a:solidFill>
                  <a:srgbClr val="3F3F3F"/>
                </a:solidFill>
                <a:latin typeface="Segoe UI" pitchFamily="34" charset="0"/>
                <a:ea typeface="Segoe UI" pitchFamily="34" charset="0"/>
                <a:cs typeface="Segoe UI" pitchFamily="34" charset="0"/>
              </a:rPr>
              <a:t>cloud.</a:t>
            </a:r>
            <a:endParaRPr lang="en-US" sz="1400" dirty="0">
              <a:solidFill>
                <a:srgbClr val="3F3F3F"/>
              </a:solidFill>
              <a:latin typeface="Segoe UI" pitchFamily="34" charset="0"/>
              <a:ea typeface="Segoe UI" pitchFamily="34" charset="0"/>
              <a:cs typeface="Segoe UI" pitchFamily="34" charset="0"/>
            </a:endParaRPr>
          </a:p>
        </p:txBody>
      </p:sp>
      <p:sp>
        <p:nvSpPr>
          <p:cNvPr id="21" name="Freeform 20"/>
          <p:cNvSpPr>
            <a:spLocks noEditPoints="1"/>
          </p:cNvSpPr>
          <p:nvPr/>
        </p:nvSpPr>
        <p:spPr bwMode="black">
          <a:xfrm>
            <a:off x="3299287" y="4724402"/>
            <a:ext cx="663113" cy="574923"/>
          </a:xfrm>
          <a:custGeom>
            <a:avLst/>
            <a:gdLst>
              <a:gd name="T0" fmla="*/ 243 w 708"/>
              <a:gd name="T1" fmla="*/ 484 h 614"/>
              <a:gd name="T2" fmla="*/ 243 w 708"/>
              <a:gd name="T3" fmla="*/ 614 h 614"/>
              <a:gd name="T4" fmla="*/ 0 w 708"/>
              <a:gd name="T5" fmla="*/ 614 h 614"/>
              <a:gd name="T6" fmla="*/ 104 w 708"/>
              <a:gd name="T7" fmla="*/ 437 h 614"/>
              <a:gd name="T8" fmla="*/ 174 w 708"/>
              <a:gd name="T9" fmla="*/ 437 h 614"/>
              <a:gd name="T10" fmla="*/ 134 w 708"/>
              <a:gd name="T11" fmla="*/ 484 h 614"/>
              <a:gd name="T12" fmla="*/ 243 w 708"/>
              <a:gd name="T13" fmla="*/ 484 h 614"/>
              <a:gd name="T14" fmla="*/ 574 w 708"/>
              <a:gd name="T15" fmla="*/ 484 h 614"/>
              <a:gd name="T16" fmla="*/ 465 w 708"/>
              <a:gd name="T17" fmla="*/ 484 h 614"/>
              <a:gd name="T18" fmla="*/ 465 w 708"/>
              <a:gd name="T19" fmla="*/ 614 h 614"/>
              <a:gd name="T20" fmla="*/ 465 w 708"/>
              <a:gd name="T21" fmla="*/ 614 h 614"/>
              <a:gd name="T22" fmla="*/ 708 w 708"/>
              <a:gd name="T23" fmla="*/ 614 h 614"/>
              <a:gd name="T24" fmla="*/ 604 w 708"/>
              <a:gd name="T25" fmla="*/ 437 h 614"/>
              <a:gd name="T26" fmla="*/ 533 w 708"/>
              <a:gd name="T27" fmla="*/ 437 h 614"/>
              <a:gd name="T28" fmla="*/ 574 w 708"/>
              <a:gd name="T29" fmla="*/ 484 h 614"/>
              <a:gd name="T30" fmla="*/ 354 w 708"/>
              <a:gd name="T31" fmla="*/ 229 h 614"/>
              <a:gd name="T32" fmla="*/ 507 w 708"/>
              <a:gd name="T33" fmla="*/ 408 h 614"/>
              <a:gd name="T34" fmla="*/ 590 w 708"/>
              <a:gd name="T35" fmla="*/ 408 h 614"/>
              <a:gd name="T36" fmla="*/ 486 w 708"/>
              <a:gd name="T37" fmla="*/ 229 h 614"/>
              <a:gd name="T38" fmla="*/ 222 w 708"/>
              <a:gd name="T39" fmla="*/ 229 h 614"/>
              <a:gd name="T40" fmla="*/ 118 w 708"/>
              <a:gd name="T41" fmla="*/ 408 h 614"/>
              <a:gd name="T42" fmla="*/ 200 w 708"/>
              <a:gd name="T43" fmla="*/ 408 h 614"/>
              <a:gd name="T44" fmla="*/ 354 w 708"/>
              <a:gd name="T45" fmla="*/ 229 h 614"/>
              <a:gd name="T46" fmla="*/ 354 w 708"/>
              <a:gd name="T47" fmla="*/ 0 h 614"/>
              <a:gd name="T48" fmla="*/ 238 w 708"/>
              <a:gd name="T49" fmla="*/ 200 h 614"/>
              <a:gd name="T50" fmla="*/ 470 w 708"/>
              <a:gd name="T51" fmla="*/ 200 h 614"/>
              <a:gd name="T52" fmla="*/ 354 w 708"/>
              <a:gd name="T53" fmla="*/ 0 h 614"/>
              <a:gd name="T54" fmla="*/ 354 w 708"/>
              <a:gd name="T55" fmla="*/ 274 h 614"/>
              <a:gd name="T56" fmla="*/ 196 w 708"/>
              <a:gd name="T57" fmla="*/ 463 h 614"/>
              <a:gd name="T58" fmla="*/ 278 w 708"/>
              <a:gd name="T59" fmla="*/ 463 h 614"/>
              <a:gd name="T60" fmla="*/ 278 w 708"/>
              <a:gd name="T61" fmla="*/ 614 h 614"/>
              <a:gd name="T62" fmla="*/ 430 w 708"/>
              <a:gd name="T63" fmla="*/ 614 h 614"/>
              <a:gd name="T64" fmla="*/ 430 w 708"/>
              <a:gd name="T65" fmla="*/ 463 h 614"/>
              <a:gd name="T66" fmla="*/ 515 w 708"/>
              <a:gd name="T67" fmla="*/ 463 h 614"/>
              <a:gd name="T68" fmla="*/ 354 w 708"/>
              <a:gd name="T69" fmla="*/ 274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08" h="614">
                <a:moveTo>
                  <a:pt x="243" y="484"/>
                </a:moveTo>
                <a:lnTo>
                  <a:pt x="243" y="614"/>
                </a:lnTo>
                <a:lnTo>
                  <a:pt x="0" y="614"/>
                </a:lnTo>
                <a:lnTo>
                  <a:pt x="104" y="437"/>
                </a:lnTo>
                <a:lnTo>
                  <a:pt x="174" y="437"/>
                </a:lnTo>
                <a:lnTo>
                  <a:pt x="134" y="484"/>
                </a:lnTo>
                <a:lnTo>
                  <a:pt x="243" y="484"/>
                </a:lnTo>
                <a:close/>
                <a:moveTo>
                  <a:pt x="574" y="484"/>
                </a:moveTo>
                <a:lnTo>
                  <a:pt x="465" y="484"/>
                </a:lnTo>
                <a:lnTo>
                  <a:pt x="465" y="614"/>
                </a:lnTo>
                <a:lnTo>
                  <a:pt x="465" y="614"/>
                </a:lnTo>
                <a:lnTo>
                  <a:pt x="708" y="614"/>
                </a:lnTo>
                <a:lnTo>
                  <a:pt x="604" y="437"/>
                </a:lnTo>
                <a:lnTo>
                  <a:pt x="533" y="437"/>
                </a:lnTo>
                <a:lnTo>
                  <a:pt x="574" y="484"/>
                </a:lnTo>
                <a:close/>
                <a:moveTo>
                  <a:pt x="354" y="229"/>
                </a:moveTo>
                <a:lnTo>
                  <a:pt x="507" y="408"/>
                </a:lnTo>
                <a:lnTo>
                  <a:pt x="590" y="408"/>
                </a:lnTo>
                <a:lnTo>
                  <a:pt x="486" y="229"/>
                </a:lnTo>
                <a:lnTo>
                  <a:pt x="222" y="229"/>
                </a:lnTo>
                <a:lnTo>
                  <a:pt x="118" y="408"/>
                </a:lnTo>
                <a:lnTo>
                  <a:pt x="200" y="408"/>
                </a:lnTo>
                <a:lnTo>
                  <a:pt x="354" y="229"/>
                </a:lnTo>
                <a:close/>
                <a:moveTo>
                  <a:pt x="354" y="0"/>
                </a:moveTo>
                <a:lnTo>
                  <a:pt x="238" y="200"/>
                </a:lnTo>
                <a:lnTo>
                  <a:pt x="470" y="200"/>
                </a:lnTo>
                <a:lnTo>
                  <a:pt x="354" y="0"/>
                </a:lnTo>
                <a:close/>
                <a:moveTo>
                  <a:pt x="354" y="274"/>
                </a:moveTo>
                <a:lnTo>
                  <a:pt x="196" y="463"/>
                </a:lnTo>
                <a:lnTo>
                  <a:pt x="278" y="463"/>
                </a:lnTo>
                <a:lnTo>
                  <a:pt x="278" y="614"/>
                </a:lnTo>
                <a:lnTo>
                  <a:pt x="430" y="614"/>
                </a:lnTo>
                <a:lnTo>
                  <a:pt x="430" y="463"/>
                </a:lnTo>
                <a:lnTo>
                  <a:pt x="515" y="463"/>
                </a:lnTo>
                <a:lnTo>
                  <a:pt x="354" y="2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305" tIns="41153" rIns="82305" bIns="41153" numCol="1" anchor="t" anchorCtr="0" compatLnSpc="1">
            <a:prstTxWarp prst="textNoShape">
              <a:avLst/>
            </a:prstTxWarp>
          </a:bodyPr>
          <a:lstStyle/>
          <a:p>
            <a:endParaRPr lang="en-US" sz="1600"/>
          </a:p>
        </p:txBody>
      </p:sp>
      <p:grpSp>
        <p:nvGrpSpPr>
          <p:cNvPr id="22" name="Group 21"/>
          <p:cNvGrpSpPr/>
          <p:nvPr/>
        </p:nvGrpSpPr>
        <p:grpSpPr bwMode="black">
          <a:xfrm>
            <a:off x="3451290" y="3429000"/>
            <a:ext cx="359106" cy="725301"/>
            <a:chOff x="2593975" y="2552700"/>
            <a:chExt cx="469901" cy="949325"/>
          </a:xfrm>
        </p:grpSpPr>
        <p:sp>
          <p:nvSpPr>
            <p:cNvPr id="23" name="Freeform 17"/>
            <p:cNvSpPr>
              <a:spLocks noEditPoints="1"/>
            </p:cNvSpPr>
            <p:nvPr/>
          </p:nvSpPr>
          <p:spPr bwMode="black">
            <a:xfrm>
              <a:off x="2593975" y="2835275"/>
              <a:ext cx="338138" cy="666750"/>
            </a:xfrm>
            <a:custGeom>
              <a:avLst/>
              <a:gdLst>
                <a:gd name="T0" fmla="*/ 580 w 1160"/>
                <a:gd name="T1" fmla="*/ 540 h 2287"/>
                <a:gd name="T2" fmla="*/ 731 w 1160"/>
                <a:gd name="T3" fmla="*/ 389 h 2287"/>
                <a:gd name="T4" fmla="*/ 580 w 1160"/>
                <a:gd name="T5" fmla="*/ 237 h 2287"/>
                <a:gd name="T6" fmla="*/ 428 w 1160"/>
                <a:gd name="T7" fmla="*/ 389 h 2287"/>
                <a:gd name="T8" fmla="*/ 580 w 1160"/>
                <a:gd name="T9" fmla="*/ 540 h 2287"/>
                <a:gd name="T10" fmla="*/ 1109 w 1160"/>
                <a:gd name="T11" fmla="*/ 22 h 2287"/>
                <a:gd name="T12" fmla="*/ 1000 w 1160"/>
                <a:gd name="T13" fmla="*/ 51 h 2287"/>
                <a:gd name="T14" fmla="*/ 691 w 1160"/>
                <a:gd name="T15" fmla="*/ 587 h 2287"/>
                <a:gd name="T16" fmla="*/ 469 w 1160"/>
                <a:gd name="T17" fmla="*/ 587 h 2287"/>
                <a:gd name="T18" fmla="*/ 159 w 1160"/>
                <a:gd name="T19" fmla="*/ 51 h 2287"/>
                <a:gd name="T20" fmla="*/ 51 w 1160"/>
                <a:gd name="T21" fmla="*/ 22 h 2287"/>
                <a:gd name="T22" fmla="*/ 22 w 1160"/>
                <a:gd name="T23" fmla="*/ 131 h 2287"/>
                <a:gd name="T24" fmla="*/ 377 w 1160"/>
                <a:gd name="T25" fmla="*/ 745 h 2287"/>
                <a:gd name="T26" fmla="*/ 377 w 1160"/>
                <a:gd name="T27" fmla="*/ 2194 h 2287"/>
                <a:gd name="T28" fmla="*/ 470 w 1160"/>
                <a:gd name="T29" fmla="*/ 2287 h 2287"/>
                <a:gd name="T30" fmla="*/ 562 w 1160"/>
                <a:gd name="T31" fmla="*/ 2194 h 2287"/>
                <a:gd name="T32" fmla="*/ 562 w 1160"/>
                <a:gd name="T33" fmla="*/ 1423 h 2287"/>
                <a:gd name="T34" fmla="*/ 598 w 1160"/>
                <a:gd name="T35" fmla="*/ 1423 h 2287"/>
                <a:gd name="T36" fmla="*/ 598 w 1160"/>
                <a:gd name="T37" fmla="*/ 2194 h 2287"/>
                <a:gd name="T38" fmla="*/ 690 w 1160"/>
                <a:gd name="T39" fmla="*/ 2287 h 2287"/>
                <a:gd name="T40" fmla="*/ 783 w 1160"/>
                <a:gd name="T41" fmla="*/ 2194 h 2287"/>
                <a:gd name="T42" fmla="*/ 783 w 1160"/>
                <a:gd name="T43" fmla="*/ 745 h 2287"/>
                <a:gd name="T44" fmla="*/ 1138 w 1160"/>
                <a:gd name="T45" fmla="*/ 131 h 2287"/>
                <a:gd name="T46" fmla="*/ 1109 w 1160"/>
                <a:gd name="T47" fmla="*/ 22 h 2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60" h="2287">
                  <a:moveTo>
                    <a:pt x="580" y="540"/>
                  </a:moveTo>
                  <a:cubicBezTo>
                    <a:pt x="664" y="540"/>
                    <a:pt x="731" y="473"/>
                    <a:pt x="731" y="389"/>
                  </a:cubicBezTo>
                  <a:cubicBezTo>
                    <a:pt x="731" y="305"/>
                    <a:pt x="664" y="237"/>
                    <a:pt x="580" y="237"/>
                  </a:cubicBezTo>
                  <a:cubicBezTo>
                    <a:pt x="496" y="237"/>
                    <a:pt x="428" y="305"/>
                    <a:pt x="428" y="389"/>
                  </a:cubicBezTo>
                  <a:cubicBezTo>
                    <a:pt x="428" y="473"/>
                    <a:pt x="496" y="540"/>
                    <a:pt x="580" y="540"/>
                  </a:cubicBezTo>
                  <a:close/>
                  <a:moveTo>
                    <a:pt x="1109" y="22"/>
                  </a:moveTo>
                  <a:cubicBezTo>
                    <a:pt x="1071" y="0"/>
                    <a:pt x="1022" y="13"/>
                    <a:pt x="1000" y="51"/>
                  </a:cubicBezTo>
                  <a:cubicBezTo>
                    <a:pt x="691" y="587"/>
                    <a:pt x="691" y="587"/>
                    <a:pt x="691" y="587"/>
                  </a:cubicBezTo>
                  <a:cubicBezTo>
                    <a:pt x="469" y="587"/>
                    <a:pt x="469" y="587"/>
                    <a:pt x="469" y="587"/>
                  </a:cubicBezTo>
                  <a:cubicBezTo>
                    <a:pt x="159" y="51"/>
                    <a:pt x="159" y="51"/>
                    <a:pt x="159" y="51"/>
                  </a:cubicBezTo>
                  <a:cubicBezTo>
                    <a:pt x="137" y="13"/>
                    <a:pt x="89" y="0"/>
                    <a:pt x="51" y="22"/>
                  </a:cubicBezTo>
                  <a:cubicBezTo>
                    <a:pt x="13" y="44"/>
                    <a:pt x="0" y="93"/>
                    <a:pt x="22" y="131"/>
                  </a:cubicBezTo>
                  <a:cubicBezTo>
                    <a:pt x="377" y="745"/>
                    <a:pt x="377" y="745"/>
                    <a:pt x="377" y="745"/>
                  </a:cubicBezTo>
                  <a:cubicBezTo>
                    <a:pt x="377" y="2194"/>
                    <a:pt x="377" y="2194"/>
                    <a:pt x="377" y="2194"/>
                  </a:cubicBezTo>
                  <a:cubicBezTo>
                    <a:pt x="377" y="2246"/>
                    <a:pt x="418" y="2287"/>
                    <a:pt x="470" y="2287"/>
                  </a:cubicBezTo>
                  <a:cubicBezTo>
                    <a:pt x="521" y="2287"/>
                    <a:pt x="562" y="2246"/>
                    <a:pt x="562" y="2194"/>
                  </a:cubicBezTo>
                  <a:cubicBezTo>
                    <a:pt x="562" y="1423"/>
                    <a:pt x="562" y="1423"/>
                    <a:pt x="562" y="1423"/>
                  </a:cubicBezTo>
                  <a:cubicBezTo>
                    <a:pt x="598" y="1423"/>
                    <a:pt x="598" y="1423"/>
                    <a:pt x="598" y="1423"/>
                  </a:cubicBezTo>
                  <a:cubicBezTo>
                    <a:pt x="598" y="2194"/>
                    <a:pt x="598" y="2194"/>
                    <a:pt x="598" y="2194"/>
                  </a:cubicBezTo>
                  <a:cubicBezTo>
                    <a:pt x="598" y="2246"/>
                    <a:pt x="639" y="2287"/>
                    <a:pt x="690" y="2287"/>
                  </a:cubicBezTo>
                  <a:cubicBezTo>
                    <a:pt x="742" y="2287"/>
                    <a:pt x="783" y="2246"/>
                    <a:pt x="783" y="2194"/>
                  </a:cubicBezTo>
                  <a:cubicBezTo>
                    <a:pt x="783" y="745"/>
                    <a:pt x="783" y="745"/>
                    <a:pt x="783" y="745"/>
                  </a:cubicBezTo>
                  <a:cubicBezTo>
                    <a:pt x="1138" y="131"/>
                    <a:pt x="1138" y="131"/>
                    <a:pt x="1138" y="131"/>
                  </a:cubicBezTo>
                  <a:cubicBezTo>
                    <a:pt x="1160" y="93"/>
                    <a:pt x="1147" y="44"/>
                    <a:pt x="1109"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4" name="Freeform 18"/>
            <p:cNvSpPr>
              <a:spLocks noEditPoints="1"/>
            </p:cNvSpPr>
            <p:nvPr/>
          </p:nvSpPr>
          <p:spPr bwMode="black">
            <a:xfrm>
              <a:off x="2649538" y="2552700"/>
              <a:ext cx="414338" cy="325438"/>
            </a:xfrm>
            <a:custGeom>
              <a:avLst/>
              <a:gdLst>
                <a:gd name="T0" fmla="*/ 1304 w 1423"/>
                <a:gd name="T1" fmla="*/ 301 h 1114"/>
                <a:gd name="T2" fmla="*/ 1302 w 1423"/>
                <a:gd name="T3" fmla="*/ 297 h 1114"/>
                <a:gd name="T4" fmla="*/ 719 w 1423"/>
                <a:gd name="T5" fmla="*/ 113 h 1114"/>
                <a:gd name="T6" fmla="*/ 496 w 1423"/>
                <a:gd name="T7" fmla="*/ 416 h 1114"/>
                <a:gd name="T8" fmla="*/ 441 w 1423"/>
                <a:gd name="T9" fmla="*/ 482 h 1114"/>
                <a:gd name="T10" fmla="*/ 375 w 1423"/>
                <a:gd name="T11" fmla="*/ 536 h 1114"/>
                <a:gd name="T12" fmla="*/ 290 w 1423"/>
                <a:gd name="T13" fmla="*/ 648 h 1114"/>
                <a:gd name="T14" fmla="*/ 470 w 1423"/>
                <a:gd name="T15" fmla="*/ 973 h 1114"/>
                <a:gd name="T16" fmla="*/ 610 w 1423"/>
                <a:gd name="T17" fmla="*/ 960 h 1114"/>
                <a:gd name="T18" fmla="*/ 775 w 1423"/>
                <a:gd name="T19" fmla="*/ 921 h 1114"/>
                <a:gd name="T20" fmla="*/ 932 w 1423"/>
                <a:gd name="T21" fmla="*/ 927 h 1114"/>
                <a:gd name="T22" fmla="*/ 1151 w 1423"/>
                <a:gd name="T23" fmla="*/ 893 h 1114"/>
                <a:gd name="T24" fmla="*/ 1304 w 1423"/>
                <a:gd name="T25" fmla="*/ 301 h 1114"/>
                <a:gd name="T26" fmla="*/ 1024 w 1423"/>
                <a:gd name="T27" fmla="*/ 311 h 1114"/>
                <a:gd name="T28" fmla="*/ 1024 w 1423"/>
                <a:gd name="T29" fmla="*/ 311 h 1114"/>
                <a:gd name="T30" fmla="*/ 873 w 1423"/>
                <a:gd name="T31" fmla="*/ 299 h 1114"/>
                <a:gd name="T32" fmla="*/ 873 w 1423"/>
                <a:gd name="T33" fmla="*/ 299 h 1114"/>
                <a:gd name="T34" fmla="*/ 799 w 1423"/>
                <a:gd name="T35" fmla="*/ 278 h 1114"/>
                <a:gd name="T36" fmla="*/ 821 w 1423"/>
                <a:gd name="T37" fmla="*/ 203 h 1114"/>
                <a:gd name="T38" fmla="*/ 828 w 1423"/>
                <a:gd name="T39" fmla="*/ 200 h 1114"/>
                <a:gd name="T40" fmla="*/ 1101 w 1423"/>
                <a:gd name="T41" fmla="*/ 234 h 1114"/>
                <a:gd name="T42" fmla="*/ 1108 w 1423"/>
                <a:gd name="T43" fmla="*/ 244 h 1114"/>
                <a:gd name="T44" fmla="*/ 1087 w 1423"/>
                <a:gd name="T45" fmla="*/ 318 h 1114"/>
                <a:gd name="T46" fmla="*/ 1024 w 1423"/>
                <a:gd name="T47" fmla="*/ 311 h 1114"/>
                <a:gd name="T48" fmla="*/ 14 w 1423"/>
                <a:gd name="T49" fmla="*/ 967 h 1114"/>
                <a:gd name="T50" fmla="*/ 53 w 1423"/>
                <a:gd name="T51" fmla="*/ 1037 h 1114"/>
                <a:gd name="T52" fmla="*/ 115 w 1423"/>
                <a:gd name="T53" fmla="*/ 1064 h 1114"/>
                <a:gd name="T54" fmla="*/ 24 w 1423"/>
                <a:gd name="T55" fmla="*/ 900 h 1114"/>
                <a:gd name="T56" fmla="*/ 14 w 1423"/>
                <a:gd name="T57" fmla="*/ 967 h 1114"/>
                <a:gd name="T58" fmla="*/ 400 w 1423"/>
                <a:gd name="T59" fmla="*/ 959 h 1114"/>
                <a:gd name="T60" fmla="*/ 265 w 1423"/>
                <a:gd name="T61" fmla="*/ 714 h 1114"/>
                <a:gd name="T62" fmla="*/ 190 w 1423"/>
                <a:gd name="T63" fmla="*/ 686 h 1114"/>
                <a:gd name="T64" fmla="*/ 175 w 1423"/>
                <a:gd name="T65" fmla="*/ 764 h 1114"/>
                <a:gd name="T66" fmla="*/ 310 w 1423"/>
                <a:gd name="T67" fmla="*/ 1008 h 1114"/>
                <a:gd name="T68" fmla="*/ 385 w 1423"/>
                <a:gd name="T69" fmla="*/ 1037 h 1114"/>
                <a:gd name="T70" fmla="*/ 400 w 1423"/>
                <a:gd name="T71" fmla="*/ 959 h 1114"/>
                <a:gd name="T72" fmla="*/ 266 w 1423"/>
                <a:gd name="T73" fmla="*/ 1026 h 1114"/>
                <a:gd name="T74" fmla="*/ 136 w 1423"/>
                <a:gd name="T75" fmla="*/ 792 h 1114"/>
                <a:gd name="T76" fmla="*/ 65 w 1423"/>
                <a:gd name="T77" fmla="*/ 764 h 1114"/>
                <a:gd name="T78" fmla="*/ 50 w 1423"/>
                <a:gd name="T79" fmla="*/ 840 h 1114"/>
                <a:gd name="T80" fmla="*/ 180 w 1423"/>
                <a:gd name="T81" fmla="*/ 1074 h 1114"/>
                <a:gd name="T82" fmla="*/ 251 w 1423"/>
                <a:gd name="T83" fmla="*/ 1101 h 1114"/>
                <a:gd name="T84" fmla="*/ 266 w 1423"/>
                <a:gd name="T85" fmla="*/ 1026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23" h="1114">
                  <a:moveTo>
                    <a:pt x="1304" y="301"/>
                  </a:moveTo>
                  <a:cubicBezTo>
                    <a:pt x="1303" y="298"/>
                    <a:pt x="1304" y="300"/>
                    <a:pt x="1302" y="297"/>
                  </a:cubicBezTo>
                  <a:cubicBezTo>
                    <a:pt x="1184" y="83"/>
                    <a:pt x="922" y="0"/>
                    <a:pt x="719" y="113"/>
                  </a:cubicBezTo>
                  <a:cubicBezTo>
                    <a:pt x="602" y="177"/>
                    <a:pt x="570" y="311"/>
                    <a:pt x="496" y="416"/>
                  </a:cubicBezTo>
                  <a:cubicBezTo>
                    <a:pt x="476" y="444"/>
                    <a:pt x="458" y="465"/>
                    <a:pt x="441" y="482"/>
                  </a:cubicBezTo>
                  <a:cubicBezTo>
                    <a:pt x="418" y="504"/>
                    <a:pt x="397" y="520"/>
                    <a:pt x="375" y="536"/>
                  </a:cubicBezTo>
                  <a:cubicBezTo>
                    <a:pt x="334" y="566"/>
                    <a:pt x="296" y="593"/>
                    <a:pt x="290" y="648"/>
                  </a:cubicBezTo>
                  <a:cubicBezTo>
                    <a:pt x="470" y="973"/>
                    <a:pt x="470" y="973"/>
                    <a:pt x="470" y="973"/>
                  </a:cubicBezTo>
                  <a:cubicBezTo>
                    <a:pt x="519" y="997"/>
                    <a:pt x="563" y="978"/>
                    <a:pt x="610" y="960"/>
                  </a:cubicBezTo>
                  <a:cubicBezTo>
                    <a:pt x="654" y="943"/>
                    <a:pt x="697" y="925"/>
                    <a:pt x="775" y="921"/>
                  </a:cubicBezTo>
                  <a:cubicBezTo>
                    <a:pt x="827" y="918"/>
                    <a:pt x="880" y="924"/>
                    <a:pt x="932" y="927"/>
                  </a:cubicBezTo>
                  <a:cubicBezTo>
                    <a:pt x="1008" y="932"/>
                    <a:pt x="1082" y="931"/>
                    <a:pt x="1151" y="893"/>
                  </a:cubicBezTo>
                  <a:cubicBezTo>
                    <a:pt x="1354" y="780"/>
                    <a:pt x="1423" y="515"/>
                    <a:pt x="1304" y="301"/>
                  </a:cubicBezTo>
                  <a:close/>
                  <a:moveTo>
                    <a:pt x="1024" y="311"/>
                  </a:moveTo>
                  <a:cubicBezTo>
                    <a:pt x="1024" y="311"/>
                    <a:pt x="1024" y="311"/>
                    <a:pt x="1024" y="311"/>
                  </a:cubicBezTo>
                  <a:cubicBezTo>
                    <a:pt x="983" y="270"/>
                    <a:pt x="917" y="279"/>
                    <a:pt x="873" y="299"/>
                  </a:cubicBezTo>
                  <a:cubicBezTo>
                    <a:pt x="873" y="299"/>
                    <a:pt x="873" y="299"/>
                    <a:pt x="873" y="299"/>
                  </a:cubicBezTo>
                  <a:cubicBezTo>
                    <a:pt x="847" y="313"/>
                    <a:pt x="814" y="304"/>
                    <a:pt x="799" y="278"/>
                  </a:cubicBezTo>
                  <a:cubicBezTo>
                    <a:pt x="785" y="251"/>
                    <a:pt x="794" y="218"/>
                    <a:pt x="821" y="203"/>
                  </a:cubicBezTo>
                  <a:cubicBezTo>
                    <a:pt x="823" y="202"/>
                    <a:pt x="828" y="200"/>
                    <a:pt x="828" y="200"/>
                  </a:cubicBezTo>
                  <a:cubicBezTo>
                    <a:pt x="927" y="155"/>
                    <a:pt x="1035" y="168"/>
                    <a:pt x="1101" y="234"/>
                  </a:cubicBezTo>
                  <a:cubicBezTo>
                    <a:pt x="1101" y="234"/>
                    <a:pt x="1106" y="240"/>
                    <a:pt x="1108" y="244"/>
                  </a:cubicBezTo>
                  <a:cubicBezTo>
                    <a:pt x="1122" y="270"/>
                    <a:pt x="1113" y="303"/>
                    <a:pt x="1087" y="318"/>
                  </a:cubicBezTo>
                  <a:cubicBezTo>
                    <a:pt x="1066" y="329"/>
                    <a:pt x="1041" y="326"/>
                    <a:pt x="1024" y="311"/>
                  </a:cubicBezTo>
                  <a:close/>
                  <a:moveTo>
                    <a:pt x="14" y="967"/>
                  </a:moveTo>
                  <a:cubicBezTo>
                    <a:pt x="53" y="1037"/>
                    <a:pt x="53" y="1037"/>
                    <a:pt x="53" y="1037"/>
                  </a:cubicBezTo>
                  <a:cubicBezTo>
                    <a:pt x="67" y="1062"/>
                    <a:pt x="94" y="1074"/>
                    <a:pt x="115" y="1064"/>
                  </a:cubicBezTo>
                  <a:cubicBezTo>
                    <a:pt x="24" y="900"/>
                    <a:pt x="24" y="900"/>
                    <a:pt x="24" y="900"/>
                  </a:cubicBezTo>
                  <a:cubicBezTo>
                    <a:pt x="5" y="912"/>
                    <a:pt x="0" y="941"/>
                    <a:pt x="14" y="967"/>
                  </a:cubicBezTo>
                  <a:close/>
                  <a:moveTo>
                    <a:pt x="400" y="959"/>
                  </a:moveTo>
                  <a:cubicBezTo>
                    <a:pt x="265" y="714"/>
                    <a:pt x="265" y="714"/>
                    <a:pt x="265" y="714"/>
                  </a:cubicBezTo>
                  <a:cubicBezTo>
                    <a:pt x="248" y="685"/>
                    <a:pt x="215" y="672"/>
                    <a:pt x="190" y="686"/>
                  </a:cubicBezTo>
                  <a:cubicBezTo>
                    <a:pt x="166" y="699"/>
                    <a:pt x="159" y="734"/>
                    <a:pt x="175" y="764"/>
                  </a:cubicBezTo>
                  <a:cubicBezTo>
                    <a:pt x="310" y="1008"/>
                    <a:pt x="310" y="1008"/>
                    <a:pt x="310" y="1008"/>
                  </a:cubicBezTo>
                  <a:cubicBezTo>
                    <a:pt x="327" y="1038"/>
                    <a:pt x="360" y="1051"/>
                    <a:pt x="385" y="1037"/>
                  </a:cubicBezTo>
                  <a:cubicBezTo>
                    <a:pt x="410" y="1023"/>
                    <a:pt x="416" y="988"/>
                    <a:pt x="400" y="959"/>
                  </a:cubicBezTo>
                  <a:close/>
                  <a:moveTo>
                    <a:pt x="266" y="1026"/>
                  </a:moveTo>
                  <a:cubicBezTo>
                    <a:pt x="136" y="792"/>
                    <a:pt x="136" y="792"/>
                    <a:pt x="136" y="792"/>
                  </a:cubicBezTo>
                  <a:cubicBezTo>
                    <a:pt x="121" y="764"/>
                    <a:pt x="89" y="751"/>
                    <a:pt x="65" y="764"/>
                  </a:cubicBezTo>
                  <a:cubicBezTo>
                    <a:pt x="41" y="778"/>
                    <a:pt x="35" y="811"/>
                    <a:pt x="50" y="840"/>
                  </a:cubicBezTo>
                  <a:cubicBezTo>
                    <a:pt x="180" y="1074"/>
                    <a:pt x="180" y="1074"/>
                    <a:pt x="180" y="1074"/>
                  </a:cubicBezTo>
                  <a:cubicBezTo>
                    <a:pt x="196" y="1102"/>
                    <a:pt x="228" y="1114"/>
                    <a:pt x="251" y="1101"/>
                  </a:cubicBezTo>
                  <a:cubicBezTo>
                    <a:pt x="275" y="1088"/>
                    <a:pt x="282" y="1055"/>
                    <a:pt x="266" y="10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grpSp>
      <p:sp>
        <p:nvSpPr>
          <p:cNvPr id="25" name="Freeform 9"/>
          <p:cNvSpPr>
            <a:spLocks noEditPoints="1"/>
          </p:cNvSpPr>
          <p:nvPr/>
        </p:nvSpPr>
        <p:spPr bwMode="black">
          <a:xfrm>
            <a:off x="3341208" y="2240282"/>
            <a:ext cx="579271" cy="579120"/>
          </a:xfrm>
          <a:custGeom>
            <a:avLst/>
            <a:gdLst>
              <a:gd name="T0" fmla="*/ 204 w 300"/>
              <a:gd name="T1" fmla="*/ 62 h 300"/>
              <a:gd name="T2" fmla="*/ 232 w 300"/>
              <a:gd name="T3" fmla="*/ 76 h 300"/>
              <a:gd name="T4" fmla="*/ 204 w 300"/>
              <a:gd name="T5" fmla="*/ 89 h 300"/>
              <a:gd name="T6" fmla="*/ 174 w 300"/>
              <a:gd name="T7" fmla="*/ 83 h 300"/>
              <a:gd name="T8" fmla="*/ 178 w 300"/>
              <a:gd name="T9" fmla="*/ 49 h 300"/>
              <a:gd name="T10" fmla="*/ 150 w 300"/>
              <a:gd name="T11" fmla="*/ 35 h 300"/>
              <a:gd name="T12" fmla="*/ 178 w 300"/>
              <a:gd name="T13" fmla="*/ 22 h 300"/>
              <a:gd name="T14" fmla="*/ 208 w 300"/>
              <a:gd name="T15" fmla="*/ 28 h 300"/>
              <a:gd name="T16" fmla="*/ 288 w 300"/>
              <a:gd name="T17" fmla="*/ 199 h 300"/>
              <a:gd name="T18" fmla="*/ 266 w 300"/>
              <a:gd name="T19" fmla="*/ 219 h 300"/>
              <a:gd name="T20" fmla="*/ 169 w 300"/>
              <a:gd name="T21" fmla="*/ 242 h 300"/>
              <a:gd name="T22" fmla="*/ 47 w 300"/>
              <a:gd name="T23" fmla="*/ 175 h 300"/>
              <a:gd name="T24" fmla="*/ 130 w 300"/>
              <a:gd name="T25" fmla="*/ 160 h 300"/>
              <a:gd name="T26" fmla="*/ 198 w 300"/>
              <a:gd name="T27" fmla="*/ 158 h 300"/>
              <a:gd name="T28" fmla="*/ 201 w 300"/>
              <a:gd name="T29" fmla="*/ 183 h 300"/>
              <a:gd name="T30" fmla="*/ 144 w 300"/>
              <a:gd name="T31" fmla="*/ 190 h 300"/>
              <a:gd name="T32" fmla="*/ 223 w 300"/>
              <a:gd name="T33" fmla="*/ 207 h 300"/>
              <a:gd name="T34" fmla="*/ 287 w 300"/>
              <a:gd name="T35" fmla="*/ 182 h 300"/>
              <a:gd name="T36" fmla="*/ 34 w 300"/>
              <a:gd name="T37" fmla="*/ 162 h 300"/>
              <a:gd name="T38" fmla="*/ 0 w 300"/>
              <a:gd name="T39" fmla="*/ 228 h 300"/>
              <a:gd name="T40" fmla="*/ 39 w 300"/>
              <a:gd name="T41" fmla="*/ 224 h 300"/>
              <a:gd name="T42" fmla="*/ 34 w 300"/>
              <a:gd name="T43" fmla="*/ 162 h 300"/>
              <a:gd name="T44" fmla="*/ 300 w 300"/>
              <a:gd name="T45" fmla="*/ 294 h 300"/>
              <a:gd name="T46" fmla="*/ 0 w 300"/>
              <a:gd name="T47" fmla="*/ 300 h 300"/>
              <a:gd name="T48" fmla="*/ 270 w 300"/>
              <a:gd name="T49" fmla="*/ 86 h 300"/>
              <a:gd name="T50" fmla="*/ 274 w 300"/>
              <a:gd name="T51" fmla="*/ 68 h 300"/>
              <a:gd name="T52" fmla="*/ 296 w 300"/>
              <a:gd name="T53" fmla="*/ 44 h 300"/>
              <a:gd name="T54" fmla="*/ 290 w 300"/>
              <a:gd name="T55" fmla="*/ 9 h 300"/>
              <a:gd name="T56" fmla="*/ 239 w 300"/>
              <a:gd name="T57" fmla="*/ 8 h 300"/>
              <a:gd name="T58" fmla="*/ 242 w 300"/>
              <a:gd name="T59" fmla="*/ 34 h 300"/>
              <a:gd name="T60" fmla="*/ 264 w 300"/>
              <a:gd name="T61" fmla="*/ 11 h 300"/>
              <a:gd name="T62" fmla="*/ 286 w 300"/>
              <a:gd name="T63" fmla="*/ 31 h 300"/>
              <a:gd name="T64" fmla="*/ 274 w 300"/>
              <a:gd name="T65" fmla="*/ 50 h 300"/>
              <a:gd name="T66" fmla="*/ 259 w 300"/>
              <a:gd name="T67" fmla="*/ 68 h 300"/>
              <a:gd name="T68" fmla="*/ 256 w 300"/>
              <a:gd name="T69" fmla="*/ 86 h 300"/>
              <a:gd name="T70" fmla="*/ 270 w 300"/>
              <a:gd name="T71" fmla="*/ 111 h 300"/>
              <a:gd name="T72" fmla="*/ 256 w 300"/>
              <a:gd name="T73" fmla="*/ 98 h 300"/>
              <a:gd name="T74" fmla="*/ 270 w 300"/>
              <a:gd name="T75" fmla="*/ 111 h 300"/>
              <a:gd name="T76" fmla="*/ 75 w 300"/>
              <a:gd name="T77" fmla="*/ 111 h 300"/>
              <a:gd name="T78" fmla="*/ 98 w 300"/>
              <a:gd name="T79" fmla="*/ 0 h 300"/>
              <a:gd name="T80" fmla="*/ 153 w 300"/>
              <a:gd name="T81" fmla="*/ 111 h 300"/>
              <a:gd name="T82" fmla="*/ 126 w 300"/>
              <a:gd name="T83" fmla="*/ 76 h 300"/>
              <a:gd name="T84" fmla="*/ 123 w 300"/>
              <a:gd name="T85" fmla="*/ 65 h 300"/>
              <a:gd name="T86" fmla="*/ 106 w 300"/>
              <a:gd name="T87" fmla="*/ 13 h 300"/>
              <a:gd name="T88" fmla="*/ 100 w 300"/>
              <a:gd name="T89" fmla="*/ 33 h 300"/>
              <a:gd name="T90" fmla="*/ 123 w 300"/>
              <a:gd name="T91" fmla="*/ 6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0" h="300">
                <a:moveTo>
                  <a:pt x="174" y="83"/>
                </a:moveTo>
                <a:cubicBezTo>
                  <a:pt x="204" y="62"/>
                  <a:pt x="204" y="62"/>
                  <a:pt x="204" y="62"/>
                </a:cubicBezTo>
                <a:cubicBezTo>
                  <a:pt x="204" y="76"/>
                  <a:pt x="204" y="76"/>
                  <a:pt x="204" y="76"/>
                </a:cubicBezTo>
                <a:cubicBezTo>
                  <a:pt x="232" y="76"/>
                  <a:pt x="232" y="76"/>
                  <a:pt x="232" y="76"/>
                </a:cubicBezTo>
                <a:cubicBezTo>
                  <a:pt x="232" y="89"/>
                  <a:pt x="232" y="89"/>
                  <a:pt x="232" y="89"/>
                </a:cubicBezTo>
                <a:cubicBezTo>
                  <a:pt x="204" y="89"/>
                  <a:pt x="204" y="89"/>
                  <a:pt x="204" y="89"/>
                </a:cubicBezTo>
                <a:cubicBezTo>
                  <a:pt x="204" y="104"/>
                  <a:pt x="204" y="104"/>
                  <a:pt x="204" y="104"/>
                </a:cubicBezTo>
                <a:lnTo>
                  <a:pt x="174" y="83"/>
                </a:lnTo>
                <a:close/>
                <a:moveTo>
                  <a:pt x="208" y="28"/>
                </a:moveTo>
                <a:cubicBezTo>
                  <a:pt x="178" y="49"/>
                  <a:pt x="178" y="49"/>
                  <a:pt x="178" y="49"/>
                </a:cubicBezTo>
                <a:cubicBezTo>
                  <a:pt x="178" y="35"/>
                  <a:pt x="178" y="35"/>
                  <a:pt x="178" y="35"/>
                </a:cubicBezTo>
                <a:cubicBezTo>
                  <a:pt x="150" y="35"/>
                  <a:pt x="150" y="35"/>
                  <a:pt x="150" y="35"/>
                </a:cubicBezTo>
                <a:cubicBezTo>
                  <a:pt x="150" y="22"/>
                  <a:pt x="150" y="22"/>
                  <a:pt x="150" y="22"/>
                </a:cubicBezTo>
                <a:cubicBezTo>
                  <a:pt x="178" y="22"/>
                  <a:pt x="178" y="22"/>
                  <a:pt x="178" y="22"/>
                </a:cubicBezTo>
                <a:cubicBezTo>
                  <a:pt x="178" y="7"/>
                  <a:pt x="178" y="7"/>
                  <a:pt x="178" y="7"/>
                </a:cubicBezTo>
                <a:lnTo>
                  <a:pt x="208" y="28"/>
                </a:lnTo>
                <a:close/>
                <a:moveTo>
                  <a:pt x="300" y="190"/>
                </a:moveTo>
                <a:cubicBezTo>
                  <a:pt x="300" y="190"/>
                  <a:pt x="299" y="191"/>
                  <a:pt x="288" y="199"/>
                </a:cubicBezTo>
                <a:cubicBezTo>
                  <a:pt x="288" y="199"/>
                  <a:pt x="286" y="203"/>
                  <a:pt x="285" y="203"/>
                </a:cubicBezTo>
                <a:cubicBezTo>
                  <a:pt x="280" y="207"/>
                  <a:pt x="275" y="212"/>
                  <a:pt x="266" y="219"/>
                </a:cubicBezTo>
                <a:cubicBezTo>
                  <a:pt x="257" y="219"/>
                  <a:pt x="238" y="228"/>
                  <a:pt x="229" y="233"/>
                </a:cubicBezTo>
                <a:cubicBezTo>
                  <a:pt x="212" y="233"/>
                  <a:pt x="187" y="237"/>
                  <a:pt x="169" y="242"/>
                </a:cubicBezTo>
                <a:cubicBezTo>
                  <a:pt x="143" y="237"/>
                  <a:pt x="140" y="244"/>
                  <a:pt x="47" y="220"/>
                </a:cubicBezTo>
                <a:cubicBezTo>
                  <a:pt x="47" y="220"/>
                  <a:pt x="47" y="183"/>
                  <a:pt x="47" y="175"/>
                </a:cubicBezTo>
                <a:cubicBezTo>
                  <a:pt x="64" y="170"/>
                  <a:pt x="69" y="160"/>
                  <a:pt x="89" y="157"/>
                </a:cubicBezTo>
                <a:cubicBezTo>
                  <a:pt x="103" y="155"/>
                  <a:pt x="116" y="156"/>
                  <a:pt x="130" y="160"/>
                </a:cubicBezTo>
                <a:cubicBezTo>
                  <a:pt x="139" y="163"/>
                  <a:pt x="148" y="164"/>
                  <a:pt x="163" y="163"/>
                </a:cubicBezTo>
                <a:cubicBezTo>
                  <a:pt x="176" y="162"/>
                  <a:pt x="181" y="158"/>
                  <a:pt x="198" y="158"/>
                </a:cubicBezTo>
                <a:cubicBezTo>
                  <a:pt x="209" y="158"/>
                  <a:pt x="220" y="165"/>
                  <a:pt x="219" y="171"/>
                </a:cubicBezTo>
                <a:cubicBezTo>
                  <a:pt x="219" y="177"/>
                  <a:pt x="208" y="183"/>
                  <a:pt x="201" y="183"/>
                </a:cubicBezTo>
                <a:cubicBezTo>
                  <a:pt x="185" y="184"/>
                  <a:pt x="189" y="183"/>
                  <a:pt x="174" y="183"/>
                </a:cubicBezTo>
                <a:cubicBezTo>
                  <a:pt x="156" y="182"/>
                  <a:pt x="155" y="186"/>
                  <a:pt x="144" y="190"/>
                </a:cubicBezTo>
                <a:cubicBezTo>
                  <a:pt x="155" y="194"/>
                  <a:pt x="162" y="198"/>
                  <a:pt x="177" y="206"/>
                </a:cubicBezTo>
                <a:cubicBezTo>
                  <a:pt x="193" y="204"/>
                  <a:pt x="209" y="206"/>
                  <a:pt x="223" y="207"/>
                </a:cubicBezTo>
                <a:cubicBezTo>
                  <a:pt x="235" y="204"/>
                  <a:pt x="241" y="199"/>
                  <a:pt x="255" y="198"/>
                </a:cubicBezTo>
                <a:cubicBezTo>
                  <a:pt x="264" y="191"/>
                  <a:pt x="276" y="180"/>
                  <a:pt x="287" y="182"/>
                </a:cubicBezTo>
                <a:cubicBezTo>
                  <a:pt x="293" y="183"/>
                  <a:pt x="300" y="190"/>
                  <a:pt x="300" y="190"/>
                </a:cubicBezTo>
                <a:close/>
                <a:moveTo>
                  <a:pt x="34" y="162"/>
                </a:moveTo>
                <a:cubicBezTo>
                  <a:pt x="0" y="162"/>
                  <a:pt x="0" y="162"/>
                  <a:pt x="0" y="162"/>
                </a:cubicBezTo>
                <a:cubicBezTo>
                  <a:pt x="0" y="228"/>
                  <a:pt x="0" y="228"/>
                  <a:pt x="0" y="228"/>
                </a:cubicBezTo>
                <a:cubicBezTo>
                  <a:pt x="34" y="228"/>
                  <a:pt x="34" y="228"/>
                  <a:pt x="34" y="228"/>
                </a:cubicBezTo>
                <a:cubicBezTo>
                  <a:pt x="37" y="228"/>
                  <a:pt x="39" y="226"/>
                  <a:pt x="39" y="224"/>
                </a:cubicBezTo>
                <a:cubicBezTo>
                  <a:pt x="39" y="166"/>
                  <a:pt x="39" y="166"/>
                  <a:pt x="39" y="166"/>
                </a:cubicBezTo>
                <a:cubicBezTo>
                  <a:pt x="39" y="164"/>
                  <a:pt x="37" y="162"/>
                  <a:pt x="34" y="162"/>
                </a:cubicBezTo>
                <a:close/>
                <a:moveTo>
                  <a:pt x="300" y="300"/>
                </a:moveTo>
                <a:cubicBezTo>
                  <a:pt x="300" y="294"/>
                  <a:pt x="300" y="294"/>
                  <a:pt x="300" y="294"/>
                </a:cubicBezTo>
                <a:cubicBezTo>
                  <a:pt x="0" y="294"/>
                  <a:pt x="0" y="294"/>
                  <a:pt x="0" y="294"/>
                </a:cubicBezTo>
                <a:cubicBezTo>
                  <a:pt x="0" y="300"/>
                  <a:pt x="0" y="300"/>
                  <a:pt x="0" y="300"/>
                </a:cubicBezTo>
                <a:cubicBezTo>
                  <a:pt x="300" y="300"/>
                  <a:pt x="300" y="300"/>
                  <a:pt x="300" y="300"/>
                </a:cubicBezTo>
                <a:close/>
                <a:moveTo>
                  <a:pt x="270" y="86"/>
                </a:moveTo>
                <a:cubicBezTo>
                  <a:pt x="270" y="81"/>
                  <a:pt x="270" y="77"/>
                  <a:pt x="271" y="74"/>
                </a:cubicBezTo>
                <a:cubicBezTo>
                  <a:pt x="272" y="72"/>
                  <a:pt x="273" y="70"/>
                  <a:pt x="274" y="68"/>
                </a:cubicBezTo>
                <a:cubicBezTo>
                  <a:pt x="275" y="66"/>
                  <a:pt x="278" y="63"/>
                  <a:pt x="283" y="59"/>
                </a:cubicBezTo>
                <a:cubicBezTo>
                  <a:pt x="289" y="53"/>
                  <a:pt x="294" y="48"/>
                  <a:pt x="296" y="44"/>
                </a:cubicBezTo>
                <a:cubicBezTo>
                  <a:pt x="299" y="40"/>
                  <a:pt x="300" y="35"/>
                  <a:pt x="300" y="31"/>
                </a:cubicBezTo>
                <a:cubicBezTo>
                  <a:pt x="300" y="22"/>
                  <a:pt x="296" y="15"/>
                  <a:pt x="290" y="9"/>
                </a:cubicBezTo>
                <a:cubicBezTo>
                  <a:pt x="283" y="3"/>
                  <a:pt x="275" y="0"/>
                  <a:pt x="264" y="0"/>
                </a:cubicBezTo>
                <a:cubicBezTo>
                  <a:pt x="253" y="0"/>
                  <a:pt x="245" y="3"/>
                  <a:pt x="239" y="8"/>
                </a:cubicBezTo>
                <a:cubicBezTo>
                  <a:pt x="231" y="15"/>
                  <a:pt x="228" y="24"/>
                  <a:pt x="228" y="34"/>
                </a:cubicBezTo>
                <a:cubicBezTo>
                  <a:pt x="242" y="34"/>
                  <a:pt x="242" y="34"/>
                  <a:pt x="242" y="34"/>
                </a:cubicBezTo>
                <a:cubicBezTo>
                  <a:pt x="243" y="26"/>
                  <a:pt x="243" y="21"/>
                  <a:pt x="249" y="17"/>
                </a:cubicBezTo>
                <a:cubicBezTo>
                  <a:pt x="253" y="13"/>
                  <a:pt x="258" y="11"/>
                  <a:pt x="264" y="11"/>
                </a:cubicBezTo>
                <a:cubicBezTo>
                  <a:pt x="270" y="11"/>
                  <a:pt x="277" y="13"/>
                  <a:pt x="281" y="17"/>
                </a:cubicBezTo>
                <a:cubicBezTo>
                  <a:pt x="285" y="21"/>
                  <a:pt x="286" y="25"/>
                  <a:pt x="286" y="31"/>
                </a:cubicBezTo>
                <a:cubicBezTo>
                  <a:pt x="286" y="34"/>
                  <a:pt x="285" y="37"/>
                  <a:pt x="283" y="40"/>
                </a:cubicBezTo>
                <a:cubicBezTo>
                  <a:pt x="282" y="42"/>
                  <a:pt x="279" y="46"/>
                  <a:pt x="274" y="50"/>
                </a:cubicBezTo>
                <a:cubicBezTo>
                  <a:pt x="269" y="54"/>
                  <a:pt x="266" y="57"/>
                  <a:pt x="264" y="59"/>
                </a:cubicBezTo>
                <a:cubicBezTo>
                  <a:pt x="262" y="62"/>
                  <a:pt x="260" y="65"/>
                  <a:pt x="259" y="68"/>
                </a:cubicBezTo>
                <a:cubicBezTo>
                  <a:pt x="257" y="72"/>
                  <a:pt x="256" y="77"/>
                  <a:pt x="256" y="82"/>
                </a:cubicBezTo>
                <a:cubicBezTo>
                  <a:pt x="256" y="83"/>
                  <a:pt x="256" y="85"/>
                  <a:pt x="256" y="86"/>
                </a:cubicBezTo>
                <a:lnTo>
                  <a:pt x="270" y="86"/>
                </a:lnTo>
                <a:close/>
                <a:moveTo>
                  <a:pt x="270" y="111"/>
                </a:moveTo>
                <a:cubicBezTo>
                  <a:pt x="270" y="98"/>
                  <a:pt x="270" y="98"/>
                  <a:pt x="270" y="98"/>
                </a:cubicBezTo>
                <a:cubicBezTo>
                  <a:pt x="256" y="98"/>
                  <a:pt x="256" y="98"/>
                  <a:pt x="256" y="98"/>
                </a:cubicBezTo>
                <a:cubicBezTo>
                  <a:pt x="256" y="111"/>
                  <a:pt x="256" y="111"/>
                  <a:pt x="256" y="111"/>
                </a:cubicBezTo>
                <a:lnTo>
                  <a:pt x="270" y="111"/>
                </a:lnTo>
                <a:close/>
                <a:moveTo>
                  <a:pt x="86" y="76"/>
                </a:moveTo>
                <a:cubicBezTo>
                  <a:pt x="75" y="111"/>
                  <a:pt x="75" y="111"/>
                  <a:pt x="75" y="111"/>
                </a:cubicBezTo>
                <a:cubicBezTo>
                  <a:pt x="60" y="111"/>
                  <a:pt x="60" y="111"/>
                  <a:pt x="60" y="111"/>
                </a:cubicBezTo>
                <a:cubicBezTo>
                  <a:pt x="98" y="0"/>
                  <a:pt x="98" y="0"/>
                  <a:pt x="98" y="0"/>
                </a:cubicBezTo>
                <a:cubicBezTo>
                  <a:pt x="115" y="0"/>
                  <a:pt x="115" y="0"/>
                  <a:pt x="115" y="0"/>
                </a:cubicBezTo>
                <a:cubicBezTo>
                  <a:pt x="153" y="111"/>
                  <a:pt x="153" y="111"/>
                  <a:pt x="153" y="111"/>
                </a:cubicBezTo>
                <a:cubicBezTo>
                  <a:pt x="138" y="111"/>
                  <a:pt x="138" y="111"/>
                  <a:pt x="138" y="111"/>
                </a:cubicBezTo>
                <a:cubicBezTo>
                  <a:pt x="126" y="76"/>
                  <a:pt x="126" y="76"/>
                  <a:pt x="126" y="76"/>
                </a:cubicBezTo>
                <a:lnTo>
                  <a:pt x="86" y="76"/>
                </a:lnTo>
                <a:close/>
                <a:moveTo>
                  <a:pt x="123" y="65"/>
                </a:moveTo>
                <a:cubicBezTo>
                  <a:pt x="112" y="33"/>
                  <a:pt x="112" y="33"/>
                  <a:pt x="112" y="33"/>
                </a:cubicBezTo>
                <a:cubicBezTo>
                  <a:pt x="109" y="26"/>
                  <a:pt x="108" y="19"/>
                  <a:pt x="106" y="13"/>
                </a:cubicBezTo>
                <a:cubicBezTo>
                  <a:pt x="106" y="13"/>
                  <a:pt x="106" y="13"/>
                  <a:pt x="106" y="13"/>
                </a:cubicBezTo>
                <a:cubicBezTo>
                  <a:pt x="104" y="19"/>
                  <a:pt x="102" y="26"/>
                  <a:pt x="100" y="33"/>
                </a:cubicBezTo>
                <a:cubicBezTo>
                  <a:pt x="89" y="65"/>
                  <a:pt x="89" y="65"/>
                  <a:pt x="89" y="65"/>
                </a:cubicBezTo>
                <a:lnTo>
                  <a:pt x="123" y="65"/>
                </a:ln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p>
        </p:txBody>
      </p:sp>
    </p:spTree>
    <p:extLst>
      <p:ext uri="{BB962C8B-B14F-4D97-AF65-F5344CB8AC3E}">
        <p14:creationId xmlns:p14="http://schemas.microsoft.com/office/powerpoint/2010/main" val="1443298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solidFill>
                  <a:srgbClr val="C82828"/>
                </a:solidFill>
              </a:rPr>
              <a:t>Platform Modernization</a:t>
            </a:r>
            <a:r>
              <a:rPr lang="en-US" dirty="0" smtClean="0">
                <a:solidFill>
                  <a:srgbClr val="C82828"/>
                </a:solidFill>
              </a:rPr>
              <a:t/>
            </a:r>
            <a:br>
              <a:rPr lang="en-US" dirty="0" smtClean="0">
                <a:solidFill>
                  <a:srgbClr val="C82828"/>
                </a:solidFill>
              </a:rPr>
            </a:br>
            <a:r>
              <a:rPr lang="en-US" sz="2000" dirty="0" smtClean="0"/>
              <a:t>SQL Enterprise Edition</a:t>
            </a:r>
            <a:endParaRPr lang="en-US" sz="2000" dirty="0"/>
          </a:p>
        </p:txBody>
      </p:sp>
      <p:sp>
        <p:nvSpPr>
          <p:cNvPr id="37" name="Rectangle 36"/>
          <p:cNvSpPr/>
          <p:nvPr/>
        </p:nvSpPr>
        <p:spPr>
          <a:xfrm>
            <a:off x="3124200" y="1828799"/>
            <a:ext cx="6019800" cy="4343401"/>
          </a:xfrm>
          <a:prstGeom prst="rect">
            <a:avLst/>
          </a:prstGeom>
          <a:solidFill>
            <a:srgbClr val="4DC8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b="1" dirty="0" smtClean="0">
              <a:solidFill>
                <a:srgbClr val="FFFFFF">
                  <a:alpha val="99000"/>
                </a:srgbClr>
              </a:solidFill>
              <a:cs typeface="Segoe UI" pitchFamily="34" charset="0"/>
            </a:endParaRPr>
          </a:p>
          <a:p>
            <a:pPr algn="ctr"/>
            <a:endParaRPr lang="en-US" b="1" dirty="0">
              <a:solidFill>
                <a:srgbClr val="FFFFFF">
                  <a:alpha val="99000"/>
                </a:srgbClr>
              </a:solidFill>
              <a:cs typeface="Segoe UI" pitchFamily="34" charset="0"/>
            </a:endParaRPr>
          </a:p>
          <a:p>
            <a:pPr algn="ctr"/>
            <a:endParaRPr lang="en-US" b="1" dirty="0" smtClean="0">
              <a:solidFill>
                <a:srgbClr val="FFFFFF">
                  <a:alpha val="99000"/>
                </a:srgbClr>
              </a:solidFill>
              <a:cs typeface="Segoe UI" pitchFamily="34" charset="0"/>
            </a:endParaRPr>
          </a:p>
          <a:p>
            <a:endParaRPr lang="en-US" sz="1600" b="1" dirty="0" smtClean="0">
              <a:solidFill>
                <a:srgbClr val="FFFFFF">
                  <a:alpha val="99000"/>
                </a:srgbClr>
              </a:solidFill>
              <a:cs typeface="Segoe UI" pitchFamily="34" charset="0"/>
            </a:endParaRPr>
          </a:p>
          <a:p>
            <a:pPr marL="285750" indent="-285750">
              <a:buFont typeface="Arial" pitchFamily="34" charset="0"/>
              <a:buChar char="•"/>
            </a:pPr>
            <a:endParaRPr lang="en-US" sz="1500" dirty="0">
              <a:solidFill>
                <a:schemeClr val="bg1"/>
              </a:solidFill>
            </a:endParaRPr>
          </a:p>
          <a:p>
            <a:endParaRPr lang="en-US" i="1" kern="0" dirty="0" smtClean="0">
              <a:solidFill>
                <a:srgbClr val="FFFFFF"/>
              </a:solidFill>
            </a:endParaRPr>
          </a:p>
          <a:p>
            <a:pPr algn="ctr"/>
            <a:endParaRPr lang="en-US" dirty="0"/>
          </a:p>
        </p:txBody>
      </p:sp>
      <p:sp>
        <p:nvSpPr>
          <p:cNvPr id="16" name="TextBox 15"/>
          <p:cNvSpPr txBox="1"/>
          <p:nvPr/>
        </p:nvSpPr>
        <p:spPr>
          <a:xfrm>
            <a:off x="4343400" y="1905001"/>
            <a:ext cx="4800600" cy="1231106"/>
          </a:xfrm>
          <a:prstGeom prst="rect">
            <a:avLst/>
          </a:prstGeom>
          <a:noFill/>
        </p:spPr>
        <p:txBody>
          <a:bodyPr wrap="square" rtlCol="0">
            <a:spAutoFit/>
          </a:bodyPr>
          <a:lstStyle/>
          <a:p>
            <a:r>
              <a:rPr lang="en-US" b="1" cap="all" dirty="0" smtClean="0">
                <a:solidFill>
                  <a:schemeClr val="bg1"/>
                </a:solidFill>
                <a:latin typeface="Segoe UI" pitchFamily="34" charset="0"/>
                <a:ea typeface="Segoe UI" pitchFamily="34" charset="0"/>
                <a:cs typeface="Segoe UI" pitchFamily="34" charset="0"/>
              </a:rPr>
              <a:t>CHALLENGE: </a:t>
            </a:r>
          </a:p>
          <a:p>
            <a:r>
              <a:rPr lang="en-US" sz="1400" dirty="0">
                <a:solidFill>
                  <a:srgbClr val="3F3F3F"/>
                </a:solidFill>
                <a:latin typeface="Segoe UI" pitchFamily="34" charset="0"/>
                <a:ea typeface="Segoe UI" pitchFamily="34" charset="0"/>
                <a:cs typeface="Segoe UI" pitchFamily="34" charset="0"/>
              </a:rPr>
              <a:t>“We don’t have all the IT capabilities in house, and we’re investing sparingly in new hardware and server As our organization grows, we need to scale affordably while making sure everyone has access to BI functionality”</a:t>
            </a:r>
          </a:p>
        </p:txBody>
      </p:sp>
      <p:sp>
        <p:nvSpPr>
          <p:cNvPr id="17" name="TextBox 16"/>
          <p:cNvSpPr txBox="1"/>
          <p:nvPr/>
        </p:nvSpPr>
        <p:spPr>
          <a:xfrm>
            <a:off x="4343400" y="3390781"/>
            <a:ext cx="4648199" cy="800219"/>
          </a:xfrm>
          <a:prstGeom prst="rect">
            <a:avLst/>
          </a:prstGeom>
          <a:noFill/>
        </p:spPr>
        <p:txBody>
          <a:bodyPr wrap="square" rtlCol="0">
            <a:spAutoFit/>
          </a:bodyPr>
          <a:lstStyle/>
          <a:p>
            <a:r>
              <a:rPr lang="en-US" b="1" cap="all" dirty="0" smtClean="0">
                <a:solidFill>
                  <a:schemeClr val="bg1"/>
                </a:solidFill>
                <a:latin typeface="Segoe UI" pitchFamily="34" charset="0"/>
                <a:ea typeface="Segoe UI" pitchFamily="34" charset="0"/>
                <a:cs typeface="Segoe UI" pitchFamily="34" charset="0"/>
              </a:rPr>
              <a:t>SOLUTION: </a:t>
            </a:r>
          </a:p>
          <a:p>
            <a:r>
              <a:rPr lang="en-US" sz="1400" dirty="0">
                <a:solidFill>
                  <a:srgbClr val="3F3F3F"/>
                </a:solidFill>
                <a:latin typeface="Segoe UI" pitchFamily="34" charset="0"/>
                <a:ea typeface="Segoe UI" pitchFamily="34" charset="0"/>
                <a:cs typeface="Segoe UI" pitchFamily="34" charset="0"/>
              </a:rPr>
              <a:t>Modernize your platform to </a:t>
            </a:r>
            <a:r>
              <a:rPr lang="en-US" sz="1400" b="1" dirty="0">
                <a:solidFill>
                  <a:srgbClr val="3F3F3F"/>
                </a:solidFill>
                <a:latin typeface="Segoe UI" pitchFamily="34" charset="0"/>
                <a:ea typeface="Segoe UI" pitchFamily="34" charset="0"/>
                <a:cs typeface="Segoe UI" pitchFamily="34" charset="0"/>
              </a:rPr>
              <a:t>Microsoft </a:t>
            </a:r>
            <a:r>
              <a:rPr lang="en-US" sz="1400" b="1" dirty="0" smtClean="0">
                <a:solidFill>
                  <a:srgbClr val="3F3F3F"/>
                </a:solidFill>
                <a:latin typeface="Segoe UI" pitchFamily="34" charset="0"/>
                <a:ea typeface="Segoe UI" pitchFamily="34" charset="0"/>
                <a:cs typeface="Segoe UI" pitchFamily="34" charset="0"/>
              </a:rPr>
              <a:t>SQL </a:t>
            </a:r>
            <a:br>
              <a:rPr lang="en-US" sz="1400" b="1" dirty="0" smtClean="0">
                <a:solidFill>
                  <a:srgbClr val="3F3F3F"/>
                </a:solidFill>
                <a:latin typeface="Segoe UI" pitchFamily="34" charset="0"/>
                <a:ea typeface="Segoe UI" pitchFamily="34" charset="0"/>
                <a:cs typeface="Segoe UI" pitchFamily="34" charset="0"/>
              </a:rPr>
            </a:br>
            <a:r>
              <a:rPr lang="en-US" sz="1400" b="1" dirty="0" smtClean="0">
                <a:solidFill>
                  <a:srgbClr val="3F3F3F"/>
                </a:solidFill>
                <a:latin typeface="Segoe UI" pitchFamily="34" charset="0"/>
                <a:ea typeface="Segoe UI" pitchFamily="34" charset="0"/>
                <a:cs typeface="Segoe UI" pitchFamily="34" charset="0"/>
              </a:rPr>
              <a:t>Server </a:t>
            </a:r>
            <a:r>
              <a:rPr lang="en-US" sz="1400" b="1" dirty="0">
                <a:solidFill>
                  <a:srgbClr val="3F3F3F"/>
                </a:solidFill>
                <a:latin typeface="Segoe UI" pitchFamily="34" charset="0"/>
                <a:ea typeface="Segoe UI" pitchFamily="34" charset="0"/>
                <a:cs typeface="Segoe UI" pitchFamily="34" charset="0"/>
              </a:rPr>
              <a:t>2012 </a:t>
            </a:r>
            <a:r>
              <a:rPr lang="en-US" sz="1400" b="1" dirty="0" smtClean="0">
                <a:solidFill>
                  <a:srgbClr val="3F3F3F"/>
                </a:solidFill>
                <a:latin typeface="Segoe UI" pitchFamily="34" charset="0"/>
                <a:ea typeface="Segoe UI" pitchFamily="34" charset="0"/>
                <a:cs typeface="Segoe UI" pitchFamily="34" charset="0"/>
              </a:rPr>
              <a:t>Enterprise </a:t>
            </a:r>
            <a:r>
              <a:rPr lang="en-US" sz="1400" b="1" dirty="0">
                <a:solidFill>
                  <a:srgbClr val="3F3F3F"/>
                </a:solidFill>
                <a:latin typeface="Segoe UI" pitchFamily="34" charset="0"/>
                <a:ea typeface="Segoe UI" pitchFamily="34" charset="0"/>
                <a:cs typeface="Segoe UI" pitchFamily="34" charset="0"/>
              </a:rPr>
              <a:t>Edition</a:t>
            </a:r>
            <a:r>
              <a:rPr lang="en-US" sz="1400" dirty="0">
                <a:solidFill>
                  <a:srgbClr val="3F3F3F"/>
                </a:solidFill>
                <a:latin typeface="Segoe UI" pitchFamily="34" charset="0"/>
                <a:ea typeface="Segoe UI" pitchFamily="34" charset="0"/>
                <a:cs typeface="Segoe UI" pitchFamily="34" charset="0"/>
              </a:rPr>
              <a:t>.</a:t>
            </a:r>
          </a:p>
        </p:txBody>
      </p:sp>
      <p:sp>
        <p:nvSpPr>
          <p:cNvPr id="18" name="TextBox 17"/>
          <p:cNvSpPr txBox="1"/>
          <p:nvPr/>
        </p:nvSpPr>
        <p:spPr>
          <a:xfrm>
            <a:off x="4343401" y="4495800"/>
            <a:ext cx="4800599" cy="1661993"/>
          </a:xfrm>
          <a:prstGeom prst="rect">
            <a:avLst/>
          </a:prstGeom>
          <a:noFill/>
        </p:spPr>
        <p:txBody>
          <a:bodyPr wrap="square" rtlCol="0">
            <a:spAutoFit/>
          </a:bodyPr>
          <a:lstStyle/>
          <a:p>
            <a:r>
              <a:rPr lang="en-US" b="1" cap="all" dirty="0" smtClean="0">
                <a:solidFill>
                  <a:schemeClr val="bg1"/>
                </a:solidFill>
                <a:latin typeface="Segoe UI" pitchFamily="34" charset="0"/>
                <a:ea typeface="Segoe UI" pitchFamily="34" charset="0"/>
                <a:cs typeface="Segoe UI" pitchFamily="34" charset="0"/>
              </a:rPr>
              <a:t>RESULTS: </a:t>
            </a:r>
          </a:p>
          <a:p>
            <a:pPr marL="285750" indent="-285750">
              <a:buFont typeface="Arial" pitchFamily="34" charset="0"/>
              <a:buChar char="•"/>
            </a:pPr>
            <a:r>
              <a:rPr lang="en-US" sz="1400" dirty="0" smtClean="0">
                <a:solidFill>
                  <a:srgbClr val="3F3F3F"/>
                </a:solidFill>
                <a:latin typeface="Segoe UI" pitchFamily="34" charset="0"/>
                <a:ea typeface="Segoe UI" pitchFamily="34" charset="0"/>
                <a:cs typeface="Segoe UI" pitchFamily="34" charset="0"/>
              </a:rPr>
              <a:t>Make </a:t>
            </a:r>
            <a:r>
              <a:rPr lang="en-US" sz="1400" dirty="0">
                <a:solidFill>
                  <a:srgbClr val="3F3F3F"/>
                </a:solidFill>
                <a:latin typeface="Segoe UI" pitchFamily="34" charset="0"/>
                <a:ea typeface="Segoe UI" pitchFamily="34" charset="0"/>
                <a:cs typeface="Segoe UI" pitchFamily="34" charset="0"/>
              </a:rPr>
              <a:t>better informed decisions with collaborative, self-service BI</a:t>
            </a:r>
          </a:p>
          <a:p>
            <a:pPr marL="285750" indent="-285750">
              <a:buFont typeface="Arial" pitchFamily="34" charset="0"/>
              <a:buChar char="•"/>
            </a:pPr>
            <a:r>
              <a:rPr lang="en-US" sz="1400" dirty="0">
                <a:solidFill>
                  <a:srgbClr val="3F3F3F"/>
                </a:solidFill>
                <a:latin typeface="Segoe UI" pitchFamily="34" charset="0"/>
                <a:ea typeface="Segoe UI" pitchFamily="34" charset="0"/>
                <a:cs typeface="Segoe UI" pitchFamily="34" charset="0"/>
              </a:rPr>
              <a:t>Increase operational efficiency through database </a:t>
            </a:r>
            <a:r>
              <a:rPr lang="en-US" sz="1400" dirty="0" smtClean="0">
                <a:solidFill>
                  <a:srgbClr val="3F3F3F"/>
                </a:solidFill>
                <a:latin typeface="Segoe UI" pitchFamily="34" charset="0"/>
                <a:ea typeface="Segoe UI" pitchFamily="34" charset="0"/>
                <a:cs typeface="Segoe UI" pitchFamily="34" charset="0"/>
              </a:rPr>
              <a:t>consolidation</a:t>
            </a:r>
          </a:p>
          <a:p>
            <a:pPr marL="285750" indent="-285750">
              <a:buFont typeface="Arial" pitchFamily="34" charset="0"/>
              <a:buChar char="•"/>
            </a:pPr>
            <a:r>
              <a:rPr lang="en-US" sz="1400" dirty="0" smtClean="0">
                <a:solidFill>
                  <a:srgbClr val="3F3F3F"/>
                </a:solidFill>
                <a:latin typeface="Segoe UI" pitchFamily="34" charset="0"/>
                <a:ea typeface="Segoe UI" pitchFamily="34" charset="0"/>
                <a:cs typeface="Segoe UI" pitchFamily="34" charset="0"/>
              </a:rPr>
              <a:t>Get cloud-ready and reduce costs with unlimited virtualized database deployment</a:t>
            </a:r>
            <a:endParaRPr lang="en-US" sz="1400" dirty="0">
              <a:solidFill>
                <a:srgbClr val="3F3F3F"/>
              </a:solidFill>
              <a:latin typeface="Segoe UI" pitchFamily="34" charset="0"/>
              <a:ea typeface="Segoe UI" pitchFamily="34" charset="0"/>
              <a:cs typeface="Segoe UI" pitchFamily="34" charset="0"/>
            </a:endParaRPr>
          </a:p>
        </p:txBody>
      </p:sp>
      <p:sp>
        <p:nvSpPr>
          <p:cNvPr id="21" name="Freeform 20"/>
          <p:cNvSpPr>
            <a:spLocks noEditPoints="1"/>
          </p:cNvSpPr>
          <p:nvPr/>
        </p:nvSpPr>
        <p:spPr bwMode="black">
          <a:xfrm>
            <a:off x="3299287" y="4724401"/>
            <a:ext cx="663113" cy="574923"/>
          </a:xfrm>
          <a:custGeom>
            <a:avLst/>
            <a:gdLst>
              <a:gd name="T0" fmla="*/ 243 w 708"/>
              <a:gd name="T1" fmla="*/ 484 h 614"/>
              <a:gd name="T2" fmla="*/ 243 w 708"/>
              <a:gd name="T3" fmla="*/ 614 h 614"/>
              <a:gd name="T4" fmla="*/ 0 w 708"/>
              <a:gd name="T5" fmla="*/ 614 h 614"/>
              <a:gd name="T6" fmla="*/ 104 w 708"/>
              <a:gd name="T7" fmla="*/ 437 h 614"/>
              <a:gd name="T8" fmla="*/ 174 w 708"/>
              <a:gd name="T9" fmla="*/ 437 h 614"/>
              <a:gd name="T10" fmla="*/ 134 w 708"/>
              <a:gd name="T11" fmla="*/ 484 h 614"/>
              <a:gd name="T12" fmla="*/ 243 w 708"/>
              <a:gd name="T13" fmla="*/ 484 h 614"/>
              <a:gd name="T14" fmla="*/ 574 w 708"/>
              <a:gd name="T15" fmla="*/ 484 h 614"/>
              <a:gd name="T16" fmla="*/ 465 w 708"/>
              <a:gd name="T17" fmla="*/ 484 h 614"/>
              <a:gd name="T18" fmla="*/ 465 w 708"/>
              <a:gd name="T19" fmla="*/ 614 h 614"/>
              <a:gd name="T20" fmla="*/ 465 w 708"/>
              <a:gd name="T21" fmla="*/ 614 h 614"/>
              <a:gd name="T22" fmla="*/ 708 w 708"/>
              <a:gd name="T23" fmla="*/ 614 h 614"/>
              <a:gd name="T24" fmla="*/ 604 w 708"/>
              <a:gd name="T25" fmla="*/ 437 h 614"/>
              <a:gd name="T26" fmla="*/ 533 w 708"/>
              <a:gd name="T27" fmla="*/ 437 h 614"/>
              <a:gd name="T28" fmla="*/ 574 w 708"/>
              <a:gd name="T29" fmla="*/ 484 h 614"/>
              <a:gd name="T30" fmla="*/ 354 w 708"/>
              <a:gd name="T31" fmla="*/ 229 h 614"/>
              <a:gd name="T32" fmla="*/ 507 w 708"/>
              <a:gd name="T33" fmla="*/ 408 h 614"/>
              <a:gd name="T34" fmla="*/ 590 w 708"/>
              <a:gd name="T35" fmla="*/ 408 h 614"/>
              <a:gd name="T36" fmla="*/ 486 w 708"/>
              <a:gd name="T37" fmla="*/ 229 h 614"/>
              <a:gd name="T38" fmla="*/ 222 w 708"/>
              <a:gd name="T39" fmla="*/ 229 h 614"/>
              <a:gd name="T40" fmla="*/ 118 w 708"/>
              <a:gd name="T41" fmla="*/ 408 h 614"/>
              <a:gd name="T42" fmla="*/ 200 w 708"/>
              <a:gd name="T43" fmla="*/ 408 h 614"/>
              <a:gd name="T44" fmla="*/ 354 w 708"/>
              <a:gd name="T45" fmla="*/ 229 h 614"/>
              <a:gd name="T46" fmla="*/ 354 w 708"/>
              <a:gd name="T47" fmla="*/ 0 h 614"/>
              <a:gd name="T48" fmla="*/ 238 w 708"/>
              <a:gd name="T49" fmla="*/ 200 h 614"/>
              <a:gd name="T50" fmla="*/ 470 w 708"/>
              <a:gd name="T51" fmla="*/ 200 h 614"/>
              <a:gd name="T52" fmla="*/ 354 w 708"/>
              <a:gd name="T53" fmla="*/ 0 h 614"/>
              <a:gd name="T54" fmla="*/ 354 w 708"/>
              <a:gd name="T55" fmla="*/ 274 h 614"/>
              <a:gd name="T56" fmla="*/ 196 w 708"/>
              <a:gd name="T57" fmla="*/ 463 h 614"/>
              <a:gd name="T58" fmla="*/ 278 w 708"/>
              <a:gd name="T59" fmla="*/ 463 h 614"/>
              <a:gd name="T60" fmla="*/ 278 w 708"/>
              <a:gd name="T61" fmla="*/ 614 h 614"/>
              <a:gd name="T62" fmla="*/ 430 w 708"/>
              <a:gd name="T63" fmla="*/ 614 h 614"/>
              <a:gd name="T64" fmla="*/ 430 w 708"/>
              <a:gd name="T65" fmla="*/ 463 h 614"/>
              <a:gd name="T66" fmla="*/ 515 w 708"/>
              <a:gd name="T67" fmla="*/ 463 h 614"/>
              <a:gd name="T68" fmla="*/ 354 w 708"/>
              <a:gd name="T69" fmla="*/ 274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08" h="614">
                <a:moveTo>
                  <a:pt x="243" y="484"/>
                </a:moveTo>
                <a:lnTo>
                  <a:pt x="243" y="614"/>
                </a:lnTo>
                <a:lnTo>
                  <a:pt x="0" y="614"/>
                </a:lnTo>
                <a:lnTo>
                  <a:pt x="104" y="437"/>
                </a:lnTo>
                <a:lnTo>
                  <a:pt x="174" y="437"/>
                </a:lnTo>
                <a:lnTo>
                  <a:pt x="134" y="484"/>
                </a:lnTo>
                <a:lnTo>
                  <a:pt x="243" y="484"/>
                </a:lnTo>
                <a:close/>
                <a:moveTo>
                  <a:pt x="574" y="484"/>
                </a:moveTo>
                <a:lnTo>
                  <a:pt x="465" y="484"/>
                </a:lnTo>
                <a:lnTo>
                  <a:pt x="465" y="614"/>
                </a:lnTo>
                <a:lnTo>
                  <a:pt x="465" y="614"/>
                </a:lnTo>
                <a:lnTo>
                  <a:pt x="708" y="614"/>
                </a:lnTo>
                <a:lnTo>
                  <a:pt x="604" y="437"/>
                </a:lnTo>
                <a:lnTo>
                  <a:pt x="533" y="437"/>
                </a:lnTo>
                <a:lnTo>
                  <a:pt x="574" y="484"/>
                </a:lnTo>
                <a:close/>
                <a:moveTo>
                  <a:pt x="354" y="229"/>
                </a:moveTo>
                <a:lnTo>
                  <a:pt x="507" y="408"/>
                </a:lnTo>
                <a:lnTo>
                  <a:pt x="590" y="408"/>
                </a:lnTo>
                <a:lnTo>
                  <a:pt x="486" y="229"/>
                </a:lnTo>
                <a:lnTo>
                  <a:pt x="222" y="229"/>
                </a:lnTo>
                <a:lnTo>
                  <a:pt x="118" y="408"/>
                </a:lnTo>
                <a:lnTo>
                  <a:pt x="200" y="408"/>
                </a:lnTo>
                <a:lnTo>
                  <a:pt x="354" y="229"/>
                </a:lnTo>
                <a:close/>
                <a:moveTo>
                  <a:pt x="354" y="0"/>
                </a:moveTo>
                <a:lnTo>
                  <a:pt x="238" y="200"/>
                </a:lnTo>
                <a:lnTo>
                  <a:pt x="470" y="200"/>
                </a:lnTo>
                <a:lnTo>
                  <a:pt x="354" y="0"/>
                </a:lnTo>
                <a:close/>
                <a:moveTo>
                  <a:pt x="354" y="274"/>
                </a:moveTo>
                <a:lnTo>
                  <a:pt x="196" y="463"/>
                </a:lnTo>
                <a:lnTo>
                  <a:pt x="278" y="463"/>
                </a:lnTo>
                <a:lnTo>
                  <a:pt x="278" y="614"/>
                </a:lnTo>
                <a:lnTo>
                  <a:pt x="430" y="614"/>
                </a:lnTo>
                <a:lnTo>
                  <a:pt x="430" y="463"/>
                </a:lnTo>
                <a:lnTo>
                  <a:pt x="515" y="463"/>
                </a:lnTo>
                <a:lnTo>
                  <a:pt x="354" y="2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305" tIns="41153" rIns="82305" bIns="41153" numCol="1" anchor="t" anchorCtr="0" compatLnSpc="1">
            <a:prstTxWarp prst="textNoShape">
              <a:avLst/>
            </a:prstTxWarp>
          </a:bodyPr>
          <a:lstStyle/>
          <a:p>
            <a:endParaRPr lang="en-US" sz="1600"/>
          </a:p>
        </p:txBody>
      </p:sp>
      <p:grpSp>
        <p:nvGrpSpPr>
          <p:cNvPr id="22" name="Group 21"/>
          <p:cNvGrpSpPr/>
          <p:nvPr/>
        </p:nvGrpSpPr>
        <p:grpSpPr bwMode="black">
          <a:xfrm>
            <a:off x="3451290" y="3429001"/>
            <a:ext cx="359106" cy="725301"/>
            <a:chOff x="2593975" y="2552700"/>
            <a:chExt cx="469901" cy="949325"/>
          </a:xfrm>
        </p:grpSpPr>
        <p:sp>
          <p:nvSpPr>
            <p:cNvPr id="23" name="Freeform 17"/>
            <p:cNvSpPr>
              <a:spLocks noEditPoints="1"/>
            </p:cNvSpPr>
            <p:nvPr/>
          </p:nvSpPr>
          <p:spPr bwMode="black">
            <a:xfrm>
              <a:off x="2593975" y="2835275"/>
              <a:ext cx="338138" cy="666750"/>
            </a:xfrm>
            <a:custGeom>
              <a:avLst/>
              <a:gdLst>
                <a:gd name="T0" fmla="*/ 580 w 1160"/>
                <a:gd name="T1" fmla="*/ 540 h 2287"/>
                <a:gd name="T2" fmla="*/ 731 w 1160"/>
                <a:gd name="T3" fmla="*/ 389 h 2287"/>
                <a:gd name="T4" fmla="*/ 580 w 1160"/>
                <a:gd name="T5" fmla="*/ 237 h 2287"/>
                <a:gd name="T6" fmla="*/ 428 w 1160"/>
                <a:gd name="T7" fmla="*/ 389 h 2287"/>
                <a:gd name="T8" fmla="*/ 580 w 1160"/>
                <a:gd name="T9" fmla="*/ 540 h 2287"/>
                <a:gd name="T10" fmla="*/ 1109 w 1160"/>
                <a:gd name="T11" fmla="*/ 22 h 2287"/>
                <a:gd name="T12" fmla="*/ 1000 w 1160"/>
                <a:gd name="T13" fmla="*/ 51 h 2287"/>
                <a:gd name="T14" fmla="*/ 691 w 1160"/>
                <a:gd name="T15" fmla="*/ 587 h 2287"/>
                <a:gd name="T16" fmla="*/ 469 w 1160"/>
                <a:gd name="T17" fmla="*/ 587 h 2287"/>
                <a:gd name="T18" fmla="*/ 159 w 1160"/>
                <a:gd name="T19" fmla="*/ 51 h 2287"/>
                <a:gd name="T20" fmla="*/ 51 w 1160"/>
                <a:gd name="T21" fmla="*/ 22 h 2287"/>
                <a:gd name="T22" fmla="*/ 22 w 1160"/>
                <a:gd name="T23" fmla="*/ 131 h 2287"/>
                <a:gd name="T24" fmla="*/ 377 w 1160"/>
                <a:gd name="T25" fmla="*/ 745 h 2287"/>
                <a:gd name="T26" fmla="*/ 377 w 1160"/>
                <a:gd name="T27" fmla="*/ 2194 h 2287"/>
                <a:gd name="T28" fmla="*/ 470 w 1160"/>
                <a:gd name="T29" fmla="*/ 2287 h 2287"/>
                <a:gd name="T30" fmla="*/ 562 w 1160"/>
                <a:gd name="T31" fmla="*/ 2194 h 2287"/>
                <a:gd name="T32" fmla="*/ 562 w 1160"/>
                <a:gd name="T33" fmla="*/ 1423 h 2287"/>
                <a:gd name="T34" fmla="*/ 598 w 1160"/>
                <a:gd name="T35" fmla="*/ 1423 h 2287"/>
                <a:gd name="T36" fmla="*/ 598 w 1160"/>
                <a:gd name="T37" fmla="*/ 2194 h 2287"/>
                <a:gd name="T38" fmla="*/ 690 w 1160"/>
                <a:gd name="T39" fmla="*/ 2287 h 2287"/>
                <a:gd name="T40" fmla="*/ 783 w 1160"/>
                <a:gd name="T41" fmla="*/ 2194 h 2287"/>
                <a:gd name="T42" fmla="*/ 783 w 1160"/>
                <a:gd name="T43" fmla="*/ 745 h 2287"/>
                <a:gd name="T44" fmla="*/ 1138 w 1160"/>
                <a:gd name="T45" fmla="*/ 131 h 2287"/>
                <a:gd name="T46" fmla="*/ 1109 w 1160"/>
                <a:gd name="T47" fmla="*/ 22 h 2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60" h="2287">
                  <a:moveTo>
                    <a:pt x="580" y="540"/>
                  </a:moveTo>
                  <a:cubicBezTo>
                    <a:pt x="664" y="540"/>
                    <a:pt x="731" y="473"/>
                    <a:pt x="731" y="389"/>
                  </a:cubicBezTo>
                  <a:cubicBezTo>
                    <a:pt x="731" y="305"/>
                    <a:pt x="664" y="237"/>
                    <a:pt x="580" y="237"/>
                  </a:cubicBezTo>
                  <a:cubicBezTo>
                    <a:pt x="496" y="237"/>
                    <a:pt x="428" y="305"/>
                    <a:pt x="428" y="389"/>
                  </a:cubicBezTo>
                  <a:cubicBezTo>
                    <a:pt x="428" y="473"/>
                    <a:pt x="496" y="540"/>
                    <a:pt x="580" y="540"/>
                  </a:cubicBezTo>
                  <a:close/>
                  <a:moveTo>
                    <a:pt x="1109" y="22"/>
                  </a:moveTo>
                  <a:cubicBezTo>
                    <a:pt x="1071" y="0"/>
                    <a:pt x="1022" y="13"/>
                    <a:pt x="1000" y="51"/>
                  </a:cubicBezTo>
                  <a:cubicBezTo>
                    <a:pt x="691" y="587"/>
                    <a:pt x="691" y="587"/>
                    <a:pt x="691" y="587"/>
                  </a:cubicBezTo>
                  <a:cubicBezTo>
                    <a:pt x="469" y="587"/>
                    <a:pt x="469" y="587"/>
                    <a:pt x="469" y="587"/>
                  </a:cubicBezTo>
                  <a:cubicBezTo>
                    <a:pt x="159" y="51"/>
                    <a:pt x="159" y="51"/>
                    <a:pt x="159" y="51"/>
                  </a:cubicBezTo>
                  <a:cubicBezTo>
                    <a:pt x="137" y="13"/>
                    <a:pt x="89" y="0"/>
                    <a:pt x="51" y="22"/>
                  </a:cubicBezTo>
                  <a:cubicBezTo>
                    <a:pt x="13" y="44"/>
                    <a:pt x="0" y="93"/>
                    <a:pt x="22" y="131"/>
                  </a:cubicBezTo>
                  <a:cubicBezTo>
                    <a:pt x="377" y="745"/>
                    <a:pt x="377" y="745"/>
                    <a:pt x="377" y="745"/>
                  </a:cubicBezTo>
                  <a:cubicBezTo>
                    <a:pt x="377" y="2194"/>
                    <a:pt x="377" y="2194"/>
                    <a:pt x="377" y="2194"/>
                  </a:cubicBezTo>
                  <a:cubicBezTo>
                    <a:pt x="377" y="2246"/>
                    <a:pt x="418" y="2287"/>
                    <a:pt x="470" y="2287"/>
                  </a:cubicBezTo>
                  <a:cubicBezTo>
                    <a:pt x="521" y="2287"/>
                    <a:pt x="562" y="2246"/>
                    <a:pt x="562" y="2194"/>
                  </a:cubicBezTo>
                  <a:cubicBezTo>
                    <a:pt x="562" y="1423"/>
                    <a:pt x="562" y="1423"/>
                    <a:pt x="562" y="1423"/>
                  </a:cubicBezTo>
                  <a:cubicBezTo>
                    <a:pt x="598" y="1423"/>
                    <a:pt x="598" y="1423"/>
                    <a:pt x="598" y="1423"/>
                  </a:cubicBezTo>
                  <a:cubicBezTo>
                    <a:pt x="598" y="2194"/>
                    <a:pt x="598" y="2194"/>
                    <a:pt x="598" y="2194"/>
                  </a:cubicBezTo>
                  <a:cubicBezTo>
                    <a:pt x="598" y="2246"/>
                    <a:pt x="639" y="2287"/>
                    <a:pt x="690" y="2287"/>
                  </a:cubicBezTo>
                  <a:cubicBezTo>
                    <a:pt x="742" y="2287"/>
                    <a:pt x="783" y="2246"/>
                    <a:pt x="783" y="2194"/>
                  </a:cubicBezTo>
                  <a:cubicBezTo>
                    <a:pt x="783" y="745"/>
                    <a:pt x="783" y="745"/>
                    <a:pt x="783" y="745"/>
                  </a:cubicBezTo>
                  <a:cubicBezTo>
                    <a:pt x="1138" y="131"/>
                    <a:pt x="1138" y="131"/>
                    <a:pt x="1138" y="131"/>
                  </a:cubicBezTo>
                  <a:cubicBezTo>
                    <a:pt x="1160" y="93"/>
                    <a:pt x="1147" y="44"/>
                    <a:pt x="1109"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4" name="Freeform 18"/>
            <p:cNvSpPr>
              <a:spLocks noEditPoints="1"/>
            </p:cNvSpPr>
            <p:nvPr/>
          </p:nvSpPr>
          <p:spPr bwMode="black">
            <a:xfrm>
              <a:off x="2649538" y="2552700"/>
              <a:ext cx="414338" cy="325438"/>
            </a:xfrm>
            <a:custGeom>
              <a:avLst/>
              <a:gdLst>
                <a:gd name="T0" fmla="*/ 1304 w 1423"/>
                <a:gd name="T1" fmla="*/ 301 h 1114"/>
                <a:gd name="T2" fmla="*/ 1302 w 1423"/>
                <a:gd name="T3" fmla="*/ 297 h 1114"/>
                <a:gd name="T4" fmla="*/ 719 w 1423"/>
                <a:gd name="T5" fmla="*/ 113 h 1114"/>
                <a:gd name="T6" fmla="*/ 496 w 1423"/>
                <a:gd name="T7" fmla="*/ 416 h 1114"/>
                <a:gd name="T8" fmla="*/ 441 w 1423"/>
                <a:gd name="T9" fmla="*/ 482 h 1114"/>
                <a:gd name="T10" fmla="*/ 375 w 1423"/>
                <a:gd name="T11" fmla="*/ 536 h 1114"/>
                <a:gd name="T12" fmla="*/ 290 w 1423"/>
                <a:gd name="T13" fmla="*/ 648 h 1114"/>
                <a:gd name="T14" fmla="*/ 470 w 1423"/>
                <a:gd name="T15" fmla="*/ 973 h 1114"/>
                <a:gd name="T16" fmla="*/ 610 w 1423"/>
                <a:gd name="T17" fmla="*/ 960 h 1114"/>
                <a:gd name="T18" fmla="*/ 775 w 1423"/>
                <a:gd name="T19" fmla="*/ 921 h 1114"/>
                <a:gd name="T20" fmla="*/ 932 w 1423"/>
                <a:gd name="T21" fmla="*/ 927 h 1114"/>
                <a:gd name="T22" fmla="*/ 1151 w 1423"/>
                <a:gd name="T23" fmla="*/ 893 h 1114"/>
                <a:gd name="T24" fmla="*/ 1304 w 1423"/>
                <a:gd name="T25" fmla="*/ 301 h 1114"/>
                <a:gd name="T26" fmla="*/ 1024 w 1423"/>
                <a:gd name="T27" fmla="*/ 311 h 1114"/>
                <a:gd name="T28" fmla="*/ 1024 w 1423"/>
                <a:gd name="T29" fmla="*/ 311 h 1114"/>
                <a:gd name="T30" fmla="*/ 873 w 1423"/>
                <a:gd name="T31" fmla="*/ 299 h 1114"/>
                <a:gd name="T32" fmla="*/ 873 w 1423"/>
                <a:gd name="T33" fmla="*/ 299 h 1114"/>
                <a:gd name="T34" fmla="*/ 799 w 1423"/>
                <a:gd name="T35" fmla="*/ 278 h 1114"/>
                <a:gd name="T36" fmla="*/ 821 w 1423"/>
                <a:gd name="T37" fmla="*/ 203 h 1114"/>
                <a:gd name="T38" fmla="*/ 828 w 1423"/>
                <a:gd name="T39" fmla="*/ 200 h 1114"/>
                <a:gd name="T40" fmla="*/ 1101 w 1423"/>
                <a:gd name="T41" fmla="*/ 234 h 1114"/>
                <a:gd name="T42" fmla="*/ 1108 w 1423"/>
                <a:gd name="T43" fmla="*/ 244 h 1114"/>
                <a:gd name="T44" fmla="*/ 1087 w 1423"/>
                <a:gd name="T45" fmla="*/ 318 h 1114"/>
                <a:gd name="T46" fmla="*/ 1024 w 1423"/>
                <a:gd name="T47" fmla="*/ 311 h 1114"/>
                <a:gd name="T48" fmla="*/ 14 w 1423"/>
                <a:gd name="T49" fmla="*/ 967 h 1114"/>
                <a:gd name="T50" fmla="*/ 53 w 1423"/>
                <a:gd name="T51" fmla="*/ 1037 h 1114"/>
                <a:gd name="T52" fmla="*/ 115 w 1423"/>
                <a:gd name="T53" fmla="*/ 1064 h 1114"/>
                <a:gd name="T54" fmla="*/ 24 w 1423"/>
                <a:gd name="T55" fmla="*/ 900 h 1114"/>
                <a:gd name="T56" fmla="*/ 14 w 1423"/>
                <a:gd name="T57" fmla="*/ 967 h 1114"/>
                <a:gd name="T58" fmla="*/ 400 w 1423"/>
                <a:gd name="T59" fmla="*/ 959 h 1114"/>
                <a:gd name="T60" fmla="*/ 265 w 1423"/>
                <a:gd name="T61" fmla="*/ 714 h 1114"/>
                <a:gd name="T62" fmla="*/ 190 w 1423"/>
                <a:gd name="T63" fmla="*/ 686 h 1114"/>
                <a:gd name="T64" fmla="*/ 175 w 1423"/>
                <a:gd name="T65" fmla="*/ 764 h 1114"/>
                <a:gd name="T66" fmla="*/ 310 w 1423"/>
                <a:gd name="T67" fmla="*/ 1008 h 1114"/>
                <a:gd name="T68" fmla="*/ 385 w 1423"/>
                <a:gd name="T69" fmla="*/ 1037 h 1114"/>
                <a:gd name="T70" fmla="*/ 400 w 1423"/>
                <a:gd name="T71" fmla="*/ 959 h 1114"/>
                <a:gd name="T72" fmla="*/ 266 w 1423"/>
                <a:gd name="T73" fmla="*/ 1026 h 1114"/>
                <a:gd name="T74" fmla="*/ 136 w 1423"/>
                <a:gd name="T75" fmla="*/ 792 h 1114"/>
                <a:gd name="T76" fmla="*/ 65 w 1423"/>
                <a:gd name="T77" fmla="*/ 764 h 1114"/>
                <a:gd name="T78" fmla="*/ 50 w 1423"/>
                <a:gd name="T79" fmla="*/ 840 h 1114"/>
                <a:gd name="T80" fmla="*/ 180 w 1423"/>
                <a:gd name="T81" fmla="*/ 1074 h 1114"/>
                <a:gd name="T82" fmla="*/ 251 w 1423"/>
                <a:gd name="T83" fmla="*/ 1101 h 1114"/>
                <a:gd name="T84" fmla="*/ 266 w 1423"/>
                <a:gd name="T85" fmla="*/ 1026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23" h="1114">
                  <a:moveTo>
                    <a:pt x="1304" y="301"/>
                  </a:moveTo>
                  <a:cubicBezTo>
                    <a:pt x="1303" y="298"/>
                    <a:pt x="1304" y="300"/>
                    <a:pt x="1302" y="297"/>
                  </a:cubicBezTo>
                  <a:cubicBezTo>
                    <a:pt x="1184" y="83"/>
                    <a:pt x="922" y="0"/>
                    <a:pt x="719" y="113"/>
                  </a:cubicBezTo>
                  <a:cubicBezTo>
                    <a:pt x="602" y="177"/>
                    <a:pt x="570" y="311"/>
                    <a:pt x="496" y="416"/>
                  </a:cubicBezTo>
                  <a:cubicBezTo>
                    <a:pt x="476" y="444"/>
                    <a:pt x="458" y="465"/>
                    <a:pt x="441" y="482"/>
                  </a:cubicBezTo>
                  <a:cubicBezTo>
                    <a:pt x="418" y="504"/>
                    <a:pt x="397" y="520"/>
                    <a:pt x="375" y="536"/>
                  </a:cubicBezTo>
                  <a:cubicBezTo>
                    <a:pt x="334" y="566"/>
                    <a:pt x="296" y="593"/>
                    <a:pt x="290" y="648"/>
                  </a:cubicBezTo>
                  <a:cubicBezTo>
                    <a:pt x="470" y="973"/>
                    <a:pt x="470" y="973"/>
                    <a:pt x="470" y="973"/>
                  </a:cubicBezTo>
                  <a:cubicBezTo>
                    <a:pt x="519" y="997"/>
                    <a:pt x="563" y="978"/>
                    <a:pt x="610" y="960"/>
                  </a:cubicBezTo>
                  <a:cubicBezTo>
                    <a:pt x="654" y="943"/>
                    <a:pt x="697" y="925"/>
                    <a:pt x="775" y="921"/>
                  </a:cubicBezTo>
                  <a:cubicBezTo>
                    <a:pt x="827" y="918"/>
                    <a:pt x="880" y="924"/>
                    <a:pt x="932" y="927"/>
                  </a:cubicBezTo>
                  <a:cubicBezTo>
                    <a:pt x="1008" y="932"/>
                    <a:pt x="1082" y="931"/>
                    <a:pt x="1151" y="893"/>
                  </a:cubicBezTo>
                  <a:cubicBezTo>
                    <a:pt x="1354" y="780"/>
                    <a:pt x="1423" y="515"/>
                    <a:pt x="1304" y="301"/>
                  </a:cubicBezTo>
                  <a:close/>
                  <a:moveTo>
                    <a:pt x="1024" y="311"/>
                  </a:moveTo>
                  <a:cubicBezTo>
                    <a:pt x="1024" y="311"/>
                    <a:pt x="1024" y="311"/>
                    <a:pt x="1024" y="311"/>
                  </a:cubicBezTo>
                  <a:cubicBezTo>
                    <a:pt x="983" y="270"/>
                    <a:pt x="917" y="279"/>
                    <a:pt x="873" y="299"/>
                  </a:cubicBezTo>
                  <a:cubicBezTo>
                    <a:pt x="873" y="299"/>
                    <a:pt x="873" y="299"/>
                    <a:pt x="873" y="299"/>
                  </a:cubicBezTo>
                  <a:cubicBezTo>
                    <a:pt x="847" y="313"/>
                    <a:pt x="814" y="304"/>
                    <a:pt x="799" y="278"/>
                  </a:cubicBezTo>
                  <a:cubicBezTo>
                    <a:pt x="785" y="251"/>
                    <a:pt x="794" y="218"/>
                    <a:pt x="821" y="203"/>
                  </a:cubicBezTo>
                  <a:cubicBezTo>
                    <a:pt x="823" y="202"/>
                    <a:pt x="828" y="200"/>
                    <a:pt x="828" y="200"/>
                  </a:cubicBezTo>
                  <a:cubicBezTo>
                    <a:pt x="927" y="155"/>
                    <a:pt x="1035" y="168"/>
                    <a:pt x="1101" y="234"/>
                  </a:cubicBezTo>
                  <a:cubicBezTo>
                    <a:pt x="1101" y="234"/>
                    <a:pt x="1106" y="240"/>
                    <a:pt x="1108" y="244"/>
                  </a:cubicBezTo>
                  <a:cubicBezTo>
                    <a:pt x="1122" y="270"/>
                    <a:pt x="1113" y="303"/>
                    <a:pt x="1087" y="318"/>
                  </a:cubicBezTo>
                  <a:cubicBezTo>
                    <a:pt x="1066" y="329"/>
                    <a:pt x="1041" y="326"/>
                    <a:pt x="1024" y="311"/>
                  </a:cubicBezTo>
                  <a:close/>
                  <a:moveTo>
                    <a:pt x="14" y="967"/>
                  </a:moveTo>
                  <a:cubicBezTo>
                    <a:pt x="53" y="1037"/>
                    <a:pt x="53" y="1037"/>
                    <a:pt x="53" y="1037"/>
                  </a:cubicBezTo>
                  <a:cubicBezTo>
                    <a:pt x="67" y="1062"/>
                    <a:pt x="94" y="1074"/>
                    <a:pt x="115" y="1064"/>
                  </a:cubicBezTo>
                  <a:cubicBezTo>
                    <a:pt x="24" y="900"/>
                    <a:pt x="24" y="900"/>
                    <a:pt x="24" y="900"/>
                  </a:cubicBezTo>
                  <a:cubicBezTo>
                    <a:pt x="5" y="912"/>
                    <a:pt x="0" y="941"/>
                    <a:pt x="14" y="967"/>
                  </a:cubicBezTo>
                  <a:close/>
                  <a:moveTo>
                    <a:pt x="400" y="959"/>
                  </a:moveTo>
                  <a:cubicBezTo>
                    <a:pt x="265" y="714"/>
                    <a:pt x="265" y="714"/>
                    <a:pt x="265" y="714"/>
                  </a:cubicBezTo>
                  <a:cubicBezTo>
                    <a:pt x="248" y="685"/>
                    <a:pt x="215" y="672"/>
                    <a:pt x="190" y="686"/>
                  </a:cubicBezTo>
                  <a:cubicBezTo>
                    <a:pt x="166" y="699"/>
                    <a:pt x="159" y="734"/>
                    <a:pt x="175" y="764"/>
                  </a:cubicBezTo>
                  <a:cubicBezTo>
                    <a:pt x="310" y="1008"/>
                    <a:pt x="310" y="1008"/>
                    <a:pt x="310" y="1008"/>
                  </a:cubicBezTo>
                  <a:cubicBezTo>
                    <a:pt x="327" y="1038"/>
                    <a:pt x="360" y="1051"/>
                    <a:pt x="385" y="1037"/>
                  </a:cubicBezTo>
                  <a:cubicBezTo>
                    <a:pt x="410" y="1023"/>
                    <a:pt x="416" y="988"/>
                    <a:pt x="400" y="959"/>
                  </a:cubicBezTo>
                  <a:close/>
                  <a:moveTo>
                    <a:pt x="266" y="1026"/>
                  </a:moveTo>
                  <a:cubicBezTo>
                    <a:pt x="136" y="792"/>
                    <a:pt x="136" y="792"/>
                    <a:pt x="136" y="792"/>
                  </a:cubicBezTo>
                  <a:cubicBezTo>
                    <a:pt x="121" y="764"/>
                    <a:pt x="89" y="751"/>
                    <a:pt x="65" y="764"/>
                  </a:cubicBezTo>
                  <a:cubicBezTo>
                    <a:pt x="41" y="778"/>
                    <a:pt x="35" y="811"/>
                    <a:pt x="50" y="840"/>
                  </a:cubicBezTo>
                  <a:cubicBezTo>
                    <a:pt x="180" y="1074"/>
                    <a:pt x="180" y="1074"/>
                    <a:pt x="180" y="1074"/>
                  </a:cubicBezTo>
                  <a:cubicBezTo>
                    <a:pt x="196" y="1102"/>
                    <a:pt x="228" y="1114"/>
                    <a:pt x="251" y="1101"/>
                  </a:cubicBezTo>
                  <a:cubicBezTo>
                    <a:pt x="275" y="1088"/>
                    <a:pt x="282" y="1055"/>
                    <a:pt x="266" y="10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grpSp>
      <p:sp>
        <p:nvSpPr>
          <p:cNvPr id="25" name="Freeform 9"/>
          <p:cNvSpPr>
            <a:spLocks noEditPoints="1"/>
          </p:cNvSpPr>
          <p:nvPr/>
        </p:nvSpPr>
        <p:spPr bwMode="black">
          <a:xfrm>
            <a:off x="3341208" y="2240281"/>
            <a:ext cx="579271" cy="579120"/>
          </a:xfrm>
          <a:custGeom>
            <a:avLst/>
            <a:gdLst>
              <a:gd name="T0" fmla="*/ 204 w 300"/>
              <a:gd name="T1" fmla="*/ 62 h 300"/>
              <a:gd name="T2" fmla="*/ 232 w 300"/>
              <a:gd name="T3" fmla="*/ 76 h 300"/>
              <a:gd name="T4" fmla="*/ 204 w 300"/>
              <a:gd name="T5" fmla="*/ 89 h 300"/>
              <a:gd name="T6" fmla="*/ 174 w 300"/>
              <a:gd name="T7" fmla="*/ 83 h 300"/>
              <a:gd name="T8" fmla="*/ 178 w 300"/>
              <a:gd name="T9" fmla="*/ 49 h 300"/>
              <a:gd name="T10" fmla="*/ 150 w 300"/>
              <a:gd name="T11" fmla="*/ 35 h 300"/>
              <a:gd name="T12" fmla="*/ 178 w 300"/>
              <a:gd name="T13" fmla="*/ 22 h 300"/>
              <a:gd name="T14" fmla="*/ 208 w 300"/>
              <a:gd name="T15" fmla="*/ 28 h 300"/>
              <a:gd name="T16" fmla="*/ 288 w 300"/>
              <a:gd name="T17" fmla="*/ 199 h 300"/>
              <a:gd name="T18" fmla="*/ 266 w 300"/>
              <a:gd name="T19" fmla="*/ 219 h 300"/>
              <a:gd name="T20" fmla="*/ 169 w 300"/>
              <a:gd name="T21" fmla="*/ 242 h 300"/>
              <a:gd name="T22" fmla="*/ 47 w 300"/>
              <a:gd name="T23" fmla="*/ 175 h 300"/>
              <a:gd name="T24" fmla="*/ 130 w 300"/>
              <a:gd name="T25" fmla="*/ 160 h 300"/>
              <a:gd name="T26" fmla="*/ 198 w 300"/>
              <a:gd name="T27" fmla="*/ 158 h 300"/>
              <a:gd name="T28" fmla="*/ 201 w 300"/>
              <a:gd name="T29" fmla="*/ 183 h 300"/>
              <a:gd name="T30" fmla="*/ 144 w 300"/>
              <a:gd name="T31" fmla="*/ 190 h 300"/>
              <a:gd name="T32" fmla="*/ 223 w 300"/>
              <a:gd name="T33" fmla="*/ 207 h 300"/>
              <a:gd name="T34" fmla="*/ 287 w 300"/>
              <a:gd name="T35" fmla="*/ 182 h 300"/>
              <a:gd name="T36" fmla="*/ 34 w 300"/>
              <a:gd name="T37" fmla="*/ 162 h 300"/>
              <a:gd name="T38" fmla="*/ 0 w 300"/>
              <a:gd name="T39" fmla="*/ 228 h 300"/>
              <a:gd name="T40" fmla="*/ 39 w 300"/>
              <a:gd name="T41" fmla="*/ 224 h 300"/>
              <a:gd name="T42" fmla="*/ 34 w 300"/>
              <a:gd name="T43" fmla="*/ 162 h 300"/>
              <a:gd name="T44" fmla="*/ 300 w 300"/>
              <a:gd name="T45" fmla="*/ 294 h 300"/>
              <a:gd name="T46" fmla="*/ 0 w 300"/>
              <a:gd name="T47" fmla="*/ 300 h 300"/>
              <a:gd name="T48" fmla="*/ 270 w 300"/>
              <a:gd name="T49" fmla="*/ 86 h 300"/>
              <a:gd name="T50" fmla="*/ 274 w 300"/>
              <a:gd name="T51" fmla="*/ 68 h 300"/>
              <a:gd name="T52" fmla="*/ 296 w 300"/>
              <a:gd name="T53" fmla="*/ 44 h 300"/>
              <a:gd name="T54" fmla="*/ 290 w 300"/>
              <a:gd name="T55" fmla="*/ 9 h 300"/>
              <a:gd name="T56" fmla="*/ 239 w 300"/>
              <a:gd name="T57" fmla="*/ 8 h 300"/>
              <a:gd name="T58" fmla="*/ 242 w 300"/>
              <a:gd name="T59" fmla="*/ 34 h 300"/>
              <a:gd name="T60" fmla="*/ 264 w 300"/>
              <a:gd name="T61" fmla="*/ 11 h 300"/>
              <a:gd name="T62" fmla="*/ 286 w 300"/>
              <a:gd name="T63" fmla="*/ 31 h 300"/>
              <a:gd name="T64" fmla="*/ 274 w 300"/>
              <a:gd name="T65" fmla="*/ 50 h 300"/>
              <a:gd name="T66" fmla="*/ 259 w 300"/>
              <a:gd name="T67" fmla="*/ 68 h 300"/>
              <a:gd name="T68" fmla="*/ 256 w 300"/>
              <a:gd name="T69" fmla="*/ 86 h 300"/>
              <a:gd name="T70" fmla="*/ 270 w 300"/>
              <a:gd name="T71" fmla="*/ 111 h 300"/>
              <a:gd name="T72" fmla="*/ 256 w 300"/>
              <a:gd name="T73" fmla="*/ 98 h 300"/>
              <a:gd name="T74" fmla="*/ 270 w 300"/>
              <a:gd name="T75" fmla="*/ 111 h 300"/>
              <a:gd name="T76" fmla="*/ 75 w 300"/>
              <a:gd name="T77" fmla="*/ 111 h 300"/>
              <a:gd name="T78" fmla="*/ 98 w 300"/>
              <a:gd name="T79" fmla="*/ 0 h 300"/>
              <a:gd name="T80" fmla="*/ 153 w 300"/>
              <a:gd name="T81" fmla="*/ 111 h 300"/>
              <a:gd name="T82" fmla="*/ 126 w 300"/>
              <a:gd name="T83" fmla="*/ 76 h 300"/>
              <a:gd name="T84" fmla="*/ 123 w 300"/>
              <a:gd name="T85" fmla="*/ 65 h 300"/>
              <a:gd name="T86" fmla="*/ 106 w 300"/>
              <a:gd name="T87" fmla="*/ 13 h 300"/>
              <a:gd name="T88" fmla="*/ 100 w 300"/>
              <a:gd name="T89" fmla="*/ 33 h 300"/>
              <a:gd name="T90" fmla="*/ 123 w 300"/>
              <a:gd name="T91" fmla="*/ 6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0" h="300">
                <a:moveTo>
                  <a:pt x="174" y="83"/>
                </a:moveTo>
                <a:cubicBezTo>
                  <a:pt x="204" y="62"/>
                  <a:pt x="204" y="62"/>
                  <a:pt x="204" y="62"/>
                </a:cubicBezTo>
                <a:cubicBezTo>
                  <a:pt x="204" y="76"/>
                  <a:pt x="204" y="76"/>
                  <a:pt x="204" y="76"/>
                </a:cubicBezTo>
                <a:cubicBezTo>
                  <a:pt x="232" y="76"/>
                  <a:pt x="232" y="76"/>
                  <a:pt x="232" y="76"/>
                </a:cubicBezTo>
                <a:cubicBezTo>
                  <a:pt x="232" y="89"/>
                  <a:pt x="232" y="89"/>
                  <a:pt x="232" y="89"/>
                </a:cubicBezTo>
                <a:cubicBezTo>
                  <a:pt x="204" y="89"/>
                  <a:pt x="204" y="89"/>
                  <a:pt x="204" y="89"/>
                </a:cubicBezTo>
                <a:cubicBezTo>
                  <a:pt x="204" y="104"/>
                  <a:pt x="204" y="104"/>
                  <a:pt x="204" y="104"/>
                </a:cubicBezTo>
                <a:lnTo>
                  <a:pt x="174" y="83"/>
                </a:lnTo>
                <a:close/>
                <a:moveTo>
                  <a:pt x="208" y="28"/>
                </a:moveTo>
                <a:cubicBezTo>
                  <a:pt x="178" y="49"/>
                  <a:pt x="178" y="49"/>
                  <a:pt x="178" y="49"/>
                </a:cubicBezTo>
                <a:cubicBezTo>
                  <a:pt x="178" y="35"/>
                  <a:pt x="178" y="35"/>
                  <a:pt x="178" y="35"/>
                </a:cubicBezTo>
                <a:cubicBezTo>
                  <a:pt x="150" y="35"/>
                  <a:pt x="150" y="35"/>
                  <a:pt x="150" y="35"/>
                </a:cubicBezTo>
                <a:cubicBezTo>
                  <a:pt x="150" y="22"/>
                  <a:pt x="150" y="22"/>
                  <a:pt x="150" y="22"/>
                </a:cubicBezTo>
                <a:cubicBezTo>
                  <a:pt x="178" y="22"/>
                  <a:pt x="178" y="22"/>
                  <a:pt x="178" y="22"/>
                </a:cubicBezTo>
                <a:cubicBezTo>
                  <a:pt x="178" y="7"/>
                  <a:pt x="178" y="7"/>
                  <a:pt x="178" y="7"/>
                </a:cubicBezTo>
                <a:lnTo>
                  <a:pt x="208" y="28"/>
                </a:lnTo>
                <a:close/>
                <a:moveTo>
                  <a:pt x="300" y="190"/>
                </a:moveTo>
                <a:cubicBezTo>
                  <a:pt x="300" y="190"/>
                  <a:pt x="299" y="191"/>
                  <a:pt x="288" y="199"/>
                </a:cubicBezTo>
                <a:cubicBezTo>
                  <a:pt x="288" y="199"/>
                  <a:pt x="286" y="203"/>
                  <a:pt x="285" y="203"/>
                </a:cubicBezTo>
                <a:cubicBezTo>
                  <a:pt x="280" y="207"/>
                  <a:pt x="275" y="212"/>
                  <a:pt x="266" y="219"/>
                </a:cubicBezTo>
                <a:cubicBezTo>
                  <a:pt x="257" y="219"/>
                  <a:pt x="238" y="228"/>
                  <a:pt x="229" y="233"/>
                </a:cubicBezTo>
                <a:cubicBezTo>
                  <a:pt x="212" y="233"/>
                  <a:pt x="187" y="237"/>
                  <a:pt x="169" y="242"/>
                </a:cubicBezTo>
                <a:cubicBezTo>
                  <a:pt x="143" y="237"/>
                  <a:pt x="140" y="244"/>
                  <a:pt x="47" y="220"/>
                </a:cubicBezTo>
                <a:cubicBezTo>
                  <a:pt x="47" y="220"/>
                  <a:pt x="47" y="183"/>
                  <a:pt x="47" y="175"/>
                </a:cubicBezTo>
                <a:cubicBezTo>
                  <a:pt x="64" y="170"/>
                  <a:pt x="69" y="160"/>
                  <a:pt x="89" y="157"/>
                </a:cubicBezTo>
                <a:cubicBezTo>
                  <a:pt x="103" y="155"/>
                  <a:pt x="116" y="156"/>
                  <a:pt x="130" y="160"/>
                </a:cubicBezTo>
                <a:cubicBezTo>
                  <a:pt x="139" y="163"/>
                  <a:pt x="148" y="164"/>
                  <a:pt x="163" y="163"/>
                </a:cubicBezTo>
                <a:cubicBezTo>
                  <a:pt x="176" y="162"/>
                  <a:pt x="181" y="158"/>
                  <a:pt x="198" y="158"/>
                </a:cubicBezTo>
                <a:cubicBezTo>
                  <a:pt x="209" y="158"/>
                  <a:pt x="220" y="165"/>
                  <a:pt x="219" y="171"/>
                </a:cubicBezTo>
                <a:cubicBezTo>
                  <a:pt x="219" y="177"/>
                  <a:pt x="208" y="183"/>
                  <a:pt x="201" y="183"/>
                </a:cubicBezTo>
                <a:cubicBezTo>
                  <a:pt x="185" y="184"/>
                  <a:pt x="189" y="183"/>
                  <a:pt x="174" y="183"/>
                </a:cubicBezTo>
                <a:cubicBezTo>
                  <a:pt x="156" y="182"/>
                  <a:pt x="155" y="186"/>
                  <a:pt x="144" y="190"/>
                </a:cubicBezTo>
                <a:cubicBezTo>
                  <a:pt x="155" y="194"/>
                  <a:pt x="162" y="198"/>
                  <a:pt x="177" y="206"/>
                </a:cubicBezTo>
                <a:cubicBezTo>
                  <a:pt x="193" y="204"/>
                  <a:pt x="209" y="206"/>
                  <a:pt x="223" y="207"/>
                </a:cubicBezTo>
                <a:cubicBezTo>
                  <a:pt x="235" y="204"/>
                  <a:pt x="241" y="199"/>
                  <a:pt x="255" y="198"/>
                </a:cubicBezTo>
                <a:cubicBezTo>
                  <a:pt x="264" y="191"/>
                  <a:pt x="276" y="180"/>
                  <a:pt x="287" y="182"/>
                </a:cubicBezTo>
                <a:cubicBezTo>
                  <a:pt x="293" y="183"/>
                  <a:pt x="300" y="190"/>
                  <a:pt x="300" y="190"/>
                </a:cubicBezTo>
                <a:close/>
                <a:moveTo>
                  <a:pt x="34" y="162"/>
                </a:moveTo>
                <a:cubicBezTo>
                  <a:pt x="0" y="162"/>
                  <a:pt x="0" y="162"/>
                  <a:pt x="0" y="162"/>
                </a:cubicBezTo>
                <a:cubicBezTo>
                  <a:pt x="0" y="228"/>
                  <a:pt x="0" y="228"/>
                  <a:pt x="0" y="228"/>
                </a:cubicBezTo>
                <a:cubicBezTo>
                  <a:pt x="34" y="228"/>
                  <a:pt x="34" y="228"/>
                  <a:pt x="34" y="228"/>
                </a:cubicBezTo>
                <a:cubicBezTo>
                  <a:pt x="37" y="228"/>
                  <a:pt x="39" y="226"/>
                  <a:pt x="39" y="224"/>
                </a:cubicBezTo>
                <a:cubicBezTo>
                  <a:pt x="39" y="166"/>
                  <a:pt x="39" y="166"/>
                  <a:pt x="39" y="166"/>
                </a:cubicBezTo>
                <a:cubicBezTo>
                  <a:pt x="39" y="164"/>
                  <a:pt x="37" y="162"/>
                  <a:pt x="34" y="162"/>
                </a:cubicBezTo>
                <a:close/>
                <a:moveTo>
                  <a:pt x="300" y="300"/>
                </a:moveTo>
                <a:cubicBezTo>
                  <a:pt x="300" y="294"/>
                  <a:pt x="300" y="294"/>
                  <a:pt x="300" y="294"/>
                </a:cubicBezTo>
                <a:cubicBezTo>
                  <a:pt x="0" y="294"/>
                  <a:pt x="0" y="294"/>
                  <a:pt x="0" y="294"/>
                </a:cubicBezTo>
                <a:cubicBezTo>
                  <a:pt x="0" y="300"/>
                  <a:pt x="0" y="300"/>
                  <a:pt x="0" y="300"/>
                </a:cubicBezTo>
                <a:cubicBezTo>
                  <a:pt x="300" y="300"/>
                  <a:pt x="300" y="300"/>
                  <a:pt x="300" y="300"/>
                </a:cubicBezTo>
                <a:close/>
                <a:moveTo>
                  <a:pt x="270" y="86"/>
                </a:moveTo>
                <a:cubicBezTo>
                  <a:pt x="270" y="81"/>
                  <a:pt x="270" y="77"/>
                  <a:pt x="271" y="74"/>
                </a:cubicBezTo>
                <a:cubicBezTo>
                  <a:pt x="272" y="72"/>
                  <a:pt x="273" y="70"/>
                  <a:pt x="274" y="68"/>
                </a:cubicBezTo>
                <a:cubicBezTo>
                  <a:pt x="275" y="66"/>
                  <a:pt x="278" y="63"/>
                  <a:pt x="283" y="59"/>
                </a:cubicBezTo>
                <a:cubicBezTo>
                  <a:pt x="289" y="53"/>
                  <a:pt x="294" y="48"/>
                  <a:pt x="296" y="44"/>
                </a:cubicBezTo>
                <a:cubicBezTo>
                  <a:pt x="299" y="40"/>
                  <a:pt x="300" y="35"/>
                  <a:pt x="300" y="31"/>
                </a:cubicBezTo>
                <a:cubicBezTo>
                  <a:pt x="300" y="22"/>
                  <a:pt x="296" y="15"/>
                  <a:pt x="290" y="9"/>
                </a:cubicBezTo>
                <a:cubicBezTo>
                  <a:pt x="283" y="3"/>
                  <a:pt x="275" y="0"/>
                  <a:pt x="264" y="0"/>
                </a:cubicBezTo>
                <a:cubicBezTo>
                  <a:pt x="253" y="0"/>
                  <a:pt x="245" y="3"/>
                  <a:pt x="239" y="8"/>
                </a:cubicBezTo>
                <a:cubicBezTo>
                  <a:pt x="231" y="15"/>
                  <a:pt x="228" y="24"/>
                  <a:pt x="228" y="34"/>
                </a:cubicBezTo>
                <a:cubicBezTo>
                  <a:pt x="242" y="34"/>
                  <a:pt x="242" y="34"/>
                  <a:pt x="242" y="34"/>
                </a:cubicBezTo>
                <a:cubicBezTo>
                  <a:pt x="243" y="26"/>
                  <a:pt x="243" y="21"/>
                  <a:pt x="249" y="17"/>
                </a:cubicBezTo>
                <a:cubicBezTo>
                  <a:pt x="253" y="13"/>
                  <a:pt x="258" y="11"/>
                  <a:pt x="264" y="11"/>
                </a:cubicBezTo>
                <a:cubicBezTo>
                  <a:pt x="270" y="11"/>
                  <a:pt x="277" y="13"/>
                  <a:pt x="281" y="17"/>
                </a:cubicBezTo>
                <a:cubicBezTo>
                  <a:pt x="285" y="21"/>
                  <a:pt x="286" y="25"/>
                  <a:pt x="286" y="31"/>
                </a:cubicBezTo>
                <a:cubicBezTo>
                  <a:pt x="286" y="34"/>
                  <a:pt x="285" y="37"/>
                  <a:pt x="283" y="40"/>
                </a:cubicBezTo>
                <a:cubicBezTo>
                  <a:pt x="282" y="42"/>
                  <a:pt x="279" y="46"/>
                  <a:pt x="274" y="50"/>
                </a:cubicBezTo>
                <a:cubicBezTo>
                  <a:pt x="269" y="54"/>
                  <a:pt x="266" y="57"/>
                  <a:pt x="264" y="59"/>
                </a:cubicBezTo>
                <a:cubicBezTo>
                  <a:pt x="262" y="62"/>
                  <a:pt x="260" y="65"/>
                  <a:pt x="259" y="68"/>
                </a:cubicBezTo>
                <a:cubicBezTo>
                  <a:pt x="257" y="72"/>
                  <a:pt x="256" y="77"/>
                  <a:pt x="256" y="82"/>
                </a:cubicBezTo>
                <a:cubicBezTo>
                  <a:pt x="256" y="83"/>
                  <a:pt x="256" y="85"/>
                  <a:pt x="256" y="86"/>
                </a:cubicBezTo>
                <a:lnTo>
                  <a:pt x="270" y="86"/>
                </a:lnTo>
                <a:close/>
                <a:moveTo>
                  <a:pt x="270" y="111"/>
                </a:moveTo>
                <a:cubicBezTo>
                  <a:pt x="270" y="98"/>
                  <a:pt x="270" y="98"/>
                  <a:pt x="270" y="98"/>
                </a:cubicBezTo>
                <a:cubicBezTo>
                  <a:pt x="256" y="98"/>
                  <a:pt x="256" y="98"/>
                  <a:pt x="256" y="98"/>
                </a:cubicBezTo>
                <a:cubicBezTo>
                  <a:pt x="256" y="111"/>
                  <a:pt x="256" y="111"/>
                  <a:pt x="256" y="111"/>
                </a:cubicBezTo>
                <a:lnTo>
                  <a:pt x="270" y="111"/>
                </a:lnTo>
                <a:close/>
                <a:moveTo>
                  <a:pt x="86" y="76"/>
                </a:moveTo>
                <a:cubicBezTo>
                  <a:pt x="75" y="111"/>
                  <a:pt x="75" y="111"/>
                  <a:pt x="75" y="111"/>
                </a:cubicBezTo>
                <a:cubicBezTo>
                  <a:pt x="60" y="111"/>
                  <a:pt x="60" y="111"/>
                  <a:pt x="60" y="111"/>
                </a:cubicBezTo>
                <a:cubicBezTo>
                  <a:pt x="98" y="0"/>
                  <a:pt x="98" y="0"/>
                  <a:pt x="98" y="0"/>
                </a:cubicBezTo>
                <a:cubicBezTo>
                  <a:pt x="115" y="0"/>
                  <a:pt x="115" y="0"/>
                  <a:pt x="115" y="0"/>
                </a:cubicBezTo>
                <a:cubicBezTo>
                  <a:pt x="153" y="111"/>
                  <a:pt x="153" y="111"/>
                  <a:pt x="153" y="111"/>
                </a:cubicBezTo>
                <a:cubicBezTo>
                  <a:pt x="138" y="111"/>
                  <a:pt x="138" y="111"/>
                  <a:pt x="138" y="111"/>
                </a:cubicBezTo>
                <a:cubicBezTo>
                  <a:pt x="126" y="76"/>
                  <a:pt x="126" y="76"/>
                  <a:pt x="126" y="76"/>
                </a:cubicBezTo>
                <a:lnTo>
                  <a:pt x="86" y="76"/>
                </a:lnTo>
                <a:close/>
                <a:moveTo>
                  <a:pt x="123" y="65"/>
                </a:moveTo>
                <a:cubicBezTo>
                  <a:pt x="112" y="33"/>
                  <a:pt x="112" y="33"/>
                  <a:pt x="112" y="33"/>
                </a:cubicBezTo>
                <a:cubicBezTo>
                  <a:pt x="109" y="26"/>
                  <a:pt x="108" y="19"/>
                  <a:pt x="106" y="13"/>
                </a:cubicBezTo>
                <a:cubicBezTo>
                  <a:pt x="106" y="13"/>
                  <a:pt x="106" y="13"/>
                  <a:pt x="106" y="13"/>
                </a:cubicBezTo>
                <a:cubicBezTo>
                  <a:pt x="104" y="19"/>
                  <a:pt x="102" y="26"/>
                  <a:pt x="100" y="33"/>
                </a:cubicBezTo>
                <a:cubicBezTo>
                  <a:pt x="89" y="65"/>
                  <a:pt x="89" y="65"/>
                  <a:pt x="89" y="65"/>
                </a:cubicBezTo>
                <a:lnTo>
                  <a:pt x="123" y="65"/>
                </a:ln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p>
        </p:txBody>
      </p:sp>
      <p:grpSp>
        <p:nvGrpSpPr>
          <p:cNvPr id="20" name="Group 19"/>
          <p:cNvGrpSpPr/>
          <p:nvPr/>
        </p:nvGrpSpPr>
        <p:grpSpPr>
          <a:xfrm>
            <a:off x="0" y="1828798"/>
            <a:ext cx="2971800" cy="4343401"/>
            <a:chOff x="6172200" y="1981199"/>
            <a:chExt cx="2743200" cy="3885063"/>
          </a:xfrm>
          <a:solidFill>
            <a:srgbClr val="B5D331"/>
          </a:solidFill>
        </p:grpSpPr>
        <p:sp>
          <p:nvSpPr>
            <p:cNvPr id="26" name="Rectangle 25"/>
            <p:cNvSpPr/>
            <p:nvPr/>
          </p:nvSpPr>
          <p:spPr>
            <a:xfrm>
              <a:off x="6172200" y="1981199"/>
              <a:ext cx="2743200" cy="38850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b="1" dirty="0" smtClean="0">
                <a:solidFill>
                  <a:srgbClr val="FFFFFF">
                    <a:alpha val="99000"/>
                  </a:srgbClr>
                </a:solidFill>
                <a:cs typeface="Segoe UI" pitchFamily="34" charset="0"/>
              </a:endParaRPr>
            </a:p>
            <a:p>
              <a:pPr algn="ctr"/>
              <a:endParaRPr lang="en-US" b="1" dirty="0">
                <a:solidFill>
                  <a:srgbClr val="FFFFFF">
                    <a:alpha val="99000"/>
                  </a:srgbClr>
                </a:solidFill>
                <a:cs typeface="Segoe UI" pitchFamily="34" charset="0"/>
              </a:endParaRPr>
            </a:p>
            <a:p>
              <a:pPr algn="ctr"/>
              <a:endParaRPr lang="en-US" b="1" dirty="0" smtClean="0">
                <a:solidFill>
                  <a:srgbClr val="FFFFFF">
                    <a:alpha val="99000"/>
                  </a:srgbClr>
                </a:solidFill>
                <a:cs typeface="Segoe UI" pitchFamily="34" charset="0"/>
              </a:endParaRPr>
            </a:p>
            <a:p>
              <a:endParaRPr lang="en-US" sz="1600" b="1" dirty="0" smtClean="0">
                <a:solidFill>
                  <a:srgbClr val="FFFFFF">
                    <a:alpha val="99000"/>
                  </a:srgbClr>
                </a:solidFill>
                <a:cs typeface="Segoe UI" pitchFamily="34" charset="0"/>
              </a:endParaRPr>
            </a:p>
            <a:p>
              <a:pPr algn="ctr"/>
              <a:endParaRPr lang="en-US" sz="1600" b="1" dirty="0" smtClean="0">
                <a:solidFill>
                  <a:srgbClr val="FFFFFF">
                    <a:alpha val="99000"/>
                  </a:srgbClr>
                </a:solidFill>
                <a:cs typeface="Segoe UI" pitchFamily="34" charset="0"/>
              </a:endParaRPr>
            </a:p>
            <a:p>
              <a:pPr algn="ctr"/>
              <a:r>
                <a:rPr lang="en-US" sz="1600" b="1" dirty="0" smtClean="0">
                  <a:solidFill>
                    <a:srgbClr val="FFFFFF">
                      <a:alpha val="99000"/>
                    </a:srgbClr>
                  </a:solidFill>
                  <a:cs typeface="Segoe UI" pitchFamily="34" charset="0"/>
                </a:rPr>
                <a:t>Premium OLTP, BI, &amp; DW</a:t>
              </a:r>
            </a:p>
            <a:p>
              <a:endParaRPr lang="en-US" sz="800" b="1" dirty="0">
                <a:solidFill>
                  <a:srgbClr val="FFFFFF">
                    <a:alpha val="99000"/>
                  </a:srgbClr>
                </a:solidFill>
                <a:cs typeface="Segoe UI" pitchFamily="34" charset="0"/>
              </a:endParaRPr>
            </a:p>
            <a:p>
              <a:pPr marL="285750" indent="-285750">
                <a:buFont typeface="Arial" pitchFamily="34" charset="0"/>
                <a:buChar char="•"/>
              </a:pPr>
              <a:r>
                <a:rPr lang="en-US" sz="1400" dirty="0" smtClean="0">
                  <a:solidFill>
                    <a:schemeClr val="bg1"/>
                  </a:solidFill>
                </a:rPr>
                <a:t>Includes all SQL Server 2008 R2 Datacenter &amp; BI Edition capabilities</a:t>
              </a:r>
            </a:p>
            <a:p>
              <a:pPr marL="285750" indent="-285750">
                <a:buFont typeface="Arial" pitchFamily="34" charset="0"/>
                <a:buChar char="•"/>
              </a:pPr>
              <a:r>
                <a:rPr lang="en-US" sz="1400" dirty="0">
                  <a:solidFill>
                    <a:schemeClr val="bg1"/>
                  </a:solidFill>
                </a:rPr>
                <a:t>Advanced </a:t>
              </a:r>
              <a:r>
                <a:rPr lang="en-US" sz="1400" dirty="0" smtClean="0">
                  <a:solidFill>
                    <a:schemeClr val="bg1"/>
                  </a:solidFill>
                </a:rPr>
                <a:t>Security (auditing, transparent data encryption)</a:t>
              </a:r>
            </a:p>
            <a:p>
              <a:pPr marL="285750" indent="-285750">
                <a:buFont typeface="Arial" pitchFamily="34" charset="0"/>
                <a:buChar char="•"/>
              </a:pPr>
              <a:r>
                <a:rPr lang="en-US" sz="1400" dirty="0" smtClean="0">
                  <a:solidFill>
                    <a:schemeClr val="bg1"/>
                  </a:solidFill>
                </a:rPr>
                <a:t>Data Warehousing</a:t>
              </a:r>
              <a:endParaRPr lang="en-US" sz="1400" dirty="0">
                <a:solidFill>
                  <a:schemeClr val="bg1"/>
                </a:solidFill>
              </a:endParaRPr>
            </a:p>
            <a:p>
              <a:pPr marL="285750" indent="-285750">
                <a:buFont typeface="Arial" pitchFamily="34" charset="0"/>
                <a:buChar char="•"/>
              </a:pPr>
              <a:r>
                <a:rPr lang="en-US" sz="1400" dirty="0">
                  <a:solidFill>
                    <a:schemeClr val="bg1"/>
                  </a:solidFill>
                </a:rPr>
                <a:t>Maximum Scalability </a:t>
              </a:r>
              <a:r>
                <a:rPr lang="en-US" sz="1400" dirty="0" smtClean="0">
                  <a:solidFill>
                    <a:schemeClr val="bg1"/>
                  </a:solidFill>
                </a:rPr>
                <a:t>&amp; Performance</a:t>
              </a:r>
              <a:endParaRPr lang="en-US" sz="1400" dirty="0">
                <a:solidFill>
                  <a:schemeClr val="bg1"/>
                </a:solidFill>
              </a:endParaRPr>
            </a:p>
            <a:p>
              <a:pPr marL="285750" indent="-285750">
                <a:buFont typeface="Arial" pitchFamily="34" charset="0"/>
                <a:buChar char="•"/>
              </a:pPr>
              <a:r>
                <a:rPr lang="en-US" sz="1400" dirty="0" err="1">
                  <a:solidFill>
                    <a:schemeClr val="bg1"/>
                  </a:solidFill>
                </a:rPr>
                <a:t>AlwaysOn</a:t>
              </a:r>
              <a:r>
                <a:rPr lang="en-US" sz="1400" dirty="0">
                  <a:solidFill>
                    <a:schemeClr val="bg1"/>
                  </a:solidFill>
                </a:rPr>
                <a:t> high availability</a:t>
              </a:r>
            </a:p>
            <a:p>
              <a:pPr marL="285750" indent="-285750">
                <a:buFont typeface="Arial" pitchFamily="34" charset="0"/>
                <a:buChar char="•"/>
              </a:pPr>
              <a:r>
                <a:rPr lang="en-US" sz="1400" dirty="0">
                  <a:solidFill>
                    <a:schemeClr val="bg1"/>
                  </a:solidFill>
                </a:rPr>
                <a:t>Unlimited Virtualization Licensing with SA</a:t>
              </a:r>
            </a:p>
            <a:p>
              <a:pPr marL="285750" indent="-285750">
                <a:buFont typeface="Arial" pitchFamily="34" charset="0"/>
                <a:buChar char="•"/>
              </a:pPr>
              <a:endParaRPr lang="en-US" sz="1500" dirty="0">
                <a:solidFill>
                  <a:schemeClr val="bg1"/>
                </a:solidFill>
              </a:endParaRPr>
            </a:p>
            <a:p>
              <a:endParaRPr lang="en-US" i="1" kern="0" dirty="0" smtClean="0">
                <a:solidFill>
                  <a:srgbClr val="FFFFFF"/>
                </a:solidFill>
              </a:endParaRPr>
            </a:p>
            <a:p>
              <a:pPr algn="ctr"/>
              <a:endParaRPr lang="en-US" dirty="0"/>
            </a:p>
          </p:txBody>
        </p:sp>
        <p:pic>
          <p:nvPicPr>
            <p:cNvPr id="27" name="Picture 26"/>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264470" y="2290354"/>
              <a:ext cx="2406260" cy="713232"/>
            </a:xfrm>
            <a:prstGeom prst="rect">
              <a:avLst/>
            </a:prstGeom>
            <a:grpFill/>
            <a:ln>
              <a:noFill/>
            </a:ln>
          </p:spPr>
        </p:pic>
      </p:grpSp>
    </p:spTree>
    <p:extLst>
      <p:ext uri="{BB962C8B-B14F-4D97-AF65-F5344CB8AC3E}">
        <p14:creationId xmlns:p14="http://schemas.microsoft.com/office/powerpoint/2010/main" val="3833622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p:cNvGrpSpPr/>
          <p:nvPr/>
        </p:nvGrpSpPr>
        <p:grpSpPr>
          <a:xfrm>
            <a:off x="0" y="1752600"/>
            <a:ext cx="2971800" cy="4069730"/>
            <a:chOff x="228600" y="1981199"/>
            <a:chExt cx="2743200" cy="3885063"/>
          </a:xfrm>
          <a:solidFill>
            <a:srgbClr val="B5D331"/>
          </a:solidFill>
        </p:grpSpPr>
        <p:sp>
          <p:nvSpPr>
            <p:cNvPr id="42" name="Rectangle 41"/>
            <p:cNvSpPr/>
            <p:nvPr/>
          </p:nvSpPr>
          <p:spPr>
            <a:xfrm>
              <a:off x="228600" y="1981199"/>
              <a:ext cx="2743200" cy="38850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b="1" dirty="0" smtClean="0">
                <a:solidFill>
                  <a:srgbClr val="FFFFFF">
                    <a:alpha val="99000"/>
                  </a:srgbClr>
                </a:solidFill>
                <a:cs typeface="Segoe UI" pitchFamily="34" charset="0"/>
              </a:endParaRPr>
            </a:p>
            <a:p>
              <a:pPr algn="ctr"/>
              <a:endParaRPr lang="en-US" b="1" dirty="0">
                <a:solidFill>
                  <a:srgbClr val="FFFFFF">
                    <a:alpha val="99000"/>
                  </a:srgbClr>
                </a:solidFill>
                <a:cs typeface="Segoe UI" pitchFamily="34" charset="0"/>
              </a:endParaRPr>
            </a:p>
            <a:p>
              <a:pPr algn="ctr"/>
              <a:endParaRPr lang="en-US" b="1" dirty="0" smtClean="0">
                <a:solidFill>
                  <a:srgbClr val="FFFFFF">
                    <a:alpha val="99000"/>
                  </a:srgbClr>
                </a:solidFill>
                <a:cs typeface="Segoe UI" pitchFamily="34" charset="0"/>
              </a:endParaRPr>
            </a:p>
            <a:p>
              <a:endParaRPr lang="en-US" sz="1600" b="1" dirty="0" smtClean="0">
                <a:solidFill>
                  <a:srgbClr val="FFFFFF">
                    <a:alpha val="99000"/>
                  </a:srgbClr>
                </a:solidFill>
                <a:cs typeface="Segoe UI" pitchFamily="34" charset="0"/>
              </a:endParaRPr>
            </a:p>
            <a:p>
              <a:pPr algn="ctr"/>
              <a:r>
                <a:rPr lang="en-US" sz="1600" b="1" dirty="0" smtClean="0">
                  <a:solidFill>
                    <a:srgbClr val="FFFFFF">
                      <a:alpha val="99000"/>
                    </a:srgbClr>
                  </a:solidFill>
                  <a:cs typeface="Segoe UI" pitchFamily="34" charset="0"/>
                </a:rPr>
                <a:t>Basic OLTP </a:t>
              </a:r>
              <a:r>
                <a:rPr lang="en-US" sz="1600" b="1" dirty="0">
                  <a:solidFill>
                    <a:srgbClr val="FFFFFF">
                      <a:alpha val="99000"/>
                    </a:srgbClr>
                  </a:solidFill>
                  <a:cs typeface="Segoe UI" pitchFamily="34" charset="0"/>
                </a:rPr>
                <a:t>&amp; BI</a:t>
              </a:r>
            </a:p>
            <a:p>
              <a:endParaRPr lang="en-US" sz="800" dirty="0" smtClean="0">
                <a:solidFill>
                  <a:schemeClr val="bg1"/>
                </a:solidFill>
              </a:endParaRPr>
            </a:p>
            <a:p>
              <a:pPr marL="285750" indent="-285750">
                <a:buFont typeface="Arial" pitchFamily="34" charset="0"/>
                <a:buChar char="•"/>
              </a:pPr>
              <a:r>
                <a:rPr lang="en-US" sz="1400" b="1" dirty="0">
                  <a:solidFill>
                    <a:schemeClr val="bg1"/>
                  </a:solidFill>
                </a:rPr>
                <a:t>80%</a:t>
              </a:r>
              <a:r>
                <a:rPr lang="en-US" sz="1400" dirty="0">
                  <a:solidFill>
                    <a:schemeClr val="bg1"/>
                  </a:solidFill>
                </a:rPr>
                <a:t> of SMB customers use </a:t>
              </a:r>
              <a:r>
                <a:rPr lang="en-US" sz="1400" dirty="0" smtClean="0">
                  <a:solidFill>
                    <a:schemeClr val="bg1"/>
                  </a:solidFill>
                </a:rPr>
                <a:t>Standard edition (SE)</a:t>
              </a:r>
            </a:p>
            <a:p>
              <a:pPr marL="285750" indent="-285750">
                <a:buFont typeface="Arial" pitchFamily="34" charset="0"/>
                <a:buChar char="•"/>
              </a:pPr>
              <a:r>
                <a:rPr lang="en-US" sz="1400" dirty="0" smtClean="0">
                  <a:solidFill>
                    <a:schemeClr val="bg1"/>
                  </a:solidFill>
                </a:rPr>
                <a:t>Basic Database</a:t>
              </a:r>
              <a:r>
                <a:rPr lang="en-US" sz="1400" dirty="0">
                  <a:solidFill>
                    <a:schemeClr val="bg1"/>
                  </a:solidFill>
                </a:rPr>
                <a:t>, </a:t>
              </a:r>
              <a:r>
                <a:rPr lang="en-US" sz="1400" dirty="0" smtClean="0">
                  <a:solidFill>
                    <a:schemeClr val="bg1"/>
                  </a:solidFill>
                </a:rPr>
                <a:t>Reporting</a:t>
              </a:r>
              <a:r>
                <a:rPr lang="en-US" sz="1400" dirty="0">
                  <a:solidFill>
                    <a:schemeClr val="bg1"/>
                  </a:solidFill>
                </a:rPr>
                <a:t>, and </a:t>
              </a:r>
              <a:r>
                <a:rPr lang="en-US" sz="1400" dirty="0" smtClean="0">
                  <a:solidFill>
                    <a:schemeClr val="bg1"/>
                  </a:solidFill>
                </a:rPr>
                <a:t>Analytics</a:t>
              </a:r>
            </a:p>
            <a:p>
              <a:pPr marL="285750" indent="-285750">
                <a:buFont typeface="Arial" pitchFamily="34" charset="0"/>
                <a:buChar char="•"/>
              </a:pPr>
              <a:r>
                <a:rPr lang="en-US" sz="1400" dirty="0" smtClean="0">
                  <a:solidFill>
                    <a:schemeClr val="bg1"/>
                  </a:solidFill>
                </a:rPr>
                <a:t>Programming, Developer, &amp; Management Tools</a:t>
              </a:r>
            </a:p>
            <a:p>
              <a:pPr marL="285750" indent="-285750">
                <a:buFont typeface="Arial" pitchFamily="34" charset="0"/>
                <a:buChar char="•"/>
              </a:pPr>
              <a:r>
                <a:rPr lang="en-US" sz="1400" dirty="0" smtClean="0">
                  <a:solidFill>
                    <a:schemeClr val="bg1"/>
                  </a:solidFill>
                </a:rPr>
                <a:t>Best </a:t>
              </a:r>
              <a:r>
                <a:rPr lang="en-US" sz="1400" dirty="0">
                  <a:solidFill>
                    <a:schemeClr val="bg1"/>
                  </a:solidFill>
                </a:rPr>
                <a:t>Choice for cost conscious </a:t>
              </a:r>
              <a:r>
                <a:rPr lang="en-US" sz="1400" dirty="0" smtClean="0">
                  <a:solidFill>
                    <a:schemeClr val="bg1"/>
                  </a:solidFill>
                </a:rPr>
                <a:t>customers</a:t>
              </a:r>
            </a:p>
            <a:p>
              <a:endParaRPr lang="en-US" sz="1500" dirty="0" smtClean="0">
                <a:solidFill>
                  <a:schemeClr val="bg1"/>
                </a:solidFill>
              </a:endParaRPr>
            </a:p>
            <a:p>
              <a:endParaRPr lang="en-US" sz="1500" dirty="0">
                <a:solidFill>
                  <a:schemeClr val="bg1"/>
                </a:solidFill>
              </a:endParaRPr>
            </a:p>
          </p:txBody>
        </p:sp>
        <p:pic>
          <p:nvPicPr>
            <p:cNvPr id="40" name="Picture 39"/>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393987" y="2030659"/>
              <a:ext cx="2412426" cy="662362"/>
            </a:xfrm>
            <a:prstGeom prst="rect">
              <a:avLst/>
            </a:prstGeom>
            <a:grpFill/>
            <a:ln>
              <a:noFill/>
            </a:ln>
          </p:spPr>
        </p:pic>
      </p:grpSp>
      <p:sp>
        <p:nvSpPr>
          <p:cNvPr id="2" name="Title 1"/>
          <p:cNvSpPr>
            <a:spLocks noGrp="1"/>
          </p:cNvSpPr>
          <p:nvPr>
            <p:ph type="title"/>
          </p:nvPr>
        </p:nvSpPr>
        <p:spPr/>
        <p:txBody>
          <a:bodyPr>
            <a:noAutofit/>
          </a:bodyPr>
          <a:lstStyle/>
          <a:p>
            <a:r>
              <a:rPr lang="en-US" sz="4000" dirty="0">
                <a:solidFill>
                  <a:srgbClr val="C82828"/>
                </a:solidFill>
              </a:rPr>
              <a:t>Platform Modernization</a:t>
            </a:r>
            <a:r>
              <a:rPr lang="en-US" dirty="0" smtClean="0">
                <a:solidFill>
                  <a:srgbClr val="C82828"/>
                </a:solidFill>
              </a:rPr>
              <a:t/>
            </a:r>
            <a:br>
              <a:rPr lang="en-US" dirty="0" smtClean="0">
                <a:solidFill>
                  <a:srgbClr val="C82828"/>
                </a:solidFill>
              </a:rPr>
            </a:br>
            <a:r>
              <a:rPr lang="en-US" sz="2000" dirty="0" smtClean="0"/>
              <a:t>SQL Server Lineup</a:t>
            </a:r>
            <a:endParaRPr lang="en-US" sz="2000" dirty="0"/>
          </a:p>
        </p:txBody>
      </p:sp>
      <p:grpSp>
        <p:nvGrpSpPr>
          <p:cNvPr id="11" name="Group 10"/>
          <p:cNvGrpSpPr/>
          <p:nvPr/>
        </p:nvGrpSpPr>
        <p:grpSpPr>
          <a:xfrm>
            <a:off x="6172200" y="1752600"/>
            <a:ext cx="2971800" cy="4069730"/>
            <a:chOff x="6172200" y="1981199"/>
            <a:chExt cx="2743200" cy="3885063"/>
          </a:xfrm>
          <a:solidFill>
            <a:srgbClr val="B5D331"/>
          </a:solidFill>
        </p:grpSpPr>
        <p:sp>
          <p:nvSpPr>
            <p:cNvPr id="37" name="Rectangle 36"/>
            <p:cNvSpPr/>
            <p:nvPr/>
          </p:nvSpPr>
          <p:spPr>
            <a:xfrm>
              <a:off x="6172200" y="1981199"/>
              <a:ext cx="2743200" cy="38850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b="1" dirty="0" smtClean="0">
                <a:solidFill>
                  <a:srgbClr val="FFFFFF">
                    <a:alpha val="99000"/>
                  </a:srgbClr>
                </a:solidFill>
                <a:cs typeface="Segoe UI" pitchFamily="34" charset="0"/>
              </a:endParaRPr>
            </a:p>
            <a:p>
              <a:pPr algn="ctr"/>
              <a:endParaRPr lang="en-US" b="1" dirty="0">
                <a:solidFill>
                  <a:srgbClr val="FFFFFF">
                    <a:alpha val="99000"/>
                  </a:srgbClr>
                </a:solidFill>
                <a:cs typeface="Segoe UI" pitchFamily="34" charset="0"/>
              </a:endParaRPr>
            </a:p>
            <a:p>
              <a:pPr algn="ctr"/>
              <a:endParaRPr lang="en-US" b="1" dirty="0" smtClean="0">
                <a:solidFill>
                  <a:srgbClr val="FFFFFF">
                    <a:alpha val="99000"/>
                  </a:srgbClr>
                </a:solidFill>
                <a:cs typeface="Segoe UI" pitchFamily="34" charset="0"/>
              </a:endParaRPr>
            </a:p>
            <a:p>
              <a:endParaRPr lang="en-US" sz="1600" b="1" dirty="0" smtClean="0">
                <a:solidFill>
                  <a:srgbClr val="FFFFFF">
                    <a:alpha val="99000"/>
                  </a:srgbClr>
                </a:solidFill>
                <a:cs typeface="Segoe UI" pitchFamily="34" charset="0"/>
              </a:endParaRPr>
            </a:p>
            <a:p>
              <a:pPr algn="ctr"/>
              <a:r>
                <a:rPr lang="en-US" sz="1600" b="1" dirty="0" smtClean="0">
                  <a:solidFill>
                    <a:srgbClr val="FFFFFF">
                      <a:alpha val="99000"/>
                    </a:srgbClr>
                  </a:solidFill>
                  <a:cs typeface="Segoe UI" pitchFamily="34" charset="0"/>
                </a:rPr>
                <a:t>Premium OLTP, BI, &amp; DW</a:t>
              </a:r>
            </a:p>
            <a:p>
              <a:endParaRPr lang="en-US" sz="800" b="1" dirty="0">
                <a:solidFill>
                  <a:srgbClr val="FFFFFF">
                    <a:alpha val="99000"/>
                  </a:srgbClr>
                </a:solidFill>
                <a:cs typeface="Segoe UI" pitchFamily="34" charset="0"/>
              </a:endParaRPr>
            </a:p>
            <a:p>
              <a:pPr marL="285750" indent="-285750">
                <a:buFont typeface="Arial" pitchFamily="34" charset="0"/>
                <a:buChar char="•"/>
              </a:pPr>
              <a:r>
                <a:rPr lang="en-US" sz="1400" dirty="0" smtClean="0">
                  <a:solidFill>
                    <a:schemeClr val="bg1"/>
                  </a:solidFill>
                </a:rPr>
                <a:t>Includes all SQL Server 2008 R2 Datacenter &amp; BI Edition capabilities</a:t>
              </a:r>
            </a:p>
            <a:p>
              <a:pPr marL="285750" indent="-285750">
                <a:buFont typeface="Arial" pitchFamily="34" charset="0"/>
                <a:buChar char="•"/>
              </a:pPr>
              <a:r>
                <a:rPr lang="en-US" sz="1400" dirty="0">
                  <a:solidFill>
                    <a:schemeClr val="bg1"/>
                  </a:solidFill>
                </a:rPr>
                <a:t>Advanced </a:t>
              </a:r>
              <a:r>
                <a:rPr lang="en-US" sz="1400" dirty="0" smtClean="0">
                  <a:solidFill>
                    <a:schemeClr val="bg1"/>
                  </a:solidFill>
                </a:rPr>
                <a:t>Security (auditing, transparent data encryption)</a:t>
              </a:r>
            </a:p>
            <a:p>
              <a:pPr marL="285750" indent="-285750">
                <a:buFont typeface="Arial" pitchFamily="34" charset="0"/>
                <a:buChar char="•"/>
              </a:pPr>
              <a:r>
                <a:rPr lang="en-US" sz="1400" dirty="0" smtClean="0">
                  <a:solidFill>
                    <a:schemeClr val="bg1"/>
                  </a:solidFill>
                </a:rPr>
                <a:t>Data Warehousing</a:t>
              </a:r>
              <a:endParaRPr lang="en-US" sz="1400" dirty="0">
                <a:solidFill>
                  <a:schemeClr val="bg1"/>
                </a:solidFill>
              </a:endParaRPr>
            </a:p>
            <a:p>
              <a:pPr marL="285750" indent="-285750">
                <a:buFont typeface="Arial" pitchFamily="34" charset="0"/>
                <a:buChar char="•"/>
              </a:pPr>
              <a:r>
                <a:rPr lang="en-US" sz="1400" dirty="0">
                  <a:solidFill>
                    <a:schemeClr val="bg1"/>
                  </a:solidFill>
                </a:rPr>
                <a:t>Maximum Scalability </a:t>
              </a:r>
              <a:r>
                <a:rPr lang="en-US" sz="1400" dirty="0" smtClean="0">
                  <a:solidFill>
                    <a:schemeClr val="bg1"/>
                  </a:solidFill>
                </a:rPr>
                <a:t>&amp; Performance</a:t>
              </a:r>
              <a:endParaRPr lang="en-US" sz="1400" dirty="0">
                <a:solidFill>
                  <a:schemeClr val="bg1"/>
                </a:solidFill>
              </a:endParaRPr>
            </a:p>
            <a:p>
              <a:pPr marL="285750" indent="-285750">
                <a:buFont typeface="Arial" pitchFamily="34" charset="0"/>
                <a:buChar char="•"/>
              </a:pPr>
              <a:r>
                <a:rPr lang="en-US" sz="1400" dirty="0" err="1">
                  <a:solidFill>
                    <a:schemeClr val="bg1"/>
                  </a:solidFill>
                </a:rPr>
                <a:t>AlwaysOn</a:t>
              </a:r>
              <a:r>
                <a:rPr lang="en-US" sz="1400" dirty="0">
                  <a:solidFill>
                    <a:schemeClr val="bg1"/>
                  </a:solidFill>
                </a:rPr>
                <a:t> high availability</a:t>
              </a:r>
            </a:p>
            <a:p>
              <a:pPr marL="285750" indent="-285750">
                <a:buFont typeface="Arial" pitchFamily="34" charset="0"/>
                <a:buChar char="•"/>
              </a:pPr>
              <a:r>
                <a:rPr lang="en-US" sz="1400" dirty="0">
                  <a:solidFill>
                    <a:schemeClr val="bg1"/>
                  </a:solidFill>
                </a:rPr>
                <a:t>Unlimited Virtualization Licensing with </a:t>
              </a:r>
              <a:r>
                <a:rPr lang="en-US" sz="1400" dirty="0" smtClean="0">
                  <a:solidFill>
                    <a:schemeClr val="bg1"/>
                  </a:solidFill>
                </a:rPr>
                <a:t>Software Assurance</a:t>
              </a:r>
              <a:endParaRPr lang="en-US" sz="1400" dirty="0">
                <a:solidFill>
                  <a:schemeClr val="bg1"/>
                </a:solidFill>
              </a:endParaRPr>
            </a:p>
            <a:p>
              <a:pPr marL="285750" indent="-285750">
                <a:buFont typeface="Arial" pitchFamily="34" charset="0"/>
                <a:buChar char="•"/>
              </a:pPr>
              <a:endParaRPr lang="en-US" sz="1500" dirty="0">
                <a:solidFill>
                  <a:schemeClr val="bg1"/>
                </a:solidFill>
              </a:endParaRPr>
            </a:p>
            <a:p>
              <a:endParaRPr lang="en-US" i="1" kern="0" dirty="0" smtClean="0">
                <a:solidFill>
                  <a:srgbClr val="FFFFFF"/>
                </a:solidFill>
              </a:endParaRPr>
            </a:p>
            <a:p>
              <a:pPr algn="ctr"/>
              <a:endParaRPr lang="en-US" dirty="0"/>
            </a:p>
          </p:txBody>
        </p:sp>
        <p:pic>
          <p:nvPicPr>
            <p:cNvPr id="41" name="Picture 40"/>
            <p:cNvPicPr>
              <a:picLocks noChangeAspect="1"/>
            </p:cNvPicPr>
            <p:nvPr/>
          </p:nvPicPr>
          <p:blipFill>
            <a:blip r:embed="rId5" cstate="print">
              <a:extLst>
                <a:ext uri="{BEBA8EAE-BF5A-486C-A8C5-ECC9F3942E4B}">
                  <a14:imgProps xmlns:a14="http://schemas.microsoft.com/office/drawing/2010/main">
                    <a14:imgLayer r:embed="rId6">
                      <a14:imgEffect>
                        <a14:colorTemperature colorTemp="1500"/>
                      </a14:imgEffect>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264470" y="2029968"/>
              <a:ext cx="2406260" cy="713232"/>
            </a:xfrm>
            <a:prstGeom prst="rect">
              <a:avLst/>
            </a:prstGeom>
            <a:grpFill/>
            <a:ln>
              <a:noFill/>
            </a:ln>
          </p:spPr>
        </p:pic>
      </p:grpSp>
      <p:grpSp>
        <p:nvGrpSpPr>
          <p:cNvPr id="10" name="Group 9"/>
          <p:cNvGrpSpPr/>
          <p:nvPr/>
        </p:nvGrpSpPr>
        <p:grpSpPr>
          <a:xfrm>
            <a:off x="3086100" y="1752600"/>
            <a:ext cx="2971183" cy="4069730"/>
            <a:chOff x="3200400" y="1981199"/>
            <a:chExt cx="2743200" cy="3885063"/>
          </a:xfrm>
          <a:solidFill>
            <a:srgbClr val="B5D331"/>
          </a:solidFill>
        </p:grpSpPr>
        <p:sp>
          <p:nvSpPr>
            <p:cNvPr id="43" name="Rectangle 42"/>
            <p:cNvSpPr/>
            <p:nvPr/>
          </p:nvSpPr>
          <p:spPr>
            <a:xfrm>
              <a:off x="3200400" y="1981199"/>
              <a:ext cx="2743200" cy="38850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b="1" dirty="0" smtClean="0">
                <a:solidFill>
                  <a:srgbClr val="FFFFFF">
                    <a:alpha val="99000"/>
                  </a:srgbClr>
                </a:solidFill>
                <a:cs typeface="Segoe UI" pitchFamily="34" charset="0"/>
              </a:endParaRPr>
            </a:p>
            <a:p>
              <a:pPr algn="ctr"/>
              <a:endParaRPr lang="en-US" b="1" dirty="0">
                <a:solidFill>
                  <a:srgbClr val="FFFFFF">
                    <a:alpha val="99000"/>
                  </a:srgbClr>
                </a:solidFill>
                <a:cs typeface="Segoe UI" pitchFamily="34" charset="0"/>
              </a:endParaRPr>
            </a:p>
            <a:p>
              <a:pPr algn="ctr"/>
              <a:endParaRPr lang="en-US" b="1" dirty="0" smtClean="0">
                <a:solidFill>
                  <a:srgbClr val="FFFFFF">
                    <a:alpha val="99000"/>
                  </a:srgbClr>
                </a:solidFill>
                <a:cs typeface="Segoe UI" pitchFamily="34" charset="0"/>
              </a:endParaRPr>
            </a:p>
            <a:p>
              <a:endParaRPr lang="en-US" sz="1600" b="1" dirty="0" smtClean="0">
                <a:solidFill>
                  <a:srgbClr val="FFFFFF">
                    <a:alpha val="99000"/>
                  </a:srgbClr>
                </a:solidFill>
                <a:cs typeface="Segoe UI" pitchFamily="34" charset="0"/>
              </a:endParaRPr>
            </a:p>
            <a:p>
              <a:pPr algn="ctr"/>
              <a:r>
                <a:rPr lang="en-US" sz="1600" b="1" dirty="0" smtClean="0">
                  <a:solidFill>
                    <a:srgbClr val="FFFFFF">
                      <a:alpha val="99000"/>
                    </a:srgbClr>
                  </a:solidFill>
                  <a:cs typeface="Segoe UI" pitchFamily="34" charset="0"/>
                </a:rPr>
                <a:t>Premium &amp; Self Service BI</a:t>
              </a:r>
            </a:p>
            <a:p>
              <a:endParaRPr lang="en-US" sz="800" b="1" dirty="0">
                <a:solidFill>
                  <a:srgbClr val="FFFFFF">
                    <a:alpha val="99000"/>
                  </a:srgbClr>
                </a:solidFill>
                <a:cs typeface="Segoe UI" pitchFamily="34" charset="0"/>
              </a:endParaRPr>
            </a:p>
            <a:p>
              <a:pPr marL="285750" indent="-285750">
                <a:buFont typeface="Arial" pitchFamily="34" charset="0"/>
                <a:buChar char="•"/>
              </a:pPr>
              <a:r>
                <a:rPr lang="en-US" sz="1400" dirty="0" smtClean="0">
                  <a:solidFill>
                    <a:schemeClr val="bg1"/>
                  </a:solidFill>
                </a:rPr>
                <a:t>Brand New Edition</a:t>
              </a:r>
            </a:p>
            <a:p>
              <a:pPr marL="285750" indent="-285750">
                <a:buFont typeface="Arial" pitchFamily="34" charset="0"/>
                <a:buChar char="•"/>
              </a:pPr>
              <a:r>
                <a:rPr lang="en-US" sz="1400" dirty="0" smtClean="0">
                  <a:solidFill>
                    <a:schemeClr val="bg1"/>
                  </a:solidFill>
                </a:rPr>
                <a:t>Includes </a:t>
              </a:r>
              <a:r>
                <a:rPr lang="en-US" sz="1400" dirty="0">
                  <a:solidFill>
                    <a:schemeClr val="bg1"/>
                  </a:solidFill>
                </a:rPr>
                <a:t>all </a:t>
              </a:r>
              <a:r>
                <a:rPr lang="en-US" sz="1400" dirty="0" smtClean="0">
                  <a:solidFill>
                    <a:schemeClr val="bg1"/>
                  </a:solidFill>
                </a:rPr>
                <a:t>SE capabilities</a:t>
              </a:r>
            </a:p>
            <a:p>
              <a:pPr marL="285750" indent="-285750">
                <a:buFont typeface="Arial" pitchFamily="34" charset="0"/>
                <a:buChar char="•"/>
              </a:pPr>
              <a:r>
                <a:rPr lang="en-US" sz="1400" dirty="0" smtClean="0">
                  <a:solidFill>
                    <a:schemeClr val="bg1"/>
                  </a:solidFill>
                </a:rPr>
                <a:t>Enterprise Data Mgmt. (data quality, master data services) </a:t>
              </a:r>
              <a:endParaRPr lang="en-US" sz="1400" dirty="0">
                <a:solidFill>
                  <a:schemeClr val="bg1"/>
                </a:solidFill>
              </a:endParaRPr>
            </a:p>
            <a:p>
              <a:pPr marL="285750" indent="-285750">
                <a:buFont typeface="Arial" pitchFamily="34" charset="0"/>
                <a:buChar char="•"/>
              </a:pPr>
              <a:r>
                <a:rPr lang="en-US" sz="1400" dirty="0" smtClean="0">
                  <a:solidFill>
                    <a:schemeClr val="bg1"/>
                  </a:solidFill>
                </a:rPr>
                <a:t>PowerView, PowerPivot</a:t>
              </a:r>
              <a:r>
                <a:rPr lang="en-US" sz="1400" dirty="0">
                  <a:solidFill>
                    <a:schemeClr val="bg1"/>
                  </a:solidFill>
                </a:rPr>
                <a:t> </a:t>
              </a:r>
              <a:r>
                <a:rPr lang="en-US" sz="1400" dirty="0" smtClean="0">
                  <a:solidFill>
                    <a:schemeClr val="bg1"/>
                  </a:solidFill>
                </a:rPr>
                <a:t>for SharePoint Server</a:t>
              </a:r>
            </a:p>
            <a:p>
              <a:pPr marL="285750" indent="-285750">
                <a:buFont typeface="Arial" pitchFamily="34" charset="0"/>
                <a:buChar char="•"/>
              </a:pPr>
              <a:r>
                <a:rPr lang="en-US" sz="1400" dirty="0" smtClean="0">
                  <a:solidFill>
                    <a:schemeClr val="bg1"/>
                  </a:solidFill>
                </a:rPr>
                <a:t>Corporate BI (Semantic model, advanced analytics</a:t>
              </a:r>
              <a:r>
                <a:rPr lang="en-US" sz="1500" dirty="0" smtClean="0">
                  <a:solidFill>
                    <a:schemeClr val="bg1"/>
                  </a:solidFill>
                </a:rPr>
                <a:t>) </a:t>
              </a:r>
              <a:endParaRPr lang="en-US" sz="1500" dirty="0">
                <a:solidFill>
                  <a:schemeClr val="bg1"/>
                </a:solidFill>
              </a:endParaRPr>
            </a:p>
            <a:p>
              <a:pPr algn="ctr"/>
              <a:endParaRPr lang="en-US" b="1" dirty="0">
                <a:solidFill>
                  <a:srgbClr val="FFFFFF">
                    <a:alpha val="99000"/>
                  </a:srgbClr>
                </a:solidFill>
                <a:cs typeface="Segoe UI" pitchFamily="34" charset="0"/>
              </a:endParaRPr>
            </a:p>
            <a:p>
              <a:pPr algn="ctr"/>
              <a:endParaRPr lang="en-US" sz="1500" dirty="0" smtClean="0"/>
            </a:p>
          </p:txBody>
        </p:sp>
        <p:pic>
          <p:nvPicPr>
            <p:cNvPr id="39" name="Picture 38"/>
            <p:cNvPicPr>
              <a:picLocks noChangeAspect="1"/>
            </p:cNvPicPr>
            <p:nvPr/>
          </p:nvPicPr>
          <p:blipFill>
            <a:blip r:embed="rId7" cstate="print">
              <a:extLst>
                <a:ext uri="{BEBA8EAE-BF5A-486C-A8C5-ECC9F3942E4B}">
                  <a14:imgProps xmlns:a14="http://schemas.microsoft.com/office/drawing/2010/main">
                    <a14:imgLayer r:embed="rId8">
                      <a14:imgEffect>
                        <a14:colorTemperature colorTemp="150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3286121" y="2030659"/>
              <a:ext cx="2419358" cy="712541"/>
            </a:xfrm>
            <a:prstGeom prst="rect">
              <a:avLst/>
            </a:prstGeom>
            <a:grpFill/>
            <a:ln>
              <a:noFill/>
            </a:ln>
          </p:spPr>
        </p:pic>
      </p:grpSp>
    </p:spTree>
    <p:extLst>
      <p:ext uri="{BB962C8B-B14F-4D97-AF65-F5344CB8AC3E}">
        <p14:creationId xmlns:p14="http://schemas.microsoft.com/office/powerpoint/2010/main" val="73341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199" y="4039624"/>
            <a:ext cx="3313737" cy="2417397"/>
          </a:xfrm>
          <a:prstGeom prst="rect">
            <a:avLst/>
          </a:prstGeom>
          <a:solidFill>
            <a:srgbClr val="B5D3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601662" y="1481925"/>
            <a:ext cx="3313737" cy="2417397"/>
          </a:xfrm>
          <a:prstGeom prst="rect">
            <a:avLst/>
          </a:prstGeom>
          <a:solidFill>
            <a:srgbClr val="B5D3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274638"/>
            <a:ext cx="8229600" cy="563562"/>
          </a:xfrm>
        </p:spPr>
        <p:txBody>
          <a:bodyPr>
            <a:noAutofit/>
          </a:bodyPr>
          <a:lstStyle/>
          <a:p>
            <a:r>
              <a:rPr lang="en-US" sz="4000" dirty="0" smtClean="0">
                <a:solidFill>
                  <a:srgbClr val="C82828"/>
                </a:solidFill>
              </a:rPr>
              <a:t>Mission Critical Confidence</a:t>
            </a:r>
            <a:br>
              <a:rPr lang="en-US" sz="4000" dirty="0" smtClean="0">
                <a:solidFill>
                  <a:srgbClr val="C82828"/>
                </a:solidFill>
              </a:rPr>
            </a:br>
            <a:r>
              <a:rPr lang="en-US" sz="2000" dirty="0" smtClean="0"/>
              <a:t>Real world examples</a:t>
            </a:r>
            <a:endParaRPr lang="en-US" sz="2000" dirty="0"/>
          </a:p>
        </p:txBody>
      </p:sp>
      <p:sp>
        <p:nvSpPr>
          <p:cNvPr id="16" name="Rectangle 15"/>
          <p:cNvSpPr/>
          <p:nvPr/>
        </p:nvSpPr>
        <p:spPr>
          <a:xfrm>
            <a:off x="5829300" y="3299902"/>
            <a:ext cx="2743200" cy="523220"/>
          </a:xfrm>
          <a:prstGeom prst="rect">
            <a:avLst/>
          </a:prstGeom>
        </p:spPr>
        <p:txBody>
          <a:bodyPr wrap="square">
            <a:spAutoFit/>
          </a:bodyPr>
          <a:lstStyle/>
          <a:p>
            <a:pPr algn="ctr"/>
            <a:r>
              <a:rPr lang="en-US" sz="1400" i="1" dirty="0" smtClean="0">
                <a:solidFill>
                  <a:schemeClr val="bg1"/>
                </a:solidFill>
              </a:rPr>
              <a:t>World’s largest container shipping company</a:t>
            </a:r>
            <a:endParaRPr lang="en-US" sz="1400" i="1" dirty="0">
              <a:solidFill>
                <a:schemeClr val="bg1"/>
              </a:solidFill>
            </a:endParaRPr>
          </a:p>
        </p:txBody>
      </p:sp>
      <p:sp>
        <p:nvSpPr>
          <p:cNvPr id="17" name="TextBox 16"/>
          <p:cNvSpPr txBox="1"/>
          <p:nvPr/>
        </p:nvSpPr>
        <p:spPr>
          <a:xfrm>
            <a:off x="457200" y="1481925"/>
            <a:ext cx="5314605" cy="664797"/>
          </a:xfrm>
          <a:prstGeom prst="rect">
            <a:avLst/>
          </a:prstGeom>
          <a:noFill/>
        </p:spPr>
        <p:txBody>
          <a:bodyPr wrap="square" lIns="0" tIns="0" rIns="0" bIns="0" rtlCol="0">
            <a:spAutoFit/>
          </a:bodyPr>
          <a:lstStyle/>
          <a:p>
            <a:pPr>
              <a:lnSpc>
                <a:spcPct val="90000"/>
              </a:lnSpc>
            </a:pPr>
            <a:r>
              <a:rPr lang="en-US" sz="2400" spc="-50" dirty="0" smtClean="0">
                <a:solidFill>
                  <a:srgbClr val="B5D331">
                    <a:alpha val="99000"/>
                  </a:srgbClr>
                </a:solidFill>
                <a:effectLst>
                  <a:outerShdw blurRad="266700" algn="ctr" rotWithShape="0">
                    <a:srgbClr val="FFFFFF">
                      <a:alpha val="41000"/>
                    </a:srgbClr>
                  </a:outerShdw>
                </a:effectLst>
              </a:rPr>
              <a:t>Greater High Availability</a:t>
            </a:r>
            <a:endParaRPr lang="en-US" sz="2400" spc="-50" dirty="0">
              <a:solidFill>
                <a:srgbClr val="B5D331">
                  <a:alpha val="99000"/>
                </a:srgbClr>
              </a:solidFill>
              <a:effectLst>
                <a:outerShdw blurRad="266700" algn="ctr" rotWithShape="0">
                  <a:srgbClr val="FFFFFF">
                    <a:alpha val="41000"/>
                  </a:srgbClr>
                </a:outerShdw>
              </a:effectLst>
            </a:endParaRPr>
          </a:p>
          <a:p>
            <a:pPr>
              <a:lnSpc>
                <a:spcPct val="90000"/>
              </a:lnSpc>
            </a:pPr>
            <a:r>
              <a:rPr lang="en-US" sz="2400" b="1" spc="-100" dirty="0" smtClean="0">
                <a:solidFill>
                  <a:srgbClr val="3F3F3F"/>
                </a:solidFill>
                <a:effectLst>
                  <a:outerShdw blurRad="190500" algn="ctr" rotWithShape="0">
                    <a:srgbClr val="FFFFFF">
                      <a:alpha val="44000"/>
                    </a:srgbClr>
                  </a:outerShdw>
                </a:effectLst>
              </a:rPr>
              <a:t>NEW SQL Server AlwaysOn</a:t>
            </a:r>
            <a:endParaRPr lang="en-US" sz="2400" b="1" spc="-100" dirty="0">
              <a:solidFill>
                <a:srgbClr val="3F3F3F"/>
              </a:solidFill>
              <a:effectLst>
                <a:outerShdw blurRad="190500" algn="ctr" rotWithShape="0">
                  <a:srgbClr val="FFFFFF">
                    <a:alpha val="44000"/>
                  </a:srgbClr>
                </a:outerShdw>
              </a:effectLst>
            </a:endParaRPr>
          </a:p>
        </p:txBody>
      </p:sp>
      <p:sp>
        <p:nvSpPr>
          <p:cNvPr id="18" name="TextBox 17"/>
          <p:cNvSpPr txBox="1"/>
          <p:nvPr/>
        </p:nvSpPr>
        <p:spPr>
          <a:xfrm>
            <a:off x="457199" y="2138832"/>
            <a:ext cx="4997669" cy="984885"/>
          </a:xfrm>
          <a:prstGeom prst="rect">
            <a:avLst/>
          </a:prstGeom>
          <a:noFill/>
        </p:spPr>
        <p:txBody>
          <a:bodyPr wrap="square" lIns="0" tIns="0" rIns="0" bIns="0" rtlCol="0">
            <a:spAutoFit/>
          </a:bodyPr>
          <a:lstStyle/>
          <a:p>
            <a:r>
              <a:rPr lang="en-US" sz="1600" dirty="0" smtClean="0">
                <a:solidFill>
                  <a:srgbClr val="3F3F3F"/>
                </a:solidFill>
              </a:rPr>
              <a:t>Mediterranean </a:t>
            </a:r>
            <a:r>
              <a:rPr lang="en-US" sz="1600" dirty="0">
                <a:solidFill>
                  <a:srgbClr val="3F3F3F"/>
                </a:solidFill>
              </a:rPr>
              <a:t>Shipping </a:t>
            </a:r>
            <a:r>
              <a:rPr lang="en-US" sz="1600" dirty="0" smtClean="0">
                <a:solidFill>
                  <a:srgbClr val="3F3F3F"/>
                </a:solidFill>
              </a:rPr>
              <a:t>Company runs </a:t>
            </a:r>
            <a:r>
              <a:rPr lang="en-US" sz="1600" dirty="0">
                <a:solidFill>
                  <a:srgbClr val="3F3F3F"/>
                </a:solidFill>
              </a:rPr>
              <a:t>their </a:t>
            </a:r>
            <a:r>
              <a:rPr lang="en-US" sz="1600" dirty="0" smtClean="0">
                <a:solidFill>
                  <a:srgbClr val="3F3F3F"/>
                </a:solidFill>
              </a:rPr>
              <a:t>business critical </a:t>
            </a:r>
            <a:r>
              <a:rPr lang="en-US" sz="1600" dirty="0">
                <a:solidFill>
                  <a:srgbClr val="3F3F3F"/>
                </a:solidFill>
              </a:rPr>
              <a:t>global shipping logistics application on SQL Server. Getting the required 9’s is absolutely critical for the business. </a:t>
            </a:r>
          </a:p>
        </p:txBody>
      </p:sp>
      <p:pic>
        <p:nvPicPr>
          <p:cNvPr id="19" name="Picture 18"/>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601661" y="1610452"/>
            <a:ext cx="3313738" cy="1679270"/>
          </a:xfrm>
          <a:prstGeom prst="rect">
            <a:avLst/>
          </a:prstGeom>
          <a:solidFill>
            <a:srgbClr val="B5D331"/>
          </a:solidFill>
        </p:spPr>
      </p:pic>
      <p:sp>
        <p:nvSpPr>
          <p:cNvPr id="21" name="Text Placeholder 3"/>
          <p:cNvSpPr txBox="1">
            <a:spLocks/>
          </p:cNvSpPr>
          <p:nvPr/>
        </p:nvSpPr>
        <p:spPr>
          <a:xfrm>
            <a:off x="331599" y="3167206"/>
            <a:ext cx="5270062" cy="599420"/>
          </a:xfrm>
          <a:prstGeom prst="rect">
            <a:avLst/>
          </a:prstGeom>
        </p:spPr>
        <p:txBody>
          <a:bodyPr/>
          <a:lstStyle>
            <a:lvl1pPr marL="460375" indent="-460375" algn="l" defTabSz="914363" rtl="0" eaLnBrk="1" latinLnBrk="0" hangingPunct="1">
              <a:lnSpc>
                <a:spcPct val="90000"/>
              </a:lnSpc>
              <a:spcBef>
                <a:spcPct val="20000"/>
              </a:spcBef>
              <a:buSzPct val="80000"/>
              <a:buFontTx/>
              <a:buBlip>
                <a:blip r:embed="rId5"/>
              </a:buBlip>
              <a:defRPr sz="3200" kern="1200">
                <a:ln>
                  <a:solidFill>
                    <a:schemeClr val="tx1">
                      <a:alpha val="0"/>
                    </a:schemeClr>
                  </a:solidFill>
                </a:ln>
                <a:solidFill>
                  <a:srgbClr val="FFFFFF"/>
                </a:solidFill>
                <a:latin typeface="+mn-lt"/>
                <a:ea typeface="+mn-ea"/>
                <a:cs typeface="+mn-cs"/>
              </a:defRPr>
            </a:lvl1pPr>
            <a:lvl2pPr marL="855663" indent="-395288" algn="l" defTabSz="914363" rtl="0" eaLnBrk="1" latinLnBrk="0" hangingPunct="1">
              <a:lnSpc>
                <a:spcPct val="90000"/>
              </a:lnSpc>
              <a:spcBef>
                <a:spcPct val="20000"/>
              </a:spcBef>
              <a:buSzPct val="80000"/>
              <a:buFontTx/>
              <a:buBlip>
                <a:blip r:embed="rId5"/>
              </a:buBlip>
              <a:defRPr sz="2800" kern="1200">
                <a:ln>
                  <a:solidFill>
                    <a:schemeClr val="tx1">
                      <a:alpha val="0"/>
                    </a:schemeClr>
                  </a:solidFill>
                </a:ln>
                <a:solidFill>
                  <a:srgbClr val="FFFFFF"/>
                </a:solidFill>
                <a:latin typeface="+mn-lt"/>
                <a:ea typeface="+mn-ea"/>
                <a:cs typeface="+mn-cs"/>
              </a:defRPr>
            </a:lvl2pPr>
            <a:lvl3pPr marL="1258888" indent="-403225" algn="l" defTabSz="914363" rtl="0" eaLnBrk="1" latinLnBrk="0" hangingPunct="1">
              <a:lnSpc>
                <a:spcPct val="90000"/>
              </a:lnSpc>
              <a:spcBef>
                <a:spcPct val="20000"/>
              </a:spcBef>
              <a:buSzPct val="80000"/>
              <a:buFontTx/>
              <a:buBlip>
                <a:blip r:embed="rId5"/>
              </a:buBlip>
              <a:defRPr sz="2400" kern="1200">
                <a:ln>
                  <a:solidFill>
                    <a:schemeClr val="tx1">
                      <a:alpha val="0"/>
                    </a:schemeClr>
                  </a:solidFill>
                </a:ln>
                <a:solidFill>
                  <a:srgbClr val="FFFFFF"/>
                </a:solidFill>
                <a:latin typeface="+mn-lt"/>
                <a:ea typeface="+mn-ea"/>
                <a:cs typeface="+mn-cs"/>
              </a:defRPr>
            </a:lvl3pPr>
            <a:lvl4pPr marL="1604963" indent="-346075" algn="l" defTabSz="914363" rtl="0" eaLnBrk="1" latinLnBrk="0" hangingPunct="1">
              <a:lnSpc>
                <a:spcPct val="90000"/>
              </a:lnSpc>
              <a:spcBef>
                <a:spcPct val="20000"/>
              </a:spcBef>
              <a:buSzPct val="80000"/>
              <a:buFontTx/>
              <a:buBlip>
                <a:blip r:embed="rId5"/>
              </a:buBlip>
              <a:defRPr sz="2000" kern="1200">
                <a:ln>
                  <a:solidFill>
                    <a:schemeClr val="tx1">
                      <a:alpha val="0"/>
                    </a:schemeClr>
                  </a:solidFill>
                </a:ln>
                <a:solidFill>
                  <a:srgbClr val="FFFFFF"/>
                </a:solidFill>
                <a:latin typeface="+mn-lt"/>
                <a:ea typeface="+mn-ea"/>
                <a:cs typeface="+mn-cs"/>
              </a:defRPr>
            </a:lvl4pPr>
            <a:lvl5pPr marL="1941513" indent="-336550" algn="l" defTabSz="914363" rtl="0" eaLnBrk="1" latinLnBrk="0" hangingPunct="1">
              <a:lnSpc>
                <a:spcPct val="90000"/>
              </a:lnSpc>
              <a:spcBef>
                <a:spcPct val="20000"/>
              </a:spcBef>
              <a:buSzPct val="80000"/>
              <a:buFontTx/>
              <a:buBlip>
                <a:blip r:embed="rId5"/>
              </a:buBlip>
              <a:defRPr sz="2000" kern="1200">
                <a:ln>
                  <a:solidFill>
                    <a:schemeClr val="tx1">
                      <a:alpha val="0"/>
                    </a:schemeClr>
                  </a:solidFill>
                </a:ln>
                <a:solidFill>
                  <a:srgbClr val="FFFFFF"/>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ts val="0"/>
              </a:spcBef>
              <a:buFontTx/>
              <a:buNone/>
            </a:pPr>
            <a:r>
              <a:rPr lang="en-US" sz="1600" i="1" spc="-100" dirty="0">
                <a:ln>
                  <a:solidFill>
                    <a:srgbClr val="FFFFFF">
                      <a:alpha val="0"/>
                    </a:srgbClr>
                  </a:solidFill>
                </a:ln>
                <a:solidFill>
                  <a:srgbClr val="595959"/>
                </a:solidFill>
                <a:ea typeface="Segoe UI" pitchFamily="34" charset="0"/>
                <a:cs typeface="Segoe UI" pitchFamily="34" charset="0"/>
              </a:rPr>
              <a:t>“Our business has to be on-line all the time….we were able to install </a:t>
            </a:r>
            <a:r>
              <a:rPr lang="en-US" sz="1600" i="1" spc="-100" dirty="0" smtClean="0">
                <a:ln>
                  <a:solidFill>
                    <a:srgbClr val="FFFFFF">
                      <a:alpha val="0"/>
                    </a:srgbClr>
                  </a:solidFill>
                </a:ln>
                <a:solidFill>
                  <a:srgbClr val="595959"/>
                </a:solidFill>
                <a:ea typeface="Segoe UI" pitchFamily="34" charset="0"/>
                <a:cs typeface="Segoe UI" pitchFamily="34" charset="0"/>
              </a:rPr>
              <a:t>SQL </a:t>
            </a:r>
            <a:r>
              <a:rPr lang="en-US" sz="1600" i="1" spc="-100" dirty="0">
                <a:ln>
                  <a:solidFill>
                    <a:srgbClr val="FFFFFF">
                      <a:alpha val="0"/>
                    </a:srgbClr>
                  </a:solidFill>
                </a:ln>
                <a:solidFill>
                  <a:srgbClr val="595959"/>
                </a:solidFill>
                <a:ea typeface="Segoe UI" pitchFamily="34" charset="0"/>
                <a:cs typeface="Segoe UI" pitchFamily="34" charset="0"/>
              </a:rPr>
              <a:t>Server 2012 and enable AlwaysOn in a matter of minutes.”</a:t>
            </a:r>
          </a:p>
        </p:txBody>
      </p:sp>
      <p:pic>
        <p:nvPicPr>
          <p:cNvPr id="3075" name="Picture 3" descr="C:\Users\petern\Desktop\Design Stuff\Icons\p-serviceu-1[1].png"/>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308538" y="4324141"/>
            <a:ext cx="1783124" cy="1848361"/>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3"/>
          <p:cNvSpPr txBox="1">
            <a:spLocks/>
          </p:cNvSpPr>
          <p:nvPr/>
        </p:nvSpPr>
        <p:spPr>
          <a:xfrm>
            <a:off x="3770938" y="5375746"/>
            <a:ext cx="5373062" cy="946225"/>
          </a:xfrm>
          <a:prstGeom prst="rect">
            <a:avLst/>
          </a:prstGeom>
        </p:spPr>
        <p:txBody>
          <a:bodyPr/>
          <a:lstStyle>
            <a:lvl1pPr marL="460375" indent="-460375" algn="l" defTabSz="914363" rtl="0" eaLnBrk="1" latinLnBrk="0" hangingPunct="1">
              <a:lnSpc>
                <a:spcPct val="90000"/>
              </a:lnSpc>
              <a:spcBef>
                <a:spcPct val="20000"/>
              </a:spcBef>
              <a:buSzPct val="80000"/>
              <a:buFontTx/>
              <a:buBlip>
                <a:blip r:embed="rId5"/>
              </a:buBlip>
              <a:defRPr sz="3200" kern="1200">
                <a:ln>
                  <a:solidFill>
                    <a:schemeClr val="tx1">
                      <a:alpha val="0"/>
                    </a:schemeClr>
                  </a:solidFill>
                </a:ln>
                <a:solidFill>
                  <a:srgbClr val="FFFFFF"/>
                </a:solidFill>
                <a:latin typeface="+mn-lt"/>
                <a:ea typeface="+mn-ea"/>
                <a:cs typeface="+mn-cs"/>
              </a:defRPr>
            </a:lvl1pPr>
            <a:lvl2pPr marL="855663" indent="-395288" algn="l" defTabSz="914363" rtl="0" eaLnBrk="1" latinLnBrk="0" hangingPunct="1">
              <a:lnSpc>
                <a:spcPct val="90000"/>
              </a:lnSpc>
              <a:spcBef>
                <a:spcPct val="20000"/>
              </a:spcBef>
              <a:buSzPct val="80000"/>
              <a:buFontTx/>
              <a:buBlip>
                <a:blip r:embed="rId5"/>
              </a:buBlip>
              <a:defRPr sz="2800" kern="1200">
                <a:ln>
                  <a:solidFill>
                    <a:schemeClr val="tx1">
                      <a:alpha val="0"/>
                    </a:schemeClr>
                  </a:solidFill>
                </a:ln>
                <a:solidFill>
                  <a:srgbClr val="FFFFFF"/>
                </a:solidFill>
                <a:latin typeface="+mn-lt"/>
                <a:ea typeface="+mn-ea"/>
                <a:cs typeface="+mn-cs"/>
              </a:defRPr>
            </a:lvl2pPr>
            <a:lvl3pPr marL="1258888" indent="-403225" algn="l" defTabSz="914363" rtl="0" eaLnBrk="1" latinLnBrk="0" hangingPunct="1">
              <a:lnSpc>
                <a:spcPct val="90000"/>
              </a:lnSpc>
              <a:spcBef>
                <a:spcPct val="20000"/>
              </a:spcBef>
              <a:buSzPct val="80000"/>
              <a:buFontTx/>
              <a:buBlip>
                <a:blip r:embed="rId5"/>
              </a:buBlip>
              <a:defRPr sz="2400" kern="1200">
                <a:ln>
                  <a:solidFill>
                    <a:schemeClr val="tx1">
                      <a:alpha val="0"/>
                    </a:schemeClr>
                  </a:solidFill>
                </a:ln>
                <a:solidFill>
                  <a:srgbClr val="FFFFFF"/>
                </a:solidFill>
                <a:latin typeface="+mn-lt"/>
                <a:ea typeface="+mn-ea"/>
                <a:cs typeface="+mn-cs"/>
              </a:defRPr>
            </a:lvl3pPr>
            <a:lvl4pPr marL="1604963" indent="-346075" algn="l" defTabSz="914363" rtl="0" eaLnBrk="1" latinLnBrk="0" hangingPunct="1">
              <a:lnSpc>
                <a:spcPct val="90000"/>
              </a:lnSpc>
              <a:spcBef>
                <a:spcPct val="20000"/>
              </a:spcBef>
              <a:buSzPct val="80000"/>
              <a:buFontTx/>
              <a:buBlip>
                <a:blip r:embed="rId5"/>
              </a:buBlip>
              <a:defRPr sz="2000" kern="1200">
                <a:ln>
                  <a:solidFill>
                    <a:schemeClr val="tx1">
                      <a:alpha val="0"/>
                    </a:schemeClr>
                  </a:solidFill>
                </a:ln>
                <a:solidFill>
                  <a:srgbClr val="FFFFFF"/>
                </a:solidFill>
                <a:latin typeface="+mn-lt"/>
                <a:ea typeface="+mn-ea"/>
                <a:cs typeface="+mn-cs"/>
              </a:defRPr>
            </a:lvl4pPr>
            <a:lvl5pPr marL="1941513" indent="-336550" algn="l" defTabSz="914363" rtl="0" eaLnBrk="1" latinLnBrk="0" hangingPunct="1">
              <a:lnSpc>
                <a:spcPct val="90000"/>
              </a:lnSpc>
              <a:spcBef>
                <a:spcPct val="20000"/>
              </a:spcBef>
              <a:buSzPct val="80000"/>
              <a:buFontTx/>
              <a:buBlip>
                <a:blip r:embed="rId5"/>
              </a:buBlip>
              <a:defRPr sz="2000" kern="1200">
                <a:ln>
                  <a:solidFill>
                    <a:schemeClr val="tx1">
                      <a:alpha val="0"/>
                    </a:schemeClr>
                  </a:solidFill>
                </a:ln>
                <a:solidFill>
                  <a:srgbClr val="FFFFFF"/>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ts val="0"/>
              </a:spcBef>
              <a:buNone/>
            </a:pPr>
            <a:r>
              <a:rPr lang="en-US" sz="1550" i="1" spc="-100" dirty="0" smtClean="0">
                <a:ln>
                  <a:solidFill>
                    <a:srgbClr val="FFFFFF">
                      <a:alpha val="0"/>
                    </a:srgbClr>
                  </a:solidFill>
                </a:ln>
                <a:solidFill>
                  <a:srgbClr val="3F3F3F"/>
                </a:solidFill>
                <a:ea typeface="Segoe UI" pitchFamily="34" charset="0"/>
                <a:cs typeface="Segoe UI" pitchFamily="34" charset="0"/>
              </a:rPr>
              <a:t>“The </a:t>
            </a:r>
            <a:r>
              <a:rPr lang="en-US" sz="1550" i="1" spc="-100" dirty="0">
                <a:ln>
                  <a:solidFill>
                    <a:srgbClr val="FFFFFF">
                      <a:alpha val="0"/>
                    </a:srgbClr>
                  </a:solidFill>
                </a:ln>
                <a:solidFill>
                  <a:srgbClr val="3F3F3F"/>
                </a:solidFill>
                <a:ea typeface="Segoe UI" pitchFamily="34" charset="0"/>
                <a:cs typeface="Segoe UI" pitchFamily="34" charset="0"/>
              </a:rPr>
              <a:t>SQL Server 2012 online indexing capabilities alone save us up to 20 minutes a year in downtime, or </a:t>
            </a:r>
            <a:r>
              <a:rPr lang="en-US" sz="1550" i="1" spc="-100" dirty="0" smtClean="0">
                <a:ln>
                  <a:solidFill>
                    <a:srgbClr val="FFFFFF">
                      <a:alpha val="0"/>
                    </a:srgbClr>
                  </a:solidFill>
                </a:ln>
                <a:solidFill>
                  <a:srgbClr val="3F3F3F"/>
                </a:solidFill>
                <a:ea typeface="Segoe UI" pitchFamily="34" charset="0"/>
                <a:cs typeface="Segoe UI" pitchFamily="34" charset="0"/>
              </a:rPr>
              <a:t>38.5% of </a:t>
            </a:r>
            <a:r>
              <a:rPr lang="en-US" sz="1550" i="1" spc="-100" dirty="0">
                <a:ln>
                  <a:solidFill>
                    <a:srgbClr val="FFFFFF">
                      <a:alpha val="0"/>
                    </a:srgbClr>
                  </a:solidFill>
                </a:ln>
                <a:solidFill>
                  <a:srgbClr val="3F3F3F"/>
                </a:solidFill>
                <a:ea typeface="Segoe UI" pitchFamily="34" charset="0"/>
                <a:cs typeface="Segoe UI" pitchFamily="34" charset="0"/>
              </a:rPr>
              <a:t>allowable downtime. That might not sound like much, but </a:t>
            </a:r>
            <a:r>
              <a:rPr lang="en-US" sz="1550" i="1" spc="-100" dirty="0" smtClean="0">
                <a:ln>
                  <a:solidFill>
                    <a:srgbClr val="FFFFFF">
                      <a:alpha val="0"/>
                    </a:srgbClr>
                  </a:solidFill>
                </a:ln>
                <a:solidFill>
                  <a:srgbClr val="3F3F3F"/>
                </a:solidFill>
                <a:ea typeface="Segoe UI" pitchFamily="34" charset="0"/>
                <a:cs typeface="Segoe UI" pitchFamily="34" charset="0"/>
              </a:rPr>
              <a:t>it’s huge </a:t>
            </a:r>
            <a:r>
              <a:rPr lang="en-US" sz="1550" i="1" spc="-100" dirty="0">
                <a:ln>
                  <a:solidFill>
                    <a:srgbClr val="FFFFFF">
                      <a:alpha val="0"/>
                    </a:srgbClr>
                  </a:solidFill>
                </a:ln>
                <a:solidFill>
                  <a:srgbClr val="3F3F3F"/>
                </a:solidFill>
                <a:ea typeface="Segoe UI" pitchFamily="34" charset="0"/>
                <a:cs typeface="Segoe UI" pitchFamily="34" charset="0"/>
              </a:rPr>
              <a:t>for us and our customers</a:t>
            </a:r>
            <a:r>
              <a:rPr lang="en-US" sz="1550" i="1" spc="-100" dirty="0" smtClean="0">
                <a:ln>
                  <a:solidFill>
                    <a:srgbClr val="FFFFFF">
                      <a:alpha val="0"/>
                    </a:srgbClr>
                  </a:solidFill>
                </a:ln>
                <a:solidFill>
                  <a:srgbClr val="3F3F3F"/>
                </a:solidFill>
                <a:ea typeface="Segoe UI" pitchFamily="34" charset="0"/>
                <a:cs typeface="Segoe UI" pitchFamily="34" charset="0"/>
              </a:rPr>
              <a:t>.”</a:t>
            </a:r>
            <a:endParaRPr lang="en-US" sz="1550" i="1" spc="-100" dirty="0">
              <a:ln>
                <a:solidFill>
                  <a:srgbClr val="FFFFFF">
                    <a:alpha val="0"/>
                  </a:srgbClr>
                </a:solidFill>
              </a:ln>
              <a:solidFill>
                <a:srgbClr val="3F3F3F"/>
              </a:solidFill>
              <a:ea typeface="Segoe UI" pitchFamily="34" charset="0"/>
              <a:cs typeface="Segoe UI" pitchFamily="34" charset="0"/>
            </a:endParaRPr>
          </a:p>
        </p:txBody>
      </p:sp>
      <p:sp>
        <p:nvSpPr>
          <p:cNvPr id="15" name="TextBox 14"/>
          <p:cNvSpPr txBox="1"/>
          <p:nvPr/>
        </p:nvSpPr>
        <p:spPr>
          <a:xfrm>
            <a:off x="3883924" y="4134220"/>
            <a:ext cx="5031475" cy="664797"/>
          </a:xfrm>
          <a:prstGeom prst="rect">
            <a:avLst/>
          </a:prstGeom>
          <a:noFill/>
        </p:spPr>
        <p:txBody>
          <a:bodyPr wrap="square" lIns="0" tIns="0" rIns="0" bIns="0" rtlCol="0">
            <a:spAutoFit/>
          </a:bodyPr>
          <a:lstStyle/>
          <a:p>
            <a:pPr>
              <a:lnSpc>
                <a:spcPct val="90000"/>
              </a:lnSpc>
            </a:pPr>
            <a:r>
              <a:rPr lang="en-US" sz="2400" spc="-50" dirty="0" smtClean="0">
                <a:solidFill>
                  <a:srgbClr val="B5D331">
                    <a:alpha val="99000"/>
                  </a:srgbClr>
                </a:solidFill>
                <a:effectLst>
                  <a:outerShdw blurRad="266700" algn="ctr" rotWithShape="0">
                    <a:srgbClr val="FFFFFF">
                      <a:alpha val="41000"/>
                    </a:srgbClr>
                  </a:outerShdw>
                </a:effectLst>
              </a:rPr>
              <a:t>Reduced Downtime</a:t>
            </a:r>
            <a:endParaRPr lang="en-US" sz="2400" spc="-50" dirty="0">
              <a:solidFill>
                <a:srgbClr val="B5D331">
                  <a:alpha val="99000"/>
                </a:srgbClr>
              </a:solidFill>
              <a:effectLst>
                <a:outerShdw blurRad="266700" algn="ctr" rotWithShape="0">
                  <a:srgbClr val="FFFFFF">
                    <a:alpha val="41000"/>
                  </a:srgbClr>
                </a:outerShdw>
              </a:effectLst>
            </a:endParaRPr>
          </a:p>
          <a:p>
            <a:pPr>
              <a:lnSpc>
                <a:spcPct val="90000"/>
              </a:lnSpc>
            </a:pPr>
            <a:r>
              <a:rPr lang="en-US" sz="2400" b="1" spc="-100" dirty="0" smtClean="0">
                <a:solidFill>
                  <a:srgbClr val="3F3F3F"/>
                </a:solidFill>
                <a:effectLst>
                  <a:outerShdw blurRad="190500" algn="ctr" rotWithShape="0">
                    <a:srgbClr val="FFFFFF">
                      <a:alpha val="44000"/>
                    </a:srgbClr>
                  </a:outerShdw>
                </a:effectLst>
              </a:rPr>
              <a:t>NEW SQL Server AlwaysOn</a:t>
            </a:r>
            <a:endParaRPr lang="en-US" sz="2400" b="1" spc="-100" dirty="0">
              <a:solidFill>
                <a:srgbClr val="3F3F3F"/>
              </a:solidFill>
              <a:effectLst>
                <a:outerShdw blurRad="190500" algn="ctr" rotWithShape="0">
                  <a:srgbClr val="FFFFFF">
                    <a:alpha val="44000"/>
                  </a:srgbClr>
                </a:outerShdw>
              </a:effectLst>
            </a:endParaRPr>
          </a:p>
        </p:txBody>
      </p:sp>
      <p:sp>
        <p:nvSpPr>
          <p:cNvPr id="20" name="TextBox 19"/>
          <p:cNvSpPr txBox="1"/>
          <p:nvPr/>
        </p:nvSpPr>
        <p:spPr>
          <a:xfrm>
            <a:off x="3883924" y="4821749"/>
            <a:ext cx="5031475" cy="492443"/>
          </a:xfrm>
          <a:prstGeom prst="rect">
            <a:avLst/>
          </a:prstGeom>
          <a:noFill/>
        </p:spPr>
        <p:txBody>
          <a:bodyPr wrap="square" lIns="0" tIns="0" rIns="0" bIns="0" rtlCol="0">
            <a:spAutoFit/>
          </a:bodyPr>
          <a:lstStyle/>
          <a:p>
            <a:r>
              <a:rPr lang="en-US" sz="1600" dirty="0">
                <a:solidFill>
                  <a:srgbClr val="3F3F3F"/>
                </a:solidFill>
              </a:rPr>
              <a:t>Online </a:t>
            </a:r>
            <a:r>
              <a:rPr lang="en-US" sz="1600" dirty="0" smtClean="0">
                <a:solidFill>
                  <a:srgbClr val="3F3F3F"/>
                </a:solidFill>
              </a:rPr>
              <a:t>company reduces downtime </a:t>
            </a:r>
            <a:r>
              <a:rPr lang="en-US" sz="1600" dirty="0">
                <a:solidFill>
                  <a:srgbClr val="3F3F3F"/>
                </a:solidFill>
              </a:rPr>
              <a:t>and </a:t>
            </a:r>
            <a:r>
              <a:rPr lang="en-US" sz="1600" dirty="0" smtClean="0">
                <a:solidFill>
                  <a:srgbClr val="3F3F3F"/>
                </a:solidFill>
              </a:rPr>
              <a:t>helps </a:t>
            </a:r>
            <a:r>
              <a:rPr lang="en-US" sz="1600" dirty="0">
                <a:solidFill>
                  <a:srgbClr val="3F3F3F"/>
                </a:solidFill>
              </a:rPr>
              <a:t>i</a:t>
            </a:r>
            <a:r>
              <a:rPr lang="en-US" sz="1600" dirty="0" smtClean="0">
                <a:solidFill>
                  <a:srgbClr val="3F3F3F"/>
                </a:solidFill>
              </a:rPr>
              <a:t>ts </a:t>
            </a:r>
            <a:r>
              <a:rPr lang="en-US" sz="1600" dirty="0">
                <a:solidFill>
                  <a:srgbClr val="3F3F3F"/>
                </a:solidFill>
              </a:rPr>
              <a:t>c</a:t>
            </a:r>
            <a:r>
              <a:rPr lang="en-US" sz="1600" dirty="0" smtClean="0">
                <a:solidFill>
                  <a:srgbClr val="3F3F3F"/>
                </a:solidFill>
              </a:rPr>
              <a:t>ustomers </a:t>
            </a:r>
            <a:r>
              <a:rPr lang="en-US" sz="1600" dirty="0">
                <a:solidFill>
                  <a:srgbClr val="3F3F3F"/>
                </a:solidFill>
              </a:rPr>
              <a:t>to </a:t>
            </a:r>
            <a:r>
              <a:rPr lang="en-US" sz="1600" dirty="0" smtClean="0">
                <a:solidFill>
                  <a:srgbClr val="3F3F3F"/>
                </a:solidFill>
              </a:rPr>
              <a:t>improve service</a:t>
            </a:r>
            <a:endParaRPr lang="en-US" sz="1600" dirty="0">
              <a:solidFill>
                <a:srgbClr val="3F3F3F"/>
              </a:solidFill>
            </a:endParaRPr>
          </a:p>
        </p:txBody>
      </p:sp>
    </p:spTree>
    <p:extLst>
      <p:ext uri="{BB962C8B-B14F-4D97-AF65-F5344CB8AC3E}">
        <p14:creationId xmlns:p14="http://schemas.microsoft.com/office/powerpoint/2010/main" val="279174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86400" y="2002203"/>
            <a:ext cx="3429000" cy="2417397"/>
          </a:xfrm>
          <a:prstGeom prst="rect">
            <a:avLst/>
          </a:prstGeom>
          <a:solidFill>
            <a:srgbClr val="FF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274638"/>
            <a:ext cx="8229600" cy="563562"/>
          </a:xfrm>
        </p:spPr>
        <p:txBody>
          <a:bodyPr>
            <a:noAutofit/>
          </a:bodyPr>
          <a:lstStyle/>
          <a:p>
            <a:r>
              <a:rPr lang="en-US" sz="4000" dirty="0" smtClean="0">
                <a:solidFill>
                  <a:srgbClr val="C82828"/>
                </a:solidFill>
              </a:rPr>
              <a:t>Breakthrough Insight</a:t>
            </a:r>
            <a:br>
              <a:rPr lang="en-US" sz="4000" dirty="0" smtClean="0">
                <a:solidFill>
                  <a:srgbClr val="C82828"/>
                </a:solidFill>
              </a:rPr>
            </a:br>
            <a:r>
              <a:rPr lang="en-US" sz="2000" dirty="0" smtClean="0"/>
              <a:t>Real world example</a:t>
            </a:r>
            <a:endParaRPr lang="en-US" sz="2000" dirty="0"/>
          </a:p>
        </p:txBody>
      </p:sp>
      <p:sp>
        <p:nvSpPr>
          <p:cNvPr id="17" name="TextBox 16"/>
          <p:cNvSpPr txBox="1"/>
          <p:nvPr/>
        </p:nvSpPr>
        <p:spPr>
          <a:xfrm>
            <a:off x="350382" y="2002203"/>
            <a:ext cx="5531782" cy="664797"/>
          </a:xfrm>
          <a:prstGeom prst="rect">
            <a:avLst/>
          </a:prstGeom>
          <a:noFill/>
        </p:spPr>
        <p:txBody>
          <a:bodyPr wrap="square" lIns="0" tIns="0" rIns="0" bIns="0" rtlCol="0">
            <a:spAutoFit/>
          </a:bodyPr>
          <a:lstStyle/>
          <a:p>
            <a:pPr>
              <a:lnSpc>
                <a:spcPct val="90000"/>
              </a:lnSpc>
            </a:pPr>
            <a:r>
              <a:rPr lang="en-US" sz="2400" spc="-50" dirty="0" smtClean="0">
                <a:solidFill>
                  <a:srgbClr val="FF8B00">
                    <a:alpha val="99000"/>
                  </a:srgbClr>
                </a:solidFill>
                <a:effectLst>
                  <a:outerShdw blurRad="266700" algn="ctr" rotWithShape="0">
                    <a:srgbClr val="FFFFFF">
                      <a:alpha val="41000"/>
                    </a:srgbClr>
                  </a:outerShdw>
                </a:effectLst>
              </a:rPr>
              <a:t>Interactive data visualizations</a:t>
            </a:r>
            <a:endParaRPr lang="en-US" sz="2400" spc="-50" dirty="0">
              <a:solidFill>
                <a:srgbClr val="FF8B00">
                  <a:alpha val="99000"/>
                </a:srgbClr>
              </a:solidFill>
              <a:effectLst>
                <a:outerShdw blurRad="266700" algn="ctr" rotWithShape="0">
                  <a:srgbClr val="FFFFFF">
                    <a:alpha val="41000"/>
                  </a:srgbClr>
                </a:outerShdw>
              </a:effectLst>
            </a:endParaRPr>
          </a:p>
          <a:p>
            <a:pPr>
              <a:lnSpc>
                <a:spcPct val="90000"/>
              </a:lnSpc>
            </a:pPr>
            <a:r>
              <a:rPr lang="en-US" sz="2400" b="1" spc="-100" dirty="0" smtClean="0">
                <a:solidFill>
                  <a:srgbClr val="3F3F3F"/>
                </a:solidFill>
                <a:effectLst>
                  <a:outerShdw blurRad="190500" algn="ctr" rotWithShape="0">
                    <a:srgbClr val="FFFFFF">
                      <a:alpha val="44000"/>
                    </a:srgbClr>
                  </a:outerShdw>
                </a:effectLst>
              </a:rPr>
              <a:t>NEW Power View</a:t>
            </a:r>
            <a:endParaRPr lang="en-US" sz="2400" b="1" spc="-100" dirty="0">
              <a:solidFill>
                <a:srgbClr val="3F3F3F"/>
              </a:solidFill>
              <a:effectLst>
                <a:outerShdw blurRad="190500" algn="ctr" rotWithShape="0">
                  <a:srgbClr val="FFFFFF">
                    <a:alpha val="44000"/>
                  </a:srgbClr>
                </a:outerShdw>
              </a:effectLst>
            </a:endParaRPr>
          </a:p>
        </p:txBody>
      </p:sp>
      <p:sp>
        <p:nvSpPr>
          <p:cNvPr id="18" name="TextBox 17"/>
          <p:cNvSpPr txBox="1"/>
          <p:nvPr/>
        </p:nvSpPr>
        <p:spPr>
          <a:xfrm>
            <a:off x="341937" y="2895600"/>
            <a:ext cx="4992063" cy="1384995"/>
          </a:xfrm>
          <a:prstGeom prst="rect">
            <a:avLst/>
          </a:prstGeom>
          <a:noFill/>
        </p:spPr>
        <p:txBody>
          <a:bodyPr wrap="square" lIns="0" tIns="0" rIns="0" bIns="0" rtlCol="0">
            <a:spAutoFit/>
          </a:bodyPr>
          <a:lstStyle/>
          <a:p>
            <a:r>
              <a:rPr lang="en-US" dirty="0">
                <a:solidFill>
                  <a:srgbClr val="262626"/>
                </a:solidFill>
              </a:rPr>
              <a:t>EdgeNet connects Manufacturers, </a:t>
            </a:r>
            <a:r>
              <a:rPr lang="en-US" dirty="0" smtClean="0">
                <a:solidFill>
                  <a:srgbClr val="262626"/>
                </a:solidFill>
              </a:rPr>
              <a:t>Retailers, and </a:t>
            </a:r>
            <a:r>
              <a:rPr lang="en-US" dirty="0">
                <a:solidFill>
                  <a:srgbClr val="262626"/>
                </a:solidFill>
              </a:rPr>
              <a:t>Shopping Engines to create world-class-product data feeds where quickly slicing and visualizing data is critical to providing the highest quality products and services.</a:t>
            </a:r>
          </a:p>
        </p:txBody>
      </p:sp>
      <p:sp>
        <p:nvSpPr>
          <p:cNvPr id="21" name="Text Placeholder 3"/>
          <p:cNvSpPr txBox="1">
            <a:spLocks/>
          </p:cNvSpPr>
          <p:nvPr/>
        </p:nvSpPr>
        <p:spPr>
          <a:xfrm>
            <a:off x="1149530" y="5181600"/>
            <a:ext cx="6960661" cy="1066800"/>
          </a:xfrm>
          <a:prstGeom prst="rect">
            <a:avLst/>
          </a:prstGeom>
        </p:spPr>
        <p:txBody>
          <a:bodyPr/>
          <a:lstStyle>
            <a:lvl1pPr marL="460375" indent="-460375" algn="l" defTabSz="914363" rtl="0" eaLnBrk="1" latinLnBrk="0" hangingPunct="1">
              <a:lnSpc>
                <a:spcPct val="90000"/>
              </a:lnSpc>
              <a:spcBef>
                <a:spcPct val="20000"/>
              </a:spcBef>
              <a:buSzPct val="80000"/>
              <a:buFontTx/>
              <a:buBlip>
                <a:blip r:embed="rId3"/>
              </a:buBlip>
              <a:defRPr sz="3200" kern="1200">
                <a:ln>
                  <a:solidFill>
                    <a:schemeClr val="tx1">
                      <a:alpha val="0"/>
                    </a:schemeClr>
                  </a:solidFill>
                </a:ln>
                <a:solidFill>
                  <a:srgbClr val="FFFFFF"/>
                </a:solidFill>
                <a:latin typeface="+mn-lt"/>
                <a:ea typeface="+mn-ea"/>
                <a:cs typeface="+mn-cs"/>
              </a:defRPr>
            </a:lvl1pPr>
            <a:lvl2pPr marL="855663" indent="-395288" algn="l" defTabSz="914363" rtl="0" eaLnBrk="1" latinLnBrk="0" hangingPunct="1">
              <a:lnSpc>
                <a:spcPct val="90000"/>
              </a:lnSpc>
              <a:spcBef>
                <a:spcPct val="20000"/>
              </a:spcBef>
              <a:buSzPct val="80000"/>
              <a:buFontTx/>
              <a:buBlip>
                <a:blip r:embed="rId3"/>
              </a:buBlip>
              <a:defRPr sz="2800" kern="1200">
                <a:ln>
                  <a:solidFill>
                    <a:schemeClr val="tx1">
                      <a:alpha val="0"/>
                    </a:schemeClr>
                  </a:solidFill>
                </a:ln>
                <a:solidFill>
                  <a:srgbClr val="FFFFFF"/>
                </a:solidFill>
                <a:latin typeface="+mn-lt"/>
                <a:ea typeface="+mn-ea"/>
                <a:cs typeface="+mn-cs"/>
              </a:defRPr>
            </a:lvl2pPr>
            <a:lvl3pPr marL="1258888" indent="-403225" algn="l" defTabSz="914363" rtl="0" eaLnBrk="1" latinLnBrk="0" hangingPunct="1">
              <a:lnSpc>
                <a:spcPct val="90000"/>
              </a:lnSpc>
              <a:spcBef>
                <a:spcPct val="20000"/>
              </a:spcBef>
              <a:buSzPct val="80000"/>
              <a:buFontTx/>
              <a:buBlip>
                <a:blip r:embed="rId3"/>
              </a:buBlip>
              <a:defRPr sz="2400" kern="1200">
                <a:ln>
                  <a:solidFill>
                    <a:schemeClr val="tx1">
                      <a:alpha val="0"/>
                    </a:schemeClr>
                  </a:solidFill>
                </a:ln>
                <a:solidFill>
                  <a:srgbClr val="FFFFFF"/>
                </a:solidFill>
                <a:latin typeface="+mn-lt"/>
                <a:ea typeface="+mn-ea"/>
                <a:cs typeface="+mn-cs"/>
              </a:defRPr>
            </a:lvl3pPr>
            <a:lvl4pPr marL="1604963" indent="-346075" algn="l" defTabSz="914363" rtl="0" eaLnBrk="1" latinLnBrk="0" hangingPunct="1">
              <a:lnSpc>
                <a:spcPct val="90000"/>
              </a:lnSpc>
              <a:spcBef>
                <a:spcPct val="20000"/>
              </a:spcBef>
              <a:buSzPct val="80000"/>
              <a:buFontTx/>
              <a:buBlip>
                <a:blip r:embed="rId3"/>
              </a:buBlip>
              <a:defRPr sz="2000" kern="1200">
                <a:ln>
                  <a:solidFill>
                    <a:schemeClr val="tx1">
                      <a:alpha val="0"/>
                    </a:schemeClr>
                  </a:solidFill>
                </a:ln>
                <a:solidFill>
                  <a:srgbClr val="FFFFFF"/>
                </a:solidFill>
                <a:latin typeface="+mn-lt"/>
                <a:ea typeface="+mn-ea"/>
                <a:cs typeface="+mn-cs"/>
              </a:defRPr>
            </a:lvl4pPr>
            <a:lvl5pPr marL="1941513" indent="-336550" algn="l" defTabSz="914363" rtl="0" eaLnBrk="1" latinLnBrk="0" hangingPunct="1">
              <a:lnSpc>
                <a:spcPct val="90000"/>
              </a:lnSpc>
              <a:spcBef>
                <a:spcPct val="20000"/>
              </a:spcBef>
              <a:buSzPct val="80000"/>
              <a:buFontTx/>
              <a:buBlip>
                <a:blip r:embed="rId3"/>
              </a:buBlip>
              <a:defRPr sz="2000" kern="1200">
                <a:ln>
                  <a:solidFill>
                    <a:schemeClr val="tx1">
                      <a:alpha val="0"/>
                    </a:schemeClr>
                  </a:solidFill>
                </a:ln>
                <a:solidFill>
                  <a:srgbClr val="FFFFFF"/>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00000"/>
              </a:lnSpc>
              <a:spcBef>
                <a:spcPts val="0"/>
              </a:spcBef>
              <a:buNone/>
            </a:pPr>
            <a:r>
              <a:rPr lang="en-US" sz="1800" spc="-100" dirty="0">
                <a:ln>
                  <a:solidFill>
                    <a:srgbClr val="FFFFFF">
                      <a:alpha val="0"/>
                    </a:srgbClr>
                  </a:solidFill>
                </a:ln>
                <a:solidFill>
                  <a:srgbClr val="262626"/>
                </a:solidFill>
                <a:latin typeface="Segoe UI Light" pitchFamily="34" charset="0"/>
              </a:rPr>
              <a:t>“Power View has allowed spur of the moment questions to be answered by users who previously did not have the expertise to find the answers.”</a:t>
            </a:r>
          </a:p>
        </p:txBody>
      </p:sp>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562600" y="2734072"/>
            <a:ext cx="3270133" cy="999728"/>
          </a:xfrm>
          <a:prstGeom prst="rect">
            <a:avLst/>
          </a:prstGeom>
        </p:spPr>
      </p:pic>
    </p:spTree>
    <p:extLst>
      <p:ext uri="{BB962C8B-B14F-4D97-AF65-F5344CB8AC3E}">
        <p14:creationId xmlns:p14="http://schemas.microsoft.com/office/powerpoint/2010/main" val="4156694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7"/>
            <a:ext cx="8425543" cy="1143000"/>
          </a:xfrm>
        </p:spPr>
        <p:txBody>
          <a:bodyPr/>
          <a:lstStyle/>
          <a:p>
            <a:pPr algn="l"/>
            <a:r>
              <a:rPr lang="en-US" sz="4000" dirty="0" smtClean="0">
                <a:solidFill>
                  <a:srgbClr val="C00000"/>
                </a:solidFill>
              </a:rPr>
              <a:t>When to use this presentation</a:t>
            </a:r>
            <a:endParaRPr lang="en-US" sz="4000" dirty="0">
              <a:solidFill>
                <a:srgbClr val="C00000"/>
              </a:solidFill>
            </a:endParaRPr>
          </a:p>
        </p:txBody>
      </p:sp>
      <p:sp>
        <p:nvSpPr>
          <p:cNvPr id="4" name="Content Placeholder 3"/>
          <p:cNvSpPr>
            <a:spLocks noGrp="1"/>
          </p:cNvSpPr>
          <p:nvPr>
            <p:ph idx="1"/>
          </p:nvPr>
        </p:nvSpPr>
        <p:spPr>
          <a:xfrm>
            <a:off x="457200" y="1649979"/>
            <a:ext cx="8229600" cy="4461856"/>
          </a:xfrm>
        </p:spPr>
        <p:txBody>
          <a:bodyPr>
            <a:normAutofit fontScale="62500" lnSpcReduction="20000"/>
          </a:bodyPr>
          <a:lstStyle/>
          <a:p>
            <a:r>
              <a:rPr lang="en-US" sz="5100" dirty="0" smtClean="0">
                <a:ea typeface="Segoe UI" pitchFamily="34" charset="0"/>
                <a:cs typeface="Segoe UI" pitchFamily="34" charset="0"/>
              </a:rPr>
              <a:t>Intended audience</a:t>
            </a:r>
          </a:p>
          <a:p>
            <a:pPr lvl="1"/>
            <a:r>
              <a:rPr lang="en-US" sz="3000" dirty="0" smtClean="0">
                <a:latin typeface="Segoe UI" pitchFamily="34" charset="0"/>
                <a:ea typeface="Segoe UI" pitchFamily="34" charset="0"/>
                <a:cs typeface="Segoe UI" pitchFamily="34" charset="0"/>
              </a:rPr>
              <a:t>Business Decision Maker (BDM) for small and mid-sized </a:t>
            </a:r>
            <a:r>
              <a:rPr lang="en-US" sz="3000" dirty="0">
                <a:latin typeface="Segoe UI" pitchFamily="34" charset="0"/>
                <a:ea typeface="Segoe UI" pitchFamily="34" charset="0"/>
                <a:cs typeface="Segoe UI" pitchFamily="34" charset="0"/>
              </a:rPr>
              <a:t>b</a:t>
            </a:r>
            <a:r>
              <a:rPr lang="en-US" sz="3000" dirty="0" smtClean="0">
                <a:latin typeface="Segoe UI" pitchFamily="34" charset="0"/>
                <a:ea typeface="Segoe UI" pitchFamily="34" charset="0"/>
                <a:cs typeface="Segoe UI" pitchFamily="34" charset="0"/>
              </a:rPr>
              <a:t>usinesses</a:t>
            </a:r>
            <a:br>
              <a:rPr lang="en-US" sz="3000" dirty="0" smtClean="0">
                <a:latin typeface="Segoe UI" pitchFamily="34" charset="0"/>
                <a:ea typeface="Segoe UI" pitchFamily="34" charset="0"/>
                <a:cs typeface="Segoe UI" pitchFamily="34" charset="0"/>
              </a:rPr>
            </a:br>
            <a:endParaRPr lang="en-US" sz="2200" dirty="0" smtClean="0">
              <a:latin typeface="Segoe UI" pitchFamily="34" charset="0"/>
              <a:ea typeface="Segoe UI" pitchFamily="34" charset="0"/>
              <a:cs typeface="Segoe UI" pitchFamily="34" charset="0"/>
            </a:endParaRPr>
          </a:p>
          <a:p>
            <a:r>
              <a:rPr lang="en-US" sz="5100" dirty="0" smtClean="0">
                <a:ea typeface="Segoe UI" pitchFamily="34" charset="0"/>
                <a:cs typeface="Segoe UI" pitchFamily="34" charset="0"/>
              </a:rPr>
              <a:t>Event</a:t>
            </a:r>
          </a:p>
          <a:p>
            <a:pPr lvl="1"/>
            <a:r>
              <a:rPr lang="en-US" sz="3000" dirty="0" smtClean="0">
                <a:latin typeface="Segoe UI" pitchFamily="34" charset="0"/>
                <a:ea typeface="Segoe UI" pitchFamily="34" charset="0"/>
                <a:cs typeface="Segoe UI" pitchFamily="34" charset="0"/>
              </a:rPr>
              <a:t>During a sales conversation, customer event, seminar, or workshop</a:t>
            </a:r>
          </a:p>
          <a:p>
            <a:endParaRPr lang="en-US" sz="2000" dirty="0" smtClean="0">
              <a:latin typeface="Segoe UI" pitchFamily="34" charset="0"/>
              <a:ea typeface="Segoe UI" pitchFamily="34" charset="0"/>
              <a:cs typeface="Segoe UI" pitchFamily="34" charset="0"/>
            </a:endParaRPr>
          </a:p>
          <a:p>
            <a:r>
              <a:rPr lang="en-US" sz="5100" dirty="0" smtClean="0">
                <a:ea typeface="Segoe UI" pitchFamily="34" charset="0"/>
                <a:cs typeface="Segoe UI" pitchFamily="34" charset="0"/>
              </a:rPr>
              <a:t>Purpose</a:t>
            </a:r>
          </a:p>
          <a:p>
            <a:pPr lvl="1"/>
            <a:r>
              <a:rPr lang="en-US" sz="3000" dirty="0" smtClean="0">
                <a:latin typeface="Segoe UI" pitchFamily="34" charset="0"/>
                <a:ea typeface="Segoe UI" pitchFamily="34" charset="0"/>
                <a:cs typeface="Segoe UI" pitchFamily="34" charset="0"/>
              </a:rPr>
              <a:t>To demonstrate how SMBs can save money and improve their competitive position by working with you to facilitate an upgrade to SQL Server 2012</a:t>
            </a:r>
          </a:p>
          <a:p>
            <a:pPr marL="0" indent="0">
              <a:buNone/>
            </a:pPr>
            <a:endParaRPr lang="en-US" sz="2500" i="1" dirty="0" smtClean="0">
              <a:solidFill>
                <a:srgbClr val="EC008C"/>
              </a:solidFill>
              <a:latin typeface="Segoe UI" pitchFamily="34" charset="0"/>
              <a:ea typeface="Segoe UI" pitchFamily="34" charset="0"/>
              <a:cs typeface="Segoe UI" pitchFamily="34" charset="0"/>
            </a:endParaRPr>
          </a:p>
          <a:p>
            <a:pPr marL="0" indent="0" algn="r">
              <a:buNone/>
            </a:pPr>
            <a:endParaRPr lang="en-US" sz="2500" i="1" dirty="0" smtClean="0">
              <a:solidFill>
                <a:srgbClr val="EC008C"/>
              </a:solidFill>
              <a:latin typeface="Segoe UI" pitchFamily="34" charset="0"/>
              <a:ea typeface="Segoe UI" pitchFamily="34" charset="0"/>
              <a:cs typeface="Segoe UI" pitchFamily="34" charset="0"/>
            </a:endParaRPr>
          </a:p>
          <a:p>
            <a:pPr marL="0" indent="0" algn="r">
              <a:buNone/>
            </a:pPr>
            <a:r>
              <a:rPr lang="en-US" sz="2500" b="1" dirty="0" smtClean="0">
                <a:solidFill>
                  <a:srgbClr val="C00000"/>
                </a:solidFill>
                <a:latin typeface="Segoe UI" pitchFamily="34" charset="0"/>
                <a:ea typeface="Segoe UI" pitchFamily="34" charset="0"/>
                <a:cs typeface="Segoe UI" pitchFamily="34" charset="0"/>
              </a:rPr>
              <a:t>Adapt and personalize as appropriate for each presentation</a:t>
            </a:r>
            <a:r>
              <a:rPr lang="en-US" sz="2500" i="1" dirty="0" smtClean="0">
                <a:solidFill>
                  <a:srgbClr val="C00000"/>
                </a:solidFill>
                <a:latin typeface="Segoe UI" pitchFamily="34" charset="0"/>
                <a:ea typeface="Segoe UI" pitchFamily="34" charset="0"/>
                <a:cs typeface="Segoe UI" pitchFamily="34" charset="0"/>
              </a:rPr>
              <a:t>.</a:t>
            </a:r>
          </a:p>
        </p:txBody>
      </p:sp>
      <p:sp>
        <p:nvSpPr>
          <p:cNvPr id="7" name="Text Placeholder 2"/>
          <p:cNvSpPr txBox="1">
            <a:spLocks/>
          </p:cNvSpPr>
          <p:nvPr/>
        </p:nvSpPr>
        <p:spPr bwMode="auto">
          <a:xfrm>
            <a:off x="0" y="6516368"/>
            <a:ext cx="9144000" cy="341632"/>
          </a:xfrm>
          <a:prstGeom prst="rect">
            <a:avLst/>
          </a:prstGeom>
          <a:solidFill>
            <a:srgbClr val="EC008C"/>
          </a:solid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401638" marR="0" lvl="0" indent="-401638" algn="l" defTabSz="914400" rtl="0" eaLnBrk="1" fontAlgn="base" latinLnBrk="0" hangingPunct="1">
              <a:lnSpc>
                <a:spcPct val="90000"/>
              </a:lnSpc>
              <a:spcBef>
                <a:spcPct val="30000"/>
              </a:spcBef>
              <a:spcAft>
                <a:spcPct val="0"/>
              </a:spcAft>
              <a:buClr>
                <a:schemeClr val="accent1"/>
              </a:buClr>
              <a:buSzPct val="85000"/>
              <a:buFont typeface="Wingdings" pitchFamily="2" charset="2"/>
              <a:buNone/>
              <a:tabLst/>
              <a:defRPr/>
            </a:pPr>
            <a:r>
              <a:rPr kumimoji="0" lang="en-US" sz="1800" b="0" i="0" u="none" strike="noStrike" kern="0" cap="none" spc="0" normalizeH="0" baseline="0" noProof="0" dirty="0" smtClean="0">
                <a:ln>
                  <a:noFill/>
                </a:ln>
                <a:solidFill>
                  <a:schemeClr val="bg1"/>
                </a:solidFill>
                <a:effectLst/>
                <a:uLnTx/>
                <a:uFillTx/>
                <a:latin typeface="Calibri" pitchFamily="34" charset="0"/>
                <a:ea typeface="+mn-ea"/>
                <a:cs typeface="Calibri" pitchFamily="34" charset="0"/>
              </a:rPr>
              <a:t>Hidden Slide—please read</a:t>
            </a:r>
            <a:endParaRPr kumimoji="0" lang="en-US" sz="1800" b="0" i="0" u="none" strike="noStrike" kern="0" cap="none" spc="0" normalizeH="0" baseline="0" noProof="0" dirty="0">
              <a:ln>
                <a:noFill/>
              </a:ln>
              <a:solidFill>
                <a:schemeClr val="bg1"/>
              </a:solidFill>
              <a:effectLst/>
              <a:uLnTx/>
              <a:uFillTx/>
              <a:latin typeface="Calibri" pitchFamily="34" charset="0"/>
              <a:ea typeface="+mn-ea"/>
              <a:cs typeface="Calibri" pitchFamily="34" charset="0"/>
            </a:endParaRPr>
          </a:p>
        </p:txBody>
      </p:sp>
    </p:spTree>
    <p:extLst>
      <p:ext uri="{BB962C8B-B14F-4D97-AF65-F5344CB8AC3E}">
        <p14:creationId xmlns:p14="http://schemas.microsoft.com/office/powerpoint/2010/main" val="2748173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3883924" y="4742919"/>
            <a:ext cx="5260074" cy="923330"/>
          </a:xfrm>
          <a:prstGeom prst="rect">
            <a:avLst/>
          </a:prstGeom>
          <a:noFill/>
        </p:spPr>
        <p:txBody>
          <a:bodyPr wrap="square" lIns="0" tIns="0" rIns="0" bIns="0" rtlCol="0">
            <a:spAutoFit/>
          </a:bodyPr>
          <a:lstStyle/>
          <a:p>
            <a:r>
              <a:rPr lang="en-US" sz="1500" dirty="0">
                <a:solidFill>
                  <a:srgbClr val="3F3F3F"/>
                </a:solidFill>
              </a:rPr>
              <a:t>SharePoint360 provides IT services and BI solutions to global customers. With a SQL Server 2012 solution, the firm can enhance its competitiveness, increase revenue, accelerate the time-to-market of BI offerings, and greatly reduce yearly costs.</a:t>
            </a:r>
          </a:p>
        </p:txBody>
      </p:sp>
      <p:sp>
        <p:nvSpPr>
          <p:cNvPr id="11" name="Rectangle 10"/>
          <p:cNvSpPr/>
          <p:nvPr/>
        </p:nvSpPr>
        <p:spPr>
          <a:xfrm>
            <a:off x="457199" y="4086922"/>
            <a:ext cx="3313737" cy="2417397"/>
          </a:xfrm>
          <a:prstGeom prst="rect">
            <a:avLst/>
          </a:prstGeom>
          <a:solidFill>
            <a:srgbClr val="FF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601662" y="1495372"/>
            <a:ext cx="3313737" cy="2417397"/>
          </a:xfrm>
          <a:prstGeom prst="rect">
            <a:avLst/>
          </a:prstGeom>
          <a:solidFill>
            <a:srgbClr val="FF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274638"/>
            <a:ext cx="8229600" cy="563562"/>
          </a:xfrm>
        </p:spPr>
        <p:txBody>
          <a:bodyPr>
            <a:noAutofit/>
          </a:bodyPr>
          <a:lstStyle/>
          <a:p>
            <a:r>
              <a:rPr lang="en-US" sz="4000" dirty="0">
                <a:solidFill>
                  <a:srgbClr val="C82828"/>
                </a:solidFill>
              </a:rPr>
              <a:t>Breakthrough Insight </a:t>
            </a:r>
            <a:r>
              <a:rPr lang="en-US" sz="4000" dirty="0" smtClean="0">
                <a:solidFill>
                  <a:srgbClr val="C82828"/>
                </a:solidFill>
              </a:rPr>
              <a:t/>
            </a:r>
            <a:br>
              <a:rPr lang="en-US" sz="4000" dirty="0" smtClean="0">
                <a:solidFill>
                  <a:srgbClr val="C82828"/>
                </a:solidFill>
              </a:rPr>
            </a:br>
            <a:r>
              <a:rPr lang="en-US" sz="2000" dirty="0" smtClean="0"/>
              <a:t>Real world examples</a:t>
            </a:r>
            <a:endParaRPr lang="en-US" sz="2000" dirty="0"/>
          </a:p>
        </p:txBody>
      </p:sp>
      <p:sp>
        <p:nvSpPr>
          <p:cNvPr id="17" name="TextBox 16"/>
          <p:cNvSpPr txBox="1"/>
          <p:nvPr/>
        </p:nvSpPr>
        <p:spPr>
          <a:xfrm>
            <a:off x="443753" y="1472649"/>
            <a:ext cx="5314605" cy="609398"/>
          </a:xfrm>
          <a:prstGeom prst="rect">
            <a:avLst/>
          </a:prstGeom>
          <a:noFill/>
        </p:spPr>
        <p:txBody>
          <a:bodyPr wrap="square" lIns="0" tIns="0" rIns="0" bIns="0" rtlCol="0">
            <a:spAutoFit/>
          </a:bodyPr>
          <a:lstStyle/>
          <a:p>
            <a:pPr>
              <a:lnSpc>
                <a:spcPct val="90000"/>
              </a:lnSpc>
            </a:pPr>
            <a:r>
              <a:rPr lang="en-US" sz="2400" spc="-50" dirty="0" smtClean="0">
                <a:solidFill>
                  <a:srgbClr val="FF8B00">
                    <a:alpha val="99000"/>
                  </a:srgbClr>
                </a:solidFill>
                <a:effectLst>
                  <a:outerShdw blurRad="266700" algn="ctr" rotWithShape="0">
                    <a:srgbClr val="FFFFFF">
                      <a:alpha val="41000"/>
                    </a:srgbClr>
                  </a:outerShdw>
                </a:effectLst>
              </a:rPr>
              <a:t>Higher Quality Data</a:t>
            </a:r>
            <a:endParaRPr lang="en-US" sz="2400" spc="-50" dirty="0">
              <a:solidFill>
                <a:srgbClr val="FF8B00">
                  <a:alpha val="99000"/>
                </a:srgbClr>
              </a:solidFill>
              <a:effectLst>
                <a:outerShdw blurRad="266700" algn="ctr" rotWithShape="0">
                  <a:srgbClr val="FFFFFF">
                    <a:alpha val="41000"/>
                  </a:srgbClr>
                </a:outerShdw>
              </a:effectLst>
            </a:endParaRPr>
          </a:p>
          <a:p>
            <a:pPr>
              <a:lnSpc>
                <a:spcPct val="90000"/>
              </a:lnSpc>
            </a:pPr>
            <a:r>
              <a:rPr lang="en-US" sz="2000" b="1" spc="-100" dirty="0" smtClean="0">
                <a:solidFill>
                  <a:srgbClr val="3F3F3F"/>
                </a:solidFill>
                <a:effectLst>
                  <a:outerShdw blurRad="190500" algn="ctr" rotWithShape="0">
                    <a:srgbClr val="FFFFFF">
                      <a:alpha val="44000"/>
                    </a:srgbClr>
                  </a:outerShdw>
                </a:effectLst>
              </a:rPr>
              <a:t>NEW Data Quality Services</a:t>
            </a:r>
            <a:endParaRPr lang="en-US" sz="2000" b="1" spc="-100" dirty="0">
              <a:solidFill>
                <a:srgbClr val="3F3F3F"/>
              </a:solidFill>
              <a:effectLst>
                <a:outerShdw blurRad="190500" algn="ctr" rotWithShape="0">
                  <a:srgbClr val="FFFFFF">
                    <a:alpha val="44000"/>
                  </a:srgbClr>
                </a:outerShdw>
              </a:effectLst>
            </a:endParaRPr>
          </a:p>
        </p:txBody>
      </p:sp>
      <p:sp>
        <p:nvSpPr>
          <p:cNvPr id="18" name="TextBox 17"/>
          <p:cNvSpPr txBox="1"/>
          <p:nvPr/>
        </p:nvSpPr>
        <p:spPr>
          <a:xfrm>
            <a:off x="457199" y="2075768"/>
            <a:ext cx="4997669" cy="1154162"/>
          </a:xfrm>
          <a:prstGeom prst="rect">
            <a:avLst/>
          </a:prstGeom>
          <a:noFill/>
        </p:spPr>
        <p:txBody>
          <a:bodyPr wrap="square" lIns="0" tIns="0" rIns="0" bIns="0" rtlCol="0">
            <a:spAutoFit/>
          </a:bodyPr>
          <a:lstStyle/>
          <a:p>
            <a:r>
              <a:rPr lang="en-US" sz="1500" dirty="0" err="1">
                <a:solidFill>
                  <a:srgbClr val="3F3F3F"/>
                </a:solidFill>
              </a:rPr>
              <a:t>RealtyTrac</a:t>
            </a:r>
            <a:r>
              <a:rPr lang="en-US" sz="1500" dirty="0">
                <a:solidFill>
                  <a:srgbClr val="3F3F3F"/>
                </a:solidFill>
              </a:rPr>
              <a:t> helps customers make real estate decisions with property data and mortgage information. With a SQL Server 2012 solution, information workers have tools to improve data quality and analysis for higher accuracy results that mean better decisions.</a:t>
            </a:r>
          </a:p>
        </p:txBody>
      </p:sp>
      <p:sp>
        <p:nvSpPr>
          <p:cNvPr id="21" name="Text Placeholder 3"/>
          <p:cNvSpPr txBox="1">
            <a:spLocks/>
          </p:cNvSpPr>
          <p:nvPr/>
        </p:nvSpPr>
        <p:spPr>
          <a:xfrm>
            <a:off x="331599" y="3217420"/>
            <a:ext cx="5270062" cy="774179"/>
          </a:xfrm>
          <a:prstGeom prst="rect">
            <a:avLst/>
          </a:prstGeom>
        </p:spPr>
        <p:txBody>
          <a:bodyPr/>
          <a:lstStyle>
            <a:lvl1pPr marL="460375" indent="-460375" algn="l" defTabSz="914363" rtl="0" eaLnBrk="1" latinLnBrk="0" hangingPunct="1">
              <a:lnSpc>
                <a:spcPct val="90000"/>
              </a:lnSpc>
              <a:spcBef>
                <a:spcPct val="20000"/>
              </a:spcBef>
              <a:buSzPct val="80000"/>
              <a:buFontTx/>
              <a:buBlip>
                <a:blip r:embed="rId3"/>
              </a:buBlip>
              <a:defRPr sz="3200" kern="1200">
                <a:ln>
                  <a:solidFill>
                    <a:schemeClr val="tx1">
                      <a:alpha val="0"/>
                    </a:schemeClr>
                  </a:solidFill>
                </a:ln>
                <a:solidFill>
                  <a:srgbClr val="FFFFFF"/>
                </a:solidFill>
                <a:latin typeface="+mn-lt"/>
                <a:ea typeface="+mn-ea"/>
                <a:cs typeface="+mn-cs"/>
              </a:defRPr>
            </a:lvl1pPr>
            <a:lvl2pPr marL="855663" indent="-395288" algn="l" defTabSz="914363" rtl="0" eaLnBrk="1" latinLnBrk="0" hangingPunct="1">
              <a:lnSpc>
                <a:spcPct val="90000"/>
              </a:lnSpc>
              <a:spcBef>
                <a:spcPct val="20000"/>
              </a:spcBef>
              <a:buSzPct val="80000"/>
              <a:buFontTx/>
              <a:buBlip>
                <a:blip r:embed="rId3"/>
              </a:buBlip>
              <a:defRPr sz="2800" kern="1200">
                <a:ln>
                  <a:solidFill>
                    <a:schemeClr val="tx1">
                      <a:alpha val="0"/>
                    </a:schemeClr>
                  </a:solidFill>
                </a:ln>
                <a:solidFill>
                  <a:srgbClr val="FFFFFF"/>
                </a:solidFill>
                <a:latin typeface="+mn-lt"/>
                <a:ea typeface="+mn-ea"/>
                <a:cs typeface="+mn-cs"/>
              </a:defRPr>
            </a:lvl2pPr>
            <a:lvl3pPr marL="1258888" indent="-403225" algn="l" defTabSz="914363" rtl="0" eaLnBrk="1" latinLnBrk="0" hangingPunct="1">
              <a:lnSpc>
                <a:spcPct val="90000"/>
              </a:lnSpc>
              <a:spcBef>
                <a:spcPct val="20000"/>
              </a:spcBef>
              <a:buSzPct val="80000"/>
              <a:buFontTx/>
              <a:buBlip>
                <a:blip r:embed="rId3"/>
              </a:buBlip>
              <a:defRPr sz="2400" kern="1200">
                <a:ln>
                  <a:solidFill>
                    <a:schemeClr val="tx1">
                      <a:alpha val="0"/>
                    </a:schemeClr>
                  </a:solidFill>
                </a:ln>
                <a:solidFill>
                  <a:srgbClr val="FFFFFF"/>
                </a:solidFill>
                <a:latin typeface="+mn-lt"/>
                <a:ea typeface="+mn-ea"/>
                <a:cs typeface="+mn-cs"/>
              </a:defRPr>
            </a:lvl3pPr>
            <a:lvl4pPr marL="1604963" indent="-346075" algn="l" defTabSz="914363" rtl="0" eaLnBrk="1" latinLnBrk="0" hangingPunct="1">
              <a:lnSpc>
                <a:spcPct val="90000"/>
              </a:lnSpc>
              <a:spcBef>
                <a:spcPct val="20000"/>
              </a:spcBef>
              <a:buSzPct val="80000"/>
              <a:buFontTx/>
              <a:buBlip>
                <a:blip r:embed="rId3"/>
              </a:buBlip>
              <a:defRPr sz="2000" kern="1200">
                <a:ln>
                  <a:solidFill>
                    <a:schemeClr val="tx1">
                      <a:alpha val="0"/>
                    </a:schemeClr>
                  </a:solidFill>
                </a:ln>
                <a:solidFill>
                  <a:srgbClr val="FFFFFF"/>
                </a:solidFill>
                <a:latin typeface="+mn-lt"/>
                <a:ea typeface="+mn-ea"/>
                <a:cs typeface="+mn-cs"/>
              </a:defRPr>
            </a:lvl4pPr>
            <a:lvl5pPr marL="1941513" indent="-336550" algn="l" defTabSz="914363" rtl="0" eaLnBrk="1" latinLnBrk="0" hangingPunct="1">
              <a:lnSpc>
                <a:spcPct val="90000"/>
              </a:lnSpc>
              <a:spcBef>
                <a:spcPct val="20000"/>
              </a:spcBef>
              <a:buSzPct val="80000"/>
              <a:buFontTx/>
              <a:buBlip>
                <a:blip r:embed="rId3"/>
              </a:buBlip>
              <a:defRPr sz="2000" kern="1200">
                <a:ln>
                  <a:solidFill>
                    <a:schemeClr val="tx1">
                      <a:alpha val="0"/>
                    </a:schemeClr>
                  </a:solidFill>
                </a:ln>
                <a:solidFill>
                  <a:srgbClr val="FFFFFF"/>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ts val="0"/>
              </a:spcBef>
              <a:buNone/>
            </a:pPr>
            <a:r>
              <a:rPr lang="en-US" sz="1400" i="1" spc="-100" dirty="0">
                <a:ln>
                  <a:solidFill>
                    <a:srgbClr val="FFFFFF">
                      <a:alpha val="0"/>
                    </a:srgbClr>
                  </a:solidFill>
                </a:ln>
                <a:solidFill>
                  <a:srgbClr val="595959"/>
                </a:solidFill>
                <a:ea typeface="Segoe UI" pitchFamily="34" charset="0"/>
                <a:cs typeface="Segoe UI" pitchFamily="34" charset="0"/>
              </a:rPr>
              <a:t>“With SQL Server 2012 Data Quality Services, we will help our customers clearly see all lenders involves in a </a:t>
            </a:r>
            <a:r>
              <a:rPr lang="en-US" sz="1400" i="1" spc="-100" dirty="0" smtClean="0">
                <a:ln>
                  <a:solidFill>
                    <a:srgbClr val="FFFFFF">
                      <a:alpha val="0"/>
                    </a:srgbClr>
                  </a:solidFill>
                </a:ln>
                <a:solidFill>
                  <a:srgbClr val="595959"/>
                </a:solidFill>
                <a:ea typeface="Segoe UI" pitchFamily="34" charset="0"/>
                <a:cs typeface="Segoe UI" pitchFamily="34" charset="0"/>
              </a:rPr>
              <a:t>foreclosure. This </a:t>
            </a:r>
            <a:r>
              <a:rPr lang="en-US" sz="1400" i="1" spc="-100" dirty="0">
                <a:ln>
                  <a:solidFill>
                    <a:srgbClr val="FFFFFF">
                      <a:alpha val="0"/>
                    </a:srgbClr>
                  </a:solidFill>
                </a:ln>
                <a:solidFill>
                  <a:srgbClr val="595959"/>
                </a:solidFill>
                <a:ea typeface="Segoe UI" pitchFamily="34" charset="0"/>
                <a:cs typeface="Segoe UI" pitchFamily="34" charset="0"/>
              </a:rPr>
              <a:t>will help </a:t>
            </a:r>
            <a:r>
              <a:rPr lang="en-US" sz="1400" i="1" spc="-100" dirty="0" smtClean="0">
                <a:ln>
                  <a:solidFill>
                    <a:srgbClr val="FFFFFF">
                      <a:alpha val="0"/>
                    </a:srgbClr>
                  </a:solidFill>
                </a:ln>
                <a:solidFill>
                  <a:srgbClr val="595959"/>
                </a:solidFill>
                <a:ea typeface="Segoe UI" pitchFamily="34" charset="0"/>
                <a:cs typeface="Segoe UI" pitchFamily="34" charset="0"/>
              </a:rPr>
              <a:t>our customers </a:t>
            </a:r>
            <a:r>
              <a:rPr lang="en-US" sz="1400" i="1" spc="-100" dirty="0">
                <a:ln>
                  <a:solidFill>
                    <a:srgbClr val="FFFFFF">
                      <a:alpha val="0"/>
                    </a:srgbClr>
                  </a:solidFill>
                </a:ln>
                <a:solidFill>
                  <a:srgbClr val="595959"/>
                </a:solidFill>
                <a:ea typeface="Segoe UI" pitchFamily="34" charset="0"/>
                <a:cs typeface="Segoe UI" pitchFamily="34" charset="0"/>
              </a:rPr>
              <a:t>make better, more informed buying and selling decisions.”</a:t>
            </a:r>
          </a:p>
        </p:txBody>
      </p:sp>
      <p:sp>
        <p:nvSpPr>
          <p:cNvPr id="14" name="Text Placeholder 3"/>
          <p:cNvSpPr txBox="1">
            <a:spLocks/>
          </p:cNvSpPr>
          <p:nvPr/>
        </p:nvSpPr>
        <p:spPr>
          <a:xfrm>
            <a:off x="3770936" y="5706523"/>
            <a:ext cx="5373062" cy="694278"/>
          </a:xfrm>
          <a:prstGeom prst="rect">
            <a:avLst/>
          </a:prstGeom>
        </p:spPr>
        <p:txBody>
          <a:bodyPr/>
          <a:lstStyle>
            <a:lvl1pPr marL="460375" indent="-460375" algn="l" defTabSz="914363" rtl="0" eaLnBrk="1" latinLnBrk="0" hangingPunct="1">
              <a:lnSpc>
                <a:spcPct val="90000"/>
              </a:lnSpc>
              <a:spcBef>
                <a:spcPct val="20000"/>
              </a:spcBef>
              <a:buSzPct val="80000"/>
              <a:buFontTx/>
              <a:buBlip>
                <a:blip r:embed="rId3"/>
              </a:buBlip>
              <a:defRPr sz="3200" kern="1200">
                <a:ln>
                  <a:solidFill>
                    <a:schemeClr val="tx1">
                      <a:alpha val="0"/>
                    </a:schemeClr>
                  </a:solidFill>
                </a:ln>
                <a:solidFill>
                  <a:srgbClr val="FFFFFF"/>
                </a:solidFill>
                <a:latin typeface="+mn-lt"/>
                <a:ea typeface="+mn-ea"/>
                <a:cs typeface="+mn-cs"/>
              </a:defRPr>
            </a:lvl1pPr>
            <a:lvl2pPr marL="855663" indent="-395288" algn="l" defTabSz="914363" rtl="0" eaLnBrk="1" latinLnBrk="0" hangingPunct="1">
              <a:lnSpc>
                <a:spcPct val="90000"/>
              </a:lnSpc>
              <a:spcBef>
                <a:spcPct val="20000"/>
              </a:spcBef>
              <a:buSzPct val="80000"/>
              <a:buFontTx/>
              <a:buBlip>
                <a:blip r:embed="rId3"/>
              </a:buBlip>
              <a:defRPr sz="2800" kern="1200">
                <a:ln>
                  <a:solidFill>
                    <a:schemeClr val="tx1">
                      <a:alpha val="0"/>
                    </a:schemeClr>
                  </a:solidFill>
                </a:ln>
                <a:solidFill>
                  <a:srgbClr val="FFFFFF"/>
                </a:solidFill>
                <a:latin typeface="+mn-lt"/>
                <a:ea typeface="+mn-ea"/>
                <a:cs typeface="+mn-cs"/>
              </a:defRPr>
            </a:lvl2pPr>
            <a:lvl3pPr marL="1258888" indent="-403225" algn="l" defTabSz="914363" rtl="0" eaLnBrk="1" latinLnBrk="0" hangingPunct="1">
              <a:lnSpc>
                <a:spcPct val="90000"/>
              </a:lnSpc>
              <a:spcBef>
                <a:spcPct val="20000"/>
              </a:spcBef>
              <a:buSzPct val="80000"/>
              <a:buFontTx/>
              <a:buBlip>
                <a:blip r:embed="rId3"/>
              </a:buBlip>
              <a:defRPr sz="2400" kern="1200">
                <a:ln>
                  <a:solidFill>
                    <a:schemeClr val="tx1">
                      <a:alpha val="0"/>
                    </a:schemeClr>
                  </a:solidFill>
                </a:ln>
                <a:solidFill>
                  <a:srgbClr val="FFFFFF"/>
                </a:solidFill>
                <a:latin typeface="+mn-lt"/>
                <a:ea typeface="+mn-ea"/>
                <a:cs typeface="+mn-cs"/>
              </a:defRPr>
            </a:lvl3pPr>
            <a:lvl4pPr marL="1604963" indent="-346075" algn="l" defTabSz="914363" rtl="0" eaLnBrk="1" latinLnBrk="0" hangingPunct="1">
              <a:lnSpc>
                <a:spcPct val="90000"/>
              </a:lnSpc>
              <a:spcBef>
                <a:spcPct val="20000"/>
              </a:spcBef>
              <a:buSzPct val="80000"/>
              <a:buFontTx/>
              <a:buBlip>
                <a:blip r:embed="rId3"/>
              </a:buBlip>
              <a:defRPr sz="2000" kern="1200">
                <a:ln>
                  <a:solidFill>
                    <a:schemeClr val="tx1">
                      <a:alpha val="0"/>
                    </a:schemeClr>
                  </a:solidFill>
                </a:ln>
                <a:solidFill>
                  <a:srgbClr val="FFFFFF"/>
                </a:solidFill>
                <a:latin typeface="+mn-lt"/>
                <a:ea typeface="+mn-ea"/>
                <a:cs typeface="+mn-cs"/>
              </a:defRPr>
            </a:lvl4pPr>
            <a:lvl5pPr marL="1941513" indent="-336550" algn="l" defTabSz="914363" rtl="0" eaLnBrk="1" latinLnBrk="0" hangingPunct="1">
              <a:lnSpc>
                <a:spcPct val="90000"/>
              </a:lnSpc>
              <a:spcBef>
                <a:spcPct val="20000"/>
              </a:spcBef>
              <a:buSzPct val="80000"/>
              <a:buFontTx/>
              <a:buBlip>
                <a:blip r:embed="rId3"/>
              </a:buBlip>
              <a:defRPr sz="2000" kern="1200">
                <a:ln>
                  <a:solidFill>
                    <a:schemeClr val="tx1">
                      <a:alpha val="0"/>
                    </a:schemeClr>
                  </a:solidFill>
                </a:ln>
                <a:solidFill>
                  <a:srgbClr val="FFFFFF"/>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ts val="0"/>
              </a:spcBef>
              <a:buNone/>
            </a:pPr>
            <a:r>
              <a:rPr lang="en-US" sz="1400" i="1" spc="-100" dirty="0" smtClean="0">
                <a:ln>
                  <a:solidFill>
                    <a:srgbClr val="FFFFFF">
                      <a:alpha val="0"/>
                    </a:srgbClr>
                  </a:solidFill>
                </a:ln>
                <a:solidFill>
                  <a:srgbClr val="595959"/>
                </a:solidFill>
                <a:ea typeface="Segoe UI" pitchFamily="34" charset="0"/>
                <a:cs typeface="Segoe UI" pitchFamily="34" charset="0"/>
              </a:rPr>
              <a:t>“We </a:t>
            </a:r>
            <a:r>
              <a:rPr lang="en-US" sz="1400" i="1" spc="-100" dirty="0">
                <a:ln>
                  <a:solidFill>
                    <a:srgbClr val="FFFFFF">
                      <a:alpha val="0"/>
                    </a:srgbClr>
                  </a:solidFill>
                </a:ln>
                <a:solidFill>
                  <a:srgbClr val="595959"/>
                </a:solidFill>
                <a:ea typeface="Segoe UI" pitchFamily="34" charset="0"/>
                <a:cs typeface="Segoe UI" pitchFamily="34" charset="0"/>
              </a:rPr>
              <a:t>need to be nimble, offer innovative services, and ensure customer satisfaction. With SQL Server 2012 …that’s what we can do: deliver better solutions up to 50 percent faster, for less money</a:t>
            </a:r>
            <a:r>
              <a:rPr lang="en-US" sz="1400" i="1" spc="-100" dirty="0" smtClean="0">
                <a:ln>
                  <a:solidFill>
                    <a:srgbClr val="FFFFFF">
                      <a:alpha val="0"/>
                    </a:srgbClr>
                  </a:solidFill>
                </a:ln>
                <a:solidFill>
                  <a:srgbClr val="595959"/>
                </a:solidFill>
                <a:ea typeface="Segoe UI" pitchFamily="34" charset="0"/>
                <a:cs typeface="Segoe UI" pitchFamily="34" charset="0"/>
              </a:rPr>
              <a:t>.”</a:t>
            </a:r>
            <a:endParaRPr lang="en-US" sz="1400" i="1" spc="-100" dirty="0">
              <a:ln>
                <a:solidFill>
                  <a:srgbClr val="FFFFFF">
                    <a:alpha val="0"/>
                  </a:srgbClr>
                </a:solidFill>
              </a:ln>
              <a:solidFill>
                <a:srgbClr val="595959"/>
              </a:solidFill>
              <a:ea typeface="Segoe UI" pitchFamily="34" charset="0"/>
              <a:cs typeface="Segoe UI" pitchFamily="34" charset="0"/>
            </a:endParaRPr>
          </a:p>
        </p:txBody>
      </p:sp>
      <p:sp>
        <p:nvSpPr>
          <p:cNvPr id="15" name="TextBox 14"/>
          <p:cNvSpPr txBox="1"/>
          <p:nvPr/>
        </p:nvSpPr>
        <p:spPr>
          <a:xfrm>
            <a:off x="3883924" y="4136072"/>
            <a:ext cx="5031475" cy="609398"/>
          </a:xfrm>
          <a:prstGeom prst="rect">
            <a:avLst/>
          </a:prstGeom>
          <a:noFill/>
        </p:spPr>
        <p:txBody>
          <a:bodyPr wrap="square" lIns="0" tIns="0" rIns="0" bIns="0" rtlCol="0">
            <a:spAutoFit/>
          </a:bodyPr>
          <a:lstStyle/>
          <a:p>
            <a:pPr>
              <a:lnSpc>
                <a:spcPct val="90000"/>
              </a:lnSpc>
            </a:pPr>
            <a:r>
              <a:rPr lang="en-US" sz="2400" spc="-50" dirty="0">
                <a:solidFill>
                  <a:srgbClr val="FF8B00">
                    <a:alpha val="99000"/>
                  </a:srgbClr>
                </a:solidFill>
                <a:effectLst>
                  <a:outerShdw blurRad="266700" algn="ctr" rotWithShape="0">
                    <a:srgbClr val="FFFFFF">
                      <a:alpha val="41000"/>
                    </a:srgbClr>
                  </a:outerShdw>
                </a:effectLst>
              </a:rPr>
              <a:t>Fast </a:t>
            </a:r>
            <a:r>
              <a:rPr lang="en-US" sz="2400" spc="-50" dirty="0" smtClean="0">
                <a:solidFill>
                  <a:srgbClr val="FF8B00">
                    <a:alpha val="99000"/>
                  </a:srgbClr>
                </a:solidFill>
                <a:effectLst>
                  <a:outerShdw blurRad="266700" algn="ctr" rotWithShape="0">
                    <a:srgbClr val="FFFFFF">
                      <a:alpha val="41000"/>
                    </a:srgbClr>
                  </a:outerShdw>
                </a:effectLst>
              </a:rPr>
              <a:t>Innovative </a:t>
            </a:r>
            <a:r>
              <a:rPr lang="en-US" sz="2400" spc="-50" dirty="0">
                <a:solidFill>
                  <a:srgbClr val="FF8B00">
                    <a:alpha val="99000"/>
                  </a:srgbClr>
                </a:solidFill>
                <a:effectLst>
                  <a:outerShdw blurRad="266700" algn="ctr" rotWithShape="0">
                    <a:srgbClr val="FFFFFF">
                      <a:alpha val="41000"/>
                    </a:srgbClr>
                  </a:outerShdw>
                </a:effectLst>
              </a:rPr>
              <a:t>BI</a:t>
            </a:r>
          </a:p>
          <a:p>
            <a:pPr>
              <a:lnSpc>
                <a:spcPct val="90000"/>
              </a:lnSpc>
            </a:pPr>
            <a:r>
              <a:rPr lang="en-US" sz="2000" b="1" spc="-100" dirty="0" smtClean="0">
                <a:solidFill>
                  <a:srgbClr val="3F3F3F"/>
                </a:solidFill>
                <a:effectLst>
                  <a:outerShdw blurRad="190500" algn="ctr" rotWithShape="0">
                    <a:srgbClr val="FFFFFF">
                      <a:alpha val="44000"/>
                    </a:srgbClr>
                  </a:outerShdw>
                </a:effectLst>
              </a:rPr>
              <a:t>NEW Reporting Services</a:t>
            </a:r>
            <a:endParaRPr lang="en-US" sz="2000" b="1" spc="-100" dirty="0">
              <a:solidFill>
                <a:srgbClr val="3F3F3F"/>
              </a:solidFill>
              <a:effectLst>
                <a:outerShdw blurRad="190500" algn="ctr" rotWithShape="0">
                  <a:srgbClr val="FFFFFF">
                    <a:alpha val="44000"/>
                  </a:srgbClr>
                </a:outerShdw>
              </a:effectLst>
            </a:endParaRPr>
          </a:p>
        </p:txBody>
      </p:sp>
      <p:pic>
        <p:nvPicPr>
          <p:cNvPr id="4098" name="Picture 2" descr="C:\Users\petern\Desktop\Design Stuff\Icons\realtytrac.pn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5829300" y="2350386"/>
            <a:ext cx="2869324" cy="58867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petern\Desktop\Design Stuff\Icons\Sharepoint360.png"/>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41375" y="4433493"/>
            <a:ext cx="1814658" cy="1803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7487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86400" y="2002203"/>
            <a:ext cx="3429000" cy="2417397"/>
          </a:xfrm>
          <a:prstGeom prst="rect">
            <a:avLst/>
          </a:prstGeom>
          <a:solidFill>
            <a:srgbClr val="4DC8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274638"/>
            <a:ext cx="8229600" cy="563562"/>
          </a:xfrm>
        </p:spPr>
        <p:txBody>
          <a:bodyPr>
            <a:noAutofit/>
          </a:bodyPr>
          <a:lstStyle/>
          <a:p>
            <a:r>
              <a:rPr lang="en-US" sz="4000" dirty="0" smtClean="0">
                <a:solidFill>
                  <a:srgbClr val="C82828"/>
                </a:solidFill>
              </a:rPr>
              <a:t>Cloud on Your Terms</a:t>
            </a:r>
            <a:br>
              <a:rPr lang="en-US" sz="4000" dirty="0" smtClean="0">
                <a:solidFill>
                  <a:srgbClr val="C82828"/>
                </a:solidFill>
              </a:rPr>
            </a:br>
            <a:r>
              <a:rPr lang="en-US" sz="2000" dirty="0" smtClean="0"/>
              <a:t>Real world example</a:t>
            </a:r>
            <a:endParaRPr lang="en-US" sz="2000" dirty="0"/>
          </a:p>
        </p:txBody>
      </p:sp>
      <p:sp>
        <p:nvSpPr>
          <p:cNvPr id="17" name="TextBox 16"/>
          <p:cNvSpPr txBox="1"/>
          <p:nvPr/>
        </p:nvSpPr>
        <p:spPr>
          <a:xfrm>
            <a:off x="350382" y="2002203"/>
            <a:ext cx="5531782" cy="664797"/>
          </a:xfrm>
          <a:prstGeom prst="rect">
            <a:avLst/>
          </a:prstGeom>
          <a:noFill/>
        </p:spPr>
        <p:txBody>
          <a:bodyPr wrap="square" lIns="0" tIns="0" rIns="0" bIns="0" rtlCol="0">
            <a:spAutoFit/>
          </a:bodyPr>
          <a:lstStyle/>
          <a:p>
            <a:pPr>
              <a:lnSpc>
                <a:spcPct val="90000"/>
              </a:lnSpc>
            </a:pPr>
            <a:r>
              <a:rPr lang="en-US" sz="2400" spc="-50" dirty="0" smtClean="0">
                <a:solidFill>
                  <a:srgbClr val="4DC8ED">
                    <a:alpha val="99000"/>
                  </a:srgbClr>
                </a:solidFill>
                <a:effectLst>
                  <a:outerShdw blurRad="266700" algn="ctr" rotWithShape="0">
                    <a:srgbClr val="FFFFFF">
                      <a:alpha val="41000"/>
                    </a:srgbClr>
                  </a:outerShdw>
                </a:effectLst>
              </a:rPr>
              <a:t>New Hybrid IT scenarios</a:t>
            </a:r>
            <a:endParaRPr lang="en-US" sz="2400" spc="-50" dirty="0">
              <a:solidFill>
                <a:srgbClr val="4DC8ED">
                  <a:alpha val="99000"/>
                </a:srgbClr>
              </a:solidFill>
              <a:effectLst>
                <a:outerShdw blurRad="266700" algn="ctr" rotWithShape="0">
                  <a:srgbClr val="FFFFFF">
                    <a:alpha val="41000"/>
                  </a:srgbClr>
                </a:outerShdw>
              </a:effectLst>
            </a:endParaRPr>
          </a:p>
          <a:p>
            <a:pPr>
              <a:lnSpc>
                <a:spcPct val="90000"/>
              </a:lnSpc>
            </a:pPr>
            <a:r>
              <a:rPr lang="en-US" sz="2400" b="1" spc="-100" dirty="0" smtClean="0">
                <a:solidFill>
                  <a:srgbClr val="3F3F3F"/>
                </a:solidFill>
                <a:effectLst>
                  <a:outerShdw blurRad="190500" algn="ctr" rotWithShape="0">
                    <a:srgbClr val="FFFFFF">
                      <a:alpha val="44000"/>
                    </a:srgbClr>
                  </a:outerShdw>
                </a:effectLst>
              </a:rPr>
              <a:t>Common Architecture and Tools</a:t>
            </a:r>
            <a:endParaRPr lang="en-US" sz="2400" b="1" spc="-100" dirty="0">
              <a:solidFill>
                <a:srgbClr val="3F3F3F"/>
              </a:solidFill>
              <a:effectLst>
                <a:outerShdw blurRad="190500" algn="ctr" rotWithShape="0">
                  <a:srgbClr val="FFFFFF">
                    <a:alpha val="44000"/>
                  </a:srgbClr>
                </a:outerShdw>
              </a:effectLst>
            </a:endParaRPr>
          </a:p>
        </p:txBody>
      </p:sp>
      <p:sp>
        <p:nvSpPr>
          <p:cNvPr id="18" name="TextBox 17"/>
          <p:cNvSpPr txBox="1"/>
          <p:nvPr/>
        </p:nvSpPr>
        <p:spPr>
          <a:xfrm>
            <a:off x="341937" y="2895600"/>
            <a:ext cx="4992063" cy="1384995"/>
          </a:xfrm>
          <a:prstGeom prst="rect">
            <a:avLst/>
          </a:prstGeom>
          <a:noFill/>
        </p:spPr>
        <p:txBody>
          <a:bodyPr wrap="square" lIns="0" tIns="0" rIns="0" bIns="0" rtlCol="0">
            <a:spAutoFit/>
          </a:bodyPr>
          <a:lstStyle/>
          <a:p>
            <a:r>
              <a:rPr lang="en-US" dirty="0">
                <a:solidFill>
                  <a:srgbClr val="262626"/>
                </a:solidFill>
              </a:rPr>
              <a:t>Miami’s 911 system ran on a mainframe. Today when someone dials 911 in Miami, emergency personnel are dispatched from the system’s Windows Server. Data from the system is stored in a SQL Server database. </a:t>
            </a:r>
          </a:p>
        </p:txBody>
      </p:sp>
      <p:sp>
        <p:nvSpPr>
          <p:cNvPr id="21" name="Text Placeholder 3"/>
          <p:cNvSpPr txBox="1">
            <a:spLocks/>
          </p:cNvSpPr>
          <p:nvPr/>
        </p:nvSpPr>
        <p:spPr>
          <a:xfrm>
            <a:off x="1149530" y="5181600"/>
            <a:ext cx="6960661" cy="1066800"/>
          </a:xfrm>
          <a:prstGeom prst="rect">
            <a:avLst/>
          </a:prstGeom>
        </p:spPr>
        <p:txBody>
          <a:bodyPr/>
          <a:lstStyle>
            <a:lvl1pPr marL="460375" indent="-460375" algn="l" defTabSz="914363" rtl="0" eaLnBrk="1" latinLnBrk="0" hangingPunct="1">
              <a:lnSpc>
                <a:spcPct val="90000"/>
              </a:lnSpc>
              <a:spcBef>
                <a:spcPct val="20000"/>
              </a:spcBef>
              <a:buSzPct val="80000"/>
              <a:buFontTx/>
              <a:buBlip>
                <a:blip r:embed="rId3"/>
              </a:buBlip>
              <a:defRPr sz="3200" kern="1200">
                <a:ln>
                  <a:solidFill>
                    <a:schemeClr val="tx1">
                      <a:alpha val="0"/>
                    </a:schemeClr>
                  </a:solidFill>
                </a:ln>
                <a:solidFill>
                  <a:srgbClr val="FFFFFF"/>
                </a:solidFill>
                <a:latin typeface="+mn-lt"/>
                <a:ea typeface="+mn-ea"/>
                <a:cs typeface="+mn-cs"/>
              </a:defRPr>
            </a:lvl1pPr>
            <a:lvl2pPr marL="855663" indent="-395288" algn="l" defTabSz="914363" rtl="0" eaLnBrk="1" latinLnBrk="0" hangingPunct="1">
              <a:lnSpc>
                <a:spcPct val="90000"/>
              </a:lnSpc>
              <a:spcBef>
                <a:spcPct val="20000"/>
              </a:spcBef>
              <a:buSzPct val="80000"/>
              <a:buFontTx/>
              <a:buBlip>
                <a:blip r:embed="rId3"/>
              </a:buBlip>
              <a:defRPr sz="2800" kern="1200">
                <a:ln>
                  <a:solidFill>
                    <a:schemeClr val="tx1">
                      <a:alpha val="0"/>
                    </a:schemeClr>
                  </a:solidFill>
                </a:ln>
                <a:solidFill>
                  <a:srgbClr val="FFFFFF"/>
                </a:solidFill>
                <a:latin typeface="+mn-lt"/>
                <a:ea typeface="+mn-ea"/>
                <a:cs typeface="+mn-cs"/>
              </a:defRPr>
            </a:lvl2pPr>
            <a:lvl3pPr marL="1258888" indent="-403225" algn="l" defTabSz="914363" rtl="0" eaLnBrk="1" latinLnBrk="0" hangingPunct="1">
              <a:lnSpc>
                <a:spcPct val="90000"/>
              </a:lnSpc>
              <a:spcBef>
                <a:spcPct val="20000"/>
              </a:spcBef>
              <a:buSzPct val="80000"/>
              <a:buFontTx/>
              <a:buBlip>
                <a:blip r:embed="rId3"/>
              </a:buBlip>
              <a:defRPr sz="2400" kern="1200">
                <a:ln>
                  <a:solidFill>
                    <a:schemeClr val="tx1">
                      <a:alpha val="0"/>
                    </a:schemeClr>
                  </a:solidFill>
                </a:ln>
                <a:solidFill>
                  <a:srgbClr val="FFFFFF"/>
                </a:solidFill>
                <a:latin typeface="+mn-lt"/>
                <a:ea typeface="+mn-ea"/>
                <a:cs typeface="+mn-cs"/>
              </a:defRPr>
            </a:lvl3pPr>
            <a:lvl4pPr marL="1604963" indent="-346075" algn="l" defTabSz="914363" rtl="0" eaLnBrk="1" latinLnBrk="0" hangingPunct="1">
              <a:lnSpc>
                <a:spcPct val="90000"/>
              </a:lnSpc>
              <a:spcBef>
                <a:spcPct val="20000"/>
              </a:spcBef>
              <a:buSzPct val="80000"/>
              <a:buFontTx/>
              <a:buBlip>
                <a:blip r:embed="rId3"/>
              </a:buBlip>
              <a:defRPr sz="2000" kern="1200">
                <a:ln>
                  <a:solidFill>
                    <a:schemeClr val="tx1">
                      <a:alpha val="0"/>
                    </a:schemeClr>
                  </a:solidFill>
                </a:ln>
                <a:solidFill>
                  <a:srgbClr val="FFFFFF"/>
                </a:solidFill>
                <a:latin typeface="+mn-lt"/>
                <a:ea typeface="+mn-ea"/>
                <a:cs typeface="+mn-cs"/>
              </a:defRPr>
            </a:lvl4pPr>
            <a:lvl5pPr marL="1941513" indent="-336550" algn="l" defTabSz="914363" rtl="0" eaLnBrk="1" latinLnBrk="0" hangingPunct="1">
              <a:lnSpc>
                <a:spcPct val="90000"/>
              </a:lnSpc>
              <a:spcBef>
                <a:spcPct val="20000"/>
              </a:spcBef>
              <a:buSzPct val="80000"/>
              <a:buFontTx/>
              <a:buBlip>
                <a:blip r:embed="rId3"/>
              </a:buBlip>
              <a:defRPr sz="2000" kern="1200">
                <a:ln>
                  <a:solidFill>
                    <a:schemeClr val="tx1">
                      <a:alpha val="0"/>
                    </a:schemeClr>
                  </a:solidFill>
                </a:ln>
                <a:solidFill>
                  <a:srgbClr val="FFFFFF"/>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800" spc="-100" dirty="0">
                <a:ln>
                  <a:solidFill>
                    <a:srgbClr val="FFFFFF">
                      <a:alpha val="0"/>
                    </a:srgbClr>
                  </a:solidFill>
                </a:ln>
                <a:solidFill>
                  <a:srgbClr val="262626"/>
                </a:solidFill>
                <a:latin typeface="Segoe UI Light" pitchFamily="34" charset="0"/>
              </a:rPr>
              <a:t>“The cloud is absolutely the future, and Microsoft has made it easy to migrate mainframe </a:t>
            </a:r>
            <a:r>
              <a:rPr lang="en-US" sz="1800" spc="-100" dirty="0" smtClean="0">
                <a:ln>
                  <a:solidFill>
                    <a:srgbClr val="FFFFFF">
                      <a:alpha val="0"/>
                    </a:srgbClr>
                  </a:solidFill>
                </a:ln>
                <a:solidFill>
                  <a:srgbClr val="262626"/>
                </a:solidFill>
                <a:latin typeface="Segoe UI Light" pitchFamily="34" charset="0"/>
              </a:rPr>
              <a:t>applications.”</a:t>
            </a:r>
            <a:endParaRPr lang="en-US" sz="1800" spc="-100" dirty="0">
              <a:ln>
                <a:solidFill>
                  <a:srgbClr val="FFFFFF">
                    <a:alpha val="0"/>
                  </a:srgbClr>
                </a:solidFill>
              </a:ln>
              <a:solidFill>
                <a:srgbClr val="262626"/>
              </a:solidFill>
              <a:latin typeface="Segoe UI Light" pitchFamily="34" charset="0"/>
            </a:endParaRPr>
          </a:p>
        </p:txBody>
      </p:sp>
      <p:pic>
        <p:nvPicPr>
          <p:cNvPr id="8" name="Picture 4" descr="http://upload.wikimedia.org/wikipedia/commons/thumb/9/9b/Escudo_de_Miami.svg/500px-Escudo_de_Miami.svg.pn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6248400" y="2156263"/>
            <a:ext cx="2049454" cy="2110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92902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custDataLst>
              <p:tags r:id="rId1"/>
            </p:custDataLst>
          </p:nvPr>
        </p:nvSpPr>
        <p:spPr bwMode="auto">
          <a:xfrm>
            <a:off x="3124200" y="4572000"/>
            <a:ext cx="5181600" cy="1600200"/>
          </a:xfrm>
          <a:prstGeom prst="rect">
            <a:avLst/>
          </a:prstGeom>
          <a:solidFill>
            <a:srgbClr val="B5D331"/>
          </a:solidFill>
          <a:ln w="9525">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noAutofit/>
          </a:bodyPr>
          <a:lstStyle/>
          <a:p>
            <a:pPr lvl="3"/>
            <a:endParaRPr lang="en-US" dirty="0"/>
          </a:p>
          <a:p>
            <a:pPr lvl="3"/>
            <a:endParaRPr lang="en-US" dirty="0"/>
          </a:p>
        </p:txBody>
      </p:sp>
      <p:sp>
        <p:nvSpPr>
          <p:cNvPr id="2" name="Title 1"/>
          <p:cNvSpPr>
            <a:spLocks noGrp="1"/>
          </p:cNvSpPr>
          <p:nvPr>
            <p:ph type="title"/>
          </p:nvPr>
        </p:nvSpPr>
        <p:spPr>
          <a:xfrm>
            <a:off x="381000" y="228600"/>
            <a:ext cx="8229600" cy="563562"/>
          </a:xfrm>
        </p:spPr>
        <p:txBody>
          <a:bodyPr vert="horz" lIns="91440" tIns="45720" rIns="91440" bIns="45720" rtlCol="0" anchor="t" anchorCtr="0">
            <a:noAutofit/>
          </a:bodyPr>
          <a:lstStyle/>
          <a:p>
            <a:r>
              <a:rPr lang="en-US" sz="4000" dirty="0" smtClean="0">
                <a:ln w="3175">
                  <a:solidFill>
                    <a:srgbClr val="FFFFFF">
                      <a:alpha val="0"/>
                    </a:srgbClr>
                  </a:solidFill>
                </a:ln>
                <a:solidFill>
                  <a:srgbClr val="C00000"/>
                </a:solidFill>
              </a:rPr>
              <a:t>New Pricing Benefits</a:t>
            </a:r>
            <a:endParaRPr lang="en-US" sz="4000" dirty="0">
              <a:ln w="3175">
                <a:solidFill>
                  <a:srgbClr val="FFFFFF">
                    <a:alpha val="0"/>
                  </a:srgbClr>
                </a:solidFill>
              </a:ln>
              <a:solidFill>
                <a:srgbClr val="C00000"/>
              </a:solidFill>
            </a:endParaRPr>
          </a:p>
        </p:txBody>
      </p:sp>
      <p:sp>
        <p:nvSpPr>
          <p:cNvPr id="63" name="Rectangle 62"/>
          <p:cNvSpPr/>
          <p:nvPr>
            <p:custDataLst>
              <p:tags r:id="rId2"/>
            </p:custDataLst>
          </p:nvPr>
        </p:nvSpPr>
        <p:spPr bwMode="auto">
          <a:xfrm>
            <a:off x="838200" y="1066800"/>
            <a:ext cx="5181600" cy="1600199"/>
          </a:xfrm>
          <a:prstGeom prst="rect">
            <a:avLst/>
          </a:prstGeom>
          <a:solidFill>
            <a:srgbClr val="4DC8ED"/>
          </a:solidFill>
          <a:ln w="9525">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noAutofit/>
          </a:bodyPr>
          <a:lstStyle/>
          <a:p>
            <a:pPr lvl="3"/>
            <a:endParaRPr lang="en-US" dirty="0"/>
          </a:p>
          <a:p>
            <a:pPr lvl="3"/>
            <a:endParaRPr lang="en-US" dirty="0"/>
          </a:p>
        </p:txBody>
      </p:sp>
      <p:sp>
        <p:nvSpPr>
          <p:cNvPr id="5" name="Rectangle 4"/>
          <p:cNvSpPr/>
          <p:nvPr/>
        </p:nvSpPr>
        <p:spPr>
          <a:xfrm>
            <a:off x="2143380" y="1569184"/>
            <a:ext cx="3571620" cy="523220"/>
          </a:xfrm>
          <a:prstGeom prst="rect">
            <a:avLst/>
          </a:prstGeom>
        </p:spPr>
        <p:txBody>
          <a:bodyPr wrap="square" lIns="0" tIns="45720" rIns="0" bIns="45720">
            <a:spAutoFit/>
          </a:bodyPr>
          <a:lstStyle/>
          <a:p>
            <a:pPr marL="285750" indent="-285750" fontAlgn="base">
              <a:spcBef>
                <a:spcPts val="300"/>
              </a:spcBef>
              <a:spcAft>
                <a:spcPts val="300"/>
              </a:spcAft>
              <a:buClr>
                <a:srgbClr val="FFFFFF"/>
              </a:buClr>
              <a:buSzPct val="100000"/>
              <a:buFont typeface="Arial" pitchFamily="34" charset="0"/>
              <a:buChar char="•"/>
              <a:defRPr/>
            </a:pPr>
            <a:r>
              <a:rPr lang="en-US" sz="1400" dirty="0" smtClean="0">
                <a:ln>
                  <a:solidFill>
                    <a:srgbClr val="FFFFFF">
                      <a:alpha val="0"/>
                    </a:srgbClr>
                  </a:solidFill>
                </a:ln>
                <a:solidFill>
                  <a:srgbClr val="FFFFFF"/>
                </a:solidFill>
              </a:rPr>
              <a:t>Continued high-value leader among major vendors</a:t>
            </a:r>
          </a:p>
        </p:txBody>
      </p:sp>
      <p:sp>
        <p:nvSpPr>
          <p:cNvPr id="10" name="TextBox 9"/>
          <p:cNvSpPr txBox="1"/>
          <p:nvPr/>
        </p:nvSpPr>
        <p:spPr>
          <a:xfrm>
            <a:off x="1841760" y="1151692"/>
            <a:ext cx="3866023" cy="677108"/>
          </a:xfrm>
          <a:prstGeom prst="rect">
            <a:avLst/>
          </a:prstGeom>
          <a:noFill/>
        </p:spPr>
        <p:txBody>
          <a:bodyPr wrap="square" rtlCol="0">
            <a:spAutoFit/>
          </a:bodyPr>
          <a:lstStyle/>
          <a:p>
            <a:pPr marL="0" lvl="3" algn="ctr"/>
            <a:r>
              <a:rPr lang="en-US" sz="2000" b="1" spc="-100" dirty="0">
                <a:solidFill>
                  <a:schemeClr val="bg1"/>
                </a:solidFill>
                <a:latin typeface="+mj-lt"/>
              </a:rPr>
              <a:t>Leading TCO</a:t>
            </a:r>
          </a:p>
          <a:p>
            <a:endParaRPr lang="en-US" dirty="0"/>
          </a:p>
        </p:txBody>
      </p:sp>
      <p:sp>
        <p:nvSpPr>
          <p:cNvPr id="27" name="Rectangle 26"/>
          <p:cNvSpPr/>
          <p:nvPr/>
        </p:nvSpPr>
        <p:spPr>
          <a:xfrm>
            <a:off x="2143379" y="2016204"/>
            <a:ext cx="3571621" cy="523220"/>
          </a:xfrm>
          <a:prstGeom prst="rect">
            <a:avLst/>
          </a:prstGeom>
        </p:spPr>
        <p:txBody>
          <a:bodyPr wrap="square" lIns="0" tIns="45720" rIns="0" bIns="45720">
            <a:spAutoFit/>
          </a:bodyPr>
          <a:lstStyle/>
          <a:p>
            <a:pPr marL="285750" indent="-285750" fontAlgn="base">
              <a:spcBef>
                <a:spcPts val="300"/>
              </a:spcBef>
              <a:spcAft>
                <a:spcPts val="300"/>
              </a:spcAft>
              <a:buClr>
                <a:srgbClr val="FFFFFF"/>
              </a:buClr>
              <a:buSzPct val="100000"/>
              <a:buFont typeface="Arial" pitchFamily="34" charset="0"/>
              <a:buChar char="•"/>
              <a:defRPr/>
            </a:pPr>
            <a:r>
              <a:rPr lang="en-US" sz="1400" dirty="0" smtClean="0">
                <a:ln>
                  <a:solidFill>
                    <a:srgbClr val="FFFFFF">
                      <a:alpha val="0"/>
                    </a:srgbClr>
                  </a:solidFill>
                </a:ln>
                <a:solidFill>
                  <a:srgbClr val="FFFFFF"/>
                </a:solidFill>
              </a:rPr>
              <a:t>Investments protected for customers with SA including migrations to new licensing</a:t>
            </a:r>
          </a:p>
        </p:txBody>
      </p:sp>
      <p:grpSp>
        <p:nvGrpSpPr>
          <p:cNvPr id="3" name="Group 2"/>
          <p:cNvGrpSpPr/>
          <p:nvPr/>
        </p:nvGrpSpPr>
        <p:grpSpPr>
          <a:xfrm>
            <a:off x="886459" y="1082626"/>
            <a:ext cx="1094683" cy="955089"/>
            <a:chOff x="750067" y="1069645"/>
            <a:chExt cx="1094683" cy="1008909"/>
          </a:xfrm>
        </p:grpSpPr>
        <p:sp>
          <p:nvSpPr>
            <p:cNvPr id="34" name="Freeform 5"/>
            <p:cNvSpPr>
              <a:spLocks/>
            </p:cNvSpPr>
            <p:nvPr/>
          </p:nvSpPr>
          <p:spPr bwMode="auto">
            <a:xfrm>
              <a:off x="1234461" y="1368140"/>
              <a:ext cx="610289" cy="710414"/>
            </a:xfrm>
            <a:custGeom>
              <a:avLst/>
              <a:gdLst/>
              <a:ahLst/>
              <a:cxnLst/>
              <a:rect l="l" t="t" r="r" b="b"/>
              <a:pathLst>
                <a:path w="847725" h="897405">
                  <a:moveTo>
                    <a:pt x="221444" y="104645"/>
                  </a:moveTo>
                  <a:lnTo>
                    <a:pt x="233071" y="104645"/>
                  </a:lnTo>
                  <a:lnTo>
                    <a:pt x="245227" y="106757"/>
                  </a:lnTo>
                  <a:lnTo>
                    <a:pt x="256326" y="108869"/>
                  </a:lnTo>
                  <a:lnTo>
                    <a:pt x="267424" y="113094"/>
                  </a:lnTo>
                  <a:lnTo>
                    <a:pt x="279052" y="118902"/>
                  </a:lnTo>
                  <a:lnTo>
                    <a:pt x="290150" y="126294"/>
                  </a:lnTo>
                  <a:lnTo>
                    <a:pt x="301249" y="134215"/>
                  </a:lnTo>
                  <a:lnTo>
                    <a:pt x="311290" y="144775"/>
                  </a:lnTo>
                  <a:lnTo>
                    <a:pt x="308648" y="154807"/>
                  </a:lnTo>
                  <a:lnTo>
                    <a:pt x="307591" y="164312"/>
                  </a:lnTo>
                  <a:lnTo>
                    <a:pt x="305477" y="185433"/>
                  </a:lnTo>
                  <a:lnTo>
                    <a:pt x="305477" y="207082"/>
                  </a:lnTo>
                  <a:lnTo>
                    <a:pt x="306534" y="227147"/>
                  </a:lnTo>
                  <a:lnTo>
                    <a:pt x="310233" y="247739"/>
                  </a:lnTo>
                  <a:lnTo>
                    <a:pt x="314461" y="267276"/>
                  </a:lnTo>
                  <a:lnTo>
                    <a:pt x="320804" y="285757"/>
                  </a:lnTo>
                  <a:lnTo>
                    <a:pt x="326617" y="301070"/>
                  </a:lnTo>
                  <a:lnTo>
                    <a:pt x="322918" y="308990"/>
                  </a:lnTo>
                  <a:lnTo>
                    <a:pt x="317633" y="316382"/>
                  </a:lnTo>
                  <a:lnTo>
                    <a:pt x="312347" y="322191"/>
                  </a:lnTo>
                  <a:lnTo>
                    <a:pt x="306534" y="328527"/>
                  </a:lnTo>
                  <a:lnTo>
                    <a:pt x="300192" y="333279"/>
                  </a:lnTo>
                  <a:lnTo>
                    <a:pt x="293321" y="338559"/>
                  </a:lnTo>
                  <a:lnTo>
                    <a:pt x="277995" y="347008"/>
                  </a:lnTo>
                  <a:lnTo>
                    <a:pt x="281694" y="350704"/>
                  </a:lnTo>
                  <a:lnTo>
                    <a:pt x="286979" y="353872"/>
                  </a:lnTo>
                  <a:lnTo>
                    <a:pt x="298078" y="359152"/>
                  </a:lnTo>
                  <a:lnTo>
                    <a:pt x="310233" y="364961"/>
                  </a:lnTo>
                  <a:lnTo>
                    <a:pt x="315519" y="367073"/>
                  </a:lnTo>
                  <a:lnTo>
                    <a:pt x="320804" y="371297"/>
                  </a:lnTo>
                  <a:lnTo>
                    <a:pt x="305477" y="385553"/>
                  </a:lnTo>
                  <a:lnTo>
                    <a:pt x="292264" y="400866"/>
                  </a:lnTo>
                  <a:lnTo>
                    <a:pt x="277995" y="417235"/>
                  </a:lnTo>
                  <a:lnTo>
                    <a:pt x="265310" y="433603"/>
                  </a:lnTo>
                  <a:lnTo>
                    <a:pt x="253155" y="449972"/>
                  </a:lnTo>
                  <a:lnTo>
                    <a:pt x="242056" y="468453"/>
                  </a:lnTo>
                  <a:lnTo>
                    <a:pt x="230957" y="486406"/>
                  </a:lnTo>
                  <a:lnTo>
                    <a:pt x="220387" y="505943"/>
                  </a:lnTo>
                  <a:lnTo>
                    <a:pt x="211402" y="525479"/>
                  </a:lnTo>
                  <a:lnTo>
                    <a:pt x="202418" y="546072"/>
                  </a:lnTo>
                  <a:lnTo>
                    <a:pt x="193962" y="566137"/>
                  </a:lnTo>
                  <a:lnTo>
                    <a:pt x="186034" y="588842"/>
                  </a:lnTo>
                  <a:lnTo>
                    <a:pt x="178635" y="609963"/>
                  </a:lnTo>
                  <a:lnTo>
                    <a:pt x="172821" y="633724"/>
                  </a:lnTo>
                  <a:lnTo>
                    <a:pt x="166479" y="655901"/>
                  </a:lnTo>
                  <a:lnTo>
                    <a:pt x="161194" y="680718"/>
                  </a:lnTo>
                  <a:lnTo>
                    <a:pt x="143225" y="677550"/>
                  </a:lnTo>
                  <a:lnTo>
                    <a:pt x="125784" y="672270"/>
                  </a:lnTo>
                  <a:lnTo>
                    <a:pt x="108344" y="668574"/>
                  </a:lnTo>
                  <a:lnTo>
                    <a:pt x="93017" y="662237"/>
                  </a:lnTo>
                  <a:lnTo>
                    <a:pt x="77690" y="654845"/>
                  </a:lnTo>
                  <a:lnTo>
                    <a:pt x="63421" y="646925"/>
                  </a:lnTo>
                  <a:lnTo>
                    <a:pt x="51265" y="639004"/>
                  </a:lnTo>
                  <a:lnTo>
                    <a:pt x="39109" y="628444"/>
                  </a:lnTo>
                  <a:lnTo>
                    <a:pt x="35938" y="596763"/>
                  </a:lnTo>
                  <a:lnTo>
                    <a:pt x="33824" y="580394"/>
                  </a:lnTo>
                  <a:lnTo>
                    <a:pt x="32767" y="564025"/>
                  </a:lnTo>
                  <a:lnTo>
                    <a:pt x="28539" y="568249"/>
                  </a:lnTo>
                  <a:lnTo>
                    <a:pt x="24840" y="573530"/>
                  </a:lnTo>
                  <a:lnTo>
                    <a:pt x="18498" y="585674"/>
                  </a:lnTo>
                  <a:lnTo>
                    <a:pt x="13213" y="597819"/>
                  </a:lnTo>
                  <a:lnTo>
                    <a:pt x="8456" y="609963"/>
                  </a:lnTo>
                  <a:lnTo>
                    <a:pt x="5285" y="602043"/>
                  </a:lnTo>
                  <a:lnTo>
                    <a:pt x="3171" y="593594"/>
                  </a:lnTo>
                  <a:lnTo>
                    <a:pt x="1057" y="584618"/>
                  </a:lnTo>
                  <a:lnTo>
                    <a:pt x="0" y="575642"/>
                  </a:lnTo>
                  <a:lnTo>
                    <a:pt x="0" y="556105"/>
                  </a:lnTo>
                  <a:lnTo>
                    <a:pt x="2114" y="535512"/>
                  </a:lnTo>
                  <a:lnTo>
                    <a:pt x="7399" y="515447"/>
                  </a:lnTo>
                  <a:lnTo>
                    <a:pt x="13213" y="493798"/>
                  </a:lnTo>
                  <a:lnTo>
                    <a:pt x="20612" y="472149"/>
                  </a:lnTo>
                  <a:lnTo>
                    <a:pt x="30653" y="452084"/>
                  </a:lnTo>
                  <a:lnTo>
                    <a:pt x="41752" y="431491"/>
                  </a:lnTo>
                  <a:lnTo>
                    <a:pt x="54436" y="413011"/>
                  </a:lnTo>
                  <a:lnTo>
                    <a:pt x="68706" y="395586"/>
                  </a:lnTo>
                  <a:lnTo>
                    <a:pt x="84032" y="381329"/>
                  </a:lnTo>
                  <a:lnTo>
                    <a:pt x="90903" y="374465"/>
                  </a:lnTo>
                  <a:lnTo>
                    <a:pt x="99359" y="368129"/>
                  </a:lnTo>
                  <a:lnTo>
                    <a:pt x="108344" y="363376"/>
                  </a:lnTo>
                  <a:lnTo>
                    <a:pt x="116271" y="358096"/>
                  </a:lnTo>
                  <a:lnTo>
                    <a:pt x="125784" y="353872"/>
                  </a:lnTo>
                  <a:lnTo>
                    <a:pt x="133712" y="350704"/>
                  </a:lnTo>
                  <a:lnTo>
                    <a:pt x="143225" y="348064"/>
                  </a:lnTo>
                  <a:lnTo>
                    <a:pt x="152210" y="347008"/>
                  </a:lnTo>
                  <a:lnTo>
                    <a:pt x="147982" y="341728"/>
                  </a:lnTo>
                  <a:lnTo>
                    <a:pt x="144282" y="336447"/>
                  </a:lnTo>
                  <a:lnTo>
                    <a:pt x="134769" y="329583"/>
                  </a:lnTo>
                  <a:lnTo>
                    <a:pt x="126841" y="323247"/>
                  </a:lnTo>
                  <a:lnTo>
                    <a:pt x="122613" y="320079"/>
                  </a:lnTo>
                  <a:lnTo>
                    <a:pt x="118385" y="316382"/>
                  </a:lnTo>
                  <a:lnTo>
                    <a:pt x="110458" y="304766"/>
                  </a:lnTo>
                  <a:lnTo>
                    <a:pt x="103059" y="292621"/>
                  </a:lnTo>
                  <a:lnTo>
                    <a:pt x="98302" y="280477"/>
                  </a:lnTo>
                  <a:lnTo>
                    <a:pt x="94074" y="269388"/>
                  </a:lnTo>
                  <a:lnTo>
                    <a:pt x="90903" y="256716"/>
                  </a:lnTo>
                  <a:lnTo>
                    <a:pt x="89846" y="244571"/>
                  </a:lnTo>
                  <a:lnTo>
                    <a:pt x="89846" y="233483"/>
                  </a:lnTo>
                  <a:lnTo>
                    <a:pt x="90903" y="221338"/>
                  </a:lnTo>
                  <a:lnTo>
                    <a:pt x="94074" y="210250"/>
                  </a:lnTo>
                  <a:lnTo>
                    <a:pt x="97245" y="198633"/>
                  </a:lnTo>
                  <a:lnTo>
                    <a:pt x="102002" y="187545"/>
                  </a:lnTo>
                  <a:lnTo>
                    <a:pt x="107287" y="177512"/>
                  </a:lnTo>
                  <a:lnTo>
                    <a:pt x="113629" y="166952"/>
                  </a:lnTo>
                  <a:lnTo>
                    <a:pt x="120499" y="157976"/>
                  </a:lnTo>
                  <a:lnTo>
                    <a:pt x="128955" y="148999"/>
                  </a:lnTo>
                  <a:lnTo>
                    <a:pt x="136883" y="140551"/>
                  </a:lnTo>
                  <a:lnTo>
                    <a:pt x="145868" y="133687"/>
                  </a:lnTo>
                  <a:lnTo>
                    <a:pt x="155381" y="126294"/>
                  </a:lnTo>
                  <a:lnTo>
                    <a:pt x="165422" y="119958"/>
                  </a:lnTo>
                  <a:lnTo>
                    <a:pt x="176521" y="115206"/>
                  </a:lnTo>
                  <a:lnTo>
                    <a:pt x="187091" y="110982"/>
                  </a:lnTo>
                  <a:lnTo>
                    <a:pt x="198190" y="107813"/>
                  </a:lnTo>
                  <a:lnTo>
                    <a:pt x="210345" y="105701"/>
                  </a:lnTo>
                  <a:close/>
                  <a:moveTo>
                    <a:pt x="548341" y="0"/>
                  </a:moveTo>
                  <a:lnTo>
                    <a:pt x="563152" y="1056"/>
                  </a:lnTo>
                  <a:lnTo>
                    <a:pt x="577433" y="3168"/>
                  </a:lnTo>
                  <a:lnTo>
                    <a:pt x="591715" y="5279"/>
                  </a:lnTo>
                  <a:lnTo>
                    <a:pt x="604939" y="9502"/>
                  </a:lnTo>
                  <a:lnTo>
                    <a:pt x="618162" y="13197"/>
                  </a:lnTo>
                  <a:lnTo>
                    <a:pt x="631386" y="18476"/>
                  </a:lnTo>
                  <a:lnTo>
                    <a:pt x="643552" y="25867"/>
                  </a:lnTo>
                  <a:lnTo>
                    <a:pt x="655717" y="32729"/>
                  </a:lnTo>
                  <a:lnTo>
                    <a:pt x="667883" y="40120"/>
                  </a:lnTo>
                  <a:lnTo>
                    <a:pt x="679520" y="49094"/>
                  </a:lnTo>
                  <a:lnTo>
                    <a:pt x="689570" y="58068"/>
                  </a:lnTo>
                  <a:lnTo>
                    <a:pt x="699620" y="68625"/>
                  </a:lnTo>
                  <a:lnTo>
                    <a:pt x="709141" y="79711"/>
                  </a:lnTo>
                  <a:lnTo>
                    <a:pt x="717075" y="90797"/>
                  </a:lnTo>
                  <a:lnTo>
                    <a:pt x="724481" y="103466"/>
                  </a:lnTo>
                  <a:lnTo>
                    <a:pt x="731357" y="116663"/>
                  </a:lnTo>
                  <a:lnTo>
                    <a:pt x="736646" y="129860"/>
                  </a:lnTo>
                  <a:lnTo>
                    <a:pt x="741936" y="144113"/>
                  </a:lnTo>
                  <a:lnTo>
                    <a:pt x="744581" y="158366"/>
                  </a:lnTo>
                  <a:lnTo>
                    <a:pt x="747754" y="173675"/>
                  </a:lnTo>
                  <a:lnTo>
                    <a:pt x="748812" y="190039"/>
                  </a:lnTo>
                  <a:lnTo>
                    <a:pt x="748812" y="206403"/>
                  </a:lnTo>
                  <a:lnTo>
                    <a:pt x="747754" y="221712"/>
                  </a:lnTo>
                  <a:lnTo>
                    <a:pt x="745638" y="235965"/>
                  </a:lnTo>
                  <a:lnTo>
                    <a:pt x="742465" y="249162"/>
                  </a:lnTo>
                  <a:lnTo>
                    <a:pt x="738762" y="262359"/>
                  </a:lnTo>
                  <a:lnTo>
                    <a:pt x="734531" y="274501"/>
                  </a:lnTo>
                  <a:lnTo>
                    <a:pt x="728183" y="286114"/>
                  </a:lnTo>
                  <a:lnTo>
                    <a:pt x="722365" y="297200"/>
                  </a:lnTo>
                  <a:lnTo>
                    <a:pt x="716017" y="307229"/>
                  </a:lnTo>
                  <a:lnTo>
                    <a:pt x="708083" y="316731"/>
                  </a:lnTo>
                  <a:lnTo>
                    <a:pt x="699620" y="325705"/>
                  </a:lnTo>
                  <a:lnTo>
                    <a:pt x="691686" y="334680"/>
                  </a:lnTo>
                  <a:lnTo>
                    <a:pt x="682694" y="343126"/>
                  </a:lnTo>
                  <a:lnTo>
                    <a:pt x="663123" y="359490"/>
                  </a:lnTo>
                  <a:lnTo>
                    <a:pt x="641436" y="374799"/>
                  </a:lnTo>
                  <a:lnTo>
                    <a:pt x="664181" y="383773"/>
                  </a:lnTo>
                  <a:lnTo>
                    <a:pt x="686396" y="394858"/>
                  </a:lnTo>
                  <a:lnTo>
                    <a:pt x="707025" y="408583"/>
                  </a:lnTo>
                  <a:lnTo>
                    <a:pt x="727654" y="422836"/>
                  </a:lnTo>
                  <a:lnTo>
                    <a:pt x="745638" y="439201"/>
                  </a:lnTo>
                  <a:lnTo>
                    <a:pt x="764152" y="457149"/>
                  </a:lnTo>
                  <a:lnTo>
                    <a:pt x="780549" y="477736"/>
                  </a:lnTo>
                  <a:lnTo>
                    <a:pt x="794830" y="499380"/>
                  </a:lnTo>
                  <a:lnTo>
                    <a:pt x="808054" y="521551"/>
                  </a:lnTo>
                  <a:lnTo>
                    <a:pt x="819162" y="546362"/>
                  </a:lnTo>
                  <a:lnTo>
                    <a:pt x="829741" y="572756"/>
                  </a:lnTo>
                  <a:lnTo>
                    <a:pt x="836617" y="599150"/>
                  </a:lnTo>
                  <a:lnTo>
                    <a:pt x="842965" y="627656"/>
                  </a:lnTo>
                  <a:lnTo>
                    <a:pt x="846138" y="657217"/>
                  </a:lnTo>
                  <a:lnTo>
                    <a:pt x="847725" y="688891"/>
                  </a:lnTo>
                  <a:lnTo>
                    <a:pt x="847196" y="720564"/>
                  </a:lnTo>
                  <a:lnTo>
                    <a:pt x="845080" y="740095"/>
                  </a:lnTo>
                  <a:lnTo>
                    <a:pt x="841907" y="757516"/>
                  </a:lnTo>
                  <a:lnTo>
                    <a:pt x="837675" y="774936"/>
                  </a:lnTo>
                  <a:lnTo>
                    <a:pt x="832386" y="791300"/>
                  </a:lnTo>
                  <a:lnTo>
                    <a:pt x="826567" y="805553"/>
                  </a:lnTo>
                  <a:lnTo>
                    <a:pt x="818104" y="819806"/>
                  </a:lnTo>
                  <a:lnTo>
                    <a:pt x="810170" y="831947"/>
                  </a:lnTo>
                  <a:lnTo>
                    <a:pt x="800120" y="844089"/>
                  </a:lnTo>
                  <a:lnTo>
                    <a:pt x="788483" y="854119"/>
                  </a:lnTo>
                  <a:lnTo>
                    <a:pt x="776317" y="863621"/>
                  </a:lnTo>
                  <a:lnTo>
                    <a:pt x="763094" y="871539"/>
                  </a:lnTo>
                  <a:lnTo>
                    <a:pt x="747754" y="878929"/>
                  </a:lnTo>
                  <a:lnTo>
                    <a:pt x="731357" y="884736"/>
                  </a:lnTo>
                  <a:lnTo>
                    <a:pt x="713902" y="888959"/>
                  </a:lnTo>
                  <a:lnTo>
                    <a:pt x="695917" y="893182"/>
                  </a:lnTo>
                  <a:lnTo>
                    <a:pt x="675289" y="895294"/>
                  </a:lnTo>
                  <a:lnTo>
                    <a:pt x="647783" y="896349"/>
                  </a:lnTo>
                  <a:lnTo>
                    <a:pt x="619220" y="897405"/>
                  </a:lnTo>
                  <a:lnTo>
                    <a:pt x="589599" y="896349"/>
                  </a:lnTo>
                  <a:lnTo>
                    <a:pt x="559978" y="895294"/>
                  </a:lnTo>
                  <a:lnTo>
                    <a:pt x="530357" y="892126"/>
                  </a:lnTo>
                  <a:lnTo>
                    <a:pt x="499678" y="888959"/>
                  </a:lnTo>
                  <a:lnTo>
                    <a:pt x="471115" y="884736"/>
                  </a:lnTo>
                  <a:lnTo>
                    <a:pt x="442552" y="879985"/>
                  </a:lnTo>
                  <a:lnTo>
                    <a:pt x="419807" y="874706"/>
                  </a:lnTo>
                  <a:lnTo>
                    <a:pt x="394418" y="868899"/>
                  </a:lnTo>
                  <a:lnTo>
                    <a:pt x="368499" y="860453"/>
                  </a:lnTo>
                  <a:lnTo>
                    <a:pt x="343110" y="851479"/>
                  </a:lnTo>
                  <a:lnTo>
                    <a:pt x="319836" y="839866"/>
                  </a:lnTo>
                  <a:lnTo>
                    <a:pt x="309257" y="834059"/>
                  </a:lnTo>
                  <a:lnTo>
                    <a:pt x="299207" y="827724"/>
                  </a:lnTo>
                  <a:lnTo>
                    <a:pt x="291273" y="821918"/>
                  </a:lnTo>
                  <a:lnTo>
                    <a:pt x="283868" y="814527"/>
                  </a:lnTo>
                  <a:lnTo>
                    <a:pt x="278050" y="807665"/>
                  </a:lnTo>
                  <a:lnTo>
                    <a:pt x="273818" y="800274"/>
                  </a:lnTo>
                  <a:lnTo>
                    <a:pt x="269586" y="789189"/>
                  </a:lnTo>
                  <a:lnTo>
                    <a:pt x="268528" y="777047"/>
                  </a:lnTo>
                  <a:lnTo>
                    <a:pt x="267471" y="765434"/>
                  </a:lnTo>
                  <a:lnTo>
                    <a:pt x="267471" y="752237"/>
                  </a:lnTo>
                  <a:lnTo>
                    <a:pt x="267471" y="740095"/>
                  </a:lnTo>
                  <a:lnTo>
                    <a:pt x="266413" y="727954"/>
                  </a:lnTo>
                  <a:lnTo>
                    <a:pt x="265355" y="714757"/>
                  </a:lnTo>
                  <a:lnTo>
                    <a:pt x="261652" y="702088"/>
                  </a:lnTo>
                  <a:lnTo>
                    <a:pt x="255305" y="710534"/>
                  </a:lnTo>
                  <a:lnTo>
                    <a:pt x="251073" y="719508"/>
                  </a:lnTo>
                  <a:lnTo>
                    <a:pt x="243139" y="739040"/>
                  </a:lnTo>
                  <a:lnTo>
                    <a:pt x="238907" y="748014"/>
                  </a:lnTo>
                  <a:lnTo>
                    <a:pt x="234147" y="757516"/>
                  </a:lnTo>
                  <a:lnTo>
                    <a:pt x="228857" y="765434"/>
                  </a:lnTo>
                  <a:lnTo>
                    <a:pt x="221452" y="772824"/>
                  </a:lnTo>
                  <a:lnTo>
                    <a:pt x="216692" y="751181"/>
                  </a:lnTo>
                  <a:lnTo>
                    <a:pt x="213518" y="729010"/>
                  </a:lnTo>
                  <a:lnTo>
                    <a:pt x="212460" y="706311"/>
                  </a:lnTo>
                  <a:lnTo>
                    <a:pt x="213518" y="683084"/>
                  </a:lnTo>
                  <a:lnTo>
                    <a:pt x="216692" y="660385"/>
                  </a:lnTo>
                  <a:lnTo>
                    <a:pt x="220394" y="638214"/>
                  </a:lnTo>
                  <a:lnTo>
                    <a:pt x="226742" y="615514"/>
                  </a:lnTo>
                  <a:lnTo>
                    <a:pt x="234147" y="593343"/>
                  </a:lnTo>
                  <a:lnTo>
                    <a:pt x="242081" y="571700"/>
                  </a:lnTo>
                  <a:lnTo>
                    <a:pt x="251073" y="550057"/>
                  </a:lnTo>
                  <a:lnTo>
                    <a:pt x="260594" y="531053"/>
                  </a:lnTo>
                  <a:lnTo>
                    <a:pt x="270644" y="511521"/>
                  </a:lnTo>
                  <a:lnTo>
                    <a:pt x="280694" y="494101"/>
                  </a:lnTo>
                  <a:lnTo>
                    <a:pt x="292331" y="476681"/>
                  </a:lnTo>
                  <a:lnTo>
                    <a:pt x="303439" y="461372"/>
                  </a:lnTo>
                  <a:lnTo>
                    <a:pt x="313489" y="448175"/>
                  </a:lnTo>
                  <a:lnTo>
                    <a:pt x="326713" y="433922"/>
                  </a:lnTo>
                  <a:lnTo>
                    <a:pt x="340994" y="420725"/>
                  </a:lnTo>
                  <a:lnTo>
                    <a:pt x="355276" y="408583"/>
                  </a:lnTo>
                  <a:lnTo>
                    <a:pt x="371673" y="398026"/>
                  </a:lnTo>
                  <a:lnTo>
                    <a:pt x="389128" y="389052"/>
                  </a:lnTo>
                  <a:lnTo>
                    <a:pt x="407641" y="380606"/>
                  </a:lnTo>
                  <a:lnTo>
                    <a:pt x="426155" y="373743"/>
                  </a:lnTo>
                  <a:lnTo>
                    <a:pt x="445197" y="368464"/>
                  </a:lnTo>
                  <a:lnTo>
                    <a:pt x="440436" y="362657"/>
                  </a:lnTo>
                  <a:lnTo>
                    <a:pt x="434089" y="356323"/>
                  </a:lnTo>
                  <a:lnTo>
                    <a:pt x="420865" y="344181"/>
                  </a:lnTo>
                  <a:lnTo>
                    <a:pt x="405526" y="333096"/>
                  </a:lnTo>
                  <a:lnTo>
                    <a:pt x="399178" y="325705"/>
                  </a:lnTo>
                  <a:lnTo>
                    <a:pt x="393360" y="319371"/>
                  </a:lnTo>
                  <a:lnTo>
                    <a:pt x="382252" y="303006"/>
                  </a:lnTo>
                  <a:lnTo>
                    <a:pt x="371673" y="286114"/>
                  </a:lnTo>
                  <a:lnTo>
                    <a:pt x="364797" y="267638"/>
                  </a:lnTo>
                  <a:lnTo>
                    <a:pt x="359507" y="249162"/>
                  </a:lnTo>
                  <a:lnTo>
                    <a:pt x="356334" y="230686"/>
                  </a:lnTo>
                  <a:lnTo>
                    <a:pt x="354218" y="212210"/>
                  </a:lnTo>
                  <a:lnTo>
                    <a:pt x="354218" y="194262"/>
                  </a:lnTo>
                  <a:lnTo>
                    <a:pt x="355276" y="175786"/>
                  </a:lnTo>
                  <a:lnTo>
                    <a:pt x="358449" y="157310"/>
                  </a:lnTo>
                  <a:lnTo>
                    <a:pt x="363739" y="139890"/>
                  </a:lnTo>
                  <a:lnTo>
                    <a:pt x="368499" y="122470"/>
                  </a:lnTo>
                  <a:lnTo>
                    <a:pt x="375905" y="107161"/>
                  </a:lnTo>
                  <a:lnTo>
                    <a:pt x="383839" y="91852"/>
                  </a:lnTo>
                  <a:lnTo>
                    <a:pt x="393360" y="77599"/>
                  </a:lnTo>
                  <a:lnTo>
                    <a:pt x="403410" y="64402"/>
                  </a:lnTo>
                  <a:lnTo>
                    <a:pt x="414518" y="53317"/>
                  </a:lnTo>
                  <a:lnTo>
                    <a:pt x="427212" y="42759"/>
                  </a:lnTo>
                  <a:lnTo>
                    <a:pt x="439378" y="33785"/>
                  </a:lnTo>
                  <a:lnTo>
                    <a:pt x="451544" y="25867"/>
                  </a:lnTo>
                  <a:lnTo>
                    <a:pt x="464768" y="18476"/>
                  </a:lnTo>
                  <a:lnTo>
                    <a:pt x="479049" y="12142"/>
                  </a:lnTo>
                  <a:lnTo>
                    <a:pt x="492273" y="8446"/>
                  </a:lnTo>
                  <a:lnTo>
                    <a:pt x="506555" y="5279"/>
                  </a:lnTo>
                  <a:lnTo>
                    <a:pt x="520836" y="2112"/>
                  </a:lnTo>
                  <a:lnTo>
                    <a:pt x="535118" y="1056"/>
                  </a:lnTo>
                  <a:close/>
                </a:path>
              </a:pathLst>
            </a:custGeom>
            <a:solidFill>
              <a:srgbClr val="FFFFFF"/>
            </a:solidFill>
            <a:ln w="9525" cap="flat" cmpd="sng" algn="ctr">
              <a:noFill/>
              <a:prstDash val="solid"/>
            </a:ln>
            <a:effectLst/>
          </p:spPr>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fontAlgn="base">
                <a:spcBef>
                  <a:spcPct val="0"/>
                </a:spcBef>
                <a:spcAft>
                  <a:spcPct val="0"/>
                </a:spcAft>
                <a:defRPr/>
              </a:pPr>
              <a:endParaRPr lang="en-US" sz="2200" kern="0" dirty="0">
                <a:ln>
                  <a:solidFill>
                    <a:srgbClr val="FFFFFF">
                      <a:alpha val="0"/>
                    </a:srgbClr>
                  </a:solidFill>
                </a:ln>
                <a:solidFill>
                  <a:srgbClr val="FFFFFF"/>
                </a:solidFill>
              </a:endParaRPr>
            </a:p>
          </p:txBody>
        </p:sp>
        <p:sp>
          <p:nvSpPr>
            <p:cNvPr id="35" name="Left-Up Arrow 37"/>
            <p:cNvSpPr/>
            <p:nvPr/>
          </p:nvSpPr>
          <p:spPr bwMode="auto">
            <a:xfrm>
              <a:off x="750067" y="1069645"/>
              <a:ext cx="710141" cy="864512"/>
            </a:xfrm>
            <a:custGeom>
              <a:avLst/>
              <a:gdLst/>
              <a:ahLst/>
              <a:cxnLst/>
              <a:rect l="l" t="t" r="r" b="b"/>
              <a:pathLst>
                <a:path w="1793631" h="1688123">
                  <a:moveTo>
                    <a:pt x="1574189" y="1291868"/>
                  </a:moveTo>
                  <a:lnTo>
                    <a:pt x="1574189" y="1454751"/>
                  </a:lnTo>
                  <a:lnTo>
                    <a:pt x="1572185" y="1458752"/>
                  </a:lnTo>
                  <a:lnTo>
                    <a:pt x="1556964" y="1495387"/>
                  </a:lnTo>
                  <a:lnTo>
                    <a:pt x="1543534" y="1532022"/>
                  </a:lnTo>
                  <a:lnTo>
                    <a:pt x="1531000" y="1569551"/>
                  </a:lnTo>
                  <a:lnTo>
                    <a:pt x="1520254" y="1607976"/>
                  </a:lnTo>
                  <a:lnTo>
                    <a:pt x="1517882" y="1622185"/>
                  </a:lnTo>
                  <a:lnTo>
                    <a:pt x="1433490" y="1622185"/>
                  </a:lnTo>
                  <a:lnTo>
                    <a:pt x="1439727" y="1600375"/>
                  </a:lnTo>
                  <a:lnTo>
                    <a:pt x="1449568" y="1560155"/>
                  </a:lnTo>
                  <a:lnTo>
                    <a:pt x="1462093" y="1524403"/>
                  </a:lnTo>
                  <a:lnTo>
                    <a:pt x="1475512" y="1485970"/>
                  </a:lnTo>
                  <a:lnTo>
                    <a:pt x="1489826" y="1452006"/>
                  </a:lnTo>
                  <a:lnTo>
                    <a:pt x="1505033" y="1417148"/>
                  </a:lnTo>
                  <a:lnTo>
                    <a:pt x="1520242" y="1384080"/>
                  </a:lnTo>
                  <a:lnTo>
                    <a:pt x="1538134" y="1351009"/>
                  </a:lnTo>
                  <a:lnTo>
                    <a:pt x="1556922" y="1320620"/>
                  </a:lnTo>
                  <a:close/>
                  <a:moveTo>
                    <a:pt x="746101" y="667005"/>
                  </a:moveTo>
                  <a:lnTo>
                    <a:pt x="1104118" y="667005"/>
                  </a:lnTo>
                  <a:lnTo>
                    <a:pt x="1104118" y="1534267"/>
                  </a:lnTo>
                  <a:lnTo>
                    <a:pt x="1153014" y="1534267"/>
                  </a:lnTo>
                  <a:lnTo>
                    <a:pt x="1156137" y="1546749"/>
                  </a:lnTo>
                  <a:lnTo>
                    <a:pt x="1161505" y="1560155"/>
                  </a:lnTo>
                  <a:lnTo>
                    <a:pt x="1169557" y="1539599"/>
                  </a:lnTo>
                  <a:lnTo>
                    <a:pt x="1171877" y="1534267"/>
                  </a:lnTo>
                  <a:lnTo>
                    <a:pt x="1207566" y="1534267"/>
                  </a:lnTo>
                  <a:lnTo>
                    <a:pt x="1208024" y="1537811"/>
                  </a:lnTo>
                  <a:lnTo>
                    <a:pt x="1213391" y="1591438"/>
                  </a:lnTo>
                  <a:lnTo>
                    <a:pt x="1233968" y="1609313"/>
                  </a:lnTo>
                  <a:lnTo>
                    <a:pt x="1253722" y="1622185"/>
                  </a:lnTo>
                  <a:lnTo>
                    <a:pt x="149466" y="1622185"/>
                  </a:lnTo>
                  <a:lnTo>
                    <a:pt x="149466" y="1688123"/>
                  </a:lnTo>
                  <a:lnTo>
                    <a:pt x="0" y="1578226"/>
                  </a:lnTo>
                  <a:lnTo>
                    <a:pt x="149466" y="1468329"/>
                  </a:lnTo>
                  <a:lnTo>
                    <a:pt x="149466" y="1534267"/>
                  </a:lnTo>
                  <a:lnTo>
                    <a:pt x="276031" y="1534267"/>
                  </a:lnTo>
                  <a:lnTo>
                    <a:pt x="276031" y="1200818"/>
                  </a:lnTo>
                  <a:lnTo>
                    <a:pt x="634048" y="1200818"/>
                  </a:lnTo>
                  <a:lnTo>
                    <a:pt x="634048" y="1534267"/>
                  </a:lnTo>
                  <a:lnTo>
                    <a:pt x="746101" y="1534267"/>
                  </a:lnTo>
                  <a:close/>
                  <a:moveTo>
                    <a:pt x="1216172" y="397612"/>
                  </a:moveTo>
                  <a:lnTo>
                    <a:pt x="1574189" y="397612"/>
                  </a:lnTo>
                  <a:lnTo>
                    <a:pt x="1574189" y="710639"/>
                  </a:lnTo>
                  <a:lnTo>
                    <a:pt x="1562289" y="708375"/>
                  </a:lnTo>
                  <a:lnTo>
                    <a:pt x="1541713" y="704800"/>
                  </a:lnTo>
                  <a:lnTo>
                    <a:pt x="1522032" y="704800"/>
                  </a:lnTo>
                  <a:lnTo>
                    <a:pt x="1503244" y="706587"/>
                  </a:lnTo>
                  <a:lnTo>
                    <a:pt x="1482669" y="710162"/>
                  </a:lnTo>
                  <a:lnTo>
                    <a:pt x="1463882" y="715526"/>
                  </a:lnTo>
                  <a:lnTo>
                    <a:pt x="1445990" y="722676"/>
                  </a:lnTo>
                  <a:lnTo>
                    <a:pt x="1427203" y="730720"/>
                  </a:lnTo>
                  <a:lnTo>
                    <a:pt x="1410206" y="741445"/>
                  </a:lnTo>
                  <a:lnTo>
                    <a:pt x="1394103" y="753959"/>
                  </a:lnTo>
                  <a:lnTo>
                    <a:pt x="1378894" y="765578"/>
                  </a:lnTo>
                  <a:lnTo>
                    <a:pt x="1365474" y="779878"/>
                  </a:lnTo>
                  <a:lnTo>
                    <a:pt x="1351161" y="795073"/>
                  </a:lnTo>
                  <a:lnTo>
                    <a:pt x="1339532" y="810267"/>
                  </a:lnTo>
                  <a:lnTo>
                    <a:pt x="1328797" y="828142"/>
                  </a:lnTo>
                  <a:lnTo>
                    <a:pt x="1319851" y="845125"/>
                  </a:lnTo>
                  <a:lnTo>
                    <a:pt x="1311799" y="863894"/>
                  </a:lnTo>
                  <a:lnTo>
                    <a:pt x="1306431" y="883558"/>
                  </a:lnTo>
                  <a:lnTo>
                    <a:pt x="1301063" y="902327"/>
                  </a:lnTo>
                  <a:lnTo>
                    <a:pt x="1299274" y="922885"/>
                  </a:lnTo>
                  <a:lnTo>
                    <a:pt x="1299274" y="941653"/>
                  </a:lnTo>
                  <a:lnTo>
                    <a:pt x="1301063" y="962211"/>
                  </a:lnTo>
                  <a:lnTo>
                    <a:pt x="1306431" y="983661"/>
                  </a:lnTo>
                  <a:lnTo>
                    <a:pt x="1313588" y="1002432"/>
                  </a:lnTo>
                  <a:lnTo>
                    <a:pt x="1321640" y="1022988"/>
                  </a:lnTo>
                  <a:lnTo>
                    <a:pt x="1334164" y="1043546"/>
                  </a:lnTo>
                  <a:lnTo>
                    <a:pt x="1347583" y="1063208"/>
                  </a:lnTo>
                  <a:lnTo>
                    <a:pt x="1354739" y="1069466"/>
                  </a:lnTo>
                  <a:lnTo>
                    <a:pt x="1361896" y="1074829"/>
                  </a:lnTo>
                  <a:lnTo>
                    <a:pt x="1375316" y="1085554"/>
                  </a:lnTo>
                  <a:lnTo>
                    <a:pt x="1391419" y="1097173"/>
                  </a:lnTo>
                  <a:lnTo>
                    <a:pt x="1397682" y="1106112"/>
                  </a:lnTo>
                  <a:lnTo>
                    <a:pt x="1404838" y="1115049"/>
                  </a:lnTo>
                  <a:lnTo>
                    <a:pt x="1389629" y="1116837"/>
                  </a:lnTo>
                  <a:lnTo>
                    <a:pt x="1373527" y="1121305"/>
                  </a:lnTo>
                  <a:lnTo>
                    <a:pt x="1360107" y="1126668"/>
                  </a:lnTo>
                  <a:lnTo>
                    <a:pt x="1344004" y="1133818"/>
                  </a:lnTo>
                  <a:lnTo>
                    <a:pt x="1330586" y="1142755"/>
                  </a:lnTo>
                  <a:lnTo>
                    <a:pt x="1315377" y="1150801"/>
                  </a:lnTo>
                  <a:lnTo>
                    <a:pt x="1301063" y="1161526"/>
                  </a:lnTo>
                  <a:lnTo>
                    <a:pt x="1289433" y="1173145"/>
                  </a:lnTo>
                  <a:lnTo>
                    <a:pt x="1263490" y="1197278"/>
                  </a:lnTo>
                  <a:lnTo>
                    <a:pt x="1239335" y="1226773"/>
                  </a:lnTo>
                  <a:lnTo>
                    <a:pt x="1217865" y="1258054"/>
                  </a:lnTo>
                  <a:lnTo>
                    <a:pt x="1216172" y="1261195"/>
                  </a:lnTo>
                  <a:close/>
                  <a:moveTo>
                    <a:pt x="1683734" y="0"/>
                  </a:moveTo>
                  <a:lnTo>
                    <a:pt x="1793631" y="149466"/>
                  </a:lnTo>
                  <a:lnTo>
                    <a:pt x="1727693" y="149466"/>
                  </a:lnTo>
                  <a:lnTo>
                    <a:pt x="1727693" y="1237026"/>
                  </a:lnTo>
                  <a:lnTo>
                    <a:pt x="1724395" y="1239830"/>
                  </a:lnTo>
                  <a:lnTo>
                    <a:pt x="1700221" y="1262169"/>
                  </a:lnTo>
                  <a:lnTo>
                    <a:pt x="1677837" y="1286295"/>
                  </a:lnTo>
                  <a:lnTo>
                    <a:pt x="1660825" y="1308634"/>
                  </a:lnTo>
                  <a:lnTo>
                    <a:pt x="1642023" y="1334548"/>
                  </a:lnTo>
                  <a:lnTo>
                    <a:pt x="1639775" y="1337912"/>
                  </a:lnTo>
                  <a:lnTo>
                    <a:pt x="1639775" y="1208663"/>
                  </a:lnTo>
                  <a:lnTo>
                    <a:pt x="1641909" y="1206215"/>
                  </a:lnTo>
                  <a:lnTo>
                    <a:pt x="1664275" y="1180295"/>
                  </a:lnTo>
                  <a:lnTo>
                    <a:pt x="1690219" y="1156163"/>
                  </a:lnTo>
                  <a:lnTo>
                    <a:pt x="1681273" y="1149013"/>
                  </a:lnTo>
                  <a:lnTo>
                    <a:pt x="1672326" y="1145438"/>
                  </a:lnTo>
                  <a:lnTo>
                    <a:pt x="1651751" y="1135605"/>
                  </a:lnTo>
                  <a:lnTo>
                    <a:pt x="1639775" y="1129908"/>
                  </a:lnTo>
                  <a:lnTo>
                    <a:pt x="1639775" y="1102910"/>
                  </a:lnTo>
                  <a:lnTo>
                    <a:pt x="1643698" y="1100748"/>
                  </a:lnTo>
                  <a:lnTo>
                    <a:pt x="1655329" y="1091810"/>
                  </a:lnTo>
                  <a:lnTo>
                    <a:pt x="1666064" y="1083766"/>
                  </a:lnTo>
                  <a:lnTo>
                    <a:pt x="1675904" y="1073041"/>
                  </a:lnTo>
                  <a:lnTo>
                    <a:pt x="1684852" y="1063208"/>
                  </a:lnTo>
                  <a:lnTo>
                    <a:pt x="1693798" y="1050696"/>
                  </a:lnTo>
                  <a:lnTo>
                    <a:pt x="1700059" y="1037290"/>
                  </a:lnTo>
                  <a:lnTo>
                    <a:pt x="1690219" y="1011369"/>
                  </a:lnTo>
                  <a:lnTo>
                    <a:pt x="1679482" y="980086"/>
                  </a:lnTo>
                  <a:lnTo>
                    <a:pt x="1672326" y="947016"/>
                  </a:lnTo>
                  <a:lnTo>
                    <a:pt x="1666064" y="912160"/>
                  </a:lnTo>
                  <a:lnTo>
                    <a:pt x="1664275" y="878195"/>
                  </a:lnTo>
                  <a:lnTo>
                    <a:pt x="1664275" y="841550"/>
                  </a:lnTo>
                  <a:lnTo>
                    <a:pt x="1667853" y="805798"/>
                  </a:lnTo>
                  <a:lnTo>
                    <a:pt x="1669643" y="789709"/>
                  </a:lnTo>
                  <a:lnTo>
                    <a:pt x="1674115" y="772728"/>
                  </a:lnTo>
                  <a:lnTo>
                    <a:pt x="1657118" y="754853"/>
                  </a:lnTo>
                  <a:lnTo>
                    <a:pt x="1639775" y="742476"/>
                  </a:lnTo>
                  <a:lnTo>
                    <a:pt x="1639775" y="149466"/>
                  </a:lnTo>
                  <a:lnTo>
                    <a:pt x="1573837" y="149466"/>
                  </a:lnTo>
                  <a:close/>
                </a:path>
              </a:pathLst>
            </a:custGeom>
            <a:solidFill>
              <a:srgbClr val="FFFFFF"/>
            </a:solidFill>
            <a:ln w="9525" cap="flat" cmpd="sng" algn="ctr">
              <a:noFill/>
              <a:prstDash val="solid"/>
            </a:ln>
            <a:effectLst/>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sz="2200" kern="0" dirty="0">
                <a:ln>
                  <a:solidFill>
                    <a:srgbClr val="FFFFFF">
                      <a:alpha val="0"/>
                    </a:srgbClr>
                  </a:solidFill>
                </a:ln>
                <a:solidFill>
                  <a:srgbClr val="FFFFFF"/>
                </a:solidFill>
              </a:endParaRPr>
            </a:p>
          </p:txBody>
        </p:sp>
      </p:grpSp>
      <p:sp>
        <p:nvSpPr>
          <p:cNvPr id="56" name="Rectangle 55"/>
          <p:cNvSpPr/>
          <p:nvPr>
            <p:custDataLst>
              <p:tags r:id="rId3"/>
            </p:custDataLst>
          </p:nvPr>
        </p:nvSpPr>
        <p:spPr bwMode="auto">
          <a:xfrm>
            <a:off x="1978152" y="2819400"/>
            <a:ext cx="5184648" cy="1600200"/>
          </a:xfrm>
          <a:prstGeom prst="rect">
            <a:avLst/>
          </a:prstGeom>
          <a:solidFill>
            <a:srgbClr val="FF8B00"/>
          </a:solidFill>
          <a:ln w="9525">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noAutofit/>
          </a:bodyPr>
          <a:lstStyle/>
          <a:p>
            <a:pPr lvl="3"/>
            <a:endParaRPr lang="en-IN" dirty="0"/>
          </a:p>
          <a:p>
            <a:pPr lvl="3"/>
            <a:endParaRPr lang="en-IN" dirty="0"/>
          </a:p>
        </p:txBody>
      </p:sp>
      <p:sp>
        <p:nvSpPr>
          <p:cNvPr id="29" name="TextBox 28"/>
          <p:cNvSpPr txBox="1"/>
          <p:nvPr/>
        </p:nvSpPr>
        <p:spPr>
          <a:xfrm>
            <a:off x="3124200" y="2884400"/>
            <a:ext cx="3866023" cy="461665"/>
          </a:xfrm>
          <a:prstGeom prst="rect">
            <a:avLst/>
          </a:prstGeom>
          <a:noFill/>
        </p:spPr>
        <p:txBody>
          <a:bodyPr wrap="square" rtlCol="0">
            <a:spAutoFit/>
          </a:bodyPr>
          <a:lstStyle/>
          <a:p>
            <a:pPr marL="0" lvl="3" algn="ctr"/>
            <a:r>
              <a:rPr lang="en-IN" sz="2400" i="1" dirty="0">
                <a:ln w="3175">
                  <a:solidFill>
                    <a:srgbClr val="FFFFFF">
                      <a:alpha val="0"/>
                    </a:srgbClr>
                  </a:solidFill>
                </a:ln>
                <a:solidFill>
                  <a:schemeClr val="bg1"/>
                </a:solidFill>
                <a:cs typeface="Segoe UI" pitchFamily="34" charset="0"/>
              </a:rPr>
              <a:t> </a:t>
            </a:r>
            <a:r>
              <a:rPr lang="en-IN" sz="2000" b="1" spc="-100" dirty="0">
                <a:solidFill>
                  <a:schemeClr val="bg1"/>
                </a:solidFill>
                <a:latin typeface="+mj-lt"/>
              </a:rPr>
              <a:t>Cloud-Optimized</a:t>
            </a:r>
            <a:endParaRPr lang="en-US" sz="2000" b="1" spc="-100" dirty="0">
              <a:solidFill>
                <a:schemeClr val="bg1"/>
              </a:solidFill>
              <a:latin typeface="+mj-lt"/>
            </a:endParaRPr>
          </a:p>
        </p:txBody>
      </p:sp>
      <p:sp>
        <p:nvSpPr>
          <p:cNvPr id="30" name="Rectangle 29"/>
          <p:cNvSpPr/>
          <p:nvPr/>
        </p:nvSpPr>
        <p:spPr>
          <a:xfrm>
            <a:off x="3291851" y="3350272"/>
            <a:ext cx="3726815" cy="1107996"/>
          </a:xfrm>
          <a:prstGeom prst="rect">
            <a:avLst/>
          </a:prstGeom>
        </p:spPr>
        <p:txBody>
          <a:bodyPr wrap="square" lIns="0" tIns="45720" rIns="0" bIns="45720">
            <a:spAutoFit/>
          </a:bodyPr>
          <a:lstStyle/>
          <a:p>
            <a:pPr marL="285750" indent="-285750" fontAlgn="base">
              <a:spcBef>
                <a:spcPts val="300"/>
              </a:spcBef>
              <a:spcAft>
                <a:spcPts val="300"/>
              </a:spcAft>
              <a:buClr>
                <a:srgbClr val="FFFFFF"/>
              </a:buClr>
              <a:buSzPct val="100000"/>
              <a:buFont typeface="Arial" pitchFamily="34" charset="0"/>
              <a:buChar char="•"/>
              <a:defRPr/>
            </a:pPr>
            <a:r>
              <a:rPr lang="en-US" sz="1400" dirty="0" smtClean="0">
                <a:ln>
                  <a:solidFill>
                    <a:srgbClr val="FFFFFF">
                      <a:alpha val="0"/>
                    </a:srgbClr>
                  </a:solidFill>
                </a:ln>
                <a:solidFill>
                  <a:srgbClr val="FFFFFF"/>
                </a:solidFill>
              </a:rPr>
              <a:t>Flexible virtualization licensing</a:t>
            </a:r>
          </a:p>
          <a:p>
            <a:pPr marL="285750" indent="-285750" fontAlgn="base">
              <a:spcBef>
                <a:spcPts val="300"/>
              </a:spcBef>
              <a:spcAft>
                <a:spcPts val="300"/>
              </a:spcAft>
              <a:buClr>
                <a:srgbClr val="FFFFFF"/>
              </a:buClr>
              <a:buSzPct val="100000"/>
              <a:buFont typeface="Arial" pitchFamily="34" charset="0"/>
              <a:buChar char="•"/>
              <a:defRPr/>
            </a:pPr>
            <a:r>
              <a:rPr lang="en-US" sz="1400" dirty="0" smtClean="0">
                <a:ln>
                  <a:solidFill>
                    <a:srgbClr val="FFFFFF">
                      <a:alpha val="0"/>
                    </a:srgbClr>
                  </a:solidFill>
                </a:ln>
                <a:solidFill>
                  <a:srgbClr val="FFFFFF"/>
                </a:solidFill>
              </a:rPr>
              <a:t>License mobility enables hybrid scenarios that span on-premises and cloud</a:t>
            </a:r>
          </a:p>
          <a:p>
            <a:pPr marL="285750" indent="-285750" fontAlgn="base">
              <a:spcBef>
                <a:spcPts val="300"/>
              </a:spcBef>
              <a:spcAft>
                <a:spcPts val="300"/>
              </a:spcAft>
              <a:buClr>
                <a:srgbClr val="FFFFFF"/>
              </a:buClr>
              <a:buSzPct val="100000"/>
              <a:buFont typeface="Arial" pitchFamily="34" charset="0"/>
              <a:buChar char="•"/>
              <a:defRPr/>
            </a:pPr>
            <a:endParaRPr lang="en-US" sz="1400" i="1" dirty="0" smtClean="0">
              <a:ln>
                <a:solidFill>
                  <a:srgbClr val="FFFFFF">
                    <a:alpha val="0"/>
                  </a:srgbClr>
                </a:solidFill>
              </a:ln>
              <a:solidFill>
                <a:srgbClr val="FFFFFF"/>
              </a:solidFill>
            </a:endParaRPr>
          </a:p>
        </p:txBody>
      </p:sp>
      <p:sp>
        <p:nvSpPr>
          <p:cNvPr id="38" name="Oval 44"/>
          <p:cNvSpPr/>
          <p:nvPr/>
        </p:nvSpPr>
        <p:spPr bwMode="auto">
          <a:xfrm>
            <a:off x="2018736" y="2851859"/>
            <a:ext cx="1123998" cy="767641"/>
          </a:xfrm>
          <a:custGeom>
            <a:avLst/>
            <a:gdLst/>
            <a:ahLst/>
            <a:cxnLst/>
            <a:rect l="l" t="t" r="r" b="b"/>
            <a:pathLst>
              <a:path w="1661351" h="1149303">
                <a:moveTo>
                  <a:pt x="830675" y="290128"/>
                </a:moveTo>
                <a:lnTo>
                  <a:pt x="559387" y="491565"/>
                </a:lnTo>
                <a:lnTo>
                  <a:pt x="695031" y="491565"/>
                </a:lnTo>
                <a:lnTo>
                  <a:pt x="695031" y="880286"/>
                </a:lnTo>
                <a:lnTo>
                  <a:pt x="966319" y="880286"/>
                </a:lnTo>
                <a:lnTo>
                  <a:pt x="966319" y="491565"/>
                </a:lnTo>
                <a:lnTo>
                  <a:pt x="1101963" y="491565"/>
                </a:lnTo>
                <a:close/>
                <a:moveTo>
                  <a:pt x="998696" y="0"/>
                </a:moveTo>
                <a:cubicBezTo>
                  <a:pt x="1214745" y="0"/>
                  <a:pt x="1389888" y="175143"/>
                  <a:pt x="1389888" y="391192"/>
                </a:cubicBezTo>
                <a:lnTo>
                  <a:pt x="1387108" y="425150"/>
                </a:lnTo>
                <a:cubicBezTo>
                  <a:pt x="1410399" y="415356"/>
                  <a:pt x="1435992" y="410031"/>
                  <a:pt x="1462829" y="410031"/>
                </a:cubicBezTo>
                <a:cubicBezTo>
                  <a:pt x="1572470" y="410031"/>
                  <a:pt x="1661351" y="498912"/>
                  <a:pt x="1661351" y="608553"/>
                </a:cubicBezTo>
                <a:cubicBezTo>
                  <a:pt x="1661351" y="718194"/>
                  <a:pt x="1572470" y="807075"/>
                  <a:pt x="1462829" y="807075"/>
                </a:cubicBezTo>
                <a:cubicBezTo>
                  <a:pt x="1441340" y="807075"/>
                  <a:pt x="1420648" y="803661"/>
                  <a:pt x="1401560" y="796443"/>
                </a:cubicBezTo>
                <a:cubicBezTo>
                  <a:pt x="1391444" y="871250"/>
                  <a:pt x="1326565" y="927638"/>
                  <a:pt x="1248515" y="927638"/>
                </a:cubicBezTo>
                <a:cubicBezTo>
                  <a:pt x="1213377" y="927638"/>
                  <a:pt x="1180909" y="916209"/>
                  <a:pt x="1156285" y="894609"/>
                </a:cubicBezTo>
                <a:lnTo>
                  <a:pt x="1146742" y="922922"/>
                </a:lnTo>
                <a:cubicBezTo>
                  <a:pt x="1116072" y="1052925"/>
                  <a:pt x="999092" y="1149303"/>
                  <a:pt x="859601" y="1149303"/>
                </a:cubicBezTo>
                <a:cubicBezTo>
                  <a:pt x="778140" y="1149303"/>
                  <a:pt x="704356" y="1116434"/>
                  <a:pt x="650856" y="1063166"/>
                </a:cubicBezTo>
                <a:cubicBezTo>
                  <a:pt x="629378" y="1069684"/>
                  <a:pt x="606548" y="1072474"/>
                  <a:pt x="583067" y="1072474"/>
                </a:cubicBezTo>
                <a:cubicBezTo>
                  <a:pt x="441635" y="1072474"/>
                  <a:pt x="323842" y="971260"/>
                  <a:pt x="298508" y="837249"/>
                </a:cubicBezTo>
                <a:cubicBezTo>
                  <a:pt x="271272" y="854603"/>
                  <a:pt x="238833" y="863114"/>
                  <a:pt x="204406" y="863114"/>
                </a:cubicBezTo>
                <a:cubicBezTo>
                  <a:pt x="91516" y="863114"/>
                  <a:pt x="0" y="771598"/>
                  <a:pt x="0" y="658708"/>
                </a:cubicBezTo>
                <a:cubicBezTo>
                  <a:pt x="0" y="545818"/>
                  <a:pt x="91516" y="454302"/>
                  <a:pt x="204406" y="454302"/>
                </a:cubicBezTo>
                <a:lnTo>
                  <a:pt x="233918" y="457277"/>
                </a:lnTo>
                <a:cubicBezTo>
                  <a:pt x="222386" y="429473"/>
                  <a:pt x="216312" y="398969"/>
                  <a:pt x="216312" y="367046"/>
                </a:cubicBezTo>
                <a:cubicBezTo>
                  <a:pt x="216312" y="231035"/>
                  <a:pt x="326570" y="120777"/>
                  <a:pt x="462581" y="120777"/>
                </a:cubicBezTo>
                <a:cubicBezTo>
                  <a:pt x="539633" y="120777"/>
                  <a:pt x="608421" y="156164"/>
                  <a:pt x="652706" y="212283"/>
                </a:cubicBezTo>
                <a:cubicBezTo>
                  <a:pt x="716234" y="85845"/>
                  <a:pt x="847440" y="0"/>
                  <a:pt x="998696" y="0"/>
                </a:cubicBezTo>
                <a:close/>
              </a:path>
            </a:pathLst>
          </a:custGeom>
          <a:solidFill>
            <a:srgbClr val="FFFFFF"/>
          </a:solidFill>
          <a:ln w="9525" cap="flat" cmpd="sng" algn="ctr">
            <a:noFill/>
            <a:prstDash val="solid"/>
          </a:ln>
          <a:effectLst/>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sz="2200" kern="0" dirty="0">
              <a:ln>
                <a:solidFill>
                  <a:srgbClr val="FFFFFF">
                    <a:alpha val="0"/>
                  </a:srgbClr>
                </a:solidFill>
              </a:ln>
              <a:solidFill>
                <a:srgbClr val="FFFFFF"/>
              </a:solidFill>
            </a:endParaRPr>
          </a:p>
        </p:txBody>
      </p:sp>
      <p:sp>
        <p:nvSpPr>
          <p:cNvPr id="31" name="TextBox 30"/>
          <p:cNvSpPr txBox="1"/>
          <p:nvPr/>
        </p:nvSpPr>
        <p:spPr>
          <a:xfrm>
            <a:off x="4334753" y="4658160"/>
            <a:ext cx="3866023" cy="523220"/>
          </a:xfrm>
          <a:prstGeom prst="rect">
            <a:avLst/>
          </a:prstGeom>
          <a:noFill/>
        </p:spPr>
        <p:txBody>
          <a:bodyPr wrap="square" rtlCol="0">
            <a:spAutoFit/>
          </a:bodyPr>
          <a:lstStyle/>
          <a:p>
            <a:pPr marL="0" lvl="3" algn="ctr"/>
            <a:r>
              <a:rPr lang="en-US" sz="2800" i="1" dirty="0">
                <a:ln w="3175">
                  <a:solidFill>
                    <a:srgbClr val="FFFFFF">
                      <a:alpha val="0"/>
                    </a:srgbClr>
                  </a:solidFill>
                </a:ln>
                <a:solidFill>
                  <a:schemeClr val="bg1"/>
                </a:solidFill>
                <a:cs typeface="Segoe UI" pitchFamily="34" charset="0"/>
              </a:rPr>
              <a:t> </a:t>
            </a:r>
            <a:r>
              <a:rPr lang="en-US" sz="2000" b="1" spc="-100" dirty="0">
                <a:solidFill>
                  <a:schemeClr val="bg1"/>
                </a:solidFill>
                <a:latin typeface="+mj-lt"/>
              </a:rPr>
              <a:t>Pay </a:t>
            </a:r>
            <a:r>
              <a:rPr lang="en-US" sz="2000" b="1" spc="-100" dirty="0" smtClean="0">
                <a:solidFill>
                  <a:schemeClr val="bg1"/>
                </a:solidFill>
                <a:latin typeface="+mj-lt"/>
              </a:rPr>
              <a:t>As </a:t>
            </a:r>
            <a:r>
              <a:rPr lang="en-US" sz="2000" b="1" spc="-100" dirty="0">
                <a:solidFill>
                  <a:schemeClr val="bg1"/>
                </a:solidFill>
                <a:latin typeface="+mj-lt"/>
              </a:rPr>
              <a:t>You Grow</a:t>
            </a:r>
          </a:p>
        </p:txBody>
      </p:sp>
      <p:sp>
        <p:nvSpPr>
          <p:cNvPr id="33" name="Rectangle 32"/>
          <p:cNvSpPr/>
          <p:nvPr/>
        </p:nvSpPr>
        <p:spPr>
          <a:xfrm>
            <a:off x="4502785" y="5155478"/>
            <a:ext cx="3726815" cy="1107996"/>
          </a:xfrm>
          <a:prstGeom prst="rect">
            <a:avLst/>
          </a:prstGeom>
        </p:spPr>
        <p:txBody>
          <a:bodyPr wrap="square" lIns="0" tIns="45720" rIns="0" bIns="45720">
            <a:spAutoFit/>
          </a:bodyPr>
          <a:lstStyle/>
          <a:p>
            <a:pPr marL="285750" indent="-285750" fontAlgn="base">
              <a:spcBef>
                <a:spcPts val="300"/>
              </a:spcBef>
              <a:spcAft>
                <a:spcPts val="300"/>
              </a:spcAft>
              <a:buClr>
                <a:srgbClr val="FFFFFF"/>
              </a:buClr>
              <a:buSzPct val="100000"/>
              <a:buFont typeface="Arial" pitchFamily="34" charset="0"/>
              <a:buChar char="•"/>
              <a:defRPr/>
            </a:pPr>
            <a:r>
              <a:rPr lang="en-US" sz="1400" dirty="0" smtClean="0">
                <a:ln>
                  <a:solidFill>
                    <a:srgbClr val="FFFFFF">
                      <a:alpha val="0"/>
                    </a:srgbClr>
                  </a:solidFill>
                </a:ln>
                <a:solidFill>
                  <a:srgbClr val="FFFFFF"/>
                </a:solidFill>
              </a:rPr>
              <a:t>Simplified edition lineup</a:t>
            </a:r>
          </a:p>
          <a:p>
            <a:pPr marL="285750" indent="-285750" fontAlgn="base">
              <a:spcBef>
                <a:spcPts val="300"/>
              </a:spcBef>
              <a:spcAft>
                <a:spcPts val="300"/>
              </a:spcAft>
              <a:buClr>
                <a:srgbClr val="FFFFFF"/>
              </a:buClr>
              <a:buSzPct val="100000"/>
              <a:buFont typeface="Arial" pitchFamily="34" charset="0"/>
              <a:buChar char="•"/>
              <a:defRPr/>
            </a:pPr>
            <a:r>
              <a:rPr lang="en-US" sz="1400" dirty="0" smtClean="0">
                <a:ln>
                  <a:solidFill>
                    <a:srgbClr val="FFFFFF">
                      <a:alpha val="0"/>
                    </a:srgbClr>
                  </a:solidFill>
                </a:ln>
                <a:solidFill>
                  <a:srgbClr val="FFFFFF"/>
                </a:solidFill>
              </a:rPr>
              <a:t>Streamlined editions aligned to database and business intelligence needs</a:t>
            </a:r>
          </a:p>
          <a:p>
            <a:pPr marL="285750" indent="-285750" fontAlgn="base">
              <a:spcBef>
                <a:spcPts val="300"/>
              </a:spcBef>
              <a:spcAft>
                <a:spcPts val="300"/>
              </a:spcAft>
              <a:buClr>
                <a:srgbClr val="FFFFFF"/>
              </a:buClr>
              <a:buSzPct val="100000"/>
              <a:buFont typeface="Arial" pitchFamily="34" charset="0"/>
              <a:buChar char="•"/>
              <a:defRPr/>
            </a:pPr>
            <a:endParaRPr lang="en-US" sz="1400" i="1" dirty="0" smtClean="0">
              <a:ln>
                <a:solidFill>
                  <a:srgbClr val="FFFFFF">
                    <a:alpha val="0"/>
                  </a:srgbClr>
                </a:solidFill>
              </a:ln>
              <a:solidFill>
                <a:srgbClr val="FFFFFF"/>
              </a:solidFill>
            </a:endParaRPr>
          </a:p>
        </p:txBody>
      </p:sp>
      <p:sp>
        <p:nvSpPr>
          <p:cNvPr id="36" name="Oval 18"/>
          <p:cNvSpPr/>
          <p:nvPr/>
        </p:nvSpPr>
        <p:spPr bwMode="auto">
          <a:xfrm>
            <a:off x="3209361" y="4915956"/>
            <a:ext cx="814138" cy="812570"/>
          </a:xfrm>
          <a:custGeom>
            <a:avLst/>
            <a:gdLst/>
            <a:ahLst/>
            <a:cxnLst/>
            <a:rect l="l" t="t" r="r" b="b"/>
            <a:pathLst>
              <a:path w="1076010" h="1076010">
                <a:moveTo>
                  <a:pt x="597494" y="633135"/>
                </a:moveTo>
                <a:cubicBezTo>
                  <a:pt x="688132" y="688953"/>
                  <a:pt x="654389" y="738647"/>
                  <a:pt x="597494" y="764709"/>
                </a:cubicBezTo>
                <a:close/>
                <a:moveTo>
                  <a:pt x="502244" y="319800"/>
                </a:moveTo>
                <a:lnTo>
                  <a:pt x="502244" y="448207"/>
                </a:lnTo>
                <a:cubicBezTo>
                  <a:pt x="430058" y="400606"/>
                  <a:pt x="447123" y="344838"/>
                  <a:pt x="502244" y="319800"/>
                </a:cubicBezTo>
                <a:close/>
                <a:moveTo>
                  <a:pt x="538005" y="0"/>
                </a:moveTo>
                <a:cubicBezTo>
                  <a:pt x="605495" y="0"/>
                  <a:pt x="670083" y="12427"/>
                  <a:pt x="729048" y="36576"/>
                </a:cubicBezTo>
                <a:cubicBezTo>
                  <a:pt x="738749" y="60267"/>
                  <a:pt x="735370" y="85391"/>
                  <a:pt x="717367" y="104666"/>
                </a:cubicBezTo>
                <a:cubicBezTo>
                  <a:pt x="690525" y="135343"/>
                  <a:pt x="641628" y="165189"/>
                  <a:pt x="597494" y="195660"/>
                </a:cubicBezTo>
                <a:lnTo>
                  <a:pt x="597494" y="149400"/>
                </a:lnTo>
                <a:lnTo>
                  <a:pt x="502244" y="149400"/>
                </a:lnTo>
                <a:lnTo>
                  <a:pt x="502244" y="209828"/>
                </a:lnTo>
                <a:cubicBezTo>
                  <a:pt x="376236" y="228971"/>
                  <a:pt x="338313" y="318227"/>
                  <a:pt x="326910" y="386645"/>
                </a:cubicBezTo>
                <a:cubicBezTo>
                  <a:pt x="332013" y="529499"/>
                  <a:pt x="436650" y="568076"/>
                  <a:pt x="502244" y="587829"/>
                </a:cubicBezTo>
                <a:lnTo>
                  <a:pt x="502244" y="767599"/>
                </a:lnTo>
                <a:cubicBezTo>
                  <a:pt x="445956" y="760814"/>
                  <a:pt x="392281" y="738478"/>
                  <a:pt x="343384" y="716143"/>
                </a:cubicBezTo>
                <a:lnTo>
                  <a:pt x="343384" y="836960"/>
                </a:lnTo>
                <a:cubicBezTo>
                  <a:pt x="396669" y="864870"/>
                  <a:pt x="445265" y="876369"/>
                  <a:pt x="502244" y="879030"/>
                </a:cubicBezTo>
                <a:lnTo>
                  <a:pt x="502244" y="936444"/>
                </a:lnTo>
                <a:lnTo>
                  <a:pt x="597494" y="936444"/>
                </a:lnTo>
                <a:lnTo>
                  <a:pt x="597494" y="876733"/>
                </a:lnTo>
                <a:cubicBezTo>
                  <a:pt x="757840" y="854114"/>
                  <a:pt x="806314" y="739139"/>
                  <a:pt x="768986" y="622786"/>
                </a:cubicBezTo>
                <a:cubicBezTo>
                  <a:pt x="719294" y="548683"/>
                  <a:pt x="662128" y="524404"/>
                  <a:pt x="597494" y="492990"/>
                </a:cubicBezTo>
                <a:lnTo>
                  <a:pt x="597494" y="345434"/>
                </a:lnTo>
                <a:cubicBezTo>
                  <a:pt x="611745" y="341987"/>
                  <a:pt x="625855" y="334895"/>
                  <a:pt x="639737" y="325700"/>
                </a:cubicBezTo>
                <a:cubicBezTo>
                  <a:pt x="673063" y="331718"/>
                  <a:pt x="705923" y="344514"/>
                  <a:pt x="738782" y="361933"/>
                </a:cubicBezTo>
                <a:cubicBezTo>
                  <a:pt x="738020" y="326885"/>
                  <a:pt x="737259" y="291835"/>
                  <a:pt x="736496" y="256787"/>
                </a:cubicBezTo>
                <a:cubicBezTo>
                  <a:pt x="757666" y="240942"/>
                  <a:pt x="778708" y="226872"/>
                  <a:pt x="799119" y="217722"/>
                </a:cubicBezTo>
                <a:cubicBezTo>
                  <a:pt x="845263" y="202356"/>
                  <a:pt x="890112" y="196060"/>
                  <a:pt x="936271" y="179199"/>
                </a:cubicBezTo>
                <a:cubicBezTo>
                  <a:pt x="1023683" y="273246"/>
                  <a:pt x="1076010" y="399515"/>
                  <a:pt x="1076010" y="538005"/>
                </a:cubicBezTo>
                <a:cubicBezTo>
                  <a:pt x="1076010" y="835137"/>
                  <a:pt x="835137" y="1076010"/>
                  <a:pt x="538005" y="1076010"/>
                </a:cubicBezTo>
                <a:cubicBezTo>
                  <a:pt x="240873" y="1076010"/>
                  <a:pt x="0" y="835137"/>
                  <a:pt x="0" y="538005"/>
                </a:cubicBezTo>
                <a:cubicBezTo>
                  <a:pt x="0" y="240873"/>
                  <a:pt x="240873" y="0"/>
                  <a:pt x="538005" y="0"/>
                </a:cubicBezTo>
                <a:close/>
              </a:path>
            </a:pathLst>
          </a:custGeom>
          <a:solidFill>
            <a:srgbClr val="FFFFFF"/>
          </a:solidFill>
          <a:ln w="9525" cap="flat" cmpd="sng" algn="ctr">
            <a:noFill/>
            <a:prstDash val="solid"/>
          </a:ln>
          <a:effectLst/>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sz="2200" kern="0" dirty="0">
              <a:ln>
                <a:solidFill>
                  <a:srgbClr val="FFFFFF">
                    <a:alpha val="0"/>
                  </a:srgbClr>
                </a:solidFill>
              </a:ln>
              <a:solidFill>
                <a:srgbClr val="FFFFFF"/>
              </a:solidFill>
            </a:endParaRPr>
          </a:p>
        </p:txBody>
      </p:sp>
      <p:sp>
        <p:nvSpPr>
          <p:cNvPr id="37" name="Freeform 36"/>
          <p:cNvSpPr/>
          <p:nvPr/>
        </p:nvSpPr>
        <p:spPr>
          <a:xfrm>
            <a:off x="3527868" y="4560410"/>
            <a:ext cx="759318" cy="564983"/>
          </a:xfrm>
          <a:custGeom>
            <a:avLst/>
            <a:gdLst>
              <a:gd name="connsiteX0" fmla="*/ 494247 w 1103913"/>
              <a:gd name="connsiteY0" fmla="*/ 189801 h 769270"/>
              <a:gd name="connsiteX1" fmla="*/ 680920 w 1103913"/>
              <a:gd name="connsiteY1" fmla="*/ 207780 h 769270"/>
              <a:gd name="connsiteX2" fmla="*/ 830389 w 1103913"/>
              <a:gd name="connsiteY2" fmla="*/ 436380 h 769270"/>
              <a:gd name="connsiteX3" fmla="*/ 778552 w 1103913"/>
              <a:gd name="connsiteY3" fmla="*/ 480342 h 769270"/>
              <a:gd name="connsiteX4" fmla="*/ 672128 w 1103913"/>
              <a:gd name="connsiteY4" fmla="*/ 585849 h 769270"/>
              <a:gd name="connsiteX5" fmla="*/ 492252 w 1103913"/>
              <a:gd name="connsiteY5" fmla="*/ 645747 h 769270"/>
              <a:gd name="connsiteX6" fmla="*/ 232512 w 1103913"/>
              <a:gd name="connsiteY6" fmla="*/ 752903 h 769270"/>
              <a:gd name="connsiteX7" fmla="*/ 417151 w 1103913"/>
              <a:gd name="connsiteY7" fmla="*/ 541888 h 769270"/>
              <a:gd name="connsiteX8" fmla="*/ 381981 w 1103913"/>
              <a:gd name="connsiteY8" fmla="*/ 427588 h 769270"/>
              <a:gd name="connsiteX9" fmla="*/ 162174 w 1103913"/>
              <a:gd name="connsiteY9" fmla="*/ 427588 h 769270"/>
              <a:gd name="connsiteX10" fmla="*/ 149001 w 1103913"/>
              <a:gd name="connsiteY10" fmla="*/ 453587 h 769270"/>
              <a:gd name="connsiteX11" fmla="*/ 0 w 1103913"/>
              <a:gd name="connsiteY11" fmla="*/ 502394 h 769270"/>
              <a:gd name="connsiteX12" fmla="*/ 70953 w 1103913"/>
              <a:gd name="connsiteY12" fmla="*/ 362745 h 769270"/>
              <a:gd name="connsiteX13" fmla="*/ 408358 w 1103913"/>
              <a:gd name="connsiteY13" fmla="*/ 198988 h 769270"/>
              <a:gd name="connsiteX14" fmla="*/ 494247 w 1103913"/>
              <a:gd name="connsiteY14" fmla="*/ 189801 h 769270"/>
              <a:gd name="connsiteX15" fmla="*/ 837719 w 1103913"/>
              <a:gd name="connsiteY15" fmla="*/ 0 h 769270"/>
              <a:gd name="connsiteX16" fmla="*/ 912558 w 1103913"/>
              <a:gd name="connsiteY16" fmla="*/ 153411 h 769270"/>
              <a:gd name="connsiteX17" fmla="*/ 1103913 w 1103913"/>
              <a:gd name="connsiteY17" fmla="*/ 374963 h 769270"/>
              <a:gd name="connsiteX18" fmla="*/ 989422 w 1103913"/>
              <a:gd name="connsiteY18" fmla="*/ 449382 h 769270"/>
              <a:gd name="connsiteX19" fmla="*/ 963998 w 1103913"/>
              <a:gd name="connsiteY19" fmla="*/ 419290 h 769270"/>
              <a:gd name="connsiteX20" fmla="*/ 870260 w 1103913"/>
              <a:gd name="connsiteY20" fmla="*/ 480219 h 769270"/>
              <a:gd name="connsiteX21" fmla="*/ 678172 w 1103913"/>
              <a:gd name="connsiteY21" fmla="*/ 166688 h 769270"/>
              <a:gd name="connsiteX22" fmla="*/ 744053 w 1103913"/>
              <a:gd name="connsiteY22" fmla="*/ 106363 h 769270"/>
              <a:gd name="connsiteX23" fmla="*/ 929008 w 1103913"/>
              <a:gd name="connsiteY23" fmla="*/ 377751 h 769270"/>
              <a:gd name="connsiteX24" fmla="*/ 743263 w 1103913"/>
              <a:gd name="connsiteY24" fmla="*/ 68695 h 769270"/>
              <a:gd name="connsiteX25" fmla="*/ 837719 w 1103913"/>
              <a:gd name="connsiteY25" fmla="*/ 0 h 769270"/>
              <a:gd name="connsiteX0" fmla="*/ 494247 w 1103913"/>
              <a:gd name="connsiteY0" fmla="*/ 189801 h 769270"/>
              <a:gd name="connsiteX1" fmla="*/ 680920 w 1103913"/>
              <a:gd name="connsiteY1" fmla="*/ 207780 h 769270"/>
              <a:gd name="connsiteX2" fmla="*/ 830389 w 1103913"/>
              <a:gd name="connsiteY2" fmla="*/ 436380 h 769270"/>
              <a:gd name="connsiteX3" fmla="*/ 778552 w 1103913"/>
              <a:gd name="connsiteY3" fmla="*/ 480342 h 769270"/>
              <a:gd name="connsiteX4" fmla="*/ 672128 w 1103913"/>
              <a:gd name="connsiteY4" fmla="*/ 585849 h 769270"/>
              <a:gd name="connsiteX5" fmla="*/ 492252 w 1103913"/>
              <a:gd name="connsiteY5" fmla="*/ 645747 h 769270"/>
              <a:gd name="connsiteX6" fmla="*/ 232512 w 1103913"/>
              <a:gd name="connsiteY6" fmla="*/ 752903 h 769270"/>
              <a:gd name="connsiteX7" fmla="*/ 417151 w 1103913"/>
              <a:gd name="connsiteY7" fmla="*/ 541888 h 769270"/>
              <a:gd name="connsiteX8" fmla="*/ 381981 w 1103913"/>
              <a:gd name="connsiteY8" fmla="*/ 427588 h 769270"/>
              <a:gd name="connsiteX9" fmla="*/ 162174 w 1103913"/>
              <a:gd name="connsiteY9" fmla="*/ 427588 h 769270"/>
              <a:gd name="connsiteX10" fmla="*/ 149001 w 1103913"/>
              <a:gd name="connsiteY10" fmla="*/ 453587 h 769270"/>
              <a:gd name="connsiteX11" fmla="*/ 0 w 1103913"/>
              <a:gd name="connsiteY11" fmla="*/ 502394 h 769270"/>
              <a:gd name="connsiteX12" fmla="*/ 70953 w 1103913"/>
              <a:gd name="connsiteY12" fmla="*/ 362745 h 769270"/>
              <a:gd name="connsiteX13" fmla="*/ 408358 w 1103913"/>
              <a:gd name="connsiteY13" fmla="*/ 198988 h 769270"/>
              <a:gd name="connsiteX14" fmla="*/ 494247 w 1103913"/>
              <a:gd name="connsiteY14" fmla="*/ 189801 h 769270"/>
              <a:gd name="connsiteX15" fmla="*/ 837719 w 1103913"/>
              <a:gd name="connsiteY15" fmla="*/ 0 h 769270"/>
              <a:gd name="connsiteX16" fmla="*/ 912558 w 1103913"/>
              <a:gd name="connsiteY16" fmla="*/ 153411 h 769270"/>
              <a:gd name="connsiteX17" fmla="*/ 1103913 w 1103913"/>
              <a:gd name="connsiteY17" fmla="*/ 374963 h 769270"/>
              <a:gd name="connsiteX18" fmla="*/ 989422 w 1103913"/>
              <a:gd name="connsiteY18" fmla="*/ 449382 h 769270"/>
              <a:gd name="connsiteX19" fmla="*/ 963998 w 1103913"/>
              <a:gd name="connsiteY19" fmla="*/ 419290 h 769270"/>
              <a:gd name="connsiteX20" fmla="*/ 870260 w 1103913"/>
              <a:gd name="connsiteY20" fmla="*/ 480219 h 769270"/>
              <a:gd name="connsiteX21" fmla="*/ 678172 w 1103913"/>
              <a:gd name="connsiteY21" fmla="*/ 166688 h 769270"/>
              <a:gd name="connsiteX22" fmla="*/ 744053 w 1103913"/>
              <a:gd name="connsiteY22" fmla="*/ 106363 h 769270"/>
              <a:gd name="connsiteX23" fmla="*/ 929008 w 1103913"/>
              <a:gd name="connsiteY23" fmla="*/ 377751 h 769270"/>
              <a:gd name="connsiteX24" fmla="*/ 743263 w 1103913"/>
              <a:gd name="connsiteY24" fmla="*/ 68695 h 769270"/>
              <a:gd name="connsiteX25" fmla="*/ 837719 w 1103913"/>
              <a:gd name="connsiteY25" fmla="*/ 0 h 769270"/>
              <a:gd name="connsiteX0" fmla="*/ 494247 w 1103913"/>
              <a:gd name="connsiteY0" fmla="*/ 189801 h 769270"/>
              <a:gd name="connsiteX1" fmla="*/ 680920 w 1103913"/>
              <a:gd name="connsiteY1" fmla="*/ 207780 h 769270"/>
              <a:gd name="connsiteX2" fmla="*/ 830389 w 1103913"/>
              <a:gd name="connsiteY2" fmla="*/ 436380 h 769270"/>
              <a:gd name="connsiteX3" fmla="*/ 778552 w 1103913"/>
              <a:gd name="connsiteY3" fmla="*/ 480342 h 769270"/>
              <a:gd name="connsiteX4" fmla="*/ 672128 w 1103913"/>
              <a:gd name="connsiteY4" fmla="*/ 585849 h 769270"/>
              <a:gd name="connsiteX5" fmla="*/ 492252 w 1103913"/>
              <a:gd name="connsiteY5" fmla="*/ 645747 h 769270"/>
              <a:gd name="connsiteX6" fmla="*/ 232512 w 1103913"/>
              <a:gd name="connsiteY6" fmla="*/ 752903 h 769270"/>
              <a:gd name="connsiteX7" fmla="*/ 417151 w 1103913"/>
              <a:gd name="connsiteY7" fmla="*/ 541888 h 769270"/>
              <a:gd name="connsiteX8" fmla="*/ 381981 w 1103913"/>
              <a:gd name="connsiteY8" fmla="*/ 427588 h 769270"/>
              <a:gd name="connsiteX9" fmla="*/ 162174 w 1103913"/>
              <a:gd name="connsiteY9" fmla="*/ 427588 h 769270"/>
              <a:gd name="connsiteX10" fmla="*/ 149001 w 1103913"/>
              <a:gd name="connsiteY10" fmla="*/ 453587 h 769270"/>
              <a:gd name="connsiteX11" fmla="*/ 0 w 1103913"/>
              <a:gd name="connsiteY11" fmla="*/ 502394 h 769270"/>
              <a:gd name="connsiteX12" fmla="*/ 70953 w 1103913"/>
              <a:gd name="connsiteY12" fmla="*/ 362745 h 769270"/>
              <a:gd name="connsiteX13" fmla="*/ 408358 w 1103913"/>
              <a:gd name="connsiteY13" fmla="*/ 198988 h 769270"/>
              <a:gd name="connsiteX14" fmla="*/ 494247 w 1103913"/>
              <a:gd name="connsiteY14" fmla="*/ 189801 h 769270"/>
              <a:gd name="connsiteX15" fmla="*/ 837719 w 1103913"/>
              <a:gd name="connsiteY15" fmla="*/ 0 h 769270"/>
              <a:gd name="connsiteX16" fmla="*/ 903033 w 1103913"/>
              <a:gd name="connsiteY16" fmla="*/ 96261 h 769270"/>
              <a:gd name="connsiteX17" fmla="*/ 1103913 w 1103913"/>
              <a:gd name="connsiteY17" fmla="*/ 374963 h 769270"/>
              <a:gd name="connsiteX18" fmla="*/ 989422 w 1103913"/>
              <a:gd name="connsiteY18" fmla="*/ 449382 h 769270"/>
              <a:gd name="connsiteX19" fmla="*/ 963998 w 1103913"/>
              <a:gd name="connsiteY19" fmla="*/ 419290 h 769270"/>
              <a:gd name="connsiteX20" fmla="*/ 870260 w 1103913"/>
              <a:gd name="connsiteY20" fmla="*/ 480219 h 769270"/>
              <a:gd name="connsiteX21" fmla="*/ 678172 w 1103913"/>
              <a:gd name="connsiteY21" fmla="*/ 166688 h 769270"/>
              <a:gd name="connsiteX22" fmla="*/ 744053 w 1103913"/>
              <a:gd name="connsiteY22" fmla="*/ 106363 h 769270"/>
              <a:gd name="connsiteX23" fmla="*/ 929008 w 1103913"/>
              <a:gd name="connsiteY23" fmla="*/ 377751 h 769270"/>
              <a:gd name="connsiteX24" fmla="*/ 743263 w 1103913"/>
              <a:gd name="connsiteY24" fmla="*/ 68695 h 769270"/>
              <a:gd name="connsiteX25" fmla="*/ 837719 w 1103913"/>
              <a:gd name="connsiteY25" fmla="*/ 0 h 769270"/>
              <a:gd name="connsiteX0" fmla="*/ 494247 w 1103913"/>
              <a:gd name="connsiteY0" fmla="*/ 189801 h 769270"/>
              <a:gd name="connsiteX1" fmla="*/ 680920 w 1103913"/>
              <a:gd name="connsiteY1" fmla="*/ 207780 h 769270"/>
              <a:gd name="connsiteX2" fmla="*/ 830389 w 1103913"/>
              <a:gd name="connsiteY2" fmla="*/ 436380 h 769270"/>
              <a:gd name="connsiteX3" fmla="*/ 778552 w 1103913"/>
              <a:gd name="connsiteY3" fmla="*/ 480342 h 769270"/>
              <a:gd name="connsiteX4" fmla="*/ 672128 w 1103913"/>
              <a:gd name="connsiteY4" fmla="*/ 585849 h 769270"/>
              <a:gd name="connsiteX5" fmla="*/ 492252 w 1103913"/>
              <a:gd name="connsiteY5" fmla="*/ 645747 h 769270"/>
              <a:gd name="connsiteX6" fmla="*/ 232512 w 1103913"/>
              <a:gd name="connsiteY6" fmla="*/ 752903 h 769270"/>
              <a:gd name="connsiteX7" fmla="*/ 417151 w 1103913"/>
              <a:gd name="connsiteY7" fmla="*/ 541888 h 769270"/>
              <a:gd name="connsiteX8" fmla="*/ 381981 w 1103913"/>
              <a:gd name="connsiteY8" fmla="*/ 427588 h 769270"/>
              <a:gd name="connsiteX9" fmla="*/ 162174 w 1103913"/>
              <a:gd name="connsiteY9" fmla="*/ 427588 h 769270"/>
              <a:gd name="connsiteX10" fmla="*/ 149001 w 1103913"/>
              <a:gd name="connsiteY10" fmla="*/ 453587 h 769270"/>
              <a:gd name="connsiteX11" fmla="*/ 0 w 1103913"/>
              <a:gd name="connsiteY11" fmla="*/ 502394 h 769270"/>
              <a:gd name="connsiteX12" fmla="*/ 70953 w 1103913"/>
              <a:gd name="connsiteY12" fmla="*/ 362745 h 769270"/>
              <a:gd name="connsiteX13" fmla="*/ 408358 w 1103913"/>
              <a:gd name="connsiteY13" fmla="*/ 198988 h 769270"/>
              <a:gd name="connsiteX14" fmla="*/ 494247 w 1103913"/>
              <a:gd name="connsiteY14" fmla="*/ 189801 h 769270"/>
              <a:gd name="connsiteX15" fmla="*/ 837719 w 1103913"/>
              <a:gd name="connsiteY15" fmla="*/ 0 h 769270"/>
              <a:gd name="connsiteX16" fmla="*/ 890333 w 1103913"/>
              <a:gd name="connsiteY16" fmla="*/ 89911 h 769270"/>
              <a:gd name="connsiteX17" fmla="*/ 1103913 w 1103913"/>
              <a:gd name="connsiteY17" fmla="*/ 374963 h 769270"/>
              <a:gd name="connsiteX18" fmla="*/ 989422 w 1103913"/>
              <a:gd name="connsiteY18" fmla="*/ 449382 h 769270"/>
              <a:gd name="connsiteX19" fmla="*/ 963998 w 1103913"/>
              <a:gd name="connsiteY19" fmla="*/ 419290 h 769270"/>
              <a:gd name="connsiteX20" fmla="*/ 870260 w 1103913"/>
              <a:gd name="connsiteY20" fmla="*/ 480219 h 769270"/>
              <a:gd name="connsiteX21" fmla="*/ 678172 w 1103913"/>
              <a:gd name="connsiteY21" fmla="*/ 166688 h 769270"/>
              <a:gd name="connsiteX22" fmla="*/ 744053 w 1103913"/>
              <a:gd name="connsiteY22" fmla="*/ 106363 h 769270"/>
              <a:gd name="connsiteX23" fmla="*/ 929008 w 1103913"/>
              <a:gd name="connsiteY23" fmla="*/ 377751 h 769270"/>
              <a:gd name="connsiteX24" fmla="*/ 743263 w 1103913"/>
              <a:gd name="connsiteY24" fmla="*/ 68695 h 769270"/>
              <a:gd name="connsiteX25" fmla="*/ 837719 w 1103913"/>
              <a:gd name="connsiteY25" fmla="*/ 0 h 769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03913" h="769270">
                <a:moveTo>
                  <a:pt x="494247" y="189801"/>
                </a:moveTo>
                <a:cubicBezTo>
                  <a:pt x="569196" y="190436"/>
                  <a:pt x="616351" y="214512"/>
                  <a:pt x="680920" y="207780"/>
                </a:cubicBezTo>
                <a:cubicBezTo>
                  <a:pt x="716455" y="274455"/>
                  <a:pt x="761516" y="379230"/>
                  <a:pt x="830389" y="436380"/>
                </a:cubicBezTo>
                <a:lnTo>
                  <a:pt x="778552" y="480342"/>
                </a:lnTo>
                <a:cubicBezTo>
                  <a:pt x="737521" y="515511"/>
                  <a:pt x="739353" y="541155"/>
                  <a:pt x="672128" y="585849"/>
                </a:cubicBezTo>
                <a:cubicBezTo>
                  <a:pt x="609788" y="622484"/>
                  <a:pt x="552211" y="625781"/>
                  <a:pt x="492252" y="645747"/>
                </a:cubicBezTo>
                <a:cubicBezTo>
                  <a:pt x="407260" y="683847"/>
                  <a:pt x="310360" y="814815"/>
                  <a:pt x="232512" y="752903"/>
                </a:cubicBezTo>
                <a:cubicBezTo>
                  <a:pt x="167852" y="677803"/>
                  <a:pt x="355605" y="612226"/>
                  <a:pt x="417151" y="541888"/>
                </a:cubicBezTo>
                <a:cubicBezTo>
                  <a:pt x="448290" y="508550"/>
                  <a:pt x="431804" y="456163"/>
                  <a:pt x="381981" y="427588"/>
                </a:cubicBezTo>
                <a:cubicBezTo>
                  <a:pt x="308712" y="415682"/>
                  <a:pt x="202106" y="382345"/>
                  <a:pt x="162174" y="427588"/>
                </a:cubicBezTo>
                <a:lnTo>
                  <a:pt x="149001" y="453587"/>
                </a:lnTo>
                <a:cubicBezTo>
                  <a:pt x="95820" y="460817"/>
                  <a:pt x="45522" y="477372"/>
                  <a:pt x="0" y="502394"/>
                </a:cubicBezTo>
                <a:cubicBezTo>
                  <a:pt x="18812" y="447490"/>
                  <a:pt x="42776" y="393684"/>
                  <a:pt x="70953" y="362745"/>
                </a:cubicBezTo>
                <a:cubicBezTo>
                  <a:pt x="161990" y="301015"/>
                  <a:pt x="276840" y="234523"/>
                  <a:pt x="408358" y="198988"/>
                </a:cubicBezTo>
                <a:cubicBezTo>
                  <a:pt x="441192" y="191982"/>
                  <a:pt x="469264" y="189589"/>
                  <a:pt x="494247" y="189801"/>
                </a:cubicBezTo>
                <a:close/>
                <a:moveTo>
                  <a:pt x="837719" y="0"/>
                </a:moveTo>
                <a:lnTo>
                  <a:pt x="890333" y="89911"/>
                </a:lnTo>
                <a:cubicBezTo>
                  <a:pt x="954118" y="163762"/>
                  <a:pt x="1027428" y="316987"/>
                  <a:pt x="1103913" y="374963"/>
                </a:cubicBezTo>
                <a:lnTo>
                  <a:pt x="989422" y="449382"/>
                </a:lnTo>
                <a:lnTo>
                  <a:pt x="963998" y="419290"/>
                </a:lnTo>
                <a:lnTo>
                  <a:pt x="870260" y="480219"/>
                </a:lnTo>
                <a:cubicBezTo>
                  <a:pt x="797235" y="398462"/>
                  <a:pt x="732147" y="315119"/>
                  <a:pt x="678172" y="166688"/>
                </a:cubicBezTo>
                <a:lnTo>
                  <a:pt x="744053" y="106363"/>
                </a:lnTo>
                <a:cubicBezTo>
                  <a:pt x="800040" y="213726"/>
                  <a:pt x="866958" y="307971"/>
                  <a:pt x="929008" y="377751"/>
                </a:cubicBezTo>
                <a:cubicBezTo>
                  <a:pt x="865741" y="298475"/>
                  <a:pt x="794507" y="193581"/>
                  <a:pt x="743263" y="68695"/>
                </a:cubicBezTo>
                <a:lnTo>
                  <a:pt x="837719" y="0"/>
                </a:lnTo>
                <a:close/>
              </a:path>
            </a:pathLst>
          </a:custGeom>
          <a:solidFill>
            <a:srgbClr val="FFFFFF"/>
          </a:solidFill>
          <a:ln w="9525" cap="flat" cmpd="sng" algn="ctr">
            <a:noFill/>
            <a:prstDash val="solid"/>
          </a:ln>
          <a:effectLst/>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sz="2200" kern="0" dirty="0">
              <a:ln>
                <a:solidFill>
                  <a:srgbClr val="FFFFFF">
                    <a:alpha val="0"/>
                  </a:srgbClr>
                </a:solidFill>
              </a:ln>
              <a:solidFill>
                <a:srgbClr val="FFFFFF"/>
              </a:solidFill>
            </a:endParaRPr>
          </a:p>
        </p:txBody>
      </p:sp>
    </p:spTree>
    <p:extLst>
      <p:ext uri="{BB962C8B-B14F-4D97-AF65-F5344CB8AC3E}">
        <p14:creationId xmlns:p14="http://schemas.microsoft.com/office/powerpoint/2010/main" val="4077508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23"/>
          <p:cNvGraphicFramePr>
            <a:graphicFrameLocks noGrp="1"/>
          </p:cNvGraphicFramePr>
          <p:nvPr>
            <p:custDataLst>
              <p:tags r:id="rId2"/>
            </p:custDataLst>
            <p:extLst>
              <p:ext uri="{D42A27DB-BD31-4B8C-83A1-F6EECF244321}">
                <p14:modId xmlns:p14="http://schemas.microsoft.com/office/powerpoint/2010/main" val="4071283180"/>
              </p:ext>
            </p:extLst>
          </p:nvPr>
        </p:nvGraphicFramePr>
        <p:xfrm>
          <a:off x="269873" y="1011866"/>
          <a:ext cx="8655053" cy="5134041"/>
        </p:xfrm>
        <a:graphic>
          <a:graphicData uri="http://schemas.openxmlformats.org/drawingml/2006/table">
            <a:tbl>
              <a:tblPr firstRow="1" bandRow="1">
                <a:tableStyleId>{D27102A9-8310-4765-A935-A1911B00CA55}</a:tableStyleId>
              </a:tblPr>
              <a:tblGrid>
                <a:gridCol w="2717886"/>
                <a:gridCol w="1163596"/>
                <a:gridCol w="1163596"/>
                <a:gridCol w="3609975"/>
              </a:tblGrid>
              <a:tr h="1279721">
                <a:tc>
                  <a:txBody>
                    <a:bodyPr/>
                    <a:lstStyle/>
                    <a:p>
                      <a:pPr marL="0" lvl="3" algn="ctr" defTabSz="914099" rtl="0" eaLnBrk="1" fontAlgn="base" latinLnBrk="0" hangingPunct="1">
                        <a:lnSpc>
                          <a:spcPct val="100000"/>
                        </a:lnSpc>
                        <a:spcBef>
                          <a:spcPct val="0"/>
                        </a:spcBef>
                        <a:spcAft>
                          <a:spcPct val="0"/>
                        </a:spcAft>
                      </a:pPr>
                      <a:r>
                        <a:rPr lang="en-US" sz="2400" b="1" kern="1200" cap="small" dirty="0" smtClean="0">
                          <a:ln w="3175">
                            <a:solidFill>
                              <a:schemeClr val="tx1">
                                <a:alpha val="0"/>
                              </a:schemeClr>
                            </a:solidFill>
                          </a:ln>
                          <a:solidFill>
                            <a:srgbClr val="3F3F3F"/>
                          </a:solidFill>
                          <a:latin typeface="+mn-lt"/>
                          <a:ea typeface="Segoe UI" pitchFamily="34" charset="0"/>
                          <a:cs typeface="Segoe UI" pitchFamily="34" charset="0"/>
                        </a:rPr>
                        <a:t>Editions</a:t>
                      </a:r>
                    </a:p>
                    <a:p>
                      <a:pPr marL="0" lvl="3" algn="ctr" defTabSz="914099" rtl="0" eaLnBrk="1" fontAlgn="base" latinLnBrk="0" hangingPunct="1">
                        <a:lnSpc>
                          <a:spcPct val="100000"/>
                        </a:lnSpc>
                        <a:spcBef>
                          <a:spcPct val="0"/>
                        </a:spcBef>
                        <a:spcAft>
                          <a:spcPct val="0"/>
                        </a:spcAft>
                      </a:pPr>
                      <a:endParaRPr lang="en-US" sz="2000" b="1" kern="1200" cap="small" dirty="0" smtClean="0">
                        <a:ln w="3175">
                          <a:solidFill>
                            <a:schemeClr val="tx1">
                              <a:alpha val="0"/>
                            </a:schemeClr>
                          </a:solidFill>
                        </a:ln>
                        <a:solidFill>
                          <a:srgbClr val="3F3F3F"/>
                        </a:solidFill>
                        <a:latin typeface="+mn-lt"/>
                        <a:ea typeface="Segoe UI" pitchFamily="34" charset="0"/>
                        <a:cs typeface="Segoe UI" pitchFamily="34" charset="0"/>
                      </a:endParaRPr>
                    </a:p>
                  </a:txBody>
                  <a:tcPr marT="64008" marB="64008" anchor="b">
                    <a:lnL w="12700" cap="flat" cmpd="sng" algn="ctr">
                      <a:noFill/>
                      <a:prstDash val="solid"/>
                      <a:round/>
                      <a:headEnd type="none" w="med" len="med"/>
                      <a:tailEnd type="none" w="med" len="med"/>
                    </a:lnL>
                    <a:lnR w="9525" cap="flat" cmpd="sng" algn="ctr">
                      <a:noFill/>
                      <a:prstDash val="sysDot"/>
                      <a:round/>
                      <a:headEnd type="none" w="med" len="med"/>
                      <a:tailEnd type="none" w="med" len="med"/>
                    </a:lnR>
                    <a:lnT w="12700" cap="flat" cmpd="sng" algn="ctr">
                      <a:no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noFill/>
                  </a:tcPr>
                </a:tc>
                <a:tc gridSpan="2">
                  <a:txBody>
                    <a:bodyPr/>
                    <a:lstStyle/>
                    <a:p>
                      <a:pPr marL="0" lvl="3" algn="ctr" defTabSz="914099" rtl="0" eaLnBrk="1" fontAlgn="base" latinLnBrk="0" hangingPunct="1">
                        <a:lnSpc>
                          <a:spcPct val="100000"/>
                        </a:lnSpc>
                        <a:spcBef>
                          <a:spcPct val="0"/>
                        </a:spcBef>
                        <a:spcAft>
                          <a:spcPct val="0"/>
                        </a:spcAft>
                      </a:pPr>
                      <a:r>
                        <a:rPr lang="en-US" sz="2400" b="1" kern="1200" cap="small" dirty="0" smtClean="0">
                          <a:ln w="3175">
                            <a:solidFill>
                              <a:schemeClr val="tx1">
                                <a:alpha val="0"/>
                              </a:schemeClr>
                            </a:solidFill>
                          </a:ln>
                          <a:solidFill>
                            <a:srgbClr val="3F3F3F"/>
                          </a:solidFill>
                          <a:latin typeface="+mn-lt"/>
                          <a:ea typeface="Segoe UI" pitchFamily="34" charset="0"/>
                          <a:cs typeface="Segoe UI" pitchFamily="34" charset="0"/>
                        </a:rPr>
                        <a:t>Licensing Models</a:t>
                      </a:r>
                    </a:p>
                    <a:p>
                      <a:pPr marL="0" marR="0" lvl="0" indent="0" algn="ctr" defTabSz="914159" rtl="0" eaLnBrk="1" fontAlgn="base" latinLnBrk="0" hangingPunct="1">
                        <a:lnSpc>
                          <a:spcPct val="100000"/>
                        </a:lnSpc>
                        <a:spcBef>
                          <a:spcPts val="100"/>
                        </a:spcBef>
                        <a:spcAft>
                          <a:spcPts val="100"/>
                        </a:spcAft>
                        <a:buClr>
                          <a:srgbClr val="FFFF99"/>
                        </a:buClr>
                        <a:buSzPct val="120000"/>
                        <a:buFontTx/>
                        <a:buNone/>
                        <a:tabLst/>
                        <a:defRPr/>
                      </a:pPr>
                      <a:r>
                        <a:rPr kumimoji="0" lang="en-US" altLang="zh-CN" sz="1400" b="0" i="0" u="none" strike="noStrike" kern="1200" cap="none" spc="0" normalizeH="0" baseline="0" noProof="0" dirty="0" err="1" smtClean="0">
                          <a:ln>
                            <a:solidFill>
                              <a:srgbClr val="FFFFFF">
                                <a:alpha val="0"/>
                              </a:srgbClr>
                            </a:solidFill>
                          </a:ln>
                          <a:solidFill>
                            <a:srgbClr val="3F3F3F"/>
                          </a:solidFill>
                          <a:effectLst/>
                          <a:uLnTx/>
                          <a:uFillTx/>
                          <a:latin typeface="Segoe UI" pitchFamily="34" charset="0"/>
                          <a:ea typeface="+mn-ea"/>
                          <a:cs typeface="Segoe UI" pitchFamily="34" charset="0"/>
                        </a:rPr>
                        <a:t>Server+CAL</a:t>
                      </a:r>
                      <a:r>
                        <a:rPr kumimoji="0" lang="en-US" altLang="zh-CN" sz="1400" b="0" i="0" u="none" strike="noStrike" kern="1200" cap="none" spc="0" normalizeH="0" baseline="0" noProof="0" dirty="0" smtClean="0">
                          <a:ln>
                            <a:solidFill>
                              <a:srgbClr val="FFFFFF">
                                <a:alpha val="0"/>
                              </a:srgbClr>
                            </a:solidFill>
                          </a:ln>
                          <a:solidFill>
                            <a:srgbClr val="3F3F3F"/>
                          </a:solidFill>
                          <a:effectLst/>
                          <a:uLnTx/>
                          <a:uFillTx/>
                          <a:latin typeface="Segoe UI" pitchFamily="34" charset="0"/>
                          <a:ea typeface="+mn-ea"/>
                          <a:cs typeface="Segoe UI" pitchFamily="34" charset="0"/>
                        </a:rPr>
                        <a:t> | Core-based </a:t>
                      </a:r>
                    </a:p>
                  </a:txBody>
                  <a:tcPr marT="64008" marB="64008" anchor="b">
                    <a:lnL w="9525" cap="flat" cmpd="sng" algn="ctr">
                      <a:noFill/>
                      <a:prstDash val="sysDot"/>
                      <a:round/>
                      <a:headEnd type="none" w="med" len="med"/>
                      <a:tailEnd type="none" w="med" len="med"/>
                    </a:lnL>
                    <a:lnR w="9525" cap="flat" cmpd="sng" algn="ctr">
                      <a:noFill/>
                      <a:prstDash val="sysDot"/>
                      <a:round/>
                      <a:headEnd type="none" w="med" len="med"/>
                      <a:tailEnd type="none" w="med" len="med"/>
                    </a:lnR>
                    <a:lnT w="12700" cap="flat" cmpd="sng" algn="ctr">
                      <a:no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159" rtl="0" eaLnBrk="1" fontAlgn="base" latinLnBrk="0" hangingPunct="1">
                        <a:lnSpc>
                          <a:spcPct val="100000"/>
                        </a:lnSpc>
                        <a:spcBef>
                          <a:spcPts val="100"/>
                        </a:spcBef>
                        <a:spcAft>
                          <a:spcPts val="100"/>
                        </a:spcAft>
                        <a:buClr>
                          <a:srgbClr val="FFFF99"/>
                        </a:buClr>
                        <a:buSzPct val="120000"/>
                        <a:buFontTx/>
                        <a:buNone/>
                        <a:tabLst/>
                        <a:defRPr/>
                      </a:pPr>
                      <a:endParaRPr kumimoji="0" lang="en-US" altLang="zh-CN" sz="1050" b="0" i="0" u="none" strike="noStrike" kern="1200" cap="none" spc="0" normalizeH="0" baseline="0" noProof="0" dirty="0" smtClean="0">
                        <a:ln>
                          <a:solidFill>
                            <a:srgbClr val="FFFFFF">
                              <a:alpha val="0"/>
                            </a:srgbClr>
                          </a:solidFill>
                        </a:ln>
                        <a:solidFill>
                          <a:srgbClr val="FFFFFF"/>
                        </a:solidFill>
                        <a:effectLst/>
                        <a:uLnTx/>
                        <a:uFillTx/>
                        <a:latin typeface="Segoe UI" pitchFamily="34" charset="0"/>
                        <a:ea typeface="+mn-ea"/>
                        <a:cs typeface="Segoe UI" pitchFamily="34" charset="0"/>
                      </a:endParaRPr>
                    </a:p>
                  </a:txBody>
                  <a:tcPr marL="45720" marR="45720" marT="27432" marB="27432" anchor="ctr">
                    <a:lnL w="6350" cap="flat" cmpd="sng" algn="ctr">
                      <a:solidFill>
                        <a:srgbClr val="FFFFFF">
                          <a:alpha val="50196"/>
                        </a:srgbClr>
                      </a:solidFill>
                      <a:prstDash val="sysDot"/>
                      <a:round/>
                      <a:headEnd type="none" w="med" len="med"/>
                      <a:tailEnd type="none" w="med" len="med"/>
                    </a:lnL>
                    <a:lnR w="6350" cap="flat" cmpd="sng" algn="ctr">
                      <a:solidFill>
                        <a:srgbClr val="FFFFFF">
                          <a:alpha val="50196"/>
                        </a:srgbClr>
                      </a:solidFill>
                      <a:prstDash val="sysDot"/>
                      <a:round/>
                      <a:headEnd type="none" w="med" len="med"/>
                      <a:tailEnd type="none" w="med" len="med"/>
                    </a:lnR>
                    <a:lnT w="12700" cap="flat" cmpd="sng" algn="ctr">
                      <a:noFill/>
                      <a:prstDash val="solid"/>
                      <a:round/>
                      <a:headEnd type="none" w="med" len="med"/>
                      <a:tailEnd type="none" w="med" len="med"/>
                    </a:lnT>
                    <a:lnB w="6350" cap="flat" cmpd="sng" algn="ctr">
                      <a:solidFill>
                        <a:srgbClr val="FFFFFF">
                          <a:alpha val="50196"/>
                        </a:srgb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lvl="3" algn="ctr" defTabSz="914099" rtl="0" eaLnBrk="1" fontAlgn="base" latinLnBrk="0" hangingPunct="1">
                        <a:lnSpc>
                          <a:spcPct val="100000"/>
                        </a:lnSpc>
                        <a:spcBef>
                          <a:spcPct val="0"/>
                        </a:spcBef>
                        <a:spcAft>
                          <a:spcPct val="0"/>
                        </a:spcAft>
                      </a:pPr>
                      <a:r>
                        <a:rPr lang="en-US" sz="2400" b="1" kern="1200" cap="small" dirty="0" smtClean="0">
                          <a:ln w="3175">
                            <a:solidFill>
                              <a:schemeClr val="tx1">
                                <a:alpha val="0"/>
                              </a:schemeClr>
                            </a:solidFill>
                          </a:ln>
                          <a:solidFill>
                            <a:srgbClr val="3F3F3F"/>
                          </a:solidFill>
                          <a:latin typeface="+mn-lt"/>
                          <a:ea typeface="Segoe UI" pitchFamily="34" charset="0"/>
                          <a:cs typeface="Segoe UI" pitchFamily="34" charset="0"/>
                        </a:rPr>
                        <a:t>Changes to Licensing</a:t>
                      </a:r>
                    </a:p>
                    <a:p>
                      <a:pPr marL="0" lvl="3" algn="ctr" defTabSz="914099" rtl="0" eaLnBrk="1" fontAlgn="base" latinLnBrk="0" hangingPunct="1">
                        <a:lnSpc>
                          <a:spcPct val="100000"/>
                        </a:lnSpc>
                        <a:spcBef>
                          <a:spcPct val="0"/>
                        </a:spcBef>
                        <a:spcAft>
                          <a:spcPct val="0"/>
                        </a:spcAft>
                      </a:pPr>
                      <a:endParaRPr lang="en-US" sz="2400" b="1" kern="1200" cap="small" dirty="0" smtClean="0">
                        <a:ln w="3175">
                          <a:solidFill>
                            <a:schemeClr val="tx1">
                              <a:alpha val="0"/>
                            </a:schemeClr>
                          </a:solidFill>
                        </a:ln>
                        <a:solidFill>
                          <a:srgbClr val="3F3F3F"/>
                        </a:solidFill>
                        <a:latin typeface="+mn-lt"/>
                        <a:ea typeface="Segoe UI" pitchFamily="34" charset="0"/>
                        <a:cs typeface="Segoe UI" pitchFamily="34" charset="0"/>
                      </a:endParaRPr>
                    </a:p>
                  </a:txBody>
                  <a:tcPr marT="64008" marB="64008" anchor="b">
                    <a:lnL w="9525" cap="flat" cmpd="sng" algn="ctr">
                      <a:noFill/>
                      <a:prstDash val="sysDot"/>
                      <a:round/>
                      <a:headEnd type="none" w="med" len="med"/>
                      <a:tailEnd type="none" w="med" len="med"/>
                    </a:lnL>
                    <a:lnR w="9525" cap="flat" cmpd="sng" algn="ctr">
                      <a:noFill/>
                      <a:prstDash val="sysDot"/>
                      <a:round/>
                      <a:headEnd type="none" w="med" len="med"/>
                      <a:tailEnd type="none" w="med" len="med"/>
                    </a:lnR>
                    <a:lnT w="12700" cap="flat" cmpd="sng" algn="ctr">
                      <a:no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noFill/>
                  </a:tcPr>
                </a:tc>
              </a:tr>
              <a:tr h="1276412">
                <a:tc>
                  <a:txBody>
                    <a:bodyPr/>
                    <a:lstStyle/>
                    <a:p>
                      <a:pPr marL="0" marR="0" lvl="0" indent="0" algn="ctr" defTabSz="914400" rtl="0" eaLnBrk="1" fontAlgn="auto" latinLnBrk="0" hangingPunct="1">
                        <a:lnSpc>
                          <a:spcPct val="100000"/>
                        </a:lnSpc>
                        <a:spcBef>
                          <a:spcPts val="600"/>
                        </a:spcBef>
                        <a:spcAft>
                          <a:spcPts val="0"/>
                        </a:spcAft>
                        <a:buClr>
                          <a:srgbClr val="FFFFFF"/>
                        </a:buClr>
                        <a:buSzPct val="90000"/>
                        <a:buFontTx/>
                        <a:buNone/>
                        <a:tabLst/>
                        <a:defRPr/>
                      </a:pPr>
                      <a:endParaRPr kumimoji="0" lang="en-US" sz="1600" b="0" i="0" u="none" strike="noStrike" kern="1200" cap="none" spc="0" normalizeH="0" baseline="0" noProof="0" dirty="0" smtClean="0">
                        <a:ln>
                          <a:solidFill>
                            <a:srgbClr val="FFFFFF">
                              <a:alpha val="0"/>
                            </a:srgbClr>
                          </a:solidFill>
                        </a:ln>
                        <a:solidFill>
                          <a:srgbClr val="FFFFFF"/>
                        </a:solidFill>
                        <a:effectLst/>
                        <a:uLnTx/>
                        <a:uFillTx/>
                        <a:latin typeface="+mn-lt"/>
                        <a:ea typeface="+mn-ea"/>
                        <a:cs typeface="+mn-cs"/>
                      </a:endParaRPr>
                    </a:p>
                    <a:p>
                      <a:pPr marL="0" marR="0" lvl="0" indent="0" algn="ctr" defTabSz="914400" rtl="0" eaLnBrk="1" fontAlgn="auto" latinLnBrk="0" hangingPunct="1">
                        <a:lnSpc>
                          <a:spcPct val="100000"/>
                        </a:lnSpc>
                        <a:spcBef>
                          <a:spcPts val="600"/>
                        </a:spcBef>
                        <a:spcAft>
                          <a:spcPts val="0"/>
                        </a:spcAft>
                        <a:buClr>
                          <a:srgbClr val="FFFFFF"/>
                        </a:buClr>
                        <a:buSzPct val="90000"/>
                        <a:buFontTx/>
                        <a:buNone/>
                        <a:tabLst/>
                        <a:defRPr/>
                      </a:pPr>
                      <a:endParaRPr kumimoji="0" lang="en-US" sz="1600" b="0" i="0" u="none" strike="noStrike" kern="1200" cap="none" spc="0" normalizeH="0" baseline="0" noProof="0" dirty="0" smtClean="0">
                        <a:ln>
                          <a:solidFill>
                            <a:srgbClr val="FFFFFF">
                              <a:alpha val="0"/>
                            </a:srgbClr>
                          </a:solidFill>
                        </a:ln>
                        <a:solidFill>
                          <a:srgbClr val="FFFFFF"/>
                        </a:solidFill>
                        <a:effectLst/>
                        <a:uLnTx/>
                        <a:uFillTx/>
                        <a:latin typeface="+mn-lt"/>
                        <a:ea typeface="+mn-ea"/>
                        <a:cs typeface="+mn-cs"/>
                      </a:endParaRPr>
                    </a:p>
                    <a:p>
                      <a:pPr marL="0" marR="0" lvl="0" indent="0" algn="ctr" defTabSz="914400" rtl="0" eaLnBrk="1" fontAlgn="auto" latinLnBrk="0" hangingPunct="1">
                        <a:lnSpc>
                          <a:spcPct val="100000"/>
                        </a:lnSpc>
                        <a:spcBef>
                          <a:spcPts val="600"/>
                        </a:spcBef>
                        <a:spcAft>
                          <a:spcPts val="0"/>
                        </a:spcAft>
                        <a:buClr>
                          <a:srgbClr val="FFFFFF"/>
                        </a:buClr>
                        <a:buSzPct val="90000"/>
                        <a:buFontTx/>
                        <a:buNone/>
                        <a:tabLst/>
                        <a:defRPr/>
                      </a:pPr>
                      <a:endParaRPr kumimoji="0" lang="en-US" sz="1400" b="0" i="1" u="none" strike="noStrike" kern="1200" cap="none" spc="0" normalizeH="0" baseline="0" noProof="0" dirty="0" smtClean="0">
                        <a:ln>
                          <a:solidFill>
                            <a:srgbClr val="FFFFFF">
                              <a:alpha val="0"/>
                            </a:srgbClr>
                          </a:solidFill>
                        </a:ln>
                        <a:solidFill>
                          <a:srgbClr val="FFFFFF"/>
                        </a:solidFill>
                        <a:effectLst/>
                        <a:uLnTx/>
                        <a:uFillTx/>
                        <a:latin typeface="+mn-lt"/>
                        <a:ea typeface="+mn-ea"/>
                        <a:cs typeface="+mn-cs"/>
                      </a:endParaRPr>
                    </a:p>
                    <a:p>
                      <a:pPr marL="0" marR="0" lvl="0" indent="0" algn="ctr" defTabSz="914400" rtl="0" eaLnBrk="1" fontAlgn="auto" latinLnBrk="0" hangingPunct="1">
                        <a:lnSpc>
                          <a:spcPct val="100000"/>
                        </a:lnSpc>
                        <a:spcBef>
                          <a:spcPts val="600"/>
                        </a:spcBef>
                        <a:spcAft>
                          <a:spcPts val="0"/>
                        </a:spcAft>
                        <a:buClr>
                          <a:srgbClr val="FFFFFF"/>
                        </a:buClr>
                        <a:buSzPct val="90000"/>
                        <a:buFontTx/>
                        <a:buNone/>
                        <a:tabLst/>
                        <a:defRPr/>
                      </a:pPr>
                      <a:r>
                        <a:rPr kumimoji="0" lang="en-US" sz="1600" b="0" i="1" u="none" strike="noStrike" kern="1200" cap="none" spc="0" normalizeH="0" baseline="0" noProof="0" dirty="0" smtClean="0">
                          <a:ln>
                            <a:solidFill>
                              <a:srgbClr val="FFFFFF">
                                <a:alpha val="0"/>
                              </a:srgbClr>
                            </a:solidFill>
                          </a:ln>
                          <a:solidFill>
                            <a:srgbClr val="FFFFFF"/>
                          </a:solidFill>
                          <a:effectLst/>
                          <a:uLnTx/>
                          <a:uFillTx/>
                          <a:latin typeface="+mn-lt"/>
                          <a:ea typeface="+mn-ea"/>
                          <a:cs typeface="+mn-cs"/>
                        </a:rPr>
                        <a:t>Business critical OLTP &amp; BI</a:t>
                      </a:r>
                      <a:endParaRPr kumimoji="0" lang="en-US" sz="1600" b="0" i="1" u="none" strike="noStrike" kern="1200" cap="none" spc="0" normalizeH="0" baseline="0" noProof="0" dirty="0">
                        <a:ln>
                          <a:solidFill>
                            <a:srgbClr val="FFFFFF">
                              <a:alpha val="0"/>
                            </a:srgbClr>
                          </a:solidFill>
                        </a:ln>
                        <a:solidFill>
                          <a:srgbClr val="FFFFFF"/>
                        </a:solidFill>
                        <a:effectLst/>
                        <a:uLnTx/>
                        <a:uFillTx/>
                        <a:latin typeface="+mn-lt"/>
                        <a:ea typeface="+mn-ea"/>
                        <a:cs typeface="+mn-cs"/>
                      </a:endParaRPr>
                    </a:p>
                  </a:txBody>
                  <a:tcPr marT="64008" marB="64008" anchor="ctr">
                    <a:lnL w="12700" cap="flat" cmpd="sng" algn="ctr">
                      <a:noFill/>
                      <a:prstDash val="solid"/>
                      <a:round/>
                      <a:headEnd type="none" w="med" len="med"/>
                      <a:tailEnd type="none" w="med" len="med"/>
                    </a:lnL>
                    <a:lnR w="6350" cap="flat" cmpd="sng" algn="ctr">
                      <a:solidFill>
                        <a:srgbClr val="FFFFFF">
                          <a:alpha val="40000"/>
                        </a:srgbClr>
                      </a:solidFill>
                      <a:prstDash val="sysDash"/>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kern="1200" dirty="0" smtClean="0">
                        <a:ln>
                          <a:solidFill>
                            <a:schemeClr val="tx1">
                              <a:alpha val="0"/>
                            </a:schemeClr>
                          </a:solidFill>
                        </a:ln>
                        <a:solidFill>
                          <a:schemeClr val="tx1"/>
                        </a:solidFill>
                        <a:effectLst/>
                        <a:latin typeface="+mn-lt"/>
                        <a:ea typeface="+mn-ea"/>
                        <a:cs typeface="+mn-cs"/>
                      </a:endParaRPr>
                    </a:p>
                  </a:txBody>
                  <a:tcPr marT="64008" marB="64008" anchor="ctr">
                    <a:lnL w="6350" cap="flat" cmpd="sng" algn="ctr">
                      <a:solidFill>
                        <a:srgbClr val="FFFFFF">
                          <a:alpha val="40000"/>
                        </a:srgbClr>
                      </a:solidFill>
                      <a:prstDash val="sysDash"/>
                      <a:round/>
                      <a:headEnd type="none" w="med" len="med"/>
                      <a:tailEnd type="none" w="med" len="med"/>
                    </a:lnL>
                    <a:lnR w="6350" cap="flat" cmpd="sng" algn="ctr">
                      <a:solidFill>
                        <a:srgbClr val="FFFFFF">
                          <a:alpha val="40000"/>
                        </a:srgbClr>
                      </a:solidFill>
                      <a:prstDash val="sysDash"/>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kern="1200" dirty="0" smtClean="0">
                        <a:ln>
                          <a:solidFill>
                            <a:schemeClr val="tx1">
                              <a:alpha val="0"/>
                            </a:schemeClr>
                          </a:solidFill>
                        </a:ln>
                        <a:solidFill>
                          <a:schemeClr val="tx1"/>
                        </a:solidFill>
                        <a:effectLst/>
                        <a:latin typeface="+mn-lt"/>
                        <a:ea typeface="+mn-ea"/>
                        <a:cs typeface="+mn-cs"/>
                      </a:endParaRPr>
                    </a:p>
                  </a:txBody>
                  <a:tcPr marT="64008" marB="64008" anchor="ctr">
                    <a:lnL w="6350" cap="flat" cmpd="sng" algn="ctr">
                      <a:solidFill>
                        <a:srgbClr val="FFFFFF">
                          <a:alpha val="40000"/>
                        </a:srgbClr>
                      </a:solidFill>
                      <a:prstDash val="sysDash"/>
                      <a:round/>
                      <a:headEnd type="none" w="med" len="med"/>
                      <a:tailEnd type="none" w="med" len="med"/>
                    </a:lnL>
                    <a:lnR w="6350" cap="flat" cmpd="sng" algn="ctr">
                      <a:solidFill>
                        <a:srgbClr val="FFFFFF">
                          <a:alpha val="40000"/>
                        </a:srgbClr>
                      </a:solidFill>
                      <a:prstDash val="sysDash"/>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marL="346075" marR="0" lvl="0" indent="-346075" algn="l" defTabSz="914363" rtl="0" eaLnBrk="1" fontAlgn="base" latinLnBrk="0" hangingPunct="1">
                        <a:lnSpc>
                          <a:spcPct val="100000"/>
                        </a:lnSpc>
                        <a:spcBef>
                          <a:spcPts val="500"/>
                        </a:spcBef>
                        <a:spcAft>
                          <a:spcPts val="500"/>
                        </a:spcAft>
                        <a:buClr>
                          <a:srgbClr val="FFFFFF"/>
                        </a:buClr>
                        <a:buSzPct val="100000"/>
                        <a:buFontTx/>
                        <a:buBlip>
                          <a:blip r:embed="rId12"/>
                        </a:buBlip>
                        <a:tabLst/>
                        <a:defRPr/>
                      </a:pPr>
                      <a:r>
                        <a:rPr kumimoji="0" lang="en-US" sz="1600" b="0" i="0" u="none" strike="noStrike" kern="1200" cap="none" spc="0" normalizeH="0" baseline="0" noProof="0" dirty="0" smtClean="0">
                          <a:ln>
                            <a:solidFill>
                              <a:srgbClr val="FFFFFF">
                                <a:alpha val="0"/>
                              </a:srgbClr>
                            </a:solidFill>
                          </a:ln>
                          <a:solidFill>
                            <a:srgbClr val="FFFFFF"/>
                          </a:solidFill>
                          <a:effectLst/>
                          <a:uLnTx/>
                          <a:uFillTx/>
                          <a:latin typeface="+mn-lt"/>
                          <a:ea typeface="+mn-ea"/>
                          <a:cs typeface="+mn-cs"/>
                        </a:rPr>
                        <a:t>EE Processor licenses are changing to cores</a:t>
                      </a:r>
                    </a:p>
                    <a:p>
                      <a:pPr marL="346075" marR="0" lvl="0" indent="-346075" algn="l" defTabSz="914363" rtl="0" eaLnBrk="1" fontAlgn="base" latinLnBrk="0" hangingPunct="1">
                        <a:lnSpc>
                          <a:spcPct val="100000"/>
                        </a:lnSpc>
                        <a:spcBef>
                          <a:spcPts val="500"/>
                        </a:spcBef>
                        <a:spcAft>
                          <a:spcPts val="500"/>
                        </a:spcAft>
                        <a:buClr>
                          <a:srgbClr val="FFFFFF"/>
                        </a:buClr>
                        <a:buSzPct val="100000"/>
                        <a:buFontTx/>
                        <a:buBlip>
                          <a:blip r:embed="rId12"/>
                        </a:buBlip>
                        <a:tabLst/>
                        <a:defRPr/>
                      </a:pPr>
                      <a:r>
                        <a:rPr kumimoji="0" lang="en-US" sz="1600" b="0" i="0" u="none" strike="noStrike" kern="1200" cap="none" spc="0" normalizeH="0" baseline="0" noProof="0" dirty="0" smtClean="0">
                          <a:ln>
                            <a:solidFill>
                              <a:srgbClr val="FFFFFF">
                                <a:alpha val="0"/>
                              </a:srgbClr>
                            </a:solidFill>
                          </a:ln>
                          <a:solidFill>
                            <a:srgbClr val="FFFFFF"/>
                          </a:solidFill>
                          <a:effectLst/>
                          <a:uLnTx/>
                          <a:uFillTx/>
                          <a:latin typeface="+mn-lt"/>
                          <a:ea typeface="+mn-ea"/>
                          <a:cs typeface="+mn-cs"/>
                        </a:rPr>
                        <a:t>EE </a:t>
                      </a:r>
                      <a:r>
                        <a:rPr kumimoji="0" lang="en-US" sz="1600" b="0" i="0" u="none" strike="noStrike" kern="1200" cap="none" spc="0" normalizeH="0" baseline="0" noProof="0" dirty="0" err="1" smtClean="0">
                          <a:ln>
                            <a:solidFill>
                              <a:srgbClr val="FFFFFF">
                                <a:alpha val="0"/>
                              </a:srgbClr>
                            </a:solidFill>
                          </a:ln>
                          <a:solidFill>
                            <a:srgbClr val="FFFFFF"/>
                          </a:solidFill>
                          <a:effectLst/>
                          <a:uLnTx/>
                          <a:uFillTx/>
                          <a:latin typeface="+mn-lt"/>
                          <a:ea typeface="+mn-ea"/>
                          <a:cs typeface="+mn-cs"/>
                        </a:rPr>
                        <a:t>Server+CAL</a:t>
                      </a:r>
                      <a:r>
                        <a:rPr kumimoji="0" lang="en-US" sz="1600" b="0" i="0" u="none" strike="noStrike" kern="1200" cap="none" spc="0" normalizeH="0" baseline="0" noProof="0" dirty="0" smtClean="0">
                          <a:ln>
                            <a:solidFill>
                              <a:srgbClr val="FFFFFF">
                                <a:alpha val="0"/>
                              </a:srgbClr>
                            </a:solidFill>
                          </a:ln>
                          <a:solidFill>
                            <a:srgbClr val="FFFFFF"/>
                          </a:solidFill>
                          <a:effectLst/>
                          <a:uLnTx/>
                          <a:uFillTx/>
                          <a:latin typeface="+mn-lt"/>
                          <a:ea typeface="+mn-ea"/>
                          <a:cs typeface="+mn-cs"/>
                        </a:rPr>
                        <a:t> model discontinued for new purchases</a:t>
                      </a:r>
                    </a:p>
                  </a:txBody>
                  <a:tcPr marT="64008" marB="64008" anchor="ctr">
                    <a:lnL w="6350" cap="flat" cmpd="sng" algn="ctr">
                      <a:solidFill>
                        <a:srgbClr val="FFFFFF">
                          <a:alpha val="40000"/>
                        </a:srgbClr>
                      </a:solidFill>
                      <a:prstDash val="sysDash"/>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r h="1276412">
                <a:tc>
                  <a:txBody>
                    <a:bodyPr/>
                    <a:lstStyle/>
                    <a:p>
                      <a:pPr marL="0" marR="0" lvl="0" indent="0" algn="ctr" defTabSz="914400" rtl="0" eaLnBrk="1" fontAlgn="auto" latinLnBrk="0" hangingPunct="1">
                        <a:lnSpc>
                          <a:spcPct val="100000"/>
                        </a:lnSpc>
                        <a:spcBef>
                          <a:spcPts val="600"/>
                        </a:spcBef>
                        <a:spcAft>
                          <a:spcPts val="0"/>
                        </a:spcAft>
                        <a:buClr>
                          <a:srgbClr val="FFFFFF"/>
                        </a:buClr>
                        <a:buSzPct val="90000"/>
                        <a:buFontTx/>
                        <a:buNone/>
                        <a:tabLst/>
                        <a:defRPr/>
                      </a:pPr>
                      <a:endParaRPr kumimoji="0" lang="en-US" sz="1400" b="0" i="1" u="none" strike="noStrike" kern="1200" cap="none" spc="0" normalizeH="0" baseline="0" dirty="0" smtClean="0">
                        <a:ln>
                          <a:solidFill>
                            <a:srgbClr val="FFFFFF">
                              <a:alpha val="0"/>
                            </a:srgbClr>
                          </a:solidFill>
                        </a:ln>
                        <a:solidFill>
                          <a:srgbClr val="FFFFFF"/>
                        </a:solidFill>
                        <a:effectLst/>
                        <a:uLnTx/>
                        <a:uFillTx/>
                        <a:latin typeface="+mn-lt"/>
                        <a:ea typeface="+mn-ea"/>
                        <a:cs typeface="+mn-cs"/>
                      </a:endParaRPr>
                    </a:p>
                    <a:p>
                      <a:pPr marL="0" marR="0" lvl="0" indent="0" algn="ctr" defTabSz="914400" rtl="0" eaLnBrk="1" fontAlgn="auto" latinLnBrk="0" hangingPunct="1">
                        <a:lnSpc>
                          <a:spcPct val="100000"/>
                        </a:lnSpc>
                        <a:spcBef>
                          <a:spcPts val="600"/>
                        </a:spcBef>
                        <a:spcAft>
                          <a:spcPts val="0"/>
                        </a:spcAft>
                        <a:buClr>
                          <a:srgbClr val="FFFFFF"/>
                        </a:buClr>
                        <a:buSzPct val="90000"/>
                        <a:buFontTx/>
                        <a:buNone/>
                        <a:tabLst/>
                        <a:defRPr/>
                      </a:pPr>
                      <a:endParaRPr kumimoji="0" lang="en-US" sz="1400" b="0" i="1" u="none" strike="noStrike" kern="1200" cap="none" spc="0" normalizeH="0" baseline="0" dirty="0" smtClean="0">
                        <a:ln>
                          <a:solidFill>
                            <a:srgbClr val="FFFFFF">
                              <a:alpha val="0"/>
                            </a:srgbClr>
                          </a:solidFill>
                        </a:ln>
                        <a:solidFill>
                          <a:srgbClr val="FFFFFF"/>
                        </a:solidFill>
                        <a:effectLst/>
                        <a:uLnTx/>
                        <a:uFillTx/>
                        <a:latin typeface="+mn-lt"/>
                        <a:ea typeface="+mn-ea"/>
                        <a:cs typeface="+mn-cs"/>
                      </a:endParaRPr>
                    </a:p>
                    <a:p>
                      <a:pPr marL="0" marR="0" lvl="0" indent="0" algn="ctr" defTabSz="914400" rtl="0" eaLnBrk="1" fontAlgn="auto" latinLnBrk="0" hangingPunct="1">
                        <a:lnSpc>
                          <a:spcPct val="100000"/>
                        </a:lnSpc>
                        <a:spcBef>
                          <a:spcPts val="600"/>
                        </a:spcBef>
                        <a:spcAft>
                          <a:spcPts val="0"/>
                        </a:spcAft>
                        <a:buClr>
                          <a:srgbClr val="FFFFFF"/>
                        </a:buClr>
                        <a:buSzPct val="90000"/>
                        <a:buFontTx/>
                        <a:buNone/>
                        <a:tabLst/>
                        <a:defRPr/>
                      </a:pPr>
                      <a:endParaRPr kumimoji="0" lang="en-US" sz="1400" b="0" i="1" u="none" strike="noStrike" kern="1200" cap="none" spc="0" normalizeH="0" baseline="0" dirty="0" smtClean="0">
                        <a:ln>
                          <a:solidFill>
                            <a:srgbClr val="FFFFFF">
                              <a:alpha val="0"/>
                            </a:srgbClr>
                          </a:solidFill>
                        </a:ln>
                        <a:solidFill>
                          <a:srgbClr val="FFFFFF"/>
                        </a:solidFill>
                        <a:effectLst/>
                        <a:uLnTx/>
                        <a:uFillTx/>
                        <a:latin typeface="+mn-lt"/>
                        <a:ea typeface="+mn-ea"/>
                        <a:cs typeface="+mn-cs"/>
                      </a:endParaRPr>
                    </a:p>
                    <a:p>
                      <a:pPr marL="0" marR="0" lvl="0" indent="0" algn="ctr" defTabSz="914400" rtl="0" eaLnBrk="1" fontAlgn="auto" latinLnBrk="0" hangingPunct="1">
                        <a:lnSpc>
                          <a:spcPct val="100000"/>
                        </a:lnSpc>
                        <a:spcBef>
                          <a:spcPts val="600"/>
                        </a:spcBef>
                        <a:spcAft>
                          <a:spcPts val="0"/>
                        </a:spcAft>
                        <a:buClr>
                          <a:srgbClr val="FFFFFF"/>
                        </a:buClr>
                        <a:buSzPct val="90000"/>
                        <a:buFontTx/>
                        <a:buNone/>
                        <a:tabLst/>
                        <a:defRPr/>
                      </a:pPr>
                      <a:r>
                        <a:rPr kumimoji="0" lang="en-US" sz="1600" b="0" i="1" u="none" strike="noStrike" kern="1200" cap="none" spc="0" normalizeH="0" baseline="0" dirty="0" smtClean="0">
                          <a:ln>
                            <a:solidFill>
                              <a:srgbClr val="FFFFFF">
                                <a:alpha val="0"/>
                              </a:srgbClr>
                            </a:solidFill>
                          </a:ln>
                          <a:solidFill>
                            <a:srgbClr val="FFFFFF"/>
                          </a:solidFill>
                          <a:effectLst/>
                          <a:uLnTx/>
                          <a:uFillTx/>
                          <a:latin typeface="+mn-lt"/>
                          <a:ea typeface="+mn-ea"/>
                          <a:cs typeface="+mn-cs"/>
                        </a:rPr>
                        <a:t>Premium BI</a:t>
                      </a:r>
                      <a:endParaRPr kumimoji="0" lang="en-US" sz="1600" b="0" i="1" u="none" strike="noStrike" kern="1200" cap="none" spc="0" normalizeH="0" baseline="0" dirty="0">
                        <a:ln>
                          <a:solidFill>
                            <a:srgbClr val="FFFFFF">
                              <a:alpha val="0"/>
                            </a:srgbClr>
                          </a:solidFill>
                        </a:ln>
                        <a:solidFill>
                          <a:srgbClr val="FFFFFF"/>
                        </a:solidFill>
                        <a:effectLst/>
                        <a:uLnTx/>
                        <a:uFillTx/>
                        <a:latin typeface="+mn-lt"/>
                        <a:ea typeface="+mn-ea"/>
                        <a:cs typeface="+mn-cs"/>
                      </a:endParaRPr>
                    </a:p>
                  </a:txBody>
                  <a:tcPr marT="64008" marB="64008" anchor="ctr">
                    <a:lnL w="12700" cap="flat" cmpd="sng" algn="ctr">
                      <a:noFill/>
                      <a:prstDash val="solid"/>
                      <a:round/>
                      <a:headEnd type="none" w="med" len="med"/>
                      <a:tailEnd type="none" w="med" len="med"/>
                    </a:lnL>
                    <a:lnR w="6350" cap="flat" cmpd="sng" algn="ctr">
                      <a:solidFill>
                        <a:srgbClr val="FFFFFF">
                          <a:alpha val="40000"/>
                        </a:srgbClr>
                      </a:solidFill>
                      <a:prstDash val="sysDash"/>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kern="1200" dirty="0" smtClean="0">
                        <a:ln>
                          <a:solidFill>
                            <a:schemeClr val="tx1">
                              <a:alpha val="0"/>
                            </a:schemeClr>
                          </a:solidFill>
                        </a:ln>
                        <a:solidFill>
                          <a:schemeClr val="tx1"/>
                        </a:solidFill>
                        <a:effectLst/>
                        <a:latin typeface="+mn-lt"/>
                        <a:ea typeface="+mn-ea"/>
                        <a:cs typeface="+mn-cs"/>
                      </a:endParaRPr>
                    </a:p>
                  </a:txBody>
                  <a:tcPr marT="64008" marB="64008" anchor="ctr">
                    <a:lnL w="6350" cap="flat" cmpd="sng" algn="ctr">
                      <a:solidFill>
                        <a:srgbClr val="FFFFFF">
                          <a:alpha val="40000"/>
                        </a:srgbClr>
                      </a:solidFill>
                      <a:prstDash val="sysDash"/>
                      <a:round/>
                      <a:headEnd type="none" w="med" len="med"/>
                      <a:tailEnd type="none" w="med" len="med"/>
                    </a:lnL>
                    <a:lnR w="6350" cap="flat" cmpd="sng" algn="ctr">
                      <a:solidFill>
                        <a:srgbClr val="FFFFFF">
                          <a:alpha val="40000"/>
                        </a:srgbClr>
                      </a:solidFill>
                      <a:prstDash val="sysDash"/>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kern="1200" dirty="0" smtClean="0">
                        <a:ln>
                          <a:solidFill>
                            <a:schemeClr val="tx1">
                              <a:alpha val="0"/>
                            </a:schemeClr>
                          </a:solidFill>
                        </a:ln>
                        <a:solidFill>
                          <a:schemeClr val="tx1"/>
                        </a:solidFill>
                        <a:effectLst/>
                        <a:latin typeface="+mn-lt"/>
                        <a:ea typeface="+mn-ea"/>
                        <a:cs typeface="+mn-cs"/>
                      </a:endParaRPr>
                    </a:p>
                  </a:txBody>
                  <a:tcPr marT="64008" marB="64008" anchor="ctr">
                    <a:lnL w="6350" cap="flat" cmpd="sng" algn="ctr">
                      <a:solidFill>
                        <a:srgbClr val="FFFFFF">
                          <a:alpha val="40000"/>
                        </a:srgbClr>
                      </a:solidFill>
                      <a:prstDash val="sysDash"/>
                      <a:round/>
                      <a:headEnd type="none" w="med" len="med"/>
                      <a:tailEnd type="none" w="med" len="med"/>
                    </a:lnL>
                    <a:lnR w="6350" cap="flat" cmpd="sng" algn="ctr">
                      <a:solidFill>
                        <a:srgbClr val="FFFFFF">
                          <a:alpha val="40000"/>
                        </a:srgbClr>
                      </a:solidFill>
                      <a:prstDash val="sysDash"/>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marL="346075" marR="0" lvl="0" indent="-346075" algn="l" defTabSz="914363" rtl="0" eaLnBrk="1" fontAlgn="base" latinLnBrk="0" hangingPunct="1">
                        <a:lnSpc>
                          <a:spcPct val="100000"/>
                        </a:lnSpc>
                        <a:spcBef>
                          <a:spcPts val="500"/>
                        </a:spcBef>
                        <a:spcAft>
                          <a:spcPts val="500"/>
                        </a:spcAft>
                        <a:buClr>
                          <a:srgbClr val="FFFFFF"/>
                        </a:buClr>
                        <a:buSzPct val="100000"/>
                        <a:buFontTx/>
                        <a:buBlip>
                          <a:blip r:embed="rId12"/>
                        </a:buBlip>
                        <a:tabLst/>
                        <a:defRPr/>
                      </a:pPr>
                      <a:r>
                        <a:rPr kumimoji="0" lang="en-US" sz="1600" b="0" i="0" u="none" strike="noStrike" kern="1200" cap="none" spc="0" normalizeH="0" baseline="0" noProof="0" dirty="0" smtClean="0">
                          <a:ln>
                            <a:solidFill>
                              <a:srgbClr val="FFFFFF">
                                <a:alpha val="0"/>
                              </a:srgbClr>
                            </a:solidFill>
                          </a:ln>
                          <a:solidFill>
                            <a:srgbClr val="FFFFFF"/>
                          </a:solidFill>
                          <a:effectLst/>
                          <a:uLnTx/>
                          <a:uFillTx/>
                          <a:latin typeface="+mn-lt"/>
                          <a:ea typeface="+mn-ea"/>
                          <a:cs typeface="+mn-cs"/>
                        </a:rPr>
                        <a:t>BI Server available only through </a:t>
                      </a:r>
                      <a:r>
                        <a:rPr kumimoji="0" lang="en-US" sz="1600" b="0" i="0" u="none" strike="noStrike" kern="1200" cap="none" spc="0" normalizeH="0" baseline="0" noProof="0" dirty="0" err="1" smtClean="0">
                          <a:ln>
                            <a:solidFill>
                              <a:srgbClr val="FFFFFF">
                                <a:alpha val="0"/>
                              </a:srgbClr>
                            </a:solidFill>
                          </a:ln>
                          <a:solidFill>
                            <a:srgbClr val="FFFFFF"/>
                          </a:solidFill>
                          <a:effectLst/>
                          <a:uLnTx/>
                          <a:uFillTx/>
                          <a:latin typeface="+mn-lt"/>
                          <a:ea typeface="+mn-ea"/>
                          <a:cs typeface="+mn-cs"/>
                        </a:rPr>
                        <a:t>Server+CAL</a:t>
                      </a:r>
                      <a:r>
                        <a:rPr kumimoji="0" lang="en-US" sz="1600" b="0" i="0" u="none" strike="noStrike" kern="1200" cap="none" spc="0" normalizeH="0" baseline="0" noProof="0" dirty="0" smtClean="0">
                          <a:ln>
                            <a:solidFill>
                              <a:srgbClr val="FFFFFF">
                                <a:alpha val="0"/>
                              </a:srgbClr>
                            </a:solidFill>
                          </a:ln>
                          <a:solidFill>
                            <a:srgbClr val="FFFFFF"/>
                          </a:solidFill>
                          <a:effectLst/>
                          <a:uLnTx/>
                          <a:uFillTx/>
                          <a:latin typeface="+mn-lt"/>
                          <a:ea typeface="+mn-ea"/>
                          <a:cs typeface="+mn-cs"/>
                        </a:rPr>
                        <a:t> model</a:t>
                      </a:r>
                    </a:p>
                    <a:p>
                      <a:pPr marL="346075" marR="0" lvl="0" indent="-346075" algn="l" defTabSz="914363" rtl="0" eaLnBrk="1" fontAlgn="base" latinLnBrk="0" hangingPunct="1">
                        <a:lnSpc>
                          <a:spcPct val="100000"/>
                        </a:lnSpc>
                        <a:spcBef>
                          <a:spcPts val="500"/>
                        </a:spcBef>
                        <a:spcAft>
                          <a:spcPts val="500"/>
                        </a:spcAft>
                        <a:buClr>
                          <a:srgbClr val="FFFFFF"/>
                        </a:buClr>
                        <a:buSzPct val="100000"/>
                        <a:buFontTx/>
                        <a:buBlip>
                          <a:blip r:embed="rId12"/>
                        </a:buBlip>
                        <a:tabLst/>
                        <a:defRPr/>
                      </a:pPr>
                      <a:r>
                        <a:rPr kumimoji="0" lang="en-US" sz="1600" b="0" i="0" u="none" strike="noStrike" kern="1200" cap="none" spc="0" normalizeH="0" baseline="0" noProof="0" dirty="0" smtClean="0">
                          <a:ln>
                            <a:solidFill>
                              <a:srgbClr val="FFFFFF">
                                <a:alpha val="0"/>
                              </a:srgbClr>
                            </a:solidFill>
                          </a:ln>
                          <a:solidFill>
                            <a:srgbClr val="FFFFFF"/>
                          </a:solidFill>
                          <a:effectLst/>
                          <a:uLnTx/>
                          <a:uFillTx/>
                          <a:latin typeface="+mn-lt"/>
                          <a:ea typeface="+mn-ea"/>
                          <a:cs typeface="+mn-cs"/>
                        </a:rPr>
                        <a:t>Same CAL as Standard Edition</a:t>
                      </a:r>
                    </a:p>
                  </a:txBody>
                  <a:tcPr marT="64008" marB="64008" anchor="ctr">
                    <a:lnL w="6350" cap="flat" cmpd="sng" algn="ctr">
                      <a:solidFill>
                        <a:srgbClr val="FFFFFF">
                          <a:alpha val="40000"/>
                        </a:srgbClr>
                      </a:solidFill>
                      <a:prstDash val="sysDash"/>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r h="1276412">
                <a:tc>
                  <a:txBody>
                    <a:bodyPr/>
                    <a:lstStyle/>
                    <a:p>
                      <a:pPr marL="0" marR="0" lvl="0" indent="0" algn="ctr" defTabSz="914400" rtl="0" eaLnBrk="1" fontAlgn="auto" latinLnBrk="0" hangingPunct="1">
                        <a:lnSpc>
                          <a:spcPct val="100000"/>
                        </a:lnSpc>
                        <a:spcBef>
                          <a:spcPts val="600"/>
                        </a:spcBef>
                        <a:spcAft>
                          <a:spcPts val="0"/>
                        </a:spcAft>
                        <a:buClr>
                          <a:srgbClr val="FFFFFF"/>
                        </a:buClr>
                        <a:buSzPct val="90000"/>
                        <a:buFontTx/>
                        <a:buNone/>
                        <a:tabLst/>
                        <a:defRPr/>
                      </a:pPr>
                      <a:endParaRPr kumimoji="0" lang="en-US" sz="1400" b="0" i="1" u="none" strike="noStrike" kern="1200" cap="none" spc="0" normalizeH="0" baseline="0" dirty="0" smtClean="0">
                        <a:ln>
                          <a:solidFill>
                            <a:srgbClr val="FFFFFF">
                              <a:alpha val="0"/>
                            </a:srgbClr>
                          </a:solidFill>
                        </a:ln>
                        <a:solidFill>
                          <a:srgbClr val="FFFFFF"/>
                        </a:solidFill>
                        <a:effectLst/>
                        <a:uLnTx/>
                        <a:uFillTx/>
                        <a:latin typeface="+mn-lt"/>
                        <a:ea typeface="+mn-ea"/>
                        <a:cs typeface="+mn-cs"/>
                      </a:endParaRPr>
                    </a:p>
                    <a:p>
                      <a:pPr marL="0" marR="0" lvl="0" indent="0" algn="ctr" defTabSz="914400" rtl="0" eaLnBrk="1" fontAlgn="auto" latinLnBrk="0" hangingPunct="1">
                        <a:lnSpc>
                          <a:spcPct val="100000"/>
                        </a:lnSpc>
                        <a:spcBef>
                          <a:spcPts val="600"/>
                        </a:spcBef>
                        <a:spcAft>
                          <a:spcPts val="0"/>
                        </a:spcAft>
                        <a:buClr>
                          <a:srgbClr val="FFFFFF"/>
                        </a:buClr>
                        <a:buSzPct val="90000"/>
                        <a:buFontTx/>
                        <a:buNone/>
                        <a:tabLst/>
                        <a:defRPr/>
                      </a:pPr>
                      <a:endParaRPr kumimoji="0" lang="en-US" sz="1400" b="0" i="1" u="none" strike="noStrike" kern="1200" cap="none" spc="0" normalizeH="0" baseline="0" dirty="0" smtClean="0">
                        <a:ln>
                          <a:solidFill>
                            <a:srgbClr val="FFFFFF">
                              <a:alpha val="0"/>
                            </a:srgbClr>
                          </a:solidFill>
                        </a:ln>
                        <a:solidFill>
                          <a:srgbClr val="FFFFFF"/>
                        </a:solidFill>
                        <a:effectLst/>
                        <a:uLnTx/>
                        <a:uFillTx/>
                        <a:latin typeface="+mn-lt"/>
                        <a:ea typeface="+mn-ea"/>
                        <a:cs typeface="+mn-cs"/>
                      </a:endParaRPr>
                    </a:p>
                    <a:p>
                      <a:pPr marL="0" marR="0" lvl="0" indent="0" algn="ctr" defTabSz="914400" rtl="0" eaLnBrk="1" fontAlgn="auto" latinLnBrk="0" hangingPunct="1">
                        <a:lnSpc>
                          <a:spcPct val="100000"/>
                        </a:lnSpc>
                        <a:spcBef>
                          <a:spcPts val="600"/>
                        </a:spcBef>
                        <a:spcAft>
                          <a:spcPts val="0"/>
                        </a:spcAft>
                        <a:buClr>
                          <a:srgbClr val="FFFFFF"/>
                        </a:buClr>
                        <a:buSzPct val="90000"/>
                        <a:buFontTx/>
                        <a:buNone/>
                        <a:tabLst/>
                        <a:defRPr/>
                      </a:pPr>
                      <a:endParaRPr kumimoji="0" lang="en-US" sz="1400" b="0" i="1" u="none" strike="noStrike" kern="1200" cap="none" spc="0" normalizeH="0" baseline="0" dirty="0" smtClean="0">
                        <a:ln>
                          <a:solidFill>
                            <a:srgbClr val="FFFFFF">
                              <a:alpha val="0"/>
                            </a:srgbClr>
                          </a:solidFill>
                        </a:ln>
                        <a:solidFill>
                          <a:srgbClr val="FFFFFF"/>
                        </a:solidFill>
                        <a:effectLst/>
                        <a:uLnTx/>
                        <a:uFillTx/>
                        <a:latin typeface="+mn-lt"/>
                        <a:ea typeface="+mn-ea"/>
                        <a:cs typeface="+mn-cs"/>
                      </a:endParaRPr>
                    </a:p>
                    <a:p>
                      <a:pPr marL="0" marR="0" lvl="0" indent="0" algn="ctr" defTabSz="914400" rtl="0" eaLnBrk="1" fontAlgn="auto" latinLnBrk="0" hangingPunct="1">
                        <a:lnSpc>
                          <a:spcPct val="100000"/>
                        </a:lnSpc>
                        <a:spcBef>
                          <a:spcPts val="600"/>
                        </a:spcBef>
                        <a:spcAft>
                          <a:spcPts val="0"/>
                        </a:spcAft>
                        <a:buClr>
                          <a:srgbClr val="FFFFFF"/>
                        </a:buClr>
                        <a:buSzPct val="90000"/>
                        <a:buFontTx/>
                        <a:buNone/>
                        <a:tabLst/>
                        <a:defRPr/>
                      </a:pPr>
                      <a:r>
                        <a:rPr kumimoji="0" lang="en-US" sz="1600" b="0" i="1" u="none" strike="noStrike" kern="1200" cap="none" spc="0" normalizeH="0" baseline="0" dirty="0" smtClean="0">
                          <a:ln>
                            <a:solidFill>
                              <a:srgbClr val="FFFFFF">
                                <a:alpha val="0"/>
                              </a:srgbClr>
                            </a:solidFill>
                          </a:ln>
                          <a:solidFill>
                            <a:srgbClr val="FFFFFF"/>
                          </a:solidFill>
                          <a:effectLst/>
                          <a:uLnTx/>
                          <a:uFillTx/>
                          <a:latin typeface="+mn-lt"/>
                          <a:ea typeface="+mn-ea"/>
                          <a:cs typeface="+mn-cs"/>
                        </a:rPr>
                        <a:t>Basic DB &amp; BI</a:t>
                      </a:r>
                    </a:p>
                  </a:txBody>
                  <a:tcPr marT="64008" marB="64008" anchor="ctr">
                    <a:lnL w="12700" cap="flat" cmpd="sng" algn="ctr">
                      <a:noFill/>
                      <a:prstDash val="solid"/>
                      <a:round/>
                      <a:headEnd type="none" w="med" len="med"/>
                      <a:tailEnd type="none" w="med" len="med"/>
                    </a:lnL>
                    <a:lnR w="6350" cap="flat" cmpd="sng" algn="ctr">
                      <a:solidFill>
                        <a:srgbClr val="FFFFFF">
                          <a:alpha val="40000"/>
                        </a:srgbClr>
                      </a:solidFill>
                      <a:prstDash val="sysDash"/>
                      <a:round/>
                      <a:headEnd type="none" w="med" len="med"/>
                      <a:tailEnd type="none" w="med" len="med"/>
                    </a:lnR>
                    <a:lnT w="9525"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kern="1200" dirty="0" smtClean="0">
                        <a:ln>
                          <a:solidFill>
                            <a:schemeClr val="tx1">
                              <a:alpha val="0"/>
                            </a:schemeClr>
                          </a:solidFill>
                        </a:ln>
                        <a:solidFill>
                          <a:schemeClr val="tx1"/>
                        </a:solidFill>
                        <a:effectLst/>
                        <a:latin typeface="+mn-lt"/>
                        <a:ea typeface="+mn-ea"/>
                        <a:cs typeface="+mn-cs"/>
                      </a:endParaRPr>
                    </a:p>
                  </a:txBody>
                  <a:tcPr marT="64008" marB="64008" anchor="ctr">
                    <a:lnL w="6350" cap="flat" cmpd="sng" algn="ctr">
                      <a:solidFill>
                        <a:srgbClr val="FFFFFF">
                          <a:alpha val="40000"/>
                        </a:srgbClr>
                      </a:solidFill>
                      <a:prstDash val="sysDash"/>
                      <a:round/>
                      <a:headEnd type="none" w="med" len="med"/>
                      <a:tailEnd type="none" w="med" len="med"/>
                    </a:lnL>
                    <a:lnR w="6350" cap="flat" cmpd="sng" algn="ctr">
                      <a:solidFill>
                        <a:srgbClr val="FFFFFF">
                          <a:alpha val="40000"/>
                        </a:srgbClr>
                      </a:solidFill>
                      <a:prstDash val="sysDash"/>
                      <a:round/>
                      <a:headEnd type="none" w="med" len="med"/>
                      <a:tailEnd type="none" w="med" len="med"/>
                    </a:lnR>
                    <a:lnT w="9525"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kern="1200" dirty="0" smtClean="0">
                        <a:ln>
                          <a:solidFill>
                            <a:schemeClr val="tx1">
                              <a:alpha val="0"/>
                            </a:schemeClr>
                          </a:solidFill>
                        </a:ln>
                        <a:solidFill>
                          <a:schemeClr val="tx1"/>
                        </a:solidFill>
                        <a:effectLst/>
                        <a:latin typeface="+mn-lt"/>
                        <a:ea typeface="+mn-ea"/>
                        <a:cs typeface="+mn-cs"/>
                      </a:endParaRPr>
                    </a:p>
                  </a:txBody>
                  <a:tcPr marT="64008" marB="64008" anchor="ctr">
                    <a:lnL w="6350" cap="flat" cmpd="sng" algn="ctr">
                      <a:solidFill>
                        <a:srgbClr val="FFFFFF">
                          <a:alpha val="40000"/>
                        </a:srgbClr>
                      </a:solidFill>
                      <a:prstDash val="sysDash"/>
                      <a:round/>
                      <a:headEnd type="none" w="med" len="med"/>
                      <a:tailEnd type="none" w="med" len="med"/>
                    </a:lnL>
                    <a:lnR w="6350" cap="flat" cmpd="sng" algn="ctr">
                      <a:solidFill>
                        <a:srgbClr val="FFFFFF">
                          <a:alpha val="40000"/>
                        </a:srgbClr>
                      </a:solidFill>
                      <a:prstDash val="sysDash"/>
                      <a:round/>
                      <a:headEnd type="none" w="med" len="med"/>
                      <a:tailEnd type="none" w="med" len="med"/>
                    </a:lnR>
                    <a:lnT w="9525"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marL="346075" marR="0" lvl="0" indent="-346075" algn="l" defTabSz="914363" rtl="0" eaLnBrk="1" fontAlgn="base" latinLnBrk="0" hangingPunct="1">
                        <a:lnSpc>
                          <a:spcPct val="100000"/>
                        </a:lnSpc>
                        <a:spcBef>
                          <a:spcPts val="500"/>
                        </a:spcBef>
                        <a:spcAft>
                          <a:spcPts val="500"/>
                        </a:spcAft>
                        <a:buClr>
                          <a:srgbClr val="FFFFFF"/>
                        </a:buClr>
                        <a:buSzPct val="100000"/>
                        <a:buFontTx/>
                        <a:buBlip>
                          <a:blip r:embed="rId12"/>
                        </a:buBlip>
                        <a:tabLst/>
                        <a:defRPr/>
                      </a:pPr>
                      <a:r>
                        <a:rPr kumimoji="0" lang="en-US" sz="1600" b="0" i="0" u="none" strike="noStrike" kern="1200" cap="none" spc="0" normalizeH="0" baseline="0" noProof="0" dirty="0" smtClean="0">
                          <a:ln>
                            <a:solidFill>
                              <a:srgbClr val="FFFFFF">
                                <a:alpha val="0"/>
                              </a:srgbClr>
                            </a:solidFill>
                          </a:ln>
                          <a:solidFill>
                            <a:srgbClr val="FFFFFF"/>
                          </a:solidFill>
                          <a:effectLst/>
                          <a:uLnTx/>
                          <a:uFillTx/>
                          <a:latin typeface="+mn-lt"/>
                          <a:ea typeface="+mn-ea"/>
                          <a:cs typeface="+mn-cs"/>
                        </a:rPr>
                        <a:t>Standard Processor licenses are changing to cores</a:t>
                      </a:r>
                    </a:p>
                    <a:p>
                      <a:pPr marL="346075" marR="0" lvl="0" indent="-346075" algn="l" defTabSz="914363" rtl="0" eaLnBrk="1" fontAlgn="base" latinLnBrk="0" hangingPunct="1">
                        <a:lnSpc>
                          <a:spcPct val="100000"/>
                        </a:lnSpc>
                        <a:spcBef>
                          <a:spcPts val="500"/>
                        </a:spcBef>
                        <a:spcAft>
                          <a:spcPts val="500"/>
                        </a:spcAft>
                        <a:buClr>
                          <a:srgbClr val="FFFFFF"/>
                        </a:buClr>
                        <a:buSzPct val="100000"/>
                        <a:buFontTx/>
                        <a:buBlip>
                          <a:blip r:embed="rId12"/>
                        </a:buBlip>
                        <a:tabLst/>
                        <a:defRPr/>
                      </a:pPr>
                      <a:r>
                        <a:rPr kumimoji="0" lang="en-US" sz="1600" b="0" i="0" u="none" strike="noStrike" kern="1200" cap="none" spc="0" normalizeH="0" baseline="0" noProof="0" dirty="0" smtClean="0">
                          <a:ln>
                            <a:solidFill>
                              <a:srgbClr val="FFFFFF">
                                <a:alpha val="0"/>
                              </a:srgbClr>
                            </a:solidFill>
                          </a:ln>
                          <a:solidFill>
                            <a:srgbClr val="FFFFFF"/>
                          </a:solidFill>
                          <a:effectLst/>
                          <a:uLnTx/>
                          <a:uFillTx/>
                          <a:latin typeface="+mn-lt"/>
                          <a:ea typeface="+mn-ea"/>
                          <a:cs typeface="+mn-cs"/>
                        </a:rPr>
                        <a:t>Standard also available through </a:t>
                      </a:r>
                      <a:r>
                        <a:rPr kumimoji="0" lang="en-US" sz="1600" b="0" i="0" u="none" strike="noStrike" kern="1200" cap="none" spc="0" normalizeH="0" baseline="0" noProof="0" dirty="0" err="1" smtClean="0">
                          <a:ln>
                            <a:solidFill>
                              <a:srgbClr val="FFFFFF">
                                <a:alpha val="0"/>
                              </a:srgbClr>
                            </a:solidFill>
                          </a:ln>
                          <a:solidFill>
                            <a:srgbClr val="FFFFFF"/>
                          </a:solidFill>
                          <a:effectLst/>
                          <a:uLnTx/>
                          <a:uFillTx/>
                          <a:latin typeface="+mn-lt"/>
                          <a:ea typeface="+mn-ea"/>
                          <a:cs typeface="+mn-cs"/>
                        </a:rPr>
                        <a:t>Server+CAL</a:t>
                      </a:r>
                      <a:r>
                        <a:rPr kumimoji="0" lang="en-US" sz="1600" b="0" i="0" u="none" strike="noStrike" kern="1200" cap="none" spc="0" normalizeH="0" baseline="0" noProof="0" dirty="0" smtClean="0">
                          <a:ln>
                            <a:solidFill>
                              <a:srgbClr val="FFFFFF">
                                <a:alpha val="0"/>
                              </a:srgbClr>
                            </a:solidFill>
                          </a:ln>
                          <a:solidFill>
                            <a:srgbClr val="FFFFFF"/>
                          </a:solidFill>
                          <a:effectLst/>
                          <a:uLnTx/>
                          <a:uFillTx/>
                          <a:latin typeface="+mn-lt"/>
                          <a:ea typeface="+mn-ea"/>
                          <a:cs typeface="+mn-cs"/>
                        </a:rPr>
                        <a:t> model</a:t>
                      </a:r>
                    </a:p>
                  </a:txBody>
                  <a:tcPr marT="64008" marB="64008" anchor="ctr">
                    <a:lnL w="6350" cap="flat" cmpd="sng" algn="ctr">
                      <a:solidFill>
                        <a:srgbClr val="FFFFFF">
                          <a:alpha val="40000"/>
                        </a:srgbClr>
                      </a:solidFill>
                      <a:prstDash val="sysDash"/>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bl>
          </a:graphicData>
        </a:graphic>
      </p:graphicFrame>
      <p:graphicFrame>
        <p:nvGraphicFramePr>
          <p:cNvPr id="33" name="Object 32" hidden="1"/>
          <p:cNvGraphicFramePr>
            <a:graphicFrameLocks noChangeAspect="1"/>
          </p:cNvGraphicFramePr>
          <p:nvPr>
            <p:custDataLst>
              <p:tags r:id="rId3"/>
            </p:custDataLst>
            <p:extLst>
              <p:ext uri="{D42A27DB-BD31-4B8C-83A1-F6EECF244321}">
                <p14:modId xmlns:p14="http://schemas.microsoft.com/office/powerpoint/2010/main" val="1333154513"/>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127" name="think-cell Slide" r:id="rId13" imgW="360" imgH="360" progId="TCLayout.ActiveDocument.1">
                  <p:embed/>
                </p:oleObj>
              </mc:Choice>
              <mc:Fallback>
                <p:oleObj name="think-cell Slide" r:id="rId13" imgW="360" imgH="360" progId="TCLayout.ActiveDocument.1">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custDataLst>
              <p:tags r:id="rId4"/>
            </p:custDataLst>
          </p:nvPr>
        </p:nvSpPr>
        <p:spPr bwMode="auto">
          <a:xfrm>
            <a:off x="269873" y="2286000"/>
            <a:ext cx="8651880" cy="3886200"/>
          </a:xfrm>
          <a:prstGeom prst="rect">
            <a:avLst/>
          </a:prstGeom>
          <a:noFill/>
          <a:ln w="9525">
            <a:solidFill>
              <a:schemeClr val="tx1">
                <a:alpha val="50000"/>
              </a:schemeClr>
            </a:soli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45720" tIns="45720" rIns="45720" bIns="45720" numCol="1" rtlCol="0" anchor="t" anchorCtr="0" compatLnSpc="1">
            <a:prstTxWarp prst="textNoShape">
              <a:avLst/>
            </a:prstTxWarp>
            <a:noAutofit/>
          </a:bodyPr>
          <a:lstStyle/>
          <a:p>
            <a:pPr marL="457200" lvl="1" indent="-457200" defTabSz="342900" fontAlgn="base">
              <a:spcBef>
                <a:spcPts val="1800"/>
              </a:spcBef>
              <a:buClr>
                <a:srgbClr val="FFFFFF"/>
              </a:buClr>
              <a:buSzPct val="100000"/>
              <a:buBlip>
                <a:blip r:embed="rId12"/>
              </a:buBlip>
              <a:defRPr/>
            </a:pPr>
            <a:endParaRPr lang="en-US" sz="2400" dirty="0">
              <a:ln>
                <a:solidFill>
                  <a:schemeClr val="tx1">
                    <a:alpha val="0"/>
                  </a:schemeClr>
                </a:solidFill>
              </a:ln>
              <a:sym typeface="Wingdings" pitchFamily="2" charset="2"/>
            </a:endParaRPr>
          </a:p>
        </p:txBody>
      </p:sp>
      <p:sp>
        <p:nvSpPr>
          <p:cNvPr id="7" name="Title 6"/>
          <p:cNvSpPr>
            <a:spLocks noGrp="1"/>
          </p:cNvSpPr>
          <p:nvPr>
            <p:ph type="title"/>
            <p:custDataLst>
              <p:tags r:id="rId5"/>
            </p:custDataLst>
          </p:nvPr>
        </p:nvSpPr>
        <p:spPr/>
        <p:txBody>
          <a:bodyPr>
            <a:noAutofit/>
          </a:bodyPr>
          <a:lstStyle/>
          <a:p>
            <a:r>
              <a:rPr lang="en-US" sz="4000" dirty="0" smtClean="0">
                <a:solidFill>
                  <a:srgbClr val="C00000"/>
                </a:solidFill>
              </a:rPr>
              <a:t>Simplified Licensing Models</a:t>
            </a:r>
            <a:endParaRPr lang="en-US" sz="4000" dirty="0">
              <a:solidFill>
                <a:srgbClr val="C00000"/>
              </a:solidFill>
            </a:endParaRPr>
          </a:p>
        </p:txBody>
      </p:sp>
      <p:pic>
        <p:nvPicPr>
          <p:cNvPr id="31" name="Picture 4" descr="\\MAGNUM\Projects\Microsoft\Cloud Power FY12\Design\ICONS_PNG\Check_mark.png"/>
          <p:cNvPicPr>
            <a:picLocks noChangeAspect="1" noChangeArrowheads="1"/>
          </p:cNvPicPr>
          <p:nvPr>
            <p:custDataLst>
              <p:tags r:id="rId6"/>
            </p:custDataLst>
          </p:nvPr>
        </p:nvPicPr>
        <p:blipFill>
          <a:blip r:embed="rId15" cstate="print">
            <a:lum bright="100000"/>
            <a:extLst>
              <a:ext uri="{28A0092B-C50C-407E-A947-70E740481C1C}">
                <a14:useLocalDpi xmlns:a14="http://schemas.microsoft.com/office/drawing/2010/main"/>
              </a:ext>
            </a:extLst>
          </a:blip>
          <a:srcRect/>
          <a:stretch>
            <a:fillRect/>
          </a:stretch>
        </p:blipFill>
        <p:spPr bwMode="auto">
          <a:xfrm>
            <a:off x="4485979" y="2701132"/>
            <a:ext cx="557260" cy="548640"/>
          </a:xfrm>
          <a:prstGeom prst="rect">
            <a:avLst/>
          </a:prstGeom>
          <a:noFill/>
        </p:spPr>
      </p:pic>
      <p:pic>
        <p:nvPicPr>
          <p:cNvPr id="32" name="Picture 4" descr="\\MAGNUM\Projects\Microsoft\Cloud Power FY12\Design\ICONS_PNG\Check_mark.png"/>
          <p:cNvPicPr>
            <a:picLocks noChangeAspect="1" noChangeArrowheads="1"/>
          </p:cNvPicPr>
          <p:nvPr>
            <p:custDataLst>
              <p:tags r:id="rId7"/>
            </p:custDataLst>
          </p:nvPr>
        </p:nvPicPr>
        <p:blipFill>
          <a:blip r:embed="rId15" cstate="print">
            <a:lum bright="100000"/>
            <a:extLst>
              <a:ext uri="{28A0092B-C50C-407E-A947-70E740481C1C}">
                <a14:useLocalDpi xmlns:a14="http://schemas.microsoft.com/office/drawing/2010/main"/>
              </a:ext>
            </a:extLst>
          </a:blip>
          <a:srcRect/>
          <a:stretch>
            <a:fillRect/>
          </a:stretch>
        </p:blipFill>
        <p:spPr bwMode="auto">
          <a:xfrm>
            <a:off x="3318773" y="4066235"/>
            <a:ext cx="557260" cy="548640"/>
          </a:xfrm>
          <a:prstGeom prst="rect">
            <a:avLst/>
          </a:prstGeom>
          <a:noFill/>
        </p:spPr>
      </p:pic>
      <p:pic>
        <p:nvPicPr>
          <p:cNvPr id="34" name="Picture 4" descr="\\MAGNUM\Projects\Microsoft\Cloud Power FY12\Design\ICONS_PNG\Check_mark.png"/>
          <p:cNvPicPr>
            <a:picLocks noChangeAspect="1" noChangeArrowheads="1"/>
          </p:cNvPicPr>
          <p:nvPr>
            <p:custDataLst>
              <p:tags r:id="rId8"/>
            </p:custDataLst>
          </p:nvPr>
        </p:nvPicPr>
        <p:blipFill>
          <a:blip r:embed="rId15" cstate="print">
            <a:lum bright="100000"/>
            <a:extLst>
              <a:ext uri="{28A0092B-C50C-407E-A947-70E740481C1C}">
                <a14:useLocalDpi xmlns:a14="http://schemas.microsoft.com/office/drawing/2010/main"/>
              </a:ext>
            </a:extLst>
          </a:blip>
          <a:srcRect/>
          <a:stretch>
            <a:fillRect/>
          </a:stretch>
        </p:blipFill>
        <p:spPr bwMode="auto">
          <a:xfrm>
            <a:off x="4485979" y="5280835"/>
            <a:ext cx="557260" cy="548640"/>
          </a:xfrm>
          <a:prstGeom prst="rect">
            <a:avLst/>
          </a:prstGeom>
          <a:noFill/>
        </p:spPr>
      </p:pic>
      <p:pic>
        <p:nvPicPr>
          <p:cNvPr id="35" name="Picture 4" descr="\\MAGNUM\Projects\Microsoft\Cloud Power FY12\Design\ICONS_PNG\Check_mark.png"/>
          <p:cNvPicPr>
            <a:picLocks noChangeAspect="1" noChangeArrowheads="1"/>
          </p:cNvPicPr>
          <p:nvPr>
            <p:custDataLst>
              <p:tags r:id="rId9"/>
            </p:custDataLst>
          </p:nvPr>
        </p:nvPicPr>
        <p:blipFill>
          <a:blip r:embed="rId15" cstate="print">
            <a:lum bright="100000"/>
            <a:extLst>
              <a:ext uri="{28A0092B-C50C-407E-A947-70E740481C1C}">
                <a14:useLocalDpi xmlns:a14="http://schemas.microsoft.com/office/drawing/2010/main"/>
              </a:ext>
            </a:extLst>
          </a:blip>
          <a:srcRect/>
          <a:stretch>
            <a:fillRect/>
          </a:stretch>
        </p:blipFill>
        <p:spPr bwMode="auto">
          <a:xfrm>
            <a:off x="3318773" y="5280835"/>
            <a:ext cx="557260" cy="548640"/>
          </a:xfrm>
          <a:prstGeom prst="rect">
            <a:avLst/>
          </a:prstGeom>
          <a:noFill/>
        </p:spPr>
      </p:pic>
      <p:pic>
        <p:nvPicPr>
          <p:cNvPr id="16" name="Picture 15"/>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525856" y="2476401"/>
            <a:ext cx="2103120" cy="645903"/>
          </a:xfrm>
          <a:prstGeom prst="rect">
            <a:avLst/>
          </a:prstGeom>
          <a:noFill/>
          <a:ln>
            <a:noFill/>
          </a:ln>
        </p:spPr>
      </p:pic>
      <p:pic>
        <p:nvPicPr>
          <p:cNvPr id="17" name="Picture 16"/>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525856" y="3852120"/>
            <a:ext cx="2103120" cy="641784"/>
          </a:xfrm>
          <a:prstGeom prst="rect">
            <a:avLst/>
          </a:prstGeom>
          <a:noFill/>
          <a:ln>
            <a:noFill/>
          </a:ln>
        </p:spPr>
      </p:pic>
      <p:pic>
        <p:nvPicPr>
          <p:cNvPr id="18" name="Picture 17"/>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525856" y="5105400"/>
            <a:ext cx="2103120" cy="598301"/>
          </a:xfrm>
          <a:prstGeom prst="rect">
            <a:avLst/>
          </a:prstGeom>
          <a:noFill/>
          <a:ln>
            <a:noFill/>
          </a:ln>
        </p:spPr>
      </p:pic>
      <p:sp>
        <p:nvSpPr>
          <p:cNvPr id="20" name="Wave 19"/>
          <p:cNvSpPr/>
          <p:nvPr/>
        </p:nvSpPr>
        <p:spPr bwMode="auto">
          <a:xfrm>
            <a:off x="2362200" y="3657600"/>
            <a:ext cx="528034" cy="360185"/>
          </a:xfrm>
          <a:prstGeom prst="wave">
            <a:avLst/>
          </a:prstGeom>
          <a:solidFill>
            <a:schemeClr val="accent3"/>
          </a:solidFill>
          <a:ln>
            <a:noFill/>
            <a:headEnd type="none" w="med" len="med"/>
            <a:tailEnd type="none" w="med" len="med"/>
          </a:ln>
          <a:effectLst>
            <a:outerShdw blurRad="40000" dist="23000" dir="5400000" rotWithShape="0">
              <a:srgbClr val="000000">
                <a:alpha val="35000"/>
              </a:srgbClr>
            </a:outerShdw>
          </a:effectLst>
        </p:spPr>
        <p:txBody>
          <a:bodyPr vert="horz" wrap="square" lIns="0" tIns="0" rIns="0" bIns="0" numCol="1" rtlCol="0" anchor="ctr" anchorCtr="0" compatLnSpc="1">
            <a:prstTxWarp prst="textNoShape">
              <a:avLst/>
            </a:prstTxWarp>
          </a:bodyPr>
          <a:lstStyle/>
          <a:p>
            <a:pPr algn="ctr" fontAlgn="base">
              <a:lnSpc>
                <a:spcPct val="90000"/>
              </a:lnSpc>
              <a:spcBef>
                <a:spcPct val="20000"/>
              </a:spcBef>
              <a:spcAft>
                <a:spcPct val="0"/>
              </a:spcAft>
              <a:buClr>
                <a:srgbClr val="000000"/>
              </a:buClr>
              <a:defRPr/>
            </a:pPr>
            <a:r>
              <a:rPr lang="en-US" sz="1200" b="1" kern="0" dirty="0">
                <a:ln>
                  <a:solidFill>
                    <a:srgbClr val="FFFFFF">
                      <a:alpha val="0"/>
                    </a:srgbClr>
                  </a:solidFill>
                </a:ln>
                <a:solidFill>
                  <a:srgbClr val="FFFFFF"/>
                </a:solidFill>
                <a:effectLst>
                  <a:outerShdw blurRad="38100" dist="38100" dir="2700000" algn="tl">
                    <a:srgbClr val="000000">
                      <a:alpha val="43137"/>
                    </a:srgbClr>
                  </a:outerShdw>
                </a:effectLst>
              </a:rPr>
              <a:t>NEW!</a:t>
            </a:r>
          </a:p>
        </p:txBody>
      </p:sp>
      <p:cxnSp>
        <p:nvCxnSpPr>
          <p:cNvPr id="4" name="Straight Connector 3"/>
          <p:cNvCxnSpPr/>
          <p:nvPr/>
        </p:nvCxnSpPr>
        <p:spPr>
          <a:xfrm>
            <a:off x="269873" y="3606204"/>
            <a:ext cx="8651880" cy="0"/>
          </a:xfrm>
          <a:prstGeom prst="line">
            <a:avLst/>
          </a:prstGeom>
          <a:ln>
            <a:solidFill>
              <a:schemeClr val="tx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69873" y="4908699"/>
            <a:ext cx="8651880" cy="0"/>
          </a:xfrm>
          <a:prstGeom prst="line">
            <a:avLst/>
          </a:prstGeom>
          <a:ln>
            <a:solidFill>
              <a:schemeClr val="tx1">
                <a:lumMod val="7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391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solidFill>
                  <a:srgbClr val="C00000"/>
                </a:solidFill>
              </a:rPr>
              <a:t>License Hardware Capacity by Cores</a:t>
            </a:r>
          </a:p>
        </p:txBody>
      </p:sp>
      <p:sp>
        <p:nvSpPr>
          <p:cNvPr id="27" name="Rectangle 57"/>
          <p:cNvSpPr/>
          <p:nvPr>
            <p:custDataLst>
              <p:tags r:id="rId1"/>
            </p:custDataLst>
          </p:nvPr>
        </p:nvSpPr>
        <p:spPr bwMode="auto">
          <a:xfrm>
            <a:off x="277812" y="3789241"/>
            <a:ext cx="3931920" cy="2560320"/>
          </a:xfrm>
          <a:custGeom>
            <a:avLst/>
            <a:gdLst/>
            <a:ahLst/>
            <a:cxnLst/>
            <a:rect l="l" t="t" r="r" b="b"/>
            <a:pathLst>
              <a:path w="3931920" h="2560320">
                <a:moveTo>
                  <a:pt x="0" y="0"/>
                </a:moveTo>
                <a:lnTo>
                  <a:pt x="3931920" y="0"/>
                </a:lnTo>
                <a:lnTo>
                  <a:pt x="3931920" y="937412"/>
                </a:lnTo>
                <a:cubicBezTo>
                  <a:pt x="3846777" y="1026424"/>
                  <a:pt x="3795237" y="1147273"/>
                  <a:pt x="3795237" y="1280160"/>
                </a:cubicBezTo>
                <a:cubicBezTo>
                  <a:pt x="3795237" y="1413047"/>
                  <a:pt x="3846777" y="1533897"/>
                  <a:pt x="3931920" y="1622908"/>
                </a:cubicBezTo>
                <a:lnTo>
                  <a:pt x="3931920" y="2560320"/>
                </a:lnTo>
                <a:lnTo>
                  <a:pt x="0" y="2560320"/>
                </a:lnTo>
                <a:close/>
              </a:path>
            </a:pathLst>
          </a:custGeom>
          <a:solidFill>
            <a:srgbClr val="FF8B00"/>
          </a:solidFill>
          <a:ln w="12700">
            <a:gradFill flip="none" rotWithShape="1">
              <a:gsLst>
                <a:gs pos="0">
                  <a:schemeClr val="tx1">
                    <a:alpha val="75000"/>
                  </a:schemeClr>
                </a:gs>
                <a:gs pos="50000">
                  <a:schemeClr val="tx1">
                    <a:alpha val="50000"/>
                  </a:schemeClr>
                </a:gs>
                <a:gs pos="100000">
                  <a:schemeClr val="tx1">
                    <a:alpha val="0"/>
                  </a:schemeClr>
                </a:gs>
              </a:gsLst>
              <a:lin ang="5400000" scaled="1"/>
              <a:tileRect/>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40" tIns="91440" rIns="91440" bIns="91440" numCol="1" rtlCol="0" anchor="t" anchorCtr="0" compatLnSpc="1">
            <a:prstTxWarp prst="textNoShape">
              <a:avLst/>
            </a:prstTxWarp>
            <a:noAutofit/>
          </a:bodyPr>
          <a:lstStyle/>
          <a:p>
            <a:pPr algn="ctr" defTabSz="914159" fontAlgn="base">
              <a:spcAft>
                <a:spcPts val="600"/>
              </a:spcAft>
              <a:buClr>
                <a:srgbClr val="FFFF99"/>
              </a:buClr>
              <a:buSzPct val="120000"/>
            </a:pPr>
            <a:r>
              <a:rPr lang="en-US" altLang="zh-CN" b="1" cap="small" dirty="0">
                <a:ln>
                  <a:solidFill>
                    <a:srgbClr val="FFFFFF">
                      <a:alpha val="0"/>
                    </a:srgbClr>
                  </a:solidFill>
                </a:ln>
                <a:solidFill>
                  <a:srgbClr val="FFFFFF"/>
                </a:solidFill>
                <a:cs typeface="Segoe UI" pitchFamily="34" charset="0"/>
              </a:rPr>
              <a:t>Physical Server Licensing</a:t>
            </a:r>
          </a:p>
        </p:txBody>
      </p:sp>
      <p:sp>
        <p:nvSpPr>
          <p:cNvPr id="28" name="Rectangle 58"/>
          <p:cNvSpPr/>
          <p:nvPr>
            <p:custDataLst>
              <p:tags r:id="rId2"/>
            </p:custDataLst>
          </p:nvPr>
        </p:nvSpPr>
        <p:spPr bwMode="auto">
          <a:xfrm>
            <a:off x="4942205" y="3789241"/>
            <a:ext cx="3931920" cy="2560320"/>
          </a:xfrm>
          <a:custGeom>
            <a:avLst/>
            <a:gdLst/>
            <a:ahLst/>
            <a:cxnLst/>
            <a:rect l="l" t="t" r="r" b="b"/>
            <a:pathLst>
              <a:path w="3931920" h="2560320">
                <a:moveTo>
                  <a:pt x="0" y="0"/>
                </a:moveTo>
                <a:lnTo>
                  <a:pt x="3931920" y="0"/>
                </a:lnTo>
                <a:lnTo>
                  <a:pt x="3931920" y="2560320"/>
                </a:lnTo>
                <a:lnTo>
                  <a:pt x="0" y="2560320"/>
                </a:lnTo>
                <a:lnTo>
                  <a:pt x="0" y="1622909"/>
                </a:lnTo>
                <a:cubicBezTo>
                  <a:pt x="85144" y="1533898"/>
                  <a:pt x="136684" y="1413048"/>
                  <a:pt x="136684" y="1280160"/>
                </a:cubicBezTo>
                <a:cubicBezTo>
                  <a:pt x="136684" y="1147273"/>
                  <a:pt x="85144" y="1026423"/>
                  <a:pt x="0" y="937411"/>
                </a:cubicBezTo>
                <a:close/>
              </a:path>
            </a:pathLst>
          </a:custGeom>
          <a:solidFill>
            <a:srgbClr val="FF8B00"/>
          </a:solidFill>
          <a:ln w="12700">
            <a:gradFill flip="none" rotWithShape="1">
              <a:gsLst>
                <a:gs pos="0">
                  <a:schemeClr val="tx1">
                    <a:alpha val="75000"/>
                  </a:schemeClr>
                </a:gs>
                <a:gs pos="50000">
                  <a:schemeClr val="tx1">
                    <a:alpha val="50000"/>
                  </a:schemeClr>
                </a:gs>
                <a:gs pos="100000">
                  <a:schemeClr val="tx1">
                    <a:alpha val="0"/>
                  </a:schemeClr>
                </a:gs>
              </a:gsLst>
              <a:lin ang="5400000" scaled="1"/>
              <a:tileRect/>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40" tIns="91440" rIns="91440" bIns="91440" numCol="1" rtlCol="0" anchor="t" anchorCtr="0" compatLnSpc="1">
            <a:prstTxWarp prst="textNoShape">
              <a:avLst/>
            </a:prstTxWarp>
            <a:noAutofit/>
          </a:bodyPr>
          <a:lstStyle/>
          <a:p>
            <a:pPr algn="ctr" defTabSz="914159" fontAlgn="base">
              <a:spcAft>
                <a:spcPts val="600"/>
              </a:spcAft>
              <a:buClr>
                <a:srgbClr val="FFFF99"/>
              </a:buClr>
              <a:buSzPct val="120000"/>
            </a:pPr>
            <a:r>
              <a:rPr lang="en-US" altLang="zh-CN" b="1" cap="small" dirty="0">
                <a:ln>
                  <a:solidFill>
                    <a:srgbClr val="FFFFFF">
                      <a:alpha val="0"/>
                    </a:srgbClr>
                  </a:solidFill>
                </a:ln>
                <a:solidFill>
                  <a:srgbClr val="FFFFFF"/>
                </a:solidFill>
                <a:cs typeface="Segoe UI" pitchFamily="34" charset="0"/>
              </a:rPr>
              <a:t>Virtual Machine Licensing</a:t>
            </a:r>
          </a:p>
        </p:txBody>
      </p:sp>
      <p:sp>
        <p:nvSpPr>
          <p:cNvPr id="29" name="Rectangle 59"/>
          <p:cNvSpPr/>
          <p:nvPr>
            <p:custDataLst>
              <p:tags r:id="rId3"/>
            </p:custDataLst>
          </p:nvPr>
        </p:nvSpPr>
        <p:spPr bwMode="auto">
          <a:xfrm>
            <a:off x="369252" y="4222537"/>
            <a:ext cx="3749040" cy="2127024"/>
          </a:xfrm>
          <a:custGeom>
            <a:avLst/>
            <a:gdLst/>
            <a:ahLst/>
            <a:cxnLst/>
            <a:rect l="l" t="t" r="r" b="b"/>
            <a:pathLst>
              <a:path w="3749040" h="2127024">
                <a:moveTo>
                  <a:pt x="0" y="0"/>
                </a:moveTo>
                <a:lnTo>
                  <a:pt x="3749040" y="0"/>
                </a:lnTo>
                <a:lnTo>
                  <a:pt x="3749040" y="471919"/>
                </a:lnTo>
                <a:cubicBezTo>
                  <a:pt x="3662832" y="572727"/>
                  <a:pt x="3612357" y="703901"/>
                  <a:pt x="3612357" y="846864"/>
                </a:cubicBezTo>
                <a:cubicBezTo>
                  <a:pt x="3612357" y="989827"/>
                  <a:pt x="3662832" y="1121002"/>
                  <a:pt x="3749040" y="1221810"/>
                </a:cubicBezTo>
                <a:lnTo>
                  <a:pt x="3749040" y="2127024"/>
                </a:lnTo>
                <a:lnTo>
                  <a:pt x="0" y="2127024"/>
                </a:lnTo>
                <a:close/>
              </a:path>
            </a:pathLst>
          </a:custGeom>
          <a:solidFill>
            <a:schemeClr val="bg2">
              <a:lumMod val="50000"/>
            </a:schemeClr>
          </a:solidFill>
          <a:ln w="12700">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40" tIns="1280160" rIns="91440" bIns="91440" numCol="1" rtlCol="0" anchor="t" anchorCtr="0" compatLnSpc="1">
            <a:prstTxWarp prst="textNoShape">
              <a:avLst/>
            </a:prstTxWarp>
            <a:noAutofit/>
          </a:bodyPr>
          <a:lstStyle/>
          <a:p>
            <a:pPr marL="288925" lvl="2" indent="-288925" defTabSz="914363">
              <a:spcBef>
                <a:spcPts val="600"/>
              </a:spcBef>
              <a:buClr>
                <a:srgbClr val="FFFFFF"/>
              </a:buClr>
              <a:buSzPct val="100000"/>
              <a:buFontTx/>
              <a:buBlip>
                <a:blip r:embed="rId31"/>
              </a:buBlip>
            </a:pPr>
            <a:r>
              <a:rPr lang="en-US" sz="1400" dirty="0">
                <a:ln>
                  <a:solidFill>
                    <a:srgbClr val="FFFFFF">
                      <a:alpha val="0"/>
                    </a:srgbClr>
                  </a:solidFill>
                </a:ln>
                <a:solidFill>
                  <a:srgbClr val="FFFFFF"/>
                </a:solidFill>
              </a:rPr>
              <a:t>License all physical cores on hardware</a:t>
            </a:r>
          </a:p>
          <a:p>
            <a:pPr marL="288925" lvl="2" indent="-288925" defTabSz="914363">
              <a:spcBef>
                <a:spcPts val="600"/>
              </a:spcBef>
              <a:buClr>
                <a:srgbClr val="FFFFFF"/>
              </a:buClr>
              <a:buSzPct val="100000"/>
              <a:buFontTx/>
              <a:buBlip>
                <a:blip r:embed="rId31"/>
              </a:buBlip>
            </a:pPr>
            <a:r>
              <a:rPr lang="en-US" sz="1400" dirty="0" smtClean="0">
                <a:ln>
                  <a:solidFill>
                    <a:srgbClr val="FFFFFF">
                      <a:alpha val="0"/>
                    </a:srgbClr>
                  </a:solidFill>
                </a:ln>
                <a:solidFill>
                  <a:srgbClr val="FFFFFF"/>
                </a:solidFill>
              </a:rPr>
              <a:t>Minimum </a:t>
            </a:r>
            <a:r>
              <a:rPr lang="en-US" sz="1400" dirty="0">
                <a:ln>
                  <a:solidFill>
                    <a:srgbClr val="FFFFFF">
                      <a:alpha val="0"/>
                    </a:srgbClr>
                  </a:solidFill>
                </a:ln>
                <a:solidFill>
                  <a:srgbClr val="FFFFFF"/>
                </a:solidFill>
              </a:rPr>
              <a:t>of 4 cores per </a:t>
            </a:r>
            <a:r>
              <a:rPr lang="en-US" sz="1400" dirty="0" smtClean="0">
                <a:ln>
                  <a:solidFill>
                    <a:srgbClr val="FFFFFF">
                      <a:alpha val="0"/>
                    </a:srgbClr>
                  </a:solidFill>
                </a:ln>
                <a:solidFill>
                  <a:srgbClr val="FFFFFF"/>
                </a:solidFill>
              </a:rPr>
              <a:t>Processor</a:t>
            </a:r>
          </a:p>
          <a:p>
            <a:pPr marL="288925" lvl="2" indent="-288925">
              <a:spcBef>
                <a:spcPts val="600"/>
              </a:spcBef>
              <a:buClr>
                <a:srgbClr val="FFFFFF"/>
              </a:buClr>
              <a:buSzPct val="100000"/>
              <a:buBlip>
                <a:blip r:embed="rId31"/>
              </a:buBlip>
            </a:pPr>
            <a:r>
              <a:rPr lang="en-US" sz="1400" dirty="0">
                <a:ln>
                  <a:solidFill>
                    <a:srgbClr val="FFFFFF">
                      <a:alpha val="0"/>
                    </a:srgbClr>
                  </a:solidFill>
                </a:ln>
                <a:solidFill>
                  <a:srgbClr val="FFFFFF"/>
                </a:solidFill>
              </a:rPr>
              <a:t>EE w/SA provides </a:t>
            </a:r>
            <a:r>
              <a:rPr lang="en-US" sz="1400" dirty="0" smtClean="0">
                <a:ln>
                  <a:solidFill>
                    <a:srgbClr val="FFFFFF">
                      <a:alpha val="0"/>
                    </a:srgbClr>
                  </a:solidFill>
                </a:ln>
                <a:solidFill>
                  <a:srgbClr val="FFFFFF"/>
                </a:solidFill>
              </a:rPr>
              <a:t>unlimited virtualization</a:t>
            </a:r>
            <a:endParaRPr lang="en-US" sz="1400" dirty="0">
              <a:ln>
                <a:solidFill>
                  <a:srgbClr val="FFFFFF">
                    <a:alpha val="0"/>
                  </a:srgbClr>
                </a:solidFill>
              </a:ln>
              <a:solidFill>
                <a:srgbClr val="FFFFFF"/>
              </a:solidFill>
            </a:endParaRPr>
          </a:p>
          <a:p>
            <a:pPr marL="288925" lvl="2" indent="-288925" defTabSz="914363">
              <a:spcBef>
                <a:spcPts val="600"/>
              </a:spcBef>
              <a:buClr>
                <a:srgbClr val="FFFFFF"/>
              </a:buClr>
              <a:buSzPct val="100000"/>
              <a:buFontTx/>
              <a:buBlip>
                <a:blip r:embed="rId31"/>
              </a:buBlip>
            </a:pPr>
            <a:endParaRPr lang="en-US" sz="1400" dirty="0">
              <a:ln>
                <a:solidFill>
                  <a:srgbClr val="FFFFFF">
                    <a:alpha val="0"/>
                  </a:srgbClr>
                </a:solidFill>
              </a:ln>
              <a:solidFill>
                <a:srgbClr val="FFFFFF"/>
              </a:solidFill>
            </a:endParaRPr>
          </a:p>
        </p:txBody>
      </p:sp>
      <p:sp>
        <p:nvSpPr>
          <p:cNvPr id="30" name="Rectangle 29"/>
          <p:cNvSpPr/>
          <p:nvPr>
            <p:custDataLst>
              <p:tags r:id="rId4"/>
            </p:custDataLst>
          </p:nvPr>
        </p:nvSpPr>
        <p:spPr bwMode="auto">
          <a:xfrm>
            <a:off x="4255928" y="4823180"/>
            <a:ext cx="640080" cy="492443"/>
          </a:xfrm>
          <a:prstGeom prst="rect">
            <a:avLst/>
          </a:prstGeom>
          <a:noFill/>
          <a:ln w="12700">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ctr" anchorCtr="0" compatLnSpc="1">
            <a:prstTxWarp prst="textNoShape">
              <a:avLst/>
            </a:prstTxWarp>
            <a:spAutoFit/>
          </a:bodyPr>
          <a:lstStyle/>
          <a:p>
            <a:pPr marL="0" lvl="3" algn="ctr" defTabSz="914099" fontAlgn="base">
              <a:spcBef>
                <a:spcPct val="0"/>
              </a:spcBef>
              <a:spcAft>
                <a:spcPct val="0"/>
              </a:spcAft>
            </a:pPr>
            <a:r>
              <a:rPr lang="en-US" sz="3200" b="1" i="1" cap="small" spc="-100" dirty="0">
                <a:ln>
                  <a:solidFill>
                    <a:srgbClr val="FFFFFF">
                      <a:alpha val="0"/>
                    </a:srgbClr>
                  </a:solidFill>
                </a:ln>
                <a:solidFill>
                  <a:schemeClr val="bg2">
                    <a:lumMod val="50000"/>
                    <a:alpha val="99000"/>
                  </a:schemeClr>
                </a:solidFill>
              </a:rPr>
              <a:t>OR</a:t>
            </a:r>
            <a:endParaRPr lang="en-US" sz="3600" b="1" i="1" cap="small" spc="-100" dirty="0">
              <a:ln>
                <a:solidFill>
                  <a:srgbClr val="FFFFFF">
                    <a:alpha val="0"/>
                  </a:srgbClr>
                </a:solidFill>
              </a:ln>
              <a:solidFill>
                <a:schemeClr val="bg2">
                  <a:lumMod val="50000"/>
                  <a:alpha val="99000"/>
                </a:schemeClr>
              </a:solidFill>
            </a:endParaRPr>
          </a:p>
        </p:txBody>
      </p:sp>
      <p:grpSp>
        <p:nvGrpSpPr>
          <p:cNvPr id="31" name="Group 30"/>
          <p:cNvGrpSpPr/>
          <p:nvPr>
            <p:custDataLst>
              <p:tags r:id="rId5"/>
            </p:custDataLst>
          </p:nvPr>
        </p:nvGrpSpPr>
        <p:grpSpPr>
          <a:xfrm>
            <a:off x="1274910" y="4405022"/>
            <a:ext cx="1883311" cy="835256"/>
            <a:chOff x="1206909" y="4514032"/>
            <a:chExt cx="1883311" cy="835256"/>
          </a:xfrm>
        </p:grpSpPr>
        <p:pic>
          <p:nvPicPr>
            <p:cNvPr id="32" name="Picture 2" descr="\\MAGNUM\Projects\Microsoft\Cloud Power FY12\Design\Icons\PNGs\Server_2.png"/>
            <p:cNvPicPr>
              <a:picLocks noChangeAspect="1" noChangeArrowheads="1"/>
            </p:cNvPicPr>
            <p:nvPr/>
          </p:nvPicPr>
          <p:blipFill rotWithShape="1">
            <a:blip r:embed="rId32" cstate="print">
              <a:lum bright="100000"/>
              <a:extLst>
                <a:ext uri="{28A0092B-C50C-407E-A947-70E740481C1C}">
                  <a14:useLocalDpi xmlns:a14="http://schemas.microsoft.com/office/drawing/2010/main"/>
                </a:ext>
              </a:extLst>
            </a:blip>
            <a:srcRect l="24347" t="7204" r="25653" b="6347"/>
            <a:stretch/>
          </p:blipFill>
          <p:spPr bwMode="auto">
            <a:xfrm>
              <a:off x="1206909" y="4514032"/>
              <a:ext cx="574609" cy="835256"/>
            </a:xfrm>
            <a:prstGeom prst="rect">
              <a:avLst/>
            </a:prstGeom>
            <a:noFill/>
          </p:spPr>
        </p:pic>
        <p:pic>
          <p:nvPicPr>
            <p:cNvPr id="33" name="Picture 2" descr="\\MAGNUM\Projects\Microsoft\Cloud Power FY12\Design\Icons\PNGs\Server_2.png"/>
            <p:cNvPicPr>
              <a:picLocks noChangeAspect="1" noChangeArrowheads="1"/>
            </p:cNvPicPr>
            <p:nvPr/>
          </p:nvPicPr>
          <p:blipFill rotWithShape="1">
            <a:blip r:embed="rId32" cstate="print">
              <a:lum bright="100000"/>
              <a:extLst>
                <a:ext uri="{28A0092B-C50C-407E-A947-70E740481C1C}">
                  <a14:useLocalDpi xmlns:a14="http://schemas.microsoft.com/office/drawing/2010/main"/>
                </a:ext>
              </a:extLst>
            </a:blip>
            <a:srcRect l="24347" t="7204" r="25653" b="6347"/>
            <a:stretch/>
          </p:blipFill>
          <p:spPr bwMode="auto">
            <a:xfrm>
              <a:off x="1861260" y="4514032"/>
              <a:ext cx="574609" cy="835256"/>
            </a:xfrm>
            <a:prstGeom prst="rect">
              <a:avLst/>
            </a:prstGeom>
            <a:noFill/>
          </p:spPr>
        </p:pic>
        <p:pic>
          <p:nvPicPr>
            <p:cNvPr id="34" name="Picture 2" descr="\\MAGNUM\Projects\Microsoft\Cloud Power FY12\Design\Icons\PNGs\Server_2.png"/>
            <p:cNvPicPr>
              <a:picLocks noChangeAspect="1" noChangeArrowheads="1"/>
            </p:cNvPicPr>
            <p:nvPr/>
          </p:nvPicPr>
          <p:blipFill rotWithShape="1">
            <a:blip r:embed="rId32" cstate="print">
              <a:lum bright="100000"/>
              <a:extLst>
                <a:ext uri="{28A0092B-C50C-407E-A947-70E740481C1C}">
                  <a14:useLocalDpi xmlns:a14="http://schemas.microsoft.com/office/drawing/2010/main"/>
                </a:ext>
              </a:extLst>
            </a:blip>
            <a:srcRect l="24347" t="7204" r="25653" b="6347"/>
            <a:stretch/>
          </p:blipFill>
          <p:spPr bwMode="auto">
            <a:xfrm>
              <a:off x="2515611" y="4514032"/>
              <a:ext cx="574609" cy="835256"/>
            </a:xfrm>
            <a:prstGeom prst="rect">
              <a:avLst/>
            </a:prstGeom>
            <a:noFill/>
          </p:spPr>
        </p:pic>
      </p:grpSp>
      <p:sp>
        <p:nvSpPr>
          <p:cNvPr id="35" name="Rectangle 62"/>
          <p:cNvSpPr/>
          <p:nvPr>
            <p:custDataLst>
              <p:tags r:id="rId6"/>
            </p:custDataLst>
          </p:nvPr>
        </p:nvSpPr>
        <p:spPr bwMode="auto">
          <a:xfrm>
            <a:off x="5033645" y="4222537"/>
            <a:ext cx="3749040" cy="2127024"/>
          </a:xfrm>
          <a:custGeom>
            <a:avLst/>
            <a:gdLst/>
            <a:ahLst/>
            <a:cxnLst/>
            <a:rect l="l" t="t" r="r" b="b"/>
            <a:pathLst>
              <a:path w="3749040" h="2127024">
                <a:moveTo>
                  <a:pt x="0" y="0"/>
                </a:moveTo>
                <a:lnTo>
                  <a:pt x="3749040" y="0"/>
                </a:lnTo>
                <a:lnTo>
                  <a:pt x="3749040" y="2127024"/>
                </a:lnTo>
                <a:lnTo>
                  <a:pt x="0" y="2127024"/>
                </a:lnTo>
                <a:lnTo>
                  <a:pt x="0" y="1221811"/>
                </a:lnTo>
                <a:cubicBezTo>
                  <a:pt x="86209" y="1121003"/>
                  <a:pt x="136684" y="989828"/>
                  <a:pt x="136684" y="846864"/>
                </a:cubicBezTo>
                <a:cubicBezTo>
                  <a:pt x="136684" y="703900"/>
                  <a:pt x="86209" y="572726"/>
                  <a:pt x="0" y="471917"/>
                </a:cubicBezTo>
                <a:close/>
              </a:path>
            </a:pathLst>
          </a:custGeom>
          <a:solidFill>
            <a:schemeClr val="bg2">
              <a:lumMod val="50000"/>
            </a:schemeClr>
          </a:solidFill>
          <a:ln w="12700">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40" tIns="1280160" rIns="91440" bIns="91440" numCol="1" rtlCol="0" anchor="t" anchorCtr="0" compatLnSpc="1">
            <a:prstTxWarp prst="textNoShape">
              <a:avLst/>
            </a:prstTxWarp>
            <a:noAutofit/>
          </a:bodyPr>
          <a:lstStyle/>
          <a:p>
            <a:pPr marL="288925" lvl="2" indent="-288925" defTabSz="914363">
              <a:spcBef>
                <a:spcPts val="600"/>
              </a:spcBef>
              <a:buClr>
                <a:srgbClr val="FFFFFF"/>
              </a:buClr>
              <a:buSzPct val="100000"/>
              <a:buFontTx/>
              <a:buBlip>
                <a:blip r:embed="rId31"/>
              </a:buBlip>
            </a:pPr>
            <a:r>
              <a:rPr lang="en-US" sz="1400" dirty="0">
                <a:ln>
                  <a:solidFill>
                    <a:srgbClr val="FFFFFF">
                      <a:alpha val="0"/>
                    </a:srgbClr>
                  </a:solidFill>
                </a:ln>
                <a:solidFill>
                  <a:srgbClr val="FFFFFF"/>
                </a:solidFill>
              </a:rPr>
              <a:t>License virtual cores</a:t>
            </a:r>
          </a:p>
          <a:p>
            <a:pPr marL="288925" lvl="2" indent="-288925" defTabSz="914363">
              <a:spcBef>
                <a:spcPts val="600"/>
              </a:spcBef>
              <a:buClr>
                <a:srgbClr val="FFFFFF"/>
              </a:buClr>
              <a:buSzPct val="100000"/>
              <a:buFontTx/>
              <a:buBlip>
                <a:blip r:embed="rId31"/>
              </a:buBlip>
            </a:pPr>
            <a:r>
              <a:rPr lang="en-US" sz="1400" dirty="0" smtClean="0">
                <a:ln>
                  <a:solidFill>
                    <a:srgbClr val="FFFFFF">
                      <a:alpha val="0"/>
                    </a:srgbClr>
                  </a:solidFill>
                </a:ln>
                <a:solidFill>
                  <a:srgbClr val="FFFFFF"/>
                </a:solidFill>
              </a:rPr>
              <a:t>Minimum </a:t>
            </a:r>
            <a:r>
              <a:rPr lang="en-US" sz="1400" dirty="0">
                <a:ln>
                  <a:solidFill>
                    <a:srgbClr val="FFFFFF">
                      <a:alpha val="0"/>
                    </a:srgbClr>
                  </a:solidFill>
                </a:ln>
                <a:solidFill>
                  <a:srgbClr val="FFFFFF"/>
                </a:solidFill>
              </a:rPr>
              <a:t>of 4 </a:t>
            </a:r>
            <a:r>
              <a:rPr lang="en-US" sz="1400" dirty="0" smtClean="0">
                <a:ln>
                  <a:solidFill>
                    <a:srgbClr val="FFFFFF">
                      <a:alpha val="0"/>
                    </a:srgbClr>
                  </a:solidFill>
                </a:ln>
                <a:solidFill>
                  <a:srgbClr val="FFFFFF"/>
                </a:solidFill>
              </a:rPr>
              <a:t>virtual cores per VM</a:t>
            </a:r>
          </a:p>
          <a:p>
            <a:pPr marL="288925" lvl="2" indent="-288925">
              <a:spcBef>
                <a:spcPts val="600"/>
              </a:spcBef>
              <a:buClr>
                <a:srgbClr val="FFFFFF"/>
              </a:buClr>
              <a:buSzPct val="100000"/>
              <a:buBlip>
                <a:blip r:embed="rId31"/>
              </a:buBlip>
            </a:pPr>
            <a:r>
              <a:rPr lang="en-US" sz="1400" dirty="0">
                <a:ln>
                  <a:solidFill>
                    <a:srgbClr val="FFFFFF">
                      <a:alpha val="0"/>
                    </a:srgbClr>
                  </a:solidFill>
                </a:ln>
                <a:solidFill>
                  <a:srgbClr val="FFFFFF"/>
                </a:solidFill>
              </a:rPr>
              <a:t>License mobility with Software Assurance</a:t>
            </a:r>
          </a:p>
          <a:p>
            <a:pPr marL="288925" lvl="2" indent="-288925" defTabSz="914363">
              <a:spcBef>
                <a:spcPts val="600"/>
              </a:spcBef>
              <a:buClr>
                <a:srgbClr val="FFFFFF"/>
              </a:buClr>
              <a:buSzPct val="100000"/>
              <a:buFontTx/>
              <a:buBlip>
                <a:blip r:embed="rId31"/>
              </a:buBlip>
            </a:pPr>
            <a:endParaRPr lang="en-US" sz="1400" dirty="0">
              <a:ln>
                <a:solidFill>
                  <a:srgbClr val="FFFFFF">
                    <a:alpha val="0"/>
                  </a:srgbClr>
                </a:solidFill>
              </a:ln>
              <a:solidFill>
                <a:srgbClr val="FFFFFF"/>
              </a:solidFill>
            </a:endParaRPr>
          </a:p>
        </p:txBody>
      </p:sp>
      <p:sp>
        <p:nvSpPr>
          <p:cNvPr id="36" name="24-Point Star 35"/>
          <p:cNvSpPr/>
          <p:nvPr>
            <p:custDataLst>
              <p:tags r:id="rId7"/>
            </p:custDataLst>
          </p:nvPr>
        </p:nvSpPr>
        <p:spPr bwMode="auto">
          <a:xfrm>
            <a:off x="7512021" y="4326206"/>
            <a:ext cx="1247218" cy="778364"/>
          </a:xfrm>
          <a:prstGeom prst="star24">
            <a:avLst>
              <a:gd name="adj" fmla="val 39947"/>
            </a:avLst>
          </a:prstGeom>
          <a:solidFill>
            <a:srgbClr val="FF8B00"/>
          </a:solidFill>
          <a:ln>
            <a:headEnd type="none" w="med" len="med"/>
            <a:tailEnd type="none" w="med" len="med"/>
          </a:ln>
          <a:scene3d>
            <a:camera prst="orthographicFront">
              <a:rot lat="0" lon="0" rev="0"/>
            </a:camera>
            <a:lightRig rig="threePt" dir="t">
              <a:rot lat="0" lon="0" rev="20400000"/>
            </a:lightRig>
          </a:scene3d>
          <a:sp3d contourW="6350">
            <a:bevelT w="6350" h="63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0" tIns="0" rIns="0" bIns="0" numCol="1" rtlCol="0" anchor="ctr" anchorCtr="0" compatLnSpc="1">
            <a:prstTxWarp prst="textNoShape">
              <a:avLst/>
            </a:prstTxWarp>
          </a:bodyPr>
          <a:lstStyle/>
          <a:p>
            <a:pPr algn="ctr" defTabSz="914363" fontAlgn="base">
              <a:lnSpc>
                <a:spcPct val="90000"/>
              </a:lnSpc>
              <a:spcBef>
                <a:spcPct val="20000"/>
              </a:spcBef>
              <a:spcAft>
                <a:spcPct val="0"/>
              </a:spcAft>
              <a:buClr>
                <a:srgbClr val="000000"/>
              </a:buClr>
            </a:pPr>
            <a:r>
              <a:rPr lang="en-US" sz="1100" dirty="0">
                <a:ln>
                  <a:solidFill>
                    <a:srgbClr val="FFFFFF">
                      <a:alpha val="0"/>
                    </a:srgbClr>
                  </a:solidFill>
                </a:ln>
                <a:solidFill>
                  <a:schemeClr val="bg2">
                    <a:lumMod val="25000"/>
                  </a:schemeClr>
                </a:solidFill>
              </a:rPr>
              <a:t>Pay only for what you use</a:t>
            </a:r>
          </a:p>
        </p:txBody>
      </p:sp>
      <p:pic>
        <p:nvPicPr>
          <p:cNvPr id="37" name="Picture 147"/>
          <p:cNvPicPr>
            <a:picLocks noChangeAspect="1" noChangeArrowheads="1"/>
          </p:cNvPicPr>
          <p:nvPr>
            <p:custDataLst>
              <p:tags r:id="rId8"/>
            </p:custDataLst>
          </p:nvPr>
        </p:nvPicPr>
        <p:blipFill>
          <a:blip r:embed="rId33" cstate="print">
            <a:extLst>
              <a:ext uri="{28A0092B-C50C-407E-A947-70E740481C1C}">
                <a14:useLocalDpi xmlns:a14="http://schemas.microsoft.com/office/drawing/2010/main"/>
              </a:ext>
            </a:extLst>
          </a:blip>
          <a:srcRect/>
          <a:stretch>
            <a:fillRect/>
          </a:stretch>
        </p:blipFill>
        <p:spPr bwMode="auto">
          <a:xfrm>
            <a:off x="6055840" y="4427361"/>
            <a:ext cx="1326285" cy="790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7" name="Rectangle 86"/>
          <p:cNvSpPr/>
          <p:nvPr/>
        </p:nvSpPr>
        <p:spPr bwMode="auto">
          <a:xfrm>
            <a:off x="2243552" y="1389683"/>
            <a:ext cx="6612304" cy="1709291"/>
          </a:xfrm>
          <a:prstGeom prst="rect">
            <a:avLst/>
          </a:prstGeom>
          <a:solidFill>
            <a:srgbClr val="4DC8ED"/>
          </a:solidFill>
          <a:ln w="12700">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82880" tIns="91440" rIns="0" bIns="91440" numCol="1" rtlCol="0" anchor="ctr" anchorCtr="0" compatLnSpc="1">
            <a:prstTxWarp prst="textNoShape">
              <a:avLst/>
            </a:prstTxWarp>
            <a:noAutofit/>
          </a:bodyPr>
          <a:lstStyle/>
          <a:p>
            <a:pPr defTabSz="914363">
              <a:spcBef>
                <a:spcPts val="600"/>
              </a:spcBef>
              <a:buClr>
                <a:srgbClr val="FFFFFF"/>
              </a:buClr>
              <a:buSzPct val="90000"/>
            </a:pPr>
            <a:r>
              <a:rPr lang="en-US" dirty="0">
                <a:ln>
                  <a:solidFill>
                    <a:srgbClr val="FFFFFF">
                      <a:alpha val="0"/>
                    </a:srgbClr>
                  </a:solidFill>
                </a:ln>
                <a:solidFill>
                  <a:srgbClr val="FFFFFF"/>
                </a:solidFill>
              </a:rPr>
              <a:t>Pay for the power you </a:t>
            </a:r>
            <a:r>
              <a:rPr lang="en-US" dirty="0" smtClean="0">
                <a:ln>
                  <a:solidFill>
                    <a:srgbClr val="FFFFFF">
                      <a:alpha val="0"/>
                    </a:srgbClr>
                  </a:solidFill>
                </a:ln>
                <a:solidFill>
                  <a:srgbClr val="FFFFFF"/>
                </a:solidFill>
              </a:rPr>
              <a:t>need</a:t>
            </a:r>
          </a:p>
          <a:p>
            <a:pPr defTabSz="914363">
              <a:spcBef>
                <a:spcPts val="600"/>
              </a:spcBef>
              <a:buClr>
                <a:srgbClr val="FFFFFF"/>
              </a:buClr>
              <a:buSzPct val="90000"/>
            </a:pPr>
            <a:endParaRPr lang="en-US" sz="1050" dirty="0">
              <a:ln>
                <a:solidFill>
                  <a:srgbClr val="FFFFFF">
                    <a:alpha val="0"/>
                  </a:srgbClr>
                </a:solidFill>
              </a:ln>
              <a:solidFill>
                <a:srgbClr val="FFFFFF"/>
              </a:solidFill>
            </a:endParaRPr>
          </a:p>
          <a:p>
            <a:pPr>
              <a:spcBef>
                <a:spcPts val="600"/>
              </a:spcBef>
              <a:buClr>
                <a:srgbClr val="FFFFFF"/>
              </a:buClr>
              <a:buSzPct val="90000"/>
            </a:pPr>
            <a:r>
              <a:rPr lang="en-US" dirty="0" smtClean="0">
                <a:ln>
                  <a:solidFill>
                    <a:srgbClr val="FFFFFF">
                      <a:alpha val="0"/>
                    </a:srgbClr>
                  </a:solidFill>
                </a:ln>
                <a:solidFill>
                  <a:srgbClr val="FFFFFF"/>
                </a:solidFill>
              </a:rPr>
              <a:t>Cores are </a:t>
            </a:r>
            <a:r>
              <a:rPr lang="en-US" dirty="0">
                <a:ln>
                  <a:solidFill>
                    <a:srgbClr val="FFFFFF">
                      <a:alpha val="0"/>
                    </a:srgbClr>
                  </a:solidFill>
                </a:ln>
                <a:solidFill>
                  <a:srgbClr val="FFFFFF"/>
                </a:solidFill>
              </a:rPr>
              <a:t>a precise and flexible measure of </a:t>
            </a:r>
            <a:endParaRPr lang="en-US" dirty="0" smtClean="0">
              <a:ln>
                <a:solidFill>
                  <a:srgbClr val="FFFFFF">
                    <a:alpha val="0"/>
                  </a:srgbClr>
                </a:solidFill>
              </a:ln>
              <a:solidFill>
                <a:srgbClr val="FFFFFF"/>
              </a:solidFill>
            </a:endParaRPr>
          </a:p>
          <a:p>
            <a:pPr>
              <a:spcBef>
                <a:spcPts val="600"/>
              </a:spcBef>
              <a:buClr>
                <a:srgbClr val="FFFFFF"/>
              </a:buClr>
              <a:buSzPct val="90000"/>
            </a:pPr>
            <a:r>
              <a:rPr lang="en-US" dirty="0" smtClean="0">
                <a:ln>
                  <a:solidFill>
                    <a:srgbClr val="FFFFFF">
                      <a:alpha val="0"/>
                    </a:srgbClr>
                  </a:solidFill>
                </a:ln>
                <a:solidFill>
                  <a:srgbClr val="FFFFFF"/>
                </a:solidFill>
              </a:rPr>
              <a:t>capacity </a:t>
            </a:r>
            <a:r>
              <a:rPr lang="en-US" dirty="0">
                <a:ln>
                  <a:solidFill>
                    <a:srgbClr val="FFFFFF">
                      <a:alpha val="0"/>
                    </a:srgbClr>
                  </a:solidFill>
                </a:ln>
                <a:solidFill>
                  <a:srgbClr val="FFFFFF"/>
                </a:solidFill>
              </a:rPr>
              <a:t>for hybrid </a:t>
            </a:r>
            <a:r>
              <a:rPr lang="en-US" dirty="0" smtClean="0">
                <a:ln>
                  <a:solidFill>
                    <a:srgbClr val="FFFFFF">
                      <a:alpha val="0"/>
                    </a:srgbClr>
                  </a:solidFill>
                </a:ln>
                <a:solidFill>
                  <a:srgbClr val="FFFFFF"/>
                </a:solidFill>
              </a:rPr>
              <a:t>environments</a:t>
            </a:r>
            <a:endParaRPr lang="en-US" dirty="0">
              <a:ln>
                <a:solidFill>
                  <a:srgbClr val="FFFFFF">
                    <a:alpha val="0"/>
                  </a:srgbClr>
                </a:solidFill>
              </a:ln>
              <a:solidFill>
                <a:srgbClr val="FFFFFF"/>
              </a:solidFill>
            </a:endParaRPr>
          </a:p>
        </p:txBody>
      </p:sp>
      <p:cxnSp>
        <p:nvCxnSpPr>
          <p:cNvPr id="88" name="Straight Connector 87"/>
          <p:cNvCxnSpPr/>
          <p:nvPr/>
        </p:nvCxnSpPr>
        <p:spPr>
          <a:xfrm>
            <a:off x="2243552" y="2139238"/>
            <a:ext cx="6781800" cy="0"/>
          </a:xfrm>
          <a:prstGeom prst="line">
            <a:avLst/>
          </a:prstGeom>
          <a:ln w="9525" cmpd="sng">
            <a:gradFill flip="none" rotWithShape="1">
              <a:gsLst>
                <a:gs pos="50000">
                  <a:srgbClr val="FFFFFF">
                    <a:alpha val="40000"/>
                  </a:srgbClr>
                </a:gs>
                <a:gs pos="0">
                  <a:schemeClr val="tx1">
                    <a:alpha val="70000"/>
                  </a:schemeClr>
                </a:gs>
                <a:gs pos="100000">
                  <a:schemeClr val="tx1">
                    <a:alpha val="0"/>
                  </a:schemeClr>
                </a:gs>
              </a:gsLst>
              <a:lin ang="0" scaled="1"/>
              <a:tileRect/>
            </a:gradFill>
            <a:headEnd type="none" w="lg" len="lg"/>
            <a:tailEnd type="none" w="lg" len="lg"/>
          </a:ln>
          <a:effectLst>
            <a:outerShdw blurRad="63500" algn="ctr" rotWithShape="0">
              <a:schemeClr val="tx1"/>
            </a:outerShdw>
          </a:effectLst>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rot="5400000">
            <a:off x="4281795" y="3041627"/>
            <a:ext cx="565085" cy="929725"/>
            <a:chOff x="2927985" y="2571750"/>
            <a:chExt cx="295275" cy="2057400"/>
          </a:xfrm>
          <a:gradFill>
            <a:gsLst>
              <a:gs pos="1000">
                <a:schemeClr val="tx1">
                  <a:alpha val="40000"/>
                </a:schemeClr>
              </a:gs>
              <a:gs pos="17000">
                <a:schemeClr val="tx1">
                  <a:alpha val="25000"/>
                </a:schemeClr>
              </a:gs>
              <a:gs pos="100000">
                <a:schemeClr val="bg1">
                  <a:alpha val="0"/>
                </a:schemeClr>
              </a:gs>
            </a:gsLst>
            <a:lin ang="10800000" scaled="1"/>
          </a:gradFill>
        </p:grpSpPr>
        <p:sp>
          <p:nvSpPr>
            <p:cNvPr id="41" name="Chevron 40"/>
            <p:cNvSpPr/>
            <p:nvPr/>
          </p:nvSpPr>
          <p:spPr bwMode="auto">
            <a:xfrm>
              <a:off x="3051810" y="2571750"/>
              <a:ext cx="171450" cy="2057400"/>
            </a:xfrm>
            <a:prstGeom prst="chevron">
              <a:avLst>
                <a:gd name="adj" fmla="val 79630"/>
              </a:avLst>
            </a:prstGeom>
            <a:solidFill>
              <a:schemeClr val="accent3">
                <a:alpha val="25000"/>
              </a:schemeClr>
            </a:solidFill>
            <a:ln w="12700">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40" tIns="91440" rIns="91440" bIns="91440" numCol="1" rtlCol="0" anchor="ctr" anchorCtr="0" compatLnSpc="1">
              <a:prstTxWarp prst="textNoShape">
                <a:avLst/>
              </a:prstTxWarp>
              <a:noAutofit/>
            </a:bodyPr>
            <a:lstStyle/>
            <a:p>
              <a:pPr>
                <a:spcBef>
                  <a:spcPts val="600"/>
                </a:spcBef>
                <a:buClr>
                  <a:srgbClr val="FFFFFF"/>
                </a:buClr>
                <a:buSzPct val="90000"/>
              </a:pPr>
              <a:endParaRPr lang="en-US" sz="1600" dirty="0">
                <a:gradFill>
                  <a:gsLst>
                    <a:gs pos="0">
                      <a:srgbClr val="FFFFFF"/>
                    </a:gs>
                    <a:gs pos="86000">
                      <a:srgbClr val="FFFFFF"/>
                    </a:gs>
                  </a:gsLst>
                  <a:lin ang="5400000" scaled="0"/>
                </a:gradFill>
              </a:endParaRPr>
            </a:p>
          </p:txBody>
        </p:sp>
        <p:sp>
          <p:nvSpPr>
            <p:cNvPr id="42" name="Chevron 41"/>
            <p:cNvSpPr/>
            <p:nvPr/>
          </p:nvSpPr>
          <p:spPr bwMode="auto">
            <a:xfrm>
              <a:off x="2994660" y="2571750"/>
              <a:ext cx="171450" cy="2057400"/>
            </a:xfrm>
            <a:prstGeom prst="chevron">
              <a:avLst>
                <a:gd name="adj" fmla="val 79630"/>
              </a:avLst>
            </a:prstGeom>
            <a:solidFill>
              <a:schemeClr val="accent2">
                <a:alpha val="14000"/>
              </a:schemeClr>
            </a:solidFill>
            <a:ln w="12700">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40" tIns="91440" rIns="91440" bIns="91440" numCol="1" rtlCol="0" anchor="ctr" anchorCtr="0" compatLnSpc="1">
              <a:prstTxWarp prst="textNoShape">
                <a:avLst/>
              </a:prstTxWarp>
              <a:noAutofit/>
            </a:bodyPr>
            <a:lstStyle/>
            <a:p>
              <a:pPr>
                <a:spcBef>
                  <a:spcPts val="600"/>
                </a:spcBef>
                <a:buClr>
                  <a:srgbClr val="FFFFFF"/>
                </a:buClr>
                <a:buSzPct val="90000"/>
              </a:pPr>
              <a:endParaRPr lang="en-US" sz="1600" dirty="0">
                <a:gradFill>
                  <a:gsLst>
                    <a:gs pos="0">
                      <a:srgbClr val="FFFFFF"/>
                    </a:gs>
                    <a:gs pos="86000">
                      <a:srgbClr val="FFFFFF"/>
                    </a:gs>
                  </a:gsLst>
                  <a:lin ang="5400000" scaled="0"/>
                </a:gradFill>
              </a:endParaRPr>
            </a:p>
          </p:txBody>
        </p:sp>
        <p:sp>
          <p:nvSpPr>
            <p:cNvPr id="43" name="Chevron 42"/>
            <p:cNvSpPr/>
            <p:nvPr/>
          </p:nvSpPr>
          <p:spPr bwMode="auto">
            <a:xfrm>
              <a:off x="2927985" y="2571750"/>
              <a:ext cx="171450" cy="2057400"/>
            </a:xfrm>
            <a:prstGeom prst="chevron">
              <a:avLst>
                <a:gd name="adj" fmla="val 79630"/>
              </a:avLst>
            </a:prstGeom>
            <a:solidFill>
              <a:schemeClr val="accent1">
                <a:alpha val="6000"/>
              </a:schemeClr>
            </a:solidFill>
            <a:ln w="12700">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40" tIns="91440" rIns="91440" bIns="91440" numCol="1" rtlCol="0" anchor="ctr" anchorCtr="0" compatLnSpc="1">
              <a:prstTxWarp prst="textNoShape">
                <a:avLst/>
              </a:prstTxWarp>
              <a:noAutofit/>
            </a:bodyPr>
            <a:lstStyle/>
            <a:p>
              <a:pPr>
                <a:spcBef>
                  <a:spcPts val="600"/>
                </a:spcBef>
                <a:buClr>
                  <a:srgbClr val="FFFFFF"/>
                </a:buClr>
                <a:buSzPct val="90000"/>
              </a:pPr>
              <a:endParaRPr lang="en-US" sz="1600" dirty="0">
                <a:gradFill>
                  <a:gsLst>
                    <a:gs pos="0">
                      <a:srgbClr val="FFFFFF"/>
                    </a:gs>
                    <a:gs pos="86000">
                      <a:srgbClr val="FFFFFF"/>
                    </a:gs>
                  </a:gsLst>
                  <a:lin ang="5400000" scaled="0"/>
                </a:gradFill>
              </a:endParaRPr>
            </a:p>
          </p:txBody>
        </p:sp>
      </p:grpSp>
      <p:grpSp>
        <p:nvGrpSpPr>
          <p:cNvPr id="90" name="Group 89"/>
          <p:cNvGrpSpPr/>
          <p:nvPr/>
        </p:nvGrpSpPr>
        <p:grpSpPr>
          <a:xfrm>
            <a:off x="228600" y="1389683"/>
            <a:ext cx="1938752" cy="1737360"/>
            <a:chOff x="277813" y="1389683"/>
            <a:chExt cx="1938752" cy="1737360"/>
          </a:xfrm>
        </p:grpSpPr>
        <p:sp>
          <p:nvSpPr>
            <p:cNvPr id="91" name="Rectangle 90"/>
            <p:cNvSpPr/>
            <p:nvPr>
              <p:custDataLst>
                <p:tags r:id="rId9"/>
              </p:custDataLst>
            </p:nvPr>
          </p:nvSpPr>
          <p:spPr bwMode="auto">
            <a:xfrm>
              <a:off x="278488" y="1389683"/>
              <a:ext cx="1920240" cy="1737360"/>
            </a:xfrm>
            <a:prstGeom prst="rect">
              <a:avLst/>
            </a:prstGeom>
            <a:gradFill flip="none" rotWithShape="1">
              <a:gsLst>
                <a:gs pos="0">
                  <a:schemeClr val="bg1">
                    <a:alpha val="40000"/>
                  </a:schemeClr>
                </a:gs>
                <a:gs pos="17000">
                  <a:schemeClr val="bg1">
                    <a:alpha val="25000"/>
                  </a:schemeClr>
                </a:gs>
                <a:gs pos="100000">
                  <a:schemeClr val="bg1">
                    <a:alpha val="5000"/>
                  </a:schemeClr>
                </a:gs>
              </a:gsLst>
              <a:lin ang="16200000" scaled="1"/>
              <a:tileRect/>
            </a:gradFill>
            <a:ln w="12700">
              <a:solidFill>
                <a:schemeClr val="tx1">
                  <a:alpha val="50000"/>
                </a:schemeClr>
              </a:soli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45720" tIns="91440" rIns="45720" bIns="91440" numCol="1" rtlCol="0" anchor="ctr" anchorCtr="0" compatLnSpc="1">
              <a:prstTxWarp prst="textNoShape">
                <a:avLst/>
              </a:prstTxWarp>
              <a:noAutofit/>
            </a:bodyPr>
            <a:lstStyle/>
            <a:p>
              <a:pPr algn="ctr">
                <a:spcBef>
                  <a:spcPts val="600"/>
                </a:spcBef>
              </a:pPr>
              <a:endParaRPr lang="en-US" altLang="zh-CN" sz="600" dirty="0">
                <a:ln>
                  <a:solidFill>
                    <a:srgbClr val="FFFFFF">
                      <a:alpha val="0"/>
                    </a:srgbClr>
                  </a:solidFill>
                </a:ln>
                <a:solidFill>
                  <a:srgbClr val="FFFFFF"/>
                </a:solidFill>
                <a:latin typeface="Segoe Condensed" pitchFamily="34" charset="0"/>
              </a:endParaRPr>
            </a:p>
          </p:txBody>
        </p:sp>
        <p:sp>
          <p:nvSpPr>
            <p:cNvPr id="92" name="Rectangle 91"/>
            <p:cNvSpPr/>
            <p:nvPr>
              <p:custDataLst>
                <p:tags r:id="rId10"/>
              </p:custDataLst>
            </p:nvPr>
          </p:nvSpPr>
          <p:spPr bwMode="auto">
            <a:xfrm>
              <a:off x="303225" y="1403781"/>
              <a:ext cx="828974" cy="1709928"/>
            </a:xfrm>
            <a:prstGeom prst="rect">
              <a:avLst/>
            </a:prstGeom>
            <a:solidFill>
              <a:srgbClr val="4DC8ED"/>
            </a:solidFill>
            <a:ln w="12700">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0" tIns="27432" rIns="0" bIns="0" numCol="1" rtlCol="0" anchor="t" anchorCtr="0" compatLnSpc="1">
              <a:prstTxWarp prst="textNoShape">
                <a:avLst/>
              </a:prstTxWarp>
              <a:noAutofit/>
            </a:bodyPr>
            <a:lstStyle/>
            <a:p>
              <a:pPr algn="ctr" defTabSz="914159" fontAlgn="base">
                <a:spcAft>
                  <a:spcPts val="200"/>
                </a:spcAft>
                <a:buClr>
                  <a:srgbClr val="FFFF99"/>
                </a:buClr>
                <a:buSzPct val="120000"/>
              </a:pPr>
              <a:r>
                <a:rPr lang="en-US" altLang="zh-CN" sz="1000" b="1" dirty="0">
                  <a:solidFill>
                    <a:srgbClr val="FFFFFF">
                      <a:alpha val="99000"/>
                    </a:srgbClr>
                  </a:solidFill>
                  <a:latin typeface="Segoe Condensed" pitchFamily="34" charset="0"/>
                  <a:cs typeface="Segoe UI" pitchFamily="34" charset="0"/>
                </a:rPr>
                <a:t>PRINCIPAL </a:t>
              </a:r>
              <a:r>
                <a:rPr lang="en-US" altLang="zh-CN" sz="1000" b="1" dirty="0" smtClean="0">
                  <a:solidFill>
                    <a:srgbClr val="FFFFFF">
                      <a:alpha val="99000"/>
                    </a:srgbClr>
                  </a:solidFill>
                  <a:latin typeface="Segoe Condensed" pitchFamily="34" charset="0"/>
                  <a:cs typeface="Segoe UI" pitchFamily="34" charset="0"/>
                </a:rPr>
                <a:t>EDITIONS</a:t>
              </a:r>
              <a:endParaRPr lang="en-US" altLang="zh-CN" sz="1000" b="1" dirty="0">
                <a:solidFill>
                  <a:srgbClr val="FFFFFF">
                    <a:alpha val="99000"/>
                  </a:srgbClr>
                </a:solidFill>
                <a:latin typeface="Segoe Condensed" pitchFamily="34" charset="0"/>
                <a:cs typeface="Segoe UI" pitchFamily="34" charset="0"/>
              </a:endParaRPr>
            </a:p>
          </p:txBody>
        </p:sp>
        <p:sp>
          <p:nvSpPr>
            <p:cNvPr id="93" name="Rectangle 92"/>
            <p:cNvSpPr/>
            <p:nvPr>
              <p:custDataLst>
                <p:tags r:id="rId11"/>
              </p:custDataLst>
            </p:nvPr>
          </p:nvSpPr>
          <p:spPr bwMode="auto">
            <a:xfrm>
              <a:off x="1132200" y="1403781"/>
              <a:ext cx="1058094" cy="1709928"/>
            </a:xfrm>
            <a:prstGeom prst="rect">
              <a:avLst/>
            </a:prstGeom>
            <a:solidFill>
              <a:srgbClr val="4DC8ED"/>
            </a:solidFill>
            <a:ln w="12700">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0" tIns="27432" rIns="0" bIns="0" numCol="1" rtlCol="0" anchor="t" anchorCtr="0" compatLnSpc="1">
              <a:prstTxWarp prst="textNoShape">
                <a:avLst/>
              </a:prstTxWarp>
              <a:noAutofit/>
            </a:bodyPr>
            <a:lstStyle/>
            <a:p>
              <a:pPr algn="ctr" defTabSz="914159" fontAlgn="base">
                <a:spcAft>
                  <a:spcPts val="200"/>
                </a:spcAft>
                <a:buClr>
                  <a:srgbClr val="FFFF99"/>
                </a:buClr>
                <a:buSzPct val="120000"/>
              </a:pPr>
              <a:r>
                <a:rPr lang="en-US" altLang="zh-CN" sz="1000" b="1" dirty="0">
                  <a:solidFill>
                    <a:srgbClr val="FFFFFF">
                      <a:alpha val="99000"/>
                    </a:srgbClr>
                  </a:solidFill>
                  <a:latin typeface="Segoe Condensed" pitchFamily="34" charset="0"/>
                  <a:cs typeface="Segoe UI" pitchFamily="34" charset="0"/>
                </a:rPr>
                <a:t>LICENSING </a:t>
              </a:r>
              <a:r>
                <a:rPr lang="en-US" altLang="zh-CN" sz="1000" b="1" dirty="0" smtClean="0">
                  <a:solidFill>
                    <a:srgbClr val="FFFFFF">
                      <a:alpha val="99000"/>
                    </a:srgbClr>
                  </a:solidFill>
                  <a:latin typeface="Segoe Condensed" pitchFamily="34" charset="0"/>
                  <a:cs typeface="Segoe UI" pitchFamily="34" charset="0"/>
                </a:rPr>
                <a:t>OPTIONS</a:t>
              </a:r>
              <a:endParaRPr lang="en-US" altLang="zh-CN" sz="900" b="1" dirty="0">
                <a:solidFill>
                  <a:srgbClr val="FFFFFF">
                    <a:alpha val="99000"/>
                  </a:srgbClr>
                </a:solidFill>
                <a:latin typeface="Segoe Condensed" pitchFamily="34" charset="0"/>
                <a:cs typeface="Segoe UI" pitchFamily="34" charset="0"/>
              </a:endParaRPr>
            </a:p>
            <a:p>
              <a:pPr algn="ctr" defTabSz="914159" fontAlgn="base">
                <a:spcAft>
                  <a:spcPts val="200"/>
                </a:spcAft>
                <a:buClr>
                  <a:srgbClr val="FFFF99"/>
                </a:buClr>
                <a:buSzPct val="120000"/>
              </a:pPr>
              <a:r>
                <a:rPr lang="en-US" altLang="zh-CN" sz="700" b="1" dirty="0" smtClean="0">
                  <a:solidFill>
                    <a:srgbClr val="FFFFFF">
                      <a:alpha val="99000"/>
                    </a:srgbClr>
                  </a:solidFill>
                  <a:latin typeface="Segoe Condensed" pitchFamily="34" charset="0"/>
                  <a:cs typeface="Segoe UI" pitchFamily="34" charset="0"/>
                </a:rPr>
                <a:t>Server+CAL Core-based </a:t>
              </a:r>
              <a:endParaRPr lang="en-US" altLang="zh-CN" sz="700" b="1" dirty="0">
                <a:solidFill>
                  <a:srgbClr val="FFFFFF">
                    <a:alpha val="99000"/>
                  </a:srgbClr>
                </a:solidFill>
                <a:latin typeface="Segoe Condensed" pitchFamily="34" charset="0"/>
                <a:cs typeface="Segoe UI" pitchFamily="34" charset="0"/>
              </a:endParaRPr>
            </a:p>
          </p:txBody>
        </p:sp>
        <p:cxnSp>
          <p:nvCxnSpPr>
            <p:cNvPr id="94" name="Straight Connector 10"/>
            <p:cNvCxnSpPr/>
            <p:nvPr>
              <p:custDataLst>
                <p:tags r:id="rId12"/>
              </p:custDataLst>
            </p:nvPr>
          </p:nvCxnSpPr>
          <p:spPr>
            <a:xfrm>
              <a:off x="277813" y="2242915"/>
              <a:ext cx="1938752" cy="0"/>
            </a:xfrm>
            <a:prstGeom prst="line">
              <a:avLst/>
            </a:prstGeom>
            <a:gradFill flip="none" rotWithShape="1">
              <a:gsLst>
                <a:gs pos="0">
                  <a:schemeClr val="bg1">
                    <a:alpha val="40000"/>
                  </a:schemeClr>
                </a:gs>
                <a:gs pos="17000">
                  <a:schemeClr val="bg1">
                    <a:alpha val="25000"/>
                  </a:schemeClr>
                </a:gs>
                <a:gs pos="100000">
                  <a:schemeClr val="bg1">
                    <a:alpha val="5000"/>
                  </a:schemeClr>
                </a:gs>
              </a:gsLst>
              <a:lin ang="16200000" scaled="1"/>
              <a:tileRect/>
            </a:gradFill>
            <a:ln w="12700">
              <a:solidFill>
                <a:schemeClr val="tx1">
                  <a:alpha val="69000"/>
                </a:schemeClr>
              </a:solidFill>
              <a:prstDash val="sysDash"/>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cxnSp>
        <p:sp>
          <p:nvSpPr>
            <p:cNvPr id="95" name="Rectangle 94"/>
            <p:cNvSpPr/>
            <p:nvPr>
              <p:custDataLst>
                <p:tags r:id="rId13"/>
              </p:custDataLst>
            </p:nvPr>
          </p:nvSpPr>
          <p:spPr bwMode="auto">
            <a:xfrm>
              <a:off x="325841" y="1856282"/>
              <a:ext cx="731520" cy="365760"/>
            </a:xfrm>
            <a:prstGeom prst="rect">
              <a:avLst/>
            </a:prstGeom>
            <a:solidFill>
              <a:schemeClr val="bg1">
                <a:alpha val="30000"/>
              </a:schemeClr>
            </a:solidFill>
            <a:ln w="12700">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45720" tIns="91440" rIns="45720" bIns="91440" numCol="1" rtlCol="0" anchor="ctr" anchorCtr="0" compatLnSpc="1">
              <a:prstTxWarp prst="textNoShape">
                <a:avLst/>
              </a:prstTxWarp>
              <a:noAutofit/>
            </a:bodyPr>
            <a:lstStyle/>
            <a:p>
              <a:pPr algn="ctr">
                <a:spcBef>
                  <a:spcPts val="600"/>
                </a:spcBef>
                <a:buClr>
                  <a:srgbClr val="FFFFFF"/>
                </a:buClr>
                <a:buSzPct val="90000"/>
              </a:pPr>
              <a:r>
                <a:rPr lang="en-US" sz="1000" b="1" dirty="0">
                  <a:solidFill>
                    <a:schemeClr val="bg1"/>
                  </a:solidFill>
                  <a:latin typeface="Segoe Condensed" pitchFamily="34" charset="0"/>
                </a:rPr>
                <a:t>Enterprise</a:t>
              </a:r>
              <a:endParaRPr lang="en-US" sz="1050" b="1" dirty="0">
                <a:solidFill>
                  <a:schemeClr val="bg1"/>
                </a:solidFill>
                <a:latin typeface="Segoe Condensed" pitchFamily="34" charset="0"/>
              </a:endParaRPr>
            </a:p>
          </p:txBody>
        </p:sp>
        <p:sp>
          <p:nvSpPr>
            <p:cNvPr id="96" name="Rectangle 95"/>
            <p:cNvSpPr/>
            <p:nvPr>
              <p:custDataLst>
                <p:tags r:id="rId14"/>
              </p:custDataLst>
            </p:nvPr>
          </p:nvSpPr>
          <p:spPr bwMode="auto">
            <a:xfrm>
              <a:off x="1661247" y="1856282"/>
              <a:ext cx="497116" cy="365760"/>
            </a:xfrm>
            <a:prstGeom prst="rect">
              <a:avLst/>
            </a:prstGeom>
            <a:solidFill>
              <a:schemeClr val="bg1">
                <a:alpha val="30000"/>
              </a:schemeClr>
            </a:solidFill>
            <a:ln w="12700">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45720" tIns="91440" rIns="45720" bIns="91440" numCol="1" rtlCol="0" anchor="ctr" anchorCtr="0" compatLnSpc="1">
              <a:prstTxWarp prst="textNoShape">
                <a:avLst/>
              </a:prstTxWarp>
              <a:noAutofit/>
            </a:bodyPr>
            <a:lstStyle/>
            <a:p>
              <a:pPr algn="ctr">
                <a:spcBef>
                  <a:spcPts val="600"/>
                </a:spcBef>
                <a:buClr>
                  <a:srgbClr val="FFFFFF"/>
                </a:buClr>
                <a:buSzPct val="90000"/>
              </a:pPr>
              <a:endParaRPr lang="en-US" sz="800" dirty="0">
                <a:gradFill>
                  <a:gsLst>
                    <a:gs pos="0">
                      <a:srgbClr val="FFFFFF"/>
                    </a:gs>
                    <a:gs pos="86000">
                      <a:srgbClr val="FFFFFF"/>
                    </a:gs>
                  </a:gsLst>
                  <a:lin ang="5400000" scaled="0"/>
                </a:gradFill>
                <a:latin typeface="Segoe Condensed" pitchFamily="34" charset="0"/>
              </a:endParaRPr>
            </a:p>
          </p:txBody>
        </p:sp>
        <p:sp>
          <p:nvSpPr>
            <p:cNvPr id="97" name="Rectangle 96"/>
            <p:cNvSpPr/>
            <p:nvPr>
              <p:custDataLst>
                <p:tags r:id="rId15"/>
              </p:custDataLst>
            </p:nvPr>
          </p:nvSpPr>
          <p:spPr bwMode="auto">
            <a:xfrm>
              <a:off x="1129960" y="1856282"/>
              <a:ext cx="497116" cy="365760"/>
            </a:xfrm>
            <a:prstGeom prst="rect">
              <a:avLst/>
            </a:prstGeom>
            <a:solidFill>
              <a:schemeClr val="bg1">
                <a:alpha val="30000"/>
              </a:schemeClr>
            </a:solidFill>
            <a:ln w="12700">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45720" tIns="91440" rIns="45720" bIns="91440" numCol="1" rtlCol="0" anchor="ctr" anchorCtr="0" compatLnSpc="1">
              <a:prstTxWarp prst="textNoShape">
                <a:avLst/>
              </a:prstTxWarp>
              <a:noAutofit/>
            </a:bodyPr>
            <a:lstStyle/>
            <a:p>
              <a:pPr algn="ctr">
                <a:spcBef>
                  <a:spcPts val="600"/>
                </a:spcBef>
                <a:buClr>
                  <a:srgbClr val="FFFFFF"/>
                </a:buClr>
                <a:buSzPct val="90000"/>
              </a:pPr>
              <a:endParaRPr lang="en-US" sz="800" dirty="0">
                <a:gradFill>
                  <a:gsLst>
                    <a:gs pos="0">
                      <a:srgbClr val="FFFFFF"/>
                    </a:gs>
                    <a:gs pos="86000">
                      <a:srgbClr val="FFFFFF"/>
                    </a:gs>
                  </a:gsLst>
                  <a:lin ang="5400000" scaled="0"/>
                </a:gradFill>
                <a:latin typeface="Segoe Condensed" pitchFamily="34" charset="0"/>
              </a:endParaRPr>
            </a:p>
          </p:txBody>
        </p:sp>
        <p:pic>
          <p:nvPicPr>
            <p:cNvPr id="98" name="Picture 4" descr="\\MAGNUM\Projects\Microsoft\Cloud Power FY12\Design\ICONS_PNG\Check_mark.png"/>
            <p:cNvPicPr>
              <a:picLocks noChangeAspect="1" noChangeArrowheads="1"/>
            </p:cNvPicPr>
            <p:nvPr>
              <p:custDataLst>
                <p:tags r:id="rId16"/>
              </p:custDataLst>
            </p:nvPr>
          </p:nvPicPr>
          <p:blipFill>
            <a:blip r:embed="rId34" cstate="print">
              <a:lum bright="100000"/>
              <a:extLst>
                <a:ext uri="{28A0092B-C50C-407E-A947-70E740481C1C}">
                  <a14:useLocalDpi xmlns:a14="http://schemas.microsoft.com/office/drawing/2010/main"/>
                </a:ext>
              </a:extLst>
            </a:blip>
            <a:srcRect/>
            <a:stretch>
              <a:fillRect/>
            </a:stretch>
          </p:blipFill>
          <p:spPr bwMode="auto">
            <a:xfrm>
              <a:off x="1745756" y="1908048"/>
              <a:ext cx="328096" cy="301752"/>
            </a:xfrm>
            <a:prstGeom prst="rect">
              <a:avLst/>
            </a:prstGeom>
            <a:noFill/>
          </p:spPr>
        </p:pic>
        <p:sp>
          <p:nvSpPr>
            <p:cNvPr id="99" name="Rectangle 98"/>
            <p:cNvSpPr/>
            <p:nvPr>
              <p:custDataLst>
                <p:tags r:id="rId17"/>
              </p:custDataLst>
            </p:nvPr>
          </p:nvSpPr>
          <p:spPr bwMode="auto">
            <a:xfrm>
              <a:off x="325841" y="2272837"/>
              <a:ext cx="731520" cy="365760"/>
            </a:xfrm>
            <a:prstGeom prst="rect">
              <a:avLst/>
            </a:prstGeom>
            <a:solidFill>
              <a:schemeClr val="bg1">
                <a:alpha val="30000"/>
              </a:schemeClr>
            </a:solidFill>
            <a:ln w="12700">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45720" tIns="73152" rIns="45720" bIns="45720" numCol="1" rtlCol="0" anchor="ctr" anchorCtr="0" compatLnSpc="1">
              <a:prstTxWarp prst="textNoShape">
                <a:avLst/>
              </a:prstTxWarp>
              <a:noAutofit/>
            </a:bodyPr>
            <a:lstStyle/>
            <a:p>
              <a:pPr algn="ctr">
                <a:lnSpc>
                  <a:spcPct val="90000"/>
                </a:lnSpc>
                <a:buClr>
                  <a:srgbClr val="FFFFFF"/>
                </a:buClr>
                <a:buSzPct val="90000"/>
              </a:pPr>
              <a:r>
                <a:rPr lang="en-US" sz="1000" b="1" dirty="0" smtClean="0">
                  <a:solidFill>
                    <a:schemeClr val="bg1"/>
                  </a:solidFill>
                  <a:latin typeface="Segoe Condensed" pitchFamily="34" charset="0"/>
                </a:rPr>
                <a:t>Business Intelligence</a:t>
              </a:r>
              <a:endParaRPr lang="en-US" sz="1000" b="1" dirty="0">
                <a:solidFill>
                  <a:schemeClr val="bg1"/>
                </a:solidFill>
                <a:latin typeface="Segoe Condensed" pitchFamily="34" charset="0"/>
              </a:endParaRPr>
            </a:p>
          </p:txBody>
        </p:sp>
        <p:sp>
          <p:nvSpPr>
            <p:cNvPr id="100" name="Rectangle 99"/>
            <p:cNvSpPr/>
            <p:nvPr>
              <p:custDataLst>
                <p:tags r:id="rId18"/>
              </p:custDataLst>
            </p:nvPr>
          </p:nvSpPr>
          <p:spPr bwMode="auto">
            <a:xfrm>
              <a:off x="1661247" y="2272837"/>
              <a:ext cx="497116" cy="365760"/>
            </a:xfrm>
            <a:prstGeom prst="rect">
              <a:avLst/>
            </a:prstGeom>
            <a:solidFill>
              <a:schemeClr val="bg1">
                <a:alpha val="30000"/>
              </a:schemeClr>
            </a:solidFill>
            <a:ln w="12700">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45720" tIns="91440" rIns="45720" bIns="91440" numCol="1" rtlCol="0" anchor="ctr" anchorCtr="0" compatLnSpc="1">
              <a:prstTxWarp prst="textNoShape">
                <a:avLst/>
              </a:prstTxWarp>
              <a:noAutofit/>
            </a:bodyPr>
            <a:lstStyle/>
            <a:p>
              <a:pPr algn="ctr">
                <a:spcBef>
                  <a:spcPts val="600"/>
                </a:spcBef>
                <a:buClr>
                  <a:srgbClr val="FFFFFF"/>
                </a:buClr>
                <a:buSzPct val="90000"/>
              </a:pPr>
              <a:endParaRPr lang="en-US" sz="800" dirty="0">
                <a:gradFill>
                  <a:gsLst>
                    <a:gs pos="0">
                      <a:srgbClr val="FFFFFF"/>
                    </a:gs>
                    <a:gs pos="86000">
                      <a:srgbClr val="FFFFFF"/>
                    </a:gs>
                  </a:gsLst>
                  <a:lin ang="5400000" scaled="0"/>
                </a:gradFill>
                <a:latin typeface="Segoe Condensed" pitchFamily="34" charset="0"/>
              </a:endParaRPr>
            </a:p>
          </p:txBody>
        </p:sp>
        <p:sp>
          <p:nvSpPr>
            <p:cNvPr id="101" name="Rectangle 100"/>
            <p:cNvSpPr/>
            <p:nvPr>
              <p:custDataLst>
                <p:tags r:id="rId19"/>
              </p:custDataLst>
            </p:nvPr>
          </p:nvSpPr>
          <p:spPr bwMode="auto">
            <a:xfrm>
              <a:off x="1129960" y="2272837"/>
              <a:ext cx="497116" cy="365760"/>
            </a:xfrm>
            <a:prstGeom prst="rect">
              <a:avLst/>
            </a:prstGeom>
            <a:solidFill>
              <a:schemeClr val="bg1">
                <a:alpha val="30000"/>
              </a:schemeClr>
            </a:solidFill>
            <a:ln w="12700">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45720" tIns="91440" rIns="45720" bIns="91440" numCol="1" rtlCol="0" anchor="ctr" anchorCtr="0" compatLnSpc="1">
              <a:prstTxWarp prst="textNoShape">
                <a:avLst/>
              </a:prstTxWarp>
              <a:noAutofit/>
            </a:bodyPr>
            <a:lstStyle/>
            <a:p>
              <a:pPr algn="ctr">
                <a:spcBef>
                  <a:spcPts val="600"/>
                </a:spcBef>
                <a:buClr>
                  <a:srgbClr val="FFFFFF"/>
                </a:buClr>
                <a:buSzPct val="90000"/>
              </a:pPr>
              <a:endParaRPr lang="en-US" sz="800" dirty="0">
                <a:gradFill>
                  <a:gsLst>
                    <a:gs pos="0">
                      <a:srgbClr val="FFFFFF"/>
                    </a:gs>
                    <a:gs pos="86000">
                      <a:srgbClr val="FFFFFF"/>
                    </a:gs>
                  </a:gsLst>
                  <a:lin ang="5400000" scaled="0"/>
                </a:gradFill>
                <a:latin typeface="Segoe Condensed" pitchFamily="34" charset="0"/>
              </a:endParaRPr>
            </a:p>
          </p:txBody>
        </p:sp>
        <p:cxnSp>
          <p:nvCxnSpPr>
            <p:cNvPr id="102" name="Straight Connector 10"/>
            <p:cNvCxnSpPr/>
            <p:nvPr>
              <p:custDataLst>
                <p:tags r:id="rId20"/>
              </p:custDataLst>
            </p:nvPr>
          </p:nvCxnSpPr>
          <p:spPr>
            <a:xfrm>
              <a:off x="277813" y="2666614"/>
              <a:ext cx="1938752" cy="0"/>
            </a:xfrm>
            <a:prstGeom prst="line">
              <a:avLst/>
            </a:prstGeom>
            <a:gradFill flip="none" rotWithShape="1">
              <a:gsLst>
                <a:gs pos="0">
                  <a:schemeClr val="bg1">
                    <a:alpha val="40000"/>
                  </a:schemeClr>
                </a:gs>
                <a:gs pos="17000">
                  <a:schemeClr val="bg1">
                    <a:alpha val="25000"/>
                  </a:schemeClr>
                </a:gs>
                <a:gs pos="100000">
                  <a:schemeClr val="bg1">
                    <a:alpha val="5000"/>
                  </a:schemeClr>
                </a:gs>
              </a:gsLst>
              <a:lin ang="16200000" scaled="1"/>
              <a:tileRect/>
            </a:gradFill>
            <a:ln w="12700">
              <a:solidFill>
                <a:schemeClr val="tx1">
                  <a:alpha val="69000"/>
                </a:schemeClr>
              </a:solidFill>
              <a:prstDash val="sysDash"/>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cxnSp>
        <p:sp>
          <p:nvSpPr>
            <p:cNvPr id="103" name="Wave 102"/>
            <p:cNvSpPr/>
            <p:nvPr>
              <p:custDataLst>
                <p:tags r:id="rId21"/>
              </p:custDataLst>
            </p:nvPr>
          </p:nvSpPr>
          <p:spPr bwMode="auto">
            <a:xfrm>
              <a:off x="813440" y="2218164"/>
              <a:ext cx="198846" cy="137160"/>
            </a:xfrm>
            <a:prstGeom prst="wave">
              <a:avLst>
                <a:gd name="adj1" fmla="val 12056"/>
                <a:gd name="adj2" fmla="val 0"/>
              </a:avLst>
            </a:prstGeom>
            <a:solidFill>
              <a:srgbClr val="6D95D1"/>
            </a:solidFill>
            <a:ln>
              <a:headEnd type="none" w="med" len="med"/>
              <a:tailEnd type="none" w="med" len="med"/>
            </a:ln>
            <a:scene3d>
              <a:camera prst="orthographicFront">
                <a:rot lat="0" lon="0" rev="0"/>
              </a:camera>
              <a:lightRig rig="threePt" dir="t">
                <a:rot lat="0" lon="0" rev="20400000"/>
              </a:lightRig>
            </a:scene3d>
            <a:sp3d contourW="6350">
              <a:bevelT w="6350" h="63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0" tIns="0" rIns="0" bIns="0" numCol="1" rtlCol="0" anchor="ctr" anchorCtr="0" compatLnSpc="1">
              <a:prstTxWarp prst="textNoShape">
                <a:avLst/>
              </a:prstTxWarp>
            </a:bodyPr>
            <a:lstStyle/>
            <a:p>
              <a:pPr algn="ctr" fontAlgn="base">
                <a:lnSpc>
                  <a:spcPct val="90000"/>
                </a:lnSpc>
                <a:spcBef>
                  <a:spcPct val="20000"/>
                </a:spcBef>
                <a:spcAft>
                  <a:spcPct val="0"/>
                </a:spcAft>
                <a:buClr>
                  <a:srgbClr val="000000"/>
                </a:buClr>
              </a:pPr>
              <a:r>
                <a:rPr lang="en-US" sz="500" b="1" dirty="0">
                  <a:ln>
                    <a:solidFill>
                      <a:srgbClr val="FFFFFF">
                        <a:alpha val="0"/>
                      </a:srgbClr>
                    </a:solidFill>
                  </a:ln>
                  <a:solidFill>
                    <a:srgbClr val="FFFFFF"/>
                  </a:solidFill>
                  <a:effectLst>
                    <a:outerShdw blurRad="38100" dist="38100" dir="2700000" algn="tl">
                      <a:srgbClr val="000000">
                        <a:alpha val="43137"/>
                      </a:srgbClr>
                    </a:outerShdw>
                  </a:effectLst>
                  <a:latin typeface="Segoe Condensed" pitchFamily="34" charset="0"/>
                </a:rPr>
                <a:t>NEW!</a:t>
              </a:r>
            </a:p>
          </p:txBody>
        </p:sp>
        <p:pic>
          <p:nvPicPr>
            <p:cNvPr id="104" name="Picture 4" descr="\\MAGNUM\Projects\Microsoft\Cloud Power FY12\Design\ICONS_PNG\Check_mark.png"/>
            <p:cNvPicPr>
              <a:picLocks noChangeAspect="1" noChangeArrowheads="1"/>
            </p:cNvPicPr>
            <p:nvPr>
              <p:custDataLst>
                <p:tags r:id="rId22"/>
              </p:custDataLst>
            </p:nvPr>
          </p:nvPicPr>
          <p:blipFill>
            <a:blip r:embed="rId34" cstate="print">
              <a:lum bright="100000"/>
              <a:extLst>
                <a:ext uri="{28A0092B-C50C-407E-A947-70E740481C1C}">
                  <a14:useLocalDpi xmlns:a14="http://schemas.microsoft.com/office/drawing/2010/main"/>
                </a:ext>
              </a:extLst>
            </a:blip>
            <a:srcRect/>
            <a:stretch>
              <a:fillRect/>
            </a:stretch>
          </p:blipFill>
          <p:spPr bwMode="auto">
            <a:xfrm>
              <a:off x="1214470" y="2304841"/>
              <a:ext cx="328096" cy="301752"/>
            </a:xfrm>
            <a:prstGeom prst="rect">
              <a:avLst/>
            </a:prstGeom>
            <a:noFill/>
          </p:spPr>
        </p:pic>
        <p:sp>
          <p:nvSpPr>
            <p:cNvPr id="105" name="Rectangle 104"/>
            <p:cNvSpPr/>
            <p:nvPr>
              <p:custDataLst>
                <p:tags r:id="rId23"/>
              </p:custDataLst>
            </p:nvPr>
          </p:nvSpPr>
          <p:spPr bwMode="auto">
            <a:xfrm>
              <a:off x="325841" y="2698921"/>
              <a:ext cx="731520" cy="365760"/>
            </a:xfrm>
            <a:prstGeom prst="rect">
              <a:avLst/>
            </a:prstGeom>
            <a:solidFill>
              <a:schemeClr val="bg1">
                <a:alpha val="30000"/>
              </a:schemeClr>
            </a:solidFill>
            <a:ln w="12700">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45720" tIns="91440" rIns="45720" bIns="91440" numCol="1" rtlCol="0" anchor="ctr" anchorCtr="0" compatLnSpc="1">
              <a:prstTxWarp prst="textNoShape">
                <a:avLst/>
              </a:prstTxWarp>
              <a:noAutofit/>
            </a:bodyPr>
            <a:lstStyle/>
            <a:p>
              <a:pPr algn="ctr" fontAlgn="base">
                <a:spcBef>
                  <a:spcPts val="600"/>
                </a:spcBef>
                <a:buClr>
                  <a:srgbClr val="FFFFFF"/>
                </a:buClr>
                <a:buSzPct val="90000"/>
              </a:pPr>
              <a:r>
                <a:rPr lang="en-US" sz="1000" b="1" dirty="0">
                  <a:solidFill>
                    <a:schemeClr val="bg1"/>
                  </a:solidFill>
                  <a:latin typeface="Segoe Condensed" pitchFamily="34" charset="0"/>
                </a:rPr>
                <a:t>Standard</a:t>
              </a:r>
              <a:endParaRPr lang="en-US" sz="1050" b="1" dirty="0">
                <a:solidFill>
                  <a:schemeClr val="bg1"/>
                </a:solidFill>
                <a:latin typeface="Segoe Condensed" pitchFamily="34" charset="0"/>
              </a:endParaRPr>
            </a:p>
          </p:txBody>
        </p:sp>
        <p:sp>
          <p:nvSpPr>
            <p:cNvPr id="106" name="Rectangle 105"/>
            <p:cNvSpPr/>
            <p:nvPr>
              <p:custDataLst>
                <p:tags r:id="rId24"/>
              </p:custDataLst>
            </p:nvPr>
          </p:nvSpPr>
          <p:spPr bwMode="auto">
            <a:xfrm>
              <a:off x="1661247" y="2698921"/>
              <a:ext cx="497116" cy="365760"/>
            </a:xfrm>
            <a:prstGeom prst="rect">
              <a:avLst/>
            </a:prstGeom>
            <a:solidFill>
              <a:schemeClr val="bg1">
                <a:alpha val="30000"/>
              </a:schemeClr>
            </a:solidFill>
            <a:ln w="12700">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45720" tIns="91440" rIns="45720" bIns="91440" numCol="1" rtlCol="0" anchor="ctr" anchorCtr="0" compatLnSpc="1">
              <a:prstTxWarp prst="textNoShape">
                <a:avLst/>
              </a:prstTxWarp>
              <a:noAutofit/>
            </a:bodyPr>
            <a:lstStyle/>
            <a:p>
              <a:pPr algn="ctr">
                <a:spcBef>
                  <a:spcPts val="600"/>
                </a:spcBef>
                <a:buClr>
                  <a:srgbClr val="FFFFFF"/>
                </a:buClr>
                <a:buSzPct val="90000"/>
              </a:pPr>
              <a:endParaRPr lang="en-US" sz="800" dirty="0">
                <a:gradFill>
                  <a:gsLst>
                    <a:gs pos="0">
                      <a:srgbClr val="FFFFFF"/>
                    </a:gs>
                    <a:gs pos="86000">
                      <a:srgbClr val="FFFFFF"/>
                    </a:gs>
                  </a:gsLst>
                  <a:lin ang="5400000" scaled="0"/>
                </a:gradFill>
                <a:latin typeface="Segoe Condensed" pitchFamily="34" charset="0"/>
              </a:endParaRPr>
            </a:p>
          </p:txBody>
        </p:sp>
        <p:sp>
          <p:nvSpPr>
            <p:cNvPr id="107" name="Rectangle 106"/>
            <p:cNvSpPr/>
            <p:nvPr>
              <p:custDataLst>
                <p:tags r:id="rId25"/>
              </p:custDataLst>
            </p:nvPr>
          </p:nvSpPr>
          <p:spPr bwMode="auto">
            <a:xfrm>
              <a:off x="1129960" y="2698921"/>
              <a:ext cx="497116" cy="365760"/>
            </a:xfrm>
            <a:prstGeom prst="rect">
              <a:avLst/>
            </a:prstGeom>
            <a:solidFill>
              <a:schemeClr val="bg1">
                <a:alpha val="30000"/>
              </a:schemeClr>
            </a:solidFill>
            <a:ln w="12700">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45720" tIns="91440" rIns="45720" bIns="91440" numCol="1" rtlCol="0" anchor="ctr" anchorCtr="0" compatLnSpc="1">
              <a:prstTxWarp prst="textNoShape">
                <a:avLst/>
              </a:prstTxWarp>
              <a:noAutofit/>
            </a:bodyPr>
            <a:lstStyle/>
            <a:p>
              <a:pPr algn="ctr">
                <a:spcBef>
                  <a:spcPts val="600"/>
                </a:spcBef>
                <a:buClr>
                  <a:srgbClr val="FFFFFF"/>
                </a:buClr>
                <a:buSzPct val="90000"/>
              </a:pPr>
              <a:endParaRPr lang="en-US" sz="800" dirty="0">
                <a:gradFill>
                  <a:gsLst>
                    <a:gs pos="0">
                      <a:srgbClr val="FFFFFF"/>
                    </a:gs>
                    <a:gs pos="86000">
                      <a:srgbClr val="FFFFFF"/>
                    </a:gs>
                  </a:gsLst>
                  <a:lin ang="5400000" scaled="0"/>
                </a:gradFill>
                <a:latin typeface="Segoe Condensed" pitchFamily="34" charset="0"/>
              </a:endParaRPr>
            </a:p>
          </p:txBody>
        </p:sp>
        <p:pic>
          <p:nvPicPr>
            <p:cNvPr id="108" name="Picture 4" descr="\\MAGNUM\Projects\Microsoft\Cloud Power FY12\Design\ICONS_PNG\Check_mark.png"/>
            <p:cNvPicPr>
              <a:picLocks noChangeAspect="1" noChangeArrowheads="1"/>
            </p:cNvPicPr>
            <p:nvPr>
              <p:custDataLst>
                <p:tags r:id="rId26"/>
              </p:custDataLst>
            </p:nvPr>
          </p:nvPicPr>
          <p:blipFill>
            <a:blip r:embed="rId34" cstate="print">
              <a:lum bright="100000"/>
              <a:extLst>
                <a:ext uri="{28A0092B-C50C-407E-A947-70E740481C1C}">
                  <a14:useLocalDpi xmlns:a14="http://schemas.microsoft.com/office/drawing/2010/main"/>
                </a:ext>
              </a:extLst>
            </a:blip>
            <a:srcRect/>
            <a:stretch>
              <a:fillRect/>
            </a:stretch>
          </p:blipFill>
          <p:spPr bwMode="auto">
            <a:xfrm>
              <a:off x="1745756" y="2730925"/>
              <a:ext cx="328096" cy="301752"/>
            </a:xfrm>
            <a:prstGeom prst="rect">
              <a:avLst/>
            </a:prstGeom>
            <a:noFill/>
          </p:spPr>
        </p:pic>
        <p:pic>
          <p:nvPicPr>
            <p:cNvPr id="109" name="Picture 4" descr="\\MAGNUM\Projects\Microsoft\Cloud Power FY12\Design\ICONS_PNG\Check_mark.png"/>
            <p:cNvPicPr>
              <a:picLocks noChangeAspect="1" noChangeArrowheads="1"/>
            </p:cNvPicPr>
            <p:nvPr>
              <p:custDataLst>
                <p:tags r:id="rId27"/>
              </p:custDataLst>
            </p:nvPr>
          </p:nvPicPr>
          <p:blipFill>
            <a:blip r:embed="rId34" cstate="print">
              <a:lum bright="100000"/>
              <a:extLst>
                <a:ext uri="{28A0092B-C50C-407E-A947-70E740481C1C}">
                  <a14:useLocalDpi xmlns:a14="http://schemas.microsoft.com/office/drawing/2010/main"/>
                </a:ext>
              </a:extLst>
            </a:blip>
            <a:srcRect/>
            <a:stretch>
              <a:fillRect/>
            </a:stretch>
          </p:blipFill>
          <p:spPr bwMode="auto">
            <a:xfrm>
              <a:off x="1214470" y="2730925"/>
              <a:ext cx="328096" cy="301752"/>
            </a:xfrm>
            <a:prstGeom prst="rect">
              <a:avLst/>
            </a:prstGeom>
            <a:noFill/>
          </p:spPr>
        </p:pic>
        <p:sp>
          <p:nvSpPr>
            <p:cNvPr id="110" name="Rectangle 109"/>
            <p:cNvSpPr/>
            <p:nvPr>
              <p:custDataLst>
                <p:tags r:id="rId28"/>
              </p:custDataLst>
            </p:nvPr>
          </p:nvSpPr>
          <p:spPr bwMode="auto">
            <a:xfrm>
              <a:off x="1669738" y="1856282"/>
              <a:ext cx="488625" cy="1239645"/>
            </a:xfrm>
            <a:prstGeom prst="rect">
              <a:avLst/>
            </a:prstGeom>
            <a:noFill/>
            <a:ln w="19050">
              <a:solidFill>
                <a:schemeClr val="accent2"/>
              </a:solidFill>
              <a:headEnd type="none" w="med" len="med"/>
              <a:tailEnd type="none" w="med" len="med"/>
            </a:ln>
            <a:effectLst>
              <a:outerShdw blurRad="63500" sx="102000" sy="102000" algn="ctr" rotWithShape="0">
                <a:schemeClr val="tx1">
                  <a:alpha val="50000"/>
                </a:scheme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grpSp>
    </p:spTree>
    <p:extLst>
      <p:ext uri="{BB962C8B-B14F-4D97-AF65-F5344CB8AC3E}">
        <p14:creationId xmlns:p14="http://schemas.microsoft.com/office/powerpoint/2010/main" val="350709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solidFill>
                  <a:srgbClr val="C00000"/>
                </a:solidFill>
              </a:rPr>
              <a:t>License by User or Device</a:t>
            </a:r>
          </a:p>
        </p:txBody>
      </p:sp>
      <p:sp>
        <p:nvSpPr>
          <p:cNvPr id="6" name="Rectangle 5"/>
          <p:cNvSpPr/>
          <p:nvPr>
            <p:custDataLst>
              <p:tags r:id="rId1"/>
            </p:custDataLst>
          </p:nvPr>
        </p:nvSpPr>
        <p:spPr bwMode="auto">
          <a:xfrm>
            <a:off x="1965305" y="3657600"/>
            <a:ext cx="2157611" cy="276999"/>
          </a:xfrm>
          <a:prstGeom prst="rect">
            <a:avLst/>
          </a:prstGeom>
          <a:noFill/>
          <a:ln w="12700">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ctr" anchorCtr="0" compatLnSpc="1">
            <a:prstTxWarp prst="textNoShape">
              <a:avLst/>
            </a:prstTxWarp>
            <a:spAutoFit/>
          </a:bodyPr>
          <a:lstStyle/>
          <a:p>
            <a:pPr lvl="0" algn="ctr">
              <a:spcBef>
                <a:spcPts val="600"/>
              </a:spcBef>
              <a:buClr>
                <a:srgbClr val="FFFFFF"/>
              </a:buClr>
              <a:buSzPct val="90000"/>
            </a:pPr>
            <a:r>
              <a:rPr lang="en-US" b="1" cap="small" dirty="0" smtClean="0">
                <a:ln>
                  <a:solidFill>
                    <a:schemeClr val="tx1">
                      <a:alpha val="0"/>
                    </a:schemeClr>
                  </a:solidFill>
                </a:ln>
                <a:solidFill>
                  <a:srgbClr val="3F3F3F"/>
                </a:solidFill>
                <a:latin typeface="+mj-lt"/>
              </a:rPr>
              <a:t>License The Server</a:t>
            </a:r>
            <a:endParaRPr lang="en-US" b="1" cap="small" dirty="0">
              <a:ln>
                <a:solidFill>
                  <a:schemeClr val="tx1">
                    <a:alpha val="0"/>
                  </a:schemeClr>
                </a:solidFill>
              </a:ln>
              <a:solidFill>
                <a:srgbClr val="3F3F3F"/>
              </a:solidFill>
              <a:latin typeface="+mj-lt"/>
            </a:endParaRPr>
          </a:p>
        </p:txBody>
      </p:sp>
      <p:sp>
        <p:nvSpPr>
          <p:cNvPr id="7" name="Rectangle 6"/>
          <p:cNvSpPr/>
          <p:nvPr>
            <p:custDataLst>
              <p:tags r:id="rId2"/>
            </p:custDataLst>
          </p:nvPr>
        </p:nvSpPr>
        <p:spPr bwMode="auto">
          <a:xfrm>
            <a:off x="6347750" y="3657600"/>
            <a:ext cx="2586354" cy="276999"/>
          </a:xfrm>
          <a:prstGeom prst="rect">
            <a:avLst/>
          </a:prstGeom>
          <a:noFill/>
          <a:ln w="12700">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ctr" anchorCtr="0" compatLnSpc="1">
            <a:prstTxWarp prst="textNoShape">
              <a:avLst/>
            </a:prstTxWarp>
            <a:spAutoFit/>
          </a:bodyPr>
          <a:lstStyle/>
          <a:p>
            <a:pPr algn="ctr">
              <a:spcBef>
                <a:spcPts val="600"/>
              </a:spcBef>
              <a:buClr>
                <a:srgbClr val="FFFFFF"/>
              </a:buClr>
              <a:buSzPct val="90000"/>
            </a:pPr>
            <a:r>
              <a:rPr lang="en-US" b="1" cap="small" dirty="0">
                <a:ln>
                  <a:solidFill>
                    <a:schemeClr val="tx1">
                      <a:alpha val="0"/>
                    </a:schemeClr>
                  </a:solidFill>
                </a:ln>
                <a:solidFill>
                  <a:srgbClr val="3F3F3F"/>
                </a:solidFill>
                <a:latin typeface="+mj-lt"/>
              </a:rPr>
              <a:t>License Users or Devices</a:t>
            </a:r>
          </a:p>
        </p:txBody>
      </p:sp>
      <p:sp>
        <p:nvSpPr>
          <p:cNvPr id="8" name="Rectangle 79"/>
          <p:cNvSpPr/>
          <p:nvPr>
            <p:custDataLst>
              <p:tags r:id="rId3"/>
            </p:custDataLst>
          </p:nvPr>
        </p:nvSpPr>
        <p:spPr bwMode="auto">
          <a:xfrm>
            <a:off x="277812" y="3994234"/>
            <a:ext cx="5532596" cy="2420855"/>
          </a:xfrm>
          <a:custGeom>
            <a:avLst/>
            <a:gdLst/>
            <a:ahLst/>
            <a:cxnLst/>
            <a:rect l="l" t="t" r="r" b="b"/>
            <a:pathLst>
              <a:path w="5532596" h="2194560">
                <a:moveTo>
                  <a:pt x="0" y="0"/>
                </a:moveTo>
                <a:lnTo>
                  <a:pt x="5532596" y="0"/>
                </a:lnTo>
                <a:lnTo>
                  <a:pt x="5532596" y="1034687"/>
                </a:lnTo>
                <a:cubicBezTo>
                  <a:pt x="5457957" y="1109146"/>
                  <a:pt x="5411794" y="1212122"/>
                  <a:pt x="5411794" y="1325880"/>
                </a:cubicBezTo>
                <a:cubicBezTo>
                  <a:pt x="5411794" y="1439638"/>
                  <a:pt x="5457957" y="1542615"/>
                  <a:pt x="5532596" y="1617073"/>
                </a:cubicBezTo>
                <a:lnTo>
                  <a:pt x="5532596" y="2194560"/>
                </a:lnTo>
                <a:lnTo>
                  <a:pt x="0" y="2194560"/>
                </a:lnTo>
                <a:close/>
              </a:path>
            </a:pathLst>
          </a:custGeom>
          <a:solidFill>
            <a:srgbClr val="FF8B00"/>
          </a:solidFill>
          <a:ln w="12700">
            <a:gradFill flip="none" rotWithShape="1">
              <a:gsLst>
                <a:gs pos="0">
                  <a:schemeClr val="tx1">
                    <a:alpha val="75000"/>
                  </a:schemeClr>
                </a:gs>
                <a:gs pos="50000">
                  <a:schemeClr val="tx1">
                    <a:alpha val="50000"/>
                  </a:schemeClr>
                </a:gs>
                <a:gs pos="100000">
                  <a:schemeClr val="tx1">
                    <a:alpha val="0"/>
                  </a:schemeClr>
                </a:gs>
              </a:gsLst>
              <a:lin ang="5400000" scaled="1"/>
              <a:tileRect/>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40" tIns="91440" rIns="91440" bIns="91440" numCol="1" rtlCol="0" anchor="t" anchorCtr="0" compatLnSpc="1">
            <a:prstTxWarp prst="textNoShape">
              <a:avLst/>
            </a:prstTxWarp>
            <a:noAutofit/>
          </a:bodyPr>
          <a:lstStyle/>
          <a:p>
            <a:pPr lvl="0" algn="ctr" defTabSz="914159" fontAlgn="base">
              <a:spcAft>
                <a:spcPts val="600"/>
              </a:spcAft>
              <a:buClr>
                <a:srgbClr val="FFFF99"/>
              </a:buClr>
              <a:buSzPct val="120000"/>
            </a:pPr>
            <a:endParaRPr lang="en-US" altLang="zh-CN" sz="1400" b="1" dirty="0">
              <a:ln>
                <a:solidFill>
                  <a:srgbClr val="FFFFFF">
                    <a:alpha val="0"/>
                  </a:srgbClr>
                </a:solidFill>
              </a:ln>
              <a:solidFill>
                <a:schemeClr val="tx1"/>
              </a:solidFill>
              <a:latin typeface="Segoe UI" pitchFamily="34" charset="0"/>
              <a:cs typeface="Segoe UI" pitchFamily="34" charset="0"/>
            </a:endParaRPr>
          </a:p>
        </p:txBody>
      </p:sp>
      <p:sp>
        <p:nvSpPr>
          <p:cNvPr id="9" name="Rectangle 104"/>
          <p:cNvSpPr/>
          <p:nvPr>
            <p:custDataLst>
              <p:tags r:id="rId4"/>
            </p:custDataLst>
          </p:nvPr>
        </p:nvSpPr>
        <p:spPr>
          <a:xfrm>
            <a:off x="371010" y="4451434"/>
            <a:ext cx="2377440" cy="1963653"/>
          </a:xfrm>
          <a:custGeom>
            <a:avLst/>
            <a:gdLst/>
            <a:ahLst/>
            <a:cxnLst/>
            <a:rect l="l" t="t" r="r" b="b"/>
            <a:pathLst>
              <a:path w="2377440" h="1737360">
                <a:moveTo>
                  <a:pt x="0" y="0"/>
                </a:moveTo>
                <a:lnTo>
                  <a:pt x="2377440" y="0"/>
                </a:lnTo>
                <a:lnTo>
                  <a:pt x="2377440" y="517758"/>
                </a:lnTo>
                <a:cubicBezTo>
                  <a:pt x="2274672" y="600000"/>
                  <a:pt x="2210038" y="726792"/>
                  <a:pt x="2210038" y="868680"/>
                </a:cubicBezTo>
                <a:cubicBezTo>
                  <a:pt x="2210038" y="1010568"/>
                  <a:pt x="2274672" y="1137360"/>
                  <a:pt x="2377440" y="1219603"/>
                </a:cubicBezTo>
                <a:lnTo>
                  <a:pt x="2377440" y="1737360"/>
                </a:lnTo>
                <a:lnTo>
                  <a:pt x="0" y="1737360"/>
                </a:lnTo>
                <a:close/>
              </a:path>
            </a:pathLst>
          </a:custGeom>
          <a:solidFill>
            <a:schemeClr val="bg2">
              <a:lumMod val="50000"/>
            </a:schemeClr>
          </a:solidFill>
          <a:ln w="12700">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40" tIns="1005840" rIns="91440" bIns="91440" numCol="1" rtlCol="0" anchor="t" anchorCtr="0" compatLnSpc="1">
            <a:prstTxWarp prst="textNoShape">
              <a:avLst/>
            </a:prstTxWarp>
            <a:noAutofit/>
          </a:bodyPr>
          <a:lstStyle/>
          <a:p>
            <a:pPr marL="228600" lvl="2" indent="-228600">
              <a:spcBef>
                <a:spcPts val="600"/>
              </a:spcBef>
              <a:buClr>
                <a:srgbClr val="FFFFFF"/>
              </a:buClr>
              <a:buSzPct val="100000"/>
              <a:buBlip>
                <a:blip r:embed="rId34"/>
              </a:buBlip>
            </a:pPr>
            <a:r>
              <a:rPr lang="en-US" altLang="zh-CN" sz="1300" dirty="0">
                <a:ln>
                  <a:solidFill>
                    <a:srgbClr val="FFFFFF">
                      <a:alpha val="0"/>
                    </a:srgbClr>
                  </a:solidFill>
                </a:ln>
                <a:solidFill>
                  <a:srgbClr val="FFFFFF"/>
                </a:solidFill>
              </a:rPr>
              <a:t>License each individual Server</a:t>
            </a:r>
          </a:p>
        </p:txBody>
      </p:sp>
      <p:sp>
        <p:nvSpPr>
          <p:cNvPr id="10" name="Rectangle 105"/>
          <p:cNvSpPr/>
          <p:nvPr>
            <p:custDataLst>
              <p:tags r:id="rId5"/>
            </p:custDataLst>
          </p:nvPr>
        </p:nvSpPr>
        <p:spPr>
          <a:xfrm>
            <a:off x="3328047" y="4449129"/>
            <a:ext cx="2377440" cy="1965959"/>
          </a:xfrm>
          <a:custGeom>
            <a:avLst/>
            <a:gdLst/>
            <a:ahLst/>
            <a:cxnLst/>
            <a:rect l="l" t="t" r="r" b="b"/>
            <a:pathLst>
              <a:path w="2377440" h="1737360">
                <a:moveTo>
                  <a:pt x="0" y="0"/>
                </a:moveTo>
                <a:lnTo>
                  <a:pt x="2377440" y="0"/>
                </a:lnTo>
                <a:lnTo>
                  <a:pt x="2377440" y="561519"/>
                </a:lnTo>
                <a:cubicBezTo>
                  <a:pt x="2309558" y="645403"/>
                  <a:pt x="2270119" y="752436"/>
                  <a:pt x="2270119" y="868680"/>
                </a:cubicBezTo>
                <a:cubicBezTo>
                  <a:pt x="2270119" y="984925"/>
                  <a:pt x="2309558" y="1091958"/>
                  <a:pt x="2377440" y="1175841"/>
                </a:cubicBezTo>
                <a:lnTo>
                  <a:pt x="2377440" y="1737360"/>
                </a:lnTo>
                <a:lnTo>
                  <a:pt x="0" y="1737360"/>
                </a:lnTo>
                <a:lnTo>
                  <a:pt x="0" y="1219602"/>
                </a:lnTo>
                <a:cubicBezTo>
                  <a:pt x="102768" y="1137359"/>
                  <a:pt x="167401" y="1010568"/>
                  <a:pt x="167401" y="868680"/>
                </a:cubicBezTo>
                <a:cubicBezTo>
                  <a:pt x="167401" y="726793"/>
                  <a:pt x="102768" y="600001"/>
                  <a:pt x="0" y="517759"/>
                </a:cubicBezTo>
                <a:close/>
              </a:path>
            </a:pathLst>
          </a:custGeom>
          <a:solidFill>
            <a:schemeClr val="bg2">
              <a:lumMod val="50000"/>
            </a:schemeClr>
          </a:solidFill>
          <a:ln w="12700">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274320" tIns="1005840" rIns="91440" bIns="91440" numCol="1" rtlCol="0" anchor="t" anchorCtr="0" compatLnSpc="1">
            <a:prstTxWarp prst="textNoShape">
              <a:avLst/>
            </a:prstTxWarp>
            <a:noAutofit/>
          </a:bodyPr>
          <a:lstStyle/>
          <a:p>
            <a:pPr marL="228600" lvl="2" indent="-228600">
              <a:spcBef>
                <a:spcPts val="600"/>
              </a:spcBef>
              <a:buClr>
                <a:srgbClr val="FFFFFF"/>
              </a:buClr>
              <a:buSzPct val="100000"/>
              <a:buBlip>
                <a:blip r:embed="rId34"/>
              </a:buBlip>
            </a:pPr>
            <a:r>
              <a:rPr lang="en-US" altLang="zh-CN" sz="1300" dirty="0">
                <a:ln>
                  <a:solidFill>
                    <a:srgbClr val="FFFFFF">
                      <a:alpha val="0"/>
                    </a:srgbClr>
                  </a:solidFill>
                </a:ln>
                <a:solidFill>
                  <a:srgbClr val="FFFFFF"/>
                </a:solidFill>
              </a:rPr>
              <a:t>License single virtual </a:t>
            </a:r>
            <a:r>
              <a:rPr lang="en-US" altLang="zh-CN" sz="1300" dirty="0" smtClean="0">
                <a:ln>
                  <a:solidFill>
                    <a:srgbClr val="FFFFFF">
                      <a:alpha val="0"/>
                    </a:srgbClr>
                  </a:solidFill>
                </a:ln>
                <a:solidFill>
                  <a:srgbClr val="FFFFFF"/>
                </a:solidFill>
              </a:rPr>
              <a:t>machines </a:t>
            </a:r>
            <a:endParaRPr lang="en-US" altLang="zh-CN" sz="1300" dirty="0">
              <a:ln>
                <a:solidFill>
                  <a:srgbClr val="FFFFFF">
                    <a:alpha val="0"/>
                  </a:srgbClr>
                </a:solidFill>
              </a:ln>
              <a:solidFill>
                <a:srgbClr val="FFFFFF"/>
              </a:solidFill>
            </a:endParaRPr>
          </a:p>
          <a:p>
            <a:pPr marL="228600" lvl="2" indent="-228600">
              <a:spcBef>
                <a:spcPts val="600"/>
              </a:spcBef>
              <a:buClr>
                <a:srgbClr val="FFFFFF"/>
              </a:buClr>
              <a:buSzPct val="100000"/>
              <a:buBlip>
                <a:blip r:embed="rId34"/>
              </a:buBlip>
            </a:pPr>
            <a:r>
              <a:rPr lang="en-US" altLang="zh-CN" sz="1300" dirty="0">
                <a:ln>
                  <a:solidFill>
                    <a:srgbClr val="FFFFFF">
                      <a:alpha val="0"/>
                    </a:srgbClr>
                  </a:solidFill>
                </a:ln>
                <a:solidFill>
                  <a:srgbClr val="FFFFFF"/>
                </a:solidFill>
              </a:rPr>
              <a:t>License mobility with Software </a:t>
            </a:r>
            <a:r>
              <a:rPr lang="en-US" altLang="zh-CN" sz="1300" dirty="0" smtClean="0">
                <a:ln>
                  <a:solidFill>
                    <a:srgbClr val="FFFFFF">
                      <a:alpha val="0"/>
                    </a:srgbClr>
                  </a:solidFill>
                </a:ln>
                <a:solidFill>
                  <a:srgbClr val="FFFFFF"/>
                </a:solidFill>
              </a:rPr>
              <a:t>Assurance</a:t>
            </a:r>
          </a:p>
        </p:txBody>
      </p:sp>
      <p:sp>
        <p:nvSpPr>
          <p:cNvPr id="11" name="Rectangle 10"/>
          <p:cNvSpPr/>
          <p:nvPr>
            <p:custDataLst>
              <p:tags r:id="rId6"/>
            </p:custDataLst>
          </p:nvPr>
        </p:nvSpPr>
        <p:spPr>
          <a:xfrm>
            <a:off x="371010" y="3994235"/>
            <a:ext cx="2468880" cy="400110"/>
          </a:xfrm>
          <a:prstGeom prst="rect">
            <a:avLst/>
          </a:prstGeom>
          <a:noFill/>
          <a:ln w="12700">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45720" tIns="91440" rIns="45720" bIns="91440" numCol="1" rtlCol="0" anchor="t" anchorCtr="0" compatLnSpc="1">
            <a:prstTxWarp prst="textNoShape">
              <a:avLst/>
            </a:prstTxWarp>
            <a:spAutoFit/>
          </a:bodyPr>
          <a:lstStyle/>
          <a:p>
            <a:pPr lvl="0" algn="ctr" defTabSz="914159" fontAlgn="base">
              <a:spcAft>
                <a:spcPts val="600"/>
              </a:spcAft>
              <a:buClr>
                <a:srgbClr val="FFFF99"/>
              </a:buClr>
              <a:buSzPct val="120000"/>
            </a:pPr>
            <a:r>
              <a:rPr lang="en-US" altLang="zh-CN" sz="1400" b="1" dirty="0">
                <a:ln>
                  <a:solidFill>
                    <a:srgbClr val="FFFFFF">
                      <a:alpha val="0"/>
                    </a:srgbClr>
                  </a:solidFill>
                </a:ln>
                <a:solidFill>
                  <a:srgbClr val="FFFFFF"/>
                </a:solidFill>
                <a:latin typeface="Segoe UI" pitchFamily="34" charset="0"/>
                <a:cs typeface="Segoe UI" pitchFamily="34" charset="0"/>
              </a:rPr>
              <a:t>Physical Server Licensing</a:t>
            </a:r>
          </a:p>
        </p:txBody>
      </p:sp>
      <p:sp>
        <p:nvSpPr>
          <p:cNvPr id="12" name="Rectangle 11"/>
          <p:cNvSpPr/>
          <p:nvPr>
            <p:custDataLst>
              <p:tags r:id="rId7"/>
            </p:custDataLst>
          </p:nvPr>
        </p:nvSpPr>
        <p:spPr>
          <a:xfrm>
            <a:off x="3247158" y="3994235"/>
            <a:ext cx="2468880" cy="400110"/>
          </a:xfrm>
          <a:prstGeom prst="rect">
            <a:avLst/>
          </a:prstGeom>
          <a:noFill/>
          <a:ln w="12700">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45720" tIns="91440" rIns="45720" bIns="91440" numCol="1" rtlCol="0" anchor="t" anchorCtr="0" compatLnSpc="1">
            <a:prstTxWarp prst="textNoShape">
              <a:avLst/>
            </a:prstTxWarp>
            <a:spAutoFit/>
          </a:bodyPr>
          <a:lstStyle/>
          <a:p>
            <a:pPr lvl="0" algn="ctr" defTabSz="914159" fontAlgn="base">
              <a:spcAft>
                <a:spcPts val="600"/>
              </a:spcAft>
              <a:buClr>
                <a:srgbClr val="FFFF99"/>
              </a:buClr>
              <a:buSzPct val="120000"/>
            </a:pPr>
            <a:r>
              <a:rPr lang="en-US" altLang="zh-CN" sz="1400" b="1" dirty="0">
                <a:ln>
                  <a:solidFill>
                    <a:srgbClr val="FFFFFF">
                      <a:alpha val="0"/>
                    </a:srgbClr>
                  </a:solidFill>
                </a:ln>
                <a:solidFill>
                  <a:srgbClr val="FFFFFF"/>
                </a:solidFill>
                <a:latin typeface="Segoe UI" pitchFamily="34" charset="0"/>
                <a:cs typeface="Segoe UI" pitchFamily="34" charset="0"/>
              </a:rPr>
              <a:t>Virtual Machine Licensing</a:t>
            </a:r>
          </a:p>
        </p:txBody>
      </p:sp>
      <p:sp>
        <p:nvSpPr>
          <p:cNvPr id="13" name="Rectangle 108"/>
          <p:cNvSpPr/>
          <p:nvPr>
            <p:custDataLst>
              <p:tags r:id="rId8"/>
            </p:custDataLst>
          </p:nvPr>
        </p:nvSpPr>
        <p:spPr bwMode="auto">
          <a:xfrm>
            <a:off x="6405245" y="3994235"/>
            <a:ext cx="2468880" cy="2420852"/>
          </a:xfrm>
          <a:custGeom>
            <a:avLst/>
            <a:gdLst/>
            <a:ahLst/>
            <a:cxnLst/>
            <a:rect l="l" t="t" r="r" b="b"/>
            <a:pathLst>
              <a:path w="2468880" h="2194560">
                <a:moveTo>
                  <a:pt x="0" y="0"/>
                </a:moveTo>
                <a:lnTo>
                  <a:pt x="2468880" y="0"/>
                </a:lnTo>
                <a:lnTo>
                  <a:pt x="2468880" y="2194560"/>
                </a:lnTo>
                <a:lnTo>
                  <a:pt x="0" y="2194560"/>
                </a:lnTo>
                <a:lnTo>
                  <a:pt x="0" y="1600843"/>
                </a:lnTo>
                <a:cubicBezTo>
                  <a:pt x="67109" y="1528834"/>
                  <a:pt x="107321" y="1432053"/>
                  <a:pt x="107321" y="1325880"/>
                </a:cubicBezTo>
                <a:cubicBezTo>
                  <a:pt x="107321" y="1219707"/>
                  <a:pt x="67109" y="1122926"/>
                  <a:pt x="0" y="1050917"/>
                </a:cubicBezTo>
                <a:close/>
              </a:path>
            </a:pathLst>
          </a:custGeom>
          <a:solidFill>
            <a:srgbClr val="FF8B00"/>
          </a:solidFill>
          <a:ln w="12700">
            <a:gradFill flip="none" rotWithShape="1">
              <a:gsLst>
                <a:gs pos="0">
                  <a:schemeClr val="tx1">
                    <a:alpha val="75000"/>
                  </a:schemeClr>
                </a:gs>
                <a:gs pos="50000">
                  <a:schemeClr val="tx1">
                    <a:alpha val="50000"/>
                  </a:schemeClr>
                </a:gs>
                <a:gs pos="100000">
                  <a:schemeClr val="tx1">
                    <a:alpha val="0"/>
                  </a:schemeClr>
                </a:gs>
              </a:gsLst>
              <a:lin ang="5400000" scaled="1"/>
              <a:tileRect/>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40" tIns="91440" rIns="91440" bIns="91440" numCol="1" rtlCol="0" anchor="t" anchorCtr="0" compatLnSpc="1">
            <a:prstTxWarp prst="textNoShape">
              <a:avLst/>
            </a:prstTxWarp>
            <a:noAutofit/>
          </a:bodyPr>
          <a:lstStyle/>
          <a:p>
            <a:pPr lvl="0" algn="ctr" defTabSz="914159" fontAlgn="base">
              <a:spcAft>
                <a:spcPts val="600"/>
              </a:spcAft>
              <a:buClr>
                <a:srgbClr val="FFFF99"/>
              </a:buClr>
              <a:buSzPct val="120000"/>
            </a:pPr>
            <a:r>
              <a:rPr lang="en-US" altLang="zh-CN" sz="1400" b="1" dirty="0">
                <a:ln>
                  <a:solidFill>
                    <a:srgbClr val="FFFFFF">
                      <a:alpha val="0"/>
                    </a:srgbClr>
                  </a:solidFill>
                </a:ln>
                <a:solidFill>
                  <a:schemeClr val="bg1"/>
                </a:solidFill>
                <a:latin typeface="Segoe UI" pitchFamily="34" charset="0"/>
                <a:cs typeface="Segoe UI" pitchFamily="34" charset="0"/>
              </a:rPr>
              <a:t>Users </a:t>
            </a:r>
            <a:r>
              <a:rPr lang="en-US" altLang="zh-CN" sz="1400" b="1" dirty="0" smtClean="0">
                <a:ln>
                  <a:solidFill>
                    <a:srgbClr val="FFFFFF">
                      <a:alpha val="0"/>
                    </a:srgbClr>
                  </a:solidFill>
                </a:ln>
                <a:solidFill>
                  <a:schemeClr val="bg1"/>
                </a:solidFill>
                <a:latin typeface="Segoe UI" pitchFamily="34" charset="0"/>
                <a:cs typeface="Segoe UI" pitchFamily="34" charset="0"/>
              </a:rPr>
              <a:t>or </a:t>
            </a:r>
            <a:r>
              <a:rPr lang="en-US" altLang="zh-CN" sz="1400" b="1" dirty="0">
                <a:ln>
                  <a:solidFill>
                    <a:srgbClr val="FFFFFF">
                      <a:alpha val="0"/>
                    </a:srgbClr>
                  </a:solidFill>
                </a:ln>
                <a:solidFill>
                  <a:schemeClr val="bg1"/>
                </a:solidFill>
                <a:latin typeface="Segoe UI" pitchFamily="34" charset="0"/>
                <a:cs typeface="Segoe UI" pitchFamily="34" charset="0"/>
              </a:rPr>
              <a:t>Devices</a:t>
            </a:r>
          </a:p>
        </p:txBody>
      </p:sp>
      <p:sp>
        <p:nvSpPr>
          <p:cNvPr id="14" name="Rectangle 109"/>
          <p:cNvSpPr/>
          <p:nvPr>
            <p:custDataLst>
              <p:tags r:id="rId9"/>
            </p:custDataLst>
          </p:nvPr>
        </p:nvSpPr>
        <p:spPr>
          <a:xfrm>
            <a:off x="6477000" y="4451435"/>
            <a:ext cx="2286000" cy="1963652"/>
          </a:xfrm>
          <a:custGeom>
            <a:avLst/>
            <a:gdLst/>
            <a:ahLst/>
            <a:cxnLst/>
            <a:rect l="l" t="t" r="r" b="b"/>
            <a:pathLst>
              <a:path w="2286000" h="1737360">
                <a:moveTo>
                  <a:pt x="0" y="0"/>
                </a:moveTo>
                <a:lnTo>
                  <a:pt x="2286000" y="0"/>
                </a:lnTo>
                <a:lnTo>
                  <a:pt x="2286000" y="1737360"/>
                </a:lnTo>
                <a:lnTo>
                  <a:pt x="0" y="1737360"/>
                </a:lnTo>
                <a:lnTo>
                  <a:pt x="0" y="1175841"/>
                </a:lnTo>
                <a:cubicBezTo>
                  <a:pt x="67883" y="1091958"/>
                  <a:pt x="107321" y="984925"/>
                  <a:pt x="107321" y="868680"/>
                </a:cubicBezTo>
                <a:cubicBezTo>
                  <a:pt x="107321" y="752436"/>
                  <a:pt x="67883" y="645403"/>
                  <a:pt x="0" y="561519"/>
                </a:cubicBezTo>
                <a:close/>
              </a:path>
            </a:pathLst>
          </a:custGeom>
          <a:solidFill>
            <a:schemeClr val="bg2">
              <a:lumMod val="50000"/>
            </a:schemeClr>
          </a:solidFill>
          <a:ln w="12700">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40" tIns="1005840" rIns="91440" bIns="91440" numCol="1" rtlCol="0" anchor="t" anchorCtr="0" compatLnSpc="1">
            <a:prstTxWarp prst="textNoShape">
              <a:avLst/>
            </a:prstTxWarp>
            <a:noAutofit/>
          </a:bodyPr>
          <a:lstStyle/>
          <a:p>
            <a:pPr marL="228600" lvl="2" indent="-228600">
              <a:spcBef>
                <a:spcPts val="600"/>
              </a:spcBef>
              <a:buClr>
                <a:srgbClr val="FFFFFF"/>
              </a:buClr>
              <a:buSzPct val="100000"/>
              <a:buBlip>
                <a:blip r:embed="rId34"/>
              </a:buBlip>
            </a:pPr>
            <a:r>
              <a:rPr lang="en-US" altLang="zh-CN" sz="1300" dirty="0">
                <a:ln>
                  <a:solidFill>
                    <a:srgbClr val="FFFFFF">
                      <a:alpha val="0"/>
                    </a:srgbClr>
                  </a:solidFill>
                </a:ln>
                <a:solidFill>
                  <a:srgbClr val="FFFFFF"/>
                </a:solidFill>
              </a:rPr>
              <a:t>License each user/device</a:t>
            </a:r>
          </a:p>
          <a:p>
            <a:pPr marL="228600" lvl="2" indent="-228600">
              <a:spcBef>
                <a:spcPts val="600"/>
              </a:spcBef>
              <a:buClr>
                <a:srgbClr val="FFFFFF"/>
              </a:buClr>
              <a:buSzPct val="100000"/>
              <a:buBlip>
                <a:blip r:embed="rId34"/>
              </a:buBlip>
            </a:pPr>
            <a:r>
              <a:rPr lang="en-US" altLang="zh-CN" sz="1300" dirty="0">
                <a:ln>
                  <a:solidFill>
                    <a:srgbClr val="FFFFFF">
                      <a:alpha val="0"/>
                    </a:srgbClr>
                  </a:solidFill>
                </a:ln>
                <a:solidFill>
                  <a:srgbClr val="FFFFFF"/>
                </a:solidFill>
              </a:rPr>
              <a:t>SQL Server CALs access any SQL Server</a:t>
            </a:r>
          </a:p>
        </p:txBody>
      </p:sp>
      <p:sp>
        <p:nvSpPr>
          <p:cNvPr id="15" name="Rectangle 14"/>
          <p:cNvSpPr/>
          <p:nvPr>
            <p:custDataLst>
              <p:tags r:id="rId10"/>
            </p:custDataLst>
          </p:nvPr>
        </p:nvSpPr>
        <p:spPr bwMode="auto">
          <a:xfrm>
            <a:off x="2667000" y="5160647"/>
            <a:ext cx="640080" cy="492443"/>
          </a:xfrm>
          <a:prstGeom prst="rect">
            <a:avLst/>
          </a:prstGeom>
          <a:noFill/>
          <a:ln w="12700">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ctr" anchorCtr="0" compatLnSpc="1">
            <a:prstTxWarp prst="textNoShape">
              <a:avLst/>
            </a:prstTxWarp>
            <a:spAutoFit/>
          </a:bodyPr>
          <a:lstStyle/>
          <a:p>
            <a:pPr marL="0" lvl="3" algn="ctr" defTabSz="914099" fontAlgn="base">
              <a:spcBef>
                <a:spcPct val="0"/>
              </a:spcBef>
              <a:spcAft>
                <a:spcPct val="0"/>
              </a:spcAft>
            </a:pPr>
            <a:r>
              <a:rPr lang="en-US" sz="3200" b="1" i="1" cap="small" spc="-100" dirty="0">
                <a:solidFill>
                  <a:schemeClr val="bg2">
                    <a:lumMod val="50000"/>
                    <a:alpha val="99000"/>
                  </a:schemeClr>
                </a:solidFill>
                <a:latin typeface="Segoe Condensed" pitchFamily="34" charset="0"/>
              </a:rPr>
              <a:t>OR</a:t>
            </a:r>
            <a:endParaRPr lang="en-US" sz="3600" b="1" i="1" cap="small" spc="-100" dirty="0">
              <a:solidFill>
                <a:schemeClr val="bg2">
                  <a:lumMod val="50000"/>
                  <a:alpha val="99000"/>
                </a:schemeClr>
              </a:solidFill>
              <a:latin typeface="Segoe Condensed" pitchFamily="34" charset="0"/>
            </a:endParaRPr>
          </a:p>
        </p:txBody>
      </p:sp>
      <p:sp>
        <p:nvSpPr>
          <p:cNvPr id="16" name="Plus 15"/>
          <p:cNvSpPr/>
          <p:nvPr/>
        </p:nvSpPr>
        <p:spPr bwMode="auto">
          <a:xfrm>
            <a:off x="5781046" y="5105400"/>
            <a:ext cx="640080" cy="640080"/>
          </a:xfrm>
          <a:prstGeom prst="mathPlus">
            <a:avLst/>
          </a:prstGeom>
          <a:solidFill>
            <a:schemeClr val="bg2">
              <a:lumMod val="50000"/>
            </a:schemeClr>
          </a:solidFill>
          <a:ln w="6350">
            <a:solidFill>
              <a:schemeClr val="tx1"/>
            </a:soli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40" tIns="91440" rIns="91440" bIns="91440" numCol="1" rtlCol="0" anchor="t" anchorCtr="0" compatLnSpc="1">
            <a:prstTxWarp prst="textNoShape">
              <a:avLst/>
            </a:prstTxWarp>
            <a:spAutoFit/>
          </a:bodyPr>
          <a:lstStyle/>
          <a:p>
            <a:pPr>
              <a:spcBef>
                <a:spcPts val="300"/>
              </a:spcBef>
              <a:buClr>
                <a:srgbClr val="000000"/>
              </a:buClr>
            </a:pPr>
            <a:endParaRPr lang="en-US" sz="1400" b="1" dirty="0">
              <a:ln>
                <a:solidFill>
                  <a:srgbClr val="FFFFFF">
                    <a:alpha val="0"/>
                  </a:srgbClr>
                </a:solidFill>
              </a:ln>
              <a:solidFill>
                <a:schemeClr val="bg2">
                  <a:lumMod val="50000"/>
                  <a:alpha val="99000"/>
                </a:schemeClr>
              </a:solidFill>
              <a:cs typeface="Segoe UI" pitchFamily="34" charset="0"/>
            </a:endParaRPr>
          </a:p>
        </p:txBody>
      </p:sp>
      <p:pic>
        <p:nvPicPr>
          <p:cNvPr id="17" name="Picture 147"/>
          <p:cNvPicPr>
            <a:picLocks noChangeAspect="1" noChangeArrowheads="1"/>
          </p:cNvPicPr>
          <p:nvPr/>
        </p:nvPicPr>
        <p:blipFill>
          <a:blip r:embed="rId35" cstate="print">
            <a:extLst>
              <a:ext uri="{28A0092B-C50C-407E-A947-70E740481C1C}">
                <a14:useLocalDpi xmlns:a14="http://schemas.microsoft.com/office/drawing/2010/main"/>
              </a:ext>
            </a:extLst>
          </a:blip>
          <a:srcRect/>
          <a:stretch>
            <a:fillRect/>
          </a:stretch>
        </p:blipFill>
        <p:spPr bwMode="auto">
          <a:xfrm>
            <a:off x="3968127" y="4586290"/>
            <a:ext cx="1097280" cy="654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17"/>
          <p:cNvGrpSpPr/>
          <p:nvPr/>
        </p:nvGrpSpPr>
        <p:grpSpPr>
          <a:xfrm>
            <a:off x="699084" y="4569038"/>
            <a:ext cx="1721292" cy="763400"/>
            <a:chOff x="1206909" y="4514032"/>
            <a:chExt cx="1883311" cy="835256"/>
          </a:xfrm>
        </p:grpSpPr>
        <p:pic>
          <p:nvPicPr>
            <p:cNvPr id="19" name="Picture 2" descr="\\MAGNUM\Projects\Microsoft\Cloud Power FY12\Design\Icons\PNGs\Server_2.png"/>
            <p:cNvPicPr>
              <a:picLocks noChangeAspect="1" noChangeArrowheads="1"/>
            </p:cNvPicPr>
            <p:nvPr/>
          </p:nvPicPr>
          <p:blipFill rotWithShape="1">
            <a:blip r:embed="rId36" cstate="print">
              <a:lum bright="100000"/>
              <a:extLst>
                <a:ext uri="{28A0092B-C50C-407E-A947-70E740481C1C}">
                  <a14:useLocalDpi xmlns:a14="http://schemas.microsoft.com/office/drawing/2010/main"/>
                </a:ext>
              </a:extLst>
            </a:blip>
            <a:srcRect l="24347" t="7204" r="25653" b="6347"/>
            <a:stretch/>
          </p:blipFill>
          <p:spPr bwMode="auto">
            <a:xfrm>
              <a:off x="1206909" y="4514032"/>
              <a:ext cx="574609" cy="835256"/>
            </a:xfrm>
            <a:prstGeom prst="rect">
              <a:avLst/>
            </a:prstGeom>
            <a:noFill/>
          </p:spPr>
        </p:pic>
        <p:pic>
          <p:nvPicPr>
            <p:cNvPr id="20" name="Picture 2" descr="\\MAGNUM\Projects\Microsoft\Cloud Power FY12\Design\Icons\PNGs\Server_2.png"/>
            <p:cNvPicPr>
              <a:picLocks noChangeAspect="1" noChangeArrowheads="1"/>
            </p:cNvPicPr>
            <p:nvPr/>
          </p:nvPicPr>
          <p:blipFill rotWithShape="1">
            <a:blip r:embed="rId36" cstate="print">
              <a:lum bright="100000"/>
              <a:extLst>
                <a:ext uri="{28A0092B-C50C-407E-A947-70E740481C1C}">
                  <a14:useLocalDpi xmlns:a14="http://schemas.microsoft.com/office/drawing/2010/main"/>
                </a:ext>
              </a:extLst>
            </a:blip>
            <a:srcRect l="24347" t="7204" r="25653" b="6347"/>
            <a:stretch/>
          </p:blipFill>
          <p:spPr bwMode="auto">
            <a:xfrm>
              <a:off x="1861260" y="4514032"/>
              <a:ext cx="574609" cy="835256"/>
            </a:xfrm>
            <a:prstGeom prst="rect">
              <a:avLst/>
            </a:prstGeom>
            <a:noFill/>
          </p:spPr>
        </p:pic>
        <p:pic>
          <p:nvPicPr>
            <p:cNvPr id="21" name="Picture 2" descr="\\MAGNUM\Projects\Microsoft\Cloud Power FY12\Design\Icons\PNGs\Server_2.png"/>
            <p:cNvPicPr>
              <a:picLocks noChangeAspect="1" noChangeArrowheads="1"/>
            </p:cNvPicPr>
            <p:nvPr/>
          </p:nvPicPr>
          <p:blipFill rotWithShape="1">
            <a:blip r:embed="rId36" cstate="print">
              <a:lum bright="100000"/>
              <a:extLst>
                <a:ext uri="{28A0092B-C50C-407E-A947-70E740481C1C}">
                  <a14:useLocalDpi xmlns:a14="http://schemas.microsoft.com/office/drawing/2010/main"/>
                </a:ext>
              </a:extLst>
            </a:blip>
            <a:srcRect l="24347" t="7204" r="25653" b="6347"/>
            <a:stretch/>
          </p:blipFill>
          <p:spPr bwMode="auto">
            <a:xfrm>
              <a:off x="2515611" y="4514032"/>
              <a:ext cx="574609" cy="835256"/>
            </a:xfrm>
            <a:prstGeom prst="rect">
              <a:avLst/>
            </a:prstGeom>
            <a:noFill/>
          </p:spPr>
        </p:pic>
      </p:grpSp>
      <p:grpSp>
        <p:nvGrpSpPr>
          <p:cNvPr id="22" name="Group 21"/>
          <p:cNvGrpSpPr>
            <a:grpSpLocks noChangeAspect="1"/>
          </p:cNvGrpSpPr>
          <p:nvPr>
            <p:custDataLst>
              <p:tags r:id="rId11"/>
            </p:custDataLst>
          </p:nvPr>
        </p:nvGrpSpPr>
        <p:grpSpPr>
          <a:xfrm>
            <a:off x="7359995" y="4759262"/>
            <a:ext cx="559381" cy="573176"/>
            <a:chOff x="3703070" y="5041333"/>
            <a:chExt cx="639187" cy="584579"/>
          </a:xfrm>
          <a:solidFill>
            <a:schemeClr val="tx1"/>
          </a:solidFill>
        </p:grpSpPr>
        <p:sp>
          <p:nvSpPr>
            <p:cNvPr id="23" name="Man's Body"/>
            <p:cNvSpPr>
              <a:spLocks/>
            </p:cNvSpPr>
            <p:nvPr/>
          </p:nvSpPr>
          <p:spPr bwMode="auto">
            <a:xfrm>
              <a:off x="3703070" y="5383567"/>
              <a:ext cx="484918" cy="242345"/>
            </a:xfrm>
            <a:custGeom>
              <a:avLst/>
              <a:gdLst>
                <a:gd name="T0" fmla="*/ 1522 w 1650"/>
                <a:gd name="T1" fmla="*/ 697 h 800"/>
                <a:gd name="T2" fmla="*/ 1611 w 1650"/>
                <a:gd name="T3" fmla="*/ 342 h 800"/>
                <a:gd name="T4" fmla="*/ 1196 w 1650"/>
                <a:gd name="T5" fmla="*/ 161 h 800"/>
                <a:gd name="T6" fmla="*/ 1100 w 1650"/>
                <a:gd name="T7" fmla="*/ 7 h 800"/>
                <a:gd name="T8" fmla="*/ 815 w 1650"/>
                <a:gd name="T9" fmla="*/ 130 h 800"/>
                <a:gd name="T10" fmla="*/ 568 w 1650"/>
                <a:gd name="T11" fmla="*/ 4 h 800"/>
                <a:gd name="T12" fmla="*/ 498 w 1650"/>
                <a:gd name="T13" fmla="*/ 134 h 800"/>
                <a:gd name="T14" fmla="*/ 806 w 1650"/>
                <a:gd name="T15" fmla="*/ 275 h 800"/>
                <a:gd name="T16" fmla="*/ 1056 w 1650"/>
                <a:gd name="T17" fmla="*/ 219 h 800"/>
                <a:gd name="T18" fmla="*/ 794 w 1650"/>
                <a:gd name="T19" fmla="*/ 330 h 800"/>
                <a:gd name="T20" fmla="*/ 401 w 1650"/>
                <a:gd name="T21" fmla="*/ 179 h 800"/>
                <a:gd name="T22" fmla="*/ 42 w 1650"/>
                <a:gd name="T23" fmla="*/ 342 h 800"/>
                <a:gd name="T24" fmla="*/ 189 w 1650"/>
                <a:gd name="T25" fmla="*/ 775 h 800"/>
                <a:gd name="T26" fmla="*/ 329 w 1650"/>
                <a:gd name="T27" fmla="*/ 553 h 800"/>
                <a:gd name="T28" fmla="*/ 271 w 1650"/>
                <a:gd name="T29" fmla="*/ 781 h 800"/>
                <a:gd name="T30" fmla="*/ 826 w 1650"/>
                <a:gd name="T31" fmla="*/ 799 h 800"/>
                <a:gd name="T32" fmla="*/ 1463 w 1650"/>
                <a:gd name="T33" fmla="*/ 775 h 800"/>
                <a:gd name="T34" fmla="*/ 1464 w 1650"/>
                <a:gd name="T35" fmla="*/ 774 h 800"/>
                <a:gd name="T36" fmla="*/ 1406 w 1650"/>
                <a:gd name="T37" fmla="*/ 553 h 800"/>
                <a:gd name="T38" fmla="*/ 1522 w 1650"/>
                <a:gd name="T39" fmla="*/ 697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50" h="800">
                  <a:moveTo>
                    <a:pt x="1522" y="697"/>
                  </a:moveTo>
                  <a:cubicBezTo>
                    <a:pt x="1635" y="516"/>
                    <a:pt x="1650" y="408"/>
                    <a:pt x="1611" y="342"/>
                  </a:cubicBezTo>
                  <a:cubicBezTo>
                    <a:pt x="1571" y="277"/>
                    <a:pt x="1294" y="184"/>
                    <a:pt x="1196" y="161"/>
                  </a:cubicBezTo>
                  <a:cubicBezTo>
                    <a:pt x="1155" y="151"/>
                    <a:pt x="1119" y="12"/>
                    <a:pt x="1100" y="7"/>
                  </a:cubicBezTo>
                  <a:cubicBezTo>
                    <a:pt x="1082" y="1"/>
                    <a:pt x="998" y="123"/>
                    <a:pt x="815" y="130"/>
                  </a:cubicBezTo>
                  <a:cubicBezTo>
                    <a:pt x="747" y="132"/>
                    <a:pt x="587" y="0"/>
                    <a:pt x="568" y="4"/>
                  </a:cubicBezTo>
                  <a:cubicBezTo>
                    <a:pt x="548" y="7"/>
                    <a:pt x="495" y="110"/>
                    <a:pt x="498" y="134"/>
                  </a:cubicBezTo>
                  <a:cubicBezTo>
                    <a:pt x="501" y="157"/>
                    <a:pt x="657" y="273"/>
                    <a:pt x="806" y="275"/>
                  </a:cubicBezTo>
                  <a:cubicBezTo>
                    <a:pt x="1017" y="279"/>
                    <a:pt x="1056" y="219"/>
                    <a:pt x="1056" y="219"/>
                  </a:cubicBezTo>
                  <a:cubicBezTo>
                    <a:pt x="1056" y="219"/>
                    <a:pt x="1010" y="327"/>
                    <a:pt x="794" y="330"/>
                  </a:cubicBezTo>
                  <a:cubicBezTo>
                    <a:pt x="573" y="333"/>
                    <a:pt x="425" y="183"/>
                    <a:pt x="401" y="179"/>
                  </a:cubicBezTo>
                  <a:cubicBezTo>
                    <a:pt x="377" y="174"/>
                    <a:pt x="83" y="279"/>
                    <a:pt x="42" y="342"/>
                  </a:cubicBezTo>
                  <a:cubicBezTo>
                    <a:pt x="0" y="406"/>
                    <a:pt x="9" y="570"/>
                    <a:pt x="189" y="775"/>
                  </a:cubicBezTo>
                  <a:cubicBezTo>
                    <a:pt x="208" y="657"/>
                    <a:pt x="306" y="566"/>
                    <a:pt x="329" y="553"/>
                  </a:cubicBezTo>
                  <a:cubicBezTo>
                    <a:pt x="299" y="610"/>
                    <a:pt x="272" y="716"/>
                    <a:pt x="271" y="781"/>
                  </a:cubicBezTo>
                  <a:cubicBezTo>
                    <a:pt x="523" y="799"/>
                    <a:pt x="740" y="800"/>
                    <a:pt x="826" y="799"/>
                  </a:cubicBezTo>
                  <a:cubicBezTo>
                    <a:pt x="922" y="800"/>
                    <a:pt x="1176" y="799"/>
                    <a:pt x="1463" y="775"/>
                  </a:cubicBezTo>
                  <a:cubicBezTo>
                    <a:pt x="1463" y="775"/>
                    <a:pt x="1463" y="774"/>
                    <a:pt x="1464" y="774"/>
                  </a:cubicBezTo>
                  <a:cubicBezTo>
                    <a:pt x="1454" y="709"/>
                    <a:pt x="1436" y="608"/>
                    <a:pt x="1406" y="553"/>
                  </a:cubicBezTo>
                  <a:cubicBezTo>
                    <a:pt x="1424" y="563"/>
                    <a:pt x="1485" y="619"/>
                    <a:pt x="1522" y="697"/>
                  </a:cubicBezTo>
                  <a:close/>
                </a:path>
              </a:pathLst>
            </a:custGeom>
            <a:solidFill>
              <a:schemeClr val="bg1"/>
            </a:solid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a:extLst/>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19" fontAlgn="base">
                <a:lnSpc>
                  <a:spcPct val="70000"/>
                </a:lnSpc>
                <a:spcBef>
                  <a:spcPct val="0"/>
                </a:spcBef>
                <a:spcAft>
                  <a:spcPct val="0"/>
                </a:spcAft>
              </a:pPr>
              <a:endParaRPr lang="en-US" sz="2800" dirty="0">
                <a:ln>
                  <a:solidFill>
                    <a:srgbClr val="FFFFFF">
                      <a:alpha val="0"/>
                    </a:srgbClr>
                  </a:solidFill>
                </a:ln>
                <a:solidFill>
                  <a:schemeClr val="tx1"/>
                </a:solidFill>
                <a:effectLst>
                  <a:outerShdw blurRad="38100" dist="38100" dir="2700000" algn="tl">
                    <a:srgbClr val="000000">
                      <a:alpha val="43137"/>
                    </a:srgbClr>
                  </a:outerShdw>
                </a:effectLst>
              </a:endParaRPr>
            </a:p>
          </p:txBody>
        </p:sp>
        <p:sp>
          <p:nvSpPr>
            <p:cNvPr id="24" name="Man's Face"/>
            <p:cNvSpPr>
              <a:spLocks/>
            </p:cNvSpPr>
            <p:nvPr/>
          </p:nvSpPr>
          <p:spPr bwMode="auto">
            <a:xfrm>
              <a:off x="3795950" y="5041333"/>
              <a:ext cx="281223" cy="359129"/>
            </a:xfrm>
            <a:custGeom>
              <a:avLst/>
              <a:gdLst>
                <a:gd name="T0" fmla="*/ 114 w 957"/>
                <a:gd name="T1" fmla="*/ 612 h 1185"/>
                <a:gd name="T2" fmla="*/ 82 w 957"/>
                <a:gd name="T3" fmla="*/ 660 h 1185"/>
                <a:gd name="T4" fmla="*/ 164 w 957"/>
                <a:gd name="T5" fmla="*/ 831 h 1185"/>
                <a:gd name="T6" fmla="*/ 266 w 957"/>
                <a:gd name="T7" fmla="*/ 1049 h 1185"/>
                <a:gd name="T8" fmla="*/ 499 w 957"/>
                <a:gd name="T9" fmla="*/ 1185 h 1185"/>
                <a:gd name="T10" fmla="*/ 716 w 957"/>
                <a:gd name="T11" fmla="*/ 1076 h 1185"/>
                <a:gd name="T12" fmla="*/ 834 w 957"/>
                <a:gd name="T13" fmla="*/ 841 h 1185"/>
                <a:gd name="T14" fmla="*/ 862 w 957"/>
                <a:gd name="T15" fmla="*/ 824 h 1185"/>
                <a:gd name="T16" fmla="*/ 911 w 957"/>
                <a:gd name="T17" fmla="*/ 629 h 1185"/>
                <a:gd name="T18" fmla="*/ 865 w 957"/>
                <a:gd name="T19" fmla="*/ 596 h 1185"/>
                <a:gd name="T20" fmla="*/ 865 w 957"/>
                <a:gd name="T21" fmla="*/ 507 h 1185"/>
                <a:gd name="T22" fmla="*/ 499 w 957"/>
                <a:gd name="T23" fmla="*/ 306 h 1185"/>
                <a:gd name="T24" fmla="*/ 854 w 957"/>
                <a:gd name="T25" fmla="*/ 407 h 1185"/>
                <a:gd name="T26" fmla="*/ 897 w 957"/>
                <a:gd name="T27" fmla="*/ 446 h 1185"/>
                <a:gd name="T28" fmla="*/ 954 w 957"/>
                <a:gd name="T29" fmla="*/ 391 h 1185"/>
                <a:gd name="T30" fmla="*/ 775 w 957"/>
                <a:gd name="T31" fmla="*/ 169 h 1185"/>
                <a:gd name="T32" fmla="*/ 318 w 957"/>
                <a:gd name="T33" fmla="*/ 76 h 1185"/>
                <a:gd name="T34" fmla="*/ 46 w 957"/>
                <a:gd name="T35" fmla="*/ 437 h 1185"/>
                <a:gd name="T36" fmla="*/ 114 w 957"/>
                <a:gd name="T37" fmla="*/ 612 h 1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57" h="1185">
                  <a:moveTo>
                    <a:pt x="114" y="612"/>
                  </a:moveTo>
                  <a:cubicBezTo>
                    <a:pt x="114" y="612"/>
                    <a:pt x="69" y="611"/>
                    <a:pt x="82" y="660"/>
                  </a:cubicBezTo>
                  <a:cubicBezTo>
                    <a:pt x="98" y="718"/>
                    <a:pt x="122" y="828"/>
                    <a:pt x="164" y="831"/>
                  </a:cubicBezTo>
                  <a:cubicBezTo>
                    <a:pt x="167" y="940"/>
                    <a:pt x="253" y="1029"/>
                    <a:pt x="266" y="1049"/>
                  </a:cubicBezTo>
                  <a:cubicBezTo>
                    <a:pt x="278" y="1069"/>
                    <a:pt x="435" y="1185"/>
                    <a:pt x="499" y="1185"/>
                  </a:cubicBezTo>
                  <a:cubicBezTo>
                    <a:pt x="563" y="1185"/>
                    <a:pt x="670" y="1112"/>
                    <a:pt x="716" y="1076"/>
                  </a:cubicBezTo>
                  <a:cubicBezTo>
                    <a:pt x="763" y="1039"/>
                    <a:pt x="818" y="963"/>
                    <a:pt x="834" y="841"/>
                  </a:cubicBezTo>
                  <a:cubicBezTo>
                    <a:pt x="849" y="844"/>
                    <a:pt x="862" y="824"/>
                    <a:pt x="862" y="824"/>
                  </a:cubicBezTo>
                  <a:cubicBezTo>
                    <a:pt x="862" y="824"/>
                    <a:pt x="911" y="659"/>
                    <a:pt x="911" y="629"/>
                  </a:cubicBezTo>
                  <a:cubicBezTo>
                    <a:pt x="911" y="599"/>
                    <a:pt x="865" y="596"/>
                    <a:pt x="865" y="596"/>
                  </a:cubicBezTo>
                  <a:cubicBezTo>
                    <a:pt x="865" y="596"/>
                    <a:pt x="876" y="531"/>
                    <a:pt x="865" y="507"/>
                  </a:cubicBezTo>
                  <a:cubicBezTo>
                    <a:pt x="854" y="482"/>
                    <a:pt x="713" y="324"/>
                    <a:pt x="499" y="306"/>
                  </a:cubicBezTo>
                  <a:cubicBezTo>
                    <a:pt x="554" y="289"/>
                    <a:pt x="688" y="267"/>
                    <a:pt x="854" y="407"/>
                  </a:cubicBezTo>
                  <a:cubicBezTo>
                    <a:pt x="868" y="419"/>
                    <a:pt x="871" y="441"/>
                    <a:pt x="897" y="446"/>
                  </a:cubicBezTo>
                  <a:cubicBezTo>
                    <a:pt x="922" y="451"/>
                    <a:pt x="951" y="416"/>
                    <a:pt x="954" y="391"/>
                  </a:cubicBezTo>
                  <a:cubicBezTo>
                    <a:pt x="957" y="365"/>
                    <a:pt x="917" y="298"/>
                    <a:pt x="775" y="169"/>
                  </a:cubicBezTo>
                  <a:cubicBezTo>
                    <a:pt x="633" y="40"/>
                    <a:pt x="442" y="0"/>
                    <a:pt x="318" y="76"/>
                  </a:cubicBezTo>
                  <a:cubicBezTo>
                    <a:pt x="0" y="63"/>
                    <a:pt x="42" y="417"/>
                    <a:pt x="46" y="437"/>
                  </a:cubicBezTo>
                  <a:cubicBezTo>
                    <a:pt x="51" y="458"/>
                    <a:pt x="114" y="612"/>
                    <a:pt x="114" y="612"/>
                  </a:cubicBezTo>
                  <a:close/>
                </a:path>
              </a:pathLst>
            </a:custGeom>
            <a:solidFill>
              <a:schemeClr val="bg1"/>
            </a:solid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19" fontAlgn="base">
                <a:lnSpc>
                  <a:spcPct val="70000"/>
                </a:lnSpc>
                <a:spcBef>
                  <a:spcPct val="0"/>
                </a:spcBef>
                <a:spcAft>
                  <a:spcPct val="0"/>
                </a:spcAft>
              </a:pPr>
              <a:endParaRPr lang="en-US" sz="2800" dirty="0">
                <a:ln>
                  <a:solidFill>
                    <a:srgbClr val="FFFFFF">
                      <a:alpha val="0"/>
                    </a:srgbClr>
                  </a:solidFill>
                </a:ln>
                <a:solidFill>
                  <a:schemeClr val="tx1"/>
                </a:solidFill>
                <a:effectLst>
                  <a:outerShdw blurRad="38100" dist="38100" dir="2700000" algn="tl">
                    <a:srgbClr val="000000">
                      <a:alpha val="43137"/>
                    </a:srgbClr>
                  </a:outerShdw>
                </a:effectLst>
              </a:endParaRPr>
            </a:p>
          </p:txBody>
        </p:sp>
        <p:sp>
          <p:nvSpPr>
            <p:cNvPr id="25" name="Woman's Body"/>
            <p:cNvSpPr>
              <a:spLocks/>
            </p:cNvSpPr>
            <p:nvPr/>
          </p:nvSpPr>
          <p:spPr bwMode="auto">
            <a:xfrm>
              <a:off x="4030847" y="5046692"/>
              <a:ext cx="311410" cy="513687"/>
            </a:xfrm>
            <a:custGeom>
              <a:avLst/>
              <a:gdLst>
                <a:gd name="T0" fmla="*/ 34 w 1060"/>
                <a:gd name="T1" fmla="*/ 1066 h 1695"/>
                <a:gd name="T2" fmla="*/ 93 w 1060"/>
                <a:gd name="T3" fmla="*/ 896 h 1695"/>
                <a:gd name="T4" fmla="*/ 96 w 1060"/>
                <a:gd name="T5" fmla="*/ 886 h 1695"/>
                <a:gd name="T6" fmla="*/ 120 w 1060"/>
                <a:gd name="T7" fmla="*/ 859 h 1695"/>
                <a:gd name="T8" fmla="*/ 125 w 1060"/>
                <a:gd name="T9" fmla="*/ 850 h 1695"/>
                <a:gd name="T10" fmla="*/ 128 w 1060"/>
                <a:gd name="T11" fmla="*/ 840 h 1695"/>
                <a:gd name="T12" fmla="*/ 180 w 1060"/>
                <a:gd name="T13" fmla="*/ 623 h 1695"/>
                <a:gd name="T14" fmla="*/ 115 w 1060"/>
                <a:gd name="T15" fmla="*/ 518 h 1695"/>
                <a:gd name="T16" fmla="*/ 228 w 1060"/>
                <a:gd name="T17" fmla="*/ 408 h 1695"/>
                <a:gd name="T18" fmla="*/ 3 w 1060"/>
                <a:gd name="T19" fmla="*/ 110 h 1695"/>
                <a:gd name="T20" fmla="*/ 183 w 1060"/>
                <a:gd name="T21" fmla="*/ 67 h 1695"/>
                <a:gd name="T22" fmla="*/ 583 w 1060"/>
                <a:gd name="T23" fmla="*/ 148 h 1695"/>
                <a:gd name="T24" fmla="*/ 740 w 1060"/>
                <a:gd name="T25" fmla="*/ 342 h 1695"/>
                <a:gd name="T26" fmla="*/ 689 w 1060"/>
                <a:gd name="T27" fmla="*/ 390 h 1695"/>
                <a:gd name="T28" fmla="*/ 648 w 1060"/>
                <a:gd name="T29" fmla="*/ 353 h 1695"/>
                <a:gd name="T30" fmla="*/ 341 w 1060"/>
                <a:gd name="T31" fmla="*/ 268 h 1695"/>
                <a:gd name="T32" fmla="*/ 661 w 1060"/>
                <a:gd name="T33" fmla="*/ 443 h 1695"/>
                <a:gd name="T34" fmla="*/ 661 w 1060"/>
                <a:gd name="T35" fmla="*/ 522 h 1695"/>
                <a:gd name="T36" fmla="*/ 702 w 1060"/>
                <a:gd name="T37" fmla="*/ 551 h 1695"/>
                <a:gd name="T38" fmla="*/ 659 w 1060"/>
                <a:gd name="T39" fmla="*/ 722 h 1695"/>
                <a:gd name="T40" fmla="*/ 634 w 1060"/>
                <a:gd name="T41" fmla="*/ 736 h 1695"/>
                <a:gd name="T42" fmla="*/ 531 w 1060"/>
                <a:gd name="T43" fmla="*/ 942 h 1695"/>
                <a:gd name="T44" fmla="*/ 523 w 1060"/>
                <a:gd name="T45" fmla="*/ 948 h 1695"/>
                <a:gd name="T46" fmla="*/ 589 w 1060"/>
                <a:gd name="T47" fmla="*/ 1022 h 1695"/>
                <a:gd name="T48" fmla="*/ 675 w 1060"/>
                <a:gd name="T49" fmla="*/ 1130 h 1695"/>
                <a:gd name="T50" fmla="*/ 1038 w 1060"/>
                <a:gd name="T51" fmla="*/ 1289 h 1695"/>
                <a:gd name="T52" fmla="*/ 960 w 1060"/>
                <a:gd name="T53" fmla="*/ 1599 h 1695"/>
                <a:gd name="T54" fmla="*/ 909 w 1060"/>
                <a:gd name="T55" fmla="*/ 1667 h 1695"/>
                <a:gd name="T56" fmla="*/ 909 w 1060"/>
                <a:gd name="T57" fmla="*/ 1668 h 1695"/>
                <a:gd name="T58" fmla="*/ 541 w 1060"/>
                <a:gd name="T59" fmla="*/ 1695 h 1695"/>
                <a:gd name="T60" fmla="*/ 561 w 1060"/>
                <a:gd name="T61" fmla="*/ 1427 h 1695"/>
                <a:gd name="T62" fmla="*/ 514 w 1060"/>
                <a:gd name="T63" fmla="*/ 1398 h 1695"/>
                <a:gd name="T64" fmla="*/ 123 w 1060"/>
                <a:gd name="T65" fmla="*/ 1213 h 1695"/>
                <a:gd name="T66" fmla="*/ 73 w 1060"/>
                <a:gd name="T67" fmla="*/ 1133 h 1695"/>
                <a:gd name="T68" fmla="*/ 34 w 1060"/>
                <a:gd name="T69" fmla="*/ 1066 h 1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60" h="1695">
                  <a:moveTo>
                    <a:pt x="34" y="1066"/>
                  </a:moveTo>
                  <a:cubicBezTo>
                    <a:pt x="35" y="1039"/>
                    <a:pt x="115" y="935"/>
                    <a:pt x="93" y="896"/>
                  </a:cubicBezTo>
                  <a:cubicBezTo>
                    <a:pt x="94" y="893"/>
                    <a:pt x="95" y="890"/>
                    <a:pt x="96" y="886"/>
                  </a:cubicBezTo>
                  <a:cubicBezTo>
                    <a:pt x="106" y="878"/>
                    <a:pt x="114" y="868"/>
                    <a:pt x="120" y="859"/>
                  </a:cubicBezTo>
                  <a:cubicBezTo>
                    <a:pt x="125" y="850"/>
                    <a:pt x="125" y="850"/>
                    <a:pt x="125" y="850"/>
                  </a:cubicBezTo>
                  <a:cubicBezTo>
                    <a:pt x="128" y="840"/>
                    <a:pt x="128" y="840"/>
                    <a:pt x="128" y="840"/>
                  </a:cubicBezTo>
                  <a:cubicBezTo>
                    <a:pt x="163" y="723"/>
                    <a:pt x="180" y="650"/>
                    <a:pt x="180" y="623"/>
                  </a:cubicBezTo>
                  <a:cubicBezTo>
                    <a:pt x="185" y="570"/>
                    <a:pt x="115" y="543"/>
                    <a:pt x="115" y="518"/>
                  </a:cubicBezTo>
                  <a:cubicBezTo>
                    <a:pt x="115" y="493"/>
                    <a:pt x="226" y="421"/>
                    <a:pt x="228" y="408"/>
                  </a:cubicBezTo>
                  <a:cubicBezTo>
                    <a:pt x="244" y="348"/>
                    <a:pt x="7" y="138"/>
                    <a:pt x="3" y="110"/>
                  </a:cubicBezTo>
                  <a:cubicBezTo>
                    <a:pt x="0" y="82"/>
                    <a:pt x="160" y="40"/>
                    <a:pt x="183" y="67"/>
                  </a:cubicBezTo>
                  <a:cubicBezTo>
                    <a:pt x="291" y="0"/>
                    <a:pt x="458" y="35"/>
                    <a:pt x="583" y="148"/>
                  </a:cubicBezTo>
                  <a:cubicBezTo>
                    <a:pt x="707" y="261"/>
                    <a:pt x="743" y="325"/>
                    <a:pt x="740" y="342"/>
                  </a:cubicBezTo>
                  <a:cubicBezTo>
                    <a:pt x="737" y="359"/>
                    <a:pt x="707" y="390"/>
                    <a:pt x="689" y="390"/>
                  </a:cubicBezTo>
                  <a:cubicBezTo>
                    <a:pt x="672" y="390"/>
                    <a:pt x="661" y="364"/>
                    <a:pt x="648" y="353"/>
                  </a:cubicBezTo>
                  <a:cubicBezTo>
                    <a:pt x="504" y="234"/>
                    <a:pt x="388" y="253"/>
                    <a:pt x="341" y="268"/>
                  </a:cubicBezTo>
                  <a:cubicBezTo>
                    <a:pt x="528" y="284"/>
                    <a:pt x="653" y="421"/>
                    <a:pt x="661" y="443"/>
                  </a:cubicBezTo>
                  <a:cubicBezTo>
                    <a:pt x="670" y="466"/>
                    <a:pt x="661" y="522"/>
                    <a:pt x="661" y="522"/>
                  </a:cubicBezTo>
                  <a:cubicBezTo>
                    <a:pt x="661" y="522"/>
                    <a:pt x="702" y="525"/>
                    <a:pt x="702" y="551"/>
                  </a:cubicBezTo>
                  <a:cubicBezTo>
                    <a:pt x="702" y="577"/>
                    <a:pt x="659" y="722"/>
                    <a:pt x="659" y="722"/>
                  </a:cubicBezTo>
                  <a:cubicBezTo>
                    <a:pt x="659" y="722"/>
                    <a:pt x="648" y="739"/>
                    <a:pt x="634" y="736"/>
                  </a:cubicBezTo>
                  <a:cubicBezTo>
                    <a:pt x="621" y="843"/>
                    <a:pt x="572" y="910"/>
                    <a:pt x="531" y="942"/>
                  </a:cubicBezTo>
                  <a:cubicBezTo>
                    <a:pt x="529" y="944"/>
                    <a:pt x="526" y="946"/>
                    <a:pt x="523" y="948"/>
                  </a:cubicBezTo>
                  <a:cubicBezTo>
                    <a:pt x="538" y="1019"/>
                    <a:pt x="589" y="1022"/>
                    <a:pt x="589" y="1022"/>
                  </a:cubicBezTo>
                  <a:cubicBezTo>
                    <a:pt x="610" y="1074"/>
                    <a:pt x="639" y="1121"/>
                    <a:pt x="675" y="1130"/>
                  </a:cubicBezTo>
                  <a:cubicBezTo>
                    <a:pt x="760" y="1150"/>
                    <a:pt x="1024" y="1252"/>
                    <a:pt x="1038" y="1289"/>
                  </a:cubicBezTo>
                  <a:cubicBezTo>
                    <a:pt x="1052" y="1326"/>
                    <a:pt x="1060" y="1441"/>
                    <a:pt x="960" y="1599"/>
                  </a:cubicBezTo>
                  <a:cubicBezTo>
                    <a:pt x="934" y="1645"/>
                    <a:pt x="909" y="1667"/>
                    <a:pt x="909" y="1667"/>
                  </a:cubicBezTo>
                  <a:cubicBezTo>
                    <a:pt x="909" y="1667"/>
                    <a:pt x="909" y="1667"/>
                    <a:pt x="909" y="1668"/>
                  </a:cubicBezTo>
                  <a:cubicBezTo>
                    <a:pt x="817" y="1675"/>
                    <a:pt x="620" y="1691"/>
                    <a:pt x="541" y="1695"/>
                  </a:cubicBezTo>
                  <a:cubicBezTo>
                    <a:pt x="541" y="1695"/>
                    <a:pt x="630" y="1516"/>
                    <a:pt x="561" y="1427"/>
                  </a:cubicBezTo>
                  <a:cubicBezTo>
                    <a:pt x="553" y="1417"/>
                    <a:pt x="514" y="1398"/>
                    <a:pt x="514" y="1398"/>
                  </a:cubicBezTo>
                  <a:cubicBezTo>
                    <a:pt x="481" y="1381"/>
                    <a:pt x="225" y="1237"/>
                    <a:pt x="123" y="1213"/>
                  </a:cubicBezTo>
                  <a:cubicBezTo>
                    <a:pt x="123" y="1213"/>
                    <a:pt x="102" y="1203"/>
                    <a:pt x="73" y="1133"/>
                  </a:cubicBezTo>
                  <a:cubicBezTo>
                    <a:pt x="73" y="1133"/>
                    <a:pt x="33" y="1093"/>
                    <a:pt x="34" y="1066"/>
                  </a:cubicBezTo>
                  <a:close/>
                </a:path>
              </a:pathLst>
            </a:custGeom>
            <a:solidFill>
              <a:schemeClr val="bg1"/>
            </a:solid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a:extLst/>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19" fontAlgn="base">
                <a:lnSpc>
                  <a:spcPct val="70000"/>
                </a:lnSpc>
                <a:spcBef>
                  <a:spcPct val="0"/>
                </a:spcBef>
                <a:spcAft>
                  <a:spcPct val="0"/>
                </a:spcAft>
              </a:pPr>
              <a:endParaRPr lang="en-US" sz="2800" dirty="0">
                <a:ln>
                  <a:solidFill>
                    <a:srgbClr val="FFFFFF">
                      <a:alpha val="0"/>
                    </a:srgbClr>
                  </a:solidFill>
                </a:ln>
                <a:solidFill>
                  <a:schemeClr val="tx1"/>
                </a:solidFill>
                <a:effectLst>
                  <a:outerShdw blurRad="38100" dist="38100" dir="2700000" algn="tl">
                    <a:srgbClr val="000000">
                      <a:alpha val="43137"/>
                    </a:srgbClr>
                  </a:outerShdw>
                </a:effectLst>
              </a:endParaRPr>
            </a:p>
          </p:txBody>
        </p:sp>
      </p:grpSp>
      <p:sp>
        <p:nvSpPr>
          <p:cNvPr id="47" name="Rectangle 46"/>
          <p:cNvSpPr/>
          <p:nvPr/>
        </p:nvSpPr>
        <p:spPr bwMode="auto">
          <a:xfrm>
            <a:off x="2146935" y="1403781"/>
            <a:ext cx="6720840" cy="1695194"/>
          </a:xfrm>
          <a:prstGeom prst="rect">
            <a:avLst/>
          </a:prstGeom>
          <a:solidFill>
            <a:srgbClr val="4DC8ED"/>
          </a:solidFill>
          <a:ln w="12700">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82880" tIns="91440" rIns="0" bIns="91440" numCol="1" rtlCol="0" anchor="ctr" anchorCtr="0" compatLnSpc="1">
            <a:prstTxWarp prst="textNoShape">
              <a:avLst/>
            </a:prstTxWarp>
            <a:noAutofit/>
          </a:bodyPr>
          <a:lstStyle/>
          <a:p>
            <a:pPr>
              <a:spcBef>
                <a:spcPts val="600"/>
              </a:spcBef>
              <a:buClr>
                <a:srgbClr val="FFFFFF"/>
              </a:buClr>
              <a:buSzPct val="90000"/>
            </a:pPr>
            <a:r>
              <a:rPr lang="en-IN" dirty="0">
                <a:ln>
                  <a:solidFill>
                    <a:srgbClr val="FFFFFF">
                      <a:alpha val="0"/>
                    </a:srgbClr>
                  </a:solidFill>
                </a:ln>
                <a:solidFill>
                  <a:srgbClr val="FFFFFF"/>
                </a:solidFill>
              </a:rPr>
              <a:t>Pay for the users or devices you </a:t>
            </a:r>
            <a:r>
              <a:rPr lang="en-IN" dirty="0" smtClean="0">
                <a:ln>
                  <a:solidFill>
                    <a:srgbClr val="FFFFFF">
                      <a:alpha val="0"/>
                    </a:srgbClr>
                  </a:solidFill>
                </a:ln>
                <a:solidFill>
                  <a:srgbClr val="FFFFFF"/>
                </a:solidFill>
              </a:rPr>
              <a:t>need</a:t>
            </a:r>
          </a:p>
          <a:p>
            <a:pPr>
              <a:spcBef>
                <a:spcPts val="600"/>
              </a:spcBef>
              <a:buClr>
                <a:srgbClr val="FFFFFF"/>
              </a:buClr>
              <a:buSzPct val="90000"/>
            </a:pPr>
            <a:endParaRPr lang="en-IN" sz="900" dirty="0" smtClean="0">
              <a:ln>
                <a:solidFill>
                  <a:srgbClr val="FFFFFF">
                    <a:alpha val="0"/>
                  </a:srgbClr>
                </a:solidFill>
              </a:ln>
              <a:solidFill>
                <a:srgbClr val="FFFFFF"/>
              </a:solidFill>
            </a:endParaRPr>
          </a:p>
          <a:p>
            <a:pPr>
              <a:spcBef>
                <a:spcPts val="600"/>
              </a:spcBef>
              <a:buClr>
                <a:srgbClr val="FFFFFF"/>
              </a:buClr>
              <a:buSzPct val="90000"/>
            </a:pPr>
            <a:r>
              <a:rPr lang="en-IN" dirty="0">
                <a:ln>
                  <a:solidFill>
                    <a:srgbClr val="FFFFFF">
                      <a:alpha val="0"/>
                    </a:srgbClr>
                  </a:solidFill>
                </a:ln>
                <a:solidFill>
                  <a:srgbClr val="FFFFFF"/>
                </a:solidFill>
              </a:rPr>
              <a:t>A single SQL Server 2012 CAL provides access </a:t>
            </a:r>
            <a:r>
              <a:rPr lang="en-IN" dirty="0" smtClean="0">
                <a:ln>
                  <a:solidFill>
                    <a:srgbClr val="FFFFFF">
                      <a:alpha val="0"/>
                    </a:srgbClr>
                  </a:solidFill>
                </a:ln>
                <a:solidFill>
                  <a:srgbClr val="FFFFFF"/>
                </a:solidFill>
              </a:rPr>
              <a:t>to any </a:t>
            </a:r>
            <a:r>
              <a:rPr lang="en-IN" dirty="0">
                <a:ln>
                  <a:solidFill>
                    <a:srgbClr val="FFFFFF">
                      <a:alpha val="0"/>
                    </a:srgbClr>
                  </a:solidFill>
                </a:ln>
                <a:solidFill>
                  <a:srgbClr val="FFFFFF"/>
                </a:solidFill>
              </a:rPr>
              <a:t>SQL </a:t>
            </a:r>
            <a:r>
              <a:rPr lang="en-IN" dirty="0" smtClean="0">
                <a:ln>
                  <a:solidFill>
                    <a:srgbClr val="FFFFFF">
                      <a:alpha val="0"/>
                    </a:srgbClr>
                  </a:solidFill>
                </a:ln>
                <a:solidFill>
                  <a:srgbClr val="FFFFFF"/>
                </a:solidFill>
              </a:rPr>
              <a:t>Server</a:t>
            </a:r>
          </a:p>
          <a:p>
            <a:pPr>
              <a:spcBef>
                <a:spcPts val="600"/>
              </a:spcBef>
              <a:buClr>
                <a:srgbClr val="FFFFFF"/>
              </a:buClr>
              <a:buSzPct val="90000"/>
            </a:pPr>
            <a:endParaRPr lang="en-IN" sz="800" dirty="0" smtClean="0">
              <a:ln>
                <a:solidFill>
                  <a:srgbClr val="FFFFFF">
                    <a:alpha val="0"/>
                  </a:srgbClr>
                </a:solidFill>
              </a:ln>
              <a:solidFill>
                <a:srgbClr val="FFFFFF"/>
              </a:solidFill>
            </a:endParaRPr>
          </a:p>
          <a:p>
            <a:pPr>
              <a:spcBef>
                <a:spcPts val="600"/>
              </a:spcBef>
              <a:buClr>
                <a:srgbClr val="FFFFFF"/>
              </a:buClr>
              <a:buSzPct val="90000"/>
            </a:pPr>
            <a:r>
              <a:rPr lang="en-IN" dirty="0">
                <a:ln>
                  <a:solidFill>
                    <a:srgbClr val="FFFFFF">
                      <a:alpha val="0"/>
                    </a:srgbClr>
                  </a:solidFill>
                </a:ln>
                <a:solidFill>
                  <a:srgbClr val="FFFFFF"/>
                </a:solidFill>
              </a:rPr>
              <a:t>Alignment to SharePoint and Office </a:t>
            </a:r>
            <a:r>
              <a:rPr lang="en-IN" dirty="0" smtClean="0">
                <a:ln>
                  <a:solidFill>
                    <a:srgbClr val="FFFFFF">
                      <a:alpha val="0"/>
                    </a:srgbClr>
                  </a:solidFill>
                </a:ln>
                <a:solidFill>
                  <a:srgbClr val="FFFFFF"/>
                </a:solidFill>
              </a:rPr>
              <a:t>Licensing</a:t>
            </a:r>
            <a:endParaRPr lang="en-IN" dirty="0">
              <a:ln>
                <a:solidFill>
                  <a:srgbClr val="FFFFFF">
                    <a:alpha val="0"/>
                  </a:srgbClr>
                </a:solidFill>
              </a:ln>
              <a:solidFill>
                <a:srgbClr val="FFFFFF"/>
              </a:solidFill>
            </a:endParaRPr>
          </a:p>
        </p:txBody>
      </p:sp>
      <p:cxnSp>
        <p:nvCxnSpPr>
          <p:cNvPr id="48" name="Straight Connector 47"/>
          <p:cNvCxnSpPr/>
          <p:nvPr/>
        </p:nvCxnSpPr>
        <p:spPr>
          <a:xfrm>
            <a:off x="2238375" y="2022773"/>
            <a:ext cx="6629400" cy="0"/>
          </a:xfrm>
          <a:prstGeom prst="line">
            <a:avLst/>
          </a:prstGeom>
          <a:ln w="9525" cmpd="sng">
            <a:gradFill flip="none" rotWithShape="1">
              <a:gsLst>
                <a:gs pos="50000">
                  <a:srgbClr val="FFFFFF">
                    <a:alpha val="40000"/>
                  </a:srgbClr>
                </a:gs>
                <a:gs pos="0">
                  <a:schemeClr val="tx1">
                    <a:alpha val="70000"/>
                  </a:schemeClr>
                </a:gs>
                <a:gs pos="100000">
                  <a:schemeClr val="tx1">
                    <a:alpha val="0"/>
                  </a:schemeClr>
                </a:gs>
              </a:gsLst>
              <a:lin ang="0" scaled="1"/>
              <a:tileRect/>
            </a:gradFill>
            <a:headEnd type="none" w="lg" len="lg"/>
            <a:tailEnd type="none" w="lg" len="lg"/>
          </a:ln>
          <a:effectLst>
            <a:outerShdw blurRad="635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238375" y="2602625"/>
            <a:ext cx="6629400" cy="0"/>
          </a:xfrm>
          <a:prstGeom prst="line">
            <a:avLst/>
          </a:prstGeom>
          <a:ln w="9525" cmpd="sng">
            <a:gradFill flip="none" rotWithShape="1">
              <a:gsLst>
                <a:gs pos="50000">
                  <a:srgbClr val="FFFFFF">
                    <a:alpha val="40000"/>
                  </a:srgbClr>
                </a:gs>
                <a:gs pos="0">
                  <a:schemeClr val="tx1">
                    <a:alpha val="70000"/>
                  </a:schemeClr>
                </a:gs>
                <a:gs pos="100000">
                  <a:schemeClr val="tx1">
                    <a:alpha val="0"/>
                  </a:schemeClr>
                </a:gs>
              </a:gsLst>
              <a:lin ang="0" scaled="1"/>
              <a:tileRect/>
            </a:gradFill>
            <a:headEnd type="none" w="lg" len="lg"/>
            <a:tailEnd type="none" w="lg" len="lg"/>
          </a:ln>
          <a:effectLst>
            <a:outerShdw blurRad="63500" algn="ctr" rotWithShape="0">
              <a:schemeClr val="tx1"/>
            </a:outerShdw>
          </a:effectLst>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rot="5400000">
            <a:off x="4805670" y="3091722"/>
            <a:ext cx="565085" cy="929725"/>
            <a:chOff x="2927985" y="2571750"/>
            <a:chExt cx="295275" cy="2057400"/>
          </a:xfrm>
          <a:gradFill>
            <a:gsLst>
              <a:gs pos="1000">
                <a:schemeClr val="tx1">
                  <a:alpha val="40000"/>
                </a:schemeClr>
              </a:gs>
              <a:gs pos="17000">
                <a:schemeClr val="tx1">
                  <a:alpha val="25000"/>
                </a:schemeClr>
              </a:gs>
              <a:gs pos="100000">
                <a:schemeClr val="bg1">
                  <a:alpha val="0"/>
                </a:schemeClr>
              </a:gs>
            </a:gsLst>
            <a:lin ang="10800000" scaled="1"/>
          </a:gradFill>
        </p:grpSpPr>
        <p:sp>
          <p:nvSpPr>
            <p:cNvPr id="51" name="Chevron 50"/>
            <p:cNvSpPr/>
            <p:nvPr/>
          </p:nvSpPr>
          <p:spPr bwMode="auto">
            <a:xfrm>
              <a:off x="3051810" y="2571750"/>
              <a:ext cx="171450" cy="2057400"/>
            </a:xfrm>
            <a:prstGeom prst="chevron">
              <a:avLst>
                <a:gd name="adj" fmla="val 79630"/>
              </a:avLst>
            </a:prstGeom>
            <a:solidFill>
              <a:schemeClr val="accent3">
                <a:alpha val="25000"/>
              </a:schemeClr>
            </a:solidFill>
            <a:ln w="12700">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40" tIns="91440" rIns="91440" bIns="91440" numCol="1" rtlCol="0" anchor="ctr" anchorCtr="0" compatLnSpc="1">
              <a:prstTxWarp prst="textNoShape">
                <a:avLst/>
              </a:prstTxWarp>
              <a:noAutofit/>
            </a:bodyPr>
            <a:lstStyle/>
            <a:p>
              <a:pPr>
                <a:spcBef>
                  <a:spcPts val="600"/>
                </a:spcBef>
                <a:buClr>
                  <a:srgbClr val="FFFFFF"/>
                </a:buClr>
                <a:buSzPct val="90000"/>
              </a:pPr>
              <a:endParaRPr lang="en-US" sz="1600" dirty="0">
                <a:gradFill>
                  <a:gsLst>
                    <a:gs pos="0">
                      <a:srgbClr val="FFFFFF"/>
                    </a:gs>
                    <a:gs pos="86000">
                      <a:srgbClr val="FFFFFF"/>
                    </a:gs>
                  </a:gsLst>
                  <a:lin ang="5400000" scaled="0"/>
                </a:gradFill>
              </a:endParaRPr>
            </a:p>
          </p:txBody>
        </p:sp>
        <p:sp>
          <p:nvSpPr>
            <p:cNvPr id="52" name="Chevron 51"/>
            <p:cNvSpPr/>
            <p:nvPr/>
          </p:nvSpPr>
          <p:spPr bwMode="auto">
            <a:xfrm>
              <a:off x="2994660" y="2571750"/>
              <a:ext cx="171450" cy="2057400"/>
            </a:xfrm>
            <a:prstGeom prst="chevron">
              <a:avLst>
                <a:gd name="adj" fmla="val 79630"/>
              </a:avLst>
            </a:prstGeom>
            <a:solidFill>
              <a:schemeClr val="accent2">
                <a:alpha val="14000"/>
              </a:schemeClr>
            </a:solidFill>
            <a:ln w="12700">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40" tIns="91440" rIns="91440" bIns="91440" numCol="1" rtlCol="0" anchor="ctr" anchorCtr="0" compatLnSpc="1">
              <a:prstTxWarp prst="textNoShape">
                <a:avLst/>
              </a:prstTxWarp>
              <a:noAutofit/>
            </a:bodyPr>
            <a:lstStyle/>
            <a:p>
              <a:pPr>
                <a:spcBef>
                  <a:spcPts val="600"/>
                </a:spcBef>
                <a:buClr>
                  <a:srgbClr val="FFFFFF"/>
                </a:buClr>
                <a:buSzPct val="90000"/>
              </a:pPr>
              <a:endParaRPr lang="en-US" sz="1600" dirty="0">
                <a:gradFill>
                  <a:gsLst>
                    <a:gs pos="0">
                      <a:srgbClr val="FFFFFF"/>
                    </a:gs>
                    <a:gs pos="86000">
                      <a:srgbClr val="FFFFFF"/>
                    </a:gs>
                  </a:gsLst>
                  <a:lin ang="5400000" scaled="0"/>
                </a:gradFill>
              </a:endParaRPr>
            </a:p>
          </p:txBody>
        </p:sp>
        <p:sp>
          <p:nvSpPr>
            <p:cNvPr id="53" name="Chevron 52"/>
            <p:cNvSpPr/>
            <p:nvPr/>
          </p:nvSpPr>
          <p:spPr bwMode="auto">
            <a:xfrm>
              <a:off x="2927985" y="2571750"/>
              <a:ext cx="171450" cy="2057400"/>
            </a:xfrm>
            <a:prstGeom prst="chevron">
              <a:avLst>
                <a:gd name="adj" fmla="val 79630"/>
              </a:avLst>
            </a:prstGeom>
            <a:solidFill>
              <a:schemeClr val="accent1">
                <a:alpha val="6000"/>
              </a:schemeClr>
            </a:solidFill>
            <a:ln w="12700">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40" tIns="91440" rIns="91440" bIns="91440" numCol="1" rtlCol="0" anchor="ctr" anchorCtr="0" compatLnSpc="1">
              <a:prstTxWarp prst="textNoShape">
                <a:avLst/>
              </a:prstTxWarp>
              <a:noAutofit/>
            </a:bodyPr>
            <a:lstStyle/>
            <a:p>
              <a:pPr>
                <a:spcBef>
                  <a:spcPts val="600"/>
                </a:spcBef>
                <a:buClr>
                  <a:srgbClr val="FFFFFF"/>
                </a:buClr>
                <a:buSzPct val="90000"/>
              </a:pPr>
              <a:endParaRPr lang="en-US" sz="1600" dirty="0">
                <a:gradFill>
                  <a:gsLst>
                    <a:gs pos="0">
                      <a:srgbClr val="FFFFFF"/>
                    </a:gs>
                    <a:gs pos="86000">
                      <a:srgbClr val="FFFFFF"/>
                    </a:gs>
                  </a:gsLst>
                  <a:lin ang="5400000" scaled="0"/>
                </a:gradFill>
              </a:endParaRPr>
            </a:p>
          </p:txBody>
        </p:sp>
      </p:grpSp>
      <p:grpSp>
        <p:nvGrpSpPr>
          <p:cNvPr id="54" name="Group 53"/>
          <p:cNvGrpSpPr/>
          <p:nvPr/>
        </p:nvGrpSpPr>
        <p:grpSpPr>
          <a:xfrm>
            <a:off x="152400" y="1389683"/>
            <a:ext cx="1938752" cy="1737360"/>
            <a:chOff x="277813" y="1389683"/>
            <a:chExt cx="1938752" cy="1737360"/>
          </a:xfrm>
        </p:grpSpPr>
        <p:sp>
          <p:nvSpPr>
            <p:cNvPr id="55" name="Rectangle 54"/>
            <p:cNvSpPr/>
            <p:nvPr>
              <p:custDataLst>
                <p:tags r:id="rId12"/>
              </p:custDataLst>
            </p:nvPr>
          </p:nvSpPr>
          <p:spPr bwMode="auto">
            <a:xfrm>
              <a:off x="278488" y="1389683"/>
              <a:ext cx="1920240" cy="1737360"/>
            </a:xfrm>
            <a:prstGeom prst="rect">
              <a:avLst/>
            </a:prstGeom>
            <a:gradFill flip="none" rotWithShape="1">
              <a:gsLst>
                <a:gs pos="0">
                  <a:schemeClr val="bg1">
                    <a:alpha val="40000"/>
                  </a:schemeClr>
                </a:gs>
                <a:gs pos="17000">
                  <a:schemeClr val="bg1">
                    <a:alpha val="25000"/>
                  </a:schemeClr>
                </a:gs>
                <a:gs pos="100000">
                  <a:schemeClr val="bg1">
                    <a:alpha val="5000"/>
                  </a:schemeClr>
                </a:gs>
              </a:gsLst>
              <a:lin ang="16200000" scaled="1"/>
              <a:tileRect/>
            </a:gradFill>
            <a:ln w="12700">
              <a:solidFill>
                <a:schemeClr val="tx1">
                  <a:alpha val="50000"/>
                </a:schemeClr>
              </a:soli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45720" tIns="91440" rIns="45720" bIns="91440" numCol="1" rtlCol="0" anchor="ctr" anchorCtr="0" compatLnSpc="1">
              <a:prstTxWarp prst="textNoShape">
                <a:avLst/>
              </a:prstTxWarp>
              <a:noAutofit/>
            </a:bodyPr>
            <a:lstStyle/>
            <a:p>
              <a:pPr algn="ctr">
                <a:spcBef>
                  <a:spcPts val="600"/>
                </a:spcBef>
              </a:pPr>
              <a:endParaRPr lang="en-US" altLang="zh-CN" sz="600" dirty="0">
                <a:ln>
                  <a:solidFill>
                    <a:srgbClr val="FFFFFF">
                      <a:alpha val="0"/>
                    </a:srgbClr>
                  </a:solidFill>
                </a:ln>
                <a:solidFill>
                  <a:srgbClr val="FFFFFF"/>
                </a:solidFill>
                <a:latin typeface="Segoe Condensed" pitchFamily="34" charset="0"/>
              </a:endParaRPr>
            </a:p>
          </p:txBody>
        </p:sp>
        <p:sp>
          <p:nvSpPr>
            <p:cNvPr id="56" name="Rectangle 55"/>
            <p:cNvSpPr/>
            <p:nvPr>
              <p:custDataLst>
                <p:tags r:id="rId13"/>
              </p:custDataLst>
            </p:nvPr>
          </p:nvSpPr>
          <p:spPr bwMode="auto">
            <a:xfrm>
              <a:off x="303225" y="1403781"/>
              <a:ext cx="828974" cy="1709928"/>
            </a:xfrm>
            <a:prstGeom prst="rect">
              <a:avLst/>
            </a:prstGeom>
            <a:solidFill>
              <a:srgbClr val="4DC8ED"/>
            </a:solidFill>
            <a:ln w="12700">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0" tIns="27432" rIns="0" bIns="0" numCol="1" rtlCol="0" anchor="t" anchorCtr="0" compatLnSpc="1">
              <a:prstTxWarp prst="textNoShape">
                <a:avLst/>
              </a:prstTxWarp>
              <a:noAutofit/>
            </a:bodyPr>
            <a:lstStyle/>
            <a:p>
              <a:pPr algn="ctr" defTabSz="914159" fontAlgn="base">
                <a:spcAft>
                  <a:spcPts val="200"/>
                </a:spcAft>
                <a:buClr>
                  <a:srgbClr val="FFFF99"/>
                </a:buClr>
                <a:buSzPct val="120000"/>
              </a:pPr>
              <a:r>
                <a:rPr lang="en-US" altLang="zh-CN" sz="1000" b="1" dirty="0">
                  <a:solidFill>
                    <a:srgbClr val="FFFFFF">
                      <a:alpha val="99000"/>
                    </a:srgbClr>
                  </a:solidFill>
                  <a:latin typeface="Segoe Condensed" pitchFamily="34" charset="0"/>
                  <a:cs typeface="Segoe UI" pitchFamily="34" charset="0"/>
                </a:rPr>
                <a:t>PRINCIPAL </a:t>
              </a:r>
              <a:r>
                <a:rPr lang="en-US" altLang="zh-CN" sz="1000" b="1" dirty="0" smtClean="0">
                  <a:solidFill>
                    <a:srgbClr val="FFFFFF">
                      <a:alpha val="99000"/>
                    </a:srgbClr>
                  </a:solidFill>
                  <a:latin typeface="Segoe Condensed" pitchFamily="34" charset="0"/>
                  <a:cs typeface="Segoe UI" pitchFamily="34" charset="0"/>
                </a:rPr>
                <a:t>EDITIONS</a:t>
              </a:r>
              <a:endParaRPr lang="en-US" altLang="zh-CN" sz="1000" b="1" dirty="0">
                <a:solidFill>
                  <a:srgbClr val="FFFFFF">
                    <a:alpha val="99000"/>
                  </a:srgbClr>
                </a:solidFill>
                <a:latin typeface="Segoe Condensed" pitchFamily="34" charset="0"/>
                <a:cs typeface="Segoe UI" pitchFamily="34" charset="0"/>
              </a:endParaRPr>
            </a:p>
          </p:txBody>
        </p:sp>
        <p:sp>
          <p:nvSpPr>
            <p:cNvPr id="57" name="Rectangle 56"/>
            <p:cNvSpPr/>
            <p:nvPr>
              <p:custDataLst>
                <p:tags r:id="rId14"/>
              </p:custDataLst>
            </p:nvPr>
          </p:nvSpPr>
          <p:spPr bwMode="auto">
            <a:xfrm>
              <a:off x="1132200" y="1403781"/>
              <a:ext cx="1058094" cy="1709928"/>
            </a:xfrm>
            <a:prstGeom prst="rect">
              <a:avLst/>
            </a:prstGeom>
            <a:solidFill>
              <a:srgbClr val="4DC8ED"/>
            </a:solidFill>
            <a:ln w="12700">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0" tIns="27432" rIns="0" bIns="0" numCol="1" rtlCol="0" anchor="t" anchorCtr="0" compatLnSpc="1">
              <a:prstTxWarp prst="textNoShape">
                <a:avLst/>
              </a:prstTxWarp>
              <a:noAutofit/>
            </a:bodyPr>
            <a:lstStyle/>
            <a:p>
              <a:pPr algn="ctr" defTabSz="914159" fontAlgn="base">
                <a:spcAft>
                  <a:spcPts val="200"/>
                </a:spcAft>
                <a:buClr>
                  <a:srgbClr val="FFFF99"/>
                </a:buClr>
                <a:buSzPct val="120000"/>
              </a:pPr>
              <a:r>
                <a:rPr lang="en-US" altLang="zh-CN" sz="1000" b="1" dirty="0">
                  <a:solidFill>
                    <a:srgbClr val="FFFFFF">
                      <a:alpha val="99000"/>
                    </a:srgbClr>
                  </a:solidFill>
                  <a:latin typeface="Segoe Condensed" pitchFamily="34" charset="0"/>
                  <a:cs typeface="Segoe UI" pitchFamily="34" charset="0"/>
                </a:rPr>
                <a:t>LICENSING </a:t>
              </a:r>
              <a:r>
                <a:rPr lang="en-US" altLang="zh-CN" sz="1000" b="1" dirty="0" smtClean="0">
                  <a:solidFill>
                    <a:srgbClr val="FFFFFF">
                      <a:alpha val="99000"/>
                    </a:srgbClr>
                  </a:solidFill>
                  <a:latin typeface="Segoe Condensed" pitchFamily="34" charset="0"/>
                  <a:cs typeface="Segoe UI" pitchFamily="34" charset="0"/>
                </a:rPr>
                <a:t>OPTIONS</a:t>
              </a:r>
              <a:endParaRPr lang="en-US" altLang="zh-CN" sz="900" b="1" dirty="0">
                <a:solidFill>
                  <a:srgbClr val="FFFFFF">
                    <a:alpha val="99000"/>
                  </a:srgbClr>
                </a:solidFill>
                <a:latin typeface="Segoe Condensed" pitchFamily="34" charset="0"/>
                <a:cs typeface="Segoe UI" pitchFamily="34" charset="0"/>
              </a:endParaRPr>
            </a:p>
            <a:p>
              <a:pPr algn="ctr" defTabSz="914159" fontAlgn="base">
                <a:spcAft>
                  <a:spcPts val="200"/>
                </a:spcAft>
                <a:buClr>
                  <a:srgbClr val="FFFF99"/>
                </a:buClr>
                <a:buSzPct val="120000"/>
              </a:pPr>
              <a:r>
                <a:rPr lang="en-US" altLang="zh-CN" sz="700" dirty="0" smtClean="0">
                  <a:solidFill>
                    <a:srgbClr val="FFFFFF">
                      <a:alpha val="99000"/>
                    </a:srgbClr>
                  </a:solidFill>
                  <a:latin typeface="Segoe Condensed" pitchFamily="34" charset="0"/>
                  <a:cs typeface="Segoe UI" pitchFamily="34" charset="0"/>
                </a:rPr>
                <a:t>Server+CAL Core-based </a:t>
              </a:r>
              <a:endParaRPr lang="en-US" altLang="zh-CN" sz="700" dirty="0">
                <a:solidFill>
                  <a:srgbClr val="FFFFFF">
                    <a:alpha val="99000"/>
                  </a:srgbClr>
                </a:solidFill>
                <a:latin typeface="Segoe Condensed" pitchFamily="34" charset="0"/>
                <a:cs typeface="Segoe UI" pitchFamily="34" charset="0"/>
              </a:endParaRPr>
            </a:p>
          </p:txBody>
        </p:sp>
        <p:cxnSp>
          <p:nvCxnSpPr>
            <p:cNvPr id="58" name="Straight Connector 10"/>
            <p:cNvCxnSpPr/>
            <p:nvPr>
              <p:custDataLst>
                <p:tags r:id="rId15"/>
              </p:custDataLst>
            </p:nvPr>
          </p:nvCxnSpPr>
          <p:spPr>
            <a:xfrm>
              <a:off x="277813" y="2242915"/>
              <a:ext cx="1938752" cy="0"/>
            </a:xfrm>
            <a:prstGeom prst="line">
              <a:avLst/>
            </a:prstGeom>
            <a:gradFill flip="none" rotWithShape="1">
              <a:gsLst>
                <a:gs pos="0">
                  <a:schemeClr val="bg1">
                    <a:alpha val="40000"/>
                  </a:schemeClr>
                </a:gs>
                <a:gs pos="17000">
                  <a:schemeClr val="bg1">
                    <a:alpha val="25000"/>
                  </a:schemeClr>
                </a:gs>
                <a:gs pos="100000">
                  <a:schemeClr val="bg1">
                    <a:alpha val="5000"/>
                  </a:schemeClr>
                </a:gs>
              </a:gsLst>
              <a:lin ang="16200000" scaled="1"/>
              <a:tileRect/>
            </a:gradFill>
            <a:ln w="12700">
              <a:solidFill>
                <a:schemeClr val="tx1">
                  <a:alpha val="69000"/>
                </a:schemeClr>
              </a:solidFill>
              <a:prstDash val="sysDash"/>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cxnSp>
        <p:sp>
          <p:nvSpPr>
            <p:cNvPr id="59" name="Rectangle 58"/>
            <p:cNvSpPr/>
            <p:nvPr>
              <p:custDataLst>
                <p:tags r:id="rId16"/>
              </p:custDataLst>
            </p:nvPr>
          </p:nvSpPr>
          <p:spPr bwMode="auto">
            <a:xfrm>
              <a:off x="325841" y="1856282"/>
              <a:ext cx="731520" cy="365760"/>
            </a:xfrm>
            <a:prstGeom prst="rect">
              <a:avLst/>
            </a:prstGeom>
            <a:solidFill>
              <a:schemeClr val="bg1">
                <a:alpha val="30000"/>
              </a:schemeClr>
            </a:solidFill>
            <a:ln w="12700">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45720" tIns="91440" rIns="45720" bIns="91440" numCol="1" rtlCol="0" anchor="ctr" anchorCtr="0" compatLnSpc="1">
              <a:prstTxWarp prst="textNoShape">
                <a:avLst/>
              </a:prstTxWarp>
              <a:noAutofit/>
            </a:bodyPr>
            <a:lstStyle/>
            <a:p>
              <a:pPr algn="ctr">
                <a:spcBef>
                  <a:spcPts val="600"/>
                </a:spcBef>
                <a:buClr>
                  <a:srgbClr val="FFFFFF"/>
                </a:buClr>
                <a:buSzPct val="90000"/>
              </a:pPr>
              <a:r>
                <a:rPr lang="en-US" sz="1000" b="1" dirty="0">
                  <a:solidFill>
                    <a:schemeClr val="bg1"/>
                  </a:solidFill>
                  <a:latin typeface="Segoe Condensed" pitchFamily="34" charset="0"/>
                </a:rPr>
                <a:t>Enterprise</a:t>
              </a:r>
              <a:endParaRPr lang="en-US" sz="1050" b="1" dirty="0">
                <a:solidFill>
                  <a:schemeClr val="bg1"/>
                </a:solidFill>
                <a:latin typeface="Segoe Condensed" pitchFamily="34" charset="0"/>
              </a:endParaRPr>
            </a:p>
          </p:txBody>
        </p:sp>
        <p:sp>
          <p:nvSpPr>
            <p:cNvPr id="60" name="Rectangle 59"/>
            <p:cNvSpPr/>
            <p:nvPr>
              <p:custDataLst>
                <p:tags r:id="rId17"/>
              </p:custDataLst>
            </p:nvPr>
          </p:nvSpPr>
          <p:spPr bwMode="auto">
            <a:xfrm>
              <a:off x="1661247" y="1856282"/>
              <a:ext cx="497116" cy="365760"/>
            </a:xfrm>
            <a:prstGeom prst="rect">
              <a:avLst/>
            </a:prstGeom>
            <a:solidFill>
              <a:schemeClr val="bg1">
                <a:alpha val="30000"/>
              </a:schemeClr>
            </a:solidFill>
            <a:ln w="12700">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45720" tIns="91440" rIns="45720" bIns="91440" numCol="1" rtlCol="0" anchor="ctr" anchorCtr="0" compatLnSpc="1">
              <a:prstTxWarp prst="textNoShape">
                <a:avLst/>
              </a:prstTxWarp>
              <a:noAutofit/>
            </a:bodyPr>
            <a:lstStyle/>
            <a:p>
              <a:pPr algn="ctr">
                <a:spcBef>
                  <a:spcPts val="600"/>
                </a:spcBef>
                <a:buClr>
                  <a:srgbClr val="FFFFFF"/>
                </a:buClr>
                <a:buSzPct val="90000"/>
              </a:pPr>
              <a:endParaRPr lang="en-US" sz="800" dirty="0">
                <a:gradFill>
                  <a:gsLst>
                    <a:gs pos="0">
                      <a:srgbClr val="FFFFFF"/>
                    </a:gs>
                    <a:gs pos="86000">
                      <a:srgbClr val="FFFFFF"/>
                    </a:gs>
                  </a:gsLst>
                  <a:lin ang="5400000" scaled="0"/>
                </a:gradFill>
                <a:latin typeface="Segoe Condensed" pitchFamily="34" charset="0"/>
              </a:endParaRPr>
            </a:p>
          </p:txBody>
        </p:sp>
        <p:sp>
          <p:nvSpPr>
            <p:cNvPr id="61" name="Rectangle 60"/>
            <p:cNvSpPr/>
            <p:nvPr>
              <p:custDataLst>
                <p:tags r:id="rId18"/>
              </p:custDataLst>
            </p:nvPr>
          </p:nvSpPr>
          <p:spPr bwMode="auto">
            <a:xfrm>
              <a:off x="1129960" y="1856282"/>
              <a:ext cx="497116" cy="365760"/>
            </a:xfrm>
            <a:prstGeom prst="rect">
              <a:avLst/>
            </a:prstGeom>
            <a:solidFill>
              <a:schemeClr val="bg1">
                <a:alpha val="30000"/>
              </a:schemeClr>
            </a:solidFill>
            <a:ln w="12700">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45720" tIns="91440" rIns="45720" bIns="91440" numCol="1" rtlCol="0" anchor="ctr" anchorCtr="0" compatLnSpc="1">
              <a:prstTxWarp prst="textNoShape">
                <a:avLst/>
              </a:prstTxWarp>
              <a:noAutofit/>
            </a:bodyPr>
            <a:lstStyle/>
            <a:p>
              <a:pPr algn="ctr">
                <a:spcBef>
                  <a:spcPts val="600"/>
                </a:spcBef>
                <a:buClr>
                  <a:srgbClr val="FFFFFF"/>
                </a:buClr>
                <a:buSzPct val="90000"/>
              </a:pPr>
              <a:endParaRPr lang="en-US" sz="800" dirty="0">
                <a:gradFill>
                  <a:gsLst>
                    <a:gs pos="0">
                      <a:srgbClr val="FFFFFF"/>
                    </a:gs>
                    <a:gs pos="86000">
                      <a:srgbClr val="FFFFFF"/>
                    </a:gs>
                  </a:gsLst>
                  <a:lin ang="5400000" scaled="0"/>
                </a:gradFill>
                <a:latin typeface="Segoe Condensed" pitchFamily="34" charset="0"/>
              </a:endParaRPr>
            </a:p>
          </p:txBody>
        </p:sp>
        <p:pic>
          <p:nvPicPr>
            <p:cNvPr id="62" name="Picture 4" descr="\\MAGNUM\Projects\Microsoft\Cloud Power FY12\Design\ICONS_PNG\Check_mark.png"/>
            <p:cNvPicPr>
              <a:picLocks noChangeAspect="1" noChangeArrowheads="1"/>
            </p:cNvPicPr>
            <p:nvPr>
              <p:custDataLst>
                <p:tags r:id="rId19"/>
              </p:custDataLst>
            </p:nvPr>
          </p:nvPicPr>
          <p:blipFill>
            <a:blip r:embed="rId37" cstate="print">
              <a:lum bright="100000"/>
              <a:extLst>
                <a:ext uri="{28A0092B-C50C-407E-A947-70E740481C1C}">
                  <a14:useLocalDpi xmlns:a14="http://schemas.microsoft.com/office/drawing/2010/main"/>
                </a:ext>
              </a:extLst>
            </a:blip>
            <a:srcRect/>
            <a:stretch>
              <a:fillRect/>
            </a:stretch>
          </p:blipFill>
          <p:spPr bwMode="auto">
            <a:xfrm>
              <a:off x="1745756" y="1908048"/>
              <a:ext cx="328096" cy="301752"/>
            </a:xfrm>
            <a:prstGeom prst="rect">
              <a:avLst/>
            </a:prstGeom>
            <a:noFill/>
          </p:spPr>
        </p:pic>
        <p:sp>
          <p:nvSpPr>
            <p:cNvPr id="63" name="Rectangle 62"/>
            <p:cNvSpPr/>
            <p:nvPr>
              <p:custDataLst>
                <p:tags r:id="rId20"/>
              </p:custDataLst>
            </p:nvPr>
          </p:nvSpPr>
          <p:spPr bwMode="auto">
            <a:xfrm>
              <a:off x="325841" y="2272837"/>
              <a:ext cx="731520" cy="365760"/>
            </a:xfrm>
            <a:prstGeom prst="rect">
              <a:avLst/>
            </a:prstGeom>
            <a:solidFill>
              <a:schemeClr val="bg1">
                <a:alpha val="30000"/>
              </a:schemeClr>
            </a:solidFill>
            <a:ln w="12700">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45720" tIns="73152" rIns="45720" bIns="45720" numCol="1" rtlCol="0" anchor="ctr" anchorCtr="0" compatLnSpc="1">
              <a:prstTxWarp prst="textNoShape">
                <a:avLst/>
              </a:prstTxWarp>
              <a:noAutofit/>
            </a:bodyPr>
            <a:lstStyle/>
            <a:p>
              <a:pPr algn="ctr">
                <a:lnSpc>
                  <a:spcPct val="90000"/>
                </a:lnSpc>
                <a:buClr>
                  <a:srgbClr val="FFFFFF"/>
                </a:buClr>
                <a:buSzPct val="90000"/>
              </a:pPr>
              <a:r>
                <a:rPr lang="en-US" sz="1000" b="1" dirty="0" smtClean="0">
                  <a:solidFill>
                    <a:schemeClr val="bg1"/>
                  </a:solidFill>
                  <a:latin typeface="Segoe Condensed" pitchFamily="34" charset="0"/>
                </a:rPr>
                <a:t>Business Intelligence</a:t>
              </a:r>
              <a:endParaRPr lang="en-US" sz="1000" b="1" dirty="0">
                <a:solidFill>
                  <a:schemeClr val="bg1"/>
                </a:solidFill>
                <a:latin typeface="Segoe Condensed" pitchFamily="34" charset="0"/>
              </a:endParaRPr>
            </a:p>
          </p:txBody>
        </p:sp>
        <p:sp>
          <p:nvSpPr>
            <p:cNvPr id="64" name="Rectangle 63"/>
            <p:cNvSpPr/>
            <p:nvPr>
              <p:custDataLst>
                <p:tags r:id="rId21"/>
              </p:custDataLst>
            </p:nvPr>
          </p:nvSpPr>
          <p:spPr bwMode="auto">
            <a:xfrm>
              <a:off x="1661247" y="2272837"/>
              <a:ext cx="497116" cy="365760"/>
            </a:xfrm>
            <a:prstGeom prst="rect">
              <a:avLst/>
            </a:prstGeom>
            <a:solidFill>
              <a:schemeClr val="bg1">
                <a:alpha val="30000"/>
              </a:schemeClr>
            </a:solidFill>
            <a:ln w="12700">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45720" tIns="91440" rIns="45720" bIns="91440" numCol="1" rtlCol="0" anchor="ctr" anchorCtr="0" compatLnSpc="1">
              <a:prstTxWarp prst="textNoShape">
                <a:avLst/>
              </a:prstTxWarp>
              <a:noAutofit/>
            </a:bodyPr>
            <a:lstStyle/>
            <a:p>
              <a:pPr algn="ctr">
                <a:spcBef>
                  <a:spcPts val="600"/>
                </a:spcBef>
                <a:buClr>
                  <a:srgbClr val="FFFFFF"/>
                </a:buClr>
                <a:buSzPct val="90000"/>
              </a:pPr>
              <a:endParaRPr lang="en-US" sz="800" dirty="0">
                <a:gradFill>
                  <a:gsLst>
                    <a:gs pos="0">
                      <a:srgbClr val="FFFFFF"/>
                    </a:gs>
                    <a:gs pos="86000">
                      <a:srgbClr val="FFFFFF"/>
                    </a:gs>
                  </a:gsLst>
                  <a:lin ang="5400000" scaled="0"/>
                </a:gradFill>
                <a:latin typeface="Segoe Condensed" pitchFamily="34" charset="0"/>
              </a:endParaRPr>
            </a:p>
          </p:txBody>
        </p:sp>
        <p:sp>
          <p:nvSpPr>
            <p:cNvPr id="65" name="Rectangle 64"/>
            <p:cNvSpPr/>
            <p:nvPr>
              <p:custDataLst>
                <p:tags r:id="rId22"/>
              </p:custDataLst>
            </p:nvPr>
          </p:nvSpPr>
          <p:spPr bwMode="auto">
            <a:xfrm>
              <a:off x="1129960" y="2272837"/>
              <a:ext cx="497116" cy="365760"/>
            </a:xfrm>
            <a:prstGeom prst="rect">
              <a:avLst/>
            </a:prstGeom>
            <a:solidFill>
              <a:schemeClr val="bg1">
                <a:alpha val="30000"/>
              </a:schemeClr>
            </a:solidFill>
            <a:ln w="12700">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45720" tIns="91440" rIns="45720" bIns="91440" numCol="1" rtlCol="0" anchor="ctr" anchorCtr="0" compatLnSpc="1">
              <a:prstTxWarp prst="textNoShape">
                <a:avLst/>
              </a:prstTxWarp>
              <a:noAutofit/>
            </a:bodyPr>
            <a:lstStyle/>
            <a:p>
              <a:pPr algn="ctr">
                <a:spcBef>
                  <a:spcPts val="600"/>
                </a:spcBef>
                <a:buClr>
                  <a:srgbClr val="FFFFFF"/>
                </a:buClr>
                <a:buSzPct val="90000"/>
              </a:pPr>
              <a:endParaRPr lang="en-US" sz="800" dirty="0">
                <a:gradFill>
                  <a:gsLst>
                    <a:gs pos="0">
                      <a:srgbClr val="FFFFFF"/>
                    </a:gs>
                    <a:gs pos="86000">
                      <a:srgbClr val="FFFFFF"/>
                    </a:gs>
                  </a:gsLst>
                  <a:lin ang="5400000" scaled="0"/>
                </a:gradFill>
                <a:latin typeface="Segoe Condensed" pitchFamily="34" charset="0"/>
              </a:endParaRPr>
            </a:p>
          </p:txBody>
        </p:sp>
        <p:cxnSp>
          <p:nvCxnSpPr>
            <p:cNvPr id="66" name="Straight Connector 10"/>
            <p:cNvCxnSpPr/>
            <p:nvPr>
              <p:custDataLst>
                <p:tags r:id="rId23"/>
              </p:custDataLst>
            </p:nvPr>
          </p:nvCxnSpPr>
          <p:spPr>
            <a:xfrm>
              <a:off x="277813" y="2666614"/>
              <a:ext cx="1938752" cy="0"/>
            </a:xfrm>
            <a:prstGeom prst="line">
              <a:avLst/>
            </a:prstGeom>
            <a:gradFill flip="none" rotWithShape="1">
              <a:gsLst>
                <a:gs pos="0">
                  <a:schemeClr val="bg1">
                    <a:alpha val="40000"/>
                  </a:schemeClr>
                </a:gs>
                <a:gs pos="17000">
                  <a:schemeClr val="bg1">
                    <a:alpha val="25000"/>
                  </a:schemeClr>
                </a:gs>
                <a:gs pos="100000">
                  <a:schemeClr val="bg1">
                    <a:alpha val="5000"/>
                  </a:schemeClr>
                </a:gs>
              </a:gsLst>
              <a:lin ang="16200000" scaled="1"/>
              <a:tileRect/>
            </a:gradFill>
            <a:ln w="12700">
              <a:solidFill>
                <a:schemeClr val="tx1">
                  <a:alpha val="69000"/>
                </a:schemeClr>
              </a:solidFill>
              <a:prstDash val="sysDash"/>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cxnSp>
        <p:sp>
          <p:nvSpPr>
            <p:cNvPr id="67" name="Wave 66"/>
            <p:cNvSpPr/>
            <p:nvPr>
              <p:custDataLst>
                <p:tags r:id="rId24"/>
              </p:custDataLst>
            </p:nvPr>
          </p:nvSpPr>
          <p:spPr bwMode="auto">
            <a:xfrm>
              <a:off x="813440" y="2218164"/>
              <a:ext cx="198846" cy="137160"/>
            </a:xfrm>
            <a:prstGeom prst="wave">
              <a:avLst>
                <a:gd name="adj1" fmla="val 12056"/>
                <a:gd name="adj2" fmla="val 0"/>
              </a:avLst>
            </a:prstGeom>
            <a:solidFill>
              <a:srgbClr val="6D95D1"/>
            </a:solidFill>
            <a:ln>
              <a:headEnd type="none" w="med" len="med"/>
              <a:tailEnd type="none" w="med" len="med"/>
            </a:ln>
            <a:scene3d>
              <a:camera prst="orthographicFront">
                <a:rot lat="0" lon="0" rev="0"/>
              </a:camera>
              <a:lightRig rig="threePt" dir="t">
                <a:rot lat="0" lon="0" rev="20400000"/>
              </a:lightRig>
            </a:scene3d>
            <a:sp3d contourW="6350">
              <a:bevelT w="6350" h="63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0" tIns="0" rIns="0" bIns="0" numCol="1" rtlCol="0" anchor="ctr" anchorCtr="0" compatLnSpc="1">
              <a:prstTxWarp prst="textNoShape">
                <a:avLst/>
              </a:prstTxWarp>
            </a:bodyPr>
            <a:lstStyle/>
            <a:p>
              <a:pPr algn="ctr" fontAlgn="base">
                <a:lnSpc>
                  <a:spcPct val="90000"/>
                </a:lnSpc>
                <a:spcBef>
                  <a:spcPct val="20000"/>
                </a:spcBef>
                <a:spcAft>
                  <a:spcPct val="0"/>
                </a:spcAft>
                <a:buClr>
                  <a:srgbClr val="000000"/>
                </a:buClr>
              </a:pPr>
              <a:r>
                <a:rPr lang="en-US" sz="500" b="1" dirty="0">
                  <a:ln>
                    <a:solidFill>
                      <a:srgbClr val="FFFFFF">
                        <a:alpha val="0"/>
                      </a:srgbClr>
                    </a:solidFill>
                  </a:ln>
                  <a:solidFill>
                    <a:srgbClr val="FFFFFF"/>
                  </a:solidFill>
                  <a:effectLst>
                    <a:outerShdw blurRad="38100" dist="38100" dir="2700000" algn="tl">
                      <a:srgbClr val="000000">
                        <a:alpha val="43137"/>
                      </a:srgbClr>
                    </a:outerShdw>
                  </a:effectLst>
                  <a:latin typeface="Segoe Condensed" pitchFamily="34" charset="0"/>
                </a:rPr>
                <a:t>NEW!</a:t>
              </a:r>
            </a:p>
          </p:txBody>
        </p:sp>
        <p:pic>
          <p:nvPicPr>
            <p:cNvPr id="68" name="Picture 4" descr="\\MAGNUM\Projects\Microsoft\Cloud Power FY12\Design\ICONS_PNG\Check_mark.png"/>
            <p:cNvPicPr>
              <a:picLocks noChangeAspect="1" noChangeArrowheads="1"/>
            </p:cNvPicPr>
            <p:nvPr>
              <p:custDataLst>
                <p:tags r:id="rId25"/>
              </p:custDataLst>
            </p:nvPr>
          </p:nvPicPr>
          <p:blipFill>
            <a:blip r:embed="rId37" cstate="print">
              <a:lum bright="100000"/>
              <a:extLst>
                <a:ext uri="{28A0092B-C50C-407E-A947-70E740481C1C}">
                  <a14:useLocalDpi xmlns:a14="http://schemas.microsoft.com/office/drawing/2010/main"/>
                </a:ext>
              </a:extLst>
            </a:blip>
            <a:srcRect/>
            <a:stretch>
              <a:fillRect/>
            </a:stretch>
          </p:blipFill>
          <p:spPr bwMode="auto">
            <a:xfrm>
              <a:off x="1214470" y="2304841"/>
              <a:ext cx="328096" cy="301752"/>
            </a:xfrm>
            <a:prstGeom prst="rect">
              <a:avLst/>
            </a:prstGeom>
            <a:noFill/>
          </p:spPr>
        </p:pic>
        <p:sp>
          <p:nvSpPr>
            <p:cNvPr id="69" name="Rectangle 68"/>
            <p:cNvSpPr/>
            <p:nvPr>
              <p:custDataLst>
                <p:tags r:id="rId26"/>
              </p:custDataLst>
            </p:nvPr>
          </p:nvSpPr>
          <p:spPr bwMode="auto">
            <a:xfrm>
              <a:off x="325841" y="2698921"/>
              <a:ext cx="731520" cy="365760"/>
            </a:xfrm>
            <a:prstGeom prst="rect">
              <a:avLst/>
            </a:prstGeom>
            <a:solidFill>
              <a:schemeClr val="bg1">
                <a:alpha val="30000"/>
              </a:schemeClr>
            </a:solidFill>
            <a:ln w="12700">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45720" tIns="91440" rIns="45720" bIns="91440" numCol="1" rtlCol="0" anchor="ctr" anchorCtr="0" compatLnSpc="1">
              <a:prstTxWarp prst="textNoShape">
                <a:avLst/>
              </a:prstTxWarp>
              <a:noAutofit/>
            </a:bodyPr>
            <a:lstStyle/>
            <a:p>
              <a:pPr algn="ctr" fontAlgn="base">
                <a:spcBef>
                  <a:spcPts val="600"/>
                </a:spcBef>
                <a:buClr>
                  <a:srgbClr val="FFFFFF"/>
                </a:buClr>
                <a:buSzPct val="90000"/>
              </a:pPr>
              <a:r>
                <a:rPr lang="en-US" sz="1000" b="1" dirty="0">
                  <a:solidFill>
                    <a:schemeClr val="bg1"/>
                  </a:solidFill>
                  <a:latin typeface="Segoe Condensed" pitchFamily="34" charset="0"/>
                </a:rPr>
                <a:t>Standard</a:t>
              </a:r>
              <a:endParaRPr lang="en-US" sz="1050" b="1" dirty="0">
                <a:solidFill>
                  <a:schemeClr val="bg1"/>
                </a:solidFill>
                <a:latin typeface="Segoe Condensed" pitchFamily="34" charset="0"/>
              </a:endParaRPr>
            </a:p>
          </p:txBody>
        </p:sp>
        <p:sp>
          <p:nvSpPr>
            <p:cNvPr id="70" name="Rectangle 69"/>
            <p:cNvSpPr/>
            <p:nvPr>
              <p:custDataLst>
                <p:tags r:id="rId27"/>
              </p:custDataLst>
            </p:nvPr>
          </p:nvSpPr>
          <p:spPr bwMode="auto">
            <a:xfrm>
              <a:off x="1661247" y="2698921"/>
              <a:ext cx="497116" cy="365760"/>
            </a:xfrm>
            <a:prstGeom prst="rect">
              <a:avLst/>
            </a:prstGeom>
            <a:solidFill>
              <a:schemeClr val="bg1">
                <a:alpha val="30000"/>
              </a:schemeClr>
            </a:solidFill>
            <a:ln w="12700">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45720" tIns="91440" rIns="45720" bIns="91440" numCol="1" rtlCol="0" anchor="ctr" anchorCtr="0" compatLnSpc="1">
              <a:prstTxWarp prst="textNoShape">
                <a:avLst/>
              </a:prstTxWarp>
              <a:noAutofit/>
            </a:bodyPr>
            <a:lstStyle/>
            <a:p>
              <a:pPr algn="ctr">
                <a:spcBef>
                  <a:spcPts val="600"/>
                </a:spcBef>
                <a:buClr>
                  <a:srgbClr val="FFFFFF"/>
                </a:buClr>
                <a:buSzPct val="90000"/>
              </a:pPr>
              <a:endParaRPr lang="en-US" sz="800" dirty="0">
                <a:gradFill>
                  <a:gsLst>
                    <a:gs pos="0">
                      <a:srgbClr val="FFFFFF"/>
                    </a:gs>
                    <a:gs pos="86000">
                      <a:srgbClr val="FFFFFF"/>
                    </a:gs>
                  </a:gsLst>
                  <a:lin ang="5400000" scaled="0"/>
                </a:gradFill>
                <a:latin typeface="Segoe Condensed" pitchFamily="34" charset="0"/>
              </a:endParaRPr>
            </a:p>
          </p:txBody>
        </p:sp>
        <p:sp>
          <p:nvSpPr>
            <p:cNvPr id="71" name="Rectangle 70"/>
            <p:cNvSpPr/>
            <p:nvPr>
              <p:custDataLst>
                <p:tags r:id="rId28"/>
              </p:custDataLst>
            </p:nvPr>
          </p:nvSpPr>
          <p:spPr bwMode="auto">
            <a:xfrm>
              <a:off x="1129960" y="2698921"/>
              <a:ext cx="497116" cy="365760"/>
            </a:xfrm>
            <a:prstGeom prst="rect">
              <a:avLst/>
            </a:prstGeom>
            <a:solidFill>
              <a:schemeClr val="bg1">
                <a:alpha val="30000"/>
              </a:schemeClr>
            </a:solidFill>
            <a:ln w="12700">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45720" tIns="91440" rIns="45720" bIns="91440" numCol="1" rtlCol="0" anchor="ctr" anchorCtr="0" compatLnSpc="1">
              <a:prstTxWarp prst="textNoShape">
                <a:avLst/>
              </a:prstTxWarp>
              <a:noAutofit/>
            </a:bodyPr>
            <a:lstStyle/>
            <a:p>
              <a:pPr algn="ctr">
                <a:spcBef>
                  <a:spcPts val="600"/>
                </a:spcBef>
                <a:buClr>
                  <a:srgbClr val="FFFFFF"/>
                </a:buClr>
                <a:buSzPct val="90000"/>
              </a:pPr>
              <a:endParaRPr lang="en-US" sz="800" dirty="0">
                <a:gradFill>
                  <a:gsLst>
                    <a:gs pos="0">
                      <a:srgbClr val="FFFFFF"/>
                    </a:gs>
                    <a:gs pos="86000">
                      <a:srgbClr val="FFFFFF"/>
                    </a:gs>
                  </a:gsLst>
                  <a:lin ang="5400000" scaled="0"/>
                </a:gradFill>
                <a:latin typeface="Segoe Condensed" pitchFamily="34" charset="0"/>
              </a:endParaRPr>
            </a:p>
          </p:txBody>
        </p:sp>
        <p:pic>
          <p:nvPicPr>
            <p:cNvPr id="72" name="Picture 4" descr="\\MAGNUM\Projects\Microsoft\Cloud Power FY12\Design\ICONS_PNG\Check_mark.png"/>
            <p:cNvPicPr>
              <a:picLocks noChangeAspect="1" noChangeArrowheads="1"/>
            </p:cNvPicPr>
            <p:nvPr>
              <p:custDataLst>
                <p:tags r:id="rId29"/>
              </p:custDataLst>
            </p:nvPr>
          </p:nvPicPr>
          <p:blipFill>
            <a:blip r:embed="rId37" cstate="print">
              <a:lum bright="100000"/>
              <a:extLst>
                <a:ext uri="{28A0092B-C50C-407E-A947-70E740481C1C}">
                  <a14:useLocalDpi xmlns:a14="http://schemas.microsoft.com/office/drawing/2010/main"/>
                </a:ext>
              </a:extLst>
            </a:blip>
            <a:srcRect/>
            <a:stretch>
              <a:fillRect/>
            </a:stretch>
          </p:blipFill>
          <p:spPr bwMode="auto">
            <a:xfrm>
              <a:off x="1745756" y="2730925"/>
              <a:ext cx="328096" cy="301752"/>
            </a:xfrm>
            <a:prstGeom prst="rect">
              <a:avLst/>
            </a:prstGeom>
            <a:noFill/>
          </p:spPr>
        </p:pic>
        <p:pic>
          <p:nvPicPr>
            <p:cNvPr id="73" name="Picture 4" descr="\\MAGNUM\Projects\Microsoft\Cloud Power FY12\Design\ICONS_PNG\Check_mark.png"/>
            <p:cNvPicPr>
              <a:picLocks noChangeAspect="1" noChangeArrowheads="1"/>
            </p:cNvPicPr>
            <p:nvPr>
              <p:custDataLst>
                <p:tags r:id="rId30"/>
              </p:custDataLst>
            </p:nvPr>
          </p:nvPicPr>
          <p:blipFill>
            <a:blip r:embed="rId37" cstate="print">
              <a:lum bright="100000"/>
              <a:extLst>
                <a:ext uri="{28A0092B-C50C-407E-A947-70E740481C1C}">
                  <a14:useLocalDpi xmlns:a14="http://schemas.microsoft.com/office/drawing/2010/main"/>
                </a:ext>
              </a:extLst>
            </a:blip>
            <a:srcRect/>
            <a:stretch>
              <a:fillRect/>
            </a:stretch>
          </p:blipFill>
          <p:spPr bwMode="auto">
            <a:xfrm>
              <a:off x="1214470" y="2730925"/>
              <a:ext cx="328096" cy="301752"/>
            </a:xfrm>
            <a:prstGeom prst="rect">
              <a:avLst/>
            </a:prstGeom>
            <a:noFill/>
          </p:spPr>
        </p:pic>
        <p:sp>
          <p:nvSpPr>
            <p:cNvPr id="74" name="Rectangle 73"/>
            <p:cNvSpPr/>
            <p:nvPr>
              <p:custDataLst>
                <p:tags r:id="rId31"/>
              </p:custDataLst>
            </p:nvPr>
          </p:nvSpPr>
          <p:spPr bwMode="auto">
            <a:xfrm>
              <a:off x="1102586" y="1856282"/>
              <a:ext cx="546827" cy="1239645"/>
            </a:xfrm>
            <a:prstGeom prst="rect">
              <a:avLst/>
            </a:prstGeom>
            <a:noFill/>
            <a:ln w="19050">
              <a:solidFill>
                <a:schemeClr val="accent2"/>
              </a:solidFill>
              <a:headEnd type="none" w="med" len="med"/>
              <a:tailEnd type="none" w="med" len="med"/>
            </a:ln>
            <a:effectLst>
              <a:outerShdw blurRad="63500" sx="102000" sy="102000" algn="ctr" rotWithShape="0">
                <a:schemeClr val="tx1">
                  <a:alpha val="50000"/>
                </a:scheme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grpSp>
    </p:spTree>
    <p:extLst>
      <p:ext uri="{BB962C8B-B14F-4D97-AF65-F5344CB8AC3E}">
        <p14:creationId xmlns:p14="http://schemas.microsoft.com/office/powerpoint/2010/main" val="81079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1919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7"/>
            <a:ext cx="8425543" cy="1143000"/>
          </a:xfrm>
        </p:spPr>
        <p:txBody>
          <a:bodyPr/>
          <a:lstStyle/>
          <a:p>
            <a:r>
              <a:rPr lang="en-US" sz="3600" dirty="0">
                <a:solidFill>
                  <a:srgbClr val="C00000"/>
                </a:solidFill>
              </a:rPr>
              <a:t>How to approach prospective </a:t>
            </a:r>
            <a:r>
              <a:rPr lang="en-US" sz="3600" dirty="0" smtClean="0">
                <a:solidFill>
                  <a:srgbClr val="C00000"/>
                </a:solidFill>
              </a:rPr>
              <a:t>customers</a:t>
            </a:r>
            <a:endParaRPr lang="en-US" sz="3600" dirty="0">
              <a:solidFill>
                <a:srgbClr val="C00000"/>
              </a:solidFill>
            </a:endParaRPr>
          </a:p>
        </p:txBody>
      </p:sp>
      <p:sp>
        <p:nvSpPr>
          <p:cNvPr id="7" name="Rectangle 6"/>
          <p:cNvSpPr/>
          <p:nvPr/>
        </p:nvSpPr>
        <p:spPr bwMode="auto">
          <a:xfrm>
            <a:off x="392839" y="2216953"/>
            <a:ext cx="2004144" cy="2673969"/>
          </a:xfrm>
          <a:prstGeom prst="rect">
            <a:avLst/>
          </a:prstGeom>
          <a:solidFill>
            <a:srgbClr val="4DC8ED"/>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68604" tIns="34302" rIns="68604" bIns="34302" numCol="1" rtlCol="0" anchor="ctr" anchorCtr="0" compatLnSpc="1">
            <a:prstTxWarp prst="textNoShape">
              <a:avLst/>
            </a:prstTxWarp>
          </a:bodyPr>
          <a:lstStyle/>
          <a:p>
            <a:pPr algn="ctr" defTabSz="685848" fontAlgn="base">
              <a:spcBef>
                <a:spcPct val="0"/>
              </a:spcBef>
              <a:spcAft>
                <a:spcPct val="0"/>
              </a:spcAft>
            </a:pPr>
            <a:endParaRPr lang="en-US" sz="1700" dirty="0" err="1">
              <a:gradFill>
                <a:gsLst>
                  <a:gs pos="0">
                    <a:srgbClr val="FFFFFF"/>
                  </a:gs>
                  <a:gs pos="100000">
                    <a:srgbClr val="FFFFFF"/>
                  </a:gs>
                </a:gsLst>
                <a:lin ang="5400000" scaled="0"/>
              </a:gradFill>
            </a:endParaRPr>
          </a:p>
        </p:txBody>
      </p:sp>
      <p:sp>
        <p:nvSpPr>
          <p:cNvPr id="8" name="Rectangle 7"/>
          <p:cNvSpPr/>
          <p:nvPr/>
        </p:nvSpPr>
        <p:spPr bwMode="auto">
          <a:xfrm>
            <a:off x="2509310" y="2216953"/>
            <a:ext cx="2004144" cy="2673969"/>
          </a:xfrm>
          <a:prstGeom prst="rect">
            <a:avLst/>
          </a:prstGeom>
          <a:solidFill>
            <a:srgbClr val="4DC8ED"/>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68604" tIns="34302" rIns="68604" bIns="34302" numCol="1" rtlCol="0" anchor="ctr" anchorCtr="0" compatLnSpc="1">
            <a:prstTxWarp prst="textNoShape">
              <a:avLst/>
            </a:prstTxWarp>
          </a:bodyPr>
          <a:lstStyle/>
          <a:p>
            <a:pPr algn="ctr" defTabSz="685848" fontAlgn="base">
              <a:spcBef>
                <a:spcPct val="0"/>
              </a:spcBef>
              <a:spcAft>
                <a:spcPct val="0"/>
              </a:spcAft>
            </a:pPr>
            <a:endParaRPr lang="en-US" sz="1700" dirty="0" err="1">
              <a:gradFill>
                <a:gsLst>
                  <a:gs pos="0">
                    <a:srgbClr val="FFFFFF"/>
                  </a:gs>
                  <a:gs pos="100000">
                    <a:srgbClr val="FFFFFF"/>
                  </a:gs>
                </a:gsLst>
                <a:lin ang="5400000" scaled="0"/>
              </a:gradFill>
            </a:endParaRPr>
          </a:p>
        </p:txBody>
      </p:sp>
      <p:sp>
        <p:nvSpPr>
          <p:cNvPr id="9" name="Rectangle 8"/>
          <p:cNvSpPr/>
          <p:nvPr/>
        </p:nvSpPr>
        <p:spPr bwMode="auto">
          <a:xfrm>
            <a:off x="4625782" y="2223108"/>
            <a:ext cx="2004144" cy="2673969"/>
          </a:xfrm>
          <a:prstGeom prst="rect">
            <a:avLst/>
          </a:prstGeom>
          <a:solidFill>
            <a:srgbClr val="4DC8ED"/>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68604" tIns="34302" rIns="68604" bIns="34302" numCol="1" rtlCol="0" anchor="ctr" anchorCtr="0" compatLnSpc="1">
            <a:prstTxWarp prst="textNoShape">
              <a:avLst/>
            </a:prstTxWarp>
          </a:bodyPr>
          <a:lstStyle/>
          <a:p>
            <a:pPr algn="ctr" defTabSz="685848" fontAlgn="base">
              <a:spcBef>
                <a:spcPct val="0"/>
              </a:spcBef>
              <a:spcAft>
                <a:spcPct val="0"/>
              </a:spcAft>
            </a:pPr>
            <a:endParaRPr lang="en-US" sz="1700" dirty="0" err="1">
              <a:gradFill>
                <a:gsLst>
                  <a:gs pos="0">
                    <a:srgbClr val="FFFFFF"/>
                  </a:gs>
                  <a:gs pos="100000">
                    <a:srgbClr val="FFFFFF"/>
                  </a:gs>
                </a:gsLst>
                <a:lin ang="5400000" scaled="0"/>
              </a:gradFill>
            </a:endParaRPr>
          </a:p>
        </p:txBody>
      </p:sp>
      <p:sp>
        <p:nvSpPr>
          <p:cNvPr id="10" name="Rectangle 9"/>
          <p:cNvSpPr/>
          <p:nvPr/>
        </p:nvSpPr>
        <p:spPr bwMode="auto">
          <a:xfrm>
            <a:off x="6742254" y="2223108"/>
            <a:ext cx="2004144" cy="2673969"/>
          </a:xfrm>
          <a:prstGeom prst="rect">
            <a:avLst/>
          </a:prstGeom>
          <a:solidFill>
            <a:srgbClr val="4DC8ED"/>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68604" tIns="34302" rIns="68604" bIns="34302" numCol="1" rtlCol="0" anchor="ctr" anchorCtr="0" compatLnSpc="1">
            <a:prstTxWarp prst="textNoShape">
              <a:avLst/>
            </a:prstTxWarp>
          </a:bodyPr>
          <a:lstStyle/>
          <a:p>
            <a:pPr algn="ctr" defTabSz="685848" fontAlgn="base">
              <a:spcBef>
                <a:spcPct val="0"/>
              </a:spcBef>
              <a:spcAft>
                <a:spcPct val="0"/>
              </a:spcAft>
            </a:pPr>
            <a:endParaRPr lang="en-US" sz="1700" dirty="0">
              <a:gradFill>
                <a:gsLst>
                  <a:gs pos="0">
                    <a:srgbClr val="FFFFFF"/>
                  </a:gs>
                  <a:gs pos="100000">
                    <a:srgbClr val="FFFFFF"/>
                  </a:gs>
                </a:gsLst>
                <a:lin ang="5400000" scaled="0"/>
              </a:gradFill>
            </a:endParaRPr>
          </a:p>
        </p:txBody>
      </p:sp>
      <p:sp>
        <p:nvSpPr>
          <p:cNvPr id="5" name="TextBox 4"/>
          <p:cNvSpPr txBox="1"/>
          <p:nvPr/>
        </p:nvSpPr>
        <p:spPr>
          <a:xfrm>
            <a:off x="392839" y="4871208"/>
            <a:ext cx="2004144" cy="369332"/>
          </a:xfrm>
          <a:prstGeom prst="rect">
            <a:avLst/>
          </a:prstGeom>
          <a:noFill/>
        </p:spPr>
        <p:txBody>
          <a:bodyPr wrap="square" rtlCol="0">
            <a:spAutoFit/>
          </a:bodyPr>
          <a:lstStyle/>
          <a:p>
            <a:pPr algn="ctr"/>
            <a:r>
              <a:rPr lang="en-US" dirty="0" smtClean="0">
                <a:solidFill>
                  <a:srgbClr val="3F3F3F"/>
                </a:solidFill>
                <a:latin typeface="Segoe UI" pitchFamily="34" charset="0"/>
                <a:ea typeface="Segoe UI" pitchFamily="34" charset="0"/>
                <a:cs typeface="Segoe UI" pitchFamily="34" charset="0"/>
              </a:rPr>
              <a:t>Non-</a:t>
            </a:r>
            <a:r>
              <a:rPr lang="en-US" dirty="0" err="1">
                <a:solidFill>
                  <a:srgbClr val="3F3F3F"/>
                </a:solidFill>
                <a:latin typeface="Segoe UI" pitchFamily="34" charset="0"/>
                <a:ea typeface="Segoe UI" pitchFamily="34" charset="0"/>
                <a:cs typeface="Segoe UI" pitchFamily="34" charset="0"/>
              </a:rPr>
              <a:t>S</a:t>
            </a:r>
            <a:r>
              <a:rPr lang="en-US" dirty="0" err="1" smtClean="0">
                <a:solidFill>
                  <a:srgbClr val="3F3F3F"/>
                </a:solidFill>
                <a:latin typeface="Segoe UI" pitchFamily="34" charset="0"/>
                <a:ea typeface="Segoe UI" pitchFamily="34" charset="0"/>
                <a:cs typeface="Segoe UI" pitchFamily="34" charset="0"/>
              </a:rPr>
              <a:t>alesy</a:t>
            </a:r>
            <a:r>
              <a:rPr lang="en-US" dirty="0" smtClean="0">
                <a:solidFill>
                  <a:srgbClr val="3F3F3F"/>
                </a:solidFill>
                <a:latin typeface="Segoe UI" pitchFamily="34" charset="0"/>
                <a:ea typeface="Segoe UI" pitchFamily="34" charset="0"/>
                <a:cs typeface="Segoe UI" pitchFamily="34" charset="0"/>
              </a:rPr>
              <a:t> </a:t>
            </a:r>
            <a:endParaRPr lang="en-US" dirty="0">
              <a:solidFill>
                <a:srgbClr val="3F3F3F"/>
              </a:solidFill>
              <a:latin typeface="Segoe UI" pitchFamily="34" charset="0"/>
              <a:ea typeface="Segoe UI" pitchFamily="34" charset="0"/>
              <a:cs typeface="Segoe UI" pitchFamily="34" charset="0"/>
            </a:endParaRPr>
          </a:p>
        </p:txBody>
      </p:sp>
      <p:sp>
        <p:nvSpPr>
          <p:cNvPr id="11" name="TextBox 10"/>
          <p:cNvSpPr txBox="1"/>
          <p:nvPr/>
        </p:nvSpPr>
        <p:spPr>
          <a:xfrm>
            <a:off x="2509310" y="4871208"/>
            <a:ext cx="2004144" cy="369332"/>
          </a:xfrm>
          <a:prstGeom prst="rect">
            <a:avLst/>
          </a:prstGeom>
          <a:noFill/>
        </p:spPr>
        <p:txBody>
          <a:bodyPr wrap="square" rtlCol="0">
            <a:spAutoFit/>
          </a:bodyPr>
          <a:lstStyle/>
          <a:p>
            <a:pPr algn="ctr"/>
            <a:r>
              <a:rPr lang="en-US" dirty="0" smtClean="0">
                <a:solidFill>
                  <a:srgbClr val="3F3F3F"/>
                </a:solidFill>
                <a:latin typeface="Segoe UI" pitchFamily="34" charset="0"/>
                <a:ea typeface="Segoe UI" pitchFamily="34" charset="0"/>
                <a:cs typeface="Segoe UI" pitchFamily="34" charset="0"/>
              </a:rPr>
              <a:t>Non-Technical </a:t>
            </a:r>
            <a:endParaRPr lang="en-US" dirty="0">
              <a:solidFill>
                <a:srgbClr val="3F3F3F"/>
              </a:solidFill>
              <a:latin typeface="Segoe UI" pitchFamily="34" charset="0"/>
              <a:ea typeface="Segoe UI" pitchFamily="34" charset="0"/>
              <a:cs typeface="Segoe UI" pitchFamily="34" charset="0"/>
            </a:endParaRPr>
          </a:p>
        </p:txBody>
      </p:sp>
      <p:sp>
        <p:nvSpPr>
          <p:cNvPr id="12" name="TextBox 11"/>
          <p:cNvSpPr txBox="1"/>
          <p:nvPr/>
        </p:nvSpPr>
        <p:spPr>
          <a:xfrm>
            <a:off x="4625782" y="4871208"/>
            <a:ext cx="2004144" cy="369332"/>
          </a:xfrm>
          <a:prstGeom prst="rect">
            <a:avLst/>
          </a:prstGeom>
          <a:noFill/>
        </p:spPr>
        <p:txBody>
          <a:bodyPr wrap="square" rtlCol="0">
            <a:spAutoFit/>
          </a:bodyPr>
          <a:lstStyle/>
          <a:p>
            <a:pPr algn="ctr"/>
            <a:r>
              <a:rPr lang="en-US" dirty="0" smtClean="0">
                <a:solidFill>
                  <a:srgbClr val="3F3F3F"/>
                </a:solidFill>
                <a:latin typeface="Segoe UI" pitchFamily="34" charset="0"/>
                <a:ea typeface="Segoe UI" pitchFamily="34" charset="0"/>
                <a:cs typeface="Segoe UI" pitchFamily="34" charset="0"/>
              </a:rPr>
              <a:t>Personable</a:t>
            </a:r>
            <a:endParaRPr lang="en-US" dirty="0">
              <a:solidFill>
                <a:srgbClr val="3F3F3F"/>
              </a:solidFill>
              <a:latin typeface="Segoe UI" pitchFamily="34" charset="0"/>
              <a:ea typeface="Segoe UI" pitchFamily="34" charset="0"/>
              <a:cs typeface="Segoe UI" pitchFamily="34" charset="0"/>
            </a:endParaRPr>
          </a:p>
        </p:txBody>
      </p:sp>
      <p:sp>
        <p:nvSpPr>
          <p:cNvPr id="13" name="TextBox 12"/>
          <p:cNvSpPr txBox="1"/>
          <p:nvPr/>
        </p:nvSpPr>
        <p:spPr>
          <a:xfrm>
            <a:off x="6742254" y="4871208"/>
            <a:ext cx="2004144" cy="369332"/>
          </a:xfrm>
          <a:prstGeom prst="rect">
            <a:avLst/>
          </a:prstGeom>
          <a:noFill/>
        </p:spPr>
        <p:txBody>
          <a:bodyPr wrap="square" rtlCol="0">
            <a:spAutoFit/>
          </a:bodyPr>
          <a:lstStyle/>
          <a:p>
            <a:pPr algn="ctr"/>
            <a:r>
              <a:rPr lang="en-US" dirty="0" smtClean="0">
                <a:solidFill>
                  <a:srgbClr val="3F3F3F"/>
                </a:solidFill>
                <a:latin typeface="Segoe UI" pitchFamily="34" charset="0"/>
                <a:ea typeface="Segoe UI" pitchFamily="34" charset="0"/>
                <a:cs typeface="Segoe UI" pitchFamily="34" charset="0"/>
              </a:rPr>
              <a:t>Honest</a:t>
            </a:r>
            <a:endParaRPr lang="en-US" dirty="0">
              <a:solidFill>
                <a:srgbClr val="3F3F3F"/>
              </a:solidFill>
              <a:latin typeface="Segoe UI" pitchFamily="34" charset="0"/>
              <a:ea typeface="Segoe UI" pitchFamily="34" charset="0"/>
              <a:cs typeface="Segoe UI" pitchFamily="34" charset="0"/>
            </a:endParaRPr>
          </a:p>
        </p:txBody>
      </p:sp>
      <p:pic>
        <p:nvPicPr>
          <p:cNvPr id="2050" name="Picture 2" descr="C:\Users\petern\AppData\Local\Microsoft\Windows\Temporary Internet Files\Content.IE5\PCW2UJ45\MC900023482[1].wmf"/>
          <p:cNvPicPr>
            <a:picLocks noChangeAspect="1" noChangeArrowheads="1"/>
          </p:cNvPicPr>
          <p:nvPr/>
        </p:nvPicPr>
        <p:blipFill>
          <a:blip r:embed="rId3" cstate="print">
            <a:lum bright="100000"/>
            <a:extLst>
              <a:ext uri="{28A0092B-C50C-407E-A947-70E740481C1C}">
                <a14:useLocalDpi xmlns:a14="http://schemas.microsoft.com/office/drawing/2010/main" val="0"/>
              </a:ext>
            </a:extLst>
          </a:blip>
          <a:srcRect/>
          <a:stretch>
            <a:fillRect/>
          </a:stretch>
        </p:blipFill>
        <p:spPr bwMode="auto">
          <a:xfrm>
            <a:off x="1026766" y="2854280"/>
            <a:ext cx="1052873" cy="1531451"/>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0"/>
          <p:cNvGrpSpPr>
            <a:grpSpLocks noChangeAspect="1"/>
          </p:cNvGrpSpPr>
          <p:nvPr/>
        </p:nvGrpSpPr>
        <p:grpSpPr bwMode="auto">
          <a:xfrm>
            <a:off x="4962526" y="2966885"/>
            <a:ext cx="1330325" cy="1358232"/>
            <a:chOff x="3126" y="1114"/>
            <a:chExt cx="838" cy="837"/>
          </a:xfrm>
        </p:grpSpPr>
        <p:sp>
          <p:nvSpPr>
            <p:cNvPr id="15" name="AutoShape 9"/>
            <p:cNvSpPr>
              <a:spLocks noChangeAspect="1" noChangeArrowheads="1" noTextEdit="1"/>
            </p:cNvSpPr>
            <p:nvPr/>
          </p:nvSpPr>
          <p:spPr bwMode="auto">
            <a:xfrm>
              <a:off x="3126" y="1114"/>
              <a:ext cx="838" cy="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1"/>
            <p:cNvSpPr>
              <a:spLocks/>
            </p:cNvSpPr>
            <p:nvPr/>
          </p:nvSpPr>
          <p:spPr bwMode="auto">
            <a:xfrm>
              <a:off x="3126" y="1114"/>
              <a:ext cx="838" cy="837"/>
            </a:xfrm>
            <a:custGeom>
              <a:avLst/>
              <a:gdLst>
                <a:gd name="T0" fmla="*/ 16717 w 16760"/>
                <a:gd name="T1" fmla="*/ 7513 h 16740"/>
                <a:gd name="T2" fmla="*/ 16496 w 16760"/>
                <a:gd name="T3" fmla="*/ 6276 h 16740"/>
                <a:gd name="T4" fmla="*/ 16101 w 16760"/>
                <a:gd name="T5" fmla="*/ 5110 h 16740"/>
                <a:gd name="T6" fmla="*/ 15546 w 16760"/>
                <a:gd name="T7" fmla="*/ 4027 h 16740"/>
                <a:gd name="T8" fmla="*/ 14845 w 16760"/>
                <a:gd name="T9" fmla="*/ 3044 h 16740"/>
                <a:gd name="T10" fmla="*/ 14013 w 16760"/>
                <a:gd name="T11" fmla="*/ 2172 h 16740"/>
                <a:gd name="T12" fmla="*/ 13064 w 16760"/>
                <a:gd name="T13" fmla="*/ 1428 h 16740"/>
                <a:gd name="T14" fmla="*/ 12012 w 16760"/>
                <a:gd name="T15" fmla="*/ 824 h 16740"/>
                <a:gd name="T16" fmla="*/ 10871 w 16760"/>
                <a:gd name="T17" fmla="*/ 376 h 16740"/>
                <a:gd name="T18" fmla="*/ 9656 w 16760"/>
                <a:gd name="T19" fmla="*/ 96 h 16740"/>
                <a:gd name="T20" fmla="*/ 8380 w 16760"/>
                <a:gd name="T21" fmla="*/ 0 h 16740"/>
                <a:gd name="T22" fmla="*/ 7104 w 16760"/>
                <a:gd name="T23" fmla="*/ 96 h 16740"/>
                <a:gd name="T24" fmla="*/ 5889 w 16760"/>
                <a:gd name="T25" fmla="*/ 376 h 16740"/>
                <a:gd name="T26" fmla="*/ 4748 w 16760"/>
                <a:gd name="T27" fmla="*/ 824 h 16740"/>
                <a:gd name="T28" fmla="*/ 3696 w 16760"/>
                <a:gd name="T29" fmla="*/ 1428 h 16740"/>
                <a:gd name="T30" fmla="*/ 2747 w 16760"/>
                <a:gd name="T31" fmla="*/ 2172 h 16740"/>
                <a:gd name="T32" fmla="*/ 1915 w 16760"/>
                <a:gd name="T33" fmla="*/ 3044 h 16740"/>
                <a:gd name="T34" fmla="*/ 1214 w 16760"/>
                <a:gd name="T35" fmla="*/ 4027 h 16740"/>
                <a:gd name="T36" fmla="*/ 659 w 16760"/>
                <a:gd name="T37" fmla="*/ 5110 h 16740"/>
                <a:gd name="T38" fmla="*/ 264 w 16760"/>
                <a:gd name="T39" fmla="*/ 6276 h 16740"/>
                <a:gd name="T40" fmla="*/ 43 w 16760"/>
                <a:gd name="T41" fmla="*/ 7513 h 16740"/>
                <a:gd name="T42" fmla="*/ 10 w 16760"/>
                <a:gd name="T43" fmla="*/ 8800 h 16740"/>
                <a:gd name="T44" fmla="*/ 171 w 16760"/>
                <a:gd name="T45" fmla="*/ 10057 h 16740"/>
                <a:gd name="T46" fmla="*/ 509 w 16760"/>
                <a:gd name="T47" fmla="*/ 11247 h 16740"/>
                <a:gd name="T48" fmla="*/ 1012 w 16760"/>
                <a:gd name="T49" fmla="*/ 12358 h 16740"/>
                <a:gd name="T50" fmla="*/ 1666 w 16760"/>
                <a:gd name="T51" fmla="*/ 13377 h 16740"/>
                <a:gd name="T52" fmla="*/ 2455 w 16760"/>
                <a:gd name="T53" fmla="*/ 14288 h 16740"/>
                <a:gd name="T54" fmla="*/ 3367 w 16760"/>
                <a:gd name="T55" fmla="*/ 15076 h 16740"/>
                <a:gd name="T56" fmla="*/ 4387 w 16760"/>
                <a:gd name="T57" fmla="*/ 15729 h 16740"/>
                <a:gd name="T58" fmla="*/ 5499 w 16760"/>
                <a:gd name="T59" fmla="*/ 16232 h 16740"/>
                <a:gd name="T60" fmla="*/ 6691 w 16760"/>
                <a:gd name="T61" fmla="*/ 16569 h 16740"/>
                <a:gd name="T62" fmla="*/ 7949 w 16760"/>
                <a:gd name="T63" fmla="*/ 16730 h 16740"/>
                <a:gd name="T64" fmla="*/ 9237 w 16760"/>
                <a:gd name="T65" fmla="*/ 16697 h 16740"/>
                <a:gd name="T66" fmla="*/ 10474 w 16760"/>
                <a:gd name="T67" fmla="*/ 16476 h 16740"/>
                <a:gd name="T68" fmla="*/ 11641 w 16760"/>
                <a:gd name="T69" fmla="*/ 16082 h 16740"/>
                <a:gd name="T70" fmla="*/ 12724 w 16760"/>
                <a:gd name="T71" fmla="*/ 15527 h 16740"/>
                <a:gd name="T72" fmla="*/ 13710 w 16760"/>
                <a:gd name="T73" fmla="*/ 14827 h 16740"/>
                <a:gd name="T74" fmla="*/ 14582 w 16760"/>
                <a:gd name="T75" fmla="*/ 13997 h 16740"/>
                <a:gd name="T76" fmla="*/ 15328 w 16760"/>
                <a:gd name="T77" fmla="*/ 13049 h 16740"/>
                <a:gd name="T78" fmla="*/ 15934 w 16760"/>
                <a:gd name="T79" fmla="*/ 11997 h 16740"/>
                <a:gd name="T80" fmla="*/ 16383 w 16760"/>
                <a:gd name="T81" fmla="*/ 10858 h 16740"/>
                <a:gd name="T82" fmla="*/ 16664 w 16760"/>
                <a:gd name="T83" fmla="*/ 9644 h 16740"/>
                <a:gd name="T84" fmla="*/ 16760 w 16760"/>
                <a:gd name="T85" fmla="*/ 8370 h 16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760" h="16740">
                  <a:moveTo>
                    <a:pt x="16760" y="8370"/>
                  </a:moveTo>
                  <a:lnTo>
                    <a:pt x="16750" y="7939"/>
                  </a:lnTo>
                  <a:lnTo>
                    <a:pt x="16717" y="7513"/>
                  </a:lnTo>
                  <a:lnTo>
                    <a:pt x="16664" y="7094"/>
                  </a:lnTo>
                  <a:lnTo>
                    <a:pt x="16589" y="6681"/>
                  </a:lnTo>
                  <a:lnTo>
                    <a:pt x="16496" y="6276"/>
                  </a:lnTo>
                  <a:lnTo>
                    <a:pt x="16383" y="5879"/>
                  </a:lnTo>
                  <a:lnTo>
                    <a:pt x="16251" y="5490"/>
                  </a:lnTo>
                  <a:lnTo>
                    <a:pt x="16101" y="5110"/>
                  </a:lnTo>
                  <a:lnTo>
                    <a:pt x="15934" y="4738"/>
                  </a:lnTo>
                  <a:lnTo>
                    <a:pt x="15748" y="4378"/>
                  </a:lnTo>
                  <a:lnTo>
                    <a:pt x="15546" y="4027"/>
                  </a:lnTo>
                  <a:lnTo>
                    <a:pt x="15328" y="3688"/>
                  </a:lnTo>
                  <a:lnTo>
                    <a:pt x="15094" y="3360"/>
                  </a:lnTo>
                  <a:lnTo>
                    <a:pt x="14845" y="3044"/>
                  </a:lnTo>
                  <a:lnTo>
                    <a:pt x="14582" y="2740"/>
                  </a:lnTo>
                  <a:lnTo>
                    <a:pt x="14305" y="2449"/>
                  </a:lnTo>
                  <a:lnTo>
                    <a:pt x="14013" y="2172"/>
                  </a:lnTo>
                  <a:lnTo>
                    <a:pt x="13710" y="1909"/>
                  </a:lnTo>
                  <a:lnTo>
                    <a:pt x="13392" y="1661"/>
                  </a:lnTo>
                  <a:lnTo>
                    <a:pt x="13064" y="1428"/>
                  </a:lnTo>
                  <a:lnTo>
                    <a:pt x="12724" y="1211"/>
                  </a:lnTo>
                  <a:lnTo>
                    <a:pt x="12373" y="1009"/>
                  </a:lnTo>
                  <a:lnTo>
                    <a:pt x="12012" y="824"/>
                  </a:lnTo>
                  <a:lnTo>
                    <a:pt x="11641" y="657"/>
                  </a:lnTo>
                  <a:lnTo>
                    <a:pt x="11261" y="507"/>
                  </a:lnTo>
                  <a:lnTo>
                    <a:pt x="10871" y="376"/>
                  </a:lnTo>
                  <a:lnTo>
                    <a:pt x="10474" y="264"/>
                  </a:lnTo>
                  <a:lnTo>
                    <a:pt x="10069" y="169"/>
                  </a:lnTo>
                  <a:lnTo>
                    <a:pt x="9656" y="96"/>
                  </a:lnTo>
                  <a:lnTo>
                    <a:pt x="9237" y="43"/>
                  </a:lnTo>
                  <a:lnTo>
                    <a:pt x="8811" y="10"/>
                  </a:lnTo>
                  <a:lnTo>
                    <a:pt x="8380" y="0"/>
                  </a:lnTo>
                  <a:lnTo>
                    <a:pt x="7949" y="10"/>
                  </a:lnTo>
                  <a:lnTo>
                    <a:pt x="7523" y="43"/>
                  </a:lnTo>
                  <a:lnTo>
                    <a:pt x="7104" y="96"/>
                  </a:lnTo>
                  <a:lnTo>
                    <a:pt x="6691" y="169"/>
                  </a:lnTo>
                  <a:lnTo>
                    <a:pt x="6286" y="264"/>
                  </a:lnTo>
                  <a:lnTo>
                    <a:pt x="5889" y="376"/>
                  </a:lnTo>
                  <a:lnTo>
                    <a:pt x="5499" y="507"/>
                  </a:lnTo>
                  <a:lnTo>
                    <a:pt x="5119" y="657"/>
                  </a:lnTo>
                  <a:lnTo>
                    <a:pt x="4748" y="824"/>
                  </a:lnTo>
                  <a:lnTo>
                    <a:pt x="4387" y="1009"/>
                  </a:lnTo>
                  <a:lnTo>
                    <a:pt x="4036" y="1211"/>
                  </a:lnTo>
                  <a:lnTo>
                    <a:pt x="3696" y="1428"/>
                  </a:lnTo>
                  <a:lnTo>
                    <a:pt x="3367" y="1661"/>
                  </a:lnTo>
                  <a:lnTo>
                    <a:pt x="3050" y="1909"/>
                  </a:lnTo>
                  <a:lnTo>
                    <a:pt x="2747" y="2172"/>
                  </a:lnTo>
                  <a:lnTo>
                    <a:pt x="2455" y="2449"/>
                  </a:lnTo>
                  <a:lnTo>
                    <a:pt x="2178" y="2740"/>
                  </a:lnTo>
                  <a:lnTo>
                    <a:pt x="1915" y="3044"/>
                  </a:lnTo>
                  <a:lnTo>
                    <a:pt x="1666" y="3360"/>
                  </a:lnTo>
                  <a:lnTo>
                    <a:pt x="1432" y="3688"/>
                  </a:lnTo>
                  <a:lnTo>
                    <a:pt x="1214" y="4027"/>
                  </a:lnTo>
                  <a:lnTo>
                    <a:pt x="1012" y="4378"/>
                  </a:lnTo>
                  <a:lnTo>
                    <a:pt x="826" y="4738"/>
                  </a:lnTo>
                  <a:lnTo>
                    <a:pt x="659" y="5110"/>
                  </a:lnTo>
                  <a:lnTo>
                    <a:pt x="509" y="5490"/>
                  </a:lnTo>
                  <a:lnTo>
                    <a:pt x="377" y="5879"/>
                  </a:lnTo>
                  <a:lnTo>
                    <a:pt x="264" y="6276"/>
                  </a:lnTo>
                  <a:lnTo>
                    <a:pt x="171" y="6681"/>
                  </a:lnTo>
                  <a:lnTo>
                    <a:pt x="96" y="7094"/>
                  </a:lnTo>
                  <a:lnTo>
                    <a:pt x="43" y="7513"/>
                  </a:lnTo>
                  <a:lnTo>
                    <a:pt x="10" y="7939"/>
                  </a:lnTo>
                  <a:lnTo>
                    <a:pt x="0" y="8370"/>
                  </a:lnTo>
                  <a:lnTo>
                    <a:pt x="10" y="8800"/>
                  </a:lnTo>
                  <a:lnTo>
                    <a:pt x="43" y="9226"/>
                  </a:lnTo>
                  <a:lnTo>
                    <a:pt x="96" y="9644"/>
                  </a:lnTo>
                  <a:lnTo>
                    <a:pt x="171" y="10057"/>
                  </a:lnTo>
                  <a:lnTo>
                    <a:pt x="264" y="10461"/>
                  </a:lnTo>
                  <a:lnTo>
                    <a:pt x="377" y="10858"/>
                  </a:lnTo>
                  <a:lnTo>
                    <a:pt x="509" y="11247"/>
                  </a:lnTo>
                  <a:lnTo>
                    <a:pt x="659" y="11627"/>
                  </a:lnTo>
                  <a:lnTo>
                    <a:pt x="826" y="11997"/>
                  </a:lnTo>
                  <a:lnTo>
                    <a:pt x="1012" y="12358"/>
                  </a:lnTo>
                  <a:lnTo>
                    <a:pt x="1214" y="12709"/>
                  </a:lnTo>
                  <a:lnTo>
                    <a:pt x="1432" y="13049"/>
                  </a:lnTo>
                  <a:lnTo>
                    <a:pt x="1666" y="13377"/>
                  </a:lnTo>
                  <a:lnTo>
                    <a:pt x="1915" y="13693"/>
                  </a:lnTo>
                  <a:lnTo>
                    <a:pt x="2178" y="13997"/>
                  </a:lnTo>
                  <a:lnTo>
                    <a:pt x="2455" y="14288"/>
                  </a:lnTo>
                  <a:lnTo>
                    <a:pt x="2747" y="14565"/>
                  </a:lnTo>
                  <a:lnTo>
                    <a:pt x="3050" y="14827"/>
                  </a:lnTo>
                  <a:lnTo>
                    <a:pt x="3367" y="15076"/>
                  </a:lnTo>
                  <a:lnTo>
                    <a:pt x="3696" y="15310"/>
                  </a:lnTo>
                  <a:lnTo>
                    <a:pt x="4036" y="15527"/>
                  </a:lnTo>
                  <a:lnTo>
                    <a:pt x="4387" y="15729"/>
                  </a:lnTo>
                  <a:lnTo>
                    <a:pt x="4748" y="15915"/>
                  </a:lnTo>
                  <a:lnTo>
                    <a:pt x="5119" y="16082"/>
                  </a:lnTo>
                  <a:lnTo>
                    <a:pt x="5499" y="16232"/>
                  </a:lnTo>
                  <a:lnTo>
                    <a:pt x="5889" y="16363"/>
                  </a:lnTo>
                  <a:lnTo>
                    <a:pt x="6286" y="16476"/>
                  </a:lnTo>
                  <a:lnTo>
                    <a:pt x="6691" y="16569"/>
                  </a:lnTo>
                  <a:lnTo>
                    <a:pt x="7104" y="16644"/>
                  </a:lnTo>
                  <a:lnTo>
                    <a:pt x="7523" y="16697"/>
                  </a:lnTo>
                  <a:lnTo>
                    <a:pt x="7949" y="16730"/>
                  </a:lnTo>
                  <a:lnTo>
                    <a:pt x="8380" y="16740"/>
                  </a:lnTo>
                  <a:lnTo>
                    <a:pt x="8811" y="16730"/>
                  </a:lnTo>
                  <a:lnTo>
                    <a:pt x="9237" y="16697"/>
                  </a:lnTo>
                  <a:lnTo>
                    <a:pt x="9656" y="16644"/>
                  </a:lnTo>
                  <a:lnTo>
                    <a:pt x="10069" y="16569"/>
                  </a:lnTo>
                  <a:lnTo>
                    <a:pt x="10474" y="16476"/>
                  </a:lnTo>
                  <a:lnTo>
                    <a:pt x="10871" y="16363"/>
                  </a:lnTo>
                  <a:lnTo>
                    <a:pt x="11261" y="16232"/>
                  </a:lnTo>
                  <a:lnTo>
                    <a:pt x="11641" y="16082"/>
                  </a:lnTo>
                  <a:lnTo>
                    <a:pt x="12012" y="15915"/>
                  </a:lnTo>
                  <a:lnTo>
                    <a:pt x="12373" y="15729"/>
                  </a:lnTo>
                  <a:lnTo>
                    <a:pt x="12724" y="15527"/>
                  </a:lnTo>
                  <a:lnTo>
                    <a:pt x="13064" y="15310"/>
                  </a:lnTo>
                  <a:lnTo>
                    <a:pt x="13392" y="15076"/>
                  </a:lnTo>
                  <a:lnTo>
                    <a:pt x="13710" y="14827"/>
                  </a:lnTo>
                  <a:lnTo>
                    <a:pt x="14013" y="14565"/>
                  </a:lnTo>
                  <a:lnTo>
                    <a:pt x="14305" y="14288"/>
                  </a:lnTo>
                  <a:lnTo>
                    <a:pt x="14582" y="13997"/>
                  </a:lnTo>
                  <a:lnTo>
                    <a:pt x="14845" y="13693"/>
                  </a:lnTo>
                  <a:lnTo>
                    <a:pt x="15094" y="13377"/>
                  </a:lnTo>
                  <a:lnTo>
                    <a:pt x="15328" y="13049"/>
                  </a:lnTo>
                  <a:lnTo>
                    <a:pt x="15546" y="12709"/>
                  </a:lnTo>
                  <a:lnTo>
                    <a:pt x="15748" y="12358"/>
                  </a:lnTo>
                  <a:lnTo>
                    <a:pt x="15934" y="11997"/>
                  </a:lnTo>
                  <a:lnTo>
                    <a:pt x="16101" y="11627"/>
                  </a:lnTo>
                  <a:lnTo>
                    <a:pt x="16251" y="11247"/>
                  </a:lnTo>
                  <a:lnTo>
                    <a:pt x="16383" y="10858"/>
                  </a:lnTo>
                  <a:lnTo>
                    <a:pt x="16496" y="10461"/>
                  </a:lnTo>
                  <a:lnTo>
                    <a:pt x="16589" y="10057"/>
                  </a:lnTo>
                  <a:lnTo>
                    <a:pt x="16664" y="9644"/>
                  </a:lnTo>
                  <a:lnTo>
                    <a:pt x="16717" y="9226"/>
                  </a:lnTo>
                  <a:lnTo>
                    <a:pt x="16750" y="8800"/>
                  </a:lnTo>
                  <a:lnTo>
                    <a:pt x="16760" y="837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2"/>
            <p:cNvSpPr>
              <a:spLocks/>
            </p:cNvSpPr>
            <p:nvPr/>
          </p:nvSpPr>
          <p:spPr bwMode="auto">
            <a:xfrm>
              <a:off x="3175" y="1533"/>
              <a:ext cx="740" cy="369"/>
            </a:xfrm>
            <a:custGeom>
              <a:avLst/>
              <a:gdLst>
                <a:gd name="T0" fmla="*/ 38 w 14791"/>
                <a:gd name="T1" fmla="*/ 754 h 7382"/>
                <a:gd name="T2" fmla="*/ 233 w 14791"/>
                <a:gd name="T3" fmla="*/ 1845 h 7382"/>
                <a:gd name="T4" fmla="*/ 582 w 14791"/>
                <a:gd name="T5" fmla="*/ 2873 h 7382"/>
                <a:gd name="T6" fmla="*/ 1071 w 14791"/>
                <a:gd name="T7" fmla="*/ 3827 h 7382"/>
                <a:gd name="T8" fmla="*/ 1689 w 14791"/>
                <a:gd name="T9" fmla="*/ 4696 h 7382"/>
                <a:gd name="T10" fmla="*/ 2423 w 14791"/>
                <a:gd name="T11" fmla="*/ 5465 h 7382"/>
                <a:gd name="T12" fmla="*/ 3261 w 14791"/>
                <a:gd name="T13" fmla="*/ 6122 h 7382"/>
                <a:gd name="T14" fmla="*/ 4190 w 14791"/>
                <a:gd name="T15" fmla="*/ 6654 h 7382"/>
                <a:gd name="T16" fmla="*/ 5198 w 14791"/>
                <a:gd name="T17" fmla="*/ 7051 h 7382"/>
                <a:gd name="T18" fmla="*/ 6273 w 14791"/>
                <a:gd name="T19" fmla="*/ 7298 h 7382"/>
                <a:gd name="T20" fmla="*/ 7400 w 14791"/>
                <a:gd name="T21" fmla="*/ 7382 h 7382"/>
                <a:gd name="T22" fmla="*/ 8525 w 14791"/>
                <a:gd name="T23" fmla="*/ 7298 h 7382"/>
                <a:gd name="T24" fmla="*/ 9598 w 14791"/>
                <a:gd name="T25" fmla="*/ 7051 h 7382"/>
                <a:gd name="T26" fmla="*/ 10604 w 14791"/>
                <a:gd name="T27" fmla="*/ 6654 h 7382"/>
                <a:gd name="T28" fmla="*/ 11532 w 14791"/>
                <a:gd name="T29" fmla="*/ 6122 h 7382"/>
                <a:gd name="T30" fmla="*/ 12369 w 14791"/>
                <a:gd name="T31" fmla="*/ 5465 h 7382"/>
                <a:gd name="T32" fmla="*/ 13103 w 14791"/>
                <a:gd name="T33" fmla="*/ 4696 h 7382"/>
                <a:gd name="T34" fmla="*/ 13721 w 14791"/>
                <a:gd name="T35" fmla="*/ 3827 h 7382"/>
                <a:gd name="T36" fmla="*/ 14210 w 14791"/>
                <a:gd name="T37" fmla="*/ 2873 h 7382"/>
                <a:gd name="T38" fmla="*/ 14559 w 14791"/>
                <a:gd name="T39" fmla="*/ 1845 h 7382"/>
                <a:gd name="T40" fmla="*/ 14753 w 14791"/>
                <a:gd name="T41" fmla="*/ 754 h 7382"/>
                <a:gd name="T42" fmla="*/ 14790 w 14791"/>
                <a:gd name="T43" fmla="*/ 16 h 7382"/>
                <a:gd name="T44" fmla="*/ 14769 w 14791"/>
                <a:gd name="T45" fmla="*/ 227 h 7382"/>
                <a:gd name="T46" fmla="*/ 14693 w 14791"/>
                <a:gd name="T47" fmla="*/ 648 h 7382"/>
                <a:gd name="T48" fmla="*/ 14528 w 14791"/>
                <a:gd name="T49" fmla="*/ 1225 h 7382"/>
                <a:gd name="T50" fmla="*/ 14241 w 14791"/>
                <a:gd name="T51" fmla="*/ 1907 h 7382"/>
                <a:gd name="T52" fmla="*/ 13799 w 14791"/>
                <a:gd name="T53" fmla="*/ 2641 h 7382"/>
                <a:gd name="T54" fmla="*/ 13169 w 14791"/>
                <a:gd name="T55" fmla="*/ 3375 h 7382"/>
                <a:gd name="T56" fmla="*/ 12315 w 14791"/>
                <a:gd name="T57" fmla="*/ 4056 h 7382"/>
                <a:gd name="T58" fmla="*/ 11206 w 14791"/>
                <a:gd name="T59" fmla="*/ 4634 h 7382"/>
                <a:gd name="T60" fmla="*/ 9807 w 14791"/>
                <a:gd name="T61" fmla="*/ 5054 h 7382"/>
                <a:gd name="T62" fmla="*/ 8085 w 14791"/>
                <a:gd name="T63" fmla="*/ 5267 h 7382"/>
                <a:gd name="T64" fmla="*/ 6169 w 14791"/>
                <a:gd name="T65" fmla="*/ 5222 h 7382"/>
                <a:gd name="T66" fmla="*/ 4555 w 14791"/>
                <a:gd name="T67" fmla="*/ 4935 h 7382"/>
                <a:gd name="T68" fmla="*/ 3250 w 14791"/>
                <a:gd name="T69" fmla="*/ 4456 h 7382"/>
                <a:gd name="T70" fmla="*/ 2220 w 14791"/>
                <a:gd name="T71" fmla="*/ 3839 h 7382"/>
                <a:gd name="T72" fmla="*/ 1434 w 14791"/>
                <a:gd name="T73" fmla="*/ 3134 h 7382"/>
                <a:gd name="T74" fmla="*/ 859 w 14791"/>
                <a:gd name="T75" fmla="*/ 2394 h 7382"/>
                <a:gd name="T76" fmla="*/ 463 w 14791"/>
                <a:gd name="T77" fmla="*/ 1671 h 7382"/>
                <a:gd name="T78" fmla="*/ 211 w 14791"/>
                <a:gd name="T79" fmla="*/ 1018 h 7382"/>
                <a:gd name="T80" fmla="*/ 73 w 14791"/>
                <a:gd name="T81" fmla="*/ 488 h 7382"/>
                <a:gd name="T82" fmla="*/ 13 w 14791"/>
                <a:gd name="T83" fmla="*/ 131 h 7382"/>
                <a:gd name="T84" fmla="*/ 0 w 14791"/>
                <a:gd name="T85" fmla="*/ 0 h 7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791" h="7382">
                  <a:moveTo>
                    <a:pt x="0" y="0"/>
                  </a:moveTo>
                  <a:lnTo>
                    <a:pt x="10" y="380"/>
                  </a:lnTo>
                  <a:lnTo>
                    <a:pt x="38" y="754"/>
                  </a:lnTo>
                  <a:lnTo>
                    <a:pt x="85" y="1124"/>
                  </a:lnTo>
                  <a:lnTo>
                    <a:pt x="150" y="1488"/>
                  </a:lnTo>
                  <a:lnTo>
                    <a:pt x="233" y="1845"/>
                  </a:lnTo>
                  <a:lnTo>
                    <a:pt x="333" y="2195"/>
                  </a:lnTo>
                  <a:lnTo>
                    <a:pt x="449" y="2538"/>
                  </a:lnTo>
                  <a:lnTo>
                    <a:pt x="582" y="2873"/>
                  </a:lnTo>
                  <a:lnTo>
                    <a:pt x="730" y="3200"/>
                  </a:lnTo>
                  <a:lnTo>
                    <a:pt x="893" y="3519"/>
                  </a:lnTo>
                  <a:lnTo>
                    <a:pt x="1071" y="3827"/>
                  </a:lnTo>
                  <a:lnTo>
                    <a:pt x="1264" y="4127"/>
                  </a:lnTo>
                  <a:lnTo>
                    <a:pt x="1470" y="4416"/>
                  </a:lnTo>
                  <a:lnTo>
                    <a:pt x="1689" y="4696"/>
                  </a:lnTo>
                  <a:lnTo>
                    <a:pt x="1922" y="4963"/>
                  </a:lnTo>
                  <a:lnTo>
                    <a:pt x="2167" y="5220"/>
                  </a:lnTo>
                  <a:lnTo>
                    <a:pt x="2423" y="5465"/>
                  </a:lnTo>
                  <a:lnTo>
                    <a:pt x="2691" y="5697"/>
                  </a:lnTo>
                  <a:lnTo>
                    <a:pt x="2971" y="5915"/>
                  </a:lnTo>
                  <a:lnTo>
                    <a:pt x="3261" y="6122"/>
                  </a:lnTo>
                  <a:lnTo>
                    <a:pt x="3562" y="6313"/>
                  </a:lnTo>
                  <a:lnTo>
                    <a:pt x="3872" y="6491"/>
                  </a:lnTo>
                  <a:lnTo>
                    <a:pt x="4190" y="6654"/>
                  </a:lnTo>
                  <a:lnTo>
                    <a:pt x="4518" y="6802"/>
                  </a:lnTo>
                  <a:lnTo>
                    <a:pt x="4855" y="6935"/>
                  </a:lnTo>
                  <a:lnTo>
                    <a:pt x="5198" y="7051"/>
                  </a:lnTo>
                  <a:lnTo>
                    <a:pt x="5550" y="7150"/>
                  </a:lnTo>
                  <a:lnTo>
                    <a:pt x="5908" y="7233"/>
                  </a:lnTo>
                  <a:lnTo>
                    <a:pt x="6273" y="7298"/>
                  </a:lnTo>
                  <a:lnTo>
                    <a:pt x="6643" y="7345"/>
                  </a:lnTo>
                  <a:lnTo>
                    <a:pt x="7019" y="7373"/>
                  </a:lnTo>
                  <a:lnTo>
                    <a:pt x="7400" y="7382"/>
                  </a:lnTo>
                  <a:lnTo>
                    <a:pt x="7780" y="7373"/>
                  </a:lnTo>
                  <a:lnTo>
                    <a:pt x="8155" y="7345"/>
                  </a:lnTo>
                  <a:lnTo>
                    <a:pt x="8525" y="7298"/>
                  </a:lnTo>
                  <a:lnTo>
                    <a:pt x="8890" y="7233"/>
                  </a:lnTo>
                  <a:lnTo>
                    <a:pt x="9247" y="7150"/>
                  </a:lnTo>
                  <a:lnTo>
                    <a:pt x="9598" y="7051"/>
                  </a:lnTo>
                  <a:lnTo>
                    <a:pt x="9941" y="6935"/>
                  </a:lnTo>
                  <a:lnTo>
                    <a:pt x="10276" y="6802"/>
                  </a:lnTo>
                  <a:lnTo>
                    <a:pt x="10604" y="6654"/>
                  </a:lnTo>
                  <a:lnTo>
                    <a:pt x="10923" y="6491"/>
                  </a:lnTo>
                  <a:lnTo>
                    <a:pt x="11232" y="6313"/>
                  </a:lnTo>
                  <a:lnTo>
                    <a:pt x="11532" y="6122"/>
                  </a:lnTo>
                  <a:lnTo>
                    <a:pt x="11821" y="5915"/>
                  </a:lnTo>
                  <a:lnTo>
                    <a:pt x="12101" y="5697"/>
                  </a:lnTo>
                  <a:lnTo>
                    <a:pt x="12369" y="5465"/>
                  </a:lnTo>
                  <a:lnTo>
                    <a:pt x="12626" y="5220"/>
                  </a:lnTo>
                  <a:lnTo>
                    <a:pt x="12871" y="4963"/>
                  </a:lnTo>
                  <a:lnTo>
                    <a:pt x="13103" y="4696"/>
                  </a:lnTo>
                  <a:lnTo>
                    <a:pt x="13323" y="4416"/>
                  </a:lnTo>
                  <a:lnTo>
                    <a:pt x="13529" y="4127"/>
                  </a:lnTo>
                  <a:lnTo>
                    <a:pt x="13721" y="3827"/>
                  </a:lnTo>
                  <a:lnTo>
                    <a:pt x="13899" y="3519"/>
                  </a:lnTo>
                  <a:lnTo>
                    <a:pt x="14062" y="3200"/>
                  </a:lnTo>
                  <a:lnTo>
                    <a:pt x="14210" y="2873"/>
                  </a:lnTo>
                  <a:lnTo>
                    <a:pt x="14343" y="2538"/>
                  </a:lnTo>
                  <a:lnTo>
                    <a:pt x="14459" y="2195"/>
                  </a:lnTo>
                  <a:lnTo>
                    <a:pt x="14559" y="1845"/>
                  </a:lnTo>
                  <a:lnTo>
                    <a:pt x="14641" y="1488"/>
                  </a:lnTo>
                  <a:lnTo>
                    <a:pt x="14706" y="1124"/>
                  </a:lnTo>
                  <a:lnTo>
                    <a:pt x="14753" y="754"/>
                  </a:lnTo>
                  <a:lnTo>
                    <a:pt x="14782" y="380"/>
                  </a:lnTo>
                  <a:lnTo>
                    <a:pt x="14791" y="0"/>
                  </a:lnTo>
                  <a:lnTo>
                    <a:pt x="14790" y="16"/>
                  </a:lnTo>
                  <a:lnTo>
                    <a:pt x="14787" y="60"/>
                  </a:lnTo>
                  <a:lnTo>
                    <a:pt x="14781" y="131"/>
                  </a:lnTo>
                  <a:lnTo>
                    <a:pt x="14769" y="227"/>
                  </a:lnTo>
                  <a:lnTo>
                    <a:pt x="14751" y="346"/>
                  </a:lnTo>
                  <a:lnTo>
                    <a:pt x="14726" y="488"/>
                  </a:lnTo>
                  <a:lnTo>
                    <a:pt x="14693" y="648"/>
                  </a:lnTo>
                  <a:lnTo>
                    <a:pt x="14649" y="825"/>
                  </a:lnTo>
                  <a:lnTo>
                    <a:pt x="14594" y="1018"/>
                  </a:lnTo>
                  <a:lnTo>
                    <a:pt x="14528" y="1225"/>
                  </a:lnTo>
                  <a:lnTo>
                    <a:pt x="14448" y="1443"/>
                  </a:lnTo>
                  <a:lnTo>
                    <a:pt x="14352" y="1671"/>
                  </a:lnTo>
                  <a:lnTo>
                    <a:pt x="14241" y="1907"/>
                  </a:lnTo>
                  <a:lnTo>
                    <a:pt x="14112" y="2148"/>
                  </a:lnTo>
                  <a:lnTo>
                    <a:pt x="13966" y="2394"/>
                  </a:lnTo>
                  <a:lnTo>
                    <a:pt x="13799" y="2641"/>
                  </a:lnTo>
                  <a:lnTo>
                    <a:pt x="13612" y="2888"/>
                  </a:lnTo>
                  <a:lnTo>
                    <a:pt x="13401" y="3134"/>
                  </a:lnTo>
                  <a:lnTo>
                    <a:pt x="13169" y="3375"/>
                  </a:lnTo>
                  <a:lnTo>
                    <a:pt x="12910" y="3611"/>
                  </a:lnTo>
                  <a:lnTo>
                    <a:pt x="12626" y="3839"/>
                  </a:lnTo>
                  <a:lnTo>
                    <a:pt x="12315" y="4056"/>
                  </a:lnTo>
                  <a:lnTo>
                    <a:pt x="11975" y="4263"/>
                  </a:lnTo>
                  <a:lnTo>
                    <a:pt x="11606" y="4456"/>
                  </a:lnTo>
                  <a:lnTo>
                    <a:pt x="11206" y="4634"/>
                  </a:lnTo>
                  <a:lnTo>
                    <a:pt x="10773" y="4794"/>
                  </a:lnTo>
                  <a:lnTo>
                    <a:pt x="10307" y="4935"/>
                  </a:lnTo>
                  <a:lnTo>
                    <a:pt x="9807" y="5054"/>
                  </a:lnTo>
                  <a:lnTo>
                    <a:pt x="9271" y="5151"/>
                  </a:lnTo>
                  <a:lnTo>
                    <a:pt x="8697" y="5222"/>
                  </a:lnTo>
                  <a:lnTo>
                    <a:pt x="8085" y="5267"/>
                  </a:lnTo>
                  <a:lnTo>
                    <a:pt x="7434" y="5281"/>
                  </a:lnTo>
                  <a:lnTo>
                    <a:pt x="6782" y="5267"/>
                  </a:lnTo>
                  <a:lnTo>
                    <a:pt x="6169" y="5222"/>
                  </a:lnTo>
                  <a:lnTo>
                    <a:pt x="5595" y="5151"/>
                  </a:lnTo>
                  <a:lnTo>
                    <a:pt x="5057" y="5054"/>
                  </a:lnTo>
                  <a:lnTo>
                    <a:pt x="4555" y="4935"/>
                  </a:lnTo>
                  <a:lnTo>
                    <a:pt x="4087" y="4794"/>
                  </a:lnTo>
                  <a:lnTo>
                    <a:pt x="3652" y="4634"/>
                  </a:lnTo>
                  <a:lnTo>
                    <a:pt x="3250" y="4456"/>
                  </a:lnTo>
                  <a:lnTo>
                    <a:pt x="2877" y="4263"/>
                  </a:lnTo>
                  <a:lnTo>
                    <a:pt x="2534" y="4056"/>
                  </a:lnTo>
                  <a:lnTo>
                    <a:pt x="2220" y="3839"/>
                  </a:lnTo>
                  <a:lnTo>
                    <a:pt x="1933" y="3611"/>
                  </a:lnTo>
                  <a:lnTo>
                    <a:pt x="1671" y="3375"/>
                  </a:lnTo>
                  <a:lnTo>
                    <a:pt x="1434" y="3134"/>
                  </a:lnTo>
                  <a:lnTo>
                    <a:pt x="1221" y="2888"/>
                  </a:lnTo>
                  <a:lnTo>
                    <a:pt x="1030" y="2641"/>
                  </a:lnTo>
                  <a:lnTo>
                    <a:pt x="859" y="2394"/>
                  </a:lnTo>
                  <a:lnTo>
                    <a:pt x="710" y="2148"/>
                  </a:lnTo>
                  <a:lnTo>
                    <a:pt x="578" y="1907"/>
                  </a:lnTo>
                  <a:lnTo>
                    <a:pt x="463" y="1671"/>
                  </a:lnTo>
                  <a:lnTo>
                    <a:pt x="365" y="1443"/>
                  </a:lnTo>
                  <a:lnTo>
                    <a:pt x="281" y="1225"/>
                  </a:lnTo>
                  <a:lnTo>
                    <a:pt x="211" y="1018"/>
                  </a:lnTo>
                  <a:lnTo>
                    <a:pt x="154" y="825"/>
                  </a:lnTo>
                  <a:lnTo>
                    <a:pt x="108" y="648"/>
                  </a:lnTo>
                  <a:lnTo>
                    <a:pt x="73" y="488"/>
                  </a:lnTo>
                  <a:lnTo>
                    <a:pt x="46" y="346"/>
                  </a:lnTo>
                  <a:lnTo>
                    <a:pt x="26" y="227"/>
                  </a:lnTo>
                  <a:lnTo>
                    <a:pt x="13" y="131"/>
                  </a:lnTo>
                  <a:lnTo>
                    <a:pt x="6" y="60"/>
                  </a:lnTo>
                  <a:lnTo>
                    <a:pt x="2"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3"/>
            <p:cNvSpPr>
              <a:spLocks/>
            </p:cNvSpPr>
            <p:nvPr/>
          </p:nvSpPr>
          <p:spPr bwMode="auto">
            <a:xfrm>
              <a:off x="3540" y="1143"/>
              <a:ext cx="352" cy="210"/>
            </a:xfrm>
            <a:custGeom>
              <a:avLst/>
              <a:gdLst>
                <a:gd name="T0" fmla="*/ 0 w 7040"/>
                <a:gd name="T1" fmla="*/ 5 h 4207"/>
                <a:gd name="T2" fmla="*/ 396 w 7040"/>
                <a:gd name="T3" fmla="*/ 0 h 4207"/>
                <a:gd name="T4" fmla="*/ 784 w 7040"/>
                <a:gd name="T5" fmla="*/ 21 h 4207"/>
                <a:gd name="T6" fmla="*/ 1161 w 7040"/>
                <a:gd name="T7" fmla="*/ 65 h 4207"/>
                <a:gd name="T8" fmla="*/ 1530 w 7040"/>
                <a:gd name="T9" fmla="*/ 130 h 4207"/>
                <a:gd name="T10" fmla="*/ 1888 w 7040"/>
                <a:gd name="T11" fmla="*/ 216 h 4207"/>
                <a:gd name="T12" fmla="*/ 2237 w 7040"/>
                <a:gd name="T13" fmla="*/ 321 h 4207"/>
                <a:gd name="T14" fmla="*/ 2575 w 7040"/>
                <a:gd name="T15" fmla="*/ 443 h 4207"/>
                <a:gd name="T16" fmla="*/ 2903 w 7040"/>
                <a:gd name="T17" fmla="*/ 580 h 4207"/>
                <a:gd name="T18" fmla="*/ 3220 w 7040"/>
                <a:gd name="T19" fmla="*/ 731 h 4207"/>
                <a:gd name="T20" fmla="*/ 3526 w 7040"/>
                <a:gd name="T21" fmla="*/ 894 h 4207"/>
                <a:gd name="T22" fmla="*/ 3822 w 7040"/>
                <a:gd name="T23" fmla="*/ 1068 h 4207"/>
                <a:gd name="T24" fmla="*/ 4106 w 7040"/>
                <a:gd name="T25" fmla="*/ 1250 h 4207"/>
                <a:gd name="T26" fmla="*/ 4378 w 7040"/>
                <a:gd name="T27" fmla="*/ 1439 h 4207"/>
                <a:gd name="T28" fmla="*/ 4639 w 7040"/>
                <a:gd name="T29" fmla="*/ 1634 h 4207"/>
                <a:gd name="T30" fmla="*/ 4887 w 7040"/>
                <a:gd name="T31" fmla="*/ 1833 h 4207"/>
                <a:gd name="T32" fmla="*/ 5123 w 7040"/>
                <a:gd name="T33" fmla="*/ 2034 h 4207"/>
                <a:gd name="T34" fmla="*/ 5346 w 7040"/>
                <a:gd name="T35" fmla="*/ 2236 h 4207"/>
                <a:gd name="T36" fmla="*/ 5557 w 7040"/>
                <a:gd name="T37" fmla="*/ 2435 h 4207"/>
                <a:gd name="T38" fmla="*/ 5754 w 7040"/>
                <a:gd name="T39" fmla="*/ 2633 h 4207"/>
                <a:gd name="T40" fmla="*/ 5939 w 7040"/>
                <a:gd name="T41" fmla="*/ 2827 h 4207"/>
                <a:gd name="T42" fmla="*/ 6111 w 7040"/>
                <a:gd name="T43" fmla="*/ 3014 h 4207"/>
                <a:gd name="T44" fmla="*/ 6268 w 7040"/>
                <a:gd name="T45" fmla="*/ 3194 h 4207"/>
                <a:gd name="T46" fmla="*/ 6411 w 7040"/>
                <a:gd name="T47" fmla="*/ 3363 h 4207"/>
                <a:gd name="T48" fmla="*/ 6541 w 7040"/>
                <a:gd name="T49" fmla="*/ 3523 h 4207"/>
                <a:gd name="T50" fmla="*/ 6656 w 7040"/>
                <a:gd name="T51" fmla="*/ 3670 h 4207"/>
                <a:gd name="T52" fmla="*/ 6756 w 7040"/>
                <a:gd name="T53" fmla="*/ 3803 h 4207"/>
                <a:gd name="T54" fmla="*/ 6842 w 7040"/>
                <a:gd name="T55" fmla="*/ 3919 h 4207"/>
                <a:gd name="T56" fmla="*/ 6913 w 7040"/>
                <a:gd name="T57" fmla="*/ 4018 h 4207"/>
                <a:gd name="T58" fmla="*/ 7007 w 7040"/>
                <a:gd name="T59" fmla="*/ 4157 h 4207"/>
                <a:gd name="T60" fmla="*/ 7040 w 7040"/>
                <a:gd name="T61" fmla="*/ 4207 h 4207"/>
                <a:gd name="T62" fmla="*/ 6998 w 7040"/>
                <a:gd name="T63" fmla="*/ 4165 h 4207"/>
                <a:gd name="T64" fmla="*/ 6874 w 7040"/>
                <a:gd name="T65" fmla="*/ 4048 h 4207"/>
                <a:gd name="T66" fmla="*/ 6785 w 7040"/>
                <a:gd name="T67" fmla="*/ 3964 h 4207"/>
                <a:gd name="T68" fmla="*/ 6677 w 7040"/>
                <a:gd name="T69" fmla="*/ 3865 h 4207"/>
                <a:gd name="T70" fmla="*/ 6553 w 7040"/>
                <a:gd name="T71" fmla="*/ 3750 h 4207"/>
                <a:gd name="T72" fmla="*/ 6411 w 7040"/>
                <a:gd name="T73" fmla="*/ 3624 h 4207"/>
                <a:gd name="T74" fmla="*/ 6254 w 7040"/>
                <a:gd name="T75" fmla="*/ 3487 h 4207"/>
                <a:gd name="T76" fmla="*/ 6082 w 7040"/>
                <a:gd name="T77" fmla="*/ 3338 h 4207"/>
                <a:gd name="T78" fmla="*/ 5896 w 7040"/>
                <a:gd name="T79" fmla="*/ 3181 h 4207"/>
                <a:gd name="T80" fmla="*/ 5696 w 7040"/>
                <a:gd name="T81" fmla="*/ 3016 h 4207"/>
                <a:gd name="T82" fmla="*/ 5484 w 7040"/>
                <a:gd name="T83" fmla="*/ 2844 h 4207"/>
                <a:gd name="T84" fmla="*/ 5259 w 7040"/>
                <a:gd name="T85" fmla="*/ 2668 h 4207"/>
                <a:gd name="T86" fmla="*/ 5023 w 7040"/>
                <a:gd name="T87" fmla="*/ 2488 h 4207"/>
                <a:gd name="T88" fmla="*/ 4777 w 7040"/>
                <a:gd name="T89" fmla="*/ 2304 h 4207"/>
                <a:gd name="T90" fmla="*/ 4520 w 7040"/>
                <a:gd name="T91" fmla="*/ 2118 h 4207"/>
                <a:gd name="T92" fmla="*/ 4255 w 7040"/>
                <a:gd name="T93" fmla="*/ 1933 h 4207"/>
                <a:gd name="T94" fmla="*/ 3982 w 7040"/>
                <a:gd name="T95" fmla="*/ 1748 h 4207"/>
                <a:gd name="T96" fmla="*/ 3700 w 7040"/>
                <a:gd name="T97" fmla="*/ 1566 h 4207"/>
                <a:gd name="T98" fmla="*/ 3412 w 7040"/>
                <a:gd name="T99" fmla="*/ 1387 h 4207"/>
                <a:gd name="T100" fmla="*/ 3119 w 7040"/>
                <a:gd name="T101" fmla="*/ 1213 h 4207"/>
                <a:gd name="T102" fmla="*/ 2818 w 7040"/>
                <a:gd name="T103" fmla="*/ 1045 h 4207"/>
                <a:gd name="T104" fmla="*/ 2514 w 7040"/>
                <a:gd name="T105" fmla="*/ 884 h 4207"/>
                <a:gd name="T106" fmla="*/ 2206 w 7040"/>
                <a:gd name="T107" fmla="*/ 731 h 4207"/>
                <a:gd name="T108" fmla="*/ 1894 w 7040"/>
                <a:gd name="T109" fmla="*/ 589 h 4207"/>
                <a:gd name="T110" fmla="*/ 1581 w 7040"/>
                <a:gd name="T111" fmla="*/ 457 h 4207"/>
                <a:gd name="T112" fmla="*/ 1265 w 7040"/>
                <a:gd name="T113" fmla="*/ 337 h 4207"/>
                <a:gd name="T114" fmla="*/ 948 w 7040"/>
                <a:gd name="T115" fmla="*/ 231 h 4207"/>
                <a:gd name="T116" fmla="*/ 632 w 7040"/>
                <a:gd name="T117" fmla="*/ 139 h 4207"/>
                <a:gd name="T118" fmla="*/ 316 w 7040"/>
                <a:gd name="T119" fmla="*/ 63 h 4207"/>
                <a:gd name="T120" fmla="*/ 0 w 7040"/>
                <a:gd name="T121" fmla="*/ 5 h 4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040" h="4207">
                  <a:moveTo>
                    <a:pt x="0" y="5"/>
                  </a:moveTo>
                  <a:lnTo>
                    <a:pt x="396" y="0"/>
                  </a:lnTo>
                  <a:lnTo>
                    <a:pt x="784" y="21"/>
                  </a:lnTo>
                  <a:lnTo>
                    <a:pt x="1161" y="65"/>
                  </a:lnTo>
                  <a:lnTo>
                    <a:pt x="1530" y="130"/>
                  </a:lnTo>
                  <a:lnTo>
                    <a:pt x="1888" y="216"/>
                  </a:lnTo>
                  <a:lnTo>
                    <a:pt x="2237" y="321"/>
                  </a:lnTo>
                  <a:lnTo>
                    <a:pt x="2575" y="443"/>
                  </a:lnTo>
                  <a:lnTo>
                    <a:pt x="2903" y="580"/>
                  </a:lnTo>
                  <a:lnTo>
                    <a:pt x="3220" y="731"/>
                  </a:lnTo>
                  <a:lnTo>
                    <a:pt x="3526" y="894"/>
                  </a:lnTo>
                  <a:lnTo>
                    <a:pt x="3822" y="1068"/>
                  </a:lnTo>
                  <a:lnTo>
                    <a:pt x="4106" y="1250"/>
                  </a:lnTo>
                  <a:lnTo>
                    <a:pt x="4378" y="1439"/>
                  </a:lnTo>
                  <a:lnTo>
                    <a:pt x="4639" y="1634"/>
                  </a:lnTo>
                  <a:lnTo>
                    <a:pt x="4887" y="1833"/>
                  </a:lnTo>
                  <a:lnTo>
                    <a:pt x="5123" y="2034"/>
                  </a:lnTo>
                  <a:lnTo>
                    <a:pt x="5346" y="2236"/>
                  </a:lnTo>
                  <a:lnTo>
                    <a:pt x="5557" y="2435"/>
                  </a:lnTo>
                  <a:lnTo>
                    <a:pt x="5754" y="2633"/>
                  </a:lnTo>
                  <a:lnTo>
                    <a:pt x="5939" y="2827"/>
                  </a:lnTo>
                  <a:lnTo>
                    <a:pt x="6111" y="3014"/>
                  </a:lnTo>
                  <a:lnTo>
                    <a:pt x="6268" y="3194"/>
                  </a:lnTo>
                  <a:lnTo>
                    <a:pt x="6411" y="3363"/>
                  </a:lnTo>
                  <a:lnTo>
                    <a:pt x="6541" y="3523"/>
                  </a:lnTo>
                  <a:lnTo>
                    <a:pt x="6656" y="3670"/>
                  </a:lnTo>
                  <a:lnTo>
                    <a:pt x="6756" y="3803"/>
                  </a:lnTo>
                  <a:lnTo>
                    <a:pt x="6842" y="3919"/>
                  </a:lnTo>
                  <a:lnTo>
                    <a:pt x="6913" y="4018"/>
                  </a:lnTo>
                  <a:lnTo>
                    <a:pt x="7007" y="4157"/>
                  </a:lnTo>
                  <a:lnTo>
                    <a:pt x="7040" y="4207"/>
                  </a:lnTo>
                  <a:lnTo>
                    <a:pt x="6998" y="4165"/>
                  </a:lnTo>
                  <a:lnTo>
                    <a:pt x="6874" y="4048"/>
                  </a:lnTo>
                  <a:lnTo>
                    <a:pt x="6785" y="3964"/>
                  </a:lnTo>
                  <a:lnTo>
                    <a:pt x="6677" y="3865"/>
                  </a:lnTo>
                  <a:lnTo>
                    <a:pt x="6553" y="3750"/>
                  </a:lnTo>
                  <a:lnTo>
                    <a:pt x="6411" y="3624"/>
                  </a:lnTo>
                  <a:lnTo>
                    <a:pt x="6254" y="3487"/>
                  </a:lnTo>
                  <a:lnTo>
                    <a:pt x="6082" y="3338"/>
                  </a:lnTo>
                  <a:lnTo>
                    <a:pt x="5896" y="3181"/>
                  </a:lnTo>
                  <a:lnTo>
                    <a:pt x="5696" y="3016"/>
                  </a:lnTo>
                  <a:lnTo>
                    <a:pt x="5484" y="2844"/>
                  </a:lnTo>
                  <a:lnTo>
                    <a:pt x="5259" y="2668"/>
                  </a:lnTo>
                  <a:lnTo>
                    <a:pt x="5023" y="2488"/>
                  </a:lnTo>
                  <a:lnTo>
                    <a:pt x="4777" y="2304"/>
                  </a:lnTo>
                  <a:lnTo>
                    <a:pt x="4520" y="2118"/>
                  </a:lnTo>
                  <a:lnTo>
                    <a:pt x="4255" y="1933"/>
                  </a:lnTo>
                  <a:lnTo>
                    <a:pt x="3982" y="1748"/>
                  </a:lnTo>
                  <a:lnTo>
                    <a:pt x="3700" y="1566"/>
                  </a:lnTo>
                  <a:lnTo>
                    <a:pt x="3412" y="1387"/>
                  </a:lnTo>
                  <a:lnTo>
                    <a:pt x="3119" y="1213"/>
                  </a:lnTo>
                  <a:lnTo>
                    <a:pt x="2818" y="1045"/>
                  </a:lnTo>
                  <a:lnTo>
                    <a:pt x="2514" y="884"/>
                  </a:lnTo>
                  <a:lnTo>
                    <a:pt x="2206" y="731"/>
                  </a:lnTo>
                  <a:lnTo>
                    <a:pt x="1894" y="589"/>
                  </a:lnTo>
                  <a:lnTo>
                    <a:pt x="1581" y="457"/>
                  </a:lnTo>
                  <a:lnTo>
                    <a:pt x="1265" y="337"/>
                  </a:lnTo>
                  <a:lnTo>
                    <a:pt x="948" y="231"/>
                  </a:lnTo>
                  <a:lnTo>
                    <a:pt x="632" y="139"/>
                  </a:lnTo>
                  <a:lnTo>
                    <a:pt x="316" y="63"/>
                  </a:lnTo>
                  <a:lnTo>
                    <a:pt x="0" y="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4"/>
            <p:cNvSpPr>
              <a:spLocks/>
            </p:cNvSpPr>
            <p:nvPr/>
          </p:nvSpPr>
          <p:spPr bwMode="auto">
            <a:xfrm>
              <a:off x="3328" y="1322"/>
              <a:ext cx="142" cy="67"/>
            </a:xfrm>
            <a:custGeom>
              <a:avLst/>
              <a:gdLst>
                <a:gd name="T0" fmla="*/ 2857 w 2857"/>
                <a:gd name="T1" fmla="*/ 799 h 1327"/>
                <a:gd name="T2" fmla="*/ 2703 w 2857"/>
                <a:gd name="T3" fmla="*/ 641 h 1327"/>
                <a:gd name="T4" fmla="*/ 2554 w 2857"/>
                <a:gd name="T5" fmla="*/ 503 h 1327"/>
                <a:gd name="T6" fmla="*/ 2408 w 2857"/>
                <a:gd name="T7" fmla="*/ 384 h 1327"/>
                <a:gd name="T8" fmla="*/ 2266 w 2857"/>
                <a:gd name="T9" fmla="*/ 282 h 1327"/>
                <a:gd name="T10" fmla="*/ 2127 w 2857"/>
                <a:gd name="T11" fmla="*/ 197 h 1327"/>
                <a:gd name="T12" fmla="*/ 1992 w 2857"/>
                <a:gd name="T13" fmla="*/ 129 h 1327"/>
                <a:gd name="T14" fmla="*/ 1862 w 2857"/>
                <a:gd name="T15" fmla="*/ 75 h 1327"/>
                <a:gd name="T16" fmla="*/ 1735 w 2857"/>
                <a:gd name="T17" fmla="*/ 37 h 1327"/>
                <a:gd name="T18" fmla="*/ 1613 w 2857"/>
                <a:gd name="T19" fmla="*/ 12 h 1327"/>
                <a:gd name="T20" fmla="*/ 1495 w 2857"/>
                <a:gd name="T21" fmla="*/ 0 h 1327"/>
                <a:gd name="T22" fmla="*/ 1380 w 2857"/>
                <a:gd name="T23" fmla="*/ 0 h 1327"/>
                <a:gd name="T24" fmla="*/ 1270 w 2857"/>
                <a:gd name="T25" fmla="*/ 12 h 1327"/>
                <a:gd name="T26" fmla="*/ 1165 w 2857"/>
                <a:gd name="T27" fmla="*/ 34 h 1327"/>
                <a:gd name="T28" fmla="*/ 1063 w 2857"/>
                <a:gd name="T29" fmla="*/ 65 h 1327"/>
                <a:gd name="T30" fmla="*/ 966 w 2857"/>
                <a:gd name="T31" fmla="*/ 105 h 1327"/>
                <a:gd name="T32" fmla="*/ 872 w 2857"/>
                <a:gd name="T33" fmla="*/ 153 h 1327"/>
                <a:gd name="T34" fmla="*/ 783 w 2857"/>
                <a:gd name="T35" fmla="*/ 208 h 1327"/>
                <a:gd name="T36" fmla="*/ 700 w 2857"/>
                <a:gd name="T37" fmla="*/ 270 h 1327"/>
                <a:gd name="T38" fmla="*/ 619 w 2857"/>
                <a:gd name="T39" fmla="*/ 337 h 1327"/>
                <a:gd name="T40" fmla="*/ 543 w 2857"/>
                <a:gd name="T41" fmla="*/ 408 h 1327"/>
                <a:gd name="T42" fmla="*/ 472 w 2857"/>
                <a:gd name="T43" fmla="*/ 483 h 1327"/>
                <a:gd name="T44" fmla="*/ 406 w 2857"/>
                <a:gd name="T45" fmla="*/ 562 h 1327"/>
                <a:gd name="T46" fmla="*/ 344 w 2857"/>
                <a:gd name="T47" fmla="*/ 642 h 1327"/>
                <a:gd name="T48" fmla="*/ 287 w 2857"/>
                <a:gd name="T49" fmla="*/ 724 h 1327"/>
                <a:gd name="T50" fmla="*/ 234 w 2857"/>
                <a:gd name="T51" fmla="*/ 807 h 1327"/>
                <a:gd name="T52" fmla="*/ 186 w 2857"/>
                <a:gd name="T53" fmla="*/ 888 h 1327"/>
                <a:gd name="T54" fmla="*/ 143 w 2857"/>
                <a:gd name="T55" fmla="*/ 969 h 1327"/>
                <a:gd name="T56" fmla="*/ 105 w 2857"/>
                <a:gd name="T57" fmla="*/ 1048 h 1327"/>
                <a:gd name="T58" fmla="*/ 71 w 2857"/>
                <a:gd name="T59" fmla="*/ 1124 h 1327"/>
                <a:gd name="T60" fmla="*/ 43 w 2857"/>
                <a:gd name="T61" fmla="*/ 1196 h 1327"/>
                <a:gd name="T62" fmla="*/ 19 w 2857"/>
                <a:gd name="T63" fmla="*/ 1264 h 1327"/>
                <a:gd name="T64" fmla="*/ 0 w 2857"/>
                <a:gd name="T65" fmla="*/ 1327 h 1327"/>
                <a:gd name="T66" fmla="*/ 14 w 2857"/>
                <a:gd name="T67" fmla="*/ 1312 h 1327"/>
                <a:gd name="T68" fmla="*/ 56 w 2857"/>
                <a:gd name="T69" fmla="*/ 1271 h 1327"/>
                <a:gd name="T70" fmla="*/ 87 w 2857"/>
                <a:gd name="T71" fmla="*/ 1242 h 1327"/>
                <a:gd name="T72" fmla="*/ 124 w 2857"/>
                <a:gd name="T73" fmla="*/ 1208 h 1327"/>
                <a:gd name="T74" fmla="*/ 167 w 2857"/>
                <a:gd name="T75" fmla="*/ 1171 h 1327"/>
                <a:gd name="T76" fmla="*/ 218 w 2857"/>
                <a:gd name="T77" fmla="*/ 1130 h 1327"/>
                <a:gd name="T78" fmla="*/ 273 w 2857"/>
                <a:gd name="T79" fmla="*/ 1087 h 1327"/>
                <a:gd name="T80" fmla="*/ 335 w 2857"/>
                <a:gd name="T81" fmla="*/ 1041 h 1327"/>
                <a:gd name="T82" fmla="*/ 402 w 2857"/>
                <a:gd name="T83" fmla="*/ 994 h 1327"/>
                <a:gd name="T84" fmla="*/ 475 w 2857"/>
                <a:gd name="T85" fmla="*/ 946 h 1327"/>
                <a:gd name="T86" fmla="*/ 554 w 2857"/>
                <a:gd name="T87" fmla="*/ 898 h 1327"/>
                <a:gd name="T88" fmla="*/ 637 w 2857"/>
                <a:gd name="T89" fmla="*/ 850 h 1327"/>
                <a:gd name="T90" fmla="*/ 726 w 2857"/>
                <a:gd name="T91" fmla="*/ 804 h 1327"/>
                <a:gd name="T92" fmla="*/ 819 w 2857"/>
                <a:gd name="T93" fmla="*/ 759 h 1327"/>
                <a:gd name="T94" fmla="*/ 917 w 2857"/>
                <a:gd name="T95" fmla="*/ 716 h 1327"/>
                <a:gd name="T96" fmla="*/ 1020 w 2857"/>
                <a:gd name="T97" fmla="*/ 677 h 1327"/>
                <a:gd name="T98" fmla="*/ 1127 w 2857"/>
                <a:gd name="T99" fmla="*/ 641 h 1327"/>
                <a:gd name="T100" fmla="*/ 1239 w 2857"/>
                <a:gd name="T101" fmla="*/ 609 h 1327"/>
                <a:gd name="T102" fmla="*/ 1354 w 2857"/>
                <a:gd name="T103" fmla="*/ 583 h 1327"/>
                <a:gd name="T104" fmla="*/ 1475 w 2857"/>
                <a:gd name="T105" fmla="*/ 562 h 1327"/>
                <a:gd name="T106" fmla="*/ 1597 w 2857"/>
                <a:gd name="T107" fmla="*/ 547 h 1327"/>
                <a:gd name="T108" fmla="*/ 1725 w 2857"/>
                <a:gd name="T109" fmla="*/ 539 h 1327"/>
                <a:gd name="T110" fmla="*/ 1856 w 2857"/>
                <a:gd name="T111" fmla="*/ 539 h 1327"/>
                <a:gd name="T112" fmla="*/ 1990 w 2857"/>
                <a:gd name="T113" fmla="*/ 546 h 1327"/>
                <a:gd name="T114" fmla="*/ 2127 w 2857"/>
                <a:gd name="T115" fmla="*/ 563 h 1327"/>
                <a:gd name="T116" fmla="*/ 2268 w 2857"/>
                <a:gd name="T117" fmla="*/ 589 h 1327"/>
                <a:gd name="T118" fmla="*/ 2411 w 2857"/>
                <a:gd name="T119" fmla="*/ 625 h 1327"/>
                <a:gd name="T120" fmla="*/ 2558 w 2857"/>
                <a:gd name="T121" fmla="*/ 672 h 1327"/>
                <a:gd name="T122" fmla="*/ 2707 w 2857"/>
                <a:gd name="T123" fmla="*/ 729 h 1327"/>
                <a:gd name="T124" fmla="*/ 2857 w 2857"/>
                <a:gd name="T125" fmla="*/ 799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57" h="1327">
                  <a:moveTo>
                    <a:pt x="2857" y="799"/>
                  </a:moveTo>
                  <a:lnTo>
                    <a:pt x="2703" y="641"/>
                  </a:lnTo>
                  <a:lnTo>
                    <a:pt x="2554" y="503"/>
                  </a:lnTo>
                  <a:lnTo>
                    <a:pt x="2408" y="384"/>
                  </a:lnTo>
                  <a:lnTo>
                    <a:pt x="2266" y="282"/>
                  </a:lnTo>
                  <a:lnTo>
                    <a:pt x="2127" y="197"/>
                  </a:lnTo>
                  <a:lnTo>
                    <a:pt x="1992" y="129"/>
                  </a:lnTo>
                  <a:lnTo>
                    <a:pt x="1862" y="75"/>
                  </a:lnTo>
                  <a:lnTo>
                    <a:pt x="1735" y="37"/>
                  </a:lnTo>
                  <a:lnTo>
                    <a:pt x="1613" y="12"/>
                  </a:lnTo>
                  <a:lnTo>
                    <a:pt x="1495" y="0"/>
                  </a:lnTo>
                  <a:lnTo>
                    <a:pt x="1380" y="0"/>
                  </a:lnTo>
                  <a:lnTo>
                    <a:pt x="1270" y="12"/>
                  </a:lnTo>
                  <a:lnTo>
                    <a:pt x="1165" y="34"/>
                  </a:lnTo>
                  <a:lnTo>
                    <a:pt x="1063" y="65"/>
                  </a:lnTo>
                  <a:lnTo>
                    <a:pt x="966" y="105"/>
                  </a:lnTo>
                  <a:lnTo>
                    <a:pt x="872" y="153"/>
                  </a:lnTo>
                  <a:lnTo>
                    <a:pt x="783" y="208"/>
                  </a:lnTo>
                  <a:lnTo>
                    <a:pt x="700" y="270"/>
                  </a:lnTo>
                  <a:lnTo>
                    <a:pt x="619" y="337"/>
                  </a:lnTo>
                  <a:lnTo>
                    <a:pt x="543" y="408"/>
                  </a:lnTo>
                  <a:lnTo>
                    <a:pt x="472" y="483"/>
                  </a:lnTo>
                  <a:lnTo>
                    <a:pt x="406" y="562"/>
                  </a:lnTo>
                  <a:lnTo>
                    <a:pt x="344" y="642"/>
                  </a:lnTo>
                  <a:lnTo>
                    <a:pt x="287" y="724"/>
                  </a:lnTo>
                  <a:lnTo>
                    <a:pt x="234" y="807"/>
                  </a:lnTo>
                  <a:lnTo>
                    <a:pt x="186" y="888"/>
                  </a:lnTo>
                  <a:lnTo>
                    <a:pt x="143" y="969"/>
                  </a:lnTo>
                  <a:lnTo>
                    <a:pt x="105" y="1048"/>
                  </a:lnTo>
                  <a:lnTo>
                    <a:pt x="71" y="1124"/>
                  </a:lnTo>
                  <a:lnTo>
                    <a:pt x="43" y="1196"/>
                  </a:lnTo>
                  <a:lnTo>
                    <a:pt x="19" y="1264"/>
                  </a:lnTo>
                  <a:lnTo>
                    <a:pt x="0" y="1327"/>
                  </a:lnTo>
                  <a:lnTo>
                    <a:pt x="14" y="1312"/>
                  </a:lnTo>
                  <a:lnTo>
                    <a:pt x="56" y="1271"/>
                  </a:lnTo>
                  <a:lnTo>
                    <a:pt x="87" y="1242"/>
                  </a:lnTo>
                  <a:lnTo>
                    <a:pt x="124" y="1208"/>
                  </a:lnTo>
                  <a:lnTo>
                    <a:pt x="167" y="1171"/>
                  </a:lnTo>
                  <a:lnTo>
                    <a:pt x="218" y="1130"/>
                  </a:lnTo>
                  <a:lnTo>
                    <a:pt x="273" y="1087"/>
                  </a:lnTo>
                  <a:lnTo>
                    <a:pt x="335" y="1041"/>
                  </a:lnTo>
                  <a:lnTo>
                    <a:pt x="402" y="994"/>
                  </a:lnTo>
                  <a:lnTo>
                    <a:pt x="475" y="946"/>
                  </a:lnTo>
                  <a:lnTo>
                    <a:pt x="554" y="898"/>
                  </a:lnTo>
                  <a:lnTo>
                    <a:pt x="637" y="850"/>
                  </a:lnTo>
                  <a:lnTo>
                    <a:pt x="726" y="804"/>
                  </a:lnTo>
                  <a:lnTo>
                    <a:pt x="819" y="759"/>
                  </a:lnTo>
                  <a:lnTo>
                    <a:pt x="917" y="716"/>
                  </a:lnTo>
                  <a:lnTo>
                    <a:pt x="1020" y="677"/>
                  </a:lnTo>
                  <a:lnTo>
                    <a:pt x="1127" y="641"/>
                  </a:lnTo>
                  <a:lnTo>
                    <a:pt x="1239" y="609"/>
                  </a:lnTo>
                  <a:lnTo>
                    <a:pt x="1354" y="583"/>
                  </a:lnTo>
                  <a:lnTo>
                    <a:pt x="1475" y="562"/>
                  </a:lnTo>
                  <a:lnTo>
                    <a:pt x="1597" y="547"/>
                  </a:lnTo>
                  <a:lnTo>
                    <a:pt x="1725" y="539"/>
                  </a:lnTo>
                  <a:lnTo>
                    <a:pt x="1856" y="539"/>
                  </a:lnTo>
                  <a:lnTo>
                    <a:pt x="1990" y="546"/>
                  </a:lnTo>
                  <a:lnTo>
                    <a:pt x="2127" y="563"/>
                  </a:lnTo>
                  <a:lnTo>
                    <a:pt x="2268" y="589"/>
                  </a:lnTo>
                  <a:lnTo>
                    <a:pt x="2411" y="625"/>
                  </a:lnTo>
                  <a:lnTo>
                    <a:pt x="2558" y="672"/>
                  </a:lnTo>
                  <a:lnTo>
                    <a:pt x="2707" y="729"/>
                  </a:lnTo>
                  <a:lnTo>
                    <a:pt x="2857" y="799"/>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5"/>
            <p:cNvSpPr>
              <a:spLocks/>
            </p:cNvSpPr>
            <p:nvPr/>
          </p:nvSpPr>
          <p:spPr bwMode="auto">
            <a:xfrm>
              <a:off x="3620" y="1322"/>
              <a:ext cx="142" cy="67"/>
            </a:xfrm>
            <a:custGeom>
              <a:avLst/>
              <a:gdLst>
                <a:gd name="T0" fmla="*/ 0 w 2849"/>
                <a:gd name="T1" fmla="*/ 799 h 1327"/>
                <a:gd name="T2" fmla="*/ 153 w 2849"/>
                <a:gd name="T3" fmla="*/ 641 h 1327"/>
                <a:gd name="T4" fmla="*/ 301 w 2849"/>
                <a:gd name="T5" fmla="*/ 503 h 1327"/>
                <a:gd name="T6" fmla="*/ 447 w 2849"/>
                <a:gd name="T7" fmla="*/ 384 h 1327"/>
                <a:gd name="T8" fmla="*/ 588 w 2849"/>
                <a:gd name="T9" fmla="*/ 282 h 1327"/>
                <a:gd name="T10" fmla="*/ 727 w 2849"/>
                <a:gd name="T11" fmla="*/ 197 h 1327"/>
                <a:gd name="T12" fmla="*/ 861 w 2849"/>
                <a:gd name="T13" fmla="*/ 129 h 1327"/>
                <a:gd name="T14" fmla="*/ 991 w 2849"/>
                <a:gd name="T15" fmla="*/ 75 h 1327"/>
                <a:gd name="T16" fmla="*/ 1116 w 2849"/>
                <a:gd name="T17" fmla="*/ 37 h 1327"/>
                <a:gd name="T18" fmla="*/ 1239 w 2849"/>
                <a:gd name="T19" fmla="*/ 12 h 1327"/>
                <a:gd name="T20" fmla="*/ 1356 w 2849"/>
                <a:gd name="T21" fmla="*/ 0 h 1327"/>
                <a:gd name="T22" fmla="*/ 1470 w 2849"/>
                <a:gd name="T23" fmla="*/ 0 h 1327"/>
                <a:gd name="T24" fmla="*/ 1580 w 2849"/>
                <a:gd name="T25" fmla="*/ 12 h 1327"/>
                <a:gd name="T26" fmla="*/ 1686 w 2849"/>
                <a:gd name="T27" fmla="*/ 34 h 1327"/>
                <a:gd name="T28" fmla="*/ 1787 w 2849"/>
                <a:gd name="T29" fmla="*/ 65 h 1327"/>
                <a:gd name="T30" fmla="*/ 1884 w 2849"/>
                <a:gd name="T31" fmla="*/ 105 h 1327"/>
                <a:gd name="T32" fmla="*/ 1977 w 2849"/>
                <a:gd name="T33" fmla="*/ 153 h 1327"/>
                <a:gd name="T34" fmla="*/ 2065 w 2849"/>
                <a:gd name="T35" fmla="*/ 208 h 1327"/>
                <a:gd name="T36" fmla="*/ 2150 w 2849"/>
                <a:gd name="T37" fmla="*/ 270 h 1327"/>
                <a:gd name="T38" fmla="*/ 2230 w 2849"/>
                <a:gd name="T39" fmla="*/ 337 h 1327"/>
                <a:gd name="T40" fmla="*/ 2305 w 2849"/>
                <a:gd name="T41" fmla="*/ 408 h 1327"/>
                <a:gd name="T42" fmla="*/ 2376 w 2849"/>
                <a:gd name="T43" fmla="*/ 483 h 1327"/>
                <a:gd name="T44" fmla="*/ 2442 w 2849"/>
                <a:gd name="T45" fmla="*/ 562 h 1327"/>
                <a:gd name="T46" fmla="*/ 2504 w 2849"/>
                <a:gd name="T47" fmla="*/ 642 h 1327"/>
                <a:gd name="T48" fmla="*/ 2562 w 2849"/>
                <a:gd name="T49" fmla="*/ 724 h 1327"/>
                <a:gd name="T50" fmla="*/ 2614 w 2849"/>
                <a:gd name="T51" fmla="*/ 807 h 1327"/>
                <a:gd name="T52" fmla="*/ 2662 w 2849"/>
                <a:gd name="T53" fmla="*/ 888 h 1327"/>
                <a:gd name="T54" fmla="*/ 2705 w 2849"/>
                <a:gd name="T55" fmla="*/ 969 h 1327"/>
                <a:gd name="T56" fmla="*/ 2743 w 2849"/>
                <a:gd name="T57" fmla="*/ 1048 h 1327"/>
                <a:gd name="T58" fmla="*/ 2778 w 2849"/>
                <a:gd name="T59" fmla="*/ 1124 h 1327"/>
                <a:gd name="T60" fmla="*/ 2806 w 2849"/>
                <a:gd name="T61" fmla="*/ 1196 h 1327"/>
                <a:gd name="T62" fmla="*/ 2830 w 2849"/>
                <a:gd name="T63" fmla="*/ 1264 h 1327"/>
                <a:gd name="T64" fmla="*/ 2849 w 2849"/>
                <a:gd name="T65" fmla="*/ 1327 h 1327"/>
                <a:gd name="T66" fmla="*/ 2834 w 2849"/>
                <a:gd name="T67" fmla="*/ 1312 h 1327"/>
                <a:gd name="T68" fmla="*/ 2792 w 2849"/>
                <a:gd name="T69" fmla="*/ 1271 h 1327"/>
                <a:gd name="T70" fmla="*/ 2762 w 2849"/>
                <a:gd name="T71" fmla="*/ 1242 h 1327"/>
                <a:gd name="T72" fmla="*/ 2724 w 2849"/>
                <a:gd name="T73" fmla="*/ 1208 h 1327"/>
                <a:gd name="T74" fmla="*/ 2681 w 2849"/>
                <a:gd name="T75" fmla="*/ 1171 h 1327"/>
                <a:gd name="T76" fmla="*/ 2631 w 2849"/>
                <a:gd name="T77" fmla="*/ 1130 h 1327"/>
                <a:gd name="T78" fmla="*/ 2575 w 2849"/>
                <a:gd name="T79" fmla="*/ 1087 h 1327"/>
                <a:gd name="T80" fmla="*/ 2514 w 2849"/>
                <a:gd name="T81" fmla="*/ 1041 h 1327"/>
                <a:gd name="T82" fmla="*/ 2447 w 2849"/>
                <a:gd name="T83" fmla="*/ 994 h 1327"/>
                <a:gd name="T84" fmla="*/ 2373 w 2849"/>
                <a:gd name="T85" fmla="*/ 946 h 1327"/>
                <a:gd name="T86" fmla="*/ 2296 w 2849"/>
                <a:gd name="T87" fmla="*/ 898 h 1327"/>
                <a:gd name="T88" fmla="*/ 2212 w 2849"/>
                <a:gd name="T89" fmla="*/ 850 h 1327"/>
                <a:gd name="T90" fmla="*/ 2124 w 2849"/>
                <a:gd name="T91" fmla="*/ 804 h 1327"/>
                <a:gd name="T92" fmla="*/ 2031 w 2849"/>
                <a:gd name="T93" fmla="*/ 759 h 1327"/>
                <a:gd name="T94" fmla="*/ 1932 w 2849"/>
                <a:gd name="T95" fmla="*/ 716 h 1327"/>
                <a:gd name="T96" fmla="*/ 1830 w 2849"/>
                <a:gd name="T97" fmla="*/ 677 h 1327"/>
                <a:gd name="T98" fmla="*/ 1723 w 2849"/>
                <a:gd name="T99" fmla="*/ 641 h 1327"/>
                <a:gd name="T100" fmla="*/ 1612 w 2849"/>
                <a:gd name="T101" fmla="*/ 609 h 1327"/>
                <a:gd name="T102" fmla="*/ 1497 w 2849"/>
                <a:gd name="T103" fmla="*/ 583 h 1327"/>
                <a:gd name="T104" fmla="*/ 1377 w 2849"/>
                <a:gd name="T105" fmla="*/ 562 h 1327"/>
                <a:gd name="T106" fmla="*/ 1253 w 2849"/>
                <a:gd name="T107" fmla="*/ 547 h 1327"/>
                <a:gd name="T108" fmla="*/ 1127 w 2849"/>
                <a:gd name="T109" fmla="*/ 539 h 1327"/>
                <a:gd name="T110" fmla="*/ 997 w 2849"/>
                <a:gd name="T111" fmla="*/ 539 h 1327"/>
                <a:gd name="T112" fmla="*/ 863 w 2849"/>
                <a:gd name="T113" fmla="*/ 546 h 1327"/>
                <a:gd name="T114" fmla="*/ 727 w 2849"/>
                <a:gd name="T115" fmla="*/ 563 h 1327"/>
                <a:gd name="T116" fmla="*/ 586 w 2849"/>
                <a:gd name="T117" fmla="*/ 589 h 1327"/>
                <a:gd name="T118" fmla="*/ 444 w 2849"/>
                <a:gd name="T119" fmla="*/ 625 h 1327"/>
                <a:gd name="T120" fmla="*/ 298 w 2849"/>
                <a:gd name="T121" fmla="*/ 672 h 1327"/>
                <a:gd name="T122" fmla="*/ 150 w 2849"/>
                <a:gd name="T123" fmla="*/ 729 h 1327"/>
                <a:gd name="T124" fmla="*/ 0 w 2849"/>
                <a:gd name="T125" fmla="*/ 799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49" h="1327">
                  <a:moveTo>
                    <a:pt x="0" y="799"/>
                  </a:moveTo>
                  <a:lnTo>
                    <a:pt x="153" y="641"/>
                  </a:lnTo>
                  <a:lnTo>
                    <a:pt x="301" y="503"/>
                  </a:lnTo>
                  <a:lnTo>
                    <a:pt x="447" y="384"/>
                  </a:lnTo>
                  <a:lnTo>
                    <a:pt x="588" y="282"/>
                  </a:lnTo>
                  <a:lnTo>
                    <a:pt x="727" y="197"/>
                  </a:lnTo>
                  <a:lnTo>
                    <a:pt x="861" y="129"/>
                  </a:lnTo>
                  <a:lnTo>
                    <a:pt x="991" y="75"/>
                  </a:lnTo>
                  <a:lnTo>
                    <a:pt x="1116" y="37"/>
                  </a:lnTo>
                  <a:lnTo>
                    <a:pt x="1239" y="12"/>
                  </a:lnTo>
                  <a:lnTo>
                    <a:pt x="1356" y="0"/>
                  </a:lnTo>
                  <a:lnTo>
                    <a:pt x="1470" y="0"/>
                  </a:lnTo>
                  <a:lnTo>
                    <a:pt x="1580" y="12"/>
                  </a:lnTo>
                  <a:lnTo>
                    <a:pt x="1686" y="34"/>
                  </a:lnTo>
                  <a:lnTo>
                    <a:pt x="1787" y="65"/>
                  </a:lnTo>
                  <a:lnTo>
                    <a:pt x="1884" y="105"/>
                  </a:lnTo>
                  <a:lnTo>
                    <a:pt x="1977" y="153"/>
                  </a:lnTo>
                  <a:lnTo>
                    <a:pt x="2065" y="208"/>
                  </a:lnTo>
                  <a:lnTo>
                    <a:pt x="2150" y="270"/>
                  </a:lnTo>
                  <a:lnTo>
                    <a:pt x="2230" y="337"/>
                  </a:lnTo>
                  <a:lnTo>
                    <a:pt x="2305" y="408"/>
                  </a:lnTo>
                  <a:lnTo>
                    <a:pt x="2376" y="483"/>
                  </a:lnTo>
                  <a:lnTo>
                    <a:pt x="2442" y="562"/>
                  </a:lnTo>
                  <a:lnTo>
                    <a:pt x="2504" y="642"/>
                  </a:lnTo>
                  <a:lnTo>
                    <a:pt x="2562" y="724"/>
                  </a:lnTo>
                  <a:lnTo>
                    <a:pt x="2614" y="807"/>
                  </a:lnTo>
                  <a:lnTo>
                    <a:pt x="2662" y="888"/>
                  </a:lnTo>
                  <a:lnTo>
                    <a:pt x="2705" y="969"/>
                  </a:lnTo>
                  <a:lnTo>
                    <a:pt x="2743" y="1048"/>
                  </a:lnTo>
                  <a:lnTo>
                    <a:pt x="2778" y="1124"/>
                  </a:lnTo>
                  <a:lnTo>
                    <a:pt x="2806" y="1196"/>
                  </a:lnTo>
                  <a:lnTo>
                    <a:pt x="2830" y="1264"/>
                  </a:lnTo>
                  <a:lnTo>
                    <a:pt x="2849" y="1327"/>
                  </a:lnTo>
                  <a:lnTo>
                    <a:pt x="2834" y="1312"/>
                  </a:lnTo>
                  <a:lnTo>
                    <a:pt x="2792" y="1271"/>
                  </a:lnTo>
                  <a:lnTo>
                    <a:pt x="2762" y="1242"/>
                  </a:lnTo>
                  <a:lnTo>
                    <a:pt x="2724" y="1208"/>
                  </a:lnTo>
                  <a:lnTo>
                    <a:pt x="2681" y="1171"/>
                  </a:lnTo>
                  <a:lnTo>
                    <a:pt x="2631" y="1130"/>
                  </a:lnTo>
                  <a:lnTo>
                    <a:pt x="2575" y="1087"/>
                  </a:lnTo>
                  <a:lnTo>
                    <a:pt x="2514" y="1041"/>
                  </a:lnTo>
                  <a:lnTo>
                    <a:pt x="2447" y="994"/>
                  </a:lnTo>
                  <a:lnTo>
                    <a:pt x="2373" y="946"/>
                  </a:lnTo>
                  <a:lnTo>
                    <a:pt x="2296" y="898"/>
                  </a:lnTo>
                  <a:lnTo>
                    <a:pt x="2212" y="850"/>
                  </a:lnTo>
                  <a:lnTo>
                    <a:pt x="2124" y="804"/>
                  </a:lnTo>
                  <a:lnTo>
                    <a:pt x="2031" y="759"/>
                  </a:lnTo>
                  <a:lnTo>
                    <a:pt x="1932" y="716"/>
                  </a:lnTo>
                  <a:lnTo>
                    <a:pt x="1830" y="677"/>
                  </a:lnTo>
                  <a:lnTo>
                    <a:pt x="1723" y="641"/>
                  </a:lnTo>
                  <a:lnTo>
                    <a:pt x="1612" y="609"/>
                  </a:lnTo>
                  <a:lnTo>
                    <a:pt x="1497" y="583"/>
                  </a:lnTo>
                  <a:lnTo>
                    <a:pt x="1377" y="562"/>
                  </a:lnTo>
                  <a:lnTo>
                    <a:pt x="1253" y="547"/>
                  </a:lnTo>
                  <a:lnTo>
                    <a:pt x="1127" y="539"/>
                  </a:lnTo>
                  <a:lnTo>
                    <a:pt x="997" y="539"/>
                  </a:lnTo>
                  <a:lnTo>
                    <a:pt x="863" y="546"/>
                  </a:lnTo>
                  <a:lnTo>
                    <a:pt x="727" y="563"/>
                  </a:lnTo>
                  <a:lnTo>
                    <a:pt x="586" y="589"/>
                  </a:lnTo>
                  <a:lnTo>
                    <a:pt x="444" y="625"/>
                  </a:lnTo>
                  <a:lnTo>
                    <a:pt x="298" y="672"/>
                  </a:lnTo>
                  <a:lnTo>
                    <a:pt x="150" y="729"/>
                  </a:lnTo>
                  <a:lnTo>
                    <a:pt x="0" y="799"/>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6"/>
            <p:cNvSpPr>
              <a:spLocks/>
            </p:cNvSpPr>
            <p:nvPr/>
          </p:nvSpPr>
          <p:spPr bwMode="auto">
            <a:xfrm>
              <a:off x="3317" y="1543"/>
              <a:ext cx="451" cy="201"/>
            </a:xfrm>
            <a:custGeom>
              <a:avLst/>
              <a:gdLst>
                <a:gd name="T0" fmla="*/ 9011 w 9017"/>
                <a:gd name="T1" fmla="*/ 550 h 4015"/>
                <a:gd name="T2" fmla="*/ 8965 w 9017"/>
                <a:gd name="T3" fmla="*/ 299 h 4015"/>
                <a:gd name="T4" fmla="*/ 8875 w 9017"/>
                <a:gd name="T5" fmla="*/ 129 h 4015"/>
                <a:gd name="T6" fmla="*/ 8744 w 9017"/>
                <a:gd name="T7" fmla="*/ 34 h 4015"/>
                <a:gd name="T8" fmla="*/ 8572 w 9017"/>
                <a:gd name="T9" fmla="*/ 0 h 4015"/>
                <a:gd name="T10" fmla="*/ 8365 w 9017"/>
                <a:gd name="T11" fmla="*/ 22 h 4015"/>
                <a:gd name="T12" fmla="*/ 8122 w 9017"/>
                <a:gd name="T13" fmla="*/ 88 h 4015"/>
                <a:gd name="T14" fmla="*/ 7845 w 9017"/>
                <a:gd name="T15" fmla="*/ 190 h 4015"/>
                <a:gd name="T16" fmla="*/ 7376 w 9017"/>
                <a:gd name="T17" fmla="*/ 388 h 4015"/>
                <a:gd name="T18" fmla="*/ 6846 w 9017"/>
                <a:gd name="T19" fmla="*/ 612 h 4015"/>
                <a:gd name="T20" fmla="*/ 6462 w 9017"/>
                <a:gd name="T21" fmla="*/ 762 h 4015"/>
                <a:gd name="T22" fmla="*/ 6058 w 9017"/>
                <a:gd name="T23" fmla="*/ 900 h 4015"/>
                <a:gd name="T24" fmla="*/ 5635 w 9017"/>
                <a:gd name="T25" fmla="*/ 1018 h 4015"/>
                <a:gd name="T26" fmla="*/ 5195 w 9017"/>
                <a:gd name="T27" fmla="*/ 1106 h 4015"/>
                <a:gd name="T28" fmla="*/ 4740 w 9017"/>
                <a:gd name="T29" fmla="*/ 1154 h 4015"/>
                <a:gd name="T30" fmla="*/ 4277 w 9017"/>
                <a:gd name="T31" fmla="*/ 1154 h 4015"/>
                <a:gd name="T32" fmla="*/ 3823 w 9017"/>
                <a:gd name="T33" fmla="*/ 1106 h 4015"/>
                <a:gd name="T34" fmla="*/ 3383 w 9017"/>
                <a:gd name="T35" fmla="*/ 1018 h 4015"/>
                <a:gd name="T36" fmla="*/ 2958 w 9017"/>
                <a:gd name="T37" fmla="*/ 900 h 4015"/>
                <a:gd name="T38" fmla="*/ 2554 w 9017"/>
                <a:gd name="T39" fmla="*/ 762 h 4015"/>
                <a:gd name="T40" fmla="*/ 2172 w 9017"/>
                <a:gd name="T41" fmla="*/ 612 h 4015"/>
                <a:gd name="T42" fmla="*/ 1642 w 9017"/>
                <a:gd name="T43" fmla="*/ 388 h 4015"/>
                <a:gd name="T44" fmla="*/ 1171 w 9017"/>
                <a:gd name="T45" fmla="*/ 190 h 4015"/>
                <a:gd name="T46" fmla="*/ 896 w 9017"/>
                <a:gd name="T47" fmla="*/ 88 h 4015"/>
                <a:gd name="T48" fmla="*/ 653 w 9017"/>
                <a:gd name="T49" fmla="*/ 22 h 4015"/>
                <a:gd name="T50" fmla="*/ 445 w 9017"/>
                <a:gd name="T51" fmla="*/ 0 h 4015"/>
                <a:gd name="T52" fmla="*/ 274 w 9017"/>
                <a:gd name="T53" fmla="*/ 34 h 4015"/>
                <a:gd name="T54" fmla="*/ 142 w 9017"/>
                <a:gd name="T55" fmla="*/ 129 h 4015"/>
                <a:gd name="T56" fmla="*/ 53 w 9017"/>
                <a:gd name="T57" fmla="*/ 299 h 4015"/>
                <a:gd name="T58" fmla="*/ 7 w 9017"/>
                <a:gd name="T59" fmla="*/ 550 h 4015"/>
                <a:gd name="T60" fmla="*/ 7 w 9017"/>
                <a:gd name="T61" fmla="*/ 879 h 4015"/>
                <a:gd name="T62" fmla="*/ 53 w 9017"/>
                <a:gd name="T63" fmla="*/ 1212 h 4015"/>
                <a:gd name="T64" fmla="*/ 142 w 9017"/>
                <a:gd name="T65" fmla="*/ 1534 h 4015"/>
                <a:gd name="T66" fmla="*/ 274 w 9017"/>
                <a:gd name="T67" fmla="*/ 1845 h 4015"/>
                <a:gd name="T68" fmla="*/ 445 w 9017"/>
                <a:gd name="T69" fmla="*/ 2142 h 4015"/>
                <a:gd name="T70" fmla="*/ 653 w 9017"/>
                <a:gd name="T71" fmla="*/ 2422 h 4015"/>
                <a:gd name="T72" fmla="*/ 896 w 9017"/>
                <a:gd name="T73" fmla="*/ 2686 h 4015"/>
                <a:gd name="T74" fmla="*/ 1171 w 9017"/>
                <a:gd name="T75" fmla="*/ 2931 h 4015"/>
                <a:gd name="T76" fmla="*/ 1477 w 9017"/>
                <a:gd name="T77" fmla="*/ 3156 h 4015"/>
                <a:gd name="T78" fmla="*/ 1811 w 9017"/>
                <a:gd name="T79" fmla="*/ 3358 h 4015"/>
                <a:gd name="T80" fmla="*/ 2172 w 9017"/>
                <a:gd name="T81" fmla="*/ 3536 h 4015"/>
                <a:gd name="T82" fmla="*/ 2554 w 9017"/>
                <a:gd name="T83" fmla="*/ 3688 h 4015"/>
                <a:gd name="T84" fmla="*/ 2958 w 9017"/>
                <a:gd name="T85" fmla="*/ 3814 h 4015"/>
                <a:gd name="T86" fmla="*/ 3383 w 9017"/>
                <a:gd name="T87" fmla="*/ 3911 h 4015"/>
                <a:gd name="T88" fmla="*/ 3823 w 9017"/>
                <a:gd name="T89" fmla="*/ 3977 h 4015"/>
                <a:gd name="T90" fmla="*/ 4277 w 9017"/>
                <a:gd name="T91" fmla="*/ 4011 h 4015"/>
                <a:gd name="T92" fmla="*/ 4740 w 9017"/>
                <a:gd name="T93" fmla="*/ 4011 h 4015"/>
                <a:gd name="T94" fmla="*/ 5195 w 9017"/>
                <a:gd name="T95" fmla="*/ 3977 h 4015"/>
                <a:gd name="T96" fmla="*/ 5635 w 9017"/>
                <a:gd name="T97" fmla="*/ 3911 h 4015"/>
                <a:gd name="T98" fmla="*/ 6058 w 9017"/>
                <a:gd name="T99" fmla="*/ 3814 h 4015"/>
                <a:gd name="T100" fmla="*/ 6462 w 9017"/>
                <a:gd name="T101" fmla="*/ 3688 h 4015"/>
                <a:gd name="T102" fmla="*/ 6846 w 9017"/>
                <a:gd name="T103" fmla="*/ 3536 h 4015"/>
                <a:gd name="T104" fmla="*/ 7206 w 9017"/>
                <a:gd name="T105" fmla="*/ 3358 h 4015"/>
                <a:gd name="T106" fmla="*/ 7539 w 9017"/>
                <a:gd name="T107" fmla="*/ 3156 h 4015"/>
                <a:gd name="T108" fmla="*/ 7845 w 9017"/>
                <a:gd name="T109" fmla="*/ 2931 h 4015"/>
                <a:gd name="T110" fmla="*/ 8122 w 9017"/>
                <a:gd name="T111" fmla="*/ 2686 h 4015"/>
                <a:gd name="T112" fmla="*/ 8365 w 9017"/>
                <a:gd name="T113" fmla="*/ 2422 h 4015"/>
                <a:gd name="T114" fmla="*/ 8572 w 9017"/>
                <a:gd name="T115" fmla="*/ 2142 h 4015"/>
                <a:gd name="T116" fmla="*/ 8744 w 9017"/>
                <a:gd name="T117" fmla="*/ 1845 h 4015"/>
                <a:gd name="T118" fmla="*/ 8875 w 9017"/>
                <a:gd name="T119" fmla="*/ 1534 h 4015"/>
                <a:gd name="T120" fmla="*/ 8965 w 9017"/>
                <a:gd name="T121" fmla="*/ 1212 h 4015"/>
                <a:gd name="T122" fmla="*/ 9011 w 9017"/>
                <a:gd name="T123" fmla="*/ 879 h 4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17" h="4015">
                  <a:moveTo>
                    <a:pt x="9017" y="709"/>
                  </a:moveTo>
                  <a:lnTo>
                    <a:pt x="9011" y="550"/>
                  </a:lnTo>
                  <a:lnTo>
                    <a:pt x="8994" y="413"/>
                  </a:lnTo>
                  <a:lnTo>
                    <a:pt x="8965" y="299"/>
                  </a:lnTo>
                  <a:lnTo>
                    <a:pt x="8926" y="204"/>
                  </a:lnTo>
                  <a:lnTo>
                    <a:pt x="8875" y="129"/>
                  </a:lnTo>
                  <a:lnTo>
                    <a:pt x="8814" y="73"/>
                  </a:lnTo>
                  <a:lnTo>
                    <a:pt x="8744" y="34"/>
                  </a:lnTo>
                  <a:lnTo>
                    <a:pt x="8663" y="10"/>
                  </a:lnTo>
                  <a:lnTo>
                    <a:pt x="8572" y="0"/>
                  </a:lnTo>
                  <a:lnTo>
                    <a:pt x="8472" y="5"/>
                  </a:lnTo>
                  <a:lnTo>
                    <a:pt x="8365" y="22"/>
                  </a:lnTo>
                  <a:lnTo>
                    <a:pt x="8247" y="50"/>
                  </a:lnTo>
                  <a:lnTo>
                    <a:pt x="8122" y="88"/>
                  </a:lnTo>
                  <a:lnTo>
                    <a:pt x="7987" y="135"/>
                  </a:lnTo>
                  <a:lnTo>
                    <a:pt x="7845" y="190"/>
                  </a:lnTo>
                  <a:lnTo>
                    <a:pt x="7696" y="250"/>
                  </a:lnTo>
                  <a:lnTo>
                    <a:pt x="7376" y="388"/>
                  </a:lnTo>
                  <a:lnTo>
                    <a:pt x="7029" y="536"/>
                  </a:lnTo>
                  <a:lnTo>
                    <a:pt x="6846" y="612"/>
                  </a:lnTo>
                  <a:lnTo>
                    <a:pt x="6657" y="689"/>
                  </a:lnTo>
                  <a:lnTo>
                    <a:pt x="6462" y="762"/>
                  </a:lnTo>
                  <a:lnTo>
                    <a:pt x="6263" y="833"/>
                  </a:lnTo>
                  <a:lnTo>
                    <a:pt x="6058" y="900"/>
                  </a:lnTo>
                  <a:lnTo>
                    <a:pt x="5848" y="963"/>
                  </a:lnTo>
                  <a:lnTo>
                    <a:pt x="5635" y="1018"/>
                  </a:lnTo>
                  <a:lnTo>
                    <a:pt x="5417" y="1067"/>
                  </a:lnTo>
                  <a:lnTo>
                    <a:pt x="5195" y="1106"/>
                  </a:lnTo>
                  <a:lnTo>
                    <a:pt x="4970" y="1136"/>
                  </a:lnTo>
                  <a:lnTo>
                    <a:pt x="4740" y="1154"/>
                  </a:lnTo>
                  <a:lnTo>
                    <a:pt x="4509" y="1161"/>
                  </a:lnTo>
                  <a:lnTo>
                    <a:pt x="4277" y="1154"/>
                  </a:lnTo>
                  <a:lnTo>
                    <a:pt x="4048" y="1136"/>
                  </a:lnTo>
                  <a:lnTo>
                    <a:pt x="3823" y="1106"/>
                  </a:lnTo>
                  <a:lnTo>
                    <a:pt x="3601" y="1067"/>
                  </a:lnTo>
                  <a:lnTo>
                    <a:pt x="3383" y="1018"/>
                  </a:lnTo>
                  <a:lnTo>
                    <a:pt x="3168" y="963"/>
                  </a:lnTo>
                  <a:lnTo>
                    <a:pt x="2958" y="900"/>
                  </a:lnTo>
                  <a:lnTo>
                    <a:pt x="2754" y="833"/>
                  </a:lnTo>
                  <a:lnTo>
                    <a:pt x="2554" y="762"/>
                  </a:lnTo>
                  <a:lnTo>
                    <a:pt x="2360" y="689"/>
                  </a:lnTo>
                  <a:lnTo>
                    <a:pt x="2172" y="612"/>
                  </a:lnTo>
                  <a:lnTo>
                    <a:pt x="1988" y="536"/>
                  </a:lnTo>
                  <a:lnTo>
                    <a:pt x="1642" y="388"/>
                  </a:lnTo>
                  <a:lnTo>
                    <a:pt x="1321" y="250"/>
                  </a:lnTo>
                  <a:lnTo>
                    <a:pt x="1171" y="190"/>
                  </a:lnTo>
                  <a:lnTo>
                    <a:pt x="1030" y="135"/>
                  </a:lnTo>
                  <a:lnTo>
                    <a:pt x="896" y="88"/>
                  </a:lnTo>
                  <a:lnTo>
                    <a:pt x="770" y="50"/>
                  </a:lnTo>
                  <a:lnTo>
                    <a:pt x="653" y="22"/>
                  </a:lnTo>
                  <a:lnTo>
                    <a:pt x="545" y="5"/>
                  </a:lnTo>
                  <a:lnTo>
                    <a:pt x="445" y="0"/>
                  </a:lnTo>
                  <a:lnTo>
                    <a:pt x="354" y="10"/>
                  </a:lnTo>
                  <a:lnTo>
                    <a:pt x="274" y="34"/>
                  </a:lnTo>
                  <a:lnTo>
                    <a:pt x="203" y="73"/>
                  </a:lnTo>
                  <a:lnTo>
                    <a:pt x="142" y="129"/>
                  </a:lnTo>
                  <a:lnTo>
                    <a:pt x="91" y="204"/>
                  </a:lnTo>
                  <a:lnTo>
                    <a:pt x="53" y="299"/>
                  </a:lnTo>
                  <a:lnTo>
                    <a:pt x="23" y="413"/>
                  </a:lnTo>
                  <a:lnTo>
                    <a:pt x="7" y="550"/>
                  </a:lnTo>
                  <a:lnTo>
                    <a:pt x="0" y="709"/>
                  </a:lnTo>
                  <a:lnTo>
                    <a:pt x="7" y="879"/>
                  </a:lnTo>
                  <a:lnTo>
                    <a:pt x="23" y="1047"/>
                  </a:lnTo>
                  <a:lnTo>
                    <a:pt x="53" y="1212"/>
                  </a:lnTo>
                  <a:lnTo>
                    <a:pt x="91" y="1375"/>
                  </a:lnTo>
                  <a:lnTo>
                    <a:pt x="142" y="1534"/>
                  </a:lnTo>
                  <a:lnTo>
                    <a:pt x="203" y="1691"/>
                  </a:lnTo>
                  <a:lnTo>
                    <a:pt x="274" y="1845"/>
                  </a:lnTo>
                  <a:lnTo>
                    <a:pt x="354" y="1996"/>
                  </a:lnTo>
                  <a:lnTo>
                    <a:pt x="445" y="2142"/>
                  </a:lnTo>
                  <a:lnTo>
                    <a:pt x="545" y="2284"/>
                  </a:lnTo>
                  <a:lnTo>
                    <a:pt x="653" y="2422"/>
                  </a:lnTo>
                  <a:lnTo>
                    <a:pt x="770" y="2556"/>
                  </a:lnTo>
                  <a:lnTo>
                    <a:pt x="896" y="2686"/>
                  </a:lnTo>
                  <a:lnTo>
                    <a:pt x="1030" y="2812"/>
                  </a:lnTo>
                  <a:lnTo>
                    <a:pt x="1171" y="2931"/>
                  </a:lnTo>
                  <a:lnTo>
                    <a:pt x="1321" y="3046"/>
                  </a:lnTo>
                  <a:lnTo>
                    <a:pt x="1477" y="3156"/>
                  </a:lnTo>
                  <a:lnTo>
                    <a:pt x="1642" y="3259"/>
                  </a:lnTo>
                  <a:lnTo>
                    <a:pt x="1811" y="3358"/>
                  </a:lnTo>
                  <a:lnTo>
                    <a:pt x="1988" y="3450"/>
                  </a:lnTo>
                  <a:lnTo>
                    <a:pt x="2172" y="3536"/>
                  </a:lnTo>
                  <a:lnTo>
                    <a:pt x="2360" y="3615"/>
                  </a:lnTo>
                  <a:lnTo>
                    <a:pt x="2554" y="3688"/>
                  </a:lnTo>
                  <a:lnTo>
                    <a:pt x="2754" y="3755"/>
                  </a:lnTo>
                  <a:lnTo>
                    <a:pt x="2958" y="3814"/>
                  </a:lnTo>
                  <a:lnTo>
                    <a:pt x="3168" y="3866"/>
                  </a:lnTo>
                  <a:lnTo>
                    <a:pt x="3383" y="3911"/>
                  </a:lnTo>
                  <a:lnTo>
                    <a:pt x="3601" y="3948"/>
                  </a:lnTo>
                  <a:lnTo>
                    <a:pt x="3823" y="3977"/>
                  </a:lnTo>
                  <a:lnTo>
                    <a:pt x="4048" y="3998"/>
                  </a:lnTo>
                  <a:lnTo>
                    <a:pt x="4277" y="4011"/>
                  </a:lnTo>
                  <a:lnTo>
                    <a:pt x="4509" y="4015"/>
                  </a:lnTo>
                  <a:lnTo>
                    <a:pt x="4740" y="4011"/>
                  </a:lnTo>
                  <a:lnTo>
                    <a:pt x="4970" y="3998"/>
                  </a:lnTo>
                  <a:lnTo>
                    <a:pt x="5195" y="3977"/>
                  </a:lnTo>
                  <a:lnTo>
                    <a:pt x="5417" y="3948"/>
                  </a:lnTo>
                  <a:lnTo>
                    <a:pt x="5635" y="3911"/>
                  </a:lnTo>
                  <a:lnTo>
                    <a:pt x="5848" y="3866"/>
                  </a:lnTo>
                  <a:lnTo>
                    <a:pt x="6058" y="3814"/>
                  </a:lnTo>
                  <a:lnTo>
                    <a:pt x="6263" y="3755"/>
                  </a:lnTo>
                  <a:lnTo>
                    <a:pt x="6462" y="3688"/>
                  </a:lnTo>
                  <a:lnTo>
                    <a:pt x="6657" y="3615"/>
                  </a:lnTo>
                  <a:lnTo>
                    <a:pt x="6846" y="3536"/>
                  </a:lnTo>
                  <a:lnTo>
                    <a:pt x="7029" y="3450"/>
                  </a:lnTo>
                  <a:lnTo>
                    <a:pt x="7206" y="3358"/>
                  </a:lnTo>
                  <a:lnTo>
                    <a:pt x="7376" y="3259"/>
                  </a:lnTo>
                  <a:lnTo>
                    <a:pt x="7539" y="3156"/>
                  </a:lnTo>
                  <a:lnTo>
                    <a:pt x="7696" y="3046"/>
                  </a:lnTo>
                  <a:lnTo>
                    <a:pt x="7845" y="2931"/>
                  </a:lnTo>
                  <a:lnTo>
                    <a:pt x="7987" y="2812"/>
                  </a:lnTo>
                  <a:lnTo>
                    <a:pt x="8122" y="2686"/>
                  </a:lnTo>
                  <a:lnTo>
                    <a:pt x="8247" y="2556"/>
                  </a:lnTo>
                  <a:lnTo>
                    <a:pt x="8365" y="2422"/>
                  </a:lnTo>
                  <a:lnTo>
                    <a:pt x="8472" y="2284"/>
                  </a:lnTo>
                  <a:lnTo>
                    <a:pt x="8572" y="2142"/>
                  </a:lnTo>
                  <a:lnTo>
                    <a:pt x="8663" y="1996"/>
                  </a:lnTo>
                  <a:lnTo>
                    <a:pt x="8744" y="1845"/>
                  </a:lnTo>
                  <a:lnTo>
                    <a:pt x="8814" y="1691"/>
                  </a:lnTo>
                  <a:lnTo>
                    <a:pt x="8875" y="1534"/>
                  </a:lnTo>
                  <a:lnTo>
                    <a:pt x="8926" y="1375"/>
                  </a:lnTo>
                  <a:lnTo>
                    <a:pt x="8965" y="1212"/>
                  </a:lnTo>
                  <a:lnTo>
                    <a:pt x="8994" y="1047"/>
                  </a:lnTo>
                  <a:lnTo>
                    <a:pt x="9011" y="879"/>
                  </a:lnTo>
                  <a:lnTo>
                    <a:pt x="9017" y="709"/>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098" name="Group 77"/>
          <p:cNvGrpSpPr>
            <a:grpSpLocks noChangeAspect="1"/>
          </p:cNvGrpSpPr>
          <p:nvPr/>
        </p:nvGrpSpPr>
        <p:grpSpPr bwMode="auto">
          <a:xfrm>
            <a:off x="6980058" y="2573134"/>
            <a:ext cx="1574430" cy="2093745"/>
            <a:chOff x="4364" y="1072"/>
            <a:chExt cx="1146" cy="1143"/>
          </a:xfrm>
        </p:grpSpPr>
        <p:sp>
          <p:nvSpPr>
            <p:cNvPr id="2099" name="AutoShape 76"/>
            <p:cNvSpPr>
              <a:spLocks noChangeAspect="1" noChangeArrowheads="1" noTextEdit="1"/>
            </p:cNvSpPr>
            <p:nvPr/>
          </p:nvSpPr>
          <p:spPr bwMode="auto">
            <a:xfrm>
              <a:off x="4364" y="1072"/>
              <a:ext cx="1146" cy="1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0" name="Freeform 78"/>
            <p:cNvSpPr>
              <a:spLocks/>
            </p:cNvSpPr>
            <p:nvPr/>
          </p:nvSpPr>
          <p:spPr bwMode="auto">
            <a:xfrm>
              <a:off x="4364" y="1072"/>
              <a:ext cx="1142" cy="1143"/>
            </a:xfrm>
            <a:custGeom>
              <a:avLst/>
              <a:gdLst>
                <a:gd name="T0" fmla="*/ 305 w 2284"/>
                <a:gd name="T1" fmla="*/ 0 h 2286"/>
                <a:gd name="T2" fmla="*/ 249 w 2284"/>
                <a:gd name="T3" fmla="*/ 7 h 2286"/>
                <a:gd name="T4" fmla="*/ 193 w 2284"/>
                <a:gd name="T5" fmla="*/ 24 h 2286"/>
                <a:gd name="T6" fmla="*/ 144 w 2284"/>
                <a:gd name="T7" fmla="*/ 52 h 2286"/>
                <a:gd name="T8" fmla="*/ 99 w 2284"/>
                <a:gd name="T9" fmla="*/ 88 h 2286"/>
                <a:gd name="T10" fmla="*/ 60 w 2284"/>
                <a:gd name="T11" fmla="*/ 130 h 2286"/>
                <a:gd name="T12" fmla="*/ 30 w 2284"/>
                <a:gd name="T13" fmla="*/ 179 h 2286"/>
                <a:gd name="T14" fmla="*/ 9 w 2284"/>
                <a:gd name="T15" fmla="*/ 231 h 2286"/>
                <a:gd name="T16" fmla="*/ 0 w 2284"/>
                <a:gd name="T17" fmla="*/ 288 h 2286"/>
                <a:gd name="T18" fmla="*/ 0 w 2284"/>
                <a:gd name="T19" fmla="*/ 1131 h 2286"/>
                <a:gd name="T20" fmla="*/ 0 w 2284"/>
                <a:gd name="T21" fmla="*/ 1975 h 2286"/>
                <a:gd name="T22" fmla="*/ 8 w 2284"/>
                <a:gd name="T23" fmla="*/ 2033 h 2286"/>
                <a:gd name="T24" fmla="*/ 29 w 2284"/>
                <a:gd name="T25" fmla="*/ 2089 h 2286"/>
                <a:gd name="T26" fmla="*/ 61 w 2284"/>
                <a:gd name="T27" fmla="*/ 2140 h 2286"/>
                <a:gd name="T28" fmla="*/ 104 w 2284"/>
                <a:gd name="T29" fmla="*/ 2187 h 2286"/>
                <a:gd name="T30" fmla="*/ 152 w 2284"/>
                <a:gd name="T31" fmla="*/ 2225 h 2286"/>
                <a:gd name="T32" fmla="*/ 206 w 2284"/>
                <a:gd name="T33" fmla="*/ 2255 h 2286"/>
                <a:gd name="T34" fmla="*/ 264 w 2284"/>
                <a:gd name="T35" fmla="*/ 2274 h 2286"/>
                <a:gd name="T36" fmla="*/ 321 w 2284"/>
                <a:gd name="T37" fmla="*/ 2281 h 2286"/>
                <a:gd name="T38" fmla="*/ 1994 w 2284"/>
                <a:gd name="T39" fmla="*/ 2284 h 2286"/>
                <a:gd name="T40" fmla="*/ 2044 w 2284"/>
                <a:gd name="T41" fmla="*/ 2270 h 2286"/>
                <a:gd name="T42" fmla="*/ 2096 w 2284"/>
                <a:gd name="T43" fmla="*/ 2245 h 2286"/>
                <a:gd name="T44" fmla="*/ 2147 w 2284"/>
                <a:gd name="T45" fmla="*/ 2210 h 2286"/>
                <a:gd name="T46" fmla="*/ 2192 w 2284"/>
                <a:gd name="T47" fmla="*/ 2169 h 2286"/>
                <a:gd name="T48" fmla="*/ 2231 w 2284"/>
                <a:gd name="T49" fmla="*/ 2121 h 2286"/>
                <a:gd name="T50" fmla="*/ 2260 w 2284"/>
                <a:gd name="T51" fmla="*/ 2073 h 2286"/>
                <a:gd name="T52" fmla="*/ 2276 w 2284"/>
                <a:gd name="T53" fmla="*/ 2023 h 2286"/>
                <a:gd name="T54" fmla="*/ 2284 w 2284"/>
                <a:gd name="T55" fmla="*/ 1746 h 2286"/>
                <a:gd name="T56" fmla="*/ 2282 w 2284"/>
                <a:gd name="T57" fmla="*/ 560 h 2286"/>
                <a:gd name="T58" fmla="*/ 2276 w 2284"/>
                <a:gd name="T59" fmla="*/ 259 h 2286"/>
                <a:gd name="T60" fmla="*/ 2261 w 2284"/>
                <a:gd name="T61" fmla="*/ 205 h 2286"/>
                <a:gd name="T62" fmla="*/ 2236 w 2284"/>
                <a:gd name="T63" fmla="*/ 154 h 2286"/>
                <a:gd name="T64" fmla="*/ 2203 w 2284"/>
                <a:gd name="T65" fmla="*/ 108 h 2286"/>
                <a:gd name="T66" fmla="*/ 2162 w 2284"/>
                <a:gd name="T67" fmla="*/ 69 h 2286"/>
                <a:gd name="T68" fmla="*/ 2116 w 2284"/>
                <a:gd name="T69" fmla="*/ 38 h 2286"/>
                <a:gd name="T70" fmla="*/ 2064 w 2284"/>
                <a:gd name="T71" fmla="*/ 15 h 2286"/>
                <a:gd name="T72" fmla="*/ 2008 w 2284"/>
                <a:gd name="T73" fmla="*/ 3 h 2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84" h="2286">
                  <a:moveTo>
                    <a:pt x="1979" y="2"/>
                  </a:moveTo>
                  <a:lnTo>
                    <a:pt x="305" y="0"/>
                  </a:lnTo>
                  <a:lnTo>
                    <a:pt x="276" y="2"/>
                  </a:lnTo>
                  <a:lnTo>
                    <a:pt x="249" y="7"/>
                  </a:lnTo>
                  <a:lnTo>
                    <a:pt x="221" y="14"/>
                  </a:lnTo>
                  <a:lnTo>
                    <a:pt x="193" y="24"/>
                  </a:lnTo>
                  <a:lnTo>
                    <a:pt x="168" y="37"/>
                  </a:lnTo>
                  <a:lnTo>
                    <a:pt x="144" y="52"/>
                  </a:lnTo>
                  <a:lnTo>
                    <a:pt x="120" y="68"/>
                  </a:lnTo>
                  <a:lnTo>
                    <a:pt x="99" y="88"/>
                  </a:lnTo>
                  <a:lnTo>
                    <a:pt x="78" y="108"/>
                  </a:lnTo>
                  <a:lnTo>
                    <a:pt x="60" y="130"/>
                  </a:lnTo>
                  <a:lnTo>
                    <a:pt x="44" y="154"/>
                  </a:lnTo>
                  <a:lnTo>
                    <a:pt x="30" y="179"/>
                  </a:lnTo>
                  <a:lnTo>
                    <a:pt x="18" y="205"/>
                  </a:lnTo>
                  <a:lnTo>
                    <a:pt x="9" y="231"/>
                  </a:lnTo>
                  <a:lnTo>
                    <a:pt x="3" y="259"/>
                  </a:lnTo>
                  <a:lnTo>
                    <a:pt x="0" y="288"/>
                  </a:lnTo>
                  <a:lnTo>
                    <a:pt x="0" y="552"/>
                  </a:lnTo>
                  <a:lnTo>
                    <a:pt x="0" y="1131"/>
                  </a:lnTo>
                  <a:lnTo>
                    <a:pt x="0" y="1711"/>
                  </a:lnTo>
                  <a:lnTo>
                    <a:pt x="0" y="1975"/>
                  </a:lnTo>
                  <a:lnTo>
                    <a:pt x="2" y="2004"/>
                  </a:lnTo>
                  <a:lnTo>
                    <a:pt x="8" y="2033"/>
                  </a:lnTo>
                  <a:lnTo>
                    <a:pt x="17" y="2061"/>
                  </a:lnTo>
                  <a:lnTo>
                    <a:pt x="29" y="2089"/>
                  </a:lnTo>
                  <a:lnTo>
                    <a:pt x="44" y="2116"/>
                  </a:lnTo>
                  <a:lnTo>
                    <a:pt x="61" y="2140"/>
                  </a:lnTo>
                  <a:lnTo>
                    <a:pt x="82" y="2164"/>
                  </a:lnTo>
                  <a:lnTo>
                    <a:pt x="104" y="2187"/>
                  </a:lnTo>
                  <a:lnTo>
                    <a:pt x="127" y="2207"/>
                  </a:lnTo>
                  <a:lnTo>
                    <a:pt x="152" y="2225"/>
                  </a:lnTo>
                  <a:lnTo>
                    <a:pt x="179" y="2241"/>
                  </a:lnTo>
                  <a:lnTo>
                    <a:pt x="206" y="2255"/>
                  </a:lnTo>
                  <a:lnTo>
                    <a:pt x="235" y="2266"/>
                  </a:lnTo>
                  <a:lnTo>
                    <a:pt x="264" y="2274"/>
                  </a:lnTo>
                  <a:lnTo>
                    <a:pt x="293" y="2279"/>
                  </a:lnTo>
                  <a:lnTo>
                    <a:pt x="321" y="2281"/>
                  </a:lnTo>
                  <a:lnTo>
                    <a:pt x="1970" y="2286"/>
                  </a:lnTo>
                  <a:lnTo>
                    <a:pt x="1994" y="2284"/>
                  </a:lnTo>
                  <a:lnTo>
                    <a:pt x="2019" y="2279"/>
                  </a:lnTo>
                  <a:lnTo>
                    <a:pt x="2044" y="2270"/>
                  </a:lnTo>
                  <a:lnTo>
                    <a:pt x="2071" y="2260"/>
                  </a:lnTo>
                  <a:lnTo>
                    <a:pt x="2096" y="2245"/>
                  </a:lnTo>
                  <a:lnTo>
                    <a:pt x="2122" y="2228"/>
                  </a:lnTo>
                  <a:lnTo>
                    <a:pt x="2147" y="2210"/>
                  </a:lnTo>
                  <a:lnTo>
                    <a:pt x="2170" y="2190"/>
                  </a:lnTo>
                  <a:lnTo>
                    <a:pt x="2192" y="2169"/>
                  </a:lnTo>
                  <a:lnTo>
                    <a:pt x="2213" y="2146"/>
                  </a:lnTo>
                  <a:lnTo>
                    <a:pt x="2231" y="2121"/>
                  </a:lnTo>
                  <a:lnTo>
                    <a:pt x="2247" y="2097"/>
                  </a:lnTo>
                  <a:lnTo>
                    <a:pt x="2260" y="2073"/>
                  </a:lnTo>
                  <a:lnTo>
                    <a:pt x="2269" y="2048"/>
                  </a:lnTo>
                  <a:lnTo>
                    <a:pt x="2276" y="2023"/>
                  </a:lnTo>
                  <a:lnTo>
                    <a:pt x="2278" y="1999"/>
                  </a:lnTo>
                  <a:lnTo>
                    <a:pt x="2284" y="1746"/>
                  </a:lnTo>
                  <a:lnTo>
                    <a:pt x="2284" y="1156"/>
                  </a:lnTo>
                  <a:lnTo>
                    <a:pt x="2282" y="560"/>
                  </a:lnTo>
                  <a:lnTo>
                    <a:pt x="2279" y="288"/>
                  </a:lnTo>
                  <a:lnTo>
                    <a:pt x="2276" y="259"/>
                  </a:lnTo>
                  <a:lnTo>
                    <a:pt x="2269" y="231"/>
                  </a:lnTo>
                  <a:lnTo>
                    <a:pt x="2261" y="205"/>
                  </a:lnTo>
                  <a:lnTo>
                    <a:pt x="2249" y="179"/>
                  </a:lnTo>
                  <a:lnTo>
                    <a:pt x="2236" y="154"/>
                  </a:lnTo>
                  <a:lnTo>
                    <a:pt x="2221" y="130"/>
                  </a:lnTo>
                  <a:lnTo>
                    <a:pt x="2203" y="108"/>
                  </a:lnTo>
                  <a:lnTo>
                    <a:pt x="2184" y="88"/>
                  </a:lnTo>
                  <a:lnTo>
                    <a:pt x="2162" y="69"/>
                  </a:lnTo>
                  <a:lnTo>
                    <a:pt x="2140" y="52"/>
                  </a:lnTo>
                  <a:lnTo>
                    <a:pt x="2116" y="38"/>
                  </a:lnTo>
                  <a:lnTo>
                    <a:pt x="2090" y="25"/>
                  </a:lnTo>
                  <a:lnTo>
                    <a:pt x="2064" y="15"/>
                  </a:lnTo>
                  <a:lnTo>
                    <a:pt x="2036" y="8"/>
                  </a:lnTo>
                  <a:lnTo>
                    <a:pt x="2008" y="3"/>
                  </a:lnTo>
                  <a:lnTo>
                    <a:pt x="1979" y="2"/>
                  </a:lnTo>
                  <a:close/>
                </a:path>
              </a:pathLst>
            </a:custGeom>
            <a:solidFill>
              <a:srgbClr val="4DC8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1" name="Freeform 79"/>
            <p:cNvSpPr>
              <a:spLocks/>
            </p:cNvSpPr>
            <p:nvPr/>
          </p:nvSpPr>
          <p:spPr bwMode="auto">
            <a:xfrm>
              <a:off x="4433" y="1142"/>
              <a:ext cx="1000" cy="1001"/>
            </a:xfrm>
            <a:custGeom>
              <a:avLst/>
              <a:gdLst>
                <a:gd name="T0" fmla="*/ 242 w 2001"/>
                <a:gd name="T1" fmla="*/ 0 h 2003"/>
                <a:gd name="T2" fmla="*/ 195 w 2001"/>
                <a:gd name="T3" fmla="*/ 5 h 2003"/>
                <a:gd name="T4" fmla="*/ 151 w 2001"/>
                <a:gd name="T5" fmla="*/ 19 h 2003"/>
                <a:gd name="T6" fmla="*/ 112 w 2001"/>
                <a:gd name="T7" fmla="*/ 40 h 2003"/>
                <a:gd name="T8" fmla="*/ 76 w 2001"/>
                <a:gd name="T9" fmla="*/ 67 h 2003"/>
                <a:gd name="T10" fmla="*/ 47 w 2001"/>
                <a:gd name="T11" fmla="*/ 101 h 2003"/>
                <a:gd name="T12" fmla="*/ 24 w 2001"/>
                <a:gd name="T13" fmla="*/ 139 h 2003"/>
                <a:gd name="T14" fmla="*/ 8 w 2001"/>
                <a:gd name="T15" fmla="*/ 181 h 2003"/>
                <a:gd name="T16" fmla="*/ 0 w 2001"/>
                <a:gd name="T17" fmla="*/ 227 h 2003"/>
                <a:gd name="T18" fmla="*/ 0 w 2001"/>
                <a:gd name="T19" fmla="*/ 994 h 2003"/>
                <a:gd name="T20" fmla="*/ 0 w 2001"/>
                <a:gd name="T21" fmla="*/ 1762 h 2003"/>
                <a:gd name="T22" fmla="*/ 5 w 2001"/>
                <a:gd name="T23" fmla="*/ 1808 h 2003"/>
                <a:gd name="T24" fmla="*/ 19 w 2001"/>
                <a:gd name="T25" fmla="*/ 1852 h 2003"/>
                <a:gd name="T26" fmla="*/ 39 w 2001"/>
                <a:gd name="T27" fmla="*/ 1891 h 2003"/>
                <a:gd name="T28" fmla="*/ 67 w 2001"/>
                <a:gd name="T29" fmla="*/ 1927 h 2003"/>
                <a:gd name="T30" fmla="*/ 100 w 2001"/>
                <a:gd name="T31" fmla="*/ 1956 h 2003"/>
                <a:gd name="T32" fmla="*/ 138 w 2001"/>
                <a:gd name="T33" fmla="*/ 1979 h 2003"/>
                <a:gd name="T34" fmla="*/ 181 w 2001"/>
                <a:gd name="T35" fmla="*/ 1995 h 2003"/>
                <a:gd name="T36" fmla="*/ 227 w 2001"/>
                <a:gd name="T37" fmla="*/ 2003 h 2003"/>
                <a:gd name="T38" fmla="*/ 1796 w 2001"/>
                <a:gd name="T39" fmla="*/ 1998 h 2003"/>
                <a:gd name="T40" fmla="*/ 1841 w 2001"/>
                <a:gd name="T41" fmla="*/ 1986 h 2003"/>
                <a:gd name="T42" fmla="*/ 1881 w 2001"/>
                <a:gd name="T43" fmla="*/ 1966 h 2003"/>
                <a:gd name="T44" fmla="*/ 1917 w 2001"/>
                <a:gd name="T45" fmla="*/ 1940 h 2003"/>
                <a:gd name="T46" fmla="*/ 1948 w 2001"/>
                <a:gd name="T47" fmla="*/ 1907 h 2003"/>
                <a:gd name="T48" fmla="*/ 1972 w 2001"/>
                <a:gd name="T49" fmla="*/ 1871 h 2003"/>
                <a:gd name="T50" fmla="*/ 1989 w 2001"/>
                <a:gd name="T51" fmla="*/ 1828 h 2003"/>
                <a:gd name="T52" fmla="*/ 1999 w 2001"/>
                <a:gd name="T53" fmla="*/ 1783 h 2003"/>
                <a:gd name="T54" fmla="*/ 2000 w 2001"/>
                <a:gd name="T55" fmla="*/ 1759 h 2003"/>
                <a:gd name="T56" fmla="*/ 2001 w 2001"/>
                <a:gd name="T57" fmla="*/ 1759 h 2003"/>
                <a:gd name="T58" fmla="*/ 2001 w 2001"/>
                <a:gd name="T59" fmla="*/ 227 h 2003"/>
                <a:gd name="T60" fmla="*/ 1993 w 2001"/>
                <a:gd name="T61" fmla="*/ 181 h 2003"/>
                <a:gd name="T62" fmla="*/ 1977 w 2001"/>
                <a:gd name="T63" fmla="*/ 139 h 2003"/>
                <a:gd name="T64" fmla="*/ 1954 w 2001"/>
                <a:gd name="T65" fmla="*/ 99 h 2003"/>
                <a:gd name="T66" fmla="*/ 1924 w 2001"/>
                <a:gd name="T67" fmla="*/ 66 h 2003"/>
                <a:gd name="T68" fmla="*/ 1888 w 2001"/>
                <a:gd name="T69" fmla="*/ 38 h 2003"/>
                <a:gd name="T70" fmla="*/ 1848 w 2001"/>
                <a:gd name="T71" fmla="*/ 18 h 2003"/>
                <a:gd name="T72" fmla="*/ 1804 w 2001"/>
                <a:gd name="T73" fmla="*/ 5 h 2003"/>
                <a:gd name="T74" fmla="*/ 1757 w 2001"/>
                <a:gd name="T75" fmla="*/ 0 h 2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01" h="2003">
                  <a:moveTo>
                    <a:pt x="1757" y="0"/>
                  </a:moveTo>
                  <a:lnTo>
                    <a:pt x="242" y="0"/>
                  </a:lnTo>
                  <a:lnTo>
                    <a:pt x="218" y="1"/>
                  </a:lnTo>
                  <a:lnTo>
                    <a:pt x="195" y="5"/>
                  </a:lnTo>
                  <a:lnTo>
                    <a:pt x="173" y="11"/>
                  </a:lnTo>
                  <a:lnTo>
                    <a:pt x="151" y="19"/>
                  </a:lnTo>
                  <a:lnTo>
                    <a:pt x="132" y="28"/>
                  </a:lnTo>
                  <a:lnTo>
                    <a:pt x="112" y="40"/>
                  </a:lnTo>
                  <a:lnTo>
                    <a:pt x="94" y="52"/>
                  </a:lnTo>
                  <a:lnTo>
                    <a:pt x="76" y="67"/>
                  </a:lnTo>
                  <a:lnTo>
                    <a:pt x="61" y="83"/>
                  </a:lnTo>
                  <a:lnTo>
                    <a:pt x="47" y="101"/>
                  </a:lnTo>
                  <a:lnTo>
                    <a:pt x="35" y="119"/>
                  </a:lnTo>
                  <a:lnTo>
                    <a:pt x="24" y="139"/>
                  </a:lnTo>
                  <a:lnTo>
                    <a:pt x="15" y="159"/>
                  </a:lnTo>
                  <a:lnTo>
                    <a:pt x="8" y="181"/>
                  </a:lnTo>
                  <a:lnTo>
                    <a:pt x="3" y="204"/>
                  </a:lnTo>
                  <a:lnTo>
                    <a:pt x="0" y="227"/>
                  </a:lnTo>
                  <a:lnTo>
                    <a:pt x="0" y="467"/>
                  </a:lnTo>
                  <a:lnTo>
                    <a:pt x="0" y="994"/>
                  </a:lnTo>
                  <a:lnTo>
                    <a:pt x="0" y="1522"/>
                  </a:lnTo>
                  <a:lnTo>
                    <a:pt x="0" y="1762"/>
                  </a:lnTo>
                  <a:lnTo>
                    <a:pt x="1" y="1785"/>
                  </a:lnTo>
                  <a:lnTo>
                    <a:pt x="5" y="1808"/>
                  </a:lnTo>
                  <a:lnTo>
                    <a:pt x="11" y="1830"/>
                  </a:lnTo>
                  <a:lnTo>
                    <a:pt x="19" y="1852"/>
                  </a:lnTo>
                  <a:lnTo>
                    <a:pt x="28" y="1873"/>
                  </a:lnTo>
                  <a:lnTo>
                    <a:pt x="39" y="1891"/>
                  </a:lnTo>
                  <a:lnTo>
                    <a:pt x="52" y="1910"/>
                  </a:lnTo>
                  <a:lnTo>
                    <a:pt x="67" y="1927"/>
                  </a:lnTo>
                  <a:lnTo>
                    <a:pt x="83" y="1942"/>
                  </a:lnTo>
                  <a:lnTo>
                    <a:pt x="100" y="1956"/>
                  </a:lnTo>
                  <a:lnTo>
                    <a:pt x="119" y="1968"/>
                  </a:lnTo>
                  <a:lnTo>
                    <a:pt x="138" y="1979"/>
                  </a:lnTo>
                  <a:lnTo>
                    <a:pt x="159" y="1988"/>
                  </a:lnTo>
                  <a:lnTo>
                    <a:pt x="181" y="1995"/>
                  </a:lnTo>
                  <a:lnTo>
                    <a:pt x="204" y="2001"/>
                  </a:lnTo>
                  <a:lnTo>
                    <a:pt x="227" y="2003"/>
                  </a:lnTo>
                  <a:lnTo>
                    <a:pt x="1773" y="2001"/>
                  </a:lnTo>
                  <a:lnTo>
                    <a:pt x="1796" y="1998"/>
                  </a:lnTo>
                  <a:lnTo>
                    <a:pt x="1819" y="1993"/>
                  </a:lnTo>
                  <a:lnTo>
                    <a:pt x="1841" y="1986"/>
                  </a:lnTo>
                  <a:lnTo>
                    <a:pt x="1861" y="1977"/>
                  </a:lnTo>
                  <a:lnTo>
                    <a:pt x="1881" y="1966"/>
                  </a:lnTo>
                  <a:lnTo>
                    <a:pt x="1899" y="1954"/>
                  </a:lnTo>
                  <a:lnTo>
                    <a:pt x="1917" y="1940"/>
                  </a:lnTo>
                  <a:lnTo>
                    <a:pt x="1933" y="1925"/>
                  </a:lnTo>
                  <a:lnTo>
                    <a:pt x="1948" y="1907"/>
                  </a:lnTo>
                  <a:lnTo>
                    <a:pt x="1961" y="1889"/>
                  </a:lnTo>
                  <a:lnTo>
                    <a:pt x="1972" y="1871"/>
                  </a:lnTo>
                  <a:lnTo>
                    <a:pt x="1981" y="1850"/>
                  </a:lnTo>
                  <a:lnTo>
                    <a:pt x="1989" y="1828"/>
                  </a:lnTo>
                  <a:lnTo>
                    <a:pt x="1995" y="1806"/>
                  </a:lnTo>
                  <a:lnTo>
                    <a:pt x="1999" y="1783"/>
                  </a:lnTo>
                  <a:lnTo>
                    <a:pt x="2000" y="1760"/>
                  </a:lnTo>
                  <a:lnTo>
                    <a:pt x="2000" y="1759"/>
                  </a:lnTo>
                  <a:lnTo>
                    <a:pt x="2001" y="1759"/>
                  </a:lnTo>
                  <a:lnTo>
                    <a:pt x="2001" y="1759"/>
                  </a:lnTo>
                  <a:lnTo>
                    <a:pt x="2001" y="1758"/>
                  </a:lnTo>
                  <a:lnTo>
                    <a:pt x="2001" y="227"/>
                  </a:lnTo>
                  <a:lnTo>
                    <a:pt x="1999" y="204"/>
                  </a:lnTo>
                  <a:lnTo>
                    <a:pt x="1993" y="181"/>
                  </a:lnTo>
                  <a:lnTo>
                    <a:pt x="1986" y="159"/>
                  </a:lnTo>
                  <a:lnTo>
                    <a:pt x="1977" y="139"/>
                  </a:lnTo>
                  <a:lnTo>
                    <a:pt x="1966" y="119"/>
                  </a:lnTo>
                  <a:lnTo>
                    <a:pt x="1954" y="99"/>
                  </a:lnTo>
                  <a:lnTo>
                    <a:pt x="1940" y="82"/>
                  </a:lnTo>
                  <a:lnTo>
                    <a:pt x="1924" y="66"/>
                  </a:lnTo>
                  <a:lnTo>
                    <a:pt x="1906" y="52"/>
                  </a:lnTo>
                  <a:lnTo>
                    <a:pt x="1888" y="38"/>
                  </a:lnTo>
                  <a:lnTo>
                    <a:pt x="1868" y="28"/>
                  </a:lnTo>
                  <a:lnTo>
                    <a:pt x="1848" y="18"/>
                  </a:lnTo>
                  <a:lnTo>
                    <a:pt x="1826" y="11"/>
                  </a:lnTo>
                  <a:lnTo>
                    <a:pt x="1804" y="5"/>
                  </a:lnTo>
                  <a:lnTo>
                    <a:pt x="1781" y="1"/>
                  </a:lnTo>
                  <a:lnTo>
                    <a:pt x="1757" y="0"/>
                  </a:lnTo>
                  <a:close/>
                </a:path>
              </a:pathLst>
            </a:custGeom>
            <a:solidFill>
              <a:srgbClr val="4DC8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2" name="Freeform 80"/>
            <p:cNvSpPr>
              <a:spLocks/>
            </p:cNvSpPr>
            <p:nvPr/>
          </p:nvSpPr>
          <p:spPr bwMode="auto">
            <a:xfrm>
              <a:off x="5114" y="1478"/>
              <a:ext cx="299" cy="344"/>
            </a:xfrm>
            <a:custGeom>
              <a:avLst/>
              <a:gdLst>
                <a:gd name="T0" fmla="*/ 597 w 597"/>
                <a:gd name="T1" fmla="*/ 477 h 687"/>
                <a:gd name="T2" fmla="*/ 597 w 597"/>
                <a:gd name="T3" fmla="*/ 476 h 687"/>
                <a:gd name="T4" fmla="*/ 597 w 597"/>
                <a:gd name="T5" fmla="*/ 474 h 687"/>
                <a:gd name="T6" fmla="*/ 597 w 597"/>
                <a:gd name="T7" fmla="*/ 474 h 687"/>
                <a:gd name="T8" fmla="*/ 597 w 597"/>
                <a:gd name="T9" fmla="*/ 473 h 687"/>
                <a:gd name="T10" fmla="*/ 595 w 597"/>
                <a:gd name="T11" fmla="*/ 473 h 687"/>
                <a:gd name="T12" fmla="*/ 343 w 597"/>
                <a:gd name="T13" fmla="*/ 0 h 687"/>
                <a:gd name="T14" fmla="*/ 313 w 597"/>
                <a:gd name="T15" fmla="*/ 14 h 687"/>
                <a:gd name="T16" fmla="*/ 558 w 597"/>
                <a:gd name="T17" fmla="*/ 473 h 687"/>
                <a:gd name="T18" fmla="*/ 39 w 597"/>
                <a:gd name="T19" fmla="*/ 473 h 687"/>
                <a:gd name="T20" fmla="*/ 81 w 597"/>
                <a:gd name="T21" fmla="*/ 394 h 687"/>
                <a:gd name="T22" fmla="*/ 282 w 597"/>
                <a:gd name="T23" fmla="*/ 15 h 687"/>
                <a:gd name="T24" fmla="*/ 277 w 597"/>
                <a:gd name="T25" fmla="*/ 15 h 687"/>
                <a:gd name="T26" fmla="*/ 274 w 597"/>
                <a:gd name="T27" fmla="*/ 14 h 687"/>
                <a:gd name="T28" fmla="*/ 269 w 597"/>
                <a:gd name="T29" fmla="*/ 14 h 687"/>
                <a:gd name="T30" fmla="*/ 264 w 597"/>
                <a:gd name="T31" fmla="*/ 13 h 687"/>
                <a:gd name="T32" fmla="*/ 260 w 597"/>
                <a:gd name="T33" fmla="*/ 13 h 687"/>
                <a:gd name="T34" fmla="*/ 256 w 597"/>
                <a:gd name="T35" fmla="*/ 11 h 687"/>
                <a:gd name="T36" fmla="*/ 252 w 597"/>
                <a:gd name="T37" fmla="*/ 11 h 687"/>
                <a:gd name="T38" fmla="*/ 247 w 597"/>
                <a:gd name="T39" fmla="*/ 10 h 687"/>
                <a:gd name="T40" fmla="*/ 35 w 597"/>
                <a:gd name="T41" fmla="*/ 410 h 687"/>
                <a:gd name="T42" fmla="*/ 0 w 597"/>
                <a:gd name="T43" fmla="*/ 476 h 687"/>
                <a:gd name="T44" fmla="*/ 1 w 597"/>
                <a:gd name="T45" fmla="*/ 477 h 687"/>
                <a:gd name="T46" fmla="*/ 3 w 597"/>
                <a:gd name="T47" fmla="*/ 499 h 687"/>
                <a:gd name="T48" fmla="*/ 8 w 597"/>
                <a:gd name="T49" fmla="*/ 519 h 687"/>
                <a:gd name="T50" fmla="*/ 15 w 597"/>
                <a:gd name="T51" fmla="*/ 539 h 687"/>
                <a:gd name="T52" fmla="*/ 25 w 597"/>
                <a:gd name="T53" fmla="*/ 558 h 687"/>
                <a:gd name="T54" fmla="*/ 38 w 597"/>
                <a:gd name="T55" fmla="*/ 577 h 687"/>
                <a:gd name="T56" fmla="*/ 53 w 597"/>
                <a:gd name="T57" fmla="*/ 594 h 687"/>
                <a:gd name="T58" fmla="*/ 70 w 597"/>
                <a:gd name="T59" fmla="*/ 610 h 687"/>
                <a:gd name="T60" fmla="*/ 89 w 597"/>
                <a:gd name="T61" fmla="*/ 625 h 687"/>
                <a:gd name="T62" fmla="*/ 110 w 597"/>
                <a:gd name="T63" fmla="*/ 639 h 687"/>
                <a:gd name="T64" fmla="*/ 133 w 597"/>
                <a:gd name="T65" fmla="*/ 652 h 687"/>
                <a:gd name="T66" fmla="*/ 157 w 597"/>
                <a:gd name="T67" fmla="*/ 662 h 687"/>
                <a:gd name="T68" fmla="*/ 184 w 597"/>
                <a:gd name="T69" fmla="*/ 671 h 687"/>
                <a:gd name="T70" fmla="*/ 212 w 597"/>
                <a:gd name="T71" fmla="*/ 678 h 687"/>
                <a:gd name="T72" fmla="*/ 239 w 597"/>
                <a:gd name="T73" fmla="*/ 683 h 687"/>
                <a:gd name="T74" fmla="*/ 269 w 597"/>
                <a:gd name="T75" fmla="*/ 686 h 687"/>
                <a:gd name="T76" fmla="*/ 299 w 597"/>
                <a:gd name="T77" fmla="*/ 687 h 687"/>
                <a:gd name="T78" fmla="*/ 329 w 597"/>
                <a:gd name="T79" fmla="*/ 686 h 687"/>
                <a:gd name="T80" fmla="*/ 358 w 597"/>
                <a:gd name="T81" fmla="*/ 683 h 687"/>
                <a:gd name="T82" fmla="*/ 387 w 597"/>
                <a:gd name="T83" fmla="*/ 678 h 687"/>
                <a:gd name="T84" fmla="*/ 414 w 597"/>
                <a:gd name="T85" fmla="*/ 671 h 687"/>
                <a:gd name="T86" fmla="*/ 440 w 597"/>
                <a:gd name="T87" fmla="*/ 662 h 687"/>
                <a:gd name="T88" fmla="*/ 464 w 597"/>
                <a:gd name="T89" fmla="*/ 652 h 687"/>
                <a:gd name="T90" fmla="*/ 487 w 597"/>
                <a:gd name="T91" fmla="*/ 640 h 687"/>
                <a:gd name="T92" fmla="*/ 508 w 597"/>
                <a:gd name="T93" fmla="*/ 626 h 687"/>
                <a:gd name="T94" fmla="*/ 527 w 597"/>
                <a:gd name="T95" fmla="*/ 611 h 687"/>
                <a:gd name="T96" fmla="*/ 544 w 597"/>
                <a:gd name="T97" fmla="*/ 595 h 687"/>
                <a:gd name="T98" fmla="*/ 559 w 597"/>
                <a:gd name="T99" fmla="*/ 578 h 687"/>
                <a:gd name="T100" fmla="*/ 572 w 597"/>
                <a:gd name="T101" fmla="*/ 560 h 687"/>
                <a:gd name="T102" fmla="*/ 582 w 597"/>
                <a:gd name="T103" fmla="*/ 540 h 687"/>
                <a:gd name="T104" fmla="*/ 590 w 597"/>
                <a:gd name="T105" fmla="*/ 520 h 687"/>
                <a:gd name="T106" fmla="*/ 595 w 597"/>
                <a:gd name="T107" fmla="*/ 500 h 687"/>
                <a:gd name="T108" fmla="*/ 597 w 597"/>
                <a:gd name="T109" fmla="*/ 478 h 687"/>
                <a:gd name="T110" fmla="*/ 597 w 597"/>
                <a:gd name="T111" fmla="*/ 478 h 687"/>
                <a:gd name="T112" fmla="*/ 597 w 597"/>
                <a:gd name="T113" fmla="*/ 477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7" h="687">
                  <a:moveTo>
                    <a:pt x="597" y="477"/>
                  </a:moveTo>
                  <a:lnTo>
                    <a:pt x="597" y="476"/>
                  </a:lnTo>
                  <a:lnTo>
                    <a:pt x="597" y="474"/>
                  </a:lnTo>
                  <a:lnTo>
                    <a:pt x="597" y="474"/>
                  </a:lnTo>
                  <a:lnTo>
                    <a:pt x="597" y="473"/>
                  </a:lnTo>
                  <a:lnTo>
                    <a:pt x="595" y="473"/>
                  </a:lnTo>
                  <a:lnTo>
                    <a:pt x="343" y="0"/>
                  </a:lnTo>
                  <a:lnTo>
                    <a:pt x="313" y="14"/>
                  </a:lnTo>
                  <a:lnTo>
                    <a:pt x="558" y="473"/>
                  </a:lnTo>
                  <a:lnTo>
                    <a:pt x="39" y="473"/>
                  </a:lnTo>
                  <a:lnTo>
                    <a:pt x="81" y="394"/>
                  </a:lnTo>
                  <a:lnTo>
                    <a:pt x="282" y="15"/>
                  </a:lnTo>
                  <a:lnTo>
                    <a:pt x="277" y="15"/>
                  </a:lnTo>
                  <a:lnTo>
                    <a:pt x="274" y="14"/>
                  </a:lnTo>
                  <a:lnTo>
                    <a:pt x="269" y="14"/>
                  </a:lnTo>
                  <a:lnTo>
                    <a:pt x="264" y="13"/>
                  </a:lnTo>
                  <a:lnTo>
                    <a:pt x="260" y="13"/>
                  </a:lnTo>
                  <a:lnTo>
                    <a:pt x="256" y="11"/>
                  </a:lnTo>
                  <a:lnTo>
                    <a:pt x="252" y="11"/>
                  </a:lnTo>
                  <a:lnTo>
                    <a:pt x="247" y="10"/>
                  </a:lnTo>
                  <a:lnTo>
                    <a:pt x="35" y="410"/>
                  </a:lnTo>
                  <a:lnTo>
                    <a:pt x="0" y="476"/>
                  </a:lnTo>
                  <a:lnTo>
                    <a:pt x="1" y="477"/>
                  </a:lnTo>
                  <a:lnTo>
                    <a:pt x="3" y="499"/>
                  </a:lnTo>
                  <a:lnTo>
                    <a:pt x="8" y="519"/>
                  </a:lnTo>
                  <a:lnTo>
                    <a:pt x="15" y="539"/>
                  </a:lnTo>
                  <a:lnTo>
                    <a:pt x="25" y="558"/>
                  </a:lnTo>
                  <a:lnTo>
                    <a:pt x="38" y="577"/>
                  </a:lnTo>
                  <a:lnTo>
                    <a:pt x="53" y="594"/>
                  </a:lnTo>
                  <a:lnTo>
                    <a:pt x="70" y="610"/>
                  </a:lnTo>
                  <a:lnTo>
                    <a:pt x="89" y="625"/>
                  </a:lnTo>
                  <a:lnTo>
                    <a:pt x="110" y="639"/>
                  </a:lnTo>
                  <a:lnTo>
                    <a:pt x="133" y="652"/>
                  </a:lnTo>
                  <a:lnTo>
                    <a:pt x="157" y="662"/>
                  </a:lnTo>
                  <a:lnTo>
                    <a:pt x="184" y="671"/>
                  </a:lnTo>
                  <a:lnTo>
                    <a:pt x="212" y="678"/>
                  </a:lnTo>
                  <a:lnTo>
                    <a:pt x="239" y="683"/>
                  </a:lnTo>
                  <a:lnTo>
                    <a:pt x="269" y="686"/>
                  </a:lnTo>
                  <a:lnTo>
                    <a:pt x="299" y="687"/>
                  </a:lnTo>
                  <a:lnTo>
                    <a:pt x="329" y="686"/>
                  </a:lnTo>
                  <a:lnTo>
                    <a:pt x="358" y="683"/>
                  </a:lnTo>
                  <a:lnTo>
                    <a:pt x="387" y="678"/>
                  </a:lnTo>
                  <a:lnTo>
                    <a:pt x="414" y="671"/>
                  </a:lnTo>
                  <a:lnTo>
                    <a:pt x="440" y="662"/>
                  </a:lnTo>
                  <a:lnTo>
                    <a:pt x="464" y="652"/>
                  </a:lnTo>
                  <a:lnTo>
                    <a:pt x="487" y="640"/>
                  </a:lnTo>
                  <a:lnTo>
                    <a:pt x="508" y="626"/>
                  </a:lnTo>
                  <a:lnTo>
                    <a:pt x="527" y="611"/>
                  </a:lnTo>
                  <a:lnTo>
                    <a:pt x="544" y="595"/>
                  </a:lnTo>
                  <a:lnTo>
                    <a:pt x="559" y="578"/>
                  </a:lnTo>
                  <a:lnTo>
                    <a:pt x="572" y="560"/>
                  </a:lnTo>
                  <a:lnTo>
                    <a:pt x="582" y="540"/>
                  </a:lnTo>
                  <a:lnTo>
                    <a:pt x="590" y="520"/>
                  </a:lnTo>
                  <a:lnTo>
                    <a:pt x="595" y="500"/>
                  </a:lnTo>
                  <a:lnTo>
                    <a:pt x="597" y="478"/>
                  </a:lnTo>
                  <a:lnTo>
                    <a:pt x="597" y="478"/>
                  </a:lnTo>
                  <a:lnTo>
                    <a:pt x="597" y="47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3" name="Freeform 81"/>
            <p:cNvSpPr>
              <a:spLocks/>
            </p:cNvSpPr>
            <p:nvPr/>
          </p:nvSpPr>
          <p:spPr bwMode="auto">
            <a:xfrm>
              <a:off x="4461" y="1477"/>
              <a:ext cx="299" cy="344"/>
            </a:xfrm>
            <a:custGeom>
              <a:avLst/>
              <a:gdLst>
                <a:gd name="T0" fmla="*/ 599 w 599"/>
                <a:gd name="T1" fmla="*/ 476 h 688"/>
                <a:gd name="T2" fmla="*/ 599 w 599"/>
                <a:gd name="T3" fmla="*/ 475 h 688"/>
                <a:gd name="T4" fmla="*/ 597 w 599"/>
                <a:gd name="T5" fmla="*/ 474 h 688"/>
                <a:gd name="T6" fmla="*/ 351 w 599"/>
                <a:gd name="T7" fmla="*/ 11 h 688"/>
                <a:gd name="T8" fmla="*/ 341 w 599"/>
                <a:gd name="T9" fmla="*/ 12 h 688"/>
                <a:gd name="T10" fmla="*/ 332 w 599"/>
                <a:gd name="T11" fmla="*/ 13 h 688"/>
                <a:gd name="T12" fmla="*/ 324 w 599"/>
                <a:gd name="T13" fmla="*/ 15 h 688"/>
                <a:gd name="T14" fmla="*/ 316 w 599"/>
                <a:gd name="T15" fmla="*/ 16 h 688"/>
                <a:gd name="T16" fmla="*/ 560 w 599"/>
                <a:gd name="T17" fmla="*/ 474 h 688"/>
                <a:gd name="T18" fmla="*/ 40 w 599"/>
                <a:gd name="T19" fmla="*/ 474 h 688"/>
                <a:gd name="T20" fmla="*/ 255 w 599"/>
                <a:gd name="T21" fmla="*/ 0 h 688"/>
                <a:gd name="T22" fmla="*/ 2 w 599"/>
                <a:gd name="T23" fmla="*/ 478 h 688"/>
                <a:gd name="T24" fmla="*/ 9 w 599"/>
                <a:gd name="T25" fmla="*/ 520 h 688"/>
                <a:gd name="T26" fmla="*/ 26 w 599"/>
                <a:gd name="T27" fmla="*/ 559 h 688"/>
                <a:gd name="T28" fmla="*/ 53 w 599"/>
                <a:gd name="T29" fmla="*/ 595 h 688"/>
                <a:gd name="T30" fmla="*/ 90 w 599"/>
                <a:gd name="T31" fmla="*/ 626 h 688"/>
                <a:gd name="T32" fmla="*/ 134 w 599"/>
                <a:gd name="T33" fmla="*/ 653 h 688"/>
                <a:gd name="T34" fmla="*/ 185 w 599"/>
                <a:gd name="T35" fmla="*/ 672 h 688"/>
                <a:gd name="T36" fmla="*/ 241 w 599"/>
                <a:gd name="T37" fmla="*/ 684 h 688"/>
                <a:gd name="T38" fmla="*/ 301 w 599"/>
                <a:gd name="T39" fmla="*/ 688 h 688"/>
                <a:gd name="T40" fmla="*/ 336 w 599"/>
                <a:gd name="T41" fmla="*/ 687 h 688"/>
                <a:gd name="T42" fmla="*/ 370 w 599"/>
                <a:gd name="T43" fmla="*/ 683 h 688"/>
                <a:gd name="T44" fmla="*/ 402 w 599"/>
                <a:gd name="T45" fmla="*/ 676 h 688"/>
                <a:gd name="T46" fmla="*/ 434 w 599"/>
                <a:gd name="T47" fmla="*/ 666 h 688"/>
                <a:gd name="T48" fmla="*/ 462 w 599"/>
                <a:gd name="T49" fmla="*/ 654 h 688"/>
                <a:gd name="T50" fmla="*/ 489 w 599"/>
                <a:gd name="T51" fmla="*/ 640 h 688"/>
                <a:gd name="T52" fmla="*/ 513 w 599"/>
                <a:gd name="T53" fmla="*/ 624 h 688"/>
                <a:gd name="T54" fmla="*/ 535 w 599"/>
                <a:gd name="T55" fmla="*/ 607 h 688"/>
                <a:gd name="T56" fmla="*/ 561 w 599"/>
                <a:gd name="T57" fmla="*/ 578 h 688"/>
                <a:gd name="T58" fmla="*/ 581 w 599"/>
                <a:gd name="T59" fmla="*/ 548 h 688"/>
                <a:gd name="T60" fmla="*/ 594 w 599"/>
                <a:gd name="T61" fmla="*/ 514 h 688"/>
                <a:gd name="T62" fmla="*/ 599 w 599"/>
                <a:gd name="T63" fmla="*/ 479 h 688"/>
                <a:gd name="T64" fmla="*/ 599 w 599"/>
                <a:gd name="T65" fmla="*/ 478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9" h="688">
                  <a:moveTo>
                    <a:pt x="599" y="478"/>
                  </a:moveTo>
                  <a:lnTo>
                    <a:pt x="599" y="476"/>
                  </a:lnTo>
                  <a:lnTo>
                    <a:pt x="599" y="475"/>
                  </a:lnTo>
                  <a:lnTo>
                    <a:pt x="599" y="475"/>
                  </a:lnTo>
                  <a:lnTo>
                    <a:pt x="599" y="474"/>
                  </a:lnTo>
                  <a:lnTo>
                    <a:pt x="597" y="474"/>
                  </a:lnTo>
                  <a:lnTo>
                    <a:pt x="428" y="156"/>
                  </a:lnTo>
                  <a:lnTo>
                    <a:pt x="351" y="11"/>
                  </a:lnTo>
                  <a:lnTo>
                    <a:pt x="346" y="11"/>
                  </a:lnTo>
                  <a:lnTo>
                    <a:pt x="341" y="12"/>
                  </a:lnTo>
                  <a:lnTo>
                    <a:pt x="337" y="12"/>
                  </a:lnTo>
                  <a:lnTo>
                    <a:pt x="332" y="13"/>
                  </a:lnTo>
                  <a:lnTo>
                    <a:pt x="329" y="15"/>
                  </a:lnTo>
                  <a:lnTo>
                    <a:pt x="324" y="15"/>
                  </a:lnTo>
                  <a:lnTo>
                    <a:pt x="320" y="16"/>
                  </a:lnTo>
                  <a:lnTo>
                    <a:pt x="316" y="16"/>
                  </a:lnTo>
                  <a:lnTo>
                    <a:pt x="459" y="284"/>
                  </a:lnTo>
                  <a:lnTo>
                    <a:pt x="560" y="474"/>
                  </a:lnTo>
                  <a:lnTo>
                    <a:pt x="504" y="474"/>
                  </a:lnTo>
                  <a:lnTo>
                    <a:pt x="40" y="474"/>
                  </a:lnTo>
                  <a:lnTo>
                    <a:pt x="285" y="13"/>
                  </a:lnTo>
                  <a:lnTo>
                    <a:pt x="255" y="0"/>
                  </a:lnTo>
                  <a:lnTo>
                    <a:pt x="0" y="476"/>
                  </a:lnTo>
                  <a:lnTo>
                    <a:pt x="2" y="478"/>
                  </a:lnTo>
                  <a:lnTo>
                    <a:pt x="4" y="499"/>
                  </a:lnTo>
                  <a:lnTo>
                    <a:pt x="9" y="520"/>
                  </a:lnTo>
                  <a:lnTo>
                    <a:pt x="15" y="540"/>
                  </a:lnTo>
                  <a:lnTo>
                    <a:pt x="26" y="559"/>
                  </a:lnTo>
                  <a:lnTo>
                    <a:pt x="39" y="578"/>
                  </a:lnTo>
                  <a:lnTo>
                    <a:pt x="53" y="595"/>
                  </a:lnTo>
                  <a:lnTo>
                    <a:pt x="71" y="611"/>
                  </a:lnTo>
                  <a:lnTo>
                    <a:pt x="90" y="626"/>
                  </a:lnTo>
                  <a:lnTo>
                    <a:pt x="112" y="640"/>
                  </a:lnTo>
                  <a:lnTo>
                    <a:pt x="134" y="653"/>
                  </a:lnTo>
                  <a:lnTo>
                    <a:pt x="159" y="663"/>
                  </a:lnTo>
                  <a:lnTo>
                    <a:pt x="185" y="672"/>
                  </a:lnTo>
                  <a:lnTo>
                    <a:pt x="212" y="679"/>
                  </a:lnTo>
                  <a:lnTo>
                    <a:pt x="241" y="684"/>
                  </a:lnTo>
                  <a:lnTo>
                    <a:pt x="271" y="687"/>
                  </a:lnTo>
                  <a:lnTo>
                    <a:pt x="301" y="688"/>
                  </a:lnTo>
                  <a:lnTo>
                    <a:pt x="318" y="688"/>
                  </a:lnTo>
                  <a:lnTo>
                    <a:pt x="336" y="687"/>
                  </a:lnTo>
                  <a:lnTo>
                    <a:pt x="353" y="685"/>
                  </a:lnTo>
                  <a:lnTo>
                    <a:pt x="370" y="683"/>
                  </a:lnTo>
                  <a:lnTo>
                    <a:pt x="386" y="679"/>
                  </a:lnTo>
                  <a:lnTo>
                    <a:pt x="402" y="676"/>
                  </a:lnTo>
                  <a:lnTo>
                    <a:pt x="417" y="671"/>
                  </a:lnTo>
                  <a:lnTo>
                    <a:pt x="434" y="666"/>
                  </a:lnTo>
                  <a:lnTo>
                    <a:pt x="447" y="661"/>
                  </a:lnTo>
                  <a:lnTo>
                    <a:pt x="462" y="654"/>
                  </a:lnTo>
                  <a:lnTo>
                    <a:pt x="476" y="648"/>
                  </a:lnTo>
                  <a:lnTo>
                    <a:pt x="489" y="640"/>
                  </a:lnTo>
                  <a:lnTo>
                    <a:pt x="502" y="633"/>
                  </a:lnTo>
                  <a:lnTo>
                    <a:pt x="513" y="624"/>
                  </a:lnTo>
                  <a:lnTo>
                    <a:pt x="525" y="616"/>
                  </a:lnTo>
                  <a:lnTo>
                    <a:pt x="535" y="607"/>
                  </a:lnTo>
                  <a:lnTo>
                    <a:pt x="549" y="593"/>
                  </a:lnTo>
                  <a:lnTo>
                    <a:pt x="561" y="578"/>
                  </a:lnTo>
                  <a:lnTo>
                    <a:pt x="572" y="563"/>
                  </a:lnTo>
                  <a:lnTo>
                    <a:pt x="581" y="548"/>
                  </a:lnTo>
                  <a:lnTo>
                    <a:pt x="588" y="531"/>
                  </a:lnTo>
                  <a:lnTo>
                    <a:pt x="594" y="514"/>
                  </a:lnTo>
                  <a:lnTo>
                    <a:pt x="597" y="497"/>
                  </a:lnTo>
                  <a:lnTo>
                    <a:pt x="599" y="479"/>
                  </a:lnTo>
                  <a:lnTo>
                    <a:pt x="599" y="479"/>
                  </a:lnTo>
                  <a:lnTo>
                    <a:pt x="599" y="47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5" name="Freeform 82"/>
            <p:cNvSpPr>
              <a:spLocks/>
            </p:cNvSpPr>
            <p:nvPr/>
          </p:nvSpPr>
          <p:spPr bwMode="auto">
            <a:xfrm>
              <a:off x="4990" y="1430"/>
              <a:ext cx="324" cy="64"/>
            </a:xfrm>
            <a:custGeom>
              <a:avLst/>
              <a:gdLst>
                <a:gd name="T0" fmla="*/ 553 w 648"/>
                <a:gd name="T1" fmla="*/ 27 h 128"/>
                <a:gd name="T2" fmla="*/ 548 w 648"/>
                <a:gd name="T3" fmla="*/ 27 h 128"/>
                <a:gd name="T4" fmla="*/ 534 w 648"/>
                <a:gd name="T5" fmla="*/ 30 h 128"/>
                <a:gd name="T6" fmla="*/ 510 w 648"/>
                <a:gd name="T7" fmla="*/ 36 h 128"/>
                <a:gd name="T8" fmla="*/ 485 w 648"/>
                <a:gd name="T9" fmla="*/ 41 h 128"/>
                <a:gd name="T10" fmla="*/ 457 w 648"/>
                <a:gd name="T11" fmla="*/ 45 h 128"/>
                <a:gd name="T12" fmla="*/ 430 w 648"/>
                <a:gd name="T13" fmla="*/ 49 h 128"/>
                <a:gd name="T14" fmla="*/ 400 w 648"/>
                <a:gd name="T15" fmla="*/ 52 h 128"/>
                <a:gd name="T16" fmla="*/ 369 w 648"/>
                <a:gd name="T17" fmla="*/ 54 h 128"/>
                <a:gd name="T18" fmla="*/ 337 w 648"/>
                <a:gd name="T19" fmla="*/ 56 h 128"/>
                <a:gd name="T20" fmla="*/ 293 w 648"/>
                <a:gd name="T21" fmla="*/ 56 h 128"/>
                <a:gd name="T22" fmla="*/ 237 w 648"/>
                <a:gd name="T23" fmla="*/ 51 h 128"/>
                <a:gd name="T24" fmla="*/ 185 w 648"/>
                <a:gd name="T25" fmla="*/ 45 h 128"/>
                <a:gd name="T26" fmla="*/ 137 w 648"/>
                <a:gd name="T27" fmla="*/ 36 h 128"/>
                <a:gd name="T28" fmla="*/ 93 w 648"/>
                <a:gd name="T29" fmla="*/ 27 h 128"/>
                <a:gd name="T30" fmla="*/ 56 w 648"/>
                <a:gd name="T31" fmla="*/ 18 h 128"/>
                <a:gd name="T32" fmla="*/ 28 w 648"/>
                <a:gd name="T33" fmla="*/ 10 h 128"/>
                <a:gd name="T34" fmla="*/ 7 w 648"/>
                <a:gd name="T35" fmla="*/ 3 h 128"/>
                <a:gd name="T36" fmla="*/ 10 w 648"/>
                <a:gd name="T37" fmla="*/ 16 h 128"/>
                <a:gd name="T38" fmla="*/ 23 w 648"/>
                <a:gd name="T39" fmla="*/ 54 h 128"/>
                <a:gd name="T40" fmla="*/ 24 w 648"/>
                <a:gd name="T41" fmla="*/ 89 h 128"/>
                <a:gd name="T42" fmla="*/ 18 w 648"/>
                <a:gd name="T43" fmla="*/ 115 h 128"/>
                <a:gd name="T44" fmla="*/ 23 w 648"/>
                <a:gd name="T45" fmla="*/ 126 h 128"/>
                <a:gd name="T46" fmla="*/ 49 w 648"/>
                <a:gd name="T47" fmla="*/ 121 h 128"/>
                <a:gd name="T48" fmla="*/ 82 w 648"/>
                <a:gd name="T49" fmla="*/ 115 h 128"/>
                <a:gd name="T50" fmla="*/ 119 w 648"/>
                <a:gd name="T51" fmla="*/ 110 h 128"/>
                <a:gd name="T52" fmla="*/ 160 w 648"/>
                <a:gd name="T53" fmla="*/ 104 h 128"/>
                <a:gd name="T54" fmla="*/ 204 w 648"/>
                <a:gd name="T55" fmla="*/ 99 h 128"/>
                <a:gd name="T56" fmla="*/ 249 w 648"/>
                <a:gd name="T57" fmla="*/ 96 h 128"/>
                <a:gd name="T58" fmla="*/ 295 w 648"/>
                <a:gd name="T59" fmla="*/ 94 h 128"/>
                <a:gd name="T60" fmla="*/ 339 w 648"/>
                <a:gd name="T61" fmla="*/ 94 h 128"/>
                <a:gd name="T62" fmla="*/ 383 w 648"/>
                <a:gd name="T63" fmla="*/ 96 h 128"/>
                <a:gd name="T64" fmla="*/ 430 w 648"/>
                <a:gd name="T65" fmla="*/ 99 h 128"/>
                <a:gd name="T66" fmla="*/ 473 w 648"/>
                <a:gd name="T67" fmla="*/ 104 h 128"/>
                <a:gd name="T68" fmla="*/ 500 w 648"/>
                <a:gd name="T69" fmla="*/ 107 h 128"/>
                <a:gd name="T70" fmla="*/ 508 w 648"/>
                <a:gd name="T71" fmla="*/ 109 h 128"/>
                <a:gd name="T72" fmla="*/ 517 w 648"/>
                <a:gd name="T73" fmla="*/ 110 h 128"/>
                <a:gd name="T74" fmla="*/ 525 w 648"/>
                <a:gd name="T75" fmla="*/ 111 h 128"/>
                <a:gd name="T76" fmla="*/ 532 w 648"/>
                <a:gd name="T77" fmla="*/ 112 h 128"/>
                <a:gd name="T78" fmla="*/ 536 w 648"/>
                <a:gd name="T79" fmla="*/ 112 h 128"/>
                <a:gd name="T80" fmla="*/ 541 w 648"/>
                <a:gd name="T81" fmla="*/ 113 h 128"/>
                <a:gd name="T82" fmla="*/ 548 w 648"/>
                <a:gd name="T83" fmla="*/ 114 h 128"/>
                <a:gd name="T84" fmla="*/ 561 w 648"/>
                <a:gd name="T85" fmla="*/ 110 h 128"/>
                <a:gd name="T86" fmla="*/ 648 w 648"/>
                <a:gd name="T87" fmla="*/ 69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8" h="128">
                  <a:moveTo>
                    <a:pt x="555" y="26"/>
                  </a:moveTo>
                  <a:lnTo>
                    <a:pt x="553" y="27"/>
                  </a:lnTo>
                  <a:lnTo>
                    <a:pt x="551" y="27"/>
                  </a:lnTo>
                  <a:lnTo>
                    <a:pt x="548" y="27"/>
                  </a:lnTo>
                  <a:lnTo>
                    <a:pt x="546" y="28"/>
                  </a:lnTo>
                  <a:lnTo>
                    <a:pt x="534" y="30"/>
                  </a:lnTo>
                  <a:lnTo>
                    <a:pt x="523" y="33"/>
                  </a:lnTo>
                  <a:lnTo>
                    <a:pt x="510" y="36"/>
                  </a:lnTo>
                  <a:lnTo>
                    <a:pt x="498" y="38"/>
                  </a:lnTo>
                  <a:lnTo>
                    <a:pt x="485" y="41"/>
                  </a:lnTo>
                  <a:lnTo>
                    <a:pt x="471" y="43"/>
                  </a:lnTo>
                  <a:lnTo>
                    <a:pt x="457" y="45"/>
                  </a:lnTo>
                  <a:lnTo>
                    <a:pt x="443" y="46"/>
                  </a:lnTo>
                  <a:lnTo>
                    <a:pt x="430" y="49"/>
                  </a:lnTo>
                  <a:lnTo>
                    <a:pt x="415" y="51"/>
                  </a:lnTo>
                  <a:lnTo>
                    <a:pt x="400" y="52"/>
                  </a:lnTo>
                  <a:lnTo>
                    <a:pt x="385" y="53"/>
                  </a:lnTo>
                  <a:lnTo>
                    <a:pt x="369" y="54"/>
                  </a:lnTo>
                  <a:lnTo>
                    <a:pt x="354" y="54"/>
                  </a:lnTo>
                  <a:lnTo>
                    <a:pt x="337" y="56"/>
                  </a:lnTo>
                  <a:lnTo>
                    <a:pt x="321" y="56"/>
                  </a:lnTo>
                  <a:lnTo>
                    <a:pt x="293" y="56"/>
                  </a:lnTo>
                  <a:lnTo>
                    <a:pt x="265" y="53"/>
                  </a:lnTo>
                  <a:lnTo>
                    <a:pt x="237" y="51"/>
                  </a:lnTo>
                  <a:lnTo>
                    <a:pt x="211" y="49"/>
                  </a:lnTo>
                  <a:lnTo>
                    <a:pt x="185" y="45"/>
                  </a:lnTo>
                  <a:lnTo>
                    <a:pt x="160" y="41"/>
                  </a:lnTo>
                  <a:lnTo>
                    <a:pt x="137" y="36"/>
                  </a:lnTo>
                  <a:lnTo>
                    <a:pt x="114" y="31"/>
                  </a:lnTo>
                  <a:lnTo>
                    <a:pt x="93" y="27"/>
                  </a:lnTo>
                  <a:lnTo>
                    <a:pt x="74" y="22"/>
                  </a:lnTo>
                  <a:lnTo>
                    <a:pt x="56" y="18"/>
                  </a:lnTo>
                  <a:lnTo>
                    <a:pt x="41" y="13"/>
                  </a:lnTo>
                  <a:lnTo>
                    <a:pt x="28" y="10"/>
                  </a:lnTo>
                  <a:lnTo>
                    <a:pt x="16" y="6"/>
                  </a:lnTo>
                  <a:lnTo>
                    <a:pt x="7" y="3"/>
                  </a:lnTo>
                  <a:lnTo>
                    <a:pt x="0" y="0"/>
                  </a:lnTo>
                  <a:lnTo>
                    <a:pt x="10" y="16"/>
                  </a:lnTo>
                  <a:lnTo>
                    <a:pt x="18" y="35"/>
                  </a:lnTo>
                  <a:lnTo>
                    <a:pt x="23" y="54"/>
                  </a:lnTo>
                  <a:lnTo>
                    <a:pt x="25" y="75"/>
                  </a:lnTo>
                  <a:lnTo>
                    <a:pt x="24" y="89"/>
                  </a:lnTo>
                  <a:lnTo>
                    <a:pt x="22" y="103"/>
                  </a:lnTo>
                  <a:lnTo>
                    <a:pt x="18" y="115"/>
                  </a:lnTo>
                  <a:lnTo>
                    <a:pt x="13" y="128"/>
                  </a:lnTo>
                  <a:lnTo>
                    <a:pt x="23" y="126"/>
                  </a:lnTo>
                  <a:lnTo>
                    <a:pt x="35" y="124"/>
                  </a:lnTo>
                  <a:lnTo>
                    <a:pt x="49" y="121"/>
                  </a:lnTo>
                  <a:lnTo>
                    <a:pt x="64" y="119"/>
                  </a:lnTo>
                  <a:lnTo>
                    <a:pt x="82" y="115"/>
                  </a:lnTo>
                  <a:lnTo>
                    <a:pt x="99" y="113"/>
                  </a:lnTo>
                  <a:lnTo>
                    <a:pt x="119" y="110"/>
                  </a:lnTo>
                  <a:lnTo>
                    <a:pt x="139" y="107"/>
                  </a:lnTo>
                  <a:lnTo>
                    <a:pt x="160" y="104"/>
                  </a:lnTo>
                  <a:lnTo>
                    <a:pt x="182" y="102"/>
                  </a:lnTo>
                  <a:lnTo>
                    <a:pt x="204" y="99"/>
                  </a:lnTo>
                  <a:lnTo>
                    <a:pt x="226" y="97"/>
                  </a:lnTo>
                  <a:lnTo>
                    <a:pt x="249" y="96"/>
                  </a:lnTo>
                  <a:lnTo>
                    <a:pt x="272" y="95"/>
                  </a:lnTo>
                  <a:lnTo>
                    <a:pt x="295" y="94"/>
                  </a:lnTo>
                  <a:lnTo>
                    <a:pt x="317" y="94"/>
                  </a:lnTo>
                  <a:lnTo>
                    <a:pt x="339" y="94"/>
                  </a:lnTo>
                  <a:lnTo>
                    <a:pt x="360" y="95"/>
                  </a:lnTo>
                  <a:lnTo>
                    <a:pt x="383" y="96"/>
                  </a:lnTo>
                  <a:lnTo>
                    <a:pt x="407" y="97"/>
                  </a:lnTo>
                  <a:lnTo>
                    <a:pt x="430" y="99"/>
                  </a:lnTo>
                  <a:lnTo>
                    <a:pt x="451" y="102"/>
                  </a:lnTo>
                  <a:lnTo>
                    <a:pt x="473" y="104"/>
                  </a:lnTo>
                  <a:lnTo>
                    <a:pt x="495" y="106"/>
                  </a:lnTo>
                  <a:lnTo>
                    <a:pt x="500" y="107"/>
                  </a:lnTo>
                  <a:lnTo>
                    <a:pt x="504" y="107"/>
                  </a:lnTo>
                  <a:lnTo>
                    <a:pt x="508" y="109"/>
                  </a:lnTo>
                  <a:lnTo>
                    <a:pt x="512" y="109"/>
                  </a:lnTo>
                  <a:lnTo>
                    <a:pt x="517" y="110"/>
                  </a:lnTo>
                  <a:lnTo>
                    <a:pt x="522" y="110"/>
                  </a:lnTo>
                  <a:lnTo>
                    <a:pt x="525" y="111"/>
                  </a:lnTo>
                  <a:lnTo>
                    <a:pt x="530" y="111"/>
                  </a:lnTo>
                  <a:lnTo>
                    <a:pt x="532" y="112"/>
                  </a:lnTo>
                  <a:lnTo>
                    <a:pt x="533" y="112"/>
                  </a:lnTo>
                  <a:lnTo>
                    <a:pt x="536" y="112"/>
                  </a:lnTo>
                  <a:lnTo>
                    <a:pt x="538" y="112"/>
                  </a:lnTo>
                  <a:lnTo>
                    <a:pt x="541" y="113"/>
                  </a:lnTo>
                  <a:lnTo>
                    <a:pt x="545" y="113"/>
                  </a:lnTo>
                  <a:lnTo>
                    <a:pt x="548" y="114"/>
                  </a:lnTo>
                  <a:lnTo>
                    <a:pt x="552" y="114"/>
                  </a:lnTo>
                  <a:lnTo>
                    <a:pt x="561" y="110"/>
                  </a:lnTo>
                  <a:lnTo>
                    <a:pt x="591" y="96"/>
                  </a:lnTo>
                  <a:lnTo>
                    <a:pt x="648" y="69"/>
                  </a:lnTo>
                  <a:lnTo>
                    <a:pt x="555" y="2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6" name="Freeform 83"/>
            <p:cNvSpPr>
              <a:spLocks/>
            </p:cNvSpPr>
            <p:nvPr/>
          </p:nvSpPr>
          <p:spPr bwMode="auto">
            <a:xfrm>
              <a:off x="4560" y="1429"/>
              <a:ext cx="326" cy="64"/>
            </a:xfrm>
            <a:custGeom>
              <a:avLst/>
              <a:gdLst>
                <a:gd name="T0" fmla="*/ 642 w 650"/>
                <a:gd name="T1" fmla="*/ 3 h 128"/>
                <a:gd name="T2" fmla="*/ 610 w 650"/>
                <a:gd name="T3" fmla="*/ 13 h 128"/>
                <a:gd name="T4" fmla="*/ 563 w 650"/>
                <a:gd name="T5" fmla="*/ 25 h 128"/>
                <a:gd name="T6" fmla="*/ 503 w 650"/>
                <a:gd name="T7" fmla="*/ 38 h 128"/>
                <a:gd name="T8" fmla="*/ 454 w 650"/>
                <a:gd name="T9" fmla="*/ 46 h 128"/>
                <a:gd name="T10" fmla="*/ 418 w 650"/>
                <a:gd name="T11" fmla="*/ 51 h 128"/>
                <a:gd name="T12" fmla="*/ 382 w 650"/>
                <a:gd name="T13" fmla="*/ 53 h 128"/>
                <a:gd name="T14" fmla="*/ 345 w 650"/>
                <a:gd name="T15" fmla="*/ 55 h 128"/>
                <a:gd name="T16" fmla="*/ 307 w 650"/>
                <a:gd name="T17" fmla="*/ 55 h 128"/>
                <a:gd name="T18" fmla="*/ 269 w 650"/>
                <a:gd name="T19" fmla="*/ 53 h 128"/>
                <a:gd name="T20" fmla="*/ 231 w 650"/>
                <a:gd name="T21" fmla="*/ 51 h 128"/>
                <a:gd name="T22" fmla="*/ 196 w 650"/>
                <a:gd name="T23" fmla="*/ 45 h 128"/>
                <a:gd name="T24" fmla="*/ 167 w 650"/>
                <a:gd name="T25" fmla="*/ 40 h 128"/>
                <a:gd name="T26" fmla="*/ 144 w 650"/>
                <a:gd name="T27" fmla="*/ 37 h 128"/>
                <a:gd name="T28" fmla="*/ 123 w 650"/>
                <a:gd name="T29" fmla="*/ 33 h 128"/>
                <a:gd name="T30" fmla="*/ 102 w 650"/>
                <a:gd name="T31" fmla="*/ 29 h 128"/>
                <a:gd name="T32" fmla="*/ 0 w 650"/>
                <a:gd name="T33" fmla="*/ 69 h 128"/>
                <a:gd name="T34" fmla="*/ 85 w 650"/>
                <a:gd name="T35" fmla="*/ 109 h 128"/>
                <a:gd name="T36" fmla="*/ 101 w 650"/>
                <a:gd name="T37" fmla="*/ 114 h 128"/>
                <a:gd name="T38" fmla="*/ 111 w 650"/>
                <a:gd name="T39" fmla="*/ 113 h 128"/>
                <a:gd name="T40" fmla="*/ 120 w 650"/>
                <a:gd name="T41" fmla="*/ 112 h 128"/>
                <a:gd name="T42" fmla="*/ 129 w 650"/>
                <a:gd name="T43" fmla="*/ 111 h 128"/>
                <a:gd name="T44" fmla="*/ 137 w 650"/>
                <a:gd name="T45" fmla="*/ 108 h 128"/>
                <a:gd name="T46" fmla="*/ 146 w 650"/>
                <a:gd name="T47" fmla="*/ 107 h 128"/>
                <a:gd name="T48" fmla="*/ 156 w 650"/>
                <a:gd name="T49" fmla="*/ 106 h 128"/>
                <a:gd name="T50" fmla="*/ 167 w 650"/>
                <a:gd name="T51" fmla="*/ 105 h 128"/>
                <a:gd name="T52" fmla="*/ 177 w 650"/>
                <a:gd name="T53" fmla="*/ 104 h 128"/>
                <a:gd name="T54" fmla="*/ 187 w 650"/>
                <a:gd name="T55" fmla="*/ 103 h 128"/>
                <a:gd name="T56" fmla="*/ 209 w 650"/>
                <a:gd name="T57" fmla="*/ 100 h 128"/>
                <a:gd name="T58" fmla="*/ 245 w 650"/>
                <a:gd name="T59" fmla="*/ 97 h 128"/>
                <a:gd name="T60" fmla="*/ 280 w 650"/>
                <a:gd name="T61" fmla="*/ 94 h 128"/>
                <a:gd name="T62" fmla="*/ 315 w 650"/>
                <a:gd name="T63" fmla="*/ 93 h 128"/>
                <a:gd name="T64" fmla="*/ 349 w 650"/>
                <a:gd name="T65" fmla="*/ 93 h 128"/>
                <a:gd name="T66" fmla="*/ 381 w 650"/>
                <a:gd name="T67" fmla="*/ 94 h 128"/>
                <a:gd name="T68" fmla="*/ 414 w 650"/>
                <a:gd name="T69" fmla="*/ 97 h 128"/>
                <a:gd name="T70" fmla="*/ 447 w 650"/>
                <a:gd name="T71" fmla="*/ 100 h 128"/>
                <a:gd name="T72" fmla="*/ 490 w 650"/>
                <a:gd name="T73" fmla="*/ 105 h 128"/>
                <a:gd name="T74" fmla="*/ 541 w 650"/>
                <a:gd name="T75" fmla="*/ 112 h 128"/>
                <a:gd name="T76" fmla="*/ 586 w 650"/>
                <a:gd name="T77" fmla="*/ 119 h 128"/>
                <a:gd name="T78" fmla="*/ 621 w 650"/>
                <a:gd name="T79" fmla="*/ 126 h 128"/>
                <a:gd name="T80" fmla="*/ 630 w 650"/>
                <a:gd name="T81" fmla="*/ 115 h 128"/>
                <a:gd name="T82" fmla="*/ 625 w 650"/>
                <a:gd name="T83" fmla="*/ 90 h 128"/>
                <a:gd name="T84" fmla="*/ 625 w 650"/>
                <a:gd name="T85" fmla="*/ 56 h 128"/>
                <a:gd name="T86" fmla="*/ 639 w 650"/>
                <a:gd name="T87" fmla="*/ 1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0" h="128">
                  <a:moveTo>
                    <a:pt x="650" y="0"/>
                  </a:moveTo>
                  <a:lnTo>
                    <a:pt x="642" y="3"/>
                  </a:lnTo>
                  <a:lnTo>
                    <a:pt x="629" y="7"/>
                  </a:lnTo>
                  <a:lnTo>
                    <a:pt x="610" y="13"/>
                  </a:lnTo>
                  <a:lnTo>
                    <a:pt x="588" y="18"/>
                  </a:lnTo>
                  <a:lnTo>
                    <a:pt x="563" y="25"/>
                  </a:lnTo>
                  <a:lnTo>
                    <a:pt x="534" y="32"/>
                  </a:lnTo>
                  <a:lnTo>
                    <a:pt x="503" y="38"/>
                  </a:lnTo>
                  <a:lnTo>
                    <a:pt x="470" y="44"/>
                  </a:lnTo>
                  <a:lnTo>
                    <a:pt x="454" y="46"/>
                  </a:lnTo>
                  <a:lnTo>
                    <a:pt x="436" y="48"/>
                  </a:lnTo>
                  <a:lnTo>
                    <a:pt x="418" y="51"/>
                  </a:lnTo>
                  <a:lnTo>
                    <a:pt x="401" y="52"/>
                  </a:lnTo>
                  <a:lnTo>
                    <a:pt x="382" y="53"/>
                  </a:lnTo>
                  <a:lnTo>
                    <a:pt x="364" y="54"/>
                  </a:lnTo>
                  <a:lnTo>
                    <a:pt x="345" y="55"/>
                  </a:lnTo>
                  <a:lnTo>
                    <a:pt x="327" y="55"/>
                  </a:lnTo>
                  <a:lnTo>
                    <a:pt x="307" y="55"/>
                  </a:lnTo>
                  <a:lnTo>
                    <a:pt x="288" y="54"/>
                  </a:lnTo>
                  <a:lnTo>
                    <a:pt x="269" y="53"/>
                  </a:lnTo>
                  <a:lnTo>
                    <a:pt x="250" y="52"/>
                  </a:lnTo>
                  <a:lnTo>
                    <a:pt x="231" y="51"/>
                  </a:lnTo>
                  <a:lnTo>
                    <a:pt x="213" y="48"/>
                  </a:lnTo>
                  <a:lnTo>
                    <a:pt x="196" y="45"/>
                  </a:lnTo>
                  <a:lnTo>
                    <a:pt x="178" y="43"/>
                  </a:lnTo>
                  <a:lnTo>
                    <a:pt x="167" y="40"/>
                  </a:lnTo>
                  <a:lnTo>
                    <a:pt x="155" y="39"/>
                  </a:lnTo>
                  <a:lnTo>
                    <a:pt x="144" y="37"/>
                  </a:lnTo>
                  <a:lnTo>
                    <a:pt x="133" y="35"/>
                  </a:lnTo>
                  <a:lnTo>
                    <a:pt x="123" y="33"/>
                  </a:lnTo>
                  <a:lnTo>
                    <a:pt x="113" y="31"/>
                  </a:lnTo>
                  <a:lnTo>
                    <a:pt x="102" y="29"/>
                  </a:lnTo>
                  <a:lnTo>
                    <a:pt x="93" y="27"/>
                  </a:lnTo>
                  <a:lnTo>
                    <a:pt x="0" y="69"/>
                  </a:lnTo>
                  <a:lnTo>
                    <a:pt x="55" y="96"/>
                  </a:lnTo>
                  <a:lnTo>
                    <a:pt x="85" y="109"/>
                  </a:lnTo>
                  <a:lnTo>
                    <a:pt x="95" y="115"/>
                  </a:lnTo>
                  <a:lnTo>
                    <a:pt x="101" y="114"/>
                  </a:lnTo>
                  <a:lnTo>
                    <a:pt x="106" y="113"/>
                  </a:lnTo>
                  <a:lnTo>
                    <a:pt x="111" y="113"/>
                  </a:lnTo>
                  <a:lnTo>
                    <a:pt x="116" y="112"/>
                  </a:lnTo>
                  <a:lnTo>
                    <a:pt x="120" y="112"/>
                  </a:lnTo>
                  <a:lnTo>
                    <a:pt x="124" y="111"/>
                  </a:lnTo>
                  <a:lnTo>
                    <a:pt x="129" y="111"/>
                  </a:lnTo>
                  <a:lnTo>
                    <a:pt x="132" y="109"/>
                  </a:lnTo>
                  <a:lnTo>
                    <a:pt x="137" y="108"/>
                  </a:lnTo>
                  <a:lnTo>
                    <a:pt x="141" y="108"/>
                  </a:lnTo>
                  <a:lnTo>
                    <a:pt x="146" y="107"/>
                  </a:lnTo>
                  <a:lnTo>
                    <a:pt x="151" y="107"/>
                  </a:lnTo>
                  <a:lnTo>
                    <a:pt x="156" y="106"/>
                  </a:lnTo>
                  <a:lnTo>
                    <a:pt x="161" y="106"/>
                  </a:lnTo>
                  <a:lnTo>
                    <a:pt x="167" y="105"/>
                  </a:lnTo>
                  <a:lnTo>
                    <a:pt x="171" y="105"/>
                  </a:lnTo>
                  <a:lnTo>
                    <a:pt x="177" y="104"/>
                  </a:lnTo>
                  <a:lnTo>
                    <a:pt x="182" y="104"/>
                  </a:lnTo>
                  <a:lnTo>
                    <a:pt x="187" y="103"/>
                  </a:lnTo>
                  <a:lnTo>
                    <a:pt x="192" y="103"/>
                  </a:lnTo>
                  <a:lnTo>
                    <a:pt x="209" y="100"/>
                  </a:lnTo>
                  <a:lnTo>
                    <a:pt x="227" y="99"/>
                  </a:lnTo>
                  <a:lnTo>
                    <a:pt x="245" y="97"/>
                  </a:lnTo>
                  <a:lnTo>
                    <a:pt x="262" y="96"/>
                  </a:lnTo>
                  <a:lnTo>
                    <a:pt x="280" y="94"/>
                  </a:lnTo>
                  <a:lnTo>
                    <a:pt x="298" y="94"/>
                  </a:lnTo>
                  <a:lnTo>
                    <a:pt x="315" y="93"/>
                  </a:lnTo>
                  <a:lnTo>
                    <a:pt x="333" y="93"/>
                  </a:lnTo>
                  <a:lnTo>
                    <a:pt x="349" y="93"/>
                  </a:lnTo>
                  <a:lnTo>
                    <a:pt x="365" y="94"/>
                  </a:lnTo>
                  <a:lnTo>
                    <a:pt x="381" y="94"/>
                  </a:lnTo>
                  <a:lnTo>
                    <a:pt x="398" y="96"/>
                  </a:lnTo>
                  <a:lnTo>
                    <a:pt x="414" y="97"/>
                  </a:lnTo>
                  <a:lnTo>
                    <a:pt x="431" y="98"/>
                  </a:lnTo>
                  <a:lnTo>
                    <a:pt x="447" y="100"/>
                  </a:lnTo>
                  <a:lnTo>
                    <a:pt x="463" y="101"/>
                  </a:lnTo>
                  <a:lnTo>
                    <a:pt x="490" y="105"/>
                  </a:lnTo>
                  <a:lnTo>
                    <a:pt x="516" y="108"/>
                  </a:lnTo>
                  <a:lnTo>
                    <a:pt x="541" y="112"/>
                  </a:lnTo>
                  <a:lnTo>
                    <a:pt x="564" y="115"/>
                  </a:lnTo>
                  <a:lnTo>
                    <a:pt x="586" y="119"/>
                  </a:lnTo>
                  <a:lnTo>
                    <a:pt x="604" y="122"/>
                  </a:lnTo>
                  <a:lnTo>
                    <a:pt x="621" y="126"/>
                  </a:lnTo>
                  <a:lnTo>
                    <a:pt x="634" y="128"/>
                  </a:lnTo>
                  <a:lnTo>
                    <a:pt x="630" y="115"/>
                  </a:lnTo>
                  <a:lnTo>
                    <a:pt x="626" y="103"/>
                  </a:lnTo>
                  <a:lnTo>
                    <a:pt x="625" y="90"/>
                  </a:lnTo>
                  <a:lnTo>
                    <a:pt x="624" y="77"/>
                  </a:lnTo>
                  <a:lnTo>
                    <a:pt x="625" y="56"/>
                  </a:lnTo>
                  <a:lnTo>
                    <a:pt x="631" y="36"/>
                  </a:lnTo>
                  <a:lnTo>
                    <a:pt x="639" y="17"/>
                  </a:lnTo>
                  <a:lnTo>
                    <a:pt x="65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7" name="Rectangle 84"/>
            <p:cNvSpPr>
              <a:spLocks noChangeArrowheads="1"/>
            </p:cNvSpPr>
            <p:nvPr/>
          </p:nvSpPr>
          <p:spPr bwMode="auto">
            <a:xfrm>
              <a:off x="4602" y="1444"/>
              <a:ext cx="1" cy="1"/>
            </a:xfrm>
            <a:prstGeom prst="rect">
              <a:avLst/>
            </a:prstGeom>
            <a:solidFill>
              <a:srgbClr val="FF9E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8" name="Freeform 85"/>
            <p:cNvSpPr>
              <a:spLocks/>
            </p:cNvSpPr>
            <p:nvPr/>
          </p:nvSpPr>
          <p:spPr bwMode="auto">
            <a:xfrm>
              <a:off x="4919" y="1379"/>
              <a:ext cx="32" cy="29"/>
            </a:xfrm>
            <a:custGeom>
              <a:avLst/>
              <a:gdLst>
                <a:gd name="T0" fmla="*/ 46 w 65"/>
                <a:gd name="T1" fmla="*/ 6 h 56"/>
                <a:gd name="T2" fmla="*/ 44 w 65"/>
                <a:gd name="T3" fmla="*/ 6 h 56"/>
                <a:gd name="T4" fmla="*/ 40 w 65"/>
                <a:gd name="T5" fmla="*/ 6 h 56"/>
                <a:gd name="T6" fmla="*/ 38 w 65"/>
                <a:gd name="T7" fmla="*/ 6 h 56"/>
                <a:gd name="T8" fmla="*/ 35 w 65"/>
                <a:gd name="T9" fmla="*/ 6 h 56"/>
                <a:gd name="T10" fmla="*/ 30 w 65"/>
                <a:gd name="T11" fmla="*/ 6 h 56"/>
                <a:gd name="T12" fmla="*/ 27 w 65"/>
                <a:gd name="T13" fmla="*/ 6 h 56"/>
                <a:gd name="T14" fmla="*/ 22 w 65"/>
                <a:gd name="T15" fmla="*/ 5 h 56"/>
                <a:gd name="T16" fmla="*/ 17 w 65"/>
                <a:gd name="T17" fmla="*/ 5 h 56"/>
                <a:gd name="T18" fmla="*/ 13 w 65"/>
                <a:gd name="T19" fmla="*/ 3 h 56"/>
                <a:gd name="T20" fmla="*/ 9 w 65"/>
                <a:gd name="T21" fmla="*/ 2 h 56"/>
                <a:gd name="T22" fmla="*/ 5 w 65"/>
                <a:gd name="T23" fmla="*/ 1 h 56"/>
                <a:gd name="T24" fmla="*/ 0 w 65"/>
                <a:gd name="T25" fmla="*/ 0 h 56"/>
                <a:gd name="T26" fmla="*/ 0 w 65"/>
                <a:gd name="T27" fmla="*/ 56 h 56"/>
                <a:gd name="T28" fmla="*/ 5 w 65"/>
                <a:gd name="T29" fmla="*/ 55 h 56"/>
                <a:gd name="T30" fmla="*/ 9 w 65"/>
                <a:gd name="T31" fmla="*/ 54 h 56"/>
                <a:gd name="T32" fmla="*/ 14 w 65"/>
                <a:gd name="T33" fmla="*/ 53 h 56"/>
                <a:gd name="T34" fmla="*/ 19 w 65"/>
                <a:gd name="T35" fmla="*/ 52 h 56"/>
                <a:gd name="T36" fmla="*/ 23 w 65"/>
                <a:gd name="T37" fmla="*/ 52 h 56"/>
                <a:gd name="T38" fmla="*/ 28 w 65"/>
                <a:gd name="T39" fmla="*/ 51 h 56"/>
                <a:gd name="T40" fmla="*/ 34 w 65"/>
                <a:gd name="T41" fmla="*/ 51 h 56"/>
                <a:gd name="T42" fmla="*/ 38 w 65"/>
                <a:gd name="T43" fmla="*/ 51 h 56"/>
                <a:gd name="T44" fmla="*/ 40 w 65"/>
                <a:gd name="T45" fmla="*/ 51 h 56"/>
                <a:gd name="T46" fmla="*/ 42 w 65"/>
                <a:gd name="T47" fmla="*/ 51 h 56"/>
                <a:gd name="T48" fmla="*/ 44 w 65"/>
                <a:gd name="T49" fmla="*/ 51 h 56"/>
                <a:gd name="T50" fmla="*/ 45 w 65"/>
                <a:gd name="T51" fmla="*/ 51 h 56"/>
                <a:gd name="T52" fmla="*/ 50 w 65"/>
                <a:gd name="T53" fmla="*/ 52 h 56"/>
                <a:gd name="T54" fmla="*/ 55 w 65"/>
                <a:gd name="T55" fmla="*/ 52 h 56"/>
                <a:gd name="T56" fmla="*/ 60 w 65"/>
                <a:gd name="T57" fmla="*/ 52 h 56"/>
                <a:gd name="T58" fmla="*/ 65 w 65"/>
                <a:gd name="T59" fmla="*/ 53 h 56"/>
                <a:gd name="T60" fmla="*/ 65 w 65"/>
                <a:gd name="T61" fmla="*/ 2 h 56"/>
                <a:gd name="T62" fmla="*/ 60 w 65"/>
                <a:gd name="T63" fmla="*/ 3 h 56"/>
                <a:gd name="T64" fmla="*/ 55 w 65"/>
                <a:gd name="T65" fmla="*/ 3 h 56"/>
                <a:gd name="T66" fmla="*/ 51 w 65"/>
                <a:gd name="T67" fmla="*/ 5 h 56"/>
                <a:gd name="T68" fmla="*/ 46 w 65"/>
                <a:gd name="T69" fmla="*/ 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5" h="56">
                  <a:moveTo>
                    <a:pt x="46" y="6"/>
                  </a:moveTo>
                  <a:lnTo>
                    <a:pt x="44" y="6"/>
                  </a:lnTo>
                  <a:lnTo>
                    <a:pt x="40" y="6"/>
                  </a:lnTo>
                  <a:lnTo>
                    <a:pt x="38" y="6"/>
                  </a:lnTo>
                  <a:lnTo>
                    <a:pt x="35" y="6"/>
                  </a:lnTo>
                  <a:lnTo>
                    <a:pt x="30" y="6"/>
                  </a:lnTo>
                  <a:lnTo>
                    <a:pt x="27" y="6"/>
                  </a:lnTo>
                  <a:lnTo>
                    <a:pt x="22" y="5"/>
                  </a:lnTo>
                  <a:lnTo>
                    <a:pt x="17" y="5"/>
                  </a:lnTo>
                  <a:lnTo>
                    <a:pt x="13" y="3"/>
                  </a:lnTo>
                  <a:lnTo>
                    <a:pt x="9" y="2"/>
                  </a:lnTo>
                  <a:lnTo>
                    <a:pt x="5" y="1"/>
                  </a:lnTo>
                  <a:lnTo>
                    <a:pt x="0" y="0"/>
                  </a:lnTo>
                  <a:lnTo>
                    <a:pt x="0" y="56"/>
                  </a:lnTo>
                  <a:lnTo>
                    <a:pt x="5" y="55"/>
                  </a:lnTo>
                  <a:lnTo>
                    <a:pt x="9" y="54"/>
                  </a:lnTo>
                  <a:lnTo>
                    <a:pt x="14" y="53"/>
                  </a:lnTo>
                  <a:lnTo>
                    <a:pt x="19" y="52"/>
                  </a:lnTo>
                  <a:lnTo>
                    <a:pt x="23" y="52"/>
                  </a:lnTo>
                  <a:lnTo>
                    <a:pt x="28" y="51"/>
                  </a:lnTo>
                  <a:lnTo>
                    <a:pt x="34" y="51"/>
                  </a:lnTo>
                  <a:lnTo>
                    <a:pt x="38" y="51"/>
                  </a:lnTo>
                  <a:lnTo>
                    <a:pt x="40" y="51"/>
                  </a:lnTo>
                  <a:lnTo>
                    <a:pt x="42" y="51"/>
                  </a:lnTo>
                  <a:lnTo>
                    <a:pt x="44" y="51"/>
                  </a:lnTo>
                  <a:lnTo>
                    <a:pt x="45" y="51"/>
                  </a:lnTo>
                  <a:lnTo>
                    <a:pt x="50" y="52"/>
                  </a:lnTo>
                  <a:lnTo>
                    <a:pt x="55" y="52"/>
                  </a:lnTo>
                  <a:lnTo>
                    <a:pt x="60" y="52"/>
                  </a:lnTo>
                  <a:lnTo>
                    <a:pt x="65" y="53"/>
                  </a:lnTo>
                  <a:lnTo>
                    <a:pt x="65" y="2"/>
                  </a:lnTo>
                  <a:lnTo>
                    <a:pt x="60" y="3"/>
                  </a:lnTo>
                  <a:lnTo>
                    <a:pt x="55" y="3"/>
                  </a:lnTo>
                  <a:lnTo>
                    <a:pt x="51" y="5"/>
                  </a:lnTo>
                  <a:lnTo>
                    <a:pt x="46" y="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9" name="Freeform 86"/>
            <p:cNvSpPr>
              <a:spLocks/>
            </p:cNvSpPr>
            <p:nvPr/>
          </p:nvSpPr>
          <p:spPr bwMode="auto">
            <a:xfrm>
              <a:off x="4873" y="1405"/>
              <a:ext cx="130" cy="125"/>
            </a:xfrm>
            <a:custGeom>
              <a:avLst/>
              <a:gdLst>
                <a:gd name="T0" fmla="*/ 227 w 260"/>
                <a:gd name="T1" fmla="*/ 41 h 250"/>
                <a:gd name="T2" fmla="*/ 210 w 260"/>
                <a:gd name="T3" fmla="*/ 26 h 250"/>
                <a:gd name="T4" fmla="*/ 190 w 260"/>
                <a:gd name="T5" fmla="*/ 13 h 250"/>
                <a:gd name="T6" fmla="*/ 168 w 260"/>
                <a:gd name="T7" fmla="*/ 5 h 250"/>
                <a:gd name="T8" fmla="*/ 152 w 260"/>
                <a:gd name="T9" fmla="*/ 1 h 250"/>
                <a:gd name="T10" fmla="*/ 142 w 260"/>
                <a:gd name="T11" fmla="*/ 1 h 250"/>
                <a:gd name="T12" fmla="*/ 136 w 260"/>
                <a:gd name="T13" fmla="*/ 0 h 250"/>
                <a:gd name="T14" fmla="*/ 132 w 260"/>
                <a:gd name="T15" fmla="*/ 0 h 250"/>
                <a:gd name="T16" fmla="*/ 126 w 260"/>
                <a:gd name="T17" fmla="*/ 0 h 250"/>
                <a:gd name="T18" fmla="*/ 115 w 260"/>
                <a:gd name="T19" fmla="*/ 1 h 250"/>
                <a:gd name="T20" fmla="*/ 106 w 260"/>
                <a:gd name="T21" fmla="*/ 2 h 250"/>
                <a:gd name="T22" fmla="*/ 97 w 260"/>
                <a:gd name="T23" fmla="*/ 4 h 250"/>
                <a:gd name="T24" fmla="*/ 83 w 260"/>
                <a:gd name="T25" fmla="*/ 9 h 250"/>
                <a:gd name="T26" fmla="*/ 65 w 260"/>
                <a:gd name="T27" fmla="*/ 17 h 250"/>
                <a:gd name="T28" fmla="*/ 48 w 260"/>
                <a:gd name="T29" fmla="*/ 27 h 250"/>
                <a:gd name="T30" fmla="*/ 33 w 260"/>
                <a:gd name="T31" fmla="*/ 41 h 250"/>
                <a:gd name="T32" fmla="*/ 15 w 260"/>
                <a:gd name="T33" fmla="*/ 65 h 250"/>
                <a:gd name="T34" fmla="*/ 1 w 260"/>
                <a:gd name="T35" fmla="*/ 104 h 250"/>
                <a:gd name="T36" fmla="*/ 1 w 260"/>
                <a:gd name="T37" fmla="*/ 138 h 250"/>
                <a:gd name="T38" fmla="*/ 6 w 260"/>
                <a:gd name="T39" fmla="*/ 163 h 250"/>
                <a:gd name="T40" fmla="*/ 15 w 260"/>
                <a:gd name="T41" fmla="*/ 184 h 250"/>
                <a:gd name="T42" fmla="*/ 24 w 260"/>
                <a:gd name="T43" fmla="*/ 199 h 250"/>
                <a:gd name="T44" fmla="*/ 36 w 260"/>
                <a:gd name="T45" fmla="*/ 213 h 250"/>
                <a:gd name="T46" fmla="*/ 50 w 260"/>
                <a:gd name="T47" fmla="*/ 224 h 250"/>
                <a:gd name="T48" fmla="*/ 66 w 260"/>
                <a:gd name="T49" fmla="*/ 233 h 250"/>
                <a:gd name="T50" fmla="*/ 82 w 260"/>
                <a:gd name="T51" fmla="*/ 241 h 250"/>
                <a:gd name="T52" fmla="*/ 100 w 260"/>
                <a:gd name="T53" fmla="*/ 246 h 250"/>
                <a:gd name="T54" fmla="*/ 119 w 260"/>
                <a:gd name="T55" fmla="*/ 250 h 250"/>
                <a:gd name="T56" fmla="*/ 129 w 260"/>
                <a:gd name="T57" fmla="*/ 250 h 250"/>
                <a:gd name="T58" fmla="*/ 130 w 260"/>
                <a:gd name="T59" fmla="*/ 250 h 250"/>
                <a:gd name="T60" fmla="*/ 141 w 260"/>
                <a:gd name="T61" fmla="*/ 250 h 250"/>
                <a:gd name="T62" fmla="*/ 159 w 260"/>
                <a:gd name="T63" fmla="*/ 246 h 250"/>
                <a:gd name="T64" fmla="*/ 177 w 260"/>
                <a:gd name="T65" fmla="*/ 241 h 250"/>
                <a:gd name="T66" fmla="*/ 193 w 260"/>
                <a:gd name="T67" fmla="*/ 233 h 250"/>
                <a:gd name="T68" fmla="*/ 210 w 260"/>
                <a:gd name="T69" fmla="*/ 224 h 250"/>
                <a:gd name="T70" fmla="*/ 222 w 260"/>
                <a:gd name="T71" fmla="*/ 213 h 250"/>
                <a:gd name="T72" fmla="*/ 234 w 260"/>
                <a:gd name="T73" fmla="*/ 200 h 250"/>
                <a:gd name="T74" fmla="*/ 243 w 260"/>
                <a:gd name="T75" fmla="*/ 186 h 250"/>
                <a:gd name="T76" fmla="*/ 253 w 260"/>
                <a:gd name="T77" fmla="*/ 165 h 250"/>
                <a:gd name="T78" fmla="*/ 259 w 260"/>
                <a:gd name="T79" fmla="*/ 139 h 250"/>
                <a:gd name="T80" fmla="*/ 258 w 260"/>
                <a:gd name="T81" fmla="*/ 104 h 250"/>
                <a:gd name="T82" fmla="*/ 245 w 260"/>
                <a:gd name="T83" fmla="*/ 66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0" h="250">
                  <a:moveTo>
                    <a:pt x="235" y="50"/>
                  </a:moveTo>
                  <a:lnTo>
                    <a:pt x="227" y="41"/>
                  </a:lnTo>
                  <a:lnTo>
                    <a:pt x="219" y="33"/>
                  </a:lnTo>
                  <a:lnTo>
                    <a:pt x="210" y="26"/>
                  </a:lnTo>
                  <a:lnTo>
                    <a:pt x="200" y="19"/>
                  </a:lnTo>
                  <a:lnTo>
                    <a:pt x="190" y="13"/>
                  </a:lnTo>
                  <a:lnTo>
                    <a:pt x="180" y="9"/>
                  </a:lnTo>
                  <a:lnTo>
                    <a:pt x="168" y="5"/>
                  </a:lnTo>
                  <a:lnTo>
                    <a:pt x="157" y="2"/>
                  </a:lnTo>
                  <a:lnTo>
                    <a:pt x="152" y="1"/>
                  </a:lnTo>
                  <a:lnTo>
                    <a:pt x="147" y="1"/>
                  </a:lnTo>
                  <a:lnTo>
                    <a:pt x="142" y="1"/>
                  </a:lnTo>
                  <a:lnTo>
                    <a:pt x="137" y="0"/>
                  </a:lnTo>
                  <a:lnTo>
                    <a:pt x="136" y="0"/>
                  </a:lnTo>
                  <a:lnTo>
                    <a:pt x="134" y="0"/>
                  </a:lnTo>
                  <a:lnTo>
                    <a:pt x="132" y="0"/>
                  </a:lnTo>
                  <a:lnTo>
                    <a:pt x="130" y="0"/>
                  </a:lnTo>
                  <a:lnTo>
                    <a:pt x="126" y="0"/>
                  </a:lnTo>
                  <a:lnTo>
                    <a:pt x="120" y="0"/>
                  </a:lnTo>
                  <a:lnTo>
                    <a:pt x="115" y="1"/>
                  </a:lnTo>
                  <a:lnTo>
                    <a:pt x="111" y="1"/>
                  </a:lnTo>
                  <a:lnTo>
                    <a:pt x="106" y="2"/>
                  </a:lnTo>
                  <a:lnTo>
                    <a:pt x="101" y="3"/>
                  </a:lnTo>
                  <a:lnTo>
                    <a:pt x="97" y="4"/>
                  </a:lnTo>
                  <a:lnTo>
                    <a:pt x="92" y="5"/>
                  </a:lnTo>
                  <a:lnTo>
                    <a:pt x="83" y="9"/>
                  </a:lnTo>
                  <a:lnTo>
                    <a:pt x="74" y="12"/>
                  </a:lnTo>
                  <a:lnTo>
                    <a:pt x="65" y="17"/>
                  </a:lnTo>
                  <a:lnTo>
                    <a:pt x="56" y="22"/>
                  </a:lnTo>
                  <a:lnTo>
                    <a:pt x="48" y="27"/>
                  </a:lnTo>
                  <a:lnTo>
                    <a:pt x="40" y="34"/>
                  </a:lnTo>
                  <a:lnTo>
                    <a:pt x="33" y="41"/>
                  </a:lnTo>
                  <a:lnTo>
                    <a:pt x="26" y="48"/>
                  </a:lnTo>
                  <a:lnTo>
                    <a:pt x="15" y="65"/>
                  </a:lnTo>
                  <a:lnTo>
                    <a:pt x="7" y="84"/>
                  </a:lnTo>
                  <a:lnTo>
                    <a:pt x="1" y="104"/>
                  </a:lnTo>
                  <a:lnTo>
                    <a:pt x="0" y="125"/>
                  </a:lnTo>
                  <a:lnTo>
                    <a:pt x="1" y="138"/>
                  </a:lnTo>
                  <a:lnTo>
                    <a:pt x="2" y="151"/>
                  </a:lnTo>
                  <a:lnTo>
                    <a:pt x="6" y="163"/>
                  </a:lnTo>
                  <a:lnTo>
                    <a:pt x="10" y="176"/>
                  </a:lnTo>
                  <a:lnTo>
                    <a:pt x="15" y="184"/>
                  </a:lnTo>
                  <a:lnTo>
                    <a:pt x="20" y="192"/>
                  </a:lnTo>
                  <a:lnTo>
                    <a:pt x="24" y="199"/>
                  </a:lnTo>
                  <a:lnTo>
                    <a:pt x="30" y="206"/>
                  </a:lnTo>
                  <a:lnTo>
                    <a:pt x="36" y="213"/>
                  </a:lnTo>
                  <a:lnTo>
                    <a:pt x="43" y="218"/>
                  </a:lnTo>
                  <a:lnTo>
                    <a:pt x="50" y="224"/>
                  </a:lnTo>
                  <a:lnTo>
                    <a:pt x="58" y="229"/>
                  </a:lnTo>
                  <a:lnTo>
                    <a:pt x="66" y="233"/>
                  </a:lnTo>
                  <a:lnTo>
                    <a:pt x="74" y="238"/>
                  </a:lnTo>
                  <a:lnTo>
                    <a:pt x="82" y="241"/>
                  </a:lnTo>
                  <a:lnTo>
                    <a:pt x="91" y="244"/>
                  </a:lnTo>
                  <a:lnTo>
                    <a:pt x="100" y="246"/>
                  </a:lnTo>
                  <a:lnTo>
                    <a:pt x="109" y="248"/>
                  </a:lnTo>
                  <a:lnTo>
                    <a:pt x="119" y="250"/>
                  </a:lnTo>
                  <a:lnTo>
                    <a:pt x="129" y="250"/>
                  </a:lnTo>
                  <a:lnTo>
                    <a:pt x="129" y="250"/>
                  </a:lnTo>
                  <a:lnTo>
                    <a:pt x="130" y="250"/>
                  </a:lnTo>
                  <a:lnTo>
                    <a:pt x="130" y="250"/>
                  </a:lnTo>
                  <a:lnTo>
                    <a:pt x="130" y="250"/>
                  </a:lnTo>
                  <a:lnTo>
                    <a:pt x="141" y="250"/>
                  </a:lnTo>
                  <a:lnTo>
                    <a:pt x="150" y="248"/>
                  </a:lnTo>
                  <a:lnTo>
                    <a:pt x="159" y="246"/>
                  </a:lnTo>
                  <a:lnTo>
                    <a:pt x="168" y="244"/>
                  </a:lnTo>
                  <a:lnTo>
                    <a:pt x="177" y="241"/>
                  </a:lnTo>
                  <a:lnTo>
                    <a:pt x="185" y="238"/>
                  </a:lnTo>
                  <a:lnTo>
                    <a:pt x="193" y="233"/>
                  </a:lnTo>
                  <a:lnTo>
                    <a:pt x="202" y="229"/>
                  </a:lnTo>
                  <a:lnTo>
                    <a:pt x="210" y="224"/>
                  </a:lnTo>
                  <a:lnTo>
                    <a:pt x="217" y="218"/>
                  </a:lnTo>
                  <a:lnTo>
                    <a:pt x="222" y="213"/>
                  </a:lnTo>
                  <a:lnTo>
                    <a:pt x="228" y="207"/>
                  </a:lnTo>
                  <a:lnTo>
                    <a:pt x="234" y="200"/>
                  </a:lnTo>
                  <a:lnTo>
                    <a:pt x="238" y="193"/>
                  </a:lnTo>
                  <a:lnTo>
                    <a:pt x="243" y="186"/>
                  </a:lnTo>
                  <a:lnTo>
                    <a:pt x="248" y="178"/>
                  </a:lnTo>
                  <a:lnTo>
                    <a:pt x="253" y="165"/>
                  </a:lnTo>
                  <a:lnTo>
                    <a:pt x="257" y="153"/>
                  </a:lnTo>
                  <a:lnTo>
                    <a:pt x="259" y="139"/>
                  </a:lnTo>
                  <a:lnTo>
                    <a:pt x="260" y="125"/>
                  </a:lnTo>
                  <a:lnTo>
                    <a:pt x="258" y="104"/>
                  </a:lnTo>
                  <a:lnTo>
                    <a:pt x="253" y="85"/>
                  </a:lnTo>
                  <a:lnTo>
                    <a:pt x="245" y="66"/>
                  </a:lnTo>
                  <a:lnTo>
                    <a:pt x="235" y="5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0" name="Freeform 87"/>
            <p:cNvSpPr>
              <a:spLocks/>
            </p:cNvSpPr>
            <p:nvPr/>
          </p:nvSpPr>
          <p:spPr bwMode="auto">
            <a:xfrm>
              <a:off x="4891" y="1424"/>
              <a:ext cx="91" cy="87"/>
            </a:xfrm>
            <a:custGeom>
              <a:avLst/>
              <a:gdLst>
                <a:gd name="T0" fmla="*/ 133 w 182"/>
                <a:gd name="T1" fmla="*/ 163 h 175"/>
                <a:gd name="T2" fmla="*/ 123 w 182"/>
                <a:gd name="T3" fmla="*/ 169 h 175"/>
                <a:gd name="T4" fmla="*/ 112 w 182"/>
                <a:gd name="T5" fmla="*/ 172 h 175"/>
                <a:gd name="T6" fmla="*/ 100 w 182"/>
                <a:gd name="T7" fmla="*/ 174 h 175"/>
                <a:gd name="T8" fmla="*/ 93 w 182"/>
                <a:gd name="T9" fmla="*/ 175 h 175"/>
                <a:gd name="T10" fmla="*/ 92 w 182"/>
                <a:gd name="T11" fmla="*/ 175 h 175"/>
                <a:gd name="T12" fmla="*/ 84 w 182"/>
                <a:gd name="T13" fmla="*/ 175 h 175"/>
                <a:gd name="T14" fmla="*/ 71 w 182"/>
                <a:gd name="T15" fmla="*/ 172 h 175"/>
                <a:gd name="T16" fmla="*/ 60 w 182"/>
                <a:gd name="T17" fmla="*/ 169 h 175"/>
                <a:gd name="T18" fmla="*/ 48 w 182"/>
                <a:gd name="T19" fmla="*/ 164 h 175"/>
                <a:gd name="T20" fmla="*/ 33 w 182"/>
                <a:gd name="T21" fmla="*/ 155 h 175"/>
                <a:gd name="T22" fmla="*/ 18 w 182"/>
                <a:gd name="T23" fmla="*/ 139 h 175"/>
                <a:gd name="T24" fmla="*/ 7 w 182"/>
                <a:gd name="T25" fmla="*/ 121 h 175"/>
                <a:gd name="T26" fmla="*/ 1 w 182"/>
                <a:gd name="T27" fmla="*/ 99 h 175"/>
                <a:gd name="T28" fmla="*/ 1 w 182"/>
                <a:gd name="T29" fmla="*/ 73 h 175"/>
                <a:gd name="T30" fmla="*/ 9 w 182"/>
                <a:gd name="T31" fmla="*/ 49 h 175"/>
                <a:gd name="T32" fmla="*/ 24 w 182"/>
                <a:gd name="T33" fmla="*/ 28 h 175"/>
                <a:gd name="T34" fmla="*/ 44 w 182"/>
                <a:gd name="T35" fmla="*/ 12 h 175"/>
                <a:gd name="T36" fmla="*/ 60 w 182"/>
                <a:gd name="T37" fmla="*/ 5 h 175"/>
                <a:gd name="T38" fmla="*/ 68 w 182"/>
                <a:gd name="T39" fmla="*/ 2 h 175"/>
                <a:gd name="T40" fmla="*/ 77 w 182"/>
                <a:gd name="T41" fmla="*/ 1 h 175"/>
                <a:gd name="T42" fmla="*/ 86 w 182"/>
                <a:gd name="T43" fmla="*/ 0 h 175"/>
                <a:gd name="T44" fmla="*/ 93 w 182"/>
                <a:gd name="T45" fmla="*/ 0 h 175"/>
                <a:gd name="T46" fmla="*/ 97 w 182"/>
                <a:gd name="T47" fmla="*/ 0 h 175"/>
                <a:gd name="T48" fmla="*/ 105 w 182"/>
                <a:gd name="T49" fmla="*/ 1 h 175"/>
                <a:gd name="T50" fmla="*/ 115 w 182"/>
                <a:gd name="T51" fmla="*/ 3 h 175"/>
                <a:gd name="T52" fmla="*/ 132 w 182"/>
                <a:gd name="T53" fmla="*/ 9 h 175"/>
                <a:gd name="T54" fmla="*/ 155 w 182"/>
                <a:gd name="T55" fmla="*/ 25 h 175"/>
                <a:gd name="T56" fmla="*/ 171 w 182"/>
                <a:gd name="T57" fmla="*/ 47 h 175"/>
                <a:gd name="T58" fmla="*/ 181 w 182"/>
                <a:gd name="T59" fmla="*/ 73 h 175"/>
                <a:gd name="T60" fmla="*/ 181 w 182"/>
                <a:gd name="T61" fmla="*/ 99 h 175"/>
                <a:gd name="T62" fmla="*/ 175 w 182"/>
                <a:gd name="T63" fmla="*/ 121 h 175"/>
                <a:gd name="T64" fmla="*/ 163 w 182"/>
                <a:gd name="T65" fmla="*/ 139 h 175"/>
                <a:gd name="T66" fmla="*/ 148 w 182"/>
                <a:gd name="T67" fmla="*/ 15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2" h="175">
                  <a:moveTo>
                    <a:pt x="139" y="161"/>
                  </a:moveTo>
                  <a:lnTo>
                    <a:pt x="133" y="163"/>
                  </a:lnTo>
                  <a:lnTo>
                    <a:pt x="129" y="167"/>
                  </a:lnTo>
                  <a:lnTo>
                    <a:pt x="123" y="169"/>
                  </a:lnTo>
                  <a:lnTo>
                    <a:pt x="117" y="170"/>
                  </a:lnTo>
                  <a:lnTo>
                    <a:pt x="112" y="172"/>
                  </a:lnTo>
                  <a:lnTo>
                    <a:pt x="106" y="174"/>
                  </a:lnTo>
                  <a:lnTo>
                    <a:pt x="100" y="174"/>
                  </a:lnTo>
                  <a:lnTo>
                    <a:pt x="93" y="175"/>
                  </a:lnTo>
                  <a:lnTo>
                    <a:pt x="93" y="175"/>
                  </a:lnTo>
                  <a:lnTo>
                    <a:pt x="92" y="175"/>
                  </a:lnTo>
                  <a:lnTo>
                    <a:pt x="92" y="175"/>
                  </a:lnTo>
                  <a:lnTo>
                    <a:pt x="91" y="175"/>
                  </a:lnTo>
                  <a:lnTo>
                    <a:pt x="84" y="175"/>
                  </a:lnTo>
                  <a:lnTo>
                    <a:pt x="78" y="174"/>
                  </a:lnTo>
                  <a:lnTo>
                    <a:pt x="71" y="172"/>
                  </a:lnTo>
                  <a:lnTo>
                    <a:pt x="66" y="171"/>
                  </a:lnTo>
                  <a:lnTo>
                    <a:pt x="60" y="169"/>
                  </a:lnTo>
                  <a:lnTo>
                    <a:pt x="54" y="167"/>
                  </a:lnTo>
                  <a:lnTo>
                    <a:pt x="48" y="164"/>
                  </a:lnTo>
                  <a:lnTo>
                    <a:pt x="42" y="161"/>
                  </a:lnTo>
                  <a:lnTo>
                    <a:pt x="33" y="155"/>
                  </a:lnTo>
                  <a:lnTo>
                    <a:pt x="25" y="147"/>
                  </a:lnTo>
                  <a:lnTo>
                    <a:pt x="18" y="139"/>
                  </a:lnTo>
                  <a:lnTo>
                    <a:pt x="11" y="130"/>
                  </a:lnTo>
                  <a:lnTo>
                    <a:pt x="7" y="121"/>
                  </a:lnTo>
                  <a:lnTo>
                    <a:pt x="3" y="110"/>
                  </a:lnTo>
                  <a:lnTo>
                    <a:pt x="1" y="99"/>
                  </a:lnTo>
                  <a:lnTo>
                    <a:pt x="0" y="87"/>
                  </a:lnTo>
                  <a:lnTo>
                    <a:pt x="1" y="73"/>
                  </a:lnTo>
                  <a:lnTo>
                    <a:pt x="4" y="61"/>
                  </a:lnTo>
                  <a:lnTo>
                    <a:pt x="9" y="49"/>
                  </a:lnTo>
                  <a:lnTo>
                    <a:pt x="16" y="38"/>
                  </a:lnTo>
                  <a:lnTo>
                    <a:pt x="24" y="28"/>
                  </a:lnTo>
                  <a:lnTo>
                    <a:pt x="33" y="19"/>
                  </a:lnTo>
                  <a:lnTo>
                    <a:pt x="44" y="12"/>
                  </a:lnTo>
                  <a:lnTo>
                    <a:pt x="55" y="7"/>
                  </a:lnTo>
                  <a:lnTo>
                    <a:pt x="60" y="5"/>
                  </a:lnTo>
                  <a:lnTo>
                    <a:pt x="64" y="3"/>
                  </a:lnTo>
                  <a:lnTo>
                    <a:pt x="68" y="2"/>
                  </a:lnTo>
                  <a:lnTo>
                    <a:pt x="72" y="1"/>
                  </a:lnTo>
                  <a:lnTo>
                    <a:pt x="77" y="1"/>
                  </a:lnTo>
                  <a:lnTo>
                    <a:pt x="82" y="0"/>
                  </a:lnTo>
                  <a:lnTo>
                    <a:pt x="86" y="0"/>
                  </a:lnTo>
                  <a:lnTo>
                    <a:pt x="91" y="0"/>
                  </a:lnTo>
                  <a:lnTo>
                    <a:pt x="93" y="0"/>
                  </a:lnTo>
                  <a:lnTo>
                    <a:pt x="95" y="0"/>
                  </a:lnTo>
                  <a:lnTo>
                    <a:pt x="97" y="0"/>
                  </a:lnTo>
                  <a:lnTo>
                    <a:pt x="99" y="0"/>
                  </a:lnTo>
                  <a:lnTo>
                    <a:pt x="105" y="1"/>
                  </a:lnTo>
                  <a:lnTo>
                    <a:pt x="109" y="2"/>
                  </a:lnTo>
                  <a:lnTo>
                    <a:pt x="115" y="3"/>
                  </a:lnTo>
                  <a:lnTo>
                    <a:pt x="120" y="4"/>
                  </a:lnTo>
                  <a:lnTo>
                    <a:pt x="132" y="9"/>
                  </a:lnTo>
                  <a:lnTo>
                    <a:pt x="145" y="16"/>
                  </a:lnTo>
                  <a:lnTo>
                    <a:pt x="155" y="25"/>
                  </a:lnTo>
                  <a:lnTo>
                    <a:pt x="165" y="35"/>
                  </a:lnTo>
                  <a:lnTo>
                    <a:pt x="171" y="47"/>
                  </a:lnTo>
                  <a:lnTo>
                    <a:pt x="177" y="60"/>
                  </a:lnTo>
                  <a:lnTo>
                    <a:pt x="181" y="73"/>
                  </a:lnTo>
                  <a:lnTo>
                    <a:pt x="182" y="87"/>
                  </a:lnTo>
                  <a:lnTo>
                    <a:pt x="181" y="99"/>
                  </a:lnTo>
                  <a:lnTo>
                    <a:pt x="178" y="110"/>
                  </a:lnTo>
                  <a:lnTo>
                    <a:pt x="175" y="121"/>
                  </a:lnTo>
                  <a:lnTo>
                    <a:pt x="170" y="130"/>
                  </a:lnTo>
                  <a:lnTo>
                    <a:pt x="163" y="139"/>
                  </a:lnTo>
                  <a:lnTo>
                    <a:pt x="156" y="147"/>
                  </a:lnTo>
                  <a:lnTo>
                    <a:pt x="148" y="155"/>
                  </a:lnTo>
                  <a:lnTo>
                    <a:pt x="139" y="161"/>
                  </a:lnTo>
                  <a:close/>
                </a:path>
              </a:pathLst>
            </a:custGeom>
            <a:solidFill>
              <a:srgbClr val="4DC8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1" name="Freeform 88"/>
            <p:cNvSpPr>
              <a:spLocks/>
            </p:cNvSpPr>
            <p:nvPr/>
          </p:nvSpPr>
          <p:spPr bwMode="auto">
            <a:xfrm>
              <a:off x="4881" y="1519"/>
              <a:ext cx="114" cy="384"/>
            </a:xfrm>
            <a:custGeom>
              <a:avLst/>
              <a:gdLst>
                <a:gd name="T0" fmla="*/ 209 w 227"/>
                <a:gd name="T1" fmla="*/ 425 h 767"/>
                <a:gd name="T2" fmla="*/ 185 w 227"/>
                <a:gd name="T3" fmla="*/ 0 h 767"/>
                <a:gd name="T4" fmla="*/ 176 w 227"/>
                <a:gd name="T5" fmla="*/ 4 h 767"/>
                <a:gd name="T6" fmla="*/ 168 w 227"/>
                <a:gd name="T7" fmla="*/ 9 h 767"/>
                <a:gd name="T8" fmla="*/ 160 w 227"/>
                <a:gd name="T9" fmla="*/ 12 h 767"/>
                <a:gd name="T10" fmla="*/ 151 w 227"/>
                <a:gd name="T11" fmla="*/ 15 h 767"/>
                <a:gd name="T12" fmla="*/ 142 w 227"/>
                <a:gd name="T13" fmla="*/ 17 h 767"/>
                <a:gd name="T14" fmla="*/ 133 w 227"/>
                <a:gd name="T15" fmla="*/ 19 h 767"/>
                <a:gd name="T16" fmla="*/ 124 w 227"/>
                <a:gd name="T17" fmla="*/ 21 h 767"/>
                <a:gd name="T18" fmla="*/ 113 w 227"/>
                <a:gd name="T19" fmla="*/ 21 h 767"/>
                <a:gd name="T20" fmla="*/ 113 w 227"/>
                <a:gd name="T21" fmla="*/ 21 h 767"/>
                <a:gd name="T22" fmla="*/ 113 w 227"/>
                <a:gd name="T23" fmla="*/ 21 h 767"/>
                <a:gd name="T24" fmla="*/ 112 w 227"/>
                <a:gd name="T25" fmla="*/ 21 h 767"/>
                <a:gd name="T26" fmla="*/ 112 w 227"/>
                <a:gd name="T27" fmla="*/ 21 h 767"/>
                <a:gd name="T28" fmla="*/ 102 w 227"/>
                <a:gd name="T29" fmla="*/ 21 h 767"/>
                <a:gd name="T30" fmla="*/ 92 w 227"/>
                <a:gd name="T31" fmla="*/ 19 h 767"/>
                <a:gd name="T32" fmla="*/ 83 w 227"/>
                <a:gd name="T33" fmla="*/ 17 h 767"/>
                <a:gd name="T34" fmla="*/ 74 w 227"/>
                <a:gd name="T35" fmla="*/ 15 h 767"/>
                <a:gd name="T36" fmla="*/ 65 w 227"/>
                <a:gd name="T37" fmla="*/ 12 h 767"/>
                <a:gd name="T38" fmla="*/ 57 w 227"/>
                <a:gd name="T39" fmla="*/ 9 h 767"/>
                <a:gd name="T40" fmla="*/ 49 w 227"/>
                <a:gd name="T41" fmla="*/ 4 h 767"/>
                <a:gd name="T42" fmla="*/ 41 w 227"/>
                <a:gd name="T43" fmla="*/ 0 h 767"/>
                <a:gd name="T44" fmla="*/ 14 w 227"/>
                <a:gd name="T45" fmla="*/ 489 h 767"/>
                <a:gd name="T46" fmla="*/ 0 w 227"/>
                <a:gd name="T47" fmla="*/ 766 h 767"/>
                <a:gd name="T48" fmla="*/ 11 w 227"/>
                <a:gd name="T49" fmla="*/ 763 h 767"/>
                <a:gd name="T50" fmla="*/ 21 w 227"/>
                <a:gd name="T51" fmla="*/ 761 h 767"/>
                <a:gd name="T52" fmla="*/ 31 w 227"/>
                <a:gd name="T53" fmla="*/ 760 h 767"/>
                <a:gd name="T54" fmla="*/ 43 w 227"/>
                <a:gd name="T55" fmla="*/ 758 h 767"/>
                <a:gd name="T56" fmla="*/ 54 w 227"/>
                <a:gd name="T57" fmla="*/ 756 h 767"/>
                <a:gd name="T58" fmla="*/ 66 w 227"/>
                <a:gd name="T59" fmla="*/ 755 h 767"/>
                <a:gd name="T60" fmla="*/ 79 w 227"/>
                <a:gd name="T61" fmla="*/ 755 h 767"/>
                <a:gd name="T62" fmla="*/ 90 w 227"/>
                <a:gd name="T63" fmla="*/ 754 h 767"/>
                <a:gd name="T64" fmla="*/ 96 w 227"/>
                <a:gd name="T65" fmla="*/ 754 h 767"/>
                <a:gd name="T66" fmla="*/ 100 w 227"/>
                <a:gd name="T67" fmla="*/ 754 h 767"/>
                <a:gd name="T68" fmla="*/ 106 w 227"/>
                <a:gd name="T69" fmla="*/ 754 h 767"/>
                <a:gd name="T70" fmla="*/ 112 w 227"/>
                <a:gd name="T71" fmla="*/ 754 h 767"/>
                <a:gd name="T72" fmla="*/ 127 w 227"/>
                <a:gd name="T73" fmla="*/ 754 h 767"/>
                <a:gd name="T74" fmla="*/ 143 w 227"/>
                <a:gd name="T75" fmla="*/ 755 h 767"/>
                <a:gd name="T76" fmla="*/ 158 w 227"/>
                <a:gd name="T77" fmla="*/ 756 h 767"/>
                <a:gd name="T78" fmla="*/ 172 w 227"/>
                <a:gd name="T79" fmla="*/ 758 h 767"/>
                <a:gd name="T80" fmla="*/ 187 w 227"/>
                <a:gd name="T81" fmla="*/ 759 h 767"/>
                <a:gd name="T82" fmla="*/ 201 w 227"/>
                <a:gd name="T83" fmla="*/ 761 h 767"/>
                <a:gd name="T84" fmla="*/ 215 w 227"/>
                <a:gd name="T85" fmla="*/ 765 h 767"/>
                <a:gd name="T86" fmla="*/ 227 w 227"/>
                <a:gd name="T87" fmla="*/ 767 h 767"/>
                <a:gd name="T88" fmla="*/ 209 w 227"/>
                <a:gd name="T89" fmla="*/ 425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7" h="767">
                  <a:moveTo>
                    <a:pt x="209" y="425"/>
                  </a:moveTo>
                  <a:lnTo>
                    <a:pt x="185" y="0"/>
                  </a:lnTo>
                  <a:lnTo>
                    <a:pt x="176" y="4"/>
                  </a:lnTo>
                  <a:lnTo>
                    <a:pt x="168" y="9"/>
                  </a:lnTo>
                  <a:lnTo>
                    <a:pt x="160" y="12"/>
                  </a:lnTo>
                  <a:lnTo>
                    <a:pt x="151" y="15"/>
                  </a:lnTo>
                  <a:lnTo>
                    <a:pt x="142" y="17"/>
                  </a:lnTo>
                  <a:lnTo>
                    <a:pt x="133" y="19"/>
                  </a:lnTo>
                  <a:lnTo>
                    <a:pt x="124" y="21"/>
                  </a:lnTo>
                  <a:lnTo>
                    <a:pt x="113" y="21"/>
                  </a:lnTo>
                  <a:lnTo>
                    <a:pt x="113" y="21"/>
                  </a:lnTo>
                  <a:lnTo>
                    <a:pt x="113" y="21"/>
                  </a:lnTo>
                  <a:lnTo>
                    <a:pt x="112" y="21"/>
                  </a:lnTo>
                  <a:lnTo>
                    <a:pt x="112" y="21"/>
                  </a:lnTo>
                  <a:lnTo>
                    <a:pt x="102" y="21"/>
                  </a:lnTo>
                  <a:lnTo>
                    <a:pt x="92" y="19"/>
                  </a:lnTo>
                  <a:lnTo>
                    <a:pt x="83" y="17"/>
                  </a:lnTo>
                  <a:lnTo>
                    <a:pt x="74" y="15"/>
                  </a:lnTo>
                  <a:lnTo>
                    <a:pt x="65" y="12"/>
                  </a:lnTo>
                  <a:lnTo>
                    <a:pt x="57" y="9"/>
                  </a:lnTo>
                  <a:lnTo>
                    <a:pt x="49" y="4"/>
                  </a:lnTo>
                  <a:lnTo>
                    <a:pt x="41" y="0"/>
                  </a:lnTo>
                  <a:lnTo>
                    <a:pt x="14" y="489"/>
                  </a:lnTo>
                  <a:lnTo>
                    <a:pt x="0" y="766"/>
                  </a:lnTo>
                  <a:lnTo>
                    <a:pt x="11" y="763"/>
                  </a:lnTo>
                  <a:lnTo>
                    <a:pt x="21" y="761"/>
                  </a:lnTo>
                  <a:lnTo>
                    <a:pt x="31" y="760"/>
                  </a:lnTo>
                  <a:lnTo>
                    <a:pt x="43" y="758"/>
                  </a:lnTo>
                  <a:lnTo>
                    <a:pt x="54" y="756"/>
                  </a:lnTo>
                  <a:lnTo>
                    <a:pt x="66" y="755"/>
                  </a:lnTo>
                  <a:lnTo>
                    <a:pt x="79" y="755"/>
                  </a:lnTo>
                  <a:lnTo>
                    <a:pt x="90" y="754"/>
                  </a:lnTo>
                  <a:lnTo>
                    <a:pt x="96" y="754"/>
                  </a:lnTo>
                  <a:lnTo>
                    <a:pt x="100" y="754"/>
                  </a:lnTo>
                  <a:lnTo>
                    <a:pt x="106" y="754"/>
                  </a:lnTo>
                  <a:lnTo>
                    <a:pt x="112" y="754"/>
                  </a:lnTo>
                  <a:lnTo>
                    <a:pt x="127" y="754"/>
                  </a:lnTo>
                  <a:lnTo>
                    <a:pt x="143" y="755"/>
                  </a:lnTo>
                  <a:lnTo>
                    <a:pt x="158" y="756"/>
                  </a:lnTo>
                  <a:lnTo>
                    <a:pt x="172" y="758"/>
                  </a:lnTo>
                  <a:lnTo>
                    <a:pt x="187" y="759"/>
                  </a:lnTo>
                  <a:lnTo>
                    <a:pt x="201" y="761"/>
                  </a:lnTo>
                  <a:lnTo>
                    <a:pt x="215" y="765"/>
                  </a:lnTo>
                  <a:lnTo>
                    <a:pt x="227" y="767"/>
                  </a:lnTo>
                  <a:lnTo>
                    <a:pt x="209" y="42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2" name="Freeform 89"/>
            <p:cNvSpPr>
              <a:spLocks/>
            </p:cNvSpPr>
            <p:nvPr/>
          </p:nvSpPr>
          <p:spPr bwMode="auto">
            <a:xfrm>
              <a:off x="4888" y="1297"/>
              <a:ext cx="96" cy="85"/>
            </a:xfrm>
            <a:custGeom>
              <a:avLst/>
              <a:gdLst>
                <a:gd name="T0" fmla="*/ 113 w 191"/>
                <a:gd name="T1" fmla="*/ 1 h 172"/>
                <a:gd name="T2" fmla="*/ 108 w 191"/>
                <a:gd name="T3" fmla="*/ 0 h 172"/>
                <a:gd name="T4" fmla="*/ 105 w 191"/>
                <a:gd name="T5" fmla="*/ 0 h 172"/>
                <a:gd name="T6" fmla="*/ 100 w 191"/>
                <a:gd name="T7" fmla="*/ 0 h 172"/>
                <a:gd name="T8" fmla="*/ 96 w 191"/>
                <a:gd name="T9" fmla="*/ 0 h 172"/>
                <a:gd name="T10" fmla="*/ 76 w 191"/>
                <a:gd name="T11" fmla="*/ 1 h 172"/>
                <a:gd name="T12" fmla="*/ 59 w 191"/>
                <a:gd name="T13" fmla="*/ 7 h 172"/>
                <a:gd name="T14" fmla="*/ 43 w 191"/>
                <a:gd name="T15" fmla="*/ 15 h 172"/>
                <a:gd name="T16" fmla="*/ 28 w 191"/>
                <a:gd name="T17" fmla="*/ 25 h 172"/>
                <a:gd name="T18" fmla="*/ 16 w 191"/>
                <a:gd name="T19" fmla="*/ 38 h 172"/>
                <a:gd name="T20" fmla="*/ 8 w 191"/>
                <a:gd name="T21" fmla="*/ 52 h 172"/>
                <a:gd name="T22" fmla="*/ 2 w 191"/>
                <a:gd name="T23" fmla="*/ 68 h 172"/>
                <a:gd name="T24" fmla="*/ 0 w 191"/>
                <a:gd name="T25" fmla="*/ 85 h 172"/>
                <a:gd name="T26" fmla="*/ 1 w 191"/>
                <a:gd name="T27" fmla="*/ 99 h 172"/>
                <a:gd name="T28" fmla="*/ 5 w 191"/>
                <a:gd name="T29" fmla="*/ 112 h 172"/>
                <a:gd name="T30" fmla="*/ 10 w 191"/>
                <a:gd name="T31" fmla="*/ 125 h 172"/>
                <a:gd name="T32" fmla="*/ 17 w 191"/>
                <a:gd name="T33" fmla="*/ 135 h 172"/>
                <a:gd name="T34" fmla="*/ 27 w 191"/>
                <a:gd name="T35" fmla="*/ 145 h 172"/>
                <a:gd name="T36" fmla="*/ 37 w 191"/>
                <a:gd name="T37" fmla="*/ 153 h 172"/>
                <a:gd name="T38" fmla="*/ 48 w 191"/>
                <a:gd name="T39" fmla="*/ 160 h 172"/>
                <a:gd name="T40" fmla="*/ 61 w 191"/>
                <a:gd name="T41" fmla="*/ 166 h 172"/>
                <a:gd name="T42" fmla="*/ 66 w 191"/>
                <a:gd name="T43" fmla="*/ 167 h 172"/>
                <a:gd name="T44" fmla="*/ 70 w 191"/>
                <a:gd name="T45" fmla="*/ 168 h 172"/>
                <a:gd name="T46" fmla="*/ 74 w 191"/>
                <a:gd name="T47" fmla="*/ 169 h 172"/>
                <a:gd name="T48" fmla="*/ 78 w 191"/>
                <a:gd name="T49" fmla="*/ 171 h 172"/>
                <a:gd name="T50" fmla="*/ 83 w 191"/>
                <a:gd name="T51" fmla="*/ 171 h 172"/>
                <a:gd name="T52" fmla="*/ 88 w 191"/>
                <a:gd name="T53" fmla="*/ 172 h 172"/>
                <a:gd name="T54" fmla="*/ 91 w 191"/>
                <a:gd name="T55" fmla="*/ 172 h 172"/>
                <a:gd name="T56" fmla="*/ 96 w 191"/>
                <a:gd name="T57" fmla="*/ 172 h 172"/>
                <a:gd name="T58" fmla="*/ 99 w 191"/>
                <a:gd name="T59" fmla="*/ 172 h 172"/>
                <a:gd name="T60" fmla="*/ 101 w 191"/>
                <a:gd name="T61" fmla="*/ 172 h 172"/>
                <a:gd name="T62" fmla="*/ 105 w 191"/>
                <a:gd name="T63" fmla="*/ 172 h 172"/>
                <a:gd name="T64" fmla="*/ 107 w 191"/>
                <a:gd name="T65" fmla="*/ 172 h 172"/>
                <a:gd name="T66" fmla="*/ 112 w 191"/>
                <a:gd name="T67" fmla="*/ 171 h 172"/>
                <a:gd name="T68" fmla="*/ 116 w 191"/>
                <a:gd name="T69" fmla="*/ 169 h 172"/>
                <a:gd name="T70" fmla="*/ 121 w 191"/>
                <a:gd name="T71" fmla="*/ 169 h 172"/>
                <a:gd name="T72" fmla="*/ 126 w 191"/>
                <a:gd name="T73" fmla="*/ 168 h 172"/>
                <a:gd name="T74" fmla="*/ 139 w 191"/>
                <a:gd name="T75" fmla="*/ 163 h 172"/>
                <a:gd name="T76" fmla="*/ 152 w 191"/>
                <a:gd name="T77" fmla="*/ 156 h 172"/>
                <a:gd name="T78" fmla="*/ 164 w 191"/>
                <a:gd name="T79" fmla="*/ 148 h 172"/>
                <a:gd name="T80" fmla="*/ 173 w 191"/>
                <a:gd name="T81" fmla="*/ 137 h 172"/>
                <a:gd name="T82" fmla="*/ 181 w 191"/>
                <a:gd name="T83" fmla="*/ 126 h 172"/>
                <a:gd name="T84" fmla="*/ 187 w 191"/>
                <a:gd name="T85" fmla="*/ 113 h 172"/>
                <a:gd name="T86" fmla="*/ 190 w 191"/>
                <a:gd name="T87" fmla="*/ 99 h 172"/>
                <a:gd name="T88" fmla="*/ 191 w 191"/>
                <a:gd name="T89" fmla="*/ 85 h 172"/>
                <a:gd name="T90" fmla="*/ 190 w 191"/>
                <a:gd name="T91" fmla="*/ 70 h 172"/>
                <a:gd name="T92" fmla="*/ 186 w 191"/>
                <a:gd name="T93" fmla="*/ 55 h 172"/>
                <a:gd name="T94" fmla="*/ 179 w 191"/>
                <a:gd name="T95" fmla="*/ 43 h 172"/>
                <a:gd name="T96" fmla="*/ 169 w 191"/>
                <a:gd name="T97" fmla="*/ 30 h 172"/>
                <a:gd name="T98" fmla="*/ 158 w 191"/>
                <a:gd name="T99" fmla="*/ 20 h 172"/>
                <a:gd name="T100" fmla="*/ 144 w 191"/>
                <a:gd name="T101" fmla="*/ 12 h 172"/>
                <a:gd name="T102" fmla="*/ 129 w 191"/>
                <a:gd name="T103" fmla="*/ 5 h 172"/>
                <a:gd name="T104" fmla="*/ 113 w 191"/>
                <a:gd name="T105" fmla="*/ 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1" h="172">
                  <a:moveTo>
                    <a:pt x="113" y="1"/>
                  </a:moveTo>
                  <a:lnTo>
                    <a:pt x="108" y="0"/>
                  </a:lnTo>
                  <a:lnTo>
                    <a:pt x="105" y="0"/>
                  </a:lnTo>
                  <a:lnTo>
                    <a:pt x="100" y="0"/>
                  </a:lnTo>
                  <a:lnTo>
                    <a:pt x="96" y="0"/>
                  </a:lnTo>
                  <a:lnTo>
                    <a:pt x="76" y="1"/>
                  </a:lnTo>
                  <a:lnTo>
                    <a:pt x="59" y="7"/>
                  </a:lnTo>
                  <a:lnTo>
                    <a:pt x="43" y="15"/>
                  </a:lnTo>
                  <a:lnTo>
                    <a:pt x="28" y="25"/>
                  </a:lnTo>
                  <a:lnTo>
                    <a:pt x="16" y="38"/>
                  </a:lnTo>
                  <a:lnTo>
                    <a:pt x="8" y="52"/>
                  </a:lnTo>
                  <a:lnTo>
                    <a:pt x="2" y="68"/>
                  </a:lnTo>
                  <a:lnTo>
                    <a:pt x="0" y="85"/>
                  </a:lnTo>
                  <a:lnTo>
                    <a:pt x="1" y="99"/>
                  </a:lnTo>
                  <a:lnTo>
                    <a:pt x="5" y="112"/>
                  </a:lnTo>
                  <a:lnTo>
                    <a:pt x="10" y="125"/>
                  </a:lnTo>
                  <a:lnTo>
                    <a:pt x="17" y="135"/>
                  </a:lnTo>
                  <a:lnTo>
                    <a:pt x="27" y="145"/>
                  </a:lnTo>
                  <a:lnTo>
                    <a:pt x="37" y="153"/>
                  </a:lnTo>
                  <a:lnTo>
                    <a:pt x="48" y="160"/>
                  </a:lnTo>
                  <a:lnTo>
                    <a:pt x="61" y="166"/>
                  </a:lnTo>
                  <a:lnTo>
                    <a:pt x="66" y="167"/>
                  </a:lnTo>
                  <a:lnTo>
                    <a:pt x="70" y="168"/>
                  </a:lnTo>
                  <a:lnTo>
                    <a:pt x="74" y="169"/>
                  </a:lnTo>
                  <a:lnTo>
                    <a:pt x="78" y="171"/>
                  </a:lnTo>
                  <a:lnTo>
                    <a:pt x="83" y="171"/>
                  </a:lnTo>
                  <a:lnTo>
                    <a:pt x="88" y="172"/>
                  </a:lnTo>
                  <a:lnTo>
                    <a:pt x="91" y="172"/>
                  </a:lnTo>
                  <a:lnTo>
                    <a:pt x="96" y="172"/>
                  </a:lnTo>
                  <a:lnTo>
                    <a:pt x="99" y="172"/>
                  </a:lnTo>
                  <a:lnTo>
                    <a:pt x="101" y="172"/>
                  </a:lnTo>
                  <a:lnTo>
                    <a:pt x="105" y="172"/>
                  </a:lnTo>
                  <a:lnTo>
                    <a:pt x="107" y="172"/>
                  </a:lnTo>
                  <a:lnTo>
                    <a:pt x="112" y="171"/>
                  </a:lnTo>
                  <a:lnTo>
                    <a:pt x="116" y="169"/>
                  </a:lnTo>
                  <a:lnTo>
                    <a:pt x="121" y="169"/>
                  </a:lnTo>
                  <a:lnTo>
                    <a:pt x="126" y="168"/>
                  </a:lnTo>
                  <a:lnTo>
                    <a:pt x="139" y="163"/>
                  </a:lnTo>
                  <a:lnTo>
                    <a:pt x="152" y="156"/>
                  </a:lnTo>
                  <a:lnTo>
                    <a:pt x="164" y="148"/>
                  </a:lnTo>
                  <a:lnTo>
                    <a:pt x="173" y="137"/>
                  </a:lnTo>
                  <a:lnTo>
                    <a:pt x="181" y="126"/>
                  </a:lnTo>
                  <a:lnTo>
                    <a:pt x="187" y="113"/>
                  </a:lnTo>
                  <a:lnTo>
                    <a:pt x="190" y="99"/>
                  </a:lnTo>
                  <a:lnTo>
                    <a:pt x="191" y="85"/>
                  </a:lnTo>
                  <a:lnTo>
                    <a:pt x="190" y="70"/>
                  </a:lnTo>
                  <a:lnTo>
                    <a:pt x="186" y="55"/>
                  </a:lnTo>
                  <a:lnTo>
                    <a:pt x="179" y="43"/>
                  </a:lnTo>
                  <a:lnTo>
                    <a:pt x="169" y="30"/>
                  </a:lnTo>
                  <a:lnTo>
                    <a:pt x="158" y="20"/>
                  </a:lnTo>
                  <a:lnTo>
                    <a:pt x="144" y="12"/>
                  </a:lnTo>
                  <a:lnTo>
                    <a:pt x="129" y="5"/>
                  </a:lnTo>
                  <a:lnTo>
                    <a:pt x="113"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3" name="Freeform 90"/>
            <p:cNvSpPr>
              <a:spLocks/>
            </p:cNvSpPr>
            <p:nvPr/>
          </p:nvSpPr>
          <p:spPr bwMode="auto">
            <a:xfrm>
              <a:off x="4905" y="1312"/>
              <a:ext cx="62" cy="55"/>
            </a:xfrm>
            <a:custGeom>
              <a:avLst/>
              <a:gdLst>
                <a:gd name="T0" fmla="*/ 74 w 124"/>
                <a:gd name="T1" fmla="*/ 111 h 112"/>
                <a:gd name="T2" fmla="*/ 72 w 124"/>
                <a:gd name="T3" fmla="*/ 112 h 112"/>
                <a:gd name="T4" fmla="*/ 69 w 124"/>
                <a:gd name="T5" fmla="*/ 112 h 112"/>
                <a:gd name="T6" fmla="*/ 65 w 124"/>
                <a:gd name="T7" fmla="*/ 112 h 112"/>
                <a:gd name="T8" fmla="*/ 62 w 124"/>
                <a:gd name="T9" fmla="*/ 112 h 112"/>
                <a:gd name="T10" fmla="*/ 49 w 124"/>
                <a:gd name="T11" fmla="*/ 111 h 112"/>
                <a:gd name="T12" fmla="*/ 38 w 124"/>
                <a:gd name="T13" fmla="*/ 107 h 112"/>
                <a:gd name="T14" fmla="*/ 27 w 124"/>
                <a:gd name="T15" fmla="*/ 103 h 112"/>
                <a:gd name="T16" fmla="*/ 18 w 124"/>
                <a:gd name="T17" fmla="*/ 96 h 112"/>
                <a:gd name="T18" fmla="*/ 10 w 124"/>
                <a:gd name="T19" fmla="*/ 86 h 112"/>
                <a:gd name="T20" fmla="*/ 4 w 124"/>
                <a:gd name="T21" fmla="*/ 77 h 112"/>
                <a:gd name="T22" fmla="*/ 1 w 124"/>
                <a:gd name="T23" fmla="*/ 67 h 112"/>
                <a:gd name="T24" fmla="*/ 0 w 124"/>
                <a:gd name="T25" fmla="*/ 55 h 112"/>
                <a:gd name="T26" fmla="*/ 1 w 124"/>
                <a:gd name="T27" fmla="*/ 44 h 112"/>
                <a:gd name="T28" fmla="*/ 4 w 124"/>
                <a:gd name="T29" fmla="*/ 35 h 112"/>
                <a:gd name="T30" fmla="*/ 10 w 124"/>
                <a:gd name="T31" fmla="*/ 24 h 112"/>
                <a:gd name="T32" fmla="*/ 18 w 124"/>
                <a:gd name="T33" fmla="*/ 16 h 112"/>
                <a:gd name="T34" fmla="*/ 27 w 124"/>
                <a:gd name="T35" fmla="*/ 9 h 112"/>
                <a:gd name="T36" fmla="*/ 38 w 124"/>
                <a:gd name="T37" fmla="*/ 5 h 112"/>
                <a:gd name="T38" fmla="*/ 49 w 124"/>
                <a:gd name="T39" fmla="*/ 1 h 112"/>
                <a:gd name="T40" fmla="*/ 62 w 124"/>
                <a:gd name="T41" fmla="*/ 0 h 112"/>
                <a:gd name="T42" fmla="*/ 66 w 124"/>
                <a:gd name="T43" fmla="*/ 0 h 112"/>
                <a:gd name="T44" fmla="*/ 70 w 124"/>
                <a:gd name="T45" fmla="*/ 0 h 112"/>
                <a:gd name="T46" fmla="*/ 74 w 124"/>
                <a:gd name="T47" fmla="*/ 0 h 112"/>
                <a:gd name="T48" fmla="*/ 78 w 124"/>
                <a:gd name="T49" fmla="*/ 1 h 112"/>
                <a:gd name="T50" fmla="*/ 87 w 124"/>
                <a:gd name="T51" fmla="*/ 5 h 112"/>
                <a:gd name="T52" fmla="*/ 96 w 124"/>
                <a:gd name="T53" fmla="*/ 9 h 112"/>
                <a:gd name="T54" fmla="*/ 104 w 124"/>
                <a:gd name="T55" fmla="*/ 15 h 112"/>
                <a:gd name="T56" fmla="*/ 111 w 124"/>
                <a:gd name="T57" fmla="*/ 21 h 112"/>
                <a:gd name="T58" fmla="*/ 116 w 124"/>
                <a:gd name="T59" fmla="*/ 29 h 112"/>
                <a:gd name="T60" fmla="*/ 120 w 124"/>
                <a:gd name="T61" fmla="*/ 37 h 112"/>
                <a:gd name="T62" fmla="*/ 123 w 124"/>
                <a:gd name="T63" fmla="*/ 46 h 112"/>
                <a:gd name="T64" fmla="*/ 124 w 124"/>
                <a:gd name="T65" fmla="*/ 55 h 112"/>
                <a:gd name="T66" fmla="*/ 123 w 124"/>
                <a:gd name="T67" fmla="*/ 66 h 112"/>
                <a:gd name="T68" fmla="*/ 120 w 124"/>
                <a:gd name="T69" fmla="*/ 75 h 112"/>
                <a:gd name="T70" fmla="*/ 116 w 124"/>
                <a:gd name="T71" fmla="*/ 84 h 112"/>
                <a:gd name="T72" fmla="*/ 110 w 124"/>
                <a:gd name="T73" fmla="*/ 91 h 112"/>
                <a:gd name="T74" fmla="*/ 103 w 124"/>
                <a:gd name="T75" fmla="*/ 98 h 112"/>
                <a:gd name="T76" fmla="*/ 94 w 124"/>
                <a:gd name="T77" fmla="*/ 104 h 112"/>
                <a:gd name="T78" fmla="*/ 85 w 124"/>
                <a:gd name="T79" fmla="*/ 108 h 112"/>
                <a:gd name="T80" fmla="*/ 74 w 124"/>
                <a:gd name="T81" fmla="*/ 11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4" h="112">
                  <a:moveTo>
                    <a:pt x="74" y="111"/>
                  </a:moveTo>
                  <a:lnTo>
                    <a:pt x="72" y="112"/>
                  </a:lnTo>
                  <a:lnTo>
                    <a:pt x="69" y="112"/>
                  </a:lnTo>
                  <a:lnTo>
                    <a:pt x="65" y="112"/>
                  </a:lnTo>
                  <a:lnTo>
                    <a:pt x="62" y="112"/>
                  </a:lnTo>
                  <a:lnTo>
                    <a:pt x="49" y="111"/>
                  </a:lnTo>
                  <a:lnTo>
                    <a:pt x="38" y="107"/>
                  </a:lnTo>
                  <a:lnTo>
                    <a:pt x="27" y="103"/>
                  </a:lnTo>
                  <a:lnTo>
                    <a:pt x="18" y="96"/>
                  </a:lnTo>
                  <a:lnTo>
                    <a:pt x="10" y="86"/>
                  </a:lnTo>
                  <a:lnTo>
                    <a:pt x="4" y="77"/>
                  </a:lnTo>
                  <a:lnTo>
                    <a:pt x="1" y="67"/>
                  </a:lnTo>
                  <a:lnTo>
                    <a:pt x="0" y="55"/>
                  </a:lnTo>
                  <a:lnTo>
                    <a:pt x="1" y="44"/>
                  </a:lnTo>
                  <a:lnTo>
                    <a:pt x="4" y="35"/>
                  </a:lnTo>
                  <a:lnTo>
                    <a:pt x="10" y="24"/>
                  </a:lnTo>
                  <a:lnTo>
                    <a:pt x="18" y="16"/>
                  </a:lnTo>
                  <a:lnTo>
                    <a:pt x="27" y="9"/>
                  </a:lnTo>
                  <a:lnTo>
                    <a:pt x="38" y="5"/>
                  </a:lnTo>
                  <a:lnTo>
                    <a:pt x="49" y="1"/>
                  </a:lnTo>
                  <a:lnTo>
                    <a:pt x="62" y="0"/>
                  </a:lnTo>
                  <a:lnTo>
                    <a:pt x="66" y="0"/>
                  </a:lnTo>
                  <a:lnTo>
                    <a:pt x="70" y="0"/>
                  </a:lnTo>
                  <a:lnTo>
                    <a:pt x="74" y="0"/>
                  </a:lnTo>
                  <a:lnTo>
                    <a:pt x="78" y="1"/>
                  </a:lnTo>
                  <a:lnTo>
                    <a:pt x="87" y="5"/>
                  </a:lnTo>
                  <a:lnTo>
                    <a:pt x="96" y="9"/>
                  </a:lnTo>
                  <a:lnTo>
                    <a:pt x="104" y="15"/>
                  </a:lnTo>
                  <a:lnTo>
                    <a:pt x="111" y="21"/>
                  </a:lnTo>
                  <a:lnTo>
                    <a:pt x="116" y="29"/>
                  </a:lnTo>
                  <a:lnTo>
                    <a:pt x="120" y="37"/>
                  </a:lnTo>
                  <a:lnTo>
                    <a:pt x="123" y="46"/>
                  </a:lnTo>
                  <a:lnTo>
                    <a:pt x="124" y="55"/>
                  </a:lnTo>
                  <a:lnTo>
                    <a:pt x="123" y="66"/>
                  </a:lnTo>
                  <a:lnTo>
                    <a:pt x="120" y="75"/>
                  </a:lnTo>
                  <a:lnTo>
                    <a:pt x="116" y="84"/>
                  </a:lnTo>
                  <a:lnTo>
                    <a:pt x="110" y="91"/>
                  </a:lnTo>
                  <a:lnTo>
                    <a:pt x="103" y="98"/>
                  </a:lnTo>
                  <a:lnTo>
                    <a:pt x="94" y="104"/>
                  </a:lnTo>
                  <a:lnTo>
                    <a:pt x="85" y="108"/>
                  </a:lnTo>
                  <a:lnTo>
                    <a:pt x="74" y="111"/>
                  </a:lnTo>
                  <a:close/>
                </a:path>
              </a:pathLst>
            </a:custGeom>
            <a:solidFill>
              <a:srgbClr val="4DC8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4" name="Freeform 91"/>
            <p:cNvSpPr>
              <a:spLocks/>
            </p:cNvSpPr>
            <p:nvPr/>
          </p:nvSpPr>
          <p:spPr bwMode="auto">
            <a:xfrm>
              <a:off x="4756" y="1897"/>
              <a:ext cx="358" cy="84"/>
            </a:xfrm>
            <a:custGeom>
              <a:avLst/>
              <a:gdLst>
                <a:gd name="T0" fmla="*/ 603 w 718"/>
                <a:gd name="T1" fmla="*/ 104 h 168"/>
                <a:gd name="T2" fmla="*/ 600 w 718"/>
                <a:gd name="T3" fmla="*/ 89 h 168"/>
                <a:gd name="T4" fmla="*/ 593 w 718"/>
                <a:gd name="T5" fmla="*/ 76 h 168"/>
                <a:gd name="T6" fmla="*/ 583 w 718"/>
                <a:gd name="T7" fmla="*/ 62 h 168"/>
                <a:gd name="T8" fmla="*/ 568 w 718"/>
                <a:gd name="T9" fmla="*/ 51 h 168"/>
                <a:gd name="T10" fmla="*/ 550 w 718"/>
                <a:gd name="T11" fmla="*/ 39 h 168"/>
                <a:gd name="T12" fmla="*/ 529 w 718"/>
                <a:gd name="T13" fmla="*/ 29 h 168"/>
                <a:gd name="T14" fmla="*/ 505 w 718"/>
                <a:gd name="T15" fmla="*/ 21 h 168"/>
                <a:gd name="T16" fmla="*/ 478 w 718"/>
                <a:gd name="T17" fmla="*/ 13 h 168"/>
                <a:gd name="T18" fmla="*/ 466 w 718"/>
                <a:gd name="T19" fmla="*/ 11 h 168"/>
                <a:gd name="T20" fmla="*/ 452 w 718"/>
                <a:gd name="T21" fmla="*/ 7 h 168"/>
                <a:gd name="T22" fmla="*/ 438 w 718"/>
                <a:gd name="T23" fmla="*/ 5 h 168"/>
                <a:gd name="T24" fmla="*/ 423 w 718"/>
                <a:gd name="T25" fmla="*/ 4 h 168"/>
                <a:gd name="T26" fmla="*/ 409 w 718"/>
                <a:gd name="T27" fmla="*/ 2 h 168"/>
                <a:gd name="T28" fmla="*/ 394 w 718"/>
                <a:gd name="T29" fmla="*/ 1 h 168"/>
                <a:gd name="T30" fmla="*/ 378 w 718"/>
                <a:gd name="T31" fmla="*/ 0 h 168"/>
                <a:gd name="T32" fmla="*/ 363 w 718"/>
                <a:gd name="T33" fmla="*/ 0 h 168"/>
                <a:gd name="T34" fmla="*/ 357 w 718"/>
                <a:gd name="T35" fmla="*/ 0 h 168"/>
                <a:gd name="T36" fmla="*/ 351 w 718"/>
                <a:gd name="T37" fmla="*/ 0 h 168"/>
                <a:gd name="T38" fmla="*/ 347 w 718"/>
                <a:gd name="T39" fmla="*/ 0 h 168"/>
                <a:gd name="T40" fmla="*/ 341 w 718"/>
                <a:gd name="T41" fmla="*/ 0 h 168"/>
                <a:gd name="T42" fmla="*/ 330 w 718"/>
                <a:gd name="T43" fmla="*/ 1 h 168"/>
                <a:gd name="T44" fmla="*/ 317 w 718"/>
                <a:gd name="T45" fmla="*/ 1 h 168"/>
                <a:gd name="T46" fmla="*/ 305 w 718"/>
                <a:gd name="T47" fmla="*/ 2 h 168"/>
                <a:gd name="T48" fmla="*/ 294 w 718"/>
                <a:gd name="T49" fmla="*/ 4 h 168"/>
                <a:gd name="T50" fmla="*/ 282 w 718"/>
                <a:gd name="T51" fmla="*/ 6 h 168"/>
                <a:gd name="T52" fmla="*/ 272 w 718"/>
                <a:gd name="T53" fmla="*/ 7 h 168"/>
                <a:gd name="T54" fmla="*/ 262 w 718"/>
                <a:gd name="T55" fmla="*/ 9 h 168"/>
                <a:gd name="T56" fmla="*/ 251 w 718"/>
                <a:gd name="T57" fmla="*/ 12 h 168"/>
                <a:gd name="T58" fmla="*/ 224 w 718"/>
                <a:gd name="T59" fmla="*/ 20 h 168"/>
                <a:gd name="T60" fmla="*/ 199 w 718"/>
                <a:gd name="T61" fmla="*/ 28 h 168"/>
                <a:gd name="T62" fmla="*/ 178 w 718"/>
                <a:gd name="T63" fmla="*/ 38 h 168"/>
                <a:gd name="T64" fmla="*/ 159 w 718"/>
                <a:gd name="T65" fmla="*/ 50 h 168"/>
                <a:gd name="T66" fmla="*/ 143 w 718"/>
                <a:gd name="T67" fmla="*/ 62 h 168"/>
                <a:gd name="T68" fmla="*/ 133 w 718"/>
                <a:gd name="T69" fmla="*/ 75 h 168"/>
                <a:gd name="T70" fmla="*/ 125 w 718"/>
                <a:gd name="T71" fmla="*/ 89 h 168"/>
                <a:gd name="T72" fmla="*/ 122 w 718"/>
                <a:gd name="T73" fmla="*/ 104 h 168"/>
                <a:gd name="T74" fmla="*/ 88 w 718"/>
                <a:gd name="T75" fmla="*/ 112 h 168"/>
                <a:gd name="T76" fmla="*/ 60 w 718"/>
                <a:gd name="T77" fmla="*/ 121 h 168"/>
                <a:gd name="T78" fmla="*/ 38 w 718"/>
                <a:gd name="T79" fmla="*/ 130 h 168"/>
                <a:gd name="T80" fmla="*/ 23 w 718"/>
                <a:gd name="T81" fmla="*/ 139 h 168"/>
                <a:gd name="T82" fmla="*/ 12 w 718"/>
                <a:gd name="T83" fmla="*/ 148 h 168"/>
                <a:gd name="T84" fmla="*/ 5 w 718"/>
                <a:gd name="T85" fmla="*/ 156 h 168"/>
                <a:gd name="T86" fmla="*/ 1 w 718"/>
                <a:gd name="T87" fmla="*/ 163 h 168"/>
                <a:gd name="T88" fmla="*/ 0 w 718"/>
                <a:gd name="T89" fmla="*/ 168 h 168"/>
                <a:gd name="T90" fmla="*/ 335 w 718"/>
                <a:gd name="T91" fmla="*/ 168 h 168"/>
                <a:gd name="T92" fmla="*/ 718 w 718"/>
                <a:gd name="T93" fmla="*/ 168 h 168"/>
                <a:gd name="T94" fmla="*/ 717 w 718"/>
                <a:gd name="T95" fmla="*/ 163 h 168"/>
                <a:gd name="T96" fmla="*/ 713 w 718"/>
                <a:gd name="T97" fmla="*/ 156 h 168"/>
                <a:gd name="T98" fmla="*/ 706 w 718"/>
                <a:gd name="T99" fmla="*/ 148 h 168"/>
                <a:gd name="T100" fmla="*/ 695 w 718"/>
                <a:gd name="T101" fmla="*/ 139 h 168"/>
                <a:gd name="T102" fmla="*/ 680 w 718"/>
                <a:gd name="T103" fmla="*/ 130 h 168"/>
                <a:gd name="T104" fmla="*/ 660 w 718"/>
                <a:gd name="T105" fmla="*/ 121 h 168"/>
                <a:gd name="T106" fmla="*/ 635 w 718"/>
                <a:gd name="T107" fmla="*/ 112 h 168"/>
                <a:gd name="T108" fmla="*/ 603 w 718"/>
                <a:gd name="T109" fmla="*/ 10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18" h="168">
                  <a:moveTo>
                    <a:pt x="603" y="104"/>
                  </a:moveTo>
                  <a:lnTo>
                    <a:pt x="600" y="89"/>
                  </a:lnTo>
                  <a:lnTo>
                    <a:pt x="593" y="76"/>
                  </a:lnTo>
                  <a:lnTo>
                    <a:pt x="583" y="62"/>
                  </a:lnTo>
                  <a:lnTo>
                    <a:pt x="568" y="51"/>
                  </a:lnTo>
                  <a:lnTo>
                    <a:pt x="550" y="39"/>
                  </a:lnTo>
                  <a:lnTo>
                    <a:pt x="529" y="29"/>
                  </a:lnTo>
                  <a:lnTo>
                    <a:pt x="505" y="21"/>
                  </a:lnTo>
                  <a:lnTo>
                    <a:pt x="478" y="13"/>
                  </a:lnTo>
                  <a:lnTo>
                    <a:pt x="466" y="11"/>
                  </a:lnTo>
                  <a:lnTo>
                    <a:pt x="452" y="7"/>
                  </a:lnTo>
                  <a:lnTo>
                    <a:pt x="438" y="5"/>
                  </a:lnTo>
                  <a:lnTo>
                    <a:pt x="423" y="4"/>
                  </a:lnTo>
                  <a:lnTo>
                    <a:pt x="409" y="2"/>
                  </a:lnTo>
                  <a:lnTo>
                    <a:pt x="394" y="1"/>
                  </a:lnTo>
                  <a:lnTo>
                    <a:pt x="378" y="0"/>
                  </a:lnTo>
                  <a:lnTo>
                    <a:pt x="363" y="0"/>
                  </a:lnTo>
                  <a:lnTo>
                    <a:pt x="357" y="0"/>
                  </a:lnTo>
                  <a:lnTo>
                    <a:pt x="351" y="0"/>
                  </a:lnTo>
                  <a:lnTo>
                    <a:pt x="347" y="0"/>
                  </a:lnTo>
                  <a:lnTo>
                    <a:pt x="341" y="0"/>
                  </a:lnTo>
                  <a:lnTo>
                    <a:pt x="330" y="1"/>
                  </a:lnTo>
                  <a:lnTo>
                    <a:pt x="317" y="1"/>
                  </a:lnTo>
                  <a:lnTo>
                    <a:pt x="305" y="2"/>
                  </a:lnTo>
                  <a:lnTo>
                    <a:pt x="294" y="4"/>
                  </a:lnTo>
                  <a:lnTo>
                    <a:pt x="282" y="6"/>
                  </a:lnTo>
                  <a:lnTo>
                    <a:pt x="272" y="7"/>
                  </a:lnTo>
                  <a:lnTo>
                    <a:pt x="262" y="9"/>
                  </a:lnTo>
                  <a:lnTo>
                    <a:pt x="251" y="12"/>
                  </a:lnTo>
                  <a:lnTo>
                    <a:pt x="224" y="20"/>
                  </a:lnTo>
                  <a:lnTo>
                    <a:pt x="199" y="28"/>
                  </a:lnTo>
                  <a:lnTo>
                    <a:pt x="178" y="38"/>
                  </a:lnTo>
                  <a:lnTo>
                    <a:pt x="159" y="50"/>
                  </a:lnTo>
                  <a:lnTo>
                    <a:pt x="143" y="62"/>
                  </a:lnTo>
                  <a:lnTo>
                    <a:pt x="133" y="75"/>
                  </a:lnTo>
                  <a:lnTo>
                    <a:pt x="125" y="89"/>
                  </a:lnTo>
                  <a:lnTo>
                    <a:pt x="122" y="104"/>
                  </a:lnTo>
                  <a:lnTo>
                    <a:pt x="88" y="112"/>
                  </a:lnTo>
                  <a:lnTo>
                    <a:pt x="60" y="121"/>
                  </a:lnTo>
                  <a:lnTo>
                    <a:pt x="38" y="130"/>
                  </a:lnTo>
                  <a:lnTo>
                    <a:pt x="23" y="139"/>
                  </a:lnTo>
                  <a:lnTo>
                    <a:pt x="12" y="148"/>
                  </a:lnTo>
                  <a:lnTo>
                    <a:pt x="5" y="156"/>
                  </a:lnTo>
                  <a:lnTo>
                    <a:pt x="1" y="163"/>
                  </a:lnTo>
                  <a:lnTo>
                    <a:pt x="0" y="168"/>
                  </a:lnTo>
                  <a:lnTo>
                    <a:pt x="335" y="168"/>
                  </a:lnTo>
                  <a:lnTo>
                    <a:pt x="718" y="168"/>
                  </a:lnTo>
                  <a:lnTo>
                    <a:pt x="717" y="163"/>
                  </a:lnTo>
                  <a:lnTo>
                    <a:pt x="713" y="156"/>
                  </a:lnTo>
                  <a:lnTo>
                    <a:pt x="706" y="148"/>
                  </a:lnTo>
                  <a:lnTo>
                    <a:pt x="695" y="139"/>
                  </a:lnTo>
                  <a:lnTo>
                    <a:pt x="680" y="130"/>
                  </a:lnTo>
                  <a:lnTo>
                    <a:pt x="660" y="121"/>
                  </a:lnTo>
                  <a:lnTo>
                    <a:pt x="635" y="112"/>
                  </a:lnTo>
                  <a:lnTo>
                    <a:pt x="603" y="10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mc:AlternateContent xmlns:mc="http://schemas.openxmlformats.org/markup-compatibility/2006" xmlns:a14="http://schemas.microsoft.com/office/drawing/2010/main">
        <mc:Choice Requires="a14">
          <p:sp>
            <p:nvSpPr>
              <p:cNvPr id="2117" name="TextBox 2116"/>
              <p:cNvSpPr txBox="1"/>
              <p:nvPr/>
            </p:nvSpPr>
            <p:spPr>
              <a:xfrm>
                <a:off x="2654139" y="3073573"/>
                <a:ext cx="1784078" cy="81964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sz="2000" i="1" smtClean="0">
                              <a:solidFill>
                                <a:schemeClr val="bg1"/>
                              </a:solidFill>
                              <a:latin typeface="Cambria Math"/>
                            </a:rPr>
                          </m:ctrlPr>
                        </m:funcPr>
                        <m:fName>
                          <m:limLow>
                            <m:limLowPr>
                              <m:ctrlPr>
                                <a:rPr lang="en-US" sz="2000" i="1" smtClean="0">
                                  <a:solidFill>
                                    <a:schemeClr val="bg1"/>
                                  </a:solidFill>
                                  <a:latin typeface="Cambria Math"/>
                                </a:rPr>
                              </m:ctrlPr>
                            </m:limLowPr>
                            <m:e>
                              <m:r>
                                <m:rPr>
                                  <m:sty m:val="p"/>
                                </m:rPr>
                                <a:rPr lang="en-US" sz="2000" i="0" smtClean="0">
                                  <a:solidFill>
                                    <a:schemeClr val="bg1"/>
                                  </a:solidFill>
                                  <a:latin typeface="Cambria Math"/>
                                </a:rPr>
                                <m:t>lim</m:t>
                              </m:r>
                            </m:e>
                            <m:lim>
                              <m:r>
                                <a:rPr lang="en-US" sz="2000" i="1" smtClean="0">
                                  <a:solidFill>
                                    <a:schemeClr val="bg1"/>
                                  </a:solidFill>
                                  <a:latin typeface="Cambria Math"/>
                                </a:rPr>
                                <m:t>𝑛</m:t>
                              </m:r>
                              <m:r>
                                <a:rPr lang="en-US" sz="2000" i="1" smtClean="0">
                                  <a:solidFill>
                                    <a:schemeClr val="bg1"/>
                                  </a:solidFill>
                                  <a:latin typeface="Cambria Math"/>
                                </a:rPr>
                                <m:t>→∞</m:t>
                              </m:r>
                            </m:lim>
                          </m:limLow>
                        </m:fName>
                        <m:e>
                          <m:sSup>
                            <m:sSupPr>
                              <m:ctrlPr>
                                <a:rPr lang="en-US" sz="2000" i="1" smtClean="0">
                                  <a:solidFill>
                                    <a:schemeClr val="bg1"/>
                                  </a:solidFill>
                                  <a:latin typeface="Cambria Math"/>
                                </a:rPr>
                              </m:ctrlPr>
                            </m:sSupPr>
                            <m:e>
                              <m:d>
                                <m:dPr>
                                  <m:ctrlPr>
                                    <a:rPr lang="en-US" sz="2000" i="1" smtClean="0">
                                      <a:solidFill>
                                        <a:schemeClr val="bg1"/>
                                      </a:solidFill>
                                      <a:latin typeface="Cambria Math"/>
                                    </a:rPr>
                                  </m:ctrlPr>
                                </m:dPr>
                                <m:e>
                                  <m:r>
                                    <a:rPr lang="en-US" sz="2000" i="1" smtClean="0">
                                      <a:solidFill>
                                        <a:schemeClr val="bg1"/>
                                      </a:solidFill>
                                      <a:latin typeface="Cambria Math"/>
                                    </a:rPr>
                                    <m:t>1+</m:t>
                                  </m:r>
                                  <m:f>
                                    <m:fPr>
                                      <m:ctrlPr>
                                        <a:rPr lang="en-US" sz="2000" i="1" smtClean="0">
                                          <a:solidFill>
                                            <a:schemeClr val="bg1"/>
                                          </a:solidFill>
                                          <a:latin typeface="Cambria Math"/>
                                        </a:rPr>
                                      </m:ctrlPr>
                                    </m:fPr>
                                    <m:num>
                                      <m:r>
                                        <a:rPr lang="en-US" sz="2000" i="1" smtClean="0">
                                          <a:solidFill>
                                            <a:schemeClr val="bg1"/>
                                          </a:solidFill>
                                          <a:latin typeface="Cambria Math"/>
                                        </a:rPr>
                                        <m:t>1</m:t>
                                      </m:r>
                                    </m:num>
                                    <m:den>
                                      <m:r>
                                        <a:rPr lang="en-US" sz="2000" i="1" smtClean="0">
                                          <a:solidFill>
                                            <a:schemeClr val="bg1"/>
                                          </a:solidFill>
                                          <a:latin typeface="Cambria Math"/>
                                        </a:rPr>
                                        <m:t>𝑛</m:t>
                                      </m:r>
                                    </m:den>
                                  </m:f>
                                </m:e>
                              </m:d>
                            </m:e>
                            <m:sup>
                              <m:r>
                                <a:rPr lang="en-US" sz="2000" i="1" smtClean="0">
                                  <a:solidFill>
                                    <a:schemeClr val="bg1"/>
                                  </a:solidFill>
                                  <a:latin typeface="Cambria Math"/>
                                </a:rPr>
                                <m:t>𝑛</m:t>
                              </m:r>
                            </m:sup>
                          </m:sSup>
                        </m:e>
                      </m:func>
                    </m:oMath>
                  </m:oMathPara>
                </a14:m>
                <a:endParaRPr lang="en-US" sz="2000" dirty="0">
                  <a:solidFill>
                    <a:schemeClr val="bg1"/>
                  </a:solidFill>
                </a:endParaRPr>
              </a:p>
            </p:txBody>
          </p:sp>
        </mc:Choice>
        <mc:Fallback xmlns="">
          <p:sp>
            <p:nvSpPr>
              <p:cNvPr id="2117" name="TextBox 2116"/>
              <p:cNvSpPr txBox="1">
                <a:spLocks noRot="1" noChangeAspect="1" noMove="1" noResize="1" noEditPoints="1" noAdjustHandles="1" noChangeArrowheads="1" noChangeShapeType="1" noTextEdit="1"/>
              </p:cNvSpPr>
              <p:nvPr/>
            </p:nvSpPr>
            <p:spPr>
              <a:xfrm>
                <a:off x="2654139" y="2305180"/>
                <a:ext cx="1784078" cy="819648"/>
              </a:xfrm>
              <a:prstGeom prst="rect">
                <a:avLst/>
              </a:prstGeom>
              <a:blipFill rotWithShape="1">
                <a:blip r:embed="rId4"/>
                <a:stretch>
                  <a:fillRect/>
                </a:stretch>
              </a:blipFill>
            </p:spPr>
            <p:txBody>
              <a:bodyPr/>
              <a:lstStyle/>
              <a:p>
                <a:r>
                  <a:rPr lang="en-US">
                    <a:noFill/>
                  </a:rPr>
                  <a:t> </a:t>
                </a:r>
              </a:p>
            </p:txBody>
          </p:sp>
        </mc:Fallback>
      </mc:AlternateContent>
      <p:sp>
        <p:nvSpPr>
          <p:cNvPr id="104" name="Text Placeholder 15"/>
          <p:cNvSpPr txBox="1">
            <a:spLocks/>
          </p:cNvSpPr>
          <p:nvPr/>
        </p:nvSpPr>
        <p:spPr>
          <a:xfrm>
            <a:off x="457200" y="1100641"/>
            <a:ext cx="8229600" cy="345948"/>
          </a:xfrm>
          <a:prstGeom prst="rect">
            <a:avLst/>
          </a:prstGeom>
        </p:spPr>
        <p:txBody>
          <a:bodyPr>
            <a:noAutofit/>
          </a:bodyPr>
          <a:lstStyle>
            <a:lvl1pPr marL="0" indent="0" algn="l" defTabSz="914400" rtl="0" eaLnBrk="1" latinLnBrk="0" hangingPunct="1">
              <a:spcBef>
                <a:spcPct val="20000"/>
              </a:spcBef>
              <a:buFont typeface="Arial" pitchFamily="34" charset="0"/>
              <a:buNone/>
              <a:defRPr sz="4000" kern="1200" spc="-100" baseline="0">
                <a:solidFill>
                  <a:srgbClr val="00AEEF"/>
                </a:solidFill>
                <a:latin typeface="Segoe UI Light" pitchFamily="34" charset="0"/>
                <a:ea typeface="+mn-ea"/>
                <a:cs typeface="+mn-cs"/>
              </a:defRPr>
            </a:lvl1pPr>
            <a:lvl2pPr marL="457200" marR="0" indent="0" algn="l" defTabSz="914400" rtl="0" eaLnBrk="1" fontAlgn="auto" latinLnBrk="0" hangingPunct="1">
              <a:lnSpc>
                <a:spcPct val="100000"/>
              </a:lnSpc>
              <a:spcBef>
                <a:spcPct val="20000"/>
              </a:spcBef>
              <a:spcAft>
                <a:spcPts val="0"/>
              </a:spcAft>
              <a:buClrTx/>
              <a:buSzTx/>
              <a:buFont typeface="Arial" pitchFamily="34" charset="0"/>
              <a:buNone/>
              <a:tabLst/>
              <a:defRPr sz="2000" kern="1200" spc="-70" baseline="0">
                <a:solidFill>
                  <a:srgbClr val="666666"/>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Font typeface="Arial" pitchFamily="34" charset="0"/>
              <a:buChar char="•"/>
              <a:defRPr sz="1800" kern="1200" spc="-70" baseline="0">
                <a:solidFill>
                  <a:schemeClr val="tx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spc="-70" baseline="0">
                <a:solidFill>
                  <a:schemeClr val="tx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1800" kern="1200" spc="-70" baseline="0">
                <a:solidFill>
                  <a:schemeClr val="tx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solidFill>
                  <a:srgbClr val="595959"/>
                </a:solidFill>
                <a:latin typeface="Segoe UI" pitchFamily="34" charset="0"/>
                <a:ea typeface="Segoe UI" pitchFamily="34" charset="0"/>
                <a:cs typeface="Segoe UI" pitchFamily="34" charset="0"/>
              </a:rPr>
              <a:t>Authentic Voice and Tone</a:t>
            </a:r>
            <a:endParaRPr lang="en-US" sz="2800" dirty="0">
              <a:solidFill>
                <a:srgbClr val="595959"/>
              </a:solidFill>
              <a:latin typeface="Segoe UI" pitchFamily="34" charset="0"/>
              <a:ea typeface="Segoe UI" pitchFamily="34" charset="0"/>
              <a:cs typeface="Segoe UI" pitchFamily="34" charset="0"/>
            </a:endParaRPr>
          </a:p>
        </p:txBody>
      </p:sp>
      <p:sp>
        <p:nvSpPr>
          <p:cNvPr id="41" name="Text Placeholder 2"/>
          <p:cNvSpPr txBox="1">
            <a:spLocks/>
          </p:cNvSpPr>
          <p:nvPr/>
        </p:nvSpPr>
        <p:spPr bwMode="auto">
          <a:xfrm>
            <a:off x="0" y="6537037"/>
            <a:ext cx="9144000" cy="341632"/>
          </a:xfrm>
          <a:prstGeom prst="rect">
            <a:avLst/>
          </a:prstGeom>
          <a:solidFill>
            <a:srgbClr val="EC008C"/>
          </a:solid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401638" marR="0" lvl="0" indent="-401638" algn="l" defTabSz="914400" rtl="0" eaLnBrk="1" fontAlgn="base" latinLnBrk="0" hangingPunct="1">
              <a:lnSpc>
                <a:spcPct val="90000"/>
              </a:lnSpc>
              <a:spcBef>
                <a:spcPct val="30000"/>
              </a:spcBef>
              <a:spcAft>
                <a:spcPct val="0"/>
              </a:spcAft>
              <a:buClr>
                <a:schemeClr val="accent1"/>
              </a:buClr>
              <a:buSzPct val="85000"/>
              <a:buFont typeface="Wingdings" pitchFamily="2" charset="2"/>
              <a:buNone/>
              <a:tabLst/>
              <a:defRPr/>
            </a:pPr>
            <a:r>
              <a:rPr kumimoji="0" lang="en-US" sz="1800" b="0" i="0" u="none" strike="noStrike" kern="0" cap="none" spc="0" normalizeH="0" baseline="0" noProof="0" dirty="0" smtClean="0">
                <a:ln>
                  <a:noFill/>
                </a:ln>
                <a:solidFill>
                  <a:schemeClr val="bg1"/>
                </a:solidFill>
                <a:effectLst/>
                <a:uLnTx/>
                <a:uFillTx/>
                <a:latin typeface="Calibri" pitchFamily="34" charset="0"/>
                <a:ea typeface="+mn-ea"/>
                <a:cs typeface="Calibri" pitchFamily="34" charset="0"/>
              </a:rPr>
              <a:t>Hidden Slide—please read</a:t>
            </a:r>
            <a:endParaRPr kumimoji="0" lang="en-US" sz="1800" b="0" i="0" u="none" strike="noStrike" kern="0" cap="none" spc="0" normalizeH="0" baseline="0" noProof="0" dirty="0">
              <a:ln>
                <a:noFill/>
              </a:ln>
              <a:solidFill>
                <a:schemeClr val="bg1"/>
              </a:solidFill>
              <a:effectLst/>
              <a:uLnTx/>
              <a:uFillTx/>
              <a:latin typeface="Calibri" pitchFamily="34" charset="0"/>
              <a:ea typeface="+mn-ea"/>
              <a:cs typeface="Calibri" pitchFamily="34" charset="0"/>
            </a:endParaRPr>
          </a:p>
        </p:txBody>
      </p:sp>
    </p:spTree>
    <p:extLst>
      <p:ext uri="{BB962C8B-B14F-4D97-AF65-F5344CB8AC3E}">
        <p14:creationId xmlns:p14="http://schemas.microsoft.com/office/powerpoint/2010/main" val="1906031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7853" y="1371600"/>
            <a:ext cx="7772400" cy="1219200"/>
          </a:xfrm>
        </p:spPr>
        <p:txBody>
          <a:bodyPr>
            <a:noAutofit/>
          </a:bodyPr>
          <a:lstStyle/>
          <a:p>
            <a:r>
              <a:rPr lang="en-US" sz="5400" dirty="0" smtClean="0">
                <a:solidFill>
                  <a:srgbClr val="C00000"/>
                </a:solidFill>
              </a:rPr>
              <a:t>Modernize. Save. Grow.</a:t>
            </a:r>
            <a:endParaRPr lang="en-US" sz="5400" dirty="0">
              <a:solidFill>
                <a:srgbClr val="C00000"/>
              </a:solidFill>
              <a:latin typeface="Segoe UI Light" pitchFamily="34" charset="0"/>
            </a:endParaRPr>
          </a:p>
        </p:txBody>
      </p:sp>
      <p:sp>
        <p:nvSpPr>
          <p:cNvPr id="6" name="Text Placeholder 5"/>
          <p:cNvSpPr>
            <a:spLocks noGrp="1"/>
          </p:cNvSpPr>
          <p:nvPr>
            <p:ph type="body" idx="1"/>
          </p:nvPr>
        </p:nvSpPr>
        <p:spPr>
          <a:xfrm>
            <a:off x="437294" y="3276600"/>
            <a:ext cx="5879214" cy="1195830"/>
          </a:xfrm>
        </p:spPr>
        <p:txBody>
          <a:bodyPr>
            <a:normAutofit/>
          </a:bodyPr>
          <a:lstStyle/>
          <a:p>
            <a:r>
              <a:rPr lang="en-US" sz="2800" dirty="0" smtClean="0">
                <a:latin typeface="Segoe UI Light" pitchFamily="34" charset="0"/>
              </a:rPr>
              <a:t>Modernize Your Platform </a:t>
            </a:r>
          </a:p>
          <a:p>
            <a:r>
              <a:rPr lang="en-US" sz="2800" dirty="0" smtClean="0">
                <a:latin typeface="Segoe UI Light" pitchFamily="34" charset="0"/>
              </a:rPr>
              <a:t>with SQL Server 2012 </a:t>
            </a:r>
            <a:endParaRPr lang="en-US" sz="2800" dirty="0">
              <a:latin typeface="Segoe UI Light" pitchFamily="34" charset="0"/>
            </a:endParaRPr>
          </a:p>
        </p:txBody>
      </p:sp>
      <p:sp>
        <p:nvSpPr>
          <p:cNvPr id="7" name="Rectangle 6"/>
          <p:cNvSpPr>
            <a:spLocks noChangeArrowheads="1"/>
          </p:cNvSpPr>
          <p:nvPr/>
        </p:nvSpPr>
        <p:spPr bwMode="auto">
          <a:xfrm>
            <a:off x="533400" y="5858398"/>
            <a:ext cx="3657600" cy="713016"/>
          </a:xfrm>
          <a:prstGeom prst="rect">
            <a:avLst/>
          </a:prstGeom>
          <a:noFill/>
          <a:ln w="9525">
            <a:noFill/>
            <a:miter lim="800000"/>
            <a:headEnd/>
            <a:tailEnd/>
          </a:ln>
        </p:spPr>
        <p:txBody>
          <a:bodyPr lIns="0" tIns="0" rIns="0" bIns="0" anchor="ctr">
            <a:spAutoFit/>
          </a:bodyPr>
          <a:lstStyle/>
          <a:p>
            <a:pPr fontAlgn="base">
              <a:spcBef>
                <a:spcPts val="100"/>
              </a:spcBef>
              <a:spcAft>
                <a:spcPts val="100"/>
              </a:spcAft>
              <a:buClr>
                <a:srgbClr val="FFB601"/>
              </a:buClr>
              <a:buSzPct val="85000"/>
              <a:defRPr/>
            </a:pPr>
            <a:r>
              <a:rPr lang="en-US" sz="2000" dirty="0" smtClean="0">
                <a:ln>
                  <a:solidFill>
                    <a:schemeClr val="tx1">
                      <a:alpha val="0"/>
                    </a:schemeClr>
                  </a:solidFill>
                </a:ln>
                <a:solidFill>
                  <a:srgbClr val="3F3F3F"/>
                </a:solidFill>
                <a:effectLst/>
              </a:rPr>
              <a:t>Name</a:t>
            </a:r>
          </a:p>
          <a:p>
            <a:pPr fontAlgn="base">
              <a:spcBef>
                <a:spcPts val="100"/>
              </a:spcBef>
              <a:spcAft>
                <a:spcPts val="100"/>
              </a:spcAft>
              <a:buClr>
                <a:srgbClr val="FFB601"/>
              </a:buClr>
              <a:buSzPct val="85000"/>
              <a:defRPr/>
            </a:pPr>
            <a:r>
              <a:rPr lang="en-US" sz="1200" dirty="0" smtClean="0">
                <a:ln>
                  <a:solidFill>
                    <a:schemeClr val="tx1">
                      <a:alpha val="0"/>
                    </a:schemeClr>
                  </a:solidFill>
                </a:ln>
                <a:solidFill>
                  <a:srgbClr val="3F3F3F"/>
                </a:solidFill>
                <a:effectLst/>
              </a:rPr>
              <a:t>Job title, group, or company</a:t>
            </a:r>
            <a:endParaRPr lang="en-US" sz="1200" dirty="0">
              <a:ln>
                <a:solidFill>
                  <a:schemeClr val="tx1">
                    <a:alpha val="0"/>
                  </a:schemeClr>
                </a:solidFill>
              </a:ln>
              <a:solidFill>
                <a:srgbClr val="3F3F3F"/>
              </a:solidFill>
            </a:endParaRPr>
          </a:p>
          <a:p>
            <a:pPr fontAlgn="base">
              <a:spcBef>
                <a:spcPts val="100"/>
              </a:spcBef>
              <a:spcAft>
                <a:spcPts val="100"/>
              </a:spcAft>
              <a:buClr>
                <a:srgbClr val="FFB601"/>
              </a:buClr>
              <a:buSzPct val="85000"/>
              <a:defRPr/>
            </a:pPr>
            <a:r>
              <a:rPr lang="en-US" sz="1100" kern="1200" dirty="0" smtClean="0">
                <a:ln>
                  <a:solidFill>
                    <a:schemeClr val="tx1">
                      <a:alpha val="0"/>
                    </a:schemeClr>
                  </a:solidFill>
                </a:ln>
                <a:solidFill>
                  <a:srgbClr val="3F3F3F"/>
                </a:solidFill>
                <a:effectLst/>
                <a:ea typeface="+mn-ea"/>
                <a:cs typeface="+mn-cs"/>
              </a:rPr>
              <a:t>Date</a:t>
            </a:r>
            <a:endParaRPr lang="en-US" sz="1100" kern="1200" dirty="0">
              <a:ln>
                <a:solidFill>
                  <a:schemeClr val="tx1">
                    <a:alpha val="0"/>
                  </a:schemeClr>
                </a:solidFill>
              </a:ln>
              <a:solidFill>
                <a:srgbClr val="3F3F3F"/>
              </a:solidFill>
              <a:effectLst/>
              <a:ea typeface="+mn-ea"/>
              <a:cs typeface="+mn-cs"/>
            </a:endParaRPr>
          </a:p>
        </p:txBody>
      </p:sp>
    </p:spTree>
    <p:extLst>
      <p:ext uri="{BB962C8B-B14F-4D97-AF65-F5344CB8AC3E}">
        <p14:creationId xmlns:p14="http://schemas.microsoft.com/office/powerpoint/2010/main" val="2959045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p>
            <a:r>
              <a:rPr lang="en-US" dirty="0">
                <a:solidFill>
                  <a:srgbClr val="C00000"/>
                </a:solidFill>
              </a:rPr>
              <a:t>[</a:t>
            </a:r>
            <a:r>
              <a:rPr lang="en-US" dirty="0" smtClean="0">
                <a:solidFill>
                  <a:srgbClr val="C00000"/>
                </a:solidFill>
              </a:rPr>
              <a:t>Company Name] | What We Do</a:t>
            </a:r>
            <a:endParaRPr lang="en-US" dirty="0">
              <a:solidFill>
                <a:srgbClr val="C00000"/>
              </a:solidFill>
            </a:endParaRPr>
          </a:p>
        </p:txBody>
      </p:sp>
      <p:pic>
        <p:nvPicPr>
          <p:cNvPr id="21" name="Picture 2" descr="C:\Users\roseh\Desktop\FPO logo.png"/>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7625"/>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7551821" y="446089"/>
            <a:ext cx="1371600" cy="785812"/>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457200" y="1417638"/>
            <a:ext cx="8229600" cy="3816429"/>
          </a:xfrm>
          <a:prstGeom prst="rect">
            <a:avLst/>
          </a:prstGeom>
          <a:noFill/>
          <a:ln>
            <a:noFill/>
          </a:ln>
        </p:spPr>
        <p:txBody>
          <a:bodyPr wrap="square" rtlCol="0">
            <a:spAutoFit/>
          </a:bodyPr>
          <a:lstStyle/>
          <a:p>
            <a:pPr>
              <a:defRPr/>
            </a:pPr>
            <a:r>
              <a:rPr lang="en-US" sz="2800" dirty="0">
                <a:solidFill>
                  <a:srgbClr val="3F3F3F"/>
                </a:solidFill>
              </a:rPr>
              <a:t>Expertise </a:t>
            </a:r>
            <a:r>
              <a:rPr lang="en-US" sz="2800" dirty="0" smtClean="0">
                <a:solidFill>
                  <a:srgbClr val="3F3F3F"/>
                </a:solidFill>
              </a:rPr>
              <a:t>and Services </a:t>
            </a:r>
          </a:p>
          <a:p>
            <a:pPr>
              <a:defRPr/>
            </a:pPr>
            <a:r>
              <a:rPr lang="en-US" dirty="0" smtClean="0">
                <a:solidFill>
                  <a:srgbClr val="3F3F3F"/>
                </a:solidFill>
                <a:ea typeface="Segoe UI" pitchFamily="34" charset="0"/>
                <a:cs typeface="Segoe UI" pitchFamily="34" charset="0"/>
              </a:rPr>
              <a:t>[e.g. Cloud Services]</a:t>
            </a:r>
          </a:p>
          <a:p>
            <a:pPr>
              <a:defRPr/>
            </a:pPr>
            <a:endParaRPr lang="en-US" sz="2000" dirty="0">
              <a:solidFill>
                <a:srgbClr val="3F3F3F"/>
              </a:solidFill>
              <a:ea typeface="Segoe UI" pitchFamily="34" charset="0"/>
              <a:cs typeface="Segoe UI" pitchFamily="34" charset="0"/>
            </a:endParaRPr>
          </a:p>
          <a:p>
            <a:r>
              <a:rPr lang="en-US" sz="2800" dirty="0" smtClean="0">
                <a:solidFill>
                  <a:srgbClr val="3F3F3F"/>
                </a:solidFill>
              </a:rPr>
              <a:t>History</a:t>
            </a:r>
            <a:r>
              <a:rPr lang="en-US" sz="2800" dirty="0">
                <a:solidFill>
                  <a:srgbClr val="3F3F3F"/>
                </a:solidFill>
              </a:rPr>
              <a:t> </a:t>
            </a:r>
            <a:r>
              <a:rPr lang="en-US" sz="2800" dirty="0" smtClean="0">
                <a:solidFill>
                  <a:srgbClr val="3F3F3F"/>
                </a:solidFill>
              </a:rPr>
              <a:t>and </a:t>
            </a:r>
            <a:r>
              <a:rPr lang="en-US" sz="2800" dirty="0">
                <a:solidFill>
                  <a:srgbClr val="3F3F3F"/>
                </a:solidFill>
              </a:rPr>
              <a:t>E</a:t>
            </a:r>
            <a:r>
              <a:rPr lang="en-US" sz="2800" dirty="0" smtClean="0">
                <a:solidFill>
                  <a:srgbClr val="3F3F3F"/>
                </a:solidFill>
              </a:rPr>
              <a:t>xperience</a:t>
            </a:r>
            <a:endParaRPr lang="en-US" sz="2000" dirty="0" smtClean="0">
              <a:solidFill>
                <a:srgbClr val="3F3F3F"/>
              </a:solidFill>
              <a:ea typeface="Segoe UI" pitchFamily="34" charset="0"/>
              <a:cs typeface="Segoe UI" pitchFamily="34" charset="0"/>
            </a:endParaRPr>
          </a:p>
          <a:p>
            <a:r>
              <a:rPr lang="en-US" dirty="0" smtClean="0">
                <a:solidFill>
                  <a:srgbClr val="3F3F3F"/>
                </a:solidFill>
                <a:ea typeface="Segoe UI" pitchFamily="34" charset="0"/>
                <a:cs typeface="Segoe UI" pitchFamily="34" charset="0"/>
              </a:rPr>
              <a:t>[e.g. Provided reporting </a:t>
            </a:r>
            <a:r>
              <a:rPr lang="en-US" dirty="0">
                <a:solidFill>
                  <a:srgbClr val="3F3F3F"/>
                </a:solidFill>
                <a:ea typeface="Segoe UI" pitchFamily="34" charset="0"/>
                <a:cs typeface="Segoe UI" pitchFamily="34" charset="0"/>
              </a:rPr>
              <a:t>and data analysis solutions for small businesses since </a:t>
            </a:r>
            <a:r>
              <a:rPr lang="en-US" dirty="0" smtClean="0">
                <a:solidFill>
                  <a:srgbClr val="3F3F3F"/>
                </a:solidFill>
                <a:ea typeface="Segoe UI" pitchFamily="34" charset="0"/>
                <a:cs typeface="Segoe UI" pitchFamily="34" charset="0"/>
              </a:rPr>
              <a:t>1998]</a:t>
            </a:r>
          </a:p>
          <a:p>
            <a:endParaRPr lang="en-US" sz="2000" dirty="0">
              <a:solidFill>
                <a:srgbClr val="3F3F3F"/>
              </a:solidFill>
              <a:ea typeface="Segoe UI" pitchFamily="34" charset="0"/>
              <a:cs typeface="Segoe UI" pitchFamily="34" charset="0"/>
            </a:endParaRPr>
          </a:p>
          <a:p>
            <a:r>
              <a:rPr lang="en-US" sz="2800" dirty="0" smtClean="0">
                <a:solidFill>
                  <a:srgbClr val="3F3F3F"/>
                </a:solidFill>
              </a:rPr>
              <a:t>Goal</a:t>
            </a:r>
            <a:endParaRPr lang="en-US" sz="2800" dirty="0">
              <a:solidFill>
                <a:srgbClr val="3F3F3F"/>
              </a:solidFill>
            </a:endParaRPr>
          </a:p>
          <a:p>
            <a:r>
              <a:rPr lang="en-US" dirty="0" smtClean="0">
                <a:solidFill>
                  <a:srgbClr val="3F3F3F"/>
                </a:solidFill>
                <a:ea typeface="Segoe UI" pitchFamily="34" charset="0"/>
                <a:cs typeface="Segoe UI" pitchFamily="34" charset="0"/>
              </a:rPr>
              <a:t>[e.g. Commitment </a:t>
            </a:r>
            <a:r>
              <a:rPr lang="en-US" dirty="0">
                <a:solidFill>
                  <a:srgbClr val="3F3F3F"/>
                </a:solidFill>
                <a:ea typeface="Segoe UI" pitchFamily="34" charset="0"/>
                <a:cs typeface="Segoe UI" pitchFamily="34" charset="0"/>
              </a:rPr>
              <a:t>to build a successful </a:t>
            </a:r>
            <a:r>
              <a:rPr lang="en-US" dirty="0" smtClean="0">
                <a:solidFill>
                  <a:srgbClr val="3F3F3F"/>
                </a:solidFill>
                <a:ea typeface="Segoe UI" pitchFamily="34" charset="0"/>
                <a:cs typeface="Segoe UI" pitchFamily="34" charset="0"/>
              </a:rPr>
              <a:t>long-term </a:t>
            </a:r>
            <a:r>
              <a:rPr lang="en-US" dirty="0">
                <a:solidFill>
                  <a:srgbClr val="3F3F3F"/>
                </a:solidFill>
                <a:ea typeface="Segoe UI" pitchFamily="34" charset="0"/>
                <a:cs typeface="Segoe UI" pitchFamily="34" charset="0"/>
              </a:rPr>
              <a:t>relationship by providing best-in-class support, training, guidance, etc. </a:t>
            </a:r>
            <a:r>
              <a:rPr lang="en-US" dirty="0" smtClean="0">
                <a:solidFill>
                  <a:srgbClr val="3F3F3F"/>
                </a:solidFill>
                <a:ea typeface="Segoe UI" pitchFamily="34" charset="0"/>
                <a:cs typeface="Segoe UI" pitchFamily="34" charset="0"/>
              </a:rPr>
              <a:t>]</a:t>
            </a:r>
            <a:endParaRPr lang="en-US" dirty="0">
              <a:solidFill>
                <a:srgbClr val="3F3F3F"/>
              </a:solidFill>
              <a:ea typeface="Segoe UI" pitchFamily="34" charset="0"/>
              <a:cs typeface="Segoe UI" pitchFamily="34" charset="0"/>
            </a:endParaRPr>
          </a:p>
          <a:p>
            <a:endParaRPr lang="en-US" sz="2800" dirty="0">
              <a:solidFill>
                <a:srgbClr val="00BCF2"/>
              </a:solidFill>
            </a:endParaRPr>
          </a:p>
        </p:txBody>
      </p:sp>
      <p:sp>
        <p:nvSpPr>
          <p:cNvPr id="8" name="Text Placeholder 2"/>
          <p:cNvSpPr txBox="1">
            <a:spLocks/>
          </p:cNvSpPr>
          <p:nvPr/>
        </p:nvSpPr>
        <p:spPr bwMode="auto">
          <a:xfrm>
            <a:off x="0" y="6521670"/>
            <a:ext cx="9144000" cy="369332"/>
          </a:xfrm>
          <a:prstGeom prst="rect">
            <a:avLst/>
          </a:prstGeom>
          <a:solidFill>
            <a:srgbClr val="EC008C"/>
          </a:solid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53975" indent="-53975">
              <a:defRPr/>
            </a:pPr>
            <a:r>
              <a:rPr lang="en-US" b="1" dirty="0">
                <a:solidFill>
                  <a:schemeClr val="bg1"/>
                </a:solidFill>
                <a:latin typeface="Calibri" pitchFamily="34" charset="0"/>
              </a:rPr>
              <a:t>[Instruction for Partner: </a:t>
            </a:r>
            <a:r>
              <a:rPr lang="en-US" i="1" dirty="0">
                <a:solidFill>
                  <a:schemeClr val="bg1"/>
                </a:solidFill>
                <a:latin typeface="Calibri" pitchFamily="34" charset="0"/>
              </a:rPr>
              <a:t>Customize </a:t>
            </a:r>
            <a:r>
              <a:rPr lang="en-US" i="1" dirty="0" smtClean="0">
                <a:solidFill>
                  <a:schemeClr val="bg1"/>
                </a:solidFill>
                <a:latin typeface="Calibri" pitchFamily="34" charset="0"/>
              </a:rPr>
              <a:t>this </a:t>
            </a:r>
            <a:r>
              <a:rPr lang="en-US" i="1" dirty="0">
                <a:solidFill>
                  <a:schemeClr val="bg1"/>
                </a:solidFill>
                <a:latin typeface="Calibri" pitchFamily="34" charset="0"/>
              </a:rPr>
              <a:t>slide to introduce your company, then remove this box</a:t>
            </a:r>
            <a:r>
              <a:rPr lang="en-US" dirty="0">
                <a:solidFill>
                  <a:schemeClr val="bg1"/>
                </a:solidFill>
                <a:latin typeface="Calibri" pitchFamily="34" charset="0"/>
              </a:rPr>
              <a:t>.</a:t>
            </a:r>
            <a:r>
              <a:rPr lang="en-US" b="1" dirty="0">
                <a:solidFill>
                  <a:schemeClr val="bg1"/>
                </a:solidFill>
                <a:latin typeface="Calibri" pitchFamily="34" charset="0"/>
              </a:rPr>
              <a:t>]</a:t>
            </a:r>
          </a:p>
        </p:txBody>
      </p:sp>
    </p:spTree>
    <p:extLst>
      <p:ext uri="{BB962C8B-B14F-4D97-AF65-F5344CB8AC3E}">
        <p14:creationId xmlns:p14="http://schemas.microsoft.com/office/powerpoint/2010/main" val="687763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solidFill>
                  <a:srgbClr val="C82828"/>
                </a:solidFill>
              </a:rPr>
              <a:t>Goals and Agenda</a:t>
            </a:r>
            <a:endParaRPr lang="en-US" sz="4000" dirty="0">
              <a:solidFill>
                <a:srgbClr val="C82828"/>
              </a:solidFill>
            </a:endParaRPr>
          </a:p>
        </p:txBody>
      </p:sp>
      <p:sp>
        <p:nvSpPr>
          <p:cNvPr id="3" name="Content Placeholder 2"/>
          <p:cNvSpPr>
            <a:spLocks noGrp="1"/>
          </p:cNvSpPr>
          <p:nvPr>
            <p:ph idx="1"/>
          </p:nvPr>
        </p:nvSpPr>
        <p:spPr>
          <a:xfrm>
            <a:off x="457200" y="1371600"/>
            <a:ext cx="8229600" cy="3581400"/>
          </a:xfrm>
        </p:spPr>
        <p:txBody>
          <a:bodyPr>
            <a:normAutofit/>
          </a:bodyPr>
          <a:lstStyle/>
          <a:p>
            <a:pPr marL="0" indent="0">
              <a:lnSpc>
                <a:spcPct val="100000"/>
              </a:lnSpc>
              <a:spcBef>
                <a:spcPts val="1200"/>
              </a:spcBef>
              <a:buNone/>
            </a:pPr>
            <a:r>
              <a:rPr lang="en-US" sz="2200" dirty="0" smtClean="0"/>
              <a:t>This presentation is about how you can grow your business with SQL Server 2012. The goal is to help you:</a:t>
            </a:r>
            <a:endParaRPr lang="en-US" sz="1100" dirty="0" smtClean="0">
              <a:latin typeface="Segoe UI Light" pitchFamily="34" charset="0"/>
            </a:endParaRPr>
          </a:p>
          <a:p>
            <a:pPr>
              <a:lnSpc>
                <a:spcPct val="250000"/>
              </a:lnSpc>
              <a:spcBef>
                <a:spcPts val="1200"/>
              </a:spcBef>
            </a:pPr>
            <a:r>
              <a:rPr lang="en-US" dirty="0" smtClean="0">
                <a:latin typeface="Segoe UI Light" pitchFamily="34" charset="0"/>
              </a:rPr>
              <a:t>Discover how you can modernize your platform with SQL Server 2012</a:t>
            </a:r>
          </a:p>
          <a:p>
            <a:pPr>
              <a:lnSpc>
                <a:spcPct val="250000"/>
              </a:lnSpc>
              <a:spcBef>
                <a:spcPts val="1200"/>
              </a:spcBef>
            </a:pPr>
            <a:r>
              <a:rPr lang="en-US" dirty="0" smtClean="0">
                <a:latin typeface="Segoe UI Light" pitchFamily="34" charset="0"/>
              </a:rPr>
              <a:t>Learn about the resources that can help you</a:t>
            </a:r>
            <a:endParaRPr lang="en-US" dirty="0">
              <a:latin typeface="Segoe UI Light" pitchFamily="34" charset="0"/>
            </a:endParaRPr>
          </a:p>
          <a:p>
            <a:pPr marL="0" indent="0">
              <a:buNone/>
            </a:pPr>
            <a:endParaRPr lang="en-US" sz="2800" dirty="0">
              <a:latin typeface="Segoe UI Light" pitchFamily="34" charset="0"/>
            </a:endParaRPr>
          </a:p>
        </p:txBody>
      </p:sp>
    </p:spTree>
    <p:extLst>
      <p:ext uri="{BB962C8B-B14F-4D97-AF65-F5344CB8AC3E}">
        <p14:creationId xmlns:p14="http://schemas.microsoft.com/office/powerpoint/2010/main" val="1652794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7853" y="1905000"/>
            <a:ext cx="7772400" cy="1219200"/>
          </a:xfrm>
        </p:spPr>
        <p:txBody>
          <a:bodyPr>
            <a:noAutofit/>
          </a:bodyPr>
          <a:lstStyle/>
          <a:p>
            <a:r>
              <a:rPr lang="en-US" sz="5400" dirty="0" smtClean="0">
                <a:solidFill>
                  <a:srgbClr val="595959"/>
                </a:solidFill>
              </a:rPr>
              <a:t>Introduction</a:t>
            </a:r>
            <a:endParaRPr lang="en-US" sz="5400" dirty="0">
              <a:solidFill>
                <a:srgbClr val="595959"/>
              </a:solidFill>
              <a:latin typeface="Segoe UI Light" pitchFamily="34" charset="0"/>
            </a:endParaRPr>
          </a:p>
        </p:txBody>
      </p:sp>
    </p:spTree>
    <p:extLst>
      <p:ext uri="{BB962C8B-B14F-4D97-AF65-F5344CB8AC3E}">
        <p14:creationId xmlns:p14="http://schemas.microsoft.com/office/powerpoint/2010/main" val="1942695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4000" dirty="0" smtClean="0">
                <a:solidFill>
                  <a:srgbClr val="C82828"/>
                </a:solidFill>
              </a:rPr>
              <a:t>We need…</a:t>
            </a:r>
            <a:endParaRPr lang="en-US" sz="4000" dirty="0"/>
          </a:p>
        </p:txBody>
      </p:sp>
      <p:grpSp>
        <p:nvGrpSpPr>
          <p:cNvPr id="159" name="Group 158"/>
          <p:cNvGrpSpPr/>
          <p:nvPr/>
        </p:nvGrpSpPr>
        <p:grpSpPr>
          <a:xfrm>
            <a:off x="6529091" y="1166546"/>
            <a:ext cx="1796038" cy="1569660"/>
            <a:chOff x="6529091" y="1166546"/>
            <a:chExt cx="1796038" cy="1569660"/>
          </a:xfrm>
        </p:grpSpPr>
        <p:sp>
          <p:nvSpPr>
            <p:cNvPr id="59" name="Rectangle 58"/>
            <p:cNvSpPr/>
            <p:nvPr/>
          </p:nvSpPr>
          <p:spPr>
            <a:xfrm>
              <a:off x="6529092" y="1220732"/>
              <a:ext cx="1796037" cy="1511423"/>
            </a:xfrm>
            <a:prstGeom prst="rect">
              <a:avLst/>
            </a:prstGeom>
            <a:solidFill>
              <a:srgbClr val="FF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600" dirty="0"/>
            </a:p>
          </p:txBody>
        </p:sp>
        <p:sp>
          <p:nvSpPr>
            <p:cNvPr id="116" name="TextBox 115"/>
            <p:cNvSpPr txBox="1"/>
            <p:nvPr/>
          </p:nvSpPr>
          <p:spPr>
            <a:xfrm>
              <a:off x="6529091" y="1166546"/>
              <a:ext cx="1796038" cy="1569660"/>
            </a:xfrm>
            <a:prstGeom prst="rect">
              <a:avLst/>
            </a:prstGeom>
            <a:noFill/>
          </p:spPr>
          <p:txBody>
            <a:bodyPr wrap="square" rtlCol="0" anchor="ctr">
              <a:spAutoFit/>
            </a:bodyPr>
            <a:lstStyle/>
            <a:p>
              <a:pPr algn="ctr"/>
              <a:r>
                <a:rPr lang="en-US" sz="9600" b="1" dirty="0" smtClean="0">
                  <a:solidFill>
                    <a:schemeClr val="bg1"/>
                  </a:solidFill>
                </a:rPr>
                <a:t>?</a:t>
              </a:r>
              <a:endParaRPr lang="en-US" sz="9600" dirty="0">
                <a:solidFill>
                  <a:schemeClr val="bg1"/>
                </a:solidFill>
              </a:endParaRPr>
            </a:p>
          </p:txBody>
        </p:sp>
      </p:grpSp>
      <p:grpSp>
        <p:nvGrpSpPr>
          <p:cNvPr id="29" name="Group 28"/>
          <p:cNvGrpSpPr/>
          <p:nvPr/>
        </p:nvGrpSpPr>
        <p:grpSpPr>
          <a:xfrm>
            <a:off x="597579" y="1225880"/>
            <a:ext cx="1796037" cy="1511423"/>
            <a:chOff x="433395" y="1590480"/>
            <a:chExt cx="2350748" cy="2129300"/>
          </a:xfrm>
        </p:grpSpPr>
        <p:sp>
          <p:nvSpPr>
            <p:cNvPr id="30" name="Rectangle 29"/>
            <p:cNvSpPr/>
            <p:nvPr/>
          </p:nvSpPr>
          <p:spPr>
            <a:xfrm>
              <a:off x="433396" y="1590480"/>
              <a:ext cx="2350747" cy="2129300"/>
            </a:xfrm>
            <a:prstGeom prst="rect">
              <a:avLst/>
            </a:prstGeom>
            <a:solidFill>
              <a:srgbClr val="FF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600" dirty="0" smtClean="0"/>
                <a:t>Availability</a:t>
              </a:r>
              <a:endParaRPr lang="en-US" sz="1600" dirty="0"/>
            </a:p>
          </p:txBody>
        </p:sp>
        <p:sp>
          <p:nvSpPr>
            <p:cNvPr id="31" name="TextBox 30"/>
            <p:cNvSpPr txBox="1"/>
            <p:nvPr/>
          </p:nvSpPr>
          <p:spPr>
            <a:xfrm>
              <a:off x="433395" y="1659021"/>
              <a:ext cx="2350747" cy="1691029"/>
            </a:xfrm>
            <a:prstGeom prst="rect">
              <a:avLst/>
            </a:prstGeom>
            <a:noFill/>
          </p:spPr>
          <p:txBody>
            <a:bodyPr wrap="square" rtlCol="0" anchor="ctr">
              <a:spAutoFit/>
            </a:bodyPr>
            <a:lstStyle/>
            <a:p>
              <a:pPr algn="ctr"/>
              <a:r>
                <a:rPr lang="en-US" sz="7200" b="1" dirty="0" smtClean="0">
                  <a:solidFill>
                    <a:schemeClr val="bg1"/>
                  </a:solidFill>
                </a:rPr>
                <a:t>9</a:t>
              </a:r>
              <a:r>
                <a:rPr lang="en-US" sz="7200" dirty="0" smtClean="0">
                  <a:solidFill>
                    <a:schemeClr val="bg1"/>
                  </a:solidFill>
                </a:rPr>
                <a:t>s</a:t>
              </a:r>
              <a:endParaRPr lang="en-US" sz="7200" dirty="0">
                <a:solidFill>
                  <a:schemeClr val="bg1"/>
                </a:solidFill>
              </a:endParaRPr>
            </a:p>
          </p:txBody>
        </p:sp>
      </p:grpSp>
      <p:grpSp>
        <p:nvGrpSpPr>
          <p:cNvPr id="8" name="Group 7"/>
          <p:cNvGrpSpPr/>
          <p:nvPr/>
        </p:nvGrpSpPr>
        <p:grpSpPr>
          <a:xfrm>
            <a:off x="2585768" y="1220732"/>
            <a:ext cx="1796037" cy="1511423"/>
            <a:chOff x="3017713" y="1592285"/>
            <a:chExt cx="2350747" cy="2129300"/>
          </a:xfrm>
        </p:grpSpPr>
        <p:sp>
          <p:nvSpPr>
            <p:cNvPr id="27" name="Rectangle 26"/>
            <p:cNvSpPr/>
            <p:nvPr/>
          </p:nvSpPr>
          <p:spPr>
            <a:xfrm>
              <a:off x="3017713" y="1592285"/>
              <a:ext cx="2350747" cy="2129300"/>
            </a:xfrm>
            <a:prstGeom prst="rect">
              <a:avLst/>
            </a:prstGeom>
            <a:solidFill>
              <a:srgbClr val="FF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600" dirty="0" smtClean="0"/>
                <a:t>Speed</a:t>
              </a:r>
              <a:endParaRPr lang="en-US" sz="1600" dirty="0"/>
            </a:p>
          </p:txBody>
        </p:sp>
        <p:pic>
          <p:nvPicPr>
            <p:cNvPr id="32" name="Picture 6" descr="\\MAGNUM\Projects\Microsoft\Cloud Power FY12\Design\ICONS_PNG\Speed.png"/>
            <p:cNvPicPr>
              <a:picLocks noChangeAspect="1" noChangeArrowheads="1"/>
            </p:cNvPicPr>
            <p:nvPr/>
          </p:nvPicPr>
          <p:blipFill>
            <a:blip r:embed="rId3" cstate="print">
              <a:lum bright="100000"/>
            </a:blip>
            <a:srcRect/>
            <a:stretch>
              <a:fillRect/>
            </a:stretch>
          </p:blipFill>
          <p:spPr bwMode="auto">
            <a:xfrm>
              <a:off x="3365006" y="1825895"/>
              <a:ext cx="1401544" cy="1401544"/>
            </a:xfrm>
            <a:prstGeom prst="rect">
              <a:avLst/>
            </a:prstGeom>
            <a:noFill/>
          </p:spPr>
        </p:pic>
      </p:grpSp>
      <p:grpSp>
        <p:nvGrpSpPr>
          <p:cNvPr id="16" name="Group 15"/>
          <p:cNvGrpSpPr/>
          <p:nvPr/>
        </p:nvGrpSpPr>
        <p:grpSpPr>
          <a:xfrm>
            <a:off x="4556918" y="1111084"/>
            <a:ext cx="1796037" cy="1621072"/>
            <a:chOff x="5393142" y="1529666"/>
            <a:chExt cx="1548398" cy="1445546"/>
          </a:xfrm>
        </p:grpSpPr>
        <p:sp>
          <p:nvSpPr>
            <p:cNvPr id="3" name="Rectangle 2"/>
            <p:cNvSpPr/>
            <p:nvPr/>
          </p:nvSpPr>
          <p:spPr>
            <a:xfrm>
              <a:off x="5393142" y="1627442"/>
              <a:ext cx="1548398" cy="1347770"/>
            </a:xfrm>
            <a:prstGeom prst="rect">
              <a:avLst/>
            </a:prstGeom>
            <a:solidFill>
              <a:srgbClr val="FF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600" dirty="0" smtClean="0"/>
                <a:t>Compliance</a:t>
              </a:r>
              <a:endParaRPr lang="en-US" sz="1600" dirty="0"/>
            </a:p>
          </p:txBody>
        </p:sp>
        <p:pic>
          <p:nvPicPr>
            <p:cNvPr id="33" name="Picture 5" descr="\\MAGNUM\Projects\Microsoft\Cloud Power FY12\Design\ICONS_PNG\Scale.png"/>
            <p:cNvPicPr>
              <a:picLocks noChangeAspect="1" noChangeArrowheads="1"/>
            </p:cNvPicPr>
            <p:nvPr/>
          </p:nvPicPr>
          <p:blipFill>
            <a:blip r:embed="rId4" cstate="print">
              <a:lum bright="100000"/>
            </a:blip>
            <a:srcRect/>
            <a:stretch>
              <a:fillRect/>
            </a:stretch>
          </p:blipFill>
          <p:spPr bwMode="auto">
            <a:xfrm>
              <a:off x="5479092" y="1529666"/>
              <a:ext cx="1376497" cy="1376496"/>
            </a:xfrm>
            <a:prstGeom prst="rect">
              <a:avLst/>
            </a:prstGeom>
            <a:noFill/>
          </p:spPr>
        </p:pic>
      </p:grpSp>
      <p:sp>
        <p:nvSpPr>
          <p:cNvPr id="35" name="Rectangle 34"/>
          <p:cNvSpPr/>
          <p:nvPr/>
        </p:nvSpPr>
        <p:spPr>
          <a:xfrm>
            <a:off x="597581" y="2903061"/>
            <a:ext cx="1796036" cy="1511423"/>
          </a:xfrm>
          <a:prstGeom prst="rect">
            <a:avLst/>
          </a:prstGeom>
          <a:solidFill>
            <a:srgbClr val="4DC8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600" dirty="0" smtClean="0"/>
              <a:t>Data Exploration</a:t>
            </a:r>
            <a:endParaRPr lang="en-US" sz="1600" dirty="0"/>
          </a:p>
        </p:txBody>
      </p:sp>
      <p:sp>
        <p:nvSpPr>
          <p:cNvPr id="41" name="Rectangle 40"/>
          <p:cNvSpPr/>
          <p:nvPr/>
        </p:nvSpPr>
        <p:spPr>
          <a:xfrm>
            <a:off x="4556920" y="2897914"/>
            <a:ext cx="1796037" cy="1511423"/>
          </a:xfrm>
          <a:prstGeom prst="rect">
            <a:avLst/>
          </a:prstGeom>
          <a:solidFill>
            <a:srgbClr val="4DC8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600" dirty="0" smtClean="0"/>
              <a:t>Consistent Data</a:t>
            </a:r>
            <a:endParaRPr lang="en-US" sz="1600" dirty="0"/>
          </a:p>
        </p:txBody>
      </p:sp>
      <p:sp>
        <p:nvSpPr>
          <p:cNvPr id="44" name="Rectangle 43"/>
          <p:cNvSpPr/>
          <p:nvPr/>
        </p:nvSpPr>
        <p:spPr>
          <a:xfrm>
            <a:off x="597582" y="4551863"/>
            <a:ext cx="1796036" cy="1511423"/>
          </a:xfrm>
          <a:prstGeom prst="rect">
            <a:avLst/>
          </a:prstGeom>
          <a:solidFill>
            <a:srgbClr val="B5D3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600" dirty="0" smtClean="0"/>
              <a:t>Scale On Demand</a:t>
            </a:r>
            <a:endParaRPr lang="en-US" sz="1600" dirty="0"/>
          </a:p>
        </p:txBody>
      </p:sp>
      <p:sp>
        <p:nvSpPr>
          <p:cNvPr id="47" name="Rectangle 46"/>
          <p:cNvSpPr/>
          <p:nvPr/>
        </p:nvSpPr>
        <p:spPr>
          <a:xfrm>
            <a:off x="2585771" y="4546715"/>
            <a:ext cx="1796037" cy="1511423"/>
          </a:xfrm>
          <a:prstGeom prst="rect">
            <a:avLst/>
          </a:prstGeom>
          <a:solidFill>
            <a:srgbClr val="B5D3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600" dirty="0" smtClean="0"/>
              <a:t>Fast Time </a:t>
            </a:r>
          </a:p>
          <a:p>
            <a:pPr algn="ctr"/>
            <a:r>
              <a:rPr lang="en-US" sz="1600" dirty="0" smtClean="0"/>
              <a:t>to Market</a:t>
            </a:r>
            <a:endParaRPr lang="en-US" sz="1600" dirty="0"/>
          </a:p>
        </p:txBody>
      </p:sp>
      <p:sp>
        <p:nvSpPr>
          <p:cNvPr id="50" name="Rectangle 49"/>
          <p:cNvSpPr/>
          <p:nvPr/>
        </p:nvSpPr>
        <p:spPr>
          <a:xfrm>
            <a:off x="4556921" y="4546715"/>
            <a:ext cx="1796037" cy="1511423"/>
          </a:xfrm>
          <a:prstGeom prst="rect">
            <a:avLst/>
          </a:prstGeom>
          <a:solidFill>
            <a:srgbClr val="B5D3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600" dirty="0" smtClean="0"/>
              <a:t>Increased Productivity</a:t>
            </a:r>
            <a:endParaRPr lang="en-US" sz="1600" dirty="0"/>
          </a:p>
        </p:txBody>
      </p:sp>
      <p:sp>
        <p:nvSpPr>
          <p:cNvPr id="53" name="Rectangle 52"/>
          <p:cNvSpPr/>
          <p:nvPr/>
        </p:nvSpPr>
        <p:spPr>
          <a:xfrm>
            <a:off x="6529092" y="4546715"/>
            <a:ext cx="1796037" cy="1511423"/>
          </a:xfrm>
          <a:prstGeom prst="rect">
            <a:avLst/>
          </a:prstGeom>
          <a:solidFill>
            <a:srgbClr val="B5D3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600" dirty="0" smtClean="0"/>
              <a:t>Anywhere Access</a:t>
            </a:r>
            <a:endParaRPr lang="en-US" sz="1600" dirty="0"/>
          </a:p>
        </p:txBody>
      </p:sp>
      <p:sp>
        <p:nvSpPr>
          <p:cNvPr id="56" name="Rectangle 55"/>
          <p:cNvSpPr/>
          <p:nvPr/>
        </p:nvSpPr>
        <p:spPr>
          <a:xfrm>
            <a:off x="6529092" y="2897914"/>
            <a:ext cx="1796037" cy="1511423"/>
          </a:xfrm>
          <a:prstGeom prst="rect">
            <a:avLst/>
          </a:prstGeom>
          <a:solidFill>
            <a:srgbClr val="4DC8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600" dirty="0" smtClean="0"/>
              <a:t>Scalable Analytics</a:t>
            </a:r>
            <a:endParaRPr lang="en-US" sz="1600" dirty="0"/>
          </a:p>
        </p:txBody>
      </p:sp>
      <p:pic>
        <p:nvPicPr>
          <p:cNvPr id="70" name="Picture 37" descr="lightswitch.png"/>
          <p:cNvPicPr>
            <a:picLocks noChangeAspect="1"/>
          </p:cNvPicPr>
          <p:nvPr/>
        </p:nvPicPr>
        <p:blipFill>
          <a:blip r:embed="rId5" cstate="print"/>
          <a:srcRect l="13715" t="8690" r="17384" b="11856"/>
          <a:stretch>
            <a:fillRect/>
          </a:stretch>
        </p:blipFill>
        <p:spPr bwMode="auto">
          <a:xfrm>
            <a:off x="3042858" y="4564521"/>
            <a:ext cx="881862" cy="1016921"/>
          </a:xfrm>
          <a:prstGeom prst="rect">
            <a:avLst/>
          </a:prstGeom>
          <a:noFill/>
          <a:ln w="9525">
            <a:noFill/>
            <a:miter lim="800000"/>
            <a:headEnd/>
            <a:tailEnd/>
          </a:ln>
        </p:spPr>
      </p:pic>
      <p:grpSp>
        <p:nvGrpSpPr>
          <p:cNvPr id="19" name="Group 18"/>
          <p:cNvGrpSpPr/>
          <p:nvPr/>
        </p:nvGrpSpPr>
        <p:grpSpPr>
          <a:xfrm>
            <a:off x="2585770" y="2897914"/>
            <a:ext cx="1796037" cy="1511423"/>
            <a:chOff x="2585770" y="2897914"/>
            <a:chExt cx="1796037" cy="1511423"/>
          </a:xfrm>
        </p:grpSpPr>
        <p:sp>
          <p:nvSpPr>
            <p:cNvPr id="38" name="Rectangle 37"/>
            <p:cNvSpPr/>
            <p:nvPr/>
          </p:nvSpPr>
          <p:spPr>
            <a:xfrm>
              <a:off x="2585770" y="2897914"/>
              <a:ext cx="1796037" cy="1511423"/>
            </a:xfrm>
            <a:prstGeom prst="rect">
              <a:avLst/>
            </a:prstGeom>
            <a:solidFill>
              <a:srgbClr val="4DC8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600" dirty="0" smtClean="0"/>
                <a:t>Self-Service BI</a:t>
              </a:r>
              <a:endParaRPr lang="en-US" sz="1600" dirty="0"/>
            </a:p>
          </p:txBody>
        </p:sp>
        <p:pic>
          <p:nvPicPr>
            <p:cNvPr id="72" name="Picture 30" descr="service-based.png"/>
            <p:cNvPicPr>
              <a:picLocks noChangeAspect="1"/>
            </p:cNvPicPr>
            <p:nvPr/>
          </p:nvPicPr>
          <p:blipFill>
            <a:blip r:embed="rId6" cstate="print"/>
            <a:srcRect/>
            <a:stretch>
              <a:fillRect/>
            </a:stretch>
          </p:blipFill>
          <p:spPr bwMode="auto">
            <a:xfrm>
              <a:off x="2896789" y="2920728"/>
              <a:ext cx="1173993" cy="1217046"/>
            </a:xfrm>
            <a:prstGeom prst="rect">
              <a:avLst/>
            </a:prstGeom>
            <a:noFill/>
            <a:ln>
              <a:noFill/>
            </a:ln>
          </p:spPr>
        </p:pic>
      </p:grpSp>
      <p:pic>
        <p:nvPicPr>
          <p:cNvPr id="73" name="Picture 2" descr="C:\Users\sigurdg\Desktop\Scalable.png"/>
          <p:cNvPicPr>
            <a:picLocks noChangeAspect="1" noChangeArrowheads="1"/>
          </p:cNvPicPr>
          <p:nvPr/>
        </p:nvPicPr>
        <p:blipFill>
          <a:blip r:embed="rId7" cstate="print"/>
          <a:srcRect/>
          <a:stretch>
            <a:fillRect/>
          </a:stretch>
        </p:blipFill>
        <p:spPr bwMode="auto">
          <a:xfrm>
            <a:off x="7061434" y="3172360"/>
            <a:ext cx="731351" cy="677528"/>
          </a:xfrm>
          <a:prstGeom prst="rect">
            <a:avLst/>
          </a:prstGeom>
          <a:noFill/>
          <a:ln>
            <a:noFill/>
          </a:ln>
        </p:spPr>
      </p:pic>
      <p:pic>
        <p:nvPicPr>
          <p:cNvPr id="74" name="Picture 34" descr="Efficiency.png"/>
          <p:cNvPicPr>
            <a:picLocks noChangeAspect="1"/>
          </p:cNvPicPr>
          <p:nvPr/>
        </p:nvPicPr>
        <p:blipFill>
          <a:blip r:embed="rId8" cstate="print"/>
          <a:srcRect/>
          <a:stretch>
            <a:fillRect/>
          </a:stretch>
        </p:blipFill>
        <p:spPr bwMode="auto">
          <a:xfrm>
            <a:off x="5021173" y="4601169"/>
            <a:ext cx="867531" cy="898237"/>
          </a:xfrm>
          <a:prstGeom prst="rect">
            <a:avLst/>
          </a:prstGeom>
          <a:noFill/>
          <a:ln>
            <a:noFill/>
          </a:ln>
        </p:spPr>
      </p:pic>
      <p:pic>
        <p:nvPicPr>
          <p:cNvPr id="75" name="Picture 8" descr="\\MAGNUM\Projects\Microsoft\Cloud Power FY12\Design\Icons\PNGs\Cross Platform.png"/>
          <p:cNvPicPr>
            <a:picLocks noChangeAspect="1" noChangeArrowheads="1"/>
          </p:cNvPicPr>
          <p:nvPr/>
        </p:nvPicPr>
        <p:blipFill>
          <a:blip r:embed="rId9" cstate="print">
            <a:lum bright="100000"/>
          </a:blip>
          <a:stretch>
            <a:fillRect/>
          </a:stretch>
        </p:blipFill>
        <p:spPr bwMode="auto">
          <a:xfrm>
            <a:off x="867113" y="2871799"/>
            <a:ext cx="1256967" cy="1320150"/>
          </a:xfrm>
          <a:prstGeom prst="rect">
            <a:avLst/>
          </a:prstGeom>
          <a:noFill/>
        </p:spPr>
      </p:pic>
      <p:pic>
        <p:nvPicPr>
          <p:cNvPr id="104" name="Picture 2" descr="\\MAGNUM\Projects\Microsoft\Cloud Power FY12\Design\ICONS_PNG\Devices.png"/>
          <p:cNvPicPr>
            <a:picLocks noChangeAspect="1" noChangeArrowheads="1"/>
          </p:cNvPicPr>
          <p:nvPr/>
        </p:nvPicPr>
        <p:blipFill>
          <a:blip r:embed="rId10" cstate="print">
            <a:lum bright="100000"/>
          </a:blip>
          <a:srcRect/>
          <a:stretch>
            <a:fillRect/>
          </a:stretch>
        </p:blipFill>
        <p:spPr bwMode="auto">
          <a:xfrm>
            <a:off x="6870490" y="4584540"/>
            <a:ext cx="1113240" cy="1113240"/>
          </a:xfrm>
          <a:prstGeom prst="rect">
            <a:avLst/>
          </a:prstGeom>
          <a:noFill/>
        </p:spPr>
      </p:pic>
      <p:pic>
        <p:nvPicPr>
          <p:cNvPr id="105" name="Picture 3" descr="\\MAGNUM\Projects\Microsoft\Cloud Power FY12\Design\ICONS_PNG\Accountability.png"/>
          <p:cNvPicPr>
            <a:picLocks noChangeAspect="1" noChangeArrowheads="1"/>
          </p:cNvPicPr>
          <p:nvPr/>
        </p:nvPicPr>
        <p:blipFill>
          <a:blip r:embed="rId11" cstate="print">
            <a:extLst>
              <a:ext uri="{BEBA8EAE-BF5A-486C-A8C5-ECC9F3942E4B}">
                <a14:imgProps xmlns:a14="http://schemas.microsoft.com/office/drawing/2010/main">
                  <a14:imgLayer r:embed="rId12">
                    <a14:imgEffect>
                      <a14:brightnessContrast bright="100000"/>
                    </a14:imgEffect>
                  </a14:imgLayer>
                </a14:imgProps>
              </a:ext>
            </a:extLst>
          </a:blip>
          <a:srcRect/>
          <a:stretch>
            <a:fillRect/>
          </a:stretch>
        </p:blipFill>
        <p:spPr bwMode="auto">
          <a:xfrm>
            <a:off x="4921155" y="2977345"/>
            <a:ext cx="1067559" cy="1067559"/>
          </a:xfrm>
          <a:prstGeom prst="rect">
            <a:avLst/>
          </a:prstGeom>
          <a:noFill/>
        </p:spPr>
      </p:pic>
      <p:sp>
        <p:nvSpPr>
          <p:cNvPr id="107" name="Oval 106"/>
          <p:cNvSpPr/>
          <p:nvPr/>
        </p:nvSpPr>
        <p:spPr>
          <a:xfrm>
            <a:off x="981624" y="5326450"/>
            <a:ext cx="62555" cy="647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08" name="Oval 107"/>
          <p:cNvSpPr/>
          <p:nvPr/>
        </p:nvSpPr>
        <p:spPr>
          <a:xfrm>
            <a:off x="1046020" y="5072450"/>
            <a:ext cx="62555" cy="647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09" name="Oval 108"/>
          <p:cNvSpPr/>
          <p:nvPr/>
        </p:nvSpPr>
        <p:spPr>
          <a:xfrm>
            <a:off x="1230008" y="4894650"/>
            <a:ext cx="62555" cy="647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10" name="Oval 109"/>
          <p:cNvSpPr/>
          <p:nvPr/>
        </p:nvSpPr>
        <p:spPr>
          <a:xfrm>
            <a:off x="1478391" y="4818450"/>
            <a:ext cx="62555" cy="647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11" name="Oval 110"/>
          <p:cNvSpPr/>
          <p:nvPr/>
        </p:nvSpPr>
        <p:spPr>
          <a:xfrm>
            <a:off x="1739041" y="4894650"/>
            <a:ext cx="62555" cy="647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12" name="Oval 111"/>
          <p:cNvSpPr/>
          <p:nvPr/>
        </p:nvSpPr>
        <p:spPr>
          <a:xfrm>
            <a:off x="1895430" y="5072450"/>
            <a:ext cx="62555" cy="647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13" name="Oval 112"/>
          <p:cNvSpPr/>
          <p:nvPr/>
        </p:nvSpPr>
        <p:spPr>
          <a:xfrm>
            <a:off x="1959826" y="5326450"/>
            <a:ext cx="62555" cy="647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14" name="Down Arrow 113"/>
          <p:cNvSpPr/>
          <p:nvPr/>
        </p:nvSpPr>
        <p:spPr>
          <a:xfrm rot="12635514">
            <a:off x="1576440" y="4900670"/>
            <a:ext cx="101999" cy="430173"/>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15" name="Oval 114"/>
          <p:cNvSpPr/>
          <p:nvPr/>
        </p:nvSpPr>
        <p:spPr>
          <a:xfrm>
            <a:off x="1400347" y="5320100"/>
            <a:ext cx="14719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pic>
        <p:nvPicPr>
          <p:cNvPr id="137" name="Picture 2" descr="C:\Users\sigurdg\Desktop\Scalable.png"/>
          <p:cNvPicPr>
            <a:picLocks noChangeAspect="1" noChangeArrowheads="1"/>
          </p:cNvPicPr>
          <p:nvPr/>
        </p:nvPicPr>
        <p:blipFill>
          <a:blip r:embed="rId7" cstate="print"/>
          <a:srcRect/>
          <a:stretch>
            <a:fillRect/>
          </a:stretch>
        </p:blipFill>
        <p:spPr bwMode="auto">
          <a:xfrm>
            <a:off x="7063706" y="3160984"/>
            <a:ext cx="731351" cy="677528"/>
          </a:xfrm>
          <a:prstGeom prst="rect">
            <a:avLst/>
          </a:prstGeom>
          <a:noFill/>
          <a:ln>
            <a:noFill/>
          </a:ln>
        </p:spPr>
      </p:pic>
      <p:pic>
        <p:nvPicPr>
          <p:cNvPr id="140" name="Picture 2" descr="\\MAGNUM\Projects\Microsoft\Cloud Power FY12\Design\ICONS_PNG\Devices.png"/>
          <p:cNvPicPr>
            <a:picLocks noChangeAspect="1" noChangeArrowheads="1"/>
          </p:cNvPicPr>
          <p:nvPr/>
        </p:nvPicPr>
        <p:blipFill>
          <a:blip r:embed="rId10" cstate="print">
            <a:lum bright="100000"/>
          </a:blip>
          <a:srcRect/>
          <a:stretch>
            <a:fillRect/>
          </a:stretch>
        </p:blipFill>
        <p:spPr bwMode="auto">
          <a:xfrm>
            <a:off x="6872762" y="4573164"/>
            <a:ext cx="1113240" cy="1113240"/>
          </a:xfrm>
          <a:prstGeom prst="rect">
            <a:avLst/>
          </a:prstGeom>
          <a:noFill/>
        </p:spPr>
      </p:pic>
      <p:sp>
        <p:nvSpPr>
          <p:cNvPr id="142" name="Oval 141"/>
          <p:cNvSpPr/>
          <p:nvPr/>
        </p:nvSpPr>
        <p:spPr>
          <a:xfrm>
            <a:off x="983896" y="5315074"/>
            <a:ext cx="62555" cy="647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43" name="Oval 142"/>
          <p:cNvSpPr/>
          <p:nvPr/>
        </p:nvSpPr>
        <p:spPr>
          <a:xfrm>
            <a:off x="1048292" y="5061074"/>
            <a:ext cx="62555" cy="647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44" name="Oval 143"/>
          <p:cNvSpPr/>
          <p:nvPr/>
        </p:nvSpPr>
        <p:spPr>
          <a:xfrm>
            <a:off x="1232280" y="4883274"/>
            <a:ext cx="62555" cy="647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45" name="Oval 144"/>
          <p:cNvSpPr/>
          <p:nvPr/>
        </p:nvSpPr>
        <p:spPr>
          <a:xfrm>
            <a:off x="1480663" y="4807074"/>
            <a:ext cx="62555" cy="647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46" name="Oval 145"/>
          <p:cNvSpPr/>
          <p:nvPr/>
        </p:nvSpPr>
        <p:spPr>
          <a:xfrm>
            <a:off x="1741313" y="4883274"/>
            <a:ext cx="62555" cy="647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47" name="Oval 146"/>
          <p:cNvSpPr/>
          <p:nvPr/>
        </p:nvSpPr>
        <p:spPr>
          <a:xfrm>
            <a:off x="1897702" y="5061074"/>
            <a:ext cx="62555" cy="647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48" name="Oval 147"/>
          <p:cNvSpPr/>
          <p:nvPr/>
        </p:nvSpPr>
        <p:spPr>
          <a:xfrm>
            <a:off x="1962098" y="5315074"/>
            <a:ext cx="62555" cy="647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49" name="Down Arrow 148"/>
          <p:cNvSpPr/>
          <p:nvPr/>
        </p:nvSpPr>
        <p:spPr>
          <a:xfrm rot="12635514">
            <a:off x="1578712" y="4889294"/>
            <a:ext cx="101999" cy="430173"/>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50" name="Oval 149"/>
          <p:cNvSpPr/>
          <p:nvPr/>
        </p:nvSpPr>
        <p:spPr>
          <a:xfrm>
            <a:off x="1402619" y="5308724"/>
            <a:ext cx="14719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Tree>
    <p:extLst>
      <p:ext uri="{BB962C8B-B14F-4D97-AF65-F5344CB8AC3E}">
        <p14:creationId xmlns:p14="http://schemas.microsoft.com/office/powerpoint/2010/main" val="2456329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fade">
                                      <p:cBhvr>
                                        <p:cTn id="11" dur="500"/>
                                        <p:tgtEl>
                                          <p:spTgt spid="5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500"/>
                                        <p:tgtEl>
                                          <p:spTgt spid="4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fade">
                                      <p:cBhvr>
                                        <p:cTn id="19" dur="500"/>
                                        <p:tgtEl>
                                          <p:spTgt spid="5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fade">
                                      <p:cBhvr>
                                        <p:cTn id="23" dur="500"/>
                                        <p:tgtEl>
                                          <p:spTgt spid="50"/>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500"/>
                                        <p:tgtEl>
                                          <p:spTgt spid="47"/>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fade">
                                      <p:cBhvr>
                                        <p:cTn id="39" dur="500"/>
                                        <p:tgtEl>
                                          <p:spTgt spid="41"/>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159"/>
                                        </p:tgtEl>
                                        <p:attrNameLst>
                                          <p:attrName>style.visibility</p:attrName>
                                        </p:attrNameLst>
                                      </p:cBhvr>
                                      <p:to>
                                        <p:strVal val="visible"/>
                                      </p:to>
                                    </p:set>
                                    <p:animEffect transition="in" filter="fade">
                                      <p:cBhvr>
                                        <p:cTn id="51" dur="10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1" grpId="0" animBg="1"/>
      <p:bldP spid="44" grpId="0" animBg="1"/>
      <p:bldP spid="47" grpId="0" animBg="1"/>
      <p:bldP spid="50" grpId="0" animBg="1"/>
      <p:bldP spid="53" grpId="0" animBg="1"/>
      <p:bldP spid="5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16O.0Dub2kKDoyC5QnV4.w"/>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JPfI1yMkKkSk8wRe0gkrB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Sv2juMYa6E.mPCL1B6Sam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3hHoTL.dk0yRxfnwc7.ui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NpYFJaa0qka9bcnxBPtBr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5jo6152uPkOwWBBPDjrMf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HbGZgFYOvkaiIuOFo9LrM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auMiFHMl2UW0yM4dyO4FJ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Kgv7Z3GQOE6CPWTt_O4sp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3b4U8kDv0EqW72sN1r2Sk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evqoHyZpuEisPzbQNctkt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16O.0Dub2kKDoyC5QnV4.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uWHpH6QlMEKYwL0bRZMWx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FafNLwxEcU2rKNnNrDHI2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RrQ3N8u2Z0a2rPj0arXSj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XxJkFHeZ90GLHkppoRmYR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F4uUNbj_oUGVhQBFAosqS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_JJdPQF.L0CNWCEnFS12.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KgUcSJqgEO3y9uxt2Y9f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eEuf9YcEMkC3jyIsrat_W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RuQgpLneu0y6SVEi73KW0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iuFig_nN6E.jpFPWPra_.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K4Zk8HgYmkiJaHftwmxAc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R1jdbI0_2EmspsZJjjzP4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8vrNFtcjgkyD6Y9BYDV3Q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j8YrH2Rd8E27J7dK6ixFS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In1oUd.w8UaVHuFzB69xA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3I70BJIbr0aW7f9JX2cVc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PMUQYqu3i0Cf9wHNRWSwU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8FtRnNL1fE2RhSQxi.xzx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e7AaLlOHwkuoICxhNh4vu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vQEs2jqGxECNr.WOqlAEH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sgBulb4cXkS9Y_LnvwgzA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zhe91hYEGUKfumvvlLFBo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axTQz91XskGHkHUuqdNRw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MNlKNEL2OUiE1fmpWJcyo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D1nubk_cdE6kpc8K3.evC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eAcfa7hj6U2N7jf7cgPnQ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ejzK24cLO0.egehr.2kyF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etR7MrQEJEuiSc_4.VKj7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7FKcpTEk0kKkqRnW00OqK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EP7Jher4lUuMXFy9Gotkn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is8dUjJEaEaNAHqLH3yl3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J8oqleU9J0yTHz1MfvwLk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4cfNhAuze0qD.ARGlY.EN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uWHpH6QlMEKYwL0bRZMWx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FafNLwxEcU2rKNnNrDHI2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RrQ3N8u2Z0a2rPj0arXSj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XxJkFHeZ90GLHkppoRmYR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F4uUNbj_oUGVhQBFAosqS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_JJdPQF.L0CNWCEnFS12.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KgUcSJqgEO3y9uxt2Y9f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eEuf9YcEMkC3jyIsrat_W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RuQgpLneu0y6SVEi73KW0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0mB4FAesNUSk3Sz8R4jeL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iuFig_nN6E.jpFPWPra_.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R1jdbI0_2EmspsZJjjzP4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8vrNFtcjgkyD6Y9BYDV3Q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j8YrH2Rd8E27J7dK6ixFS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In1oUd.w8UaVHuFzB69xA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3I70BJIbr0aW7f9JX2cVc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PMUQYqu3i0Cf9wHNRWSwU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8FtRnNL1fE2RhSQxi.xzx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e7AaLlOHwkuoICxhNh4vu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vQEs2jqGxECNr.WOqlAEH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PR4pC_k9HUCiqu.gGW6Ik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sgBulb4cXkS9Y_LnvwgzA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hVAlF9e5DEKBKs7q5Zrif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ZHQgIc47CkCmccz5cLCbSw"/>
</p:tagLst>
</file>

<file path=ppt/theme/theme1.xml><?xml version="1.0" encoding="utf-8"?>
<a:theme xmlns:a="http://schemas.openxmlformats.org/drawingml/2006/main" name="BI_SMB_ToPartOpp_021812">
  <a:themeElements>
    <a:clrScheme name="SQL Denali">
      <a:dk1>
        <a:srgbClr val="595959"/>
      </a:dk1>
      <a:lt1>
        <a:srgbClr val="FFFFFF"/>
      </a:lt1>
      <a:dk2>
        <a:srgbClr val="CC0000"/>
      </a:dk2>
      <a:lt2>
        <a:srgbClr val="CCCCCC"/>
      </a:lt2>
      <a:accent1>
        <a:srgbClr val="CEDD61"/>
      </a:accent1>
      <a:accent2>
        <a:srgbClr val="FF9100"/>
      </a:accent2>
      <a:accent3>
        <a:srgbClr val="00DAFF"/>
      </a:accent3>
      <a:accent4>
        <a:srgbClr val="85913C"/>
      </a:accent4>
      <a:accent5>
        <a:srgbClr val="C43300"/>
      </a:accent5>
      <a:accent6>
        <a:srgbClr val="008BC7"/>
      </a:accent6>
      <a:hlink>
        <a:srgbClr val="0000FF"/>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SQL Denali">
      <a:dk1>
        <a:srgbClr val="595959"/>
      </a:dk1>
      <a:lt1>
        <a:srgbClr val="FFFFFF"/>
      </a:lt1>
      <a:dk2>
        <a:srgbClr val="CC0000"/>
      </a:dk2>
      <a:lt2>
        <a:srgbClr val="CCCCCC"/>
      </a:lt2>
      <a:accent1>
        <a:srgbClr val="CEDD61"/>
      </a:accent1>
      <a:accent2>
        <a:srgbClr val="FF9100"/>
      </a:accent2>
      <a:accent3>
        <a:srgbClr val="00DAFF"/>
      </a:accent3>
      <a:accent4>
        <a:srgbClr val="85913C"/>
      </a:accent4>
      <a:accent5>
        <a:srgbClr val="C43300"/>
      </a:accent5>
      <a:accent6>
        <a:srgbClr val="008BC7"/>
      </a:accent6>
      <a:hlink>
        <a:srgbClr val="0000FF"/>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7B7A11B9C728548AA479ECEE93FF06E" ma:contentTypeVersion="0" ma:contentTypeDescription="Create a new document." ma:contentTypeScope="" ma:versionID="0f9e7dc76c6f7005858ce90cbc5c0d20">
  <xsd:schema xmlns:xsd="http://www.w3.org/2001/XMLSchema" xmlns:xs="http://www.w3.org/2001/XMLSchema" xmlns:p="http://schemas.microsoft.com/office/2006/metadata/properties" targetNamespace="http://schemas.microsoft.com/office/2006/metadata/properties" ma:root="true" ma:fieldsID="aa1222beb234debe96d12a98d24ff8a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2CB1D5C-6E39-4B7D-9B46-FAF86C9BE5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644AC5E6-EA16-43A6-BE16-6E89D5BC9405}">
  <ds:schemaRefs>
    <ds:schemaRef ds:uri="http://schemas.microsoft.com/sharepoint/v3/contenttype/forms"/>
  </ds:schemaRefs>
</ds:datastoreItem>
</file>

<file path=customXml/itemProps3.xml><?xml version="1.0" encoding="utf-8"?>
<ds:datastoreItem xmlns:ds="http://schemas.openxmlformats.org/officeDocument/2006/customXml" ds:itemID="{48809631-A9FA-4D9F-9431-9D9504E636CF}">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BI_SMB_ToPartOpp_021812</Template>
  <TotalTime>4261</TotalTime>
  <Words>5780</Words>
  <Application>Microsoft Office PowerPoint</Application>
  <PresentationFormat>On-screen Show (4:3)</PresentationFormat>
  <Paragraphs>698</Paragraphs>
  <Slides>36</Slides>
  <Notes>26</Notes>
  <HiddenSlides>3</HiddenSlides>
  <MMClips>0</MMClips>
  <ScaleCrop>false</ScaleCrop>
  <HeadingPairs>
    <vt:vector size="8" baseType="variant">
      <vt:variant>
        <vt:lpstr>Fonts Used</vt:lpstr>
      </vt:variant>
      <vt:variant>
        <vt:i4>16</vt:i4>
      </vt:variant>
      <vt:variant>
        <vt:lpstr>Theme</vt:lpstr>
      </vt:variant>
      <vt:variant>
        <vt:i4>2</vt:i4>
      </vt:variant>
      <vt:variant>
        <vt:lpstr>Embedded OLE Servers</vt:lpstr>
      </vt:variant>
      <vt:variant>
        <vt:i4>1</vt:i4>
      </vt:variant>
      <vt:variant>
        <vt:lpstr>Slide Titles</vt:lpstr>
      </vt:variant>
      <vt:variant>
        <vt:i4>36</vt:i4>
      </vt:variant>
    </vt:vector>
  </HeadingPairs>
  <TitlesOfParts>
    <vt:vector size="55" baseType="lpstr">
      <vt:lpstr>Arial</vt:lpstr>
      <vt:lpstr>Calibri</vt:lpstr>
      <vt:lpstr>Segoe UI</vt:lpstr>
      <vt:lpstr>Cambria Math</vt:lpstr>
      <vt:lpstr>Wingdings</vt:lpstr>
      <vt:lpstr>MS PGothic</vt:lpstr>
      <vt:lpstr>Segoe</vt:lpstr>
      <vt:lpstr>Cambria</vt:lpstr>
      <vt:lpstr>Segoe Condensed</vt:lpstr>
      <vt:lpstr>Segoe Light</vt:lpstr>
      <vt:lpstr>Gill Sans</vt:lpstr>
      <vt:lpstr>Courier New</vt:lpstr>
      <vt:lpstr>Consolas</vt:lpstr>
      <vt:lpstr>Segoe UI Light</vt:lpstr>
      <vt:lpstr>Times New Roman</vt:lpstr>
      <vt:lpstr>ヒラギノ角ゴ ProN W3</vt:lpstr>
      <vt:lpstr>BI_SMB_ToPartOpp_021812</vt:lpstr>
      <vt:lpstr>1_Office Theme</vt:lpstr>
      <vt:lpstr>think-cell Slide</vt:lpstr>
      <vt:lpstr>Through Partner  Sales Presentation</vt:lpstr>
      <vt:lpstr>Template instructions</vt:lpstr>
      <vt:lpstr>When to use this presentation</vt:lpstr>
      <vt:lpstr>How to approach prospective customers</vt:lpstr>
      <vt:lpstr>Modernize. Save. Grow.</vt:lpstr>
      <vt:lpstr>[Company Name] | What We Do</vt:lpstr>
      <vt:lpstr>Goals and Agenda</vt:lpstr>
      <vt:lpstr>Introduction</vt:lpstr>
      <vt:lpstr>We need…</vt:lpstr>
      <vt:lpstr>The solution…</vt:lpstr>
      <vt:lpstr>SQL Server 2012  A Modernized Platform </vt:lpstr>
      <vt:lpstr>The Journey to  a Modernized Platform </vt:lpstr>
      <vt:lpstr>A modernized platform for all</vt:lpstr>
      <vt:lpstr>Why Upgrade?  </vt:lpstr>
      <vt:lpstr>Upgrade to SQL Server 2012 </vt:lpstr>
      <vt:lpstr>Why Modernize? </vt:lpstr>
      <vt:lpstr>Modernize Your Application Platform</vt:lpstr>
      <vt:lpstr>Why the Cloud? </vt:lpstr>
      <vt:lpstr>Get Ready for the Cloud </vt:lpstr>
      <vt:lpstr>We Can Help</vt:lpstr>
      <vt:lpstr>Next Steps</vt:lpstr>
      <vt:lpstr>Contact Us</vt:lpstr>
      <vt:lpstr>Appendix</vt:lpstr>
      <vt:lpstr>Evolution of SQL Server Are you leveraging the best technology available?</vt:lpstr>
      <vt:lpstr>Platform Modernization SQL Standard Edition</vt:lpstr>
      <vt:lpstr>Platform Modernization SQL Enterprise Edition</vt:lpstr>
      <vt:lpstr>Platform Modernization SQL Server Lineup</vt:lpstr>
      <vt:lpstr>Mission Critical Confidence Real world examples</vt:lpstr>
      <vt:lpstr>Breakthrough Insight Real world example</vt:lpstr>
      <vt:lpstr>Breakthrough Insight  Real world examples</vt:lpstr>
      <vt:lpstr>Cloud on Your Terms Real world example</vt:lpstr>
      <vt:lpstr>New Pricing Benefits</vt:lpstr>
      <vt:lpstr>Simplified Licensing Models</vt:lpstr>
      <vt:lpstr>License Hardware Capacity by Cores</vt:lpstr>
      <vt:lpstr>License by User or Device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BuzzBee Company</dc:creator>
  <cp:lastModifiedBy>Katharine Chida (Manpower Outsourcing Services)</cp:lastModifiedBy>
  <cp:revision>489</cp:revision>
  <dcterms:created xsi:type="dcterms:W3CDTF">2012-02-18T19:57:52Z</dcterms:created>
  <dcterms:modified xsi:type="dcterms:W3CDTF">2012-10-31T08:14:50Z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0x010100A7B7A11B9C728548AA479ECEE93FF06E</vt:lpwstr>
  </property>
</Properties>
</file>