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64" r:id="rId5"/>
    <p:sldId id="283" r:id="rId6"/>
    <p:sldId id="261" r:id="rId7"/>
    <p:sldId id="262" r:id="rId8"/>
    <p:sldId id="263" r:id="rId9"/>
    <p:sldId id="275" r:id="rId10"/>
    <p:sldId id="271" r:id="rId11"/>
    <p:sldId id="270" r:id="rId12"/>
    <p:sldId id="272" r:id="rId13"/>
    <p:sldId id="273" r:id="rId14"/>
    <p:sldId id="268" r:id="rId15"/>
    <p:sldId id="266" r:id="rId16"/>
    <p:sldId id="277" r:id="rId17"/>
    <p:sldId id="276" r:id="rId18"/>
    <p:sldId id="280" r:id="rId19"/>
    <p:sldId id="278" r:id="rId20"/>
    <p:sldId id="279" r:id="rId21"/>
    <p:sldId id="281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8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87" autoAdjust="0"/>
  </p:normalViewPr>
  <p:slideViewPr>
    <p:cSldViewPr>
      <p:cViewPr>
        <p:scale>
          <a:sx n="87" d="100"/>
          <a:sy n="87" d="100"/>
        </p:scale>
        <p:origin x="-133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48965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381328"/>
            <a:ext cx="2622000" cy="342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032956"/>
            <a:ext cx="2608801" cy="165618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755576" y="2420888"/>
            <a:ext cx="4752975" cy="295287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 smtClean="0"/>
              <a:t>Presentation title</a:t>
            </a:r>
          </a:p>
          <a:p>
            <a:pPr lvl="0"/>
            <a:r>
              <a:rPr lang="en-US" dirty="0" smtClean="0"/>
              <a:t>Date</a:t>
            </a:r>
          </a:p>
          <a:p>
            <a:pPr lvl="0"/>
            <a:r>
              <a:rPr lang="en-US" dirty="0" smtClean="0"/>
              <a:t>Jamie Thomson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25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04056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 baseline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 baseline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 baseline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 baseline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79512" y="260350"/>
            <a:ext cx="8784976" cy="792386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rgbClr val="378B19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4698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BC6EF-A0CD-4563-8231-C85883E01EC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381328"/>
            <a:ext cx="2622000" cy="3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4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rgbClr val="378B19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381328"/>
            <a:ext cx="2622000" cy="342000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23528" y="2225700"/>
            <a:ext cx="5185023" cy="3744962"/>
          </a:xfrm>
        </p:spPr>
        <p:txBody>
          <a:bodyPr/>
          <a:lstStyle/>
          <a:p>
            <a:r>
              <a:rPr lang="en-US" dirty="0" smtClean="0"/>
              <a:t>SSIS Dataflow Performance Tuning</a:t>
            </a:r>
          </a:p>
          <a:p>
            <a:endParaRPr lang="en-US" dirty="0" smtClean="0"/>
          </a:p>
          <a:p>
            <a:r>
              <a:rPr lang="en-US" dirty="0" smtClean="0"/>
              <a:t>Jamie Thomson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1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760640"/>
          </a:xfrm>
        </p:spPr>
        <p:txBody>
          <a:bodyPr/>
          <a:lstStyle/>
          <a:p>
            <a:endParaRPr lang="en-US" i="1" dirty="0" smtClean="0"/>
          </a:p>
          <a:p>
            <a:r>
              <a:rPr lang="en-US" sz="9600" i="1" dirty="0" smtClean="0"/>
              <a:t>Demo 2</a:t>
            </a:r>
          </a:p>
          <a:p>
            <a:r>
              <a:rPr lang="en-US" sz="4800" i="1" dirty="0" smtClean="0"/>
              <a:t>Synchronous and Asynchronous components</a:t>
            </a:r>
          </a:p>
          <a:p>
            <a:r>
              <a:rPr lang="en-US" sz="4800" i="1" smtClean="0"/>
              <a:t>(Count </a:t>
            </a:r>
            <a:r>
              <a:rPr lang="en-US" sz="4800" i="1" dirty="0" smtClean="0"/>
              <a:t>the </a:t>
            </a:r>
            <a:r>
              <a:rPr lang="en-US" sz="4800" i="1" smtClean="0"/>
              <a:t>expression </a:t>
            </a:r>
            <a:r>
              <a:rPr lang="en-US" sz="4800" i="1" smtClean="0"/>
              <a:t>trees)</a:t>
            </a:r>
            <a:endParaRPr lang="en-GB" sz="4800" i="1" dirty="0"/>
          </a:p>
        </p:txBody>
      </p:sp>
    </p:spTree>
    <p:extLst>
      <p:ext uri="{BB962C8B-B14F-4D97-AF65-F5344CB8AC3E}">
        <p14:creationId xmlns:p14="http://schemas.microsoft.com/office/powerpoint/2010/main" val="29362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Execution trees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094719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94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3200958" cy="71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822948"/>
            <a:ext cx="201034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3822201"/>
            <a:ext cx="2016225" cy="66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971600" y="2636912"/>
            <a:ext cx="1656184" cy="1080120"/>
            <a:chOff x="899592" y="1700808"/>
            <a:chExt cx="1656184" cy="1080120"/>
          </a:xfrm>
        </p:grpSpPr>
        <p:sp>
          <p:nvSpPr>
            <p:cNvPr id="4" name="Cube 3"/>
            <p:cNvSpPr/>
            <p:nvPr/>
          </p:nvSpPr>
          <p:spPr>
            <a:xfrm>
              <a:off x="899592" y="1700808"/>
              <a:ext cx="1656184" cy="1080120"/>
            </a:xfrm>
            <a:prstGeom prst="cube">
              <a:avLst>
                <a:gd name="adj" fmla="val 88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899592" y="2132856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99592" y="2121970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99592" y="2453546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403648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40362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971600" y="2636912"/>
            <a:ext cx="1656184" cy="1080120"/>
            <a:chOff x="899592" y="1700808"/>
            <a:chExt cx="1656184" cy="1080120"/>
          </a:xfrm>
        </p:grpSpPr>
        <p:sp>
          <p:nvSpPr>
            <p:cNvPr id="21" name="Cube 20"/>
            <p:cNvSpPr/>
            <p:nvPr/>
          </p:nvSpPr>
          <p:spPr>
            <a:xfrm>
              <a:off x="899592" y="1700808"/>
              <a:ext cx="1656184" cy="1080120"/>
            </a:xfrm>
            <a:prstGeom prst="cube">
              <a:avLst>
                <a:gd name="adj" fmla="val 88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899592" y="2132856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99592" y="2121970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99592" y="2453546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403648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940362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971600" y="2636912"/>
            <a:ext cx="1656184" cy="1080120"/>
            <a:chOff x="899592" y="1700808"/>
            <a:chExt cx="1656184" cy="1080120"/>
          </a:xfrm>
        </p:grpSpPr>
        <p:sp>
          <p:nvSpPr>
            <p:cNvPr id="28" name="Cube 27"/>
            <p:cNvSpPr/>
            <p:nvPr/>
          </p:nvSpPr>
          <p:spPr>
            <a:xfrm>
              <a:off x="899592" y="1700808"/>
              <a:ext cx="1656184" cy="1080120"/>
            </a:xfrm>
            <a:prstGeom prst="cube">
              <a:avLst>
                <a:gd name="adj" fmla="val 88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899592" y="2132856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99592" y="2121970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99592" y="2453546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403648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940362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ontent Placeholder 2"/>
          <p:cNvSpPr>
            <a:spLocks noGrp="1"/>
          </p:cNvSpPr>
          <p:nvPr>
            <p:ph sz="quarter" idx="10"/>
          </p:nvPr>
        </p:nvSpPr>
        <p:spPr>
          <a:xfrm>
            <a:off x="179512" y="260350"/>
            <a:ext cx="8784976" cy="792386"/>
          </a:xfrm>
        </p:spPr>
        <p:txBody>
          <a:bodyPr/>
          <a:lstStyle/>
          <a:p>
            <a:r>
              <a:rPr lang="en-US" dirty="0" smtClean="0"/>
              <a:t>Inside an execution tree – What we think happens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331640" y="1268760"/>
            <a:ext cx="691276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900" i="1" dirty="0" smtClean="0">
                <a:solidFill>
                  <a:srgbClr val="378B19"/>
                </a:solidFill>
              </a:rPr>
              <a:t>Buffers</a:t>
            </a:r>
          </a:p>
          <a:p>
            <a:pPr algn="ctr"/>
            <a:r>
              <a:rPr lang="en-US" sz="9900" i="1" dirty="0" smtClean="0">
                <a:solidFill>
                  <a:srgbClr val="378B19"/>
                </a:solidFill>
              </a:rPr>
              <a:t>don’t</a:t>
            </a:r>
          </a:p>
          <a:p>
            <a:pPr algn="ctr"/>
            <a:r>
              <a:rPr lang="en-US" sz="9900" i="1" dirty="0" smtClean="0">
                <a:solidFill>
                  <a:srgbClr val="378B19"/>
                </a:solidFill>
              </a:rPr>
              <a:t>move</a:t>
            </a:r>
            <a:endParaRPr lang="en-GB" sz="9900" i="1" dirty="0">
              <a:solidFill>
                <a:srgbClr val="378B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0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0875 -0.05439 C 0.1059 -0.06689 0.13333 -0.07338 0.16198 -0.07338 C 0.19462 -0.07338 0.22083 -0.06689 0.23924 -0.05439 L 0.32691 -4.44444E-6 " pathEditMode="relative" rAng="0" ptsTypes="FffFF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91 -4.44444E-6 L 0.41736 -0.05046 C 0.43646 -0.06226 0.46493 -0.06828 0.49462 -0.06828 C 0.52865 -0.06828 0.55556 -0.06226 0.57465 -0.05046 L 0.66563 -4.44444E-6 " pathEditMode="relative" rAng="0" ptsTypes="FffFF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0875 -0.05439 C 0.1059 -0.06689 0.13333 -0.07338 0.16198 -0.07338 C 0.19462 -0.07338 0.22083 -0.06689 0.23924 -0.05439 L 0.32691 -4.44444E-6 " pathEditMode="relative" rAng="0" ptsTypes="FffFF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5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91 -4.44444E-6 L 0.41736 -0.05046 C 0.43646 -0.06226 0.46493 -0.06828 0.49462 -0.06828 C 0.52865 -0.06828 0.55556 -0.06226 0.57465 -0.05046 L 0.66563 -4.44444E-6 " pathEditMode="relative" rAng="0" ptsTypes="FffFF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5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0875 -0.05439 C 0.1059 -0.06689 0.13333 -0.07338 0.16198 -0.07338 C 0.19462 -0.07338 0.22083 -0.06689 0.23924 -0.05439 L 0.32691 -4.44444E-6 " pathEditMode="relative" rAng="0" ptsTypes="FffFF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5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691 -4.44444E-6 L 0.41736 -0.05046 C 0.43646 -0.06226 0.46493 -0.06828 0.49462 -0.06828 C 0.52865 -0.06828 0.55556 -0.06226 0.57465 -0.05046 L 0.66563 -4.44444E-6 " pathEditMode="relative" rAng="0" ptsTypes="FffFF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/>
          </p:nvPr>
        </p:nvSpPr>
        <p:spPr>
          <a:xfrm>
            <a:off x="179512" y="260350"/>
            <a:ext cx="8784976" cy="792386"/>
          </a:xfrm>
        </p:spPr>
        <p:txBody>
          <a:bodyPr/>
          <a:lstStyle/>
          <a:p>
            <a:r>
              <a:rPr lang="en-US" dirty="0" smtClean="0"/>
              <a:t>Inside an execution tree – What </a:t>
            </a:r>
            <a:r>
              <a:rPr lang="en-US" i="1" dirty="0" smtClean="0"/>
              <a:t>actually</a:t>
            </a:r>
            <a:r>
              <a:rPr lang="en-US" dirty="0" smtClean="0"/>
              <a:t> happens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200958" cy="71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09120"/>
            <a:ext cx="1894544" cy="6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37112"/>
            <a:ext cx="2016225" cy="66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3419872" y="1556792"/>
            <a:ext cx="1656184" cy="1080120"/>
            <a:chOff x="899592" y="1700808"/>
            <a:chExt cx="1656184" cy="1080120"/>
          </a:xfrm>
        </p:grpSpPr>
        <p:sp>
          <p:nvSpPr>
            <p:cNvPr id="9" name="Cube 8"/>
            <p:cNvSpPr/>
            <p:nvPr/>
          </p:nvSpPr>
          <p:spPr>
            <a:xfrm>
              <a:off x="899592" y="1700808"/>
              <a:ext cx="1656184" cy="1080120"/>
            </a:xfrm>
            <a:prstGeom prst="cube">
              <a:avLst>
                <a:gd name="adj" fmla="val 88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899592" y="2132856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99592" y="2121970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99592" y="2453546"/>
              <a:ext cx="15603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403648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40362" y="1772816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914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889 -0.00046 C 0.07812 0.0044 0.10364 0.02176 0.121 0.02176 C 0.13142 0.02639 0.14739 0.03102 0.15902 0.0456 C 0.17066 0.06019 0.18576 0.08056 0.19132 0.10903 L 0.19236 0.2169 " pathEditMode="relative" rAng="0" ptsTypes="FffaFF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1081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23 -0.01134 L -0.0691 0.06806 C -0.05486 0.07708 -0.20052 0.08727 -0.17865 0.08727 C -0.15365 0.08727 -0.34497 0.06921 -0.33091 0.06019 L -0.37743 0.00625 " pathEditMode="relative" rAng="0" ptsTypes="FffFF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83" y="493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85185E-6 L -0.00486 -0.07639 C -0.00468 -0.11319 -0.0158 -0.19861 0.00104 -0.22083 C 0.01667 -0.24676 0.06424 -0.22893 0.08924 -0.23194 C 0.11424 -0.23194 0.13698 -0.2294 0.15104 -0.23842 L 0.19271 -0.22407 " pathEditMode="relative" rAng="0" ptsTypes="FfafFF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-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36 0.2169 L 0.10798 0.28519 C 0.12205 0.29421 -0.01997 0.30278 0.00191 0.30278 C 0.02691 0.30278 -0.16337 0.28634 -0.14931 0.27732 L -0.19809 0.225 " pathEditMode="relative" rAng="0" ptsTypes="FffFF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31" y="428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997 0.01319 L -0.37257 -0.10324 C -0.35851 -0.09421 -0.36233 -0.18102 -0.34045 -0.18102 C -0.31545 -0.18102 -0.28785 -0.20856 -0.27379 -0.21759 L -0.18091 -0.22083 " pathEditMode="relative" rAng="0" ptsTypes="FffFF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-1171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195 -0.22291 L 0.26302 -0.21782 C 0.27709 -0.20879 0.32327 -0.18588 0.34514 -0.18588 C 0.37014 -0.18588 0.3691 -0.1118 0.38316 -0.12083 L 0.38091 -0.00972 " pathEditMode="relative" rAng="0" ptsTypes="FffFF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52" y="1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872 0.23032 L -0.19445 0.10741 C -0.18039 0.11644 -0.18785 0.03611 -0.16598 0.03611 C -0.14098 0.03611 -0.1073 0.00695 -0.09323 -0.00208 L -0.00521 -0.0037 " pathEditMode="relative" rAng="0" ptsTypes="FffFF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9" y="-1171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108 -0.21643 L -0.11789 -0.21435 C -0.10382 -0.20532 -0.05157 -0.18264 -0.02969 -0.18264 C -0.00469 -0.18264 -0.00209 -0.10231 0.01198 -0.11134 L 0.01302 -0.0081 " pathEditMode="relative" rAng="0" ptsTypes="FffFF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5" y="10417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882 -0.01296 L 0.29757 0.06482 C 0.31164 0.07384 0.16841 0.07917 0.19028 0.07917 C 0.21528 0.07917 0.02622 0.06435 0.04028 0.05533 L -0.00139 -0.00185 " pathEditMode="relative" rAng="0" ptsTypes="FffFF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10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6389 0.00116 C 0.07795 0.01019 0.13246 0.03449 0.15434 0.03449 C 0.17934 0.03449 0.1783 0.11343 0.19236 0.1044 L 0.19236 0.20903 " pathEditMode="relative" rAng="0" ptsTypes="FffFF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1044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07379 0.0713 C -0.05973 0.08032 -0.19688 0.08565 -0.175 0.08565 C -0.15 0.08565 -0.33907 0.07407 -0.325 0.06505 L -0.37136 0.00787 " pathEditMode="relative" rAng="0" ptsTypes="FffFF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76" y="428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301 L -0.00607 -0.11921 C 0.00799 -0.11018 -0.00052 -0.1875 0.02136 -0.1875 C 0.04636 -0.1875 0.08351 -0.22129 0.09757 -0.23032 L 0.18559 -0.22893 " pathEditMode="relative" rAng="0" ptsTypes="FffFF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-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36 0.20903 L 0.10677 0.28681 C 0.12083 0.29583 -0.02118 0.30278 0.00069 0.30278 C 0.02569 0.30278 -0.15851 0.2912 -0.14445 0.28218 L -0.19098 0.22338 " pathEditMode="relative" rAng="0" ptsTypes="FffFF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67" y="467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275 -3.7037E-7 L -0.37257 -0.10972 C -0.35851 -0.10069 -0.37188 -0.17801 -0.35 -0.17801 C -0.325 -0.17801 -0.28316 -0.21968 -0.2691 -0.2287 L -0.18455 -0.22083 " pathEditMode="relative" rAng="0" ptsTypes="FffFF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-1143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71 -0.22407 L 0.25938 -0.22407 C 0.27344 -0.21504 0.3257 -0.1875 0.34757 -0.1875 C 0.37257 -0.1875 0.36684 -0.1118 0.38091 -0.12083 L 0.38316 -0.01458 " pathEditMode="relative" rAng="0" ptsTypes="FffFF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4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063 0.21991 L -0.19566 0.09954 C -0.1816 0.10857 -0.19254 0.03287 -0.17066 0.03287 C -0.14566 0.03287 -0.10018 0.0007 -0.08611 -0.00833 L -0.00521 -0.00671 " pathEditMode="relative" rAng="0" ptsTypes="FffFF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-1141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622 -0.21759 L -0.10955 -0.21597 C -0.09549 -0.20694 -0.04566 -0.18102 -0.02379 -0.18102 C 0.00121 -0.18102 0.00017 -0.10532 0.01423 -0.11435 L 0.01076 -0.00486 " pathEditMode="relative" rAng="0" ptsTypes="FffFF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4" y="10625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195 -0.00671 L 0.29393 0.06158 C 0.30799 0.0706 0.16736 0.07755 0.18924 0.07755 C 0.21424 0.07755 0.03229 0.06898 0.04636 0.05996 L -0.00364 0.00139 " pathEditMode="relative" rAng="0" ptsTypes="FffFF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88" y="4213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6979 -0.00208 C 0.08385 0.00695 0.13611 0.03287 0.15798 0.03287 C 0.18298 0.03287 0.18073 0.11181 0.19479 0.10278 L 0.19357 0.21065 " pathEditMode="relative" rAng="0" ptsTypes="FffFF">
                                      <p:cBhvr>
                                        <p:cTn id="10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40" y="10417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3.7037E-7 L -0.07379 0.07292 C -0.05973 0.08194 -0.20052 0.08403 -0.17865 0.08403 C -0.15365 0.08403 -0.33438 0.07546 -0.32032 0.06644 L -0.37379 0.00787 " pathEditMode="relative" rAng="0" ptsTypes="FffFF">
                                      <p:cBhvr>
                                        <p:cTn id="10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81" y="419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463 L -0.00607 -0.11782 C 0.00799 -0.10879 -0.00052 -0.1875 0.02136 -0.1875 C 0.04636 -0.1875 0.08577 -0.22291 0.09983 -0.23194 L 0.18438 -0.23194 " pathEditMode="relative" rAng="0" ptsTypes="FffFF">
                                      <p:cBhvr>
                                        <p:cTn id="10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6" y="-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236 0.2169 L 0.10312 0.28843 C 0.11718 0.29745 -0.01997 0.30278 0.00191 0.30278 C 0.02691 0.30278 -0.15973 0.2912 -0.14566 0.28218 L -0.19323 0.22662 " pathEditMode="relative" rAng="0" ptsTypes="FffFF">
                                      <p:cBhvr>
                                        <p:cTn id="1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88" y="428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743 0.00625 L -0.375 -0.12083 C -0.36094 -0.11181 -0.37066 -0.18588 -0.34879 -0.18588 C -0.32379 -0.18588 -0.28316 -0.22292 -0.2691 -0.23194 L -0.18698 -0.22546 " pathEditMode="relative" rAng="0" ptsTypes="FffFF">
                                      <p:cBhvr>
                                        <p:cTn id="1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4" y="-11921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004 -0.23333 L 0.25938 -0.22569 C 0.27344 -0.21666 0.32917 -0.19074 0.35104 -0.19074 C 0.37604 -0.19074 0.37153 -0.10717 0.38559 -0.1162 L 0.38316 -0.01296 " pathEditMode="relative" rAng="0" ptsTypes="FffFF">
                                      <p:cBhvr>
                                        <p:cTn id="1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78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809 0.22338 L -0.19688 0.09954 C -0.18282 0.10857 -0.19497 0.03287 -0.17309 0.03287 C -0.14809 0.03287 -0.10139 -0.00579 -0.08733 -0.01481 L -0.00868 -0.00532 " pathEditMode="relative" rAng="0" ptsTypes="FffFF">
                                      <p:cBhvr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62" y="-11921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622 -0.21759 L -0.10834 -0.21921 C -0.09427 -0.21018 -0.03386 -0.18264 -0.01198 -0.18264 C 0.01302 -0.18264 0.00017 -0.10069 0.01423 -0.10972 L 0.01423 -0.00162 " pathEditMode="relative" rAng="0" ptsTypes="FffFF">
                                      <p:cBhvr>
                                        <p:cTn id="1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4" y="10718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195 -0.00671 L 0.29393 0.06644 C 0.30799 0.07546 0.16736 0.07593 0.18924 0.07593 C 0.21424 0.07593 0.03108 0.06898 0.04514 0.05996 L -0.00364 0.00139 " pathEditMode="relative" rAng="0" ptsTypes="FffFF">
                                      <p:cBhvr>
                                        <p:cTn id="1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88" y="4120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9600" i="1" dirty="0" smtClean="0"/>
          </a:p>
          <a:p>
            <a:r>
              <a:rPr lang="en-US" sz="9600" i="1" dirty="0" smtClean="0"/>
              <a:t>Design for </a:t>
            </a:r>
            <a:r>
              <a:rPr lang="en-US" sz="9600" i="1" dirty="0" err="1" smtClean="0"/>
              <a:t>perf</a:t>
            </a:r>
            <a:r>
              <a:rPr lang="en-US" sz="9600" i="1" dirty="0" smtClean="0"/>
              <a:t>!</a:t>
            </a:r>
            <a:endParaRPr lang="en-GB" sz="9600" i="1" dirty="0"/>
          </a:p>
        </p:txBody>
      </p:sp>
    </p:spTree>
    <p:extLst>
      <p:ext uri="{BB962C8B-B14F-4D97-AF65-F5344CB8AC3E}">
        <p14:creationId xmlns:p14="http://schemas.microsoft.com/office/powerpoint/2010/main" val="513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047652"/>
            <a:ext cx="8784976" cy="3024336"/>
          </a:xfrm>
        </p:spPr>
        <p:txBody>
          <a:bodyPr/>
          <a:lstStyle/>
          <a:p>
            <a:r>
              <a:rPr lang="en-US" i="1" dirty="0" smtClean="0"/>
              <a:t>“The Data Flow Task is </a:t>
            </a:r>
            <a:r>
              <a:rPr lang="en-US" i="1" dirty="0" err="1" smtClean="0"/>
              <a:t>performant</a:t>
            </a:r>
            <a:r>
              <a:rPr lang="en-US" i="1" dirty="0" smtClean="0"/>
              <a:t> by design, without any tuning or optimization the default settings generally deliver great performance”</a:t>
            </a:r>
          </a:p>
          <a:p>
            <a:r>
              <a:rPr lang="en-US" sz="2400" dirty="0" smtClean="0"/>
              <a:t>Kirk </a:t>
            </a:r>
            <a:r>
              <a:rPr lang="en-US" sz="2400" dirty="0" err="1" smtClean="0"/>
              <a:t>Haselden</a:t>
            </a:r>
            <a:r>
              <a:rPr lang="en-US" sz="2400" dirty="0" smtClean="0"/>
              <a:t>, Microsoft SQL Server 2005 Integration Services, Chapter 23 – Data Flow Task Internals and Tuning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Remove unrequired columns (heed the warnings)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Fixed-width files – only parse what you need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ALWAYS use a SQL statement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Only parse when needed (or leave as strings)</a:t>
            </a:r>
            <a:endParaRPr lang="en-GB" dirty="0"/>
          </a:p>
          <a:p>
            <a:pPr marL="457200" indent="-457200" algn="l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Only do what you have 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7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760640"/>
          </a:xfrm>
        </p:spPr>
        <p:txBody>
          <a:bodyPr/>
          <a:lstStyle/>
          <a:p>
            <a:endParaRPr lang="en-US" i="1" dirty="0" smtClean="0"/>
          </a:p>
          <a:p>
            <a:r>
              <a:rPr lang="en-US" sz="9600" i="1" dirty="0" smtClean="0"/>
              <a:t>Demo 3</a:t>
            </a:r>
          </a:p>
          <a:p>
            <a:pPr marL="685800" indent="-685800" algn="l">
              <a:buFont typeface="Arial" pitchFamily="34" charset="0"/>
              <a:buChar char="•"/>
            </a:pPr>
            <a:r>
              <a:rPr lang="en-GB" sz="4800" i="1" dirty="0"/>
              <a:t>Parse at source or in </a:t>
            </a:r>
            <a:r>
              <a:rPr lang="en-GB" sz="4800" i="1" dirty="0" smtClean="0"/>
              <a:t>flow</a:t>
            </a:r>
            <a:endParaRPr lang="en-GB" sz="4800" i="1" dirty="0" smtClean="0"/>
          </a:p>
          <a:p>
            <a:pPr marL="685800" indent="-685800" algn="l">
              <a:buFont typeface="Arial" pitchFamily="34" charset="0"/>
              <a:buChar char="•"/>
            </a:pPr>
            <a:r>
              <a:rPr lang="en-GB" sz="4800" i="1" dirty="0" smtClean="0"/>
              <a:t>Lookups </a:t>
            </a:r>
            <a:r>
              <a:rPr lang="en-GB" sz="4800" i="1" dirty="0" err="1" smtClean="0"/>
              <a:t>vs</a:t>
            </a:r>
            <a:r>
              <a:rPr lang="en-GB" sz="4800" i="1" dirty="0" smtClean="0"/>
              <a:t> Merge Joins</a:t>
            </a:r>
            <a:endParaRPr lang="en-US" sz="4800" i="1" dirty="0" smtClean="0"/>
          </a:p>
        </p:txBody>
      </p:sp>
    </p:spTree>
    <p:extLst>
      <p:ext uri="{BB962C8B-B14F-4D97-AF65-F5344CB8AC3E}">
        <p14:creationId xmlns:p14="http://schemas.microsoft.com/office/powerpoint/2010/main" val="21717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9600" i="1" dirty="0" smtClean="0"/>
          </a:p>
          <a:p>
            <a:r>
              <a:rPr lang="en-US" sz="9600" i="1" dirty="0" smtClean="0"/>
              <a:t>General tuning tips!</a:t>
            </a:r>
            <a:endParaRPr lang="en-GB" sz="9600" i="1" dirty="0"/>
          </a:p>
        </p:txBody>
      </p:sp>
    </p:spTree>
    <p:extLst>
      <p:ext uri="{BB962C8B-B14F-4D97-AF65-F5344CB8AC3E}">
        <p14:creationId xmlns:p14="http://schemas.microsoft.com/office/powerpoint/2010/main" val="825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Use </a:t>
            </a:r>
            <a:r>
              <a:rPr lang="en-GB" dirty="0" err="1" smtClean="0"/>
              <a:t>FastParse</a:t>
            </a:r>
            <a:r>
              <a:rPr lang="en-GB" dirty="0" smtClean="0"/>
              <a:t> if possible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Turn off </a:t>
            </a:r>
            <a:r>
              <a:rPr lang="en-GB" dirty="0" err="1" smtClean="0"/>
              <a:t>OnPipelineRowsSent</a:t>
            </a: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GB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Let the database do what its good at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Raw files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/>
              <a:t>64bit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2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4400" dirty="0" smtClean="0"/>
              <a:t>Buffer Architecture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sz="44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400" dirty="0" smtClean="0"/>
              <a:t>Design for </a:t>
            </a:r>
            <a:r>
              <a:rPr lang="en-US" sz="4400" dirty="0" err="1" smtClean="0"/>
              <a:t>perf</a:t>
            </a:r>
            <a:r>
              <a:rPr lang="en-US" sz="4400" dirty="0" smtClean="0"/>
              <a:t>!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44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4400" dirty="0" smtClean="0"/>
              <a:t>General tuning tips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sz="4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SSIS Dataflow Performance Tuning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Keep </a:t>
            </a:r>
            <a:r>
              <a:rPr lang="en-GB" dirty="0"/>
              <a:t>columns </a:t>
            </a:r>
            <a:r>
              <a:rPr lang="en-GB" dirty="0" smtClean="0"/>
              <a:t>narrow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400" dirty="0" smtClean="0"/>
              <a:t>Point </a:t>
            </a:r>
            <a:r>
              <a:rPr lang="en-GB" sz="2400" dirty="0" err="1" smtClean="0"/>
              <a:t>BufferTempStoragePath</a:t>
            </a:r>
            <a:r>
              <a:rPr lang="en-GB" sz="2400" dirty="0" smtClean="0"/>
              <a:t>/</a:t>
            </a:r>
            <a:r>
              <a:rPr lang="en-GB" sz="2400" dirty="0" err="1" smtClean="0"/>
              <a:t>BLOBTempStoragePath</a:t>
            </a:r>
            <a:r>
              <a:rPr lang="en-GB" sz="2400" dirty="0" smtClean="0"/>
              <a:t> at fast drives</a:t>
            </a:r>
            <a:endParaRPr lang="en-GB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Increase </a:t>
            </a:r>
            <a:r>
              <a:rPr lang="en-GB" dirty="0" err="1" smtClean="0"/>
              <a:t>DefaultBufferMaxSize</a:t>
            </a:r>
            <a:r>
              <a:rPr lang="en-GB" dirty="0" smtClean="0"/>
              <a:t> &amp; </a:t>
            </a:r>
            <a:r>
              <a:rPr lang="en-GB" dirty="0" err="1" smtClean="0"/>
              <a:t>DefaultBufferMaxRows</a:t>
            </a:r>
            <a:endParaRPr lang="en-GB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Optimise the destination (fast load, table lock, simple/bulk logged recovery/disable indexes)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/>
              <a:t>Identify bottlenecks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5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760640"/>
          </a:xfrm>
        </p:spPr>
        <p:txBody>
          <a:bodyPr/>
          <a:lstStyle/>
          <a:p>
            <a:r>
              <a:rPr lang="en-US" sz="9600" i="1" dirty="0" smtClean="0"/>
              <a:t>Demo </a:t>
            </a:r>
            <a:r>
              <a:rPr lang="en-US" sz="9600" i="1" dirty="0" smtClean="0"/>
              <a:t>4</a:t>
            </a:r>
          </a:p>
          <a:p>
            <a:endParaRPr lang="en-GB" sz="4000" i="1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4000" i="1" dirty="0" smtClean="0"/>
              <a:t>Chaining expression components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4000" i="1" dirty="0" smtClean="0"/>
              <a:t>Redirect </a:t>
            </a:r>
            <a:r>
              <a:rPr lang="en-GB" sz="4000" i="1" dirty="0" smtClean="0"/>
              <a:t>or </a:t>
            </a:r>
            <a:r>
              <a:rPr lang="en-GB" sz="4000" i="1" dirty="0" err="1" smtClean="0"/>
              <a:t>Passthrough</a:t>
            </a:r>
            <a:r>
              <a:rPr lang="en-GB" sz="4000" i="1" dirty="0" smtClean="0"/>
              <a:t> in a </a:t>
            </a:r>
            <a:r>
              <a:rPr lang="en-GB" sz="4000" i="1" dirty="0" smtClean="0"/>
              <a:t>Lookup</a:t>
            </a:r>
            <a:endParaRPr lang="en-GB" sz="4000" i="1" dirty="0" smtClean="0"/>
          </a:p>
          <a:p>
            <a:pPr marL="571500" indent="-571500" algn="l">
              <a:buFont typeface="Arial" pitchFamily="34" charset="0"/>
              <a:buChar char="•"/>
            </a:pPr>
            <a:r>
              <a:rPr lang="en-GB" sz="4000" i="1" dirty="0" smtClean="0"/>
              <a:t>Fast Parse</a:t>
            </a:r>
            <a:endParaRPr lang="en-US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1431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SSIS Performance Tuning Whitepaper – </a:t>
            </a:r>
            <a:r>
              <a:rPr lang="en-US" sz="2400" dirty="0" smtClean="0"/>
              <a:t>by Elizabeth </a:t>
            </a:r>
            <a:r>
              <a:rPr lang="en-US" sz="2400" dirty="0" err="1" smtClean="0"/>
              <a:t>Vitt</a:t>
            </a:r>
            <a:r>
              <a:rPr lang="en-US" sz="2400" dirty="0" smtClean="0"/>
              <a:t> et al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Microsoft SQL Server 2005 Integration Services (Chapter 23) </a:t>
            </a:r>
            <a:r>
              <a:rPr lang="en-US" sz="2400" dirty="0" smtClean="0"/>
              <a:t>by Kirk </a:t>
            </a:r>
            <a:r>
              <a:rPr lang="en-US" sz="2400" dirty="0" err="1" smtClean="0"/>
              <a:t>Haselden</a:t>
            </a:r>
            <a:endParaRPr lang="en-US" sz="2400" dirty="0" smtClean="0"/>
          </a:p>
          <a:p>
            <a:pPr algn="l"/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28575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9600" i="1" dirty="0" smtClean="0"/>
              <a:t>Buffer Architecture</a:t>
            </a:r>
            <a:endParaRPr lang="en-GB" sz="9600" i="1" dirty="0"/>
          </a:p>
        </p:txBody>
      </p:sp>
    </p:spTree>
    <p:extLst>
      <p:ext uri="{BB962C8B-B14F-4D97-AF65-F5344CB8AC3E}">
        <p14:creationId xmlns:p14="http://schemas.microsoft.com/office/powerpoint/2010/main" val="7697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An area of memory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Created by asynchronous components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Does not move or change shape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Data in a buffer can be changed by components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Is what you see in a data viewer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What is a buffer?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45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760640"/>
          </a:xfrm>
        </p:spPr>
        <p:txBody>
          <a:bodyPr/>
          <a:lstStyle/>
          <a:p>
            <a:endParaRPr lang="en-US" i="1" dirty="0" smtClean="0"/>
          </a:p>
          <a:p>
            <a:r>
              <a:rPr lang="en-US" sz="9600" i="1" dirty="0" smtClean="0"/>
              <a:t>Demo 1</a:t>
            </a:r>
          </a:p>
          <a:p>
            <a:r>
              <a:rPr lang="en-US" sz="4800" i="1" dirty="0" smtClean="0"/>
              <a:t>What is a buffer</a:t>
            </a:r>
            <a:endParaRPr lang="en-GB" sz="4800" i="1" dirty="0"/>
          </a:p>
        </p:txBody>
      </p:sp>
    </p:spTree>
    <p:extLst>
      <p:ext uri="{BB962C8B-B14F-4D97-AF65-F5344CB8AC3E}">
        <p14:creationId xmlns:p14="http://schemas.microsoft.com/office/powerpoint/2010/main" val="18468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04056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dirty="0" smtClean="0"/>
              <a:t>	</a:t>
            </a:r>
            <a:r>
              <a:rPr lang="en-US" sz="4400" dirty="0"/>
              <a:t>Synchronous</a:t>
            </a:r>
          </a:p>
          <a:p>
            <a:pPr marL="1600200" lvl="2" indent="-457200"/>
            <a:r>
              <a:rPr lang="en-US" dirty="0" smtClean="0"/>
              <a:t>Aka </a:t>
            </a:r>
            <a:r>
              <a:rPr lang="en-US" smtClean="0"/>
              <a:t>Row transformations</a:t>
            </a:r>
            <a:endParaRPr lang="en-US" sz="4400" dirty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sz="4400" dirty="0" smtClean="0"/>
              <a:t>Asynchronous</a:t>
            </a:r>
          </a:p>
          <a:p>
            <a:pPr marL="1600200" lvl="2" indent="-457200"/>
            <a:r>
              <a:rPr lang="en-US" dirty="0" smtClean="0"/>
              <a:t>Partially blocking</a:t>
            </a:r>
          </a:p>
          <a:p>
            <a:pPr marL="1600200" lvl="2" indent="-457200"/>
            <a:r>
              <a:rPr lang="en-US" dirty="0" smtClean="0"/>
              <a:t>Fully blocking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Buffer Architecture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3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Synchronous components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10072"/>
            <a:ext cx="73437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3552056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Same buffer used for input and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Number of rows in = Number of rows 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Generally very quick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Examples: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Derived Column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Conditional Split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Multicast</a:t>
            </a:r>
            <a:endParaRPr lang="en-GB" sz="2400" dirty="0">
              <a:solidFill>
                <a:srgbClr val="378B19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1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Asynchronous components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6295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335699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Creates new buffers for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Different “shaped” input and output buffers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Number of rows in &lt;&gt; Number of rows out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Generally slower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Examples: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Aggregate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78B19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Sort</a:t>
            </a:r>
            <a:endParaRPr lang="en-GB" sz="2400" dirty="0">
              <a:solidFill>
                <a:srgbClr val="378B19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i="1" dirty="0" smtClean="0"/>
          </a:p>
          <a:p>
            <a:r>
              <a:rPr lang="en-GB" i="1" dirty="0" smtClean="0"/>
              <a:t>…is a section of data flow starting from an asynchronous output and terminating at inputs on transforms that have no synchronous outputs</a:t>
            </a:r>
          </a:p>
          <a:p>
            <a:r>
              <a:rPr lang="en-GB" i="1" dirty="0" smtClean="0"/>
              <a:t>-Kirk </a:t>
            </a:r>
            <a:r>
              <a:rPr lang="en-GB" i="1" dirty="0" err="1" smtClean="0"/>
              <a:t>Haselden</a:t>
            </a:r>
            <a:r>
              <a:rPr lang="en-GB" i="1" dirty="0" smtClean="0"/>
              <a:t>, P546 of “Microsoft SQL Server Integration Services”</a:t>
            </a:r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Execution trees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5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inkT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BlinkTank</Template>
  <TotalTime>5478</TotalTime>
  <Words>379</Words>
  <Application>Microsoft Office PowerPoint</Application>
  <PresentationFormat>On-screen Show 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BlinkTank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</dc:creator>
  <cp:lastModifiedBy>jamie</cp:lastModifiedBy>
  <cp:revision>69</cp:revision>
  <dcterms:created xsi:type="dcterms:W3CDTF">2010-04-02T09:52:26Z</dcterms:created>
  <dcterms:modified xsi:type="dcterms:W3CDTF">2011-04-09T07:40:57Z</dcterms:modified>
</cp:coreProperties>
</file>