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48"/>
  </p:notesMasterIdLst>
  <p:handoutMasterIdLst>
    <p:handoutMasterId r:id="rId49"/>
  </p:handoutMasterIdLst>
  <p:sldIdLst>
    <p:sldId id="377" r:id="rId6"/>
    <p:sldId id="408" r:id="rId7"/>
    <p:sldId id="379" r:id="rId8"/>
    <p:sldId id="380" r:id="rId9"/>
    <p:sldId id="378" r:id="rId10"/>
    <p:sldId id="339" r:id="rId11"/>
    <p:sldId id="365" r:id="rId12"/>
    <p:sldId id="395" r:id="rId13"/>
    <p:sldId id="387" r:id="rId14"/>
    <p:sldId id="341" r:id="rId15"/>
    <p:sldId id="342" r:id="rId16"/>
    <p:sldId id="343" r:id="rId17"/>
    <p:sldId id="344" r:id="rId18"/>
    <p:sldId id="370" r:id="rId19"/>
    <p:sldId id="346" r:id="rId20"/>
    <p:sldId id="389" r:id="rId21"/>
    <p:sldId id="391" r:id="rId22"/>
    <p:sldId id="392" r:id="rId23"/>
    <p:sldId id="393" r:id="rId24"/>
    <p:sldId id="394" r:id="rId25"/>
    <p:sldId id="401" r:id="rId26"/>
    <p:sldId id="368" r:id="rId27"/>
    <p:sldId id="396" r:id="rId28"/>
    <p:sldId id="403" r:id="rId29"/>
    <p:sldId id="397" r:id="rId30"/>
    <p:sldId id="398" r:id="rId31"/>
    <p:sldId id="399" r:id="rId32"/>
    <p:sldId id="385" r:id="rId33"/>
    <p:sldId id="374" r:id="rId34"/>
    <p:sldId id="349" r:id="rId35"/>
    <p:sldId id="372" r:id="rId36"/>
    <p:sldId id="356" r:id="rId37"/>
    <p:sldId id="376" r:id="rId38"/>
    <p:sldId id="381" r:id="rId39"/>
    <p:sldId id="353" r:id="rId40"/>
    <p:sldId id="400" r:id="rId41"/>
    <p:sldId id="375" r:id="rId42"/>
    <p:sldId id="364" r:id="rId43"/>
    <p:sldId id="388" r:id="rId44"/>
    <p:sldId id="402" r:id="rId45"/>
    <p:sldId id="404" r:id="rId46"/>
    <p:sldId id="271" r:id="rId4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ta Haiby" initials="NH"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424"/>
    <a:srgbClr val="001925"/>
    <a:srgbClr val="231400"/>
    <a:srgbClr val="FEFDBE"/>
    <a:srgbClr val="5FA813"/>
    <a:srgbClr val="021118"/>
    <a:srgbClr val="4FBA19"/>
    <a:srgbClr val="00A2EE"/>
    <a:srgbClr val="0F6A94"/>
    <a:srgbClr val="0A44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6" autoAdjust="0"/>
    <p:restoredTop sz="94951" autoAdjust="0"/>
  </p:normalViewPr>
  <p:slideViewPr>
    <p:cSldViewPr snapToGrid="0">
      <p:cViewPr>
        <p:scale>
          <a:sx n="60" d="100"/>
          <a:sy n="60" d="100"/>
        </p:scale>
        <p:origin x="-954" y="-16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9BF3DB-0360-477F-A6DF-A83BC09E368D}" type="doc">
      <dgm:prSet loTypeId="urn:microsoft.com/office/officeart/2005/8/layout/equation2" loCatId="process" qsTypeId="urn:microsoft.com/office/officeart/2005/8/quickstyle/3d9" qsCatId="3D" csTypeId="urn:microsoft.com/office/officeart/2005/8/colors/colorful4" csCatId="colorful" phldr="1"/>
      <dgm:spPr>
        <a:scene3d>
          <a:camera prst="isometricOffAxis1Right"/>
          <a:lightRig rig="soft" dir="t"/>
          <a:backdrop>
            <a:anchor x="0" y="0" z="-210000"/>
            <a:norm dx="0" dy="0" dz="914400"/>
            <a:up dx="0" dy="914400" dz="0"/>
          </a:backdrop>
        </a:scene3d>
      </dgm:spPr>
      <dgm:t>
        <a:bodyPr/>
        <a:lstStyle/>
        <a:p>
          <a:endParaRPr lang="en-US"/>
        </a:p>
      </dgm:t>
    </dgm:pt>
    <dgm:pt modelId="{C773CA5A-66C1-4107-8DBD-17E102B716A2}">
      <dgm:prSet phldrT="[Text]"/>
      <dgm:spPr/>
      <dgm:t>
        <a:bodyPr/>
        <a:lstStyle/>
        <a:p>
          <a:r>
            <a:rPr lang="en-US" dirty="0" smtClean="0"/>
            <a:t>DQS</a:t>
          </a:r>
          <a:endParaRPr lang="en-US" b="1" dirty="0" smtClean="0"/>
        </a:p>
        <a:p>
          <a:endParaRPr lang="en-US" dirty="0" smtClean="0"/>
        </a:p>
      </dgm:t>
    </dgm:pt>
    <dgm:pt modelId="{123A6883-BB54-4503-ACC8-981EF851E683}" type="parTrans" cxnId="{D6F73B15-5130-46EE-9A09-C08B735C431D}">
      <dgm:prSet/>
      <dgm:spPr/>
      <dgm:t>
        <a:bodyPr/>
        <a:lstStyle/>
        <a:p>
          <a:endParaRPr lang="en-US"/>
        </a:p>
      </dgm:t>
    </dgm:pt>
    <dgm:pt modelId="{A39EF769-4267-4AAC-9A68-65B7E0B2CDDC}" type="sibTrans" cxnId="{D6F73B15-5130-46EE-9A09-C08B735C431D}">
      <dgm:prSet/>
      <dgm:spPr/>
      <dgm:t>
        <a:bodyPr/>
        <a:lstStyle/>
        <a:p>
          <a:endParaRPr lang="en-US"/>
        </a:p>
      </dgm:t>
    </dgm:pt>
    <dgm:pt modelId="{BCA3EDA9-8560-4BEF-B7F5-EF28FEA99EB6}">
      <dgm:prSet phldrT="[Text]"/>
      <dgm:spPr/>
      <dgm:t>
        <a:bodyPr/>
        <a:lstStyle/>
        <a:p>
          <a:r>
            <a:rPr lang="en-US" dirty="0" smtClean="0"/>
            <a:t>MDS</a:t>
          </a:r>
        </a:p>
        <a:p>
          <a:endParaRPr lang="en-US" dirty="0" smtClean="0"/>
        </a:p>
      </dgm:t>
    </dgm:pt>
    <dgm:pt modelId="{668912B6-0BF8-455C-B181-5ABA043DC966}" type="parTrans" cxnId="{6F299DA8-331B-4C84-BECA-B6E64E7BB2CB}">
      <dgm:prSet/>
      <dgm:spPr/>
      <dgm:t>
        <a:bodyPr/>
        <a:lstStyle/>
        <a:p>
          <a:endParaRPr lang="en-US"/>
        </a:p>
      </dgm:t>
    </dgm:pt>
    <dgm:pt modelId="{D47D1D1F-7924-4D09-976E-5C5DEDA57A8F}" type="sibTrans" cxnId="{6F299DA8-331B-4C84-BECA-B6E64E7BB2CB}">
      <dgm:prSet/>
      <dgm:spPr/>
      <dgm:t>
        <a:bodyPr/>
        <a:lstStyle/>
        <a:p>
          <a:endParaRPr lang="en-US"/>
        </a:p>
      </dgm:t>
    </dgm:pt>
    <dgm:pt modelId="{8A8B188B-206A-41A9-A4AC-9167CB20E008}">
      <dgm:prSet phldrT="[Text]"/>
      <dgm:spPr/>
      <dgm:t>
        <a:bodyPr/>
        <a:lstStyle/>
        <a:p>
          <a:r>
            <a:rPr lang="en-US" dirty="0" smtClean="0"/>
            <a:t>SSIS</a:t>
          </a:r>
        </a:p>
        <a:p>
          <a:endParaRPr lang="en-US" dirty="0"/>
        </a:p>
      </dgm:t>
    </dgm:pt>
    <dgm:pt modelId="{F773D31D-FF2C-4A0D-940F-2D7E9BB77040}" type="parTrans" cxnId="{D7D15409-C940-4211-B304-BFA9F33C2D9A}">
      <dgm:prSet/>
      <dgm:spPr/>
      <dgm:t>
        <a:bodyPr/>
        <a:lstStyle/>
        <a:p>
          <a:endParaRPr lang="en-US"/>
        </a:p>
      </dgm:t>
    </dgm:pt>
    <dgm:pt modelId="{E50E1E30-CF37-49EC-A7EE-5FE15D6EEDCD}" type="sibTrans" cxnId="{D7D15409-C940-4211-B304-BFA9F33C2D9A}">
      <dgm:prSet/>
      <dgm:spPr/>
      <dgm:t>
        <a:bodyPr/>
        <a:lstStyle/>
        <a:p>
          <a:endParaRPr lang="en-US"/>
        </a:p>
      </dgm:t>
    </dgm:pt>
    <dgm:pt modelId="{DE96E8F6-0098-4394-B97F-F928BAD3BB75}">
      <dgm:prSet phldrT="[Text]"/>
      <dgm:spPr/>
      <dgm:t>
        <a:bodyPr/>
        <a:lstStyle/>
        <a:p>
          <a:r>
            <a:rPr lang="en-US" dirty="0" smtClean="0"/>
            <a:t>EIM</a:t>
          </a:r>
          <a:endParaRPr lang="en-US" dirty="0"/>
        </a:p>
      </dgm:t>
    </dgm:pt>
    <dgm:pt modelId="{3E9B7544-2CA1-4F9F-8C36-DAE076AECDA1}" type="parTrans" cxnId="{C813DD6A-3D27-448C-AA86-D0513B7B97B4}">
      <dgm:prSet/>
      <dgm:spPr/>
      <dgm:t>
        <a:bodyPr/>
        <a:lstStyle/>
        <a:p>
          <a:endParaRPr lang="en-US"/>
        </a:p>
      </dgm:t>
    </dgm:pt>
    <dgm:pt modelId="{75A3BF28-C648-43FE-A844-0C19C6A83433}" type="sibTrans" cxnId="{C813DD6A-3D27-448C-AA86-D0513B7B97B4}">
      <dgm:prSet/>
      <dgm:spPr/>
      <dgm:t>
        <a:bodyPr/>
        <a:lstStyle/>
        <a:p>
          <a:endParaRPr lang="en-US"/>
        </a:p>
      </dgm:t>
    </dgm:pt>
    <dgm:pt modelId="{FF40E662-6E91-46F5-99BD-F7719F102B05}" type="pres">
      <dgm:prSet presAssocID="{719BF3DB-0360-477F-A6DF-A83BC09E368D}" presName="Name0" presStyleCnt="0">
        <dgm:presLayoutVars>
          <dgm:dir/>
          <dgm:resizeHandles val="exact"/>
        </dgm:presLayoutVars>
      </dgm:prSet>
      <dgm:spPr/>
      <dgm:t>
        <a:bodyPr/>
        <a:lstStyle/>
        <a:p>
          <a:endParaRPr lang="en-US"/>
        </a:p>
      </dgm:t>
    </dgm:pt>
    <dgm:pt modelId="{8906DAC9-F9C7-44D8-8F8B-BA2EDEBE40A0}" type="pres">
      <dgm:prSet presAssocID="{719BF3DB-0360-477F-A6DF-A83BC09E368D}" presName="vNodes" presStyleCnt="0"/>
      <dgm:spPr/>
      <dgm:t>
        <a:bodyPr/>
        <a:lstStyle/>
        <a:p>
          <a:endParaRPr lang="en-US"/>
        </a:p>
      </dgm:t>
    </dgm:pt>
    <dgm:pt modelId="{D19B3B03-9299-4D5A-87F6-81DF6BE20148}" type="pres">
      <dgm:prSet presAssocID="{C773CA5A-66C1-4107-8DBD-17E102B716A2}" presName="node" presStyleLbl="node1" presStyleIdx="0" presStyleCnt="4">
        <dgm:presLayoutVars>
          <dgm:bulletEnabled val="1"/>
        </dgm:presLayoutVars>
      </dgm:prSet>
      <dgm:spPr/>
      <dgm:t>
        <a:bodyPr/>
        <a:lstStyle/>
        <a:p>
          <a:endParaRPr lang="en-US"/>
        </a:p>
      </dgm:t>
    </dgm:pt>
    <dgm:pt modelId="{88B32AA0-3CFD-4820-8077-9B5D80363020}" type="pres">
      <dgm:prSet presAssocID="{A39EF769-4267-4AAC-9A68-65B7E0B2CDDC}" presName="spacerT" presStyleCnt="0"/>
      <dgm:spPr/>
      <dgm:t>
        <a:bodyPr/>
        <a:lstStyle/>
        <a:p>
          <a:endParaRPr lang="en-US"/>
        </a:p>
      </dgm:t>
    </dgm:pt>
    <dgm:pt modelId="{0BB8B71E-A306-4D1C-9133-3ECCA602C13C}" type="pres">
      <dgm:prSet presAssocID="{A39EF769-4267-4AAC-9A68-65B7E0B2CDDC}" presName="sibTrans" presStyleLbl="sibTrans2D1" presStyleIdx="0" presStyleCnt="3"/>
      <dgm:spPr/>
      <dgm:t>
        <a:bodyPr/>
        <a:lstStyle/>
        <a:p>
          <a:endParaRPr lang="en-US"/>
        </a:p>
      </dgm:t>
    </dgm:pt>
    <dgm:pt modelId="{3488F238-8565-4355-9C59-C4883BF85698}" type="pres">
      <dgm:prSet presAssocID="{A39EF769-4267-4AAC-9A68-65B7E0B2CDDC}" presName="spacerB" presStyleCnt="0"/>
      <dgm:spPr/>
      <dgm:t>
        <a:bodyPr/>
        <a:lstStyle/>
        <a:p>
          <a:endParaRPr lang="en-US"/>
        </a:p>
      </dgm:t>
    </dgm:pt>
    <dgm:pt modelId="{A0643576-D7CB-407C-95DF-9FF5C40ED699}" type="pres">
      <dgm:prSet presAssocID="{BCA3EDA9-8560-4BEF-B7F5-EF28FEA99EB6}" presName="node" presStyleLbl="node1" presStyleIdx="1" presStyleCnt="4">
        <dgm:presLayoutVars>
          <dgm:bulletEnabled val="1"/>
        </dgm:presLayoutVars>
      </dgm:prSet>
      <dgm:spPr/>
      <dgm:t>
        <a:bodyPr/>
        <a:lstStyle/>
        <a:p>
          <a:endParaRPr lang="en-US"/>
        </a:p>
      </dgm:t>
    </dgm:pt>
    <dgm:pt modelId="{5820F7AE-C362-4979-A96E-863F5841F845}" type="pres">
      <dgm:prSet presAssocID="{D47D1D1F-7924-4D09-976E-5C5DEDA57A8F}" presName="spacerT" presStyleCnt="0"/>
      <dgm:spPr/>
      <dgm:t>
        <a:bodyPr/>
        <a:lstStyle/>
        <a:p>
          <a:endParaRPr lang="en-US"/>
        </a:p>
      </dgm:t>
    </dgm:pt>
    <dgm:pt modelId="{9B73F39D-D502-485D-B7E8-636E53A29D66}" type="pres">
      <dgm:prSet presAssocID="{D47D1D1F-7924-4D09-976E-5C5DEDA57A8F}" presName="sibTrans" presStyleLbl="sibTrans2D1" presStyleIdx="1" presStyleCnt="3"/>
      <dgm:spPr/>
      <dgm:t>
        <a:bodyPr/>
        <a:lstStyle/>
        <a:p>
          <a:endParaRPr lang="en-US"/>
        </a:p>
      </dgm:t>
    </dgm:pt>
    <dgm:pt modelId="{B315EB18-1E51-4A70-8A86-3A08F2124777}" type="pres">
      <dgm:prSet presAssocID="{D47D1D1F-7924-4D09-976E-5C5DEDA57A8F}" presName="spacerB" presStyleCnt="0"/>
      <dgm:spPr/>
      <dgm:t>
        <a:bodyPr/>
        <a:lstStyle/>
        <a:p>
          <a:endParaRPr lang="en-US"/>
        </a:p>
      </dgm:t>
    </dgm:pt>
    <dgm:pt modelId="{175D1FDF-C8DC-40F3-A51E-A02B303D285A}" type="pres">
      <dgm:prSet presAssocID="{8A8B188B-206A-41A9-A4AC-9167CB20E008}" presName="node" presStyleLbl="node1" presStyleIdx="2" presStyleCnt="4">
        <dgm:presLayoutVars>
          <dgm:bulletEnabled val="1"/>
        </dgm:presLayoutVars>
      </dgm:prSet>
      <dgm:spPr/>
      <dgm:t>
        <a:bodyPr/>
        <a:lstStyle/>
        <a:p>
          <a:endParaRPr lang="en-US"/>
        </a:p>
      </dgm:t>
    </dgm:pt>
    <dgm:pt modelId="{EFEF32E8-FC68-4A67-9EA2-8F2300332168}" type="pres">
      <dgm:prSet presAssocID="{719BF3DB-0360-477F-A6DF-A83BC09E368D}" presName="sibTransLast" presStyleLbl="sibTrans2D1" presStyleIdx="2" presStyleCnt="3"/>
      <dgm:spPr/>
      <dgm:t>
        <a:bodyPr/>
        <a:lstStyle/>
        <a:p>
          <a:endParaRPr lang="en-US"/>
        </a:p>
      </dgm:t>
    </dgm:pt>
    <dgm:pt modelId="{9C83CA4E-F8B2-4A23-97FE-D4E26F553D42}" type="pres">
      <dgm:prSet presAssocID="{719BF3DB-0360-477F-A6DF-A83BC09E368D}" presName="connectorText" presStyleLbl="sibTrans2D1" presStyleIdx="2" presStyleCnt="3"/>
      <dgm:spPr/>
      <dgm:t>
        <a:bodyPr/>
        <a:lstStyle/>
        <a:p>
          <a:endParaRPr lang="en-US"/>
        </a:p>
      </dgm:t>
    </dgm:pt>
    <dgm:pt modelId="{A0EAAF3D-15CE-45D2-9FD9-39DE4EA66C62}" type="pres">
      <dgm:prSet presAssocID="{719BF3DB-0360-477F-A6DF-A83BC09E368D}" presName="lastNode" presStyleLbl="node1" presStyleIdx="3" presStyleCnt="4">
        <dgm:presLayoutVars>
          <dgm:bulletEnabled val="1"/>
        </dgm:presLayoutVars>
      </dgm:prSet>
      <dgm:spPr/>
      <dgm:t>
        <a:bodyPr/>
        <a:lstStyle/>
        <a:p>
          <a:endParaRPr lang="en-US"/>
        </a:p>
      </dgm:t>
    </dgm:pt>
  </dgm:ptLst>
  <dgm:cxnLst>
    <dgm:cxn modelId="{2B0E00CC-2B1B-41A8-BCCD-F1699E1722F3}" type="presOf" srcId="{DE96E8F6-0098-4394-B97F-F928BAD3BB75}" destId="{A0EAAF3D-15CE-45D2-9FD9-39DE4EA66C62}" srcOrd="0" destOrd="0" presId="urn:microsoft.com/office/officeart/2005/8/layout/equation2"/>
    <dgm:cxn modelId="{9D3DA2DF-CD84-4DC4-A35F-CC5086A29A41}" type="presOf" srcId="{E50E1E30-CF37-49EC-A7EE-5FE15D6EEDCD}" destId="{9C83CA4E-F8B2-4A23-97FE-D4E26F553D42}" srcOrd="1" destOrd="0" presId="urn:microsoft.com/office/officeart/2005/8/layout/equation2"/>
    <dgm:cxn modelId="{8640CD73-71CC-43D3-A566-F88504A1476D}" type="presOf" srcId="{719BF3DB-0360-477F-A6DF-A83BC09E368D}" destId="{FF40E662-6E91-46F5-99BD-F7719F102B05}" srcOrd="0" destOrd="0" presId="urn:microsoft.com/office/officeart/2005/8/layout/equation2"/>
    <dgm:cxn modelId="{9CE6CE40-33DA-40FC-9E03-B79A34571FC1}" type="presOf" srcId="{A39EF769-4267-4AAC-9A68-65B7E0B2CDDC}" destId="{0BB8B71E-A306-4D1C-9133-3ECCA602C13C}" srcOrd="0" destOrd="0" presId="urn:microsoft.com/office/officeart/2005/8/layout/equation2"/>
    <dgm:cxn modelId="{6634DEF9-1D54-45B2-B0DA-8439EEB69EAE}" type="presOf" srcId="{C773CA5A-66C1-4107-8DBD-17E102B716A2}" destId="{D19B3B03-9299-4D5A-87F6-81DF6BE20148}" srcOrd="0" destOrd="0" presId="urn:microsoft.com/office/officeart/2005/8/layout/equation2"/>
    <dgm:cxn modelId="{6DE19EDF-6C4D-411E-A4D5-A41AC33EB8A3}" type="presOf" srcId="{D47D1D1F-7924-4D09-976E-5C5DEDA57A8F}" destId="{9B73F39D-D502-485D-B7E8-636E53A29D66}" srcOrd="0" destOrd="0" presId="urn:microsoft.com/office/officeart/2005/8/layout/equation2"/>
    <dgm:cxn modelId="{E1A88E64-D0F5-491E-A945-99728FF10E8E}" type="presOf" srcId="{BCA3EDA9-8560-4BEF-B7F5-EF28FEA99EB6}" destId="{A0643576-D7CB-407C-95DF-9FF5C40ED699}" srcOrd="0" destOrd="0" presId="urn:microsoft.com/office/officeart/2005/8/layout/equation2"/>
    <dgm:cxn modelId="{307C2AD7-0CF5-40F9-9743-FD4F60E50871}" type="presOf" srcId="{8A8B188B-206A-41A9-A4AC-9167CB20E008}" destId="{175D1FDF-C8DC-40F3-A51E-A02B303D285A}" srcOrd="0" destOrd="0" presId="urn:microsoft.com/office/officeart/2005/8/layout/equation2"/>
    <dgm:cxn modelId="{D7D15409-C940-4211-B304-BFA9F33C2D9A}" srcId="{719BF3DB-0360-477F-A6DF-A83BC09E368D}" destId="{8A8B188B-206A-41A9-A4AC-9167CB20E008}" srcOrd="2" destOrd="0" parTransId="{F773D31D-FF2C-4A0D-940F-2D7E9BB77040}" sibTransId="{E50E1E30-CF37-49EC-A7EE-5FE15D6EEDCD}"/>
    <dgm:cxn modelId="{C813DD6A-3D27-448C-AA86-D0513B7B97B4}" srcId="{719BF3DB-0360-477F-A6DF-A83BC09E368D}" destId="{DE96E8F6-0098-4394-B97F-F928BAD3BB75}" srcOrd="3" destOrd="0" parTransId="{3E9B7544-2CA1-4F9F-8C36-DAE076AECDA1}" sibTransId="{75A3BF28-C648-43FE-A844-0C19C6A83433}"/>
    <dgm:cxn modelId="{CBFB2378-1317-4608-8225-4484EB064281}" type="presOf" srcId="{E50E1E30-CF37-49EC-A7EE-5FE15D6EEDCD}" destId="{EFEF32E8-FC68-4A67-9EA2-8F2300332168}" srcOrd="0" destOrd="0" presId="urn:microsoft.com/office/officeart/2005/8/layout/equation2"/>
    <dgm:cxn modelId="{6F299DA8-331B-4C84-BECA-B6E64E7BB2CB}" srcId="{719BF3DB-0360-477F-A6DF-A83BC09E368D}" destId="{BCA3EDA9-8560-4BEF-B7F5-EF28FEA99EB6}" srcOrd="1" destOrd="0" parTransId="{668912B6-0BF8-455C-B181-5ABA043DC966}" sibTransId="{D47D1D1F-7924-4D09-976E-5C5DEDA57A8F}"/>
    <dgm:cxn modelId="{D6F73B15-5130-46EE-9A09-C08B735C431D}" srcId="{719BF3DB-0360-477F-A6DF-A83BC09E368D}" destId="{C773CA5A-66C1-4107-8DBD-17E102B716A2}" srcOrd="0" destOrd="0" parTransId="{123A6883-BB54-4503-ACC8-981EF851E683}" sibTransId="{A39EF769-4267-4AAC-9A68-65B7E0B2CDDC}"/>
    <dgm:cxn modelId="{FC546D76-5077-4BFB-AFD5-2091B9B4D3E6}" type="presParOf" srcId="{FF40E662-6E91-46F5-99BD-F7719F102B05}" destId="{8906DAC9-F9C7-44D8-8F8B-BA2EDEBE40A0}" srcOrd="0" destOrd="0" presId="urn:microsoft.com/office/officeart/2005/8/layout/equation2"/>
    <dgm:cxn modelId="{F78AEC4A-9E71-4B27-8CDE-0417CAF96A43}" type="presParOf" srcId="{8906DAC9-F9C7-44D8-8F8B-BA2EDEBE40A0}" destId="{D19B3B03-9299-4D5A-87F6-81DF6BE20148}" srcOrd="0" destOrd="0" presId="urn:microsoft.com/office/officeart/2005/8/layout/equation2"/>
    <dgm:cxn modelId="{37090C85-79B1-4388-A967-D25DB733BC0B}" type="presParOf" srcId="{8906DAC9-F9C7-44D8-8F8B-BA2EDEBE40A0}" destId="{88B32AA0-3CFD-4820-8077-9B5D80363020}" srcOrd="1" destOrd="0" presId="urn:microsoft.com/office/officeart/2005/8/layout/equation2"/>
    <dgm:cxn modelId="{518FD094-ED5E-470C-A8E9-7EC9924E9901}" type="presParOf" srcId="{8906DAC9-F9C7-44D8-8F8B-BA2EDEBE40A0}" destId="{0BB8B71E-A306-4D1C-9133-3ECCA602C13C}" srcOrd="2" destOrd="0" presId="urn:microsoft.com/office/officeart/2005/8/layout/equation2"/>
    <dgm:cxn modelId="{61676B91-DC39-4291-938D-AAC532BCBD39}" type="presParOf" srcId="{8906DAC9-F9C7-44D8-8F8B-BA2EDEBE40A0}" destId="{3488F238-8565-4355-9C59-C4883BF85698}" srcOrd="3" destOrd="0" presId="urn:microsoft.com/office/officeart/2005/8/layout/equation2"/>
    <dgm:cxn modelId="{EDD242B1-5C07-408D-A3EB-EAFD2E76B383}" type="presParOf" srcId="{8906DAC9-F9C7-44D8-8F8B-BA2EDEBE40A0}" destId="{A0643576-D7CB-407C-95DF-9FF5C40ED699}" srcOrd="4" destOrd="0" presId="urn:microsoft.com/office/officeart/2005/8/layout/equation2"/>
    <dgm:cxn modelId="{B322089A-AB1B-4DC7-BEB2-C480FA456833}" type="presParOf" srcId="{8906DAC9-F9C7-44D8-8F8B-BA2EDEBE40A0}" destId="{5820F7AE-C362-4979-A96E-863F5841F845}" srcOrd="5" destOrd="0" presId="urn:microsoft.com/office/officeart/2005/8/layout/equation2"/>
    <dgm:cxn modelId="{2D2E7F2B-14CC-4334-BCD5-4DC9EF8C30C5}" type="presParOf" srcId="{8906DAC9-F9C7-44D8-8F8B-BA2EDEBE40A0}" destId="{9B73F39D-D502-485D-B7E8-636E53A29D66}" srcOrd="6" destOrd="0" presId="urn:microsoft.com/office/officeart/2005/8/layout/equation2"/>
    <dgm:cxn modelId="{C54E20A6-23B4-4BF1-9D3A-6760957B58B3}" type="presParOf" srcId="{8906DAC9-F9C7-44D8-8F8B-BA2EDEBE40A0}" destId="{B315EB18-1E51-4A70-8A86-3A08F2124777}" srcOrd="7" destOrd="0" presId="urn:microsoft.com/office/officeart/2005/8/layout/equation2"/>
    <dgm:cxn modelId="{08AC77E6-038E-4A8E-9863-E1296784D91A}" type="presParOf" srcId="{8906DAC9-F9C7-44D8-8F8B-BA2EDEBE40A0}" destId="{175D1FDF-C8DC-40F3-A51E-A02B303D285A}" srcOrd="8" destOrd="0" presId="urn:microsoft.com/office/officeart/2005/8/layout/equation2"/>
    <dgm:cxn modelId="{E4436A39-31D8-4C0C-83D2-E6E1117D1D30}" type="presParOf" srcId="{FF40E662-6E91-46F5-99BD-F7719F102B05}" destId="{EFEF32E8-FC68-4A67-9EA2-8F2300332168}" srcOrd="1" destOrd="0" presId="urn:microsoft.com/office/officeart/2005/8/layout/equation2"/>
    <dgm:cxn modelId="{2EE357E3-1012-42C0-A7EA-80B685902F8C}" type="presParOf" srcId="{EFEF32E8-FC68-4A67-9EA2-8F2300332168}" destId="{9C83CA4E-F8B2-4A23-97FE-D4E26F553D42}" srcOrd="0" destOrd="0" presId="urn:microsoft.com/office/officeart/2005/8/layout/equation2"/>
    <dgm:cxn modelId="{993C4B8E-9439-42D5-931A-3CA8687672B5}" type="presParOf" srcId="{FF40E662-6E91-46F5-99BD-F7719F102B05}" destId="{A0EAAF3D-15CE-45D2-9FD9-39DE4EA66C62}"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E18C91-E256-47A5-AC02-67A0EE296E29}" type="doc">
      <dgm:prSet loTypeId="urn:microsoft.com/office/officeart/2005/8/layout/hProcess9" loCatId="process" qsTypeId="urn:microsoft.com/office/officeart/2005/8/quickstyle/simple1" qsCatId="simple" csTypeId="urn:microsoft.com/office/officeart/2005/8/colors/colorful1" csCatId="colorful" phldr="1"/>
      <dgm:spPr/>
    </dgm:pt>
    <dgm:pt modelId="{CFF93A7F-73F3-4AF5-92A8-41AF317F513F}">
      <dgm:prSet phldrT="[Text]"/>
      <dgm:spPr/>
      <dgm:t>
        <a:bodyPr/>
        <a:lstStyle/>
        <a:p>
          <a:r>
            <a:rPr lang="en-US"/>
            <a:t>Create/Open Project</a:t>
          </a:r>
        </a:p>
      </dgm:t>
    </dgm:pt>
    <dgm:pt modelId="{8EB2F319-0AE8-4155-A11F-0E9A36865ABB}" type="parTrans" cxnId="{82478D1E-6CB7-4F0E-8235-C159706E2AB0}">
      <dgm:prSet/>
      <dgm:spPr/>
      <dgm:t>
        <a:bodyPr/>
        <a:lstStyle/>
        <a:p>
          <a:endParaRPr lang="en-US"/>
        </a:p>
      </dgm:t>
    </dgm:pt>
    <dgm:pt modelId="{9B432868-165A-4716-94CC-59BA31A9AF9E}" type="sibTrans" cxnId="{82478D1E-6CB7-4F0E-8235-C159706E2AB0}">
      <dgm:prSet/>
      <dgm:spPr/>
      <dgm:t>
        <a:bodyPr/>
        <a:lstStyle/>
        <a:p>
          <a:endParaRPr lang="en-US"/>
        </a:p>
      </dgm:t>
    </dgm:pt>
    <dgm:pt modelId="{2B20FC91-D3F1-4619-A835-4273D1926BE2}">
      <dgm:prSet phldrT="[Text]"/>
      <dgm:spPr/>
      <dgm:t>
        <a:bodyPr/>
        <a:lstStyle/>
        <a:p>
          <a:r>
            <a:rPr lang="en-US" dirty="0"/>
            <a:t>Pick Source. Map Source columns to Domain</a:t>
          </a:r>
        </a:p>
      </dgm:t>
    </dgm:pt>
    <dgm:pt modelId="{06543CB6-6216-4FC0-A2C5-406570E3963D}" type="parTrans" cxnId="{F7FF5DF2-7843-4634-B65B-9E67BBFE170A}">
      <dgm:prSet/>
      <dgm:spPr/>
      <dgm:t>
        <a:bodyPr/>
        <a:lstStyle/>
        <a:p>
          <a:endParaRPr lang="en-US"/>
        </a:p>
      </dgm:t>
    </dgm:pt>
    <dgm:pt modelId="{17722ABE-A8C7-42BB-ADC4-90EA0F9B6352}" type="sibTrans" cxnId="{F7FF5DF2-7843-4634-B65B-9E67BBFE170A}">
      <dgm:prSet/>
      <dgm:spPr/>
      <dgm:t>
        <a:bodyPr/>
        <a:lstStyle/>
        <a:p>
          <a:endParaRPr lang="en-US"/>
        </a:p>
      </dgm:t>
    </dgm:pt>
    <dgm:pt modelId="{C860A9FF-9157-48A3-AE51-7B131FF011A7}">
      <dgm:prSet phldrT="[Text]"/>
      <dgm:spPr/>
      <dgm:t>
        <a:bodyPr/>
        <a:lstStyle/>
        <a:p>
          <a:r>
            <a:rPr lang="en-US"/>
            <a:t>Run the Cleansing and review Profiler progress</a:t>
          </a:r>
        </a:p>
      </dgm:t>
    </dgm:pt>
    <dgm:pt modelId="{09B11B8E-E6BF-4A80-B782-84B428A1DA65}" type="parTrans" cxnId="{832F13E7-686E-44CB-A67D-C5998FE119CA}">
      <dgm:prSet/>
      <dgm:spPr/>
      <dgm:t>
        <a:bodyPr/>
        <a:lstStyle/>
        <a:p>
          <a:endParaRPr lang="en-US"/>
        </a:p>
      </dgm:t>
    </dgm:pt>
    <dgm:pt modelId="{11918516-8966-4BAB-A64B-B79E8B9BE8C8}" type="sibTrans" cxnId="{832F13E7-686E-44CB-A67D-C5998FE119CA}">
      <dgm:prSet/>
      <dgm:spPr/>
      <dgm:t>
        <a:bodyPr/>
        <a:lstStyle/>
        <a:p>
          <a:endParaRPr lang="en-US"/>
        </a:p>
      </dgm:t>
    </dgm:pt>
    <dgm:pt modelId="{B011448B-837D-4FD0-92D3-382FA7265622}">
      <dgm:prSet phldrT="[Text]"/>
      <dgm:spPr/>
      <dgm:t>
        <a:bodyPr/>
        <a:lstStyle/>
        <a:p>
          <a:r>
            <a:rPr lang="en-US"/>
            <a:t>Manage and View Results interactively</a:t>
          </a:r>
        </a:p>
      </dgm:t>
    </dgm:pt>
    <dgm:pt modelId="{323B05DA-9734-44E9-94D8-8E4AA5ACD949}" type="parTrans" cxnId="{627A1222-C2FC-410C-AA11-1503988F34B0}">
      <dgm:prSet/>
      <dgm:spPr/>
      <dgm:t>
        <a:bodyPr/>
        <a:lstStyle/>
        <a:p>
          <a:endParaRPr lang="en-US"/>
        </a:p>
      </dgm:t>
    </dgm:pt>
    <dgm:pt modelId="{E98E6939-B2CD-4102-A313-362649264D58}" type="sibTrans" cxnId="{627A1222-C2FC-410C-AA11-1503988F34B0}">
      <dgm:prSet/>
      <dgm:spPr/>
      <dgm:t>
        <a:bodyPr/>
        <a:lstStyle/>
        <a:p>
          <a:endParaRPr lang="en-US"/>
        </a:p>
      </dgm:t>
    </dgm:pt>
    <dgm:pt modelId="{CCBDE541-CB35-4881-B134-F58382A75C90}">
      <dgm:prSet phldrT="[Text]"/>
      <dgm:spPr/>
      <dgm:t>
        <a:bodyPr/>
        <a:lstStyle/>
        <a:p>
          <a:r>
            <a:rPr lang="en-US"/>
            <a:t>Export Results</a:t>
          </a:r>
        </a:p>
      </dgm:t>
    </dgm:pt>
    <dgm:pt modelId="{BB767166-A6DE-4B7E-BF71-52F615C0270F}" type="parTrans" cxnId="{B1391F30-8318-4308-BC92-EB894573F097}">
      <dgm:prSet/>
      <dgm:spPr/>
      <dgm:t>
        <a:bodyPr/>
        <a:lstStyle/>
        <a:p>
          <a:endParaRPr lang="en-US"/>
        </a:p>
      </dgm:t>
    </dgm:pt>
    <dgm:pt modelId="{7008D3BD-6527-4EF9-845A-8616D184B2A3}" type="sibTrans" cxnId="{B1391F30-8318-4308-BC92-EB894573F097}">
      <dgm:prSet/>
      <dgm:spPr/>
      <dgm:t>
        <a:bodyPr/>
        <a:lstStyle/>
        <a:p>
          <a:endParaRPr lang="en-US"/>
        </a:p>
      </dgm:t>
    </dgm:pt>
    <dgm:pt modelId="{F209EE2D-AC2C-4CBB-8D6D-3A4D19EEF859}" type="pres">
      <dgm:prSet presAssocID="{F7E18C91-E256-47A5-AC02-67A0EE296E29}" presName="CompostProcess" presStyleCnt="0">
        <dgm:presLayoutVars>
          <dgm:dir/>
          <dgm:resizeHandles val="exact"/>
        </dgm:presLayoutVars>
      </dgm:prSet>
      <dgm:spPr/>
    </dgm:pt>
    <dgm:pt modelId="{2B550540-7725-46F3-8196-90B0CBD75F0C}" type="pres">
      <dgm:prSet presAssocID="{F7E18C91-E256-47A5-AC02-67A0EE296E29}" presName="arrow" presStyleLbl="bgShp" presStyleIdx="0" presStyleCnt="1" custScaleX="117647" custLinFactNeighborX="12569" custLinFactNeighborY="-7984"/>
      <dgm:spPr>
        <a:solidFill>
          <a:srgbClr val="E8D0D0">
            <a:alpha val="63137"/>
          </a:srgbClr>
        </a:solidFill>
      </dgm:spPr>
    </dgm:pt>
    <dgm:pt modelId="{911A7C1E-16DE-4660-BFA9-CCB9BC267D36}" type="pres">
      <dgm:prSet presAssocID="{F7E18C91-E256-47A5-AC02-67A0EE296E29}" presName="linearProcess" presStyleCnt="0"/>
      <dgm:spPr/>
    </dgm:pt>
    <dgm:pt modelId="{34EBA925-23C0-4695-8A97-624D9B54FEA8}" type="pres">
      <dgm:prSet presAssocID="{CFF93A7F-73F3-4AF5-92A8-41AF317F513F}" presName="textNode" presStyleLbl="node1" presStyleIdx="0" presStyleCnt="5">
        <dgm:presLayoutVars>
          <dgm:bulletEnabled val="1"/>
        </dgm:presLayoutVars>
      </dgm:prSet>
      <dgm:spPr/>
      <dgm:t>
        <a:bodyPr/>
        <a:lstStyle/>
        <a:p>
          <a:endParaRPr lang="en-US"/>
        </a:p>
      </dgm:t>
    </dgm:pt>
    <dgm:pt modelId="{FCB80985-91F6-4B3C-913C-F779D43391A0}" type="pres">
      <dgm:prSet presAssocID="{9B432868-165A-4716-94CC-59BA31A9AF9E}" presName="sibTrans" presStyleCnt="0"/>
      <dgm:spPr/>
    </dgm:pt>
    <dgm:pt modelId="{EEDE8CE0-CFAE-43B0-A008-EA3266CCF459}" type="pres">
      <dgm:prSet presAssocID="{2B20FC91-D3F1-4619-A835-4273D1926BE2}" presName="textNode" presStyleLbl="node1" presStyleIdx="1" presStyleCnt="5">
        <dgm:presLayoutVars>
          <dgm:bulletEnabled val="1"/>
        </dgm:presLayoutVars>
      </dgm:prSet>
      <dgm:spPr/>
      <dgm:t>
        <a:bodyPr/>
        <a:lstStyle/>
        <a:p>
          <a:endParaRPr lang="en-US"/>
        </a:p>
      </dgm:t>
    </dgm:pt>
    <dgm:pt modelId="{BF8AD353-097A-43CA-A4BC-9A0332FBAE95}" type="pres">
      <dgm:prSet presAssocID="{17722ABE-A8C7-42BB-ADC4-90EA0F9B6352}" presName="sibTrans" presStyleCnt="0"/>
      <dgm:spPr/>
    </dgm:pt>
    <dgm:pt modelId="{6076D965-B4FD-45FC-848F-17D73EFE5CAD}" type="pres">
      <dgm:prSet presAssocID="{C860A9FF-9157-48A3-AE51-7B131FF011A7}" presName="textNode" presStyleLbl="node1" presStyleIdx="2" presStyleCnt="5">
        <dgm:presLayoutVars>
          <dgm:bulletEnabled val="1"/>
        </dgm:presLayoutVars>
      </dgm:prSet>
      <dgm:spPr/>
      <dgm:t>
        <a:bodyPr/>
        <a:lstStyle/>
        <a:p>
          <a:endParaRPr lang="en-US"/>
        </a:p>
      </dgm:t>
    </dgm:pt>
    <dgm:pt modelId="{9D3551E2-FA3D-46A2-93E3-1CDB6092557B}" type="pres">
      <dgm:prSet presAssocID="{11918516-8966-4BAB-A64B-B79E8B9BE8C8}" presName="sibTrans" presStyleCnt="0"/>
      <dgm:spPr/>
    </dgm:pt>
    <dgm:pt modelId="{7D1D74D8-53A6-4BF8-B8A7-F75EDE1F8112}" type="pres">
      <dgm:prSet presAssocID="{B011448B-837D-4FD0-92D3-382FA7265622}" presName="textNode" presStyleLbl="node1" presStyleIdx="3" presStyleCnt="5">
        <dgm:presLayoutVars>
          <dgm:bulletEnabled val="1"/>
        </dgm:presLayoutVars>
      </dgm:prSet>
      <dgm:spPr/>
      <dgm:t>
        <a:bodyPr/>
        <a:lstStyle/>
        <a:p>
          <a:endParaRPr lang="en-US"/>
        </a:p>
      </dgm:t>
    </dgm:pt>
    <dgm:pt modelId="{52ADA55D-07F1-4C04-8DAC-13B3BB8B5B23}" type="pres">
      <dgm:prSet presAssocID="{E98E6939-B2CD-4102-A313-362649264D58}" presName="sibTrans" presStyleCnt="0"/>
      <dgm:spPr/>
    </dgm:pt>
    <dgm:pt modelId="{F2D80AFB-04F6-4129-A6CC-3C2A907CD347}" type="pres">
      <dgm:prSet presAssocID="{CCBDE541-CB35-4881-B134-F58382A75C90}" presName="textNode" presStyleLbl="node1" presStyleIdx="4" presStyleCnt="5">
        <dgm:presLayoutVars>
          <dgm:bulletEnabled val="1"/>
        </dgm:presLayoutVars>
      </dgm:prSet>
      <dgm:spPr/>
      <dgm:t>
        <a:bodyPr/>
        <a:lstStyle/>
        <a:p>
          <a:endParaRPr lang="en-US"/>
        </a:p>
      </dgm:t>
    </dgm:pt>
  </dgm:ptLst>
  <dgm:cxnLst>
    <dgm:cxn modelId="{B1391F30-8318-4308-BC92-EB894573F097}" srcId="{F7E18C91-E256-47A5-AC02-67A0EE296E29}" destId="{CCBDE541-CB35-4881-B134-F58382A75C90}" srcOrd="4" destOrd="0" parTransId="{BB767166-A6DE-4B7E-BF71-52F615C0270F}" sibTransId="{7008D3BD-6527-4EF9-845A-8616D184B2A3}"/>
    <dgm:cxn modelId="{627A1222-C2FC-410C-AA11-1503988F34B0}" srcId="{F7E18C91-E256-47A5-AC02-67A0EE296E29}" destId="{B011448B-837D-4FD0-92D3-382FA7265622}" srcOrd="3" destOrd="0" parTransId="{323B05DA-9734-44E9-94D8-8E4AA5ACD949}" sibTransId="{E98E6939-B2CD-4102-A313-362649264D58}"/>
    <dgm:cxn modelId="{F7FF5DF2-7843-4634-B65B-9E67BBFE170A}" srcId="{F7E18C91-E256-47A5-AC02-67A0EE296E29}" destId="{2B20FC91-D3F1-4619-A835-4273D1926BE2}" srcOrd="1" destOrd="0" parTransId="{06543CB6-6216-4FC0-A2C5-406570E3963D}" sibTransId="{17722ABE-A8C7-42BB-ADC4-90EA0F9B6352}"/>
    <dgm:cxn modelId="{604029B6-D536-4989-B59B-1ADAC3BB2C8E}" type="presOf" srcId="{F7E18C91-E256-47A5-AC02-67A0EE296E29}" destId="{F209EE2D-AC2C-4CBB-8D6D-3A4D19EEF859}" srcOrd="0" destOrd="0" presId="urn:microsoft.com/office/officeart/2005/8/layout/hProcess9"/>
    <dgm:cxn modelId="{832F13E7-686E-44CB-A67D-C5998FE119CA}" srcId="{F7E18C91-E256-47A5-AC02-67A0EE296E29}" destId="{C860A9FF-9157-48A3-AE51-7B131FF011A7}" srcOrd="2" destOrd="0" parTransId="{09B11B8E-E6BF-4A80-B782-84B428A1DA65}" sibTransId="{11918516-8966-4BAB-A64B-B79E8B9BE8C8}"/>
    <dgm:cxn modelId="{29F0AE26-E251-4C7E-A30D-BDE196260311}" type="presOf" srcId="{C860A9FF-9157-48A3-AE51-7B131FF011A7}" destId="{6076D965-B4FD-45FC-848F-17D73EFE5CAD}" srcOrd="0" destOrd="0" presId="urn:microsoft.com/office/officeart/2005/8/layout/hProcess9"/>
    <dgm:cxn modelId="{82478D1E-6CB7-4F0E-8235-C159706E2AB0}" srcId="{F7E18C91-E256-47A5-AC02-67A0EE296E29}" destId="{CFF93A7F-73F3-4AF5-92A8-41AF317F513F}" srcOrd="0" destOrd="0" parTransId="{8EB2F319-0AE8-4155-A11F-0E9A36865ABB}" sibTransId="{9B432868-165A-4716-94CC-59BA31A9AF9E}"/>
    <dgm:cxn modelId="{D31EB442-1FD5-4845-95E3-66414388B7C3}" type="presOf" srcId="{CFF93A7F-73F3-4AF5-92A8-41AF317F513F}" destId="{34EBA925-23C0-4695-8A97-624D9B54FEA8}" srcOrd="0" destOrd="0" presId="urn:microsoft.com/office/officeart/2005/8/layout/hProcess9"/>
    <dgm:cxn modelId="{9F8252D8-772D-4EE6-9FCA-5E9A36373448}" type="presOf" srcId="{CCBDE541-CB35-4881-B134-F58382A75C90}" destId="{F2D80AFB-04F6-4129-A6CC-3C2A907CD347}" srcOrd="0" destOrd="0" presId="urn:microsoft.com/office/officeart/2005/8/layout/hProcess9"/>
    <dgm:cxn modelId="{EB3B9985-D6AD-48C7-B199-116BE16F7501}" type="presOf" srcId="{2B20FC91-D3F1-4619-A835-4273D1926BE2}" destId="{EEDE8CE0-CFAE-43B0-A008-EA3266CCF459}" srcOrd="0" destOrd="0" presId="urn:microsoft.com/office/officeart/2005/8/layout/hProcess9"/>
    <dgm:cxn modelId="{6F2FCBC5-97D3-4245-9CED-E16C8EE81710}" type="presOf" srcId="{B011448B-837D-4FD0-92D3-382FA7265622}" destId="{7D1D74D8-53A6-4BF8-B8A7-F75EDE1F8112}" srcOrd="0" destOrd="0" presId="urn:microsoft.com/office/officeart/2005/8/layout/hProcess9"/>
    <dgm:cxn modelId="{85D536D4-D58C-4602-85EE-7D6DB35E8AED}" type="presParOf" srcId="{F209EE2D-AC2C-4CBB-8D6D-3A4D19EEF859}" destId="{2B550540-7725-46F3-8196-90B0CBD75F0C}" srcOrd="0" destOrd="0" presId="urn:microsoft.com/office/officeart/2005/8/layout/hProcess9"/>
    <dgm:cxn modelId="{6053BDAC-E5B5-4B60-B0DC-0053DC0BF232}" type="presParOf" srcId="{F209EE2D-AC2C-4CBB-8D6D-3A4D19EEF859}" destId="{911A7C1E-16DE-4660-BFA9-CCB9BC267D36}" srcOrd="1" destOrd="0" presId="urn:microsoft.com/office/officeart/2005/8/layout/hProcess9"/>
    <dgm:cxn modelId="{FC048655-9D43-4887-A090-C4FA673A1618}" type="presParOf" srcId="{911A7C1E-16DE-4660-BFA9-CCB9BC267D36}" destId="{34EBA925-23C0-4695-8A97-624D9B54FEA8}" srcOrd="0" destOrd="0" presId="urn:microsoft.com/office/officeart/2005/8/layout/hProcess9"/>
    <dgm:cxn modelId="{99B0B794-7BD7-445B-9CA6-C26D1B786F76}" type="presParOf" srcId="{911A7C1E-16DE-4660-BFA9-CCB9BC267D36}" destId="{FCB80985-91F6-4B3C-913C-F779D43391A0}" srcOrd="1" destOrd="0" presId="urn:microsoft.com/office/officeart/2005/8/layout/hProcess9"/>
    <dgm:cxn modelId="{6D0F7105-4246-407B-8680-35FF040B6575}" type="presParOf" srcId="{911A7C1E-16DE-4660-BFA9-CCB9BC267D36}" destId="{EEDE8CE0-CFAE-43B0-A008-EA3266CCF459}" srcOrd="2" destOrd="0" presId="urn:microsoft.com/office/officeart/2005/8/layout/hProcess9"/>
    <dgm:cxn modelId="{7D96A90A-7A3E-43F9-A690-E1570BC3FDC7}" type="presParOf" srcId="{911A7C1E-16DE-4660-BFA9-CCB9BC267D36}" destId="{BF8AD353-097A-43CA-A4BC-9A0332FBAE95}" srcOrd="3" destOrd="0" presId="urn:microsoft.com/office/officeart/2005/8/layout/hProcess9"/>
    <dgm:cxn modelId="{B6F205CC-3262-4C52-AA9B-328E7494E38F}" type="presParOf" srcId="{911A7C1E-16DE-4660-BFA9-CCB9BC267D36}" destId="{6076D965-B4FD-45FC-848F-17D73EFE5CAD}" srcOrd="4" destOrd="0" presId="urn:microsoft.com/office/officeart/2005/8/layout/hProcess9"/>
    <dgm:cxn modelId="{33938D33-4B42-4FFF-9200-E08822C40160}" type="presParOf" srcId="{911A7C1E-16DE-4660-BFA9-CCB9BC267D36}" destId="{9D3551E2-FA3D-46A2-93E3-1CDB6092557B}" srcOrd="5" destOrd="0" presId="urn:microsoft.com/office/officeart/2005/8/layout/hProcess9"/>
    <dgm:cxn modelId="{5329AC3F-FEF4-43DD-AC08-A6BCE925F9B6}" type="presParOf" srcId="{911A7C1E-16DE-4660-BFA9-CCB9BC267D36}" destId="{7D1D74D8-53A6-4BF8-B8A7-F75EDE1F8112}" srcOrd="6" destOrd="0" presId="urn:microsoft.com/office/officeart/2005/8/layout/hProcess9"/>
    <dgm:cxn modelId="{1C72AC84-02AC-483B-AB26-7991BE7DA248}" type="presParOf" srcId="{911A7C1E-16DE-4660-BFA9-CCB9BC267D36}" destId="{52ADA55D-07F1-4C04-8DAC-13B3BB8B5B23}" srcOrd="7" destOrd="0" presId="urn:microsoft.com/office/officeart/2005/8/layout/hProcess9"/>
    <dgm:cxn modelId="{E34C4CA9-9623-4D06-A0BD-9A15FB45E95C}" type="presParOf" srcId="{911A7C1E-16DE-4660-BFA9-CCB9BC267D36}" destId="{F2D80AFB-04F6-4129-A6CC-3C2A907CD347}"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3CA624-C88E-40E2-8DFE-699B7BAFE86C}" type="doc">
      <dgm:prSet loTypeId="urn:microsoft.com/office/officeart/2005/8/layout/hList7" loCatId="list" qsTypeId="urn:microsoft.com/office/officeart/2005/8/quickstyle/simple5" qsCatId="simple" csTypeId="urn:microsoft.com/office/officeart/2005/8/colors/colorful5" csCatId="colorful" phldr="1"/>
      <dgm:spPr/>
      <dgm:t>
        <a:bodyPr/>
        <a:lstStyle/>
        <a:p>
          <a:endParaRPr lang="en-US"/>
        </a:p>
      </dgm:t>
    </dgm:pt>
    <dgm:pt modelId="{BBA22394-229C-40E5-8714-22E32ED64371}">
      <dgm:prSet phldrT="[Text]" custT="1"/>
      <dgm:spPr/>
      <dgm:t>
        <a:bodyPr/>
        <a:lstStyle/>
        <a:p>
          <a:r>
            <a:rPr lang="en-US" sz="4400" dirty="0"/>
            <a:t>DBA</a:t>
          </a:r>
          <a:endParaRPr lang="en-US" sz="4800" dirty="0"/>
        </a:p>
      </dgm:t>
    </dgm:pt>
    <dgm:pt modelId="{0F24DD86-B857-4D43-AC24-47F14B1429C4}" type="parTrans" cxnId="{865F6AF5-9E0D-4A4D-8E78-BBB61B4E483A}">
      <dgm:prSet/>
      <dgm:spPr/>
      <dgm:t>
        <a:bodyPr/>
        <a:lstStyle/>
        <a:p>
          <a:endParaRPr lang="en-US"/>
        </a:p>
      </dgm:t>
    </dgm:pt>
    <dgm:pt modelId="{6B9C811D-2624-4161-B0D4-73952BA28633}" type="sibTrans" cxnId="{865F6AF5-9E0D-4A4D-8E78-BBB61B4E483A}">
      <dgm:prSet/>
      <dgm:spPr/>
      <dgm:t>
        <a:bodyPr/>
        <a:lstStyle/>
        <a:p>
          <a:endParaRPr lang="en-US"/>
        </a:p>
      </dgm:t>
    </dgm:pt>
    <dgm:pt modelId="{F4E134C2-9D88-4AE8-B7EB-A4899D81113B}">
      <dgm:prSet phldrT="[Text]" custT="1"/>
      <dgm:spPr/>
      <dgm:t>
        <a:bodyPr/>
        <a:lstStyle/>
        <a:p>
          <a:r>
            <a:rPr lang="en-US" sz="2800" dirty="0"/>
            <a:t>BI Developer</a:t>
          </a:r>
        </a:p>
      </dgm:t>
    </dgm:pt>
    <dgm:pt modelId="{CC3A5EB7-22CA-4E39-9D1D-C807D1AE3D85}" type="parTrans" cxnId="{BB9A744D-C7B4-4E3A-9E74-19229ACF7EBD}">
      <dgm:prSet/>
      <dgm:spPr/>
      <dgm:t>
        <a:bodyPr/>
        <a:lstStyle/>
        <a:p>
          <a:endParaRPr lang="en-US"/>
        </a:p>
      </dgm:t>
    </dgm:pt>
    <dgm:pt modelId="{1387A5DA-B9F8-4135-A862-0FF08C22012F}" type="sibTrans" cxnId="{BB9A744D-C7B4-4E3A-9E74-19229ACF7EBD}">
      <dgm:prSet/>
      <dgm:spPr/>
      <dgm:t>
        <a:bodyPr/>
        <a:lstStyle/>
        <a:p>
          <a:endParaRPr lang="en-US"/>
        </a:p>
      </dgm:t>
    </dgm:pt>
    <dgm:pt modelId="{A4E4C13E-881B-4A0C-AA97-A982F227B361}">
      <dgm:prSet phldrT="[Text]" custT="1"/>
      <dgm:spPr/>
      <dgm:t>
        <a:bodyPr/>
        <a:lstStyle/>
        <a:p>
          <a:r>
            <a:rPr lang="en-US" sz="2000" dirty="0"/>
            <a:t>Data </a:t>
          </a:r>
          <a:r>
            <a:rPr lang="en-US" sz="2000" dirty="0" smtClean="0"/>
            <a:t>Steward / Business Analyst</a:t>
          </a:r>
          <a:endParaRPr lang="en-US" sz="2000" dirty="0"/>
        </a:p>
      </dgm:t>
    </dgm:pt>
    <dgm:pt modelId="{C71100EF-CD8B-4105-BA6B-24A398F701BA}" type="parTrans" cxnId="{0609C8C0-4BA9-4D7F-B79F-ABF94672923D}">
      <dgm:prSet/>
      <dgm:spPr/>
      <dgm:t>
        <a:bodyPr/>
        <a:lstStyle/>
        <a:p>
          <a:endParaRPr lang="en-US"/>
        </a:p>
      </dgm:t>
    </dgm:pt>
    <dgm:pt modelId="{4B3971A7-4E03-4856-A902-68C088909C9A}" type="sibTrans" cxnId="{0609C8C0-4BA9-4D7F-B79F-ABF94672923D}">
      <dgm:prSet/>
      <dgm:spPr/>
      <dgm:t>
        <a:bodyPr/>
        <a:lstStyle/>
        <a:p>
          <a:endParaRPr lang="en-US"/>
        </a:p>
      </dgm:t>
    </dgm:pt>
    <dgm:pt modelId="{236DFD31-63CB-4D91-B6F4-7D094DDE4F04}" type="pres">
      <dgm:prSet presAssocID="{E23CA624-C88E-40E2-8DFE-699B7BAFE86C}" presName="Name0" presStyleCnt="0">
        <dgm:presLayoutVars>
          <dgm:dir/>
          <dgm:resizeHandles val="exact"/>
        </dgm:presLayoutVars>
      </dgm:prSet>
      <dgm:spPr/>
      <dgm:t>
        <a:bodyPr/>
        <a:lstStyle/>
        <a:p>
          <a:endParaRPr lang="en-US"/>
        </a:p>
      </dgm:t>
    </dgm:pt>
    <dgm:pt modelId="{216460FA-CF23-49C8-88B3-FC251F31E8A7}" type="pres">
      <dgm:prSet presAssocID="{E23CA624-C88E-40E2-8DFE-699B7BAFE86C}" presName="fgShape" presStyleLbl="fgShp" presStyleIdx="0" presStyleCnt="1"/>
      <dgm:spPr/>
    </dgm:pt>
    <dgm:pt modelId="{E56088BE-3A9F-4F1A-9496-31529310BDC1}" type="pres">
      <dgm:prSet presAssocID="{E23CA624-C88E-40E2-8DFE-699B7BAFE86C}" presName="linComp" presStyleCnt="0"/>
      <dgm:spPr/>
    </dgm:pt>
    <dgm:pt modelId="{7CDC886B-9D68-47DA-A54B-D6871E5E045E}" type="pres">
      <dgm:prSet presAssocID="{BBA22394-229C-40E5-8714-22E32ED64371}" presName="compNode" presStyleCnt="0"/>
      <dgm:spPr/>
    </dgm:pt>
    <dgm:pt modelId="{1A96D72C-0EE0-4015-AC12-C1814EC15186}" type="pres">
      <dgm:prSet presAssocID="{BBA22394-229C-40E5-8714-22E32ED64371}" presName="bkgdShape" presStyleLbl="node1" presStyleIdx="0" presStyleCnt="3"/>
      <dgm:spPr/>
      <dgm:t>
        <a:bodyPr/>
        <a:lstStyle/>
        <a:p>
          <a:endParaRPr lang="en-US"/>
        </a:p>
      </dgm:t>
    </dgm:pt>
    <dgm:pt modelId="{ED152CA2-5B8B-41EB-8391-A07EA8B8EFF7}" type="pres">
      <dgm:prSet presAssocID="{BBA22394-229C-40E5-8714-22E32ED64371}" presName="nodeTx" presStyleLbl="node1" presStyleIdx="0" presStyleCnt="3">
        <dgm:presLayoutVars>
          <dgm:bulletEnabled val="1"/>
        </dgm:presLayoutVars>
      </dgm:prSet>
      <dgm:spPr/>
      <dgm:t>
        <a:bodyPr/>
        <a:lstStyle/>
        <a:p>
          <a:endParaRPr lang="en-US"/>
        </a:p>
      </dgm:t>
    </dgm:pt>
    <dgm:pt modelId="{F327B975-383D-4C1C-9973-4C6B2383E6E5}" type="pres">
      <dgm:prSet presAssocID="{BBA22394-229C-40E5-8714-22E32ED64371}" presName="invisiNode" presStyleLbl="node1" presStyleIdx="0" presStyleCnt="3"/>
      <dgm:spPr/>
    </dgm:pt>
    <dgm:pt modelId="{A4473329-A0D7-4C9F-B107-9F77E7F1B96B}" type="pres">
      <dgm:prSet presAssocID="{BBA22394-229C-40E5-8714-22E32ED64371}" presName="imagNode" presStyleLbl="fgImgPlace1" presStyleIdx="0" presStyleCnt="3" custScaleX="155327" custScaleY="15532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30236E2E-E178-4553-B28F-1FA3A5773EB9}" type="pres">
      <dgm:prSet presAssocID="{6B9C811D-2624-4161-B0D4-73952BA28633}" presName="sibTrans" presStyleLbl="sibTrans2D1" presStyleIdx="0" presStyleCnt="0"/>
      <dgm:spPr/>
      <dgm:t>
        <a:bodyPr/>
        <a:lstStyle/>
        <a:p>
          <a:endParaRPr lang="en-US"/>
        </a:p>
      </dgm:t>
    </dgm:pt>
    <dgm:pt modelId="{83A94DA9-1DE7-48DC-AD13-6AEE62E9514C}" type="pres">
      <dgm:prSet presAssocID="{A4E4C13E-881B-4A0C-AA97-A982F227B361}" presName="compNode" presStyleCnt="0"/>
      <dgm:spPr/>
    </dgm:pt>
    <dgm:pt modelId="{8C371E9F-736D-4BE7-9C5B-F628A2D248D0}" type="pres">
      <dgm:prSet presAssocID="{A4E4C13E-881B-4A0C-AA97-A982F227B361}" presName="bkgdShape" presStyleLbl="node1" presStyleIdx="1" presStyleCnt="3"/>
      <dgm:spPr/>
      <dgm:t>
        <a:bodyPr/>
        <a:lstStyle/>
        <a:p>
          <a:endParaRPr lang="en-US"/>
        </a:p>
      </dgm:t>
    </dgm:pt>
    <dgm:pt modelId="{E64508B3-0AC2-46F6-A866-8008C41EC4BB}" type="pres">
      <dgm:prSet presAssocID="{A4E4C13E-881B-4A0C-AA97-A982F227B361}" presName="nodeTx" presStyleLbl="node1" presStyleIdx="1" presStyleCnt="3">
        <dgm:presLayoutVars>
          <dgm:bulletEnabled val="1"/>
        </dgm:presLayoutVars>
      </dgm:prSet>
      <dgm:spPr/>
      <dgm:t>
        <a:bodyPr/>
        <a:lstStyle/>
        <a:p>
          <a:endParaRPr lang="en-US"/>
        </a:p>
      </dgm:t>
    </dgm:pt>
    <dgm:pt modelId="{A4B53368-FBFB-445D-B47B-BB876958703F}" type="pres">
      <dgm:prSet presAssocID="{A4E4C13E-881B-4A0C-AA97-A982F227B361}" presName="invisiNode" presStyleLbl="node1" presStyleIdx="1" presStyleCnt="3"/>
      <dgm:spPr/>
    </dgm:pt>
    <dgm:pt modelId="{DAB957EE-F27F-4675-B93D-C1989174607C}" type="pres">
      <dgm:prSet presAssocID="{A4E4C13E-881B-4A0C-AA97-A982F227B361}" presName="imagNode" presStyleLbl="fgImgPlace1" presStyleIdx="1" presStyleCnt="3" custScaleX="146792" custScaleY="157114"/>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4A8694DC-8398-4774-9FDF-00E7BD8EF846}" type="pres">
      <dgm:prSet presAssocID="{4B3971A7-4E03-4856-A902-68C088909C9A}" presName="sibTrans" presStyleLbl="sibTrans2D1" presStyleIdx="0" presStyleCnt="0"/>
      <dgm:spPr/>
      <dgm:t>
        <a:bodyPr/>
        <a:lstStyle/>
        <a:p>
          <a:endParaRPr lang="en-US"/>
        </a:p>
      </dgm:t>
    </dgm:pt>
    <dgm:pt modelId="{2701D2E0-8106-438E-88CA-3771AFA3A332}" type="pres">
      <dgm:prSet presAssocID="{F4E134C2-9D88-4AE8-B7EB-A4899D81113B}" presName="compNode" presStyleCnt="0"/>
      <dgm:spPr/>
    </dgm:pt>
    <dgm:pt modelId="{FFD5AE40-C2BF-425C-A373-B221F17DD5BA}" type="pres">
      <dgm:prSet presAssocID="{F4E134C2-9D88-4AE8-B7EB-A4899D81113B}" presName="bkgdShape" presStyleLbl="node1" presStyleIdx="2" presStyleCnt="3"/>
      <dgm:spPr/>
      <dgm:t>
        <a:bodyPr/>
        <a:lstStyle/>
        <a:p>
          <a:endParaRPr lang="en-US"/>
        </a:p>
      </dgm:t>
    </dgm:pt>
    <dgm:pt modelId="{5B3CEF7C-529D-4680-A82D-4D8EF728DD01}" type="pres">
      <dgm:prSet presAssocID="{F4E134C2-9D88-4AE8-B7EB-A4899D81113B}" presName="nodeTx" presStyleLbl="node1" presStyleIdx="2" presStyleCnt="3">
        <dgm:presLayoutVars>
          <dgm:bulletEnabled val="1"/>
        </dgm:presLayoutVars>
      </dgm:prSet>
      <dgm:spPr/>
      <dgm:t>
        <a:bodyPr/>
        <a:lstStyle/>
        <a:p>
          <a:endParaRPr lang="en-US"/>
        </a:p>
      </dgm:t>
    </dgm:pt>
    <dgm:pt modelId="{BB0FFAD0-A6D1-43F8-8865-09F3F2505F76}" type="pres">
      <dgm:prSet presAssocID="{F4E134C2-9D88-4AE8-B7EB-A4899D81113B}" presName="invisiNode" presStyleLbl="node1" presStyleIdx="2" presStyleCnt="3"/>
      <dgm:spPr/>
    </dgm:pt>
    <dgm:pt modelId="{88F44308-5706-4E80-98CA-DAD8170275D5}" type="pres">
      <dgm:prSet presAssocID="{F4E134C2-9D88-4AE8-B7EB-A4899D81113B}" presName="imagNode" presStyleLbl="fgImgPlace1" presStyleIdx="2" presStyleCnt="3" custScaleX="168381" custScaleY="166052"/>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Lst>
  <dgm:cxnLst>
    <dgm:cxn modelId="{4F7E5ED5-539D-4A78-86AA-4A203BA44FD8}" type="presOf" srcId="{4B3971A7-4E03-4856-A902-68C088909C9A}" destId="{4A8694DC-8398-4774-9FDF-00E7BD8EF846}" srcOrd="0" destOrd="0" presId="urn:microsoft.com/office/officeart/2005/8/layout/hList7"/>
    <dgm:cxn modelId="{120221E4-8F37-4DE3-90CE-51AF18E23119}" type="presOf" srcId="{A4E4C13E-881B-4A0C-AA97-A982F227B361}" destId="{E64508B3-0AC2-46F6-A866-8008C41EC4BB}" srcOrd="1" destOrd="0" presId="urn:microsoft.com/office/officeart/2005/8/layout/hList7"/>
    <dgm:cxn modelId="{E253FC25-4ED2-4CA7-A254-27423DC27219}" type="presOf" srcId="{BBA22394-229C-40E5-8714-22E32ED64371}" destId="{1A96D72C-0EE0-4015-AC12-C1814EC15186}" srcOrd="0" destOrd="0" presId="urn:microsoft.com/office/officeart/2005/8/layout/hList7"/>
    <dgm:cxn modelId="{D588C44A-639A-46D4-87DD-15762A3E4314}" type="presOf" srcId="{BBA22394-229C-40E5-8714-22E32ED64371}" destId="{ED152CA2-5B8B-41EB-8391-A07EA8B8EFF7}" srcOrd="1" destOrd="0" presId="urn:microsoft.com/office/officeart/2005/8/layout/hList7"/>
    <dgm:cxn modelId="{EF7433A1-B81B-4586-8696-92146CA9DBB5}" type="presOf" srcId="{6B9C811D-2624-4161-B0D4-73952BA28633}" destId="{30236E2E-E178-4553-B28F-1FA3A5773EB9}" srcOrd="0" destOrd="0" presId="urn:microsoft.com/office/officeart/2005/8/layout/hList7"/>
    <dgm:cxn modelId="{865F6AF5-9E0D-4A4D-8E78-BBB61B4E483A}" srcId="{E23CA624-C88E-40E2-8DFE-699B7BAFE86C}" destId="{BBA22394-229C-40E5-8714-22E32ED64371}" srcOrd="0" destOrd="0" parTransId="{0F24DD86-B857-4D43-AC24-47F14B1429C4}" sibTransId="{6B9C811D-2624-4161-B0D4-73952BA28633}"/>
    <dgm:cxn modelId="{A12F071E-DB61-4E71-B67A-6EDD4CBE64D3}" type="presOf" srcId="{A4E4C13E-881B-4A0C-AA97-A982F227B361}" destId="{8C371E9F-736D-4BE7-9C5B-F628A2D248D0}" srcOrd="0" destOrd="0" presId="urn:microsoft.com/office/officeart/2005/8/layout/hList7"/>
    <dgm:cxn modelId="{B1A7473E-E163-4702-BBD4-87D29C45F4C3}" type="presOf" srcId="{F4E134C2-9D88-4AE8-B7EB-A4899D81113B}" destId="{FFD5AE40-C2BF-425C-A373-B221F17DD5BA}" srcOrd="0" destOrd="0" presId="urn:microsoft.com/office/officeart/2005/8/layout/hList7"/>
    <dgm:cxn modelId="{A3319968-D429-4FBB-A8CF-07D215BE194F}" type="presOf" srcId="{E23CA624-C88E-40E2-8DFE-699B7BAFE86C}" destId="{236DFD31-63CB-4D91-B6F4-7D094DDE4F04}" srcOrd="0" destOrd="0" presId="urn:microsoft.com/office/officeart/2005/8/layout/hList7"/>
    <dgm:cxn modelId="{0609C8C0-4BA9-4D7F-B79F-ABF94672923D}" srcId="{E23CA624-C88E-40E2-8DFE-699B7BAFE86C}" destId="{A4E4C13E-881B-4A0C-AA97-A982F227B361}" srcOrd="1" destOrd="0" parTransId="{C71100EF-CD8B-4105-BA6B-24A398F701BA}" sibTransId="{4B3971A7-4E03-4856-A902-68C088909C9A}"/>
    <dgm:cxn modelId="{BB9A744D-C7B4-4E3A-9E74-19229ACF7EBD}" srcId="{E23CA624-C88E-40E2-8DFE-699B7BAFE86C}" destId="{F4E134C2-9D88-4AE8-B7EB-A4899D81113B}" srcOrd="2" destOrd="0" parTransId="{CC3A5EB7-22CA-4E39-9D1D-C807D1AE3D85}" sibTransId="{1387A5DA-B9F8-4135-A862-0FF08C22012F}"/>
    <dgm:cxn modelId="{B34A8203-BF92-4601-BAA2-3CE6EF9258B2}" type="presOf" srcId="{F4E134C2-9D88-4AE8-B7EB-A4899D81113B}" destId="{5B3CEF7C-529D-4680-A82D-4D8EF728DD01}" srcOrd="1" destOrd="0" presId="urn:microsoft.com/office/officeart/2005/8/layout/hList7"/>
    <dgm:cxn modelId="{64EA2E15-BD68-4355-A8D7-464B1418FFBF}" type="presParOf" srcId="{236DFD31-63CB-4D91-B6F4-7D094DDE4F04}" destId="{216460FA-CF23-49C8-88B3-FC251F31E8A7}" srcOrd="0" destOrd="0" presId="urn:microsoft.com/office/officeart/2005/8/layout/hList7"/>
    <dgm:cxn modelId="{E8C7C92A-1980-427D-A29F-96D63BCD04F7}" type="presParOf" srcId="{236DFD31-63CB-4D91-B6F4-7D094DDE4F04}" destId="{E56088BE-3A9F-4F1A-9496-31529310BDC1}" srcOrd="1" destOrd="0" presId="urn:microsoft.com/office/officeart/2005/8/layout/hList7"/>
    <dgm:cxn modelId="{FCA742FA-EC81-47FE-917F-DDDE676D997B}" type="presParOf" srcId="{E56088BE-3A9F-4F1A-9496-31529310BDC1}" destId="{7CDC886B-9D68-47DA-A54B-D6871E5E045E}" srcOrd="0" destOrd="0" presId="urn:microsoft.com/office/officeart/2005/8/layout/hList7"/>
    <dgm:cxn modelId="{D3DAE26A-6696-4BE1-A050-4D8A4944A3A9}" type="presParOf" srcId="{7CDC886B-9D68-47DA-A54B-D6871E5E045E}" destId="{1A96D72C-0EE0-4015-AC12-C1814EC15186}" srcOrd="0" destOrd="0" presId="urn:microsoft.com/office/officeart/2005/8/layout/hList7"/>
    <dgm:cxn modelId="{5E7B8156-1762-4B0F-8CB8-A0D436E0A6C3}" type="presParOf" srcId="{7CDC886B-9D68-47DA-A54B-D6871E5E045E}" destId="{ED152CA2-5B8B-41EB-8391-A07EA8B8EFF7}" srcOrd="1" destOrd="0" presId="urn:microsoft.com/office/officeart/2005/8/layout/hList7"/>
    <dgm:cxn modelId="{4C8A34A0-2096-4171-B95C-13FF6361C7D2}" type="presParOf" srcId="{7CDC886B-9D68-47DA-A54B-D6871E5E045E}" destId="{F327B975-383D-4C1C-9973-4C6B2383E6E5}" srcOrd="2" destOrd="0" presId="urn:microsoft.com/office/officeart/2005/8/layout/hList7"/>
    <dgm:cxn modelId="{470232AF-7163-4168-A434-76A03A443733}" type="presParOf" srcId="{7CDC886B-9D68-47DA-A54B-D6871E5E045E}" destId="{A4473329-A0D7-4C9F-B107-9F77E7F1B96B}" srcOrd="3" destOrd="0" presId="urn:microsoft.com/office/officeart/2005/8/layout/hList7"/>
    <dgm:cxn modelId="{73ADB71B-61F8-4A69-B064-E3F4D4581BC5}" type="presParOf" srcId="{E56088BE-3A9F-4F1A-9496-31529310BDC1}" destId="{30236E2E-E178-4553-B28F-1FA3A5773EB9}" srcOrd="1" destOrd="0" presId="urn:microsoft.com/office/officeart/2005/8/layout/hList7"/>
    <dgm:cxn modelId="{5E504ADD-7811-4BF9-BBEF-771A5473D403}" type="presParOf" srcId="{E56088BE-3A9F-4F1A-9496-31529310BDC1}" destId="{83A94DA9-1DE7-48DC-AD13-6AEE62E9514C}" srcOrd="2" destOrd="0" presId="urn:microsoft.com/office/officeart/2005/8/layout/hList7"/>
    <dgm:cxn modelId="{9486F2C7-4F8A-4FB7-9265-58601910DBFB}" type="presParOf" srcId="{83A94DA9-1DE7-48DC-AD13-6AEE62E9514C}" destId="{8C371E9F-736D-4BE7-9C5B-F628A2D248D0}" srcOrd="0" destOrd="0" presId="urn:microsoft.com/office/officeart/2005/8/layout/hList7"/>
    <dgm:cxn modelId="{939AB42C-BA3A-46C0-BCF4-CF08F23BCDD5}" type="presParOf" srcId="{83A94DA9-1DE7-48DC-AD13-6AEE62E9514C}" destId="{E64508B3-0AC2-46F6-A866-8008C41EC4BB}" srcOrd="1" destOrd="0" presId="urn:microsoft.com/office/officeart/2005/8/layout/hList7"/>
    <dgm:cxn modelId="{42908BDA-D7A6-431B-B77B-C22DABD72058}" type="presParOf" srcId="{83A94DA9-1DE7-48DC-AD13-6AEE62E9514C}" destId="{A4B53368-FBFB-445D-B47B-BB876958703F}" srcOrd="2" destOrd="0" presId="urn:microsoft.com/office/officeart/2005/8/layout/hList7"/>
    <dgm:cxn modelId="{A72E9C8B-0337-4299-B283-B68D0E627842}" type="presParOf" srcId="{83A94DA9-1DE7-48DC-AD13-6AEE62E9514C}" destId="{DAB957EE-F27F-4675-B93D-C1989174607C}" srcOrd="3" destOrd="0" presId="urn:microsoft.com/office/officeart/2005/8/layout/hList7"/>
    <dgm:cxn modelId="{75E252F4-EA6E-45CC-95A9-4D2ECA3AC8D2}" type="presParOf" srcId="{E56088BE-3A9F-4F1A-9496-31529310BDC1}" destId="{4A8694DC-8398-4774-9FDF-00E7BD8EF846}" srcOrd="3" destOrd="0" presId="urn:microsoft.com/office/officeart/2005/8/layout/hList7"/>
    <dgm:cxn modelId="{A67DDA99-949D-4B73-8597-FE313317CD32}" type="presParOf" srcId="{E56088BE-3A9F-4F1A-9496-31529310BDC1}" destId="{2701D2E0-8106-438E-88CA-3771AFA3A332}" srcOrd="4" destOrd="0" presId="urn:microsoft.com/office/officeart/2005/8/layout/hList7"/>
    <dgm:cxn modelId="{C26D882B-AAC6-402C-AC72-4DA5DD281E41}" type="presParOf" srcId="{2701D2E0-8106-438E-88CA-3771AFA3A332}" destId="{FFD5AE40-C2BF-425C-A373-B221F17DD5BA}" srcOrd="0" destOrd="0" presId="urn:microsoft.com/office/officeart/2005/8/layout/hList7"/>
    <dgm:cxn modelId="{834D2875-E972-43BE-9178-439CED8E6A44}" type="presParOf" srcId="{2701D2E0-8106-438E-88CA-3771AFA3A332}" destId="{5B3CEF7C-529D-4680-A82D-4D8EF728DD01}" srcOrd="1" destOrd="0" presId="urn:microsoft.com/office/officeart/2005/8/layout/hList7"/>
    <dgm:cxn modelId="{4DE39357-F105-493F-A95F-F41EAAAB8087}" type="presParOf" srcId="{2701D2E0-8106-438E-88CA-3771AFA3A332}" destId="{BB0FFAD0-A6D1-43F8-8865-09F3F2505F76}" srcOrd="2" destOrd="0" presId="urn:microsoft.com/office/officeart/2005/8/layout/hList7"/>
    <dgm:cxn modelId="{59209A15-123C-4575-86D3-50A64A5F8AC0}" type="presParOf" srcId="{2701D2E0-8106-438E-88CA-3771AFA3A332}" destId="{88F44308-5706-4E80-98CA-DAD8170275D5}"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90DF3D-AD50-487D-9F8D-E5A7196D072E}" type="doc">
      <dgm:prSet loTypeId="urn:microsoft.com/office/officeart/2005/8/layout/chart3" loCatId="cycle" qsTypeId="urn:microsoft.com/office/officeart/2005/8/quickstyle/simple4" qsCatId="simple" csTypeId="urn:microsoft.com/office/officeart/2005/8/colors/colorful1#1" csCatId="colorful" phldr="1"/>
      <dgm:spPr/>
      <dgm:t>
        <a:bodyPr/>
        <a:lstStyle/>
        <a:p>
          <a:endParaRPr lang="en-US"/>
        </a:p>
      </dgm:t>
    </dgm:pt>
    <dgm:pt modelId="{EF8BB69C-0E27-4719-A095-B162DA6201A2}">
      <dgm:prSet phldrT="[Text]"/>
      <dgm:spPr/>
      <dgm:t>
        <a:bodyPr/>
        <a:lstStyle/>
        <a:p>
          <a:r>
            <a:rPr lang="en-US" b="1" dirty="0" smtClean="0"/>
            <a:t>Cleansing</a:t>
          </a:r>
          <a:endParaRPr lang="en-US" dirty="0"/>
        </a:p>
      </dgm:t>
    </dgm:pt>
    <dgm:pt modelId="{0958E6ED-ABE4-4221-91E6-782990DEB8C8}" type="parTrans" cxnId="{994F7B73-C9C5-4CA8-9F49-33A2FC495631}">
      <dgm:prSet/>
      <dgm:spPr/>
      <dgm:t>
        <a:bodyPr/>
        <a:lstStyle/>
        <a:p>
          <a:endParaRPr lang="en-US"/>
        </a:p>
      </dgm:t>
    </dgm:pt>
    <dgm:pt modelId="{F3680807-4C88-45C7-BECF-C0E312924FD9}" type="sibTrans" cxnId="{994F7B73-C9C5-4CA8-9F49-33A2FC495631}">
      <dgm:prSet/>
      <dgm:spPr/>
      <dgm:t>
        <a:bodyPr/>
        <a:lstStyle/>
        <a:p>
          <a:endParaRPr lang="en-US"/>
        </a:p>
      </dgm:t>
    </dgm:pt>
    <dgm:pt modelId="{7118F69C-E225-4C0C-8E44-CB22FEA7CC33}">
      <dgm:prSet phldrT="[Text]"/>
      <dgm:spPr/>
      <dgm:t>
        <a:bodyPr/>
        <a:lstStyle/>
        <a:p>
          <a:r>
            <a:rPr lang="en-US" b="1" dirty="0" smtClean="0"/>
            <a:t>Matching</a:t>
          </a:r>
          <a:endParaRPr lang="en-US" dirty="0"/>
        </a:p>
      </dgm:t>
    </dgm:pt>
    <dgm:pt modelId="{785561F8-607B-4C91-80B1-96C8AA19E1CE}" type="parTrans" cxnId="{B4FF4D5D-897B-460C-8EFF-6AD1CE45D023}">
      <dgm:prSet/>
      <dgm:spPr/>
      <dgm:t>
        <a:bodyPr/>
        <a:lstStyle/>
        <a:p>
          <a:endParaRPr lang="en-US"/>
        </a:p>
      </dgm:t>
    </dgm:pt>
    <dgm:pt modelId="{F21DD3BD-3B11-4169-B7FB-A0C9738B1D6D}" type="sibTrans" cxnId="{B4FF4D5D-897B-460C-8EFF-6AD1CE45D023}">
      <dgm:prSet/>
      <dgm:spPr/>
      <dgm:t>
        <a:bodyPr/>
        <a:lstStyle/>
        <a:p>
          <a:endParaRPr lang="en-US"/>
        </a:p>
      </dgm:t>
    </dgm:pt>
    <dgm:pt modelId="{B240B45B-B0AB-4838-873A-566205143FFF}">
      <dgm:prSet phldrT="[Text]"/>
      <dgm:spPr/>
      <dgm:t>
        <a:bodyPr/>
        <a:lstStyle/>
        <a:p>
          <a:r>
            <a:rPr lang="en-US" b="1" dirty="0" smtClean="0"/>
            <a:t>Profiling</a:t>
          </a:r>
          <a:endParaRPr lang="en-US" dirty="0"/>
        </a:p>
      </dgm:t>
    </dgm:pt>
    <dgm:pt modelId="{FAE142A7-61DA-424A-8DBA-561D950F2153}" type="parTrans" cxnId="{B9015FE7-F2BD-49DE-ACBF-7E98965DD0C8}">
      <dgm:prSet/>
      <dgm:spPr/>
      <dgm:t>
        <a:bodyPr/>
        <a:lstStyle/>
        <a:p>
          <a:endParaRPr lang="en-US"/>
        </a:p>
      </dgm:t>
    </dgm:pt>
    <dgm:pt modelId="{C9A8DDAF-4B82-467F-9A3E-624477966505}" type="sibTrans" cxnId="{B9015FE7-F2BD-49DE-ACBF-7E98965DD0C8}">
      <dgm:prSet/>
      <dgm:spPr/>
      <dgm:t>
        <a:bodyPr/>
        <a:lstStyle/>
        <a:p>
          <a:endParaRPr lang="en-US"/>
        </a:p>
      </dgm:t>
    </dgm:pt>
    <dgm:pt modelId="{AE70B336-9688-46C1-B759-F930B68AF93F}">
      <dgm:prSet phldrT="[Text]"/>
      <dgm:spPr/>
      <dgm:t>
        <a:bodyPr/>
        <a:lstStyle/>
        <a:p>
          <a:r>
            <a:rPr lang="en-US" b="1" dirty="0" smtClean="0"/>
            <a:t>Monitoring</a:t>
          </a:r>
          <a:endParaRPr lang="en-US" dirty="0"/>
        </a:p>
      </dgm:t>
    </dgm:pt>
    <dgm:pt modelId="{79F2CFA3-55D9-4CFD-8C2A-52D7F347A083}" type="parTrans" cxnId="{B1423A3D-671B-4ED5-96C7-E37F54B83908}">
      <dgm:prSet/>
      <dgm:spPr/>
      <dgm:t>
        <a:bodyPr/>
        <a:lstStyle/>
        <a:p>
          <a:endParaRPr lang="en-US"/>
        </a:p>
      </dgm:t>
    </dgm:pt>
    <dgm:pt modelId="{7AEA655A-B59E-42DD-A62F-1735C69A2592}" type="sibTrans" cxnId="{B1423A3D-671B-4ED5-96C7-E37F54B83908}">
      <dgm:prSet/>
      <dgm:spPr/>
      <dgm:t>
        <a:bodyPr/>
        <a:lstStyle/>
        <a:p>
          <a:endParaRPr lang="en-US"/>
        </a:p>
      </dgm:t>
    </dgm:pt>
    <dgm:pt modelId="{E4C55462-6BE6-451D-BAFE-C00C4118ADFE}" type="pres">
      <dgm:prSet presAssocID="{4790DF3D-AD50-487D-9F8D-E5A7196D072E}" presName="compositeShape" presStyleCnt="0">
        <dgm:presLayoutVars>
          <dgm:chMax val="7"/>
          <dgm:dir/>
          <dgm:resizeHandles val="exact"/>
        </dgm:presLayoutVars>
      </dgm:prSet>
      <dgm:spPr/>
      <dgm:t>
        <a:bodyPr/>
        <a:lstStyle/>
        <a:p>
          <a:endParaRPr lang="en-US"/>
        </a:p>
      </dgm:t>
    </dgm:pt>
    <dgm:pt modelId="{95FC288F-4D0C-496A-A9CE-0DBCE001F089}" type="pres">
      <dgm:prSet presAssocID="{4790DF3D-AD50-487D-9F8D-E5A7196D072E}" presName="wedge1" presStyleLbl="node1" presStyleIdx="0" presStyleCnt="4" custLinFactNeighborY="816"/>
      <dgm:spPr/>
      <dgm:t>
        <a:bodyPr/>
        <a:lstStyle/>
        <a:p>
          <a:endParaRPr lang="en-US"/>
        </a:p>
      </dgm:t>
    </dgm:pt>
    <dgm:pt modelId="{2CE37C15-7C5D-4E85-8ADF-89DEE39EAD7B}" type="pres">
      <dgm:prSet presAssocID="{4790DF3D-AD50-487D-9F8D-E5A7196D072E}" presName="wedge1Tx" presStyleLbl="node1" presStyleIdx="0" presStyleCnt="4">
        <dgm:presLayoutVars>
          <dgm:chMax val="0"/>
          <dgm:chPref val="0"/>
          <dgm:bulletEnabled val="1"/>
        </dgm:presLayoutVars>
      </dgm:prSet>
      <dgm:spPr/>
      <dgm:t>
        <a:bodyPr/>
        <a:lstStyle/>
        <a:p>
          <a:endParaRPr lang="en-US"/>
        </a:p>
      </dgm:t>
    </dgm:pt>
    <dgm:pt modelId="{CD5C3157-B9AB-4C43-BB82-68FC88FA1A2A}" type="pres">
      <dgm:prSet presAssocID="{4790DF3D-AD50-487D-9F8D-E5A7196D072E}" presName="wedge2" presStyleLbl="node1" presStyleIdx="1" presStyleCnt="4" custLinFactNeighborX="4331" custLinFactNeighborY="-1609"/>
      <dgm:spPr/>
      <dgm:t>
        <a:bodyPr/>
        <a:lstStyle/>
        <a:p>
          <a:endParaRPr lang="en-US"/>
        </a:p>
      </dgm:t>
    </dgm:pt>
    <dgm:pt modelId="{CB40E7FC-D760-40A4-BAFF-5CAA6199C933}" type="pres">
      <dgm:prSet presAssocID="{4790DF3D-AD50-487D-9F8D-E5A7196D072E}" presName="wedge2Tx" presStyleLbl="node1" presStyleIdx="1" presStyleCnt="4">
        <dgm:presLayoutVars>
          <dgm:chMax val="0"/>
          <dgm:chPref val="0"/>
          <dgm:bulletEnabled val="1"/>
        </dgm:presLayoutVars>
      </dgm:prSet>
      <dgm:spPr/>
      <dgm:t>
        <a:bodyPr/>
        <a:lstStyle/>
        <a:p>
          <a:endParaRPr lang="en-US"/>
        </a:p>
      </dgm:t>
    </dgm:pt>
    <dgm:pt modelId="{229067D2-436B-4602-BF3E-93A9BFB469B7}" type="pres">
      <dgm:prSet presAssocID="{4790DF3D-AD50-487D-9F8D-E5A7196D072E}" presName="wedge3" presStyleLbl="node1" presStyleIdx="2" presStyleCnt="4" custLinFactNeighborX="1999" custLinFactNeighborY="-1609"/>
      <dgm:spPr/>
      <dgm:t>
        <a:bodyPr/>
        <a:lstStyle/>
        <a:p>
          <a:endParaRPr lang="en-US"/>
        </a:p>
      </dgm:t>
    </dgm:pt>
    <dgm:pt modelId="{A0A53EFE-BD58-411B-9BBC-3CF61023B4B5}" type="pres">
      <dgm:prSet presAssocID="{4790DF3D-AD50-487D-9F8D-E5A7196D072E}" presName="wedge3Tx" presStyleLbl="node1" presStyleIdx="2" presStyleCnt="4">
        <dgm:presLayoutVars>
          <dgm:chMax val="0"/>
          <dgm:chPref val="0"/>
          <dgm:bulletEnabled val="1"/>
        </dgm:presLayoutVars>
      </dgm:prSet>
      <dgm:spPr/>
      <dgm:t>
        <a:bodyPr/>
        <a:lstStyle/>
        <a:p>
          <a:endParaRPr lang="en-US"/>
        </a:p>
      </dgm:t>
    </dgm:pt>
    <dgm:pt modelId="{8FA92CC1-0340-4E55-9553-33A4E2E7DE37}" type="pres">
      <dgm:prSet presAssocID="{4790DF3D-AD50-487D-9F8D-E5A7196D072E}" presName="wedge4" presStyleLbl="node1" presStyleIdx="3" presStyleCnt="4" custLinFactNeighborX="1999" custLinFactNeighborY="-3398"/>
      <dgm:spPr/>
      <dgm:t>
        <a:bodyPr/>
        <a:lstStyle/>
        <a:p>
          <a:endParaRPr lang="en-US"/>
        </a:p>
      </dgm:t>
    </dgm:pt>
    <dgm:pt modelId="{68E42091-08A8-4094-893A-D50C91C0A2ED}" type="pres">
      <dgm:prSet presAssocID="{4790DF3D-AD50-487D-9F8D-E5A7196D072E}" presName="wedge4Tx" presStyleLbl="node1" presStyleIdx="3" presStyleCnt="4">
        <dgm:presLayoutVars>
          <dgm:chMax val="0"/>
          <dgm:chPref val="0"/>
          <dgm:bulletEnabled val="1"/>
        </dgm:presLayoutVars>
      </dgm:prSet>
      <dgm:spPr/>
      <dgm:t>
        <a:bodyPr/>
        <a:lstStyle/>
        <a:p>
          <a:endParaRPr lang="en-US"/>
        </a:p>
      </dgm:t>
    </dgm:pt>
  </dgm:ptLst>
  <dgm:cxnLst>
    <dgm:cxn modelId="{6DCF0565-A205-6646-9E93-345113F2B2F0}" type="presOf" srcId="{AE70B336-9688-46C1-B759-F930B68AF93F}" destId="{68E42091-08A8-4094-893A-D50C91C0A2ED}" srcOrd="1" destOrd="0" presId="urn:microsoft.com/office/officeart/2005/8/layout/chart3"/>
    <dgm:cxn modelId="{6EE3EFA0-BB4C-514B-9366-4000CFD775F6}" type="presOf" srcId="{4790DF3D-AD50-487D-9F8D-E5A7196D072E}" destId="{E4C55462-6BE6-451D-BAFE-C00C4118ADFE}" srcOrd="0" destOrd="0" presId="urn:microsoft.com/office/officeart/2005/8/layout/chart3"/>
    <dgm:cxn modelId="{BA2CED56-8ABC-F148-87E6-9891D0323392}" type="presOf" srcId="{7118F69C-E225-4C0C-8E44-CB22FEA7CC33}" destId="{CD5C3157-B9AB-4C43-BB82-68FC88FA1A2A}" srcOrd="0" destOrd="0" presId="urn:microsoft.com/office/officeart/2005/8/layout/chart3"/>
    <dgm:cxn modelId="{3DCF457A-3174-5249-BA8D-B750097A872F}" type="presOf" srcId="{AE70B336-9688-46C1-B759-F930B68AF93F}" destId="{8FA92CC1-0340-4E55-9553-33A4E2E7DE37}" srcOrd="0" destOrd="0" presId="urn:microsoft.com/office/officeart/2005/8/layout/chart3"/>
    <dgm:cxn modelId="{C7ECE0DA-1E44-824E-8EF7-C6DD6C4113EB}" type="presOf" srcId="{B240B45B-B0AB-4838-873A-566205143FFF}" destId="{229067D2-436B-4602-BF3E-93A9BFB469B7}" srcOrd="0" destOrd="0" presId="urn:microsoft.com/office/officeart/2005/8/layout/chart3"/>
    <dgm:cxn modelId="{B9015FE7-F2BD-49DE-ACBF-7E98965DD0C8}" srcId="{4790DF3D-AD50-487D-9F8D-E5A7196D072E}" destId="{B240B45B-B0AB-4838-873A-566205143FFF}" srcOrd="2" destOrd="0" parTransId="{FAE142A7-61DA-424A-8DBA-561D950F2153}" sibTransId="{C9A8DDAF-4B82-467F-9A3E-624477966505}"/>
    <dgm:cxn modelId="{3802F25B-E04A-D240-B87D-847F8D3369DD}" type="presOf" srcId="{EF8BB69C-0E27-4719-A095-B162DA6201A2}" destId="{2CE37C15-7C5D-4E85-8ADF-89DEE39EAD7B}" srcOrd="1" destOrd="0" presId="urn:microsoft.com/office/officeart/2005/8/layout/chart3"/>
    <dgm:cxn modelId="{C3458B5A-55AB-404A-8203-80E98174914E}" type="presOf" srcId="{B240B45B-B0AB-4838-873A-566205143FFF}" destId="{A0A53EFE-BD58-411B-9BBC-3CF61023B4B5}" srcOrd="1" destOrd="0" presId="urn:microsoft.com/office/officeart/2005/8/layout/chart3"/>
    <dgm:cxn modelId="{0C208C98-F74F-BB4C-BDA0-D133C59BC172}" type="presOf" srcId="{7118F69C-E225-4C0C-8E44-CB22FEA7CC33}" destId="{CB40E7FC-D760-40A4-BAFF-5CAA6199C933}" srcOrd="1" destOrd="0" presId="urn:microsoft.com/office/officeart/2005/8/layout/chart3"/>
    <dgm:cxn modelId="{B4FF4D5D-897B-460C-8EFF-6AD1CE45D023}" srcId="{4790DF3D-AD50-487D-9F8D-E5A7196D072E}" destId="{7118F69C-E225-4C0C-8E44-CB22FEA7CC33}" srcOrd="1" destOrd="0" parTransId="{785561F8-607B-4C91-80B1-96C8AA19E1CE}" sibTransId="{F21DD3BD-3B11-4169-B7FB-A0C9738B1D6D}"/>
    <dgm:cxn modelId="{994F7B73-C9C5-4CA8-9F49-33A2FC495631}" srcId="{4790DF3D-AD50-487D-9F8D-E5A7196D072E}" destId="{EF8BB69C-0E27-4719-A095-B162DA6201A2}" srcOrd="0" destOrd="0" parTransId="{0958E6ED-ABE4-4221-91E6-782990DEB8C8}" sibTransId="{F3680807-4C88-45C7-BECF-C0E312924FD9}"/>
    <dgm:cxn modelId="{ED484871-9FE8-034B-BADF-C061CCD4F0E2}" type="presOf" srcId="{EF8BB69C-0E27-4719-A095-B162DA6201A2}" destId="{95FC288F-4D0C-496A-A9CE-0DBCE001F089}" srcOrd="0" destOrd="0" presId="urn:microsoft.com/office/officeart/2005/8/layout/chart3"/>
    <dgm:cxn modelId="{B1423A3D-671B-4ED5-96C7-E37F54B83908}" srcId="{4790DF3D-AD50-487D-9F8D-E5A7196D072E}" destId="{AE70B336-9688-46C1-B759-F930B68AF93F}" srcOrd="3" destOrd="0" parTransId="{79F2CFA3-55D9-4CFD-8C2A-52D7F347A083}" sibTransId="{7AEA655A-B59E-42DD-A62F-1735C69A2592}"/>
    <dgm:cxn modelId="{2E4CE82A-8AA5-6B4B-ADE5-3E81FB1C04D8}" type="presParOf" srcId="{E4C55462-6BE6-451D-BAFE-C00C4118ADFE}" destId="{95FC288F-4D0C-496A-A9CE-0DBCE001F089}" srcOrd="0" destOrd="0" presId="urn:microsoft.com/office/officeart/2005/8/layout/chart3"/>
    <dgm:cxn modelId="{DBBD2BDC-F05B-FF46-899C-47727E8EF591}" type="presParOf" srcId="{E4C55462-6BE6-451D-BAFE-C00C4118ADFE}" destId="{2CE37C15-7C5D-4E85-8ADF-89DEE39EAD7B}" srcOrd="1" destOrd="0" presId="urn:microsoft.com/office/officeart/2005/8/layout/chart3"/>
    <dgm:cxn modelId="{BF98E59E-1DDC-AC4E-A372-1F79BD2BADB1}" type="presParOf" srcId="{E4C55462-6BE6-451D-BAFE-C00C4118ADFE}" destId="{CD5C3157-B9AB-4C43-BB82-68FC88FA1A2A}" srcOrd="2" destOrd="0" presId="urn:microsoft.com/office/officeart/2005/8/layout/chart3"/>
    <dgm:cxn modelId="{ADCE7981-F11D-1545-A979-CB173C49E393}" type="presParOf" srcId="{E4C55462-6BE6-451D-BAFE-C00C4118ADFE}" destId="{CB40E7FC-D760-40A4-BAFF-5CAA6199C933}" srcOrd="3" destOrd="0" presId="urn:microsoft.com/office/officeart/2005/8/layout/chart3"/>
    <dgm:cxn modelId="{CE502FAB-7B2E-1F46-B9C6-6B05A8FF828F}" type="presParOf" srcId="{E4C55462-6BE6-451D-BAFE-C00C4118ADFE}" destId="{229067D2-436B-4602-BF3E-93A9BFB469B7}" srcOrd="4" destOrd="0" presId="urn:microsoft.com/office/officeart/2005/8/layout/chart3"/>
    <dgm:cxn modelId="{0792FE85-8C6C-8B49-8B7F-598559CF987F}" type="presParOf" srcId="{E4C55462-6BE6-451D-BAFE-C00C4118ADFE}" destId="{A0A53EFE-BD58-411B-9BBC-3CF61023B4B5}" srcOrd="5" destOrd="0" presId="urn:microsoft.com/office/officeart/2005/8/layout/chart3"/>
    <dgm:cxn modelId="{79BED236-E7EF-E344-8DD4-BDABA778A1FD}" type="presParOf" srcId="{E4C55462-6BE6-451D-BAFE-C00C4118ADFE}" destId="{8FA92CC1-0340-4E55-9553-33A4E2E7DE37}" srcOrd="6" destOrd="0" presId="urn:microsoft.com/office/officeart/2005/8/layout/chart3"/>
    <dgm:cxn modelId="{61743C2C-395E-9A47-92F6-A0A8AFC2C345}" type="presParOf" srcId="{E4C55462-6BE6-451D-BAFE-C00C4118ADFE}" destId="{68E42091-08A8-4094-893A-D50C91C0A2ED}"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2B6A3E-8C91-45F6-9D72-67E0EFC2A1F7}"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9471991D-E844-42FF-8C1C-D4B965F73265}">
      <dgm:prSet phldrT="[Text]" custT="1"/>
      <dgm:spPr>
        <a:gradFill flip="none" rotWithShape="1">
          <a:gsLst>
            <a:gs pos="0">
              <a:schemeClr val="accent1">
                <a:alpha val="49000"/>
              </a:schemeClr>
            </a:gs>
            <a:gs pos="80000">
              <a:schemeClr val="accent4">
                <a:alpha val="64000"/>
              </a:schemeClr>
            </a:gs>
            <a:gs pos="100000">
              <a:schemeClr val="accent4">
                <a:lumMod val="75000"/>
              </a:schemeClr>
            </a:gs>
          </a:gsLst>
          <a:lin ang="15960000" scaled="0"/>
          <a:tileRect/>
        </a:gradFill>
      </dgm:spPr>
      <dgm:t>
        <a:bodyPr/>
        <a:lstStyle/>
        <a:p>
          <a:r>
            <a:rPr lang="en-US" sz="2400" b="1" dirty="0" smtClean="0">
              <a:solidFill>
                <a:schemeClr val="tx1"/>
              </a:solidFill>
            </a:rPr>
            <a:t>Knowledge-Driven</a:t>
          </a:r>
          <a:endParaRPr lang="en-US" sz="2400" b="1" dirty="0">
            <a:solidFill>
              <a:schemeClr val="tx1"/>
            </a:solidFill>
          </a:endParaRPr>
        </a:p>
      </dgm:t>
    </dgm:pt>
    <dgm:pt modelId="{AD933F0B-0535-4FF0-BAB3-CE673291BC26}" type="parTrans" cxnId="{D2DC9008-FD17-4CBA-8945-0799C339704A}">
      <dgm:prSet/>
      <dgm:spPr/>
      <dgm:t>
        <a:bodyPr/>
        <a:lstStyle/>
        <a:p>
          <a:endParaRPr lang="en-US"/>
        </a:p>
      </dgm:t>
    </dgm:pt>
    <dgm:pt modelId="{AD6580DE-E50B-4196-AB6A-E693E9572115}" type="sibTrans" cxnId="{D2DC9008-FD17-4CBA-8945-0799C339704A}">
      <dgm:prSet/>
      <dgm:spPr/>
      <dgm:t>
        <a:bodyPr/>
        <a:lstStyle/>
        <a:p>
          <a:endParaRPr lang="en-US"/>
        </a:p>
      </dgm:t>
    </dgm:pt>
    <dgm:pt modelId="{4C51D228-4214-4FC4-A77C-B9C81EDA794E}">
      <dgm:prSet phldrT="[Text]" custT="1"/>
      <dgm:spPr>
        <a:solidFill>
          <a:srgbClr val="FFFFFF">
            <a:alpha val="64000"/>
          </a:srgbClr>
        </a:solidFill>
      </dgm:spPr>
      <dgm:t>
        <a:bodyPr/>
        <a:lstStyle/>
        <a:p>
          <a:r>
            <a:rPr lang="en-US" sz="1800" dirty="0" smtClean="0">
              <a:solidFill>
                <a:srgbClr val="0A445F"/>
              </a:solidFill>
            </a:rPr>
            <a:t>Based on a </a:t>
          </a:r>
          <a:r>
            <a:rPr lang="en-US" sz="1800" b="1" u="none" dirty="0" smtClean="0">
              <a:solidFill>
                <a:srgbClr val="0A445F"/>
              </a:solidFill>
            </a:rPr>
            <a:t>Data Quality Knowledge Base</a:t>
          </a:r>
          <a:r>
            <a:rPr lang="en-US" sz="1800" u="none" dirty="0" smtClean="0">
              <a:solidFill>
                <a:srgbClr val="0A445F"/>
              </a:solidFill>
            </a:rPr>
            <a:t> </a:t>
          </a:r>
          <a:r>
            <a:rPr lang="en-US" sz="1800" dirty="0" smtClean="0">
              <a:solidFill>
                <a:srgbClr val="0A445F"/>
              </a:solidFill>
            </a:rPr>
            <a:t>(DQKB)</a:t>
          </a:r>
          <a:endParaRPr lang="en-US" sz="1800" dirty="0">
            <a:solidFill>
              <a:srgbClr val="0A445F"/>
            </a:solidFill>
          </a:endParaRPr>
        </a:p>
      </dgm:t>
    </dgm:pt>
    <dgm:pt modelId="{3D17905B-7137-41DF-8DE8-661C446B3650}" type="parTrans" cxnId="{DAFD7F24-8C45-4989-AE58-0EAA5F01C866}">
      <dgm:prSet/>
      <dgm:spPr/>
      <dgm:t>
        <a:bodyPr/>
        <a:lstStyle/>
        <a:p>
          <a:endParaRPr lang="en-US"/>
        </a:p>
      </dgm:t>
    </dgm:pt>
    <dgm:pt modelId="{69DF998B-147C-4869-951B-E555F16AA33D}" type="sibTrans" cxnId="{DAFD7F24-8C45-4989-AE58-0EAA5F01C866}">
      <dgm:prSet/>
      <dgm:spPr/>
      <dgm:t>
        <a:bodyPr/>
        <a:lstStyle/>
        <a:p>
          <a:endParaRPr lang="en-US"/>
        </a:p>
      </dgm:t>
    </dgm:pt>
    <dgm:pt modelId="{5D7F9273-E76C-4DEF-9B73-767B3614BC71}">
      <dgm:prSet phldrT="[Text]" custT="1"/>
      <dgm:spPr>
        <a:solidFill>
          <a:schemeClr val="tx1">
            <a:alpha val="64000"/>
          </a:schemeClr>
        </a:solidFill>
      </dgm:spPr>
      <dgm:t>
        <a:bodyPr/>
        <a:lstStyle/>
        <a:p>
          <a:r>
            <a:rPr lang="en-US" sz="1800" b="1" u="none" dirty="0" smtClean="0">
              <a:solidFill>
                <a:srgbClr val="0A445F"/>
              </a:solidFill>
            </a:rPr>
            <a:t>Data Domains </a:t>
          </a:r>
          <a:r>
            <a:rPr lang="en-US" sz="1800" dirty="0" smtClean="0">
              <a:solidFill>
                <a:srgbClr val="0A445F"/>
              </a:solidFill>
            </a:rPr>
            <a:t>capture the </a:t>
          </a:r>
          <a:r>
            <a:rPr lang="en-US" sz="1800" b="1" u="none" dirty="0" smtClean="0">
              <a:solidFill>
                <a:srgbClr val="0A445F"/>
              </a:solidFill>
            </a:rPr>
            <a:t>semantics </a:t>
          </a:r>
          <a:r>
            <a:rPr lang="en-US" sz="1800" b="0" u="none" dirty="0" smtClean="0">
              <a:solidFill>
                <a:srgbClr val="0A445F"/>
              </a:solidFill>
            </a:rPr>
            <a:t>of your data</a:t>
          </a:r>
          <a:endParaRPr lang="en-US" sz="1800" b="1" u="none" dirty="0">
            <a:solidFill>
              <a:srgbClr val="0A445F"/>
            </a:solidFill>
          </a:endParaRPr>
        </a:p>
      </dgm:t>
    </dgm:pt>
    <dgm:pt modelId="{5290C6AE-607F-409F-96A7-ADFEBD75B6BA}" type="parTrans" cxnId="{CB28FD74-F0EC-495A-8607-A4D31B31E626}">
      <dgm:prSet/>
      <dgm:spPr/>
      <dgm:t>
        <a:bodyPr/>
        <a:lstStyle/>
        <a:p>
          <a:endParaRPr lang="en-US"/>
        </a:p>
      </dgm:t>
    </dgm:pt>
    <dgm:pt modelId="{B6132541-3289-4EB0-A941-05BA58F1860A}" type="sibTrans" cxnId="{CB28FD74-F0EC-495A-8607-A4D31B31E626}">
      <dgm:prSet/>
      <dgm:spPr/>
      <dgm:t>
        <a:bodyPr/>
        <a:lstStyle/>
        <a:p>
          <a:endParaRPr lang="en-US"/>
        </a:p>
      </dgm:t>
    </dgm:pt>
    <dgm:pt modelId="{0E5F1B43-E3EB-495F-A1A5-3E0CBC927F8B}">
      <dgm:prSet phldrT="[Text]" custT="1"/>
      <dgm:spPr>
        <a:solidFill>
          <a:srgbClr val="FFFFFF">
            <a:alpha val="64000"/>
          </a:srgbClr>
        </a:solidFill>
      </dgm:spPr>
      <dgm:t>
        <a:bodyPr/>
        <a:lstStyle/>
        <a:p>
          <a:r>
            <a:rPr lang="en-US" sz="1800" dirty="0" smtClean="0">
              <a:solidFill>
                <a:srgbClr val="0A445F"/>
              </a:solidFill>
            </a:rPr>
            <a:t>Support use of </a:t>
          </a:r>
          <a:r>
            <a:rPr lang="en-US" sz="1800" b="1" u="none" dirty="0" smtClean="0">
              <a:solidFill>
                <a:srgbClr val="0A445F"/>
              </a:solidFill>
            </a:rPr>
            <a:t>user-generated knowledge </a:t>
          </a:r>
          <a:r>
            <a:rPr lang="en-US" sz="1800" dirty="0" smtClean="0">
              <a:solidFill>
                <a:srgbClr val="0A445F"/>
              </a:solidFill>
            </a:rPr>
            <a:t>and IP by 3</a:t>
          </a:r>
          <a:r>
            <a:rPr lang="en-US" sz="1800" baseline="30000" dirty="0" smtClean="0">
              <a:solidFill>
                <a:srgbClr val="0A445F"/>
              </a:solidFill>
            </a:rPr>
            <a:t>rd</a:t>
          </a:r>
          <a:r>
            <a:rPr lang="en-US" sz="1800" dirty="0" smtClean="0">
              <a:solidFill>
                <a:srgbClr val="0A445F"/>
              </a:solidFill>
            </a:rPr>
            <a:t> party </a:t>
          </a:r>
          <a:r>
            <a:rPr lang="en-US" sz="1800" b="1" u="none" dirty="0" smtClean="0">
              <a:solidFill>
                <a:srgbClr val="0A445F"/>
              </a:solidFill>
            </a:rPr>
            <a:t>reference data providers</a:t>
          </a:r>
          <a:endParaRPr lang="en-US" sz="1800" b="1" u="none" dirty="0">
            <a:solidFill>
              <a:srgbClr val="0A445F"/>
            </a:solidFill>
          </a:endParaRPr>
        </a:p>
      </dgm:t>
    </dgm:pt>
    <dgm:pt modelId="{CAEA183F-0ADF-4A7A-AAA3-A139A550E45A}" type="parTrans" cxnId="{E9C8E7AD-4D86-43FC-B94C-A573A43E9769}">
      <dgm:prSet/>
      <dgm:spPr/>
      <dgm:t>
        <a:bodyPr/>
        <a:lstStyle/>
        <a:p>
          <a:endParaRPr lang="en-US"/>
        </a:p>
      </dgm:t>
    </dgm:pt>
    <dgm:pt modelId="{B82F5B92-4590-401B-813C-3229D5558520}" type="sibTrans" cxnId="{E9C8E7AD-4D86-43FC-B94C-A573A43E9769}">
      <dgm:prSet/>
      <dgm:spPr/>
      <dgm:t>
        <a:bodyPr/>
        <a:lstStyle/>
        <a:p>
          <a:endParaRPr lang="en-US"/>
        </a:p>
      </dgm:t>
    </dgm:pt>
    <dgm:pt modelId="{251F0ABA-8B5A-417A-9ED9-AD0744152D0C}">
      <dgm:prSet phldrT="[Text]" custT="1"/>
      <dgm:spPr>
        <a:solidFill>
          <a:srgbClr val="FFFFFF">
            <a:alpha val="64000"/>
          </a:srgbClr>
        </a:solidFill>
      </dgm:spPr>
      <dgm:t>
        <a:bodyPr/>
        <a:lstStyle/>
        <a:p>
          <a:r>
            <a:rPr lang="en-US" sz="1800" b="1" u="none" dirty="0" smtClean="0">
              <a:solidFill>
                <a:srgbClr val="0A445F"/>
              </a:solidFill>
            </a:rPr>
            <a:t>Acquires additional knowledge </a:t>
          </a:r>
          <a:r>
            <a:rPr lang="en-US" sz="1800" b="0" u="none" dirty="0" smtClean="0">
              <a:solidFill>
                <a:srgbClr val="0A445F"/>
              </a:solidFill>
            </a:rPr>
            <a:t>the more you use it</a:t>
          </a:r>
          <a:endParaRPr lang="en-US" sz="1800" dirty="0">
            <a:solidFill>
              <a:srgbClr val="0A445F"/>
            </a:solidFill>
          </a:endParaRPr>
        </a:p>
      </dgm:t>
    </dgm:pt>
    <dgm:pt modelId="{0C771BB9-80D0-437E-87A1-A8DB022B6AC4}" type="parTrans" cxnId="{3D444ACB-40D5-454D-865F-1F958DCD98E5}">
      <dgm:prSet/>
      <dgm:spPr/>
      <dgm:t>
        <a:bodyPr/>
        <a:lstStyle/>
        <a:p>
          <a:endParaRPr lang="en-US"/>
        </a:p>
      </dgm:t>
    </dgm:pt>
    <dgm:pt modelId="{689B82D6-A46C-4E2A-8453-EF9C3535DED1}" type="sibTrans" cxnId="{3D444ACB-40D5-454D-865F-1F958DCD98E5}">
      <dgm:prSet/>
      <dgm:spPr/>
      <dgm:t>
        <a:bodyPr/>
        <a:lstStyle/>
        <a:p>
          <a:endParaRPr lang="en-US"/>
        </a:p>
      </dgm:t>
    </dgm:pt>
    <dgm:pt modelId="{0AD1F7E3-D28F-4010-9D59-59F212D40677}">
      <dgm:prSet phldrT="[Text]" custT="1"/>
      <dgm:spPr>
        <a:solidFill>
          <a:srgbClr val="FFFFFF">
            <a:alpha val="64000"/>
          </a:srgbClr>
        </a:solidFill>
      </dgm:spPr>
      <dgm:t>
        <a:bodyPr/>
        <a:lstStyle/>
        <a:p>
          <a:r>
            <a:rPr lang="en-US" sz="1800" dirty="0" smtClean="0">
              <a:solidFill>
                <a:srgbClr val="0A445F"/>
              </a:solidFill>
            </a:rPr>
            <a:t>Compelling user experience designed for </a:t>
          </a:r>
          <a:r>
            <a:rPr lang="en-US" sz="1800" b="1" u="none" dirty="0" smtClean="0">
              <a:solidFill>
                <a:srgbClr val="0A445F"/>
              </a:solidFill>
            </a:rPr>
            <a:t>increased productivity</a:t>
          </a:r>
          <a:endParaRPr lang="en-US" sz="1800" b="1" u="none" dirty="0">
            <a:solidFill>
              <a:srgbClr val="0A445F"/>
            </a:solidFill>
          </a:endParaRPr>
        </a:p>
      </dgm:t>
    </dgm:pt>
    <dgm:pt modelId="{198CF74C-E223-4086-A4AC-4E0FB22E3164}" type="parTrans" cxnId="{B54BA084-610B-4397-97A3-AAD6F5492352}">
      <dgm:prSet/>
      <dgm:spPr/>
      <dgm:t>
        <a:bodyPr/>
        <a:lstStyle/>
        <a:p>
          <a:endParaRPr lang="en-US"/>
        </a:p>
      </dgm:t>
    </dgm:pt>
    <dgm:pt modelId="{B3D0E3A3-BF04-4928-B82E-F7E191BEE244}" type="sibTrans" cxnId="{B54BA084-610B-4397-97A3-AAD6F5492352}">
      <dgm:prSet/>
      <dgm:spPr/>
      <dgm:t>
        <a:bodyPr/>
        <a:lstStyle/>
        <a:p>
          <a:endParaRPr lang="en-US"/>
        </a:p>
      </dgm:t>
    </dgm:pt>
    <dgm:pt modelId="{A347654B-88D0-4D40-83CC-A49B41D47BF4}">
      <dgm:prSet phldrT="[Text]" custT="1"/>
      <dgm:spPr>
        <a:gradFill flip="none" rotWithShape="1">
          <a:gsLst>
            <a:gs pos="0">
              <a:schemeClr val="tx2">
                <a:lumMod val="75000"/>
                <a:alpha val="64000"/>
              </a:schemeClr>
            </a:gs>
            <a:gs pos="100000">
              <a:schemeClr val="tx2">
                <a:lumMod val="75000"/>
                <a:alpha val="80000"/>
              </a:schemeClr>
            </a:gs>
            <a:gs pos="49000">
              <a:schemeClr val="tx1">
                <a:alpha val="80000"/>
              </a:schemeClr>
            </a:gs>
          </a:gsLst>
          <a:lin ang="3600000" scaled="0"/>
          <a:tileRect/>
        </a:gradFill>
        <a:ln>
          <a:gradFill flip="none" rotWithShape="1">
            <a:gsLst>
              <a:gs pos="0">
                <a:schemeClr val="tx2">
                  <a:lumMod val="75000"/>
                </a:schemeClr>
              </a:gs>
              <a:gs pos="100000">
                <a:schemeClr val="tx2">
                  <a:lumMod val="60000"/>
                  <a:lumOff val="40000"/>
                </a:schemeClr>
              </a:gs>
            </a:gsLst>
            <a:lin ang="0" scaled="1"/>
            <a:tileRect/>
          </a:gradFill>
        </a:ln>
      </dgm:spPr>
      <dgm:t>
        <a:bodyPr/>
        <a:lstStyle/>
        <a:p>
          <a:r>
            <a:rPr lang="en-US" sz="2400" b="1" dirty="0" smtClean="0">
              <a:solidFill>
                <a:srgbClr val="002D42"/>
              </a:solidFill>
            </a:rPr>
            <a:t>Open and Extendible</a:t>
          </a:r>
          <a:endParaRPr lang="en-US" sz="2400" b="1" dirty="0">
            <a:solidFill>
              <a:srgbClr val="002D42"/>
            </a:solidFill>
          </a:endParaRPr>
        </a:p>
      </dgm:t>
    </dgm:pt>
    <dgm:pt modelId="{3FF01524-375D-4E04-AD82-430A6DD6EF2D}" type="sibTrans" cxnId="{E437DC15-EDF0-4A2A-AD26-7BF1B7F91767}">
      <dgm:prSet/>
      <dgm:spPr/>
      <dgm:t>
        <a:bodyPr/>
        <a:lstStyle/>
        <a:p>
          <a:endParaRPr lang="en-US"/>
        </a:p>
      </dgm:t>
    </dgm:pt>
    <dgm:pt modelId="{857F2CDE-9ABB-401A-A7EE-1A600D2C7E34}" type="parTrans" cxnId="{E437DC15-EDF0-4A2A-AD26-7BF1B7F91767}">
      <dgm:prSet/>
      <dgm:spPr/>
      <dgm:t>
        <a:bodyPr/>
        <a:lstStyle/>
        <a:p>
          <a:endParaRPr lang="en-US"/>
        </a:p>
      </dgm:t>
    </dgm:pt>
    <dgm:pt modelId="{88DB310D-4163-40E4-A56F-342AE8220709}">
      <dgm:prSet phldrT="[Text]" custT="1"/>
      <dgm:spPr>
        <a:gradFill flip="none" rotWithShape="1">
          <a:gsLst>
            <a:gs pos="0">
              <a:schemeClr val="accent4">
                <a:lumMod val="75000"/>
                <a:alpha val="80000"/>
              </a:schemeClr>
            </a:gs>
            <a:gs pos="80000">
              <a:schemeClr val="accent1">
                <a:alpha val="80000"/>
              </a:schemeClr>
            </a:gs>
            <a:gs pos="100000">
              <a:schemeClr val="accent4"/>
            </a:gs>
          </a:gsLst>
          <a:lin ang="5700000" scaled="0"/>
          <a:tileRect/>
        </a:gradFill>
      </dgm:spPr>
      <dgm:t>
        <a:bodyPr/>
        <a:lstStyle/>
        <a:p>
          <a:r>
            <a:rPr lang="en-US" sz="2400" b="1" dirty="0" smtClean="0">
              <a:solidFill>
                <a:schemeClr val="tx1"/>
              </a:solidFill>
            </a:rPr>
            <a:t>Easy to use</a:t>
          </a:r>
          <a:endParaRPr lang="en-US" sz="2400" b="1" dirty="0">
            <a:solidFill>
              <a:schemeClr val="tx1"/>
            </a:solidFill>
          </a:endParaRPr>
        </a:p>
      </dgm:t>
    </dgm:pt>
    <dgm:pt modelId="{9D82FB67-9CCF-494C-A1A0-EA8863E7727E}" type="sibTrans" cxnId="{ED6DDA0D-E2F0-458B-AC90-948EC5B232EA}">
      <dgm:prSet/>
      <dgm:spPr/>
      <dgm:t>
        <a:bodyPr/>
        <a:lstStyle/>
        <a:p>
          <a:endParaRPr lang="en-US"/>
        </a:p>
      </dgm:t>
    </dgm:pt>
    <dgm:pt modelId="{05654534-FF7F-4273-8494-78466F7B6D6A}" type="parTrans" cxnId="{ED6DDA0D-E2F0-458B-AC90-948EC5B232EA}">
      <dgm:prSet/>
      <dgm:spPr/>
      <dgm:t>
        <a:bodyPr/>
        <a:lstStyle/>
        <a:p>
          <a:endParaRPr lang="en-US"/>
        </a:p>
      </dgm:t>
    </dgm:pt>
    <dgm:pt modelId="{7028E16D-4C93-4FEF-99D2-DE5CCC552F00}">
      <dgm:prSet phldrT="[Text]" custT="1"/>
      <dgm:spPr>
        <a:gradFill flip="none" rotWithShape="1">
          <a:gsLst>
            <a:gs pos="0">
              <a:schemeClr val="bg2">
                <a:lumMod val="50000"/>
                <a:alpha val="64000"/>
              </a:schemeClr>
            </a:gs>
            <a:gs pos="100000">
              <a:schemeClr val="tx2">
                <a:lumMod val="75000"/>
                <a:alpha val="80000"/>
              </a:schemeClr>
            </a:gs>
            <a:gs pos="52000">
              <a:schemeClr val="tx1">
                <a:alpha val="66000"/>
              </a:schemeClr>
            </a:gs>
          </a:gsLst>
          <a:lin ang="3600000" scaled="0"/>
          <a:tileRect/>
        </a:gradFill>
        <a:ln>
          <a:gradFill flip="none" rotWithShape="1">
            <a:gsLst>
              <a:gs pos="0">
                <a:schemeClr val="tx2">
                  <a:lumMod val="75000"/>
                </a:schemeClr>
              </a:gs>
              <a:gs pos="100000">
                <a:schemeClr val="tx2">
                  <a:lumMod val="60000"/>
                  <a:lumOff val="40000"/>
                </a:schemeClr>
              </a:gs>
            </a:gsLst>
            <a:lin ang="0" scaled="1"/>
            <a:tileRect/>
          </a:gradFill>
        </a:ln>
      </dgm:spPr>
      <dgm:t>
        <a:bodyPr/>
        <a:lstStyle/>
        <a:p>
          <a:r>
            <a:rPr lang="en-US" sz="2400" b="1" dirty="0" smtClean="0">
              <a:solidFill>
                <a:srgbClr val="002D42"/>
              </a:solidFill>
            </a:rPr>
            <a:t>Semantics</a:t>
          </a:r>
          <a:endParaRPr lang="en-US" sz="2400" b="1" dirty="0">
            <a:solidFill>
              <a:srgbClr val="002D42"/>
            </a:solidFill>
          </a:endParaRPr>
        </a:p>
      </dgm:t>
    </dgm:pt>
    <dgm:pt modelId="{B5F9FD0A-8A29-4A52-9298-0ADFD3012022}" type="sibTrans" cxnId="{50BD6A6C-34C7-4D44-B831-86E6A98184B2}">
      <dgm:prSet/>
      <dgm:spPr/>
      <dgm:t>
        <a:bodyPr/>
        <a:lstStyle/>
        <a:p>
          <a:endParaRPr lang="en-US"/>
        </a:p>
      </dgm:t>
    </dgm:pt>
    <dgm:pt modelId="{E8DEF622-9EB1-4E03-81FB-700D8CC3F5C9}" type="parTrans" cxnId="{50BD6A6C-34C7-4D44-B831-86E6A98184B2}">
      <dgm:prSet/>
      <dgm:spPr/>
      <dgm:t>
        <a:bodyPr/>
        <a:lstStyle/>
        <a:p>
          <a:endParaRPr lang="en-US"/>
        </a:p>
      </dgm:t>
    </dgm:pt>
    <dgm:pt modelId="{207B52B2-FD43-4725-863B-1E2B35056CEE}">
      <dgm:prSet phldrT="[Text]" custT="1"/>
      <dgm:spPr>
        <a:gradFill flip="none" rotWithShape="1">
          <a:gsLst>
            <a:gs pos="0">
              <a:schemeClr val="accent4">
                <a:lumMod val="75000"/>
                <a:alpha val="64000"/>
              </a:schemeClr>
            </a:gs>
            <a:gs pos="100000">
              <a:schemeClr val="accent4"/>
            </a:gs>
            <a:gs pos="76000">
              <a:schemeClr val="accent1">
                <a:alpha val="64000"/>
              </a:schemeClr>
            </a:gs>
          </a:gsLst>
          <a:lin ang="16200000" scaled="0"/>
          <a:tileRect/>
        </a:gradFill>
      </dgm:spPr>
      <dgm:t>
        <a:bodyPr/>
        <a:lstStyle/>
        <a:p>
          <a:r>
            <a:rPr lang="en-US" sz="2400" b="1" dirty="0" smtClean="0">
              <a:solidFill>
                <a:schemeClr val="tx1"/>
              </a:solidFill>
            </a:rPr>
            <a:t>Knowledge Discovery</a:t>
          </a:r>
          <a:endParaRPr lang="en-US" sz="2400" b="1" dirty="0">
            <a:solidFill>
              <a:schemeClr val="tx1"/>
            </a:solidFill>
          </a:endParaRPr>
        </a:p>
      </dgm:t>
    </dgm:pt>
    <dgm:pt modelId="{69C5124A-64A5-4527-9D16-BA8F32CA48D2}" type="sibTrans" cxnId="{1BAA2E59-4E56-425C-9BB8-E57334FA06AA}">
      <dgm:prSet/>
      <dgm:spPr/>
      <dgm:t>
        <a:bodyPr/>
        <a:lstStyle/>
        <a:p>
          <a:endParaRPr lang="en-US"/>
        </a:p>
      </dgm:t>
    </dgm:pt>
    <dgm:pt modelId="{5058551C-2D03-4FD8-80E7-B703E5E1EE87}" type="parTrans" cxnId="{1BAA2E59-4E56-425C-9BB8-E57334FA06AA}">
      <dgm:prSet/>
      <dgm:spPr/>
      <dgm:t>
        <a:bodyPr/>
        <a:lstStyle/>
        <a:p>
          <a:endParaRPr lang="en-US"/>
        </a:p>
      </dgm:t>
    </dgm:pt>
    <dgm:pt modelId="{A868AD5C-ED7A-4F24-BC79-3B28693CB5F9}" type="pres">
      <dgm:prSet presAssocID="{6E2B6A3E-8C91-45F6-9D72-67E0EFC2A1F7}" presName="Name0" presStyleCnt="0">
        <dgm:presLayoutVars>
          <dgm:dir/>
          <dgm:animLvl val="lvl"/>
          <dgm:resizeHandles val="exact"/>
        </dgm:presLayoutVars>
      </dgm:prSet>
      <dgm:spPr/>
      <dgm:t>
        <a:bodyPr/>
        <a:lstStyle/>
        <a:p>
          <a:endParaRPr lang="en-US"/>
        </a:p>
      </dgm:t>
    </dgm:pt>
    <dgm:pt modelId="{30E90EDA-31D6-4526-8BA4-70AF47CCF138}" type="pres">
      <dgm:prSet presAssocID="{9471991D-E844-42FF-8C1C-D4B965F73265}" presName="linNode" presStyleCnt="0"/>
      <dgm:spPr/>
      <dgm:t>
        <a:bodyPr/>
        <a:lstStyle/>
        <a:p>
          <a:endParaRPr lang="en-US"/>
        </a:p>
      </dgm:t>
    </dgm:pt>
    <dgm:pt modelId="{49F16279-FF64-498D-B5AA-88E5400D9ADB}" type="pres">
      <dgm:prSet presAssocID="{9471991D-E844-42FF-8C1C-D4B965F73265}" presName="parentText" presStyleLbl="node1" presStyleIdx="0" presStyleCnt="5" custLinFactNeighborY="-777">
        <dgm:presLayoutVars>
          <dgm:chMax val="1"/>
          <dgm:bulletEnabled val="1"/>
        </dgm:presLayoutVars>
      </dgm:prSet>
      <dgm:spPr/>
      <dgm:t>
        <a:bodyPr/>
        <a:lstStyle/>
        <a:p>
          <a:endParaRPr lang="en-US"/>
        </a:p>
      </dgm:t>
    </dgm:pt>
    <dgm:pt modelId="{6C4D6BBE-6204-4E6A-817A-CC64FD1684B6}" type="pres">
      <dgm:prSet presAssocID="{9471991D-E844-42FF-8C1C-D4B965F73265}" presName="descendantText" presStyleLbl="alignAccFollowNode1" presStyleIdx="0" presStyleCnt="5">
        <dgm:presLayoutVars>
          <dgm:bulletEnabled val="1"/>
        </dgm:presLayoutVars>
      </dgm:prSet>
      <dgm:spPr/>
      <dgm:t>
        <a:bodyPr/>
        <a:lstStyle/>
        <a:p>
          <a:endParaRPr lang="en-US"/>
        </a:p>
      </dgm:t>
    </dgm:pt>
    <dgm:pt modelId="{D0F9D23F-4714-4872-91F9-ABAE0C46DD1D}" type="pres">
      <dgm:prSet presAssocID="{AD6580DE-E50B-4196-AB6A-E693E9572115}" presName="sp" presStyleCnt="0"/>
      <dgm:spPr/>
      <dgm:t>
        <a:bodyPr/>
        <a:lstStyle/>
        <a:p>
          <a:endParaRPr lang="en-US"/>
        </a:p>
      </dgm:t>
    </dgm:pt>
    <dgm:pt modelId="{B7A9F659-9A33-4F29-8331-94E3B02382E6}" type="pres">
      <dgm:prSet presAssocID="{207B52B2-FD43-4725-863B-1E2B35056CEE}" presName="linNode" presStyleCnt="0"/>
      <dgm:spPr/>
      <dgm:t>
        <a:bodyPr/>
        <a:lstStyle/>
        <a:p>
          <a:endParaRPr lang="en-US"/>
        </a:p>
      </dgm:t>
    </dgm:pt>
    <dgm:pt modelId="{3B643F35-CABA-4F39-8BB4-0203EE7FAB40}" type="pres">
      <dgm:prSet presAssocID="{207B52B2-FD43-4725-863B-1E2B35056CEE}" presName="parentText" presStyleLbl="node1" presStyleIdx="1" presStyleCnt="5" custLinFactY="3330" custLinFactNeighborX="109" custLinFactNeighborY="100000">
        <dgm:presLayoutVars>
          <dgm:chMax val="1"/>
          <dgm:bulletEnabled val="1"/>
        </dgm:presLayoutVars>
      </dgm:prSet>
      <dgm:spPr/>
      <dgm:t>
        <a:bodyPr/>
        <a:lstStyle/>
        <a:p>
          <a:endParaRPr lang="en-US"/>
        </a:p>
      </dgm:t>
    </dgm:pt>
    <dgm:pt modelId="{B16E8C3B-EE3E-4B22-B840-5362C5396A91}" type="pres">
      <dgm:prSet presAssocID="{207B52B2-FD43-4725-863B-1E2B35056CEE}" presName="descendantText" presStyleLbl="alignAccFollowNode1" presStyleIdx="1" presStyleCnt="5" custLinFactNeighborX="772">
        <dgm:presLayoutVars>
          <dgm:bulletEnabled val="1"/>
        </dgm:presLayoutVars>
      </dgm:prSet>
      <dgm:spPr/>
      <dgm:t>
        <a:bodyPr/>
        <a:lstStyle/>
        <a:p>
          <a:endParaRPr lang="en-US"/>
        </a:p>
      </dgm:t>
    </dgm:pt>
    <dgm:pt modelId="{B941F7F9-CD2B-41FE-9FA9-E9CC5BA5749F}" type="pres">
      <dgm:prSet presAssocID="{69C5124A-64A5-4527-9D16-BA8F32CA48D2}" presName="sp" presStyleCnt="0"/>
      <dgm:spPr/>
      <dgm:t>
        <a:bodyPr/>
        <a:lstStyle/>
        <a:p>
          <a:endParaRPr lang="en-US"/>
        </a:p>
      </dgm:t>
    </dgm:pt>
    <dgm:pt modelId="{8CE3E36D-C038-4F42-8DDD-30F4119CD62F}" type="pres">
      <dgm:prSet presAssocID="{7028E16D-4C93-4FEF-99D2-DE5CCC552F00}" presName="linNode" presStyleCnt="0"/>
      <dgm:spPr/>
      <dgm:t>
        <a:bodyPr/>
        <a:lstStyle/>
        <a:p>
          <a:endParaRPr lang="en-US"/>
        </a:p>
      </dgm:t>
    </dgm:pt>
    <dgm:pt modelId="{FBB1ECD0-F240-48B1-9B30-41BCDA12DCC6}" type="pres">
      <dgm:prSet presAssocID="{7028E16D-4C93-4FEF-99D2-DE5CCC552F00}" presName="parentText" presStyleLbl="node1" presStyleIdx="2" presStyleCnt="5" custLinFactY="-6437" custLinFactNeighborY="-100000">
        <dgm:presLayoutVars>
          <dgm:chMax val="1"/>
          <dgm:bulletEnabled val="1"/>
        </dgm:presLayoutVars>
      </dgm:prSet>
      <dgm:spPr/>
      <dgm:t>
        <a:bodyPr/>
        <a:lstStyle/>
        <a:p>
          <a:endParaRPr lang="en-US"/>
        </a:p>
      </dgm:t>
    </dgm:pt>
    <dgm:pt modelId="{7FBEF402-F739-443B-9F23-A2777D999712}" type="pres">
      <dgm:prSet presAssocID="{7028E16D-4C93-4FEF-99D2-DE5CCC552F00}" presName="descendantText" presStyleLbl="alignAccFollowNode1" presStyleIdx="2" presStyleCnt="5">
        <dgm:presLayoutVars>
          <dgm:bulletEnabled val="1"/>
        </dgm:presLayoutVars>
      </dgm:prSet>
      <dgm:spPr/>
      <dgm:t>
        <a:bodyPr/>
        <a:lstStyle/>
        <a:p>
          <a:endParaRPr lang="en-US"/>
        </a:p>
      </dgm:t>
    </dgm:pt>
    <dgm:pt modelId="{5903D2C6-BFE1-4A1C-B7F7-FFC6D12F40E9}" type="pres">
      <dgm:prSet presAssocID="{B5F9FD0A-8A29-4A52-9298-0ADFD3012022}" presName="sp" presStyleCnt="0"/>
      <dgm:spPr/>
      <dgm:t>
        <a:bodyPr/>
        <a:lstStyle/>
        <a:p>
          <a:endParaRPr lang="en-US"/>
        </a:p>
      </dgm:t>
    </dgm:pt>
    <dgm:pt modelId="{89AED46C-290F-4F77-88A8-4662D1EB4317}" type="pres">
      <dgm:prSet presAssocID="{A347654B-88D0-4D40-83CC-A49B41D47BF4}" presName="linNode" presStyleCnt="0"/>
      <dgm:spPr/>
      <dgm:t>
        <a:bodyPr/>
        <a:lstStyle/>
        <a:p>
          <a:endParaRPr lang="en-US"/>
        </a:p>
      </dgm:t>
    </dgm:pt>
    <dgm:pt modelId="{03CA6BDA-B20F-4D51-A85A-FF9DB583D142}" type="pres">
      <dgm:prSet presAssocID="{A347654B-88D0-4D40-83CC-A49B41D47BF4}" presName="parentText" presStyleLbl="node1" presStyleIdx="3" presStyleCnt="5" custLinFactNeighborY="-2331">
        <dgm:presLayoutVars>
          <dgm:chMax val="1"/>
          <dgm:bulletEnabled val="1"/>
        </dgm:presLayoutVars>
      </dgm:prSet>
      <dgm:spPr/>
      <dgm:t>
        <a:bodyPr/>
        <a:lstStyle/>
        <a:p>
          <a:endParaRPr lang="en-US"/>
        </a:p>
      </dgm:t>
    </dgm:pt>
    <dgm:pt modelId="{2DB96721-914A-4F4E-8EEE-EC1C0FA562AE}" type="pres">
      <dgm:prSet presAssocID="{A347654B-88D0-4D40-83CC-A49B41D47BF4}" presName="descendantText" presStyleLbl="alignAccFollowNode1" presStyleIdx="3" presStyleCnt="5">
        <dgm:presLayoutVars>
          <dgm:bulletEnabled val="1"/>
        </dgm:presLayoutVars>
      </dgm:prSet>
      <dgm:spPr/>
      <dgm:t>
        <a:bodyPr/>
        <a:lstStyle/>
        <a:p>
          <a:endParaRPr lang="en-US"/>
        </a:p>
      </dgm:t>
    </dgm:pt>
    <dgm:pt modelId="{1C0CDE8B-DAAC-4001-84F0-444B7099405A}" type="pres">
      <dgm:prSet presAssocID="{3FF01524-375D-4E04-AD82-430A6DD6EF2D}" presName="sp" presStyleCnt="0"/>
      <dgm:spPr/>
      <dgm:t>
        <a:bodyPr/>
        <a:lstStyle/>
        <a:p>
          <a:endParaRPr lang="en-US"/>
        </a:p>
      </dgm:t>
    </dgm:pt>
    <dgm:pt modelId="{967AAE8A-AD6B-46D5-99A1-6269E9CD710B}" type="pres">
      <dgm:prSet presAssocID="{88DB310D-4163-40E4-A56F-342AE8220709}" presName="linNode" presStyleCnt="0"/>
      <dgm:spPr/>
      <dgm:t>
        <a:bodyPr/>
        <a:lstStyle/>
        <a:p>
          <a:endParaRPr lang="en-US"/>
        </a:p>
      </dgm:t>
    </dgm:pt>
    <dgm:pt modelId="{C3A9BD33-0BD0-401C-A0E4-78BC5948992D}" type="pres">
      <dgm:prSet presAssocID="{88DB310D-4163-40E4-A56F-342AE8220709}" presName="parentText" presStyleLbl="node1" presStyleIdx="4" presStyleCnt="5" custLinFactNeighborY="-3199">
        <dgm:presLayoutVars>
          <dgm:chMax val="1"/>
          <dgm:bulletEnabled val="1"/>
        </dgm:presLayoutVars>
      </dgm:prSet>
      <dgm:spPr/>
      <dgm:t>
        <a:bodyPr/>
        <a:lstStyle/>
        <a:p>
          <a:endParaRPr lang="en-US"/>
        </a:p>
      </dgm:t>
    </dgm:pt>
    <dgm:pt modelId="{5417637B-99E5-4373-A92E-536B7DFEA33E}" type="pres">
      <dgm:prSet presAssocID="{88DB310D-4163-40E4-A56F-342AE8220709}" presName="descendantText" presStyleLbl="alignAccFollowNode1" presStyleIdx="4" presStyleCnt="5">
        <dgm:presLayoutVars>
          <dgm:bulletEnabled val="1"/>
        </dgm:presLayoutVars>
      </dgm:prSet>
      <dgm:spPr/>
      <dgm:t>
        <a:bodyPr/>
        <a:lstStyle/>
        <a:p>
          <a:endParaRPr lang="en-US"/>
        </a:p>
      </dgm:t>
    </dgm:pt>
  </dgm:ptLst>
  <dgm:cxnLst>
    <dgm:cxn modelId="{0874E492-5D96-244F-BB92-724F78DF74E4}" type="presOf" srcId="{A347654B-88D0-4D40-83CC-A49B41D47BF4}" destId="{03CA6BDA-B20F-4D51-A85A-FF9DB583D142}" srcOrd="0" destOrd="0" presId="urn:microsoft.com/office/officeart/2005/8/layout/vList5"/>
    <dgm:cxn modelId="{5E450DF9-D068-1E4B-B40B-F29DF322B0FE}" type="presOf" srcId="{0AD1F7E3-D28F-4010-9D59-59F212D40677}" destId="{5417637B-99E5-4373-A92E-536B7DFEA33E}" srcOrd="0" destOrd="0" presId="urn:microsoft.com/office/officeart/2005/8/layout/vList5"/>
    <dgm:cxn modelId="{EE23326C-851A-4A4E-924F-F0CE06C9F06F}" type="presOf" srcId="{207B52B2-FD43-4725-863B-1E2B35056CEE}" destId="{3B643F35-CABA-4F39-8BB4-0203EE7FAB40}" srcOrd="0" destOrd="0" presId="urn:microsoft.com/office/officeart/2005/8/layout/vList5"/>
    <dgm:cxn modelId="{ED6DDA0D-E2F0-458B-AC90-948EC5B232EA}" srcId="{6E2B6A3E-8C91-45F6-9D72-67E0EFC2A1F7}" destId="{88DB310D-4163-40E4-A56F-342AE8220709}" srcOrd="4" destOrd="0" parTransId="{05654534-FF7F-4273-8494-78466F7B6D6A}" sibTransId="{9D82FB67-9CCF-494C-A1A0-EA8863E7727E}"/>
    <dgm:cxn modelId="{3D444ACB-40D5-454D-865F-1F958DCD98E5}" srcId="{7028E16D-4C93-4FEF-99D2-DE5CCC552F00}" destId="{251F0ABA-8B5A-417A-9ED9-AD0744152D0C}" srcOrd="0" destOrd="0" parTransId="{0C771BB9-80D0-437E-87A1-A8DB022B6AC4}" sibTransId="{689B82D6-A46C-4E2A-8453-EF9C3535DED1}"/>
    <dgm:cxn modelId="{50BD6A6C-34C7-4D44-B831-86E6A98184B2}" srcId="{6E2B6A3E-8C91-45F6-9D72-67E0EFC2A1F7}" destId="{7028E16D-4C93-4FEF-99D2-DE5CCC552F00}" srcOrd="2" destOrd="0" parTransId="{E8DEF622-9EB1-4E03-81FB-700D8CC3F5C9}" sibTransId="{B5F9FD0A-8A29-4A52-9298-0ADFD3012022}"/>
    <dgm:cxn modelId="{D9218E10-D498-6943-9C8C-BF4FEBDF8E07}" type="presOf" srcId="{4C51D228-4214-4FC4-A77C-B9C81EDA794E}" destId="{6C4D6BBE-6204-4E6A-817A-CC64FD1684B6}" srcOrd="0" destOrd="0" presId="urn:microsoft.com/office/officeart/2005/8/layout/vList5"/>
    <dgm:cxn modelId="{241EB727-D280-E242-B8A2-8382E79005AB}" type="presOf" srcId="{5D7F9273-E76C-4DEF-9B73-767B3614BC71}" destId="{B16E8C3B-EE3E-4B22-B840-5362C5396A91}" srcOrd="0" destOrd="0" presId="urn:microsoft.com/office/officeart/2005/8/layout/vList5"/>
    <dgm:cxn modelId="{E9C8E7AD-4D86-43FC-B94C-A573A43E9769}" srcId="{A347654B-88D0-4D40-83CC-A49B41D47BF4}" destId="{0E5F1B43-E3EB-495F-A1A5-3E0CBC927F8B}" srcOrd="0" destOrd="0" parTransId="{CAEA183F-0ADF-4A7A-AAA3-A139A550E45A}" sibTransId="{B82F5B92-4590-401B-813C-3229D5558520}"/>
    <dgm:cxn modelId="{E17F5443-4A5F-864B-8B28-D89BC6D564FE}" type="presOf" srcId="{7028E16D-4C93-4FEF-99D2-DE5CCC552F00}" destId="{FBB1ECD0-F240-48B1-9B30-41BCDA12DCC6}" srcOrd="0" destOrd="0" presId="urn:microsoft.com/office/officeart/2005/8/layout/vList5"/>
    <dgm:cxn modelId="{F15F788B-F8D0-D449-A588-69D035EE3FA4}" type="presOf" srcId="{251F0ABA-8B5A-417A-9ED9-AD0744152D0C}" destId="{7FBEF402-F739-443B-9F23-A2777D999712}" srcOrd="0" destOrd="0" presId="urn:microsoft.com/office/officeart/2005/8/layout/vList5"/>
    <dgm:cxn modelId="{EF9D5413-62EE-D746-8A48-65EDC874F839}" type="presOf" srcId="{88DB310D-4163-40E4-A56F-342AE8220709}" destId="{C3A9BD33-0BD0-401C-A0E4-78BC5948992D}" srcOrd="0" destOrd="0" presId="urn:microsoft.com/office/officeart/2005/8/layout/vList5"/>
    <dgm:cxn modelId="{1BAA2E59-4E56-425C-9BB8-E57334FA06AA}" srcId="{6E2B6A3E-8C91-45F6-9D72-67E0EFC2A1F7}" destId="{207B52B2-FD43-4725-863B-1E2B35056CEE}" srcOrd="1" destOrd="0" parTransId="{5058551C-2D03-4FD8-80E7-B703E5E1EE87}" sibTransId="{69C5124A-64A5-4527-9D16-BA8F32CA48D2}"/>
    <dgm:cxn modelId="{0FC11B4E-E7D7-554D-81FC-B291CC365A2E}" type="presOf" srcId="{0E5F1B43-E3EB-495F-A1A5-3E0CBC927F8B}" destId="{2DB96721-914A-4F4E-8EEE-EC1C0FA562AE}" srcOrd="0" destOrd="0" presId="urn:microsoft.com/office/officeart/2005/8/layout/vList5"/>
    <dgm:cxn modelId="{1129AC34-DF09-2E4D-BDF9-21D7188E3D4A}" type="presOf" srcId="{6E2B6A3E-8C91-45F6-9D72-67E0EFC2A1F7}" destId="{A868AD5C-ED7A-4F24-BC79-3B28693CB5F9}" srcOrd="0" destOrd="0" presId="urn:microsoft.com/office/officeart/2005/8/layout/vList5"/>
    <dgm:cxn modelId="{CB28FD74-F0EC-495A-8607-A4D31B31E626}" srcId="{207B52B2-FD43-4725-863B-1E2B35056CEE}" destId="{5D7F9273-E76C-4DEF-9B73-767B3614BC71}" srcOrd="0" destOrd="0" parTransId="{5290C6AE-607F-409F-96A7-ADFEBD75B6BA}" sibTransId="{B6132541-3289-4EB0-A941-05BA58F1860A}"/>
    <dgm:cxn modelId="{D2DC9008-FD17-4CBA-8945-0799C339704A}" srcId="{6E2B6A3E-8C91-45F6-9D72-67E0EFC2A1F7}" destId="{9471991D-E844-42FF-8C1C-D4B965F73265}" srcOrd="0" destOrd="0" parTransId="{AD933F0B-0535-4FF0-BAB3-CE673291BC26}" sibTransId="{AD6580DE-E50B-4196-AB6A-E693E9572115}"/>
    <dgm:cxn modelId="{DAFD7F24-8C45-4989-AE58-0EAA5F01C866}" srcId="{9471991D-E844-42FF-8C1C-D4B965F73265}" destId="{4C51D228-4214-4FC4-A77C-B9C81EDA794E}" srcOrd="0" destOrd="0" parTransId="{3D17905B-7137-41DF-8DE8-661C446B3650}" sibTransId="{69DF998B-147C-4869-951B-E555F16AA33D}"/>
    <dgm:cxn modelId="{38388003-07C5-3042-A209-C493E5FD0D65}" type="presOf" srcId="{9471991D-E844-42FF-8C1C-D4B965F73265}" destId="{49F16279-FF64-498D-B5AA-88E5400D9ADB}" srcOrd="0" destOrd="0" presId="urn:microsoft.com/office/officeart/2005/8/layout/vList5"/>
    <dgm:cxn modelId="{B54BA084-610B-4397-97A3-AAD6F5492352}" srcId="{88DB310D-4163-40E4-A56F-342AE8220709}" destId="{0AD1F7E3-D28F-4010-9D59-59F212D40677}" srcOrd="0" destOrd="0" parTransId="{198CF74C-E223-4086-A4AC-4E0FB22E3164}" sibTransId="{B3D0E3A3-BF04-4928-B82E-F7E191BEE244}"/>
    <dgm:cxn modelId="{E437DC15-EDF0-4A2A-AD26-7BF1B7F91767}" srcId="{6E2B6A3E-8C91-45F6-9D72-67E0EFC2A1F7}" destId="{A347654B-88D0-4D40-83CC-A49B41D47BF4}" srcOrd="3" destOrd="0" parTransId="{857F2CDE-9ABB-401A-A7EE-1A600D2C7E34}" sibTransId="{3FF01524-375D-4E04-AD82-430A6DD6EF2D}"/>
    <dgm:cxn modelId="{8C6FF9CD-0717-6D49-9ACC-C1D64A037720}" type="presParOf" srcId="{A868AD5C-ED7A-4F24-BC79-3B28693CB5F9}" destId="{30E90EDA-31D6-4526-8BA4-70AF47CCF138}" srcOrd="0" destOrd="0" presId="urn:microsoft.com/office/officeart/2005/8/layout/vList5"/>
    <dgm:cxn modelId="{9A605C33-B3AC-E742-A177-2421D47BFF3F}" type="presParOf" srcId="{30E90EDA-31D6-4526-8BA4-70AF47CCF138}" destId="{49F16279-FF64-498D-B5AA-88E5400D9ADB}" srcOrd="0" destOrd="0" presId="urn:microsoft.com/office/officeart/2005/8/layout/vList5"/>
    <dgm:cxn modelId="{DA3281FA-310A-EB41-8C66-CFD176C90C98}" type="presParOf" srcId="{30E90EDA-31D6-4526-8BA4-70AF47CCF138}" destId="{6C4D6BBE-6204-4E6A-817A-CC64FD1684B6}" srcOrd="1" destOrd="0" presId="urn:microsoft.com/office/officeart/2005/8/layout/vList5"/>
    <dgm:cxn modelId="{08A37378-5908-F540-B9BE-74A3DA2CD530}" type="presParOf" srcId="{A868AD5C-ED7A-4F24-BC79-3B28693CB5F9}" destId="{D0F9D23F-4714-4872-91F9-ABAE0C46DD1D}" srcOrd="1" destOrd="0" presId="urn:microsoft.com/office/officeart/2005/8/layout/vList5"/>
    <dgm:cxn modelId="{436219EA-B157-B246-9BD1-7922590850B6}" type="presParOf" srcId="{A868AD5C-ED7A-4F24-BC79-3B28693CB5F9}" destId="{B7A9F659-9A33-4F29-8331-94E3B02382E6}" srcOrd="2" destOrd="0" presId="urn:microsoft.com/office/officeart/2005/8/layout/vList5"/>
    <dgm:cxn modelId="{F25B0E8B-22AC-ED41-BEE6-559EECD77477}" type="presParOf" srcId="{B7A9F659-9A33-4F29-8331-94E3B02382E6}" destId="{3B643F35-CABA-4F39-8BB4-0203EE7FAB40}" srcOrd="0" destOrd="0" presId="urn:microsoft.com/office/officeart/2005/8/layout/vList5"/>
    <dgm:cxn modelId="{1CF9E60B-9E4A-7648-A9C6-74F352C835DA}" type="presParOf" srcId="{B7A9F659-9A33-4F29-8331-94E3B02382E6}" destId="{B16E8C3B-EE3E-4B22-B840-5362C5396A91}" srcOrd="1" destOrd="0" presId="urn:microsoft.com/office/officeart/2005/8/layout/vList5"/>
    <dgm:cxn modelId="{B886FAA8-187F-CC43-9B6E-2F3E4ECAFF05}" type="presParOf" srcId="{A868AD5C-ED7A-4F24-BC79-3B28693CB5F9}" destId="{B941F7F9-CD2B-41FE-9FA9-E9CC5BA5749F}" srcOrd="3" destOrd="0" presId="urn:microsoft.com/office/officeart/2005/8/layout/vList5"/>
    <dgm:cxn modelId="{5C39CC2F-1405-EE4D-B669-BAE9B272DD1F}" type="presParOf" srcId="{A868AD5C-ED7A-4F24-BC79-3B28693CB5F9}" destId="{8CE3E36D-C038-4F42-8DDD-30F4119CD62F}" srcOrd="4" destOrd="0" presId="urn:microsoft.com/office/officeart/2005/8/layout/vList5"/>
    <dgm:cxn modelId="{6AAA057D-0C86-024C-9416-9D5D3B30B29D}" type="presParOf" srcId="{8CE3E36D-C038-4F42-8DDD-30F4119CD62F}" destId="{FBB1ECD0-F240-48B1-9B30-41BCDA12DCC6}" srcOrd="0" destOrd="0" presId="urn:microsoft.com/office/officeart/2005/8/layout/vList5"/>
    <dgm:cxn modelId="{11703D70-1611-3C4E-BEF9-C5EC9B5ADE03}" type="presParOf" srcId="{8CE3E36D-C038-4F42-8DDD-30F4119CD62F}" destId="{7FBEF402-F739-443B-9F23-A2777D999712}" srcOrd="1" destOrd="0" presId="urn:microsoft.com/office/officeart/2005/8/layout/vList5"/>
    <dgm:cxn modelId="{2D77FDE7-6A0A-F845-BC48-B5DB133A76D0}" type="presParOf" srcId="{A868AD5C-ED7A-4F24-BC79-3B28693CB5F9}" destId="{5903D2C6-BFE1-4A1C-B7F7-FFC6D12F40E9}" srcOrd="5" destOrd="0" presId="urn:microsoft.com/office/officeart/2005/8/layout/vList5"/>
    <dgm:cxn modelId="{C977429B-8DAA-7B4D-873D-0548F4776C4C}" type="presParOf" srcId="{A868AD5C-ED7A-4F24-BC79-3B28693CB5F9}" destId="{89AED46C-290F-4F77-88A8-4662D1EB4317}" srcOrd="6" destOrd="0" presId="urn:microsoft.com/office/officeart/2005/8/layout/vList5"/>
    <dgm:cxn modelId="{572CF9C7-C18E-834C-B593-013DBA1FD7CD}" type="presParOf" srcId="{89AED46C-290F-4F77-88A8-4662D1EB4317}" destId="{03CA6BDA-B20F-4D51-A85A-FF9DB583D142}" srcOrd="0" destOrd="0" presId="urn:microsoft.com/office/officeart/2005/8/layout/vList5"/>
    <dgm:cxn modelId="{0455B8BF-2E54-8549-BD51-082279B7D749}" type="presParOf" srcId="{89AED46C-290F-4F77-88A8-4662D1EB4317}" destId="{2DB96721-914A-4F4E-8EEE-EC1C0FA562AE}" srcOrd="1" destOrd="0" presId="urn:microsoft.com/office/officeart/2005/8/layout/vList5"/>
    <dgm:cxn modelId="{EAC72F63-0141-5E4E-BF02-1AD3772CAEFC}" type="presParOf" srcId="{A868AD5C-ED7A-4F24-BC79-3B28693CB5F9}" destId="{1C0CDE8B-DAAC-4001-84F0-444B7099405A}" srcOrd="7" destOrd="0" presId="urn:microsoft.com/office/officeart/2005/8/layout/vList5"/>
    <dgm:cxn modelId="{3E8CCA73-2098-A04E-B696-089930933AB8}" type="presParOf" srcId="{A868AD5C-ED7A-4F24-BC79-3B28693CB5F9}" destId="{967AAE8A-AD6B-46D5-99A1-6269E9CD710B}" srcOrd="8" destOrd="0" presId="urn:microsoft.com/office/officeart/2005/8/layout/vList5"/>
    <dgm:cxn modelId="{620DF7C7-7809-6246-B216-BBAE51C89A69}" type="presParOf" srcId="{967AAE8A-AD6B-46D5-99A1-6269E9CD710B}" destId="{C3A9BD33-0BD0-401C-A0E4-78BC5948992D}" srcOrd="0" destOrd="0" presId="urn:microsoft.com/office/officeart/2005/8/layout/vList5"/>
    <dgm:cxn modelId="{5A5F8397-610E-F345-8D53-98D0F586D53A}" type="presParOf" srcId="{967AAE8A-AD6B-46D5-99A1-6269E9CD710B}" destId="{5417637B-99E5-4373-A92E-536B7DFEA33E}"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2422EB-2947-4422-A471-2C29EE173CC0}" type="doc">
      <dgm:prSet loTypeId="urn:microsoft.com/office/officeart/2005/8/layout/StepDownProcess" loCatId="process" qsTypeId="urn:microsoft.com/office/officeart/2005/8/quickstyle/3d1" qsCatId="3D" csTypeId="urn:microsoft.com/office/officeart/2005/8/colors/colorful1" csCatId="colorful" phldr="1"/>
      <dgm:spPr/>
      <dgm:t>
        <a:bodyPr/>
        <a:lstStyle/>
        <a:p>
          <a:endParaRPr lang="en-US"/>
        </a:p>
      </dgm:t>
    </dgm:pt>
    <dgm:pt modelId="{ECBBC0CB-7FBD-4FC3-931E-06CE6E86AA37}">
      <dgm:prSet phldrT="[Text]"/>
      <dgm:spPr>
        <a:solidFill>
          <a:srgbClr val="FF0000"/>
        </a:solidFill>
      </dgm:spPr>
      <dgm:t>
        <a:bodyPr/>
        <a:lstStyle/>
        <a:p>
          <a:r>
            <a:rPr lang="en-US" dirty="0" smtClean="0"/>
            <a:t>1. Run SQL Setup to add DQS features</a:t>
          </a:r>
          <a:endParaRPr lang="en-US" dirty="0"/>
        </a:p>
      </dgm:t>
    </dgm:pt>
    <dgm:pt modelId="{C5DB3D80-C4A5-4818-B338-78BEA226C461}" type="parTrans" cxnId="{DEBAC78F-7047-4AD0-8F7E-7080B6E2E969}">
      <dgm:prSet/>
      <dgm:spPr/>
      <dgm:t>
        <a:bodyPr/>
        <a:lstStyle/>
        <a:p>
          <a:endParaRPr lang="en-US"/>
        </a:p>
      </dgm:t>
    </dgm:pt>
    <dgm:pt modelId="{A94F462B-CB02-48F1-B1E6-B2477F012CA5}" type="sibTrans" cxnId="{DEBAC78F-7047-4AD0-8F7E-7080B6E2E969}">
      <dgm:prSet/>
      <dgm:spPr/>
      <dgm:t>
        <a:bodyPr/>
        <a:lstStyle/>
        <a:p>
          <a:endParaRPr lang="en-US"/>
        </a:p>
      </dgm:t>
    </dgm:pt>
    <dgm:pt modelId="{FA4FCC65-3360-44D5-A112-ABF533A1EA91}">
      <dgm:prSet phldrT="[Text]"/>
      <dgm:spPr/>
      <dgm:t>
        <a:bodyPr/>
        <a:lstStyle/>
        <a:p>
          <a:r>
            <a:rPr lang="en-US" dirty="0" smtClean="0"/>
            <a:t>Need to be Administrator</a:t>
          </a:r>
          <a:endParaRPr lang="en-US" dirty="0"/>
        </a:p>
      </dgm:t>
    </dgm:pt>
    <dgm:pt modelId="{D227E815-5FDA-4192-B46A-2CBB194E7317}" type="parTrans" cxnId="{5B2D9F8D-51B9-45B4-8431-4D4E08E91C3A}">
      <dgm:prSet/>
      <dgm:spPr/>
      <dgm:t>
        <a:bodyPr/>
        <a:lstStyle/>
        <a:p>
          <a:endParaRPr lang="en-US"/>
        </a:p>
      </dgm:t>
    </dgm:pt>
    <dgm:pt modelId="{0A2C2A1C-0B29-48CE-819B-25E68035E7AB}" type="sibTrans" cxnId="{5B2D9F8D-51B9-45B4-8431-4D4E08E91C3A}">
      <dgm:prSet/>
      <dgm:spPr/>
      <dgm:t>
        <a:bodyPr/>
        <a:lstStyle/>
        <a:p>
          <a:endParaRPr lang="en-US"/>
        </a:p>
      </dgm:t>
    </dgm:pt>
    <dgm:pt modelId="{A929CE15-A7AD-45E5-B0A6-A37F409C581E}">
      <dgm:prSet phldrT="[Text]"/>
      <dgm:spPr>
        <a:solidFill>
          <a:srgbClr val="00B0F0"/>
        </a:solidFill>
      </dgm:spPr>
      <dgm:t>
        <a:bodyPr/>
        <a:lstStyle/>
        <a:p>
          <a:r>
            <a:rPr lang="en-US" dirty="0" smtClean="0"/>
            <a:t>2. Run </a:t>
          </a:r>
          <a:r>
            <a:rPr lang="en-US" dirty="0" err="1" smtClean="0"/>
            <a:t>DQSInstaller.exe</a:t>
          </a:r>
          <a:endParaRPr lang="en-US" dirty="0"/>
        </a:p>
      </dgm:t>
    </dgm:pt>
    <dgm:pt modelId="{1CE23654-BECC-4849-95DF-09CD67D8E19E}" type="parTrans" cxnId="{27A65ED9-F95A-476F-9219-D46DBAB8B9DF}">
      <dgm:prSet/>
      <dgm:spPr/>
      <dgm:t>
        <a:bodyPr/>
        <a:lstStyle/>
        <a:p>
          <a:endParaRPr lang="en-US"/>
        </a:p>
      </dgm:t>
    </dgm:pt>
    <dgm:pt modelId="{6D8EB127-D2F9-449B-94D0-AD8CDD282E08}" type="sibTrans" cxnId="{27A65ED9-F95A-476F-9219-D46DBAB8B9DF}">
      <dgm:prSet/>
      <dgm:spPr/>
      <dgm:t>
        <a:bodyPr/>
        <a:lstStyle/>
        <a:p>
          <a:endParaRPr lang="en-US"/>
        </a:p>
      </dgm:t>
    </dgm:pt>
    <dgm:pt modelId="{3A5924D0-34F6-4A48-BD97-F4C5B9AB336C}">
      <dgm:prSet phldrT="[Text]"/>
      <dgm:spPr/>
      <dgm:t>
        <a:bodyPr/>
        <a:lstStyle/>
        <a:p>
          <a:r>
            <a:rPr lang="en-US" dirty="0" smtClean="0"/>
            <a:t>Run as UAC elevated Admin</a:t>
          </a:r>
          <a:endParaRPr lang="en-US" dirty="0"/>
        </a:p>
      </dgm:t>
    </dgm:pt>
    <dgm:pt modelId="{18AE3991-E064-4CBE-9BC2-80C8F048BF79}" type="parTrans" cxnId="{BD332653-DFF4-4836-8C22-0F5759D562C8}">
      <dgm:prSet/>
      <dgm:spPr/>
      <dgm:t>
        <a:bodyPr/>
        <a:lstStyle/>
        <a:p>
          <a:endParaRPr lang="en-US"/>
        </a:p>
      </dgm:t>
    </dgm:pt>
    <dgm:pt modelId="{F16E08B1-CCAE-47BD-B060-16FAC352148F}" type="sibTrans" cxnId="{BD332653-DFF4-4836-8C22-0F5759D562C8}">
      <dgm:prSet/>
      <dgm:spPr/>
      <dgm:t>
        <a:bodyPr/>
        <a:lstStyle/>
        <a:p>
          <a:endParaRPr lang="en-US"/>
        </a:p>
      </dgm:t>
    </dgm:pt>
    <dgm:pt modelId="{088AF3CA-756E-42D4-AA39-75D6E5C169A3}">
      <dgm:prSet phldrT="[Text]"/>
      <dgm:spPr>
        <a:solidFill>
          <a:srgbClr val="00B050"/>
        </a:solidFill>
      </dgm:spPr>
      <dgm:t>
        <a:bodyPr/>
        <a:lstStyle/>
        <a:p>
          <a:r>
            <a:rPr lang="en-US" dirty="0" smtClean="0"/>
            <a:t>3. Setup Initial Security and Connectivity</a:t>
          </a:r>
          <a:endParaRPr lang="en-US" dirty="0"/>
        </a:p>
      </dgm:t>
    </dgm:pt>
    <dgm:pt modelId="{1522F52D-45AB-4DB0-AC64-F688CA6CE98F}" type="parTrans" cxnId="{2D14AC56-169B-46BB-A919-A52BA96B80F5}">
      <dgm:prSet/>
      <dgm:spPr/>
      <dgm:t>
        <a:bodyPr/>
        <a:lstStyle/>
        <a:p>
          <a:endParaRPr lang="en-US"/>
        </a:p>
      </dgm:t>
    </dgm:pt>
    <dgm:pt modelId="{89B380A7-788B-4A39-A6A6-DA85A60FED93}" type="sibTrans" cxnId="{2D14AC56-169B-46BB-A919-A52BA96B80F5}">
      <dgm:prSet/>
      <dgm:spPr/>
      <dgm:t>
        <a:bodyPr/>
        <a:lstStyle/>
        <a:p>
          <a:endParaRPr lang="en-US"/>
        </a:p>
      </dgm:t>
    </dgm:pt>
    <dgm:pt modelId="{FA2899E2-2FA2-43B4-9900-A86421E044AB}">
      <dgm:prSet phldrT="[Text]"/>
      <dgm:spPr/>
      <dgm:t>
        <a:bodyPr/>
        <a:lstStyle/>
        <a:p>
          <a:r>
            <a:rPr lang="en-US" dirty="0" err="1" smtClean="0"/>
            <a:t>Sysadmin</a:t>
          </a:r>
          <a:r>
            <a:rPr lang="en-US" dirty="0" smtClean="0"/>
            <a:t> add logins and users</a:t>
          </a:r>
          <a:endParaRPr lang="en-US" dirty="0"/>
        </a:p>
      </dgm:t>
    </dgm:pt>
    <dgm:pt modelId="{963FF7BF-CEF0-49B6-9F94-A12040A9AEA1}" type="parTrans" cxnId="{8FBB3656-4290-4E7F-9AF6-C8C28D23E452}">
      <dgm:prSet/>
      <dgm:spPr/>
      <dgm:t>
        <a:bodyPr/>
        <a:lstStyle/>
        <a:p>
          <a:endParaRPr lang="en-US"/>
        </a:p>
      </dgm:t>
    </dgm:pt>
    <dgm:pt modelId="{DD1987AF-2E45-4B60-9001-E74741D8222B}" type="sibTrans" cxnId="{8FBB3656-4290-4E7F-9AF6-C8C28D23E452}">
      <dgm:prSet/>
      <dgm:spPr/>
      <dgm:t>
        <a:bodyPr/>
        <a:lstStyle/>
        <a:p>
          <a:endParaRPr lang="en-US"/>
        </a:p>
      </dgm:t>
    </dgm:pt>
    <dgm:pt modelId="{5715FE4A-54A7-4A1B-9BCB-1CC388CF6A67}">
      <dgm:prSet phldrT="[Text]"/>
      <dgm:spPr/>
      <dgm:t>
        <a:bodyPr/>
        <a:lstStyle/>
        <a:p>
          <a:r>
            <a:rPr lang="en-US" dirty="0" smtClean="0"/>
            <a:t>One DQS server per SQL instance possible</a:t>
          </a:r>
          <a:endParaRPr lang="en-US" dirty="0"/>
        </a:p>
      </dgm:t>
    </dgm:pt>
    <dgm:pt modelId="{2880ECBE-C292-444E-A143-3168F0D4EE9D}" type="parTrans" cxnId="{AA9B8CEA-A09E-432E-8628-E709E60774B1}">
      <dgm:prSet/>
      <dgm:spPr/>
      <dgm:t>
        <a:bodyPr/>
        <a:lstStyle/>
        <a:p>
          <a:endParaRPr lang="en-US"/>
        </a:p>
      </dgm:t>
    </dgm:pt>
    <dgm:pt modelId="{58DA0722-A722-4EED-9203-68DBD7632D35}" type="sibTrans" cxnId="{AA9B8CEA-A09E-432E-8628-E709E60774B1}">
      <dgm:prSet/>
      <dgm:spPr/>
      <dgm:t>
        <a:bodyPr/>
        <a:lstStyle/>
        <a:p>
          <a:endParaRPr lang="en-US"/>
        </a:p>
      </dgm:t>
    </dgm:pt>
    <dgm:pt modelId="{112DD34E-45F3-4844-B55F-81FE0094039E}">
      <dgm:prSet phldrT="[Text]"/>
      <dgm:spPr/>
      <dgm:t>
        <a:bodyPr/>
        <a:lstStyle/>
        <a:p>
          <a:r>
            <a:rPr lang="en-US" dirty="0" smtClean="0"/>
            <a:t>Separate Checkboxes for Client and Server and SSIS</a:t>
          </a:r>
          <a:endParaRPr lang="en-US" dirty="0"/>
        </a:p>
      </dgm:t>
    </dgm:pt>
    <dgm:pt modelId="{0A111B30-98DB-43AE-9A3D-C50A4BBAE927}" type="parTrans" cxnId="{75A014E3-E734-40A8-A6CC-7110435416AF}">
      <dgm:prSet/>
      <dgm:spPr/>
      <dgm:t>
        <a:bodyPr/>
        <a:lstStyle/>
        <a:p>
          <a:endParaRPr lang="en-US"/>
        </a:p>
      </dgm:t>
    </dgm:pt>
    <dgm:pt modelId="{62A5D63B-BC7D-4935-9B78-0BE73FEED065}" type="sibTrans" cxnId="{75A014E3-E734-40A8-A6CC-7110435416AF}">
      <dgm:prSet/>
      <dgm:spPr/>
      <dgm:t>
        <a:bodyPr/>
        <a:lstStyle/>
        <a:p>
          <a:endParaRPr lang="en-US"/>
        </a:p>
      </dgm:t>
    </dgm:pt>
    <dgm:pt modelId="{5988A37D-ED71-46F9-9031-15A04B4A09BD}">
      <dgm:prSet phldrT="[Text]"/>
      <dgm:spPr/>
      <dgm:t>
        <a:bodyPr/>
        <a:lstStyle/>
        <a:p>
          <a:r>
            <a:rPr lang="en-US" dirty="0" smtClean="0"/>
            <a:t>Enter Password</a:t>
          </a:r>
          <a:endParaRPr lang="en-US" dirty="0"/>
        </a:p>
      </dgm:t>
    </dgm:pt>
    <dgm:pt modelId="{3074497F-E46F-435F-AE96-84908E77328B}" type="parTrans" cxnId="{9E2C7330-4521-4E41-90B3-DA640B37880A}">
      <dgm:prSet/>
      <dgm:spPr/>
      <dgm:t>
        <a:bodyPr/>
        <a:lstStyle/>
        <a:p>
          <a:endParaRPr lang="en-US"/>
        </a:p>
      </dgm:t>
    </dgm:pt>
    <dgm:pt modelId="{C67A3581-57AD-4B2A-BB70-15AB0ED7722C}" type="sibTrans" cxnId="{9E2C7330-4521-4E41-90B3-DA640B37880A}">
      <dgm:prSet/>
      <dgm:spPr/>
      <dgm:t>
        <a:bodyPr/>
        <a:lstStyle/>
        <a:p>
          <a:endParaRPr lang="en-US"/>
        </a:p>
      </dgm:t>
    </dgm:pt>
    <dgm:pt modelId="{7EEF9181-7AF2-4CE3-BCCB-C9A13D770251}">
      <dgm:prSet phldrT="[Text]"/>
      <dgm:spPr/>
      <dgm:t>
        <a:bodyPr/>
        <a:lstStyle/>
        <a:p>
          <a:r>
            <a:rPr lang="en-US" dirty="0" smtClean="0"/>
            <a:t>64-bit recommended</a:t>
          </a:r>
          <a:endParaRPr lang="en-US" dirty="0"/>
        </a:p>
      </dgm:t>
    </dgm:pt>
    <dgm:pt modelId="{A5CFB1A5-340D-4364-B9E9-979EAB1873E6}" type="parTrans" cxnId="{88F1D58E-86E2-46D9-A249-D97A529AB033}">
      <dgm:prSet/>
      <dgm:spPr/>
      <dgm:t>
        <a:bodyPr/>
        <a:lstStyle/>
        <a:p>
          <a:endParaRPr lang="en-US"/>
        </a:p>
      </dgm:t>
    </dgm:pt>
    <dgm:pt modelId="{497A004D-B50D-4C3D-88AE-AF15DC760F13}" type="sibTrans" cxnId="{88F1D58E-86E2-46D9-A249-D97A529AB033}">
      <dgm:prSet/>
      <dgm:spPr/>
      <dgm:t>
        <a:bodyPr/>
        <a:lstStyle/>
        <a:p>
          <a:endParaRPr lang="en-US"/>
        </a:p>
      </dgm:t>
    </dgm:pt>
    <dgm:pt modelId="{0A527627-9E37-46A1-87AA-9CA3588584F6}">
      <dgm:prSet phldrT="[Text]"/>
      <dgm:spPr/>
      <dgm:t>
        <a:bodyPr/>
        <a:lstStyle/>
        <a:p>
          <a:r>
            <a:rPr lang="en-US" dirty="0" smtClean="0"/>
            <a:t>Be Windows Admin</a:t>
          </a:r>
          <a:endParaRPr lang="en-US" dirty="0"/>
        </a:p>
      </dgm:t>
    </dgm:pt>
    <dgm:pt modelId="{0A862CFA-B50C-4529-9CEA-EA2CAB533B4C}" type="parTrans" cxnId="{F93D4B6C-2417-41BB-8C1F-F2529EA020D9}">
      <dgm:prSet/>
      <dgm:spPr/>
      <dgm:t>
        <a:bodyPr/>
        <a:lstStyle/>
        <a:p>
          <a:endParaRPr lang="en-US"/>
        </a:p>
      </dgm:t>
    </dgm:pt>
    <dgm:pt modelId="{630E575A-B27E-4FF3-B2D6-CB6A3ECABF94}" type="sibTrans" cxnId="{F93D4B6C-2417-41BB-8C1F-F2529EA020D9}">
      <dgm:prSet/>
      <dgm:spPr/>
      <dgm:t>
        <a:bodyPr/>
        <a:lstStyle/>
        <a:p>
          <a:endParaRPr lang="en-US"/>
        </a:p>
      </dgm:t>
    </dgm:pt>
    <dgm:pt modelId="{18C08885-D22E-44F9-9B5B-44BEA41C5491}">
      <dgm:prSet phldrT="[Text]"/>
      <dgm:spPr/>
      <dgm:t>
        <a:bodyPr/>
        <a:lstStyle/>
        <a:p>
          <a:r>
            <a:rPr lang="en-US" dirty="0" smtClean="0"/>
            <a:t>Overwrite existing DQS?</a:t>
          </a:r>
          <a:endParaRPr lang="en-US" dirty="0"/>
        </a:p>
      </dgm:t>
    </dgm:pt>
    <dgm:pt modelId="{A8CFB427-A1A5-46BA-ADDD-9FDD733C6BB1}" type="parTrans" cxnId="{4261C4B5-A992-4844-9A11-8A56CF553DE3}">
      <dgm:prSet/>
      <dgm:spPr/>
      <dgm:t>
        <a:bodyPr/>
        <a:lstStyle/>
        <a:p>
          <a:endParaRPr lang="en-US"/>
        </a:p>
      </dgm:t>
    </dgm:pt>
    <dgm:pt modelId="{2C1476B4-22DF-4FAB-82F2-8EAE38F6910B}" type="sibTrans" cxnId="{4261C4B5-A992-4844-9A11-8A56CF553DE3}">
      <dgm:prSet/>
      <dgm:spPr/>
      <dgm:t>
        <a:bodyPr/>
        <a:lstStyle/>
        <a:p>
          <a:endParaRPr lang="en-US"/>
        </a:p>
      </dgm:t>
    </dgm:pt>
    <dgm:pt modelId="{95BAC277-6ABC-4A75-9F55-CBA1A19F617F}">
      <dgm:prSet phldrT="[Text]"/>
      <dgm:spPr/>
      <dgm:t>
        <a:bodyPr/>
        <a:lstStyle/>
        <a:p>
          <a:r>
            <a:rPr lang="en-US" dirty="0" smtClean="0"/>
            <a:t>Enable users in DQS_MAIN</a:t>
          </a:r>
          <a:endParaRPr lang="en-US" dirty="0"/>
        </a:p>
      </dgm:t>
    </dgm:pt>
    <dgm:pt modelId="{DBE9D4E5-5790-4F29-9A4C-098D5CE2A1A7}" type="parTrans" cxnId="{0944A303-4667-4ED9-AC9C-7A52D79F00A5}">
      <dgm:prSet/>
      <dgm:spPr/>
      <dgm:t>
        <a:bodyPr/>
        <a:lstStyle/>
        <a:p>
          <a:endParaRPr lang="en-US"/>
        </a:p>
      </dgm:t>
    </dgm:pt>
    <dgm:pt modelId="{1F4CCBA7-DC1D-4899-B248-70EF166B9ABA}" type="sibTrans" cxnId="{0944A303-4667-4ED9-AC9C-7A52D79F00A5}">
      <dgm:prSet/>
      <dgm:spPr/>
      <dgm:t>
        <a:bodyPr/>
        <a:lstStyle/>
        <a:p>
          <a:endParaRPr lang="en-US"/>
        </a:p>
      </dgm:t>
    </dgm:pt>
    <dgm:pt modelId="{85B85648-CD44-488A-93FF-210178DB9671}">
      <dgm:prSet phldrT="[Text]"/>
      <dgm:spPr/>
      <dgm:t>
        <a:bodyPr/>
        <a:lstStyle/>
        <a:p>
          <a:r>
            <a:rPr lang="en-US" dirty="0" smtClean="0"/>
            <a:t>Map to a to </a:t>
          </a:r>
          <a:r>
            <a:rPr lang="en-US" dirty="0" err="1" smtClean="0"/>
            <a:t>dqs</a:t>
          </a:r>
          <a:r>
            <a:rPr lang="en-US" dirty="0" smtClean="0"/>
            <a:t>_* roles</a:t>
          </a:r>
          <a:endParaRPr lang="en-US" dirty="0"/>
        </a:p>
      </dgm:t>
    </dgm:pt>
    <dgm:pt modelId="{8F0C99C9-DB62-445A-AD45-6FCE58EA17DD}" type="parTrans" cxnId="{0249468E-A5F0-47BF-85CD-1F72C5A164FD}">
      <dgm:prSet/>
      <dgm:spPr/>
      <dgm:t>
        <a:bodyPr/>
        <a:lstStyle/>
        <a:p>
          <a:endParaRPr lang="en-US"/>
        </a:p>
      </dgm:t>
    </dgm:pt>
    <dgm:pt modelId="{A487B1BF-DFF8-4856-8389-970A5097D7BE}" type="sibTrans" cxnId="{0249468E-A5F0-47BF-85CD-1F72C5A164FD}">
      <dgm:prSet/>
      <dgm:spPr/>
      <dgm:t>
        <a:bodyPr/>
        <a:lstStyle/>
        <a:p>
          <a:endParaRPr lang="en-US"/>
        </a:p>
      </dgm:t>
    </dgm:pt>
    <dgm:pt modelId="{4FCECFF5-C49C-4B40-A775-D77FB371C9C2}">
      <dgm:prSet phldrT="[Text]"/>
      <dgm:spPr/>
      <dgm:t>
        <a:bodyPr/>
        <a:lstStyle/>
        <a:p>
          <a:r>
            <a:rPr lang="en-US" dirty="0" smtClean="0"/>
            <a:t>Enable TCP connectivity</a:t>
          </a:r>
          <a:endParaRPr lang="en-US" dirty="0"/>
        </a:p>
      </dgm:t>
    </dgm:pt>
    <dgm:pt modelId="{5A4BF063-8875-4B77-9374-82C946065793}" type="parTrans" cxnId="{09B640B6-7808-49E6-88AA-3C3DD86F4728}">
      <dgm:prSet/>
      <dgm:spPr/>
      <dgm:t>
        <a:bodyPr/>
        <a:lstStyle/>
        <a:p>
          <a:endParaRPr lang="en-US"/>
        </a:p>
      </dgm:t>
    </dgm:pt>
    <dgm:pt modelId="{29482DB9-69DB-4DDC-8A3A-895EC6868EA7}" type="sibTrans" cxnId="{09B640B6-7808-49E6-88AA-3C3DD86F4728}">
      <dgm:prSet/>
      <dgm:spPr/>
      <dgm:t>
        <a:bodyPr/>
        <a:lstStyle/>
        <a:p>
          <a:endParaRPr lang="en-US"/>
        </a:p>
      </dgm:t>
    </dgm:pt>
    <dgm:pt modelId="{7E8EAFF3-0A8A-4C7A-AAAA-E25A8F75F849}">
      <dgm:prSet phldrT="[Text]"/>
      <dgm:spPr/>
      <dgm:t>
        <a:bodyPr/>
        <a:lstStyle/>
        <a:p>
          <a:r>
            <a:rPr lang="en-US" dirty="0" smtClean="0"/>
            <a:t>Be SQL </a:t>
          </a:r>
          <a:r>
            <a:rPr lang="en-US" dirty="0" err="1" smtClean="0"/>
            <a:t>SysAdmin</a:t>
          </a:r>
          <a:endParaRPr lang="en-US" dirty="0"/>
        </a:p>
      </dgm:t>
    </dgm:pt>
    <dgm:pt modelId="{5388CDBF-6045-4BD0-9719-085075FEE288}" type="parTrans" cxnId="{14D1B9AB-F0E1-400B-BB3D-513394F9B9AC}">
      <dgm:prSet/>
      <dgm:spPr/>
      <dgm:t>
        <a:bodyPr/>
        <a:lstStyle/>
        <a:p>
          <a:endParaRPr lang="en-US"/>
        </a:p>
      </dgm:t>
    </dgm:pt>
    <dgm:pt modelId="{9A9CAA7E-82BC-4A2C-A6A6-86EA8D5C8798}" type="sibTrans" cxnId="{14D1B9AB-F0E1-400B-BB3D-513394F9B9AC}">
      <dgm:prSet/>
      <dgm:spPr/>
      <dgm:t>
        <a:bodyPr/>
        <a:lstStyle/>
        <a:p>
          <a:endParaRPr lang="en-US"/>
        </a:p>
      </dgm:t>
    </dgm:pt>
    <dgm:pt modelId="{6A05B3FF-37FC-445B-9ADD-F8130D9DD652}">
      <dgm:prSet phldrT="[Text]"/>
      <dgm:spPr/>
      <dgm:t>
        <a:bodyPr/>
        <a:lstStyle/>
        <a:p>
          <a:r>
            <a:rPr lang="en-US" dirty="0" smtClean="0"/>
            <a:t>Find DQSInstaller.exe</a:t>
          </a:r>
          <a:endParaRPr lang="en-US" dirty="0"/>
        </a:p>
      </dgm:t>
    </dgm:pt>
    <dgm:pt modelId="{CB08B1DB-FACE-499B-8147-B836B542E4E0}" type="parTrans" cxnId="{0BB53E89-188D-4B2F-BB6E-C1977DCAD5EB}">
      <dgm:prSet/>
      <dgm:spPr/>
      <dgm:t>
        <a:bodyPr/>
        <a:lstStyle/>
        <a:p>
          <a:endParaRPr lang="en-US"/>
        </a:p>
      </dgm:t>
    </dgm:pt>
    <dgm:pt modelId="{8329A4B4-C2F3-4974-8F9F-D87E3F6D02EB}" type="sibTrans" cxnId="{0BB53E89-188D-4B2F-BB6E-C1977DCAD5EB}">
      <dgm:prSet/>
      <dgm:spPr/>
      <dgm:t>
        <a:bodyPr/>
        <a:lstStyle/>
        <a:p>
          <a:endParaRPr lang="en-US"/>
        </a:p>
      </dgm:t>
    </dgm:pt>
    <dgm:pt modelId="{36FB4552-9C1C-483F-A358-8E54C8C74BBC}">
      <dgm:prSet phldrT="[Text]"/>
      <dgm:spPr/>
      <dgm:t>
        <a:bodyPr/>
        <a:lstStyle/>
        <a:p>
          <a:r>
            <a:rPr lang="en-US" dirty="0" smtClean="0"/>
            <a:t>Enable Access to Data Sources</a:t>
          </a:r>
          <a:endParaRPr lang="en-US" dirty="0"/>
        </a:p>
      </dgm:t>
    </dgm:pt>
    <dgm:pt modelId="{8756CDC3-6260-4C72-8053-5DBDC5770909}" type="parTrans" cxnId="{48D3C205-3817-4015-B2EB-BACF1625AC53}">
      <dgm:prSet/>
      <dgm:spPr/>
      <dgm:t>
        <a:bodyPr/>
        <a:lstStyle/>
        <a:p>
          <a:endParaRPr lang="en-US"/>
        </a:p>
      </dgm:t>
    </dgm:pt>
    <dgm:pt modelId="{0D392AD7-D367-4D1B-AD5C-992CC5B49D5A}" type="sibTrans" cxnId="{48D3C205-3817-4015-B2EB-BACF1625AC53}">
      <dgm:prSet/>
      <dgm:spPr/>
      <dgm:t>
        <a:bodyPr/>
        <a:lstStyle/>
        <a:p>
          <a:endParaRPr lang="en-US"/>
        </a:p>
      </dgm:t>
    </dgm:pt>
    <dgm:pt modelId="{766A45C6-584A-4945-A026-3A6D2E85F649}" type="pres">
      <dgm:prSet presAssocID="{222422EB-2947-4422-A471-2C29EE173CC0}" presName="rootnode" presStyleCnt="0">
        <dgm:presLayoutVars>
          <dgm:chMax/>
          <dgm:chPref/>
          <dgm:dir/>
          <dgm:animLvl val="lvl"/>
        </dgm:presLayoutVars>
      </dgm:prSet>
      <dgm:spPr/>
      <dgm:t>
        <a:bodyPr/>
        <a:lstStyle/>
        <a:p>
          <a:endParaRPr lang="en-US"/>
        </a:p>
      </dgm:t>
    </dgm:pt>
    <dgm:pt modelId="{CF27E7AD-56D5-4506-B8FC-4D706883E36C}" type="pres">
      <dgm:prSet presAssocID="{ECBBC0CB-7FBD-4FC3-931E-06CE6E86AA37}" presName="composite" presStyleCnt="0"/>
      <dgm:spPr/>
      <dgm:t>
        <a:bodyPr/>
        <a:lstStyle/>
        <a:p>
          <a:endParaRPr lang="en-US"/>
        </a:p>
      </dgm:t>
    </dgm:pt>
    <dgm:pt modelId="{B15C0CEB-FD3B-41C8-9E01-73B61F364970}" type="pres">
      <dgm:prSet presAssocID="{ECBBC0CB-7FBD-4FC3-931E-06CE6E86AA37}" presName="bentUpArrow1" presStyleLbl="alignImgPlace1" presStyleIdx="0" presStyleCnt="2"/>
      <dgm:spPr/>
      <dgm:t>
        <a:bodyPr/>
        <a:lstStyle/>
        <a:p>
          <a:endParaRPr lang="en-US"/>
        </a:p>
      </dgm:t>
    </dgm:pt>
    <dgm:pt modelId="{3A3E1742-510D-4ED6-889B-E54EB5FB4342}" type="pres">
      <dgm:prSet presAssocID="{ECBBC0CB-7FBD-4FC3-931E-06CE6E86AA37}" presName="ParentText" presStyleLbl="node1" presStyleIdx="0" presStyleCnt="3">
        <dgm:presLayoutVars>
          <dgm:chMax val="1"/>
          <dgm:chPref val="1"/>
          <dgm:bulletEnabled val="1"/>
        </dgm:presLayoutVars>
      </dgm:prSet>
      <dgm:spPr/>
      <dgm:t>
        <a:bodyPr/>
        <a:lstStyle/>
        <a:p>
          <a:endParaRPr lang="en-US"/>
        </a:p>
      </dgm:t>
    </dgm:pt>
    <dgm:pt modelId="{4B9444FA-963F-4538-8F9A-8AC8A21AA884}" type="pres">
      <dgm:prSet presAssocID="{ECBBC0CB-7FBD-4FC3-931E-06CE6E86AA37}" presName="ChildText" presStyleLbl="revTx" presStyleIdx="0" presStyleCnt="3">
        <dgm:presLayoutVars>
          <dgm:chMax val="0"/>
          <dgm:chPref val="0"/>
          <dgm:bulletEnabled val="1"/>
        </dgm:presLayoutVars>
      </dgm:prSet>
      <dgm:spPr/>
      <dgm:t>
        <a:bodyPr/>
        <a:lstStyle/>
        <a:p>
          <a:endParaRPr lang="en-US"/>
        </a:p>
      </dgm:t>
    </dgm:pt>
    <dgm:pt modelId="{0F2A16E3-0C8B-4E6A-86A1-AEBD2C957AEB}" type="pres">
      <dgm:prSet presAssocID="{A94F462B-CB02-48F1-B1E6-B2477F012CA5}" presName="sibTrans" presStyleCnt="0"/>
      <dgm:spPr/>
      <dgm:t>
        <a:bodyPr/>
        <a:lstStyle/>
        <a:p>
          <a:endParaRPr lang="en-US"/>
        </a:p>
      </dgm:t>
    </dgm:pt>
    <dgm:pt modelId="{27975B9C-4014-43AC-991B-346C5878D0B6}" type="pres">
      <dgm:prSet presAssocID="{A929CE15-A7AD-45E5-B0A6-A37F409C581E}" presName="composite" presStyleCnt="0"/>
      <dgm:spPr/>
      <dgm:t>
        <a:bodyPr/>
        <a:lstStyle/>
        <a:p>
          <a:endParaRPr lang="en-US"/>
        </a:p>
      </dgm:t>
    </dgm:pt>
    <dgm:pt modelId="{656A7B5B-CE4C-4C99-B53B-598F3A1F35F8}" type="pres">
      <dgm:prSet presAssocID="{A929CE15-A7AD-45E5-B0A6-A37F409C581E}" presName="bentUpArrow1" presStyleLbl="alignImgPlace1" presStyleIdx="1" presStyleCnt="2"/>
      <dgm:spPr/>
      <dgm:t>
        <a:bodyPr/>
        <a:lstStyle/>
        <a:p>
          <a:endParaRPr lang="en-US"/>
        </a:p>
      </dgm:t>
    </dgm:pt>
    <dgm:pt modelId="{05B5B1AA-F40B-4634-9DC4-CAEFACF7499F}" type="pres">
      <dgm:prSet presAssocID="{A929CE15-A7AD-45E5-B0A6-A37F409C581E}" presName="ParentText" presStyleLbl="node1" presStyleIdx="1" presStyleCnt="3">
        <dgm:presLayoutVars>
          <dgm:chMax val="1"/>
          <dgm:chPref val="1"/>
          <dgm:bulletEnabled val="1"/>
        </dgm:presLayoutVars>
      </dgm:prSet>
      <dgm:spPr/>
      <dgm:t>
        <a:bodyPr/>
        <a:lstStyle/>
        <a:p>
          <a:endParaRPr lang="en-US"/>
        </a:p>
      </dgm:t>
    </dgm:pt>
    <dgm:pt modelId="{7D00E3A9-80D8-44F4-8338-37D2946EDEDA}" type="pres">
      <dgm:prSet presAssocID="{A929CE15-A7AD-45E5-B0A6-A37F409C581E}" presName="ChildText" presStyleLbl="revTx" presStyleIdx="1" presStyleCnt="3">
        <dgm:presLayoutVars>
          <dgm:chMax val="0"/>
          <dgm:chPref val="0"/>
          <dgm:bulletEnabled val="1"/>
        </dgm:presLayoutVars>
      </dgm:prSet>
      <dgm:spPr/>
      <dgm:t>
        <a:bodyPr/>
        <a:lstStyle/>
        <a:p>
          <a:endParaRPr lang="en-US"/>
        </a:p>
      </dgm:t>
    </dgm:pt>
    <dgm:pt modelId="{9C0494A5-F816-4AA9-A48E-338A12F2A023}" type="pres">
      <dgm:prSet presAssocID="{6D8EB127-D2F9-449B-94D0-AD8CDD282E08}" presName="sibTrans" presStyleCnt="0"/>
      <dgm:spPr/>
      <dgm:t>
        <a:bodyPr/>
        <a:lstStyle/>
        <a:p>
          <a:endParaRPr lang="en-US"/>
        </a:p>
      </dgm:t>
    </dgm:pt>
    <dgm:pt modelId="{FA734FEB-B922-49B7-9E20-BE78142E8B6F}" type="pres">
      <dgm:prSet presAssocID="{088AF3CA-756E-42D4-AA39-75D6E5C169A3}" presName="composite" presStyleCnt="0"/>
      <dgm:spPr/>
      <dgm:t>
        <a:bodyPr/>
        <a:lstStyle/>
        <a:p>
          <a:endParaRPr lang="en-US"/>
        </a:p>
      </dgm:t>
    </dgm:pt>
    <dgm:pt modelId="{1B1A8570-9908-4F4B-A6F8-B9EAAD3AC213}" type="pres">
      <dgm:prSet presAssocID="{088AF3CA-756E-42D4-AA39-75D6E5C169A3}" presName="ParentText" presStyleLbl="node1" presStyleIdx="2" presStyleCnt="3">
        <dgm:presLayoutVars>
          <dgm:chMax val="1"/>
          <dgm:chPref val="1"/>
          <dgm:bulletEnabled val="1"/>
        </dgm:presLayoutVars>
      </dgm:prSet>
      <dgm:spPr/>
      <dgm:t>
        <a:bodyPr/>
        <a:lstStyle/>
        <a:p>
          <a:endParaRPr lang="en-US"/>
        </a:p>
      </dgm:t>
    </dgm:pt>
    <dgm:pt modelId="{D07BD22E-DE78-4789-9F52-725AACD0C817}" type="pres">
      <dgm:prSet presAssocID="{088AF3CA-756E-42D4-AA39-75D6E5C169A3}" presName="FinalChildText" presStyleLbl="revTx" presStyleIdx="2" presStyleCnt="3">
        <dgm:presLayoutVars>
          <dgm:chMax val="0"/>
          <dgm:chPref val="0"/>
          <dgm:bulletEnabled val="1"/>
        </dgm:presLayoutVars>
      </dgm:prSet>
      <dgm:spPr/>
      <dgm:t>
        <a:bodyPr/>
        <a:lstStyle/>
        <a:p>
          <a:endParaRPr lang="en-US"/>
        </a:p>
      </dgm:t>
    </dgm:pt>
  </dgm:ptLst>
  <dgm:cxnLst>
    <dgm:cxn modelId="{27A65ED9-F95A-476F-9219-D46DBAB8B9DF}" srcId="{222422EB-2947-4422-A471-2C29EE173CC0}" destId="{A929CE15-A7AD-45E5-B0A6-A37F409C581E}" srcOrd="1" destOrd="0" parTransId="{1CE23654-BECC-4849-95DF-09CD67D8E19E}" sibTransId="{6D8EB127-D2F9-449B-94D0-AD8CDD282E08}"/>
    <dgm:cxn modelId="{F93D4B6C-2417-41BB-8C1F-F2529EA020D9}" srcId="{A929CE15-A7AD-45E5-B0A6-A37F409C581E}" destId="{0A527627-9E37-46A1-87AA-9CA3588584F6}" srcOrd="0" destOrd="0" parTransId="{0A862CFA-B50C-4529-9CEA-EA2CAB533B4C}" sibTransId="{630E575A-B27E-4FF3-B2D6-CB6A3ECABF94}"/>
    <dgm:cxn modelId="{92BF6055-0A7F-4EB9-8089-B283BB2FB547}" type="presOf" srcId="{FA2899E2-2FA2-43B4-9900-A86421E044AB}" destId="{D07BD22E-DE78-4789-9F52-725AACD0C817}" srcOrd="0" destOrd="0" presId="urn:microsoft.com/office/officeart/2005/8/layout/StepDownProcess"/>
    <dgm:cxn modelId="{75A014E3-E734-40A8-A6CC-7110435416AF}" srcId="{ECBBC0CB-7FBD-4FC3-931E-06CE6E86AA37}" destId="{112DD34E-45F3-4844-B55F-81FE0094039E}" srcOrd="3" destOrd="0" parTransId="{0A111B30-98DB-43AE-9A3D-C50A4BBAE927}" sibTransId="{62A5D63B-BC7D-4935-9B78-0BE73FEED065}"/>
    <dgm:cxn modelId="{50A3E6F6-6F0E-4C35-8FDD-BBC9087AEAF0}" type="presOf" srcId="{5988A37D-ED71-46F9-9031-15A04B4A09BD}" destId="{7D00E3A9-80D8-44F4-8338-37D2946EDEDA}" srcOrd="0" destOrd="4" presId="urn:microsoft.com/office/officeart/2005/8/layout/StepDownProcess"/>
    <dgm:cxn modelId="{4698B798-CB32-495F-A1D2-2507769B7F13}" type="presOf" srcId="{112DD34E-45F3-4844-B55F-81FE0094039E}" destId="{4B9444FA-963F-4538-8F9A-8AC8A21AA884}" srcOrd="0" destOrd="3" presId="urn:microsoft.com/office/officeart/2005/8/layout/StepDownProcess"/>
    <dgm:cxn modelId="{48D3C205-3817-4015-B2EB-BACF1625AC53}" srcId="{088AF3CA-756E-42D4-AA39-75D6E5C169A3}" destId="{36FB4552-9C1C-483F-A358-8E54C8C74BBC}" srcOrd="4" destOrd="0" parTransId="{8756CDC3-6260-4C72-8053-5DBDC5770909}" sibTransId="{0D392AD7-D367-4D1B-AD5C-992CC5B49D5A}"/>
    <dgm:cxn modelId="{14D1B9AB-F0E1-400B-BB3D-513394F9B9AC}" srcId="{A929CE15-A7AD-45E5-B0A6-A37F409C581E}" destId="{7E8EAFF3-0A8A-4C7A-AAAA-E25A8F75F849}" srcOrd="1" destOrd="0" parTransId="{5388CDBF-6045-4BD0-9719-085075FEE288}" sibTransId="{9A9CAA7E-82BC-4A2C-A6A6-86EA8D5C8798}"/>
    <dgm:cxn modelId="{FF67967F-375E-4B68-873E-5BA9D2E58AA4}" type="presOf" srcId="{4FCECFF5-C49C-4B40-A775-D77FB371C9C2}" destId="{D07BD22E-DE78-4789-9F52-725AACD0C817}" srcOrd="0" destOrd="3" presId="urn:microsoft.com/office/officeart/2005/8/layout/StepDownProcess"/>
    <dgm:cxn modelId="{FA18464E-D3FF-4CBD-BDFC-790EA9309091}" type="presOf" srcId="{3A5924D0-34F6-4A48-BD97-F4C5B9AB336C}" destId="{7D00E3A9-80D8-44F4-8338-37D2946EDEDA}" srcOrd="0" destOrd="3" presId="urn:microsoft.com/office/officeart/2005/8/layout/StepDownProcess"/>
    <dgm:cxn modelId="{88F1D58E-86E2-46D9-A249-D97A529AB033}" srcId="{ECBBC0CB-7FBD-4FC3-931E-06CE6E86AA37}" destId="{7EEF9181-7AF2-4CE3-BCCB-C9A13D770251}" srcOrd="1" destOrd="0" parTransId="{A5CFB1A5-340D-4364-B9E9-979EAB1873E6}" sibTransId="{497A004D-B50D-4C3D-88AE-AF15DC760F13}"/>
    <dgm:cxn modelId="{553E35FD-4590-4252-A683-FF5EFDE370E0}" type="presOf" srcId="{7EEF9181-7AF2-4CE3-BCCB-C9A13D770251}" destId="{4B9444FA-963F-4538-8F9A-8AC8A21AA884}" srcOrd="0" destOrd="1" presId="urn:microsoft.com/office/officeart/2005/8/layout/StepDownProcess"/>
    <dgm:cxn modelId="{8FBB3656-4290-4E7F-9AF6-C8C28D23E452}" srcId="{088AF3CA-756E-42D4-AA39-75D6E5C169A3}" destId="{FA2899E2-2FA2-43B4-9900-A86421E044AB}" srcOrd="0" destOrd="0" parTransId="{963FF7BF-CEF0-49B6-9F94-A12040A9AEA1}" sibTransId="{DD1987AF-2E45-4B60-9001-E74741D8222B}"/>
    <dgm:cxn modelId="{43BB1D34-0331-4342-BBCF-D3E2BFEC80D5}" type="presOf" srcId="{85B85648-CD44-488A-93FF-210178DB9671}" destId="{D07BD22E-DE78-4789-9F52-725AACD0C817}" srcOrd="0" destOrd="2" presId="urn:microsoft.com/office/officeart/2005/8/layout/StepDownProcess"/>
    <dgm:cxn modelId="{DEBAC78F-7047-4AD0-8F7E-7080B6E2E969}" srcId="{222422EB-2947-4422-A471-2C29EE173CC0}" destId="{ECBBC0CB-7FBD-4FC3-931E-06CE6E86AA37}" srcOrd="0" destOrd="0" parTransId="{C5DB3D80-C4A5-4818-B338-78BEA226C461}" sibTransId="{A94F462B-CB02-48F1-B1E6-B2477F012CA5}"/>
    <dgm:cxn modelId="{C318F3D8-2002-44D7-B74B-3439E3E210FB}" type="presOf" srcId="{FA4FCC65-3360-44D5-A112-ABF533A1EA91}" destId="{4B9444FA-963F-4538-8F9A-8AC8A21AA884}" srcOrd="0" destOrd="0" presId="urn:microsoft.com/office/officeart/2005/8/layout/StepDownProcess"/>
    <dgm:cxn modelId="{29FFED19-F8A2-46C9-B95D-FDD6BF03FDA9}" type="presOf" srcId="{088AF3CA-756E-42D4-AA39-75D6E5C169A3}" destId="{1B1A8570-9908-4F4B-A6F8-B9EAAD3AC213}" srcOrd="0" destOrd="0" presId="urn:microsoft.com/office/officeart/2005/8/layout/StepDownProcess"/>
    <dgm:cxn modelId="{9E2C7330-4521-4E41-90B3-DA640B37880A}" srcId="{A929CE15-A7AD-45E5-B0A6-A37F409C581E}" destId="{5988A37D-ED71-46F9-9031-15A04B4A09BD}" srcOrd="4" destOrd="0" parTransId="{3074497F-E46F-435F-AE96-84908E77328B}" sibTransId="{C67A3581-57AD-4B2A-BB70-15AB0ED7722C}"/>
    <dgm:cxn modelId="{0944A303-4667-4ED9-AC9C-7A52D79F00A5}" srcId="{088AF3CA-756E-42D4-AA39-75D6E5C169A3}" destId="{95BAC277-6ABC-4A75-9F55-CBA1A19F617F}" srcOrd="1" destOrd="0" parTransId="{DBE9D4E5-5790-4F29-9A4C-098D5CE2A1A7}" sibTransId="{1F4CCBA7-DC1D-4899-B248-70EF166B9ABA}"/>
    <dgm:cxn modelId="{03BA5176-1177-41C4-9DD8-D020FE08134D}" type="presOf" srcId="{222422EB-2947-4422-A471-2C29EE173CC0}" destId="{766A45C6-584A-4945-A026-3A6D2E85F649}" srcOrd="0" destOrd="0" presId="urn:microsoft.com/office/officeart/2005/8/layout/StepDownProcess"/>
    <dgm:cxn modelId="{538CA800-7E93-4593-B367-77B2303A622B}" type="presOf" srcId="{ECBBC0CB-7FBD-4FC3-931E-06CE6E86AA37}" destId="{3A3E1742-510D-4ED6-889B-E54EB5FB4342}" srcOrd="0" destOrd="0" presId="urn:microsoft.com/office/officeart/2005/8/layout/StepDownProcess"/>
    <dgm:cxn modelId="{5BC3C9AC-BB0C-45DB-AB14-1F664991FB74}" type="presOf" srcId="{7E8EAFF3-0A8A-4C7A-AAAA-E25A8F75F849}" destId="{7D00E3A9-80D8-44F4-8338-37D2946EDEDA}" srcOrd="0" destOrd="1" presId="urn:microsoft.com/office/officeart/2005/8/layout/StepDownProcess"/>
    <dgm:cxn modelId="{F68A37B3-13E2-4365-9B7C-0FB1531F8C41}" type="presOf" srcId="{18C08885-D22E-44F9-9B5B-44BEA41C5491}" destId="{7D00E3A9-80D8-44F4-8338-37D2946EDEDA}" srcOrd="0" destOrd="5" presId="urn:microsoft.com/office/officeart/2005/8/layout/StepDownProcess"/>
    <dgm:cxn modelId="{5B2D9F8D-51B9-45B4-8431-4D4E08E91C3A}" srcId="{ECBBC0CB-7FBD-4FC3-931E-06CE6E86AA37}" destId="{FA4FCC65-3360-44D5-A112-ABF533A1EA91}" srcOrd="0" destOrd="0" parTransId="{D227E815-5FDA-4192-B46A-2CBB194E7317}" sibTransId="{0A2C2A1C-0B29-48CE-819B-25E68035E7AB}"/>
    <dgm:cxn modelId="{89AD4A26-3FC2-4B35-B27B-9DC1C59BD82B}" type="presOf" srcId="{36FB4552-9C1C-483F-A358-8E54C8C74BBC}" destId="{D07BD22E-DE78-4789-9F52-725AACD0C817}" srcOrd="0" destOrd="4" presId="urn:microsoft.com/office/officeart/2005/8/layout/StepDownProcess"/>
    <dgm:cxn modelId="{35F973C3-3F10-449C-A7E4-A5896BC6222F}" type="presOf" srcId="{0A527627-9E37-46A1-87AA-9CA3588584F6}" destId="{7D00E3A9-80D8-44F4-8338-37D2946EDEDA}" srcOrd="0" destOrd="0" presId="urn:microsoft.com/office/officeart/2005/8/layout/StepDownProcess"/>
    <dgm:cxn modelId="{8FD6AA5E-812A-4CD4-B7D0-2D14997664F4}" type="presOf" srcId="{A929CE15-A7AD-45E5-B0A6-A37F409C581E}" destId="{05B5B1AA-F40B-4634-9DC4-CAEFACF7499F}" srcOrd="0" destOrd="0" presId="urn:microsoft.com/office/officeart/2005/8/layout/StepDownProcess"/>
    <dgm:cxn modelId="{2ED11C04-0F9C-4FC9-86FD-FD50AE41A6B0}" type="presOf" srcId="{6A05B3FF-37FC-445B-9ADD-F8130D9DD652}" destId="{7D00E3A9-80D8-44F4-8338-37D2946EDEDA}" srcOrd="0" destOrd="2" presId="urn:microsoft.com/office/officeart/2005/8/layout/StepDownProcess"/>
    <dgm:cxn modelId="{BD332653-DFF4-4836-8C22-0F5759D562C8}" srcId="{A929CE15-A7AD-45E5-B0A6-A37F409C581E}" destId="{3A5924D0-34F6-4A48-BD97-F4C5B9AB336C}" srcOrd="3" destOrd="0" parTransId="{18AE3991-E064-4CBE-9BC2-80C8F048BF79}" sibTransId="{F16E08B1-CCAE-47BD-B060-16FAC352148F}"/>
    <dgm:cxn modelId="{09B640B6-7808-49E6-88AA-3C3DD86F4728}" srcId="{088AF3CA-756E-42D4-AA39-75D6E5C169A3}" destId="{4FCECFF5-C49C-4B40-A775-D77FB371C9C2}" srcOrd="3" destOrd="0" parTransId="{5A4BF063-8875-4B77-9374-82C946065793}" sibTransId="{29482DB9-69DB-4DDC-8A3A-895EC6868EA7}"/>
    <dgm:cxn modelId="{AA9B8CEA-A09E-432E-8628-E709E60774B1}" srcId="{ECBBC0CB-7FBD-4FC3-931E-06CE6E86AA37}" destId="{5715FE4A-54A7-4A1B-9BCB-1CC388CF6A67}" srcOrd="2" destOrd="0" parTransId="{2880ECBE-C292-444E-A143-3168F0D4EE9D}" sibTransId="{58DA0722-A722-4EED-9203-68DBD7632D35}"/>
    <dgm:cxn modelId="{0BB53E89-188D-4B2F-BB6E-C1977DCAD5EB}" srcId="{A929CE15-A7AD-45E5-B0A6-A37F409C581E}" destId="{6A05B3FF-37FC-445B-9ADD-F8130D9DD652}" srcOrd="2" destOrd="0" parTransId="{CB08B1DB-FACE-499B-8147-B836B542E4E0}" sibTransId="{8329A4B4-C2F3-4974-8F9F-D87E3F6D02EB}"/>
    <dgm:cxn modelId="{0249468E-A5F0-47BF-85CD-1F72C5A164FD}" srcId="{088AF3CA-756E-42D4-AA39-75D6E5C169A3}" destId="{85B85648-CD44-488A-93FF-210178DB9671}" srcOrd="2" destOrd="0" parTransId="{8F0C99C9-DB62-445A-AD45-6FCE58EA17DD}" sibTransId="{A487B1BF-DFF8-4856-8389-970A5097D7BE}"/>
    <dgm:cxn modelId="{2D14AC56-169B-46BB-A919-A52BA96B80F5}" srcId="{222422EB-2947-4422-A471-2C29EE173CC0}" destId="{088AF3CA-756E-42D4-AA39-75D6E5C169A3}" srcOrd="2" destOrd="0" parTransId="{1522F52D-45AB-4DB0-AC64-F688CA6CE98F}" sibTransId="{89B380A7-788B-4A39-A6A6-DA85A60FED93}"/>
    <dgm:cxn modelId="{D6BBF391-29AC-4284-AD88-0990B1E33424}" type="presOf" srcId="{5715FE4A-54A7-4A1B-9BCB-1CC388CF6A67}" destId="{4B9444FA-963F-4538-8F9A-8AC8A21AA884}" srcOrd="0" destOrd="2" presId="urn:microsoft.com/office/officeart/2005/8/layout/StepDownProcess"/>
    <dgm:cxn modelId="{79AB59CA-FDA8-4132-907B-98C144C7C26B}" type="presOf" srcId="{95BAC277-6ABC-4A75-9F55-CBA1A19F617F}" destId="{D07BD22E-DE78-4789-9F52-725AACD0C817}" srcOrd="0" destOrd="1" presId="urn:microsoft.com/office/officeart/2005/8/layout/StepDownProcess"/>
    <dgm:cxn modelId="{4261C4B5-A992-4844-9A11-8A56CF553DE3}" srcId="{A929CE15-A7AD-45E5-B0A6-A37F409C581E}" destId="{18C08885-D22E-44F9-9B5B-44BEA41C5491}" srcOrd="5" destOrd="0" parTransId="{A8CFB427-A1A5-46BA-ADDD-9FDD733C6BB1}" sibTransId="{2C1476B4-22DF-4FAB-82F2-8EAE38F6910B}"/>
    <dgm:cxn modelId="{C9C93AEC-8AD8-4ECA-9B3E-018BBA7C58EC}" type="presParOf" srcId="{766A45C6-584A-4945-A026-3A6D2E85F649}" destId="{CF27E7AD-56D5-4506-B8FC-4D706883E36C}" srcOrd="0" destOrd="0" presId="urn:microsoft.com/office/officeart/2005/8/layout/StepDownProcess"/>
    <dgm:cxn modelId="{C8DC219F-9E78-4E5E-AB64-E10E79A85171}" type="presParOf" srcId="{CF27E7AD-56D5-4506-B8FC-4D706883E36C}" destId="{B15C0CEB-FD3B-41C8-9E01-73B61F364970}" srcOrd="0" destOrd="0" presId="urn:microsoft.com/office/officeart/2005/8/layout/StepDownProcess"/>
    <dgm:cxn modelId="{B6B9CB57-855D-4220-B552-DA14B1C4BB4B}" type="presParOf" srcId="{CF27E7AD-56D5-4506-B8FC-4D706883E36C}" destId="{3A3E1742-510D-4ED6-889B-E54EB5FB4342}" srcOrd="1" destOrd="0" presId="urn:microsoft.com/office/officeart/2005/8/layout/StepDownProcess"/>
    <dgm:cxn modelId="{0B724E8E-D835-4E75-83AE-F10C15000004}" type="presParOf" srcId="{CF27E7AD-56D5-4506-B8FC-4D706883E36C}" destId="{4B9444FA-963F-4538-8F9A-8AC8A21AA884}" srcOrd="2" destOrd="0" presId="urn:microsoft.com/office/officeart/2005/8/layout/StepDownProcess"/>
    <dgm:cxn modelId="{CAB62007-E29F-4C20-9AA7-C14BACA25691}" type="presParOf" srcId="{766A45C6-584A-4945-A026-3A6D2E85F649}" destId="{0F2A16E3-0C8B-4E6A-86A1-AEBD2C957AEB}" srcOrd="1" destOrd="0" presId="urn:microsoft.com/office/officeart/2005/8/layout/StepDownProcess"/>
    <dgm:cxn modelId="{21BDBB6D-C5DA-4A08-A6E7-2198E2B60818}" type="presParOf" srcId="{766A45C6-584A-4945-A026-3A6D2E85F649}" destId="{27975B9C-4014-43AC-991B-346C5878D0B6}" srcOrd="2" destOrd="0" presId="urn:microsoft.com/office/officeart/2005/8/layout/StepDownProcess"/>
    <dgm:cxn modelId="{5527A270-7FBA-4AD4-A2F5-8CD5FC1D6547}" type="presParOf" srcId="{27975B9C-4014-43AC-991B-346C5878D0B6}" destId="{656A7B5B-CE4C-4C99-B53B-598F3A1F35F8}" srcOrd="0" destOrd="0" presId="urn:microsoft.com/office/officeart/2005/8/layout/StepDownProcess"/>
    <dgm:cxn modelId="{418D3DA6-8156-40BA-BCB8-C6325A22265E}" type="presParOf" srcId="{27975B9C-4014-43AC-991B-346C5878D0B6}" destId="{05B5B1AA-F40B-4634-9DC4-CAEFACF7499F}" srcOrd="1" destOrd="0" presId="urn:microsoft.com/office/officeart/2005/8/layout/StepDownProcess"/>
    <dgm:cxn modelId="{A4259FB4-AC9C-4F6C-93E0-3701A4D0E2C5}" type="presParOf" srcId="{27975B9C-4014-43AC-991B-346C5878D0B6}" destId="{7D00E3A9-80D8-44F4-8338-37D2946EDEDA}" srcOrd="2" destOrd="0" presId="urn:microsoft.com/office/officeart/2005/8/layout/StepDownProcess"/>
    <dgm:cxn modelId="{AE75D48F-8C3B-4B41-8996-9873812F062F}" type="presParOf" srcId="{766A45C6-584A-4945-A026-3A6D2E85F649}" destId="{9C0494A5-F816-4AA9-A48E-338A12F2A023}" srcOrd="3" destOrd="0" presId="urn:microsoft.com/office/officeart/2005/8/layout/StepDownProcess"/>
    <dgm:cxn modelId="{E8DF7A6E-2BA0-4086-9728-292C0D39A92C}" type="presParOf" srcId="{766A45C6-584A-4945-A026-3A6D2E85F649}" destId="{FA734FEB-B922-49B7-9E20-BE78142E8B6F}" srcOrd="4" destOrd="0" presId="urn:microsoft.com/office/officeart/2005/8/layout/StepDownProcess"/>
    <dgm:cxn modelId="{F8F6FB79-F413-4819-9C2E-E675A4707ECB}" type="presParOf" srcId="{FA734FEB-B922-49B7-9E20-BE78142E8B6F}" destId="{1B1A8570-9908-4F4B-A6F8-B9EAAD3AC213}" srcOrd="0" destOrd="0" presId="urn:microsoft.com/office/officeart/2005/8/layout/StepDownProcess"/>
    <dgm:cxn modelId="{9C43B020-777A-4A5F-A7B2-3FA121170A02}" type="presParOf" srcId="{FA734FEB-B922-49B7-9E20-BE78142E8B6F}" destId="{D07BD22E-DE78-4789-9F52-725AACD0C817}"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8EE052-EE18-4E77-85E5-9F458F7B6EF2}" type="doc">
      <dgm:prSet loTypeId="urn:microsoft.com/office/officeart/2005/8/layout/StepDownProcess" loCatId="process" qsTypeId="urn:microsoft.com/office/officeart/2005/8/quickstyle/3d2" qsCatId="3D" csTypeId="urn:microsoft.com/office/officeart/2005/8/colors/accent1_2" csCatId="accent1" phldr="1"/>
      <dgm:spPr/>
      <dgm:t>
        <a:bodyPr/>
        <a:lstStyle/>
        <a:p>
          <a:endParaRPr lang="en-US"/>
        </a:p>
      </dgm:t>
    </dgm:pt>
    <dgm:pt modelId="{F6795E45-A696-4395-BF51-C08270D7D6ED}">
      <dgm:prSet phldrT="[Text]"/>
      <dgm:spPr/>
      <dgm:t>
        <a:bodyPr/>
        <a:lstStyle/>
        <a:p>
          <a:r>
            <a:rPr lang="en-US" dirty="0" smtClean="0"/>
            <a:t>Excel 2010 </a:t>
          </a:r>
        </a:p>
        <a:p>
          <a:r>
            <a:rPr lang="en-US" dirty="0" smtClean="0"/>
            <a:t>32-bit</a:t>
          </a:r>
          <a:endParaRPr lang="en-US" dirty="0"/>
        </a:p>
      </dgm:t>
    </dgm:pt>
    <dgm:pt modelId="{DD42F4A5-31A5-48DE-8E27-3645FA66F87E}" type="parTrans" cxnId="{90291B3F-7F82-4D0B-AE1C-4F052D93178F}">
      <dgm:prSet/>
      <dgm:spPr/>
      <dgm:t>
        <a:bodyPr/>
        <a:lstStyle/>
        <a:p>
          <a:endParaRPr lang="en-US"/>
        </a:p>
      </dgm:t>
    </dgm:pt>
    <dgm:pt modelId="{812B6016-342E-458D-BB4D-2432A696A6F1}" type="sibTrans" cxnId="{90291B3F-7F82-4D0B-AE1C-4F052D93178F}">
      <dgm:prSet/>
      <dgm:spPr/>
      <dgm:t>
        <a:bodyPr/>
        <a:lstStyle/>
        <a:p>
          <a:endParaRPr lang="en-US"/>
        </a:p>
      </dgm:t>
    </dgm:pt>
    <dgm:pt modelId="{57382FAE-FCA5-4F1F-91F1-076F2BCF77D4}" type="pres">
      <dgm:prSet presAssocID="{B78EE052-EE18-4E77-85E5-9F458F7B6EF2}" presName="rootnode" presStyleCnt="0">
        <dgm:presLayoutVars>
          <dgm:chMax/>
          <dgm:chPref/>
          <dgm:dir/>
          <dgm:animLvl val="lvl"/>
        </dgm:presLayoutVars>
      </dgm:prSet>
      <dgm:spPr/>
      <dgm:t>
        <a:bodyPr/>
        <a:lstStyle/>
        <a:p>
          <a:endParaRPr lang="en-US"/>
        </a:p>
      </dgm:t>
    </dgm:pt>
    <dgm:pt modelId="{45184BFB-DFC4-4DD0-A0BA-8DB950EFC9F8}" type="pres">
      <dgm:prSet presAssocID="{F6795E45-A696-4395-BF51-C08270D7D6ED}" presName="composite" presStyleCnt="0"/>
      <dgm:spPr/>
    </dgm:pt>
    <dgm:pt modelId="{9FB0C469-90A5-4060-9EF0-14AE39EF6F5A}" type="pres">
      <dgm:prSet presAssocID="{F6795E45-A696-4395-BF51-C08270D7D6ED}" presName="ParentText" presStyleLbl="node1" presStyleIdx="0" presStyleCnt="1" custScaleX="137123" custScaleY="143525" custLinFactX="6437" custLinFactNeighborX="100000" custLinFactNeighborY="-51160">
        <dgm:presLayoutVars>
          <dgm:chMax val="1"/>
          <dgm:chPref val="1"/>
          <dgm:bulletEnabled val="1"/>
        </dgm:presLayoutVars>
      </dgm:prSet>
      <dgm:spPr/>
      <dgm:t>
        <a:bodyPr/>
        <a:lstStyle/>
        <a:p>
          <a:endParaRPr lang="en-US"/>
        </a:p>
      </dgm:t>
    </dgm:pt>
  </dgm:ptLst>
  <dgm:cxnLst>
    <dgm:cxn modelId="{2B5ECD00-767F-4B4F-8542-5E26912CA114}" type="presOf" srcId="{F6795E45-A696-4395-BF51-C08270D7D6ED}" destId="{9FB0C469-90A5-4060-9EF0-14AE39EF6F5A}" srcOrd="0" destOrd="0" presId="urn:microsoft.com/office/officeart/2005/8/layout/StepDownProcess"/>
    <dgm:cxn modelId="{D5341D96-FD6A-4FE5-805C-4459911120D0}" type="presOf" srcId="{B78EE052-EE18-4E77-85E5-9F458F7B6EF2}" destId="{57382FAE-FCA5-4F1F-91F1-076F2BCF77D4}" srcOrd="0" destOrd="0" presId="urn:microsoft.com/office/officeart/2005/8/layout/StepDownProcess"/>
    <dgm:cxn modelId="{90291B3F-7F82-4D0B-AE1C-4F052D93178F}" srcId="{B78EE052-EE18-4E77-85E5-9F458F7B6EF2}" destId="{F6795E45-A696-4395-BF51-C08270D7D6ED}" srcOrd="0" destOrd="0" parTransId="{DD42F4A5-31A5-48DE-8E27-3645FA66F87E}" sibTransId="{812B6016-342E-458D-BB4D-2432A696A6F1}"/>
    <dgm:cxn modelId="{5EAC47B0-6D8B-4E99-95BA-F93146459D68}" type="presParOf" srcId="{57382FAE-FCA5-4F1F-91F1-076F2BCF77D4}" destId="{45184BFB-DFC4-4DD0-A0BA-8DB950EFC9F8}" srcOrd="0" destOrd="0" presId="urn:microsoft.com/office/officeart/2005/8/layout/StepDownProcess"/>
    <dgm:cxn modelId="{4B0BD77E-E09B-47CB-B28F-E3EDA2E974F1}" type="presParOf" srcId="{45184BFB-DFC4-4DD0-A0BA-8DB950EFC9F8}" destId="{9FB0C469-90A5-4060-9EF0-14AE39EF6F5A}" srcOrd="0" destOrd="0" presId="urn:microsoft.com/office/officeart/2005/8/layout/StepDown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515552-D09D-4954-9925-93809D121232}" type="doc">
      <dgm:prSet loTypeId="urn:microsoft.com/office/officeart/2005/8/layout/chevron2" loCatId="process" qsTypeId="urn:microsoft.com/office/officeart/2005/8/quickstyle/3d2" qsCatId="3D" csTypeId="urn:microsoft.com/office/officeart/2005/8/colors/colorful3" csCatId="colorful" phldr="1"/>
      <dgm:spPr/>
      <dgm:t>
        <a:bodyPr/>
        <a:lstStyle/>
        <a:p>
          <a:endParaRPr lang="en-US"/>
        </a:p>
      </dgm:t>
    </dgm:pt>
    <dgm:pt modelId="{BE60D9EF-DF6C-43D0-8E87-6A333C80ADA8}">
      <dgm:prSet phldrT="[Text]"/>
      <dgm:spPr>
        <a:xfrm rot="5400000">
          <a:off x="-165949" y="166080"/>
          <a:ext cx="1106328" cy="774430"/>
        </a:xfrm>
      </dgm:spPr>
      <dgm:t>
        <a:bodyPr/>
        <a:lstStyle/>
        <a:p>
          <a:r>
            <a:rPr lang="en-US" b="1" smtClean="0">
              <a:latin typeface="Calibri"/>
              <a:ea typeface="+mn-ea"/>
              <a:cs typeface="+mn-cs"/>
            </a:rPr>
            <a:t>Create a KB / Domain Management</a:t>
          </a:r>
          <a:endParaRPr lang="en-US" b="1" dirty="0">
            <a:latin typeface="Calibri"/>
            <a:ea typeface="+mn-ea"/>
            <a:cs typeface="+mn-cs"/>
          </a:endParaRPr>
        </a:p>
      </dgm:t>
    </dgm:pt>
    <dgm:pt modelId="{A185C196-79C2-49D8-A025-964240579827}" type="parTrans" cxnId="{F87B0B3E-CF3E-4C82-9238-B3A840598EB9}">
      <dgm:prSet/>
      <dgm:spPr/>
      <dgm:t>
        <a:bodyPr/>
        <a:lstStyle/>
        <a:p>
          <a:endParaRPr lang="en-US"/>
        </a:p>
      </dgm:t>
    </dgm:pt>
    <dgm:pt modelId="{320E8328-831C-4AA5-8F56-7A1B769863F0}" type="sibTrans" cxnId="{F87B0B3E-CF3E-4C82-9238-B3A840598EB9}">
      <dgm:prSet/>
      <dgm:spPr/>
      <dgm:t>
        <a:bodyPr/>
        <a:lstStyle/>
        <a:p>
          <a:endParaRPr lang="en-US"/>
        </a:p>
      </dgm:t>
    </dgm:pt>
    <dgm:pt modelId="{BCA200ED-877E-45F3-AFA3-49E5B7AD16AE}">
      <dgm:prSet phldrT="[Text]" custT="1"/>
      <dgm:spPr>
        <a:xfrm rot="5400000">
          <a:off x="2770858" y="-1996296"/>
          <a:ext cx="719113" cy="4711969"/>
        </a:xfrm>
      </dgm:spPr>
      <dgm:t>
        <a:bodyPr/>
        <a:lstStyle/>
        <a:p>
          <a:r>
            <a:rPr lang="en-US" sz="1200" smtClean="0">
              <a:latin typeface="Calibri"/>
              <a:ea typeface="+mn-ea"/>
              <a:cs typeface="+mn-cs"/>
            </a:rPr>
            <a:t>Define Domains and their data types, rules,  set up reference data, domain rules, term based relationships</a:t>
          </a:r>
          <a:endParaRPr lang="en-US" sz="1200" dirty="0">
            <a:latin typeface="Calibri"/>
            <a:ea typeface="+mn-ea"/>
            <a:cs typeface="+mn-cs"/>
          </a:endParaRPr>
        </a:p>
      </dgm:t>
    </dgm:pt>
    <dgm:pt modelId="{84028682-7183-4108-8FAC-3DABA6F191EE}" type="parTrans" cxnId="{4BAD9487-8D7E-4CF0-92D1-2460026EE10A}">
      <dgm:prSet/>
      <dgm:spPr/>
      <dgm:t>
        <a:bodyPr/>
        <a:lstStyle/>
        <a:p>
          <a:endParaRPr lang="en-US"/>
        </a:p>
      </dgm:t>
    </dgm:pt>
    <dgm:pt modelId="{7C837E64-FF26-41D9-8741-521C11D33E67}" type="sibTrans" cxnId="{4BAD9487-8D7E-4CF0-92D1-2460026EE10A}">
      <dgm:prSet/>
      <dgm:spPr/>
      <dgm:t>
        <a:bodyPr/>
        <a:lstStyle/>
        <a:p>
          <a:endParaRPr lang="en-US"/>
        </a:p>
      </dgm:t>
    </dgm:pt>
    <dgm:pt modelId="{AE31A701-006E-4D73-9219-97C6EB23025D}">
      <dgm:prSet phldrT="[Text]"/>
      <dgm:spPr>
        <a:xfrm rot="5400000">
          <a:off x="-165949" y="2186228"/>
          <a:ext cx="1106328" cy="774430"/>
        </a:xfrm>
      </dgm:spPr>
      <dgm:t>
        <a:bodyPr/>
        <a:lstStyle/>
        <a:p>
          <a:r>
            <a:rPr lang="en-US" b="1" smtClean="0">
              <a:latin typeface="Calibri"/>
              <a:ea typeface="+mn-ea"/>
              <a:cs typeface="+mn-cs"/>
            </a:rPr>
            <a:t>Run Data Discovery</a:t>
          </a:r>
          <a:endParaRPr lang="en-US" b="1">
            <a:latin typeface="Calibri"/>
            <a:ea typeface="+mn-ea"/>
            <a:cs typeface="+mn-cs"/>
          </a:endParaRPr>
        </a:p>
      </dgm:t>
    </dgm:pt>
    <dgm:pt modelId="{496099C7-8579-4F8F-ABFD-E9681E99A57C}" type="parTrans" cxnId="{54D8DA45-B9F7-4094-8388-DC7A74FDB0EC}">
      <dgm:prSet/>
      <dgm:spPr/>
      <dgm:t>
        <a:bodyPr/>
        <a:lstStyle/>
        <a:p>
          <a:endParaRPr lang="en-US"/>
        </a:p>
      </dgm:t>
    </dgm:pt>
    <dgm:pt modelId="{14AAACE8-C92A-4748-8933-FA8784915214}" type="sibTrans" cxnId="{54D8DA45-B9F7-4094-8388-DC7A74FDB0EC}">
      <dgm:prSet/>
      <dgm:spPr/>
      <dgm:t>
        <a:bodyPr/>
        <a:lstStyle/>
        <a:p>
          <a:endParaRPr lang="en-US"/>
        </a:p>
      </dgm:t>
    </dgm:pt>
    <dgm:pt modelId="{AAC6B4E1-809F-4874-88F4-C3B44CD34688}">
      <dgm:prSet phldrT="[Text]" custT="1"/>
      <dgm:spPr>
        <a:xfrm rot="5400000">
          <a:off x="2770858" y="23850"/>
          <a:ext cx="719113" cy="4711969"/>
        </a:xfrm>
      </dgm:spPr>
      <dgm:t>
        <a:bodyPr/>
        <a:lstStyle/>
        <a:p>
          <a:r>
            <a:rPr lang="en-US" sz="1400" smtClean="0">
              <a:latin typeface="Calibri"/>
              <a:ea typeface="+mn-ea"/>
              <a:cs typeface="+mn-cs"/>
            </a:rPr>
            <a:t>Prime the KB with knowledge values and terms into the various KB Domains</a:t>
          </a:r>
          <a:endParaRPr lang="en-US" sz="1400">
            <a:latin typeface="Calibri"/>
            <a:ea typeface="+mn-ea"/>
            <a:cs typeface="+mn-cs"/>
          </a:endParaRPr>
        </a:p>
      </dgm:t>
    </dgm:pt>
    <dgm:pt modelId="{1CB863F1-EF44-45A0-B169-6211DC2DDEA0}" type="parTrans" cxnId="{0B777CA3-D589-44F6-9E40-21E5814A2A04}">
      <dgm:prSet/>
      <dgm:spPr/>
      <dgm:t>
        <a:bodyPr/>
        <a:lstStyle/>
        <a:p>
          <a:endParaRPr lang="en-US"/>
        </a:p>
      </dgm:t>
    </dgm:pt>
    <dgm:pt modelId="{8045E7B6-B683-4FB0-986A-A5F05E85A8A3}" type="sibTrans" cxnId="{0B777CA3-D589-44F6-9E40-21E5814A2A04}">
      <dgm:prSet/>
      <dgm:spPr/>
      <dgm:t>
        <a:bodyPr/>
        <a:lstStyle/>
        <a:p>
          <a:endParaRPr lang="en-US"/>
        </a:p>
      </dgm:t>
    </dgm:pt>
    <dgm:pt modelId="{1586A7C6-3151-4AE2-B42C-A4497780A2B3}">
      <dgm:prSet phldrT="[Text]" custT="1"/>
      <dgm:spPr>
        <a:xfrm rot="5400000">
          <a:off x="2770858" y="-1996296"/>
          <a:ext cx="719113" cy="4711969"/>
        </a:xfrm>
      </dgm:spPr>
      <dgm:t>
        <a:bodyPr/>
        <a:lstStyle/>
        <a:p>
          <a:r>
            <a:rPr lang="en-US" sz="1200" smtClean="0">
              <a:latin typeface="Calibri"/>
              <a:ea typeface="+mn-ea"/>
              <a:cs typeface="+mn-cs"/>
            </a:rPr>
            <a:t>Define Composite Domains to combine multiple simple domains into a single complex domain entity</a:t>
          </a:r>
          <a:endParaRPr lang="en-US" sz="1200" dirty="0">
            <a:latin typeface="Calibri"/>
            <a:ea typeface="+mn-ea"/>
            <a:cs typeface="+mn-cs"/>
          </a:endParaRPr>
        </a:p>
      </dgm:t>
    </dgm:pt>
    <dgm:pt modelId="{258362B4-4CEA-4930-B5AD-39BF257E6934}" type="parTrans" cxnId="{FED035DF-239B-465C-902F-0C85D9D4971B}">
      <dgm:prSet/>
      <dgm:spPr/>
      <dgm:t>
        <a:bodyPr/>
        <a:lstStyle/>
        <a:p>
          <a:endParaRPr lang="en-US"/>
        </a:p>
      </dgm:t>
    </dgm:pt>
    <dgm:pt modelId="{E2C60775-461B-4B55-AA95-B9AA66B12CA4}" type="sibTrans" cxnId="{FED035DF-239B-465C-902F-0C85D9D4971B}">
      <dgm:prSet/>
      <dgm:spPr/>
      <dgm:t>
        <a:bodyPr/>
        <a:lstStyle/>
        <a:p>
          <a:endParaRPr lang="en-US"/>
        </a:p>
      </dgm:t>
    </dgm:pt>
    <dgm:pt modelId="{617E7BCA-59B7-4CA2-B88A-DBAC261055AD}">
      <dgm:prSet phldrT="[Text]" custT="1"/>
      <dgm:spPr>
        <a:xfrm rot="5400000">
          <a:off x="2770858" y="23850"/>
          <a:ext cx="719113" cy="4711969"/>
        </a:xfrm>
      </dgm:spPr>
      <dgm:t>
        <a:bodyPr/>
        <a:lstStyle/>
        <a:p>
          <a:r>
            <a:rPr lang="en-US" sz="1400" smtClean="0">
              <a:latin typeface="Calibri"/>
              <a:ea typeface="+mn-ea"/>
              <a:cs typeface="+mn-cs"/>
            </a:rPr>
            <a:t>Correct data manually and define the standard for what is correct</a:t>
          </a:r>
          <a:endParaRPr lang="en-US" sz="1400" dirty="0">
            <a:latin typeface="Calibri"/>
            <a:ea typeface="+mn-ea"/>
            <a:cs typeface="+mn-cs"/>
          </a:endParaRPr>
        </a:p>
      </dgm:t>
    </dgm:pt>
    <dgm:pt modelId="{61468D82-ED9C-4001-A55E-D6CF2D54CE1D}" type="parTrans" cxnId="{DF8B2C69-1C62-43ED-950A-B988A45A0B49}">
      <dgm:prSet/>
      <dgm:spPr/>
      <dgm:t>
        <a:bodyPr/>
        <a:lstStyle/>
        <a:p>
          <a:endParaRPr lang="en-US"/>
        </a:p>
      </dgm:t>
    </dgm:pt>
    <dgm:pt modelId="{470A6484-B714-4FA9-A75B-E611E5493A13}" type="sibTrans" cxnId="{DF8B2C69-1C62-43ED-950A-B988A45A0B49}">
      <dgm:prSet/>
      <dgm:spPr/>
      <dgm:t>
        <a:bodyPr/>
        <a:lstStyle/>
        <a:p>
          <a:endParaRPr lang="en-US"/>
        </a:p>
      </dgm:t>
    </dgm:pt>
    <dgm:pt modelId="{9D4D72B0-C2BA-4CFC-AA3A-35D519767980}">
      <dgm:prSet phldrT="[Text]"/>
      <dgm:spPr>
        <a:xfrm rot="5400000">
          <a:off x="-165949" y="3196301"/>
          <a:ext cx="1106328" cy="774430"/>
        </a:xfrm>
      </dgm:spPr>
      <dgm:t>
        <a:bodyPr/>
        <a:lstStyle/>
        <a:p>
          <a:r>
            <a:rPr lang="en-US" b="0" smtClean="0">
              <a:latin typeface="Calibri"/>
              <a:ea typeface="+mn-ea"/>
              <a:cs typeface="+mn-cs"/>
            </a:rPr>
            <a:t>Publish the KB </a:t>
          </a:r>
          <a:endParaRPr lang="en-US" b="0">
            <a:latin typeface="Calibri"/>
            <a:ea typeface="+mn-ea"/>
            <a:cs typeface="+mn-cs"/>
          </a:endParaRPr>
        </a:p>
      </dgm:t>
    </dgm:pt>
    <dgm:pt modelId="{9A1033F9-A4A5-4493-9EF2-0004A2873783}" type="parTrans" cxnId="{F6EA6347-02E5-45DA-B0C8-512E548175DD}">
      <dgm:prSet/>
      <dgm:spPr/>
      <dgm:t>
        <a:bodyPr/>
        <a:lstStyle/>
        <a:p>
          <a:endParaRPr lang="en-US"/>
        </a:p>
      </dgm:t>
    </dgm:pt>
    <dgm:pt modelId="{B9AEA014-8DF5-4EEC-BBD4-7EC76712BB2D}" type="sibTrans" cxnId="{F6EA6347-02E5-45DA-B0C8-512E548175DD}">
      <dgm:prSet/>
      <dgm:spPr/>
      <dgm:t>
        <a:bodyPr/>
        <a:lstStyle/>
        <a:p>
          <a:endParaRPr lang="en-US"/>
        </a:p>
      </dgm:t>
    </dgm:pt>
    <dgm:pt modelId="{8756B4DF-E7B5-4915-9101-A2C3EDBDF302}">
      <dgm:prSet phldrT="[Text]"/>
      <dgm:spPr>
        <a:xfrm rot="5400000">
          <a:off x="-165949" y="1176154"/>
          <a:ext cx="1106328" cy="774430"/>
        </a:xfrm>
      </dgm:spPr>
      <dgm:t>
        <a:bodyPr/>
        <a:lstStyle/>
        <a:p>
          <a:r>
            <a:rPr lang="en-US" b="1" smtClean="0">
              <a:latin typeface="Calibri"/>
              <a:ea typeface="+mn-ea"/>
              <a:cs typeface="+mn-cs"/>
            </a:rPr>
            <a:t>Define Matching Policy</a:t>
          </a:r>
          <a:endParaRPr lang="en-US" b="1">
            <a:latin typeface="Calibri"/>
            <a:ea typeface="+mn-ea"/>
            <a:cs typeface="+mn-cs"/>
          </a:endParaRPr>
        </a:p>
      </dgm:t>
    </dgm:pt>
    <dgm:pt modelId="{11B9FE55-0E6A-48A4-A9E3-7982D91409B6}" type="parTrans" cxnId="{C7D74043-5D75-47B3-8B3C-4D4F463366AF}">
      <dgm:prSet/>
      <dgm:spPr/>
      <dgm:t>
        <a:bodyPr/>
        <a:lstStyle/>
        <a:p>
          <a:endParaRPr lang="en-US"/>
        </a:p>
      </dgm:t>
    </dgm:pt>
    <dgm:pt modelId="{C81C04E3-9F6D-44A4-9240-F31BF9FF9716}" type="sibTrans" cxnId="{C7D74043-5D75-47B3-8B3C-4D4F463366AF}">
      <dgm:prSet/>
      <dgm:spPr/>
      <dgm:t>
        <a:bodyPr/>
        <a:lstStyle/>
        <a:p>
          <a:endParaRPr lang="en-US"/>
        </a:p>
      </dgm:t>
    </dgm:pt>
    <dgm:pt modelId="{F039FA9C-B2AF-47CE-AF02-C8EAC073A45E}">
      <dgm:prSet custT="1"/>
      <dgm:spPr>
        <a:xfrm rot="5400000">
          <a:off x="2770858" y="-986223"/>
          <a:ext cx="719113" cy="4711969"/>
        </a:xfrm>
      </dgm:spPr>
      <dgm:t>
        <a:bodyPr/>
        <a:lstStyle/>
        <a:p>
          <a:r>
            <a:rPr lang="en-US" sz="1200" smtClean="0">
              <a:latin typeface="Calibri"/>
              <a:ea typeface="+mn-ea"/>
              <a:cs typeface="+mn-cs"/>
            </a:rPr>
            <a:t>Point to example source data</a:t>
          </a:r>
          <a:endParaRPr lang="en-US" sz="1200" dirty="0">
            <a:latin typeface="Calibri"/>
            <a:ea typeface="+mn-ea"/>
            <a:cs typeface="+mn-cs"/>
          </a:endParaRPr>
        </a:p>
      </dgm:t>
    </dgm:pt>
    <dgm:pt modelId="{E8F782AE-9EB6-4AEA-B36D-3335B35343A0}" type="parTrans" cxnId="{590C2120-C639-45CA-ADAB-1CE657C9723D}">
      <dgm:prSet/>
      <dgm:spPr/>
      <dgm:t>
        <a:bodyPr/>
        <a:lstStyle/>
        <a:p>
          <a:endParaRPr lang="en-US"/>
        </a:p>
      </dgm:t>
    </dgm:pt>
    <dgm:pt modelId="{8B63A22E-77DC-4C8A-B7C3-4A834E7E62AE}" type="sibTrans" cxnId="{590C2120-C639-45CA-ADAB-1CE657C9723D}">
      <dgm:prSet/>
      <dgm:spPr/>
      <dgm:t>
        <a:bodyPr/>
        <a:lstStyle/>
        <a:p>
          <a:endParaRPr lang="en-US"/>
        </a:p>
      </dgm:t>
    </dgm:pt>
    <dgm:pt modelId="{1612BD30-5953-43F5-A477-0D6A4EF8C6B5}">
      <dgm:prSet custT="1"/>
      <dgm:spPr>
        <a:xfrm rot="5400000">
          <a:off x="2770858" y="-986223"/>
          <a:ext cx="719113" cy="4711969"/>
        </a:xfrm>
      </dgm:spPr>
      <dgm:t>
        <a:bodyPr/>
        <a:lstStyle/>
        <a:p>
          <a:r>
            <a:rPr lang="en-US" sz="1200" smtClean="0">
              <a:latin typeface="Calibri"/>
              <a:ea typeface="+mn-ea"/>
              <a:cs typeface="+mn-cs"/>
            </a:rPr>
            <a:t>Define Matching Rules</a:t>
          </a:r>
          <a:endParaRPr lang="en-US" sz="1200" dirty="0">
            <a:latin typeface="Calibri"/>
            <a:ea typeface="+mn-ea"/>
            <a:cs typeface="+mn-cs"/>
          </a:endParaRPr>
        </a:p>
      </dgm:t>
    </dgm:pt>
    <dgm:pt modelId="{4013F9B6-1088-4B04-92BB-738F063E8844}" type="parTrans" cxnId="{965E5A1D-10E4-4DC3-83D6-6ED718DE51B6}">
      <dgm:prSet/>
      <dgm:spPr/>
      <dgm:t>
        <a:bodyPr/>
        <a:lstStyle/>
        <a:p>
          <a:endParaRPr lang="en-US"/>
        </a:p>
      </dgm:t>
    </dgm:pt>
    <dgm:pt modelId="{E1877130-C491-4B6A-BBA1-1D097B6178C6}" type="sibTrans" cxnId="{965E5A1D-10E4-4DC3-83D6-6ED718DE51B6}">
      <dgm:prSet/>
      <dgm:spPr/>
      <dgm:t>
        <a:bodyPr/>
        <a:lstStyle/>
        <a:p>
          <a:endParaRPr lang="en-US"/>
        </a:p>
      </dgm:t>
    </dgm:pt>
    <dgm:pt modelId="{02828C3B-3F31-4E6E-B05E-530EF59028CC}">
      <dgm:prSet phldrT="[Text]" custT="1"/>
      <dgm:spPr>
        <a:xfrm rot="5400000">
          <a:off x="2770858" y="23850"/>
          <a:ext cx="719113" cy="4711969"/>
        </a:xfrm>
      </dgm:spPr>
      <dgm:t>
        <a:bodyPr/>
        <a:lstStyle/>
        <a:p>
          <a:r>
            <a:rPr lang="en-US" sz="1400" smtClean="0">
              <a:latin typeface="Calibri"/>
              <a:ea typeface="+mn-ea"/>
              <a:cs typeface="+mn-cs"/>
            </a:rPr>
            <a:t>Import clean knowledge data from a table or type in manual entries</a:t>
          </a:r>
          <a:endParaRPr lang="en-US" sz="1400" dirty="0">
            <a:latin typeface="Calibri"/>
            <a:ea typeface="+mn-ea"/>
            <a:cs typeface="+mn-cs"/>
          </a:endParaRPr>
        </a:p>
      </dgm:t>
    </dgm:pt>
    <dgm:pt modelId="{AF3211D7-470F-4B1F-BCA9-932FA4513B1D}" type="parTrans" cxnId="{33E17F2E-39C4-4761-A280-A56AF8DCD7A4}">
      <dgm:prSet/>
      <dgm:spPr/>
      <dgm:t>
        <a:bodyPr/>
        <a:lstStyle/>
        <a:p>
          <a:endParaRPr lang="en-US"/>
        </a:p>
      </dgm:t>
    </dgm:pt>
    <dgm:pt modelId="{1DD78D46-ED43-454D-A6E8-7265FE97F881}" type="sibTrans" cxnId="{33E17F2E-39C4-4761-A280-A56AF8DCD7A4}">
      <dgm:prSet/>
      <dgm:spPr/>
      <dgm:t>
        <a:bodyPr/>
        <a:lstStyle/>
        <a:p>
          <a:endParaRPr lang="en-US"/>
        </a:p>
      </dgm:t>
    </dgm:pt>
    <dgm:pt modelId="{57FFC3F6-17CB-4AA6-80E4-5341C252F9D6}">
      <dgm:prSet phldrT="[Text]" custT="1"/>
      <dgm:spPr>
        <a:xfrm rot="5400000">
          <a:off x="2770858" y="1033924"/>
          <a:ext cx="719113" cy="4711969"/>
        </a:xfrm>
      </dgm:spPr>
      <dgm:t>
        <a:bodyPr/>
        <a:lstStyle/>
        <a:p>
          <a:r>
            <a:rPr lang="en-US" sz="1200" smtClean="0">
              <a:latin typeface="Calibri"/>
              <a:ea typeface="+mn-ea"/>
              <a:cs typeface="+mn-cs"/>
            </a:rPr>
            <a:t>You can go back and edit a KB as needed, but data projects cannot see edits until published again.</a:t>
          </a:r>
          <a:endParaRPr lang="en-US" sz="1200" dirty="0">
            <a:latin typeface="Calibri"/>
            <a:ea typeface="+mn-ea"/>
            <a:cs typeface="+mn-cs"/>
          </a:endParaRPr>
        </a:p>
      </dgm:t>
    </dgm:pt>
    <dgm:pt modelId="{17ACB232-1272-44E1-A44C-47A4903DFCDC}" type="parTrans" cxnId="{E738B408-B031-4325-BD9D-493E4AF7F7D1}">
      <dgm:prSet/>
      <dgm:spPr/>
      <dgm:t>
        <a:bodyPr/>
        <a:lstStyle/>
        <a:p>
          <a:endParaRPr lang="en-US"/>
        </a:p>
      </dgm:t>
    </dgm:pt>
    <dgm:pt modelId="{1EE95D31-7BDC-4F1B-A7E9-61E5C686FD67}" type="sibTrans" cxnId="{E738B408-B031-4325-BD9D-493E4AF7F7D1}">
      <dgm:prSet/>
      <dgm:spPr/>
      <dgm:t>
        <a:bodyPr/>
        <a:lstStyle/>
        <a:p>
          <a:endParaRPr lang="en-US"/>
        </a:p>
      </dgm:t>
    </dgm:pt>
    <dgm:pt modelId="{02B216B5-50F1-4086-B87D-F6D0741378FB}">
      <dgm:prSet phldrT="[Text]" custT="1"/>
      <dgm:spPr>
        <a:xfrm rot="5400000">
          <a:off x="2770858" y="1033924"/>
          <a:ext cx="719113" cy="4711969"/>
        </a:xfrm>
      </dgm:spPr>
      <dgm:t>
        <a:bodyPr/>
        <a:lstStyle/>
        <a:p>
          <a:r>
            <a:rPr lang="en-US" sz="1200" smtClean="0">
              <a:latin typeface="Calibri"/>
              <a:ea typeface="+mn-ea"/>
              <a:cs typeface="+mn-cs"/>
            </a:rPr>
            <a:t>Data Projects can  reference and use the KB once it is  published</a:t>
          </a:r>
          <a:endParaRPr lang="en-US" sz="1200" dirty="0">
            <a:latin typeface="Calibri"/>
            <a:ea typeface="+mn-ea"/>
            <a:cs typeface="+mn-cs"/>
          </a:endParaRPr>
        </a:p>
      </dgm:t>
    </dgm:pt>
    <dgm:pt modelId="{36470001-D6DB-498C-A2FD-275D6002BCE7}" type="sibTrans" cxnId="{0221E7FD-3B21-44EB-8970-3A020DEFD082}">
      <dgm:prSet/>
      <dgm:spPr/>
      <dgm:t>
        <a:bodyPr/>
        <a:lstStyle/>
        <a:p>
          <a:endParaRPr lang="en-US"/>
        </a:p>
      </dgm:t>
    </dgm:pt>
    <dgm:pt modelId="{993FF264-0FF4-4C68-9BB9-02118260467E}" type="parTrans" cxnId="{0221E7FD-3B21-44EB-8970-3A020DEFD082}">
      <dgm:prSet/>
      <dgm:spPr/>
      <dgm:t>
        <a:bodyPr/>
        <a:lstStyle/>
        <a:p>
          <a:endParaRPr lang="en-US"/>
        </a:p>
      </dgm:t>
    </dgm:pt>
    <dgm:pt modelId="{A0DB6117-70F8-40DD-98F7-B98E7CF33317}">
      <dgm:prSet phldrT="[Text]" custT="1"/>
      <dgm:spPr>
        <a:xfrm rot="5400000">
          <a:off x="2770858" y="-1996296"/>
          <a:ext cx="719113" cy="4711969"/>
        </a:xfrm>
      </dgm:spPr>
      <dgm:t>
        <a:bodyPr/>
        <a:lstStyle/>
        <a:p>
          <a:r>
            <a:rPr lang="en-US" sz="1200" smtClean="0">
              <a:latin typeface="Calibri"/>
              <a:ea typeface="+mn-ea"/>
              <a:cs typeface="+mn-cs"/>
            </a:rPr>
            <a:t>Create a new KB or open existing one</a:t>
          </a:r>
          <a:endParaRPr lang="en-US" sz="1200" dirty="0">
            <a:latin typeface="Calibri"/>
            <a:ea typeface="+mn-ea"/>
            <a:cs typeface="+mn-cs"/>
          </a:endParaRPr>
        </a:p>
      </dgm:t>
    </dgm:pt>
    <dgm:pt modelId="{A7F4055B-DA96-4EF1-9770-F22C3A05550F}" type="sibTrans" cxnId="{FCBD0704-2B27-476A-B281-6E361A16DEF3}">
      <dgm:prSet/>
      <dgm:spPr/>
      <dgm:t>
        <a:bodyPr/>
        <a:lstStyle/>
        <a:p>
          <a:endParaRPr lang="en-US"/>
        </a:p>
      </dgm:t>
    </dgm:pt>
    <dgm:pt modelId="{F230B35E-5FD9-449F-8160-46ED5D127633}" type="parTrans" cxnId="{FCBD0704-2B27-476A-B281-6E361A16DEF3}">
      <dgm:prSet/>
      <dgm:spPr/>
      <dgm:t>
        <a:bodyPr/>
        <a:lstStyle/>
        <a:p>
          <a:endParaRPr lang="en-US"/>
        </a:p>
      </dgm:t>
    </dgm:pt>
    <dgm:pt modelId="{E309E76E-EE04-4F4B-BB12-1078B596196F}" type="pres">
      <dgm:prSet presAssocID="{FA515552-D09D-4954-9925-93809D121232}" presName="linearFlow" presStyleCnt="0">
        <dgm:presLayoutVars>
          <dgm:dir/>
          <dgm:animLvl val="lvl"/>
          <dgm:resizeHandles val="exact"/>
        </dgm:presLayoutVars>
      </dgm:prSet>
      <dgm:spPr/>
      <dgm:t>
        <a:bodyPr/>
        <a:lstStyle/>
        <a:p>
          <a:endParaRPr lang="en-US"/>
        </a:p>
      </dgm:t>
    </dgm:pt>
    <dgm:pt modelId="{E46356A0-C564-4302-91F3-18BF2716A824}" type="pres">
      <dgm:prSet presAssocID="{BE60D9EF-DF6C-43D0-8E87-6A333C80ADA8}" presName="composite" presStyleCnt="0"/>
      <dgm:spPr/>
      <dgm:t>
        <a:bodyPr/>
        <a:lstStyle/>
        <a:p>
          <a:endParaRPr lang="en-US"/>
        </a:p>
      </dgm:t>
    </dgm:pt>
    <dgm:pt modelId="{C6A5B8FA-BC31-4FF7-BFA1-00860E67E22B}" type="pres">
      <dgm:prSet presAssocID="{BE60D9EF-DF6C-43D0-8E87-6A333C80ADA8}" presName="parentText" presStyleLbl="alignNode1" presStyleIdx="0" presStyleCnt="4">
        <dgm:presLayoutVars>
          <dgm:chMax val="1"/>
          <dgm:bulletEnabled val="1"/>
        </dgm:presLayoutVars>
      </dgm:prSet>
      <dgm:spPr>
        <a:prstGeom prst="chevron">
          <a:avLst/>
        </a:prstGeom>
      </dgm:spPr>
      <dgm:t>
        <a:bodyPr/>
        <a:lstStyle/>
        <a:p>
          <a:endParaRPr lang="en-US"/>
        </a:p>
      </dgm:t>
    </dgm:pt>
    <dgm:pt modelId="{D68CC164-6BF1-4BFC-83AE-C997B2610E18}" type="pres">
      <dgm:prSet presAssocID="{BE60D9EF-DF6C-43D0-8E87-6A333C80ADA8}" presName="descendantText" presStyleLbl="alignAcc1" presStyleIdx="0" presStyleCnt="4">
        <dgm:presLayoutVars>
          <dgm:bulletEnabled val="1"/>
        </dgm:presLayoutVars>
      </dgm:prSet>
      <dgm:spPr>
        <a:prstGeom prst="round2SameRect">
          <a:avLst/>
        </a:prstGeom>
      </dgm:spPr>
      <dgm:t>
        <a:bodyPr/>
        <a:lstStyle/>
        <a:p>
          <a:endParaRPr lang="en-US"/>
        </a:p>
      </dgm:t>
    </dgm:pt>
    <dgm:pt modelId="{977939BB-F032-4CC9-BC54-D35CE4C4D003}" type="pres">
      <dgm:prSet presAssocID="{320E8328-831C-4AA5-8F56-7A1B769863F0}" presName="sp" presStyleCnt="0"/>
      <dgm:spPr/>
      <dgm:t>
        <a:bodyPr/>
        <a:lstStyle/>
        <a:p>
          <a:endParaRPr lang="en-US"/>
        </a:p>
      </dgm:t>
    </dgm:pt>
    <dgm:pt modelId="{BAC1BF6A-2640-4BB1-8C2F-D55194B0DB6C}" type="pres">
      <dgm:prSet presAssocID="{8756B4DF-E7B5-4915-9101-A2C3EDBDF302}" presName="composite" presStyleCnt="0"/>
      <dgm:spPr/>
      <dgm:t>
        <a:bodyPr/>
        <a:lstStyle/>
        <a:p>
          <a:endParaRPr lang="en-US"/>
        </a:p>
      </dgm:t>
    </dgm:pt>
    <dgm:pt modelId="{54C48AFD-EAEC-4CB9-8DA0-CA580F022E7F}" type="pres">
      <dgm:prSet presAssocID="{8756B4DF-E7B5-4915-9101-A2C3EDBDF302}" presName="parentText" presStyleLbl="alignNode1" presStyleIdx="1" presStyleCnt="4">
        <dgm:presLayoutVars>
          <dgm:chMax val="1"/>
          <dgm:bulletEnabled val="1"/>
        </dgm:presLayoutVars>
      </dgm:prSet>
      <dgm:spPr>
        <a:prstGeom prst="chevron">
          <a:avLst/>
        </a:prstGeom>
      </dgm:spPr>
      <dgm:t>
        <a:bodyPr/>
        <a:lstStyle/>
        <a:p>
          <a:endParaRPr lang="en-US"/>
        </a:p>
      </dgm:t>
    </dgm:pt>
    <dgm:pt modelId="{D8EB9DEE-3633-4023-8E01-724191F48323}" type="pres">
      <dgm:prSet presAssocID="{8756B4DF-E7B5-4915-9101-A2C3EDBDF302}" presName="descendantText" presStyleLbl="alignAcc1" presStyleIdx="1" presStyleCnt="4">
        <dgm:presLayoutVars>
          <dgm:bulletEnabled val="1"/>
        </dgm:presLayoutVars>
      </dgm:prSet>
      <dgm:spPr>
        <a:prstGeom prst="round2SameRect">
          <a:avLst/>
        </a:prstGeom>
      </dgm:spPr>
      <dgm:t>
        <a:bodyPr/>
        <a:lstStyle/>
        <a:p>
          <a:endParaRPr lang="en-US"/>
        </a:p>
      </dgm:t>
    </dgm:pt>
    <dgm:pt modelId="{3A4645B7-204E-4E69-996E-81E18D8D85EE}" type="pres">
      <dgm:prSet presAssocID="{C81C04E3-9F6D-44A4-9240-F31BF9FF9716}" presName="sp" presStyleCnt="0"/>
      <dgm:spPr/>
      <dgm:t>
        <a:bodyPr/>
        <a:lstStyle/>
        <a:p>
          <a:endParaRPr lang="en-US"/>
        </a:p>
      </dgm:t>
    </dgm:pt>
    <dgm:pt modelId="{82B792D0-99FE-42C1-9F7B-49CEBE65A5E1}" type="pres">
      <dgm:prSet presAssocID="{AE31A701-006E-4D73-9219-97C6EB23025D}" presName="composite" presStyleCnt="0"/>
      <dgm:spPr/>
      <dgm:t>
        <a:bodyPr/>
        <a:lstStyle/>
        <a:p>
          <a:endParaRPr lang="en-US"/>
        </a:p>
      </dgm:t>
    </dgm:pt>
    <dgm:pt modelId="{FFE5D749-44BF-4222-8E7B-71AFC2EC4AD9}" type="pres">
      <dgm:prSet presAssocID="{AE31A701-006E-4D73-9219-97C6EB23025D}" presName="parentText" presStyleLbl="alignNode1" presStyleIdx="2" presStyleCnt="4">
        <dgm:presLayoutVars>
          <dgm:chMax val="1"/>
          <dgm:bulletEnabled val="1"/>
        </dgm:presLayoutVars>
      </dgm:prSet>
      <dgm:spPr>
        <a:prstGeom prst="chevron">
          <a:avLst/>
        </a:prstGeom>
      </dgm:spPr>
      <dgm:t>
        <a:bodyPr/>
        <a:lstStyle/>
        <a:p>
          <a:endParaRPr lang="en-US"/>
        </a:p>
      </dgm:t>
    </dgm:pt>
    <dgm:pt modelId="{22ABDC7B-DA41-42A4-82A9-91C88327A442}" type="pres">
      <dgm:prSet presAssocID="{AE31A701-006E-4D73-9219-97C6EB23025D}" presName="descendantText" presStyleLbl="alignAcc1" presStyleIdx="2" presStyleCnt="4">
        <dgm:presLayoutVars>
          <dgm:bulletEnabled val="1"/>
        </dgm:presLayoutVars>
      </dgm:prSet>
      <dgm:spPr>
        <a:prstGeom prst="round2SameRect">
          <a:avLst/>
        </a:prstGeom>
      </dgm:spPr>
      <dgm:t>
        <a:bodyPr/>
        <a:lstStyle/>
        <a:p>
          <a:endParaRPr lang="en-US"/>
        </a:p>
      </dgm:t>
    </dgm:pt>
    <dgm:pt modelId="{78CDBBF8-537C-437E-B181-AF69958AE144}" type="pres">
      <dgm:prSet presAssocID="{14AAACE8-C92A-4748-8933-FA8784915214}" presName="sp" presStyleCnt="0"/>
      <dgm:spPr/>
      <dgm:t>
        <a:bodyPr/>
        <a:lstStyle/>
        <a:p>
          <a:endParaRPr lang="en-US"/>
        </a:p>
      </dgm:t>
    </dgm:pt>
    <dgm:pt modelId="{EA9C5633-67EB-40F4-A7B4-7CB3BDEC8FAE}" type="pres">
      <dgm:prSet presAssocID="{9D4D72B0-C2BA-4CFC-AA3A-35D519767980}" presName="composite" presStyleCnt="0"/>
      <dgm:spPr/>
      <dgm:t>
        <a:bodyPr/>
        <a:lstStyle/>
        <a:p>
          <a:endParaRPr lang="en-US"/>
        </a:p>
      </dgm:t>
    </dgm:pt>
    <dgm:pt modelId="{52EC5D56-7B9A-423B-8A1C-6E135BFD6AF8}" type="pres">
      <dgm:prSet presAssocID="{9D4D72B0-C2BA-4CFC-AA3A-35D519767980}" presName="parentText" presStyleLbl="alignNode1" presStyleIdx="3" presStyleCnt="4">
        <dgm:presLayoutVars>
          <dgm:chMax val="1"/>
          <dgm:bulletEnabled val="1"/>
        </dgm:presLayoutVars>
      </dgm:prSet>
      <dgm:spPr>
        <a:prstGeom prst="chevron">
          <a:avLst/>
        </a:prstGeom>
      </dgm:spPr>
      <dgm:t>
        <a:bodyPr/>
        <a:lstStyle/>
        <a:p>
          <a:endParaRPr lang="en-US"/>
        </a:p>
      </dgm:t>
    </dgm:pt>
    <dgm:pt modelId="{ABFE377C-F7A6-4A8F-B173-CF2AA0B7775B}" type="pres">
      <dgm:prSet presAssocID="{9D4D72B0-C2BA-4CFC-AA3A-35D519767980}" presName="descendantText" presStyleLbl="alignAcc1" presStyleIdx="3" presStyleCnt="4">
        <dgm:presLayoutVars>
          <dgm:bulletEnabled val="1"/>
        </dgm:presLayoutVars>
      </dgm:prSet>
      <dgm:spPr>
        <a:prstGeom prst="round2SameRect">
          <a:avLst/>
        </a:prstGeom>
      </dgm:spPr>
      <dgm:t>
        <a:bodyPr/>
        <a:lstStyle/>
        <a:p>
          <a:endParaRPr lang="en-US"/>
        </a:p>
      </dgm:t>
    </dgm:pt>
  </dgm:ptLst>
  <dgm:cxnLst>
    <dgm:cxn modelId="{6BDE70F0-4D42-40E7-9405-A312C73D93CE}" type="presOf" srcId="{8756B4DF-E7B5-4915-9101-A2C3EDBDF302}" destId="{54C48AFD-EAEC-4CB9-8DA0-CA580F022E7F}" srcOrd="0" destOrd="0" presId="urn:microsoft.com/office/officeart/2005/8/layout/chevron2"/>
    <dgm:cxn modelId="{EF511958-E21D-4306-AE63-2EFE26566392}" type="presOf" srcId="{57FFC3F6-17CB-4AA6-80E4-5341C252F9D6}" destId="{ABFE377C-F7A6-4A8F-B173-CF2AA0B7775B}" srcOrd="0" destOrd="1" presId="urn:microsoft.com/office/officeart/2005/8/layout/chevron2"/>
    <dgm:cxn modelId="{4BAD9487-8D7E-4CF0-92D1-2460026EE10A}" srcId="{BE60D9EF-DF6C-43D0-8E87-6A333C80ADA8}" destId="{BCA200ED-877E-45F3-AFA3-49E5B7AD16AE}" srcOrd="1" destOrd="0" parTransId="{84028682-7183-4108-8FAC-3DABA6F191EE}" sibTransId="{7C837E64-FF26-41D9-8741-521C11D33E67}"/>
    <dgm:cxn modelId="{FCBD0704-2B27-476A-B281-6E361A16DEF3}" srcId="{BE60D9EF-DF6C-43D0-8E87-6A333C80ADA8}" destId="{A0DB6117-70F8-40DD-98F7-B98E7CF33317}" srcOrd="0" destOrd="0" parTransId="{F230B35E-5FD9-449F-8160-46ED5D127633}" sibTransId="{A7F4055B-DA96-4EF1-9770-F22C3A05550F}"/>
    <dgm:cxn modelId="{DF8B2C69-1C62-43ED-950A-B988A45A0B49}" srcId="{AE31A701-006E-4D73-9219-97C6EB23025D}" destId="{617E7BCA-59B7-4CA2-B88A-DBAC261055AD}" srcOrd="2" destOrd="0" parTransId="{61468D82-ED9C-4001-A55E-D6CF2D54CE1D}" sibTransId="{470A6484-B714-4FA9-A75B-E611E5493A13}"/>
    <dgm:cxn modelId="{E738B408-B031-4325-BD9D-493E4AF7F7D1}" srcId="{9D4D72B0-C2BA-4CFC-AA3A-35D519767980}" destId="{57FFC3F6-17CB-4AA6-80E4-5341C252F9D6}" srcOrd="1" destOrd="0" parTransId="{17ACB232-1272-44E1-A44C-47A4903DFCDC}" sibTransId="{1EE95D31-7BDC-4F1B-A7E9-61E5C686FD67}"/>
    <dgm:cxn modelId="{0ACE9627-DF4D-4FE6-8683-713C661D3DFB}" type="presOf" srcId="{BCA200ED-877E-45F3-AFA3-49E5B7AD16AE}" destId="{D68CC164-6BF1-4BFC-83AE-C997B2610E18}" srcOrd="0" destOrd="1" presId="urn:microsoft.com/office/officeart/2005/8/layout/chevron2"/>
    <dgm:cxn modelId="{F87B0B3E-CF3E-4C82-9238-B3A840598EB9}" srcId="{FA515552-D09D-4954-9925-93809D121232}" destId="{BE60D9EF-DF6C-43D0-8E87-6A333C80ADA8}" srcOrd="0" destOrd="0" parTransId="{A185C196-79C2-49D8-A025-964240579827}" sibTransId="{320E8328-831C-4AA5-8F56-7A1B769863F0}"/>
    <dgm:cxn modelId="{C7D74043-5D75-47B3-8B3C-4D4F463366AF}" srcId="{FA515552-D09D-4954-9925-93809D121232}" destId="{8756B4DF-E7B5-4915-9101-A2C3EDBDF302}" srcOrd="1" destOrd="0" parTransId="{11B9FE55-0E6A-48A4-A9E3-7982D91409B6}" sibTransId="{C81C04E3-9F6D-44A4-9240-F31BF9FF9716}"/>
    <dgm:cxn modelId="{0B777CA3-D589-44F6-9E40-21E5814A2A04}" srcId="{AE31A701-006E-4D73-9219-97C6EB23025D}" destId="{AAC6B4E1-809F-4874-88F4-C3B44CD34688}" srcOrd="0" destOrd="0" parTransId="{1CB863F1-EF44-45A0-B169-6211DC2DDEA0}" sibTransId="{8045E7B6-B683-4FB0-986A-A5F05E85A8A3}"/>
    <dgm:cxn modelId="{965E5A1D-10E4-4DC3-83D6-6ED718DE51B6}" srcId="{8756B4DF-E7B5-4915-9101-A2C3EDBDF302}" destId="{1612BD30-5953-43F5-A477-0D6A4EF8C6B5}" srcOrd="1" destOrd="0" parTransId="{4013F9B6-1088-4B04-92BB-738F063E8844}" sibTransId="{E1877130-C491-4B6A-BBA1-1D097B6178C6}"/>
    <dgm:cxn modelId="{084ABA4F-EB9F-4CBC-B1EA-9BA69B53F46E}" type="presOf" srcId="{BE60D9EF-DF6C-43D0-8E87-6A333C80ADA8}" destId="{C6A5B8FA-BC31-4FF7-BFA1-00860E67E22B}" srcOrd="0" destOrd="0" presId="urn:microsoft.com/office/officeart/2005/8/layout/chevron2"/>
    <dgm:cxn modelId="{0221E7FD-3B21-44EB-8970-3A020DEFD082}" srcId="{9D4D72B0-C2BA-4CFC-AA3A-35D519767980}" destId="{02B216B5-50F1-4086-B87D-F6D0741378FB}" srcOrd="0" destOrd="0" parTransId="{993FF264-0FF4-4C68-9BB9-02118260467E}" sibTransId="{36470001-D6DB-498C-A2FD-275D6002BCE7}"/>
    <dgm:cxn modelId="{5DE070E7-8A64-4304-BC3A-077DE2FEC9E4}" type="presOf" srcId="{AAC6B4E1-809F-4874-88F4-C3B44CD34688}" destId="{22ABDC7B-DA41-42A4-82A9-91C88327A442}" srcOrd="0" destOrd="0" presId="urn:microsoft.com/office/officeart/2005/8/layout/chevron2"/>
    <dgm:cxn modelId="{FED035DF-239B-465C-902F-0C85D9D4971B}" srcId="{BE60D9EF-DF6C-43D0-8E87-6A333C80ADA8}" destId="{1586A7C6-3151-4AE2-B42C-A4497780A2B3}" srcOrd="2" destOrd="0" parTransId="{258362B4-4CEA-4930-B5AD-39BF257E6934}" sibTransId="{E2C60775-461B-4B55-AA95-B9AA66B12CA4}"/>
    <dgm:cxn modelId="{9FFBCB98-F26D-45A0-A47E-6A1E0AC9B86F}" type="presOf" srcId="{FA515552-D09D-4954-9925-93809D121232}" destId="{E309E76E-EE04-4F4B-BB12-1078B596196F}" srcOrd="0" destOrd="0" presId="urn:microsoft.com/office/officeart/2005/8/layout/chevron2"/>
    <dgm:cxn modelId="{2CFE619E-0442-494C-8983-65869F738965}" type="presOf" srcId="{02B216B5-50F1-4086-B87D-F6D0741378FB}" destId="{ABFE377C-F7A6-4A8F-B173-CF2AA0B7775B}" srcOrd="0" destOrd="0" presId="urn:microsoft.com/office/officeart/2005/8/layout/chevron2"/>
    <dgm:cxn modelId="{590C2120-C639-45CA-ADAB-1CE657C9723D}" srcId="{8756B4DF-E7B5-4915-9101-A2C3EDBDF302}" destId="{F039FA9C-B2AF-47CE-AF02-C8EAC073A45E}" srcOrd="0" destOrd="0" parTransId="{E8F782AE-9EB6-4AEA-B36D-3335B35343A0}" sibTransId="{8B63A22E-77DC-4C8A-B7C3-4A834E7E62AE}"/>
    <dgm:cxn modelId="{3D192BC5-6FB6-4E33-92B4-F796C5A6D22C}" type="presOf" srcId="{A0DB6117-70F8-40DD-98F7-B98E7CF33317}" destId="{D68CC164-6BF1-4BFC-83AE-C997B2610E18}" srcOrd="0" destOrd="0" presId="urn:microsoft.com/office/officeart/2005/8/layout/chevron2"/>
    <dgm:cxn modelId="{33E17F2E-39C4-4761-A280-A56AF8DCD7A4}" srcId="{AE31A701-006E-4D73-9219-97C6EB23025D}" destId="{02828C3B-3F31-4E6E-B05E-530EF59028CC}" srcOrd="1" destOrd="0" parTransId="{AF3211D7-470F-4B1F-BCA9-932FA4513B1D}" sibTransId="{1DD78D46-ED43-454D-A6E8-7265FE97F881}"/>
    <dgm:cxn modelId="{54D8DA45-B9F7-4094-8388-DC7A74FDB0EC}" srcId="{FA515552-D09D-4954-9925-93809D121232}" destId="{AE31A701-006E-4D73-9219-97C6EB23025D}" srcOrd="2" destOrd="0" parTransId="{496099C7-8579-4F8F-ABFD-E9681E99A57C}" sibTransId="{14AAACE8-C92A-4748-8933-FA8784915214}"/>
    <dgm:cxn modelId="{F6EA6347-02E5-45DA-B0C8-512E548175DD}" srcId="{FA515552-D09D-4954-9925-93809D121232}" destId="{9D4D72B0-C2BA-4CFC-AA3A-35D519767980}" srcOrd="3" destOrd="0" parTransId="{9A1033F9-A4A5-4493-9EF2-0004A2873783}" sibTransId="{B9AEA014-8DF5-4EEC-BBD4-7EC76712BB2D}"/>
    <dgm:cxn modelId="{A2B25F68-60D3-4922-998E-A57143025C07}" type="presOf" srcId="{1612BD30-5953-43F5-A477-0D6A4EF8C6B5}" destId="{D8EB9DEE-3633-4023-8E01-724191F48323}" srcOrd="0" destOrd="1" presId="urn:microsoft.com/office/officeart/2005/8/layout/chevron2"/>
    <dgm:cxn modelId="{47A465C4-5A89-47A2-9CB6-B2416E7B14E6}" type="presOf" srcId="{AE31A701-006E-4D73-9219-97C6EB23025D}" destId="{FFE5D749-44BF-4222-8E7B-71AFC2EC4AD9}" srcOrd="0" destOrd="0" presId="urn:microsoft.com/office/officeart/2005/8/layout/chevron2"/>
    <dgm:cxn modelId="{37DFEC73-B02C-4D38-987F-6E1CDF36D5EF}" type="presOf" srcId="{9D4D72B0-C2BA-4CFC-AA3A-35D519767980}" destId="{52EC5D56-7B9A-423B-8A1C-6E135BFD6AF8}" srcOrd="0" destOrd="0" presId="urn:microsoft.com/office/officeart/2005/8/layout/chevron2"/>
    <dgm:cxn modelId="{B93290AE-6722-4531-927E-088532B05CDC}" type="presOf" srcId="{F039FA9C-B2AF-47CE-AF02-C8EAC073A45E}" destId="{D8EB9DEE-3633-4023-8E01-724191F48323}" srcOrd="0" destOrd="0" presId="urn:microsoft.com/office/officeart/2005/8/layout/chevron2"/>
    <dgm:cxn modelId="{D6294F27-09EB-49B6-80CA-52387AABC4D1}" type="presOf" srcId="{02828C3B-3F31-4E6E-B05E-530EF59028CC}" destId="{22ABDC7B-DA41-42A4-82A9-91C88327A442}" srcOrd="0" destOrd="1" presId="urn:microsoft.com/office/officeart/2005/8/layout/chevron2"/>
    <dgm:cxn modelId="{00B48B99-CC04-4E36-B9D4-2CD94CDB7B37}" type="presOf" srcId="{1586A7C6-3151-4AE2-B42C-A4497780A2B3}" destId="{D68CC164-6BF1-4BFC-83AE-C997B2610E18}" srcOrd="0" destOrd="2" presId="urn:microsoft.com/office/officeart/2005/8/layout/chevron2"/>
    <dgm:cxn modelId="{D5AB7089-5BCF-4EDC-B0F5-F4A2D0B384D3}" type="presOf" srcId="{617E7BCA-59B7-4CA2-B88A-DBAC261055AD}" destId="{22ABDC7B-DA41-42A4-82A9-91C88327A442}" srcOrd="0" destOrd="2" presId="urn:microsoft.com/office/officeart/2005/8/layout/chevron2"/>
    <dgm:cxn modelId="{B97A92FD-FC9B-4906-8062-13AD41C16952}" type="presParOf" srcId="{E309E76E-EE04-4F4B-BB12-1078B596196F}" destId="{E46356A0-C564-4302-91F3-18BF2716A824}" srcOrd="0" destOrd="0" presId="urn:microsoft.com/office/officeart/2005/8/layout/chevron2"/>
    <dgm:cxn modelId="{6AFA506F-735B-4F41-8438-1F46CEF8EE95}" type="presParOf" srcId="{E46356A0-C564-4302-91F3-18BF2716A824}" destId="{C6A5B8FA-BC31-4FF7-BFA1-00860E67E22B}" srcOrd="0" destOrd="0" presId="urn:microsoft.com/office/officeart/2005/8/layout/chevron2"/>
    <dgm:cxn modelId="{4FC5235E-2839-47E4-B1AD-9DB8D2E5033A}" type="presParOf" srcId="{E46356A0-C564-4302-91F3-18BF2716A824}" destId="{D68CC164-6BF1-4BFC-83AE-C997B2610E18}" srcOrd="1" destOrd="0" presId="urn:microsoft.com/office/officeart/2005/8/layout/chevron2"/>
    <dgm:cxn modelId="{7F9F4576-E28F-4303-8B61-AD893B355904}" type="presParOf" srcId="{E309E76E-EE04-4F4B-BB12-1078B596196F}" destId="{977939BB-F032-4CC9-BC54-D35CE4C4D003}" srcOrd="1" destOrd="0" presId="urn:microsoft.com/office/officeart/2005/8/layout/chevron2"/>
    <dgm:cxn modelId="{31BEDADC-6CBB-4B97-AD8A-051D783CA7DD}" type="presParOf" srcId="{E309E76E-EE04-4F4B-BB12-1078B596196F}" destId="{BAC1BF6A-2640-4BB1-8C2F-D55194B0DB6C}" srcOrd="2" destOrd="0" presId="urn:microsoft.com/office/officeart/2005/8/layout/chevron2"/>
    <dgm:cxn modelId="{7A43F35D-BC56-4743-80EF-FE61958D5A6B}" type="presParOf" srcId="{BAC1BF6A-2640-4BB1-8C2F-D55194B0DB6C}" destId="{54C48AFD-EAEC-4CB9-8DA0-CA580F022E7F}" srcOrd="0" destOrd="0" presId="urn:microsoft.com/office/officeart/2005/8/layout/chevron2"/>
    <dgm:cxn modelId="{972429F4-D94F-461F-B65F-30897F8D6C62}" type="presParOf" srcId="{BAC1BF6A-2640-4BB1-8C2F-D55194B0DB6C}" destId="{D8EB9DEE-3633-4023-8E01-724191F48323}" srcOrd="1" destOrd="0" presId="urn:microsoft.com/office/officeart/2005/8/layout/chevron2"/>
    <dgm:cxn modelId="{476B2D3C-D66E-4555-9D4E-3150D6E89227}" type="presParOf" srcId="{E309E76E-EE04-4F4B-BB12-1078B596196F}" destId="{3A4645B7-204E-4E69-996E-81E18D8D85EE}" srcOrd="3" destOrd="0" presId="urn:microsoft.com/office/officeart/2005/8/layout/chevron2"/>
    <dgm:cxn modelId="{C8E3C2FC-635A-4B84-87CF-D7C81809E4F6}" type="presParOf" srcId="{E309E76E-EE04-4F4B-BB12-1078B596196F}" destId="{82B792D0-99FE-42C1-9F7B-49CEBE65A5E1}" srcOrd="4" destOrd="0" presId="urn:microsoft.com/office/officeart/2005/8/layout/chevron2"/>
    <dgm:cxn modelId="{44B5683D-1524-470E-B50F-91C404FC0E29}" type="presParOf" srcId="{82B792D0-99FE-42C1-9F7B-49CEBE65A5E1}" destId="{FFE5D749-44BF-4222-8E7B-71AFC2EC4AD9}" srcOrd="0" destOrd="0" presId="urn:microsoft.com/office/officeart/2005/8/layout/chevron2"/>
    <dgm:cxn modelId="{7974C0BC-D76E-404D-8E22-E0E48BAD38E8}" type="presParOf" srcId="{82B792D0-99FE-42C1-9F7B-49CEBE65A5E1}" destId="{22ABDC7B-DA41-42A4-82A9-91C88327A442}" srcOrd="1" destOrd="0" presId="urn:microsoft.com/office/officeart/2005/8/layout/chevron2"/>
    <dgm:cxn modelId="{ACDA1401-DD4D-41F5-A35A-E3BE629FE5BC}" type="presParOf" srcId="{E309E76E-EE04-4F4B-BB12-1078B596196F}" destId="{78CDBBF8-537C-437E-B181-AF69958AE144}" srcOrd="5" destOrd="0" presId="urn:microsoft.com/office/officeart/2005/8/layout/chevron2"/>
    <dgm:cxn modelId="{4CCABCCF-9EA2-48B7-A315-BA39C56981FD}" type="presParOf" srcId="{E309E76E-EE04-4F4B-BB12-1078B596196F}" destId="{EA9C5633-67EB-40F4-A7B4-7CB3BDEC8FAE}" srcOrd="6" destOrd="0" presId="urn:microsoft.com/office/officeart/2005/8/layout/chevron2"/>
    <dgm:cxn modelId="{4D693FDC-0CE4-47BF-8241-6E2192726DF2}" type="presParOf" srcId="{EA9C5633-67EB-40F4-A7B4-7CB3BDEC8FAE}" destId="{52EC5D56-7B9A-423B-8A1C-6E135BFD6AF8}" srcOrd="0" destOrd="0" presId="urn:microsoft.com/office/officeart/2005/8/layout/chevron2"/>
    <dgm:cxn modelId="{AD3A429D-14F0-4362-A669-5453311010FC}" type="presParOf" srcId="{EA9C5633-67EB-40F4-A7B4-7CB3BDEC8FAE}" destId="{ABFE377C-F7A6-4A8F-B173-CF2AA0B7775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6BD48D-1237-426A-8345-F3B27A39679F}" type="doc">
      <dgm:prSet loTypeId="urn:microsoft.com/office/officeart/2005/8/layout/hChevron3" loCatId="process" qsTypeId="urn:microsoft.com/office/officeart/2005/8/quickstyle/simple5" qsCatId="simple" csTypeId="urn:microsoft.com/office/officeart/2005/8/colors/colorful3" csCatId="colorful" phldr="1"/>
      <dgm:spPr/>
    </dgm:pt>
    <dgm:pt modelId="{69FBEEBC-3730-4E40-B24F-4D8F973FC40B}">
      <dgm:prSet phldrT="[Text]"/>
      <dgm:spPr/>
      <dgm:t>
        <a:bodyPr/>
        <a:lstStyle/>
        <a:p>
          <a:r>
            <a:rPr lang="en-US" dirty="0" smtClean="0"/>
            <a:t>Build</a:t>
          </a:r>
          <a:endParaRPr lang="en-US" dirty="0"/>
        </a:p>
      </dgm:t>
    </dgm:pt>
    <dgm:pt modelId="{98E21961-0BEC-47DC-BE31-5E9BF925D743}" type="parTrans" cxnId="{B94312F9-5BF5-47FB-B743-283D295F9393}">
      <dgm:prSet/>
      <dgm:spPr/>
      <dgm:t>
        <a:bodyPr/>
        <a:lstStyle/>
        <a:p>
          <a:endParaRPr lang="en-US"/>
        </a:p>
      </dgm:t>
    </dgm:pt>
    <dgm:pt modelId="{C5518678-006F-4035-A7D3-82CA262FEA8D}" type="sibTrans" cxnId="{B94312F9-5BF5-47FB-B743-283D295F9393}">
      <dgm:prSet/>
      <dgm:spPr/>
      <dgm:t>
        <a:bodyPr/>
        <a:lstStyle/>
        <a:p>
          <a:endParaRPr lang="en-US"/>
        </a:p>
      </dgm:t>
    </dgm:pt>
    <dgm:pt modelId="{33D15129-BE38-474E-874F-03EBC31465B2}">
      <dgm:prSet phldrT="[Text]"/>
      <dgm:spPr/>
      <dgm:t>
        <a:bodyPr/>
        <a:lstStyle/>
        <a:p>
          <a:r>
            <a:rPr lang="en-US" dirty="0" smtClean="0"/>
            <a:t>Use</a:t>
          </a:r>
          <a:endParaRPr lang="en-US" dirty="0"/>
        </a:p>
      </dgm:t>
    </dgm:pt>
    <dgm:pt modelId="{CC7AB613-9219-40AD-9343-F64734E163A5}" type="parTrans" cxnId="{1E9B7E5B-C6C2-487A-900C-DD64F5D34862}">
      <dgm:prSet/>
      <dgm:spPr/>
      <dgm:t>
        <a:bodyPr/>
        <a:lstStyle/>
        <a:p>
          <a:endParaRPr lang="en-US"/>
        </a:p>
      </dgm:t>
    </dgm:pt>
    <dgm:pt modelId="{457CA63B-9180-4AD0-925C-0A8248D1FE3D}" type="sibTrans" cxnId="{1E9B7E5B-C6C2-487A-900C-DD64F5D34862}">
      <dgm:prSet/>
      <dgm:spPr/>
      <dgm:t>
        <a:bodyPr/>
        <a:lstStyle/>
        <a:p>
          <a:endParaRPr lang="en-US"/>
        </a:p>
      </dgm:t>
    </dgm:pt>
    <dgm:pt modelId="{2216E43F-E560-4A07-8D13-0B880980DEB3}">
      <dgm:prSet phldrT="[Text]"/>
      <dgm:spPr/>
      <dgm:t>
        <a:bodyPr/>
        <a:lstStyle/>
        <a:p>
          <a:r>
            <a:rPr lang="en-US" dirty="0" smtClean="0"/>
            <a:t>Monitor/Configure</a:t>
          </a:r>
          <a:endParaRPr lang="en-US" dirty="0"/>
        </a:p>
      </dgm:t>
    </dgm:pt>
    <dgm:pt modelId="{CF2AD5D2-8FC0-4727-B9C2-6AACD11F35D2}" type="parTrans" cxnId="{1267F2E2-3662-4A08-9421-F0E5BAA66599}">
      <dgm:prSet/>
      <dgm:spPr/>
      <dgm:t>
        <a:bodyPr/>
        <a:lstStyle/>
        <a:p>
          <a:endParaRPr lang="en-US"/>
        </a:p>
      </dgm:t>
    </dgm:pt>
    <dgm:pt modelId="{9E883F2B-761F-4242-8E47-F85D76D96978}" type="sibTrans" cxnId="{1267F2E2-3662-4A08-9421-F0E5BAA66599}">
      <dgm:prSet/>
      <dgm:spPr/>
      <dgm:t>
        <a:bodyPr/>
        <a:lstStyle/>
        <a:p>
          <a:endParaRPr lang="en-US"/>
        </a:p>
      </dgm:t>
    </dgm:pt>
    <dgm:pt modelId="{A1FD043D-6014-4475-AB21-E0C08287F53A}" type="pres">
      <dgm:prSet presAssocID="{ED6BD48D-1237-426A-8345-F3B27A39679F}" presName="Name0" presStyleCnt="0">
        <dgm:presLayoutVars>
          <dgm:dir/>
          <dgm:resizeHandles val="exact"/>
        </dgm:presLayoutVars>
      </dgm:prSet>
      <dgm:spPr/>
    </dgm:pt>
    <dgm:pt modelId="{00C8B702-ED20-4F80-A227-DF73A92FF830}" type="pres">
      <dgm:prSet presAssocID="{69FBEEBC-3730-4E40-B24F-4D8F973FC40B}" presName="parTxOnly" presStyleLbl="node1" presStyleIdx="0" presStyleCnt="3">
        <dgm:presLayoutVars>
          <dgm:bulletEnabled val="1"/>
        </dgm:presLayoutVars>
      </dgm:prSet>
      <dgm:spPr/>
      <dgm:t>
        <a:bodyPr/>
        <a:lstStyle/>
        <a:p>
          <a:endParaRPr lang="en-US"/>
        </a:p>
      </dgm:t>
    </dgm:pt>
    <dgm:pt modelId="{666B53ED-97E2-425B-B82F-1FB8C415FB4C}" type="pres">
      <dgm:prSet presAssocID="{C5518678-006F-4035-A7D3-82CA262FEA8D}" presName="parSpace" presStyleCnt="0"/>
      <dgm:spPr/>
    </dgm:pt>
    <dgm:pt modelId="{C2FD921E-962E-4B13-9C35-C6E9A6983CDF}" type="pres">
      <dgm:prSet presAssocID="{33D15129-BE38-474E-874F-03EBC31465B2}" presName="parTxOnly" presStyleLbl="node1" presStyleIdx="1" presStyleCnt="3">
        <dgm:presLayoutVars>
          <dgm:bulletEnabled val="1"/>
        </dgm:presLayoutVars>
      </dgm:prSet>
      <dgm:spPr/>
      <dgm:t>
        <a:bodyPr/>
        <a:lstStyle/>
        <a:p>
          <a:endParaRPr lang="en-US"/>
        </a:p>
      </dgm:t>
    </dgm:pt>
    <dgm:pt modelId="{33D0B975-6D06-49FF-876C-CADD77104B5F}" type="pres">
      <dgm:prSet presAssocID="{457CA63B-9180-4AD0-925C-0A8248D1FE3D}" presName="parSpace" presStyleCnt="0"/>
      <dgm:spPr/>
    </dgm:pt>
    <dgm:pt modelId="{EF2BB949-BE40-4030-A83B-9B1B6DE50DB5}" type="pres">
      <dgm:prSet presAssocID="{2216E43F-E560-4A07-8D13-0B880980DEB3}" presName="parTxOnly" presStyleLbl="node1" presStyleIdx="2" presStyleCnt="3">
        <dgm:presLayoutVars>
          <dgm:bulletEnabled val="1"/>
        </dgm:presLayoutVars>
      </dgm:prSet>
      <dgm:spPr/>
      <dgm:t>
        <a:bodyPr/>
        <a:lstStyle/>
        <a:p>
          <a:endParaRPr lang="en-US"/>
        </a:p>
      </dgm:t>
    </dgm:pt>
  </dgm:ptLst>
  <dgm:cxnLst>
    <dgm:cxn modelId="{1267F2E2-3662-4A08-9421-F0E5BAA66599}" srcId="{ED6BD48D-1237-426A-8345-F3B27A39679F}" destId="{2216E43F-E560-4A07-8D13-0B880980DEB3}" srcOrd="2" destOrd="0" parTransId="{CF2AD5D2-8FC0-4727-B9C2-6AACD11F35D2}" sibTransId="{9E883F2B-761F-4242-8E47-F85D76D96978}"/>
    <dgm:cxn modelId="{7443EFA7-1F22-4AC4-ABBC-0AF7C6060334}" type="presOf" srcId="{2216E43F-E560-4A07-8D13-0B880980DEB3}" destId="{EF2BB949-BE40-4030-A83B-9B1B6DE50DB5}" srcOrd="0" destOrd="0" presId="urn:microsoft.com/office/officeart/2005/8/layout/hChevron3"/>
    <dgm:cxn modelId="{B99446D3-B8B5-464E-A95E-606B85C7C1A5}" type="presOf" srcId="{ED6BD48D-1237-426A-8345-F3B27A39679F}" destId="{A1FD043D-6014-4475-AB21-E0C08287F53A}" srcOrd="0" destOrd="0" presId="urn:microsoft.com/office/officeart/2005/8/layout/hChevron3"/>
    <dgm:cxn modelId="{DE951754-504C-46AC-B6BA-6136AE28743A}" type="presOf" srcId="{33D15129-BE38-474E-874F-03EBC31465B2}" destId="{C2FD921E-962E-4B13-9C35-C6E9A6983CDF}" srcOrd="0" destOrd="0" presId="urn:microsoft.com/office/officeart/2005/8/layout/hChevron3"/>
    <dgm:cxn modelId="{58CF5A1D-FC84-49A5-A295-FEE0680A9E47}" type="presOf" srcId="{69FBEEBC-3730-4E40-B24F-4D8F973FC40B}" destId="{00C8B702-ED20-4F80-A227-DF73A92FF830}" srcOrd="0" destOrd="0" presId="urn:microsoft.com/office/officeart/2005/8/layout/hChevron3"/>
    <dgm:cxn modelId="{1E9B7E5B-C6C2-487A-900C-DD64F5D34862}" srcId="{ED6BD48D-1237-426A-8345-F3B27A39679F}" destId="{33D15129-BE38-474E-874F-03EBC31465B2}" srcOrd="1" destOrd="0" parTransId="{CC7AB613-9219-40AD-9343-F64734E163A5}" sibTransId="{457CA63B-9180-4AD0-925C-0A8248D1FE3D}"/>
    <dgm:cxn modelId="{B94312F9-5BF5-47FB-B743-283D295F9393}" srcId="{ED6BD48D-1237-426A-8345-F3B27A39679F}" destId="{69FBEEBC-3730-4E40-B24F-4D8F973FC40B}" srcOrd="0" destOrd="0" parTransId="{98E21961-0BEC-47DC-BE31-5E9BF925D743}" sibTransId="{C5518678-006F-4035-A7D3-82CA262FEA8D}"/>
    <dgm:cxn modelId="{4E18C877-EBAB-4D33-A8A7-77AB13B3471B}" type="presParOf" srcId="{A1FD043D-6014-4475-AB21-E0C08287F53A}" destId="{00C8B702-ED20-4F80-A227-DF73A92FF830}" srcOrd="0" destOrd="0" presId="urn:microsoft.com/office/officeart/2005/8/layout/hChevron3"/>
    <dgm:cxn modelId="{819830E6-647D-4916-BDD9-13FA0F018BA4}" type="presParOf" srcId="{A1FD043D-6014-4475-AB21-E0C08287F53A}" destId="{666B53ED-97E2-425B-B82F-1FB8C415FB4C}" srcOrd="1" destOrd="0" presId="urn:microsoft.com/office/officeart/2005/8/layout/hChevron3"/>
    <dgm:cxn modelId="{873CA18A-0443-4FD1-BBC2-7BB8A0D73603}" type="presParOf" srcId="{A1FD043D-6014-4475-AB21-E0C08287F53A}" destId="{C2FD921E-962E-4B13-9C35-C6E9A6983CDF}" srcOrd="2" destOrd="0" presId="urn:microsoft.com/office/officeart/2005/8/layout/hChevron3"/>
    <dgm:cxn modelId="{4DED56C3-4AC1-44D5-94F6-DF661F182E1B}" type="presParOf" srcId="{A1FD043D-6014-4475-AB21-E0C08287F53A}" destId="{33D0B975-6D06-49FF-876C-CADD77104B5F}" srcOrd="3" destOrd="0" presId="urn:microsoft.com/office/officeart/2005/8/layout/hChevron3"/>
    <dgm:cxn modelId="{B770C2FB-A27F-4F7E-91B5-5D3EC5CFEAAC}" type="presParOf" srcId="{A1FD043D-6014-4475-AB21-E0C08287F53A}" destId="{EF2BB949-BE40-4030-A83B-9B1B6DE50DB5}"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45F0280-D52E-44BE-85F4-3B97B1A1E23D}" type="doc">
      <dgm:prSet loTypeId="urn:microsoft.com/office/officeart/2005/8/layout/chevron2" loCatId="list" qsTypeId="urn:microsoft.com/office/officeart/2005/8/quickstyle/simple5" qsCatId="simple" csTypeId="urn:microsoft.com/office/officeart/2005/8/colors/colorful3" csCatId="colorful" phldr="1"/>
      <dgm:spPr/>
      <dgm:t>
        <a:bodyPr/>
        <a:lstStyle/>
        <a:p>
          <a:endParaRPr lang="en-US"/>
        </a:p>
      </dgm:t>
    </dgm:pt>
    <dgm:pt modelId="{1208DD81-DBB7-4EB2-9F22-E8435D9D40E8}">
      <dgm:prSet phldrT="[Text]"/>
      <dgm:spPr>
        <a:xfrm rot="5400000">
          <a:off x="-165949" y="4206375"/>
          <a:ext cx="1106328" cy="774430"/>
        </a:xfrm>
      </dgm:spPr>
      <dgm:t>
        <a:bodyPr/>
        <a:lstStyle/>
        <a:p>
          <a:r>
            <a:rPr lang="en-US" b="1" smtClean="0">
              <a:latin typeface="Calibri"/>
              <a:ea typeface="+mn-ea"/>
              <a:cs typeface="+mn-cs"/>
            </a:rPr>
            <a:t>Cleansing</a:t>
          </a:r>
          <a:endParaRPr lang="en-US" dirty="0"/>
        </a:p>
      </dgm:t>
    </dgm:pt>
    <dgm:pt modelId="{45EBE02F-0F56-477B-B888-42267A351818}" type="parTrans" cxnId="{F156F4CB-81F7-4D37-BE96-7748FA3BE1AF}">
      <dgm:prSet/>
      <dgm:spPr/>
      <dgm:t>
        <a:bodyPr/>
        <a:lstStyle/>
        <a:p>
          <a:endParaRPr lang="en-US"/>
        </a:p>
      </dgm:t>
    </dgm:pt>
    <dgm:pt modelId="{2F56BF5D-8122-477A-8807-C21BED200D76}" type="sibTrans" cxnId="{F156F4CB-81F7-4D37-BE96-7748FA3BE1AF}">
      <dgm:prSet/>
      <dgm:spPr/>
      <dgm:t>
        <a:bodyPr/>
        <a:lstStyle/>
        <a:p>
          <a:endParaRPr lang="en-US"/>
        </a:p>
      </dgm:t>
    </dgm:pt>
    <dgm:pt modelId="{D830CC51-FED8-46BD-8416-30662813908D}">
      <dgm:prSet phldrT="[Text]"/>
      <dgm:spPr>
        <a:xfrm rot="5400000">
          <a:off x="2770858" y="2043998"/>
          <a:ext cx="719113" cy="4711969"/>
        </a:xfrm>
      </dgm:spPr>
      <dgm:t>
        <a:bodyPr/>
        <a:lstStyle/>
        <a:p>
          <a:r>
            <a:rPr lang="en-US" smtClean="0">
              <a:latin typeface="Calibri"/>
              <a:ea typeface="+mn-ea"/>
              <a:cs typeface="+mn-cs"/>
            </a:rPr>
            <a:t>Point to source data from a SQL table or Excel worksheet. Map source columns to KB domains</a:t>
          </a:r>
          <a:endParaRPr lang="en-US" dirty="0">
            <a:latin typeface="Calibri"/>
            <a:ea typeface="+mn-ea"/>
            <a:cs typeface="+mn-cs"/>
          </a:endParaRPr>
        </a:p>
      </dgm:t>
    </dgm:pt>
    <dgm:pt modelId="{CCD0F958-6C72-42F9-B1F0-93EF48FD707E}" type="parTrans" cxnId="{8893FB63-94A4-4E9B-BD30-0BB489D54796}">
      <dgm:prSet/>
      <dgm:spPr/>
      <dgm:t>
        <a:bodyPr/>
        <a:lstStyle/>
        <a:p>
          <a:endParaRPr lang="en-US"/>
        </a:p>
      </dgm:t>
    </dgm:pt>
    <dgm:pt modelId="{A75B14A6-98DC-409A-A570-5254BD30DAC0}" type="sibTrans" cxnId="{8893FB63-94A4-4E9B-BD30-0BB489D54796}">
      <dgm:prSet/>
      <dgm:spPr/>
      <dgm:t>
        <a:bodyPr/>
        <a:lstStyle/>
        <a:p>
          <a:endParaRPr lang="en-US"/>
        </a:p>
      </dgm:t>
    </dgm:pt>
    <dgm:pt modelId="{45596B12-81B8-4BBE-842B-6EBAE5917B25}">
      <dgm:prSet phldrT="[Text]"/>
      <dgm:spPr>
        <a:xfrm rot="5400000">
          <a:off x="2770858" y="2043998"/>
          <a:ext cx="719113" cy="4711969"/>
        </a:xfrm>
      </dgm:spPr>
      <dgm:t>
        <a:bodyPr/>
        <a:lstStyle/>
        <a:p>
          <a:r>
            <a:rPr lang="en-US" smtClean="0">
              <a:latin typeface="Calibri"/>
              <a:ea typeface="+mn-ea"/>
              <a:cs typeface="+mn-cs"/>
            </a:rPr>
            <a:t>Run the Cleanse to find mistakes, empty values, non standard values, values that do not meet rule requirements</a:t>
          </a:r>
          <a:endParaRPr lang="en-US" dirty="0">
            <a:latin typeface="Calibri"/>
            <a:ea typeface="+mn-ea"/>
            <a:cs typeface="+mn-cs"/>
          </a:endParaRPr>
        </a:p>
      </dgm:t>
    </dgm:pt>
    <dgm:pt modelId="{6D3DBDE6-2304-474C-90A3-25DEF7782E8F}" type="parTrans" cxnId="{F17125F0-E8B5-4670-A520-D92B7E494459}">
      <dgm:prSet/>
      <dgm:spPr/>
      <dgm:t>
        <a:bodyPr/>
        <a:lstStyle/>
        <a:p>
          <a:endParaRPr lang="en-US"/>
        </a:p>
      </dgm:t>
    </dgm:pt>
    <dgm:pt modelId="{654FBA17-63C2-435E-A925-FC4082429F9D}" type="sibTrans" cxnId="{F17125F0-E8B5-4670-A520-D92B7E494459}">
      <dgm:prSet/>
      <dgm:spPr/>
      <dgm:t>
        <a:bodyPr/>
        <a:lstStyle/>
        <a:p>
          <a:endParaRPr lang="en-US"/>
        </a:p>
      </dgm:t>
    </dgm:pt>
    <dgm:pt modelId="{B7F3361F-EAE6-4284-9EA4-D98953D85901}">
      <dgm:prSet phldrT="[Text]"/>
      <dgm:spPr>
        <a:xfrm rot="5400000">
          <a:off x="2770858" y="2043998"/>
          <a:ext cx="719113" cy="4711969"/>
        </a:xfrm>
      </dgm:spPr>
      <dgm:t>
        <a:bodyPr/>
        <a:lstStyle/>
        <a:p>
          <a:r>
            <a:rPr lang="en-US" smtClean="0">
              <a:latin typeface="Calibri"/>
              <a:ea typeface="+mn-ea"/>
              <a:cs typeface="+mn-cs"/>
            </a:rPr>
            <a:t>Manually Review the automatic suggestions and corrections. Tweak low confidence values.</a:t>
          </a:r>
          <a:endParaRPr lang="en-US">
            <a:latin typeface="Calibri"/>
            <a:ea typeface="+mn-ea"/>
            <a:cs typeface="+mn-cs"/>
          </a:endParaRPr>
        </a:p>
      </dgm:t>
    </dgm:pt>
    <dgm:pt modelId="{4062AED5-8E49-4F54-8B9C-0E771F3BE6ED}" type="parTrans" cxnId="{31648632-5483-4BB8-856B-F5234D9CB687}">
      <dgm:prSet/>
      <dgm:spPr/>
      <dgm:t>
        <a:bodyPr/>
        <a:lstStyle/>
        <a:p>
          <a:endParaRPr lang="en-US"/>
        </a:p>
      </dgm:t>
    </dgm:pt>
    <dgm:pt modelId="{21F8A9BE-A3D5-480B-9A34-84F68D272CE6}" type="sibTrans" cxnId="{31648632-5483-4BB8-856B-F5234D9CB687}">
      <dgm:prSet/>
      <dgm:spPr/>
      <dgm:t>
        <a:bodyPr/>
        <a:lstStyle/>
        <a:p>
          <a:endParaRPr lang="en-US"/>
        </a:p>
      </dgm:t>
    </dgm:pt>
    <dgm:pt modelId="{A3C4E3E7-F3BA-41BD-BD9C-A800346A430E}">
      <dgm:prSet phldrT="[Text]"/>
      <dgm:spPr>
        <a:xfrm rot="5400000">
          <a:off x="2770858" y="2043998"/>
          <a:ext cx="719113" cy="4711969"/>
        </a:xfrm>
      </dgm:spPr>
      <dgm:t>
        <a:bodyPr/>
        <a:lstStyle/>
        <a:p>
          <a:r>
            <a:rPr lang="en-US" smtClean="0">
              <a:latin typeface="Calibri"/>
              <a:ea typeface="+mn-ea"/>
              <a:cs typeface="+mn-cs"/>
            </a:rPr>
            <a:t>Export to save the cleansed results to a SQL table or Excel</a:t>
          </a:r>
          <a:endParaRPr lang="en-US" dirty="0">
            <a:latin typeface="Calibri"/>
            <a:ea typeface="+mn-ea"/>
            <a:cs typeface="+mn-cs"/>
          </a:endParaRPr>
        </a:p>
      </dgm:t>
    </dgm:pt>
    <dgm:pt modelId="{42EA8DE5-455C-4C88-81A3-BABACFE21750}" type="parTrans" cxnId="{048ED5DC-59A2-4BFE-B403-481EB5BD63AE}">
      <dgm:prSet/>
      <dgm:spPr/>
      <dgm:t>
        <a:bodyPr/>
        <a:lstStyle/>
        <a:p>
          <a:endParaRPr lang="en-US"/>
        </a:p>
      </dgm:t>
    </dgm:pt>
    <dgm:pt modelId="{9BEDA7E4-F403-4722-9815-24B04438C45F}" type="sibTrans" cxnId="{048ED5DC-59A2-4BFE-B403-481EB5BD63AE}">
      <dgm:prSet/>
      <dgm:spPr/>
      <dgm:t>
        <a:bodyPr/>
        <a:lstStyle/>
        <a:p>
          <a:endParaRPr lang="en-US"/>
        </a:p>
      </dgm:t>
    </dgm:pt>
    <dgm:pt modelId="{2FA753C8-5686-4536-B75A-4C90ABA88EFC}">
      <dgm:prSet phldrT="[Text]"/>
      <dgm:spPr>
        <a:xfrm rot="5400000">
          <a:off x="-165949" y="5216449"/>
          <a:ext cx="1106328" cy="774430"/>
        </a:xfrm>
      </dgm:spPr>
      <dgm:t>
        <a:bodyPr/>
        <a:lstStyle/>
        <a:p>
          <a:r>
            <a:rPr lang="en-US" b="1" smtClean="0">
              <a:latin typeface="Calibri"/>
              <a:ea typeface="+mn-ea"/>
              <a:cs typeface="+mn-cs"/>
            </a:rPr>
            <a:t>Matching</a:t>
          </a:r>
          <a:endParaRPr lang="en-US" b="1" dirty="0">
            <a:latin typeface="Calibri"/>
            <a:ea typeface="+mn-ea"/>
            <a:cs typeface="+mn-cs"/>
          </a:endParaRPr>
        </a:p>
      </dgm:t>
    </dgm:pt>
    <dgm:pt modelId="{BC870DA0-A1F3-4F0A-B3D8-6D81EFA13A1E}" type="parTrans" cxnId="{CD9D9627-3F9F-4E8E-AB2E-F07E66F34B68}">
      <dgm:prSet/>
      <dgm:spPr/>
      <dgm:t>
        <a:bodyPr/>
        <a:lstStyle/>
        <a:p>
          <a:endParaRPr lang="en-US"/>
        </a:p>
      </dgm:t>
    </dgm:pt>
    <dgm:pt modelId="{0CAF5B41-AF3A-47CA-B85D-347B0F7477A6}" type="sibTrans" cxnId="{CD9D9627-3F9F-4E8E-AB2E-F07E66F34B68}">
      <dgm:prSet/>
      <dgm:spPr/>
      <dgm:t>
        <a:bodyPr/>
        <a:lstStyle/>
        <a:p>
          <a:endParaRPr lang="en-US"/>
        </a:p>
      </dgm:t>
    </dgm:pt>
    <dgm:pt modelId="{D34122A6-A0C5-4A68-8102-23A5BF7B52B1}">
      <dgm:prSet phldrT="[Text]"/>
      <dgm:spPr>
        <a:xfrm rot="5400000">
          <a:off x="2770858" y="3054071"/>
          <a:ext cx="719113" cy="4711969"/>
        </a:xfrm>
      </dgm:spPr>
      <dgm:t>
        <a:bodyPr/>
        <a:lstStyle/>
        <a:p>
          <a:r>
            <a:rPr lang="en-US" smtClean="0">
              <a:latin typeface="Calibri"/>
              <a:ea typeface="+mn-ea"/>
              <a:cs typeface="+mn-cs"/>
            </a:rPr>
            <a:t>Point to the source data to import froma  SQL table or Excel Workbook</a:t>
          </a:r>
          <a:endParaRPr lang="en-US" dirty="0">
            <a:latin typeface="Calibri"/>
            <a:ea typeface="+mn-ea"/>
            <a:cs typeface="+mn-cs"/>
          </a:endParaRPr>
        </a:p>
      </dgm:t>
    </dgm:pt>
    <dgm:pt modelId="{D924DA24-95E6-4018-AB6A-46C90C5FB3F0}" type="parTrans" cxnId="{33D554A4-0BE2-4044-B343-5860CB322E86}">
      <dgm:prSet/>
      <dgm:spPr/>
      <dgm:t>
        <a:bodyPr/>
        <a:lstStyle/>
        <a:p>
          <a:endParaRPr lang="en-US"/>
        </a:p>
      </dgm:t>
    </dgm:pt>
    <dgm:pt modelId="{A24A5F13-E4C2-412D-98DC-8ADB6BA65FF0}" type="sibTrans" cxnId="{33D554A4-0BE2-4044-B343-5860CB322E86}">
      <dgm:prSet/>
      <dgm:spPr/>
      <dgm:t>
        <a:bodyPr/>
        <a:lstStyle/>
        <a:p>
          <a:endParaRPr lang="en-US"/>
        </a:p>
      </dgm:t>
    </dgm:pt>
    <dgm:pt modelId="{38DB2C9F-D4EC-4060-AA0D-789379246A0B}">
      <dgm:prSet phldrT="[Text]"/>
      <dgm:spPr>
        <a:xfrm rot="5400000">
          <a:off x="2770858" y="3054071"/>
          <a:ext cx="719113" cy="4711969"/>
        </a:xfrm>
      </dgm:spPr>
      <dgm:t>
        <a:bodyPr/>
        <a:lstStyle/>
        <a:p>
          <a:r>
            <a:rPr lang="en-US" smtClean="0">
              <a:latin typeface="Calibri"/>
              <a:ea typeface="+mn-ea"/>
              <a:cs typeface="+mn-cs"/>
            </a:rPr>
            <a:t>Run Matching to find Similar Values</a:t>
          </a:r>
          <a:endParaRPr lang="en-US" dirty="0">
            <a:latin typeface="Calibri"/>
            <a:ea typeface="+mn-ea"/>
            <a:cs typeface="+mn-cs"/>
          </a:endParaRPr>
        </a:p>
      </dgm:t>
    </dgm:pt>
    <dgm:pt modelId="{9FED6298-8F86-4746-BED1-25BA80E7A207}" type="parTrans" cxnId="{3341CC20-2BB1-47D8-B012-D2202AF98F70}">
      <dgm:prSet/>
      <dgm:spPr/>
      <dgm:t>
        <a:bodyPr/>
        <a:lstStyle/>
        <a:p>
          <a:endParaRPr lang="en-US"/>
        </a:p>
      </dgm:t>
    </dgm:pt>
    <dgm:pt modelId="{E56B7FA2-8BD3-4DDC-A752-73EA9282F3D6}" type="sibTrans" cxnId="{3341CC20-2BB1-47D8-B012-D2202AF98F70}">
      <dgm:prSet/>
      <dgm:spPr/>
      <dgm:t>
        <a:bodyPr/>
        <a:lstStyle/>
        <a:p>
          <a:endParaRPr lang="en-US"/>
        </a:p>
      </dgm:t>
    </dgm:pt>
    <dgm:pt modelId="{7C1CF69E-E424-42A4-86F8-154A6C6FDEF7}">
      <dgm:prSet phldrT="[Text]"/>
      <dgm:spPr>
        <a:xfrm rot="5400000">
          <a:off x="2770858" y="3054071"/>
          <a:ext cx="719113" cy="4711969"/>
        </a:xfrm>
      </dgm:spPr>
      <dgm:t>
        <a:bodyPr/>
        <a:lstStyle/>
        <a:p>
          <a:r>
            <a:rPr lang="en-US" smtClean="0">
              <a:latin typeface="Calibri"/>
              <a:ea typeface="+mn-ea"/>
              <a:cs typeface="+mn-cs"/>
            </a:rPr>
            <a:t>Review results and suggested synonyms</a:t>
          </a:r>
          <a:endParaRPr lang="en-US" dirty="0">
            <a:latin typeface="Calibri"/>
            <a:ea typeface="+mn-ea"/>
            <a:cs typeface="+mn-cs"/>
          </a:endParaRPr>
        </a:p>
      </dgm:t>
    </dgm:pt>
    <dgm:pt modelId="{37E9E108-4238-4BB8-9D07-D92742E3288E}" type="parTrans" cxnId="{46013635-C29A-4C61-A324-13DA76111FD3}">
      <dgm:prSet/>
      <dgm:spPr/>
      <dgm:t>
        <a:bodyPr/>
        <a:lstStyle/>
        <a:p>
          <a:endParaRPr lang="en-US"/>
        </a:p>
      </dgm:t>
    </dgm:pt>
    <dgm:pt modelId="{A82F7656-2C2B-4DB8-9491-137AE2C39C54}" type="sibTrans" cxnId="{46013635-C29A-4C61-A324-13DA76111FD3}">
      <dgm:prSet/>
      <dgm:spPr/>
      <dgm:t>
        <a:bodyPr/>
        <a:lstStyle/>
        <a:p>
          <a:endParaRPr lang="en-US"/>
        </a:p>
      </dgm:t>
    </dgm:pt>
    <dgm:pt modelId="{A542AF20-B948-4D12-94CC-13CCB77442B1}">
      <dgm:prSet phldrT="[Text]"/>
      <dgm:spPr>
        <a:xfrm rot="5400000">
          <a:off x="2770858" y="3054071"/>
          <a:ext cx="719113" cy="4711969"/>
        </a:xfrm>
      </dgm:spPr>
      <dgm:t>
        <a:bodyPr/>
        <a:lstStyle/>
        <a:p>
          <a:r>
            <a:rPr lang="en-US" smtClean="0">
              <a:latin typeface="Calibri"/>
              <a:ea typeface="+mn-ea"/>
              <a:cs typeface="+mn-cs"/>
            </a:rPr>
            <a:t>Export to save the results to a SQL Table or Excel workbook</a:t>
          </a:r>
          <a:endParaRPr lang="en-US" dirty="0">
            <a:latin typeface="Calibri"/>
            <a:ea typeface="+mn-ea"/>
            <a:cs typeface="+mn-cs"/>
          </a:endParaRPr>
        </a:p>
      </dgm:t>
    </dgm:pt>
    <dgm:pt modelId="{5B92CCAF-5CBE-42DF-AABE-2D1C5E52B3B5}" type="parTrans" cxnId="{6713C715-FA1C-41B8-BEBF-FF3967C73EED}">
      <dgm:prSet/>
      <dgm:spPr/>
      <dgm:t>
        <a:bodyPr/>
        <a:lstStyle/>
        <a:p>
          <a:endParaRPr lang="en-US"/>
        </a:p>
      </dgm:t>
    </dgm:pt>
    <dgm:pt modelId="{0BCBD789-D2A2-4C20-A0C4-E35A709F9433}" type="sibTrans" cxnId="{6713C715-FA1C-41B8-BEBF-FF3967C73EED}">
      <dgm:prSet/>
      <dgm:spPr/>
      <dgm:t>
        <a:bodyPr/>
        <a:lstStyle/>
        <a:p>
          <a:endParaRPr lang="en-US"/>
        </a:p>
      </dgm:t>
    </dgm:pt>
    <dgm:pt modelId="{863A25B1-4FB8-4007-97BD-F97D7ADA9BDE}">
      <dgm:prSet phldrT="[Text]"/>
      <dgm:spPr>
        <a:xfrm rot="5400000">
          <a:off x="-165949" y="4206375"/>
          <a:ext cx="1106328" cy="774430"/>
        </a:xfrm>
      </dgm:spPr>
      <dgm:t>
        <a:bodyPr/>
        <a:lstStyle/>
        <a:p>
          <a:r>
            <a:rPr lang="en-US" dirty="0" smtClean="0"/>
            <a:t>Publish</a:t>
          </a:r>
          <a:endParaRPr lang="en-US" dirty="0"/>
        </a:p>
      </dgm:t>
    </dgm:pt>
    <dgm:pt modelId="{7F3C76F7-48B8-4EC1-81C6-DCA53CE1060D}" type="parTrans" cxnId="{9A9AAEF1-0885-411F-8C9A-4D07EB3B1C09}">
      <dgm:prSet/>
      <dgm:spPr/>
      <dgm:t>
        <a:bodyPr/>
        <a:lstStyle/>
        <a:p>
          <a:endParaRPr lang="en-US"/>
        </a:p>
      </dgm:t>
    </dgm:pt>
    <dgm:pt modelId="{A36E4F34-5747-421A-8A1B-F63DBCD9D03F}" type="sibTrans" cxnId="{9A9AAEF1-0885-411F-8C9A-4D07EB3B1C09}">
      <dgm:prSet/>
      <dgm:spPr/>
      <dgm:t>
        <a:bodyPr/>
        <a:lstStyle/>
        <a:p>
          <a:endParaRPr lang="en-US"/>
        </a:p>
      </dgm:t>
    </dgm:pt>
    <dgm:pt modelId="{DEEBA771-3598-4631-9365-332C2F09A4EB}">
      <dgm:prSet phldrT="[Text]"/>
      <dgm:spPr>
        <a:xfrm rot="5400000">
          <a:off x="-165949" y="4206375"/>
          <a:ext cx="1106328" cy="774430"/>
        </a:xfrm>
      </dgm:spPr>
      <dgm:t>
        <a:bodyPr/>
        <a:lstStyle/>
        <a:p>
          <a:r>
            <a:rPr lang="en-US" dirty="0" smtClean="0">
              <a:latin typeface="Calibri"/>
              <a:ea typeface="+mn-ea"/>
              <a:cs typeface="+mn-cs"/>
            </a:rPr>
            <a:t>Data Projects can reference and use the KB once it is  published</a:t>
          </a:r>
          <a:endParaRPr lang="en-US" dirty="0"/>
        </a:p>
      </dgm:t>
    </dgm:pt>
    <dgm:pt modelId="{DCE578A6-4AA3-4279-959B-C339695BB065}" type="parTrans" cxnId="{93404506-1CE3-4846-B251-AC5C43EE2636}">
      <dgm:prSet/>
      <dgm:spPr/>
      <dgm:t>
        <a:bodyPr/>
        <a:lstStyle/>
        <a:p>
          <a:endParaRPr lang="en-US"/>
        </a:p>
      </dgm:t>
    </dgm:pt>
    <dgm:pt modelId="{5674962C-33B5-404A-A694-9CE0144F5B05}" type="sibTrans" cxnId="{93404506-1CE3-4846-B251-AC5C43EE2636}">
      <dgm:prSet/>
      <dgm:spPr/>
      <dgm:t>
        <a:bodyPr/>
        <a:lstStyle/>
        <a:p>
          <a:endParaRPr lang="en-US"/>
        </a:p>
      </dgm:t>
    </dgm:pt>
    <dgm:pt modelId="{11BD0690-7ADE-4F5F-8A12-C0E57A0DA512}">
      <dgm:prSet/>
      <dgm:spPr/>
      <dgm:t>
        <a:bodyPr/>
        <a:lstStyle/>
        <a:p>
          <a:r>
            <a:rPr lang="en-US" smtClean="0">
              <a:latin typeface="Calibri"/>
              <a:ea typeface="+mn-ea"/>
              <a:cs typeface="+mn-cs"/>
            </a:rPr>
            <a:t>You can go back and edit a KB as needed, but data projects cannot see edits until published again.</a:t>
          </a:r>
          <a:endParaRPr lang="en-US" dirty="0">
            <a:latin typeface="Calibri"/>
            <a:ea typeface="+mn-ea"/>
            <a:cs typeface="+mn-cs"/>
          </a:endParaRPr>
        </a:p>
      </dgm:t>
    </dgm:pt>
    <dgm:pt modelId="{CDC1103D-395C-4CCD-9DFC-510537900BF5}" type="parTrans" cxnId="{BC0414A3-AD37-43F8-96DC-4403B20B5152}">
      <dgm:prSet/>
      <dgm:spPr/>
      <dgm:t>
        <a:bodyPr/>
        <a:lstStyle/>
        <a:p>
          <a:endParaRPr lang="en-US"/>
        </a:p>
      </dgm:t>
    </dgm:pt>
    <dgm:pt modelId="{6AC95907-DB40-455E-9F10-ABD5115E4472}" type="sibTrans" cxnId="{BC0414A3-AD37-43F8-96DC-4403B20B5152}">
      <dgm:prSet/>
      <dgm:spPr/>
      <dgm:t>
        <a:bodyPr/>
        <a:lstStyle/>
        <a:p>
          <a:endParaRPr lang="en-US"/>
        </a:p>
      </dgm:t>
    </dgm:pt>
    <dgm:pt modelId="{9EBE5C27-9984-400B-8F78-C7D89F80D94C}" type="pres">
      <dgm:prSet presAssocID="{C45F0280-D52E-44BE-85F4-3B97B1A1E23D}" presName="linearFlow" presStyleCnt="0">
        <dgm:presLayoutVars>
          <dgm:dir/>
          <dgm:animLvl val="lvl"/>
          <dgm:resizeHandles val="exact"/>
        </dgm:presLayoutVars>
      </dgm:prSet>
      <dgm:spPr/>
      <dgm:t>
        <a:bodyPr/>
        <a:lstStyle/>
        <a:p>
          <a:endParaRPr lang="en-US"/>
        </a:p>
      </dgm:t>
    </dgm:pt>
    <dgm:pt modelId="{885B2CC7-DFC6-4F90-910C-D870B258526A}" type="pres">
      <dgm:prSet presAssocID="{863A25B1-4FB8-4007-97BD-F97D7ADA9BDE}" presName="composite" presStyleCnt="0"/>
      <dgm:spPr/>
      <dgm:t>
        <a:bodyPr/>
        <a:lstStyle/>
        <a:p>
          <a:endParaRPr lang="en-US"/>
        </a:p>
      </dgm:t>
    </dgm:pt>
    <dgm:pt modelId="{8BA4010F-D68C-4AA8-ACE6-2754AB506443}" type="pres">
      <dgm:prSet presAssocID="{863A25B1-4FB8-4007-97BD-F97D7ADA9BDE}" presName="parentText" presStyleLbl="alignNode1" presStyleIdx="0" presStyleCnt="3">
        <dgm:presLayoutVars>
          <dgm:chMax val="1"/>
          <dgm:bulletEnabled val="1"/>
        </dgm:presLayoutVars>
      </dgm:prSet>
      <dgm:spPr/>
      <dgm:t>
        <a:bodyPr/>
        <a:lstStyle/>
        <a:p>
          <a:endParaRPr lang="en-US"/>
        </a:p>
      </dgm:t>
    </dgm:pt>
    <dgm:pt modelId="{F34B16AB-1D04-4B5E-9963-5AF61AC0E9CB}" type="pres">
      <dgm:prSet presAssocID="{863A25B1-4FB8-4007-97BD-F97D7ADA9BDE}" presName="descendantText" presStyleLbl="alignAcc1" presStyleIdx="0" presStyleCnt="3">
        <dgm:presLayoutVars>
          <dgm:bulletEnabled val="1"/>
        </dgm:presLayoutVars>
      </dgm:prSet>
      <dgm:spPr/>
      <dgm:t>
        <a:bodyPr/>
        <a:lstStyle/>
        <a:p>
          <a:endParaRPr lang="en-US"/>
        </a:p>
      </dgm:t>
    </dgm:pt>
    <dgm:pt modelId="{8FF95B2F-9154-4BC2-AE18-4C40234A4485}" type="pres">
      <dgm:prSet presAssocID="{A36E4F34-5747-421A-8A1B-F63DBCD9D03F}" presName="sp" presStyleCnt="0"/>
      <dgm:spPr/>
      <dgm:t>
        <a:bodyPr/>
        <a:lstStyle/>
        <a:p>
          <a:endParaRPr lang="en-US"/>
        </a:p>
      </dgm:t>
    </dgm:pt>
    <dgm:pt modelId="{A8A07C3E-5865-4E0B-831F-8F7A02A3CB78}" type="pres">
      <dgm:prSet presAssocID="{1208DD81-DBB7-4EB2-9F22-E8435D9D40E8}" presName="composite" presStyleCnt="0"/>
      <dgm:spPr/>
      <dgm:t>
        <a:bodyPr/>
        <a:lstStyle/>
        <a:p>
          <a:endParaRPr lang="en-US"/>
        </a:p>
      </dgm:t>
    </dgm:pt>
    <dgm:pt modelId="{1F2CB018-B670-4FDD-9B12-0793C4C299FA}" type="pres">
      <dgm:prSet presAssocID="{1208DD81-DBB7-4EB2-9F22-E8435D9D40E8}" presName="parentText" presStyleLbl="alignNode1" presStyleIdx="1" presStyleCnt="3">
        <dgm:presLayoutVars>
          <dgm:chMax val="1"/>
          <dgm:bulletEnabled val="1"/>
        </dgm:presLayoutVars>
      </dgm:prSet>
      <dgm:spPr>
        <a:prstGeom prst="chevron">
          <a:avLst/>
        </a:prstGeom>
      </dgm:spPr>
      <dgm:t>
        <a:bodyPr/>
        <a:lstStyle/>
        <a:p>
          <a:endParaRPr lang="en-US"/>
        </a:p>
      </dgm:t>
    </dgm:pt>
    <dgm:pt modelId="{A9EFFBC1-4539-4246-96D8-B439CF85875E}" type="pres">
      <dgm:prSet presAssocID="{1208DD81-DBB7-4EB2-9F22-E8435D9D40E8}" presName="descendantText" presStyleLbl="alignAcc1" presStyleIdx="1" presStyleCnt="3">
        <dgm:presLayoutVars>
          <dgm:bulletEnabled val="1"/>
        </dgm:presLayoutVars>
      </dgm:prSet>
      <dgm:spPr>
        <a:prstGeom prst="round2SameRect">
          <a:avLst/>
        </a:prstGeom>
      </dgm:spPr>
      <dgm:t>
        <a:bodyPr/>
        <a:lstStyle/>
        <a:p>
          <a:endParaRPr lang="en-US"/>
        </a:p>
      </dgm:t>
    </dgm:pt>
    <dgm:pt modelId="{7BA2D9B0-AB90-4517-9EDD-7C6DF217A38D}" type="pres">
      <dgm:prSet presAssocID="{2F56BF5D-8122-477A-8807-C21BED200D76}" presName="sp" presStyleCnt="0"/>
      <dgm:spPr/>
      <dgm:t>
        <a:bodyPr/>
        <a:lstStyle/>
        <a:p>
          <a:endParaRPr lang="en-US"/>
        </a:p>
      </dgm:t>
    </dgm:pt>
    <dgm:pt modelId="{3FED49BA-E1D1-4412-9784-0871CF947178}" type="pres">
      <dgm:prSet presAssocID="{2FA753C8-5686-4536-B75A-4C90ABA88EFC}" presName="composite" presStyleCnt="0"/>
      <dgm:spPr/>
      <dgm:t>
        <a:bodyPr/>
        <a:lstStyle/>
        <a:p>
          <a:endParaRPr lang="en-US"/>
        </a:p>
      </dgm:t>
    </dgm:pt>
    <dgm:pt modelId="{7A75FA17-216A-4EA7-8F21-271C3246BF6F}" type="pres">
      <dgm:prSet presAssocID="{2FA753C8-5686-4536-B75A-4C90ABA88EFC}" presName="parentText" presStyleLbl="alignNode1" presStyleIdx="2" presStyleCnt="3">
        <dgm:presLayoutVars>
          <dgm:chMax val="1"/>
          <dgm:bulletEnabled val="1"/>
        </dgm:presLayoutVars>
      </dgm:prSet>
      <dgm:spPr>
        <a:prstGeom prst="chevron">
          <a:avLst/>
        </a:prstGeom>
      </dgm:spPr>
      <dgm:t>
        <a:bodyPr/>
        <a:lstStyle/>
        <a:p>
          <a:endParaRPr lang="en-US"/>
        </a:p>
      </dgm:t>
    </dgm:pt>
    <dgm:pt modelId="{6B7B66DC-3A3B-4000-8E73-2180EBD0604C}" type="pres">
      <dgm:prSet presAssocID="{2FA753C8-5686-4536-B75A-4C90ABA88EFC}" presName="descendantText" presStyleLbl="alignAcc1" presStyleIdx="2" presStyleCnt="3">
        <dgm:presLayoutVars>
          <dgm:bulletEnabled val="1"/>
        </dgm:presLayoutVars>
      </dgm:prSet>
      <dgm:spPr>
        <a:prstGeom prst="round2SameRect">
          <a:avLst/>
        </a:prstGeom>
      </dgm:spPr>
      <dgm:t>
        <a:bodyPr/>
        <a:lstStyle/>
        <a:p>
          <a:endParaRPr lang="en-US"/>
        </a:p>
      </dgm:t>
    </dgm:pt>
  </dgm:ptLst>
  <dgm:cxnLst>
    <dgm:cxn modelId="{8893FB63-94A4-4E9B-BD30-0BB489D54796}" srcId="{1208DD81-DBB7-4EB2-9F22-E8435D9D40E8}" destId="{D830CC51-FED8-46BD-8416-30662813908D}" srcOrd="0" destOrd="0" parTransId="{CCD0F958-6C72-42F9-B1F0-93EF48FD707E}" sibTransId="{A75B14A6-98DC-409A-A570-5254BD30DAC0}"/>
    <dgm:cxn modelId="{E7C10362-80FF-459A-8B2F-17C30753EFB4}" type="presOf" srcId="{863A25B1-4FB8-4007-97BD-F97D7ADA9BDE}" destId="{8BA4010F-D68C-4AA8-ACE6-2754AB506443}" srcOrd="0" destOrd="0" presId="urn:microsoft.com/office/officeart/2005/8/layout/chevron2"/>
    <dgm:cxn modelId="{20D01A53-FC50-419A-9BD1-4F31E92E45CB}" type="presOf" srcId="{D34122A6-A0C5-4A68-8102-23A5BF7B52B1}" destId="{6B7B66DC-3A3B-4000-8E73-2180EBD0604C}" srcOrd="0" destOrd="0" presId="urn:microsoft.com/office/officeart/2005/8/layout/chevron2"/>
    <dgm:cxn modelId="{31648632-5483-4BB8-856B-F5234D9CB687}" srcId="{1208DD81-DBB7-4EB2-9F22-E8435D9D40E8}" destId="{B7F3361F-EAE6-4284-9EA4-D98953D85901}" srcOrd="2" destOrd="0" parTransId="{4062AED5-8E49-4F54-8B9C-0E771F3BE6ED}" sibTransId="{21F8A9BE-A3D5-480B-9A34-84F68D272CE6}"/>
    <dgm:cxn modelId="{0667D6F3-6035-44B3-AD47-368FFE2ABD9B}" type="presOf" srcId="{1208DD81-DBB7-4EB2-9F22-E8435D9D40E8}" destId="{1F2CB018-B670-4FDD-9B12-0793C4C299FA}" srcOrd="0" destOrd="0" presId="urn:microsoft.com/office/officeart/2005/8/layout/chevron2"/>
    <dgm:cxn modelId="{9A9AAEF1-0885-411F-8C9A-4D07EB3B1C09}" srcId="{C45F0280-D52E-44BE-85F4-3B97B1A1E23D}" destId="{863A25B1-4FB8-4007-97BD-F97D7ADA9BDE}" srcOrd="0" destOrd="0" parTransId="{7F3C76F7-48B8-4EC1-81C6-DCA53CE1060D}" sibTransId="{A36E4F34-5747-421A-8A1B-F63DBCD9D03F}"/>
    <dgm:cxn modelId="{33D554A4-0BE2-4044-B343-5860CB322E86}" srcId="{2FA753C8-5686-4536-B75A-4C90ABA88EFC}" destId="{D34122A6-A0C5-4A68-8102-23A5BF7B52B1}" srcOrd="0" destOrd="0" parTransId="{D924DA24-95E6-4018-AB6A-46C90C5FB3F0}" sibTransId="{A24A5F13-E4C2-412D-98DC-8ADB6BA65FF0}"/>
    <dgm:cxn modelId="{BC0414A3-AD37-43F8-96DC-4403B20B5152}" srcId="{863A25B1-4FB8-4007-97BD-F97D7ADA9BDE}" destId="{11BD0690-7ADE-4F5F-8A12-C0E57A0DA512}" srcOrd="1" destOrd="0" parTransId="{CDC1103D-395C-4CCD-9DFC-510537900BF5}" sibTransId="{6AC95907-DB40-455E-9F10-ABD5115E4472}"/>
    <dgm:cxn modelId="{033CA452-8B03-43F6-ADCF-BC5899F8088D}" type="presOf" srcId="{2FA753C8-5686-4536-B75A-4C90ABA88EFC}" destId="{7A75FA17-216A-4EA7-8F21-271C3246BF6F}" srcOrd="0" destOrd="0" presId="urn:microsoft.com/office/officeart/2005/8/layout/chevron2"/>
    <dgm:cxn modelId="{2054BADC-232F-4633-9E70-3F36E2E04AC5}" type="presOf" srcId="{11BD0690-7ADE-4F5F-8A12-C0E57A0DA512}" destId="{F34B16AB-1D04-4B5E-9963-5AF61AC0E9CB}" srcOrd="0" destOrd="1" presId="urn:microsoft.com/office/officeart/2005/8/layout/chevron2"/>
    <dgm:cxn modelId="{CD9D9627-3F9F-4E8E-AB2E-F07E66F34B68}" srcId="{C45F0280-D52E-44BE-85F4-3B97B1A1E23D}" destId="{2FA753C8-5686-4536-B75A-4C90ABA88EFC}" srcOrd="2" destOrd="0" parTransId="{BC870DA0-A1F3-4F0A-B3D8-6D81EFA13A1E}" sibTransId="{0CAF5B41-AF3A-47CA-B85D-347B0F7477A6}"/>
    <dgm:cxn modelId="{2C87BEFC-DF32-4754-8158-80A7149E911E}" type="presOf" srcId="{38DB2C9F-D4EC-4060-AA0D-789379246A0B}" destId="{6B7B66DC-3A3B-4000-8E73-2180EBD0604C}" srcOrd="0" destOrd="1" presId="urn:microsoft.com/office/officeart/2005/8/layout/chevron2"/>
    <dgm:cxn modelId="{691C823D-5DA5-42BB-B28C-FEEDC924F8CE}" type="presOf" srcId="{B7F3361F-EAE6-4284-9EA4-D98953D85901}" destId="{A9EFFBC1-4539-4246-96D8-B439CF85875E}" srcOrd="0" destOrd="2" presId="urn:microsoft.com/office/officeart/2005/8/layout/chevron2"/>
    <dgm:cxn modelId="{F156F4CB-81F7-4D37-BE96-7748FA3BE1AF}" srcId="{C45F0280-D52E-44BE-85F4-3B97B1A1E23D}" destId="{1208DD81-DBB7-4EB2-9F22-E8435D9D40E8}" srcOrd="1" destOrd="0" parTransId="{45EBE02F-0F56-477B-B888-42267A351818}" sibTransId="{2F56BF5D-8122-477A-8807-C21BED200D76}"/>
    <dgm:cxn modelId="{93404506-1CE3-4846-B251-AC5C43EE2636}" srcId="{863A25B1-4FB8-4007-97BD-F97D7ADA9BDE}" destId="{DEEBA771-3598-4631-9365-332C2F09A4EB}" srcOrd="0" destOrd="0" parTransId="{DCE578A6-4AA3-4279-959B-C339695BB065}" sibTransId="{5674962C-33B5-404A-A694-9CE0144F5B05}"/>
    <dgm:cxn modelId="{F17125F0-E8B5-4670-A520-D92B7E494459}" srcId="{1208DD81-DBB7-4EB2-9F22-E8435D9D40E8}" destId="{45596B12-81B8-4BBE-842B-6EBAE5917B25}" srcOrd="1" destOrd="0" parTransId="{6D3DBDE6-2304-474C-90A3-25DEF7782E8F}" sibTransId="{654FBA17-63C2-435E-A925-FC4082429F9D}"/>
    <dgm:cxn modelId="{70FA8DCA-6B81-439F-A060-5FC63458B5FF}" type="presOf" srcId="{45596B12-81B8-4BBE-842B-6EBAE5917B25}" destId="{A9EFFBC1-4539-4246-96D8-B439CF85875E}" srcOrd="0" destOrd="1" presId="urn:microsoft.com/office/officeart/2005/8/layout/chevron2"/>
    <dgm:cxn modelId="{756AA992-0071-434E-8D15-8A814CB16B35}" type="presOf" srcId="{DEEBA771-3598-4631-9365-332C2F09A4EB}" destId="{F34B16AB-1D04-4B5E-9963-5AF61AC0E9CB}" srcOrd="0" destOrd="0" presId="urn:microsoft.com/office/officeart/2005/8/layout/chevron2"/>
    <dgm:cxn modelId="{048ED5DC-59A2-4BFE-B403-481EB5BD63AE}" srcId="{1208DD81-DBB7-4EB2-9F22-E8435D9D40E8}" destId="{A3C4E3E7-F3BA-41BD-BD9C-A800346A430E}" srcOrd="3" destOrd="0" parTransId="{42EA8DE5-455C-4C88-81A3-BABACFE21750}" sibTransId="{9BEDA7E4-F403-4722-9815-24B04438C45F}"/>
    <dgm:cxn modelId="{D4DD6AC3-6C67-417F-B5A5-CB425CD0166B}" type="presOf" srcId="{D830CC51-FED8-46BD-8416-30662813908D}" destId="{A9EFFBC1-4539-4246-96D8-B439CF85875E}" srcOrd="0" destOrd="0" presId="urn:microsoft.com/office/officeart/2005/8/layout/chevron2"/>
    <dgm:cxn modelId="{46013635-C29A-4C61-A324-13DA76111FD3}" srcId="{2FA753C8-5686-4536-B75A-4C90ABA88EFC}" destId="{7C1CF69E-E424-42A4-86F8-154A6C6FDEF7}" srcOrd="2" destOrd="0" parTransId="{37E9E108-4238-4BB8-9D07-D92742E3288E}" sibTransId="{A82F7656-2C2B-4DB8-9491-137AE2C39C54}"/>
    <dgm:cxn modelId="{105DD935-1694-4D35-946F-0A5E111FEE04}" type="presOf" srcId="{A542AF20-B948-4D12-94CC-13CCB77442B1}" destId="{6B7B66DC-3A3B-4000-8E73-2180EBD0604C}" srcOrd="0" destOrd="3" presId="urn:microsoft.com/office/officeart/2005/8/layout/chevron2"/>
    <dgm:cxn modelId="{59CA0900-55E8-47F2-B66A-80248C138C00}" type="presOf" srcId="{C45F0280-D52E-44BE-85F4-3B97B1A1E23D}" destId="{9EBE5C27-9984-400B-8F78-C7D89F80D94C}" srcOrd="0" destOrd="0" presId="urn:microsoft.com/office/officeart/2005/8/layout/chevron2"/>
    <dgm:cxn modelId="{3341CC20-2BB1-47D8-B012-D2202AF98F70}" srcId="{2FA753C8-5686-4536-B75A-4C90ABA88EFC}" destId="{38DB2C9F-D4EC-4060-AA0D-789379246A0B}" srcOrd="1" destOrd="0" parTransId="{9FED6298-8F86-4746-BED1-25BA80E7A207}" sibTransId="{E56B7FA2-8BD3-4DDC-A752-73EA9282F3D6}"/>
    <dgm:cxn modelId="{25536CD8-7CBE-43E1-949B-929536F00DFD}" type="presOf" srcId="{7C1CF69E-E424-42A4-86F8-154A6C6FDEF7}" destId="{6B7B66DC-3A3B-4000-8E73-2180EBD0604C}" srcOrd="0" destOrd="2" presId="urn:microsoft.com/office/officeart/2005/8/layout/chevron2"/>
    <dgm:cxn modelId="{6713C715-FA1C-41B8-BEBF-FF3967C73EED}" srcId="{2FA753C8-5686-4536-B75A-4C90ABA88EFC}" destId="{A542AF20-B948-4D12-94CC-13CCB77442B1}" srcOrd="3" destOrd="0" parTransId="{5B92CCAF-5CBE-42DF-AABE-2D1C5E52B3B5}" sibTransId="{0BCBD789-D2A2-4C20-A0C4-E35A709F9433}"/>
    <dgm:cxn modelId="{024262C8-357C-4BCE-8FA4-8BF762B6A134}" type="presOf" srcId="{A3C4E3E7-F3BA-41BD-BD9C-A800346A430E}" destId="{A9EFFBC1-4539-4246-96D8-B439CF85875E}" srcOrd="0" destOrd="3" presId="urn:microsoft.com/office/officeart/2005/8/layout/chevron2"/>
    <dgm:cxn modelId="{FE0BEAD2-D5CF-4179-A39D-824925812A16}" type="presParOf" srcId="{9EBE5C27-9984-400B-8F78-C7D89F80D94C}" destId="{885B2CC7-DFC6-4F90-910C-D870B258526A}" srcOrd="0" destOrd="0" presId="urn:microsoft.com/office/officeart/2005/8/layout/chevron2"/>
    <dgm:cxn modelId="{7504E30E-0A98-4EB7-B7ED-B6F5DA1B315C}" type="presParOf" srcId="{885B2CC7-DFC6-4F90-910C-D870B258526A}" destId="{8BA4010F-D68C-4AA8-ACE6-2754AB506443}" srcOrd="0" destOrd="0" presId="urn:microsoft.com/office/officeart/2005/8/layout/chevron2"/>
    <dgm:cxn modelId="{0D7A995D-F13A-4D77-9A76-310A4DE2620A}" type="presParOf" srcId="{885B2CC7-DFC6-4F90-910C-D870B258526A}" destId="{F34B16AB-1D04-4B5E-9963-5AF61AC0E9CB}" srcOrd="1" destOrd="0" presId="urn:microsoft.com/office/officeart/2005/8/layout/chevron2"/>
    <dgm:cxn modelId="{37FAD6FD-2FE0-40F8-AEAB-3A26997C90F7}" type="presParOf" srcId="{9EBE5C27-9984-400B-8F78-C7D89F80D94C}" destId="{8FF95B2F-9154-4BC2-AE18-4C40234A4485}" srcOrd="1" destOrd="0" presId="urn:microsoft.com/office/officeart/2005/8/layout/chevron2"/>
    <dgm:cxn modelId="{58C3BFEB-459A-425F-82F3-1D18B83510D2}" type="presParOf" srcId="{9EBE5C27-9984-400B-8F78-C7D89F80D94C}" destId="{A8A07C3E-5865-4E0B-831F-8F7A02A3CB78}" srcOrd="2" destOrd="0" presId="urn:microsoft.com/office/officeart/2005/8/layout/chevron2"/>
    <dgm:cxn modelId="{4C71D90F-D4C2-4247-9AA9-9111EC8FFDD4}" type="presParOf" srcId="{A8A07C3E-5865-4E0B-831F-8F7A02A3CB78}" destId="{1F2CB018-B670-4FDD-9B12-0793C4C299FA}" srcOrd="0" destOrd="0" presId="urn:microsoft.com/office/officeart/2005/8/layout/chevron2"/>
    <dgm:cxn modelId="{1853C83B-DF93-4786-A4F2-25BD220A036D}" type="presParOf" srcId="{A8A07C3E-5865-4E0B-831F-8F7A02A3CB78}" destId="{A9EFFBC1-4539-4246-96D8-B439CF85875E}" srcOrd="1" destOrd="0" presId="urn:microsoft.com/office/officeart/2005/8/layout/chevron2"/>
    <dgm:cxn modelId="{2C4A459C-1B75-481B-B218-2138C514802B}" type="presParOf" srcId="{9EBE5C27-9984-400B-8F78-C7D89F80D94C}" destId="{7BA2D9B0-AB90-4517-9EDD-7C6DF217A38D}" srcOrd="3" destOrd="0" presId="urn:microsoft.com/office/officeart/2005/8/layout/chevron2"/>
    <dgm:cxn modelId="{0BBDEF07-CCEC-4A46-8725-F7F8C7D923E3}" type="presParOf" srcId="{9EBE5C27-9984-400B-8F78-C7D89F80D94C}" destId="{3FED49BA-E1D1-4412-9784-0871CF947178}" srcOrd="4" destOrd="0" presId="urn:microsoft.com/office/officeart/2005/8/layout/chevron2"/>
    <dgm:cxn modelId="{0AD38D62-0B01-4EE3-98AD-15B1F9D3DD04}" type="presParOf" srcId="{3FED49BA-E1D1-4412-9784-0871CF947178}" destId="{7A75FA17-216A-4EA7-8F21-271C3246BF6F}" srcOrd="0" destOrd="0" presId="urn:microsoft.com/office/officeart/2005/8/layout/chevron2"/>
    <dgm:cxn modelId="{532AE2BB-92AD-458B-BEA4-28BEC10CB962}" type="presParOf" srcId="{3FED49BA-E1D1-4412-9784-0871CF947178}" destId="{6B7B66DC-3A3B-4000-8E73-2180EBD0604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B3B03-9299-4D5A-87F6-81DF6BE20148}">
      <dsp:nvSpPr>
        <dsp:cNvPr id="0" name=""/>
        <dsp:cNvSpPr/>
      </dsp:nvSpPr>
      <dsp:spPr>
        <a:xfrm>
          <a:off x="3329529" y="879"/>
          <a:ext cx="1232657" cy="1232657"/>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isometricOffAxis1Right"/>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sp3d extrusionH="28000" prstMaterial="matte"/>
        </a:bodyPr>
        <a:lstStyle/>
        <a:p>
          <a:pPr lvl="0" algn="ctr" defTabSz="1111250">
            <a:lnSpc>
              <a:spcPct val="90000"/>
            </a:lnSpc>
            <a:spcBef>
              <a:spcPct val="0"/>
            </a:spcBef>
            <a:spcAft>
              <a:spcPct val="35000"/>
            </a:spcAft>
          </a:pPr>
          <a:r>
            <a:rPr lang="en-US" sz="2500" kern="1200" dirty="0" smtClean="0"/>
            <a:t>DQS</a:t>
          </a:r>
          <a:endParaRPr lang="en-US" sz="2500" b="1" kern="1200" dirty="0" smtClean="0"/>
        </a:p>
        <a:p>
          <a:pPr lvl="0" algn="ctr" defTabSz="1111250">
            <a:lnSpc>
              <a:spcPct val="90000"/>
            </a:lnSpc>
            <a:spcBef>
              <a:spcPct val="0"/>
            </a:spcBef>
            <a:spcAft>
              <a:spcPct val="35000"/>
            </a:spcAft>
          </a:pPr>
          <a:endParaRPr lang="en-US" sz="2500" kern="1200" dirty="0" smtClean="0"/>
        </a:p>
      </dsp:txBody>
      <dsp:txXfrm>
        <a:off x="3510047" y="181397"/>
        <a:ext cx="871621" cy="871621"/>
      </dsp:txXfrm>
    </dsp:sp>
    <dsp:sp modelId="{0BB8B71E-A306-4D1C-9133-3ECCA602C13C}">
      <dsp:nvSpPr>
        <dsp:cNvPr id="0" name=""/>
        <dsp:cNvSpPr/>
      </dsp:nvSpPr>
      <dsp:spPr>
        <a:xfrm>
          <a:off x="3588387" y="1333628"/>
          <a:ext cx="714941" cy="714941"/>
        </a:xfrm>
        <a:prstGeom prst="mathPlus">
          <a:avLst/>
        </a:prstGeom>
        <a:solidFill>
          <a:schemeClr val="accent4">
            <a:hueOff val="0"/>
            <a:satOff val="0"/>
            <a:lumOff val="0"/>
            <a:alphaOff val="0"/>
          </a:schemeClr>
        </a:solidFill>
        <a:ln>
          <a:noFill/>
        </a:ln>
        <a:effectLst/>
        <a:scene3d>
          <a:camera prst="isometricOffAxis1Right"/>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683152" y="1607021"/>
        <a:ext cx="525411" cy="168155"/>
      </dsp:txXfrm>
    </dsp:sp>
    <dsp:sp modelId="{A0643576-D7CB-407C-95DF-9FF5C40ED699}">
      <dsp:nvSpPr>
        <dsp:cNvPr id="0" name=""/>
        <dsp:cNvSpPr/>
      </dsp:nvSpPr>
      <dsp:spPr>
        <a:xfrm>
          <a:off x="3329529" y="2148661"/>
          <a:ext cx="1232657" cy="1232657"/>
        </a:xfrm>
        <a:prstGeom prst="ellipse">
          <a:avLst/>
        </a:prstGeom>
        <a:solidFill>
          <a:schemeClr val="accent4">
            <a:hueOff val="4709286"/>
            <a:satOff val="-31356"/>
            <a:lumOff val="-8105"/>
            <a:alphaOff val="0"/>
          </a:schemeClr>
        </a:solidFill>
        <a:ln>
          <a:noFill/>
        </a:ln>
        <a:effectLst>
          <a:outerShdw blurRad="40000" dist="23000" dir="5400000" rotWithShape="0">
            <a:srgbClr val="000000">
              <a:alpha val="35000"/>
            </a:srgbClr>
          </a:outerShdw>
        </a:effectLst>
        <a:scene3d>
          <a:camera prst="isometricOffAxis1Right"/>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sp3d extrusionH="28000" prstMaterial="matte"/>
        </a:bodyPr>
        <a:lstStyle/>
        <a:p>
          <a:pPr lvl="0" algn="ctr" defTabSz="1111250">
            <a:lnSpc>
              <a:spcPct val="90000"/>
            </a:lnSpc>
            <a:spcBef>
              <a:spcPct val="0"/>
            </a:spcBef>
            <a:spcAft>
              <a:spcPct val="35000"/>
            </a:spcAft>
          </a:pPr>
          <a:r>
            <a:rPr lang="en-US" sz="2500" kern="1200" dirty="0" smtClean="0"/>
            <a:t>MDS</a:t>
          </a:r>
        </a:p>
        <a:p>
          <a:pPr lvl="0" algn="ctr" defTabSz="1111250">
            <a:lnSpc>
              <a:spcPct val="90000"/>
            </a:lnSpc>
            <a:spcBef>
              <a:spcPct val="0"/>
            </a:spcBef>
            <a:spcAft>
              <a:spcPct val="35000"/>
            </a:spcAft>
          </a:pPr>
          <a:endParaRPr lang="en-US" sz="2500" kern="1200" dirty="0" smtClean="0"/>
        </a:p>
      </dsp:txBody>
      <dsp:txXfrm>
        <a:off x="3510047" y="2329179"/>
        <a:ext cx="871621" cy="871621"/>
      </dsp:txXfrm>
    </dsp:sp>
    <dsp:sp modelId="{9B73F39D-D502-485D-B7E8-636E53A29D66}">
      <dsp:nvSpPr>
        <dsp:cNvPr id="0" name=""/>
        <dsp:cNvSpPr/>
      </dsp:nvSpPr>
      <dsp:spPr>
        <a:xfrm>
          <a:off x="3588387" y="3481410"/>
          <a:ext cx="714941" cy="714941"/>
        </a:xfrm>
        <a:prstGeom prst="mathPlus">
          <a:avLst/>
        </a:prstGeom>
        <a:solidFill>
          <a:schemeClr val="accent4">
            <a:hueOff val="7063929"/>
            <a:satOff val="-47034"/>
            <a:lumOff val="-12157"/>
            <a:alphaOff val="0"/>
          </a:schemeClr>
        </a:solidFill>
        <a:ln>
          <a:noFill/>
        </a:ln>
        <a:effectLst/>
        <a:scene3d>
          <a:camera prst="isometricOffAxis1Right"/>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683152" y="3754803"/>
        <a:ext cx="525411" cy="168155"/>
      </dsp:txXfrm>
    </dsp:sp>
    <dsp:sp modelId="{175D1FDF-C8DC-40F3-A51E-A02B303D285A}">
      <dsp:nvSpPr>
        <dsp:cNvPr id="0" name=""/>
        <dsp:cNvSpPr/>
      </dsp:nvSpPr>
      <dsp:spPr>
        <a:xfrm>
          <a:off x="3329529" y="4296443"/>
          <a:ext cx="1232657" cy="1232657"/>
        </a:xfrm>
        <a:prstGeom prst="ellipse">
          <a:avLst/>
        </a:prstGeom>
        <a:solidFill>
          <a:schemeClr val="accent4">
            <a:hueOff val="9418573"/>
            <a:satOff val="-62713"/>
            <a:lumOff val="-16209"/>
            <a:alphaOff val="0"/>
          </a:schemeClr>
        </a:solidFill>
        <a:ln>
          <a:noFill/>
        </a:ln>
        <a:effectLst>
          <a:outerShdw blurRad="40000" dist="23000" dir="5400000" rotWithShape="0">
            <a:srgbClr val="000000">
              <a:alpha val="35000"/>
            </a:srgbClr>
          </a:outerShdw>
        </a:effectLst>
        <a:scene3d>
          <a:camera prst="isometricOffAxis1Right"/>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sp3d extrusionH="28000" prstMaterial="matte"/>
        </a:bodyPr>
        <a:lstStyle/>
        <a:p>
          <a:pPr lvl="0" algn="ctr" defTabSz="1111250">
            <a:lnSpc>
              <a:spcPct val="90000"/>
            </a:lnSpc>
            <a:spcBef>
              <a:spcPct val="0"/>
            </a:spcBef>
            <a:spcAft>
              <a:spcPct val="35000"/>
            </a:spcAft>
          </a:pPr>
          <a:r>
            <a:rPr lang="en-US" sz="2500" kern="1200" dirty="0" smtClean="0"/>
            <a:t>SSIS</a:t>
          </a:r>
        </a:p>
        <a:p>
          <a:pPr lvl="0" algn="ctr" defTabSz="1111250">
            <a:lnSpc>
              <a:spcPct val="90000"/>
            </a:lnSpc>
            <a:spcBef>
              <a:spcPct val="0"/>
            </a:spcBef>
            <a:spcAft>
              <a:spcPct val="35000"/>
            </a:spcAft>
          </a:pPr>
          <a:endParaRPr lang="en-US" sz="2500" kern="1200" dirty="0"/>
        </a:p>
      </dsp:txBody>
      <dsp:txXfrm>
        <a:off x="3510047" y="4476961"/>
        <a:ext cx="871621" cy="871621"/>
      </dsp:txXfrm>
    </dsp:sp>
    <dsp:sp modelId="{EFEF32E8-FC68-4A67-9EA2-8F2300332168}">
      <dsp:nvSpPr>
        <dsp:cNvPr id="0" name=""/>
        <dsp:cNvSpPr/>
      </dsp:nvSpPr>
      <dsp:spPr>
        <a:xfrm>
          <a:off x="4747084" y="2535715"/>
          <a:ext cx="391984" cy="458548"/>
        </a:xfrm>
        <a:prstGeom prst="rightArrow">
          <a:avLst>
            <a:gd name="adj1" fmla="val 60000"/>
            <a:gd name="adj2" fmla="val 50000"/>
          </a:avLst>
        </a:prstGeom>
        <a:solidFill>
          <a:schemeClr val="accent4">
            <a:hueOff val="14127859"/>
            <a:satOff val="-94069"/>
            <a:lumOff val="-24314"/>
            <a:alphaOff val="0"/>
          </a:schemeClr>
        </a:solidFill>
        <a:ln>
          <a:noFill/>
        </a:ln>
        <a:effectLst/>
        <a:scene3d>
          <a:camera prst="isometricOffAxis1Right"/>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747084" y="2627425"/>
        <a:ext cx="274389" cy="275128"/>
      </dsp:txXfrm>
    </dsp:sp>
    <dsp:sp modelId="{A0EAAF3D-15CE-45D2-9FD9-39DE4EA66C62}">
      <dsp:nvSpPr>
        <dsp:cNvPr id="0" name=""/>
        <dsp:cNvSpPr/>
      </dsp:nvSpPr>
      <dsp:spPr>
        <a:xfrm>
          <a:off x="5301780" y="1532332"/>
          <a:ext cx="2465314" cy="2465314"/>
        </a:xfrm>
        <a:prstGeom prst="ellipse">
          <a:avLst/>
        </a:prstGeom>
        <a:solidFill>
          <a:schemeClr val="accent4">
            <a:hueOff val="14127859"/>
            <a:satOff val="-94069"/>
            <a:lumOff val="-24314"/>
            <a:alphaOff val="0"/>
          </a:schemeClr>
        </a:solidFill>
        <a:ln>
          <a:noFill/>
        </a:ln>
        <a:effectLst>
          <a:outerShdw blurRad="40000" dist="23000" dir="5400000" rotWithShape="0">
            <a:srgbClr val="000000">
              <a:alpha val="35000"/>
            </a:srgbClr>
          </a:outerShdw>
        </a:effectLst>
        <a:scene3d>
          <a:camera prst="isometricOffAxis1Right"/>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sp3d extrusionH="28000" prstMaterial="matte"/>
        </a:bodyPr>
        <a:lstStyle/>
        <a:p>
          <a:pPr lvl="0" algn="ctr" defTabSz="2889250">
            <a:lnSpc>
              <a:spcPct val="90000"/>
            </a:lnSpc>
            <a:spcBef>
              <a:spcPct val="0"/>
            </a:spcBef>
            <a:spcAft>
              <a:spcPct val="35000"/>
            </a:spcAft>
          </a:pPr>
          <a:r>
            <a:rPr lang="en-US" sz="6500" kern="1200" dirty="0" smtClean="0"/>
            <a:t>EIM</a:t>
          </a:r>
          <a:endParaRPr lang="en-US" sz="6500" kern="1200" dirty="0"/>
        </a:p>
      </dsp:txBody>
      <dsp:txXfrm>
        <a:off x="5662817" y="1893369"/>
        <a:ext cx="1743240" cy="17432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50540-7725-46F3-8196-90B0CBD75F0C}">
      <dsp:nvSpPr>
        <dsp:cNvPr id="0" name=""/>
        <dsp:cNvSpPr/>
      </dsp:nvSpPr>
      <dsp:spPr>
        <a:xfrm>
          <a:off x="5" y="0"/>
          <a:ext cx="11103770" cy="4366239"/>
        </a:xfrm>
        <a:prstGeom prst="rightArrow">
          <a:avLst/>
        </a:prstGeom>
        <a:solidFill>
          <a:srgbClr val="E8D0D0">
            <a:alpha val="63137"/>
          </a:srgbClr>
        </a:solidFill>
        <a:ln>
          <a:noFill/>
        </a:ln>
        <a:effectLst/>
      </dsp:spPr>
      <dsp:style>
        <a:lnRef idx="0">
          <a:scrgbClr r="0" g="0" b="0"/>
        </a:lnRef>
        <a:fillRef idx="1">
          <a:scrgbClr r="0" g="0" b="0"/>
        </a:fillRef>
        <a:effectRef idx="0">
          <a:scrgbClr r="0" g="0" b="0"/>
        </a:effectRef>
        <a:fontRef idx="minor"/>
      </dsp:style>
    </dsp:sp>
    <dsp:sp modelId="{34EBA925-23C0-4695-8A97-624D9B54FEA8}">
      <dsp:nvSpPr>
        <dsp:cNvPr id="0" name=""/>
        <dsp:cNvSpPr/>
      </dsp:nvSpPr>
      <dsp:spPr>
        <a:xfrm>
          <a:off x="4879" y="1309871"/>
          <a:ext cx="2133464" cy="174649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a:t>Create/Open Project</a:t>
          </a:r>
        </a:p>
      </dsp:txBody>
      <dsp:txXfrm>
        <a:off x="90136" y="1395128"/>
        <a:ext cx="1962950" cy="1575981"/>
      </dsp:txXfrm>
    </dsp:sp>
    <dsp:sp modelId="{EEDE8CE0-CFAE-43B0-A008-EA3266CCF459}">
      <dsp:nvSpPr>
        <dsp:cNvPr id="0" name=""/>
        <dsp:cNvSpPr/>
      </dsp:nvSpPr>
      <dsp:spPr>
        <a:xfrm>
          <a:off x="2245017" y="1309871"/>
          <a:ext cx="2133464" cy="174649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Pick Source. Map Source columns to Domain</a:t>
          </a:r>
        </a:p>
      </dsp:txBody>
      <dsp:txXfrm>
        <a:off x="2330274" y="1395128"/>
        <a:ext cx="1962950" cy="1575981"/>
      </dsp:txXfrm>
    </dsp:sp>
    <dsp:sp modelId="{6076D965-B4FD-45FC-848F-17D73EFE5CAD}">
      <dsp:nvSpPr>
        <dsp:cNvPr id="0" name=""/>
        <dsp:cNvSpPr/>
      </dsp:nvSpPr>
      <dsp:spPr>
        <a:xfrm>
          <a:off x="4485155" y="1309871"/>
          <a:ext cx="2133464" cy="174649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a:t>Run the Cleansing and review Profiler progress</a:t>
          </a:r>
        </a:p>
      </dsp:txBody>
      <dsp:txXfrm>
        <a:off x="4570412" y="1395128"/>
        <a:ext cx="1962950" cy="1575981"/>
      </dsp:txXfrm>
    </dsp:sp>
    <dsp:sp modelId="{7D1D74D8-53A6-4BF8-B8A7-F75EDE1F8112}">
      <dsp:nvSpPr>
        <dsp:cNvPr id="0" name=""/>
        <dsp:cNvSpPr/>
      </dsp:nvSpPr>
      <dsp:spPr>
        <a:xfrm>
          <a:off x="6725293" y="1309871"/>
          <a:ext cx="2133464" cy="174649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a:t>Manage and View Results interactively</a:t>
          </a:r>
        </a:p>
      </dsp:txBody>
      <dsp:txXfrm>
        <a:off x="6810550" y="1395128"/>
        <a:ext cx="1962950" cy="1575981"/>
      </dsp:txXfrm>
    </dsp:sp>
    <dsp:sp modelId="{F2D80AFB-04F6-4129-A6CC-3C2A907CD347}">
      <dsp:nvSpPr>
        <dsp:cNvPr id="0" name=""/>
        <dsp:cNvSpPr/>
      </dsp:nvSpPr>
      <dsp:spPr>
        <a:xfrm>
          <a:off x="8965431" y="1309871"/>
          <a:ext cx="2133464" cy="174649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a:t>Export Results</a:t>
          </a:r>
        </a:p>
      </dsp:txBody>
      <dsp:txXfrm>
        <a:off x="9050688" y="1395128"/>
        <a:ext cx="1962950" cy="15759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6D72C-0EE0-4015-AC12-C1814EC15186}">
      <dsp:nvSpPr>
        <dsp:cNvPr id="0" name=""/>
        <dsp:cNvSpPr/>
      </dsp:nvSpPr>
      <dsp:spPr>
        <a:xfrm>
          <a:off x="2073" y="55425"/>
          <a:ext cx="3226066" cy="345122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5">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n-US" sz="4400" kern="1200" dirty="0"/>
            <a:t>DBA</a:t>
          </a:r>
          <a:endParaRPr lang="en-US" sz="4800" kern="1200" dirty="0"/>
        </a:p>
      </dsp:txBody>
      <dsp:txXfrm>
        <a:off x="2073" y="1435915"/>
        <a:ext cx="3226066" cy="1380490"/>
      </dsp:txXfrm>
    </dsp:sp>
    <dsp:sp modelId="{A4473329-A0D7-4C9F-B107-9F77E7F1B96B}">
      <dsp:nvSpPr>
        <dsp:cNvPr id="0" name=""/>
        <dsp:cNvSpPr/>
      </dsp:nvSpPr>
      <dsp:spPr>
        <a:xfrm>
          <a:off x="722552" y="-55425"/>
          <a:ext cx="1785107" cy="178510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5">
              <a:tint val="50000"/>
              <a:hueOff val="0"/>
              <a:satOff val="0"/>
              <a:lumOff val="0"/>
              <a:alphaOff val="0"/>
              <a:shade val="25000"/>
              <a:satMod val="150000"/>
            </a:schemeClr>
          </a:contourClr>
        </a:sp3d>
      </dsp:spPr>
      <dsp:style>
        <a:lnRef idx="0">
          <a:scrgbClr r="0" g="0" b="0"/>
        </a:lnRef>
        <a:fillRef idx="1">
          <a:scrgbClr r="0" g="0" b="0"/>
        </a:fillRef>
        <a:effectRef idx="3">
          <a:scrgbClr r="0" g="0" b="0"/>
        </a:effectRef>
        <a:fontRef idx="minor"/>
      </dsp:style>
    </dsp:sp>
    <dsp:sp modelId="{8C371E9F-736D-4BE7-9C5B-F628A2D248D0}">
      <dsp:nvSpPr>
        <dsp:cNvPr id="0" name=""/>
        <dsp:cNvSpPr/>
      </dsp:nvSpPr>
      <dsp:spPr>
        <a:xfrm>
          <a:off x="3324921" y="60560"/>
          <a:ext cx="3226066" cy="3451225"/>
        </a:xfrm>
        <a:prstGeom prst="roundRect">
          <a:avLst>
            <a:gd name="adj" fmla="val 10000"/>
          </a:avLst>
        </a:prstGeom>
        <a:gradFill rotWithShape="0">
          <a:gsLst>
            <a:gs pos="0">
              <a:schemeClr val="accent5">
                <a:hueOff val="-8100301"/>
                <a:satOff val="-562"/>
                <a:lumOff val="5883"/>
                <a:alphaOff val="0"/>
                <a:shade val="51000"/>
                <a:satMod val="130000"/>
              </a:schemeClr>
            </a:gs>
            <a:gs pos="80000">
              <a:schemeClr val="accent5">
                <a:hueOff val="-8100301"/>
                <a:satOff val="-562"/>
                <a:lumOff val="5883"/>
                <a:alphaOff val="0"/>
                <a:shade val="93000"/>
                <a:satMod val="130000"/>
              </a:schemeClr>
            </a:gs>
            <a:gs pos="100000">
              <a:schemeClr val="accent5">
                <a:hueOff val="-8100301"/>
                <a:satOff val="-562"/>
                <a:lumOff val="58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5">
              <a:hueOff val="-8100301"/>
              <a:satOff val="-562"/>
              <a:lumOff val="5883"/>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Data </a:t>
          </a:r>
          <a:r>
            <a:rPr lang="en-US" sz="2000" kern="1200" dirty="0" smtClean="0"/>
            <a:t>Steward / Business Analyst</a:t>
          </a:r>
          <a:endParaRPr lang="en-US" sz="2000" kern="1200" dirty="0"/>
        </a:p>
      </dsp:txBody>
      <dsp:txXfrm>
        <a:off x="3324921" y="1441050"/>
        <a:ext cx="3226066" cy="1380490"/>
      </dsp:txXfrm>
    </dsp:sp>
    <dsp:sp modelId="{DAB957EE-F27F-4675-B93D-C1989174607C}">
      <dsp:nvSpPr>
        <dsp:cNvPr id="0" name=""/>
        <dsp:cNvSpPr/>
      </dsp:nvSpPr>
      <dsp:spPr>
        <a:xfrm>
          <a:off x="4094445" y="-60560"/>
          <a:ext cx="1687018" cy="180564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5">
              <a:tint val="50000"/>
              <a:hueOff val="-8096711"/>
              <a:satOff val="-156"/>
              <a:lumOff val="1289"/>
              <a:alphaOff val="0"/>
              <a:shade val="25000"/>
              <a:satMod val="150000"/>
            </a:schemeClr>
          </a:contourClr>
        </a:sp3d>
      </dsp:spPr>
      <dsp:style>
        <a:lnRef idx="0">
          <a:scrgbClr r="0" g="0" b="0"/>
        </a:lnRef>
        <a:fillRef idx="1">
          <a:scrgbClr r="0" g="0" b="0"/>
        </a:fillRef>
        <a:effectRef idx="3">
          <a:scrgbClr r="0" g="0" b="0"/>
        </a:effectRef>
        <a:fontRef idx="minor"/>
      </dsp:style>
    </dsp:sp>
    <dsp:sp modelId="{FFD5AE40-C2BF-425C-A373-B221F17DD5BA}">
      <dsp:nvSpPr>
        <dsp:cNvPr id="0" name=""/>
        <dsp:cNvSpPr/>
      </dsp:nvSpPr>
      <dsp:spPr>
        <a:xfrm>
          <a:off x="6647770" y="86240"/>
          <a:ext cx="3226066" cy="3451225"/>
        </a:xfrm>
        <a:prstGeom prst="roundRect">
          <a:avLst>
            <a:gd name="adj" fmla="val 10000"/>
          </a:avLst>
        </a:prstGeom>
        <a:gradFill rotWithShape="0">
          <a:gsLst>
            <a:gs pos="0">
              <a:schemeClr val="accent5">
                <a:hueOff val="-16200602"/>
                <a:satOff val="-1123"/>
                <a:lumOff val="11765"/>
                <a:alphaOff val="0"/>
                <a:shade val="51000"/>
                <a:satMod val="130000"/>
              </a:schemeClr>
            </a:gs>
            <a:gs pos="80000">
              <a:schemeClr val="accent5">
                <a:hueOff val="-16200602"/>
                <a:satOff val="-1123"/>
                <a:lumOff val="11765"/>
                <a:alphaOff val="0"/>
                <a:shade val="93000"/>
                <a:satMod val="130000"/>
              </a:schemeClr>
            </a:gs>
            <a:gs pos="100000">
              <a:schemeClr val="accent5">
                <a:hueOff val="-16200602"/>
                <a:satOff val="-1123"/>
                <a:lumOff val="117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5">
              <a:hueOff val="-16200602"/>
              <a:satOff val="-1123"/>
              <a:lumOff val="11765"/>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a:t>BI Developer</a:t>
          </a:r>
        </a:p>
      </dsp:txBody>
      <dsp:txXfrm>
        <a:off x="6647770" y="1466730"/>
        <a:ext cx="3226066" cy="1380490"/>
      </dsp:txXfrm>
    </dsp:sp>
    <dsp:sp modelId="{88F44308-5706-4E80-98CA-DAD8170275D5}">
      <dsp:nvSpPr>
        <dsp:cNvPr id="0" name=""/>
        <dsp:cNvSpPr/>
      </dsp:nvSpPr>
      <dsp:spPr>
        <a:xfrm>
          <a:off x="7293237" y="-86240"/>
          <a:ext cx="1935131" cy="190836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5">
              <a:tint val="50000"/>
              <a:hueOff val="-16193423"/>
              <a:satOff val="-312"/>
              <a:lumOff val="2577"/>
              <a:alphaOff val="0"/>
              <a:shade val="25000"/>
              <a:satMod val="150000"/>
            </a:schemeClr>
          </a:contourClr>
        </a:sp3d>
      </dsp:spPr>
      <dsp:style>
        <a:lnRef idx="0">
          <a:scrgbClr r="0" g="0" b="0"/>
        </a:lnRef>
        <a:fillRef idx="1">
          <a:scrgbClr r="0" g="0" b="0"/>
        </a:fillRef>
        <a:effectRef idx="3">
          <a:scrgbClr r="0" g="0" b="0"/>
        </a:effectRef>
        <a:fontRef idx="minor"/>
      </dsp:style>
    </dsp:sp>
    <dsp:sp modelId="{216460FA-CF23-49C8-88B3-FC251F31E8A7}">
      <dsp:nvSpPr>
        <dsp:cNvPr id="0" name=""/>
        <dsp:cNvSpPr/>
      </dsp:nvSpPr>
      <dsp:spPr>
        <a:xfrm>
          <a:off x="395036" y="2760980"/>
          <a:ext cx="9085837" cy="517683"/>
        </a:xfrm>
        <a:prstGeom prst="leftRightArrow">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5">
              <a:tint val="40000"/>
              <a:hueOff val="0"/>
              <a:satOff val="0"/>
              <a:lumOff val="0"/>
              <a:alphaOff val="0"/>
              <a:shade val="25000"/>
              <a:satMod val="150000"/>
            </a:schemeClr>
          </a:contourClr>
        </a:sp3d>
      </dsp:spPr>
      <dsp:style>
        <a:lnRef idx="0">
          <a:scrgbClr r="0" g="0" b="0"/>
        </a:lnRef>
        <a:fillRef idx="3">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C288F-4D0C-496A-A9CE-0DBCE001F089}">
      <dsp:nvSpPr>
        <dsp:cNvPr id="0" name=""/>
        <dsp:cNvSpPr/>
      </dsp:nvSpPr>
      <dsp:spPr>
        <a:xfrm>
          <a:off x="4120120" y="400486"/>
          <a:ext cx="4864608" cy="4864608"/>
        </a:xfrm>
        <a:prstGeom prst="pie">
          <a:avLst>
            <a:gd name="adj1" fmla="val 1620000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smtClean="0"/>
            <a:t>Cleansing</a:t>
          </a:r>
          <a:endParaRPr lang="en-US" sz="2600" kern="1200" dirty="0"/>
        </a:p>
      </dsp:txBody>
      <dsp:txXfrm>
        <a:off x="6608019" y="1300439"/>
        <a:ext cx="1795272" cy="1447800"/>
      </dsp:txXfrm>
    </dsp:sp>
    <dsp:sp modelId="{CD5C3157-B9AB-4C43-BB82-68FC88FA1A2A}">
      <dsp:nvSpPr>
        <dsp:cNvPr id="0" name=""/>
        <dsp:cNvSpPr/>
      </dsp:nvSpPr>
      <dsp:spPr>
        <a:xfrm>
          <a:off x="4125797" y="487528"/>
          <a:ext cx="4864608" cy="4864608"/>
        </a:xfrm>
        <a:prstGeom prst="pie">
          <a:avLst>
            <a:gd name="adj1" fmla="val 0"/>
            <a:gd name="adj2" fmla="val 54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smtClean="0"/>
            <a:t>Matching</a:t>
          </a:r>
          <a:endParaRPr lang="en-US" sz="2600" kern="1200" dirty="0"/>
        </a:p>
      </dsp:txBody>
      <dsp:txXfrm>
        <a:off x="6644969" y="3006700"/>
        <a:ext cx="1795272" cy="1447800"/>
      </dsp:txXfrm>
    </dsp:sp>
    <dsp:sp modelId="{229067D2-436B-4602-BF3E-93A9BFB469B7}">
      <dsp:nvSpPr>
        <dsp:cNvPr id="0" name=""/>
        <dsp:cNvSpPr/>
      </dsp:nvSpPr>
      <dsp:spPr>
        <a:xfrm>
          <a:off x="4012355" y="487528"/>
          <a:ext cx="4864608" cy="4864608"/>
        </a:xfrm>
        <a:prstGeom prst="pie">
          <a:avLst>
            <a:gd name="adj1" fmla="val 5400000"/>
            <a:gd name="adj2" fmla="val 108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smtClean="0"/>
            <a:t>Profiling</a:t>
          </a:r>
          <a:endParaRPr lang="en-US" sz="2600" kern="1200" dirty="0"/>
        </a:p>
      </dsp:txBody>
      <dsp:txXfrm>
        <a:off x="4562519" y="3006700"/>
        <a:ext cx="1795272" cy="1447800"/>
      </dsp:txXfrm>
    </dsp:sp>
    <dsp:sp modelId="{8FA92CC1-0340-4E55-9553-33A4E2E7DE37}">
      <dsp:nvSpPr>
        <dsp:cNvPr id="0" name=""/>
        <dsp:cNvSpPr/>
      </dsp:nvSpPr>
      <dsp:spPr>
        <a:xfrm>
          <a:off x="4012355" y="400500"/>
          <a:ext cx="4864608" cy="4864608"/>
        </a:xfrm>
        <a:prstGeom prst="pie">
          <a:avLst>
            <a:gd name="adj1" fmla="val 10800000"/>
            <a:gd name="adj2" fmla="val 162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smtClean="0"/>
            <a:t>Monitoring</a:t>
          </a:r>
          <a:endParaRPr lang="en-US" sz="2600" kern="1200" dirty="0"/>
        </a:p>
      </dsp:txBody>
      <dsp:txXfrm>
        <a:off x="4562519" y="1298136"/>
        <a:ext cx="1795272" cy="1447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D6BBE-6204-4E6A-817A-CC64FD1684B6}">
      <dsp:nvSpPr>
        <dsp:cNvPr id="0" name=""/>
        <dsp:cNvSpPr/>
      </dsp:nvSpPr>
      <dsp:spPr>
        <a:xfrm rot="5400000">
          <a:off x="7132348" y="-3045266"/>
          <a:ext cx="792564" cy="7085770"/>
        </a:xfrm>
        <a:prstGeom prst="round2SameRect">
          <a:avLst/>
        </a:prstGeom>
        <a:solidFill>
          <a:srgbClr val="FFFFFF">
            <a:alpha val="64000"/>
          </a:srgb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rgbClr val="0A445F"/>
              </a:solidFill>
            </a:rPr>
            <a:t>Based on a </a:t>
          </a:r>
          <a:r>
            <a:rPr lang="en-US" sz="1800" b="1" u="none" kern="1200" dirty="0" smtClean="0">
              <a:solidFill>
                <a:srgbClr val="0A445F"/>
              </a:solidFill>
            </a:rPr>
            <a:t>Data Quality Knowledge Base</a:t>
          </a:r>
          <a:r>
            <a:rPr lang="en-US" sz="1800" u="none" kern="1200" dirty="0" smtClean="0">
              <a:solidFill>
                <a:srgbClr val="0A445F"/>
              </a:solidFill>
            </a:rPr>
            <a:t> </a:t>
          </a:r>
          <a:r>
            <a:rPr lang="en-US" sz="1800" kern="1200" dirty="0" smtClean="0">
              <a:solidFill>
                <a:srgbClr val="0A445F"/>
              </a:solidFill>
            </a:rPr>
            <a:t>(DQKB)</a:t>
          </a:r>
          <a:endParaRPr lang="en-US" sz="1800" kern="1200" dirty="0">
            <a:solidFill>
              <a:srgbClr val="0A445F"/>
            </a:solidFill>
          </a:endParaRPr>
        </a:p>
      </dsp:txBody>
      <dsp:txXfrm rot="-5400000">
        <a:off x="3985745" y="140027"/>
        <a:ext cx="7047080" cy="715184"/>
      </dsp:txXfrm>
    </dsp:sp>
    <dsp:sp modelId="{49F16279-FF64-498D-B5AA-88E5400D9ADB}">
      <dsp:nvSpPr>
        <dsp:cNvPr id="0" name=""/>
        <dsp:cNvSpPr/>
      </dsp:nvSpPr>
      <dsp:spPr>
        <a:xfrm>
          <a:off x="0" y="0"/>
          <a:ext cx="3985745" cy="990705"/>
        </a:xfrm>
        <a:prstGeom prst="roundRect">
          <a:avLst/>
        </a:prstGeom>
        <a:gradFill flip="none" rotWithShape="1">
          <a:gsLst>
            <a:gs pos="0">
              <a:schemeClr val="accent1">
                <a:alpha val="49000"/>
              </a:schemeClr>
            </a:gs>
            <a:gs pos="80000">
              <a:schemeClr val="accent4">
                <a:alpha val="64000"/>
              </a:schemeClr>
            </a:gs>
            <a:gs pos="100000">
              <a:schemeClr val="accent4">
                <a:lumMod val="75000"/>
              </a:schemeClr>
            </a:gs>
          </a:gsLst>
          <a:lin ang="1596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Knowledge-Driven</a:t>
          </a:r>
          <a:endParaRPr lang="en-US" sz="2400" b="1" kern="1200" dirty="0">
            <a:solidFill>
              <a:schemeClr val="tx1"/>
            </a:solidFill>
          </a:endParaRPr>
        </a:p>
      </dsp:txBody>
      <dsp:txXfrm>
        <a:off x="48362" y="48362"/>
        <a:ext cx="3889021" cy="893981"/>
      </dsp:txXfrm>
    </dsp:sp>
    <dsp:sp modelId="{B16E8C3B-EE3E-4B22-B840-5362C5396A91}">
      <dsp:nvSpPr>
        <dsp:cNvPr id="0" name=""/>
        <dsp:cNvSpPr/>
      </dsp:nvSpPr>
      <dsp:spPr>
        <a:xfrm rot="5400000">
          <a:off x="7132348" y="-2005025"/>
          <a:ext cx="792564" cy="7085770"/>
        </a:xfrm>
        <a:prstGeom prst="round2SameRect">
          <a:avLst/>
        </a:prstGeom>
        <a:solidFill>
          <a:schemeClr val="tx1">
            <a:alpha val="64000"/>
          </a:schemeClr>
        </a:solidFill>
        <a:ln w="9525" cap="flat" cmpd="sng" algn="ctr">
          <a:solidFill>
            <a:schemeClr val="accent2">
              <a:tint val="40000"/>
              <a:alpha val="90000"/>
              <a:hueOff val="5130928"/>
              <a:satOff val="-922"/>
              <a:lumOff val="-21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u="none" kern="1200" dirty="0" smtClean="0">
              <a:solidFill>
                <a:srgbClr val="0A445F"/>
              </a:solidFill>
            </a:rPr>
            <a:t>Data Domains </a:t>
          </a:r>
          <a:r>
            <a:rPr lang="en-US" sz="1800" kern="1200" dirty="0" smtClean="0">
              <a:solidFill>
                <a:srgbClr val="0A445F"/>
              </a:solidFill>
            </a:rPr>
            <a:t>capture the </a:t>
          </a:r>
          <a:r>
            <a:rPr lang="en-US" sz="1800" b="1" u="none" kern="1200" dirty="0" smtClean="0">
              <a:solidFill>
                <a:srgbClr val="0A445F"/>
              </a:solidFill>
            </a:rPr>
            <a:t>semantics </a:t>
          </a:r>
          <a:r>
            <a:rPr lang="en-US" sz="1800" b="0" u="none" kern="1200" dirty="0" smtClean="0">
              <a:solidFill>
                <a:srgbClr val="0A445F"/>
              </a:solidFill>
            </a:rPr>
            <a:t>of your data</a:t>
          </a:r>
          <a:endParaRPr lang="en-US" sz="1800" b="1" u="none" kern="1200" dirty="0">
            <a:solidFill>
              <a:srgbClr val="0A445F"/>
            </a:solidFill>
          </a:endParaRPr>
        </a:p>
      </dsp:txBody>
      <dsp:txXfrm rot="-5400000">
        <a:off x="3985745" y="1180268"/>
        <a:ext cx="7047080" cy="715184"/>
      </dsp:txXfrm>
    </dsp:sp>
    <dsp:sp modelId="{3B643F35-CABA-4F39-8BB4-0203EE7FAB40}">
      <dsp:nvSpPr>
        <dsp:cNvPr id="0" name=""/>
        <dsp:cNvSpPr/>
      </dsp:nvSpPr>
      <dsp:spPr>
        <a:xfrm>
          <a:off x="7723" y="2066202"/>
          <a:ext cx="3985745" cy="990705"/>
        </a:xfrm>
        <a:prstGeom prst="roundRect">
          <a:avLst/>
        </a:prstGeom>
        <a:gradFill flip="none" rotWithShape="1">
          <a:gsLst>
            <a:gs pos="0">
              <a:schemeClr val="accent4">
                <a:lumMod val="75000"/>
                <a:alpha val="64000"/>
              </a:schemeClr>
            </a:gs>
            <a:gs pos="100000">
              <a:schemeClr val="accent4"/>
            </a:gs>
            <a:gs pos="76000">
              <a:schemeClr val="accent1">
                <a:alpha val="64000"/>
              </a:schemeClr>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Knowledge Discovery</a:t>
          </a:r>
          <a:endParaRPr lang="en-US" sz="2400" b="1" kern="1200" dirty="0">
            <a:solidFill>
              <a:schemeClr val="tx1"/>
            </a:solidFill>
          </a:endParaRPr>
        </a:p>
      </dsp:txBody>
      <dsp:txXfrm>
        <a:off x="56085" y="2114564"/>
        <a:ext cx="3889021" cy="893981"/>
      </dsp:txXfrm>
    </dsp:sp>
    <dsp:sp modelId="{7FBEF402-F739-443B-9F23-A2777D999712}">
      <dsp:nvSpPr>
        <dsp:cNvPr id="0" name=""/>
        <dsp:cNvSpPr/>
      </dsp:nvSpPr>
      <dsp:spPr>
        <a:xfrm rot="5400000">
          <a:off x="7132348" y="-964785"/>
          <a:ext cx="792564" cy="7085770"/>
        </a:xfrm>
        <a:prstGeom prst="round2SameRect">
          <a:avLst/>
        </a:prstGeom>
        <a:solidFill>
          <a:srgbClr val="FFFFFF">
            <a:alpha val="64000"/>
          </a:srgbClr>
        </a:solidFill>
        <a:ln w="9525" cap="flat" cmpd="sng" algn="ctr">
          <a:solidFill>
            <a:schemeClr val="accent2">
              <a:tint val="40000"/>
              <a:alpha val="90000"/>
              <a:hueOff val="10261857"/>
              <a:satOff val="-1845"/>
              <a:lumOff val="-43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u="none" kern="1200" dirty="0" smtClean="0">
              <a:solidFill>
                <a:srgbClr val="0A445F"/>
              </a:solidFill>
            </a:rPr>
            <a:t>Acquires additional knowledge </a:t>
          </a:r>
          <a:r>
            <a:rPr lang="en-US" sz="1800" b="0" u="none" kern="1200" dirty="0" smtClean="0">
              <a:solidFill>
                <a:srgbClr val="0A445F"/>
              </a:solidFill>
            </a:rPr>
            <a:t>the more you use it</a:t>
          </a:r>
          <a:endParaRPr lang="en-US" sz="1800" kern="1200" dirty="0">
            <a:solidFill>
              <a:srgbClr val="0A445F"/>
            </a:solidFill>
          </a:endParaRPr>
        </a:p>
      </dsp:txBody>
      <dsp:txXfrm rot="-5400000">
        <a:off x="3985745" y="2220508"/>
        <a:ext cx="7047080" cy="715184"/>
      </dsp:txXfrm>
    </dsp:sp>
    <dsp:sp modelId="{FBB1ECD0-F240-48B1-9B30-41BCDA12DCC6}">
      <dsp:nvSpPr>
        <dsp:cNvPr id="0" name=""/>
        <dsp:cNvSpPr/>
      </dsp:nvSpPr>
      <dsp:spPr>
        <a:xfrm>
          <a:off x="0" y="1028270"/>
          <a:ext cx="3985745" cy="990705"/>
        </a:xfrm>
        <a:prstGeom prst="roundRect">
          <a:avLst/>
        </a:prstGeom>
        <a:gradFill flip="none" rotWithShape="1">
          <a:gsLst>
            <a:gs pos="0">
              <a:schemeClr val="bg2">
                <a:lumMod val="50000"/>
                <a:alpha val="64000"/>
              </a:schemeClr>
            </a:gs>
            <a:gs pos="100000">
              <a:schemeClr val="tx2">
                <a:lumMod val="75000"/>
                <a:alpha val="80000"/>
              </a:schemeClr>
            </a:gs>
            <a:gs pos="52000">
              <a:schemeClr val="tx1">
                <a:alpha val="66000"/>
              </a:schemeClr>
            </a:gs>
          </a:gsLst>
          <a:lin ang="3600000" scaled="0"/>
          <a:tileRect/>
        </a:gradFill>
        <a:ln>
          <a:gradFill flip="none" rotWithShape="1">
            <a:gsLst>
              <a:gs pos="0">
                <a:schemeClr val="tx2">
                  <a:lumMod val="75000"/>
                </a:schemeClr>
              </a:gs>
              <a:gs pos="100000">
                <a:schemeClr val="tx2">
                  <a:lumMod val="60000"/>
                  <a:lumOff val="40000"/>
                </a:schemeClr>
              </a:gs>
            </a:gsLst>
            <a:lin ang="0" scaled="1"/>
            <a:tileRect/>
          </a:gra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2D42"/>
              </a:solidFill>
            </a:rPr>
            <a:t>Semantics</a:t>
          </a:r>
          <a:endParaRPr lang="en-US" sz="2400" b="1" kern="1200" dirty="0">
            <a:solidFill>
              <a:srgbClr val="002D42"/>
            </a:solidFill>
          </a:endParaRPr>
        </a:p>
      </dsp:txBody>
      <dsp:txXfrm>
        <a:off x="48362" y="1076632"/>
        <a:ext cx="3889021" cy="893981"/>
      </dsp:txXfrm>
    </dsp:sp>
    <dsp:sp modelId="{2DB96721-914A-4F4E-8EEE-EC1C0FA562AE}">
      <dsp:nvSpPr>
        <dsp:cNvPr id="0" name=""/>
        <dsp:cNvSpPr/>
      </dsp:nvSpPr>
      <dsp:spPr>
        <a:xfrm rot="5400000">
          <a:off x="7132348" y="75455"/>
          <a:ext cx="792564" cy="7085770"/>
        </a:xfrm>
        <a:prstGeom prst="round2SameRect">
          <a:avLst/>
        </a:prstGeom>
        <a:solidFill>
          <a:srgbClr val="FFFFFF">
            <a:alpha val="64000"/>
          </a:srgbClr>
        </a:solidFill>
        <a:ln w="9525" cap="flat" cmpd="sng" algn="ctr">
          <a:solidFill>
            <a:schemeClr val="accent2">
              <a:tint val="40000"/>
              <a:alpha val="90000"/>
              <a:hueOff val="15392785"/>
              <a:satOff val="-2767"/>
              <a:lumOff val="-64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rgbClr val="0A445F"/>
              </a:solidFill>
            </a:rPr>
            <a:t>Support use of </a:t>
          </a:r>
          <a:r>
            <a:rPr lang="en-US" sz="1800" b="1" u="none" kern="1200" dirty="0" smtClean="0">
              <a:solidFill>
                <a:srgbClr val="0A445F"/>
              </a:solidFill>
            </a:rPr>
            <a:t>user-generated knowledge </a:t>
          </a:r>
          <a:r>
            <a:rPr lang="en-US" sz="1800" kern="1200" dirty="0" smtClean="0">
              <a:solidFill>
                <a:srgbClr val="0A445F"/>
              </a:solidFill>
            </a:rPr>
            <a:t>and IP by 3</a:t>
          </a:r>
          <a:r>
            <a:rPr lang="en-US" sz="1800" kern="1200" baseline="30000" dirty="0" smtClean="0">
              <a:solidFill>
                <a:srgbClr val="0A445F"/>
              </a:solidFill>
            </a:rPr>
            <a:t>rd</a:t>
          </a:r>
          <a:r>
            <a:rPr lang="en-US" sz="1800" kern="1200" dirty="0" smtClean="0">
              <a:solidFill>
                <a:srgbClr val="0A445F"/>
              </a:solidFill>
            </a:rPr>
            <a:t> party </a:t>
          </a:r>
          <a:r>
            <a:rPr lang="en-US" sz="1800" b="1" u="none" kern="1200" dirty="0" smtClean="0">
              <a:solidFill>
                <a:srgbClr val="0A445F"/>
              </a:solidFill>
            </a:rPr>
            <a:t>reference data providers</a:t>
          </a:r>
          <a:endParaRPr lang="en-US" sz="1800" b="1" u="none" kern="1200" dirty="0">
            <a:solidFill>
              <a:srgbClr val="0A445F"/>
            </a:solidFill>
          </a:endParaRPr>
        </a:p>
      </dsp:txBody>
      <dsp:txXfrm rot="-5400000">
        <a:off x="3985745" y="3260748"/>
        <a:ext cx="7047080" cy="715184"/>
      </dsp:txXfrm>
    </dsp:sp>
    <dsp:sp modelId="{03CA6BDA-B20F-4D51-A85A-FF9DB583D142}">
      <dsp:nvSpPr>
        <dsp:cNvPr id="0" name=""/>
        <dsp:cNvSpPr/>
      </dsp:nvSpPr>
      <dsp:spPr>
        <a:xfrm>
          <a:off x="0" y="3099894"/>
          <a:ext cx="3985745" cy="990705"/>
        </a:xfrm>
        <a:prstGeom prst="roundRect">
          <a:avLst/>
        </a:prstGeom>
        <a:gradFill flip="none" rotWithShape="1">
          <a:gsLst>
            <a:gs pos="0">
              <a:schemeClr val="tx2">
                <a:lumMod val="75000"/>
                <a:alpha val="64000"/>
              </a:schemeClr>
            </a:gs>
            <a:gs pos="100000">
              <a:schemeClr val="tx2">
                <a:lumMod val="75000"/>
                <a:alpha val="80000"/>
              </a:schemeClr>
            </a:gs>
            <a:gs pos="49000">
              <a:schemeClr val="tx1">
                <a:alpha val="80000"/>
              </a:schemeClr>
            </a:gs>
          </a:gsLst>
          <a:lin ang="3600000" scaled="0"/>
          <a:tileRect/>
        </a:gradFill>
        <a:ln>
          <a:gradFill flip="none" rotWithShape="1">
            <a:gsLst>
              <a:gs pos="0">
                <a:schemeClr val="tx2">
                  <a:lumMod val="75000"/>
                </a:schemeClr>
              </a:gs>
              <a:gs pos="100000">
                <a:schemeClr val="tx2">
                  <a:lumMod val="60000"/>
                  <a:lumOff val="40000"/>
                </a:schemeClr>
              </a:gs>
            </a:gsLst>
            <a:lin ang="0" scaled="1"/>
            <a:tileRect/>
          </a:gra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2D42"/>
              </a:solidFill>
            </a:rPr>
            <a:t>Open and Extendible</a:t>
          </a:r>
          <a:endParaRPr lang="en-US" sz="2400" b="1" kern="1200" dirty="0">
            <a:solidFill>
              <a:srgbClr val="002D42"/>
            </a:solidFill>
          </a:endParaRPr>
        </a:p>
      </dsp:txBody>
      <dsp:txXfrm>
        <a:off x="48362" y="3148256"/>
        <a:ext cx="3889021" cy="893981"/>
      </dsp:txXfrm>
    </dsp:sp>
    <dsp:sp modelId="{5417637B-99E5-4373-A92E-536B7DFEA33E}">
      <dsp:nvSpPr>
        <dsp:cNvPr id="0" name=""/>
        <dsp:cNvSpPr/>
      </dsp:nvSpPr>
      <dsp:spPr>
        <a:xfrm rot="5400000">
          <a:off x="7132348" y="1115696"/>
          <a:ext cx="792564" cy="7085770"/>
        </a:xfrm>
        <a:prstGeom prst="round2SameRect">
          <a:avLst/>
        </a:prstGeom>
        <a:solidFill>
          <a:srgbClr val="FFFFFF">
            <a:alpha val="64000"/>
          </a:srgbClr>
        </a:solidFill>
        <a:ln w="9525" cap="flat" cmpd="sng" algn="ctr">
          <a:solidFill>
            <a:schemeClr val="accent2">
              <a:tint val="40000"/>
              <a:alpha val="90000"/>
              <a:hueOff val="20523713"/>
              <a:satOff val="-3689"/>
              <a:lumOff val="-85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rgbClr val="0A445F"/>
              </a:solidFill>
            </a:rPr>
            <a:t>Compelling user experience designed for </a:t>
          </a:r>
          <a:r>
            <a:rPr lang="en-US" sz="1800" b="1" u="none" kern="1200" dirty="0" smtClean="0">
              <a:solidFill>
                <a:srgbClr val="0A445F"/>
              </a:solidFill>
            </a:rPr>
            <a:t>increased productivity</a:t>
          </a:r>
          <a:endParaRPr lang="en-US" sz="1800" b="1" u="none" kern="1200" dirty="0">
            <a:solidFill>
              <a:srgbClr val="0A445F"/>
            </a:solidFill>
          </a:endParaRPr>
        </a:p>
      </dsp:txBody>
      <dsp:txXfrm rot="-5400000">
        <a:off x="3985745" y="4300989"/>
        <a:ext cx="7047080" cy="715184"/>
      </dsp:txXfrm>
    </dsp:sp>
    <dsp:sp modelId="{C3A9BD33-0BD0-401C-A0E4-78BC5948992D}">
      <dsp:nvSpPr>
        <dsp:cNvPr id="0" name=""/>
        <dsp:cNvSpPr/>
      </dsp:nvSpPr>
      <dsp:spPr>
        <a:xfrm>
          <a:off x="0" y="4131536"/>
          <a:ext cx="3985745" cy="990705"/>
        </a:xfrm>
        <a:prstGeom prst="roundRect">
          <a:avLst/>
        </a:prstGeom>
        <a:gradFill flip="none" rotWithShape="1">
          <a:gsLst>
            <a:gs pos="0">
              <a:schemeClr val="accent4">
                <a:lumMod val="75000"/>
                <a:alpha val="80000"/>
              </a:schemeClr>
            </a:gs>
            <a:gs pos="80000">
              <a:schemeClr val="accent1">
                <a:alpha val="80000"/>
              </a:schemeClr>
            </a:gs>
            <a:gs pos="100000">
              <a:schemeClr val="accent4"/>
            </a:gs>
          </a:gsLst>
          <a:lin ang="57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Easy to use</a:t>
          </a:r>
          <a:endParaRPr lang="en-US" sz="2400" b="1" kern="1200" dirty="0">
            <a:solidFill>
              <a:schemeClr val="tx1"/>
            </a:solidFill>
          </a:endParaRPr>
        </a:p>
      </dsp:txBody>
      <dsp:txXfrm>
        <a:off x="48362" y="4179898"/>
        <a:ext cx="3889021" cy="8939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C0CEB-FD3B-41C8-9E01-73B61F364970}">
      <dsp:nvSpPr>
        <dsp:cNvPr id="0" name=""/>
        <dsp:cNvSpPr/>
      </dsp:nvSpPr>
      <dsp:spPr>
        <a:xfrm rot="5400000">
          <a:off x="1668067" y="1669746"/>
          <a:ext cx="1476747" cy="1681224"/>
        </a:xfrm>
        <a:prstGeom prst="bentUpArrow">
          <a:avLst>
            <a:gd name="adj1" fmla="val 32840"/>
            <a:gd name="adj2" fmla="val 25000"/>
            <a:gd name="adj3" fmla="val 35780"/>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3A3E1742-510D-4ED6-889B-E54EB5FB4342}">
      <dsp:nvSpPr>
        <dsp:cNvPr id="0" name=""/>
        <dsp:cNvSpPr/>
      </dsp:nvSpPr>
      <dsp:spPr>
        <a:xfrm>
          <a:off x="1276819" y="32743"/>
          <a:ext cx="2485972" cy="1740100"/>
        </a:xfrm>
        <a:prstGeom prst="roundRect">
          <a:avLst>
            <a:gd name="adj" fmla="val 16670"/>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1. Run SQL Setup to add DQS features</a:t>
          </a:r>
          <a:endParaRPr lang="en-US" sz="2200" kern="1200" dirty="0"/>
        </a:p>
      </dsp:txBody>
      <dsp:txXfrm>
        <a:off x="1361779" y="117703"/>
        <a:ext cx="2316052" cy="1570180"/>
      </dsp:txXfrm>
    </dsp:sp>
    <dsp:sp modelId="{4B9444FA-963F-4538-8F9A-8AC8A21AA884}">
      <dsp:nvSpPr>
        <dsp:cNvPr id="0" name=""/>
        <dsp:cNvSpPr/>
      </dsp:nvSpPr>
      <dsp:spPr>
        <a:xfrm>
          <a:off x="3762792" y="198701"/>
          <a:ext cx="1808059" cy="1406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Need to be Administrator</a:t>
          </a:r>
          <a:endParaRPr lang="en-US" sz="1100" kern="1200" dirty="0"/>
        </a:p>
        <a:p>
          <a:pPr marL="57150" lvl="1" indent="-57150" algn="l" defTabSz="488950">
            <a:lnSpc>
              <a:spcPct val="90000"/>
            </a:lnSpc>
            <a:spcBef>
              <a:spcPct val="0"/>
            </a:spcBef>
            <a:spcAft>
              <a:spcPct val="15000"/>
            </a:spcAft>
            <a:buChar char="••"/>
          </a:pPr>
          <a:r>
            <a:rPr lang="en-US" sz="1100" kern="1200" dirty="0" smtClean="0"/>
            <a:t>64-bit recommended</a:t>
          </a:r>
          <a:endParaRPr lang="en-US" sz="1100" kern="1200" dirty="0"/>
        </a:p>
        <a:p>
          <a:pPr marL="57150" lvl="1" indent="-57150" algn="l" defTabSz="488950">
            <a:lnSpc>
              <a:spcPct val="90000"/>
            </a:lnSpc>
            <a:spcBef>
              <a:spcPct val="0"/>
            </a:spcBef>
            <a:spcAft>
              <a:spcPct val="15000"/>
            </a:spcAft>
            <a:buChar char="••"/>
          </a:pPr>
          <a:r>
            <a:rPr lang="en-US" sz="1100" kern="1200" dirty="0" smtClean="0"/>
            <a:t>One DQS server per SQL instance possible</a:t>
          </a:r>
          <a:endParaRPr lang="en-US" sz="1100" kern="1200" dirty="0"/>
        </a:p>
        <a:p>
          <a:pPr marL="57150" lvl="1" indent="-57150" algn="l" defTabSz="488950">
            <a:lnSpc>
              <a:spcPct val="90000"/>
            </a:lnSpc>
            <a:spcBef>
              <a:spcPct val="0"/>
            </a:spcBef>
            <a:spcAft>
              <a:spcPct val="15000"/>
            </a:spcAft>
            <a:buChar char="••"/>
          </a:pPr>
          <a:r>
            <a:rPr lang="en-US" sz="1100" kern="1200" dirty="0" smtClean="0"/>
            <a:t>Separate Checkboxes for Client and Server and SSIS</a:t>
          </a:r>
          <a:endParaRPr lang="en-US" sz="1100" kern="1200" dirty="0"/>
        </a:p>
      </dsp:txBody>
      <dsp:txXfrm>
        <a:off x="3762792" y="198701"/>
        <a:ext cx="1808059" cy="1406425"/>
      </dsp:txXfrm>
    </dsp:sp>
    <dsp:sp modelId="{656A7B5B-CE4C-4C99-B53B-598F3A1F35F8}">
      <dsp:nvSpPr>
        <dsp:cNvPr id="0" name=""/>
        <dsp:cNvSpPr/>
      </dsp:nvSpPr>
      <dsp:spPr>
        <a:xfrm rot="5400000">
          <a:off x="3729203" y="3624453"/>
          <a:ext cx="1476747" cy="1681224"/>
        </a:xfrm>
        <a:prstGeom prst="bentUpArrow">
          <a:avLst>
            <a:gd name="adj1" fmla="val 32840"/>
            <a:gd name="adj2" fmla="val 25000"/>
            <a:gd name="adj3" fmla="val 35780"/>
          </a:avLst>
        </a:prstGeom>
        <a:gradFill rotWithShape="0">
          <a:gsLst>
            <a:gs pos="0">
              <a:schemeClr val="accent1">
                <a:tint val="50000"/>
                <a:hueOff val="-1900331"/>
                <a:satOff val="-21632"/>
                <a:lumOff val="8001"/>
                <a:alphaOff val="0"/>
                <a:shade val="51000"/>
                <a:satMod val="130000"/>
              </a:schemeClr>
            </a:gs>
            <a:gs pos="80000">
              <a:schemeClr val="accent1">
                <a:tint val="50000"/>
                <a:hueOff val="-1900331"/>
                <a:satOff val="-21632"/>
                <a:lumOff val="8001"/>
                <a:alphaOff val="0"/>
                <a:shade val="93000"/>
                <a:satMod val="130000"/>
              </a:schemeClr>
            </a:gs>
            <a:gs pos="100000">
              <a:schemeClr val="accent1">
                <a:tint val="50000"/>
                <a:hueOff val="-1900331"/>
                <a:satOff val="-21632"/>
                <a:lumOff val="8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05B5B1AA-F40B-4634-9DC4-CAEFACF7499F}">
      <dsp:nvSpPr>
        <dsp:cNvPr id="0" name=""/>
        <dsp:cNvSpPr/>
      </dsp:nvSpPr>
      <dsp:spPr>
        <a:xfrm>
          <a:off x="3337955" y="1987449"/>
          <a:ext cx="2485972" cy="1740100"/>
        </a:xfrm>
        <a:prstGeom prst="roundRect">
          <a:avLst>
            <a:gd name="adj" fmla="val 16670"/>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2. Run </a:t>
          </a:r>
          <a:r>
            <a:rPr lang="en-US" sz="2200" kern="1200" dirty="0" err="1" smtClean="0"/>
            <a:t>DQSInstaller.exe</a:t>
          </a:r>
          <a:endParaRPr lang="en-US" sz="2200" kern="1200" dirty="0"/>
        </a:p>
      </dsp:txBody>
      <dsp:txXfrm>
        <a:off x="3422915" y="2072409"/>
        <a:ext cx="2316052" cy="1570180"/>
      </dsp:txXfrm>
    </dsp:sp>
    <dsp:sp modelId="{7D00E3A9-80D8-44F4-8338-37D2946EDEDA}">
      <dsp:nvSpPr>
        <dsp:cNvPr id="0" name=""/>
        <dsp:cNvSpPr/>
      </dsp:nvSpPr>
      <dsp:spPr>
        <a:xfrm>
          <a:off x="5823928" y="2153408"/>
          <a:ext cx="1808059" cy="1406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Be Windows Admin</a:t>
          </a:r>
          <a:endParaRPr lang="en-US" sz="1100" kern="1200" dirty="0"/>
        </a:p>
        <a:p>
          <a:pPr marL="57150" lvl="1" indent="-57150" algn="l" defTabSz="488950">
            <a:lnSpc>
              <a:spcPct val="90000"/>
            </a:lnSpc>
            <a:spcBef>
              <a:spcPct val="0"/>
            </a:spcBef>
            <a:spcAft>
              <a:spcPct val="15000"/>
            </a:spcAft>
            <a:buChar char="••"/>
          </a:pPr>
          <a:r>
            <a:rPr lang="en-US" sz="1100" kern="1200" dirty="0" smtClean="0"/>
            <a:t>Be SQL </a:t>
          </a:r>
          <a:r>
            <a:rPr lang="en-US" sz="1100" kern="1200" dirty="0" err="1" smtClean="0"/>
            <a:t>SysAdmin</a:t>
          </a:r>
          <a:endParaRPr lang="en-US" sz="1100" kern="1200" dirty="0"/>
        </a:p>
        <a:p>
          <a:pPr marL="57150" lvl="1" indent="-57150" algn="l" defTabSz="488950">
            <a:lnSpc>
              <a:spcPct val="90000"/>
            </a:lnSpc>
            <a:spcBef>
              <a:spcPct val="0"/>
            </a:spcBef>
            <a:spcAft>
              <a:spcPct val="15000"/>
            </a:spcAft>
            <a:buChar char="••"/>
          </a:pPr>
          <a:r>
            <a:rPr lang="en-US" sz="1100" kern="1200" dirty="0" smtClean="0"/>
            <a:t>Find DQSInstaller.exe</a:t>
          </a:r>
          <a:endParaRPr lang="en-US" sz="1100" kern="1200" dirty="0"/>
        </a:p>
        <a:p>
          <a:pPr marL="57150" lvl="1" indent="-57150" algn="l" defTabSz="488950">
            <a:lnSpc>
              <a:spcPct val="90000"/>
            </a:lnSpc>
            <a:spcBef>
              <a:spcPct val="0"/>
            </a:spcBef>
            <a:spcAft>
              <a:spcPct val="15000"/>
            </a:spcAft>
            <a:buChar char="••"/>
          </a:pPr>
          <a:r>
            <a:rPr lang="en-US" sz="1100" kern="1200" dirty="0" smtClean="0"/>
            <a:t>Run as UAC elevated Admin</a:t>
          </a:r>
          <a:endParaRPr lang="en-US" sz="1100" kern="1200" dirty="0"/>
        </a:p>
        <a:p>
          <a:pPr marL="57150" lvl="1" indent="-57150" algn="l" defTabSz="488950">
            <a:lnSpc>
              <a:spcPct val="90000"/>
            </a:lnSpc>
            <a:spcBef>
              <a:spcPct val="0"/>
            </a:spcBef>
            <a:spcAft>
              <a:spcPct val="15000"/>
            </a:spcAft>
            <a:buChar char="••"/>
          </a:pPr>
          <a:r>
            <a:rPr lang="en-US" sz="1100" kern="1200" dirty="0" smtClean="0"/>
            <a:t>Enter Password</a:t>
          </a:r>
          <a:endParaRPr lang="en-US" sz="1100" kern="1200" dirty="0"/>
        </a:p>
        <a:p>
          <a:pPr marL="57150" lvl="1" indent="-57150" algn="l" defTabSz="488950">
            <a:lnSpc>
              <a:spcPct val="90000"/>
            </a:lnSpc>
            <a:spcBef>
              <a:spcPct val="0"/>
            </a:spcBef>
            <a:spcAft>
              <a:spcPct val="15000"/>
            </a:spcAft>
            <a:buChar char="••"/>
          </a:pPr>
          <a:r>
            <a:rPr lang="en-US" sz="1100" kern="1200" dirty="0" smtClean="0"/>
            <a:t>Overwrite existing DQS?</a:t>
          </a:r>
          <a:endParaRPr lang="en-US" sz="1100" kern="1200" dirty="0"/>
        </a:p>
      </dsp:txBody>
      <dsp:txXfrm>
        <a:off x="5823928" y="2153408"/>
        <a:ext cx="1808059" cy="1406425"/>
      </dsp:txXfrm>
    </dsp:sp>
    <dsp:sp modelId="{1B1A8570-9908-4F4B-A6F8-B9EAAD3AC213}">
      <dsp:nvSpPr>
        <dsp:cNvPr id="0" name=""/>
        <dsp:cNvSpPr/>
      </dsp:nvSpPr>
      <dsp:spPr>
        <a:xfrm>
          <a:off x="5399090" y="3942156"/>
          <a:ext cx="2485972" cy="1740100"/>
        </a:xfrm>
        <a:prstGeom prst="roundRect">
          <a:avLst>
            <a:gd name="adj" fmla="val 16670"/>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3. Setup Initial Security and Connectivity</a:t>
          </a:r>
          <a:endParaRPr lang="en-US" sz="2200" kern="1200" dirty="0"/>
        </a:p>
      </dsp:txBody>
      <dsp:txXfrm>
        <a:off x="5484050" y="4027116"/>
        <a:ext cx="2316052" cy="1570180"/>
      </dsp:txXfrm>
    </dsp:sp>
    <dsp:sp modelId="{D07BD22E-DE78-4789-9F52-725AACD0C817}">
      <dsp:nvSpPr>
        <dsp:cNvPr id="0" name=""/>
        <dsp:cNvSpPr/>
      </dsp:nvSpPr>
      <dsp:spPr>
        <a:xfrm>
          <a:off x="7885063" y="4108114"/>
          <a:ext cx="1808059" cy="1406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r>
            <a:rPr lang="en-US" sz="1100" kern="1200" dirty="0" err="1" smtClean="0"/>
            <a:t>Sysadmin</a:t>
          </a:r>
          <a:r>
            <a:rPr lang="en-US" sz="1100" kern="1200" dirty="0" smtClean="0"/>
            <a:t> add logins and users</a:t>
          </a:r>
          <a:endParaRPr lang="en-US" sz="1100" kern="1200" dirty="0"/>
        </a:p>
        <a:p>
          <a:pPr marL="57150" lvl="1" indent="-57150" algn="l" defTabSz="488950">
            <a:lnSpc>
              <a:spcPct val="90000"/>
            </a:lnSpc>
            <a:spcBef>
              <a:spcPct val="0"/>
            </a:spcBef>
            <a:spcAft>
              <a:spcPct val="15000"/>
            </a:spcAft>
            <a:buChar char="••"/>
          </a:pPr>
          <a:r>
            <a:rPr lang="en-US" sz="1100" kern="1200" dirty="0" smtClean="0"/>
            <a:t>Enable users in DQS_MAIN</a:t>
          </a:r>
          <a:endParaRPr lang="en-US" sz="1100" kern="1200" dirty="0"/>
        </a:p>
        <a:p>
          <a:pPr marL="57150" lvl="1" indent="-57150" algn="l" defTabSz="488950">
            <a:lnSpc>
              <a:spcPct val="90000"/>
            </a:lnSpc>
            <a:spcBef>
              <a:spcPct val="0"/>
            </a:spcBef>
            <a:spcAft>
              <a:spcPct val="15000"/>
            </a:spcAft>
            <a:buChar char="••"/>
          </a:pPr>
          <a:r>
            <a:rPr lang="en-US" sz="1100" kern="1200" dirty="0" smtClean="0"/>
            <a:t>Map to a to </a:t>
          </a:r>
          <a:r>
            <a:rPr lang="en-US" sz="1100" kern="1200" dirty="0" err="1" smtClean="0"/>
            <a:t>dqs</a:t>
          </a:r>
          <a:r>
            <a:rPr lang="en-US" sz="1100" kern="1200" dirty="0" smtClean="0"/>
            <a:t>_* roles</a:t>
          </a:r>
          <a:endParaRPr lang="en-US" sz="1100" kern="1200" dirty="0"/>
        </a:p>
        <a:p>
          <a:pPr marL="57150" lvl="1" indent="-57150" algn="l" defTabSz="488950">
            <a:lnSpc>
              <a:spcPct val="90000"/>
            </a:lnSpc>
            <a:spcBef>
              <a:spcPct val="0"/>
            </a:spcBef>
            <a:spcAft>
              <a:spcPct val="15000"/>
            </a:spcAft>
            <a:buChar char="••"/>
          </a:pPr>
          <a:r>
            <a:rPr lang="en-US" sz="1100" kern="1200" dirty="0" smtClean="0"/>
            <a:t>Enable TCP connectivity</a:t>
          </a:r>
          <a:endParaRPr lang="en-US" sz="1100" kern="1200" dirty="0"/>
        </a:p>
        <a:p>
          <a:pPr marL="57150" lvl="1" indent="-57150" algn="l" defTabSz="488950">
            <a:lnSpc>
              <a:spcPct val="90000"/>
            </a:lnSpc>
            <a:spcBef>
              <a:spcPct val="0"/>
            </a:spcBef>
            <a:spcAft>
              <a:spcPct val="15000"/>
            </a:spcAft>
            <a:buChar char="••"/>
          </a:pPr>
          <a:r>
            <a:rPr lang="en-US" sz="1100" kern="1200" dirty="0" smtClean="0"/>
            <a:t>Enable Access to Data Sources</a:t>
          </a:r>
          <a:endParaRPr lang="en-US" sz="1100" kern="1200" dirty="0"/>
        </a:p>
      </dsp:txBody>
      <dsp:txXfrm>
        <a:off x="7885063" y="4108114"/>
        <a:ext cx="1808059" cy="14064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0C469-90A5-4060-9EF0-14AE39EF6F5A}">
      <dsp:nvSpPr>
        <dsp:cNvPr id="0" name=""/>
        <dsp:cNvSpPr/>
      </dsp:nvSpPr>
      <dsp:spPr>
        <a:xfrm>
          <a:off x="705401" y="0"/>
          <a:ext cx="2492352" cy="1826016"/>
        </a:xfrm>
        <a:prstGeom prst="roundRect">
          <a:avLst>
            <a:gd name="adj" fmla="val 166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Excel 2010 </a:t>
          </a:r>
        </a:p>
        <a:p>
          <a:pPr lvl="0" algn="ctr" defTabSz="1422400">
            <a:lnSpc>
              <a:spcPct val="90000"/>
            </a:lnSpc>
            <a:spcBef>
              <a:spcPct val="0"/>
            </a:spcBef>
            <a:spcAft>
              <a:spcPct val="35000"/>
            </a:spcAft>
          </a:pPr>
          <a:r>
            <a:rPr lang="en-US" sz="3200" kern="1200" dirty="0" smtClean="0"/>
            <a:t>32-bit</a:t>
          </a:r>
          <a:endParaRPr lang="en-US" sz="3200" kern="1200" dirty="0"/>
        </a:p>
      </dsp:txBody>
      <dsp:txXfrm>
        <a:off x="794556" y="89155"/>
        <a:ext cx="2314042" cy="16477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5B8FA-BC31-4FF7-BFA1-00860E67E22B}">
      <dsp:nvSpPr>
        <dsp:cNvPr id="0" name=""/>
        <dsp:cNvSpPr/>
      </dsp:nvSpPr>
      <dsp:spPr>
        <a:xfrm rot="5400000">
          <a:off x="-236949" y="239422"/>
          <a:ext cx="1579661" cy="1105763"/>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smtClean="0">
              <a:latin typeface="Calibri"/>
              <a:ea typeface="+mn-ea"/>
              <a:cs typeface="+mn-cs"/>
            </a:rPr>
            <a:t>Create a KB / Domain Management</a:t>
          </a:r>
          <a:endParaRPr lang="en-US" sz="1000" b="1" kern="1200" dirty="0">
            <a:latin typeface="Calibri"/>
            <a:ea typeface="+mn-ea"/>
            <a:cs typeface="+mn-cs"/>
          </a:endParaRPr>
        </a:p>
      </dsp:txBody>
      <dsp:txXfrm rot="-5400000">
        <a:off x="1" y="555355"/>
        <a:ext cx="1105763" cy="473898"/>
      </dsp:txXfrm>
    </dsp:sp>
    <dsp:sp modelId="{D68CC164-6BF1-4BFC-83AE-C997B2610E18}">
      <dsp:nvSpPr>
        <dsp:cNvPr id="0" name=""/>
        <dsp:cNvSpPr/>
      </dsp:nvSpPr>
      <dsp:spPr>
        <a:xfrm rot="5400000">
          <a:off x="4977446" y="-3869210"/>
          <a:ext cx="1026780" cy="8770146"/>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smtClean="0">
              <a:latin typeface="Calibri"/>
              <a:ea typeface="+mn-ea"/>
              <a:cs typeface="+mn-cs"/>
            </a:rPr>
            <a:t>Create a new KB or open existing one</a:t>
          </a:r>
          <a:endParaRPr lang="en-US" sz="1200" kern="1200" dirty="0">
            <a:latin typeface="Calibri"/>
            <a:ea typeface="+mn-ea"/>
            <a:cs typeface="+mn-cs"/>
          </a:endParaRPr>
        </a:p>
        <a:p>
          <a:pPr marL="114300" lvl="1" indent="-114300" algn="l" defTabSz="533400">
            <a:lnSpc>
              <a:spcPct val="90000"/>
            </a:lnSpc>
            <a:spcBef>
              <a:spcPct val="0"/>
            </a:spcBef>
            <a:spcAft>
              <a:spcPct val="15000"/>
            </a:spcAft>
            <a:buChar char="••"/>
          </a:pPr>
          <a:r>
            <a:rPr lang="en-US" sz="1200" kern="1200" smtClean="0">
              <a:latin typeface="Calibri"/>
              <a:ea typeface="+mn-ea"/>
              <a:cs typeface="+mn-cs"/>
            </a:rPr>
            <a:t>Define Domains and their data types, rules,  set up reference data, domain rules, term based relationships</a:t>
          </a:r>
          <a:endParaRPr lang="en-US" sz="1200" kern="1200" dirty="0">
            <a:latin typeface="Calibri"/>
            <a:ea typeface="+mn-ea"/>
            <a:cs typeface="+mn-cs"/>
          </a:endParaRPr>
        </a:p>
        <a:p>
          <a:pPr marL="114300" lvl="1" indent="-114300" algn="l" defTabSz="533400">
            <a:lnSpc>
              <a:spcPct val="90000"/>
            </a:lnSpc>
            <a:spcBef>
              <a:spcPct val="0"/>
            </a:spcBef>
            <a:spcAft>
              <a:spcPct val="15000"/>
            </a:spcAft>
            <a:buChar char="••"/>
          </a:pPr>
          <a:r>
            <a:rPr lang="en-US" sz="1200" kern="1200" smtClean="0">
              <a:latin typeface="Calibri"/>
              <a:ea typeface="+mn-ea"/>
              <a:cs typeface="+mn-cs"/>
            </a:rPr>
            <a:t>Define Composite Domains to combine multiple simple domains into a single complex domain entity</a:t>
          </a:r>
          <a:endParaRPr lang="en-US" sz="1200" kern="1200" dirty="0">
            <a:latin typeface="Calibri"/>
            <a:ea typeface="+mn-ea"/>
            <a:cs typeface="+mn-cs"/>
          </a:endParaRPr>
        </a:p>
      </dsp:txBody>
      <dsp:txXfrm rot="-5400000">
        <a:off x="1105764" y="52595"/>
        <a:ext cx="8720023" cy="926534"/>
      </dsp:txXfrm>
    </dsp:sp>
    <dsp:sp modelId="{54C48AFD-EAEC-4CB9-8DA0-CA580F022E7F}">
      <dsp:nvSpPr>
        <dsp:cNvPr id="0" name=""/>
        <dsp:cNvSpPr/>
      </dsp:nvSpPr>
      <dsp:spPr>
        <a:xfrm rot="5400000">
          <a:off x="-236949" y="1675486"/>
          <a:ext cx="1579661" cy="1105763"/>
        </a:xfrm>
        <a:prstGeom prst="chevron">
          <a:avLst/>
        </a:prstGeom>
        <a:gradFill rotWithShape="0">
          <a:gsLst>
            <a:gs pos="0">
              <a:schemeClr val="accent3">
                <a:hueOff val="-5976994"/>
                <a:satOff val="3236"/>
                <a:lumOff val="2615"/>
                <a:alphaOff val="0"/>
                <a:shade val="51000"/>
                <a:satMod val="130000"/>
              </a:schemeClr>
            </a:gs>
            <a:gs pos="80000">
              <a:schemeClr val="accent3">
                <a:hueOff val="-5976994"/>
                <a:satOff val="3236"/>
                <a:lumOff val="2615"/>
                <a:alphaOff val="0"/>
                <a:shade val="93000"/>
                <a:satMod val="130000"/>
              </a:schemeClr>
            </a:gs>
            <a:gs pos="100000">
              <a:schemeClr val="accent3">
                <a:hueOff val="-5976994"/>
                <a:satOff val="3236"/>
                <a:lumOff val="2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smtClean="0">
              <a:latin typeface="Calibri"/>
              <a:ea typeface="+mn-ea"/>
              <a:cs typeface="+mn-cs"/>
            </a:rPr>
            <a:t>Define Matching Policy</a:t>
          </a:r>
          <a:endParaRPr lang="en-US" sz="1000" b="1" kern="1200">
            <a:latin typeface="Calibri"/>
            <a:ea typeface="+mn-ea"/>
            <a:cs typeface="+mn-cs"/>
          </a:endParaRPr>
        </a:p>
      </dsp:txBody>
      <dsp:txXfrm rot="-5400000">
        <a:off x="1" y="1991419"/>
        <a:ext cx="1105763" cy="473898"/>
      </dsp:txXfrm>
    </dsp:sp>
    <dsp:sp modelId="{D8EB9DEE-3633-4023-8E01-724191F48323}">
      <dsp:nvSpPr>
        <dsp:cNvPr id="0" name=""/>
        <dsp:cNvSpPr/>
      </dsp:nvSpPr>
      <dsp:spPr>
        <a:xfrm rot="5400000">
          <a:off x="4977446" y="-2433146"/>
          <a:ext cx="1026780" cy="8770146"/>
        </a:xfrm>
        <a:prstGeom prst="round2SameRect">
          <a:avLst/>
        </a:prstGeom>
        <a:solidFill>
          <a:schemeClr val="lt1">
            <a:alpha val="90000"/>
            <a:hueOff val="0"/>
            <a:satOff val="0"/>
            <a:lumOff val="0"/>
            <a:alphaOff val="0"/>
          </a:schemeClr>
        </a:solidFill>
        <a:ln w="9525" cap="flat" cmpd="sng" algn="ctr">
          <a:solidFill>
            <a:schemeClr val="accent3">
              <a:hueOff val="-5976994"/>
              <a:satOff val="3236"/>
              <a:lumOff val="261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smtClean="0">
              <a:latin typeface="Calibri"/>
              <a:ea typeface="+mn-ea"/>
              <a:cs typeface="+mn-cs"/>
            </a:rPr>
            <a:t>Point to example source data</a:t>
          </a:r>
          <a:endParaRPr lang="en-US" sz="1200" kern="1200" dirty="0">
            <a:latin typeface="Calibri"/>
            <a:ea typeface="+mn-ea"/>
            <a:cs typeface="+mn-cs"/>
          </a:endParaRPr>
        </a:p>
        <a:p>
          <a:pPr marL="114300" lvl="1" indent="-114300" algn="l" defTabSz="533400">
            <a:lnSpc>
              <a:spcPct val="90000"/>
            </a:lnSpc>
            <a:spcBef>
              <a:spcPct val="0"/>
            </a:spcBef>
            <a:spcAft>
              <a:spcPct val="15000"/>
            </a:spcAft>
            <a:buChar char="••"/>
          </a:pPr>
          <a:r>
            <a:rPr lang="en-US" sz="1200" kern="1200" smtClean="0">
              <a:latin typeface="Calibri"/>
              <a:ea typeface="+mn-ea"/>
              <a:cs typeface="+mn-cs"/>
            </a:rPr>
            <a:t>Define Matching Rules</a:t>
          </a:r>
          <a:endParaRPr lang="en-US" sz="1200" kern="1200" dirty="0">
            <a:latin typeface="Calibri"/>
            <a:ea typeface="+mn-ea"/>
            <a:cs typeface="+mn-cs"/>
          </a:endParaRPr>
        </a:p>
      </dsp:txBody>
      <dsp:txXfrm rot="-5400000">
        <a:off x="1105764" y="1488659"/>
        <a:ext cx="8720023" cy="926534"/>
      </dsp:txXfrm>
    </dsp:sp>
    <dsp:sp modelId="{FFE5D749-44BF-4222-8E7B-71AFC2EC4AD9}">
      <dsp:nvSpPr>
        <dsp:cNvPr id="0" name=""/>
        <dsp:cNvSpPr/>
      </dsp:nvSpPr>
      <dsp:spPr>
        <a:xfrm rot="5400000">
          <a:off x="-236949" y="3111550"/>
          <a:ext cx="1579661" cy="1105763"/>
        </a:xfrm>
        <a:prstGeom prst="chevron">
          <a:avLst/>
        </a:prstGeom>
        <a:gradFill rotWithShape="0">
          <a:gsLst>
            <a:gs pos="0">
              <a:schemeClr val="accent3">
                <a:hueOff val="-11953987"/>
                <a:satOff val="6472"/>
                <a:lumOff val="5229"/>
                <a:alphaOff val="0"/>
                <a:shade val="51000"/>
                <a:satMod val="130000"/>
              </a:schemeClr>
            </a:gs>
            <a:gs pos="80000">
              <a:schemeClr val="accent3">
                <a:hueOff val="-11953987"/>
                <a:satOff val="6472"/>
                <a:lumOff val="5229"/>
                <a:alphaOff val="0"/>
                <a:shade val="93000"/>
                <a:satMod val="130000"/>
              </a:schemeClr>
            </a:gs>
            <a:gs pos="100000">
              <a:schemeClr val="accent3">
                <a:hueOff val="-11953987"/>
                <a:satOff val="6472"/>
                <a:lumOff val="52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smtClean="0">
              <a:latin typeface="Calibri"/>
              <a:ea typeface="+mn-ea"/>
              <a:cs typeface="+mn-cs"/>
            </a:rPr>
            <a:t>Run Data Discovery</a:t>
          </a:r>
          <a:endParaRPr lang="en-US" sz="1000" b="1" kern="1200">
            <a:latin typeface="Calibri"/>
            <a:ea typeface="+mn-ea"/>
            <a:cs typeface="+mn-cs"/>
          </a:endParaRPr>
        </a:p>
      </dsp:txBody>
      <dsp:txXfrm rot="-5400000">
        <a:off x="1" y="3427483"/>
        <a:ext cx="1105763" cy="473898"/>
      </dsp:txXfrm>
    </dsp:sp>
    <dsp:sp modelId="{22ABDC7B-DA41-42A4-82A9-91C88327A442}">
      <dsp:nvSpPr>
        <dsp:cNvPr id="0" name=""/>
        <dsp:cNvSpPr/>
      </dsp:nvSpPr>
      <dsp:spPr>
        <a:xfrm rot="5400000">
          <a:off x="4977446" y="-997082"/>
          <a:ext cx="1026780" cy="8770146"/>
        </a:xfrm>
        <a:prstGeom prst="round2SameRect">
          <a:avLst/>
        </a:prstGeom>
        <a:solidFill>
          <a:schemeClr val="lt1">
            <a:alpha val="90000"/>
            <a:hueOff val="0"/>
            <a:satOff val="0"/>
            <a:lumOff val="0"/>
            <a:alphaOff val="0"/>
          </a:schemeClr>
        </a:solidFill>
        <a:ln w="9525" cap="flat" cmpd="sng" algn="ctr">
          <a:solidFill>
            <a:schemeClr val="accent3">
              <a:hueOff val="-11953987"/>
              <a:satOff val="6472"/>
              <a:lumOff val="522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smtClean="0">
              <a:latin typeface="Calibri"/>
              <a:ea typeface="+mn-ea"/>
              <a:cs typeface="+mn-cs"/>
            </a:rPr>
            <a:t>Prime the KB with knowledge values and terms into the various KB Domains</a:t>
          </a:r>
          <a:endParaRPr lang="en-US" sz="1400" kern="1200">
            <a:latin typeface="Calibri"/>
            <a:ea typeface="+mn-ea"/>
            <a:cs typeface="+mn-cs"/>
          </a:endParaRPr>
        </a:p>
        <a:p>
          <a:pPr marL="114300" lvl="1" indent="-114300" algn="l" defTabSz="622300">
            <a:lnSpc>
              <a:spcPct val="90000"/>
            </a:lnSpc>
            <a:spcBef>
              <a:spcPct val="0"/>
            </a:spcBef>
            <a:spcAft>
              <a:spcPct val="15000"/>
            </a:spcAft>
            <a:buChar char="••"/>
          </a:pPr>
          <a:r>
            <a:rPr lang="en-US" sz="1400" kern="1200" smtClean="0">
              <a:latin typeface="Calibri"/>
              <a:ea typeface="+mn-ea"/>
              <a:cs typeface="+mn-cs"/>
            </a:rPr>
            <a:t>Import clean knowledge data from a table or type in manual entries</a:t>
          </a:r>
          <a:endParaRPr lang="en-US" sz="1400" kern="1200" dirty="0">
            <a:latin typeface="Calibri"/>
            <a:ea typeface="+mn-ea"/>
            <a:cs typeface="+mn-cs"/>
          </a:endParaRPr>
        </a:p>
        <a:p>
          <a:pPr marL="114300" lvl="1" indent="-114300" algn="l" defTabSz="622300">
            <a:lnSpc>
              <a:spcPct val="90000"/>
            </a:lnSpc>
            <a:spcBef>
              <a:spcPct val="0"/>
            </a:spcBef>
            <a:spcAft>
              <a:spcPct val="15000"/>
            </a:spcAft>
            <a:buChar char="••"/>
          </a:pPr>
          <a:r>
            <a:rPr lang="en-US" sz="1400" kern="1200" smtClean="0">
              <a:latin typeface="Calibri"/>
              <a:ea typeface="+mn-ea"/>
              <a:cs typeface="+mn-cs"/>
            </a:rPr>
            <a:t>Correct data manually and define the standard for what is correct</a:t>
          </a:r>
          <a:endParaRPr lang="en-US" sz="1400" kern="1200" dirty="0">
            <a:latin typeface="Calibri"/>
            <a:ea typeface="+mn-ea"/>
            <a:cs typeface="+mn-cs"/>
          </a:endParaRPr>
        </a:p>
      </dsp:txBody>
      <dsp:txXfrm rot="-5400000">
        <a:off x="1105764" y="2924723"/>
        <a:ext cx="8720023" cy="926534"/>
      </dsp:txXfrm>
    </dsp:sp>
    <dsp:sp modelId="{52EC5D56-7B9A-423B-8A1C-6E135BFD6AF8}">
      <dsp:nvSpPr>
        <dsp:cNvPr id="0" name=""/>
        <dsp:cNvSpPr/>
      </dsp:nvSpPr>
      <dsp:spPr>
        <a:xfrm rot="5400000">
          <a:off x="-236949" y="4547614"/>
          <a:ext cx="1579661" cy="1105763"/>
        </a:xfrm>
        <a:prstGeom prst="chevron">
          <a:avLst/>
        </a:prstGeom>
        <a:gradFill rotWithShape="0">
          <a:gsLst>
            <a:gs pos="0">
              <a:schemeClr val="accent3">
                <a:hueOff val="-17930980"/>
                <a:satOff val="9708"/>
                <a:lumOff val="7844"/>
                <a:alphaOff val="0"/>
                <a:shade val="51000"/>
                <a:satMod val="130000"/>
              </a:schemeClr>
            </a:gs>
            <a:gs pos="80000">
              <a:schemeClr val="accent3">
                <a:hueOff val="-17930980"/>
                <a:satOff val="9708"/>
                <a:lumOff val="7844"/>
                <a:alphaOff val="0"/>
                <a:shade val="93000"/>
                <a:satMod val="130000"/>
              </a:schemeClr>
            </a:gs>
            <a:gs pos="100000">
              <a:schemeClr val="accent3">
                <a:hueOff val="-17930980"/>
                <a:satOff val="9708"/>
                <a:lumOff val="78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0" kern="1200" smtClean="0">
              <a:latin typeface="Calibri"/>
              <a:ea typeface="+mn-ea"/>
              <a:cs typeface="+mn-cs"/>
            </a:rPr>
            <a:t>Publish the KB </a:t>
          </a:r>
          <a:endParaRPr lang="en-US" sz="1000" b="0" kern="1200">
            <a:latin typeface="Calibri"/>
            <a:ea typeface="+mn-ea"/>
            <a:cs typeface="+mn-cs"/>
          </a:endParaRPr>
        </a:p>
      </dsp:txBody>
      <dsp:txXfrm rot="-5400000">
        <a:off x="1" y="4863547"/>
        <a:ext cx="1105763" cy="473898"/>
      </dsp:txXfrm>
    </dsp:sp>
    <dsp:sp modelId="{ABFE377C-F7A6-4A8F-B173-CF2AA0B7775B}">
      <dsp:nvSpPr>
        <dsp:cNvPr id="0" name=""/>
        <dsp:cNvSpPr/>
      </dsp:nvSpPr>
      <dsp:spPr>
        <a:xfrm rot="5400000">
          <a:off x="4977446" y="438981"/>
          <a:ext cx="1026780" cy="8770146"/>
        </a:xfrm>
        <a:prstGeom prst="round2SameRect">
          <a:avLst/>
        </a:prstGeom>
        <a:solidFill>
          <a:schemeClr val="lt1">
            <a:alpha val="90000"/>
            <a:hueOff val="0"/>
            <a:satOff val="0"/>
            <a:lumOff val="0"/>
            <a:alphaOff val="0"/>
          </a:schemeClr>
        </a:solidFill>
        <a:ln w="9525" cap="flat" cmpd="sng" algn="ctr">
          <a:solidFill>
            <a:schemeClr val="accent3">
              <a:hueOff val="-17930980"/>
              <a:satOff val="9708"/>
              <a:lumOff val="784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smtClean="0">
              <a:latin typeface="Calibri"/>
              <a:ea typeface="+mn-ea"/>
              <a:cs typeface="+mn-cs"/>
            </a:rPr>
            <a:t>Data Projects can  reference and use the KB once it is  published</a:t>
          </a:r>
          <a:endParaRPr lang="en-US" sz="1200" kern="1200" dirty="0">
            <a:latin typeface="Calibri"/>
            <a:ea typeface="+mn-ea"/>
            <a:cs typeface="+mn-cs"/>
          </a:endParaRPr>
        </a:p>
        <a:p>
          <a:pPr marL="114300" lvl="1" indent="-114300" algn="l" defTabSz="533400">
            <a:lnSpc>
              <a:spcPct val="90000"/>
            </a:lnSpc>
            <a:spcBef>
              <a:spcPct val="0"/>
            </a:spcBef>
            <a:spcAft>
              <a:spcPct val="15000"/>
            </a:spcAft>
            <a:buChar char="••"/>
          </a:pPr>
          <a:r>
            <a:rPr lang="en-US" sz="1200" kern="1200" smtClean="0">
              <a:latin typeface="Calibri"/>
              <a:ea typeface="+mn-ea"/>
              <a:cs typeface="+mn-cs"/>
            </a:rPr>
            <a:t>You can go back and edit a KB as needed, but data projects cannot see edits until published again.</a:t>
          </a:r>
          <a:endParaRPr lang="en-US" sz="1200" kern="1200" dirty="0">
            <a:latin typeface="Calibri"/>
            <a:ea typeface="+mn-ea"/>
            <a:cs typeface="+mn-cs"/>
          </a:endParaRPr>
        </a:p>
      </dsp:txBody>
      <dsp:txXfrm rot="-5400000">
        <a:off x="1105764" y="4360787"/>
        <a:ext cx="8720023" cy="9265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8B702-ED20-4F80-A227-DF73A92FF830}">
      <dsp:nvSpPr>
        <dsp:cNvPr id="0" name=""/>
        <dsp:cNvSpPr/>
      </dsp:nvSpPr>
      <dsp:spPr>
        <a:xfrm>
          <a:off x="5201" y="0"/>
          <a:ext cx="4548460" cy="904875"/>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81356" tIns="90678" rIns="45339" bIns="90678" numCol="1" spcCol="1270" anchor="ctr" anchorCtr="0">
          <a:noAutofit/>
        </a:bodyPr>
        <a:lstStyle/>
        <a:p>
          <a:pPr lvl="0" algn="ctr" defTabSz="1511300">
            <a:lnSpc>
              <a:spcPct val="90000"/>
            </a:lnSpc>
            <a:spcBef>
              <a:spcPct val="0"/>
            </a:spcBef>
            <a:spcAft>
              <a:spcPct val="35000"/>
            </a:spcAft>
          </a:pPr>
          <a:r>
            <a:rPr lang="en-US" sz="3400" kern="1200" dirty="0" smtClean="0"/>
            <a:t>Build</a:t>
          </a:r>
          <a:endParaRPr lang="en-US" sz="3400" kern="1200" dirty="0"/>
        </a:p>
      </dsp:txBody>
      <dsp:txXfrm>
        <a:off x="5201" y="0"/>
        <a:ext cx="4322241" cy="904875"/>
      </dsp:txXfrm>
    </dsp:sp>
    <dsp:sp modelId="{C2FD921E-962E-4B13-9C35-C6E9A6983CDF}">
      <dsp:nvSpPr>
        <dsp:cNvPr id="0" name=""/>
        <dsp:cNvSpPr/>
      </dsp:nvSpPr>
      <dsp:spPr>
        <a:xfrm>
          <a:off x="3643969" y="0"/>
          <a:ext cx="4548460" cy="904875"/>
        </a:xfrm>
        <a:prstGeom prst="chevron">
          <a:avLst/>
        </a:prstGeom>
        <a:gradFill rotWithShape="0">
          <a:gsLst>
            <a:gs pos="0">
              <a:schemeClr val="accent3">
                <a:hueOff val="-8965490"/>
                <a:satOff val="4854"/>
                <a:lumOff val="3922"/>
                <a:alphaOff val="0"/>
                <a:shade val="51000"/>
                <a:satMod val="130000"/>
              </a:schemeClr>
            </a:gs>
            <a:gs pos="80000">
              <a:schemeClr val="accent3">
                <a:hueOff val="-8965490"/>
                <a:satOff val="4854"/>
                <a:lumOff val="3922"/>
                <a:alphaOff val="0"/>
                <a:shade val="93000"/>
                <a:satMod val="130000"/>
              </a:schemeClr>
            </a:gs>
            <a:gs pos="100000">
              <a:schemeClr val="accent3">
                <a:hueOff val="-8965490"/>
                <a:satOff val="4854"/>
                <a:lumOff val="392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hueOff val="-8965490"/>
              <a:satOff val="4854"/>
              <a:lumOff val="3922"/>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6017" tIns="90678" rIns="45339" bIns="90678" numCol="1" spcCol="1270" anchor="ctr" anchorCtr="0">
          <a:noAutofit/>
        </a:bodyPr>
        <a:lstStyle/>
        <a:p>
          <a:pPr lvl="0" algn="ctr" defTabSz="1511300">
            <a:lnSpc>
              <a:spcPct val="90000"/>
            </a:lnSpc>
            <a:spcBef>
              <a:spcPct val="0"/>
            </a:spcBef>
            <a:spcAft>
              <a:spcPct val="35000"/>
            </a:spcAft>
          </a:pPr>
          <a:r>
            <a:rPr lang="en-US" sz="3400" kern="1200" dirty="0" smtClean="0"/>
            <a:t>Use</a:t>
          </a:r>
          <a:endParaRPr lang="en-US" sz="3400" kern="1200" dirty="0"/>
        </a:p>
      </dsp:txBody>
      <dsp:txXfrm>
        <a:off x="4096407" y="0"/>
        <a:ext cx="3643585" cy="904875"/>
      </dsp:txXfrm>
    </dsp:sp>
    <dsp:sp modelId="{EF2BB949-BE40-4030-A83B-9B1B6DE50DB5}">
      <dsp:nvSpPr>
        <dsp:cNvPr id="0" name=""/>
        <dsp:cNvSpPr/>
      </dsp:nvSpPr>
      <dsp:spPr>
        <a:xfrm>
          <a:off x="7282738" y="0"/>
          <a:ext cx="4548460" cy="904875"/>
        </a:xfrm>
        <a:prstGeom prst="chevron">
          <a:avLst/>
        </a:prstGeom>
        <a:gradFill rotWithShape="0">
          <a:gsLst>
            <a:gs pos="0">
              <a:schemeClr val="accent3">
                <a:hueOff val="-17930980"/>
                <a:satOff val="9708"/>
                <a:lumOff val="7844"/>
                <a:alphaOff val="0"/>
                <a:shade val="51000"/>
                <a:satMod val="130000"/>
              </a:schemeClr>
            </a:gs>
            <a:gs pos="80000">
              <a:schemeClr val="accent3">
                <a:hueOff val="-17930980"/>
                <a:satOff val="9708"/>
                <a:lumOff val="7844"/>
                <a:alphaOff val="0"/>
                <a:shade val="93000"/>
                <a:satMod val="130000"/>
              </a:schemeClr>
            </a:gs>
            <a:gs pos="100000">
              <a:schemeClr val="accent3">
                <a:hueOff val="-17930980"/>
                <a:satOff val="9708"/>
                <a:lumOff val="78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hueOff val="-17930980"/>
              <a:satOff val="9708"/>
              <a:lumOff val="7844"/>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6017" tIns="90678" rIns="45339" bIns="90678" numCol="1" spcCol="1270" anchor="ctr" anchorCtr="0">
          <a:noAutofit/>
        </a:bodyPr>
        <a:lstStyle/>
        <a:p>
          <a:pPr lvl="0" algn="ctr" defTabSz="1511300">
            <a:lnSpc>
              <a:spcPct val="90000"/>
            </a:lnSpc>
            <a:spcBef>
              <a:spcPct val="0"/>
            </a:spcBef>
            <a:spcAft>
              <a:spcPct val="35000"/>
            </a:spcAft>
          </a:pPr>
          <a:r>
            <a:rPr lang="en-US" sz="3400" kern="1200" dirty="0" smtClean="0"/>
            <a:t>Monitor/Configure</a:t>
          </a:r>
          <a:endParaRPr lang="en-US" sz="3400" kern="1200" dirty="0"/>
        </a:p>
      </dsp:txBody>
      <dsp:txXfrm>
        <a:off x="7735176" y="0"/>
        <a:ext cx="3643585" cy="9048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4010F-D68C-4AA8-ACE6-2754AB506443}">
      <dsp:nvSpPr>
        <dsp:cNvPr id="0" name=""/>
        <dsp:cNvSpPr/>
      </dsp:nvSpPr>
      <dsp:spPr>
        <a:xfrm rot="5400000">
          <a:off x="-234172" y="235729"/>
          <a:ext cx="1561151" cy="1092805"/>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hueOff val="0"/>
              <a:satOff val="0"/>
              <a:lumOff val="0"/>
              <a:alphaOff val="0"/>
              <a:shade val="25000"/>
              <a:satMod val="15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Publish</a:t>
          </a:r>
          <a:endParaRPr lang="en-US" sz="2100" kern="1200" dirty="0"/>
        </a:p>
      </dsp:txBody>
      <dsp:txXfrm rot="-5400000">
        <a:off x="2" y="547959"/>
        <a:ext cx="1092805" cy="468346"/>
      </dsp:txXfrm>
    </dsp:sp>
    <dsp:sp modelId="{F34B16AB-1D04-4B5E-9963-5AF61AC0E9CB}">
      <dsp:nvSpPr>
        <dsp:cNvPr id="0" name=""/>
        <dsp:cNvSpPr/>
      </dsp:nvSpPr>
      <dsp:spPr>
        <a:xfrm rot="5400000">
          <a:off x="4976983" y="-3882620"/>
          <a:ext cx="1014748" cy="8783104"/>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Calibri"/>
              <a:ea typeface="+mn-ea"/>
              <a:cs typeface="+mn-cs"/>
            </a:rPr>
            <a:t>Data Projects can reference and use the KB once it is  published</a:t>
          </a:r>
          <a:endParaRPr lang="en-US" sz="1400" kern="1200" dirty="0"/>
        </a:p>
        <a:p>
          <a:pPr marL="114300" lvl="1" indent="-114300" algn="l" defTabSz="622300">
            <a:lnSpc>
              <a:spcPct val="90000"/>
            </a:lnSpc>
            <a:spcBef>
              <a:spcPct val="0"/>
            </a:spcBef>
            <a:spcAft>
              <a:spcPct val="15000"/>
            </a:spcAft>
            <a:buChar char="••"/>
          </a:pPr>
          <a:r>
            <a:rPr lang="en-US" sz="1400" kern="1200" smtClean="0">
              <a:latin typeface="Calibri"/>
              <a:ea typeface="+mn-ea"/>
              <a:cs typeface="+mn-cs"/>
            </a:rPr>
            <a:t>You can go back and edit a KB as needed, but data projects cannot see edits until published again.</a:t>
          </a:r>
          <a:endParaRPr lang="en-US" sz="1400" kern="1200" dirty="0">
            <a:latin typeface="Calibri"/>
            <a:ea typeface="+mn-ea"/>
            <a:cs typeface="+mn-cs"/>
          </a:endParaRPr>
        </a:p>
      </dsp:txBody>
      <dsp:txXfrm rot="-5400000">
        <a:off x="1092805" y="51094"/>
        <a:ext cx="8733568" cy="915676"/>
      </dsp:txXfrm>
    </dsp:sp>
    <dsp:sp modelId="{1F2CB018-B670-4FDD-9B12-0793C4C299FA}">
      <dsp:nvSpPr>
        <dsp:cNvPr id="0" name=""/>
        <dsp:cNvSpPr/>
      </dsp:nvSpPr>
      <dsp:spPr>
        <a:xfrm rot="5400000">
          <a:off x="-234172" y="1602278"/>
          <a:ext cx="1561151" cy="1092805"/>
        </a:xfrm>
        <a:prstGeom prst="chevron">
          <a:avLst/>
        </a:prstGeom>
        <a:gradFill rotWithShape="0">
          <a:gsLst>
            <a:gs pos="0">
              <a:schemeClr val="accent3">
                <a:hueOff val="-8965490"/>
                <a:satOff val="4854"/>
                <a:lumOff val="3922"/>
                <a:alphaOff val="0"/>
                <a:shade val="51000"/>
                <a:satMod val="130000"/>
              </a:schemeClr>
            </a:gs>
            <a:gs pos="80000">
              <a:schemeClr val="accent3">
                <a:hueOff val="-8965490"/>
                <a:satOff val="4854"/>
                <a:lumOff val="3922"/>
                <a:alphaOff val="0"/>
                <a:shade val="93000"/>
                <a:satMod val="130000"/>
              </a:schemeClr>
            </a:gs>
            <a:gs pos="100000">
              <a:schemeClr val="accent3">
                <a:hueOff val="-8965490"/>
                <a:satOff val="4854"/>
                <a:lumOff val="3922"/>
                <a:alphaOff val="0"/>
                <a:shade val="94000"/>
                <a:satMod val="135000"/>
              </a:schemeClr>
            </a:gs>
          </a:gsLst>
          <a:lin ang="16200000" scaled="0"/>
        </a:gradFill>
        <a:ln w="9525" cap="flat" cmpd="sng" algn="ctr">
          <a:solidFill>
            <a:schemeClr val="accent3">
              <a:hueOff val="-8965490"/>
              <a:satOff val="4854"/>
              <a:lumOff val="392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hueOff val="-8965490"/>
              <a:satOff val="4854"/>
              <a:lumOff val="3922"/>
              <a:alphaOff val="0"/>
              <a:shade val="25000"/>
              <a:satMod val="15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smtClean="0">
              <a:latin typeface="Calibri"/>
              <a:ea typeface="+mn-ea"/>
              <a:cs typeface="+mn-cs"/>
            </a:rPr>
            <a:t>Cleansing</a:t>
          </a:r>
          <a:endParaRPr lang="en-US" sz="2100" kern="1200" dirty="0"/>
        </a:p>
      </dsp:txBody>
      <dsp:txXfrm rot="-5400000">
        <a:off x="2" y="1914508"/>
        <a:ext cx="1092805" cy="468346"/>
      </dsp:txXfrm>
    </dsp:sp>
    <dsp:sp modelId="{A9EFFBC1-4539-4246-96D8-B439CF85875E}">
      <dsp:nvSpPr>
        <dsp:cNvPr id="0" name=""/>
        <dsp:cNvSpPr/>
      </dsp:nvSpPr>
      <dsp:spPr>
        <a:xfrm rot="5400000">
          <a:off x="4976983" y="-2516072"/>
          <a:ext cx="1014748" cy="8783104"/>
        </a:xfrm>
        <a:prstGeom prst="round2SameRect">
          <a:avLst/>
        </a:prstGeom>
        <a:solidFill>
          <a:schemeClr val="lt1">
            <a:alpha val="90000"/>
            <a:hueOff val="0"/>
            <a:satOff val="0"/>
            <a:lumOff val="0"/>
            <a:alphaOff val="0"/>
          </a:schemeClr>
        </a:solidFill>
        <a:ln w="9525" cap="flat" cmpd="sng" algn="ctr">
          <a:solidFill>
            <a:schemeClr val="accent3">
              <a:hueOff val="-8965490"/>
              <a:satOff val="4854"/>
              <a:lumOff val="392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smtClean="0">
              <a:latin typeface="Calibri"/>
              <a:ea typeface="+mn-ea"/>
              <a:cs typeface="+mn-cs"/>
            </a:rPr>
            <a:t>Point to source data from a SQL table or Excel worksheet. Map source columns to KB domains</a:t>
          </a:r>
          <a:endParaRPr lang="en-US" sz="1400" kern="1200" dirty="0">
            <a:latin typeface="Calibri"/>
            <a:ea typeface="+mn-ea"/>
            <a:cs typeface="+mn-cs"/>
          </a:endParaRPr>
        </a:p>
        <a:p>
          <a:pPr marL="114300" lvl="1" indent="-114300" algn="l" defTabSz="622300">
            <a:lnSpc>
              <a:spcPct val="90000"/>
            </a:lnSpc>
            <a:spcBef>
              <a:spcPct val="0"/>
            </a:spcBef>
            <a:spcAft>
              <a:spcPct val="15000"/>
            </a:spcAft>
            <a:buChar char="••"/>
          </a:pPr>
          <a:r>
            <a:rPr lang="en-US" sz="1400" kern="1200" smtClean="0">
              <a:latin typeface="Calibri"/>
              <a:ea typeface="+mn-ea"/>
              <a:cs typeface="+mn-cs"/>
            </a:rPr>
            <a:t>Run the Cleanse to find mistakes, empty values, non standard values, values that do not meet rule requirements</a:t>
          </a:r>
          <a:endParaRPr lang="en-US" sz="1400" kern="1200" dirty="0">
            <a:latin typeface="Calibri"/>
            <a:ea typeface="+mn-ea"/>
            <a:cs typeface="+mn-cs"/>
          </a:endParaRPr>
        </a:p>
        <a:p>
          <a:pPr marL="114300" lvl="1" indent="-114300" algn="l" defTabSz="622300">
            <a:lnSpc>
              <a:spcPct val="90000"/>
            </a:lnSpc>
            <a:spcBef>
              <a:spcPct val="0"/>
            </a:spcBef>
            <a:spcAft>
              <a:spcPct val="15000"/>
            </a:spcAft>
            <a:buChar char="••"/>
          </a:pPr>
          <a:r>
            <a:rPr lang="en-US" sz="1400" kern="1200" smtClean="0">
              <a:latin typeface="Calibri"/>
              <a:ea typeface="+mn-ea"/>
              <a:cs typeface="+mn-cs"/>
            </a:rPr>
            <a:t>Manually Review the automatic suggestions and corrections. Tweak low confidence values.</a:t>
          </a:r>
          <a:endParaRPr lang="en-US" sz="1400" kern="1200">
            <a:latin typeface="Calibri"/>
            <a:ea typeface="+mn-ea"/>
            <a:cs typeface="+mn-cs"/>
          </a:endParaRPr>
        </a:p>
        <a:p>
          <a:pPr marL="114300" lvl="1" indent="-114300" algn="l" defTabSz="622300">
            <a:lnSpc>
              <a:spcPct val="90000"/>
            </a:lnSpc>
            <a:spcBef>
              <a:spcPct val="0"/>
            </a:spcBef>
            <a:spcAft>
              <a:spcPct val="15000"/>
            </a:spcAft>
            <a:buChar char="••"/>
          </a:pPr>
          <a:r>
            <a:rPr lang="en-US" sz="1400" kern="1200" smtClean="0">
              <a:latin typeface="Calibri"/>
              <a:ea typeface="+mn-ea"/>
              <a:cs typeface="+mn-cs"/>
            </a:rPr>
            <a:t>Export to save the cleansed results to a SQL table or Excel</a:t>
          </a:r>
          <a:endParaRPr lang="en-US" sz="1400" kern="1200" dirty="0">
            <a:latin typeface="Calibri"/>
            <a:ea typeface="+mn-ea"/>
            <a:cs typeface="+mn-cs"/>
          </a:endParaRPr>
        </a:p>
      </dsp:txBody>
      <dsp:txXfrm rot="-5400000">
        <a:off x="1092805" y="1417642"/>
        <a:ext cx="8733568" cy="915676"/>
      </dsp:txXfrm>
    </dsp:sp>
    <dsp:sp modelId="{7A75FA17-216A-4EA7-8F21-271C3246BF6F}">
      <dsp:nvSpPr>
        <dsp:cNvPr id="0" name=""/>
        <dsp:cNvSpPr/>
      </dsp:nvSpPr>
      <dsp:spPr>
        <a:xfrm rot="5400000">
          <a:off x="-234172" y="2968827"/>
          <a:ext cx="1561151" cy="1092805"/>
        </a:xfrm>
        <a:prstGeom prst="chevron">
          <a:avLst/>
        </a:prstGeom>
        <a:gradFill rotWithShape="0">
          <a:gsLst>
            <a:gs pos="0">
              <a:schemeClr val="accent3">
                <a:hueOff val="-17930980"/>
                <a:satOff val="9708"/>
                <a:lumOff val="7844"/>
                <a:alphaOff val="0"/>
                <a:shade val="51000"/>
                <a:satMod val="130000"/>
              </a:schemeClr>
            </a:gs>
            <a:gs pos="80000">
              <a:schemeClr val="accent3">
                <a:hueOff val="-17930980"/>
                <a:satOff val="9708"/>
                <a:lumOff val="7844"/>
                <a:alphaOff val="0"/>
                <a:shade val="93000"/>
                <a:satMod val="130000"/>
              </a:schemeClr>
            </a:gs>
            <a:gs pos="100000">
              <a:schemeClr val="accent3">
                <a:hueOff val="-17930980"/>
                <a:satOff val="9708"/>
                <a:lumOff val="7844"/>
                <a:alphaOff val="0"/>
                <a:shade val="94000"/>
                <a:satMod val="135000"/>
              </a:schemeClr>
            </a:gs>
          </a:gsLst>
          <a:lin ang="16200000" scaled="0"/>
        </a:gradFill>
        <a:ln w="9525" cap="flat" cmpd="sng" algn="ctr">
          <a:solidFill>
            <a:schemeClr val="accent3">
              <a:hueOff val="-17930980"/>
              <a:satOff val="9708"/>
              <a:lumOff val="7844"/>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hueOff val="-17930980"/>
              <a:satOff val="9708"/>
              <a:lumOff val="7844"/>
              <a:alphaOff val="0"/>
              <a:shade val="25000"/>
              <a:satMod val="15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smtClean="0">
              <a:latin typeface="Calibri"/>
              <a:ea typeface="+mn-ea"/>
              <a:cs typeface="+mn-cs"/>
            </a:rPr>
            <a:t>Matching</a:t>
          </a:r>
          <a:endParaRPr lang="en-US" sz="2100" b="1" kern="1200" dirty="0">
            <a:latin typeface="Calibri"/>
            <a:ea typeface="+mn-ea"/>
            <a:cs typeface="+mn-cs"/>
          </a:endParaRPr>
        </a:p>
      </dsp:txBody>
      <dsp:txXfrm rot="-5400000">
        <a:off x="2" y="3281057"/>
        <a:ext cx="1092805" cy="468346"/>
      </dsp:txXfrm>
    </dsp:sp>
    <dsp:sp modelId="{6B7B66DC-3A3B-4000-8E73-2180EBD0604C}">
      <dsp:nvSpPr>
        <dsp:cNvPr id="0" name=""/>
        <dsp:cNvSpPr/>
      </dsp:nvSpPr>
      <dsp:spPr>
        <a:xfrm rot="5400000">
          <a:off x="4976983" y="-1149523"/>
          <a:ext cx="1014748" cy="8783104"/>
        </a:xfrm>
        <a:prstGeom prst="round2SameRect">
          <a:avLst/>
        </a:prstGeom>
        <a:solidFill>
          <a:schemeClr val="lt1">
            <a:alpha val="90000"/>
            <a:hueOff val="0"/>
            <a:satOff val="0"/>
            <a:lumOff val="0"/>
            <a:alphaOff val="0"/>
          </a:schemeClr>
        </a:solidFill>
        <a:ln w="9525" cap="flat" cmpd="sng" algn="ctr">
          <a:solidFill>
            <a:schemeClr val="accent3">
              <a:hueOff val="-17930980"/>
              <a:satOff val="9708"/>
              <a:lumOff val="784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smtClean="0">
              <a:latin typeface="Calibri"/>
              <a:ea typeface="+mn-ea"/>
              <a:cs typeface="+mn-cs"/>
            </a:rPr>
            <a:t>Point to the source data to import froma  SQL table or Excel Workbook</a:t>
          </a:r>
          <a:endParaRPr lang="en-US" sz="1400" kern="1200" dirty="0">
            <a:latin typeface="Calibri"/>
            <a:ea typeface="+mn-ea"/>
            <a:cs typeface="+mn-cs"/>
          </a:endParaRPr>
        </a:p>
        <a:p>
          <a:pPr marL="114300" lvl="1" indent="-114300" algn="l" defTabSz="622300">
            <a:lnSpc>
              <a:spcPct val="90000"/>
            </a:lnSpc>
            <a:spcBef>
              <a:spcPct val="0"/>
            </a:spcBef>
            <a:spcAft>
              <a:spcPct val="15000"/>
            </a:spcAft>
            <a:buChar char="••"/>
          </a:pPr>
          <a:r>
            <a:rPr lang="en-US" sz="1400" kern="1200" smtClean="0">
              <a:latin typeface="Calibri"/>
              <a:ea typeface="+mn-ea"/>
              <a:cs typeface="+mn-cs"/>
            </a:rPr>
            <a:t>Run Matching to find Similar Values</a:t>
          </a:r>
          <a:endParaRPr lang="en-US" sz="1400" kern="1200" dirty="0">
            <a:latin typeface="Calibri"/>
            <a:ea typeface="+mn-ea"/>
            <a:cs typeface="+mn-cs"/>
          </a:endParaRPr>
        </a:p>
        <a:p>
          <a:pPr marL="114300" lvl="1" indent="-114300" algn="l" defTabSz="622300">
            <a:lnSpc>
              <a:spcPct val="90000"/>
            </a:lnSpc>
            <a:spcBef>
              <a:spcPct val="0"/>
            </a:spcBef>
            <a:spcAft>
              <a:spcPct val="15000"/>
            </a:spcAft>
            <a:buChar char="••"/>
          </a:pPr>
          <a:r>
            <a:rPr lang="en-US" sz="1400" kern="1200" smtClean="0">
              <a:latin typeface="Calibri"/>
              <a:ea typeface="+mn-ea"/>
              <a:cs typeface="+mn-cs"/>
            </a:rPr>
            <a:t>Review results and suggested synonyms</a:t>
          </a:r>
          <a:endParaRPr lang="en-US" sz="1400" kern="1200" dirty="0">
            <a:latin typeface="Calibri"/>
            <a:ea typeface="+mn-ea"/>
            <a:cs typeface="+mn-cs"/>
          </a:endParaRPr>
        </a:p>
        <a:p>
          <a:pPr marL="114300" lvl="1" indent="-114300" algn="l" defTabSz="622300">
            <a:lnSpc>
              <a:spcPct val="90000"/>
            </a:lnSpc>
            <a:spcBef>
              <a:spcPct val="0"/>
            </a:spcBef>
            <a:spcAft>
              <a:spcPct val="15000"/>
            </a:spcAft>
            <a:buChar char="••"/>
          </a:pPr>
          <a:r>
            <a:rPr lang="en-US" sz="1400" kern="1200" smtClean="0">
              <a:latin typeface="Calibri"/>
              <a:ea typeface="+mn-ea"/>
              <a:cs typeface="+mn-cs"/>
            </a:rPr>
            <a:t>Export to save the results to a SQL Table or Excel workbook</a:t>
          </a:r>
          <a:endParaRPr lang="en-US" sz="1400" kern="1200" dirty="0">
            <a:latin typeface="Calibri"/>
            <a:ea typeface="+mn-ea"/>
            <a:cs typeface="+mn-cs"/>
          </a:endParaRPr>
        </a:p>
      </dsp:txBody>
      <dsp:txXfrm rot="-5400000">
        <a:off x="1092805" y="2784191"/>
        <a:ext cx="8733568" cy="91567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11/17/2011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11/17/2011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81331B57-0BE5-4F82-AA58-76F53EFF3ADA}" type="datetime8">
              <a:rPr lang="en-US" smtClean="0"/>
              <a:pPr/>
              <a:t>11/17/2011 3:39 PM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47AFF283-F14E-4CBB-AFE5-CFF31D5B4152}" type="datetime1">
              <a:rPr lang="en-US" smtClean="0"/>
              <a:t>11/17/2011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1048143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11/17/2011 3:40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3BF3D8D2-A752-40AE-B803-5D1F1800C5DF}" type="datetime1">
              <a:rPr lang="en-US" smtClean="0"/>
              <a:t>11/17/2011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3107104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749C0799-61B0-42FF-86E1-CE15712BBE92}" type="datetime1">
              <a:rPr lang="en-US" smtClean="0"/>
              <a:t>11/17/2011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1757512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2999084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11/17/2011 3:40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749C0799-61B0-42FF-86E1-CE15712BBE92}" type="datetime1">
              <a:rPr lang="en-US" smtClean="0"/>
              <a:t>11/17/2011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1757512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So you just so the interactive</a:t>
            </a:r>
            <a:r>
              <a:rPr lang="en-US" baseline="0" dirty="0" smtClean="0"/>
              <a:t> cleansing project in action. As you could see, the </a:t>
            </a:r>
            <a:r>
              <a:rPr lang="en-US" b="1" baseline="0" dirty="0" smtClean="0"/>
              <a:t>interactive project is very convenient in terms of reviewing and controlling the results</a:t>
            </a:r>
            <a:r>
              <a:rPr lang="en-US" baseline="0" dirty="0" smtClean="0"/>
              <a:t>.</a:t>
            </a:r>
          </a:p>
          <a:p>
            <a:r>
              <a:rPr lang="en-US" baseline="0" dirty="0" smtClean="0"/>
              <a:t>But sometimes, what you really need is </a:t>
            </a:r>
            <a:r>
              <a:rPr lang="en-US" b="1" baseline="0" dirty="0" smtClean="0"/>
              <a:t>to run a cleansing project as a batch, or as part of a larger process</a:t>
            </a:r>
            <a:r>
              <a:rPr lang="en-US" baseline="0" dirty="0" smtClean="0"/>
              <a:t>. For such cases, the cleansing functionality is available also as an SSIS transformation component. This component is called DQS Cleansing.</a:t>
            </a:r>
          </a:p>
          <a:p>
            <a:endParaRPr lang="en-US" baseline="0" dirty="0" smtClean="0"/>
          </a:p>
          <a:p>
            <a:r>
              <a:rPr lang="en-US" baseline="0" dirty="0" smtClean="0"/>
              <a:t>In the </a:t>
            </a:r>
            <a:r>
              <a:rPr lang="en-US" b="1" baseline="0" dirty="0" smtClean="0"/>
              <a:t>most simple case </a:t>
            </a:r>
            <a:r>
              <a:rPr lang="en-US" baseline="0" dirty="0" smtClean="0"/>
              <a:t>a data flow will consist of a source component that represents the data that we would like to cleanse, it will also consist of the cleansing transformation component, and a destination component that is used to store the cleansed results. Of course, in real world data flows the DQS cleansing component can placed in the middle of several other transformations.</a:t>
            </a:r>
          </a:p>
          <a:p>
            <a:endParaRPr lang="en-US" baseline="0" dirty="0" smtClean="0"/>
          </a:p>
          <a:p>
            <a:r>
              <a:rPr lang="en-US" baseline="0" dirty="0" smtClean="0"/>
              <a:t>At runtime, </a:t>
            </a:r>
            <a:r>
              <a:rPr lang="en-US" b="1" baseline="0" dirty="0" smtClean="0"/>
              <a:t>the component sends the records to the DQS server </a:t>
            </a:r>
            <a:r>
              <a:rPr lang="en-US" baseline="0" dirty="0" smtClean="0"/>
              <a:t>for cleansing, and gets them back cleansed. So this is the general story.</a:t>
            </a:r>
          </a:p>
          <a:p>
            <a:r>
              <a:rPr lang="en-US" baseline="0" dirty="0" smtClean="0"/>
              <a:t> </a:t>
            </a:r>
          </a:p>
          <a:p>
            <a:r>
              <a:rPr lang="en-US" baseline="0" dirty="0" smtClean="0"/>
              <a:t>Now, it’s important to understand that for cleansing the records, </a:t>
            </a:r>
            <a:r>
              <a:rPr lang="en-US" b="1" baseline="0" dirty="0" smtClean="0"/>
              <a:t>the DQS server uses a knowledge base</a:t>
            </a:r>
            <a:r>
              <a:rPr lang="en-US" baseline="0" dirty="0" smtClean="0"/>
              <a:t>, exactly like in the case of the interactive project. This means that having a suitable knowledge base is a </a:t>
            </a:r>
            <a:r>
              <a:rPr lang="en-US" b="1" baseline="0" dirty="0" smtClean="0"/>
              <a:t>prerequisite</a:t>
            </a:r>
            <a:r>
              <a:rPr lang="en-US" baseline="0" dirty="0" smtClean="0"/>
              <a:t> for running the component.</a:t>
            </a:r>
          </a:p>
          <a:p>
            <a:r>
              <a:rPr lang="en-US" baseline="0" dirty="0" smtClean="0"/>
              <a:t>Note that when there are domains that attached to </a:t>
            </a:r>
            <a:r>
              <a:rPr lang="en-US" b="1" baseline="0" dirty="0" smtClean="0"/>
              <a:t>external reference data services</a:t>
            </a:r>
            <a:r>
              <a:rPr lang="en-US" baseline="0" dirty="0" smtClean="0"/>
              <a:t>, this external knowledge will be used as well.</a:t>
            </a:r>
          </a:p>
          <a:p>
            <a:endParaRPr lang="en-US" baseline="0" dirty="0" smtClean="0"/>
          </a:p>
          <a:p>
            <a:r>
              <a:rPr lang="en-US" baseline="0" dirty="0" smtClean="0"/>
              <a:t>Now, the component output contains not only the cleansed data itself, but also </a:t>
            </a:r>
            <a:r>
              <a:rPr lang="en-US" b="1" baseline="0" dirty="0" smtClean="0"/>
              <a:t>more information that enables to filter out </a:t>
            </a:r>
            <a:r>
              <a:rPr lang="en-US" baseline="0" dirty="0" smtClean="0"/>
              <a:t>certain records or values, according to business needs. Specifically, the component’s output contains a correction status (in the field level and in the record level) that enables to classify records to groups, as you can see.</a:t>
            </a:r>
          </a:p>
          <a:p>
            <a:endParaRPr lang="en-US" baseline="0" dirty="0" smtClean="0"/>
          </a:p>
          <a:p>
            <a:r>
              <a:rPr lang="en-US" baseline="0" dirty="0" smtClean="0"/>
              <a:t>In the following </a:t>
            </a:r>
            <a:r>
              <a:rPr lang="en-US" b="1" baseline="0" dirty="0" smtClean="0"/>
              <a:t>demo</a:t>
            </a:r>
            <a:r>
              <a:rPr lang="en-US" baseline="0" dirty="0" smtClean="0"/>
              <a:t> I will </a:t>
            </a:r>
            <a:r>
              <a:rPr lang="en-US" b="1" baseline="0" dirty="0" smtClean="0"/>
              <a:t>demonstrate how these groups can be used</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3084962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11/17/2011 3:40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11/17/2011 3:40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330067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973B04C-F03D-4392-873E-F91F2797E8CC}" type="slidenum">
              <a:rPr lang="en-US" smtClean="0"/>
              <a:pPr/>
              <a:t>6</a:t>
            </a:fld>
            <a:endParaRPr lang="en-US"/>
          </a:p>
        </p:txBody>
      </p:sp>
    </p:spTree>
    <p:extLst>
      <p:ext uri="{BB962C8B-B14F-4D97-AF65-F5344CB8AC3E}">
        <p14:creationId xmlns:p14="http://schemas.microsoft.com/office/powerpoint/2010/main" val="1470009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6D360FB1-68F0-4BA6-BD1B-07A57F8498C6}" type="datetime1">
              <a:rPr lang="en-US" smtClean="0"/>
              <a:t>11/17/2011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431870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3B04C-F03D-4392-873E-F91F2797E8CC}" type="slidenum">
              <a:rPr lang="en-US" smtClean="0"/>
              <a:pPr/>
              <a:t>10</a:t>
            </a:fld>
            <a:endParaRPr lang="en-US"/>
          </a:p>
        </p:txBody>
      </p:sp>
    </p:spTree>
    <p:extLst>
      <p:ext uri="{BB962C8B-B14F-4D97-AF65-F5344CB8AC3E}">
        <p14:creationId xmlns:p14="http://schemas.microsoft.com/office/powerpoint/2010/main" val="3985675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5BF0F283-CD54-4A50-AFE1-13DABF131C8C}" type="datetime1">
              <a:rPr lang="en-US" smtClean="0"/>
              <a:t>11/17/2011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489560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spcBef>
                <a:spcPts val="600"/>
              </a:spcBef>
              <a:spcAft>
                <a:spcPts val="2000"/>
              </a:spcAft>
              <a:buClr>
                <a:schemeClr val="bg1"/>
              </a:buClr>
              <a:buSzPct val="100000"/>
            </a:pPr>
            <a:endParaRPr lang="en-US" dirty="0"/>
          </a:p>
        </p:txBody>
      </p:sp>
      <p:sp>
        <p:nvSpPr>
          <p:cNvPr id="4" name="Slide Number Placeholder 3"/>
          <p:cNvSpPr>
            <a:spLocks noGrp="1"/>
          </p:cNvSpPr>
          <p:nvPr>
            <p:ph type="sldNum" sz="quarter" idx="10"/>
          </p:nvPr>
        </p:nvSpPr>
        <p:spPr/>
        <p:txBody>
          <a:bodyPr/>
          <a:lstStyle/>
          <a:p>
            <a:fld id="{B0E80FB1-2DBB-4D90-8FEE-67CDFA0FBBA7}"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653617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749C0799-61B0-42FF-86E1-CE15712BBE92}" type="datetime1">
              <a:rPr lang="en-US" smtClean="0"/>
              <a:t>11/17/2011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1757512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3624256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p:nvPr userDrawn="1"/>
        </p:nvSpPr>
        <p:spPr bwMode="auto">
          <a:xfrm>
            <a:off x="-61574" y="0"/>
            <a:ext cx="12330252" cy="1054484"/>
          </a:xfrm>
          <a:prstGeom prst="rect">
            <a:avLst/>
          </a:prstGeom>
          <a:gradFill>
            <a:gsLst>
              <a:gs pos="0">
                <a:schemeClr val="tx2">
                  <a:lumMod val="50000"/>
                </a:schemeClr>
              </a:gs>
              <a:gs pos="100000">
                <a:schemeClr val="tx2">
                  <a:lumMod val="50000"/>
                  <a:alpha val="0"/>
                </a:schemeClr>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bwMode="auto">
          <a:xfrm>
            <a:off x="0" y="0"/>
            <a:ext cx="12330252" cy="1054484"/>
          </a:xfrm>
          <a:prstGeom prst="rect">
            <a:avLst/>
          </a:prstGeom>
          <a:gradFill>
            <a:gsLst>
              <a:gs pos="0">
                <a:schemeClr val="tx2">
                  <a:lumMod val="50000"/>
                </a:schemeClr>
              </a:gs>
              <a:gs pos="100000">
                <a:schemeClr val="tx2">
                  <a:lumMod val="50000"/>
                  <a:alpha val="0"/>
                </a:schemeClr>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bwMode="auto">
          <a:xfrm>
            <a:off x="0" y="0"/>
            <a:ext cx="12330252" cy="1054484"/>
          </a:xfrm>
          <a:prstGeom prst="rect">
            <a:avLst/>
          </a:prstGeom>
          <a:gradFill>
            <a:gsLst>
              <a:gs pos="0">
                <a:schemeClr val="tx2">
                  <a:lumMod val="50000"/>
                </a:schemeClr>
              </a:gs>
              <a:gs pos="100000">
                <a:schemeClr val="tx2">
                  <a:lumMod val="50000"/>
                  <a:alpha val="0"/>
                </a:schemeClr>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bwMode="auto">
          <a:xfrm>
            <a:off x="0" y="0"/>
            <a:ext cx="12330252" cy="1054484"/>
          </a:xfrm>
          <a:prstGeom prst="rect">
            <a:avLst/>
          </a:prstGeom>
          <a:gradFill>
            <a:gsLst>
              <a:gs pos="0">
                <a:schemeClr val="tx2">
                  <a:lumMod val="50000"/>
                </a:schemeClr>
              </a:gs>
              <a:gs pos="100000">
                <a:schemeClr val="tx2">
                  <a:lumMod val="50000"/>
                  <a:alpha val="0"/>
                </a:schemeClr>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bwMode="auto">
          <a:xfrm>
            <a:off x="-61574" y="1"/>
            <a:ext cx="12330252" cy="1054484"/>
          </a:xfrm>
          <a:prstGeom prst="rect">
            <a:avLst/>
          </a:prstGeom>
          <a:gradFill>
            <a:gsLst>
              <a:gs pos="0">
                <a:schemeClr val="tx2">
                  <a:lumMod val="50000"/>
                </a:schemeClr>
              </a:gs>
              <a:gs pos="100000">
                <a:schemeClr val="tx2">
                  <a:lumMod val="50000"/>
                  <a:alpha val="0"/>
                </a:schemeClr>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WALKIN">
    <p:spTree>
      <p:nvGrpSpPr>
        <p:cNvPr id="1" name=""/>
        <p:cNvGrpSpPr/>
        <p:nvPr/>
      </p:nvGrpSpPr>
      <p:grpSpPr>
        <a:xfrm>
          <a:off x="0" y="0"/>
          <a:ext cx="0" cy="0"/>
          <a:chOff x="0" y="0"/>
          <a:chExt cx="0" cy="0"/>
        </a:xfrm>
      </p:grpSpPr>
      <p:pic>
        <p:nvPicPr>
          <p:cNvPr id="12" name="Picture 2" descr="C:\Users\adi\Pictures\Artwork_Imagery\Icons - Illustrations\Internet Clouds web\cloud 1.png"/>
          <p:cNvPicPr>
            <a:picLocks noChangeAspect="1" noChangeArrowheads="1"/>
          </p:cNvPicPr>
          <p:nvPr userDrawn="1"/>
        </p:nvPicPr>
        <p:blipFill rotWithShape="1">
          <a:blip r:embed="rId2" cstate="email">
            <a:alphaModFix amt="20000"/>
            <a:extLst>
              <a:ext uri="{28A0092B-C50C-407E-A947-70E740481C1C}">
                <a14:useLocalDpi xmlns:a14="http://schemas.microsoft.com/office/drawing/2010/main"/>
              </a:ext>
            </a:extLst>
          </a:blip>
          <a:srcRect l="12760" t="24707"/>
          <a:stretch/>
        </p:blipFill>
        <p:spPr bwMode="auto">
          <a:xfrm>
            <a:off x="1" y="0"/>
            <a:ext cx="7267300" cy="2656734"/>
          </a:xfrm>
          <a:prstGeom prst="rect">
            <a:avLst/>
          </a:prstGeom>
          <a:blipFill dpi="0" rotWithShape="1">
            <a:blip r:embed="rId3">
              <a:alphaModFix amt="20000"/>
            </a:blip>
            <a:srcRect/>
            <a:stretch>
              <a:fillRect/>
            </a:stretch>
          </a:blipFill>
          <a:ln w="55000" cap="flat" cmpd="thickThin" algn="ctr">
            <a:noFill/>
            <a:prstDash val="solid"/>
            <a:headEnd type="none" w="med" len="med"/>
            <a:tailEnd type="none" w="med" len="med"/>
          </a:ln>
          <a:effectLst/>
          <a:extLst/>
        </p:spPr>
      </p:pic>
      <p:pic>
        <p:nvPicPr>
          <p:cNvPr id="13" name="Picture 12"/>
          <p:cNvPicPr>
            <a:picLocks noChangeAspect="1"/>
          </p:cNvPicPr>
          <p:nvPr userDrawn="1"/>
        </p:nvPicPr>
        <p:blipFill rotWithShape="1">
          <a:blip r:embed="rId4" cstate="email">
            <a:alphaModFix amt="5000"/>
            <a:extLst>
              <a:ext uri="{28A0092B-C50C-407E-A947-70E740481C1C}">
                <a14:useLocalDpi xmlns:a14="http://schemas.microsoft.com/office/drawing/2010/main"/>
              </a:ext>
            </a:extLst>
          </a:blip>
          <a:srcRect/>
          <a:stretch/>
        </p:blipFill>
        <p:spPr>
          <a:xfrm>
            <a:off x="-34499" y="2061434"/>
            <a:ext cx="5760947" cy="4235842"/>
          </a:xfrm>
          <a:prstGeom prst="rect">
            <a:avLst/>
          </a:prstGeom>
          <a:blipFill dpi="0" rotWithShape="1">
            <a:blip r:embed="rId3">
              <a:alphaModFix amt="5000"/>
            </a:blip>
            <a:srcRect/>
            <a:stretch>
              <a:fillRect/>
            </a:stretch>
          </a:blipFill>
          <a:ln w="55000" cap="flat" cmpd="thickThin" algn="ctr">
            <a:noFill/>
            <a:prstDash val="solid"/>
            <a:headEnd type="none" w="med" len="med"/>
            <a:tailEnd type="none" w="med" len="med"/>
          </a:ln>
          <a:effectLst/>
        </p:spPr>
      </p:pic>
      <p:sp>
        <p:nvSpPr>
          <p:cNvPr id="4" name="Rectangle 3"/>
          <p:cNvSpPr/>
          <p:nvPr userDrawn="1"/>
        </p:nvSpPr>
        <p:spPr bwMode="auto">
          <a:xfrm>
            <a:off x="0" y="4885683"/>
            <a:ext cx="12188825" cy="1463040"/>
          </a:xfrm>
          <a:prstGeom prst="rect">
            <a:avLst/>
          </a:prstGeom>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11" name="Rectangle 10"/>
          <p:cNvSpPr/>
          <p:nvPr userDrawn="1"/>
        </p:nvSpPr>
        <p:spPr bwMode="auto">
          <a:xfrm>
            <a:off x="0" y="4928210"/>
            <a:ext cx="12188825" cy="1355651"/>
          </a:xfrm>
          <a:prstGeom prst="rect">
            <a:avLst/>
          </a:prstGeom>
          <a:solidFill>
            <a:schemeClr val="tx1">
              <a:lumMod val="75000"/>
              <a:lumOff val="2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pic>
        <p:nvPicPr>
          <p:cNvPr id="1028" name="Picture 4" descr="C:\Users\adi\Pictures\Artwork_Imagery\Brand Photos\Scenarios\FY08 Brand - Business - No_exp\people IT Pro two talking server room business.png"/>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1" y="4928210"/>
            <a:ext cx="2221364" cy="13556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i\Pictures\Artwork_Imagery\Brand Photos\Scenarios\FY08 Brand - Business - No_exp\Man hallway server IT Pro Enterprise.pn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2221365" y="4928210"/>
            <a:ext cx="2607842" cy="1355651"/>
          </a:xfrm>
          <a:prstGeom prst="rect">
            <a:avLst/>
          </a:prstGeom>
          <a:noFill/>
        </p:spPr>
      </p:pic>
      <p:pic>
        <p:nvPicPr>
          <p:cNvPr id="1027" name="Picture 3" descr="C:\Users\adi\Pictures\Artwork_Imagery\Brand Photos\Scenarios\FY08 Brand - Business - No_exp\Woman Balcony Server IT Pro Enterprise.png"/>
          <p:cNvPicPr>
            <a:picLocks noChangeAspect="1" noChangeArrowheads="1"/>
          </p:cNvPicPr>
          <p:nvPr userDrawn="1"/>
        </p:nvPicPr>
        <p:blipFill rotWithShape="1">
          <a:blip r:embed="rId7" cstate="email">
            <a:extLst>
              <a:ext uri="{28A0092B-C50C-407E-A947-70E740481C1C}">
                <a14:useLocalDpi xmlns:a14="http://schemas.microsoft.com/office/drawing/2010/main"/>
              </a:ext>
            </a:extLst>
          </a:blip>
          <a:srcRect/>
          <a:stretch/>
        </p:blipFill>
        <p:spPr bwMode="auto">
          <a:xfrm>
            <a:off x="10044890" y="4928211"/>
            <a:ext cx="2143936" cy="13556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i\Pictures\Artwork_Imagery\Brand Photos\Scenarios\FY08 Brand - Business - No_exp\man woman laughing IT pro server Enterprise.png"/>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4829207" y="4928209"/>
            <a:ext cx="2607842" cy="135565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i\Pictures\Artwork_Imagery\Brand Photos\Scenarios\FY08 Brand - Business - No_exp\Woman walking server IT Pro Enterprise.png"/>
          <p:cNvPicPr>
            <a:picLocks noChangeAspect="1" noChangeArrowheads="1"/>
          </p:cNvPicPr>
          <p:nvPr userDrawn="1"/>
        </p:nvPicPr>
        <p:blipFill rotWithShape="1">
          <a:blip r:embed="rId9" cstate="email">
            <a:extLst>
              <a:ext uri="{28A0092B-C50C-407E-A947-70E740481C1C}">
                <a14:useLocalDpi xmlns:a14="http://schemas.microsoft.com/office/drawing/2010/main"/>
              </a:ext>
            </a:extLst>
          </a:blip>
          <a:srcRect/>
          <a:stretch/>
        </p:blipFill>
        <p:spPr bwMode="auto">
          <a:xfrm>
            <a:off x="7437047" y="4928209"/>
            <a:ext cx="2607842" cy="13556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userDrawn="1"/>
        </p:nvPicPr>
        <p:blipFill>
          <a:blip r:embed="rId10" cstate="email">
            <a:extLst>
              <a:ext uri="{28A0092B-C50C-407E-A947-70E740481C1C}">
                <a14:useLocalDpi xmlns:a14="http://schemas.microsoft.com/office/drawing/2010/main"/>
              </a:ext>
            </a:extLst>
          </a:blip>
          <a:stretch>
            <a:fillRect/>
          </a:stretch>
        </p:blipFill>
        <p:spPr bwMode="auto">
          <a:xfrm>
            <a:off x="507868" y="2077823"/>
            <a:ext cx="5533000" cy="1174336"/>
          </a:xfrm>
          <a:prstGeom prst="rect">
            <a:avLst/>
          </a:prstGeom>
          <a:noFill/>
        </p:spPr>
      </p:pic>
    </p:spTree>
    <p:extLst>
      <p:ext uri="{BB962C8B-B14F-4D97-AF65-F5344CB8AC3E}">
        <p14:creationId xmlns:p14="http://schemas.microsoft.com/office/powerpoint/2010/main" val="92177950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a:xfrm>
            <a:off x="609441" y="6480178"/>
            <a:ext cx="2844059" cy="365125"/>
          </a:xfrm>
          <a:prstGeom prst="rect">
            <a:avLst/>
          </a:prstGeom>
        </p:spPr>
        <p:txBody>
          <a:bodyPr/>
          <a:lstStyle/>
          <a:p>
            <a:fld id="{D5349A9C-B4DE-48D1-AA1F-9F45AC0ADCA8}" type="datetime1">
              <a:rPr lang="en-US" smtClean="0"/>
              <a:t>11/17/2011</a:t>
            </a:fld>
            <a:endParaRPr lang="en-US" dirty="0"/>
          </a:p>
        </p:txBody>
      </p:sp>
      <p:sp>
        <p:nvSpPr>
          <p:cNvPr id="9" name="Footer Placeholder 8"/>
          <p:cNvSpPr>
            <a:spLocks noGrp="1"/>
          </p:cNvSpPr>
          <p:nvPr>
            <p:ph type="ftr" sz="quarter" idx="11"/>
          </p:nvPr>
        </p:nvSpPr>
        <p:spPr>
          <a:xfrm>
            <a:off x="5472275" y="6480178"/>
            <a:ext cx="5347142" cy="365125"/>
          </a:xfrm>
          <a:prstGeom prst="rect">
            <a:avLst/>
          </a:prstGeom>
        </p:spPr>
        <p:txBody>
          <a:bodyPr/>
          <a:lstStyle/>
          <a:p>
            <a:r>
              <a:rPr lang="en-US" smtClean="0"/>
              <a:t>BIA-319-M | Data Quality Services – A Closer Look</a:t>
            </a:r>
            <a:endParaRPr lang="en-US" dirty="0" smtClean="0">
              <a:solidFill>
                <a:srgbClr val="72BA30"/>
              </a:solidFill>
              <a:cs typeface="Arial"/>
            </a:endParaRPr>
          </a:p>
        </p:txBody>
      </p:sp>
      <p:sp>
        <p:nvSpPr>
          <p:cNvPr id="10" name="Slide Number Placeholder 9"/>
          <p:cNvSpPr>
            <a:spLocks noGrp="1"/>
          </p:cNvSpPr>
          <p:nvPr>
            <p:ph type="sldNum" sz="quarter" idx="12"/>
          </p:nvPr>
        </p:nvSpPr>
        <p:spPr>
          <a:xfrm>
            <a:off x="10919097" y="6480178"/>
            <a:ext cx="660287" cy="365125"/>
          </a:xfrm>
          <a:prstGeom prst="rect">
            <a:avLst/>
          </a:prstGeom>
        </p:spPr>
        <p:txBody>
          <a:bodyPr/>
          <a:lstStyle/>
          <a:p>
            <a:fld id="{D372AB51-BDCC-4F95-83CF-1CBB2D34E9E5}" type="slidenum">
              <a:rPr lang="en-US" smtClean="0"/>
              <a:pPr/>
              <a:t>‹#›</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9823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Page (White)">
    <p:spTree>
      <p:nvGrpSpPr>
        <p:cNvPr id="1" name=""/>
        <p:cNvGrpSpPr/>
        <p:nvPr/>
      </p:nvGrpSpPr>
      <p:grpSpPr>
        <a:xfrm>
          <a:off x="0" y="0"/>
          <a:ext cx="0" cy="0"/>
          <a:chOff x="0" y="0"/>
          <a:chExt cx="0" cy="0"/>
        </a:xfrm>
      </p:grpSpPr>
      <p:sp>
        <p:nvSpPr>
          <p:cNvPr id="19" name="Content Placeholder 2"/>
          <p:cNvSpPr>
            <a:spLocks noGrp="1"/>
          </p:cNvSpPr>
          <p:nvPr>
            <p:ph idx="15"/>
          </p:nvPr>
        </p:nvSpPr>
        <p:spPr>
          <a:xfrm>
            <a:off x="864764" y="1463041"/>
            <a:ext cx="10563648" cy="1141851"/>
          </a:xfrm>
        </p:spPr>
        <p:txBody>
          <a:bodyPr/>
          <a:lstStyle>
            <a:lvl1pPr marL="274320" indent="-274320">
              <a:buClr>
                <a:srgbClr val="5191CD"/>
              </a:buClr>
              <a:buFontTx/>
              <a:buBlip>
                <a:blip r:embed="rId2"/>
              </a:buBlip>
              <a:defRPr sz="1400">
                <a:solidFill>
                  <a:schemeClr val="tx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1400">
                <a:solidFill>
                  <a:schemeClr val="tx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1400">
                <a:solidFill>
                  <a:schemeClr val="tx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1400">
                <a:solidFill>
                  <a:schemeClr val="tx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1400">
                <a:solidFill>
                  <a:schemeClr val="tx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413687"/>
            <a:ext cx="12188952" cy="457200"/>
          </a:xfrm>
          <a:prstGeom prst="rect">
            <a:avLst/>
          </a:prstGeom>
        </p:spPr>
      </p:pic>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81895" y="3390900"/>
            <a:ext cx="2225040" cy="76200"/>
          </a:xfrm>
          <a:prstGeom prst="rect">
            <a:avLst/>
          </a:prstGeom>
        </p:spPr>
      </p:pic>
      <p:sp>
        <p:nvSpPr>
          <p:cNvPr id="17" name="TextBox 16"/>
          <p:cNvSpPr txBox="1"/>
          <p:nvPr userDrawn="1"/>
        </p:nvSpPr>
        <p:spPr>
          <a:xfrm>
            <a:off x="5786152" y="6518081"/>
            <a:ext cx="616651" cy="246221"/>
          </a:xfrm>
          <a:prstGeom prst="rect">
            <a:avLst/>
          </a:prstGeom>
          <a:noFill/>
        </p:spPr>
        <p:txBody>
          <a:bodyPr wrap="square" rtlCol="0">
            <a:spAutoFit/>
          </a:bodyPr>
          <a:lstStyle/>
          <a:p>
            <a:pPr algn="ctr"/>
            <a:fld id="{0462CC3E-48DD-4274-8616-D549FD7B2C15}" type="slidenum">
              <a:rPr lang="en-US" sz="1000" smtClean="0">
                <a:solidFill>
                  <a:srgbClr val="000000"/>
                </a:solidFill>
                <a:latin typeface="Segoe UI" pitchFamily="34" charset="0"/>
                <a:ea typeface="Segoe UI" pitchFamily="34" charset="0"/>
                <a:cs typeface="Segoe UI" pitchFamily="34" charset="0"/>
              </a:rPr>
              <a:pPr algn="ctr"/>
              <a:t>‹#›</a:t>
            </a:fld>
            <a:endParaRPr lang="en-US" sz="1000" dirty="0">
              <a:solidFill>
                <a:srgbClr val="000000"/>
              </a:solidFill>
              <a:latin typeface="Segoe UI" pitchFamily="34" charset="0"/>
              <a:ea typeface="Segoe UI" pitchFamily="34" charset="0"/>
              <a:cs typeface="Segoe UI" pitchFamily="34" charset="0"/>
            </a:endParaRPr>
          </a:p>
        </p:txBody>
      </p:sp>
      <p:pic>
        <p:nvPicPr>
          <p:cNvPr id="23" name="Picture 2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31814" y="6582940"/>
            <a:ext cx="2900940" cy="75828"/>
          </a:xfrm>
          <a:prstGeom prst="rect">
            <a:avLst/>
          </a:prstGeom>
        </p:spPr>
      </p:pic>
      <p:sp>
        <p:nvSpPr>
          <p:cNvPr id="25" name="TextBox 24"/>
          <p:cNvSpPr txBox="1"/>
          <p:nvPr userDrawn="1"/>
        </p:nvSpPr>
        <p:spPr>
          <a:xfrm>
            <a:off x="9779355" y="133321"/>
            <a:ext cx="2002628" cy="230832"/>
          </a:xfrm>
          <a:prstGeom prst="rect">
            <a:avLst/>
          </a:prstGeom>
          <a:noFill/>
        </p:spPr>
        <p:txBody>
          <a:bodyPr wrap="square" rtlCol="0">
            <a:spAutoFit/>
          </a:bodyPr>
          <a:lstStyle/>
          <a:p>
            <a:pPr algn="r"/>
            <a:r>
              <a:rPr lang="en-US" sz="900" dirty="0" smtClean="0">
                <a:solidFill>
                  <a:schemeClr val="tx1"/>
                </a:solidFill>
                <a:latin typeface="Segoe UI" pitchFamily="34" charset="0"/>
                <a:ea typeface="Segoe UI" pitchFamily="34" charset="0"/>
                <a:cs typeface="Segoe UI" pitchFamily="34" charset="0"/>
              </a:rPr>
              <a:t>Microsoft Confidential</a:t>
            </a:r>
            <a:endParaRPr lang="en-US" sz="900" dirty="0">
              <a:solidFill>
                <a:schemeClr val="tx1"/>
              </a:solidFill>
              <a:latin typeface="Segoe UI" pitchFamily="34" charset="0"/>
              <a:ea typeface="Segoe UI" pitchFamily="34" charset="0"/>
              <a:cs typeface="Segoe UI" pitchFamily="34" charset="0"/>
            </a:endParaRPr>
          </a:p>
        </p:txBody>
      </p:sp>
      <p:pic>
        <p:nvPicPr>
          <p:cNvPr id="27" name="Picture 26"/>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9819987" y="6506789"/>
            <a:ext cx="1828320" cy="228133"/>
          </a:xfrm>
          <a:prstGeom prst="rect">
            <a:avLst/>
          </a:prstGeom>
        </p:spPr>
      </p:pic>
      <p:sp>
        <p:nvSpPr>
          <p:cNvPr id="30" name="Title 1"/>
          <p:cNvSpPr>
            <a:spLocks noGrp="1"/>
          </p:cNvSpPr>
          <p:nvPr>
            <p:ph type="title" hasCustomPrompt="1"/>
          </p:nvPr>
        </p:nvSpPr>
        <p:spPr>
          <a:xfrm>
            <a:off x="519113" y="360403"/>
            <a:ext cx="11149013" cy="443198"/>
          </a:xfrm>
        </p:spPr>
        <p:txBody>
          <a:bodyPr anchor="t"/>
          <a:lstStyle>
            <a:lvl1pPr>
              <a:defRPr sz="3200" b="0">
                <a:solidFill>
                  <a:schemeClr val="tx1"/>
                </a:solidFill>
                <a:latin typeface="Segoe UI Light" pitchFamily="34" charset="0"/>
              </a:defRPr>
            </a:lvl1pPr>
          </a:lstStyle>
          <a:p>
            <a:r>
              <a:rPr lang="en-US" dirty="0" smtClean="0"/>
              <a:t>Click to edit Master title style </a:t>
            </a:r>
            <a:endParaRPr lang="en-US" dirty="0"/>
          </a:p>
        </p:txBody>
      </p:sp>
      <p:sp>
        <p:nvSpPr>
          <p:cNvPr id="31" name="Text Placeholder 2"/>
          <p:cNvSpPr>
            <a:spLocks noGrp="1"/>
          </p:cNvSpPr>
          <p:nvPr>
            <p:ph type="body" idx="16"/>
          </p:nvPr>
        </p:nvSpPr>
        <p:spPr>
          <a:xfrm>
            <a:off x="519432" y="897274"/>
            <a:ext cx="11129963" cy="249299"/>
          </a:xfrm>
        </p:spPr>
        <p:txBody>
          <a:bodyPr anchor="b"/>
          <a:lstStyle>
            <a:lvl1pPr marL="0" indent="0">
              <a:buNone/>
              <a:tabLst>
                <a:tab pos="628650" algn="l"/>
              </a:tabLst>
              <a:defRPr sz="1800" b="0">
                <a:solidFill>
                  <a:srgbClr val="949699"/>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306394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356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bwMode="auto">
          <a:xfrm>
            <a:off x="-61574" y="1"/>
            <a:ext cx="12330252" cy="1054484"/>
          </a:xfrm>
          <a:prstGeom prst="rect">
            <a:avLst/>
          </a:prstGeom>
          <a:gradFill>
            <a:gsLst>
              <a:gs pos="0">
                <a:schemeClr val="tx2">
                  <a:lumMod val="50000"/>
                </a:schemeClr>
              </a:gs>
              <a:gs pos="100000">
                <a:schemeClr val="tx2">
                  <a:lumMod val="50000"/>
                  <a:alpha val="0"/>
                </a:schemeClr>
              </a:gs>
              <a:gs pos="50000">
                <a:schemeClr val="tx2">
                  <a:lumMod val="50000"/>
                </a:schemeClr>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userDrawn="1"/>
        </p:nvSpPr>
        <p:spPr bwMode="auto">
          <a:xfrm>
            <a:off x="0" y="0"/>
            <a:ext cx="12330252" cy="1054484"/>
          </a:xfrm>
          <a:prstGeom prst="rect">
            <a:avLst/>
          </a:prstGeom>
          <a:gradFill>
            <a:gsLst>
              <a:gs pos="0">
                <a:schemeClr val="tx2">
                  <a:lumMod val="50000"/>
                </a:schemeClr>
              </a:gs>
              <a:gs pos="100000">
                <a:schemeClr val="tx2">
                  <a:lumMod val="50000"/>
                  <a:alpha val="0"/>
                </a:schemeClr>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a:xfrm>
            <a:off x="519112" y="228600"/>
            <a:ext cx="11149013" cy="609398"/>
          </a:xfrm>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519112" y="213206"/>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 id="2147483741" r:id="rId19"/>
    <p:sldLayoutId id="2147483742" r:id="rId20"/>
    <p:sldLayoutId id="2147483743" r:id="rId2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2.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0.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0.xml"/><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xml"/><Relationship Id="rId4" Type="http://schemas.openxmlformats.org/officeDocument/2006/relationships/image" Target="../media/image31.jpeg"/></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55.png"/><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60.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8.xml"/><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hyperlink" Target="http://social.technet.microsoft.com/wiki/contents/articles/3777.aspx" TargetMode="External"/><Relationship Id="rId7" Type="http://schemas.openxmlformats.org/officeDocument/2006/relationships/image" Target="../media/image67.png"/><Relationship Id="rId2" Type="http://schemas.openxmlformats.org/officeDocument/2006/relationships/hyperlink" Target="http://social.technet.microsoft.com/wiki/contents/articles/3776.aspx" TargetMode="External"/><Relationship Id="rId1" Type="http://schemas.openxmlformats.org/officeDocument/2006/relationships/slideLayout" Target="../slideLayouts/slideLayout13.xml"/><Relationship Id="rId6" Type="http://schemas.openxmlformats.org/officeDocument/2006/relationships/image" Target="../media/image66.png"/><Relationship Id="rId5" Type="http://schemas.openxmlformats.org/officeDocument/2006/relationships/hyperlink" Target="https://datamarket.azure.com/" TargetMode="External"/><Relationship Id="rId4" Type="http://schemas.openxmlformats.org/officeDocument/2006/relationships/hyperlink" Target="http://msdn.microsoft.com/en-us/library/ff877925(v=sql.110).aspx"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hyperlink" Target="http://social.msdn.microsoft.com/Forums/en-US/sqldataqualityservices/" TargetMode="External"/><Relationship Id="rId7" Type="http://schemas.openxmlformats.org/officeDocument/2006/relationships/image" Target="../media/image71.png"/><Relationship Id="rId2" Type="http://schemas.openxmlformats.org/officeDocument/2006/relationships/hyperlink" Target="http://blogs.msdn.com/b/dqs/" TargetMode="External"/><Relationship Id="rId1" Type="http://schemas.openxmlformats.org/officeDocument/2006/relationships/slideLayout" Target="../slideLayouts/slideLayout13.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hyperlink" Target="http://msdn.microsoft.com/en-us/sqlserver/hh323828.aspx"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upport.microsoft.com/" TargetMode="External"/><Relationship Id="rId2" Type="http://schemas.openxmlformats.org/officeDocument/2006/relationships/hyperlink" Target="https://connect.microsoft.com/SQLServer/Feedback" TargetMode="External"/><Relationship Id="rId1" Type="http://schemas.openxmlformats.org/officeDocument/2006/relationships/slideLayout" Target="../slideLayouts/slideLayout13.xml"/><Relationship Id="rId5" Type="http://schemas.openxmlformats.org/officeDocument/2006/relationships/image" Target="../media/image73.png"/><Relationship Id="rId4" Type="http://schemas.openxmlformats.org/officeDocument/2006/relationships/image" Target="../media/image72.png"/></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401" y="263196"/>
            <a:ext cx="6558454" cy="2215991"/>
          </a:xfrm>
          <a:prstGeom prst="rect">
            <a:avLst/>
          </a:prstGeom>
          <a:noFill/>
        </p:spPr>
        <p:txBody>
          <a:bodyPr wrap="square" lIns="0" tIns="0" rIns="0" bIns="0" rtlCol="0">
            <a:spAutoFit/>
          </a:bodyPr>
          <a:lstStyle/>
          <a:p>
            <a:r>
              <a:rPr lang="en-US" sz="2400" dirty="0" smtClean="0">
                <a:gradFill>
                  <a:gsLst>
                    <a:gs pos="0">
                      <a:schemeClr val="tx1"/>
                    </a:gs>
                    <a:gs pos="86000">
                      <a:schemeClr val="tx1"/>
                    </a:gs>
                  </a:gsLst>
                  <a:lin ang="5400000" scaled="0"/>
                </a:gradFill>
              </a:rPr>
              <a:t>Presented by </a:t>
            </a:r>
            <a:r>
              <a:rPr lang="en-US" sz="2400" dirty="0" smtClean="0">
                <a:solidFill>
                  <a:schemeClr val="accent2"/>
                </a:solidFill>
              </a:rPr>
              <a:t>Jason Howell</a:t>
            </a:r>
          </a:p>
          <a:p>
            <a:r>
              <a:rPr lang="en-US" sz="2400" dirty="0" smtClean="0">
                <a:gradFill>
                  <a:gsLst>
                    <a:gs pos="0">
                      <a:schemeClr val="tx1"/>
                    </a:gs>
                    <a:gs pos="86000">
                      <a:schemeClr val="tx1"/>
                    </a:gs>
                  </a:gsLst>
                  <a:lin ang="5400000" scaled="0"/>
                </a:gradFill>
              </a:rPr>
              <a:t>Sr. Escalation Engineer</a:t>
            </a:r>
          </a:p>
          <a:p>
            <a:r>
              <a:rPr lang="en-US" sz="2400" dirty="0" smtClean="0">
                <a:gradFill>
                  <a:gsLst>
                    <a:gs pos="0">
                      <a:schemeClr val="tx1"/>
                    </a:gs>
                    <a:gs pos="86000">
                      <a:schemeClr val="tx1"/>
                    </a:gs>
                  </a:gsLst>
                  <a:lin ang="5400000" scaled="0"/>
                </a:gradFill>
              </a:rPr>
              <a:t>Microsoft SQL Server </a:t>
            </a:r>
          </a:p>
          <a:p>
            <a:r>
              <a:rPr lang="en-US" sz="2400" dirty="0" smtClean="0">
                <a:gradFill>
                  <a:gsLst>
                    <a:gs pos="0">
                      <a:schemeClr val="tx1"/>
                    </a:gs>
                    <a:gs pos="86000">
                      <a:schemeClr val="tx1"/>
                    </a:gs>
                  </a:gsLst>
                  <a:lin ang="5400000" scaled="0"/>
                </a:gradFill>
              </a:rPr>
              <a:t>Customer Support &amp; Services</a:t>
            </a:r>
          </a:p>
          <a:p>
            <a:r>
              <a:rPr lang="en-US" sz="2400" dirty="0" smtClean="0">
                <a:gradFill>
                  <a:gsLst>
                    <a:gs pos="0">
                      <a:schemeClr val="tx1"/>
                    </a:gs>
                    <a:gs pos="86000">
                      <a:schemeClr val="tx1"/>
                    </a:gs>
                  </a:gsLst>
                  <a:lin ang="5400000" scaled="0"/>
                </a:gradFill>
              </a:rPr>
              <a:t>Date: 11/16/2011 6pm</a:t>
            </a:r>
          </a:p>
          <a:p>
            <a:r>
              <a:rPr lang="en-US" sz="2400" dirty="0" smtClean="0">
                <a:gradFill>
                  <a:gsLst>
                    <a:gs pos="0">
                      <a:schemeClr val="tx1"/>
                    </a:gs>
                    <a:gs pos="86000">
                      <a:schemeClr val="tx1"/>
                    </a:gs>
                  </a:gsLst>
                  <a:lin ang="5400000" scaled="0"/>
                </a:gradFill>
              </a:rPr>
              <a:t>Audience: Charlotte SQL Server Users Group</a:t>
            </a:r>
          </a:p>
        </p:txBody>
      </p:sp>
      <p:sp>
        <p:nvSpPr>
          <p:cNvPr id="3" name="Rectangle 2"/>
          <p:cNvSpPr/>
          <p:nvPr/>
        </p:nvSpPr>
        <p:spPr>
          <a:xfrm>
            <a:off x="736600" y="3429000"/>
            <a:ext cx="10452100" cy="1323439"/>
          </a:xfrm>
          <a:prstGeom prst="rect">
            <a:avLst/>
          </a:prstGeom>
        </p:spPr>
        <p:txBody>
          <a:bodyPr wrap="square">
            <a:spAutoFit/>
          </a:bodyPr>
          <a:lstStyle/>
          <a:p>
            <a:r>
              <a:rPr lang="en-US" sz="4000" dirty="0"/>
              <a:t>SQL Server</a:t>
            </a:r>
            <a:r>
              <a:rPr lang="en-US" sz="4000" dirty="0">
                <a:solidFill>
                  <a:schemeClr val="bg1"/>
                </a:solidFill>
              </a:rPr>
              <a:t> </a:t>
            </a:r>
            <a:r>
              <a:rPr lang="en-US" sz="4000" b="1" dirty="0">
                <a:solidFill>
                  <a:schemeClr val="accent2">
                    <a:lumMod val="60000"/>
                    <a:lumOff val="40000"/>
                  </a:schemeClr>
                </a:solidFill>
              </a:rPr>
              <a:t>Data Quality Services</a:t>
            </a:r>
            <a:r>
              <a:rPr lang="en-US" sz="4000" dirty="0">
                <a:solidFill>
                  <a:schemeClr val="bg1"/>
                </a:solidFill>
              </a:rPr>
              <a:t/>
            </a:r>
            <a:br>
              <a:rPr lang="en-US" sz="4000" dirty="0">
                <a:solidFill>
                  <a:schemeClr val="bg1"/>
                </a:solidFill>
              </a:rPr>
            </a:br>
            <a:r>
              <a:rPr lang="en-US" sz="4000" dirty="0"/>
              <a:t>A knowledge driven Data Quality Solution</a:t>
            </a:r>
          </a:p>
        </p:txBody>
      </p:sp>
    </p:spTree>
    <p:extLst>
      <p:ext uri="{BB962C8B-B14F-4D97-AF65-F5344CB8AC3E}">
        <p14:creationId xmlns:p14="http://schemas.microsoft.com/office/powerpoint/2010/main" val="381545878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0683"/>
          </a:xfrm>
        </p:spPr>
        <p:txBody>
          <a:bodyPr/>
          <a:lstStyle/>
          <a:p>
            <a:r>
              <a:rPr lang="en-US" dirty="0" smtClean="0">
                <a:solidFill>
                  <a:srgbClr val="FFFFFF"/>
                </a:solidFill>
              </a:rPr>
              <a:t>Requirements for Data Quality Solutions</a:t>
            </a:r>
            <a:endParaRPr lang="en-US" dirty="0">
              <a:solidFill>
                <a:srgbClr val="FFFFFF"/>
              </a:solidFill>
            </a:endParaRPr>
          </a:p>
        </p:txBody>
      </p:sp>
      <p:sp>
        <p:nvSpPr>
          <p:cNvPr id="4" name="Slide Number Placeholder 3"/>
          <p:cNvSpPr>
            <a:spLocks noGrp="1"/>
          </p:cNvSpPr>
          <p:nvPr>
            <p:ph type="sldNum" sz="quarter" idx="4294967295"/>
          </p:nvPr>
        </p:nvSpPr>
        <p:spPr>
          <a:xfrm>
            <a:off x="8735325" y="6356351"/>
            <a:ext cx="2844059" cy="365125"/>
          </a:xfrm>
          <a:prstGeom prst="rect">
            <a:avLst/>
          </a:prstGeom>
        </p:spPr>
        <p:txBody>
          <a:bodyPr/>
          <a:lstStyle/>
          <a:p>
            <a:fld id="{F1A6DDC4-FAF8-4612-9014-EBF64A1C9FCC}" type="slidenum">
              <a:rPr lang="en-US" smtClean="0"/>
              <a:pPr/>
              <a:t>10</a:t>
            </a:fld>
            <a:endParaRPr lang="en-US"/>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164185861"/>
              </p:ext>
            </p:extLst>
          </p:nvPr>
        </p:nvGraphicFramePr>
        <p:xfrm>
          <a:off x="-421158" y="838200"/>
          <a:ext cx="1289984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Connector 10"/>
          <p:cNvCxnSpPr/>
          <p:nvPr/>
        </p:nvCxnSpPr>
        <p:spPr>
          <a:xfrm flipV="1">
            <a:off x="6075916" y="891911"/>
            <a:ext cx="0" cy="1029629"/>
          </a:xfrm>
          <a:prstGeom prst="line">
            <a:avLst/>
          </a:prstGeom>
          <a:ln>
            <a:solidFill>
              <a:srgbClr val="FFFFFF"/>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70044" y="3702206"/>
            <a:ext cx="2819279" cy="2"/>
          </a:xfrm>
          <a:prstGeom prst="line">
            <a:avLst/>
          </a:prstGeom>
          <a:ln>
            <a:solidFill>
              <a:srgbClr val="FFFFFF"/>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069280" y="5832088"/>
            <a:ext cx="1" cy="914400"/>
          </a:xfrm>
          <a:prstGeom prst="line">
            <a:avLst/>
          </a:prstGeom>
          <a:ln>
            <a:solidFill>
              <a:schemeClr val="tx1"/>
            </a:solidFill>
            <a:prstDash val="dash"/>
          </a:ln>
        </p:spPr>
        <p:style>
          <a:lnRef idx="1">
            <a:schemeClr val="accent4"/>
          </a:lnRef>
          <a:fillRef idx="0">
            <a:schemeClr val="accent4"/>
          </a:fillRef>
          <a:effectRef idx="0">
            <a:schemeClr val="accent4"/>
          </a:effectRef>
          <a:fontRef idx="minor">
            <a:schemeClr val="tx1"/>
          </a:fontRef>
        </p:style>
      </p:cxnSp>
      <p:cxnSp>
        <p:nvCxnSpPr>
          <p:cNvPr id="34" name="Straight Connector 33"/>
          <p:cNvCxnSpPr/>
          <p:nvPr/>
        </p:nvCxnSpPr>
        <p:spPr>
          <a:xfrm flipH="1">
            <a:off x="9129236" y="3753458"/>
            <a:ext cx="2891130" cy="0"/>
          </a:xfrm>
          <a:prstGeom prst="line">
            <a:avLst/>
          </a:prstGeom>
          <a:ln>
            <a:solidFill>
              <a:srgbClr val="FFFFFF"/>
            </a:solidFill>
            <a:prstDash val="dash"/>
          </a:ln>
        </p:spPr>
        <p:style>
          <a:lnRef idx="1">
            <a:schemeClr val="accent3"/>
          </a:lnRef>
          <a:fillRef idx="0">
            <a:schemeClr val="accent3"/>
          </a:fillRef>
          <a:effectRef idx="0">
            <a:schemeClr val="accent3"/>
          </a:effectRef>
          <a:fontRef idx="minor">
            <a:schemeClr val="tx1"/>
          </a:fontRef>
        </p:style>
      </p:cxnSp>
      <p:grpSp>
        <p:nvGrpSpPr>
          <p:cNvPr id="16" name="Group 15"/>
          <p:cNvGrpSpPr/>
          <p:nvPr/>
        </p:nvGrpSpPr>
        <p:grpSpPr>
          <a:xfrm>
            <a:off x="598812" y="1257580"/>
            <a:ext cx="2886296" cy="2104456"/>
            <a:chOff x="446412" y="1105180"/>
            <a:chExt cx="2886296" cy="2104456"/>
          </a:xfrm>
        </p:grpSpPr>
        <p:sp>
          <p:nvSpPr>
            <p:cNvPr id="18" name="Oval 9"/>
            <p:cNvSpPr>
              <a:spLocks noChangeArrowheads="1"/>
            </p:cNvSpPr>
            <p:nvPr/>
          </p:nvSpPr>
          <p:spPr bwMode="auto">
            <a:xfrm flipH="1">
              <a:off x="446412" y="1105180"/>
              <a:ext cx="2886296" cy="2104456"/>
            </a:xfrm>
            <a:prstGeom prst="wedgeRectCallout">
              <a:avLst>
                <a:gd name="adj1" fmla="val -71054"/>
                <a:gd name="adj2" fmla="val 31626"/>
              </a:avLst>
            </a:prstGeom>
            <a:gradFill flip="none" rotWithShape="1">
              <a:gsLst>
                <a:gs pos="0">
                  <a:schemeClr val="tx2">
                    <a:lumMod val="75000"/>
                  </a:schemeClr>
                </a:gs>
                <a:gs pos="100000">
                  <a:schemeClr val="tx2">
                    <a:lumMod val="75000"/>
                  </a:schemeClr>
                </a:gs>
                <a:gs pos="50000">
                  <a:schemeClr val="tx1">
                    <a:alpha val="76000"/>
                  </a:schemeClr>
                </a:gs>
              </a:gsLst>
              <a:lin ang="3600000" scaled="0"/>
              <a:tileRect/>
            </a:gradFill>
            <a:ln w="12700">
              <a:solidFill>
                <a:srgbClr val="DDDDDD"/>
              </a:solidFill>
              <a:prstDash val="sysDot"/>
              <a:miter lim="800000"/>
              <a:headEnd/>
              <a:tailEnd/>
            </a:ln>
            <a:effectLst>
              <a:reflection blurRad="6350" stA="52000" endA="300" endPos="35000" dir="5400000" sy="-100000" algn="bl" rotWithShape="0"/>
            </a:effectLst>
          </p:spPr>
          <p:txBody>
            <a:bodyPr wrap="none" anchor="ctr"/>
            <a:lstStyle/>
            <a:p>
              <a:pPr algn="r" rtl="1">
                <a:spcBef>
                  <a:spcPct val="0"/>
                </a:spcBef>
                <a:buClrTx/>
                <a:buSzTx/>
                <a:buFontTx/>
                <a:buNone/>
              </a:pPr>
              <a:endParaRPr lang="he-IL">
                <a:solidFill>
                  <a:srgbClr val="FF66FF"/>
                </a:solidFill>
              </a:endParaRPr>
            </a:p>
          </p:txBody>
        </p:sp>
        <p:sp>
          <p:nvSpPr>
            <p:cNvPr id="19" name="TextBox 18"/>
            <p:cNvSpPr txBox="1"/>
            <p:nvPr/>
          </p:nvSpPr>
          <p:spPr>
            <a:xfrm>
              <a:off x="537850" y="1233531"/>
              <a:ext cx="2756376" cy="1785104"/>
            </a:xfrm>
            <a:prstGeom prst="rect">
              <a:avLst/>
            </a:prstGeom>
            <a:noFill/>
          </p:spPr>
          <p:txBody>
            <a:bodyPr wrap="square" rtlCol="0">
              <a:spAutoFit/>
            </a:bodyPr>
            <a:lstStyle/>
            <a:p>
              <a:r>
                <a:rPr lang="en-US" b="1" dirty="0">
                  <a:solidFill>
                    <a:srgbClr val="0A445F"/>
                  </a:solidFill>
                </a:rPr>
                <a:t>Monitoring </a:t>
              </a:r>
              <a:br>
                <a:rPr lang="en-US" b="1" dirty="0">
                  <a:solidFill>
                    <a:srgbClr val="0A445F"/>
                  </a:solidFill>
                </a:rPr>
              </a:br>
              <a:r>
                <a:rPr lang="en-US" dirty="0" smtClean="0">
                  <a:solidFill>
                    <a:srgbClr val="0A445F"/>
                  </a:solidFill>
                </a:rPr>
                <a:t>Tracking </a:t>
              </a:r>
              <a:r>
                <a:rPr lang="en-US" dirty="0">
                  <a:solidFill>
                    <a:srgbClr val="0A445F"/>
                  </a:solidFill>
                </a:rPr>
                <a:t>and monitoring </a:t>
              </a:r>
              <a:endParaRPr lang="en-US" dirty="0" smtClean="0">
                <a:solidFill>
                  <a:srgbClr val="0A445F"/>
                </a:solidFill>
              </a:endParaRPr>
            </a:p>
            <a:p>
              <a:r>
                <a:rPr lang="en-US" dirty="0" smtClean="0">
                  <a:solidFill>
                    <a:srgbClr val="0A445F"/>
                  </a:solidFill>
                </a:rPr>
                <a:t>the </a:t>
              </a:r>
              <a:r>
                <a:rPr lang="en-US" dirty="0">
                  <a:solidFill>
                    <a:srgbClr val="0A445F"/>
                  </a:solidFill>
                </a:rPr>
                <a:t>state of Quality </a:t>
              </a:r>
              <a:endParaRPr lang="en-US" dirty="0" smtClean="0">
                <a:solidFill>
                  <a:srgbClr val="0A445F"/>
                </a:solidFill>
              </a:endParaRPr>
            </a:p>
            <a:p>
              <a:r>
                <a:rPr lang="en-US" dirty="0" smtClean="0">
                  <a:solidFill>
                    <a:srgbClr val="0A445F"/>
                  </a:solidFill>
                </a:rPr>
                <a:t>activities </a:t>
              </a:r>
              <a:r>
                <a:rPr lang="en-US" dirty="0">
                  <a:solidFill>
                    <a:srgbClr val="0A445F"/>
                  </a:solidFill>
                </a:rPr>
                <a:t>and Quality </a:t>
              </a:r>
              <a:endParaRPr lang="en-US" dirty="0" smtClean="0">
                <a:solidFill>
                  <a:srgbClr val="0A445F"/>
                </a:solidFill>
              </a:endParaRPr>
            </a:p>
            <a:p>
              <a:r>
                <a:rPr lang="en-US" dirty="0" smtClean="0">
                  <a:solidFill>
                    <a:srgbClr val="0A445F"/>
                  </a:solidFill>
                </a:rPr>
                <a:t>of </a:t>
              </a:r>
              <a:r>
                <a:rPr lang="en-US" dirty="0">
                  <a:solidFill>
                    <a:srgbClr val="0A445F"/>
                  </a:solidFill>
                </a:rPr>
                <a:t>Data</a:t>
              </a:r>
            </a:p>
            <a:p>
              <a:endParaRPr lang="en-US" sz="2000" dirty="0">
                <a:solidFill>
                  <a:srgbClr val="0A445F"/>
                </a:solidFill>
              </a:endParaRPr>
            </a:p>
          </p:txBody>
        </p:sp>
      </p:grpSp>
      <p:grpSp>
        <p:nvGrpSpPr>
          <p:cNvPr id="5" name="Group 4"/>
          <p:cNvGrpSpPr/>
          <p:nvPr/>
        </p:nvGrpSpPr>
        <p:grpSpPr>
          <a:xfrm>
            <a:off x="8939057" y="1323775"/>
            <a:ext cx="2921691" cy="2190454"/>
            <a:chOff x="8939057" y="1323775"/>
            <a:chExt cx="2921691" cy="2190454"/>
          </a:xfrm>
          <a:gradFill flip="none" rotWithShape="1">
            <a:gsLst>
              <a:gs pos="0">
                <a:schemeClr val="tx2">
                  <a:lumMod val="75000"/>
                </a:schemeClr>
              </a:gs>
              <a:gs pos="100000">
                <a:schemeClr val="tx2">
                  <a:lumMod val="75000"/>
                </a:schemeClr>
              </a:gs>
              <a:gs pos="50000">
                <a:schemeClr val="tx1">
                  <a:alpha val="76000"/>
                </a:schemeClr>
              </a:gs>
            </a:gsLst>
            <a:lin ang="3600000" scaled="0"/>
            <a:tileRect/>
          </a:gradFill>
        </p:grpSpPr>
        <p:sp>
          <p:nvSpPr>
            <p:cNvPr id="25" name="Oval 9"/>
            <p:cNvSpPr>
              <a:spLocks noChangeArrowheads="1"/>
            </p:cNvSpPr>
            <p:nvPr/>
          </p:nvSpPr>
          <p:spPr bwMode="auto">
            <a:xfrm flipH="1">
              <a:off x="8939057" y="1323775"/>
              <a:ext cx="2886296" cy="2104456"/>
            </a:xfrm>
            <a:prstGeom prst="wedgeRectCallout">
              <a:avLst>
                <a:gd name="adj1" fmla="val 78279"/>
                <a:gd name="adj2" fmla="val 23580"/>
              </a:avLst>
            </a:prstGeom>
            <a:grpFill/>
            <a:ln w="12700">
              <a:solidFill>
                <a:srgbClr val="DDDDDD"/>
              </a:solidFill>
              <a:prstDash val="sysDot"/>
              <a:miter lim="800000"/>
              <a:headEnd/>
              <a:tailEnd/>
            </a:ln>
            <a:effectLst>
              <a:reflection blurRad="6350" stA="52000" endA="300" endPos="35000" dir="5400000" sy="-100000" algn="bl" rotWithShape="0"/>
            </a:effectLst>
          </p:spPr>
          <p:txBody>
            <a:bodyPr wrap="none" anchor="ctr"/>
            <a:lstStyle/>
            <a:p>
              <a:pPr algn="r" rtl="1">
                <a:spcBef>
                  <a:spcPct val="0"/>
                </a:spcBef>
                <a:buClrTx/>
                <a:buSzTx/>
                <a:buFontTx/>
                <a:buNone/>
              </a:pPr>
              <a:endParaRPr lang="he-IL">
                <a:solidFill>
                  <a:srgbClr val="FF66FF"/>
                </a:solidFill>
              </a:endParaRPr>
            </a:p>
          </p:txBody>
        </p:sp>
        <p:sp>
          <p:nvSpPr>
            <p:cNvPr id="26" name="TextBox 25"/>
            <p:cNvSpPr txBox="1"/>
            <p:nvPr/>
          </p:nvSpPr>
          <p:spPr>
            <a:xfrm>
              <a:off x="9022797" y="1452126"/>
              <a:ext cx="2837951" cy="2062103"/>
            </a:xfrm>
            <a:prstGeom prst="rect">
              <a:avLst/>
            </a:prstGeom>
            <a:noFill/>
          </p:spPr>
          <p:txBody>
            <a:bodyPr wrap="square" rtlCol="0">
              <a:spAutoFit/>
            </a:bodyPr>
            <a:lstStyle/>
            <a:p>
              <a:r>
                <a:rPr lang="en-US" b="1" dirty="0">
                  <a:solidFill>
                    <a:srgbClr val="0A445F"/>
                  </a:solidFill>
                </a:rPr>
                <a:t>Cleansing </a:t>
              </a:r>
              <a:r>
                <a:rPr lang="en-US" dirty="0">
                  <a:solidFill>
                    <a:srgbClr val="0A445F"/>
                  </a:solidFill>
                </a:rPr>
                <a:t/>
              </a:r>
              <a:br>
                <a:rPr lang="en-US" dirty="0">
                  <a:solidFill>
                    <a:srgbClr val="0A445F"/>
                  </a:solidFill>
                </a:rPr>
              </a:br>
              <a:r>
                <a:rPr lang="en-US" sz="1700" dirty="0">
                  <a:solidFill>
                    <a:srgbClr val="0A445F"/>
                  </a:solidFill>
                </a:rPr>
                <a:t>Amend, remove or enrich data that is incorrect or incomplete. This includes correction</a:t>
              </a:r>
              <a:r>
                <a:rPr lang="en-US" sz="1700" dirty="0" smtClean="0">
                  <a:solidFill>
                    <a:srgbClr val="0A445F"/>
                  </a:solidFill>
                </a:rPr>
                <a:t>, standardization </a:t>
              </a:r>
              <a:r>
                <a:rPr lang="en-US" sz="1700" dirty="0">
                  <a:solidFill>
                    <a:srgbClr val="0A445F"/>
                  </a:solidFill>
                </a:rPr>
                <a:t>and enrichment.</a:t>
              </a:r>
            </a:p>
            <a:p>
              <a:endParaRPr lang="en-US" sz="2000" dirty="0">
                <a:solidFill>
                  <a:srgbClr val="0A445F"/>
                </a:solidFill>
              </a:endParaRPr>
            </a:p>
          </p:txBody>
        </p:sp>
      </p:grpSp>
      <p:grpSp>
        <p:nvGrpSpPr>
          <p:cNvPr id="3" name="Group 2"/>
          <p:cNvGrpSpPr/>
          <p:nvPr/>
        </p:nvGrpSpPr>
        <p:grpSpPr>
          <a:xfrm>
            <a:off x="561864" y="4183968"/>
            <a:ext cx="2886296" cy="2104456"/>
            <a:chOff x="-338660" y="227725"/>
            <a:chExt cx="2886296" cy="2104456"/>
          </a:xfrm>
        </p:grpSpPr>
        <p:sp>
          <p:nvSpPr>
            <p:cNvPr id="14" name="Oval 9"/>
            <p:cNvSpPr>
              <a:spLocks noChangeArrowheads="1"/>
            </p:cNvSpPr>
            <p:nvPr/>
          </p:nvSpPr>
          <p:spPr bwMode="auto">
            <a:xfrm flipH="1">
              <a:off x="-338660" y="227725"/>
              <a:ext cx="2886296" cy="2104456"/>
            </a:xfrm>
            <a:prstGeom prst="wedgeRectCallout">
              <a:avLst>
                <a:gd name="adj1" fmla="val -75854"/>
                <a:gd name="adj2" fmla="val -27625"/>
              </a:avLst>
            </a:prstGeom>
            <a:gradFill flip="none" rotWithShape="1">
              <a:gsLst>
                <a:gs pos="1000">
                  <a:schemeClr val="tx2">
                    <a:lumMod val="75000"/>
                    <a:alpha val="76000"/>
                  </a:schemeClr>
                </a:gs>
                <a:gs pos="51000">
                  <a:srgbClr val="FFFFFF">
                    <a:alpha val="68000"/>
                  </a:srgbClr>
                </a:gs>
                <a:gs pos="100000">
                  <a:schemeClr val="tx2">
                    <a:lumMod val="75000"/>
                    <a:alpha val="76000"/>
                  </a:schemeClr>
                </a:gs>
              </a:gsLst>
              <a:lin ang="3600000" scaled="0"/>
              <a:tileRect/>
            </a:gradFill>
            <a:ln w="12700">
              <a:solidFill>
                <a:srgbClr val="DDDDDD"/>
              </a:solidFill>
              <a:prstDash val="sysDot"/>
              <a:miter lim="800000"/>
              <a:headEnd/>
              <a:tailEnd/>
            </a:ln>
            <a:effectLst>
              <a:reflection blurRad="6350" stA="52000" endA="300" endPos="35000" dir="5400000" sy="-100000" algn="bl" rotWithShape="0"/>
            </a:effectLst>
          </p:spPr>
          <p:txBody>
            <a:bodyPr wrap="none" anchor="ctr"/>
            <a:lstStyle/>
            <a:p>
              <a:pPr algn="r" rtl="1">
                <a:spcBef>
                  <a:spcPct val="0"/>
                </a:spcBef>
                <a:buClrTx/>
                <a:buSzTx/>
                <a:buFontTx/>
                <a:buNone/>
              </a:pPr>
              <a:endParaRPr lang="he-IL">
                <a:solidFill>
                  <a:srgbClr val="FF66FF"/>
                </a:solidFill>
              </a:endParaRPr>
            </a:p>
          </p:txBody>
        </p:sp>
        <p:sp>
          <p:nvSpPr>
            <p:cNvPr id="15" name="TextBox 14"/>
            <p:cNvSpPr txBox="1"/>
            <p:nvPr/>
          </p:nvSpPr>
          <p:spPr>
            <a:xfrm>
              <a:off x="-278010" y="402258"/>
              <a:ext cx="2756376" cy="1754327"/>
            </a:xfrm>
            <a:prstGeom prst="rect">
              <a:avLst/>
            </a:prstGeom>
            <a:noFill/>
          </p:spPr>
          <p:txBody>
            <a:bodyPr wrap="square" rtlCol="0">
              <a:spAutoFit/>
            </a:bodyPr>
            <a:lstStyle/>
            <a:p>
              <a:r>
                <a:rPr lang="en-US" b="1" dirty="0">
                  <a:solidFill>
                    <a:srgbClr val="0A445F"/>
                  </a:solidFill>
                </a:rPr>
                <a:t>Profiling </a:t>
              </a:r>
              <a:r>
                <a:rPr lang="en-US" dirty="0">
                  <a:solidFill>
                    <a:srgbClr val="0A445F"/>
                  </a:solidFill>
                </a:rPr>
                <a:t/>
              </a:r>
              <a:br>
                <a:rPr lang="en-US" dirty="0">
                  <a:solidFill>
                    <a:srgbClr val="0A445F"/>
                  </a:solidFill>
                </a:rPr>
              </a:br>
              <a:r>
                <a:rPr lang="en-US" dirty="0">
                  <a:solidFill>
                    <a:srgbClr val="0A445F"/>
                  </a:solidFill>
                </a:rPr>
                <a:t>Analysis of the data source to provide insight into the quality of the data and help to identify data quality issues</a:t>
              </a:r>
              <a:r>
                <a:rPr lang="en-US" dirty="0" smtClean="0">
                  <a:solidFill>
                    <a:srgbClr val="0A445F"/>
                  </a:solidFill>
                </a:rPr>
                <a:t>.</a:t>
              </a:r>
              <a:endParaRPr lang="en-US" dirty="0">
                <a:solidFill>
                  <a:srgbClr val="0A445F"/>
                </a:solidFill>
              </a:endParaRPr>
            </a:p>
          </p:txBody>
        </p:sp>
      </p:grpSp>
      <p:grpSp>
        <p:nvGrpSpPr>
          <p:cNvPr id="6" name="Group 5"/>
          <p:cNvGrpSpPr/>
          <p:nvPr/>
        </p:nvGrpSpPr>
        <p:grpSpPr>
          <a:xfrm>
            <a:off x="8925199" y="4103920"/>
            <a:ext cx="2886296" cy="2104456"/>
            <a:chOff x="9009864" y="4858223"/>
            <a:chExt cx="2886296" cy="2104456"/>
          </a:xfrm>
        </p:grpSpPr>
        <p:sp>
          <p:nvSpPr>
            <p:cNvPr id="23" name="Oval 9"/>
            <p:cNvSpPr>
              <a:spLocks noChangeArrowheads="1"/>
            </p:cNvSpPr>
            <p:nvPr/>
          </p:nvSpPr>
          <p:spPr bwMode="auto">
            <a:xfrm flipH="1">
              <a:off x="9009864" y="4858223"/>
              <a:ext cx="2886296" cy="2104456"/>
            </a:xfrm>
            <a:prstGeom prst="wedgeRectCallout">
              <a:avLst>
                <a:gd name="adj1" fmla="val 80679"/>
                <a:gd name="adj2" fmla="val -18847"/>
              </a:avLst>
            </a:prstGeom>
            <a:gradFill flip="none" rotWithShape="1">
              <a:gsLst>
                <a:gs pos="0">
                  <a:schemeClr val="tx2">
                    <a:lumMod val="75000"/>
                  </a:schemeClr>
                </a:gs>
                <a:gs pos="48000">
                  <a:srgbClr val="FFFFFF">
                    <a:alpha val="68000"/>
                  </a:srgbClr>
                </a:gs>
                <a:gs pos="100000">
                  <a:schemeClr val="tx2">
                    <a:lumMod val="75000"/>
                    <a:alpha val="76000"/>
                  </a:schemeClr>
                </a:gs>
              </a:gsLst>
              <a:lin ang="3600000" scaled="0"/>
              <a:tileRect/>
            </a:gradFill>
            <a:ln w="12700">
              <a:solidFill>
                <a:srgbClr val="DDDDDD"/>
              </a:solidFill>
              <a:prstDash val="sysDot"/>
              <a:miter lim="800000"/>
              <a:headEnd/>
              <a:tailEnd/>
            </a:ln>
            <a:effectLst>
              <a:reflection blurRad="6350" stA="52000" endA="300" endPos="35000" dir="5400000" sy="-100000" algn="bl" rotWithShape="0"/>
            </a:effectLst>
          </p:spPr>
          <p:txBody>
            <a:bodyPr wrap="none" anchor="ctr"/>
            <a:lstStyle/>
            <a:p>
              <a:pPr algn="r" rtl="1">
                <a:spcBef>
                  <a:spcPct val="0"/>
                </a:spcBef>
                <a:buClrTx/>
                <a:buSzTx/>
                <a:buFontTx/>
                <a:buNone/>
              </a:pPr>
              <a:endParaRPr lang="he-IL">
                <a:solidFill>
                  <a:srgbClr val="FF66FF"/>
                </a:solidFill>
              </a:endParaRPr>
            </a:p>
          </p:txBody>
        </p:sp>
        <p:sp>
          <p:nvSpPr>
            <p:cNvPr id="24" name="TextBox 23"/>
            <p:cNvSpPr txBox="1"/>
            <p:nvPr/>
          </p:nvSpPr>
          <p:spPr>
            <a:xfrm>
              <a:off x="9108999" y="5009665"/>
              <a:ext cx="2756376" cy="1785104"/>
            </a:xfrm>
            <a:prstGeom prst="rect">
              <a:avLst/>
            </a:prstGeom>
            <a:noFill/>
          </p:spPr>
          <p:txBody>
            <a:bodyPr wrap="square" rtlCol="0">
              <a:spAutoFit/>
            </a:bodyPr>
            <a:lstStyle/>
            <a:p>
              <a:r>
                <a:rPr lang="en-US" b="1" dirty="0">
                  <a:solidFill>
                    <a:srgbClr val="0A445F"/>
                  </a:solidFill>
                </a:rPr>
                <a:t>Matching</a:t>
              </a:r>
              <a:r>
                <a:rPr lang="en-US" b="1" u="sng" dirty="0">
                  <a:solidFill>
                    <a:srgbClr val="0A445F"/>
                  </a:solidFill>
                </a:rPr>
                <a:t/>
              </a:r>
              <a:br>
                <a:rPr lang="en-US" b="1" u="sng" dirty="0">
                  <a:solidFill>
                    <a:srgbClr val="0A445F"/>
                  </a:solidFill>
                </a:rPr>
              </a:br>
              <a:r>
                <a:rPr lang="en-US" dirty="0">
                  <a:solidFill>
                    <a:srgbClr val="0A445F"/>
                  </a:solidFill>
                </a:rPr>
                <a:t>Identifying, linking or merging related entries within or across sets of data.</a:t>
              </a:r>
            </a:p>
            <a:p>
              <a:endParaRPr lang="en-US" sz="2000" dirty="0"/>
            </a:p>
          </p:txBody>
        </p:sp>
      </p:grpSp>
    </p:spTree>
    <p:extLst>
      <p:ext uri="{BB962C8B-B14F-4D97-AF65-F5344CB8AC3E}">
        <p14:creationId xmlns:p14="http://schemas.microsoft.com/office/powerpoint/2010/main" val="8826285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down)">
                                      <p:cBhvr>
                                        <p:cTn id="13" dur="500"/>
                                        <p:tgtEl>
                                          <p:spTgt spid="34"/>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0683"/>
          </a:xfrm>
        </p:spPr>
        <p:txBody>
          <a:bodyPr/>
          <a:lstStyle/>
          <a:p>
            <a:r>
              <a:rPr lang="en-US" dirty="0" smtClean="0">
                <a:solidFill>
                  <a:schemeClr val="tx1"/>
                </a:solidFill>
              </a:rPr>
              <a:t>What is DQS ?</a:t>
            </a:r>
            <a:endParaRPr lang="en-US"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751" y="2917347"/>
            <a:ext cx="6019747" cy="4849241"/>
          </a:xfrm>
          <a:prstGeom prst="rect">
            <a:avLst/>
          </a:prstGeom>
        </p:spPr>
      </p:pic>
      <p:sp>
        <p:nvSpPr>
          <p:cNvPr id="4" name="Rounded Rectangle 3"/>
          <p:cNvSpPr/>
          <p:nvPr/>
        </p:nvSpPr>
        <p:spPr bwMode="auto">
          <a:xfrm>
            <a:off x="767718" y="1192811"/>
            <a:ext cx="10569039" cy="4750117"/>
          </a:xfrm>
          <a:prstGeom prst="roundRect">
            <a:avLst/>
          </a:prstGeom>
          <a:gradFill flip="none" rotWithShape="1">
            <a:gsLst>
              <a:gs pos="0">
                <a:schemeClr val="tx2">
                  <a:lumMod val="60000"/>
                  <a:lumOff val="40000"/>
                  <a:alpha val="53000"/>
                </a:schemeClr>
              </a:gs>
              <a:gs pos="74000">
                <a:schemeClr val="tx1">
                  <a:alpha val="64000"/>
                </a:schemeClr>
              </a:gs>
              <a:gs pos="100000">
                <a:schemeClr val="tx2">
                  <a:lumMod val="75000"/>
                </a:schemeClr>
              </a:gs>
            </a:gsLst>
            <a:lin ang="16200000" scaled="0"/>
            <a:tileRect/>
          </a:gradFill>
          <a:ln>
            <a:solidFill>
              <a:srgbClr val="0291B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000" dirty="0">
                <a:solidFill>
                  <a:srgbClr val="0A445F"/>
                </a:solidFill>
              </a:rPr>
              <a:t>Data Quality Services (DQS) is a </a:t>
            </a:r>
            <a:br>
              <a:rPr lang="en-US" sz="4000" dirty="0">
                <a:solidFill>
                  <a:srgbClr val="0A445F"/>
                </a:solidFill>
              </a:rPr>
            </a:br>
            <a:r>
              <a:rPr lang="en-US" sz="4000" b="1" dirty="0">
                <a:solidFill>
                  <a:srgbClr val="0A445F"/>
                </a:solidFill>
              </a:rPr>
              <a:t>Knowledge-Driven data quality solution, </a:t>
            </a:r>
            <a:r>
              <a:rPr lang="en-US" sz="4000" dirty="0">
                <a:solidFill>
                  <a:srgbClr val="0A445F"/>
                </a:solidFill>
              </a:rPr>
              <a:t>enabling IT Pros and data </a:t>
            </a:r>
            <a:r>
              <a:rPr lang="en-US" sz="4000" dirty="0" smtClean="0">
                <a:solidFill>
                  <a:srgbClr val="0A445F"/>
                </a:solidFill>
              </a:rPr>
              <a:t>stewards to </a:t>
            </a:r>
            <a:r>
              <a:rPr lang="en-US" sz="4000" dirty="0">
                <a:solidFill>
                  <a:srgbClr val="0A445F"/>
                </a:solidFill>
              </a:rPr>
              <a:t>easily improve the quality of their data</a:t>
            </a:r>
          </a:p>
          <a:p>
            <a:pPr algn="ctr" defTabSz="914099" fontAlgn="base">
              <a:spcBef>
                <a:spcPct val="0"/>
              </a:spcBef>
              <a:spcAft>
                <a:spcPct val="0"/>
              </a:spcAft>
            </a:pPr>
            <a:endParaRPr lang="en-US" sz="4000" dirty="0" smtClean="0">
              <a:solidFill>
                <a:srgbClr val="0A445F"/>
              </a:solidFill>
            </a:endParaRPr>
          </a:p>
        </p:txBody>
      </p:sp>
    </p:spTree>
    <p:extLst>
      <p:ext uri="{BB962C8B-B14F-4D97-AF65-F5344CB8AC3E}">
        <p14:creationId xmlns:p14="http://schemas.microsoft.com/office/powerpoint/2010/main" val="98403503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68000"/>
            <a:extLst>
              <a:ext uri="{28A0092B-C50C-407E-A947-70E740481C1C}">
                <a14:useLocalDpi xmlns:a14="http://schemas.microsoft.com/office/drawing/2010/main" val="0"/>
              </a:ext>
            </a:extLst>
          </a:blip>
          <a:stretch>
            <a:fillRect/>
          </a:stretch>
        </p:blipFill>
        <p:spPr>
          <a:xfrm>
            <a:off x="1072187" y="946577"/>
            <a:ext cx="6019747" cy="4849241"/>
          </a:xfrm>
          <a:prstGeom prst="rect">
            <a:avLst/>
          </a:prstGeom>
        </p:spPr>
      </p:pic>
      <p:sp>
        <p:nvSpPr>
          <p:cNvPr id="2" name="Title 1"/>
          <p:cNvSpPr>
            <a:spLocks noGrp="1"/>
          </p:cNvSpPr>
          <p:nvPr>
            <p:ph type="title"/>
          </p:nvPr>
        </p:nvSpPr>
        <p:spPr/>
        <p:txBody>
          <a:bodyPr>
            <a:normAutofit/>
          </a:bodyPr>
          <a:lstStyle/>
          <a:p>
            <a:r>
              <a:rPr lang="en-US" sz="4000" dirty="0" smtClean="0"/>
              <a:t>Microsoft’s </a:t>
            </a:r>
            <a:r>
              <a:rPr lang="en-US" dirty="0" smtClean="0"/>
              <a:t>DQS </a:t>
            </a:r>
            <a:r>
              <a:rPr lang="en-US" dirty="0"/>
              <a:t>Solution Concepts</a:t>
            </a:r>
          </a:p>
        </p:txBody>
      </p:sp>
      <p:sp>
        <p:nvSpPr>
          <p:cNvPr id="4" name="Slide Number Placeholder 3"/>
          <p:cNvSpPr>
            <a:spLocks noGrp="1"/>
          </p:cNvSpPr>
          <p:nvPr>
            <p:ph type="sldNum" sz="quarter" idx="4294967295"/>
          </p:nvPr>
        </p:nvSpPr>
        <p:spPr>
          <a:xfrm>
            <a:off x="8735325" y="6356351"/>
            <a:ext cx="2844059" cy="365125"/>
          </a:xfrm>
          <a:prstGeom prst="rect">
            <a:avLst/>
          </a:prstGeom>
        </p:spPr>
        <p:txBody>
          <a:bodyPr/>
          <a:lstStyle/>
          <a:p>
            <a:fld id="{F1A6DDC4-FAF8-4612-9014-EBF64A1C9FCC}" type="slidenum">
              <a:rPr lang="en-US" smtClean="0"/>
              <a:pPr/>
              <a:t>12</a:t>
            </a:fld>
            <a:endParaRPr lang="en-US"/>
          </a:p>
        </p:txBody>
      </p:sp>
      <p:graphicFrame>
        <p:nvGraphicFramePr>
          <p:cNvPr id="15" name="Diagram 14"/>
          <p:cNvGraphicFramePr/>
          <p:nvPr>
            <p:extLst>
              <p:ext uri="{D42A27DB-BD31-4B8C-83A1-F6EECF244321}">
                <p14:modId xmlns:p14="http://schemas.microsoft.com/office/powerpoint/2010/main" val="1148785934"/>
              </p:ext>
            </p:extLst>
          </p:nvPr>
        </p:nvGraphicFramePr>
        <p:xfrm>
          <a:off x="711015" y="1219200"/>
          <a:ext cx="11071516" cy="515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7079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1">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325" y="228600"/>
            <a:ext cx="11463090" cy="620683"/>
          </a:xfrm>
        </p:spPr>
        <p:txBody>
          <a:bodyPr/>
          <a:lstStyle/>
          <a:p>
            <a:r>
              <a:rPr lang="en-US" sz="4400" dirty="0" smtClean="0">
                <a:solidFill>
                  <a:srgbClr val="FFFFFF"/>
                </a:solidFill>
              </a:rPr>
              <a:t>Make Data Quality Approachable To Everyone</a:t>
            </a:r>
            <a:endParaRPr lang="en-US" sz="1600" spc="-60" dirty="0">
              <a:solidFill>
                <a:srgbClr val="FFFFFF"/>
              </a:solidFill>
            </a:endParaRPr>
          </a:p>
        </p:txBody>
      </p:sp>
      <p:grpSp>
        <p:nvGrpSpPr>
          <p:cNvPr id="4" name="Group 3"/>
          <p:cNvGrpSpPr/>
          <p:nvPr/>
        </p:nvGrpSpPr>
        <p:grpSpPr>
          <a:xfrm>
            <a:off x="6734506" y="1254606"/>
            <a:ext cx="4802978" cy="3151649"/>
            <a:chOff x="7470532" y="1721820"/>
            <a:chExt cx="4802978" cy="3151649"/>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167"/>
            <a:stretch/>
          </p:blipFill>
          <p:spPr bwMode="auto">
            <a:xfrm>
              <a:off x="9367804" y="1721820"/>
              <a:ext cx="2227869" cy="1708033"/>
            </a:xfrm>
            <a:prstGeom prst="rect">
              <a:avLst/>
            </a:prstGeom>
            <a:ln>
              <a:noFill/>
            </a:ln>
            <a:effectLst>
              <a:outerShdw blurRad="190500" algn="tl" rotWithShape="0">
                <a:srgbClr val="000000">
                  <a:alpha val="70000"/>
                </a:srgbClr>
              </a:outerShdw>
            </a:effectLs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3815"/>
            <a:stretch/>
          </p:blipFill>
          <p:spPr bwMode="auto">
            <a:xfrm>
              <a:off x="7470532" y="2450475"/>
              <a:ext cx="3148869" cy="2422994"/>
            </a:xfrm>
            <a:prstGeom prst="rect">
              <a:avLst/>
            </a:prstGeom>
            <a:ln>
              <a:noFill/>
            </a:ln>
            <a:effectLst>
              <a:outerShdw blurRad="190500" algn="tl" rotWithShape="0">
                <a:srgbClr val="000000">
                  <a:alpha val="70000"/>
                </a:srgbClr>
              </a:outerShdw>
            </a:effectLs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3221"/>
            <a:stretch/>
          </p:blipFill>
          <p:spPr bwMode="auto">
            <a:xfrm>
              <a:off x="10064214" y="2819879"/>
              <a:ext cx="2209296" cy="1710513"/>
            </a:xfrm>
            <a:prstGeom prst="rect">
              <a:avLst/>
            </a:prstGeom>
            <a:ln>
              <a:noFill/>
            </a:ln>
            <a:effectLst>
              <a:outerShdw blurRad="190500" algn="tl" rotWithShape="0">
                <a:srgbClr val="000000">
                  <a:alpha val="70000"/>
                </a:srgbClr>
              </a:outerShdw>
            </a:effectLst>
            <a:extLst/>
          </p:spPr>
        </p:pic>
      </p:gr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5923" y="2917347"/>
            <a:ext cx="8063403" cy="4849241"/>
          </a:xfrm>
          <a:prstGeom prst="rect">
            <a:avLst/>
          </a:prstGeom>
        </p:spPr>
      </p:pic>
      <p:sp>
        <p:nvSpPr>
          <p:cNvPr id="3" name="Content Placeholder 2"/>
          <p:cNvSpPr>
            <a:spLocks noGrp="1"/>
          </p:cNvSpPr>
          <p:nvPr>
            <p:ph idx="1"/>
          </p:nvPr>
        </p:nvSpPr>
        <p:spPr>
          <a:xfrm>
            <a:off x="400362" y="1245924"/>
            <a:ext cx="11149013" cy="4751120"/>
          </a:xfrm>
          <a:prstGeom prst="rect">
            <a:avLst/>
          </a:prstGeom>
        </p:spPr>
        <p:txBody>
          <a:bodyPr>
            <a:noAutofit/>
          </a:bodyPr>
          <a:lstStyle/>
          <a:p>
            <a:pPr marL="460375" lvl="1" indent="-460375">
              <a:spcAft>
                <a:spcPts val="600"/>
              </a:spcAft>
              <a:defRPr/>
            </a:pPr>
            <a:r>
              <a:rPr lang="en-US" b="1" dirty="0">
                <a:solidFill>
                  <a:schemeClr val="accent1"/>
                </a:solidFill>
              </a:rPr>
              <a:t>Improve your data quality with DQS</a:t>
            </a:r>
          </a:p>
          <a:p>
            <a:pPr marL="863600" lvl="2" indent="-460375">
              <a:spcAft>
                <a:spcPts val="600"/>
              </a:spcAft>
              <a:defRPr/>
            </a:pPr>
            <a:r>
              <a:rPr lang="en-US" dirty="0" smtClean="0">
                <a:solidFill>
                  <a:schemeClr val="tx1"/>
                </a:solidFill>
              </a:rPr>
              <a:t>Cleanse </a:t>
            </a:r>
            <a:r>
              <a:rPr lang="en-US" dirty="0">
                <a:solidFill>
                  <a:schemeClr val="tx1"/>
                </a:solidFill>
              </a:rPr>
              <a:t>the </a:t>
            </a:r>
            <a:r>
              <a:rPr lang="en-US" dirty="0" smtClean="0">
                <a:solidFill>
                  <a:schemeClr val="tx1"/>
                </a:solidFill>
              </a:rPr>
              <a:t>data and </a:t>
            </a:r>
            <a:r>
              <a:rPr lang="en-US" dirty="0">
                <a:solidFill>
                  <a:schemeClr val="tx1"/>
                </a:solidFill>
              </a:rPr>
              <a:t>keep it clean </a:t>
            </a:r>
          </a:p>
          <a:p>
            <a:pPr marL="863600" lvl="2" indent="-460375">
              <a:spcAft>
                <a:spcPts val="600"/>
              </a:spcAft>
              <a:defRPr/>
            </a:pPr>
            <a:r>
              <a:rPr lang="en-US" dirty="0" smtClean="0">
                <a:solidFill>
                  <a:schemeClr val="tx1"/>
                </a:solidFill>
              </a:rPr>
              <a:t>Build </a:t>
            </a:r>
            <a:r>
              <a:rPr lang="en-US" dirty="0">
                <a:solidFill>
                  <a:schemeClr val="tx1"/>
                </a:solidFill>
              </a:rPr>
              <a:t>confidence </a:t>
            </a:r>
            <a:r>
              <a:rPr lang="en-US" dirty="0" smtClean="0">
                <a:solidFill>
                  <a:schemeClr val="tx1"/>
                </a:solidFill>
              </a:rPr>
              <a:t>in your enterprise data</a:t>
            </a:r>
          </a:p>
          <a:p>
            <a:pPr marL="863600" lvl="2" indent="-460375">
              <a:spcAft>
                <a:spcPts val="600"/>
              </a:spcAft>
              <a:defRPr/>
            </a:pPr>
            <a:r>
              <a:rPr lang="en-US" dirty="0" smtClean="0">
                <a:solidFill>
                  <a:schemeClr val="tx1"/>
                </a:solidFill>
              </a:rPr>
              <a:t>Share </a:t>
            </a:r>
            <a:r>
              <a:rPr lang="en-US" dirty="0">
                <a:solidFill>
                  <a:schemeClr val="tx1"/>
                </a:solidFill>
              </a:rPr>
              <a:t>the </a:t>
            </a:r>
            <a:r>
              <a:rPr lang="en-US" dirty="0" smtClean="0">
                <a:solidFill>
                  <a:schemeClr val="tx1"/>
                </a:solidFill>
              </a:rPr>
              <a:t>responsibility for data quality</a:t>
            </a:r>
            <a:endParaRPr lang="en-US" dirty="0">
              <a:solidFill>
                <a:schemeClr val="tx1"/>
              </a:solidFill>
            </a:endParaRPr>
          </a:p>
          <a:p>
            <a:pPr marL="460375" lvl="1" indent="-460375">
              <a:spcAft>
                <a:spcPts val="600"/>
              </a:spcAft>
              <a:defRPr/>
            </a:pPr>
            <a:endParaRPr lang="en-US" b="1" dirty="0" smtClean="0">
              <a:solidFill>
                <a:srgbClr val="FFC425"/>
              </a:solidFill>
            </a:endParaRPr>
          </a:p>
          <a:p>
            <a:pPr marL="460375" lvl="1" indent="-460375">
              <a:spcAft>
                <a:spcPts val="600"/>
              </a:spcAft>
              <a:defRPr/>
            </a:pPr>
            <a:r>
              <a:rPr lang="en-US" b="1" dirty="0" smtClean="0">
                <a:solidFill>
                  <a:srgbClr val="FFC425"/>
                </a:solidFill>
              </a:rPr>
              <a:t>Remove </a:t>
            </a:r>
            <a:r>
              <a:rPr lang="en-US" b="1" dirty="0">
                <a:solidFill>
                  <a:srgbClr val="FFC425"/>
                </a:solidFill>
              </a:rPr>
              <a:t>Barriers </a:t>
            </a:r>
            <a:r>
              <a:rPr lang="en-US" b="1" dirty="0" smtClean="0">
                <a:solidFill>
                  <a:srgbClr val="FFC425"/>
                </a:solidFill>
              </a:rPr>
              <a:t>for Data Quality</a:t>
            </a:r>
            <a:endParaRPr lang="en-US" dirty="0" smtClean="0">
              <a:solidFill>
                <a:srgbClr val="FFC425"/>
              </a:solidFill>
            </a:endParaRPr>
          </a:p>
          <a:p>
            <a:pPr marL="863600" lvl="2" indent="-460375">
              <a:spcAft>
                <a:spcPts val="600"/>
              </a:spcAft>
              <a:defRPr/>
            </a:pPr>
            <a:r>
              <a:rPr lang="en-US" dirty="0" smtClean="0">
                <a:solidFill>
                  <a:schemeClr val="tx1"/>
                </a:solidFill>
              </a:rPr>
              <a:t>Designed for ease of use</a:t>
            </a:r>
            <a:endParaRPr lang="en-US" dirty="0">
              <a:solidFill>
                <a:schemeClr val="tx1"/>
              </a:solidFill>
            </a:endParaRPr>
          </a:p>
          <a:p>
            <a:pPr marL="863600" lvl="2" indent="-460375">
              <a:spcAft>
                <a:spcPts val="600"/>
              </a:spcAft>
              <a:defRPr/>
            </a:pPr>
            <a:r>
              <a:rPr lang="en-US" dirty="0" smtClean="0">
                <a:solidFill>
                  <a:schemeClr val="tx1"/>
                </a:solidFill>
              </a:rPr>
              <a:t>Empowering </a:t>
            </a:r>
            <a:r>
              <a:rPr lang="en-US" dirty="0">
                <a:solidFill>
                  <a:schemeClr val="tx1"/>
                </a:solidFill>
              </a:rPr>
              <a:t>the business </a:t>
            </a:r>
            <a:r>
              <a:rPr lang="en-US" dirty="0" smtClean="0">
                <a:solidFill>
                  <a:schemeClr val="tx1"/>
                </a:solidFill>
              </a:rPr>
              <a:t>users</a:t>
            </a:r>
            <a:endParaRPr lang="en-US" dirty="0">
              <a:solidFill>
                <a:schemeClr val="tx1"/>
              </a:solidFill>
            </a:endParaRPr>
          </a:p>
          <a:p>
            <a:pPr marL="863600" lvl="2" indent="-460375">
              <a:spcAft>
                <a:spcPts val="600"/>
              </a:spcAft>
              <a:defRPr/>
            </a:pPr>
            <a:r>
              <a:rPr lang="en-US" dirty="0" smtClean="0"/>
              <a:t>See data quality results in </a:t>
            </a:r>
            <a:r>
              <a:rPr lang="en-US" dirty="0"/>
              <a:t/>
            </a:r>
            <a:br>
              <a:rPr lang="en-US" dirty="0"/>
            </a:br>
            <a:r>
              <a:rPr lang="en-US" dirty="0" smtClean="0"/>
              <a:t>minutes rather </a:t>
            </a:r>
            <a:r>
              <a:rPr lang="en-US" dirty="0"/>
              <a:t>than months</a:t>
            </a:r>
            <a:endParaRPr lang="en-US" dirty="0">
              <a:solidFill>
                <a:schemeClr val="tx1"/>
              </a:solidFill>
            </a:endParaRPr>
          </a:p>
        </p:txBody>
      </p:sp>
    </p:spTree>
    <p:extLst>
      <p:ext uri="{BB962C8B-B14F-4D97-AF65-F5344CB8AC3E}">
        <p14:creationId xmlns:p14="http://schemas.microsoft.com/office/powerpoint/2010/main" val="13725370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ound Same Side Corner Rectangle 61"/>
          <p:cNvSpPr/>
          <p:nvPr/>
        </p:nvSpPr>
        <p:spPr bwMode="gray">
          <a:xfrm>
            <a:off x="1760928" y="1146848"/>
            <a:ext cx="9722678" cy="2516909"/>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a:solidFill>
                <a:srgbClr val="FFFFFF"/>
              </a:solidFill>
            </a:endParaRPr>
          </a:p>
        </p:txBody>
      </p:sp>
      <p:sp>
        <p:nvSpPr>
          <p:cNvPr id="63" name="Round Same Side Corner Rectangle 62"/>
          <p:cNvSpPr/>
          <p:nvPr/>
        </p:nvSpPr>
        <p:spPr bwMode="gray">
          <a:xfrm flipV="1">
            <a:off x="1720910" y="3740728"/>
            <a:ext cx="9722678" cy="2908839"/>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a:solidFill>
                <a:srgbClr val="FFFFFF"/>
              </a:solidFill>
            </a:endParaRPr>
          </a:p>
        </p:txBody>
      </p:sp>
      <p:sp>
        <p:nvSpPr>
          <p:cNvPr id="2" name="Title 1"/>
          <p:cNvSpPr>
            <a:spLocks noGrp="1"/>
          </p:cNvSpPr>
          <p:nvPr>
            <p:ph type="title"/>
          </p:nvPr>
        </p:nvSpPr>
        <p:spPr>
          <a:xfrm>
            <a:off x="449841" y="213206"/>
            <a:ext cx="11149013" cy="620683"/>
          </a:xfrm>
        </p:spPr>
        <p:txBody>
          <a:bodyPr/>
          <a:lstStyle/>
          <a:p>
            <a:r>
              <a:rPr lang="en-US" dirty="0">
                <a:solidFill>
                  <a:schemeClr val="tx1"/>
                </a:solidFill>
              </a:rPr>
              <a:t>DQS Process</a:t>
            </a:r>
          </a:p>
        </p:txBody>
      </p:sp>
      <p:sp>
        <p:nvSpPr>
          <p:cNvPr id="23" name="Oval 22"/>
          <p:cNvSpPr/>
          <p:nvPr/>
        </p:nvSpPr>
        <p:spPr bwMode="auto">
          <a:xfrm>
            <a:off x="6771106" y="2510532"/>
            <a:ext cx="3166996" cy="3166996"/>
          </a:xfrm>
          <a:prstGeom prst="ellipse">
            <a:avLst/>
          </a:prstGeom>
          <a:gradFill>
            <a:gsLst>
              <a:gs pos="0">
                <a:schemeClr val="tx2">
                  <a:lumMod val="50000"/>
                </a:schemeClr>
              </a:gs>
              <a:gs pos="54000">
                <a:schemeClr val="tx1">
                  <a:alpha val="64000"/>
                </a:schemeClr>
              </a:gs>
              <a:gs pos="100000">
                <a:schemeClr val="tx2">
                  <a:lumMod val="50000"/>
                </a:schemeClr>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0" name="TextBox 19"/>
          <p:cNvSpPr txBox="1"/>
          <p:nvPr/>
        </p:nvSpPr>
        <p:spPr>
          <a:xfrm>
            <a:off x="5027725" y="5755452"/>
            <a:ext cx="184666" cy="369332"/>
          </a:xfrm>
          <a:prstGeom prst="rect">
            <a:avLst/>
          </a:prstGeom>
          <a:noFill/>
        </p:spPr>
        <p:txBody>
          <a:bodyPr wrap="none" rtlCol="0">
            <a:spAutoFit/>
          </a:bodyPr>
          <a:lstStyle/>
          <a:p>
            <a:endParaRPr lang="en-US"/>
          </a:p>
        </p:txBody>
      </p:sp>
      <p:sp>
        <p:nvSpPr>
          <p:cNvPr id="35" name="Subtitle 2"/>
          <p:cNvSpPr txBox="1">
            <a:spLocks/>
          </p:cNvSpPr>
          <p:nvPr/>
        </p:nvSpPr>
        <p:spPr>
          <a:xfrm>
            <a:off x="0" y="2095457"/>
            <a:ext cx="1836070" cy="77550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000" b="1" dirty="0" smtClean="0"/>
              <a:t>Build</a:t>
            </a:r>
            <a:endParaRPr lang="en-IE" sz="3000" b="1" dirty="0"/>
          </a:p>
        </p:txBody>
      </p:sp>
      <p:sp>
        <p:nvSpPr>
          <p:cNvPr id="37" name="Subtitle 2"/>
          <p:cNvSpPr txBox="1">
            <a:spLocks/>
          </p:cNvSpPr>
          <p:nvPr/>
        </p:nvSpPr>
        <p:spPr>
          <a:xfrm>
            <a:off x="-115128" y="5346142"/>
            <a:ext cx="1836070" cy="77550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000" b="1" dirty="0" smtClean="0"/>
              <a:t>Use</a:t>
            </a:r>
            <a:endParaRPr lang="en-IE" sz="3000" b="1" dirty="0"/>
          </a:p>
        </p:txBody>
      </p:sp>
      <p:sp>
        <p:nvSpPr>
          <p:cNvPr id="46" name="Subtitle 2"/>
          <p:cNvSpPr txBox="1">
            <a:spLocks/>
          </p:cNvSpPr>
          <p:nvPr/>
        </p:nvSpPr>
        <p:spPr>
          <a:xfrm>
            <a:off x="9294124" y="5883772"/>
            <a:ext cx="2172682" cy="59707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E" sz="2500" b="1" dirty="0" smtClean="0">
                <a:solidFill>
                  <a:schemeClr val="tx2">
                    <a:lumMod val="50000"/>
                  </a:schemeClr>
                </a:solidFill>
              </a:rPr>
              <a:t>DQ Projects</a:t>
            </a:r>
            <a:endParaRPr lang="en-US" sz="2500" b="1" dirty="0">
              <a:solidFill>
                <a:schemeClr val="tx2">
                  <a:lumMod val="50000"/>
                </a:schemeClr>
              </a:solidFill>
            </a:endParaRPr>
          </a:p>
        </p:txBody>
      </p:sp>
      <p:sp>
        <p:nvSpPr>
          <p:cNvPr id="47" name="Subtitle 2"/>
          <p:cNvSpPr txBox="1">
            <a:spLocks/>
          </p:cNvSpPr>
          <p:nvPr/>
        </p:nvSpPr>
        <p:spPr>
          <a:xfrm>
            <a:off x="9123642" y="1194072"/>
            <a:ext cx="2172682" cy="114845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E" sz="2500" b="1" dirty="0" smtClean="0">
                <a:solidFill>
                  <a:schemeClr val="tx2">
                    <a:lumMod val="50000"/>
                  </a:schemeClr>
                </a:solidFill>
              </a:rPr>
              <a:t>Knowledge</a:t>
            </a:r>
          </a:p>
          <a:p>
            <a:pPr marL="0" indent="0">
              <a:buNone/>
            </a:pPr>
            <a:r>
              <a:rPr lang="en-IE" sz="2500" b="1" dirty="0" smtClean="0">
                <a:solidFill>
                  <a:schemeClr val="tx2">
                    <a:lumMod val="50000"/>
                  </a:schemeClr>
                </a:solidFill>
              </a:rPr>
              <a:t>Management</a:t>
            </a:r>
            <a:endParaRPr lang="en-US" sz="2500" b="1" dirty="0">
              <a:solidFill>
                <a:schemeClr val="tx2">
                  <a:lumMod val="50000"/>
                </a:schemeClr>
              </a:solidFill>
            </a:endParaRPr>
          </a:p>
        </p:txBody>
      </p:sp>
      <p:grpSp>
        <p:nvGrpSpPr>
          <p:cNvPr id="50" name="Group 49"/>
          <p:cNvGrpSpPr/>
          <p:nvPr/>
        </p:nvGrpSpPr>
        <p:grpSpPr>
          <a:xfrm>
            <a:off x="4340988" y="1870358"/>
            <a:ext cx="6234410" cy="4218596"/>
            <a:chOff x="8043705" y="1818161"/>
            <a:chExt cx="1435136" cy="971104"/>
          </a:xfrm>
        </p:grpSpPr>
        <p:sp>
          <p:nvSpPr>
            <p:cNvPr id="51" name="Circular Arrow 50"/>
            <p:cNvSpPr/>
            <p:nvPr/>
          </p:nvSpPr>
          <p:spPr bwMode="auto">
            <a:xfrm rot="16509794">
              <a:off x="8529808" y="1844158"/>
              <a:ext cx="942384" cy="942384"/>
            </a:xfrm>
            <a:prstGeom prst="circularArrow">
              <a:avLst>
                <a:gd name="adj1" fmla="val 12500"/>
                <a:gd name="adj2" fmla="val 1142319"/>
                <a:gd name="adj3" fmla="val 20457681"/>
                <a:gd name="adj4" fmla="val 15636194"/>
                <a:gd name="adj5" fmla="val 12500"/>
              </a:avLst>
            </a:prstGeom>
            <a:gradFill>
              <a:gsLst>
                <a:gs pos="0">
                  <a:schemeClr val="tx2">
                    <a:lumMod val="75000"/>
                  </a:schemeClr>
                </a:gs>
                <a:gs pos="53000">
                  <a:schemeClr val="tx1">
                    <a:alpha val="75000"/>
                  </a:schemeClr>
                </a:gs>
                <a:gs pos="100000">
                  <a:schemeClr val="tx2">
                    <a:lumMod val="75000"/>
                  </a:schemeClr>
                </a:gs>
              </a:gsLst>
              <a:lin ang="3600000" scaled="0"/>
            </a:gradFill>
            <a:ln>
              <a:solidFill>
                <a:schemeClr val="bg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lstStyle/>
            <a:p>
              <a:endParaRPr lang="en-US"/>
            </a:p>
          </p:txBody>
        </p:sp>
        <p:sp>
          <p:nvSpPr>
            <p:cNvPr id="55" name="Circular Arrow 54"/>
            <p:cNvSpPr/>
            <p:nvPr/>
          </p:nvSpPr>
          <p:spPr bwMode="auto">
            <a:xfrm rot="11400036">
              <a:off x="8536457" y="1844135"/>
              <a:ext cx="942384" cy="942384"/>
            </a:xfrm>
            <a:prstGeom prst="circularArrow">
              <a:avLst>
                <a:gd name="adj1" fmla="val 12500"/>
                <a:gd name="adj2" fmla="val 1142319"/>
                <a:gd name="adj3" fmla="val 20457681"/>
                <a:gd name="adj4" fmla="val 15636194"/>
                <a:gd name="adj5" fmla="val 12500"/>
              </a:avLst>
            </a:prstGeom>
            <a:gradFill flip="none" rotWithShape="1">
              <a:gsLst>
                <a:gs pos="0">
                  <a:schemeClr val="tx2">
                    <a:lumMod val="75000"/>
                  </a:schemeClr>
                </a:gs>
                <a:gs pos="54000">
                  <a:schemeClr val="tx1">
                    <a:alpha val="75000"/>
                  </a:schemeClr>
                </a:gs>
                <a:gs pos="100000">
                  <a:schemeClr val="tx2">
                    <a:lumMod val="75000"/>
                  </a:schemeClr>
                </a:gs>
              </a:gsLst>
              <a:lin ang="0" scaled="1"/>
              <a:tileRect/>
            </a:gradFill>
            <a:ln>
              <a:solidFill>
                <a:srgbClr val="0291B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lstStyle/>
            <a:p>
              <a:endParaRPr lang="en-US"/>
            </a:p>
          </p:txBody>
        </p:sp>
        <p:sp>
          <p:nvSpPr>
            <p:cNvPr id="56" name="Circular Arrow 55"/>
            <p:cNvSpPr/>
            <p:nvPr/>
          </p:nvSpPr>
          <p:spPr bwMode="auto">
            <a:xfrm rot="6024214">
              <a:off x="8528006" y="1846881"/>
              <a:ext cx="942384" cy="942384"/>
            </a:xfrm>
            <a:prstGeom prst="circularArrow">
              <a:avLst>
                <a:gd name="adj1" fmla="val 12500"/>
                <a:gd name="adj2" fmla="val 1142319"/>
                <a:gd name="adj3" fmla="val 20457681"/>
                <a:gd name="adj4" fmla="val 15636194"/>
                <a:gd name="adj5" fmla="val 12500"/>
              </a:avLst>
            </a:prstGeom>
            <a:gradFill flip="none" rotWithShape="1">
              <a:gsLst>
                <a:gs pos="0">
                  <a:schemeClr val="tx2">
                    <a:lumMod val="75000"/>
                  </a:schemeClr>
                </a:gs>
                <a:gs pos="54000">
                  <a:schemeClr val="tx1"/>
                </a:gs>
                <a:gs pos="100000">
                  <a:schemeClr val="tx2">
                    <a:lumMod val="75000"/>
                  </a:schemeClr>
                </a:gs>
              </a:gsLst>
              <a:lin ang="3600000" scaled="0"/>
              <a:tileRect/>
            </a:gradFill>
            <a:ln>
              <a:solidFill>
                <a:schemeClr val="bg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lstStyle/>
            <a:p>
              <a:endParaRPr lang="en-US"/>
            </a:p>
          </p:txBody>
        </p:sp>
        <p:sp>
          <p:nvSpPr>
            <p:cNvPr id="57" name="Circular Arrow 56"/>
            <p:cNvSpPr/>
            <p:nvPr/>
          </p:nvSpPr>
          <p:spPr bwMode="auto">
            <a:xfrm rot="467105">
              <a:off x="8534570" y="1846735"/>
              <a:ext cx="942384" cy="942384"/>
            </a:xfrm>
            <a:prstGeom prst="circularArrow">
              <a:avLst>
                <a:gd name="adj1" fmla="val 12500"/>
                <a:gd name="adj2" fmla="val 1142319"/>
                <a:gd name="adj3" fmla="val 20457681"/>
                <a:gd name="adj4" fmla="val 15636194"/>
                <a:gd name="adj5" fmla="val 12500"/>
              </a:avLst>
            </a:prstGeom>
            <a:gradFill>
              <a:gsLst>
                <a:gs pos="0">
                  <a:schemeClr val="tx2">
                    <a:lumMod val="75000"/>
                  </a:schemeClr>
                </a:gs>
                <a:gs pos="53000">
                  <a:schemeClr val="tx1">
                    <a:alpha val="92000"/>
                  </a:schemeClr>
                </a:gs>
                <a:gs pos="100000">
                  <a:schemeClr val="tx2">
                    <a:lumMod val="75000"/>
                  </a:schemeClr>
                </a:gs>
              </a:gsLst>
              <a:lin ang="3600000" scaled="0"/>
            </a:gradFill>
            <a:ln>
              <a:solidFill>
                <a:srgbClr val="0291B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lstStyle/>
            <a:p>
              <a:endParaRPr lang="en-US"/>
            </a:p>
          </p:txBody>
        </p:sp>
        <p:sp>
          <p:nvSpPr>
            <p:cNvPr id="58" name="Right Arrow 57"/>
            <p:cNvSpPr/>
            <p:nvPr/>
          </p:nvSpPr>
          <p:spPr bwMode="auto">
            <a:xfrm>
              <a:off x="8043705" y="1818161"/>
              <a:ext cx="1022311" cy="327785"/>
            </a:xfrm>
            <a:prstGeom prst="rightArrow">
              <a:avLst/>
            </a:prstGeom>
            <a:gradFill>
              <a:gsLst>
                <a:gs pos="0">
                  <a:schemeClr val="tx2">
                    <a:lumMod val="75000"/>
                  </a:schemeClr>
                </a:gs>
                <a:gs pos="55000">
                  <a:schemeClr val="tx1">
                    <a:alpha val="76000"/>
                  </a:schemeClr>
                </a:gs>
                <a:gs pos="100000">
                  <a:schemeClr val="tx2">
                    <a:lumMod val="75000"/>
                  </a:schemeClr>
                </a:gs>
              </a:gsLst>
              <a:lin ang="10440000" scaled="0"/>
            </a:gradFill>
            <a:ln>
              <a:solidFill>
                <a:schemeClr val="bg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9" name="Subtitle 2"/>
          <p:cNvSpPr txBox="1">
            <a:spLocks/>
          </p:cNvSpPr>
          <p:nvPr/>
        </p:nvSpPr>
        <p:spPr>
          <a:xfrm rot="2692954">
            <a:off x="6606252" y="4982767"/>
            <a:ext cx="1794221" cy="39859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E" sz="1200" b="1" dirty="0">
                <a:solidFill>
                  <a:srgbClr val="002D42"/>
                </a:solidFill>
              </a:rPr>
              <a:t>Match &amp; De-dupe</a:t>
            </a:r>
            <a:endParaRPr lang="en-US" sz="1200" b="1" dirty="0">
              <a:solidFill>
                <a:srgbClr val="002D42"/>
              </a:solidFill>
            </a:endParaRPr>
          </a:p>
          <a:p>
            <a:pPr marL="0" indent="0">
              <a:buNone/>
            </a:pPr>
            <a:endParaRPr lang="cs-CZ" sz="1200" dirty="0">
              <a:solidFill>
                <a:srgbClr val="002D42"/>
              </a:solidFill>
            </a:endParaRPr>
          </a:p>
        </p:txBody>
      </p:sp>
      <p:sp>
        <p:nvSpPr>
          <p:cNvPr id="21" name="Subtitle 2"/>
          <p:cNvSpPr txBox="1">
            <a:spLocks/>
          </p:cNvSpPr>
          <p:nvPr/>
        </p:nvSpPr>
        <p:spPr>
          <a:xfrm rot="19193277">
            <a:off x="8902645" y="4666827"/>
            <a:ext cx="1842383" cy="77903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E" sz="1200" b="1" dirty="0">
                <a:solidFill>
                  <a:srgbClr val="002D42"/>
                </a:solidFill>
              </a:rPr>
              <a:t>Correct  </a:t>
            </a:r>
            <a:endParaRPr lang="en-IE" sz="1200" b="1" dirty="0" smtClean="0">
              <a:solidFill>
                <a:srgbClr val="002D42"/>
              </a:solidFill>
            </a:endParaRPr>
          </a:p>
          <a:p>
            <a:pPr marL="0" indent="0">
              <a:buNone/>
            </a:pPr>
            <a:r>
              <a:rPr lang="en-IE" sz="1200" b="1" dirty="0" smtClean="0">
                <a:solidFill>
                  <a:srgbClr val="002D42"/>
                </a:solidFill>
              </a:rPr>
              <a:t>&amp; </a:t>
            </a:r>
            <a:r>
              <a:rPr lang="en-IE" sz="1200" b="1" dirty="0">
                <a:solidFill>
                  <a:srgbClr val="002D42"/>
                </a:solidFill>
              </a:rPr>
              <a:t>standardize</a:t>
            </a:r>
            <a:endParaRPr lang="en-US" sz="1200" b="1" dirty="0">
              <a:solidFill>
                <a:srgbClr val="002D42"/>
              </a:solidFill>
            </a:endParaRPr>
          </a:p>
        </p:txBody>
      </p:sp>
      <p:sp>
        <p:nvSpPr>
          <p:cNvPr id="8" name="Subtitle 2"/>
          <p:cNvSpPr txBox="1">
            <a:spLocks/>
          </p:cNvSpPr>
          <p:nvPr/>
        </p:nvSpPr>
        <p:spPr>
          <a:xfrm rot="2438645">
            <a:off x="8942505" y="2728021"/>
            <a:ext cx="1303958" cy="55947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smtClean="0">
                <a:solidFill>
                  <a:srgbClr val="002D42"/>
                </a:solidFill>
              </a:rPr>
              <a:t>K</a:t>
            </a:r>
            <a:r>
              <a:rPr lang="en-IE" sz="1200" b="1" dirty="0" smtClean="0">
                <a:solidFill>
                  <a:srgbClr val="002D42"/>
                </a:solidFill>
              </a:rPr>
              <a:t>nowledge</a:t>
            </a:r>
            <a:endParaRPr lang="he-IL" sz="1200" b="1" dirty="0" smtClean="0">
              <a:solidFill>
                <a:srgbClr val="002D42"/>
              </a:solidFill>
            </a:endParaRPr>
          </a:p>
          <a:p>
            <a:pPr marL="0" indent="0">
              <a:buNone/>
            </a:pPr>
            <a:r>
              <a:rPr lang="en-IE" sz="1200" b="1" dirty="0">
                <a:solidFill>
                  <a:srgbClr val="002D42"/>
                </a:solidFill>
              </a:rPr>
              <a:t>Manage</a:t>
            </a:r>
          </a:p>
        </p:txBody>
      </p:sp>
      <p:sp>
        <p:nvSpPr>
          <p:cNvPr id="7" name="Subtitle 2"/>
          <p:cNvSpPr txBox="1">
            <a:spLocks/>
          </p:cNvSpPr>
          <p:nvPr/>
        </p:nvSpPr>
        <p:spPr>
          <a:xfrm>
            <a:off x="4503460" y="2411490"/>
            <a:ext cx="3368613" cy="4784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E" sz="1400" b="1" dirty="0">
                <a:solidFill>
                  <a:schemeClr val="tx2">
                    <a:lumMod val="50000"/>
                  </a:schemeClr>
                </a:solidFill>
              </a:rPr>
              <a:t>Discover / Explore Data / Connect</a:t>
            </a:r>
            <a:endParaRPr lang="en-US" sz="1400" b="1" dirty="0">
              <a:solidFill>
                <a:schemeClr val="tx2">
                  <a:lumMod val="50000"/>
                </a:schemeClr>
              </a:solidFill>
            </a:endParaRPr>
          </a:p>
        </p:txBody>
      </p:sp>
      <p:grpSp>
        <p:nvGrpSpPr>
          <p:cNvPr id="4" name="Group 3"/>
          <p:cNvGrpSpPr/>
          <p:nvPr/>
        </p:nvGrpSpPr>
        <p:grpSpPr>
          <a:xfrm>
            <a:off x="2225675" y="2854036"/>
            <a:ext cx="1545359" cy="885154"/>
            <a:chOff x="2233372" y="2738581"/>
            <a:chExt cx="1545359" cy="885154"/>
          </a:xfrm>
        </p:grpSpPr>
        <p:sp>
          <p:nvSpPr>
            <p:cNvPr id="60" name="Flowchart: Direct Access Storage 23"/>
            <p:cNvSpPr/>
            <p:nvPr/>
          </p:nvSpPr>
          <p:spPr bwMode="auto">
            <a:xfrm rot="16200000">
              <a:off x="2580733" y="2434569"/>
              <a:ext cx="838970" cy="1446994"/>
            </a:xfrm>
            <a:prstGeom prst="flowChartMagneticDrum">
              <a:avLst/>
            </a:prstGeom>
            <a:gradFill>
              <a:gsLst>
                <a:gs pos="0">
                  <a:srgbClr val="328094">
                    <a:alpha val="20000"/>
                  </a:srgbClr>
                </a:gs>
                <a:gs pos="100000">
                  <a:srgbClr val="87C1D5">
                    <a:alpha val="63000"/>
                  </a:srgbClr>
                </a:gs>
              </a:gsLst>
              <a:lin ang="4500000" scaled="0"/>
            </a:gradFill>
            <a:ln w="22225">
              <a:gradFill flip="none" rotWithShape="1">
                <a:gsLst>
                  <a:gs pos="0">
                    <a:schemeClr val="tx1"/>
                  </a:gs>
                  <a:gs pos="100000">
                    <a:srgbClr val="AFD5E3"/>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eaLnBrk="0" hangingPunct="0">
                <a:lnSpc>
                  <a:spcPct val="85000"/>
                </a:lnSpc>
                <a:defRPr/>
              </a:pPr>
              <a:endParaRPr lang="en-US" dirty="0">
                <a:solidFill>
                  <a:schemeClr val="tx1"/>
                </a:solidFill>
              </a:endParaRPr>
            </a:p>
          </p:txBody>
        </p:sp>
        <p:sp>
          <p:nvSpPr>
            <p:cNvPr id="61" name="Can 60"/>
            <p:cNvSpPr/>
            <p:nvPr/>
          </p:nvSpPr>
          <p:spPr bwMode="auto">
            <a:xfrm>
              <a:off x="2233372" y="2780197"/>
              <a:ext cx="1545359" cy="843538"/>
            </a:xfrm>
            <a:prstGeom prst="can">
              <a:avLst/>
            </a:prstGeom>
            <a:no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a:solidFill>
                    <a:srgbClr val="002D42">
                      <a:alpha val="99000"/>
                    </a:srgbClr>
                  </a:solidFill>
                </a:rPr>
                <a:t>Enterprise</a:t>
              </a:r>
              <a:br>
                <a:rPr lang="en-US" sz="1600" dirty="0">
                  <a:solidFill>
                    <a:srgbClr val="002D42">
                      <a:alpha val="99000"/>
                    </a:srgbClr>
                  </a:solidFill>
                </a:rPr>
              </a:br>
              <a:r>
                <a:rPr lang="en-US" sz="1600" dirty="0">
                  <a:solidFill>
                    <a:srgbClr val="002D42">
                      <a:alpha val="99000"/>
                    </a:srgbClr>
                  </a:solidFill>
                </a:rPr>
                <a:t>Data</a:t>
              </a:r>
            </a:p>
          </p:txBody>
        </p:sp>
      </p:grpSp>
      <p:grpSp>
        <p:nvGrpSpPr>
          <p:cNvPr id="5" name="Group 4"/>
          <p:cNvGrpSpPr/>
          <p:nvPr/>
        </p:nvGrpSpPr>
        <p:grpSpPr>
          <a:xfrm>
            <a:off x="2188728" y="2193636"/>
            <a:ext cx="1545359" cy="892851"/>
            <a:chOff x="2196425" y="2078181"/>
            <a:chExt cx="1545359" cy="892851"/>
          </a:xfrm>
        </p:grpSpPr>
        <p:sp>
          <p:nvSpPr>
            <p:cNvPr id="59" name="Flowchart: Direct Access Storage 23"/>
            <p:cNvSpPr/>
            <p:nvPr/>
          </p:nvSpPr>
          <p:spPr bwMode="auto">
            <a:xfrm rot="16200000">
              <a:off x="2589966" y="1774169"/>
              <a:ext cx="838970" cy="1446994"/>
            </a:xfrm>
            <a:prstGeom prst="flowChartMagneticDrum">
              <a:avLst/>
            </a:prstGeom>
            <a:gradFill>
              <a:gsLst>
                <a:gs pos="0">
                  <a:srgbClr val="328094">
                    <a:alpha val="20000"/>
                  </a:srgbClr>
                </a:gs>
                <a:gs pos="100000">
                  <a:srgbClr val="87C1D5">
                    <a:alpha val="63000"/>
                  </a:srgbClr>
                </a:gs>
              </a:gsLst>
              <a:lin ang="4500000" scaled="0"/>
            </a:gradFill>
            <a:ln w="22225">
              <a:gradFill flip="none" rotWithShape="1">
                <a:gsLst>
                  <a:gs pos="0">
                    <a:schemeClr val="tx1"/>
                  </a:gs>
                  <a:gs pos="100000">
                    <a:srgbClr val="AFD5E3"/>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eaLnBrk="0" hangingPunct="0">
                <a:lnSpc>
                  <a:spcPct val="85000"/>
                </a:lnSpc>
                <a:defRPr/>
              </a:pPr>
              <a:endParaRPr lang="en-US" dirty="0">
                <a:solidFill>
                  <a:schemeClr val="tx1"/>
                </a:solidFill>
              </a:endParaRPr>
            </a:p>
          </p:txBody>
        </p:sp>
        <p:sp>
          <p:nvSpPr>
            <p:cNvPr id="28" name="Can 27"/>
            <p:cNvSpPr/>
            <p:nvPr/>
          </p:nvSpPr>
          <p:spPr bwMode="auto">
            <a:xfrm>
              <a:off x="2196425" y="2127494"/>
              <a:ext cx="1545359" cy="843538"/>
            </a:xfrm>
            <a:prstGeom prst="can">
              <a:avLst/>
            </a:prstGeom>
            <a:no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700" dirty="0" smtClean="0">
                  <a:solidFill>
                    <a:schemeClr val="tx2">
                      <a:lumMod val="50000"/>
                      <a:alpha val="99000"/>
                    </a:schemeClr>
                  </a:solidFill>
                </a:rPr>
                <a:t>Reference</a:t>
              </a:r>
            </a:p>
            <a:p>
              <a:pPr algn="ctr" defTabSz="914099"/>
              <a:r>
                <a:rPr lang="en-US" sz="1700" dirty="0" smtClean="0">
                  <a:solidFill>
                    <a:schemeClr val="tx2">
                      <a:lumMod val="50000"/>
                      <a:alpha val="99000"/>
                    </a:schemeClr>
                  </a:solidFill>
                </a:rPr>
                <a:t>Data</a:t>
              </a:r>
            </a:p>
          </p:txBody>
        </p:sp>
      </p:grpSp>
      <p:sp>
        <p:nvSpPr>
          <p:cNvPr id="30" name="Cloud 29"/>
          <p:cNvSpPr/>
          <p:nvPr/>
        </p:nvSpPr>
        <p:spPr bwMode="auto">
          <a:xfrm>
            <a:off x="2039650" y="1008303"/>
            <a:ext cx="1993468" cy="1142217"/>
          </a:xfrm>
          <a:prstGeom prst="cloud">
            <a:avLst/>
          </a:prstGeom>
          <a:gradFill flip="none" rotWithShape="1">
            <a:gsLst>
              <a:gs pos="0">
                <a:schemeClr val="tx2">
                  <a:lumMod val="60000"/>
                  <a:lumOff val="40000"/>
                  <a:alpha val="75000"/>
                </a:schemeClr>
              </a:gs>
              <a:gs pos="100000">
                <a:schemeClr val="tx2">
                  <a:alpha val="75000"/>
                </a:schemeClr>
              </a:gs>
              <a:gs pos="47000">
                <a:schemeClr val="tx1">
                  <a:alpha val="75000"/>
                </a:schemeClr>
              </a:gs>
            </a:gsLst>
            <a:lin ang="4980000" scaled="0"/>
            <a:tileRect/>
          </a:gradFill>
          <a:ln w="28575" cmpd="sng">
            <a:solidFill>
              <a:srgbClr val="0291B5"/>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2">
                    <a:lumMod val="75000"/>
                    <a:alpha val="99000"/>
                  </a:schemeClr>
                </a:solidFill>
              </a:rPr>
              <a:t>Cloud Services</a:t>
            </a:r>
          </a:p>
        </p:txBody>
      </p:sp>
      <p:grpSp>
        <p:nvGrpSpPr>
          <p:cNvPr id="3" name="Group 2"/>
          <p:cNvGrpSpPr/>
          <p:nvPr/>
        </p:nvGrpSpPr>
        <p:grpSpPr>
          <a:xfrm>
            <a:off x="221762" y="3492267"/>
            <a:ext cx="11659649" cy="1404772"/>
            <a:chOff x="252550" y="3315237"/>
            <a:chExt cx="11659649" cy="1404772"/>
          </a:xfrm>
        </p:grpSpPr>
        <p:grpSp>
          <p:nvGrpSpPr>
            <p:cNvPr id="44" name="Group 43"/>
            <p:cNvGrpSpPr/>
            <p:nvPr/>
          </p:nvGrpSpPr>
          <p:grpSpPr>
            <a:xfrm>
              <a:off x="252550" y="3315237"/>
              <a:ext cx="11659649" cy="1404772"/>
              <a:chOff x="137097" y="3138206"/>
              <a:chExt cx="11659649" cy="1404772"/>
            </a:xfrm>
            <a:gradFill flip="none" rotWithShape="1">
              <a:gsLst>
                <a:gs pos="0">
                  <a:schemeClr val="bg2">
                    <a:lumMod val="25000"/>
                  </a:schemeClr>
                </a:gs>
                <a:gs pos="52000">
                  <a:schemeClr val="tx1">
                    <a:lumMod val="50000"/>
                    <a:lumOff val="50000"/>
                    <a:alpha val="64000"/>
                  </a:schemeClr>
                </a:gs>
                <a:gs pos="100000">
                  <a:schemeClr val="bg2">
                    <a:lumMod val="25000"/>
                  </a:schemeClr>
                </a:gs>
              </a:gsLst>
              <a:lin ang="0" scaled="1"/>
              <a:tileRect/>
            </a:gradFill>
          </p:grpSpPr>
          <p:sp>
            <p:nvSpPr>
              <p:cNvPr id="38" name="Rounded Rectangle 37"/>
              <p:cNvSpPr/>
              <p:nvPr/>
            </p:nvSpPr>
            <p:spPr bwMode="auto">
              <a:xfrm>
                <a:off x="137097" y="3138206"/>
                <a:ext cx="11659649" cy="1404772"/>
              </a:xfrm>
              <a:prstGeom prst="roundRect">
                <a:avLst/>
              </a:prstGeom>
              <a:grp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9" name="Subtitle 2"/>
              <p:cNvSpPr txBox="1">
                <a:spLocks/>
              </p:cNvSpPr>
              <p:nvPr/>
            </p:nvSpPr>
            <p:spPr>
              <a:xfrm>
                <a:off x="275419" y="3424124"/>
                <a:ext cx="1621854" cy="863088"/>
              </a:xfrm>
              <a:prstGeom prst="rect">
                <a:avLst/>
              </a:prstGeom>
              <a:grp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t>Integrated</a:t>
                </a:r>
              </a:p>
              <a:p>
                <a:pPr marL="0" indent="0">
                  <a:buNone/>
                </a:pPr>
                <a:r>
                  <a:rPr lang="en-US" sz="2000" b="1" dirty="0" smtClean="0"/>
                  <a:t>Profiling</a:t>
                </a:r>
                <a:endParaRPr lang="en-IE" sz="2000" b="1" dirty="0"/>
              </a:p>
            </p:txBody>
          </p:sp>
        </p:grpSp>
        <p:sp>
          <p:nvSpPr>
            <p:cNvPr id="65" name="Rounded Rectangle 64"/>
            <p:cNvSpPr/>
            <p:nvPr/>
          </p:nvSpPr>
          <p:spPr bwMode="auto">
            <a:xfrm>
              <a:off x="4819481" y="3626484"/>
              <a:ext cx="1272384" cy="844470"/>
            </a:xfrm>
            <a:prstGeom prst="roundRect">
              <a:avLst/>
            </a:prstGeom>
            <a:gradFill flip="none" rotWithShape="1">
              <a:gsLst>
                <a:gs pos="0">
                  <a:schemeClr val="accent2">
                    <a:lumMod val="50000"/>
                    <a:alpha val="60000"/>
                  </a:schemeClr>
                </a:gs>
                <a:gs pos="80000">
                  <a:schemeClr val="accent2">
                    <a:lumMod val="75000"/>
                    <a:alpha val="81000"/>
                  </a:schemeClr>
                </a:gs>
                <a:gs pos="100000">
                  <a:schemeClr val="accent2">
                    <a:lumMod val="50000"/>
                    <a:alpha val="36000"/>
                  </a:schemeClr>
                </a:gs>
              </a:gsLst>
              <a:lin ang="16200000" scaled="0"/>
              <a:tileRect/>
            </a:gradFill>
            <a:ln>
              <a:solidFill>
                <a:schemeClr val="accent2"/>
              </a:solidFill>
              <a:headEnd type="none" w="med" len="med"/>
              <a:tailEnd type="none" w="med" len="med"/>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tx1">
                      <a:alpha val="99000"/>
                    </a:schemeClr>
                  </a:solidFill>
                </a:rPr>
                <a:t/>
              </a:r>
              <a:br>
                <a:rPr lang="en-US" sz="1400" dirty="0" smtClean="0">
                  <a:solidFill>
                    <a:schemeClr val="tx1">
                      <a:alpha val="99000"/>
                    </a:schemeClr>
                  </a:solidFill>
                </a:rPr>
              </a:br>
              <a:r>
                <a:rPr lang="en-US" sz="1400" dirty="0" smtClean="0">
                  <a:solidFill>
                    <a:schemeClr val="tx1">
                      <a:alpha val="99000"/>
                    </a:schemeClr>
                  </a:solidFill>
                </a:rPr>
                <a:t/>
              </a:r>
              <a:br>
                <a:rPr lang="en-US" sz="1400" dirty="0" smtClean="0">
                  <a:solidFill>
                    <a:schemeClr val="tx1">
                      <a:alpha val="99000"/>
                    </a:schemeClr>
                  </a:solidFill>
                </a:rPr>
              </a:br>
              <a:r>
                <a:rPr lang="en-US" sz="1400" dirty="0" smtClean="0">
                  <a:solidFill>
                    <a:schemeClr val="tx1">
                      <a:alpha val="99000"/>
                    </a:schemeClr>
                  </a:solidFill>
                </a:rPr>
                <a:t>Notifications</a:t>
              </a:r>
            </a:p>
          </p:txBody>
        </p:sp>
        <p:sp>
          <p:nvSpPr>
            <p:cNvPr id="66" name="Rounded Rectangle 65"/>
            <p:cNvSpPr/>
            <p:nvPr/>
          </p:nvSpPr>
          <p:spPr bwMode="auto">
            <a:xfrm>
              <a:off x="3478708" y="3617247"/>
              <a:ext cx="1272384" cy="844470"/>
            </a:xfrm>
            <a:prstGeom prst="roundRect">
              <a:avLst/>
            </a:prstGeom>
            <a:gradFill flip="none" rotWithShape="1">
              <a:gsLst>
                <a:gs pos="0">
                  <a:schemeClr val="accent2">
                    <a:lumMod val="50000"/>
                    <a:alpha val="60000"/>
                  </a:schemeClr>
                </a:gs>
                <a:gs pos="80000">
                  <a:schemeClr val="accent2">
                    <a:lumMod val="75000"/>
                    <a:alpha val="81000"/>
                  </a:schemeClr>
                </a:gs>
                <a:gs pos="100000">
                  <a:schemeClr val="accent2">
                    <a:lumMod val="50000"/>
                    <a:alpha val="36000"/>
                  </a:schemeClr>
                </a:gs>
              </a:gsLst>
              <a:lin ang="16200000" scaled="0"/>
              <a:tileRect/>
            </a:gradFill>
            <a:ln>
              <a:solidFill>
                <a:schemeClr val="accent2"/>
              </a:solidFill>
              <a:headEnd type="none" w="med" len="med"/>
              <a:tailEnd type="none" w="med" len="med"/>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tx1">
                      <a:alpha val="99000"/>
                    </a:schemeClr>
                  </a:solidFill>
                </a:rPr>
                <a:t/>
              </a:r>
              <a:br>
                <a:rPr lang="en-US" sz="1400" dirty="0" smtClean="0">
                  <a:solidFill>
                    <a:schemeClr val="tx1">
                      <a:alpha val="99000"/>
                    </a:schemeClr>
                  </a:solidFill>
                </a:rPr>
              </a:br>
              <a:r>
                <a:rPr lang="en-US" sz="1400" dirty="0" smtClean="0">
                  <a:solidFill>
                    <a:schemeClr val="tx1">
                      <a:alpha val="99000"/>
                    </a:schemeClr>
                  </a:solidFill>
                </a:rPr>
                <a:t/>
              </a:r>
              <a:br>
                <a:rPr lang="en-US" sz="1400" dirty="0" smtClean="0">
                  <a:solidFill>
                    <a:schemeClr val="tx1">
                      <a:alpha val="99000"/>
                    </a:schemeClr>
                  </a:solidFill>
                </a:rPr>
              </a:br>
              <a:r>
                <a:rPr lang="en-US" sz="1400" dirty="0" smtClean="0">
                  <a:solidFill>
                    <a:schemeClr val="tx1">
                      <a:alpha val="99000"/>
                    </a:schemeClr>
                  </a:solidFill>
                </a:rPr>
                <a:t>Progress</a:t>
              </a:r>
            </a:p>
          </p:txBody>
        </p:sp>
        <p:sp>
          <p:nvSpPr>
            <p:cNvPr id="67" name="Rounded Rectangle 66"/>
            <p:cNvSpPr/>
            <p:nvPr/>
          </p:nvSpPr>
          <p:spPr bwMode="auto">
            <a:xfrm>
              <a:off x="2107144" y="3623405"/>
              <a:ext cx="1272384" cy="844470"/>
            </a:xfrm>
            <a:prstGeom prst="roundRect">
              <a:avLst/>
            </a:prstGeom>
            <a:gradFill flip="none" rotWithShape="1">
              <a:gsLst>
                <a:gs pos="0">
                  <a:schemeClr val="accent2">
                    <a:lumMod val="50000"/>
                    <a:alpha val="60000"/>
                  </a:schemeClr>
                </a:gs>
                <a:gs pos="80000">
                  <a:schemeClr val="accent2">
                    <a:lumMod val="75000"/>
                    <a:alpha val="81000"/>
                  </a:schemeClr>
                </a:gs>
                <a:gs pos="100000">
                  <a:schemeClr val="accent2">
                    <a:lumMod val="50000"/>
                    <a:alpha val="36000"/>
                  </a:schemeClr>
                </a:gs>
              </a:gsLst>
              <a:lin ang="16200000" scaled="0"/>
              <a:tileRect/>
            </a:gradFill>
            <a:ln>
              <a:solidFill>
                <a:schemeClr val="accent2"/>
              </a:solidFill>
              <a:headEnd type="none" w="med" len="med"/>
              <a:tailEnd type="none" w="med" len="med"/>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tx1">
                      <a:alpha val="99000"/>
                    </a:schemeClr>
                  </a:solidFill>
                </a:rPr>
                <a:t/>
              </a:r>
              <a:br>
                <a:rPr lang="en-US" sz="1400" dirty="0" smtClean="0">
                  <a:solidFill>
                    <a:schemeClr val="tx1">
                      <a:alpha val="99000"/>
                    </a:schemeClr>
                  </a:solidFill>
                </a:rPr>
              </a:br>
              <a:r>
                <a:rPr lang="en-US" sz="1400" dirty="0" smtClean="0">
                  <a:solidFill>
                    <a:schemeClr val="tx1">
                      <a:alpha val="99000"/>
                    </a:schemeClr>
                  </a:solidFill>
                </a:rPr>
                <a:t/>
              </a:r>
              <a:br>
                <a:rPr lang="en-US" sz="1400" dirty="0" smtClean="0">
                  <a:solidFill>
                    <a:schemeClr val="tx1">
                      <a:alpha val="99000"/>
                    </a:schemeClr>
                  </a:solidFill>
                </a:rPr>
              </a:br>
              <a:r>
                <a:rPr lang="en-US" sz="1400" dirty="0" smtClean="0">
                  <a:solidFill>
                    <a:schemeClr val="tx1">
                      <a:alpha val="99000"/>
                    </a:schemeClr>
                  </a:solidFill>
                </a:rPr>
                <a:t>Status</a:t>
              </a:r>
            </a:p>
          </p:txBody>
        </p:sp>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748" y="3684156"/>
              <a:ext cx="692027" cy="510693"/>
            </a:xfrm>
            <a:prstGeom prst="rect">
              <a:avLst/>
            </a:prstGeom>
          </p:spPr>
        </p:pic>
        <p:pic>
          <p:nvPicPr>
            <p:cNvPr id="69" name="Picture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9241" y="3682616"/>
              <a:ext cx="692027" cy="510693"/>
            </a:xfrm>
            <a:prstGeom prst="rect">
              <a:avLst/>
            </a:prstGeom>
          </p:spPr>
        </p:pic>
        <p:pic>
          <p:nvPicPr>
            <p:cNvPr id="70" name="Picture 6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1553" y="3696471"/>
              <a:ext cx="692026" cy="510693"/>
            </a:xfrm>
            <a:prstGeom prst="rect">
              <a:avLst/>
            </a:prstGeom>
          </p:spPr>
        </p:pic>
      </p:grpSp>
      <p:sp>
        <p:nvSpPr>
          <p:cNvPr id="24" name="Subtitle 2"/>
          <p:cNvSpPr txBox="1">
            <a:spLocks/>
          </p:cNvSpPr>
          <p:nvPr/>
        </p:nvSpPr>
        <p:spPr>
          <a:xfrm>
            <a:off x="7361406" y="3633234"/>
            <a:ext cx="2256632" cy="146337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000" b="1" dirty="0" smtClean="0">
                <a:solidFill>
                  <a:schemeClr val="tx2">
                    <a:lumMod val="50000"/>
                  </a:schemeClr>
                </a:solidFill>
              </a:rPr>
              <a:t>K</a:t>
            </a:r>
            <a:r>
              <a:rPr lang="en-IE" sz="3000" b="1" dirty="0" smtClean="0">
                <a:solidFill>
                  <a:schemeClr val="tx2">
                    <a:lumMod val="50000"/>
                  </a:schemeClr>
                </a:solidFill>
              </a:rPr>
              <a:t>nowledge</a:t>
            </a:r>
            <a:endParaRPr lang="he-IL" sz="3000" b="1" dirty="0" smtClean="0">
              <a:solidFill>
                <a:schemeClr val="tx2">
                  <a:lumMod val="50000"/>
                </a:schemeClr>
              </a:solidFill>
            </a:endParaRPr>
          </a:p>
          <a:p>
            <a:pPr marL="0" indent="0" algn="ctr">
              <a:buNone/>
            </a:pPr>
            <a:r>
              <a:rPr lang="en-US" sz="3000" b="1" dirty="0" smtClean="0">
                <a:solidFill>
                  <a:schemeClr val="tx2">
                    <a:lumMod val="50000"/>
                  </a:schemeClr>
                </a:solidFill>
              </a:rPr>
              <a:t>Base</a:t>
            </a:r>
            <a:endParaRPr lang="en-IE" sz="3000" b="1" dirty="0">
              <a:solidFill>
                <a:schemeClr val="tx2">
                  <a:lumMod val="50000"/>
                </a:schemeClr>
              </a:solidFill>
            </a:endParaRPr>
          </a:p>
        </p:txBody>
      </p:sp>
    </p:spTree>
    <p:extLst>
      <p:ext uri="{BB962C8B-B14F-4D97-AF65-F5344CB8AC3E}">
        <p14:creationId xmlns:p14="http://schemas.microsoft.com/office/powerpoint/2010/main" val="10257162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left)">
                                      <p:cBhvr>
                                        <p:cTn id="36" dur="500"/>
                                        <p:tgtEl>
                                          <p:spTgt spid="50"/>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500"/>
                                        <p:tgtEl>
                                          <p:spTgt spid="47"/>
                                        </p:tgtEl>
                                      </p:cBhvr>
                                    </p:animEffect>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500"/>
                                        <p:tgtEl>
                                          <p:spTgt spid="4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left)">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23" grpId="0" animBg="1"/>
      <p:bldP spid="46" grpId="0"/>
      <p:bldP spid="47" grpId="0"/>
      <p:bldP spid="9" grpId="0"/>
      <p:bldP spid="21" grpId="0"/>
      <p:bldP spid="8" grpId="0"/>
      <p:bldP spid="7" grpId="0"/>
      <p:bldP spid="30"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164" y="2008759"/>
            <a:ext cx="5856571" cy="4849241"/>
          </a:xfrm>
          <a:prstGeom prst="rect">
            <a:avLst/>
          </a:prstGeom>
        </p:spPr>
      </p:pic>
      <p:sp>
        <p:nvSpPr>
          <p:cNvPr id="2" name="Title 1"/>
          <p:cNvSpPr>
            <a:spLocks noGrp="1"/>
          </p:cNvSpPr>
          <p:nvPr>
            <p:ph type="title"/>
          </p:nvPr>
        </p:nvSpPr>
        <p:spPr>
          <a:xfrm>
            <a:off x="519112" y="228600"/>
            <a:ext cx="11149013" cy="620683"/>
          </a:xfrm>
        </p:spPr>
        <p:txBody>
          <a:bodyPr/>
          <a:lstStyle/>
          <a:p>
            <a:r>
              <a:rPr lang="en-US" dirty="0" smtClean="0">
                <a:solidFill>
                  <a:schemeClr val="tx1"/>
                </a:solidFill>
              </a:rPr>
              <a:t>DQS High Level Scenarios</a:t>
            </a:r>
            <a:endParaRPr lang="en-US" dirty="0">
              <a:solidFill>
                <a:schemeClr val="tx1"/>
              </a:solidFill>
            </a:endParaRPr>
          </a:p>
        </p:txBody>
      </p:sp>
      <p:grpSp>
        <p:nvGrpSpPr>
          <p:cNvPr id="3" name="Group 2"/>
          <p:cNvGrpSpPr/>
          <p:nvPr/>
        </p:nvGrpSpPr>
        <p:grpSpPr>
          <a:xfrm>
            <a:off x="1025210" y="1735126"/>
            <a:ext cx="9973499" cy="1097358"/>
            <a:chOff x="1025210" y="1735126"/>
            <a:chExt cx="9973499" cy="1097358"/>
          </a:xfrm>
        </p:grpSpPr>
        <p:sp>
          <p:nvSpPr>
            <p:cNvPr id="4" name="Rounded Rectangle 3"/>
            <p:cNvSpPr/>
            <p:nvPr/>
          </p:nvSpPr>
          <p:spPr bwMode="auto">
            <a:xfrm>
              <a:off x="3672902" y="1744362"/>
              <a:ext cx="7325807" cy="1088122"/>
            </a:xfrm>
            <a:prstGeom prst="roundRect">
              <a:avLst>
                <a:gd name="adj" fmla="val 11007"/>
              </a:avLst>
            </a:prstGeom>
            <a:gradFill flip="none" rotWithShape="1">
              <a:gsLst>
                <a:gs pos="0">
                  <a:schemeClr val="tx2">
                    <a:lumMod val="75000"/>
                    <a:alpha val="57000"/>
                  </a:schemeClr>
                </a:gs>
                <a:gs pos="52000">
                  <a:schemeClr val="tx1">
                    <a:alpha val="69000"/>
                  </a:schemeClr>
                </a:gs>
                <a:gs pos="100000">
                  <a:schemeClr val="tx2">
                    <a:lumMod val="75000"/>
                    <a:alpha val="51000"/>
                  </a:schemeClr>
                </a:gs>
              </a:gsLst>
              <a:lin ang="3600000" scaled="0"/>
              <a:tileRect/>
            </a:gradFill>
            <a:ln w="12700" cap="flat" cmpd="sng" algn="ctr">
              <a:gradFill flip="none" rotWithShape="1">
                <a:gsLst>
                  <a:gs pos="0">
                    <a:srgbClr val="FFFFFF">
                      <a:alpha val="33000"/>
                    </a:srgbClr>
                  </a:gs>
                  <a:gs pos="50000">
                    <a:srgbClr val="FFFFFF">
                      <a:alpha val="0"/>
                    </a:srgbClr>
                  </a:gs>
                  <a:gs pos="100000">
                    <a:schemeClr val="tx2">
                      <a:lumMod val="60000"/>
                      <a:lumOff val="40000"/>
                      <a:alpha val="41000"/>
                    </a:schemeClr>
                  </a:gs>
                </a:gsLst>
                <a:lin ang="0" scaled="1"/>
                <a:tileRect/>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85750" lvl="0" indent="-285750">
                <a:buFont typeface="Arial" pitchFamily="34" charset="0"/>
                <a:buChar char="•"/>
              </a:pPr>
              <a:r>
                <a:rPr lang="en-US" dirty="0">
                  <a:solidFill>
                    <a:srgbClr val="002D42"/>
                  </a:solidFill>
                </a:rPr>
                <a:t>Creating and managing the Data Quality Knowledge </a:t>
              </a:r>
              <a:r>
                <a:rPr lang="en-US" dirty="0" smtClean="0">
                  <a:solidFill>
                    <a:srgbClr val="002D42"/>
                  </a:solidFill>
                </a:rPr>
                <a:t>Bases</a:t>
              </a:r>
            </a:p>
            <a:p>
              <a:pPr marL="285750" lvl="0" indent="-285750">
                <a:buFont typeface="Arial" pitchFamily="34" charset="0"/>
                <a:buChar char="•"/>
              </a:pPr>
              <a:r>
                <a:rPr lang="en-US" dirty="0" smtClean="0">
                  <a:solidFill>
                    <a:srgbClr val="002D42"/>
                  </a:solidFill>
                </a:rPr>
                <a:t>Discover knowledge from your org’s data samples</a:t>
              </a:r>
              <a:endParaRPr lang="en-US" dirty="0">
                <a:solidFill>
                  <a:srgbClr val="002D42"/>
                </a:solidFill>
              </a:endParaRPr>
            </a:p>
            <a:p>
              <a:pPr marL="285750" lvl="0" indent="-285750">
                <a:buFont typeface="Arial" pitchFamily="34" charset="0"/>
                <a:buChar char="•"/>
              </a:pPr>
              <a:r>
                <a:rPr lang="en-US" dirty="0">
                  <a:solidFill>
                    <a:srgbClr val="002D42"/>
                  </a:solidFill>
                </a:rPr>
                <a:t>Exploration and integration with 3</a:t>
              </a:r>
              <a:r>
                <a:rPr lang="en-US" baseline="30000" dirty="0">
                  <a:solidFill>
                    <a:srgbClr val="002D42"/>
                  </a:solidFill>
                </a:rPr>
                <a:t>rd</a:t>
              </a:r>
              <a:r>
                <a:rPr lang="en-US" dirty="0">
                  <a:solidFill>
                    <a:srgbClr val="002D42"/>
                  </a:solidFill>
                </a:rPr>
                <a:t> party reference </a:t>
              </a:r>
              <a:r>
                <a:rPr lang="en-US" dirty="0" smtClean="0">
                  <a:solidFill>
                    <a:srgbClr val="002D42"/>
                  </a:solidFill>
                </a:rPr>
                <a:t>data	</a:t>
              </a:r>
              <a:endParaRPr lang="en-US" dirty="0">
                <a:solidFill>
                  <a:srgbClr val="002D42"/>
                </a:solidFill>
              </a:endParaRPr>
            </a:p>
          </p:txBody>
        </p:sp>
        <p:sp>
          <p:nvSpPr>
            <p:cNvPr id="7" name="Rounded Rectangle 6"/>
            <p:cNvSpPr/>
            <p:nvPr/>
          </p:nvSpPr>
          <p:spPr bwMode="auto">
            <a:xfrm>
              <a:off x="1025210" y="1735126"/>
              <a:ext cx="2546100" cy="1088122"/>
            </a:xfrm>
            <a:prstGeom prst="roundRect">
              <a:avLst>
                <a:gd name="adj" fmla="val 11007"/>
              </a:avLst>
            </a:prstGeom>
            <a:gradFill flip="none" rotWithShape="1">
              <a:gsLst>
                <a:gs pos="0">
                  <a:schemeClr val="tx1"/>
                </a:gs>
                <a:gs pos="52000">
                  <a:schemeClr val="accent1">
                    <a:alpha val="70000"/>
                  </a:schemeClr>
                </a:gs>
                <a:gs pos="100000">
                  <a:schemeClr val="accent4">
                    <a:lumMod val="75000"/>
                  </a:schemeClr>
                </a:gs>
              </a:gsLst>
              <a:lin ang="3600000" scaled="0"/>
              <a:tileRect/>
            </a:gradFill>
            <a:ln w="12700" cap="flat" cmpd="sng" algn="ctr">
              <a:gradFill>
                <a:gsLst>
                  <a:gs pos="0">
                    <a:srgbClr val="FFFFFF"/>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lvl="0"/>
              <a:r>
                <a:rPr lang="en-US" b="1" dirty="0" smtClean="0">
                  <a:solidFill>
                    <a:srgbClr val="002D42"/>
                  </a:solidFill>
                </a:rPr>
                <a:t>Knowledge Management &amp;</a:t>
              </a:r>
              <a:br>
                <a:rPr lang="en-US" b="1" dirty="0" smtClean="0">
                  <a:solidFill>
                    <a:srgbClr val="002D42"/>
                  </a:solidFill>
                </a:rPr>
              </a:br>
              <a:r>
                <a:rPr lang="en-US" b="1" dirty="0" smtClean="0">
                  <a:solidFill>
                    <a:srgbClr val="002D42"/>
                  </a:solidFill>
                </a:rPr>
                <a:t>Reference Data</a:t>
              </a:r>
              <a:endParaRPr lang="en-US" b="1" dirty="0">
                <a:solidFill>
                  <a:srgbClr val="002D42"/>
                </a:solidFill>
              </a:endParaRPr>
            </a:p>
          </p:txBody>
        </p:sp>
      </p:grpSp>
      <p:grpSp>
        <p:nvGrpSpPr>
          <p:cNvPr id="8" name="Group 7"/>
          <p:cNvGrpSpPr/>
          <p:nvPr/>
        </p:nvGrpSpPr>
        <p:grpSpPr>
          <a:xfrm>
            <a:off x="1031371" y="3059006"/>
            <a:ext cx="9973500" cy="1109673"/>
            <a:chOff x="1031371" y="3059006"/>
            <a:chExt cx="9973500" cy="1109673"/>
          </a:xfrm>
        </p:grpSpPr>
        <p:sp>
          <p:nvSpPr>
            <p:cNvPr id="5" name="Rounded Rectangle 4"/>
            <p:cNvSpPr/>
            <p:nvPr/>
          </p:nvSpPr>
          <p:spPr bwMode="auto">
            <a:xfrm>
              <a:off x="3679064" y="3059006"/>
              <a:ext cx="7325807" cy="1088122"/>
            </a:xfrm>
            <a:prstGeom prst="roundRect">
              <a:avLst>
                <a:gd name="adj" fmla="val 11007"/>
              </a:avLst>
            </a:prstGeom>
            <a:gradFill flip="none" rotWithShape="1">
              <a:gsLst>
                <a:gs pos="0">
                  <a:schemeClr val="tx2">
                    <a:lumMod val="75000"/>
                    <a:alpha val="57000"/>
                  </a:schemeClr>
                </a:gs>
                <a:gs pos="52000">
                  <a:schemeClr val="tx1">
                    <a:alpha val="69000"/>
                  </a:schemeClr>
                </a:gs>
                <a:gs pos="100000">
                  <a:schemeClr val="tx2">
                    <a:lumMod val="75000"/>
                    <a:alpha val="51000"/>
                  </a:schemeClr>
                </a:gs>
              </a:gsLst>
              <a:lin ang="3600000" scaled="0"/>
              <a:tileRect/>
            </a:gradFill>
            <a:ln w="12700" cap="flat" cmpd="sng" algn="ctr">
              <a:gradFill flip="none" rotWithShape="1">
                <a:gsLst>
                  <a:gs pos="0">
                    <a:srgbClr val="FFFFFF">
                      <a:alpha val="33000"/>
                    </a:srgbClr>
                  </a:gs>
                  <a:gs pos="50000">
                    <a:srgbClr val="FFFFFF">
                      <a:alpha val="0"/>
                    </a:srgbClr>
                  </a:gs>
                  <a:gs pos="100000">
                    <a:schemeClr val="tx2">
                      <a:lumMod val="60000"/>
                      <a:lumOff val="40000"/>
                      <a:alpha val="41000"/>
                    </a:schemeClr>
                  </a:gs>
                </a:gsLst>
                <a:lin ang="0" scaled="1"/>
                <a:tileRect/>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85750" lvl="0" indent="-285750">
                <a:buFont typeface="Arial" pitchFamily="34" charset="0"/>
                <a:buChar char="•"/>
              </a:pPr>
              <a:r>
                <a:rPr lang="en-US" dirty="0">
                  <a:solidFill>
                    <a:srgbClr val="002D42"/>
                  </a:solidFill>
                </a:rPr>
                <a:t>Correction, de-duplication and standardization of the </a:t>
              </a:r>
              <a:r>
                <a:rPr lang="en-US" dirty="0" smtClean="0">
                  <a:solidFill>
                    <a:srgbClr val="002D42"/>
                  </a:solidFill>
                </a:rPr>
                <a:t>data	</a:t>
              </a:r>
              <a:endParaRPr lang="en-US" dirty="0">
                <a:solidFill>
                  <a:srgbClr val="002D42"/>
                </a:solidFill>
              </a:endParaRPr>
            </a:p>
          </p:txBody>
        </p:sp>
        <p:sp>
          <p:nvSpPr>
            <p:cNvPr id="16" name="Rounded Rectangle 15"/>
            <p:cNvSpPr/>
            <p:nvPr/>
          </p:nvSpPr>
          <p:spPr bwMode="auto">
            <a:xfrm>
              <a:off x="1031371" y="3080557"/>
              <a:ext cx="2546100" cy="1088122"/>
            </a:xfrm>
            <a:prstGeom prst="roundRect">
              <a:avLst>
                <a:gd name="adj" fmla="val 11007"/>
              </a:avLst>
            </a:prstGeom>
            <a:gradFill flip="none" rotWithShape="1">
              <a:gsLst>
                <a:gs pos="0">
                  <a:schemeClr val="tx1"/>
                </a:gs>
                <a:gs pos="52000">
                  <a:schemeClr val="accent1">
                    <a:alpha val="70000"/>
                  </a:schemeClr>
                </a:gs>
                <a:gs pos="100000">
                  <a:schemeClr val="accent4">
                    <a:lumMod val="75000"/>
                  </a:schemeClr>
                </a:gs>
              </a:gsLst>
              <a:lin ang="3600000" scaled="0"/>
              <a:tileRect/>
            </a:gradFill>
            <a:ln w="12700" cap="flat" cmpd="sng" algn="ctr">
              <a:gradFill>
                <a:gsLst>
                  <a:gs pos="0">
                    <a:srgbClr val="FFFFFF"/>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lvl="0"/>
              <a:r>
                <a:rPr lang="en-US" b="1" dirty="0">
                  <a:solidFill>
                    <a:srgbClr val="002D42"/>
                  </a:solidFill>
                </a:rPr>
                <a:t>Cleansing &amp; </a:t>
              </a:r>
              <a:r>
                <a:rPr lang="en-US" b="1" dirty="0" smtClean="0">
                  <a:solidFill>
                    <a:srgbClr val="002D42"/>
                  </a:solidFill>
                </a:rPr>
                <a:t>Matching</a:t>
              </a:r>
              <a:endParaRPr lang="en-US" b="1" dirty="0">
                <a:solidFill>
                  <a:srgbClr val="002D42"/>
                </a:solidFill>
              </a:endParaRPr>
            </a:p>
          </p:txBody>
        </p:sp>
      </p:grpSp>
      <p:grpSp>
        <p:nvGrpSpPr>
          <p:cNvPr id="9" name="Group 8"/>
          <p:cNvGrpSpPr/>
          <p:nvPr/>
        </p:nvGrpSpPr>
        <p:grpSpPr>
          <a:xfrm>
            <a:off x="1022138" y="4425986"/>
            <a:ext cx="10019680" cy="1117369"/>
            <a:chOff x="1022138" y="4396739"/>
            <a:chExt cx="10019680" cy="1117369"/>
          </a:xfrm>
        </p:grpSpPr>
        <p:sp>
          <p:nvSpPr>
            <p:cNvPr id="6" name="Rounded Rectangle 5"/>
            <p:cNvSpPr/>
            <p:nvPr/>
          </p:nvSpPr>
          <p:spPr bwMode="auto">
            <a:xfrm>
              <a:off x="3716011" y="4396739"/>
              <a:ext cx="7325807" cy="1088122"/>
            </a:xfrm>
            <a:prstGeom prst="roundRect">
              <a:avLst>
                <a:gd name="adj" fmla="val 11007"/>
              </a:avLst>
            </a:prstGeom>
            <a:gradFill flip="none" rotWithShape="1">
              <a:gsLst>
                <a:gs pos="0">
                  <a:schemeClr val="tx2">
                    <a:lumMod val="75000"/>
                    <a:alpha val="57000"/>
                  </a:schemeClr>
                </a:gs>
                <a:gs pos="52000">
                  <a:schemeClr val="tx1">
                    <a:alpha val="69000"/>
                  </a:schemeClr>
                </a:gs>
                <a:gs pos="100000">
                  <a:schemeClr val="tx2">
                    <a:lumMod val="75000"/>
                    <a:alpha val="51000"/>
                  </a:schemeClr>
                </a:gs>
              </a:gsLst>
              <a:lin ang="3600000" scaled="0"/>
              <a:tileRect/>
            </a:gradFill>
            <a:ln w="12700" cap="flat" cmpd="sng" algn="ctr">
              <a:gradFill flip="none" rotWithShape="1">
                <a:gsLst>
                  <a:gs pos="0">
                    <a:srgbClr val="FFFFFF">
                      <a:alpha val="33000"/>
                    </a:srgbClr>
                  </a:gs>
                  <a:gs pos="50000">
                    <a:srgbClr val="FFFFFF">
                      <a:alpha val="0"/>
                    </a:srgbClr>
                  </a:gs>
                  <a:gs pos="100000">
                    <a:schemeClr val="tx2">
                      <a:lumMod val="60000"/>
                      <a:lumOff val="40000"/>
                      <a:alpha val="41000"/>
                    </a:schemeClr>
                  </a:gs>
                </a:gsLst>
                <a:lin ang="0" scaled="1"/>
                <a:tileRect/>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85750" lvl="0" indent="-285750">
                <a:buFont typeface="Arial" pitchFamily="34" charset="0"/>
                <a:buChar char="•"/>
              </a:pPr>
              <a:r>
                <a:rPr lang="en-US" dirty="0" smtClean="0">
                  <a:solidFill>
                    <a:srgbClr val="002D42"/>
                  </a:solidFill>
                </a:rPr>
                <a:t>Tools to monitor and control data quality processes 	</a:t>
              </a:r>
              <a:endParaRPr lang="en-US" dirty="0">
                <a:solidFill>
                  <a:srgbClr val="002D42"/>
                </a:solidFill>
              </a:endParaRPr>
            </a:p>
          </p:txBody>
        </p:sp>
        <p:sp>
          <p:nvSpPr>
            <p:cNvPr id="17" name="Rounded Rectangle 16"/>
            <p:cNvSpPr/>
            <p:nvPr/>
          </p:nvSpPr>
          <p:spPr bwMode="auto">
            <a:xfrm>
              <a:off x="1022138" y="4425986"/>
              <a:ext cx="2546100" cy="1088122"/>
            </a:xfrm>
            <a:prstGeom prst="roundRect">
              <a:avLst>
                <a:gd name="adj" fmla="val 11007"/>
              </a:avLst>
            </a:prstGeom>
            <a:gradFill flip="none" rotWithShape="1">
              <a:gsLst>
                <a:gs pos="0">
                  <a:schemeClr val="tx1"/>
                </a:gs>
                <a:gs pos="52000">
                  <a:schemeClr val="accent1">
                    <a:alpha val="70000"/>
                  </a:schemeClr>
                </a:gs>
                <a:gs pos="100000">
                  <a:schemeClr val="accent4">
                    <a:lumMod val="75000"/>
                  </a:schemeClr>
                </a:gs>
              </a:gsLst>
              <a:lin ang="3600000" scaled="0"/>
              <a:tileRect/>
            </a:gradFill>
            <a:ln w="12700" cap="flat" cmpd="sng" algn="ctr">
              <a:gradFill>
                <a:gsLst>
                  <a:gs pos="0">
                    <a:srgbClr val="FFFFFF"/>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lvl="0"/>
              <a:r>
                <a:rPr lang="en-US" b="1" dirty="0">
                  <a:solidFill>
                    <a:srgbClr val="002D42"/>
                  </a:solidFill>
                </a:rPr>
                <a:t>Administration</a:t>
              </a:r>
            </a:p>
          </p:txBody>
        </p:sp>
      </p:grpSp>
    </p:spTree>
    <p:extLst>
      <p:ext uri="{BB962C8B-B14F-4D97-AF65-F5344CB8AC3E}">
        <p14:creationId xmlns:p14="http://schemas.microsoft.com/office/powerpoint/2010/main" val="3044485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Getting Started – Install DQS</a:t>
            </a:r>
            <a:endParaRPr lang="en-US" dirty="0"/>
          </a:p>
        </p:txBody>
      </p:sp>
      <p:graphicFrame>
        <p:nvGraphicFramePr>
          <p:cNvPr id="4" name="Diagram 3"/>
          <p:cNvGraphicFramePr/>
          <p:nvPr>
            <p:extLst>
              <p:ext uri="{D42A27DB-BD31-4B8C-83A1-F6EECF244321}">
                <p14:modId xmlns:p14="http://schemas.microsoft.com/office/powerpoint/2010/main" val="3501898774"/>
              </p:ext>
            </p:extLst>
          </p:nvPr>
        </p:nvGraphicFramePr>
        <p:xfrm>
          <a:off x="609441" y="1143000"/>
          <a:ext cx="10969943"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488210378"/>
              </p:ext>
            </p:extLst>
          </p:nvPr>
        </p:nvGraphicFramePr>
        <p:xfrm>
          <a:off x="8089900" y="1202972"/>
          <a:ext cx="3197754" cy="31150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6690062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6863" y="1323403"/>
            <a:ext cx="9875205" cy="443198"/>
          </a:xfrm>
        </p:spPr>
        <p:txBody>
          <a:bodyPr/>
          <a:lstStyle/>
          <a:p>
            <a:r>
              <a:rPr lang="en-US" dirty="0" smtClean="0"/>
              <a:t>1. Checkbox under Engine in Setup. Per Instance. </a:t>
            </a:r>
            <a:endParaRPr lang="en-US" dirty="0"/>
          </a:p>
        </p:txBody>
      </p:sp>
      <p:sp>
        <p:nvSpPr>
          <p:cNvPr id="3" name="Title 2"/>
          <p:cNvSpPr>
            <a:spLocks noGrp="1"/>
          </p:cNvSpPr>
          <p:nvPr>
            <p:ph type="title"/>
          </p:nvPr>
        </p:nvSpPr>
        <p:spPr/>
        <p:txBody>
          <a:bodyPr/>
          <a:lstStyle/>
          <a:p>
            <a:r>
              <a:rPr lang="en-US" dirty="0" smtClean="0"/>
              <a:t>DQS Setup – 1. SQL Setup</a:t>
            </a:r>
            <a:endParaRPr lang="en-US" dirty="0"/>
          </a:p>
        </p:txBody>
      </p:sp>
      <p:pic>
        <p:nvPicPr>
          <p:cNvPr id="5" name="Picture 4"/>
          <p:cNvPicPr/>
          <p:nvPr/>
        </p:nvPicPr>
        <p:blipFill>
          <a:blip r:embed="rId3"/>
          <a:stretch>
            <a:fillRect/>
          </a:stretch>
        </p:blipFill>
        <p:spPr>
          <a:xfrm>
            <a:off x="1975802" y="1708149"/>
            <a:ext cx="3739198" cy="4960161"/>
          </a:xfrm>
          <a:prstGeom prst="rect">
            <a:avLst/>
          </a:prstGeom>
        </p:spPr>
      </p:pic>
    </p:spTree>
    <p:extLst>
      <p:ext uri="{BB962C8B-B14F-4D97-AF65-F5344CB8AC3E}">
        <p14:creationId xmlns:p14="http://schemas.microsoft.com/office/powerpoint/2010/main" val="384014798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DQS Setup – 2. </a:t>
            </a:r>
            <a:r>
              <a:rPr lang="en-US" dirty="0" err="1" smtClean="0"/>
              <a:t>DQSInstaller</a:t>
            </a:r>
            <a:endParaRPr lang="en-US" dirty="0"/>
          </a:p>
        </p:txBody>
      </p:sp>
      <p:pic>
        <p:nvPicPr>
          <p:cNvPr id="5" name="Picture 4"/>
          <p:cNvPicPr/>
          <p:nvPr/>
        </p:nvPicPr>
        <p:blipFill>
          <a:blip r:embed="rId2"/>
          <a:stretch>
            <a:fillRect/>
          </a:stretch>
        </p:blipFill>
        <p:spPr>
          <a:xfrm>
            <a:off x="5350124" y="1460938"/>
            <a:ext cx="5145225" cy="1980750"/>
          </a:xfrm>
          <a:prstGeom prst="rect">
            <a:avLst/>
          </a:prstGeom>
        </p:spPr>
      </p:pic>
      <p:pic>
        <p:nvPicPr>
          <p:cNvPr id="7" name="Picture 6"/>
          <p:cNvPicPr/>
          <p:nvPr/>
        </p:nvPicPr>
        <p:blipFill>
          <a:blip r:embed="rId3"/>
          <a:stretch>
            <a:fillRect/>
          </a:stretch>
        </p:blipFill>
        <p:spPr>
          <a:xfrm>
            <a:off x="317501" y="939800"/>
            <a:ext cx="3581399" cy="4565650"/>
          </a:xfrm>
          <a:prstGeom prst="rect">
            <a:avLst/>
          </a:prstGeom>
        </p:spPr>
      </p:pic>
      <p:sp>
        <p:nvSpPr>
          <p:cNvPr id="9" name="TextBox 8"/>
          <p:cNvSpPr txBox="1"/>
          <p:nvPr/>
        </p:nvSpPr>
        <p:spPr>
          <a:xfrm>
            <a:off x="660228" y="5638801"/>
            <a:ext cx="3656648" cy="1015663"/>
          </a:xfrm>
          <a:prstGeom prst="rect">
            <a:avLst/>
          </a:prstGeom>
          <a:noFill/>
        </p:spPr>
        <p:txBody>
          <a:bodyPr wrap="square" rtlCol="0">
            <a:spAutoFit/>
          </a:bodyPr>
          <a:lstStyle/>
          <a:p>
            <a:r>
              <a:rPr lang="en-US" sz="1400" b="1" dirty="0" smtClean="0"/>
              <a:t>C:\Program Files\Microsoft SQL Server\MSSQL11.MSSQLSERVER\</a:t>
            </a:r>
          </a:p>
          <a:p>
            <a:r>
              <a:rPr lang="en-US" sz="1400" b="1" dirty="0" smtClean="0"/>
              <a:t>MSSQL\</a:t>
            </a:r>
            <a:r>
              <a:rPr lang="en-US" sz="1400" b="1" dirty="0" err="1" smtClean="0"/>
              <a:t>Binn</a:t>
            </a:r>
            <a:r>
              <a:rPr lang="en-US" sz="1400" b="1" dirty="0" smtClean="0"/>
              <a:t>\DQSInstaller.exe</a:t>
            </a:r>
          </a:p>
          <a:p>
            <a:endParaRPr lang="en-US" dirty="0"/>
          </a:p>
        </p:txBody>
      </p:sp>
      <p:pic>
        <p:nvPicPr>
          <p:cNvPr id="8" name="Picture 7"/>
          <p:cNvPicPr/>
          <p:nvPr/>
        </p:nvPicPr>
        <p:blipFill>
          <a:blip r:embed="rId4"/>
          <a:stretch>
            <a:fillRect/>
          </a:stretch>
        </p:blipFill>
        <p:spPr>
          <a:xfrm>
            <a:off x="4216400" y="1046105"/>
            <a:ext cx="7763124" cy="5608359"/>
          </a:xfrm>
          <a:prstGeom prst="rect">
            <a:avLst/>
          </a:prstGeom>
        </p:spPr>
      </p:pic>
    </p:spTree>
    <p:extLst>
      <p:ext uri="{BB962C8B-B14F-4D97-AF65-F5344CB8AC3E}">
        <p14:creationId xmlns:p14="http://schemas.microsoft.com/office/powerpoint/2010/main" val="18438300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DQS State lives in catalogs</a:t>
            </a:r>
            <a:endParaRPr lang="en-US" dirty="0"/>
          </a:p>
        </p:txBody>
      </p:sp>
      <p:pic>
        <p:nvPicPr>
          <p:cNvPr id="5" name="Picture 4" descr="C:\Projects\DQS\DQS Training\Graphics\KBCircle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0707" y="1905000"/>
            <a:ext cx="4761260" cy="3588684"/>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88" y="1308567"/>
            <a:ext cx="6109062" cy="4762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34882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Autofit/>
          </a:bodyPr>
          <a:lstStyle/>
          <a:p>
            <a:r>
              <a:rPr lang="en-US" sz="1600" b="1" dirty="0" smtClean="0">
                <a:solidFill>
                  <a:schemeClr val="tx1"/>
                </a:solidFill>
              </a:rPr>
              <a:t>Microsoft Charlotte</a:t>
            </a:r>
            <a:r>
              <a:rPr lang="en-US" sz="1600" b="1" dirty="0">
                <a:solidFill>
                  <a:schemeClr val="tx1"/>
                </a:solidFill>
              </a:rPr>
              <a:t>, </a:t>
            </a:r>
            <a:r>
              <a:rPr lang="en-US" sz="1600" b="1" dirty="0" smtClean="0">
                <a:solidFill>
                  <a:schemeClr val="tx1"/>
                </a:solidFill>
              </a:rPr>
              <a:t>NC</a:t>
            </a:r>
            <a:endParaRPr lang="en-US" sz="1600" b="1" dirty="0">
              <a:solidFill>
                <a:schemeClr val="tx1"/>
              </a:solidFill>
            </a:endParaRPr>
          </a:p>
          <a:p>
            <a:r>
              <a:rPr lang="en-US" sz="1600" b="1" dirty="0">
                <a:solidFill>
                  <a:schemeClr val="tx1"/>
                </a:solidFill>
              </a:rPr>
              <a:t>Microsoft Charlotte has ~900 employees </a:t>
            </a:r>
            <a:endParaRPr lang="en-US" sz="1600" b="1" dirty="0" smtClean="0">
              <a:solidFill>
                <a:schemeClr val="tx1"/>
              </a:solidFill>
            </a:endParaRPr>
          </a:p>
          <a:p>
            <a:r>
              <a:rPr lang="en-US" sz="1600" b="1" dirty="0" smtClean="0">
                <a:solidFill>
                  <a:schemeClr val="tx1"/>
                </a:solidFill>
              </a:rPr>
              <a:t>CTS Support (Windows, Exchange, SQL, Visual Studio, </a:t>
            </a:r>
            <a:r>
              <a:rPr lang="en-US" sz="1600" b="1" dirty="0" err="1" smtClean="0">
                <a:solidFill>
                  <a:schemeClr val="tx1"/>
                </a:solidFill>
              </a:rPr>
              <a:t>.Net</a:t>
            </a:r>
            <a:r>
              <a:rPr lang="en-US" sz="1600" b="1" dirty="0" smtClean="0">
                <a:solidFill>
                  <a:schemeClr val="tx1"/>
                </a:solidFill>
              </a:rPr>
              <a:t> , </a:t>
            </a:r>
            <a:r>
              <a:rPr lang="en-US" sz="1600" b="1" dirty="0" err="1" smtClean="0">
                <a:solidFill>
                  <a:schemeClr val="tx1"/>
                </a:solidFill>
              </a:rPr>
              <a:t>Sharepoint</a:t>
            </a:r>
            <a:r>
              <a:rPr lang="en-US" sz="1600" b="1" dirty="0" smtClean="0">
                <a:solidFill>
                  <a:schemeClr val="tx1"/>
                </a:solidFill>
              </a:rPr>
              <a:t>, Office 365) , MCS Consulting, MS Sales, Premier Technical Account Managers, Premier Field Engineers, Premier Labs</a:t>
            </a:r>
            <a:endParaRPr lang="en-US" sz="1600" b="1" dirty="0">
              <a:solidFill>
                <a:schemeClr val="tx1"/>
              </a:solidFill>
            </a:endParaRPr>
          </a:p>
        </p:txBody>
      </p:sp>
      <p:sp>
        <p:nvSpPr>
          <p:cNvPr id="5" name="Title 4"/>
          <p:cNvSpPr>
            <a:spLocks noGrp="1"/>
          </p:cNvSpPr>
          <p:nvPr>
            <p:ph type="title"/>
          </p:nvPr>
        </p:nvSpPr>
        <p:spPr/>
        <p:txBody>
          <a:bodyPr>
            <a:noAutofit/>
          </a:bodyPr>
          <a:lstStyle/>
          <a:p>
            <a:r>
              <a:rPr lang="en-US" sz="3600" b="1" dirty="0" smtClean="0"/>
              <a:t>About This Office</a:t>
            </a:r>
            <a:endParaRPr lang="en-US" sz="3600" b="1" dirty="0"/>
          </a:p>
        </p:txBody>
      </p:sp>
      <p:pic>
        <p:nvPicPr>
          <p:cNvPr id="3076" name="Picture 4" descr="D:\Users\Jason\Pictures\2010\Microsoft\CWC Runying\DSC0565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5309" y="2526392"/>
            <a:ext cx="9649486" cy="394437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D:\Users\Jason\Pictures\2010\Microsoft\CWC Runying\DSC0566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332637" y="292099"/>
            <a:ext cx="6703854" cy="109728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Users\Jason\Pictures\2010\Microsoft\CWC Runying\DSC0565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990" t="27779" r="21520" b="25841"/>
          <a:stretch/>
        </p:blipFill>
        <p:spPr bwMode="auto">
          <a:xfrm>
            <a:off x="7110174" y="5059135"/>
            <a:ext cx="4926317" cy="1671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0116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DQS – 3. Configure Security</a:t>
            </a:r>
            <a:endParaRPr lang="en-US" dirty="0"/>
          </a:p>
        </p:txBody>
      </p:sp>
      <p:pic>
        <p:nvPicPr>
          <p:cNvPr id="7" name="Picture 6"/>
          <p:cNvPicPr/>
          <p:nvPr/>
        </p:nvPicPr>
        <p:blipFill rotWithShape="1">
          <a:blip r:embed="rId2"/>
          <a:srcRect t="8887" b="41"/>
          <a:stretch/>
        </p:blipFill>
        <p:spPr bwMode="auto">
          <a:xfrm>
            <a:off x="3251201" y="977900"/>
            <a:ext cx="8480544" cy="5781040"/>
          </a:xfrm>
          <a:prstGeom prst="rect">
            <a:avLst/>
          </a:prstGeom>
          <a:ln>
            <a:noFill/>
          </a:ln>
          <a:extLst>
            <a:ext uri="{53640926-AAD7-44D8-BBD7-CCE9431645EC}">
              <a14:shadowObscured xmlns:a14="http://schemas.microsoft.com/office/drawing/2010/main"/>
            </a:ext>
          </a:extLst>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90342" y="1123950"/>
            <a:ext cx="7301131" cy="5488940"/>
          </a:xfrm>
          <a:prstGeom prst="rect">
            <a:avLst/>
          </a:prstGeom>
          <a:noFill/>
          <a:ln>
            <a:noFill/>
          </a:ln>
        </p:spPr>
      </p:pic>
    </p:spTree>
    <p:extLst>
      <p:ext uri="{BB962C8B-B14F-4D97-AF65-F5344CB8AC3E}">
        <p14:creationId xmlns:p14="http://schemas.microsoft.com/office/powerpoint/2010/main" val="35763175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of a Knowledge Base</a:t>
            </a:r>
            <a:endParaRPr lang="en-US" dirty="0"/>
          </a:p>
        </p:txBody>
      </p:sp>
      <p:pic>
        <p:nvPicPr>
          <p:cNvPr id="4" name="Picture 3"/>
          <p:cNvPicPr/>
          <p:nvPr/>
        </p:nvPicPr>
        <p:blipFill>
          <a:blip r:embed="rId2"/>
          <a:stretch>
            <a:fillRect/>
          </a:stretch>
        </p:blipFill>
        <p:spPr>
          <a:xfrm>
            <a:off x="1320456" y="1371599"/>
            <a:ext cx="7922736" cy="5271135"/>
          </a:xfrm>
          <a:prstGeom prst="rect">
            <a:avLst/>
          </a:prstGeom>
        </p:spPr>
      </p:pic>
    </p:spTree>
    <p:extLst>
      <p:ext uri="{BB962C8B-B14F-4D97-AF65-F5344CB8AC3E}">
        <p14:creationId xmlns:p14="http://schemas.microsoft.com/office/powerpoint/2010/main" val="386198593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ular Callout 16"/>
          <p:cNvSpPr/>
          <p:nvPr/>
        </p:nvSpPr>
        <p:spPr bwMode="auto">
          <a:xfrm rot="16200000">
            <a:off x="491827" y="1200495"/>
            <a:ext cx="4981433" cy="5282700"/>
          </a:xfrm>
          <a:prstGeom prst="wedgeRoundRectCallout">
            <a:avLst>
              <a:gd name="adj1" fmla="val 638"/>
              <a:gd name="adj2" fmla="val 92873"/>
              <a:gd name="adj3" fmla="val 16667"/>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a:xfrm>
            <a:off x="519112" y="274782"/>
            <a:ext cx="11149013" cy="620683"/>
          </a:xfrm>
        </p:spPr>
        <p:txBody>
          <a:bodyPr/>
          <a:lstStyle/>
          <a:p>
            <a:r>
              <a:rPr lang="en-US" dirty="0" smtClean="0">
                <a:solidFill>
                  <a:srgbClr val="FFFFFF"/>
                </a:solidFill>
              </a:rPr>
              <a:t>Data Quality Knowledge Base (DQKB)</a:t>
            </a:r>
            <a:endParaRPr lang="en-US" sz="3600" dirty="0">
              <a:solidFill>
                <a:srgbClr val="FFFFFF"/>
              </a:solidFill>
            </a:endParaRPr>
          </a:p>
        </p:txBody>
      </p:sp>
      <p:grpSp>
        <p:nvGrpSpPr>
          <p:cNvPr id="4" name="Group 3"/>
          <p:cNvGrpSpPr/>
          <p:nvPr/>
        </p:nvGrpSpPr>
        <p:grpSpPr>
          <a:xfrm>
            <a:off x="695799" y="1714884"/>
            <a:ext cx="4114692" cy="3942347"/>
            <a:chOff x="695799" y="1714884"/>
            <a:chExt cx="4114692" cy="3942347"/>
          </a:xfrm>
        </p:grpSpPr>
        <p:sp>
          <p:nvSpPr>
            <p:cNvPr id="3" name="Oval 2"/>
            <p:cNvSpPr/>
            <p:nvPr/>
          </p:nvSpPr>
          <p:spPr bwMode="auto">
            <a:xfrm>
              <a:off x="1854926" y="2786304"/>
              <a:ext cx="2201281" cy="2201281"/>
            </a:xfrm>
            <a:prstGeom prst="ellipse">
              <a:avLst/>
            </a:prstGeom>
            <a:gradFill>
              <a:gsLst>
                <a:gs pos="0">
                  <a:schemeClr val="tx2">
                    <a:lumMod val="50000"/>
                  </a:schemeClr>
                </a:gs>
                <a:gs pos="55000">
                  <a:schemeClr val="tx1">
                    <a:alpha val="64000"/>
                  </a:schemeClr>
                </a:gs>
                <a:gs pos="100000">
                  <a:schemeClr val="tx2"/>
                </a:gs>
              </a:gsLst>
              <a:lin ang="3600000" scaled="0"/>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a:r>
                <a:rPr lang="en-US" b="1" dirty="0">
                  <a:solidFill>
                    <a:schemeClr val="bg1"/>
                  </a:solidFill>
                </a:rPr>
                <a:t>Domains</a:t>
              </a:r>
            </a:p>
            <a:p>
              <a:pPr lvl="0" algn="ctr"/>
              <a:r>
                <a:rPr lang="en-US" dirty="0">
                  <a:solidFill>
                    <a:schemeClr val="bg1"/>
                  </a:solidFill>
                </a:rPr>
                <a:t>Represent the data type</a:t>
              </a:r>
            </a:p>
          </p:txBody>
        </p:sp>
        <p:sp>
          <p:nvSpPr>
            <p:cNvPr id="8" name="Oval 7"/>
            <p:cNvSpPr/>
            <p:nvPr/>
          </p:nvSpPr>
          <p:spPr bwMode="auto">
            <a:xfrm>
              <a:off x="2392164" y="1714884"/>
              <a:ext cx="1419281" cy="1419281"/>
            </a:xfrm>
            <a:prstGeom prst="ellipse">
              <a:avLst/>
            </a:prstGeom>
            <a:gradFill>
              <a:gsLst>
                <a:gs pos="59000">
                  <a:schemeClr val="accent3">
                    <a:lumMod val="75000"/>
                  </a:schemeClr>
                </a:gs>
                <a:gs pos="100000">
                  <a:schemeClr val="accent3">
                    <a:lumMod val="50000"/>
                  </a:schemeClr>
                </a:gs>
                <a:gs pos="0">
                  <a:schemeClr val="accent3">
                    <a:lumMod val="60000"/>
                    <a:lumOff val="40000"/>
                  </a:schemeClr>
                </a:gs>
              </a:gsLst>
              <a:lin ang="3600000" scaled="0"/>
            </a:gradFill>
            <a:ln>
              <a:solidFill>
                <a:schemeClr val="accent3">
                  <a:lumMod val="7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a:r>
                <a:rPr lang="en-US" sz="1400" dirty="0">
                  <a:solidFill>
                    <a:srgbClr val="FFFFFF"/>
                  </a:solidFill>
                </a:rPr>
                <a:t>Values</a:t>
              </a:r>
              <a:endParaRPr lang="en-US" sz="1400" dirty="0"/>
            </a:p>
          </p:txBody>
        </p:sp>
        <p:sp>
          <p:nvSpPr>
            <p:cNvPr id="9" name="Oval 8"/>
            <p:cNvSpPr/>
            <p:nvPr/>
          </p:nvSpPr>
          <p:spPr bwMode="auto">
            <a:xfrm>
              <a:off x="3391210" y="4237950"/>
              <a:ext cx="1419281" cy="1419281"/>
            </a:xfrm>
            <a:prstGeom prst="ellipse">
              <a:avLst/>
            </a:prstGeom>
            <a:gradFill flip="none" rotWithShape="1">
              <a:gsLst>
                <a:gs pos="59000">
                  <a:schemeClr val="accent1">
                    <a:lumMod val="75000"/>
                  </a:schemeClr>
                </a:gs>
                <a:gs pos="100000">
                  <a:schemeClr val="accent1">
                    <a:lumMod val="60000"/>
                    <a:lumOff val="40000"/>
                  </a:schemeClr>
                </a:gs>
                <a:gs pos="0">
                  <a:schemeClr val="accent1">
                    <a:lumMod val="75000"/>
                  </a:schemeClr>
                </a:gs>
              </a:gsLst>
              <a:lin ang="3600000" scaled="0"/>
              <a:tileRect/>
            </a:gra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a:r>
                <a:rPr lang="en-US" sz="1400" dirty="0">
                  <a:solidFill>
                    <a:srgbClr val="FFFFFF"/>
                  </a:solidFill>
                </a:rPr>
                <a:t>Rules &amp; Relations</a:t>
              </a:r>
            </a:p>
          </p:txBody>
        </p:sp>
        <p:sp>
          <p:nvSpPr>
            <p:cNvPr id="10" name="Oval 9"/>
            <p:cNvSpPr/>
            <p:nvPr/>
          </p:nvSpPr>
          <p:spPr bwMode="auto">
            <a:xfrm>
              <a:off x="695799" y="3628351"/>
              <a:ext cx="1419281" cy="1419281"/>
            </a:xfrm>
            <a:prstGeom prst="ellipse">
              <a:avLst/>
            </a:prstGeom>
            <a:gradFill flip="none" rotWithShape="1">
              <a:gsLst>
                <a:gs pos="59000">
                  <a:schemeClr val="accent6">
                    <a:lumMod val="60000"/>
                    <a:lumOff val="40000"/>
                  </a:schemeClr>
                </a:gs>
                <a:gs pos="99000">
                  <a:schemeClr val="accent6">
                    <a:lumMod val="50000"/>
                  </a:schemeClr>
                </a:gs>
                <a:gs pos="0">
                  <a:schemeClr val="accent6">
                    <a:lumMod val="75000"/>
                  </a:schemeClr>
                </a:gs>
              </a:gsLst>
              <a:lin ang="3600000" scaled="0"/>
              <a:tileRect/>
            </a:gradFill>
            <a:ln>
              <a:solidFill>
                <a:schemeClr val="accent6">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400" dirty="0">
                  <a:solidFill>
                    <a:srgbClr val="FFFFFF"/>
                  </a:solidFill>
                </a:rPr>
                <a:t>3</a:t>
              </a:r>
              <a:r>
                <a:rPr lang="en-US" sz="1400" baseline="30000" dirty="0">
                  <a:solidFill>
                    <a:srgbClr val="FFFFFF"/>
                  </a:solidFill>
                </a:rPr>
                <a:t>rd</a:t>
              </a:r>
              <a:r>
                <a:rPr lang="en-US" sz="1400" dirty="0">
                  <a:solidFill>
                    <a:srgbClr val="FFFFFF"/>
                  </a:solidFill>
                </a:rPr>
                <a:t> party Reference </a:t>
              </a:r>
              <a:r>
                <a:rPr lang="en-US" sz="1400" dirty="0" smtClean="0">
                  <a:solidFill>
                    <a:srgbClr val="FFFFFF"/>
                  </a:solidFill>
                </a:rPr>
                <a:t>Data</a:t>
              </a:r>
              <a:endParaRPr lang="en-US" sz="1400" dirty="0">
                <a:solidFill>
                  <a:srgbClr val="FFFFFF"/>
                </a:solidFill>
              </a:endParaRPr>
            </a:p>
          </p:txBody>
        </p:sp>
      </p:grpSp>
      <p:sp>
        <p:nvSpPr>
          <p:cNvPr id="11" name="Oval 10"/>
          <p:cNvSpPr/>
          <p:nvPr/>
        </p:nvSpPr>
        <p:spPr bwMode="auto">
          <a:xfrm>
            <a:off x="8988800" y="3069553"/>
            <a:ext cx="2201281" cy="2201281"/>
          </a:xfrm>
          <a:prstGeom prst="ellipse">
            <a:avLst/>
          </a:prstGeom>
          <a:gradFill>
            <a:gsLst>
              <a:gs pos="0">
                <a:schemeClr val="tx2">
                  <a:lumMod val="50000"/>
                </a:schemeClr>
              </a:gs>
              <a:gs pos="55000">
                <a:schemeClr val="tx1">
                  <a:alpha val="64000"/>
                </a:schemeClr>
              </a:gs>
              <a:gs pos="100000">
                <a:schemeClr val="tx2"/>
              </a:gs>
            </a:gsLst>
            <a:lin ang="3600000" scaled="0"/>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a:r>
              <a:rPr lang="en-US" b="1" dirty="0">
                <a:solidFill>
                  <a:schemeClr val="bg1"/>
                </a:solidFill>
              </a:rPr>
              <a:t>Knowledge Base</a:t>
            </a:r>
          </a:p>
        </p:txBody>
      </p:sp>
      <p:sp>
        <p:nvSpPr>
          <p:cNvPr id="12" name="Oval 11"/>
          <p:cNvSpPr/>
          <p:nvPr/>
        </p:nvSpPr>
        <p:spPr bwMode="auto">
          <a:xfrm>
            <a:off x="9894534" y="2161909"/>
            <a:ext cx="1419281" cy="1419281"/>
          </a:xfrm>
          <a:prstGeom prst="ellipse">
            <a:avLst/>
          </a:prstGeom>
          <a:gradFill>
            <a:gsLst>
              <a:gs pos="59000">
                <a:schemeClr val="accent3">
                  <a:lumMod val="75000"/>
                </a:schemeClr>
              </a:gs>
              <a:gs pos="100000">
                <a:schemeClr val="accent3">
                  <a:lumMod val="50000"/>
                </a:schemeClr>
              </a:gs>
              <a:gs pos="0">
                <a:schemeClr val="accent3">
                  <a:lumMod val="60000"/>
                  <a:lumOff val="40000"/>
                </a:schemeClr>
              </a:gs>
            </a:gsLst>
            <a:lin ang="3600000" scaled="0"/>
          </a:gradFill>
          <a:ln>
            <a:solidFill>
              <a:schemeClr val="accent3">
                <a:lumMod val="7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a:r>
              <a:rPr lang="en-US" sz="1300" dirty="0"/>
              <a:t>Composite Domains</a:t>
            </a:r>
          </a:p>
        </p:txBody>
      </p:sp>
      <p:sp>
        <p:nvSpPr>
          <p:cNvPr id="13" name="Oval 12"/>
          <p:cNvSpPr/>
          <p:nvPr/>
        </p:nvSpPr>
        <p:spPr bwMode="auto">
          <a:xfrm>
            <a:off x="10183884" y="4534847"/>
            <a:ext cx="1419281" cy="1419281"/>
          </a:xfrm>
          <a:prstGeom prst="ellipse">
            <a:avLst/>
          </a:prstGeom>
          <a:gradFill flip="none" rotWithShape="1">
            <a:gsLst>
              <a:gs pos="59000">
                <a:schemeClr val="accent1">
                  <a:lumMod val="75000"/>
                </a:schemeClr>
              </a:gs>
              <a:gs pos="100000">
                <a:schemeClr val="accent1">
                  <a:lumMod val="60000"/>
                  <a:lumOff val="40000"/>
                </a:schemeClr>
              </a:gs>
              <a:gs pos="0">
                <a:schemeClr val="accent1">
                  <a:lumMod val="75000"/>
                </a:schemeClr>
              </a:gs>
            </a:gsLst>
            <a:lin ang="3600000" scaled="0"/>
            <a:tileRect/>
          </a:gra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a:r>
              <a:rPr lang="en-US" sz="1400" dirty="0"/>
              <a:t>Matching Policy</a:t>
            </a:r>
          </a:p>
        </p:txBody>
      </p:sp>
      <p:sp>
        <p:nvSpPr>
          <p:cNvPr id="14" name="Oval 13"/>
          <p:cNvSpPr/>
          <p:nvPr/>
        </p:nvSpPr>
        <p:spPr bwMode="auto">
          <a:xfrm>
            <a:off x="7829673" y="3324736"/>
            <a:ext cx="1419281" cy="1419281"/>
          </a:xfrm>
          <a:prstGeom prst="ellipse">
            <a:avLst/>
          </a:prstGeom>
          <a:gradFill flip="none" rotWithShape="1">
            <a:gsLst>
              <a:gs pos="59000">
                <a:schemeClr val="accent6">
                  <a:lumMod val="60000"/>
                  <a:lumOff val="40000"/>
                </a:schemeClr>
              </a:gs>
              <a:gs pos="99000">
                <a:schemeClr val="accent6">
                  <a:lumMod val="50000"/>
                </a:schemeClr>
              </a:gs>
              <a:gs pos="0">
                <a:schemeClr val="accent6">
                  <a:lumMod val="75000"/>
                </a:schemeClr>
              </a:gs>
            </a:gsLst>
            <a:lin ang="3600000" scaled="0"/>
            <a:tileRect/>
          </a:gradFill>
          <a:ln>
            <a:solidFill>
              <a:schemeClr val="accent6">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r>
              <a:rPr lang="en-US" sz="1400" dirty="0" smtClean="0"/>
              <a:t>Domains</a:t>
            </a:r>
            <a:endParaRPr lang="en-US" sz="1400" dirty="0"/>
          </a:p>
        </p:txBody>
      </p:sp>
    </p:spTree>
    <p:extLst>
      <p:ext uri="{BB962C8B-B14F-4D97-AF65-F5344CB8AC3E}">
        <p14:creationId xmlns:p14="http://schemas.microsoft.com/office/powerpoint/2010/main" val="3246081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right)">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DQS </a:t>
            </a:r>
            <a:r>
              <a:rPr lang="en-US" dirty="0" smtClean="0">
                <a:solidFill>
                  <a:schemeClr val="accent2"/>
                </a:solidFill>
              </a:rPr>
              <a:t>Build</a:t>
            </a:r>
            <a:r>
              <a:rPr lang="en-US" dirty="0" smtClean="0"/>
              <a:t> Workflow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8309843"/>
              </p:ext>
            </p:extLst>
          </p:nvPr>
        </p:nvGraphicFramePr>
        <p:xfrm>
          <a:off x="1161748" y="876301"/>
          <a:ext cx="9875910" cy="589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334537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DQS Client – 3 panes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 y="1635124"/>
            <a:ext cx="11488737" cy="697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1777610629"/>
              </p:ext>
            </p:extLst>
          </p:nvPr>
        </p:nvGraphicFramePr>
        <p:xfrm>
          <a:off x="177801" y="835025"/>
          <a:ext cx="11836400" cy="904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566827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09695452"/>
              </p:ext>
            </p:extLst>
          </p:nvPr>
        </p:nvGraphicFramePr>
        <p:xfrm>
          <a:off x="1161748" y="1828801"/>
          <a:ext cx="987591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DQS </a:t>
            </a:r>
            <a:r>
              <a:rPr lang="en-US" dirty="0" smtClean="0">
                <a:solidFill>
                  <a:schemeClr val="accent2"/>
                </a:solidFill>
              </a:rPr>
              <a:t>Use </a:t>
            </a:r>
            <a:r>
              <a:rPr lang="en-US" dirty="0" smtClean="0"/>
              <a:t>Workflow</a:t>
            </a:r>
            <a:endParaRPr lang="en-US" dirty="0"/>
          </a:p>
        </p:txBody>
      </p:sp>
    </p:spTree>
    <p:extLst>
      <p:ext uri="{BB962C8B-B14F-4D97-AF65-F5344CB8AC3E}">
        <p14:creationId xmlns:p14="http://schemas.microsoft.com/office/powerpoint/2010/main" val="179771743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DQS Client &amp; Server Separation</a:t>
            </a:r>
            <a:endParaRPr lang="en-US" dirty="0"/>
          </a:p>
        </p:txBody>
      </p:sp>
      <p:pic>
        <p:nvPicPr>
          <p:cNvPr id="10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295" y="1701800"/>
            <a:ext cx="10804616" cy="480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75294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DQS Client Interaction &amp; Server Algorithms</a:t>
            </a:r>
            <a:endParaRPr lang="en-US" dirty="0"/>
          </a:p>
        </p:txBody>
      </p:sp>
      <p:grpSp>
        <p:nvGrpSpPr>
          <p:cNvPr id="9" name="Group 54"/>
          <p:cNvGrpSpPr>
            <a:grpSpLocks/>
          </p:cNvGrpSpPr>
          <p:nvPr/>
        </p:nvGrpSpPr>
        <p:grpSpPr bwMode="auto">
          <a:xfrm>
            <a:off x="704831" y="1117361"/>
            <a:ext cx="10567514" cy="5330733"/>
            <a:chOff x="0" y="0"/>
            <a:chExt cx="57061" cy="31070"/>
          </a:xfrm>
        </p:grpSpPr>
        <p:sp>
          <p:nvSpPr>
            <p:cNvPr id="10" name="Rounded Rectangle 49"/>
            <p:cNvSpPr>
              <a:spLocks noChangeArrowheads="1"/>
            </p:cNvSpPr>
            <p:nvPr/>
          </p:nvSpPr>
          <p:spPr bwMode="auto">
            <a:xfrm>
              <a:off x="0" y="2794"/>
              <a:ext cx="22009" cy="24720"/>
            </a:xfrm>
            <a:prstGeom prst="roundRect">
              <a:avLst>
                <a:gd name="adj" fmla="val 16667"/>
              </a:avLst>
            </a:prstGeom>
            <a:solidFill>
              <a:srgbClr val="840C00"/>
            </a:solidFill>
            <a:ln w="25400">
              <a:solidFill>
                <a:srgbClr val="4406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pitchFamily="34" charset="0"/>
                </a:rPr>
                <a:t>DQ Client User Interaction</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Can 50"/>
            <p:cNvSpPr>
              <a:spLocks noChangeArrowheads="1"/>
            </p:cNvSpPr>
            <p:nvPr/>
          </p:nvSpPr>
          <p:spPr bwMode="auto">
            <a:xfrm>
              <a:off x="22690" y="0"/>
              <a:ext cx="11849" cy="31070"/>
            </a:xfrm>
            <a:prstGeom prst="can">
              <a:avLst>
                <a:gd name="adj" fmla="val 24996"/>
              </a:avLst>
            </a:prstGeom>
            <a:gradFill rotWithShape="1">
              <a:gsLst>
                <a:gs pos="0">
                  <a:srgbClr val="DAFDA7"/>
                </a:gs>
                <a:gs pos="35001">
                  <a:srgbClr val="E4FDC2"/>
                </a:gs>
                <a:gs pos="100000">
                  <a:srgbClr val="F5FFE6"/>
                </a:gs>
              </a:gsLst>
              <a:lin ang="16200000" scaled="1"/>
            </a:gradFill>
            <a:ln w="9525">
              <a:solidFill>
                <a:srgbClr val="E60B00"/>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DQS Server Algorithms</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ounded Rectangle 52"/>
            <p:cNvSpPr>
              <a:spLocks noChangeArrowheads="1"/>
            </p:cNvSpPr>
            <p:nvPr/>
          </p:nvSpPr>
          <p:spPr bwMode="auto">
            <a:xfrm>
              <a:off x="35052" y="2286"/>
              <a:ext cx="22009" cy="24720"/>
            </a:xfrm>
            <a:prstGeom prst="roundRect">
              <a:avLst>
                <a:gd name="adj" fmla="val 16667"/>
              </a:avLst>
            </a:prstGeom>
            <a:solidFill>
              <a:srgbClr val="840C00"/>
            </a:solidFill>
            <a:ln w="25400">
              <a:solidFill>
                <a:srgbClr val="4406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pitchFamily="34" charset="0"/>
                </a:rPr>
                <a:t>DQ Client User Interaction</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grpSp>
      <p:graphicFrame>
        <p:nvGraphicFramePr>
          <p:cNvPr id="4" name="Diagram 3"/>
          <p:cNvGraphicFramePr/>
          <p:nvPr>
            <p:extLst>
              <p:ext uri="{D42A27DB-BD31-4B8C-83A1-F6EECF244321}">
                <p14:modId xmlns:p14="http://schemas.microsoft.com/office/powerpoint/2010/main" val="3091863453"/>
              </p:ext>
            </p:extLst>
          </p:nvPr>
        </p:nvGraphicFramePr>
        <p:xfrm>
          <a:off x="418212" y="1881989"/>
          <a:ext cx="11103776" cy="4366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756232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lide Number Placeholder 55"/>
          <p:cNvSpPr>
            <a:spLocks noGrp="1"/>
          </p:cNvSpPr>
          <p:nvPr>
            <p:ph type="sldNum" sz="quarter" idx="12"/>
          </p:nvPr>
        </p:nvSpPr>
        <p:spPr/>
        <p:txBody>
          <a:bodyPr/>
          <a:lstStyle/>
          <a:p>
            <a:fld id="{D372AB51-BDCC-4F95-83CF-1CBB2D34E9E5}" type="slidenum">
              <a:rPr lang="en-US" smtClean="0"/>
              <a:pPr/>
              <a:t>28</a:t>
            </a:fld>
            <a:endParaRPr lang="en-US" dirty="0"/>
          </a:p>
        </p:txBody>
      </p:sp>
      <p:sp>
        <p:nvSpPr>
          <p:cNvPr id="2" name="Title 1"/>
          <p:cNvSpPr>
            <a:spLocks noGrp="1"/>
          </p:cNvSpPr>
          <p:nvPr>
            <p:ph type="title"/>
          </p:nvPr>
        </p:nvSpPr>
        <p:spPr/>
        <p:txBody>
          <a:bodyPr>
            <a:normAutofit/>
          </a:bodyPr>
          <a:lstStyle/>
          <a:p>
            <a:r>
              <a:rPr lang="en-US" dirty="0" smtClean="0"/>
              <a:t>Demo 1 – Introducing YOUR DATA</a:t>
            </a:r>
            <a:endParaRPr lang="en-US" dirty="0"/>
          </a:p>
        </p:txBody>
      </p:sp>
      <p:grpSp>
        <p:nvGrpSpPr>
          <p:cNvPr id="7" name="Group 6"/>
          <p:cNvGrpSpPr/>
          <p:nvPr/>
        </p:nvGrpSpPr>
        <p:grpSpPr>
          <a:xfrm>
            <a:off x="182177" y="4212307"/>
            <a:ext cx="1504415" cy="452854"/>
            <a:chOff x="2370366" y="2576096"/>
            <a:chExt cx="1128605" cy="452854"/>
          </a:xfrm>
        </p:grpSpPr>
        <p:sp>
          <p:nvSpPr>
            <p:cNvPr id="49" name="TextBox 48"/>
            <p:cNvSpPr txBox="1"/>
            <p:nvPr/>
          </p:nvSpPr>
          <p:spPr>
            <a:xfrm>
              <a:off x="2370366" y="2576096"/>
              <a:ext cx="1128605" cy="215444"/>
            </a:xfrm>
            <a:prstGeom prst="rect">
              <a:avLst/>
            </a:prstGeom>
            <a:noFill/>
          </p:spPr>
          <p:txBody>
            <a:bodyPr wrap="square" lIns="0" tIns="0" rIns="0" bIns="0" rtlCol="0">
              <a:spAutoFit/>
            </a:bodyPr>
            <a:lstStyle/>
            <a:p>
              <a:pPr algn="ctr" defTabSz="914363"/>
              <a:r>
                <a:rPr lang="en-US" sz="1400" dirty="0" smtClean="0"/>
                <a:t>Account ID</a:t>
              </a:r>
            </a:p>
          </p:txBody>
        </p:sp>
        <p:sp>
          <p:nvSpPr>
            <p:cNvPr id="50" name="Flowchart: Connector 49"/>
            <p:cNvSpPr/>
            <p:nvPr/>
          </p:nvSpPr>
          <p:spPr bwMode="auto">
            <a:xfrm>
              <a:off x="2829103" y="2800350"/>
              <a:ext cx="219075" cy="228600"/>
            </a:xfrm>
            <a:prstGeom prst="flowChartConnector">
              <a:avLst/>
            </a:prstGeom>
            <a:solidFill>
              <a:schemeClr val="accent1">
                <a:lumMod val="50000"/>
              </a:schemeClr>
            </a:solidFill>
            <a:ln w="38100">
              <a:solidFill>
                <a:schemeClr val="tx2">
                  <a:lumMod val="65000"/>
                </a:schemeClr>
              </a:solidFill>
              <a:headEnd type="none" w="med" len="med"/>
              <a:tailEnd type="none" w="med" len="med"/>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13" name="TextBox 12"/>
          <p:cNvSpPr txBox="1"/>
          <p:nvPr/>
        </p:nvSpPr>
        <p:spPr>
          <a:xfrm>
            <a:off x="2957380" y="3574021"/>
            <a:ext cx="6399134" cy="430887"/>
          </a:xfrm>
          <a:prstGeom prst="rect">
            <a:avLst/>
          </a:prstGeom>
          <a:noFill/>
        </p:spPr>
        <p:txBody>
          <a:bodyPr wrap="square" lIns="0" tIns="0" rIns="0" bIns="0" rtlCol="0">
            <a:spAutoFit/>
          </a:bodyPr>
          <a:lstStyle/>
          <a:p>
            <a:pPr algn="ctr" defTabSz="914363"/>
            <a:r>
              <a:rPr lang="en-US" sz="2800" dirty="0">
                <a:solidFill>
                  <a:srgbClr val="FA761C"/>
                </a:solidFill>
                <a:latin typeface="Century Gothic"/>
                <a:ea typeface="+mj-ea"/>
                <a:cs typeface="+mj-cs"/>
              </a:rPr>
              <a:t>Building Your Knowledge</a:t>
            </a:r>
          </a:p>
        </p:txBody>
      </p:sp>
      <p:graphicFrame>
        <p:nvGraphicFramePr>
          <p:cNvPr id="6" name="Table 5"/>
          <p:cNvGraphicFramePr>
            <a:graphicFrameLocks noGrp="1"/>
          </p:cNvGraphicFramePr>
          <p:nvPr>
            <p:extLst>
              <p:ext uri="{D42A27DB-BD31-4B8C-83A1-F6EECF244321}">
                <p14:modId xmlns:p14="http://schemas.microsoft.com/office/powerpoint/2010/main" val="1368061526"/>
              </p:ext>
            </p:extLst>
          </p:nvPr>
        </p:nvGraphicFramePr>
        <p:xfrm>
          <a:off x="184257" y="1582708"/>
          <a:ext cx="11888303" cy="1595752"/>
        </p:xfrm>
        <a:graphic>
          <a:graphicData uri="http://schemas.openxmlformats.org/drawingml/2006/table">
            <a:tbl>
              <a:tblPr firstRow="1" bandRow="1">
                <a:tableStyleId>{5C22544A-7EE6-4342-B048-85BDC9FD1C3A}</a:tableStyleId>
              </a:tblPr>
              <a:tblGrid>
                <a:gridCol w="1120677"/>
                <a:gridCol w="1302907"/>
                <a:gridCol w="1105497"/>
                <a:gridCol w="1162191"/>
                <a:gridCol w="822037"/>
                <a:gridCol w="1729112"/>
                <a:gridCol w="2349848"/>
                <a:gridCol w="884355"/>
                <a:gridCol w="703028"/>
                <a:gridCol w="708651"/>
              </a:tblGrid>
              <a:tr h="500377">
                <a:tc>
                  <a:txBody>
                    <a:bodyPr/>
                    <a:lstStyle/>
                    <a:p>
                      <a:pPr algn="ctr" fontAlgn="b"/>
                      <a:r>
                        <a:rPr lang="en-US" sz="1600" b="1" i="0" u="none" strike="noStrike" dirty="0" smtClean="0">
                          <a:solidFill>
                            <a:srgbClr val="FFFFFF"/>
                          </a:solidFill>
                          <a:effectLst/>
                          <a:latin typeface="Calibri"/>
                        </a:rPr>
                        <a:t>Account</a:t>
                      </a:r>
                      <a:br>
                        <a:rPr lang="en-US" sz="1600" b="1" i="0" u="none" strike="noStrike" dirty="0" smtClean="0">
                          <a:solidFill>
                            <a:srgbClr val="FFFFFF"/>
                          </a:solidFill>
                          <a:effectLst/>
                          <a:latin typeface="Calibri"/>
                        </a:rPr>
                      </a:br>
                      <a:r>
                        <a:rPr lang="en-US" sz="1600" b="1" i="0" u="none" strike="noStrike" dirty="0" smtClean="0">
                          <a:solidFill>
                            <a:srgbClr val="FFFFFF"/>
                          </a:solidFill>
                          <a:effectLst/>
                          <a:latin typeface="Calibri"/>
                        </a:rPr>
                        <a:t>ID</a:t>
                      </a:r>
                      <a:endParaRPr lang="en-US" sz="1600" b="1" i="0" u="none" strike="noStrike" dirty="0">
                        <a:solidFill>
                          <a:srgbClr val="FFFFFF"/>
                        </a:solidFill>
                        <a:effectLst/>
                        <a:latin typeface="Calibri"/>
                      </a:endParaRPr>
                    </a:p>
                  </a:txBody>
                  <a:tcPr marL="12697" marR="12697" marT="9525" marB="0" anchor="b"/>
                </a:tc>
                <a:tc>
                  <a:txBody>
                    <a:bodyPr/>
                    <a:lstStyle/>
                    <a:p>
                      <a:pPr algn="ctr" fontAlgn="b"/>
                      <a:r>
                        <a:rPr lang="en-US" sz="1600" b="1" i="0" u="none" strike="noStrike" dirty="0" smtClean="0">
                          <a:solidFill>
                            <a:srgbClr val="FFFFFF"/>
                          </a:solidFill>
                          <a:effectLst/>
                          <a:latin typeface="Calibri"/>
                        </a:rPr>
                        <a:t>Home</a:t>
                      </a:r>
                      <a:br>
                        <a:rPr lang="en-US" sz="1600" b="1" i="0" u="none" strike="noStrike" dirty="0" smtClean="0">
                          <a:solidFill>
                            <a:srgbClr val="FFFFFF"/>
                          </a:solidFill>
                          <a:effectLst/>
                          <a:latin typeface="Calibri"/>
                        </a:rPr>
                      </a:br>
                      <a:r>
                        <a:rPr lang="en-US" sz="1600" b="1" i="0" u="none" strike="noStrike" dirty="0" smtClean="0">
                          <a:solidFill>
                            <a:srgbClr val="FFFFFF"/>
                          </a:solidFill>
                          <a:effectLst/>
                          <a:latin typeface="Calibri"/>
                        </a:rPr>
                        <a:t>Team</a:t>
                      </a:r>
                      <a:endParaRPr lang="en-US" sz="1600" b="1" i="0" u="none" strike="noStrike" dirty="0">
                        <a:solidFill>
                          <a:srgbClr val="FFFFFF"/>
                        </a:solidFill>
                        <a:effectLst/>
                        <a:latin typeface="Calibri"/>
                      </a:endParaRPr>
                    </a:p>
                  </a:txBody>
                  <a:tcPr marL="12697" marR="12697" marT="9525" marB="0" anchor="b"/>
                </a:tc>
                <a:tc>
                  <a:txBody>
                    <a:bodyPr/>
                    <a:lstStyle/>
                    <a:p>
                      <a:pPr algn="ctr" fontAlgn="b"/>
                      <a:r>
                        <a:rPr lang="en-US" sz="1600" b="1" i="0" u="none" strike="noStrike" dirty="0">
                          <a:solidFill>
                            <a:srgbClr val="FFFFFF"/>
                          </a:solidFill>
                          <a:effectLst/>
                          <a:latin typeface="Calibri"/>
                        </a:rPr>
                        <a:t>Team Type</a:t>
                      </a:r>
                    </a:p>
                  </a:txBody>
                  <a:tcPr marL="12697" marR="12697" marT="9525" marB="0" anchor="b"/>
                </a:tc>
                <a:tc>
                  <a:txBody>
                    <a:bodyPr/>
                    <a:lstStyle/>
                    <a:p>
                      <a:pPr algn="ctr" fontAlgn="b"/>
                      <a:r>
                        <a:rPr lang="en-US" sz="1600" b="1" i="0" u="none" strike="noStrike" dirty="0">
                          <a:solidFill>
                            <a:srgbClr val="FFFFFF"/>
                          </a:solidFill>
                          <a:effectLst/>
                          <a:latin typeface="Calibri"/>
                        </a:rPr>
                        <a:t>Revenue Type</a:t>
                      </a:r>
                    </a:p>
                  </a:txBody>
                  <a:tcPr marL="12697" marR="12697" marT="9525" marB="0" anchor="b"/>
                </a:tc>
                <a:tc>
                  <a:txBody>
                    <a:bodyPr/>
                    <a:lstStyle/>
                    <a:p>
                      <a:pPr algn="ctr" fontAlgn="b"/>
                      <a:r>
                        <a:rPr lang="en-US" sz="1600" b="1" i="0" u="none" strike="noStrike" dirty="0" smtClean="0">
                          <a:solidFill>
                            <a:srgbClr val="FFFFFF"/>
                          </a:solidFill>
                          <a:effectLst/>
                          <a:latin typeface="Calibri"/>
                        </a:rPr>
                        <a:t>Sales</a:t>
                      </a:r>
                      <a:endParaRPr lang="en-US" sz="1600" b="1" i="0" u="none" strike="noStrike" dirty="0">
                        <a:solidFill>
                          <a:srgbClr val="FFFFFF"/>
                        </a:solidFill>
                        <a:effectLst/>
                        <a:latin typeface="Calibri"/>
                      </a:endParaRPr>
                    </a:p>
                  </a:txBody>
                  <a:tcPr marL="12697" marR="12697" marT="9525" marB="0" anchor="b"/>
                </a:tc>
                <a:tc>
                  <a:txBody>
                    <a:bodyPr/>
                    <a:lstStyle/>
                    <a:p>
                      <a:pPr algn="ctr" fontAlgn="b"/>
                      <a:r>
                        <a:rPr lang="en-US" sz="1600" b="1" i="0" u="none" strike="noStrike" dirty="0">
                          <a:solidFill>
                            <a:srgbClr val="FFFFFF"/>
                          </a:solidFill>
                          <a:effectLst/>
                          <a:latin typeface="Calibri"/>
                        </a:rPr>
                        <a:t>Home </a:t>
                      </a:r>
                      <a:r>
                        <a:rPr lang="en-US" sz="1600" b="1" i="0" u="none" strike="noStrike" dirty="0" smtClean="0">
                          <a:solidFill>
                            <a:srgbClr val="FFFFFF"/>
                          </a:solidFill>
                          <a:effectLst/>
                          <a:latin typeface="Calibri"/>
                        </a:rPr>
                        <a:t/>
                      </a:r>
                      <a:br>
                        <a:rPr lang="en-US" sz="1600" b="1" i="0" u="none" strike="noStrike" dirty="0" smtClean="0">
                          <a:solidFill>
                            <a:srgbClr val="FFFFFF"/>
                          </a:solidFill>
                          <a:effectLst/>
                          <a:latin typeface="Calibri"/>
                        </a:rPr>
                      </a:br>
                      <a:r>
                        <a:rPr lang="en-US" sz="1600" b="1" i="0" u="none" strike="noStrike" dirty="0" smtClean="0">
                          <a:solidFill>
                            <a:srgbClr val="FFFFFF"/>
                          </a:solidFill>
                          <a:effectLst/>
                          <a:latin typeface="Calibri"/>
                        </a:rPr>
                        <a:t>Arena</a:t>
                      </a:r>
                      <a:endParaRPr lang="en-US" sz="1600" b="1" i="0" u="none" strike="noStrike" dirty="0">
                        <a:solidFill>
                          <a:srgbClr val="FFFFFF"/>
                        </a:solidFill>
                        <a:effectLst/>
                        <a:latin typeface="Calibri"/>
                      </a:endParaRPr>
                    </a:p>
                  </a:txBody>
                  <a:tcPr marL="12697" marR="12697" marT="9525" marB="0" anchor="b"/>
                </a:tc>
                <a:tc>
                  <a:txBody>
                    <a:bodyPr/>
                    <a:lstStyle/>
                    <a:p>
                      <a:pPr algn="ctr" fontAlgn="b"/>
                      <a:r>
                        <a:rPr lang="en-US" sz="1600" b="1" i="0" u="none" strike="noStrike" dirty="0">
                          <a:solidFill>
                            <a:srgbClr val="FFFFFF"/>
                          </a:solidFill>
                          <a:effectLst/>
                          <a:latin typeface="Calibri"/>
                        </a:rPr>
                        <a:t>Address </a:t>
                      </a:r>
                      <a:r>
                        <a:rPr lang="en-US" sz="1600" b="1" i="0" u="none" strike="noStrike" dirty="0" smtClean="0">
                          <a:solidFill>
                            <a:srgbClr val="FFFFFF"/>
                          </a:solidFill>
                          <a:effectLst/>
                          <a:latin typeface="Calibri"/>
                        </a:rPr>
                        <a:t/>
                      </a:r>
                      <a:br>
                        <a:rPr lang="en-US" sz="1600" b="1" i="0" u="none" strike="noStrike" dirty="0" smtClean="0">
                          <a:solidFill>
                            <a:srgbClr val="FFFFFF"/>
                          </a:solidFill>
                          <a:effectLst/>
                          <a:latin typeface="Calibri"/>
                        </a:rPr>
                      </a:br>
                      <a:r>
                        <a:rPr lang="en-US" sz="1600" b="1" i="0" u="none" strike="noStrike" dirty="0" smtClean="0">
                          <a:solidFill>
                            <a:srgbClr val="FFFFFF"/>
                          </a:solidFill>
                          <a:effectLst/>
                          <a:latin typeface="Calibri"/>
                        </a:rPr>
                        <a:t>Line</a:t>
                      </a:r>
                      <a:endParaRPr lang="en-US" sz="1600" b="1" i="0" u="none" strike="noStrike" dirty="0">
                        <a:solidFill>
                          <a:srgbClr val="FFFFFF"/>
                        </a:solidFill>
                        <a:effectLst/>
                        <a:latin typeface="Calibri"/>
                      </a:endParaRPr>
                    </a:p>
                  </a:txBody>
                  <a:tcPr marL="12697" marR="12697" marT="9525" marB="0" anchor="b"/>
                </a:tc>
                <a:tc>
                  <a:txBody>
                    <a:bodyPr/>
                    <a:lstStyle/>
                    <a:p>
                      <a:pPr algn="ctr" fontAlgn="b"/>
                      <a:r>
                        <a:rPr lang="en-US" sz="1600" b="1" i="0" u="none" strike="noStrike" dirty="0">
                          <a:solidFill>
                            <a:srgbClr val="FFFFFF"/>
                          </a:solidFill>
                          <a:effectLst/>
                          <a:latin typeface="Calibri"/>
                        </a:rPr>
                        <a:t>City</a:t>
                      </a:r>
                    </a:p>
                  </a:txBody>
                  <a:tcPr marL="12697" marR="12697" marT="9525" marB="0" anchor="b"/>
                </a:tc>
                <a:tc>
                  <a:txBody>
                    <a:bodyPr/>
                    <a:lstStyle/>
                    <a:p>
                      <a:pPr algn="ctr" fontAlgn="b"/>
                      <a:r>
                        <a:rPr lang="en-US" sz="1600" b="1" i="0" u="none" strike="noStrike" dirty="0">
                          <a:solidFill>
                            <a:srgbClr val="FFFFFF"/>
                          </a:solidFill>
                          <a:effectLst/>
                          <a:latin typeface="Calibri"/>
                        </a:rPr>
                        <a:t>State</a:t>
                      </a:r>
                    </a:p>
                  </a:txBody>
                  <a:tcPr marL="12697" marR="12697" marT="9525" marB="0" anchor="b"/>
                </a:tc>
                <a:tc>
                  <a:txBody>
                    <a:bodyPr/>
                    <a:lstStyle/>
                    <a:p>
                      <a:pPr algn="ctr" fontAlgn="b"/>
                      <a:r>
                        <a:rPr lang="en-US" sz="1600" b="1" i="0" u="none" strike="noStrike" dirty="0">
                          <a:solidFill>
                            <a:srgbClr val="FFFFFF"/>
                          </a:solidFill>
                          <a:effectLst/>
                          <a:latin typeface="Calibri"/>
                        </a:rPr>
                        <a:t>Zip</a:t>
                      </a:r>
                    </a:p>
                  </a:txBody>
                  <a:tcPr marL="12697" marR="12697" marT="9525" marB="0" anchor="b"/>
                </a:tc>
              </a:tr>
              <a:tr h="234810">
                <a:tc>
                  <a:txBody>
                    <a:bodyPr/>
                    <a:lstStyle/>
                    <a:p>
                      <a:pPr algn="l" fontAlgn="b"/>
                      <a:r>
                        <a:rPr lang="en-US" sz="1400" b="0" i="0" u="none" strike="noStrike" dirty="0">
                          <a:solidFill>
                            <a:srgbClr val="000000"/>
                          </a:solidFill>
                          <a:effectLst/>
                          <a:latin typeface="Calibri"/>
                        </a:rPr>
                        <a:t>A124324</a:t>
                      </a:r>
                    </a:p>
                  </a:txBody>
                  <a:tcPr marL="12697" marR="12697" marT="9525" marB="0" anchor="b"/>
                </a:tc>
                <a:tc>
                  <a:txBody>
                    <a:bodyPr/>
                    <a:lstStyle/>
                    <a:p>
                      <a:pPr algn="l" fontAlgn="b"/>
                      <a:r>
                        <a:rPr lang="en-US" sz="1400" b="0" i="0" u="none" strike="noStrike" dirty="0">
                          <a:solidFill>
                            <a:srgbClr val="000000"/>
                          </a:solidFill>
                          <a:effectLst/>
                          <a:latin typeface="Calibri"/>
                        </a:rPr>
                        <a:t>Boston </a:t>
                      </a:r>
                      <a:r>
                        <a:rPr lang="en-US" sz="1400" b="0" i="0" u="none" strike="noStrike" dirty="0" smtClean="0">
                          <a:solidFill>
                            <a:srgbClr val="000000"/>
                          </a:solidFill>
                          <a:effectLst/>
                          <a:latin typeface="Calibri"/>
                        </a:rPr>
                        <a:t>Celtics</a:t>
                      </a:r>
                      <a:endParaRPr lang="en-US" sz="1400" b="0" i="0" u="none" strike="noStrike" dirty="0">
                        <a:solidFill>
                          <a:srgbClr val="000000"/>
                        </a:solidFill>
                        <a:effectLst/>
                        <a:latin typeface="Calibri"/>
                      </a:endParaRPr>
                    </a:p>
                  </a:txBody>
                  <a:tcPr marL="12697" marR="12697" marT="9525" marB="0" anchor="b"/>
                </a:tc>
                <a:tc>
                  <a:txBody>
                    <a:bodyPr/>
                    <a:lstStyle/>
                    <a:p>
                      <a:pPr algn="l" fontAlgn="b"/>
                      <a:r>
                        <a:rPr lang="en-US" sz="1400" b="0" i="0" u="none" strike="noStrike" dirty="0">
                          <a:solidFill>
                            <a:srgbClr val="000000"/>
                          </a:solidFill>
                          <a:effectLst/>
                          <a:latin typeface="Calibri"/>
                        </a:rPr>
                        <a:t>Basketball</a:t>
                      </a:r>
                    </a:p>
                  </a:txBody>
                  <a:tcPr marL="12697" marR="12697" marT="9525" marB="0" anchor="b"/>
                </a:tc>
                <a:tc>
                  <a:txBody>
                    <a:bodyPr/>
                    <a:lstStyle/>
                    <a:p>
                      <a:pPr algn="l" fontAlgn="b"/>
                      <a:r>
                        <a:rPr lang="en-US" sz="1400" b="0" i="0" u="none" strike="noStrike" dirty="0">
                          <a:solidFill>
                            <a:srgbClr val="000000"/>
                          </a:solidFill>
                          <a:effectLst/>
                          <a:latin typeface="Calibri"/>
                        </a:rPr>
                        <a:t>Food &amp; </a:t>
                      </a:r>
                      <a:r>
                        <a:rPr lang="en-US" sz="1400" b="0" i="0" u="none" strike="noStrike" dirty="0" smtClean="0">
                          <a:solidFill>
                            <a:srgbClr val="000000"/>
                          </a:solidFill>
                          <a:effectLst/>
                          <a:latin typeface="Calibri"/>
                        </a:rPr>
                        <a:t>Beverages</a:t>
                      </a:r>
                      <a:endParaRPr lang="en-US" sz="1400" b="0" i="0" u="none" strike="noStrike" dirty="0">
                        <a:solidFill>
                          <a:srgbClr val="000000"/>
                        </a:solidFill>
                        <a:effectLst/>
                        <a:latin typeface="Calibri"/>
                      </a:endParaRPr>
                    </a:p>
                  </a:txBody>
                  <a:tcPr marL="12697" marR="12697" marT="9525" marB="0" anchor="b"/>
                </a:tc>
                <a:tc>
                  <a:txBody>
                    <a:bodyPr/>
                    <a:lstStyle/>
                    <a:p>
                      <a:pPr algn="l" fontAlgn="b"/>
                      <a:r>
                        <a:rPr lang="en-US" sz="1400" b="0" i="0" u="none" strike="noStrike" dirty="0">
                          <a:solidFill>
                            <a:srgbClr val="000000"/>
                          </a:solidFill>
                          <a:effectLst/>
                          <a:latin typeface="Calibri"/>
                        </a:rPr>
                        <a:t>655</a:t>
                      </a:r>
                    </a:p>
                  </a:txBody>
                  <a:tcPr marL="12697" marR="12697" marT="9525" marB="0" anchor="b"/>
                </a:tc>
                <a:tc>
                  <a:txBody>
                    <a:bodyPr/>
                    <a:lstStyle/>
                    <a:p>
                      <a:pPr algn="l" fontAlgn="b"/>
                      <a:r>
                        <a:rPr lang="en-US" sz="1400" b="0" i="0" u="none" strike="noStrike">
                          <a:solidFill>
                            <a:srgbClr val="000000"/>
                          </a:solidFill>
                          <a:effectLst/>
                          <a:latin typeface="Calibri"/>
                        </a:rPr>
                        <a:t>TD Garden</a:t>
                      </a:r>
                    </a:p>
                  </a:txBody>
                  <a:tcPr marL="12697" marR="12697" marT="9525" marB="0" anchor="b"/>
                </a:tc>
                <a:tc>
                  <a:txBody>
                    <a:bodyPr/>
                    <a:lstStyle/>
                    <a:p>
                      <a:pPr algn="l" fontAlgn="b"/>
                      <a:r>
                        <a:rPr lang="en-US" sz="1400" b="0" i="0" u="none" strike="noStrike">
                          <a:solidFill>
                            <a:srgbClr val="000000"/>
                          </a:solidFill>
                          <a:effectLst/>
                          <a:latin typeface="Calibri"/>
                        </a:rPr>
                        <a:t>100 Legends Way</a:t>
                      </a:r>
                    </a:p>
                  </a:txBody>
                  <a:tcPr marL="12697" marR="12697" marT="9525" marB="0" anchor="b"/>
                </a:tc>
                <a:tc>
                  <a:txBody>
                    <a:bodyPr/>
                    <a:lstStyle/>
                    <a:p>
                      <a:pPr algn="l" fontAlgn="b"/>
                      <a:r>
                        <a:rPr lang="en-US" sz="1400" b="0" i="0" u="none" strike="noStrike">
                          <a:solidFill>
                            <a:srgbClr val="000000"/>
                          </a:solidFill>
                          <a:effectLst/>
                          <a:latin typeface="Calibri"/>
                        </a:rPr>
                        <a:t>Boston </a:t>
                      </a:r>
                    </a:p>
                  </a:txBody>
                  <a:tcPr marL="12697" marR="12697" marT="9525" marB="0" anchor="b"/>
                </a:tc>
                <a:tc>
                  <a:txBody>
                    <a:bodyPr/>
                    <a:lstStyle/>
                    <a:p>
                      <a:pPr algn="l" fontAlgn="b"/>
                      <a:r>
                        <a:rPr lang="en-US" sz="1400" b="0" i="0" u="none" strike="noStrike" dirty="0" smtClean="0">
                          <a:solidFill>
                            <a:srgbClr val="000000"/>
                          </a:solidFill>
                          <a:effectLst/>
                          <a:latin typeface="Calibri"/>
                        </a:rPr>
                        <a:t>MA</a:t>
                      </a:r>
                      <a:endParaRPr lang="en-US" sz="1400" b="0" i="0" u="none" strike="noStrike" dirty="0">
                        <a:solidFill>
                          <a:srgbClr val="000000"/>
                        </a:solidFill>
                        <a:effectLst/>
                        <a:latin typeface="Calibri"/>
                      </a:endParaRPr>
                    </a:p>
                  </a:txBody>
                  <a:tcPr marL="12697" marR="12697" marT="9525" marB="0" anchor="b"/>
                </a:tc>
                <a:tc>
                  <a:txBody>
                    <a:bodyPr/>
                    <a:lstStyle/>
                    <a:p>
                      <a:pPr algn="r" fontAlgn="b"/>
                      <a:r>
                        <a:rPr lang="en-US" sz="1400" b="0" i="0" u="none" strike="noStrike">
                          <a:solidFill>
                            <a:srgbClr val="000000"/>
                          </a:solidFill>
                          <a:effectLst/>
                          <a:latin typeface="Calibri"/>
                        </a:rPr>
                        <a:t>2114</a:t>
                      </a:r>
                    </a:p>
                  </a:txBody>
                  <a:tcPr marL="12697" marR="12697" marT="9525" marB="0" anchor="b"/>
                </a:tc>
              </a:tr>
              <a:tr h="212898">
                <a:tc>
                  <a:txBody>
                    <a:bodyPr/>
                    <a:lstStyle/>
                    <a:p>
                      <a:pPr algn="l" fontAlgn="b"/>
                      <a:r>
                        <a:rPr lang="en-US" sz="1400" b="0" i="0" u="none" strike="noStrike" dirty="0">
                          <a:solidFill>
                            <a:srgbClr val="000000"/>
                          </a:solidFill>
                          <a:effectLst/>
                          <a:latin typeface="Calibri"/>
                        </a:rPr>
                        <a:t>7676862</a:t>
                      </a:r>
                    </a:p>
                  </a:txBody>
                  <a:tcPr marL="12697" marR="12697" marT="9525" marB="0" anchor="b"/>
                </a:tc>
                <a:tc>
                  <a:txBody>
                    <a:bodyPr/>
                    <a:lstStyle/>
                    <a:p>
                      <a:pPr algn="l" fontAlgn="b"/>
                      <a:r>
                        <a:rPr lang="en-US" sz="1400" b="0" i="0" u="none" strike="noStrike" dirty="0">
                          <a:solidFill>
                            <a:srgbClr val="000000"/>
                          </a:solidFill>
                          <a:effectLst/>
                          <a:latin typeface="Calibri"/>
                        </a:rPr>
                        <a:t>New </a:t>
                      </a:r>
                      <a:r>
                        <a:rPr lang="en-US" sz="1400" b="0" i="0" u="none" strike="noStrike" dirty="0" smtClean="0">
                          <a:solidFill>
                            <a:srgbClr val="000000"/>
                          </a:solidFill>
                          <a:effectLst/>
                          <a:latin typeface="Calibri"/>
                        </a:rPr>
                        <a:t>York</a:t>
                      </a:r>
                      <a:r>
                        <a:rPr lang="en-US" sz="1400" b="0" i="0" u="none" strike="noStrike" baseline="0" dirty="0" smtClean="0">
                          <a:solidFill>
                            <a:srgbClr val="000000"/>
                          </a:solidFill>
                          <a:effectLst/>
                          <a:latin typeface="Calibri"/>
                        </a:rPr>
                        <a:t> </a:t>
                      </a:r>
                      <a:r>
                        <a:rPr lang="en-US" sz="1400" b="0" i="0" u="none" strike="noStrike" dirty="0" smtClean="0">
                          <a:solidFill>
                            <a:srgbClr val="000000"/>
                          </a:solidFill>
                          <a:effectLst/>
                          <a:latin typeface="Calibri"/>
                        </a:rPr>
                        <a:t>Yankees</a:t>
                      </a:r>
                      <a:endParaRPr lang="en-US" sz="1400" b="0" i="0" u="none" strike="noStrike" dirty="0">
                        <a:solidFill>
                          <a:srgbClr val="000000"/>
                        </a:solidFill>
                        <a:effectLst/>
                        <a:latin typeface="Calibri"/>
                      </a:endParaRPr>
                    </a:p>
                  </a:txBody>
                  <a:tcPr marL="12697" marR="12697" marT="9525" marB="0" anchor="b"/>
                </a:tc>
                <a:tc>
                  <a:txBody>
                    <a:bodyPr/>
                    <a:lstStyle/>
                    <a:p>
                      <a:pPr algn="l" fontAlgn="b"/>
                      <a:r>
                        <a:rPr lang="en-US" sz="1400" b="0" i="0" u="none" strike="noStrike" dirty="0">
                          <a:solidFill>
                            <a:srgbClr val="000000"/>
                          </a:solidFill>
                          <a:effectLst/>
                          <a:latin typeface="Calibri"/>
                        </a:rPr>
                        <a:t>Baseball</a:t>
                      </a:r>
                    </a:p>
                  </a:txBody>
                  <a:tcPr marL="12697" marR="12697" marT="9525" marB="0" anchor="b"/>
                </a:tc>
                <a:tc>
                  <a:txBody>
                    <a:bodyPr/>
                    <a:lstStyle/>
                    <a:p>
                      <a:pPr algn="l" fontAlgn="b"/>
                      <a:r>
                        <a:rPr lang="en-US" sz="1400" b="0" i="0" u="none" strike="noStrike" dirty="0">
                          <a:solidFill>
                            <a:srgbClr val="000000"/>
                          </a:solidFill>
                          <a:effectLst/>
                          <a:latin typeface="Calibri"/>
                        </a:rPr>
                        <a:t>Music</a:t>
                      </a:r>
                    </a:p>
                  </a:txBody>
                  <a:tcPr marL="12697" marR="12697" marT="9525" marB="0" anchor="b"/>
                </a:tc>
                <a:tc>
                  <a:txBody>
                    <a:bodyPr/>
                    <a:lstStyle/>
                    <a:p>
                      <a:pPr algn="l" fontAlgn="b"/>
                      <a:r>
                        <a:rPr lang="en-US" sz="1400" b="0" i="0" u="none" strike="noStrike" dirty="0">
                          <a:solidFill>
                            <a:srgbClr val="000000"/>
                          </a:solidFill>
                          <a:effectLst/>
                          <a:latin typeface="Calibri"/>
                        </a:rPr>
                        <a:t>389</a:t>
                      </a:r>
                    </a:p>
                  </a:txBody>
                  <a:tcPr marL="12697" marR="12697" marT="9525" marB="0" anchor="b"/>
                </a:tc>
                <a:tc>
                  <a:txBody>
                    <a:bodyPr/>
                    <a:lstStyle/>
                    <a:p>
                      <a:pPr algn="l" fontAlgn="b"/>
                      <a:r>
                        <a:rPr lang="en-US" sz="1400" b="0" i="0" u="none" strike="noStrike" dirty="0">
                          <a:solidFill>
                            <a:srgbClr val="000000"/>
                          </a:solidFill>
                          <a:effectLst/>
                          <a:latin typeface="Calibri"/>
                        </a:rPr>
                        <a:t>Yankee Stadium</a:t>
                      </a:r>
                    </a:p>
                  </a:txBody>
                  <a:tcPr marL="12697" marR="12697" marT="9525" marB="0" anchor="b"/>
                </a:tc>
                <a:tc>
                  <a:txBody>
                    <a:bodyPr/>
                    <a:lstStyle/>
                    <a:p>
                      <a:pPr algn="l" fontAlgn="b"/>
                      <a:r>
                        <a:rPr lang="en-US" sz="1400" b="0" i="0" u="none" strike="noStrike">
                          <a:solidFill>
                            <a:srgbClr val="000000"/>
                          </a:solidFill>
                          <a:effectLst/>
                          <a:latin typeface="Calibri"/>
                        </a:rPr>
                        <a:t>East 161st Street &amp; River Avenue</a:t>
                      </a:r>
                    </a:p>
                  </a:txBody>
                  <a:tcPr marL="12697" marR="12697" marT="9525" marB="0" anchor="b"/>
                </a:tc>
                <a:tc>
                  <a:txBody>
                    <a:bodyPr/>
                    <a:lstStyle/>
                    <a:p>
                      <a:pPr algn="l" fontAlgn="b"/>
                      <a:r>
                        <a:rPr lang="en-US" sz="1400" b="0" i="0" u="none" strike="noStrike" dirty="0" smtClean="0">
                          <a:solidFill>
                            <a:srgbClr val="000000"/>
                          </a:solidFill>
                          <a:effectLst/>
                          <a:latin typeface="Calibri"/>
                        </a:rPr>
                        <a:t>NY</a:t>
                      </a:r>
                      <a:endParaRPr lang="en-US" sz="1400" b="0" i="0" u="none" strike="noStrike" dirty="0">
                        <a:solidFill>
                          <a:srgbClr val="000000"/>
                        </a:solidFill>
                        <a:effectLst/>
                        <a:latin typeface="Calibri"/>
                      </a:endParaRPr>
                    </a:p>
                  </a:txBody>
                  <a:tcPr marL="12697" marR="12697" marT="9525" marB="0" anchor="b"/>
                </a:tc>
                <a:tc>
                  <a:txBody>
                    <a:bodyPr/>
                    <a:lstStyle/>
                    <a:p>
                      <a:pPr algn="l" fontAlgn="b"/>
                      <a:r>
                        <a:rPr lang="en-US" sz="1400" b="0" i="0" u="none" strike="noStrike" dirty="0" smtClean="0">
                          <a:solidFill>
                            <a:srgbClr val="000000"/>
                          </a:solidFill>
                          <a:effectLst/>
                          <a:latin typeface="Calibri"/>
                        </a:rPr>
                        <a:t>NY</a:t>
                      </a:r>
                      <a:endParaRPr lang="en-US" sz="1400" b="0" i="0" u="none" strike="noStrike" dirty="0">
                        <a:solidFill>
                          <a:srgbClr val="000000"/>
                        </a:solidFill>
                        <a:effectLst/>
                        <a:latin typeface="Calibri"/>
                      </a:endParaRPr>
                    </a:p>
                  </a:txBody>
                  <a:tcPr marL="12697" marR="12697" marT="9525" marB="0" anchor="b"/>
                </a:tc>
                <a:tc>
                  <a:txBody>
                    <a:bodyPr/>
                    <a:lstStyle/>
                    <a:p>
                      <a:pPr algn="l" fontAlgn="b"/>
                      <a:endParaRPr lang="en-US" sz="1400" b="0" i="0" u="none" strike="noStrike">
                        <a:solidFill>
                          <a:srgbClr val="000000"/>
                        </a:solidFill>
                        <a:effectLst/>
                        <a:latin typeface="Calibri"/>
                      </a:endParaRPr>
                    </a:p>
                  </a:txBody>
                  <a:tcPr marL="12697" marR="12697" marT="9525" marB="0" anchor="b"/>
                </a:tc>
              </a:tr>
              <a:tr h="213299">
                <a:tc>
                  <a:txBody>
                    <a:bodyPr/>
                    <a:lstStyle/>
                    <a:p>
                      <a:pPr algn="l" fontAlgn="b"/>
                      <a:r>
                        <a:rPr lang="en-US" sz="1400" b="0" i="0" u="none" strike="noStrike" dirty="0">
                          <a:solidFill>
                            <a:srgbClr val="000000"/>
                          </a:solidFill>
                          <a:effectLst/>
                          <a:latin typeface="Calibri"/>
                        </a:rPr>
                        <a:t>4934235</a:t>
                      </a:r>
                    </a:p>
                  </a:txBody>
                  <a:tcPr marL="12697" marR="12697" marT="9525" marB="0" anchor="b"/>
                </a:tc>
                <a:tc>
                  <a:txBody>
                    <a:bodyPr/>
                    <a:lstStyle/>
                    <a:p>
                      <a:pPr algn="l" fontAlgn="b"/>
                      <a:r>
                        <a:rPr lang="en-US" sz="1400" b="0" i="0" u="none" strike="noStrike" dirty="0">
                          <a:solidFill>
                            <a:srgbClr val="000000"/>
                          </a:solidFill>
                          <a:effectLst/>
                          <a:latin typeface="Calibri"/>
                        </a:rPr>
                        <a:t>Seattle </a:t>
                      </a:r>
                      <a:r>
                        <a:rPr lang="en-US" sz="1400" b="0" i="0" u="none" strike="noStrike" dirty="0" smtClean="0">
                          <a:solidFill>
                            <a:srgbClr val="000000"/>
                          </a:solidFill>
                          <a:effectLst/>
                          <a:latin typeface="Calibri"/>
                        </a:rPr>
                        <a:t>Mariners</a:t>
                      </a:r>
                      <a:endParaRPr lang="en-US" sz="1400" b="0" i="0" u="none" strike="noStrike" dirty="0">
                        <a:solidFill>
                          <a:srgbClr val="000000"/>
                        </a:solidFill>
                        <a:effectLst/>
                        <a:latin typeface="Calibri"/>
                      </a:endParaRPr>
                    </a:p>
                  </a:txBody>
                  <a:tcPr marL="12697" marR="12697" marT="9525" marB="0" anchor="b"/>
                </a:tc>
                <a:tc>
                  <a:txBody>
                    <a:bodyPr/>
                    <a:lstStyle/>
                    <a:p>
                      <a:pPr algn="l" fontAlgn="b"/>
                      <a:r>
                        <a:rPr lang="en-US" sz="1400" b="0" i="0" u="none" strike="noStrike" dirty="0" smtClean="0">
                          <a:solidFill>
                            <a:srgbClr val="000000"/>
                          </a:solidFill>
                          <a:effectLst/>
                          <a:latin typeface="Calibri"/>
                        </a:rPr>
                        <a:t>Baseball</a:t>
                      </a:r>
                      <a:endParaRPr lang="en-US" sz="1400" b="0" i="0" u="none" strike="noStrike" dirty="0">
                        <a:solidFill>
                          <a:srgbClr val="000000"/>
                        </a:solidFill>
                        <a:effectLst/>
                        <a:latin typeface="Calibri"/>
                      </a:endParaRPr>
                    </a:p>
                  </a:txBody>
                  <a:tcPr marL="12697" marR="12697" marT="9525" marB="0" anchor="b"/>
                </a:tc>
                <a:tc>
                  <a:txBody>
                    <a:bodyPr/>
                    <a:lstStyle/>
                    <a:p>
                      <a:pPr algn="l" fontAlgn="b"/>
                      <a:r>
                        <a:rPr lang="en-US" sz="1400" b="0" i="0" u="none" strike="noStrike" dirty="0">
                          <a:solidFill>
                            <a:srgbClr val="000000"/>
                          </a:solidFill>
                          <a:effectLst/>
                          <a:latin typeface="Calibri"/>
                        </a:rPr>
                        <a:t>Music</a:t>
                      </a:r>
                    </a:p>
                  </a:txBody>
                  <a:tcPr marL="12697" marR="12697" marT="9525" marB="0" anchor="b"/>
                </a:tc>
                <a:tc>
                  <a:txBody>
                    <a:bodyPr/>
                    <a:lstStyle/>
                    <a:p>
                      <a:pPr algn="l" fontAlgn="b"/>
                      <a:r>
                        <a:rPr lang="en-US" sz="1400" b="0" i="0" u="none" strike="noStrike" dirty="0">
                          <a:solidFill>
                            <a:srgbClr val="000000"/>
                          </a:solidFill>
                          <a:effectLst/>
                          <a:latin typeface="Calibri"/>
                        </a:rPr>
                        <a:t>443</a:t>
                      </a:r>
                    </a:p>
                  </a:txBody>
                  <a:tcPr marL="12697" marR="12697" marT="9525" marB="0" anchor="b"/>
                </a:tc>
                <a:tc>
                  <a:txBody>
                    <a:bodyPr/>
                    <a:lstStyle/>
                    <a:p>
                      <a:pPr algn="l" fontAlgn="b"/>
                      <a:r>
                        <a:rPr lang="en-US" sz="1400" b="0" i="0" u="none" strike="noStrike" dirty="0">
                          <a:solidFill>
                            <a:srgbClr val="000000"/>
                          </a:solidFill>
                          <a:effectLst/>
                          <a:latin typeface="Calibri"/>
                        </a:rPr>
                        <a:t>Safeco Field</a:t>
                      </a:r>
                    </a:p>
                  </a:txBody>
                  <a:tcPr marL="12697" marR="12697" marT="9525" marB="0" anchor="b"/>
                </a:tc>
                <a:tc>
                  <a:txBody>
                    <a:bodyPr/>
                    <a:lstStyle/>
                    <a:p>
                      <a:pPr algn="l" fontAlgn="b"/>
                      <a:r>
                        <a:rPr lang="en-US" sz="1400" b="0" i="0" u="none" strike="noStrike">
                          <a:solidFill>
                            <a:srgbClr val="000000"/>
                          </a:solidFill>
                          <a:effectLst/>
                          <a:latin typeface="Calibri"/>
                        </a:rPr>
                        <a:t>1516 First Avenue S</a:t>
                      </a:r>
                    </a:p>
                  </a:txBody>
                  <a:tcPr marL="12697" marR="12697" marT="9525" marB="0" anchor="b"/>
                </a:tc>
                <a:tc>
                  <a:txBody>
                    <a:bodyPr/>
                    <a:lstStyle/>
                    <a:p>
                      <a:pPr algn="l" fontAlgn="b"/>
                      <a:r>
                        <a:rPr lang="en-US" sz="1400" b="0" i="0" u="none" strike="noStrike">
                          <a:solidFill>
                            <a:srgbClr val="000000"/>
                          </a:solidFill>
                          <a:effectLst/>
                          <a:latin typeface="Calibri"/>
                        </a:rPr>
                        <a:t>Seattle </a:t>
                      </a:r>
                    </a:p>
                  </a:txBody>
                  <a:tcPr marL="12697" marR="12697" marT="9525" marB="0" anchor="b"/>
                </a:tc>
                <a:tc>
                  <a:txBody>
                    <a:bodyPr/>
                    <a:lstStyle/>
                    <a:p>
                      <a:pPr algn="l" fontAlgn="b"/>
                      <a:r>
                        <a:rPr lang="en-US" sz="1400" b="0" i="0" u="none" strike="noStrike" dirty="0" smtClean="0">
                          <a:solidFill>
                            <a:srgbClr val="000000"/>
                          </a:solidFill>
                          <a:effectLst/>
                          <a:latin typeface="Calibri"/>
                        </a:rPr>
                        <a:t>WA</a:t>
                      </a:r>
                      <a:endParaRPr lang="en-US" sz="1400" b="0" i="0" u="none" strike="noStrike" dirty="0">
                        <a:solidFill>
                          <a:srgbClr val="000000"/>
                        </a:solidFill>
                        <a:effectLst/>
                        <a:latin typeface="Calibri"/>
                      </a:endParaRPr>
                    </a:p>
                  </a:txBody>
                  <a:tcPr marL="12697" marR="12697" marT="9525" marB="0" anchor="b"/>
                </a:tc>
                <a:tc>
                  <a:txBody>
                    <a:bodyPr/>
                    <a:lstStyle/>
                    <a:p>
                      <a:pPr algn="r" fontAlgn="b"/>
                      <a:r>
                        <a:rPr lang="en-US" sz="1400" b="0" i="0" u="none" strike="noStrike" dirty="0">
                          <a:solidFill>
                            <a:srgbClr val="000000"/>
                          </a:solidFill>
                          <a:effectLst/>
                          <a:latin typeface="Calibri"/>
                        </a:rPr>
                        <a:t>98134</a:t>
                      </a:r>
                    </a:p>
                  </a:txBody>
                  <a:tcPr marL="12697" marR="12697" marT="9525" marB="0" anchor="b"/>
                </a:tc>
              </a:tr>
            </a:tbl>
          </a:graphicData>
        </a:graphic>
      </p:graphicFrame>
      <p:sp>
        <p:nvSpPr>
          <p:cNvPr id="51" name="TextBox 50"/>
          <p:cNvSpPr txBox="1"/>
          <p:nvPr/>
        </p:nvSpPr>
        <p:spPr>
          <a:xfrm>
            <a:off x="4975977" y="5564048"/>
            <a:ext cx="6817224" cy="92333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t>Reference Data Service:</a:t>
            </a:r>
          </a:p>
          <a:p>
            <a:pPr marL="285750" indent="-285750">
              <a:buFont typeface="Arial" pitchFamily="34" charset="0"/>
              <a:buChar char="•"/>
            </a:pPr>
            <a:r>
              <a:rPr lang="en-US" dirty="0" smtClean="0"/>
              <a:t>Composite Domain containing Address Line, City, State &amp; Zip Domains</a:t>
            </a:r>
          </a:p>
        </p:txBody>
      </p:sp>
      <p:graphicFrame>
        <p:nvGraphicFramePr>
          <p:cNvPr id="52" name="Table 51"/>
          <p:cNvGraphicFramePr>
            <a:graphicFrameLocks noGrp="1"/>
          </p:cNvGraphicFramePr>
          <p:nvPr>
            <p:extLst>
              <p:ext uri="{D42A27DB-BD31-4B8C-83A1-F6EECF244321}">
                <p14:modId xmlns:p14="http://schemas.microsoft.com/office/powerpoint/2010/main" val="127663034"/>
              </p:ext>
            </p:extLst>
          </p:nvPr>
        </p:nvGraphicFramePr>
        <p:xfrm>
          <a:off x="199848" y="1576403"/>
          <a:ext cx="1104075" cy="1809112"/>
        </p:xfrm>
        <a:graphic>
          <a:graphicData uri="http://schemas.openxmlformats.org/drawingml/2006/table">
            <a:tbl>
              <a:tblPr firstRow="1" bandRow="1">
                <a:tableStyleId>{7DF18680-E054-41AD-8BC1-D1AEF772440D}</a:tableStyleId>
              </a:tblPr>
              <a:tblGrid>
                <a:gridCol w="1104075"/>
              </a:tblGrid>
              <a:tr h="500377">
                <a:tc>
                  <a:txBody>
                    <a:bodyPr/>
                    <a:lstStyle/>
                    <a:p>
                      <a:pPr marL="0" algn="ctr" defTabSz="914400" rtl="0" eaLnBrk="1" fontAlgn="b" latinLnBrk="0" hangingPunct="1"/>
                      <a:r>
                        <a:rPr lang="en-US" sz="1600" b="1" i="0" u="none" strike="noStrike" kern="1200" dirty="0" smtClean="0">
                          <a:solidFill>
                            <a:srgbClr val="FFFFFF"/>
                          </a:solidFill>
                          <a:effectLst/>
                          <a:latin typeface="Calibri"/>
                          <a:ea typeface="+mn-ea"/>
                          <a:cs typeface="+mn-cs"/>
                        </a:rPr>
                        <a:t>Account</a:t>
                      </a:r>
                      <a:br>
                        <a:rPr lang="en-US" sz="1600" b="1" i="0" u="none" strike="noStrike" kern="1200" dirty="0" smtClean="0">
                          <a:solidFill>
                            <a:srgbClr val="FFFFFF"/>
                          </a:solidFill>
                          <a:effectLst/>
                          <a:latin typeface="Calibri"/>
                          <a:ea typeface="+mn-ea"/>
                          <a:cs typeface="+mn-cs"/>
                        </a:rPr>
                      </a:br>
                      <a:r>
                        <a:rPr lang="en-US" sz="1600" b="1" i="0" u="none" strike="noStrike" kern="1200" dirty="0" smtClean="0">
                          <a:solidFill>
                            <a:srgbClr val="FFFFFF"/>
                          </a:solidFill>
                          <a:effectLst/>
                          <a:latin typeface="Calibri"/>
                          <a:ea typeface="+mn-ea"/>
                          <a:cs typeface="+mn-cs"/>
                        </a:rPr>
                        <a:t>ID</a:t>
                      </a:r>
                      <a:endParaRPr lang="en-US" sz="1600" b="1" i="0" u="none" strike="noStrike" kern="1200" dirty="0">
                        <a:solidFill>
                          <a:srgbClr val="FFFFFF"/>
                        </a:solidFill>
                        <a:effectLst/>
                        <a:latin typeface="Calibri"/>
                        <a:ea typeface="+mn-ea"/>
                        <a:cs typeface="+mn-cs"/>
                      </a:endParaRPr>
                    </a:p>
                  </a:txBody>
                  <a:tcPr marL="12697" marR="12697" marT="9525" marB="0" anchor="b"/>
                </a:tc>
              </a:tr>
              <a:tr h="234810">
                <a:tc>
                  <a:txBody>
                    <a:bodyPr/>
                    <a:lstStyle/>
                    <a:p>
                      <a:pPr marL="0" algn="l" defTabSz="914400" rtl="0" eaLnBrk="1" fontAlgn="b" latinLnBrk="0" hangingPunct="1"/>
                      <a:endParaRPr lang="en-US" sz="1400" b="0" i="0" u="none" strike="noStrike" kern="1200" dirty="0" smtClean="0">
                        <a:solidFill>
                          <a:srgbClr val="000000"/>
                        </a:solidFill>
                        <a:effectLst/>
                        <a:latin typeface="Calibri"/>
                        <a:ea typeface="+mn-ea"/>
                        <a:cs typeface="+mn-cs"/>
                      </a:endParaRPr>
                    </a:p>
                    <a:p>
                      <a:pPr marL="0" algn="l" defTabSz="914400" rtl="0" eaLnBrk="1" fontAlgn="b" latinLnBrk="0" hangingPunct="1"/>
                      <a:r>
                        <a:rPr lang="en-US" sz="1400" b="0" i="0" u="none" strike="noStrike" kern="1200" dirty="0" smtClean="0">
                          <a:solidFill>
                            <a:srgbClr val="000000"/>
                          </a:solidFill>
                          <a:effectLst/>
                          <a:latin typeface="Calibri"/>
                          <a:ea typeface="+mn-ea"/>
                          <a:cs typeface="+mn-cs"/>
                        </a:rPr>
                        <a:t>A124324</a:t>
                      </a:r>
                    </a:p>
                  </a:txBody>
                  <a:tcPr marL="12697" marR="12697" marT="9525" marB="0" anchor="b"/>
                </a:tc>
              </a:tr>
              <a:tr h="212898">
                <a:tc>
                  <a:txBody>
                    <a:bodyPr/>
                    <a:lstStyle/>
                    <a:p>
                      <a:pPr marL="0" algn="l" defTabSz="914400" rtl="0" eaLnBrk="1" fontAlgn="b" latinLnBrk="0" hangingPunct="1"/>
                      <a:endParaRPr lang="en-US" sz="1400" b="0" i="0" u="none" strike="noStrike" kern="1200" dirty="0" smtClean="0">
                        <a:solidFill>
                          <a:srgbClr val="000000"/>
                        </a:solidFill>
                        <a:effectLst/>
                        <a:latin typeface="Calibri"/>
                        <a:ea typeface="+mn-ea"/>
                        <a:cs typeface="+mn-cs"/>
                      </a:endParaRPr>
                    </a:p>
                    <a:p>
                      <a:pPr marL="0" algn="l" defTabSz="914400" rtl="0" eaLnBrk="1" fontAlgn="b" latinLnBrk="0" hangingPunct="1"/>
                      <a:r>
                        <a:rPr lang="en-US" sz="1400" b="0" i="0" u="none" strike="noStrike" kern="1200" dirty="0" smtClean="0">
                          <a:solidFill>
                            <a:srgbClr val="000000"/>
                          </a:solidFill>
                          <a:effectLst/>
                          <a:latin typeface="Calibri"/>
                          <a:ea typeface="+mn-ea"/>
                          <a:cs typeface="+mn-cs"/>
                        </a:rPr>
                        <a:t>7676862</a:t>
                      </a:r>
                      <a:endParaRPr lang="en-US" sz="1400" b="0" i="0" u="none" strike="noStrike" kern="1200" dirty="0">
                        <a:solidFill>
                          <a:srgbClr val="000000"/>
                        </a:solidFill>
                        <a:effectLst/>
                        <a:latin typeface="Calibri"/>
                        <a:ea typeface="+mn-ea"/>
                        <a:cs typeface="+mn-cs"/>
                      </a:endParaRPr>
                    </a:p>
                  </a:txBody>
                  <a:tcPr marL="12697" marR="12697" marT="9525" marB="0" anchor="b"/>
                </a:tc>
              </a:tr>
              <a:tr h="213299">
                <a:tc>
                  <a:txBody>
                    <a:bodyPr/>
                    <a:lstStyle/>
                    <a:p>
                      <a:pPr marL="0" algn="l" defTabSz="914400" rtl="0" eaLnBrk="1" fontAlgn="b" latinLnBrk="0" hangingPunct="1"/>
                      <a:endParaRPr lang="en-US" sz="1400" b="0" i="0" u="none" strike="noStrike" kern="1200" dirty="0" smtClean="0">
                        <a:solidFill>
                          <a:srgbClr val="000000"/>
                        </a:solidFill>
                        <a:effectLst/>
                        <a:latin typeface="Calibri"/>
                        <a:ea typeface="+mn-ea"/>
                        <a:cs typeface="+mn-cs"/>
                      </a:endParaRPr>
                    </a:p>
                    <a:p>
                      <a:pPr marL="0" algn="l" defTabSz="914400" rtl="0" eaLnBrk="1" fontAlgn="b" latinLnBrk="0" hangingPunct="1"/>
                      <a:r>
                        <a:rPr lang="en-US" sz="1400" b="0" i="0" u="none" strike="noStrike" kern="1200" dirty="0" smtClean="0">
                          <a:solidFill>
                            <a:srgbClr val="000000"/>
                          </a:solidFill>
                          <a:effectLst/>
                          <a:latin typeface="Calibri"/>
                          <a:ea typeface="+mn-ea"/>
                          <a:cs typeface="+mn-cs"/>
                        </a:rPr>
                        <a:t>4934235</a:t>
                      </a:r>
                      <a:endParaRPr lang="en-US" sz="1400" b="0" i="0" u="none" strike="noStrike" kern="1200" dirty="0">
                        <a:solidFill>
                          <a:srgbClr val="000000"/>
                        </a:solidFill>
                        <a:effectLst/>
                        <a:latin typeface="Calibri"/>
                        <a:ea typeface="+mn-ea"/>
                        <a:cs typeface="+mn-cs"/>
                      </a:endParaRPr>
                    </a:p>
                  </a:txBody>
                  <a:tcPr marL="12697" marR="12697" marT="9525" marB="0" anchor="b"/>
                </a:tc>
              </a:tr>
            </a:tbl>
          </a:graphicData>
        </a:graphic>
      </p:graphicFrame>
      <p:grpSp>
        <p:nvGrpSpPr>
          <p:cNvPr id="11" name="Group 10"/>
          <p:cNvGrpSpPr/>
          <p:nvPr/>
        </p:nvGrpSpPr>
        <p:grpSpPr>
          <a:xfrm>
            <a:off x="2267791" y="4212307"/>
            <a:ext cx="1504415" cy="452854"/>
            <a:chOff x="2370366" y="2576096"/>
            <a:chExt cx="1128605" cy="452854"/>
          </a:xfrm>
        </p:grpSpPr>
        <p:sp>
          <p:nvSpPr>
            <p:cNvPr id="12" name="TextBox 11"/>
            <p:cNvSpPr txBox="1"/>
            <p:nvPr/>
          </p:nvSpPr>
          <p:spPr>
            <a:xfrm>
              <a:off x="2370366" y="2576096"/>
              <a:ext cx="1128605" cy="215444"/>
            </a:xfrm>
            <a:prstGeom prst="rect">
              <a:avLst/>
            </a:prstGeom>
            <a:noFill/>
          </p:spPr>
          <p:txBody>
            <a:bodyPr wrap="square" lIns="0" tIns="0" rIns="0" bIns="0" rtlCol="0">
              <a:spAutoFit/>
            </a:bodyPr>
            <a:lstStyle/>
            <a:p>
              <a:pPr algn="ctr" defTabSz="914363"/>
              <a:r>
                <a:rPr lang="en-US" sz="1400" dirty="0" smtClean="0"/>
                <a:t>Team Type</a:t>
              </a:r>
            </a:p>
          </p:txBody>
        </p:sp>
        <p:sp>
          <p:nvSpPr>
            <p:cNvPr id="14" name="Flowchart: Connector 13"/>
            <p:cNvSpPr/>
            <p:nvPr/>
          </p:nvSpPr>
          <p:spPr bwMode="auto">
            <a:xfrm>
              <a:off x="2829103" y="2800350"/>
              <a:ext cx="219075" cy="228600"/>
            </a:xfrm>
            <a:prstGeom prst="flowChartConnector">
              <a:avLst/>
            </a:prstGeom>
            <a:solidFill>
              <a:schemeClr val="accent1">
                <a:lumMod val="50000"/>
              </a:schemeClr>
            </a:solidFill>
            <a:ln w="38100">
              <a:solidFill>
                <a:schemeClr val="tx2">
                  <a:lumMod val="65000"/>
                </a:schemeClr>
              </a:solidFill>
              <a:headEnd type="none" w="med" len="med"/>
              <a:tailEnd type="none" w="med" len="med"/>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aphicFrame>
        <p:nvGraphicFramePr>
          <p:cNvPr id="15" name="Table 14"/>
          <p:cNvGraphicFramePr>
            <a:graphicFrameLocks noGrp="1"/>
          </p:cNvGraphicFramePr>
          <p:nvPr>
            <p:extLst>
              <p:ext uri="{D42A27DB-BD31-4B8C-83A1-F6EECF244321}">
                <p14:modId xmlns:p14="http://schemas.microsoft.com/office/powerpoint/2010/main" val="1841519369"/>
              </p:ext>
            </p:extLst>
          </p:nvPr>
        </p:nvGraphicFramePr>
        <p:xfrm>
          <a:off x="2619267" y="1586946"/>
          <a:ext cx="1104075" cy="1809112"/>
        </p:xfrm>
        <a:graphic>
          <a:graphicData uri="http://schemas.openxmlformats.org/drawingml/2006/table">
            <a:tbl>
              <a:tblPr firstRow="1" bandRow="1">
                <a:tableStyleId>{93296810-A885-4BE3-A3E7-6D5BEEA58F35}</a:tableStyleId>
              </a:tblPr>
              <a:tblGrid>
                <a:gridCol w="1104075"/>
              </a:tblGrid>
              <a:tr h="500377">
                <a:tc>
                  <a:txBody>
                    <a:bodyPr/>
                    <a:lstStyle/>
                    <a:p>
                      <a:pPr marL="0" algn="ctr" defTabSz="914400" rtl="0" eaLnBrk="1" fontAlgn="b" latinLnBrk="0" hangingPunct="1"/>
                      <a:r>
                        <a:rPr lang="en-US" sz="1600" b="1" i="0" u="none" strike="noStrike" kern="1200" dirty="0">
                          <a:solidFill>
                            <a:srgbClr val="FFFFFF"/>
                          </a:solidFill>
                          <a:effectLst/>
                          <a:latin typeface="Calibri"/>
                          <a:ea typeface="+mn-ea"/>
                          <a:cs typeface="+mn-cs"/>
                        </a:rPr>
                        <a:t>Team Type</a:t>
                      </a:r>
                    </a:p>
                  </a:txBody>
                  <a:tcPr marL="12697" marR="12697" marT="9525" marB="0" anchor="b"/>
                </a:tc>
              </a:tr>
              <a:tr h="234810">
                <a:tc>
                  <a:txBody>
                    <a:bodyPr/>
                    <a:lstStyle/>
                    <a:p>
                      <a:pPr marL="0" algn="l" defTabSz="914400" rtl="0" eaLnBrk="1" fontAlgn="b" latinLnBrk="0" hangingPunct="1"/>
                      <a:endParaRPr lang="en-US" sz="1400" b="0" i="0" u="none" strike="noStrike" kern="1200" dirty="0" smtClean="0">
                        <a:solidFill>
                          <a:srgbClr val="000000"/>
                        </a:solidFill>
                        <a:effectLst/>
                        <a:latin typeface="Calibri"/>
                        <a:ea typeface="+mn-ea"/>
                        <a:cs typeface="+mn-cs"/>
                      </a:endParaRPr>
                    </a:p>
                    <a:p>
                      <a:pPr marL="0" algn="l" defTabSz="914400" rtl="0" eaLnBrk="1" fontAlgn="b" latinLnBrk="0" hangingPunct="1"/>
                      <a:r>
                        <a:rPr lang="en-US" sz="1400" b="0" i="0" u="none" strike="noStrike" kern="1200" dirty="0" smtClean="0">
                          <a:solidFill>
                            <a:srgbClr val="000000"/>
                          </a:solidFill>
                          <a:effectLst/>
                          <a:latin typeface="Calibri"/>
                          <a:ea typeface="+mn-ea"/>
                          <a:cs typeface="+mn-cs"/>
                        </a:rPr>
                        <a:t>Basketball</a:t>
                      </a:r>
                      <a:endParaRPr lang="en-US" sz="1400" b="0" i="0" u="none" strike="noStrike" kern="1200" dirty="0">
                        <a:solidFill>
                          <a:srgbClr val="000000"/>
                        </a:solidFill>
                        <a:effectLst/>
                        <a:latin typeface="Calibri"/>
                        <a:ea typeface="+mn-ea"/>
                        <a:cs typeface="+mn-cs"/>
                      </a:endParaRPr>
                    </a:p>
                  </a:txBody>
                  <a:tcPr marL="12697" marR="12697" marT="9525" marB="0" anchor="b"/>
                </a:tc>
              </a:tr>
              <a:tr h="212898">
                <a:tc>
                  <a:txBody>
                    <a:bodyPr/>
                    <a:lstStyle/>
                    <a:p>
                      <a:pPr marL="0" algn="l" defTabSz="914400" rtl="0" eaLnBrk="1" fontAlgn="b" latinLnBrk="0" hangingPunct="1"/>
                      <a:endParaRPr lang="en-US" sz="1400" b="0" i="0" u="none" strike="noStrike" kern="1200" dirty="0" smtClean="0">
                        <a:solidFill>
                          <a:srgbClr val="000000"/>
                        </a:solidFill>
                        <a:effectLst/>
                        <a:latin typeface="Calibri"/>
                        <a:ea typeface="+mn-ea"/>
                        <a:cs typeface="+mn-cs"/>
                      </a:endParaRPr>
                    </a:p>
                    <a:p>
                      <a:pPr marL="0" algn="l" defTabSz="914400" rtl="0" eaLnBrk="1" fontAlgn="b" latinLnBrk="0" hangingPunct="1"/>
                      <a:r>
                        <a:rPr lang="en-US" sz="1400" b="0" i="0" u="none" strike="noStrike" kern="1200" dirty="0" smtClean="0">
                          <a:solidFill>
                            <a:srgbClr val="000000"/>
                          </a:solidFill>
                          <a:effectLst/>
                          <a:latin typeface="Calibri"/>
                          <a:ea typeface="+mn-ea"/>
                          <a:cs typeface="+mn-cs"/>
                        </a:rPr>
                        <a:t>Baseball</a:t>
                      </a:r>
                      <a:endParaRPr lang="en-US" sz="1400" b="0" i="0" u="none" strike="noStrike" kern="1200" dirty="0">
                        <a:solidFill>
                          <a:srgbClr val="000000"/>
                        </a:solidFill>
                        <a:effectLst/>
                        <a:latin typeface="Calibri"/>
                        <a:ea typeface="+mn-ea"/>
                        <a:cs typeface="+mn-cs"/>
                      </a:endParaRPr>
                    </a:p>
                  </a:txBody>
                  <a:tcPr marL="12697" marR="12697" marT="9525" marB="0" anchor="b"/>
                </a:tc>
              </a:tr>
              <a:tr h="213299">
                <a:tc>
                  <a:txBody>
                    <a:bodyPr/>
                    <a:lstStyle/>
                    <a:p>
                      <a:pPr marL="0" algn="l" defTabSz="914400" rtl="0" eaLnBrk="1" fontAlgn="b" latinLnBrk="0" hangingPunct="1"/>
                      <a:endParaRPr lang="en-US" sz="1400" b="0" i="0" u="none" strike="noStrike" kern="1200" dirty="0" smtClean="0">
                        <a:solidFill>
                          <a:srgbClr val="000000"/>
                        </a:solidFill>
                        <a:effectLst/>
                        <a:latin typeface="Calibri"/>
                        <a:ea typeface="+mn-ea"/>
                        <a:cs typeface="+mn-cs"/>
                      </a:endParaRPr>
                    </a:p>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kern="1200" dirty="0" smtClean="0">
                          <a:solidFill>
                            <a:srgbClr val="000000"/>
                          </a:solidFill>
                          <a:effectLst/>
                          <a:latin typeface="Calibri"/>
                          <a:ea typeface="+mn-ea"/>
                          <a:cs typeface="+mn-cs"/>
                        </a:rPr>
                        <a:t>MLB</a:t>
                      </a:r>
                    </a:p>
                  </a:txBody>
                  <a:tcPr marL="12697" marR="12697" marT="9525" marB="0" anchor="b"/>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936372705"/>
              </p:ext>
            </p:extLst>
          </p:nvPr>
        </p:nvGraphicFramePr>
        <p:xfrm>
          <a:off x="7432384" y="1585335"/>
          <a:ext cx="4634590" cy="1809112"/>
        </p:xfrm>
        <a:graphic>
          <a:graphicData uri="http://schemas.openxmlformats.org/drawingml/2006/table">
            <a:tbl>
              <a:tblPr firstRow="1" bandRow="1">
                <a:tableStyleId>{073A0DAA-6AF3-43AB-8588-CEC1D06C72B9}</a:tableStyleId>
              </a:tblPr>
              <a:tblGrid>
                <a:gridCol w="2338558"/>
                <a:gridCol w="892902"/>
                <a:gridCol w="694480"/>
                <a:gridCol w="708650"/>
              </a:tblGrid>
              <a:tr h="500377">
                <a:tc>
                  <a:txBody>
                    <a:bodyPr/>
                    <a:lstStyle/>
                    <a:p>
                      <a:pPr marL="0" algn="ctr" defTabSz="914400" rtl="0" eaLnBrk="1" fontAlgn="b" latinLnBrk="0" hangingPunct="1"/>
                      <a:r>
                        <a:rPr lang="en-US" sz="1600" b="1" i="0" u="none" strike="noStrike" kern="1200" dirty="0">
                          <a:solidFill>
                            <a:srgbClr val="FFFFFF"/>
                          </a:solidFill>
                          <a:effectLst/>
                          <a:latin typeface="Calibri"/>
                          <a:ea typeface="+mn-ea"/>
                          <a:cs typeface="+mn-cs"/>
                        </a:rPr>
                        <a:t>Address </a:t>
                      </a:r>
                      <a:r>
                        <a:rPr lang="en-US" sz="1600" b="1" i="0" u="none" strike="noStrike" kern="1200" dirty="0" smtClean="0">
                          <a:solidFill>
                            <a:srgbClr val="FFFFFF"/>
                          </a:solidFill>
                          <a:effectLst/>
                          <a:latin typeface="Calibri"/>
                          <a:ea typeface="+mn-ea"/>
                          <a:cs typeface="+mn-cs"/>
                        </a:rPr>
                        <a:t/>
                      </a:r>
                      <a:br>
                        <a:rPr lang="en-US" sz="1600" b="1" i="0" u="none" strike="noStrike" kern="1200" dirty="0" smtClean="0">
                          <a:solidFill>
                            <a:srgbClr val="FFFFFF"/>
                          </a:solidFill>
                          <a:effectLst/>
                          <a:latin typeface="Calibri"/>
                          <a:ea typeface="+mn-ea"/>
                          <a:cs typeface="+mn-cs"/>
                        </a:rPr>
                      </a:br>
                      <a:r>
                        <a:rPr lang="en-US" sz="1600" b="1" i="0" u="none" strike="noStrike" kern="1200" dirty="0" smtClean="0">
                          <a:solidFill>
                            <a:srgbClr val="FFFFFF"/>
                          </a:solidFill>
                          <a:effectLst/>
                          <a:latin typeface="Calibri"/>
                          <a:ea typeface="+mn-ea"/>
                          <a:cs typeface="+mn-cs"/>
                        </a:rPr>
                        <a:t>Line</a:t>
                      </a:r>
                      <a:endParaRPr lang="en-US" sz="1600" b="1" i="0" u="none" strike="noStrike" kern="1200" dirty="0">
                        <a:solidFill>
                          <a:srgbClr val="FFFFFF"/>
                        </a:solidFill>
                        <a:effectLst/>
                        <a:latin typeface="Calibri"/>
                        <a:ea typeface="+mn-ea"/>
                        <a:cs typeface="+mn-cs"/>
                      </a:endParaRPr>
                    </a:p>
                  </a:txBody>
                  <a:tcPr marL="12697" marR="12697" marT="9525" marB="0" anchor="b"/>
                </a:tc>
                <a:tc>
                  <a:txBody>
                    <a:bodyPr/>
                    <a:lstStyle/>
                    <a:p>
                      <a:pPr marL="0" algn="ctr" defTabSz="914400" rtl="0" eaLnBrk="1" fontAlgn="b" latinLnBrk="0" hangingPunct="1"/>
                      <a:r>
                        <a:rPr lang="en-US" sz="1600" b="1" i="0" u="none" strike="noStrike" kern="1200" dirty="0">
                          <a:solidFill>
                            <a:srgbClr val="FFFFFF"/>
                          </a:solidFill>
                          <a:effectLst/>
                          <a:latin typeface="Calibri"/>
                          <a:ea typeface="+mn-ea"/>
                          <a:cs typeface="+mn-cs"/>
                        </a:rPr>
                        <a:t>City</a:t>
                      </a:r>
                    </a:p>
                  </a:txBody>
                  <a:tcPr marL="12697" marR="12697" marT="9525" marB="0" anchor="b"/>
                </a:tc>
                <a:tc>
                  <a:txBody>
                    <a:bodyPr/>
                    <a:lstStyle/>
                    <a:p>
                      <a:pPr marL="0" algn="ctr" defTabSz="914400" rtl="0" eaLnBrk="1" fontAlgn="b" latinLnBrk="0" hangingPunct="1"/>
                      <a:r>
                        <a:rPr lang="en-US" sz="1600" b="1" i="0" u="none" strike="noStrike" kern="1200" dirty="0">
                          <a:solidFill>
                            <a:srgbClr val="FFFFFF"/>
                          </a:solidFill>
                          <a:effectLst/>
                          <a:latin typeface="Calibri"/>
                          <a:ea typeface="+mn-ea"/>
                          <a:cs typeface="+mn-cs"/>
                        </a:rPr>
                        <a:t>State</a:t>
                      </a:r>
                    </a:p>
                  </a:txBody>
                  <a:tcPr marL="12697" marR="12697" marT="9525" marB="0" anchor="b"/>
                </a:tc>
                <a:tc>
                  <a:txBody>
                    <a:bodyPr/>
                    <a:lstStyle/>
                    <a:p>
                      <a:pPr marL="0" algn="ctr" defTabSz="914400" rtl="0" eaLnBrk="1" fontAlgn="b" latinLnBrk="0" hangingPunct="1"/>
                      <a:r>
                        <a:rPr lang="en-US" sz="1600" b="1" i="0" u="none" strike="noStrike" kern="1200" dirty="0">
                          <a:solidFill>
                            <a:srgbClr val="FFFFFF"/>
                          </a:solidFill>
                          <a:effectLst/>
                          <a:latin typeface="Calibri"/>
                          <a:ea typeface="+mn-ea"/>
                          <a:cs typeface="+mn-cs"/>
                        </a:rPr>
                        <a:t>Zip</a:t>
                      </a:r>
                    </a:p>
                  </a:txBody>
                  <a:tcPr marL="12697" marR="12697" marT="9525" marB="0" anchor="b"/>
                </a:tc>
              </a:tr>
              <a:tr h="234810">
                <a:tc>
                  <a:txBody>
                    <a:bodyPr/>
                    <a:lstStyle/>
                    <a:p>
                      <a:pPr marL="0" algn="l" defTabSz="914400" rtl="0" eaLnBrk="1" fontAlgn="b" latinLnBrk="0" hangingPunct="1"/>
                      <a:endParaRPr lang="en-US" sz="1400" b="0" i="0" u="none" strike="noStrike" kern="1200" dirty="0" smtClean="0">
                        <a:solidFill>
                          <a:srgbClr val="000000"/>
                        </a:solidFill>
                        <a:effectLst/>
                        <a:latin typeface="Calibri"/>
                        <a:ea typeface="+mn-ea"/>
                        <a:cs typeface="+mn-cs"/>
                      </a:endParaRPr>
                    </a:p>
                    <a:p>
                      <a:pPr marL="0" algn="l" defTabSz="914400" rtl="0" eaLnBrk="1" fontAlgn="b" latinLnBrk="0" hangingPunct="1"/>
                      <a:r>
                        <a:rPr lang="en-US" sz="1400" b="0" i="0" u="none" strike="noStrike" kern="1200" dirty="0" smtClean="0">
                          <a:solidFill>
                            <a:srgbClr val="000000"/>
                          </a:solidFill>
                          <a:effectLst/>
                          <a:latin typeface="Calibri"/>
                          <a:ea typeface="+mn-ea"/>
                          <a:cs typeface="+mn-cs"/>
                        </a:rPr>
                        <a:t>100 </a:t>
                      </a:r>
                      <a:r>
                        <a:rPr lang="en-US" sz="1400" b="0" i="0" u="none" strike="noStrike" kern="1200" dirty="0">
                          <a:solidFill>
                            <a:srgbClr val="000000"/>
                          </a:solidFill>
                          <a:effectLst/>
                          <a:latin typeface="Calibri"/>
                          <a:ea typeface="+mn-ea"/>
                          <a:cs typeface="+mn-cs"/>
                        </a:rPr>
                        <a:t>Legends Way</a:t>
                      </a:r>
                    </a:p>
                  </a:txBody>
                  <a:tcPr marL="12697" marR="12697" marT="9525" marB="0" anchor="b"/>
                </a:tc>
                <a:tc>
                  <a:txBody>
                    <a:bodyPr/>
                    <a:lstStyle/>
                    <a:p>
                      <a:pPr marL="0" algn="l" defTabSz="914400" rtl="0" eaLnBrk="1" fontAlgn="b" latinLnBrk="0" hangingPunct="1"/>
                      <a:r>
                        <a:rPr lang="en-US" sz="1400" b="0" i="0" u="none" strike="noStrike" kern="1200">
                          <a:solidFill>
                            <a:srgbClr val="000000"/>
                          </a:solidFill>
                          <a:effectLst/>
                          <a:latin typeface="Calibri"/>
                          <a:ea typeface="+mn-ea"/>
                          <a:cs typeface="+mn-cs"/>
                        </a:rPr>
                        <a:t>Boston </a:t>
                      </a:r>
                    </a:p>
                  </a:txBody>
                  <a:tcPr marL="12697" marR="12697" marT="9525" marB="0" anchor="b"/>
                </a:tc>
                <a:tc>
                  <a:txBody>
                    <a:bodyPr/>
                    <a:lstStyle/>
                    <a:p>
                      <a:pPr marL="0" algn="l" defTabSz="914400" rtl="0" eaLnBrk="1" fontAlgn="b" latinLnBrk="0" hangingPunct="1"/>
                      <a:r>
                        <a:rPr lang="en-US" sz="1400" b="0" i="0" u="none" strike="noStrike" kern="1200" dirty="0" smtClean="0">
                          <a:solidFill>
                            <a:srgbClr val="000000"/>
                          </a:solidFill>
                          <a:effectLst/>
                          <a:latin typeface="Calibri"/>
                          <a:ea typeface="+mn-ea"/>
                          <a:cs typeface="+mn-cs"/>
                        </a:rPr>
                        <a:t>MA</a:t>
                      </a:r>
                      <a:endParaRPr lang="en-US" sz="1400" b="0" i="0" u="none" strike="noStrike" kern="1200" dirty="0">
                        <a:solidFill>
                          <a:srgbClr val="000000"/>
                        </a:solidFill>
                        <a:effectLst/>
                        <a:latin typeface="Calibri"/>
                        <a:ea typeface="+mn-ea"/>
                        <a:cs typeface="+mn-cs"/>
                      </a:endParaRPr>
                    </a:p>
                  </a:txBody>
                  <a:tcPr marL="12697" marR="12697" marT="9525" marB="0" anchor="b"/>
                </a:tc>
                <a:tc>
                  <a:txBody>
                    <a:bodyPr/>
                    <a:lstStyle/>
                    <a:p>
                      <a:pPr marL="0" algn="l" defTabSz="914400" rtl="0" eaLnBrk="1" fontAlgn="b" latinLnBrk="0" hangingPunct="1"/>
                      <a:r>
                        <a:rPr lang="en-US" sz="1400" b="0" i="0" u="none" strike="noStrike" kern="1200">
                          <a:solidFill>
                            <a:srgbClr val="000000"/>
                          </a:solidFill>
                          <a:effectLst/>
                          <a:latin typeface="Calibri"/>
                          <a:ea typeface="+mn-ea"/>
                          <a:cs typeface="+mn-cs"/>
                        </a:rPr>
                        <a:t>2114</a:t>
                      </a:r>
                    </a:p>
                  </a:txBody>
                  <a:tcPr marL="12697" marR="12697" marT="9525" marB="0" anchor="b"/>
                </a:tc>
              </a:tr>
              <a:tr h="212898">
                <a:tc>
                  <a:txBody>
                    <a:bodyPr/>
                    <a:lstStyle/>
                    <a:p>
                      <a:pPr marL="0" algn="l" defTabSz="914400" rtl="0" eaLnBrk="1" fontAlgn="b" latinLnBrk="0" hangingPunct="1"/>
                      <a:r>
                        <a:rPr lang="en-US" sz="1400" b="0" i="0" u="none" strike="noStrike" kern="1200" dirty="0">
                          <a:solidFill>
                            <a:srgbClr val="000000"/>
                          </a:solidFill>
                          <a:effectLst/>
                          <a:latin typeface="Calibri"/>
                          <a:ea typeface="+mn-ea"/>
                          <a:cs typeface="+mn-cs"/>
                        </a:rPr>
                        <a:t>East 161st Street &amp; River Avenue</a:t>
                      </a:r>
                    </a:p>
                  </a:txBody>
                  <a:tcPr marL="12697" marR="12697" marT="9525" marB="0" anchor="b"/>
                </a:tc>
                <a:tc>
                  <a:txBody>
                    <a:bodyPr/>
                    <a:lstStyle/>
                    <a:p>
                      <a:pPr marL="0" algn="l" defTabSz="914400" rtl="0" eaLnBrk="1" fontAlgn="b" latinLnBrk="0" hangingPunct="1"/>
                      <a:r>
                        <a:rPr lang="en-US" sz="1400" b="0" i="0" u="none" strike="noStrike" kern="1200" dirty="0" smtClean="0">
                          <a:solidFill>
                            <a:srgbClr val="000000"/>
                          </a:solidFill>
                          <a:effectLst/>
                          <a:latin typeface="Calibri"/>
                          <a:ea typeface="+mn-ea"/>
                          <a:cs typeface="+mn-cs"/>
                        </a:rPr>
                        <a:t>NY</a:t>
                      </a:r>
                      <a:endParaRPr lang="en-US" sz="1400" b="0" i="0" u="none" strike="noStrike" kern="1200" dirty="0">
                        <a:solidFill>
                          <a:srgbClr val="000000"/>
                        </a:solidFill>
                        <a:effectLst/>
                        <a:latin typeface="Calibri"/>
                        <a:ea typeface="+mn-ea"/>
                        <a:cs typeface="+mn-cs"/>
                      </a:endParaRPr>
                    </a:p>
                  </a:txBody>
                  <a:tcPr marL="12697" marR="12697" marT="9525" marB="0" anchor="b"/>
                </a:tc>
                <a:tc>
                  <a:txBody>
                    <a:bodyPr/>
                    <a:lstStyle/>
                    <a:p>
                      <a:pPr marL="0" algn="l" defTabSz="914400" rtl="0" eaLnBrk="1" fontAlgn="b" latinLnBrk="0" hangingPunct="1"/>
                      <a:r>
                        <a:rPr lang="en-US" sz="1400" b="0" i="0" u="none" strike="noStrike" kern="1200" dirty="0" smtClean="0">
                          <a:solidFill>
                            <a:srgbClr val="000000"/>
                          </a:solidFill>
                          <a:effectLst/>
                          <a:latin typeface="Calibri"/>
                          <a:ea typeface="+mn-ea"/>
                          <a:cs typeface="+mn-cs"/>
                        </a:rPr>
                        <a:t>NY</a:t>
                      </a:r>
                      <a:endParaRPr lang="en-US" sz="1400" b="0" i="0" u="none" strike="noStrike" kern="1200" dirty="0">
                        <a:solidFill>
                          <a:srgbClr val="000000"/>
                        </a:solidFill>
                        <a:effectLst/>
                        <a:latin typeface="Calibri"/>
                        <a:ea typeface="+mn-ea"/>
                        <a:cs typeface="+mn-cs"/>
                      </a:endParaRPr>
                    </a:p>
                  </a:txBody>
                  <a:tcPr marL="12697" marR="12697" marT="9525" marB="0" anchor="b"/>
                </a:tc>
                <a:tc>
                  <a:txBody>
                    <a:bodyPr/>
                    <a:lstStyle/>
                    <a:p>
                      <a:pPr marL="0" algn="l" defTabSz="914400" rtl="0" eaLnBrk="1" fontAlgn="b" latinLnBrk="0" hangingPunct="1"/>
                      <a:endParaRPr lang="en-US" sz="1400" b="0" i="0" u="none" strike="noStrike" kern="1200" dirty="0">
                        <a:solidFill>
                          <a:srgbClr val="000000"/>
                        </a:solidFill>
                        <a:effectLst/>
                        <a:latin typeface="Calibri"/>
                        <a:ea typeface="+mn-ea"/>
                        <a:cs typeface="+mn-cs"/>
                      </a:endParaRPr>
                    </a:p>
                  </a:txBody>
                  <a:tcPr marL="12697" marR="12697" marT="9525" marB="0" anchor="b"/>
                </a:tc>
              </a:tr>
              <a:tr h="213299">
                <a:tc>
                  <a:txBody>
                    <a:bodyPr/>
                    <a:lstStyle/>
                    <a:p>
                      <a:pPr marL="0" algn="l" defTabSz="914400" rtl="0" eaLnBrk="1" fontAlgn="b" latinLnBrk="0" hangingPunct="1"/>
                      <a:endParaRPr lang="en-US" sz="1400" b="0" i="0" u="none" strike="noStrike" kern="1200" dirty="0" smtClean="0">
                        <a:solidFill>
                          <a:srgbClr val="000000"/>
                        </a:solidFill>
                        <a:effectLst/>
                        <a:latin typeface="Calibri"/>
                        <a:ea typeface="+mn-ea"/>
                        <a:cs typeface="+mn-cs"/>
                      </a:endParaRPr>
                    </a:p>
                    <a:p>
                      <a:pPr marL="0" algn="l" defTabSz="914400" rtl="0" eaLnBrk="1" fontAlgn="b" latinLnBrk="0" hangingPunct="1"/>
                      <a:r>
                        <a:rPr lang="en-US" sz="1400" b="0" i="0" u="none" strike="noStrike" kern="1200" dirty="0" smtClean="0">
                          <a:solidFill>
                            <a:srgbClr val="000000"/>
                          </a:solidFill>
                          <a:effectLst/>
                          <a:latin typeface="Calibri"/>
                          <a:ea typeface="+mn-ea"/>
                          <a:cs typeface="+mn-cs"/>
                        </a:rPr>
                        <a:t>1516 </a:t>
                      </a:r>
                      <a:r>
                        <a:rPr lang="en-US" sz="1400" b="0" i="0" u="none" strike="noStrike" kern="1200" dirty="0">
                          <a:solidFill>
                            <a:srgbClr val="000000"/>
                          </a:solidFill>
                          <a:effectLst/>
                          <a:latin typeface="Calibri"/>
                          <a:ea typeface="+mn-ea"/>
                          <a:cs typeface="+mn-cs"/>
                        </a:rPr>
                        <a:t>First Avenue S</a:t>
                      </a:r>
                    </a:p>
                  </a:txBody>
                  <a:tcPr marL="12697" marR="12697" marT="9525" marB="0" anchor="b"/>
                </a:tc>
                <a:tc>
                  <a:txBody>
                    <a:bodyPr/>
                    <a:lstStyle/>
                    <a:p>
                      <a:pPr marL="0" algn="l" defTabSz="914400" rtl="0" eaLnBrk="1" fontAlgn="b" latinLnBrk="0" hangingPunct="1"/>
                      <a:r>
                        <a:rPr lang="en-US" sz="1400" b="0" i="0" u="none" strike="noStrike" kern="1200">
                          <a:solidFill>
                            <a:srgbClr val="000000"/>
                          </a:solidFill>
                          <a:effectLst/>
                          <a:latin typeface="Calibri"/>
                          <a:ea typeface="+mn-ea"/>
                          <a:cs typeface="+mn-cs"/>
                        </a:rPr>
                        <a:t>Seattle </a:t>
                      </a:r>
                    </a:p>
                  </a:txBody>
                  <a:tcPr marL="12697" marR="12697" marT="9525" marB="0" anchor="b"/>
                </a:tc>
                <a:tc>
                  <a:txBody>
                    <a:bodyPr/>
                    <a:lstStyle/>
                    <a:p>
                      <a:pPr marL="0" algn="l" defTabSz="914400" rtl="0" eaLnBrk="1" fontAlgn="b" latinLnBrk="0" hangingPunct="1"/>
                      <a:r>
                        <a:rPr lang="en-US" sz="1400" b="0" i="0" u="none" strike="noStrike" kern="1200" dirty="0" smtClean="0">
                          <a:solidFill>
                            <a:srgbClr val="000000"/>
                          </a:solidFill>
                          <a:effectLst/>
                          <a:latin typeface="Calibri"/>
                          <a:ea typeface="+mn-ea"/>
                          <a:cs typeface="+mn-cs"/>
                        </a:rPr>
                        <a:t>WA</a:t>
                      </a:r>
                      <a:endParaRPr lang="en-US" sz="1400" b="0" i="0" u="none" strike="noStrike" kern="1200" dirty="0">
                        <a:solidFill>
                          <a:srgbClr val="000000"/>
                        </a:solidFill>
                        <a:effectLst/>
                        <a:latin typeface="Calibri"/>
                        <a:ea typeface="+mn-ea"/>
                        <a:cs typeface="+mn-cs"/>
                      </a:endParaRPr>
                    </a:p>
                  </a:txBody>
                  <a:tcPr marL="12697" marR="12697" marT="9525" marB="0" anchor="b"/>
                </a:tc>
                <a:tc>
                  <a:txBody>
                    <a:bodyPr/>
                    <a:lstStyle/>
                    <a:p>
                      <a:pPr marL="0" algn="l" defTabSz="914400" rtl="0" eaLnBrk="1" fontAlgn="b" latinLnBrk="0" hangingPunct="1"/>
                      <a:r>
                        <a:rPr lang="en-US" sz="1400" b="0" i="0" u="none" strike="noStrike" kern="1200" dirty="0">
                          <a:solidFill>
                            <a:srgbClr val="000000"/>
                          </a:solidFill>
                          <a:effectLst/>
                          <a:latin typeface="Calibri"/>
                          <a:ea typeface="+mn-ea"/>
                          <a:cs typeface="+mn-cs"/>
                        </a:rPr>
                        <a:t>98134</a:t>
                      </a:r>
                    </a:p>
                  </a:txBody>
                  <a:tcPr marL="12697" marR="12697" marT="9525" marB="0" anchor="b"/>
                </a:tc>
              </a:tr>
            </a:tbl>
          </a:graphicData>
        </a:graphic>
      </p:graphicFrame>
      <p:grpSp>
        <p:nvGrpSpPr>
          <p:cNvPr id="17" name="Group 16"/>
          <p:cNvGrpSpPr/>
          <p:nvPr/>
        </p:nvGrpSpPr>
        <p:grpSpPr>
          <a:xfrm>
            <a:off x="7455026" y="4156751"/>
            <a:ext cx="4212188" cy="1321900"/>
            <a:chOff x="4915044" y="2609668"/>
            <a:chExt cx="3159964" cy="1321900"/>
          </a:xfrm>
        </p:grpSpPr>
        <p:grpSp>
          <p:nvGrpSpPr>
            <p:cNvPr id="18" name="Group 17"/>
            <p:cNvGrpSpPr/>
            <p:nvPr/>
          </p:nvGrpSpPr>
          <p:grpSpPr>
            <a:xfrm>
              <a:off x="6410323" y="3343817"/>
              <a:ext cx="328611" cy="285750"/>
              <a:chOff x="5586418" y="2710405"/>
              <a:chExt cx="328611" cy="285750"/>
            </a:xfrm>
          </p:grpSpPr>
          <p:sp>
            <p:nvSpPr>
              <p:cNvPr id="32" name="Flowchart: Connector 31"/>
              <p:cNvSpPr/>
              <p:nvPr/>
            </p:nvSpPr>
            <p:spPr bwMode="auto">
              <a:xfrm>
                <a:off x="5586418" y="2710405"/>
                <a:ext cx="219075" cy="228600"/>
              </a:xfrm>
              <a:prstGeom prst="flowChartConnector">
                <a:avLst/>
              </a:prstGeom>
              <a:solidFill>
                <a:schemeClr val="accent2">
                  <a:lumMod val="75000"/>
                </a:schemeClr>
              </a:solidFill>
              <a:ln w="38100">
                <a:solidFill>
                  <a:schemeClr val="tx2">
                    <a:lumMod val="65000"/>
                  </a:schemeClr>
                </a:solidFill>
                <a:headEnd type="none" w="med" len="med"/>
                <a:tailEnd type="none" w="med" len="med"/>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3" name="Flowchart: Connector 32"/>
              <p:cNvSpPr/>
              <p:nvPr/>
            </p:nvSpPr>
            <p:spPr bwMode="auto">
              <a:xfrm>
                <a:off x="5695954" y="2767555"/>
                <a:ext cx="219075" cy="228600"/>
              </a:xfrm>
              <a:prstGeom prst="flowChartConnector">
                <a:avLst/>
              </a:prstGeom>
              <a:solidFill>
                <a:schemeClr val="accent1">
                  <a:lumMod val="50000"/>
                </a:schemeClr>
              </a:solidFill>
              <a:ln w="38100">
                <a:solidFill>
                  <a:schemeClr val="tx2">
                    <a:lumMod val="65000"/>
                  </a:schemeClr>
                </a:solidFill>
                <a:headEnd type="none" w="med" len="med"/>
                <a:tailEnd type="none" w="med" len="med"/>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19" name="Flowchart: Connector 18"/>
            <p:cNvSpPr/>
            <p:nvPr/>
          </p:nvSpPr>
          <p:spPr bwMode="auto">
            <a:xfrm>
              <a:off x="5649164" y="2845544"/>
              <a:ext cx="219075" cy="228600"/>
            </a:xfrm>
            <a:prstGeom prst="flowChartConnector">
              <a:avLst/>
            </a:prstGeom>
            <a:solidFill>
              <a:schemeClr val="accent1">
                <a:lumMod val="50000"/>
              </a:schemeClr>
            </a:solidFill>
            <a:ln w="38100">
              <a:solidFill>
                <a:schemeClr val="tx2">
                  <a:lumMod val="65000"/>
                </a:schemeClr>
              </a:solidFill>
              <a:headEnd type="none" w="med" len="med"/>
              <a:tailEnd type="none" w="med" len="med"/>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0" name="Flowchart: Connector 19"/>
            <p:cNvSpPr/>
            <p:nvPr/>
          </p:nvSpPr>
          <p:spPr bwMode="auto">
            <a:xfrm>
              <a:off x="6319836" y="2847975"/>
              <a:ext cx="219075" cy="228600"/>
            </a:xfrm>
            <a:prstGeom prst="flowChartConnector">
              <a:avLst/>
            </a:prstGeom>
            <a:solidFill>
              <a:schemeClr val="accent1">
                <a:lumMod val="50000"/>
              </a:schemeClr>
            </a:solidFill>
            <a:ln w="38100">
              <a:solidFill>
                <a:schemeClr val="tx2">
                  <a:lumMod val="65000"/>
                </a:schemeClr>
              </a:solidFill>
              <a:headEnd type="none" w="med" len="med"/>
              <a:tailEnd type="none" w="med" len="med"/>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Flowchart: Connector 20"/>
            <p:cNvSpPr/>
            <p:nvPr/>
          </p:nvSpPr>
          <p:spPr bwMode="auto">
            <a:xfrm>
              <a:off x="6794458" y="2845544"/>
              <a:ext cx="219075" cy="228600"/>
            </a:xfrm>
            <a:prstGeom prst="flowChartConnector">
              <a:avLst/>
            </a:prstGeom>
            <a:solidFill>
              <a:schemeClr val="accent1">
                <a:lumMod val="50000"/>
              </a:schemeClr>
            </a:solidFill>
            <a:ln w="38100">
              <a:solidFill>
                <a:schemeClr val="tx2">
                  <a:lumMod val="65000"/>
                </a:schemeClr>
              </a:solidFill>
              <a:headEnd type="none" w="med" len="med"/>
              <a:tailEnd type="none" w="med" len="med"/>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2" name="Flowchart: Connector 21"/>
            <p:cNvSpPr/>
            <p:nvPr/>
          </p:nvSpPr>
          <p:spPr bwMode="auto">
            <a:xfrm>
              <a:off x="7301006" y="2850900"/>
              <a:ext cx="219075" cy="228600"/>
            </a:xfrm>
            <a:prstGeom prst="flowChartConnector">
              <a:avLst/>
            </a:prstGeom>
            <a:solidFill>
              <a:schemeClr val="accent1">
                <a:lumMod val="50000"/>
              </a:schemeClr>
            </a:solidFill>
            <a:ln w="38100">
              <a:solidFill>
                <a:schemeClr val="tx2">
                  <a:lumMod val="65000"/>
                </a:schemeClr>
              </a:solidFill>
              <a:headEnd type="none" w="med" len="med"/>
              <a:tailEnd type="none" w="med" len="med"/>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23" name="Straight Arrow Connector 22"/>
            <p:cNvCxnSpPr/>
            <p:nvPr/>
          </p:nvCxnSpPr>
          <p:spPr>
            <a:xfrm>
              <a:off x="5942193" y="3122805"/>
              <a:ext cx="342866" cy="1918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438265" y="3114675"/>
              <a:ext cx="38103" cy="200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679710" y="3122805"/>
              <a:ext cx="155886" cy="1918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835596" y="3209924"/>
              <a:ext cx="355874" cy="1563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094468" y="3716124"/>
              <a:ext cx="2980540" cy="215444"/>
            </a:xfrm>
            <a:prstGeom prst="rect">
              <a:avLst/>
            </a:prstGeom>
            <a:noFill/>
          </p:spPr>
          <p:txBody>
            <a:bodyPr wrap="square" lIns="0" tIns="0" rIns="0" bIns="0" rtlCol="0">
              <a:spAutoFit/>
            </a:bodyPr>
            <a:lstStyle/>
            <a:p>
              <a:pPr algn="ctr" defTabSz="914363"/>
              <a:r>
                <a:rPr lang="en-US" sz="1400" dirty="0"/>
                <a:t>Composite Domain </a:t>
              </a:r>
              <a:r>
                <a:rPr lang="en-US" sz="1400" dirty="0" smtClean="0"/>
                <a:t>- Full  </a:t>
              </a:r>
              <a:r>
                <a:rPr lang="en-US" sz="1400" dirty="0"/>
                <a:t>Address</a:t>
              </a:r>
            </a:p>
          </p:txBody>
        </p:sp>
        <p:sp>
          <p:nvSpPr>
            <p:cNvPr id="28" name="TextBox 27"/>
            <p:cNvSpPr txBox="1"/>
            <p:nvPr/>
          </p:nvSpPr>
          <p:spPr>
            <a:xfrm>
              <a:off x="4915044" y="2609668"/>
              <a:ext cx="1198582" cy="215444"/>
            </a:xfrm>
            <a:prstGeom prst="rect">
              <a:avLst/>
            </a:prstGeom>
            <a:noFill/>
          </p:spPr>
          <p:txBody>
            <a:bodyPr wrap="square" lIns="0" tIns="0" rIns="0" bIns="0" rtlCol="0">
              <a:spAutoFit/>
            </a:bodyPr>
            <a:lstStyle/>
            <a:p>
              <a:pPr algn="ctr" defTabSz="914363"/>
              <a:r>
                <a:rPr lang="en-US" sz="1400" dirty="0" smtClean="0"/>
                <a:t>Address Line</a:t>
              </a:r>
            </a:p>
          </p:txBody>
        </p:sp>
        <p:sp>
          <p:nvSpPr>
            <p:cNvPr id="29" name="TextBox 28"/>
            <p:cNvSpPr txBox="1"/>
            <p:nvPr/>
          </p:nvSpPr>
          <p:spPr>
            <a:xfrm>
              <a:off x="6012204" y="2609668"/>
              <a:ext cx="753563" cy="215444"/>
            </a:xfrm>
            <a:prstGeom prst="rect">
              <a:avLst/>
            </a:prstGeom>
            <a:noFill/>
          </p:spPr>
          <p:txBody>
            <a:bodyPr wrap="square" lIns="0" tIns="0" rIns="0" bIns="0" rtlCol="0">
              <a:spAutoFit/>
            </a:bodyPr>
            <a:lstStyle/>
            <a:p>
              <a:pPr algn="ctr" defTabSz="914363"/>
              <a:r>
                <a:rPr lang="en-US" sz="1400" dirty="0" smtClean="0"/>
                <a:t>City</a:t>
              </a:r>
            </a:p>
          </p:txBody>
        </p:sp>
        <p:sp>
          <p:nvSpPr>
            <p:cNvPr id="30" name="TextBox 29"/>
            <p:cNvSpPr txBox="1"/>
            <p:nvPr/>
          </p:nvSpPr>
          <p:spPr>
            <a:xfrm>
              <a:off x="6547444" y="2609668"/>
              <a:ext cx="753563" cy="215444"/>
            </a:xfrm>
            <a:prstGeom prst="rect">
              <a:avLst/>
            </a:prstGeom>
            <a:noFill/>
          </p:spPr>
          <p:txBody>
            <a:bodyPr wrap="square" lIns="0" tIns="0" rIns="0" bIns="0" rtlCol="0">
              <a:spAutoFit/>
            </a:bodyPr>
            <a:lstStyle/>
            <a:p>
              <a:pPr algn="ctr" defTabSz="914363"/>
              <a:r>
                <a:rPr lang="en-US" sz="1400" dirty="0" smtClean="0"/>
                <a:t>State</a:t>
              </a:r>
            </a:p>
          </p:txBody>
        </p:sp>
        <p:sp>
          <p:nvSpPr>
            <p:cNvPr id="31" name="TextBox 30"/>
            <p:cNvSpPr txBox="1"/>
            <p:nvPr/>
          </p:nvSpPr>
          <p:spPr>
            <a:xfrm>
              <a:off x="7086928" y="2609668"/>
              <a:ext cx="753563" cy="215444"/>
            </a:xfrm>
            <a:prstGeom prst="rect">
              <a:avLst/>
            </a:prstGeom>
            <a:noFill/>
          </p:spPr>
          <p:txBody>
            <a:bodyPr wrap="square" lIns="0" tIns="0" rIns="0" bIns="0" rtlCol="0">
              <a:spAutoFit/>
            </a:bodyPr>
            <a:lstStyle/>
            <a:p>
              <a:pPr algn="ctr" defTabSz="914363"/>
              <a:r>
                <a:rPr lang="en-US" sz="1400" dirty="0" smtClean="0"/>
                <a:t>Zip</a:t>
              </a:r>
            </a:p>
          </p:txBody>
        </p:sp>
      </p:grpSp>
      <p:sp>
        <p:nvSpPr>
          <p:cNvPr id="34" name="Footer Placeholder 54"/>
          <p:cNvSpPr>
            <a:spLocks noGrp="1"/>
          </p:cNvSpPr>
          <p:nvPr>
            <p:ph type="ftr" sz="quarter" idx="11"/>
          </p:nvPr>
        </p:nvSpPr>
        <p:spPr>
          <a:xfrm>
            <a:off x="5472275" y="6480178"/>
            <a:ext cx="5347142" cy="365125"/>
          </a:xfrm>
        </p:spPr>
        <p:txBody>
          <a:bodyPr/>
          <a:lstStyle/>
          <a:p>
            <a:r>
              <a:rPr lang="en-US" dirty="0" smtClean="0"/>
              <a:t>BIA-319-M | Data Quality Services – A Closer Look</a:t>
            </a:r>
            <a:endParaRPr lang="en-US" dirty="0" smtClean="0">
              <a:solidFill>
                <a:srgbClr val="72BA30"/>
              </a:solidFill>
              <a:cs typeface="Arial"/>
            </a:endParaRPr>
          </a:p>
        </p:txBody>
      </p:sp>
    </p:spTree>
    <p:extLst>
      <p:ext uri="{BB962C8B-B14F-4D97-AF65-F5344CB8AC3E}">
        <p14:creationId xmlns:p14="http://schemas.microsoft.com/office/powerpoint/2010/main" val="38895822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smtClean="0">
                <a:solidFill>
                  <a:srgbClr val="FFFFFF"/>
                </a:solidFill>
              </a:rPr>
              <a:t>DQS Demo 1 - Interactive </a:t>
            </a:r>
            <a:r>
              <a:rPr lang="en-US" dirty="0">
                <a:solidFill>
                  <a:srgbClr val="FFFFFF"/>
                </a:solidFill>
              </a:rPr>
              <a:t>Cleanse &amp; Knowledge Management</a:t>
            </a:r>
            <a:endParaRPr lang="en-US" dirty="0"/>
          </a:p>
        </p:txBody>
      </p:sp>
    </p:spTree>
    <p:extLst>
      <p:ext uri="{BB962C8B-B14F-4D97-AF65-F5344CB8AC3E}">
        <p14:creationId xmlns:p14="http://schemas.microsoft.com/office/powerpoint/2010/main" val="48802578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02" y="228600"/>
            <a:ext cx="12440093" cy="581698"/>
          </a:xfrm>
        </p:spPr>
        <p:txBody>
          <a:bodyPr/>
          <a:lstStyle/>
          <a:p>
            <a:r>
              <a:rPr lang="en-US" sz="4200" dirty="0" smtClean="0">
                <a:solidFill>
                  <a:schemeClr val="tx1"/>
                </a:solidFill>
              </a:rPr>
              <a:t>Defining EIM – Enterprise Information Managements </a:t>
            </a:r>
            <a:endParaRPr lang="en-US" sz="4200"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751" y="2917347"/>
            <a:ext cx="6019747" cy="4849241"/>
          </a:xfrm>
          <a:prstGeom prst="rect">
            <a:avLst/>
          </a:prstGeom>
        </p:spPr>
      </p:pic>
      <p:sp>
        <p:nvSpPr>
          <p:cNvPr id="4" name="Rounded Rectangle 3"/>
          <p:cNvSpPr/>
          <p:nvPr/>
        </p:nvSpPr>
        <p:spPr bwMode="auto">
          <a:xfrm>
            <a:off x="769892" y="1148310"/>
            <a:ext cx="10569039" cy="3800236"/>
          </a:xfrm>
          <a:prstGeom prst="roundRect">
            <a:avLst/>
          </a:prstGeom>
          <a:gradFill flip="none" rotWithShape="1">
            <a:gsLst>
              <a:gs pos="0">
                <a:schemeClr val="tx2">
                  <a:lumMod val="60000"/>
                  <a:lumOff val="40000"/>
                  <a:alpha val="53000"/>
                </a:schemeClr>
              </a:gs>
              <a:gs pos="74000">
                <a:schemeClr val="tx1">
                  <a:alpha val="64000"/>
                </a:schemeClr>
              </a:gs>
              <a:gs pos="100000">
                <a:schemeClr val="tx2">
                  <a:lumMod val="75000"/>
                </a:schemeClr>
              </a:gs>
            </a:gsLst>
            <a:lin ang="16200000" scaled="0"/>
            <a:tileRect/>
          </a:gradFill>
          <a:ln>
            <a:solidFill>
              <a:srgbClr val="0291B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lvl="2"/>
            <a:r>
              <a:rPr lang="en-US" sz="4000" dirty="0">
                <a:solidFill>
                  <a:srgbClr val="0A445F"/>
                </a:solidFill>
              </a:rPr>
              <a:t>The set of capabilities enabling the enterprise to get the right data to the right consumers, reliably, </a:t>
            </a:r>
            <a:r>
              <a:rPr lang="en-US" sz="4000" dirty="0" err="1">
                <a:solidFill>
                  <a:srgbClr val="0A445F"/>
                </a:solidFill>
              </a:rPr>
              <a:t>repeatably</a:t>
            </a:r>
            <a:r>
              <a:rPr lang="en-US" sz="4000" dirty="0">
                <a:solidFill>
                  <a:srgbClr val="0A445F"/>
                </a:solidFill>
              </a:rPr>
              <a:t>, efficiently &amp; with high confidence.</a:t>
            </a:r>
          </a:p>
        </p:txBody>
      </p:sp>
      <p:sp>
        <p:nvSpPr>
          <p:cNvPr id="6" name="Rounded Rectangle 5"/>
          <p:cNvSpPr/>
          <p:nvPr/>
        </p:nvSpPr>
        <p:spPr bwMode="auto">
          <a:xfrm>
            <a:off x="53162" y="5146155"/>
            <a:ext cx="12114397" cy="1637414"/>
          </a:xfrm>
          <a:prstGeom prst="roundRect">
            <a:avLst/>
          </a:prstGeom>
          <a:gradFill flip="none" rotWithShape="1">
            <a:gsLst>
              <a:gs pos="0">
                <a:schemeClr val="tx2">
                  <a:lumMod val="60000"/>
                  <a:lumOff val="40000"/>
                  <a:alpha val="53000"/>
                </a:schemeClr>
              </a:gs>
              <a:gs pos="74000">
                <a:schemeClr val="tx1">
                  <a:alpha val="64000"/>
                </a:schemeClr>
              </a:gs>
              <a:gs pos="100000">
                <a:schemeClr val="tx2">
                  <a:lumMod val="75000"/>
                </a:schemeClr>
              </a:gs>
            </a:gsLst>
            <a:lin ang="16200000" scaled="0"/>
            <a:tileRect/>
          </a:gradFill>
          <a:ln>
            <a:solidFill>
              <a:srgbClr val="0291B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endParaRPr lang="en-US" sz="1700" dirty="0" smtClean="0"/>
          </a:p>
          <a:p>
            <a:endParaRPr lang="en-US" sz="1700" dirty="0"/>
          </a:p>
          <a:p>
            <a:endParaRPr lang="en-US" sz="1700" dirty="0" smtClean="0"/>
          </a:p>
          <a:p>
            <a:r>
              <a:rPr lang="en-US" sz="2000" b="1" u="sng" dirty="0" smtClean="0">
                <a:solidFill>
                  <a:srgbClr val="0A445F"/>
                </a:solidFill>
              </a:rPr>
              <a:t>Technology phrases you hear:</a:t>
            </a:r>
          </a:p>
          <a:p>
            <a:pPr marL="274320" lvl="1" indent="0">
              <a:buNone/>
            </a:pPr>
            <a:r>
              <a:rPr lang="en-US" dirty="0" smtClean="0">
                <a:solidFill>
                  <a:srgbClr val="0A445F"/>
                </a:solidFill>
              </a:rPr>
              <a:t>Enterprise Information Management , Data Governance, Data Stewardship, Metadata management Data Quality, Data Cleansing, Matching, </a:t>
            </a:r>
            <a:r>
              <a:rPr lang="en-US" dirty="0" err="1" smtClean="0">
                <a:solidFill>
                  <a:srgbClr val="0A445F"/>
                </a:solidFill>
              </a:rPr>
              <a:t>Deduplication</a:t>
            </a:r>
            <a:r>
              <a:rPr lang="en-US" dirty="0" smtClean="0">
                <a:solidFill>
                  <a:srgbClr val="0A445F"/>
                </a:solidFill>
              </a:rPr>
              <a:t>, Identity </a:t>
            </a:r>
            <a:r>
              <a:rPr lang="en-US" dirty="0" err="1" smtClean="0">
                <a:solidFill>
                  <a:srgbClr val="0A445F"/>
                </a:solidFill>
              </a:rPr>
              <a:t>Resolution,Master</a:t>
            </a:r>
            <a:r>
              <a:rPr lang="en-US" dirty="0" smtClean="0">
                <a:solidFill>
                  <a:srgbClr val="0A445F"/>
                </a:solidFill>
              </a:rPr>
              <a:t> Data Management, Dimension Management, Reference Data Management Data Integration, ETL, ELT, Replication, EII, Federated Query, </a:t>
            </a:r>
            <a:r>
              <a:rPr lang="en-US" dirty="0" err="1" smtClean="0">
                <a:solidFill>
                  <a:srgbClr val="0A445F"/>
                </a:solidFill>
              </a:rPr>
              <a:t>IaaSCDC</a:t>
            </a:r>
            <a:r>
              <a:rPr lang="en-US" dirty="0" smtClean="0">
                <a:solidFill>
                  <a:srgbClr val="0A445F"/>
                </a:solidFill>
              </a:rPr>
              <a:t> and more …</a:t>
            </a:r>
          </a:p>
          <a:p>
            <a:pPr marL="0" lvl="2"/>
            <a:endParaRPr lang="en-US" sz="4000" dirty="0">
              <a:solidFill>
                <a:srgbClr val="0A445F"/>
              </a:solidFill>
            </a:endParaRPr>
          </a:p>
        </p:txBody>
      </p:sp>
    </p:spTree>
    <p:extLst>
      <p:ext uri="{BB962C8B-B14F-4D97-AF65-F5344CB8AC3E}">
        <p14:creationId xmlns:p14="http://schemas.microsoft.com/office/powerpoint/2010/main" val="33256994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ound Same Side Corner Rectangle 130"/>
          <p:cNvSpPr/>
          <p:nvPr/>
        </p:nvSpPr>
        <p:spPr bwMode="gray">
          <a:xfrm flipV="1">
            <a:off x="2873893" y="1169938"/>
            <a:ext cx="8917585" cy="1362364"/>
          </a:xfrm>
          <a:prstGeom prst="round2SameRect">
            <a:avLst>
              <a:gd name="adj1" fmla="val 6435"/>
              <a:gd name="adj2" fmla="val 4375"/>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a:solidFill>
                <a:srgbClr val="FFFFFF"/>
              </a:solidFill>
            </a:endParaRPr>
          </a:p>
        </p:txBody>
      </p:sp>
      <p:sp>
        <p:nvSpPr>
          <p:cNvPr id="114" name="Round Same Side Corner Rectangle 113"/>
          <p:cNvSpPr/>
          <p:nvPr/>
        </p:nvSpPr>
        <p:spPr bwMode="gray">
          <a:xfrm flipV="1">
            <a:off x="292479" y="1154544"/>
            <a:ext cx="2476830" cy="5626484"/>
          </a:xfrm>
          <a:prstGeom prst="round2SameRect">
            <a:avLst>
              <a:gd name="adj1" fmla="val 10647"/>
              <a:gd name="adj2" fmla="val 4759"/>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a:solidFill>
                <a:srgbClr val="FFFFFF"/>
              </a:solidFill>
            </a:endParaRPr>
          </a:p>
        </p:txBody>
      </p:sp>
      <p:sp>
        <p:nvSpPr>
          <p:cNvPr id="138" name="Round Same Side Corner Rectangle 137"/>
          <p:cNvSpPr/>
          <p:nvPr/>
        </p:nvSpPr>
        <p:spPr bwMode="gray">
          <a:xfrm flipV="1">
            <a:off x="441708" y="1562485"/>
            <a:ext cx="2167503" cy="2917151"/>
          </a:xfrm>
          <a:prstGeom prst="round2SameRect">
            <a:avLst>
              <a:gd name="adj1" fmla="val 6435"/>
              <a:gd name="adj2" fmla="val 4375"/>
            </a:avLst>
          </a:prstGeom>
          <a:gradFill flip="none" rotWithShape="1">
            <a:gsLst>
              <a:gs pos="0">
                <a:schemeClr val="tx2">
                  <a:lumMod val="75000"/>
                </a:schemeClr>
              </a:gs>
              <a:gs pos="52000">
                <a:schemeClr val="tx1">
                  <a:alpha val="64000"/>
                </a:schemeClr>
              </a:gs>
              <a:gs pos="100000">
                <a:schemeClr val="tx2">
                  <a:lumMod val="75000"/>
                </a:schemeClr>
              </a:gs>
            </a:gsLst>
            <a:lin ang="36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a:solidFill>
                <a:srgbClr val="FFFFFF"/>
              </a:solidFill>
            </a:endParaRPr>
          </a:p>
        </p:txBody>
      </p:sp>
      <p:sp>
        <p:nvSpPr>
          <p:cNvPr id="113" name="Round Same Side Corner Rectangle 112"/>
          <p:cNvSpPr/>
          <p:nvPr/>
        </p:nvSpPr>
        <p:spPr bwMode="gray">
          <a:xfrm flipV="1">
            <a:off x="10452237" y="2623127"/>
            <a:ext cx="1339241" cy="3694546"/>
          </a:xfrm>
          <a:prstGeom prst="round2SameRect">
            <a:avLst>
              <a:gd name="adj1" fmla="val 10647"/>
              <a:gd name="adj2" fmla="val 11596"/>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a:solidFill>
                <a:srgbClr val="FFFFFF"/>
              </a:solidFill>
            </a:endParaRPr>
          </a:p>
        </p:txBody>
      </p:sp>
      <p:sp>
        <p:nvSpPr>
          <p:cNvPr id="112" name="Round Same Side Corner Rectangle 111"/>
          <p:cNvSpPr/>
          <p:nvPr/>
        </p:nvSpPr>
        <p:spPr bwMode="gray">
          <a:xfrm flipV="1">
            <a:off x="2867732" y="2655454"/>
            <a:ext cx="7492145" cy="3694546"/>
          </a:xfrm>
          <a:prstGeom prst="round2SameRect">
            <a:avLst>
              <a:gd name="adj1" fmla="val 6435"/>
              <a:gd name="adj2" fmla="val 4375"/>
            </a:avLst>
          </a:prstGeom>
          <a:gradFill flip="none" rotWithShape="1">
            <a:gsLst>
              <a:gs pos="0">
                <a:schemeClr val="tx2">
                  <a:lumMod val="75000"/>
                </a:schemeClr>
              </a:gs>
              <a:gs pos="52000">
                <a:schemeClr val="tx1">
                  <a:alpha val="64000"/>
                </a:schemeClr>
              </a:gs>
              <a:gs pos="100000">
                <a:schemeClr val="tx2">
                  <a:lumMod val="75000"/>
                </a:schemeClr>
              </a:gs>
            </a:gsLst>
            <a:lin ang="36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a:solidFill>
                <a:srgbClr val="FFFFFF"/>
              </a:solidFill>
            </a:endParaRPr>
          </a:p>
        </p:txBody>
      </p:sp>
      <p:sp>
        <p:nvSpPr>
          <p:cNvPr id="109" name="Rounded Rectangle 108"/>
          <p:cNvSpPr/>
          <p:nvPr/>
        </p:nvSpPr>
        <p:spPr bwMode="auto">
          <a:xfrm>
            <a:off x="6936451" y="4097867"/>
            <a:ext cx="1578330" cy="295565"/>
          </a:xfrm>
          <a:prstGeom prst="roundRect">
            <a:avLst/>
          </a:prstGeom>
          <a:gradFill flip="none" rotWithShape="1">
            <a:gsLst>
              <a:gs pos="0">
                <a:schemeClr val="bg2">
                  <a:lumMod val="25000"/>
                </a:schemeClr>
              </a:gs>
              <a:gs pos="52000">
                <a:schemeClr val="tx1">
                  <a:lumMod val="50000"/>
                  <a:lumOff val="50000"/>
                  <a:alpha val="64000"/>
                </a:schemeClr>
              </a:gs>
              <a:gs pos="100000">
                <a:schemeClr val="bg2">
                  <a:lumMod val="25000"/>
                </a:schemeClr>
              </a:gs>
            </a:gsLst>
            <a:lin ang="3600000" scaled="0"/>
            <a:tileRect/>
          </a:gra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400" dirty="0">
                <a:solidFill>
                  <a:srgbClr val="002D42"/>
                </a:solidFill>
              </a:rPr>
              <a:t>Matching</a:t>
            </a:r>
          </a:p>
        </p:txBody>
      </p:sp>
      <p:sp>
        <p:nvSpPr>
          <p:cNvPr id="110" name="Rounded Rectangle 109"/>
          <p:cNvSpPr/>
          <p:nvPr/>
        </p:nvSpPr>
        <p:spPr bwMode="auto">
          <a:xfrm>
            <a:off x="8598958" y="3890048"/>
            <a:ext cx="1578330" cy="397165"/>
          </a:xfrm>
          <a:prstGeom prst="roundRect">
            <a:avLst/>
          </a:prstGeom>
          <a:gradFill flip="none" rotWithShape="1">
            <a:gsLst>
              <a:gs pos="0">
                <a:schemeClr val="bg2">
                  <a:lumMod val="25000"/>
                </a:schemeClr>
              </a:gs>
              <a:gs pos="52000">
                <a:schemeClr val="tx1">
                  <a:lumMod val="50000"/>
                  <a:lumOff val="50000"/>
                  <a:alpha val="64000"/>
                </a:schemeClr>
              </a:gs>
              <a:gs pos="100000">
                <a:schemeClr val="bg2">
                  <a:lumMod val="25000"/>
                </a:schemeClr>
              </a:gs>
            </a:gsLst>
            <a:lin ang="3600000" scaled="0"/>
            <a:tileRect/>
          </a:gra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400" dirty="0">
                <a:solidFill>
                  <a:srgbClr val="002D42"/>
                </a:solidFill>
              </a:rPr>
              <a:t>Reference Data</a:t>
            </a:r>
          </a:p>
        </p:txBody>
      </p:sp>
      <p:sp>
        <p:nvSpPr>
          <p:cNvPr id="2" name="Title 1"/>
          <p:cNvSpPr>
            <a:spLocks noGrp="1"/>
          </p:cNvSpPr>
          <p:nvPr>
            <p:ph type="title"/>
          </p:nvPr>
        </p:nvSpPr>
        <p:spPr>
          <a:xfrm>
            <a:off x="410989" y="190115"/>
            <a:ext cx="11149013" cy="609398"/>
          </a:xfrm>
        </p:spPr>
        <p:txBody>
          <a:bodyPr>
            <a:normAutofit/>
          </a:bodyPr>
          <a:lstStyle/>
          <a:p>
            <a:r>
              <a:rPr lang="en-US" dirty="0" smtClean="0">
                <a:solidFill>
                  <a:srgbClr val="FFFFFF"/>
                </a:solidFill>
              </a:rPr>
              <a:t>DQS Architecture Overview</a:t>
            </a:r>
            <a:endParaRPr lang="en-US" dirty="0">
              <a:solidFill>
                <a:srgbClr val="FFFFFF"/>
              </a:solidFill>
            </a:endParaRPr>
          </a:p>
        </p:txBody>
      </p:sp>
      <p:sp>
        <p:nvSpPr>
          <p:cNvPr id="5" name="TextBox 4"/>
          <p:cNvSpPr txBox="1"/>
          <p:nvPr/>
        </p:nvSpPr>
        <p:spPr>
          <a:xfrm>
            <a:off x="438785" y="1174397"/>
            <a:ext cx="1726750" cy="338554"/>
          </a:xfrm>
          <a:prstGeom prst="rect">
            <a:avLst/>
          </a:prstGeom>
          <a:noFill/>
        </p:spPr>
        <p:txBody>
          <a:bodyPr wrap="square" rtlCol="0">
            <a:spAutoFit/>
          </a:bodyPr>
          <a:lstStyle/>
          <a:p>
            <a:r>
              <a:rPr lang="en-US" sz="1600" b="1" dirty="0" smtClean="0">
                <a:solidFill>
                  <a:schemeClr val="tx2">
                    <a:lumMod val="50000"/>
                  </a:schemeClr>
                </a:solidFill>
              </a:rPr>
              <a:t>DQ Clients</a:t>
            </a:r>
            <a:endParaRPr lang="en-US" sz="1600" b="1" dirty="0">
              <a:solidFill>
                <a:schemeClr val="tx2">
                  <a:lumMod val="50000"/>
                </a:schemeClr>
              </a:solidFill>
            </a:endParaRPr>
          </a:p>
        </p:txBody>
      </p:sp>
      <p:sp>
        <p:nvSpPr>
          <p:cNvPr id="38" name="TextBox 37"/>
          <p:cNvSpPr txBox="1"/>
          <p:nvPr/>
        </p:nvSpPr>
        <p:spPr>
          <a:xfrm>
            <a:off x="530751" y="1693574"/>
            <a:ext cx="1141254" cy="338554"/>
          </a:xfrm>
          <a:prstGeom prst="rect">
            <a:avLst/>
          </a:prstGeom>
          <a:noFill/>
        </p:spPr>
        <p:txBody>
          <a:bodyPr wrap="square" rtlCol="0">
            <a:spAutoFit/>
          </a:bodyPr>
          <a:lstStyle/>
          <a:p>
            <a:r>
              <a:rPr lang="en-US" sz="1600" b="1" dirty="0" smtClean="0">
                <a:solidFill>
                  <a:schemeClr val="tx2">
                    <a:lumMod val="50000"/>
                  </a:schemeClr>
                </a:solidFill>
              </a:rPr>
              <a:t>DQS UI</a:t>
            </a:r>
            <a:endParaRPr lang="en-US" sz="1600" b="1" dirty="0">
              <a:solidFill>
                <a:schemeClr val="tx2">
                  <a:lumMod val="50000"/>
                </a:schemeClr>
              </a:solidFill>
            </a:endParaRPr>
          </a:p>
        </p:txBody>
      </p:sp>
      <p:sp>
        <p:nvSpPr>
          <p:cNvPr id="42" name="TextBox 41"/>
          <p:cNvSpPr txBox="1"/>
          <p:nvPr/>
        </p:nvSpPr>
        <p:spPr>
          <a:xfrm>
            <a:off x="2950025" y="2706357"/>
            <a:ext cx="1828324" cy="338554"/>
          </a:xfrm>
          <a:prstGeom prst="rect">
            <a:avLst/>
          </a:prstGeom>
          <a:noFill/>
          <a:effectLst/>
        </p:spPr>
        <p:txBody>
          <a:bodyPr wrap="square" rtlCol="0">
            <a:spAutoFit/>
          </a:bodyPr>
          <a:lstStyle/>
          <a:p>
            <a:r>
              <a:rPr lang="en-US" sz="1600" b="1" dirty="0" smtClean="0">
                <a:solidFill>
                  <a:schemeClr val="tx2">
                    <a:lumMod val="50000"/>
                  </a:schemeClr>
                </a:solidFill>
              </a:rPr>
              <a:t>DQ Server</a:t>
            </a:r>
            <a:endParaRPr lang="en-US" sz="1600" b="1" dirty="0">
              <a:solidFill>
                <a:schemeClr val="tx2">
                  <a:lumMod val="50000"/>
                </a:schemeClr>
              </a:solidFill>
            </a:endParaRPr>
          </a:p>
        </p:txBody>
      </p:sp>
      <p:sp>
        <p:nvSpPr>
          <p:cNvPr id="52" name="TextBox 51"/>
          <p:cNvSpPr txBox="1"/>
          <p:nvPr/>
        </p:nvSpPr>
        <p:spPr>
          <a:xfrm>
            <a:off x="3558264" y="4917505"/>
            <a:ext cx="1591432" cy="276999"/>
          </a:xfrm>
          <a:prstGeom prst="rect">
            <a:avLst/>
          </a:prstGeom>
          <a:noFill/>
        </p:spPr>
        <p:txBody>
          <a:bodyPr wrap="square" rtlCol="0">
            <a:spAutoFit/>
          </a:bodyPr>
          <a:lstStyle/>
          <a:p>
            <a:r>
              <a:rPr lang="en-US" sz="1200" b="1" dirty="0" smtClean="0">
                <a:solidFill>
                  <a:schemeClr val="bg1"/>
                </a:solidFill>
              </a:rPr>
              <a:t>DQ Projects Store</a:t>
            </a:r>
            <a:endParaRPr lang="en-US" sz="1200" b="1" dirty="0">
              <a:solidFill>
                <a:schemeClr val="bg1"/>
              </a:solidFill>
            </a:endParaRPr>
          </a:p>
        </p:txBody>
      </p:sp>
      <p:sp>
        <p:nvSpPr>
          <p:cNvPr id="55" name="TextBox 54"/>
          <p:cNvSpPr txBox="1"/>
          <p:nvPr/>
        </p:nvSpPr>
        <p:spPr>
          <a:xfrm>
            <a:off x="5799345" y="4917505"/>
            <a:ext cx="2251495" cy="276999"/>
          </a:xfrm>
          <a:prstGeom prst="rect">
            <a:avLst/>
          </a:prstGeom>
          <a:noFill/>
        </p:spPr>
        <p:txBody>
          <a:bodyPr wrap="square" rtlCol="0">
            <a:spAutoFit/>
          </a:bodyPr>
          <a:lstStyle/>
          <a:p>
            <a:r>
              <a:rPr lang="en-US" sz="1200" b="1" dirty="0" smtClean="0">
                <a:solidFill>
                  <a:schemeClr val="bg1"/>
                </a:solidFill>
              </a:rPr>
              <a:t>Common Knowledge  Store</a:t>
            </a:r>
            <a:endParaRPr lang="en-US" sz="1200" b="1" dirty="0">
              <a:solidFill>
                <a:schemeClr val="bg1"/>
              </a:solidFill>
            </a:endParaRPr>
          </a:p>
        </p:txBody>
      </p:sp>
      <p:sp>
        <p:nvSpPr>
          <p:cNvPr id="58" name="TextBox 57"/>
          <p:cNvSpPr txBox="1"/>
          <p:nvPr/>
        </p:nvSpPr>
        <p:spPr>
          <a:xfrm>
            <a:off x="8401689" y="4917505"/>
            <a:ext cx="1896614" cy="276999"/>
          </a:xfrm>
          <a:prstGeom prst="rect">
            <a:avLst/>
          </a:prstGeom>
          <a:noFill/>
        </p:spPr>
        <p:txBody>
          <a:bodyPr wrap="square" rtlCol="0">
            <a:spAutoFit/>
          </a:bodyPr>
          <a:lstStyle/>
          <a:p>
            <a:r>
              <a:rPr lang="en-US" sz="1200" b="1" dirty="0" smtClean="0">
                <a:solidFill>
                  <a:schemeClr val="bg1"/>
                </a:solidFill>
              </a:rPr>
              <a:t>Knowledge Base Store</a:t>
            </a:r>
            <a:endParaRPr lang="en-US" sz="1200" b="1" dirty="0">
              <a:solidFill>
                <a:schemeClr val="bg1"/>
              </a:solidFill>
            </a:endParaRPr>
          </a:p>
        </p:txBody>
      </p:sp>
      <p:sp>
        <p:nvSpPr>
          <p:cNvPr id="61" name="Left-Right Arrow 60"/>
          <p:cNvSpPr/>
          <p:nvPr/>
        </p:nvSpPr>
        <p:spPr>
          <a:xfrm>
            <a:off x="2525696" y="3961288"/>
            <a:ext cx="673202" cy="218167"/>
          </a:xfrm>
          <a:prstGeom prst="leftRightArrow">
            <a:avLst/>
          </a:prstGeom>
          <a:ln>
            <a:headEnd type="arrow"/>
            <a:tailEnd type="arrow"/>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6" name="TextBox 75"/>
          <p:cNvSpPr txBox="1"/>
          <p:nvPr/>
        </p:nvSpPr>
        <p:spPr>
          <a:xfrm>
            <a:off x="3750962" y="3507523"/>
            <a:ext cx="1287861" cy="307777"/>
          </a:xfrm>
          <a:prstGeom prst="rect">
            <a:avLst/>
          </a:prstGeom>
          <a:noFill/>
        </p:spPr>
        <p:txBody>
          <a:bodyPr wrap="square" rtlCol="0">
            <a:spAutoFit/>
          </a:bodyPr>
          <a:lstStyle/>
          <a:p>
            <a:pPr algn="ctr"/>
            <a:r>
              <a:rPr lang="en-US" sz="1400" b="1" dirty="0" smtClean="0">
                <a:solidFill>
                  <a:schemeClr val="bg1"/>
                </a:solidFill>
              </a:rPr>
              <a:t>DQ Engine</a:t>
            </a:r>
            <a:endParaRPr lang="en-US" sz="1400" b="1" dirty="0">
              <a:solidFill>
                <a:schemeClr val="bg1"/>
              </a:solidFill>
            </a:endParaRPr>
          </a:p>
        </p:txBody>
      </p:sp>
      <p:sp>
        <p:nvSpPr>
          <p:cNvPr id="71" name="TextBox 70"/>
          <p:cNvSpPr txBox="1"/>
          <p:nvPr/>
        </p:nvSpPr>
        <p:spPr>
          <a:xfrm>
            <a:off x="10589214" y="2695481"/>
            <a:ext cx="1109903" cy="338554"/>
          </a:xfrm>
          <a:prstGeom prst="rect">
            <a:avLst/>
          </a:prstGeom>
          <a:noFill/>
        </p:spPr>
        <p:txBody>
          <a:bodyPr wrap="square" rtlCol="0">
            <a:spAutoFit/>
          </a:bodyPr>
          <a:lstStyle/>
          <a:p>
            <a:r>
              <a:rPr lang="en-US" sz="1600" b="1" dirty="0" smtClean="0">
                <a:solidFill>
                  <a:schemeClr val="tx2">
                    <a:lumMod val="50000"/>
                  </a:schemeClr>
                </a:solidFill>
              </a:rPr>
              <a:t>3</a:t>
            </a:r>
            <a:r>
              <a:rPr lang="en-US" sz="1600" b="1" baseline="30000" dirty="0" smtClean="0">
                <a:solidFill>
                  <a:schemeClr val="tx2">
                    <a:lumMod val="50000"/>
                  </a:schemeClr>
                </a:solidFill>
              </a:rPr>
              <a:t>rd</a:t>
            </a:r>
            <a:r>
              <a:rPr lang="en-US" sz="1600" b="1" dirty="0" smtClean="0">
                <a:solidFill>
                  <a:schemeClr val="tx2">
                    <a:lumMod val="50000"/>
                  </a:schemeClr>
                </a:solidFill>
              </a:rPr>
              <a:t> Party</a:t>
            </a:r>
            <a:endParaRPr lang="en-US" sz="1600" b="1" dirty="0">
              <a:solidFill>
                <a:schemeClr val="tx2">
                  <a:lumMod val="50000"/>
                </a:schemeClr>
              </a:solidFill>
            </a:endParaRPr>
          </a:p>
        </p:txBody>
      </p:sp>
      <p:sp>
        <p:nvSpPr>
          <p:cNvPr id="106" name="Rounded Rectangle 105"/>
          <p:cNvSpPr/>
          <p:nvPr/>
        </p:nvSpPr>
        <p:spPr bwMode="auto">
          <a:xfrm>
            <a:off x="9136087" y="1547092"/>
            <a:ext cx="2262855" cy="615758"/>
          </a:xfrm>
          <a:prstGeom prst="roundRect">
            <a:avLst/>
          </a:prstGeom>
          <a:gradFill flip="none" rotWithShape="1">
            <a:gsLst>
              <a:gs pos="0">
                <a:schemeClr val="accent2">
                  <a:lumMod val="50000"/>
                  <a:alpha val="60000"/>
                </a:schemeClr>
              </a:gs>
              <a:gs pos="80000">
                <a:schemeClr val="accent2">
                  <a:lumMod val="75000"/>
                  <a:alpha val="81000"/>
                </a:schemeClr>
              </a:gs>
              <a:gs pos="100000">
                <a:schemeClr val="accent2">
                  <a:lumMod val="50000"/>
                  <a:alpha val="36000"/>
                </a:schemeClr>
              </a:gs>
            </a:gsLst>
            <a:lin ang="16200000" scaled="0"/>
            <a:tileRect/>
          </a:gradFill>
          <a:ln>
            <a:solidFill>
              <a:schemeClr val="accent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400" b="1" dirty="0">
                <a:solidFill>
                  <a:schemeClr val="tx1"/>
                </a:solidFill>
              </a:rPr>
              <a:t>MS DQ </a:t>
            </a:r>
          </a:p>
          <a:p>
            <a:pPr algn="ctr"/>
            <a:r>
              <a:rPr lang="en-US" sz="1400" b="1" dirty="0">
                <a:solidFill>
                  <a:schemeClr val="tx1"/>
                </a:solidFill>
              </a:rPr>
              <a:t>Domains Store</a:t>
            </a:r>
          </a:p>
        </p:txBody>
      </p:sp>
      <p:sp>
        <p:nvSpPr>
          <p:cNvPr id="107" name="Rounded Rectangle 106"/>
          <p:cNvSpPr/>
          <p:nvPr/>
        </p:nvSpPr>
        <p:spPr bwMode="auto">
          <a:xfrm>
            <a:off x="10567684" y="3186216"/>
            <a:ext cx="1100643" cy="844470"/>
          </a:xfrm>
          <a:prstGeom prst="roundRect">
            <a:avLst/>
          </a:prstGeom>
          <a:gradFill flip="none" rotWithShape="1">
            <a:gsLst>
              <a:gs pos="0">
                <a:schemeClr val="accent2">
                  <a:lumMod val="50000"/>
                  <a:alpha val="60000"/>
                </a:schemeClr>
              </a:gs>
              <a:gs pos="80000">
                <a:schemeClr val="accent2">
                  <a:lumMod val="75000"/>
                  <a:alpha val="81000"/>
                </a:schemeClr>
              </a:gs>
              <a:gs pos="100000">
                <a:schemeClr val="accent2">
                  <a:lumMod val="50000"/>
                  <a:alpha val="36000"/>
                </a:schemeClr>
              </a:gs>
            </a:gsLst>
            <a:lin ang="16200000" scaled="0"/>
            <a:tileRect/>
          </a:gradFill>
          <a:ln>
            <a:solidFill>
              <a:schemeClr val="accent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200" b="1" dirty="0">
                <a:solidFill>
                  <a:schemeClr val="tx1"/>
                </a:solidFill>
              </a:rPr>
              <a:t>Reference Data Services</a:t>
            </a:r>
          </a:p>
        </p:txBody>
      </p:sp>
      <p:sp>
        <p:nvSpPr>
          <p:cNvPr id="108" name="Rounded Rectangle 107"/>
          <p:cNvSpPr/>
          <p:nvPr/>
        </p:nvSpPr>
        <p:spPr bwMode="auto">
          <a:xfrm>
            <a:off x="10558208" y="4354616"/>
            <a:ext cx="1150389" cy="844470"/>
          </a:xfrm>
          <a:prstGeom prst="roundRect">
            <a:avLst/>
          </a:prstGeom>
          <a:gradFill flip="none" rotWithShape="1">
            <a:gsLst>
              <a:gs pos="0">
                <a:schemeClr val="accent2">
                  <a:lumMod val="50000"/>
                  <a:alpha val="60000"/>
                </a:schemeClr>
              </a:gs>
              <a:gs pos="80000">
                <a:schemeClr val="accent2">
                  <a:lumMod val="75000"/>
                  <a:alpha val="81000"/>
                </a:schemeClr>
              </a:gs>
              <a:gs pos="100000">
                <a:schemeClr val="accent2">
                  <a:lumMod val="50000"/>
                  <a:alpha val="36000"/>
                </a:schemeClr>
              </a:gs>
            </a:gsLst>
            <a:lin ang="16200000" scaled="0"/>
            <a:tileRect/>
          </a:gradFill>
          <a:ln>
            <a:solidFill>
              <a:schemeClr val="accent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200" b="1" dirty="0">
                <a:solidFill>
                  <a:schemeClr val="tx1"/>
                </a:solidFill>
              </a:rPr>
              <a:t>Reference Data Sets</a:t>
            </a:r>
          </a:p>
        </p:txBody>
      </p:sp>
      <p:cxnSp>
        <p:nvCxnSpPr>
          <p:cNvPr id="115" name="Straight Connector 114"/>
          <p:cNvCxnSpPr/>
          <p:nvPr/>
        </p:nvCxnSpPr>
        <p:spPr>
          <a:xfrm flipH="1">
            <a:off x="3033192" y="3432813"/>
            <a:ext cx="7265110" cy="0"/>
          </a:xfrm>
          <a:prstGeom prst="line">
            <a:avLst/>
          </a:prstGeom>
          <a:ln>
            <a:solidFill>
              <a:srgbClr val="FFFFFF"/>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2993173" y="4701274"/>
            <a:ext cx="7265110" cy="0"/>
          </a:xfrm>
          <a:prstGeom prst="line">
            <a:avLst/>
          </a:prstGeom>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118" name="Left-Right Arrow 117"/>
          <p:cNvSpPr/>
          <p:nvPr/>
        </p:nvSpPr>
        <p:spPr>
          <a:xfrm rot="5400000">
            <a:off x="4139695" y="4553213"/>
            <a:ext cx="410735" cy="196418"/>
          </a:xfrm>
          <a:prstGeom prst="leftRightArrow">
            <a:avLst/>
          </a:prstGeom>
          <a:ln>
            <a:headEnd type="arrow"/>
            <a:tailEnd type="arrow"/>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9" name="Left-Right Arrow 118"/>
          <p:cNvSpPr/>
          <p:nvPr/>
        </p:nvSpPr>
        <p:spPr>
          <a:xfrm rot="3586843">
            <a:off x="6428390" y="4628954"/>
            <a:ext cx="583323" cy="189792"/>
          </a:xfrm>
          <a:prstGeom prst="leftRightArrow">
            <a:avLst/>
          </a:prstGeom>
          <a:ln>
            <a:headEnd type="arrow"/>
            <a:tailEnd type="arrow"/>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1" name="Left-Right Arrow 120"/>
          <p:cNvSpPr/>
          <p:nvPr/>
        </p:nvSpPr>
        <p:spPr>
          <a:xfrm rot="5400000">
            <a:off x="8942785" y="4528018"/>
            <a:ext cx="544944" cy="263464"/>
          </a:xfrm>
          <a:prstGeom prst="leftRightArrow">
            <a:avLst/>
          </a:prstGeom>
          <a:ln>
            <a:headEnd type="arrow"/>
            <a:tailEnd type="arrow"/>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3" name="Left-Right Arrow 122"/>
          <p:cNvSpPr/>
          <p:nvPr/>
        </p:nvSpPr>
        <p:spPr>
          <a:xfrm rot="1076329">
            <a:off x="9718910" y="3282894"/>
            <a:ext cx="821860" cy="263464"/>
          </a:xfrm>
          <a:prstGeom prst="leftRightArrow">
            <a:avLst/>
          </a:prstGeom>
          <a:ln>
            <a:headEnd type="arrow"/>
            <a:tailEnd type="arrow"/>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4" name="Left-Right Arrow 123"/>
          <p:cNvSpPr/>
          <p:nvPr/>
        </p:nvSpPr>
        <p:spPr>
          <a:xfrm rot="5400000">
            <a:off x="4745063" y="2405304"/>
            <a:ext cx="446424" cy="115453"/>
          </a:xfrm>
          <a:prstGeom prst="leftRightArrow">
            <a:avLst/>
          </a:prstGeom>
          <a:ln>
            <a:headEnd type="arrow"/>
            <a:tailEnd type="arrow"/>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63" name="Picture 4" descr="C:\1 Awareness\Events\Convergence\Graphics\Rectangle_LtBlue_small.png"/>
          <p:cNvPicPr>
            <a:picLocks noChangeAspect="1" noChangeArrowheads="1"/>
          </p:cNvPicPr>
          <p:nvPr/>
        </p:nvPicPr>
        <p:blipFill>
          <a:blip r:embed="rId3">
            <a:lum contrast="50000"/>
            <a:alphaModFix amt="89000"/>
          </a:blip>
          <a:srcRect/>
          <a:stretch>
            <a:fillRect/>
          </a:stretch>
        </p:blipFill>
        <p:spPr bwMode="auto">
          <a:xfrm>
            <a:off x="323263" y="4602790"/>
            <a:ext cx="2170495" cy="8697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6" name="Rectangle 25"/>
          <p:cNvSpPr/>
          <p:nvPr/>
        </p:nvSpPr>
        <p:spPr>
          <a:xfrm>
            <a:off x="630815" y="4708642"/>
            <a:ext cx="1726750" cy="533400"/>
          </a:xfrm>
          <a:prstGeom prst="rect">
            <a:avLst/>
          </a:prstGeom>
          <a:no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a:gradFill>
                  <a:gsLst>
                    <a:gs pos="0">
                      <a:srgbClr val="FFFFFF"/>
                    </a:gs>
                    <a:gs pos="100000">
                      <a:srgbClr val="FFFFFF"/>
                    </a:gs>
                  </a:gsLst>
                  <a:lin ang="5400000" scaled="0"/>
                </a:gradFill>
              </a:rPr>
              <a:t>SSIS DQ Component</a:t>
            </a:r>
          </a:p>
        </p:txBody>
      </p:sp>
      <p:grpSp>
        <p:nvGrpSpPr>
          <p:cNvPr id="59" name="Group 58"/>
          <p:cNvGrpSpPr/>
          <p:nvPr/>
        </p:nvGrpSpPr>
        <p:grpSpPr>
          <a:xfrm>
            <a:off x="3047930" y="5326302"/>
            <a:ext cx="2578424" cy="892851"/>
            <a:chOff x="2196425" y="2078181"/>
            <a:chExt cx="1545359" cy="892851"/>
          </a:xfrm>
        </p:grpSpPr>
        <p:sp>
          <p:nvSpPr>
            <p:cNvPr id="60" name="Flowchart: Direct Access Storage 23"/>
            <p:cNvSpPr/>
            <p:nvPr/>
          </p:nvSpPr>
          <p:spPr bwMode="auto">
            <a:xfrm rot="16200000">
              <a:off x="2589966" y="1774169"/>
              <a:ext cx="838970" cy="1446994"/>
            </a:xfrm>
            <a:prstGeom prst="flowChartMagneticDrum">
              <a:avLst/>
            </a:prstGeom>
            <a:gradFill>
              <a:gsLst>
                <a:gs pos="0">
                  <a:srgbClr val="328094">
                    <a:alpha val="20000"/>
                  </a:srgbClr>
                </a:gs>
                <a:gs pos="100000">
                  <a:srgbClr val="87C1D5">
                    <a:alpha val="63000"/>
                  </a:srgbClr>
                </a:gs>
              </a:gsLst>
              <a:lin ang="4500000" scaled="0"/>
            </a:gradFill>
            <a:ln w="22225">
              <a:gradFill flip="none" rotWithShape="1">
                <a:gsLst>
                  <a:gs pos="0">
                    <a:schemeClr val="tx1"/>
                  </a:gs>
                  <a:gs pos="100000">
                    <a:srgbClr val="AFD5E3"/>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eaLnBrk="0" hangingPunct="0">
                <a:lnSpc>
                  <a:spcPct val="85000"/>
                </a:lnSpc>
                <a:defRPr/>
              </a:pPr>
              <a:endParaRPr lang="en-US" dirty="0">
                <a:solidFill>
                  <a:schemeClr val="tx1"/>
                </a:solidFill>
              </a:endParaRPr>
            </a:p>
          </p:txBody>
        </p:sp>
        <p:sp>
          <p:nvSpPr>
            <p:cNvPr id="68" name="Can 67"/>
            <p:cNvSpPr/>
            <p:nvPr/>
          </p:nvSpPr>
          <p:spPr bwMode="auto">
            <a:xfrm>
              <a:off x="2196425" y="2127494"/>
              <a:ext cx="1545359" cy="843538"/>
            </a:xfrm>
            <a:prstGeom prst="can">
              <a:avLst/>
            </a:prstGeom>
            <a:no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600" b="1" dirty="0">
                  <a:solidFill>
                    <a:srgbClr val="002D42"/>
                  </a:solidFill>
                </a:rPr>
                <a:t>DQ  Active Projects</a:t>
              </a:r>
            </a:p>
          </p:txBody>
        </p:sp>
      </p:grpSp>
      <p:grpSp>
        <p:nvGrpSpPr>
          <p:cNvPr id="85" name="Group 84"/>
          <p:cNvGrpSpPr/>
          <p:nvPr/>
        </p:nvGrpSpPr>
        <p:grpSpPr>
          <a:xfrm>
            <a:off x="5618655" y="5324763"/>
            <a:ext cx="2863205" cy="892851"/>
            <a:chOff x="2196425" y="2078181"/>
            <a:chExt cx="1545359" cy="892851"/>
          </a:xfrm>
        </p:grpSpPr>
        <p:sp>
          <p:nvSpPr>
            <p:cNvPr id="86" name="Flowchart: Direct Access Storage 23"/>
            <p:cNvSpPr/>
            <p:nvPr/>
          </p:nvSpPr>
          <p:spPr bwMode="auto">
            <a:xfrm rot="16200000">
              <a:off x="2589966" y="1774169"/>
              <a:ext cx="838970" cy="1446994"/>
            </a:xfrm>
            <a:prstGeom prst="flowChartMagneticDrum">
              <a:avLst/>
            </a:prstGeom>
            <a:gradFill>
              <a:gsLst>
                <a:gs pos="0">
                  <a:srgbClr val="328094">
                    <a:alpha val="20000"/>
                  </a:srgbClr>
                </a:gs>
                <a:gs pos="100000">
                  <a:srgbClr val="87C1D5">
                    <a:alpha val="63000"/>
                  </a:srgbClr>
                </a:gs>
              </a:gsLst>
              <a:lin ang="4500000" scaled="0"/>
            </a:gradFill>
            <a:ln w="22225">
              <a:gradFill flip="none" rotWithShape="1">
                <a:gsLst>
                  <a:gs pos="0">
                    <a:schemeClr val="tx1"/>
                  </a:gs>
                  <a:gs pos="100000">
                    <a:srgbClr val="AFD5E3"/>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eaLnBrk="0" hangingPunct="0">
                <a:lnSpc>
                  <a:spcPct val="85000"/>
                </a:lnSpc>
                <a:defRPr/>
              </a:pPr>
              <a:endParaRPr lang="en-US" dirty="0">
                <a:solidFill>
                  <a:schemeClr val="tx1"/>
                </a:solidFill>
              </a:endParaRPr>
            </a:p>
          </p:txBody>
        </p:sp>
        <p:sp>
          <p:nvSpPr>
            <p:cNvPr id="87" name="Can 86"/>
            <p:cNvSpPr/>
            <p:nvPr/>
          </p:nvSpPr>
          <p:spPr bwMode="auto">
            <a:xfrm>
              <a:off x="2196425" y="2127494"/>
              <a:ext cx="1545359" cy="843538"/>
            </a:xfrm>
            <a:prstGeom prst="can">
              <a:avLst/>
            </a:prstGeom>
            <a:no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1600" b="1" dirty="0">
                <a:solidFill>
                  <a:srgbClr val="002D42"/>
                </a:solidFill>
              </a:endParaRPr>
            </a:p>
          </p:txBody>
        </p:sp>
      </p:grpSp>
      <p:sp>
        <p:nvSpPr>
          <p:cNvPr id="72" name="Can 71"/>
          <p:cNvSpPr/>
          <p:nvPr/>
        </p:nvSpPr>
        <p:spPr bwMode="auto">
          <a:xfrm>
            <a:off x="5935531" y="5261816"/>
            <a:ext cx="1166719" cy="766455"/>
          </a:xfrm>
          <a:prstGeom prst="can">
            <a:avLst/>
          </a:prstGeom>
          <a:gradFill flip="none" rotWithShape="1">
            <a:gsLst>
              <a:gs pos="0">
                <a:schemeClr val="bg2">
                  <a:lumMod val="25000"/>
                </a:schemeClr>
              </a:gs>
              <a:gs pos="52000">
                <a:schemeClr val="tx1">
                  <a:lumMod val="50000"/>
                  <a:lumOff val="50000"/>
                  <a:alpha val="64000"/>
                </a:schemeClr>
              </a:gs>
              <a:gs pos="100000">
                <a:schemeClr val="bg2">
                  <a:lumMod val="25000"/>
                </a:schemeClr>
              </a:gs>
            </a:gsLst>
            <a:lin ang="3600000" scaled="0"/>
            <a:tileRect/>
          </a:gra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400" dirty="0">
                <a:solidFill>
                  <a:srgbClr val="002D42"/>
                </a:solidFill>
              </a:rPr>
              <a:t>MS Data Domains</a:t>
            </a:r>
          </a:p>
        </p:txBody>
      </p:sp>
      <p:sp>
        <p:nvSpPr>
          <p:cNvPr id="75" name="Can 74"/>
          <p:cNvSpPr/>
          <p:nvPr/>
        </p:nvSpPr>
        <p:spPr bwMode="auto">
          <a:xfrm>
            <a:off x="7203965" y="5260273"/>
            <a:ext cx="1166719" cy="766454"/>
          </a:xfrm>
          <a:prstGeom prst="can">
            <a:avLst/>
          </a:prstGeom>
          <a:gradFill flip="none" rotWithShape="1">
            <a:gsLst>
              <a:gs pos="0">
                <a:schemeClr val="bg2">
                  <a:lumMod val="25000"/>
                </a:schemeClr>
              </a:gs>
              <a:gs pos="52000">
                <a:schemeClr val="tx1">
                  <a:lumMod val="50000"/>
                  <a:lumOff val="50000"/>
                  <a:alpha val="64000"/>
                </a:schemeClr>
              </a:gs>
              <a:gs pos="100000">
                <a:schemeClr val="bg2">
                  <a:lumMod val="25000"/>
                </a:schemeClr>
              </a:gs>
            </a:gsLst>
            <a:lin ang="3600000" scaled="0"/>
            <a:tileRect/>
          </a:gra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500" dirty="0">
                <a:solidFill>
                  <a:srgbClr val="002D42"/>
                </a:solidFill>
              </a:rPr>
              <a:t>Local Data Domains</a:t>
            </a:r>
          </a:p>
        </p:txBody>
      </p:sp>
      <p:grpSp>
        <p:nvGrpSpPr>
          <p:cNvPr id="88" name="Group 87"/>
          <p:cNvGrpSpPr/>
          <p:nvPr/>
        </p:nvGrpSpPr>
        <p:grpSpPr>
          <a:xfrm>
            <a:off x="8588080" y="5315527"/>
            <a:ext cx="1548589" cy="892851"/>
            <a:chOff x="2196425" y="2078181"/>
            <a:chExt cx="1545359" cy="892851"/>
          </a:xfrm>
        </p:grpSpPr>
        <p:sp>
          <p:nvSpPr>
            <p:cNvPr id="89" name="Flowchart: Direct Access Storage 23"/>
            <p:cNvSpPr/>
            <p:nvPr/>
          </p:nvSpPr>
          <p:spPr bwMode="auto">
            <a:xfrm rot="16200000">
              <a:off x="2589966" y="1774169"/>
              <a:ext cx="838970" cy="1446994"/>
            </a:xfrm>
            <a:prstGeom prst="flowChartMagneticDrum">
              <a:avLst/>
            </a:prstGeom>
            <a:gradFill>
              <a:gsLst>
                <a:gs pos="0">
                  <a:srgbClr val="328094">
                    <a:alpha val="20000"/>
                  </a:srgbClr>
                </a:gs>
                <a:gs pos="100000">
                  <a:srgbClr val="87C1D5">
                    <a:alpha val="63000"/>
                  </a:srgbClr>
                </a:gs>
              </a:gsLst>
              <a:lin ang="4500000" scaled="0"/>
            </a:gradFill>
            <a:ln w="22225">
              <a:gradFill flip="none" rotWithShape="1">
                <a:gsLst>
                  <a:gs pos="0">
                    <a:schemeClr val="tx1"/>
                  </a:gs>
                  <a:gs pos="100000">
                    <a:srgbClr val="AFD5E3"/>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eaLnBrk="0" hangingPunct="0">
                <a:lnSpc>
                  <a:spcPct val="85000"/>
                </a:lnSpc>
                <a:defRPr/>
              </a:pPr>
              <a:endParaRPr lang="en-US" dirty="0">
                <a:solidFill>
                  <a:schemeClr val="tx1"/>
                </a:solidFill>
              </a:endParaRPr>
            </a:p>
          </p:txBody>
        </p:sp>
        <p:sp>
          <p:nvSpPr>
            <p:cNvPr id="91" name="Can 90"/>
            <p:cNvSpPr/>
            <p:nvPr/>
          </p:nvSpPr>
          <p:spPr bwMode="auto">
            <a:xfrm>
              <a:off x="2196425" y="2127494"/>
              <a:ext cx="1545359" cy="843538"/>
            </a:xfrm>
            <a:prstGeom prst="can">
              <a:avLst/>
            </a:prstGeom>
            <a:no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1600" b="1" dirty="0">
                <a:solidFill>
                  <a:srgbClr val="002D42"/>
                </a:solidFill>
              </a:endParaRPr>
            </a:p>
          </p:txBody>
        </p:sp>
      </p:grpSp>
      <p:sp>
        <p:nvSpPr>
          <p:cNvPr id="81" name="Can 80"/>
          <p:cNvSpPr/>
          <p:nvPr/>
        </p:nvSpPr>
        <p:spPr bwMode="auto">
          <a:xfrm>
            <a:off x="8843609" y="5270936"/>
            <a:ext cx="1120656" cy="755792"/>
          </a:xfrm>
          <a:prstGeom prst="can">
            <a:avLst/>
          </a:prstGeom>
          <a:gradFill flip="none" rotWithShape="1">
            <a:gsLst>
              <a:gs pos="0">
                <a:schemeClr val="bg2">
                  <a:lumMod val="25000"/>
                </a:schemeClr>
              </a:gs>
              <a:gs pos="52000">
                <a:schemeClr val="tx1">
                  <a:lumMod val="50000"/>
                  <a:lumOff val="50000"/>
                  <a:alpha val="64000"/>
                </a:schemeClr>
              </a:gs>
              <a:gs pos="100000">
                <a:schemeClr val="bg2">
                  <a:lumMod val="25000"/>
                </a:schemeClr>
              </a:gs>
            </a:gsLst>
            <a:lin ang="3600000" scaled="0"/>
            <a:tileRect/>
          </a:gradFill>
          <a:ln>
            <a:solidFill>
              <a:srgbClr val="FFFFFF"/>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500" dirty="0">
                <a:solidFill>
                  <a:srgbClr val="002D42"/>
                </a:solidFill>
              </a:rPr>
              <a:t>Published KBs</a:t>
            </a:r>
          </a:p>
        </p:txBody>
      </p:sp>
      <p:sp>
        <p:nvSpPr>
          <p:cNvPr id="94" name="Rounded Rectangle 93"/>
          <p:cNvSpPr/>
          <p:nvPr/>
        </p:nvSpPr>
        <p:spPr bwMode="auto">
          <a:xfrm>
            <a:off x="3616047" y="3817696"/>
            <a:ext cx="1578330" cy="600365"/>
          </a:xfrm>
          <a:prstGeom prst="roundRect">
            <a:avLst/>
          </a:prstGeom>
          <a:gradFill flip="none" rotWithShape="1">
            <a:gsLst>
              <a:gs pos="0">
                <a:schemeClr val="bg2">
                  <a:lumMod val="25000"/>
                </a:schemeClr>
              </a:gs>
              <a:gs pos="52000">
                <a:schemeClr val="tx1">
                  <a:lumMod val="50000"/>
                  <a:lumOff val="50000"/>
                  <a:alpha val="64000"/>
                </a:schemeClr>
              </a:gs>
              <a:gs pos="100000">
                <a:schemeClr val="bg2">
                  <a:lumMod val="25000"/>
                </a:schemeClr>
              </a:gs>
            </a:gsLst>
            <a:lin ang="3600000" scaled="0"/>
            <a:tileRect/>
          </a:gra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300" dirty="0">
                <a:solidFill>
                  <a:srgbClr val="002D42"/>
                </a:solidFill>
              </a:rPr>
              <a:t>Knowledge Discovery</a:t>
            </a:r>
          </a:p>
        </p:txBody>
      </p:sp>
      <p:sp>
        <p:nvSpPr>
          <p:cNvPr id="102" name="Rounded Rectangle 101"/>
          <p:cNvSpPr/>
          <p:nvPr/>
        </p:nvSpPr>
        <p:spPr bwMode="auto">
          <a:xfrm>
            <a:off x="5284714" y="3800763"/>
            <a:ext cx="1578330" cy="600365"/>
          </a:xfrm>
          <a:prstGeom prst="roundRect">
            <a:avLst/>
          </a:prstGeom>
          <a:gradFill flip="none" rotWithShape="1">
            <a:gsLst>
              <a:gs pos="0">
                <a:schemeClr val="bg2">
                  <a:lumMod val="25000"/>
                </a:schemeClr>
              </a:gs>
              <a:gs pos="52000">
                <a:schemeClr val="tx1">
                  <a:lumMod val="50000"/>
                  <a:lumOff val="50000"/>
                  <a:alpha val="64000"/>
                </a:schemeClr>
              </a:gs>
              <a:gs pos="100000">
                <a:schemeClr val="bg2">
                  <a:lumMod val="25000"/>
                </a:schemeClr>
              </a:gs>
            </a:gsLst>
            <a:lin ang="3600000" scaled="0"/>
            <a:tileRect/>
          </a:gra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300" dirty="0" smtClean="0">
                <a:solidFill>
                  <a:srgbClr val="002D42"/>
                </a:solidFill>
              </a:rPr>
              <a:t>Data Profiling &amp; Exploration</a:t>
            </a:r>
            <a:endParaRPr lang="en-US" sz="1300" dirty="0">
              <a:solidFill>
                <a:srgbClr val="002D42"/>
              </a:solidFill>
            </a:endParaRPr>
          </a:p>
        </p:txBody>
      </p:sp>
      <p:sp>
        <p:nvSpPr>
          <p:cNvPr id="103" name="Rounded Rectangle 102"/>
          <p:cNvSpPr/>
          <p:nvPr/>
        </p:nvSpPr>
        <p:spPr bwMode="auto">
          <a:xfrm>
            <a:off x="6930291" y="3722254"/>
            <a:ext cx="1578330" cy="295565"/>
          </a:xfrm>
          <a:prstGeom prst="roundRect">
            <a:avLst/>
          </a:prstGeom>
          <a:gradFill flip="none" rotWithShape="1">
            <a:gsLst>
              <a:gs pos="0">
                <a:schemeClr val="bg2">
                  <a:lumMod val="25000"/>
                </a:schemeClr>
              </a:gs>
              <a:gs pos="52000">
                <a:schemeClr val="tx1">
                  <a:lumMod val="50000"/>
                  <a:lumOff val="50000"/>
                  <a:alpha val="64000"/>
                </a:schemeClr>
              </a:gs>
              <a:gs pos="100000">
                <a:schemeClr val="bg2">
                  <a:lumMod val="25000"/>
                </a:schemeClr>
              </a:gs>
            </a:gsLst>
            <a:lin ang="3600000" scaled="0"/>
            <a:tileRect/>
          </a:gra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300" dirty="0">
                <a:solidFill>
                  <a:srgbClr val="002D42"/>
                </a:solidFill>
              </a:rPr>
              <a:t>Cleansing</a:t>
            </a:r>
          </a:p>
        </p:txBody>
      </p:sp>
      <p:sp>
        <p:nvSpPr>
          <p:cNvPr id="116" name="Rounded Rectangle 115"/>
          <p:cNvSpPr/>
          <p:nvPr/>
        </p:nvSpPr>
        <p:spPr bwMode="auto">
          <a:xfrm>
            <a:off x="658945" y="2068944"/>
            <a:ext cx="1578330" cy="678874"/>
          </a:xfrm>
          <a:prstGeom prst="roundRect">
            <a:avLst/>
          </a:prstGeom>
          <a:gradFill flip="none" rotWithShape="1">
            <a:gsLst>
              <a:gs pos="0">
                <a:schemeClr val="bg2">
                  <a:lumMod val="25000"/>
                </a:schemeClr>
              </a:gs>
              <a:gs pos="52000">
                <a:schemeClr val="tx1">
                  <a:lumMod val="50000"/>
                  <a:lumOff val="50000"/>
                  <a:alpha val="64000"/>
                </a:schemeClr>
              </a:gs>
              <a:gs pos="100000">
                <a:schemeClr val="bg2">
                  <a:lumMod val="25000"/>
                </a:schemeClr>
              </a:gs>
            </a:gsLst>
            <a:lin ang="3600000" scaled="0"/>
            <a:tileRect/>
          </a:gra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300" dirty="0">
                <a:solidFill>
                  <a:srgbClr val="002D42"/>
                </a:solidFill>
              </a:rPr>
              <a:t>Knowledge Discovery and Management</a:t>
            </a:r>
          </a:p>
        </p:txBody>
      </p:sp>
      <p:sp>
        <p:nvSpPr>
          <p:cNvPr id="120" name="Rounded Rectangle 119"/>
          <p:cNvSpPr/>
          <p:nvPr/>
        </p:nvSpPr>
        <p:spPr bwMode="auto">
          <a:xfrm>
            <a:off x="665106" y="2867889"/>
            <a:ext cx="1578330" cy="678874"/>
          </a:xfrm>
          <a:prstGeom prst="roundRect">
            <a:avLst/>
          </a:prstGeom>
          <a:gradFill flip="none" rotWithShape="1">
            <a:gsLst>
              <a:gs pos="0">
                <a:schemeClr val="bg2">
                  <a:lumMod val="25000"/>
                </a:schemeClr>
              </a:gs>
              <a:gs pos="52000">
                <a:schemeClr val="tx1">
                  <a:lumMod val="50000"/>
                  <a:lumOff val="50000"/>
                  <a:alpha val="64000"/>
                </a:schemeClr>
              </a:gs>
              <a:gs pos="100000">
                <a:schemeClr val="bg2">
                  <a:lumMod val="25000"/>
                </a:schemeClr>
              </a:gs>
            </a:gsLst>
            <a:lin ang="3600000" scaled="0"/>
            <a:tileRect/>
          </a:gra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a:solidFill>
                  <a:srgbClr val="002D42"/>
                </a:solidFill>
              </a:rPr>
              <a:t>Interactive DQ Projects</a:t>
            </a:r>
          </a:p>
        </p:txBody>
      </p:sp>
      <p:sp>
        <p:nvSpPr>
          <p:cNvPr id="122" name="Rounded Rectangle 121"/>
          <p:cNvSpPr/>
          <p:nvPr/>
        </p:nvSpPr>
        <p:spPr bwMode="auto">
          <a:xfrm>
            <a:off x="671265" y="3659138"/>
            <a:ext cx="1578330" cy="678874"/>
          </a:xfrm>
          <a:prstGeom prst="roundRect">
            <a:avLst/>
          </a:prstGeom>
          <a:gradFill flip="none" rotWithShape="1">
            <a:gsLst>
              <a:gs pos="0">
                <a:schemeClr val="bg2">
                  <a:lumMod val="25000"/>
                </a:schemeClr>
              </a:gs>
              <a:gs pos="52000">
                <a:schemeClr val="tx1">
                  <a:lumMod val="50000"/>
                  <a:lumOff val="50000"/>
                  <a:alpha val="64000"/>
                </a:schemeClr>
              </a:gs>
              <a:gs pos="100000">
                <a:schemeClr val="bg2">
                  <a:lumMod val="25000"/>
                </a:schemeClr>
              </a:gs>
            </a:gsLst>
            <a:lin ang="3600000" scaled="0"/>
            <a:tileRect/>
          </a:gra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a:solidFill>
                  <a:srgbClr val="002D42"/>
                </a:solidFill>
              </a:rPr>
              <a:t>Data Exploration</a:t>
            </a:r>
          </a:p>
        </p:txBody>
      </p:sp>
      <p:grpSp>
        <p:nvGrpSpPr>
          <p:cNvPr id="134" name="Group 133"/>
          <p:cNvGrpSpPr/>
          <p:nvPr/>
        </p:nvGrpSpPr>
        <p:grpSpPr>
          <a:xfrm>
            <a:off x="523382" y="5542920"/>
            <a:ext cx="1970378" cy="990705"/>
            <a:chOff x="7723" y="2066202"/>
            <a:chExt cx="3985745" cy="990705"/>
          </a:xfrm>
        </p:grpSpPr>
        <p:sp>
          <p:nvSpPr>
            <p:cNvPr id="135" name="Rounded Rectangle 134"/>
            <p:cNvSpPr/>
            <p:nvPr/>
          </p:nvSpPr>
          <p:spPr>
            <a:xfrm>
              <a:off x="7723" y="2066202"/>
              <a:ext cx="3985745" cy="990705"/>
            </a:xfrm>
            <a:prstGeom prst="roundRect">
              <a:avLst/>
            </a:prstGeom>
            <a:gradFill flip="none" rotWithShape="1">
              <a:gsLst>
                <a:gs pos="0">
                  <a:schemeClr val="accent4">
                    <a:lumMod val="75000"/>
                    <a:alpha val="64000"/>
                  </a:schemeClr>
                </a:gs>
                <a:gs pos="100000">
                  <a:schemeClr val="accent4"/>
                </a:gs>
                <a:gs pos="76000">
                  <a:schemeClr val="accent1">
                    <a:alpha val="64000"/>
                  </a:schemeClr>
                </a:gs>
              </a:gsLst>
              <a:lin ang="16200000" scaled="0"/>
              <a:tileRect/>
            </a:gradFill>
          </p:spPr>
          <p:style>
            <a:lnRef idx="0">
              <a:schemeClr val="lt1">
                <a:hueOff val="0"/>
                <a:satOff val="0"/>
                <a:lumOff val="0"/>
                <a:alphaOff val="0"/>
              </a:schemeClr>
            </a:lnRef>
            <a:fillRef idx="3">
              <a:scrgbClr r="0" g="0" b="0"/>
            </a:fillRef>
            <a:effectRef idx="2">
              <a:schemeClr val="accent2">
                <a:hueOff val="4876107"/>
                <a:satOff val="-146"/>
                <a:lumOff val="-2304"/>
                <a:alphaOff val="0"/>
              </a:schemeClr>
            </a:effectRef>
            <a:fontRef idx="minor">
              <a:schemeClr val="lt1"/>
            </a:fontRef>
          </p:style>
        </p:sp>
        <p:sp>
          <p:nvSpPr>
            <p:cNvPr id="136" name="Rounded Rectangle 4"/>
            <p:cNvSpPr/>
            <p:nvPr/>
          </p:nvSpPr>
          <p:spPr>
            <a:xfrm>
              <a:off x="56085" y="2114564"/>
              <a:ext cx="3889021" cy="8939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algn="ctr" defTabSz="914099" fontAlgn="base">
                <a:spcBef>
                  <a:spcPct val="0"/>
                </a:spcBef>
                <a:spcAft>
                  <a:spcPct val="0"/>
                </a:spcAft>
              </a:pPr>
              <a:r>
                <a:rPr lang="en-US" sz="1400" b="1" dirty="0">
                  <a:solidFill>
                    <a:schemeClr val="accent5">
                      <a:lumMod val="50000"/>
                    </a:schemeClr>
                  </a:solidFill>
                </a:rPr>
                <a:t>Future Clients –Excel, </a:t>
              </a:r>
              <a:r>
                <a:rPr lang="en-US" sz="1400" b="1" dirty="0" smtClean="0">
                  <a:solidFill>
                    <a:schemeClr val="accent5">
                      <a:lumMod val="50000"/>
                    </a:schemeClr>
                  </a:solidFill>
                </a:rPr>
                <a:t>SharePoint…	</a:t>
              </a:r>
              <a:endParaRPr lang="en-US" sz="1400" b="1" dirty="0">
                <a:solidFill>
                  <a:schemeClr val="accent5">
                    <a:lumMod val="50000"/>
                  </a:schemeClr>
                </a:solidFill>
              </a:endParaRPr>
            </a:p>
          </p:txBody>
        </p:sp>
      </p:grpSp>
      <p:sp>
        <p:nvSpPr>
          <p:cNvPr id="140" name="TextBox 139"/>
          <p:cNvSpPr txBox="1"/>
          <p:nvPr/>
        </p:nvSpPr>
        <p:spPr>
          <a:xfrm>
            <a:off x="2963884" y="1173120"/>
            <a:ext cx="2777920" cy="338554"/>
          </a:xfrm>
          <a:prstGeom prst="rect">
            <a:avLst/>
          </a:prstGeom>
          <a:noFill/>
          <a:effectLst/>
        </p:spPr>
        <p:txBody>
          <a:bodyPr wrap="square" rtlCol="0">
            <a:spAutoFit/>
          </a:bodyPr>
          <a:lstStyle/>
          <a:p>
            <a:r>
              <a:rPr lang="en-US" sz="1600" b="1" dirty="0">
                <a:solidFill>
                  <a:schemeClr val="tx2">
                    <a:lumMod val="50000"/>
                  </a:schemeClr>
                </a:solidFill>
              </a:rPr>
              <a:t>Azure Market Place</a:t>
            </a:r>
          </a:p>
        </p:txBody>
      </p:sp>
      <p:sp>
        <p:nvSpPr>
          <p:cNvPr id="141" name="Rounded Rectangle 140"/>
          <p:cNvSpPr/>
          <p:nvPr/>
        </p:nvSpPr>
        <p:spPr bwMode="auto">
          <a:xfrm>
            <a:off x="6265185" y="1554788"/>
            <a:ext cx="2546101" cy="608061"/>
          </a:xfrm>
          <a:prstGeom prst="roundRect">
            <a:avLst/>
          </a:prstGeom>
          <a:gradFill flip="none" rotWithShape="1">
            <a:gsLst>
              <a:gs pos="0">
                <a:schemeClr val="accent2">
                  <a:lumMod val="50000"/>
                  <a:alpha val="60000"/>
                </a:schemeClr>
              </a:gs>
              <a:gs pos="80000">
                <a:schemeClr val="accent2">
                  <a:lumMod val="75000"/>
                  <a:alpha val="81000"/>
                </a:schemeClr>
              </a:gs>
              <a:gs pos="100000">
                <a:schemeClr val="accent2">
                  <a:lumMod val="50000"/>
                  <a:alpha val="36000"/>
                </a:schemeClr>
              </a:gs>
            </a:gsLst>
            <a:lin ang="16200000" scaled="0"/>
            <a:tileRect/>
          </a:gradFill>
          <a:ln>
            <a:solidFill>
              <a:schemeClr val="accent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400" b="1" dirty="0">
                <a:solidFill>
                  <a:srgbClr val="FFFFFF"/>
                </a:solidFill>
              </a:rPr>
              <a:t>Categorized  Reference Data</a:t>
            </a:r>
          </a:p>
        </p:txBody>
      </p:sp>
      <p:sp>
        <p:nvSpPr>
          <p:cNvPr id="142" name="Rounded Rectangle 141"/>
          <p:cNvSpPr/>
          <p:nvPr/>
        </p:nvSpPr>
        <p:spPr bwMode="auto">
          <a:xfrm>
            <a:off x="3377354" y="1570182"/>
            <a:ext cx="2546101" cy="592667"/>
          </a:xfrm>
          <a:prstGeom prst="roundRect">
            <a:avLst/>
          </a:prstGeom>
          <a:gradFill flip="none" rotWithShape="1">
            <a:gsLst>
              <a:gs pos="0">
                <a:schemeClr val="accent2">
                  <a:lumMod val="50000"/>
                  <a:alpha val="60000"/>
                </a:schemeClr>
              </a:gs>
              <a:gs pos="80000">
                <a:schemeClr val="accent2">
                  <a:lumMod val="75000"/>
                  <a:alpha val="81000"/>
                </a:schemeClr>
              </a:gs>
              <a:gs pos="100000">
                <a:schemeClr val="accent2">
                  <a:lumMod val="50000"/>
                  <a:alpha val="36000"/>
                </a:schemeClr>
              </a:gs>
            </a:gsLst>
            <a:lin ang="16200000" scaled="0"/>
            <a:tileRect/>
          </a:gradFill>
          <a:ln>
            <a:solidFill>
              <a:schemeClr val="accent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400" b="1" dirty="0">
                <a:solidFill>
                  <a:schemeClr val="tx1"/>
                </a:solidFill>
              </a:rPr>
              <a:t>Categorized Reference Data Services</a:t>
            </a:r>
          </a:p>
        </p:txBody>
      </p:sp>
      <p:sp>
        <p:nvSpPr>
          <p:cNvPr id="143" name="Round Same Side Corner Rectangle 142"/>
          <p:cNvSpPr/>
          <p:nvPr/>
        </p:nvSpPr>
        <p:spPr bwMode="gray">
          <a:xfrm flipV="1">
            <a:off x="4339448" y="2755514"/>
            <a:ext cx="2349057" cy="569578"/>
          </a:xfrm>
          <a:prstGeom prst="round2SameRect">
            <a:avLst>
              <a:gd name="adj1" fmla="val 10647"/>
              <a:gd name="adj2" fmla="val 11596"/>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solidFill>
              <a:schemeClr val="tx2">
                <a:lumMod val="75000"/>
                <a:alpha val="33000"/>
              </a:schemeClr>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a:solidFill>
                <a:srgbClr val="FFFFFF"/>
              </a:solidFill>
            </a:endParaRPr>
          </a:p>
        </p:txBody>
      </p:sp>
      <p:sp>
        <p:nvSpPr>
          <p:cNvPr id="144" name="Round Same Side Corner Rectangle 143"/>
          <p:cNvSpPr/>
          <p:nvPr/>
        </p:nvSpPr>
        <p:spPr bwMode="gray">
          <a:xfrm flipV="1">
            <a:off x="7001005" y="2746278"/>
            <a:ext cx="2349057" cy="569578"/>
          </a:xfrm>
          <a:prstGeom prst="round2SameRect">
            <a:avLst>
              <a:gd name="adj1" fmla="val 10647"/>
              <a:gd name="adj2" fmla="val 11596"/>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solidFill>
              <a:schemeClr val="tx2">
                <a:lumMod val="75000"/>
                <a:alpha val="33000"/>
              </a:schemeClr>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a:solidFill>
                <a:srgbClr val="FFFFFF"/>
              </a:solidFill>
            </a:endParaRPr>
          </a:p>
        </p:txBody>
      </p:sp>
      <p:sp>
        <p:nvSpPr>
          <p:cNvPr id="45" name="Rectangle 44"/>
          <p:cNvSpPr/>
          <p:nvPr/>
        </p:nvSpPr>
        <p:spPr>
          <a:xfrm>
            <a:off x="6869610" y="2810447"/>
            <a:ext cx="2650475" cy="40457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solidFill>
                  <a:schemeClr val="tx2">
                    <a:lumMod val="75000"/>
                  </a:schemeClr>
                </a:solidFill>
              </a:rPr>
              <a:t>Reference Data API</a:t>
            </a:r>
          </a:p>
          <a:p>
            <a:pPr algn="ctr"/>
            <a:r>
              <a:rPr lang="en-US" sz="1400" dirty="0">
                <a:solidFill>
                  <a:schemeClr val="tx2">
                    <a:lumMod val="75000"/>
                  </a:schemeClr>
                </a:solidFill>
              </a:rPr>
              <a:t>(Browse, Get, Update…)</a:t>
            </a:r>
          </a:p>
        </p:txBody>
      </p:sp>
      <p:sp>
        <p:nvSpPr>
          <p:cNvPr id="44" name="Rectangle 43"/>
          <p:cNvSpPr/>
          <p:nvPr/>
        </p:nvSpPr>
        <p:spPr>
          <a:xfrm>
            <a:off x="4435272" y="2833538"/>
            <a:ext cx="2190475" cy="40457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solidFill>
                  <a:schemeClr val="tx2">
                    <a:lumMod val="75000"/>
                  </a:schemeClr>
                </a:solidFill>
              </a:rPr>
              <a:t>RD Services  API</a:t>
            </a:r>
          </a:p>
          <a:p>
            <a:pPr algn="ctr"/>
            <a:r>
              <a:rPr lang="en-US" sz="1400" dirty="0">
                <a:solidFill>
                  <a:schemeClr val="tx2">
                    <a:lumMod val="75000"/>
                  </a:schemeClr>
                </a:solidFill>
              </a:rPr>
              <a:t>(Browse, Set, Validate…)</a:t>
            </a:r>
          </a:p>
        </p:txBody>
      </p:sp>
      <p:sp>
        <p:nvSpPr>
          <p:cNvPr id="145" name="Left-Right Arrow 144"/>
          <p:cNvSpPr/>
          <p:nvPr/>
        </p:nvSpPr>
        <p:spPr>
          <a:xfrm rot="5400000">
            <a:off x="7437405" y="2403764"/>
            <a:ext cx="446424" cy="115453"/>
          </a:xfrm>
          <a:prstGeom prst="leftRightArrow">
            <a:avLst/>
          </a:prstGeom>
          <a:ln>
            <a:headEnd type="arrow"/>
            <a:tailEnd type="arrow"/>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7" name="Left-Right Arrow 126"/>
          <p:cNvSpPr/>
          <p:nvPr/>
        </p:nvSpPr>
        <p:spPr>
          <a:xfrm rot="5400000">
            <a:off x="4948294" y="3409026"/>
            <a:ext cx="401500" cy="138757"/>
          </a:xfrm>
          <a:prstGeom prst="leftRightArrow">
            <a:avLst/>
          </a:prstGeom>
          <a:ln>
            <a:headEnd type="arrow"/>
            <a:tailEnd type="arrow"/>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28" name="Left-Right Arrow 127"/>
          <p:cNvSpPr/>
          <p:nvPr/>
        </p:nvSpPr>
        <p:spPr>
          <a:xfrm rot="5400000">
            <a:off x="8230205" y="3379782"/>
            <a:ext cx="339925" cy="117202"/>
          </a:xfrm>
          <a:prstGeom prst="leftRightArrow">
            <a:avLst/>
          </a:prstGeom>
          <a:ln>
            <a:headEnd type="arrow"/>
            <a:tailEnd type="arrow"/>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67811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dissolve">
                                      <p:cBhvr>
                                        <p:cTn id="7" dur="500"/>
                                        <p:tgtEl>
                                          <p:spTgt spid="1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dissolve">
                                      <p:cBhvr>
                                        <p:cTn id="10" dur="500"/>
                                        <p:tgtEl>
                                          <p:spTgt spid="42"/>
                                        </p:tgtEl>
                                      </p:cBhvr>
                                    </p:animEffect>
                                  </p:childTnLst>
                                </p:cTn>
                              </p:par>
                              <p:par>
                                <p:cTn id="11" presetID="9" presetClass="entr" presetSubtype="0" fill="hold" nodeType="with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dissolve">
                                      <p:cBhvr>
                                        <p:cTn id="13" dur="500"/>
                                        <p:tgtEl>
                                          <p:spTgt spid="115"/>
                                        </p:tgtEl>
                                      </p:cBhvr>
                                    </p:animEffect>
                                  </p:childTnLst>
                                </p:cTn>
                              </p:par>
                              <p:par>
                                <p:cTn id="14" presetID="9" presetClass="entr" presetSubtype="0" fill="hold" nodeType="withEffect">
                                  <p:stCondLst>
                                    <p:cond delay="0"/>
                                  </p:stCondLst>
                                  <p:childTnLst>
                                    <p:set>
                                      <p:cBhvr>
                                        <p:cTn id="15" dur="1" fill="hold">
                                          <p:stCondLst>
                                            <p:cond delay="0"/>
                                          </p:stCondLst>
                                        </p:cTn>
                                        <p:tgtEl>
                                          <p:spTgt spid="117"/>
                                        </p:tgtEl>
                                        <p:attrNameLst>
                                          <p:attrName>style.visibility</p:attrName>
                                        </p:attrNameLst>
                                      </p:cBhvr>
                                      <p:to>
                                        <p:strVal val="visible"/>
                                      </p:to>
                                    </p:set>
                                    <p:animEffect transition="in" filter="dissolve">
                                      <p:cBhvr>
                                        <p:cTn id="16" dur="500"/>
                                        <p:tgtEl>
                                          <p:spTgt spid="11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dissolve">
                                      <p:cBhvr>
                                        <p:cTn id="21" dur="500"/>
                                        <p:tgtEl>
                                          <p:spTgt spid="5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dissolve">
                                      <p:cBhvr>
                                        <p:cTn id="24" dur="500"/>
                                        <p:tgtEl>
                                          <p:spTgt spid="58"/>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dissolve">
                                      <p:cBhvr>
                                        <p:cTn id="27" dur="500"/>
                                        <p:tgtEl>
                                          <p:spTgt spid="8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dissolve">
                                      <p:cBhvr>
                                        <p:cTn id="30" dur="500"/>
                                        <p:tgtEl>
                                          <p:spTgt spid="75"/>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dissolve">
                                      <p:cBhvr>
                                        <p:cTn id="33" dur="500"/>
                                        <p:tgtEl>
                                          <p:spTgt spid="72"/>
                                        </p:tgtEl>
                                      </p:cBhvr>
                                    </p:animEffect>
                                  </p:childTnLst>
                                </p:cTn>
                              </p:par>
                              <p:par>
                                <p:cTn id="34" presetID="9" presetClass="entr" presetSubtype="0" fill="hold" nodeType="withEffect">
                                  <p:stCondLst>
                                    <p:cond delay="0"/>
                                  </p:stCondLst>
                                  <p:childTnLst>
                                    <p:set>
                                      <p:cBhvr>
                                        <p:cTn id="35" dur="1" fill="hold">
                                          <p:stCondLst>
                                            <p:cond delay="0"/>
                                          </p:stCondLst>
                                        </p:cTn>
                                        <p:tgtEl>
                                          <p:spTgt spid="85"/>
                                        </p:tgtEl>
                                        <p:attrNameLst>
                                          <p:attrName>style.visibility</p:attrName>
                                        </p:attrNameLst>
                                      </p:cBhvr>
                                      <p:to>
                                        <p:strVal val="visible"/>
                                      </p:to>
                                    </p:set>
                                    <p:animEffect transition="in" filter="dissolve">
                                      <p:cBhvr>
                                        <p:cTn id="36" dur="500"/>
                                        <p:tgtEl>
                                          <p:spTgt spid="85"/>
                                        </p:tgtEl>
                                      </p:cBhvr>
                                    </p:animEffect>
                                  </p:childTnLst>
                                </p:cTn>
                              </p:par>
                              <p:par>
                                <p:cTn id="37" presetID="9" presetClass="entr" presetSubtype="0" fill="hold" nodeType="with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dissolve">
                                      <p:cBhvr>
                                        <p:cTn id="39" dur="500"/>
                                        <p:tgtEl>
                                          <p:spTgt spid="88"/>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02"/>
                                        </p:tgtEl>
                                        <p:attrNameLst>
                                          <p:attrName>style.visibility</p:attrName>
                                        </p:attrNameLst>
                                      </p:cBhvr>
                                      <p:to>
                                        <p:strVal val="visible"/>
                                      </p:to>
                                    </p:set>
                                    <p:animEffect transition="in" filter="dissolve">
                                      <p:cBhvr>
                                        <p:cTn id="44" dur="500"/>
                                        <p:tgtEl>
                                          <p:spTgt spid="102"/>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dissolve">
                                      <p:cBhvr>
                                        <p:cTn id="47" dur="500"/>
                                        <p:tgtEl>
                                          <p:spTgt spid="76"/>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94"/>
                                        </p:tgtEl>
                                        <p:attrNameLst>
                                          <p:attrName>style.visibility</p:attrName>
                                        </p:attrNameLst>
                                      </p:cBhvr>
                                      <p:to>
                                        <p:strVal val="visible"/>
                                      </p:to>
                                    </p:set>
                                    <p:animEffect transition="in" filter="dissolve">
                                      <p:cBhvr>
                                        <p:cTn id="50" dur="500"/>
                                        <p:tgtEl>
                                          <p:spTgt spid="94"/>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19"/>
                                        </p:tgtEl>
                                        <p:attrNameLst>
                                          <p:attrName>style.visibility</p:attrName>
                                        </p:attrNameLst>
                                      </p:cBhvr>
                                      <p:to>
                                        <p:strVal val="visible"/>
                                      </p:to>
                                    </p:set>
                                    <p:animEffect transition="in" filter="dissolve">
                                      <p:cBhvr>
                                        <p:cTn id="53" dur="500"/>
                                        <p:tgtEl>
                                          <p:spTgt spid="119"/>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dissolve">
                                      <p:cBhvr>
                                        <p:cTn id="58" dur="500"/>
                                        <p:tgtEl>
                                          <p:spTgt spid="59"/>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03"/>
                                        </p:tgtEl>
                                        <p:attrNameLst>
                                          <p:attrName>style.visibility</p:attrName>
                                        </p:attrNameLst>
                                      </p:cBhvr>
                                      <p:to>
                                        <p:strVal val="visible"/>
                                      </p:to>
                                    </p:set>
                                    <p:animEffect transition="in" filter="dissolve">
                                      <p:cBhvr>
                                        <p:cTn id="61" dur="500"/>
                                        <p:tgtEl>
                                          <p:spTgt spid="103"/>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09"/>
                                        </p:tgtEl>
                                        <p:attrNameLst>
                                          <p:attrName>style.visibility</p:attrName>
                                        </p:attrNameLst>
                                      </p:cBhvr>
                                      <p:to>
                                        <p:strVal val="visible"/>
                                      </p:to>
                                    </p:set>
                                    <p:animEffect transition="in" filter="dissolve">
                                      <p:cBhvr>
                                        <p:cTn id="64" dur="500"/>
                                        <p:tgtEl>
                                          <p:spTgt spid="109"/>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18"/>
                                        </p:tgtEl>
                                        <p:attrNameLst>
                                          <p:attrName>style.visibility</p:attrName>
                                        </p:attrNameLst>
                                      </p:cBhvr>
                                      <p:to>
                                        <p:strVal val="visible"/>
                                      </p:to>
                                    </p:set>
                                    <p:animEffect transition="in" filter="dissolve">
                                      <p:cBhvr>
                                        <p:cTn id="67" dur="500"/>
                                        <p:tgtEl>
                                          <p:spTgt spid="118"/>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dissolve">
                                      <p:cBhvr>
                                        <p:cTn id="70" dur="500"/>
                                        <p:tgtEl>
                                          <p:spTgt spid="52"/>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128"/>
                                        </p:tgtEl>
                                        <p:attrNameLst>
                                          <p:attrName>style.visibility</p:attrName>
                                        </p:attrNameLst>
                                      </p:cBhvr>
                                      <p:to>
                                        <p:strVal val="visible"/>
                                      </p:to>
                                    </p:set>
                                    <p:animEffect transition="in" filter="dissolve">
                                      <p:cBhvr>
                                        <p:cTn id="75" dur="500"/>
                                        <p:tgtEl>
                                          <p:spTgt spid="128"/>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110"/>
                                        </p:tgtEl>
                                        <p:attrNameLst>
                                          <p:attrName>style.visibility</p:attrName>
                                        </p:attrNameLst>
                                      </p:cBhvr>
                                      <p:to>
                                        <p:strVal val="visible"/>
                                      </p:to>
                                    </p:set>
                                    <p:animEffect transition="in" filter="dissolve">
                                      <p:cBhvr>
                                        <p:cTn id="78" dur="500"/>
                                        <p:tgtEl>
                                          <p:spTgt spid="110"/>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dissolve">
                                      <p:cBhvr>
                                        <p:cTn id="81" dur="500"/>
                                        <p:tgtEl>
                                          <p:spTgt spid="121"/>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127"/>
                                        </p:tgtEl>
                                        <p:attrNameLst>
                                          <p:attrName>style.visibility</p:attrName>
                                        </p:attrNameLst>
                                      </p:cBhvr>
                                      <p:to>
                                        <p:strVal val="visible"/>
                                      </p:to>
                                    </p:set>
                                    <p:animEffect transition="in" filter="dissolve">
                                      <p:cBhvr>
                                        <p:cTn id="84" dur="500"/>
                                        <p:tgtEl>
                                          <p:spTgt spid="127"/>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dissolve">
                                      <p:cBhvr>
                                        <p:cTn id="87" dur="500"/>
                                        <p:tgtEl>
                                          <p:spTgt spid="44"/>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dissolve">
                                      <p:cBhvr>
                                        <p:cTn id="90" dur="500"/>
                                        <p:tgtEl>
                                          <p:spTgt spid="45"/>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143"/>
                                        </p:tgtEl>
                                        <p:attrNameLst>
                                          <p:attrName>style.visibility</p:attrName>
                                        </p:attrNameLst>
                                      </p:cBhvr>
                                      <p:to>
                                        <p:strVal val="visible"/>
                                      </p:to>
                                    </p:set>
                                    <p:animEffect transition="in" filter="dissolve">
                                      <p:cBhvr>
                                        <p:cTn id="93" dur="500"/>
                                        <p:tgtEl>
                                          <p:spTgt spid="143"/>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144"/>
                                        </p:tgtEl>
                                        <p:attrNameLst>
                                          <p:attrName>style.visibility</p:attrName>
                                        </p:attrNameLst>
                                      </p:cBhvr>
                                      <p:to>
                                        <p:strVal val="visible"/>
                                      </p:to>
                                    </p:set>
                                    <p:animEffect transition="in" filter="dissolve">
                                      <p:cBhvr>
                                        <p:cTn id="96" dur="500"/>
                                        <p:tgtEl>
                                          <p:spTgt spid="144"/>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dissolve">
                                      <p:cBhvr>
                                        <p:cTn id="101" dur="500"/>
                                        <p:tgtEl>
                                          <p:spTgt spid="131"/>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5"/>
                                        </p:tgtEl>
                                        <p:attrNameLst>
                                          <p:attrName>style.visibility</p:attrName>
                                        </p:attrNameLst>
                                      </p:cBhvr>
                                      <p:to>
                                        <p:strVal val="visible"/>
                                      </p:to>
                                    </p:set>
                                    <p:animEffect transition="in" filter="dissolve">
                                      <p:cBhvr>
                                        <p:cTn id="104" dur="500"/>
                                        <p:tgtEl>
                                          <p:spTgt spid="5"/>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106"/>
                                        </p:tgtEl>
                                        <p:attrNameLst>
                                          <p:attrName>style.visibility</p:attrName>
                                        </p:attrNameLst>
                                      </p:cBhvr>
                                      <p:to>
                                        <p:strVal val="visible"/>
                                      </p:to>
                                    </p:set>
                                    <p:animEffect transition="in" filter="dissolve">
                                      <p:cBhvr>
                                        <p:cTn id="107" dur="500"/>
                                        <p:tgtEl>
                                          <p:spTgt spid="106"/>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140"/>
                                        </p:tgtEl>
                                        <p:attrNameLst>
                                          <p:attrName>style.visibility</p:attrName>
                                        </p:attrNameLst>
                                      </p:cBhvr>
                                      <p:to>
                                        <p:strVal val="visible"/>
                                      </p:to>
                                    </p:set>
                                    <p:animEffect transition="in" filter="dissolve">
                                      <p:cBhvr>
                                        <p:cTn id="110" dur="500"/>
                                        <p:tgtEl>
                                          <p:spTgt spid="140"/>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141"/>
                                        </p:tgtEl>
                                        <p:attrNameLst>
                                          <p:attrName>style.visibility</p:attrName>
                                        </p:attrNameLst>
                                      </p:cBhvr>
                                      <p:to>
                                        <p:strVal val="visible"/>
                                      </p:to>
                                    </p:set>
                                    <p:animEffect transition="in" filter="dissolve">
                                      <p:cBhvr>
                                        <p:cTn id="113" dur="500"/>
                                        <p:tgtEl>
                                          <p:spTgt spid="141"/>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142"/>
                                        </p:tgtEl>
                                        <p:attrNameLst>
                                          <p:attrName>style.visibility</p:attrName>
                                        </p:attrNameLst>
                                      </p:cBhvr>
                                      <p:to>
                                        <p:strVal val="visible"/>
                                      </p:to>
                                    </p:set>
                                    <p:animEffect transition="in" filter="dissolve">
                                      <p:cBhvr>
                                        <p:cTn id="116" dur="500"/>
                                        <p:tgtEl>
                                          <p:spTgt spid="142"/>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145"/>
                                        </p:tgtEl>
                                        <p:attrNameLst>
                                          <p:attrName>style.visibility</p:attrName>
                                        </p:attrNameLst>
                                      </p:cBhvr>
                                      <p:to>
                                        <p:strVal val="visible"/>
                                      </p:to>
                                    </p:set>
                                    <p:animEffect transition="in" filter="dissolve">
                                      <p:cBhvr>
                                        <p:cTn id="119" dur="500"/>
                                        <p:tgtEl>
                                          <p:spTgt spid="145"/>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124"/>
                                        </p:tgtEl>
                                        <p:attrNameLst>
                                          <p:attrName>style.visibility</p:attrName>
                                        </p:attrNameLst>
                                      </p:cBhvr>
                                      <p:to>
                                        <p:strVal val="visible"/>
                                      </p:to>
                                    </p:set>
                                    <p:animEffect transition="in" filter="dissolve">
                                      <p:cBhvr>
                                        <p:cTn id="122" dur="500"/>
                                        <p:tgtEl>
                                          <p:spTgt spid="124"/>
                                        </p:tgtEl>
                                      </p:cBhvr>
                                    </p:animEffect>
                                  </p:childTnLst>
                                </p:cTn>
                              </p:par>
                            </p:childTnLst>
                          </p:cTn>
                        </p:par>
                      </p:childTnLst>
                    </p:cTn>
                  </p:par>
                  <p:par>
                    <p:cTn id="123" fill="hold">
                      <p:stCondLst>
                        <p:cond delay="indefinite"/>
                      </p:stCondLst>
                      <p:childTnLst>
                        <p:par>
                          <p:cTn id="124" fill="hold">
                            <p:stCondLst>
                              <p:cond delay="0"/>
                            </p:stCondLst>
                            <p:childTnLst>
                              <p:par>
                                <p:cTn id="125" presetID="9" presetClass="entr" presetSubtype="0" fill="hold" grpId="0" nodeType="click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dissolve">
                                      <p:cBhvr>
                                        <p:cTn id="127" dur="500"/>
                                        <p:tgtEl>
                                          <p:spTgt spid="113"/>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71"/>
                                        </p:tgtEl>
                                        <p:attrNameLst>
                                          <p:attrName>style.visibility</p:attrName>
                                        </p:attrNameLst>
                                      </p:cBhvr>
                                      <p:to>
                                        <p:strVal val="visible"/>
                                      </p:to>
                                    </p:set>
                                    <p:animEffect transition="in" filter="dissolve">
                                      <p:cBhvr>
                                        <p:cTn id="130" dur="500"/>
                                        <p:tgtEl>
                                          <p:spTgt spid="71"/>
                                        </p:tgtEl>
                                      </p:cBhvr>
                                    </p:animEffect>
                                  </p:childTnLst>
                                </p:cTn>
                              </p:par>
                              <p:par>
                                <p:cTn id="131" presetID="9" presetClass="entr" presetSubtype="0" fill="hold" grpId="0" nodeType="withEffect">
                                  <p:stCondLst>
                                    <p:cond delay="0"/>
                                  </p:stCondLst>
                                  <p:childTnLst>
                                    <p:set>
                                      <p:cBhvr>
                                        <p:cTn id="132" dur="1" fill="hold">
                                          <p:stCondLst>
                                            <p:cond delay="0"/>
                                          </p:stCondLst>
                                        </p:cTn>
                                        <p:tgtEl>
                                          <p:spTgt spid="107"/>
                                        </p:tgtEl>
                                        <p:attrNameLst>
                                          <p:attrName>style.visibility</p:attrName>
                                        </p:attrNameLst>
                                      </p:cBhvr>
                                      <p:to>
                                        <p:strVal val="visible"/>
                                      </p:to>
                                    </p:set>
                                    <p:animEffect transition="in" filter="dissolve">
                                      <p:cBhvr>
                                        <p:cTn id="133" dur="500"/>
                                        <p:tgtEl>
                                          <p:spTgt spid="107"/>
                                        </p:tgtEl>
                                      </p:cBhvr>
                                    </p:animEffect>
                                  </p:childTnLst>
                                </p:cTn>
                              </p:par>
                              <p:par>
                                <p:cTn id="134" presetID="9" presetClass="entr" presetSubtype="0" fill="hold" grpId="0" nodeType="withEffect">
                                  <p:stCondLst>
                                    <p:cond delay="0"/>
                                  </p:stCondLst>
                                  <p:childTnLst>
                                    <p:set>
                                      <p:cBhvr>
                                        <p:cTn id="135" dur="1" fill="hold">
                                          <p:stCondLst>
                                            <p:cond delay="0"/>
                                          </p:stCondLst>
                                        </p:cTn>
                                        <p:tgtEl>
                                          <p:spTgt spid="108"/>
                                        </p:tgtEl>
                                        <p:attrNameLst>
                                          <p:attrName>style.visibility</p:attrName>
                                        </p:attrNameLst>
                                      </p:cBhvr>
                                      <p:to>
                                        <p:strVal val="visible"/>
                                      </p:to>
                                    </p:set>
                                    <p:animEffect transition="in" filter="dissolve">
                                      <p:cBhvr>
                                        <p:cTn id="136" dur="500"/>
                                        <p:tgtEl>
                                          <p:spTgt spid="108"/>
                                        </p:tgtEl>
                                      </p:cBhvr>
                                    </p:animEffect>
                                  </p:childTnLst>
                                </p:cTn>
                              </p:par>
                              <p:par>
                                <p:cTn id="137" presetID="9" presetClass="entr" presetSubtype="0" fill="hold" grpId="0" nodeType="withEffect">
                                  <p:stCondLst>
                                    <p:cond delay="0"/>
                                  </p:stCondLst>
                                  <p:childTnLst>
                                    <p:set>
                                      <p:cBhvr>
                                        <p:cTn id="138" dur="1" fill="hold">
                                          <p:stCondLst>
                                            <p:cond delay="0"/>
                                          </p:stCondLst>
                                        </p:cTn>
                                        <p:tgtEl>
                                          <p:spTgt spid="123"/>
                                        </p:tgtEl>
                                        <p:attrNameLst>
                                          <p:attrName>style.visibility</p:attrName>
                                        </p:attrNameLst>
                                      </p:cBhvr>
                                      <p:to>
                                        <p:strVal val="visible"/>
                                      </p:to>
                                    </p:set>
                                    <p:animEffect transition="in" filter="dissolve">
                                      <p:cBhvr>
                                        <p:cTn id="139" dur="500"/>
                                        <p:tgtEl>
                                          <p:spTgt spid="123"/>
                                        </p:tgtEl>
                                      </p:cBhvr>
                                    </p:animEffect>
                                  </p:childTnLst>
                                </p:cTn>
                              </p:par>
                            </p:childTnLst>
                          </p:cTn>
                        </p:par>
                      </p:childTnLst>
                    </p:cTn>
                  </p:par>
                  <p:par>
                    <p:cTn id="140" fill="hold">
                      <p:stCondLst>
                        <p:cond delay="indefinite"/>
                      </p:stCondLst>
                      <p:childTnLst>
                        <p:par>
                          <p:cTn id="141" fill="hold">
                            <p:stCondLst>
                              <p:cond delay="0"/>
                            </p:stCondLst>
                            <p:childTnLst>
                              <p:par>
                                <p:cTn id="142" presetID="9" presetClass="entr" presetSubtype="0" fill="hold" grpId="0" nodeType="click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dissolve">
                                      <p:cBhvr>
                                        <p:cTn id="144" dur="500"/>
                                        <p:tgtEl>
                                          <p:spTgt spid="138"/>
                                        </p:tgtEl>
                                      </p:cBhvr>
                                    </p:animEffect>
                                  </p:childTnLst>
                                </p:cTn>
                              </p:par>
                              <p:par>
                                <p:cTn id="145" presetID="9" presetClass="entr" presetSubtype="0" fill="hold" grpId="0" nodeType="withEffect">
                                  <p:stCondLst>
                                    <p:cond delay="0"/>
                                  </p:stCondLst>
                                  <p:childTnLst>
                                    <p:set>
                                      <p:cBhvr>
                                        <p:cTn id="146" dur="1" fill="hold">
                                          <p:stCondLst>
                                            <p:cond delay="0"/>
                                          </p:stCondLst>
                                        </p:cTn>
                                        <p:tgtEl>
                                          <p:spTgt spid="114"/>
                                        </p:tgtEl>
                                        <p:attrNameLst>
                                          <p:attrName>style.visibility</p:attrName>
                                        </p:attrNameLst>
                                      </p:cBhvr>
                                      <p:to>
                                        <p:strVal val="visible"/>
                                      </p:to>
                                    </p:set>
                                    <p:animEffect transition="in" filter="dissolve">
                                      <p:cBhvr>
                                        <p:cTn id="147" dur="500"/>
                                        <p:tgtEl>
                                          <p:spTgt spid="114"/>
                                        </p:tgtEl>
                                      </p:cBhvr>
                                    </p:animEffect>
                                  </p:childTnLst>
                                </p:cTn>
                              </p:par>
                              <p:par>
                                <p:cTn id="148" presetID="9" presetClass="entr" presetSubtype="0" fill="hold" grpId="0" nodeType="withEffect">
                                  <p:stCondLst>
                                    <p:cond delay="0"/>
                                  </p:stCondLst>
                                  <p:childTnLst>
                                    <p:set>
                                      <p:cBhvr>
                                        <p:cTn id="149" dur="1" fill="hold">
                                          <p:stCondLst>
                                            <p:cond delay="0"/>
                                          </p:stCondLst>
                                        </p:cTn>
                                        <p:tgtEl>
                                          <p:spTgt spid="38"/>
                                        </p:tgtEl>
                                        <p:attrNameLst>
                                          <p:attrName>style.visibility</p:attrName>
                                        </p:attrNameLst>
                                      </p:cBhvr>
                                      <p:to>
                                        <p:strVal val="visible"/>
                                      </p:to>
                                    </p:set>
                                    <p:animEffect transition="in" filter="dissolve">
                                      <p:cBhvr>
                                        <p:cTn id="150" dur="500"/>
                                        <p:tgtEl>
                                          <p:spTgt spid="38"/>
                                        </p:tgtEl>
                                      </p:cBhvr>
                                    </p:animEffect>
                                  </p:childTnLst>
                                </p:cTn>
                              </p:par>
                              <p:par>
                                <p:cTn id="151" presetID="9" presetClass="entr" presetSubtype="0" fill="hold" grpId="0" nodeType="withEffect">
                                  <p:stCondLst>
                                    <p:cond delay="0"/>
                                  </p:stCondLst>
                                  <p:childTnLst>
                                    <p:set>
                                      <p:cBhvr>
                                        <p:cTn id="152" dur="1" fill="hold">
                                          <p:stCondLst>
                                            <p:cond delay="0"/>
                                          </p:stCondLst>
                                        </p:cTn>
                                        <p:tgtEl>
                                          <p:spTgt spid="116"/>
                                        </p:tgtEl>
                                        <p:attrNameLst>
                                          <p:attrName>style.visibility</p:attrName>
                                        </p:attrNameLst>
                                      </p:cBhvr>
                                      <p:to>
                                        <p:strVal val="visible"/>
                                      </p:to>
                                    </p:set>
                                    <p:animEffect transition="in" filter="dissolve">
                                      <p:cBhvr>
                                        <p:cTn id="153" dur="500"/>
                                        <p:tgtEl>
                                          <p:spTgt spid="116"/>
                                        </p:tgtEl>
                                      </p:cBhvr>
                                    </p:animEffect>
                                  </p:childTnLst>
                                </p:cTn>
                              </p:par>
                              <p:par>
                                <p:cTn id="154" presetID="9" presetClass="entr" presetSubtype="0" fill="hold" grpId="0" nodeType="withEffect">
                                  <p:stCondLst>
                                    <p:cond delay="0"/>
                                  </p:stCondLst>
                                  <p:childTnLst>
                                    <p:set>
                                      <p:cBhvr>
                                        <p:cTn id="155" dur="1" fill="hold">
                                          <p:stCondLst>
                                            <p:cond delay="0"/>
                                          </p:stCondLst>
                                        </p:cTn>
                                        <p:tgtEl>
                                          <p:spTgt spid="120"/>
                                        </p:tgtEl>
                                        <p:attrNameLst>
                                          <p:attrName>style.visibility</p:attrName>
                                        </p:attrNameLst>
                                      </p:cBhvr>
                                      <p:to>
                                        <p:strVal val="visible"/>
                                      </p:to>
                                    </p:set>
                                    <p:animEffect transition="in" filter="dissolve">
                                      <p:cBhvr>
                                        <p:cTn id="156" dur="500"/>
                                        <p:tgtEl>
                                          <p:spTgt spid="120"/>
                                        </p:tgtEl>
                                      </p:cBhvr>
                                    </p:animEffect>
                                  </p:childTnLst>
                                </p:cTn>
                              </p:par>
                              <p:par>
                                <p:cTn id="157" presetID="9"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dissolve">
                                      <p:cBhvr>
                                        <p:cTn id="159" dur="500"/>
                                        <p:tgtEl>
                                          <p:spTgt spid="122"/>
                                        </p:tgtEl>
                                      </p:cBhvr>
                                    </p:animEffect>
                                  </p:childTnLst>
                                </p:cTn>
                              </p:par>
                              <p:par>
                                <p:cTn id="160" presetID="9" presetClass="entr" presetSubtype="0" fill="hold" grpId="0" nodeType="withEffect">
                                  <p:stCondLst>
                                    <p:cond delay="0"/>
                                  </p:stCondLst>
                                  <p:childTnLst>
                                    <p:set>
                                      <p:cBhvr>
                                        <p:cTn id="161" dur="1" fill="hold">
                                          <p:stCondLst>
                                            <p:cond delay="0"/>
                                          </p:stCondLst>
                                        </p:cTn>
                                        <p:tgtEl>
                                          <p:spTgt spid="61"/>
                                        </p:tgtEl>
                                        <p:attrNameLst>
                                          <p:attrName>style.visibility</p:attrName>
                                        </p:attrNameLst>
                                      </p:cBhvr>
                                      <p:to>
                                        <p:strVal val="visible"/>
                                      </p:to>
                                    </p:set>
                                    <p:animEffect transition="in" filter="dissolve">
                                      <p:cBhvr>
                                        <p:cTn id="162" dur="500"/>
                                        <p:tgtEl>
                                          <p:spTgt spid="61"/>
                                        </p:tgtEl>
                                      </p:cBhvr>
                                    </p:animEffect>
                                  </p:childTnLst>
                                </p:cTn>
                              </p:par>
                            </p:childTnLst>
                          </p:cTn>
                        </p:par>
                      </p:childTnLst>
                    </p:cTn>
                  </p:par>
                  <p:par>
                    <p:cTn id="163" fill="hold">
                      <p:stCondLst>
                        <p:cond delay="indefinite"/>
                      </p:stCondLst>
                      <p:childTnLst>
                        <p:par>
                          <p:cTn id="164" fill="hold">
                            <p:stCondLst>
                              <p:cond delay="0"/>
                            </p:stCondLst>
                            <p:childTnLst>
                              <p:par>
                                <p:cTn id="165" presetID="9" presetClass="entr" presetSubtype="0" fill="hold" nodeType="clickEffect">
                                  <p:stCondLst>
                                    <p:cond delay="0"/>
                                  </p:stCondLst>
                                  <p:childTnLst>
                                    <p:set>
                                      <p:cBhvr>
                                        <p:cTn id="166" dur="1" fill="hold">
                                          <p:stCondLst>
                                            <p:cond delay="0"/>
                                          </p:stCondLst>
                                        </p:cTn>
                                        <p:tgtEl>
                                          <p:spTgt spid="63"/>
                                        </p:tgtEl>
                                        <p:attrNameLst>
                                          <p:attrName>style.visibility</p:attrName>
                                        </p:attrNameLst>
                                      </p:cBhvr>
                                      <p:to>
                                        <p:strVal val="visible"/>
                                      </p:to>
                                    </p:set>
                                    <p:animEffect transition="in" filter="dissolve">
                                      <p:cBhvr>
                                        <p:cTn id="167" dur="500"/>
                                        <p:tgtEl>
                                          <p:spTgt spid="63"/>
                                        </p:tgtEl>
                                      </p:cBhvr>
                                    </p:animEffect>
                                  </p:childTnLst>
                                </p:cTn>
                              </p:par>
                              <p:par>
                                <p:cTn id="168" presetID="9" presetClass="entr" presetSubtype="0" fill="hold" grpId="0" nodeType="withEffect">
                                  <p:stCondLst>
                                    <p:cond delay="0"/>
                                  </p:stCondLst>
                                  <p:childTnLst>
                                    <p:set>
                                      <p:cBhvr>
                                        <p:cTn id="169" dur="1" fill="hold">
                                          <p:stCondLst>
                                            <p:cond delay="0"/>
                                          </p:stCondLst>
                                        </p:cTn>
                                        <p:tgtEl>
                                          <p:spTgt spid="26"/>
                                        </p:tgtEl>
                                        <p:attrNameLst>
                                          <p:attrName>style.visibility</p:attrName>
                                        </p:attrNameLst>
                                      </p:cBhvr>
                                      <p:to>
                                        <p:strVal val="visible"/>
                                      </p:to>
                                    </p:set>
                                    <p:animEffect transition="in" filter="dissolve">
                                      <p:cBhvr>
                                        <p:cTn id="170" dur="500"/>
                                        <p:tgtEl>
                                          <p:spTgt spid="26"/>
                                        </p:tgtEl>
                                      </p:cBhvr>
                                    </p:animEffect>
                                  </p:childTnLst>
                                </p:cTn>
                              </p:par>
                            </p:childTnLst>
                          </p:cTn>
                        </p:par>
                      </p:childTnLst>
                    </p:cTn>
                  </p:par>
                  <p:par>
                    <p:cTn id="171" fill="hold">
                      <p:stCondLst>
                        <p:cond delay="indefinite"/>
                      </p:stCondLst>
                      <p:childTnLst>
                        <p:par>
                          <p:cTn id="172" fill="hold">
                            <p:stCondLst>
                              <p:cond delay="0"/>
                            </p:stCondLst>
                            <p:childTnLst>
                              <p:par>
                                <p:cTn id="173" presetID="9" presetClass="entr" presetSubtype="0" fill="hold" nodeType="clickEffect">
                                  <p:stCondLst>
                                    <p:cond delay="0"/>
                                  </p:stCondLst>
                                  <p:childTnLst>
                                    <p:set>
                                      <p:cBhvr>
                                        <p:cTn id="174" dur="1" fill="hold">
                                          <p:stCondLst>
                                            <p:cond delay="0"/>
                                          </p:stCondLst>
                                        </p:cTn>
                                        <p:tgtEl>
                                          <p:spTgt spid="134"/>
                                        </p:tgtEl>
                                        <p:attrNameLst>
                                          <p:attrName>style.visibility</p:attrName>
                                        </p:attrNameLst>
                                      </p:cBhvr>
                                      <p:to>
                                        <p:strVal val="visible"/>
                                      </p:to>
                                    </p:set>
                                    <p:animEffect transition="in" filter="dissolve">
                                      <p:cBhvr>
                                        <p:cTn id="175"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14" grpId="0" animBg="1"/>
      <p:bldP spid="138" grpId="0" animBg="1"/>
      <p:bldP spid="113" grpId="0" animBg="1"/>
      <p:bldP spid="112" grpId="0" animBg="1"/>
      <p:bldP spid="109" grpId="0" animBg="1"/>
      <p:bldP spid="110" grpId="0" animBg="1"/>
      <p:bldP spid="5" grpId="0"/>
      <p:bldP spid="38" grpId="0"/>
      <p:bldP spid="42" grpId="0"/>
      <p:bldP spid="52" grpId="0"/>
      <p:bldP spid="55" grpId="0"/>
      <p:bldP spid="58" grpId="0"/>
      <p:bldP spid="61" grpId="0" animBg="1"/>
      <p:bldP spid="76" grpId="0"/>
      <p:bldP spid="71" grpId="0"/>
      <p:bldP spid="106" grpId="0" animBg="1"/>
      <p:bldP spid="107" grpId="0" animBg="1"/>
      <p:bldP spid="108" grpId="0" animBg="1"/>
      <p:bldP spid="118" grpId="0" animBg="1"/>
      <p:bldP spid="119" grpId="0" animBg="1"/>
      <p:bldP spid="121" grpId="0" animBg="1"/>
      <p:bldP spid="123" grpId="0" animBg="1"/>
      <p:bldP spid="124" grpId="0" animBg="1"/>
      <p:bldP spid="26" grpId="0"/>
      <p:bldP spid="72" grpId="0" animBg="1"/>
      <p:bldP spid="75" grpId="0" animBg="1"/>
      <p:bldP spid="81" grpId="0" animBg="1"/>
      <p:bldP spid="94" grpId="0" animBg="1"/>
      <p:bldP spid="102" grpId="0" animBg="1"/>
      <p:bldP spid="103" grpId="0" animBg="1"/>
      <p:bldP spid="116" grpId="0" animBg="1"/>
      <p:bldP spid="120" grpId="0" animBg="1"/>
      <p:bldP spid="122" grpId="0" animBg="1"/>
      <p:bldP spid="140" grpId="0"/>
      <p:bldP spid="141" grpId="0" animBg="1"/>
      <p:bldP spid="142" grpId="0" animBg="1"/>
      <p:bldP spid="143" grpId="0" animBg="1"/>
      <p:bldP spid="144" grpId="0" animBg="1"/>
      <p:bldP spid="45" grpId="0"/>
      <p:bldP spid="44" grpId="0"/>
      <p:bldP spid="145" grpId="0" animBg="1"/>
      <p:bldP spid="127" grpId="0" animBg="1"/>
      <p:bldP spid="1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alphaModFix amt="49000"/>
            <a:extLst>
              <a:ext uri="{28A0092B-C50C-407E-A947-70E740481C1C}">
                <a14:useLocalDpi xmlns:a14="http://schemas.microsoft.com/office/drawing/2010/main" val="0"/>
              </a:ext>
            </a:extLst>
          </a:blip>
          <a:stretch>
            <a:fillRect/>
          </a:stretch>
        </p:blipFill>
        <p:spPr>
          <a:xfrm>
            <a:off x="6449164" y="2008759"/>
            <a:ext cx="5856571" cy="4849241"/>
          </a:xfrm>
          <a:prstGeom prst="rect">
            <a:avLst/>
          </a:prstGeom>
        </p:spPr>
      </p:pic>
      <p:sp>
        <p:nvSpPr>
          <p:cNvPr id="2" name="Title 1"/>
          <p:cNvSpPr>
            <a:spLocks noGrp="1"/>
          </p:cNvSpPr>
          <p:nvPr>
            <p:ph type="title"/>
          </p:nvPr>
        </p:nvSpPr>
        <p:spPr>
          <a:xfrm>
            <a:off x="519112" y="228600"/>
            <a:ext cx="11149013" cy="620683"/>
          </a:xfrm>
        </p:spPr>
        <p:txBody>
          <a:bodyPr/>
          <a:lstStyle/>
          <a:p>
            <a:r>
              <a:rPr lang="en-US" dirty="0" smtClean="0">
                <a:solidFill>
                  <a:schemeClr val="tx1"/>
                </a:solidFill>
              </a:rPr>
              <a:t>DQS Knowledge Sources</a:t>
            </a:r>
            <a:endParaRPr lang="en-US" dirty="0">
              <a:solidFill>
                <a:schemeClr val="tx1"/>
              </a:solidFill>
            </a:endParaRPr>
          </a:p>
        </p:txBody>
      </p:sp>
      <p:sp>
        <p:nvSpPr>
          <p:cNvPr id="4" name="Rounded Rectangle 3"/>
          <p:cNvSpPr/>
          <p:nvPr/>
        </p:nvSpPr>
        <p:spPr bwMode="auto">
          <a:xfrm>
            <a:off x="3549755" y="1136302"/>
            <a:ext cx="7325807" cy="1088122"/>
          </a:xfrm>
          <a:prstGeom prst="roundRect">
            <a:avLst>
              <a:gd name="adj" fmla="val 11007"/>
            </a:avLst>
          </a:prstGeom>
          <a:gradFill flip="none" rotWithShape="1">
            <a:gsLst>
              <a:gs pos="0">
                <a:schemeClr val="tx2">
                  <a:lumMod val="75000"/>
                  <a:alpha val="57000"/>
                </a:schemeClr>
              </a:gs>
              <a:gs pos="52000">
                <a:schemeClr val="tx1">
                  <a:alpha val="69000"/>
                </a:schemeClr>
              </a:gs>
              <a:gs pos="100000">
                <a:schemeClr val="tx2">
                  <a:lumMod val="75000"/>
                  <a:alpha val="51000"/>
                </a:schemeClr>
              </a:gs>
            </a:gsLst>
            <a:lin ang="3600000" scaled="0"/>
            <a:tileRect/>
          </a:gradFill>
          <a:ln w="12700" cap="flat" cmpd="sng" algn="ctr">
            <a:gradFill flip="none" rotWithShape="1">
              <a:gsLst>
                <a:gs pos="0">
                  <a:srgbClr val="FFFFFF">
                    <a:alpha val="33000"/>
                  </a:srgbClr>
                </a:gs>
                <a:gs pos="50000">
                  <a:srgbClr val="FFFFFF">
                    <a:alpha val="0"/>
                  </a:srgbClr>
                </a:gs>
                <a:gs pos="100000">
                  <a:schemeClr val="tx2">
                    <a:lumMod val="60000"/>
                    <a:lumOff val="40000"/>
                    <a:alpha val="41000"/>
                  </a:schemeClr>
                </a:gs>
              </a:gsLst>
              <a:lin ang="0" scaled="1"/>
              <a:tileRect/>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lvl="0"/>
            <a:r>
              <a:rPr lang="en-US" dirty="0">
                <a:solidFill>
                  <a:srgbClr val="002D42"/>
                </a:solidFill>
                <a:latin typeface="Calibri" pitchFamily="34" charset="0"/>
                <a:cs typeface="Calibri" pitchFamily="34" charset="0"/>
              </a:rPr>
              <a:t>Easily cleanse and enrich data with </a:t>
            </a:r>
            <a:r>
              <a:rPr lang="en-US" b="1" dirty="0">
                <a:solidFill>
                  <a:srgbClr val="002D42"/>
                </a:solidFill>
                <a:latin typeface="Calibri" pitchFamily="34" charset="0"/>
                <a:cs typeface="Calibri" pitchFamily="34" charset="0"/>
              </a:rPr>
              <a:t>Reference Data Services </a:t>
            </a:r>
            <a:r>
              <a:rPr lang="en-US" dirty="0">
                <a:solidFill>
                  <a:srgbClr val="002D42"/>
                </a:solidFill>
                <a:latin typeface="Calibri" pitchFamily="34" charset="0"/>
                <a:cs typeface="Calibri" pitchFamily="34" charset="0"/>
              </a:rPr>
              <a:t>from Azure </a:t>
            </a:r>
            <a:r>
              <a:rPr lang="en-US" dirty="0" err="1">
                <a:solidFill>
                  <a:srgbClr val="002D42"/>
                </a:solidFill>
                <a:latin typeface="Calibri" pitchFamily="34" charset="0"/>
                <a:cs typeface="Calibri" pitchFamily="34" charset="0"/>
              </a:rPr>
              <a:t>MarketPlace</a:t>
            </a:r>
            <a:endParaRPr lang="en-US" dirty="0">
              <a:latin typeface="Calibri" pitchFamily="34" charset="0"/>
              <a:cs typeface="Calibri" pitchFamily="34" charset="0"/>
            </a:endParaRPr>
          </a:p>
        </p:txBody>
      </p:sp>
      <p:sp>
        <p:nvSpPr>
          <p:cNvPr id="6" name="Rounded Rectangle 5"/>
          <p:cNvSpPr/>
          <p:nvPr/>
        </p:nvSpPr>
        <p:spPr bwMode="auto">
          <a:xfrm>
            <a:off x="3549755" y="2255652"/>
            <a:ext cx="7325807" cy="1088122"/>
          </a:xfrm>
          <a:prstGeom prst="roundRect">
            <a:avLst>
              <a:gd name="adj" fmla="val 11007"/>
            </a:avLst>
          </a:prstGeom>
          <a:gradFill flip="none" rotWithShape="1">
            <a:gsLst>
              <a:gs pos="0">
                <a:schemeClr val="tx2">
                  <a:lumMod val="75000"/>
                  <a:alpha val="57000"/>
                </a:schemeClr>
              </a:gs>
              <a:gs pos="52000">
                <a:schemeClr val="tx1">
                  <a:alpha val="69000"/>
                </a:schemeClr>
              </a:gs>
              <a:gs pos="100000">
                <a:schemeClr val="tx2">
                  <a:lumMod val="75000"/>
                  <a:alpha val="51000"/>
                </a:schemeClr>
              </a:gs>
            </a:gsLst>
            <a:lin ang="3600000" scaled="0"/>
            <a:tileRect/>
          </a:gradFill>
          <a:ln w="12700" cap="flat" cmpd="sng" algn="ctr">
            <a:gradFill flip="none" rotWithShape="1">
              <a:gsLst>
                <a:gs pos="0">
                  <a:srgbClr val="FFFFFF">
                    <a:alpha val="33000"/>
                  </a:srgbClr>
                </a:gs>
                <a:gs pos="50000">
                  <a:srgbClr val="FFFFFF">
                    <a:alpha val="0"/>
                  </a:srgbClr>
                </a:gs>
                <a:gs pos="100000">
                  <a:schemeClr val="tx2">
                    <a:lumMod val="60000"/>
                    <a:lumOff val="40000"/>
                    <a:alpha val="41000"/>
                  </a:schemeClr>
                </a:gs>
              </a:gsLst>
              <a:lin ang="0" scaled="1"/>
              <a:tileRect/>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lvl="0"/>
            <a:r>
              <a:rPr lang="en-US" dirty="0" smtClean="0">
                <a:solidFill>
                  <a:srgbClr val="002D42"/>
                </a:solidFill>
              </a:rPr>
              <a:t>Website </a:t>
            </a:r>
            <a:r>
              <a:rPr lang="en-US" dirty="0">
                <a:solidFill>
                  <a:srgbClr val="002D42"/>
                </a:solidFill>
              </a:rPr>
              <a:t>that contains DQS knowledge </a:t>
            </a:r>
            <a:r>
              <a:rPr lang="en-US" dirty="0" smtClean="0">
                <a:solidFill>
                  <a:srgbClr val="002D42"/>
                </a:solidFill>
              </a:rPr>
              <a:t>available </a:t>
            </a:r>
            <a:r>
              <a:rPr lang="en-US" dirty="0">
                <a:solidFill>
                  <a:srgbClr val="002D42"/>
                </a:solidFill>
              </a:rPr>
              <a:t>for </a:t>
            </a:r>
            <a:r>
              <a:rPr lang="en-US" dirty="0" smtClean="0">
                <a:solidFill>
                  <a:srgbClr val="002D42"/>
                </a:solidFill>
              </a:rPr>
              <a:t>downloading</a:t>
            </a:r>
            <a:endParaRPr lang="en-US" dirty="0">
              <a:solidFill>
                <a:srgbClr val="002D42"/>
              </a:solidFill>
            </a:endParaRPr>
          </a:p>
        </p:txBody>
      </p:sp>
      <p:sp>
        <p:nvSpPr>
          <p:cNvPr id="7" name="Rounded Rectangle 6"/>
          <p:cNvSpPr/>
          <p:nvPr/>
        </p:nvSpPr>
        <p:spPr bwMode="auto">
          <a:xfrm>
            <a:off x="903617" y="1134763"/>
            <a:ext cx="2546100" cy="1088122"/>
          </a:xfrm>
          <a:prstGeom prst="roundRect">
            <a:avLst>
              <a:gd name="adj" fmla="val 11007"/>
            </a:avLst>
          </a:prstGeom>
          <a:gradFill flip="none" rotWithShape="1">
            <a:gsLst>
              <a:gs pos="0">
                <a:schemeClr val="tx1"/>
              </a:gs>
              <a:gs pos="52000">
                <a:schemeClr val="accent1">
                  <a:alpha val="70000"/>
                </a:schemeClr>
              </a:gs>
              <a:gs pos="100000">
                <a:schemeClr val="accent4">
                  <a:lumMod val="75000"/>
                </a:schemeClr>
              </a:gs>
            </a:gsLst>
            <a:lin ang="3600000" scaled="0"/>
            <a:tileRect/>
          </a:gradFill>
          <a:ln w="12700" cap="flat" cmpd="sng" algn="ctr">
            <a:gradFill>
              <a:gsLst>
                <a:gs pos="0">
                  <a:srgbClr val="FFFFFF"/>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lvl="0"/>
            <a:r>
              <a:rPr lang="en-US" b="1" dirty="0" err="1">
                <a:solidFill>
                  <a:srgbClr val="002D42"/>
                </a:solidFill>
              </a:rPr>
              <a:t>DataMarket</a:t>
            </a:r>
            <a:endParaRPr lang="en-US" b="1" dirty="0">
              <a:solidFill>
                <a:srgbClr val="002D42"/>
              </a:solidFill>
            </a:endParaRPr>
          </a:p>
        </p:txBody>
      </p:sp>
      <p:sp>
        <p:nvSpPr>
          <p:cNvPr id="17" name="Rounded Rectangle 16"/>
          <p:cNvSpPr/>
          <p:nvPr/>
        </p:nvSpPr>
        <p:spPr bwMode="auto">
          <a:xfrm>
            <a:off x="903617" y="2277202"/>
            <a:ext cx="2546100" cy="1088122"/>
          </a:xfrm>
          <a:prstGeom prst="roundRect">
            <a:avLst>
              <a:gd name="adj" fmla="val 11007"/>
            </a:avLst>
          </a:prstGeom>
          <a:gradFill flip="none" rotWithShape="1">
            <a:gsLst>
              <a:gs pos="0">
                <a:schemeClr val="tx1"/>
              </a:gs>
              <a:gs pos="52000">
                <a:schemeClr val="accent1">
                  <a:alpha val="70000"/>
                </a:schemeClr>
              </a:gs>
              <a:gs pos="100000">
                <a:schemeClr val="accent4">
                  <a:lumMod val="75000"/>
                </a:schemeClr>
              </a:gs>
            </a:gsLst>
            <a:lin ang="3600000" scaled="0"/>
            <a:tileRect/>
          </a:gradFill>
          <a:ln w="12700" cap="flat" cmpd="sng" algn="ctr">
            <a:gradFill>
              <a:gsLst>
                <a:gs pos="0">
                  <a:srgbClr val="FFFFFF"/>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lvl="0"/>
            <a:r>
              <a:rPr lang="en-US" b="1" dirty="0">
                <a:solidFill>
                  <a:srgbClr val="002D42"/>
                </a:solidFill>
              </a:rPr>
              <a:t>DQS Data Store</a:t>
            </a:r>
          </a:p>
        </p:txBody>
      </p:sp>
      <p:sp>
        <p:nvSpPr>
          <p:cNvPr id="10" name="Rounded Rectangle 9"/>
          <p:cNvSpPr/>
          <p:nvPr/>
        </p:nvSpPr>
        <p:spPr bwMode="auto">
          <a:xfrm>
            <a:off x="3549755" y="3393265"/>
            <a:ext cx="7325807" cy="1088122"/>
          </a:xfrm>
          <a:prstGeom prst="roundRect">
            <a:avLst>
              <a:gd name="adj" fmla="val 11007"/>
            </a:avLst>
          </a:prstGeom>
          <a:gradFill flip="none" rotWithShape="1">
            <a:gsLst>
              <a:gs pos="0">
                <a:schemeClr val="tx2">
                  <a:lumMod val="75000"/>
                  <a:alpha val="57000"/>
                </a:schemeClr>
              </a:gs>
              <a:gs pos="52000">
                <a:schemeClr val="tx1">
                  <a:alpha val="69000"/>
                </a:schemeClr>
              </a:gs>
              <a:gs pos="100000">
                <a:schemeClr val="tx2">
                  <a:lumMod val="75000"/>
                  <a:alpha val="51000"/>
                </a:schemeClr>
              </a:gs>
            </a:gsLst>
            <a:lin ang="3600000" scaled="0"/>
            <a:tileRect/>
          </a:gradFill>
          <a:ln w="12700" cap="flat" cmpd="sng" algn="ctr">
            <a:gradFill flip="none" rotWithShape="1">
              <a:gsLst>
                <a:gs pos="0">
                  <a:srgbClr val="FFFFFF">
                    <a:alpha val="33000"/>
                  </a:srgbClr>
                </a:gs>
                <a:gs pos="50000">
                  <a:srgbClr val="FFFFFF">
                    <a:alpha val="0"/>
                  </a:srgbClr>
                </a:gs>
                <a:gs pos="100000">
                  <a:schemeClr val="tx2">
                    <a:lumMod val="60000"/>
                    <a:lumOff val="40000"/>
                    <a:alpha val="41000"/>
                  </a:schemeClr>
                </a:gs>
              </a:gsLst>
              <a:lin ang="0" scaled="1"/>
              <a:tileRect/>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r>
              <a:rPr lang="en-US" b="1" dirty="0">
                <a:solidFill>
                  <a:srgbClr val="002D42"/>
                </a:solidFill>
                <a:latin typeface="Calibri" pitchFamily="34" charset="0"/>
                <a:cs typeface="Calibri" pitchFamily="34" charset="0"/>
              </a:rPr>
              <a:t>Discover </a:t>
            </a:r>
            <a:r>
              <a:rPr lang="en-US" b="1" dirty="0" smtClean="0">
                <a:solidFill>
                  <a:srgbClr val="002D42"/>
                </a:solidFill>
                <a:latin typeface="Calibri" pitchFamily="34" charset="0"/>
                <a:cs typeface="Calibri" pitchFamily="34" charset="0"/>
              </a:rPr>
              <a:t>knowledge </a:t>
            </a:r>
            <a:r>
              <a:rPr lang="en-US" dirty="0">
                <a:solidFill>
                  <a:srgbClr val="002D42"/>
                </a:solidFill>
                <a:latin typeface="Calibri" pitchFamily="34" charset="0"/>
                <a:cs typeface="Calibri" pitchFamily="34" charset="0"/>
              </a:rPr>
              <a:t>from data samples of your organization</a:t>
            </a:r>
            <a:endParaRPr lang="en-US" dirty="0">
              <a:latin typeface="Calibri" pitchFamily="34" charset="0"/>
              <a:cs typeface="Calibri" pitchFamily="34" charset="0"/>
            </a:endParaRPr>
          </a:p>
          <a:p>
            <a:pPr lvl="0"/>
            <a:r>
              <a:rPr lang="en-US" dirty="0" smtClean="0">
                <a:solidFill>
                  <a:srgbClr val="002D42"/>
                </a:solidFill>
              </a:rPr>
              <a:t>		</a:t>
            </a:r>
            <a:endParaRPr lang="en-US" dirty="0">
              <a:solidFill>
                <a:srgbClr val="002D42"/>
              </a:solidFill>
            </a:endParaRPr>
          </a:p>
        </p:txBody>
      </p:sp>
      <p:sp>
        <p:nvSpPr>
          <p:cNvPr id="12" name="Rounded Rectangle 11"/>
          <p:cNvSpPr/>
          <p:nvPr/>
        </p:nvSpPr>
        <p:spPr bwMode="auto">
          <a:xfrm>
            <a:off x="903617" y="3414815"/>
            <a:ext cx="2546100" cy="1088122"/>
          </a:xfrm>
          <a:prstGeom prst="roundRect">
            <a:avLst>
              <a:gd name="adj" fmla="val 11007"/>
            </a:avLst>
          </a:prstGeom>
          <a:gradFill flip="none" rotWithShape="1">
            <a:gsLst>
              <a:gs pos="0">
                <a:schemeClr val="tx1"/>
              </a:gs>
              <a:gs pos="52000">
                <a:schemeClr val="accent1">
                  <a:alpha val="70000"/>
                </a:schemeClr>
              </a:gs>
              <a:gs pos="100000">
                <a:schemeClr val="accent4">
                  <a:lumMod val="75000"/>
                </a:schemeClr>
              </a:gs>
            </a:gsLst>
            <a:lin ang="3600000" scaled="0"/>
            <a:tileRect/>
          </a:gradFill>
          <a:ln w="12700" cap="flat" cmpd="sng" algn="ctr">
            <a:gradFill>
              <a:gsLst>
                <a:gs pos="0">
                  <a:srgbClr val="FFFFFF"/>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lvl="0"/>
            <a:r>
              <a:rPr lang="en-US" b="1" dirty="0" smtClean="0">
                <a:solidFill>
                  <a:srgbClr val="002D42"/>
                </a:solidFill>
              </a:rPr>
              <a:t>Organization </a:t>
            </a:r>
            <a:r>
              <a:rPr lang="en-US" b="1" dirty="0">
                <a:solidFill>
                  <a:srgbClr val="002D42"/>
                </a:solidFill>
              </a:rPr>
              <a:t>Data</a:t>
            </a:r>
          </a:p>
        </p:txBody>
      </p:sp>
      <p:sp>
        <p:nvSpPr>
          <p:cNvPr id="13" name="Rounded Rectangle 12"/>
          <p:cNvSpPr/>
          <p:nvPr/>
        </p:nvSpPr>
        <p:spPr bwMode="auto">
          <a:xfrm>
            <a:off x="3563419" y="4541558"/>
            <a:ext cx="7325807" cy="1088122"/>
          </a:xfrm>
          <a:prstGeom prst="roundRect">
            <a:avLst>
              <a:gd name="adj" fmla="val 11007"/>
            </a:avLst>
          </a:prstGeom>
          <a:gradFill flip="none" rotWithShape="1">
            <a:gsLst>
              <a:gs pos="0">
                <a:schemeClr val="tx2">
                  <a:lumMod val="75000"/>
                  <a:alpha val="57000"/>
                </a:schemeClr>
              </a:gs>
              <a:gs pos="52000">
                <a:schemeClr val="tx1">
                  <a:alpha val="69000"/>
                </a:schemeClr>
              </a:gs>
              <a:gs pos="100000">
                <a:schemeClr val="tx2">
                  <a:lumMod val="75000"/>
                  <a:alpha val="51000"/>
                </a:schemeClr>
              </a:gs>
            </a:gsLst>
            <a:lin ang="3600000" scaled="0"/>
            <a:tileRect/>
          </a:gradFill>
          <a:ln w="12700" cap="flat" cmpd="sng" algn="ctr">
            <a:gradFill flip="none" rotWithShape="1">
              <a:gsLst>
                <a:gs pos="0">
                  <a:srgbClr val="FFFFFF">
                    <a:alpha val="33000"/>
                  </a:srgbClr>
                </a:gs>
                <a:gs pos="50000">
                  <a:srgbClr val="FFFFFF">
                    <a:alpha val="0"/>
                  </a:srgbClr>
                </a:gs>
                <a:gs pos="100000">
                  <a:schemeClr val="tx2">
                    <a:lumMod val="60000"/>
                    <a:lumOff val="40000"/>
                    <a:alpha val="41000"/>
                  </a:schemeClr>
                </a:gs>
              </a:gsLst>
              <a:lin ang="0" scaled="1"/>
              <a:tileRect/>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lvl="0"/>
            <a:r>
              <a:rPr lang="en-US" dirty="0">
                <a:solidFill>
                  <a:srgbClr val="002D42"/>
                </a:solidFill>
              </a:rPr>
              <a:t>A set of data domains that come out of the box with </a:t>
            </a:r>
            <a:r>
              <a:rPr lang="en-US" dirty="0" smtClean="0">
                <a:solidFill>
                  <a:srgbClr val="002D42"/>
                </a:solidFill>
              </a:rPr>
              <a:t>DQS	</a:t>
            </a:r>
            <a:endParaRPr lang="en-US" dirty="0">
              <a:solidFill>
                <a:srgbClr val="002D42"/>
              </a:solidFill>
            </a:endParaRPr>
          </a:p>
        </p:txBody>
      </p:sp>
      <p:sp>
        <p:nvSpPr>
          <p:cNvPr id="14" name="Rounded Rectangle 13"/>
          <p:cNvSpPr/>
          <p:nvPr/>
        </p:nvSpPr>
        <p:spPr bwMode="auto">
          <a:xfrm>
            <a:off x="903617" y="4544730"/>
            <a:ext cx="2546100" cy="1088122"/>
          </a:xfrm>
          <a:prstGeom prst="roundRect">
            <a:avLst>
              <a:gd name="adj" fmla="val 11007"/>
            </a:avLst>
          </a:prstGeom>
          <a:gradFill flip="none" rotWithShape="1">
            <a:gsLst>
              <a:gs pos="0">
                <a:schemeClr val="tx1"/>
              </a:gs>
              <a:gs pos="52000">
                <a:schemeClr val="accent1">
                  <a:alpha val="70000"/>
                </a:schemeClr>
              </a:gs>
              <a:gs pos="100000">
                <a:schemeClr val="accent4">
                  <a:lumMod val="75000"/>
                </a:schemeClr>
              </a:gs>
            </a:gsLst>
            <a:lin ang="3600000" scaled="0"/>
            <a:tileRect/>
          </a:gradFill>
          <a:ln w="12700" cap="flat" cmpd="sng" algn="ctr">
            <a:gradFill>
              <a:gsLst>
                <a:gs pos="0">
                  <a:srgbClr val="FFFFFF"/>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r>
              <a:rPr lang="en-US" b="1" dirty="0">
                <a:solidFill>
                  <a:srgbClr val="002D42"/>
                </a:solidFill>
              </a:rPr>
              <a:t>Out of the Box </a:t>
            </a:r>
            <a:r>
              <a:rPr lang="en-US" b="1" dirty="0" smtClean="0">
                <a:solidFill>
                  <a:srgbClr val="002D42"/>
                </a:solidFill>
              </a:rPr>
              <a:t>Knowledge</a:t>
            </a:r>
            <a:endParaRPr lang="en-US" b="1" dirty="0">
              <a:solidFill>
                <a:srgbClr val="002D42"/>
              </a:solidFill>
            </a:endParaRPr>
          </a:p>
        </p:txBody>
      </p:sp>
    </p:spTree>
    <p:extLst>
      <p:ext uri="{BB962C8B-B14F-4D97-AF65-F5344CB8AC3E}">
        <p14:creationId xmlns:p14="http://schemas.microsoft.com/office/powerpoint/2010/main" val="683842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7" grpId="0" animBg="1"/>
      <p:bldP spid="10" grpId="0" animBg="1"/>
      <p:bldP spid="12" grpId="0" animBg="1"/>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a:t>
            </a:r>
            <a:endParaRPr lang="en-US" dirty="0"/>
          </a:p>
        </p:txBody>
      </p:sp>
      <p:sp>
        <p:nvSpPr>
          <p:cNvPr id="3" name="Text Placeholder 2"/>
          <p:cNvSpPr>
            <a:spLocks noGrp="1"/>
          </p:cNvSpPr>
          <p:nvPr>
            <p:ph type="body" sz="quarter" idx="10"/>
          </p:nvPr>
        </p:nvSpPr>
        <p:spPr>
          <a:xfrm>
            <a:off x="519112" y="1447799"/>
            <a:ext cx="11149013" cy="5792355"/>
          </a:xfrm>
        </p:spPr>
        <p:txBody>
          <a:bodyPr/>
          <a:lstStyle/>
          <a:p>
            <a:r>
              <a:rPr lang="en-US" dirty="0" smtClean="0">
                <a:solidFill>
                  <a:schemeClr val="accent1"/>
                </a:solidFill>
              </a:rPr>
              <a:t>Why Match ?</a:t>
            </a:r>
          </a:p>
          <a:p>
            <a:pPr lvl="1"/>
            <a:r>
              <a:rPr lang="en-US" dirty="0" smtClean="0"/>
              <a:t>Identify duplicates within the data source</a:t>
            </a:r>
          </a:p>
          <a:p>
            <a:pPr lvl="1"/>
            <a:r>
              <a:rPr lang="en-US" dirty="0" smtClean="0"/>
              <a:t>Create consolidated view of data</a:t>
            </a:r>
          </a:p>
          <a:p>
            <a:pPr lvl="1"/>
            <a:endParaRPr lang="en-US" dirty="0" smtClean="0"/>
          </a:p>
          <a:p>
            <a:r>
              <a:rPr lang="en-US" dirty="0" smtClean="0">
                <a:solidFill>
                  <a:srgbClr val="FFC425"/>
                </a:solidFill>
              </a:rPr>
              <a:t>DQS Matching</a:t>
            </a:r>
          </a:p>
          <a:p>
            <a:pPr lvl="1"/>
            <a:r>
              <a:rPr lang="en-US" dirty="0" smtClean="0"/>
              <a:t>Build a </a:t>
            </a:r>
            <a:r>
              <a:rPr lang="en-US" smtClean="0"/>
              <a:t>matching policy</a:t>
            </a:r>
            <a:endParaRPr lang="en-US" dirty="0" smtClean="0"/>
          </a:p>
          <a:p>
            <a:pPr lvl="1"/>
            <a:r>
              <a:rPr lang="en-US" dirty="0" smtClean="0"/>
              <a:t>Matching training</a:t>
            </a:r>
          </a:p>
          <a:p>
            <a:pPr lvl="1"/>
            <a:r>
              <a:rPr lang="en-US" dirty="0" smtClean="0"/>
              <a:t>Create a matching project </a:t>
            </a:r>
          </a:p>
          <a:p>
            <a:pPr lvl="1"/>
            <a:r>
              <a:rPr lang="en-US" dirty="0" smtClean="0"/>
              <a:t>Choose survivors</a:t>
            </a:r>
          </a:p>
          <a:p>
            <a:pPr lvl="1"/>
            <a:endParaRPr lang="en-US" dirty="0" smtClean="0"/>
          </a:p>
          <a:p>
            <a:pPr lvl="1"/>
            <a:endParaRPr lang="en-US" dirty="0"/>
          </a:p>
          <a:p>
            <a:endParaRPr lang="en-US" dirty="0"/>
          </a:p>
        </p:txBody>
      </p:sp>
      <p:sp>
        <p:nvSpPr>
          <p:cNvPr id="4" name="Rounded Rectangle 3"/>
          <p:cNvSpPr/>
          <p:nvPr/>
        </p:nvSpPr>
        <p:spPr bwMode="auto">
          <a:xfrm>
            <a:off x="7927691" y="325745"/>
            <a:ext cx="4028279" cy="3753650"/>
          </a:xfrm>
          <a:prstGeom prst="roundRect">
            <a:avLst/>
          </a:prstGeom>
          <a:gradFill>
            <a:gsLst>
              <a:gs pos="0">
                <a:schemeClr val="tx1">
                  <a:alpha val="64000"/>
                </a:schemeClr>
              </a:gs>
              <a:gs pos="80000">
                <a:schemeClr val="tx1">
                  <a:lumMod val="95000"/>
                </a:schemeClr>
              </a:gs>
              <a:gs pos="100000">
                <a:schemeClr val="tx1">
                  <a:lumMod val="95000"/>
                </a:schemeClr>
              </a:gs>
            </a:gsLst>
          </a:gradFill>
          <a:ln w="9525" cmpd="sng">
            <a:solidFill>
              <a:schemeClr val="tx2"/>
            </a:solidFill>
            <a:headEnd type="none" w="med" len="med"/>
            <a:tailEnd type="none" w="med" len="med"/>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342900" indent="-342900" algn="ctr" defTabSz="914099" fontAlgn="base">
              <a:spcBef>
                <a:spcPct val="0"/>
              </a:spcBef>
              <a:spcAft>
                <a:spcPct val="0"/>
              </a:spcAft>
              <a:buFont typeface="Arial" pitchFamily="34" charset="0"/>
              <a:buChar char="•"/>
            </a:pPr>
            <a:endParaRPr lang="en-US" sz="1600" dirty="0" smtClean="0">
              <a:solidFill>
                <a:srgbClr val="262626"/>
              </a:solidFill>
            </a:endParaRPr>
          </a:p>
          <a:p>
            <a:pPr marL="342900" indent="-342900" defTabSz="914099" fontAlgn="base">
              <a:spcBef>
                <a:spcPct val="0"/>
              </a:spcBef>
              <a:spcAft>
                <a:spcPct val="0"/>
              </a:spcAft>
              <a:buFont typeface="Arial" pitchFamily="34" charset="0"/>
              <a:buChar char="•"/>
            </a:pPr>
            <a:r>
              <a:rPr lang="en-US" sz="1600" dirty="0" smtClean="0">
                <a:solidFill>
                  <a:srgbClr val="262626"/>
                </a:solidFill>
              </a:rPr>
              <a:t>Microsoft Corporation, Bill gates, </a:t>
            </a:r>
            <a:r>
              <a:rPr lang="en-US" sz="1600" dirty="0">
                <a:solidFill>
                  <a:srgbClr val="262626"/>
                </a:solidFill>
              </a:rPr>
              <a:t/>
            </a:r>
            <a:br>
              <a:rPr lang="en-US" sz="1600" dirty="0">
                <a:solidFill>
                  <a:srgbClr val="262626"/>
                </a:solidFill>
              </a:rPr>
            </a:br>
            <a:r>
              <a:rPr lang="en-US" sz="1600" dirty="0" smtClean="0">
                <a:solidFill>
                  <a:srgbClr val="262626"/>
                </a:solidFill>
              </a:rPr>
              <a:t>1 Microsoft way, Redmond, WA,  98052</a:t>
            </a:r>
          </a:p>
          <a:p>
            <a:pPr marL="342900" indent="-342900" defTabSz="914099" fontAlgn="base">
              <a:spcBef>
                <a:spcPct val="0"/>
              </a:spcBef>
              <a:spcAft>
                <a:spcPct val="0"/>
              </a:spcAft>
              <a:buFont typeface="Arial" pitchFamily="34" charset="0"/>
              <a:buChar char="•"/>
            </a:pPr>
            <a:endParaRPr lang="en-US" sz="1600" dirty="0" smtClean="0">
              <a:solidFill>
                <a:srgbClr val="262626"/>
              </a:solidFill>
            </a:endParaRPr>
          </a:p>
          <a:p>
            <a:pPr marL="342900" indent="-342900" defTabSz="914099" fontAlgn="base">
              <a:spcBef>
                <a:spcPct val="0"/>
              </a:spcBef>
              <a:spcAft>
                <a:spcPct val="0"/>
              </a:spcAft>
              <a:buFont typeface="Arial" pitchFamily="34" charset="0"/>
              <a:buChar char="•"/>
            </a:pPr>
            <a:r>
              <a:rPr lang="en-US" sz="1600" dirty="0" smtClean="0">
                <a:solidFill>
                  <a:srgbClr val="262626"/>
                </a:solidFill>
              </a:rPr>
              <a:t>Microsoft, Gates, One Microsoft way, Redmond WA</a:t>
            </a:r>
          </a:p>
          <a:p>
            <a:pPr marL="342900" indent="-342900" defTabSz="914099" fontAlgn="base">
              <a:spcBef>
                <a:spcPct val="0"/>
              </a:spcBef>
              <a:spcAft>
                <a:spcPct val="0"/>
              </a:spcAft>
              <a:buFont typeface="Arial" pitchFamily="34" charset="0"/>
              <a:buChar char="•"/>
            </a:pPr>
            <a:endParaRPr lang="en-US" sz="1600" dirty="0" smtClean="0">
              <a:solidFill>
                <a:srgbClr val="262626"/>
              </a:solidFill>
            </a:endParaRPr>
          </a:p>
          <a:p>
            <a:pPr marL="342900" indent="-342900" defTabSz="914099" fontAlgn="base">
              <a:spcBef>
                <a:spcPct val="0"/>
              </a:spcBef>
              <a:spcAft>
                <a:spcPct val="0"/>
              </a:spcAft>
              <a:buFont typeface="Arial" pitchFamily="34" charset="0"/>
              <a:buChar char="•"/>
            </a:pPr>
            <a:r>
              <a:rPr lang="en-US" sz="1600" dirty="0" smtClean="0">
                <a:solidFill>
                  <a:srgbClr val="262626"/>
                </a:solidFill>
              </a:rPr>
              <a:t>Microsoft</a:t>
            </a:r>
            <a:r>
              <a:rPr lang="en-US" sz="1600" dirty="0">
                <a:solidFill>
                  <a:srgbClr val="262626"/>
                </a:solidFill>
              </a:rPr>
              <a:t> </a:t>
            </a:r>
            <a:r>
              <a:rPr lang="en-US" sz="1600" dirty="0" smtClean="0">
                <a:solidFill>
                  <a:srgbClr val="262626"/>
                </a:solidFill>
              </a:rPr>
              <a:t>Corp, William Henry Gates, 1 </a:t>
            </a:r>
            <a:r>
              <a:rPr lang="en-US" sz="1600" dirty="0" err="1" smtClean="0">
                <a:solidFill>
                  <a:srgbClr val="262626"/>
                </a:solidFill>
              </a:rPr>
              <a:t>Microsfot</a:t>
            </a:r>
            <a:r>
              <a:rPr lang="en-US" sz="1600" dirty="0" smtClean="0">
                <a:solidFill>
                  <a:srgbClr val="262626"/>
                </a:solidFill>
              </a:rPr>
              <a:t> way, Redmond, WA</a:t>
            </a:r>
          </a:p>
          <a:p>
            <a:pPr marL="342900" indent="-342900" defTabSz="914099" fontAlgn="base">
              <a:spcBef>
                <a:spcPct val="0"/>
              </a:spcBef>
              <a:spcAft>
                <a:spcPct val="0"/>
              </a:spcAft>
              <a:buFont typeface="Arial" pitchFamily="34" charset="0"/>
              <a:buChar char="•"/>
            </a:pPr>
            <a:endParaRPr lang="en-US" sz="1600" dirty="0" smtClean="0">
              <a:solidFill>
                <a:srgbClr val="262626"/>
              </a:solidFill>
            </a:endParaRPr>
          </a:p>
          <a:p>
            <a:pPr marL="342900" indent="-342900" defTabSz="914099" fontAlgn="base">
              <a:spcBef>
                <a:spcPct val="0"/>
              </a:spcBef>
              <a:spcAft>
                <a:spcPct val="0"/>
              </a:spcAft>
              <a:buFont typeface="Arial" pitchFamily="34" charset="0"/>
              <a:buChar char="•"/>
            </a:pPr>
            <a:r>
              <a:rPr lang="en-US" sz="1600" dirty="0" err="1" smtClean="0">
                <a:solidFill>
                  <a:srgbClr val="262626"/>
                </a:solidFill>
              </a:rPr>
              <a:t>Microsfot</a:t>
            </a:r>
            <a:r>
              <a:rPr lang="en-US" sz="1600" dirty="0" smtClean="0">
                <a:solidFill>
                  <a:srgbClr val="262626"/>
                </a:solidFill>
              </a:rPr>
              <a:t>, W. H. Gates, Redmond, WA</a:t>
            </a:r>
          </a:p>
          <a:p>
            <a:pPr marL="342900" indent="-342900" defTabSz="914099" fontAlgn="base">
              <a:spcBef>
                <a:spcPct val="0"/>
              </a:spcBef>
              <a:spcAft>
                <a:spcPct val="0"/>
              </a:spcAft>
              <a:buFont typeface="Arial" pitchFamily="34" charset="0"/>
              <a:buChar char="•"/>
            </a:pPr>
            <a:endParaRPr lang="en-US" sz="2000" dirty="0" smtClean="0">
              <a:gradFill>
                <a:gsLst>
                  <a:gs pos="0">
                    <a:srgbClr val="FFFFFF"/>
                  </a:gs>
                  <a:gs pos="100000">
                    <a:srgbClr val="FFFFFF"/>
                  </a:gs>
                </a:gsLst>
                <a:lin ang="5400000" scaled="0"/>
              </a:gradFill>
            </a:endParaRPr>
          </a:p>
        </p:txBody>
      </p:sp>
      <p:grpSp>
        <p:nvGrpSpPr>
          <p:cNvPr id="10" name="Group 9"/>
          <p:cNvGrpSpPr/>
          <p:nvPr/>
        </p:nvGrpSpPr>
        <p:grpSpPr>
          <a:xfrm>
            <a:off x="5600715" y="4413564"/>
            <a:ext cx="4652353" cy="1939285"/>
            <a:chOff x="5600715" y="4413564"/>
            <a:chExt cx="4652353" cy="1939285"/>
          </a:xfrm>
        </p:grpSpPr>
        <p:grpSp>
          <p:nvGrpSpPr>
            <p:cNvPr id="5" name="Group 4"/>
            <p:cNvGrpSpPr/>
            <p:nvPr/>
          </p:nvGrpSpPr>
          <p:grpSpPr>
            <a:xfrm>
              <a:off x="5600715" y="4413564"/>
              <a:ext cx="4652353" cy="1939285"/>
              <a:chOff x="304632" y="3856509"/>
              <a:chExt cx="3124369" cy="1828800"/>
            </a:xfrm>
            <a:effectLst>
              <a:outerShdw blurRad="50800" dist="38100" algn="l" rotWithShape="0">
                <a:prstClr val="black">
                  <a:alpha val="40000"/>
                </a:prstClr>
              </a:outerShdw>
            </a:effectLst>
          </p:grpSpPr>
          <p:sp>
            <p:nvSpPr>
              <p:cNvPr id="6" name="Rounded Rectangle 5"/>
              <p:cNvSpPr/>
              <p:nvPr/>
            </p:nvSpPr>
            <p:spPr>
              <a:xfrm>
                <a:off x="304632" y="3856509"/>
                <a:ext cx="3124369" cy="1828800"/>
              </a:xfrm>
              <a:prstGeom prst="roundRect">
                <a:avLst/>
              </a:prstGeom>
              <a:ln>
                <a:solidFill>
                  <a:srgbClr val="005A84"/>
                </a:solidFill>
              </a:ln>
              <a:effectLst>
                <a:reflection blurRad="6350" stA="52000" endA="300" endPos="35000" dir="5400000" sy="-100000" algn="bl" rotWithShape="0"/>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TextBox 6"/>
              <p:cNvSpPr txBox="1"/>
              <p:nvPr/>
            </p:nvSpPr>
            <p:spPr>
              <a:xfrm>
                <a:off x="375184" y="3917595"/>
                <a:ext cx="2772665" cy="304754"/>
              </a:xfrm>
              <a:prstGeom prst="rect">
                <a:avLst/>
              </a:prstGeom>
              <a:noFill/>
              <a:ln>
                <a:noFill/>
              </a:ln>
            </p:spPr>
            <p:txBody>
              <a:bodyPr wrap="square" rtlCol="0">
                <a:spAutoFit/>
              </a:bodyPr>
              <a:lstStyle/>
              <a:p>
                <a:r>
                  <a:rPr lang="en-US" sz="1500" b="1" dirty="0" smtClean="0">
                    <a:solidFill>
                      <a:schemeClr val="accent1">
                        <a:lumMod val="75000"/>
                      </a:schemeClr>
                    </a:solidFill>
                  </a:rPr>
                  <a:t>DQ Client – Match Results</a:t>
                </a:r>
                <a:endParaRPr lang="en-US" sz="1500" b="1" dirty="0">
                  <a:solidFill>
                    <a:schemeClr val="accent1">
                      <a:lumMod val="75000"/>
                    </a:schemeClr>
                  </a:solidFill>
                </a:endParaRPr>
              </a:p>
            </p:txBody>
          </p:sp>
        </p:gr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0218" y="4842585"/>
              <a:ext cx="4393907" cy="58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9878" y="5549921"/>
              <a:ext cx="4293460" cy="545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419367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smtClean="0">
                <a:solidFill>
                  <a:srgbClr val="FFFFFF"/>
                </a:solidFill>
              </a:rPr>
              <a:t>DQS Demo 2 - </a:t>
            </a:r>
            <a:r>
              <a:rPr lang="en-US" dirty="0"/>
              <a:t>Matching</a:t>
            </a:r>
          </a:p>
        </p:txBody>
      </p:sp>
    </p:spTree>
    <p:extLst>
      <p:ext uri="{BB962C8B-B14F-4D97-AF65-F5344CB8AC3E}">
        <p14:creationId xmlns:p14="http://schemas.microsoft.com/office/powerpoint/2010/main" val="108012303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alphaModFix amt="49000"/>
            <a:extLst>
              <a:ext uri="{28A0092B-C50C-407E-A947-70E740481C1C}">
                <a14:useLocalDpi xmlns:a14="http://schemas.microsoft.com/office/drawing/2010/main" val="0"/>
              </a:ext>
            </a:extLst>
          </a:blip>
          <a:stretch>
            <a:fillRect/>
          </a:stretch>
        </p:blipFill>
        <p:spPr>
          <a:xfrm>
            <a:off x="6449164" y="2008759"/>
            <a:ext cx="5856571" cy="4849241"/>
          </a:xfrm>
          <a:prstGeom prst="rect">
            <a:avLst/>
          </a:prstGeom>
        </p:spPr>
      </p:pic>
      <p:sp>
        <p:nvSpPr>
          <p:cNvPr id="2" name="Title 1"/>
          <p:cNvSpPr>
            <a:spLocks noGrp="1"/>
          </p:cNvSpPr>
          <p:nvPr>
            <p:ph type="title"/>
          </p:nvPr>
        </p:nvSpPr>
        <p:spPr>
          <a:xfrm>
            <a:off x="519112" y="228600"/>
            <a:ext cx="11149013" cy="620683"/>
          </a:xfrm>
        </p:spPr>
        <p:txBody>
          <a:bodyPr/>
          <a:lstStyle/>
          <a:p>
            <a:r>
              <a:rPr lang="en-US" dirty="0" smtClean="0">
                <a:solidFill>
                  <a:schemeClr val="tx1"/>
                </a:solidFill>
              </a:rPr>
              <a:t>Reference Data Services (RDS)</a:t>
            </a:r>
            <a:endParaRPr lang="en-US" dirty="0">
              <a:solidFill>
                <a:schemeClr val="tx1"/>
              </a:solidFill>
            </a:endParaRPr>
          </a:p>
        </p:txBody>
      </p:sp>
      <p:sp>
        <p:nvSpPr>
          <p:cNvPr id="15" name="Text Placeholder 2"/>
          <p:cNvSpPr txBox="1">
            <a:spLocks/>
          </p:cNvSpPr>
          <p:nvPr/>
        </p:nvSpPr>
        <p:spPr>
          <a:xfrm>
            <a:off x="457200" y="1905000"/>
            <a:ext cx="8229600" cy="4267200"/>
          </a:xfrm>
          <a:prstGeom prst="rect">
            <a:avLst/>
          </a:prstGeom>
        </p:spPr>
        <p:txBody>
          <a:bodyPr>
            <a:normAutofit/>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1"/>
              </a:buClr>
              <a:buSzPct val="150000"/>
              <a:buNone/>
            </a:pPr>
            <a:r>
              <a:rPr lang="en-US" sz="2400" dirty="0" smtClean="0"/>
              <a:t>DQS can use Reference Data Services for validating, cleansing and enriching your data</a:t>
            </a:r>
          </a:p>
          <a:p>
            <a:pPr marL="0" indent="0">
              <a:buClr>
                <a:schemeClr val="accent1"/>
              </a:buClr>
              <a:buSzPct val="150000"/>
              <a:buFontTx/>
              <a:buNone/>
            </a:pPr>
            <a:endParaRPr lang="en-US" sz="2000" dirty="0">
              <a:solidFill>
                <a:schemeClr val="accent1">
                  <a:lumMod val="20000"/>
                  <a:lumOff val="80000"/>
                </a:schemeClr>
              </a:solidFill>
            </a:endParaRPr>
          </a:p>
        </p:txBody>
      </p:sp>
      <p:grpSp>
        <p:nvGrpSpPr>
          <p:cNvPr id="16" name="Group 15"/>
          <p:cNvGrpSpPr/>
          <p:nvPr/>
        </p:nvGrpSpPr>
        <p:grpSpPr>
          <a:xfrm>
            <a:off x="2868287" y="3028783"/>
            <a:ext cx="6390369" cy="3389346"/>
            <a:chOff x="360862" y="2857500"/>
            <a:chExt cx="6601913" cy="3641832"/>
          </a:xfrm>
        </p:grpSpPr>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862" y="2857500"/>
              <a:ext cx="6601913" cy="3641832"/>
            </a:xfrm>
            <a:prstGeom prst="roundRect">
              <a:avLst>
                <a:gd name="adj" fmla="val 8594"/>
              </a:avLst>
            </a:prstGeom>
            <a:solidFill>
              <a:srgbClr val="FFFFFF">
                <a:shade val="85000"/>
              </a:srgbClr>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bwMode="auto">
            <a:xfrm>
              <a:off x="3552825" y="3752850"/>
              <a:ext cx="1076325" cy="190500"/>
            </a:xfrm>
            <a:prstGeom prst="rect">
              <a:avLst/>
            </a:prstGeom>
            <a:noFill/>
            <a:ln w="19050">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0" name="Rectangle 19"/>
            <p:cNvSpPr/>
            <p:nvPr/>
          </p:nvSpPr>
          <p:spPr bwMode="auto">
            <a:xfrm>
              <a:off x="1028700" y="4229100"/>
              <a:ext cx="1076325" cy="857250"/>
            </a:xfrm>
            <a:prstGeom prst="rect">
              <a:avLst/>
            </a:prstGeom>
            <a:noFill/>
            <a:ln w="19050">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164056523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59444" y="206511"/>
            <a:ext cx="11463659" cy="620683"/>
          </a:xfrm>
        </p:spPr>
        <p:txBody>
          <a:bodyPr/>
          <a:lstStyle/>
          <a:p>
            <a:r>
              <a:rPr lang="en-US" dirty="0" smtClean="0">
                <a:solidFill>
                  <a:srgbClr val="FFFFFF"/>
                </a:solidFill>
              </a:rPr>
              <a:t>Batch Cleansing - Using SSIS</a:t>
            </a:r>
            <a:endParaRPr lang="en-US" dirty="0">
              <a:solidFill>
                <a:srgbClr val="FFFFFF"/>
              </a:solidFill>
            </a:endParaRPr>
          </a:p>
        </p:txBody>
      </p:sp>
      <p:sp>
        <p:nvSpPr>
          <p:cNvPr id="7" name="Content Placeholder 2"/>
          <p:cNvSpPr txBox="1">
            <a:spLocks/>
          </p:cNvSpPr>
          <p:nvPr/>
        </p:nvSpPr>
        <p:spPr>
          <a:xfrm>
            <a:off x="609441" y="2971800"/>
            <a:ext cx="11071516"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pSp>
        <p:nvGrpSpPr>
          <p:cNvPr id="11" name="Group 10"/>
          <p:cNvGrpSpPr/>
          <p:nvPr/>
        </p:nvGrpSpPr>
        <p:grpSpPr>
          <a:xfrm>
            <a:off x="3121318" y="3671880"/>
            <a:ext cx="1940058" cy="917995"/>
            <a:chOff x="3121318" y="3671880"/>
            <a:chExt cx="1940058" cy="917995"/>
          </a:xfrm>
        </p:grpSpPr>
        <p:cxnSp>
          <p:nvCxnSpPr>
            <p:cNvPr id="74" name="Straight Arrow Connector 73"/>
            <p:cNvCxnSpPr/>
            <p:nvPr/>
          </p:nvCxnSpPr>
          <p:spPr>
            <a:xfrm>
              <a:off x="5061375" y="3702479"/>
              <a:ext cx="0" cy="887396"/>
            </a:xfrm>
            <a:prstGeom prst="straightConnector1">
              <a:avLst/>
            </a:prstGeom>
            <a:ln w="28575" cmpd="sng">
              <a:solidFill>
                <a:srgbClr val="F4D22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flipV="1">
              <a:off x="3121318" y="3671880"/>
              <a:ext cx="1940058" cy="29847"/>
            </a:xfrm>
            <a:prstGeom prst="straightConnector1">
              <a:avLst/>
            </a:prstGeom>
            <a:ln w="28575" cmpd="sng">
              <a:solidFill>
                <a:srgbClr val="F4D221"/>
              </a:solidFill>
              <a:prstDash val="dash"/>
              <a:headEnd type="none"/>
              <a:tailEnd type="triangle"/>
            </a:ln>
            <a:effectLst/>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2801631" y="3427523"/>
            <a:ext cx="2458018" cy="1145687"/>
            <a:chOff x="1907722" y="3427523"/>
            <a:chExt cx="3351927" cy="1145687"/>
          </a:xfrm>
        </p:grpSpPr>
        <p:cxnSp>
          <p:nvCxnSpPr>
            <p:cNvPr id="87" name="Straight Arrow Connector 86"/>
            <p:cNvCxnSpPr/>
            <p:nvPr/>
          </p:nvCxnSpPr>
          <p:spPr>
            <a:xfrm flipH="1">
              <a:off x="1907722" y="3427523"/>
              <a:ext cx="3351927" cy="3"/>
            </a:xfrm>
            <a:prstGeom prst="straightConnector1">
              <a:avLst/>
            </a:prstGeom>
            <a:ln w="28575" cmpd="sng">
              <a:solidFill>
                <a:srgbClr val="F4D22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flipV="1">
              <a:off x="5248099" y="3472986"/>
              <a:ext cx="11550" cy="1100224"/>
            </a:xfrm>
            <a:prstGeom prst="straightConnector1">
              <a:avLst/>
            </a:prstGeom>
            <a:ln w="28575" cmpd="sng">
              <a:solidFill>
                <a:srgbClr val="F4D221"/>
              </a:solidFill>
              <a:prstDash val="dash"/>
              <a:headEnd type="triangle"/>
              <a:tailEnd type="none"/>
            </a:ln>
            <a:effectLst/>
          </p:spPr>
          <p:style>
            <a:lnRef idx="1">
              <a:schemeClr val="accent1"/>
            </a:lnRef>
            <a:fillRef idx="0">
              <a:schemeClr val="accent1"/>
            </a:fillRef>
            <a:effectRef idx="0">
              <a:schemeClr val="accent1"/>
            </a:effectRef>
            <a:fontRef idx="minor">
              <a:schemeClr val="tx1"/>
            </a:fontRef>
          </p:style>
        </p:cxnSp>
      </p:grpSp>
      <p:cxnSp>
        <p:nvCxnSpPr>
          <p:cNvPr id="215" name="Straight Arrow Connector 214"/>
          <p:cNvCxnSpPr>
            <a:endCxn id="76" idx="1"/>
          </p:cNvCxnSpPr>
          <p:nvPr/>
        </p:nvCxnSpPr>
        <p:spPr>
          <a:xfrm>
            <a:off x="7748919" y="5603394"/>
            <a:ext cx="937110" cy="759131"/>
          </a:xfrm>
          <a:prstGeom prst="straightConnector1">
            <a:avLst/>
          </a:prstGeom>
          <a:ln w="28575" cmpd="sng">
            <a:solidFill>
              <a:srgbClr val="F4D221"/>
            </a:solidFill>
            <a:prstDash val="dash"/>
            <a:headEnd type="none"/>
            <a:tailEnd type="triangle"/>
          </a:ln>
          <a:effectLst/>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a:endCxn id="68" idx="1"/>
          </p:cNvCxnSpPr>
          <p:nvPr/>
        </p:nvCxnSpPr>
        <p:spPr>
          <a:xfrm flipV="1">
            <a:off x="7729343" y="4268275"/>
            <a:ext cx="929554" cy="765760"/>
          </a:xfrm>
          <a:prstGeom prst="straightConnector1">
            <a:avLst/>
          </a:prstGeom>
          <a:ln w="28575" cmpd="sng">
            <a:solidFill>
              <a:srgbClr val="F4D221"/>
            </a:solidFill>
            <a:prstDash val="dash"/>
            <a:headEnd type="none"/>
            <a:tailEnd type="triangle"/>
          </a:ln>
          <a:effectLst/>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a:endCxn id="69" idx="1"/>
          </p:cNvCxnSpPr>
          <p:nvPr/>
        </p:nvCxnSpPr>
        <p:spPr>
          <a:xfrm flipV="1">
            <a:off x="7719589" y="4971460"/>
            <a:ext cx="954003" cy="235218"/>
          </a:xfrm>
          <a:prstGeom prst="straightConnector1">
            <a:avLst/>
          </a:prstGeom>
          <a:ln w="28575" cmpd="sng">
            <a:solidFill>
              <a:srgbClr val="F4D221"/>
            </a:solidFill>
            <a:prstDash val="dash"/>
            <a:headEnd type="none"/>
            <a:tailEnd type="triangle"/>
          </a:ln>
          <a:effectLst/>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a:off x="7727575" y="5380182"/>
            <a:ext cx="865961" cy="302702"/>
          </a:xfrm>
          <a:prstGeom prst="straightConnector1">
            <a:avLst/>
          </a:prstGeom>
          <a:ln w="28575" cmpd="sng">
            <a:solidFill>
              <a:srgbClr val="F4D221"/>
            </a:solidFill>
            <a:prstDash val="dash"/>
            <a:headEnd type="none"/>
            <a:tailEnd type="triangle"/>
          </a:ln>
          <a:effectLst/>
        </p:spPr>
        <p:style>
          <a:lnRef idx="1">
            <a:schemeClr val="accent1"/>
          </a:lnRef>
          <a:fillRef idx="0">
            <a:schemeClr val="accent1"/>
          </a:fillRef>
          <a:effectRef idx="0">
            <a:schemeClr val="accent1"/>
          </a:effectRef>
          <a:fontRef idx="minor">
            <a:schemeClr val="tx1"/>
          </a:fontRef>
        </p:style>
      </p:cxnSp>
      <p:sp>
        <p:nvSpPr>
          <p:cNvPr id="48" name="Footer Placeholder 4"/>
          <p:cNvSpPr txBox="1">
            <a:spLocks/>
          </p:cNvSpPr>
          <p:nvPr/>
        </p:nvSpPr>
        <p:spPr>
          <a:xfrm>
            <a:off x="3250353" y="6492876"/>
            <a:ext cx="6094413"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tx1"/>
                </a:solidFill>
              </a:rPr>
              <a:t>Microsoft Confidential—Preliminary Information Subject to Change</a:t>
            </a:r>
            <a:endParaRPr lang="en-US" dirty="0">
              <a:solidFill>
                <a:schemeClr val="tx1"/>
              </a:solidFill>
            </a:endParaRPr>
          </a:p>
        </p:txBody>
      </p:sp>
      <p:sp>
        <p:nvSpPr>
          <p:cNvPr id="56" name="TextBox 55"/>
          <p:cNvSpPr txBox="1"/>
          <p:nvPr/>
        </p:nvSpPr>
        <p:spPr>
          <a:xfrm>
            <a:off x="2032889" y="4212687"/>
            <a:ext cx="1810910" cy="430887"/>
          </a:xfrm>
          <a:prstGeom prst="rect">
            <a:avLst/>
          </a:prstGeom>
          <a:no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fontAlgn="base">
              <a:spcBef>
                <a:spcPct val="0"/>
              </a:spcBef>
              <a:spcAft>
                <a:spcPct val="0"/>
              </a:spcAft>
              <a:defRPr sz="2200" b="1">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smtClean="0"/>
              <a:t>Knowledge Base</a:t>
            </a:r>
            <a:endParaRPr lang="en-US" dirty="0"/>
          </a:p>
        </p:txBody>
      </p:sp>
      <p:cxnSp>
        <p:nvCxnSpPr>
          <p:cNvPr id="62" name="Straight Arrow Connector 61"/>
          <p:cNvCxnSpPr/>
          <p:nvPr/>
        </p:nvCxnSpPr>
        <p:spPr>
          <a:xfrm>
            <a:off x="2019665" y="2616970"/>
            <a:ext cx="0" cy="3587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1909448" y="4123216"/>
            <a:ext cx="17808" cy="5873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9" name="Can 58"/>
          <p:cNvSpPr/>
          <p:nvPr/>
        </p:nvSpPr>
        <p:spPr bwMode="auto">
          <a:xfrm>
            <a:off x="672621" y="5438378"/>
            <a:ext cx="2693507" cy="701133"/>
          </a:xfrm>
          <a:prstGeom prst="can">
            <a:avLst/>
          </a:prstGeom>
          <a:gradFill flip="none" rotWithShape="1">
            <a:gsLst>
              <a:gs pos="0">
                <a:schemeClr val="tx2">
                  <a:lumMod val="50000"/>
                </a:schemeClr>
              </a:gs>
              <a:gs pos="49000">
                <a:schemeClr val="tx1">
                  <a:alpha val="64000"/>
                </a:schemeClr>
              </a:gs>
              <a:gs pos="100000">
                <a:schemeClr val="tx2"/>
              </a:gs>
            </a:gsLst>
            <a:lin ang="3600000" scaled="0"/>
            <a:tileRect/>
          </a:gra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b="1" dirty="0" smtClean="0">
                <a:solidFill>
                  <a:srgbClr val="002D42"/>
                </a:solidFill>
              </a:rPr>
              <a:t>Reference Data Definition</a:t>
            </a:r>
            <a:endParaRPr lang="en-US" b="1" dirty="0">
              <a:solidFill>
                <a:srgbClr val="002D42"/>
              </a:solidFill>
            </a:endParaRPr>
          </a:p>
        </p:txBody>
      </p:sp>
      <p:sp>
        <p:nvSpPr>
          <p:cNvPr id="60" name="Can 59"/>
          <p:cNvSpPr/>
          <p:nvPr/>
        </p:nvSpPr>
        <p:spPr bwMode="auto">
          <a:xfrm>
            <a:off x="688528" y="4826983"/>
            <a:ext cx="2693507" cy="711335"/>
          </a:xfrm>
          <a:prstGeom prst="can">
            <a:avLst/>
          </a:prstGeom>
          <a:gradFill flip="none" rotWithShape="1">
            <a:gsLst>
              <a:gs pos="0">
                <a:schemeClr val="tx2">
                  <a:lumMod val="50000"/>
                </a:schemeClr>
              </a:gs>
              <a:gs pos="49000">
                <a:schemeClr val="tx1">
                  <a:alpha val="64000"/>
                </a:schemeClr>
              </a:gs>
              <a:gs pos="100000">
                <a:schemeClr val="tx2"/>
              </a:gs>
            </a:gsLst>
            <a:lin ang="3600000" scaled="0"/>
            <a:tileRect/>
          </a:gra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b="1" dirty="0">
                <a:solidFill>
                  <a:srgbClr val="002D42"/>
                </a:solidFill>
              </a:rPr>
              <a:t>Values/Rules</a:t>
            </a:r>
          </a:p>
        </p:txBody>
      </p:sp>
      <p:sp>
        <p:nvSpPr>
          <p:cNvPr id="68" name="Rounded Rectangle 67"/>
          <p:cNvSpPr/>
          <p:nvPr/>
        </p:nvSpPr>
        <p:spPr bwMode="auto">
          <a:xfrm>
            <a:off x="8658897" y="3961998"/>
            <a:ext cx="2984841" cy="612553"/>
          </a:xfrm>
          <a:prstGeom prst="roundRect">
            <a:avLst/>
          </a:prstGeom>
          <a:solidFill>
            <a:schemeClr val="accent3">
              <a:lumMod val="75000"/>
              <a:alpha val="60000"/>
            </a:schemeClr>
          </a:solidFill>
          <a:ln>
            <a:solidFill>
              <a:schemeClr val="accent3">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New</a:t>
            </a:r>
          </a:p>
        </p:txBody>
      </p:sp>
      <p:sp>
        <p:nvSpPr>
          <p:cNvPr id="69" name="Rounded Rectangle 68"/>
          <p:cNvSpPr/>
          <p:nvPr/>
        </p:nvSpPr>
        <p:spPr bwMode="auto">
          <a:xfrm>
            <a:off x="8673592" y="4665183"/>
            <a:ext cx="2984841" cy="612553"/>
          </a:xfrm>
          <a:prstGeom prst="roundRect">
            <a:avLst/>
          </a:prstGeom>
          <a:solidFill>
            <a:schemeClr val="accent2">
              <a:lumMod val="75000"/>
              <a:alpha val="60000"/>
            </a:schemeClr>
          </a:solidFill>
          <a:ln>
            <a:solidFill>
              <a:schemeClr val="accent3">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Corrections &amp; Suggestions</a:t>
            </a:r>
          </a:p>
        </p:txBody>
      </p:sp>
      <p:sp>
        <p:nvSpPr>
          <p:cNvPr id="75" name="Rounded Rectangle 74"/>
          <p:cNvSpPr/>
          <p:nvPr/>
        </p:nvSpPr>
        <p:spPr bwMode="auto">
          <a:xfrm>
            <a:off x="8684982" y="5368366"/>
            <a:ext cx="2984841" cy="612553"/>
          </a:xfrm>
          <a:prstGeom prst="roundRect">
            <a:avLst/>
          </a:prstGeom>
          <a:solidFill>
            <a:schemeClr val="accent6">
              <a:alpha val="60000"/>
            </a:schemeClr>
          </a:solidFill>
          <a:ln>
            <a:solidFill>
              <a:schemeClr val="accent5"/>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Correct</a:t>
            </a:r>
          </a:p>
        </p:txBody>
      </p:sp>
      <p:sp>
        <p:nvSpPr>
          <p:cNvPr id="76" name="Rounded Rectangle 75"/>
          <p:cNvSpPr/>
          <p:nvPr/>
        </p:nvSpPr>
        <p:spPr bwMode="auto">
          <a:xfrm>
            <a:off x="8686029" y="6056248"/>
            <a:ext cx="2984841" cy="612553"/>
          </a:xfrm>
          <a:prstGeom prst="roundRect">
            <a:avLst/>
          </a:prstGeom>
          <a:solidFill>
            <a:srgbClr val="F4D221">
              <a:alpha val="60000"/>
            </a:srgbClr>
          </a:solidFill>
          <a:ln>
            <a:solidFill>
              <a:schemeClr val="accent5"/>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Invalid</a:t>
            </a:r>
          </a:p>
        </p:txBody>
      </p:sp>
      <p:grpSp>
        <p:nvGrpSpPr>
          <p:cNvPr id="5" name="Group 4"/>
          <p:cNvGrpSpPr/>
          <p:nvPr/>
        </p:nvGrpSpPr>
        <p:grpSpPr>
          <a:xfrm>
            <a:off x="6686982" y="957662"/>
            <a:ext cx="4542629" cy="2813854"/>
            <a:chOff x="6686982" y="957662"/>
            <a:chExt cx="4542629" cy="2813854"/>
          </a:xfrm>
          <a:gradFill flip="none" rotWithShape="1">
            <a:gsLst>
              <a:gs pos="1000">
                <a:schemeClr val="accent1">
                  <a:lumMod val="20000"/>
                  <a:lumOff val="80000"/>
                </a:schemeClr>
              </a:gs>
              <a:gs pos="49000">
                <a:schemeClr val="accent1">
                  <a:lumMod val="20000"/>
                  <a:lumOff val="80000"/>
                  <a:alpha val="64000"/>
                </a:schemeClr>
              </a:gs>
              <a:gs pos="100000">
                <a:schemeClr val="tx2"/>
              </a:gs>
            </a:gsLst>
            <a:lin ang="0" scaled="1"/>
            <a:tileRect/>
          </a:gradFill>
        </p:grpSpPr>
        <p:grpSp>
          <p:nvGrpSpPr>
            <p:cNvPr id="2" name="Group 1"/>
            <p:cNvGrpSpPr/>
            <p:nvPr/>
          </p:nvGrpSpPr>
          <p:grpSpPr>
            <a:xfrm>
              <a:off x="6686982" y="977515"/>
              <a:ext cx="4542629" cy="2794001"/>
              <a:chOff x="6686982" y="1240574"/>
              <a:chExt cx="4542629" cy="2520390"/>
            </a:xfrm>
            <a:grpFill/>
          </p:grpSpPr>
          <p:sp>
            <p:nvSpPr>
              <p:cNvPr id="40" name="Rounded Rectangle 39"/>
              <p:cNvSpPr/>
              <p:nvPr/>
            </p:nvSpPr>
            <p:spPr bwMode="auto">
              <a:xfrm>
                <a:off x="6686982" y="1240574"/>
                <a:ext cx="4542629" cy="2520390"/>
              </a:xfrm>
              <a:prstGeom prst="roundRect">
                <a:avLst/>
              </a:prstGeom>
              <a:gradFill flip="none" rotWithShape="1">
                <a:gsLst>
                  <a:gs pos="100000">
                    <a:schemeClr val="tx2">
                      <a:lumMod val="50000"/>
                    </a:schemeClr>
                  </a:gs>
                  <a:gs pos="0">
                    <a:schemeClr val="tx1"/>
                  </a:gs>
                  <a:gs pos="83000">
                    <a:schemeClr val="tx1"/>
                  </a:gs>
                </a:gsLst>
                <a:lin ang="16200000" scaled="0"/>
                <a:tileRect/>
              </a:gra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chemeClr val="tx1">
                      <a:alpha val="99000"/>
                    </a:schemeClr>
                  </a:solidFill>
                </a:endParaRPr>
              </a:p>
            </p:txBody>
          </p:sp>
          <p:pic>
            <p:nvPicPr>
              <p:cNvPr id="41"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04018" y="1645001"/>
                <a:ext cx="4114382" cy="20117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49" name="TextBox 48"/>
            <p:cNvSpPr txBox="1"/>
            <p:nvPr/>
          </p:nvSpPr>
          <p:spPr>
            <a:xfrm>
              <a:off x="7819925" y="957662"/>
              <a:ext cx="2385015" cy="430887"/>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fontAlgn="base">
                <a:spcBef>
                  <a:spcPct val="0"/>
                </a:spcBef>
                <a:spcAft>
                  <a:spcPct val="0"/>
                </a:spcAft>
                <a:defRPr sz="2200" b="1">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800" dirty="0" smtClean="0">
                  <a:solidFill>
                    <a:schemeClr val="tx2">
                      <a:lumMod val="75000"/>
                    </a:schemeClr>
                  </a:solidFill>
                </a:rPr>
                <a:t>SSIS Data Flow</a:t>
              </a:r>
              <a:endParaRPr lang="en-US" sz="1800" dirty="0">
                <a:solidFill>
                  <a:schemeClr val="tx2">
                    <a:lumMod val="75000"/>
                  </a:schemeClr>
                </a:solidFill>
              </a:endParaRPr>
            </a:p>
          </p:txBody>
        </p:sp>
      </p:grpSp>
      <p:grpSp>
        <p:nvGrpSpPr>
          <p:cNvPr id="8" name="Group 7"/>
          <p:cNvGrpSpPr/>
          <p:nvPr/>
        </p:nvGrpSpPr>
        <p:grpSpPr>
          <a:xfrm>
            <a:off x="3857598" y="4581597"/>
            <a:ext cx="4001858" cy="1427102"/>
            <a:chOff x="3857598" y="4581597"/>
            <a:chExt cx="4001858" cy="1427102"/>
          </a:xfrm>
          <a:gradFill flip="none" rotWithShape="1">
            <a:gsLst>
              <a:gs pos="0">
                <a:schemeClr val="tx2">
                  <a:lumMod val="50000"/>
                </a:schemeClr>
              </a:gs>
              <a:gs pos="49000">
                <a:schemeClr val="tx1">
                  <a:alpha val="64000"/>
                </a:schemeClr>
              </a:gs>
              <a:gs pos="100000">
                <a:schemeClr val="tx2"/>
              </a:gs>
            </a:gsLst>
            <a:lin ang="3600000" scaled="0"/>
            <a:tileRect/>
          </a:gradFill>
        </p:grpSpPr>
        <p:grpSp>
          <p:nvGrpSpPr>
            <p:cNvPr id="95" name="Group 94"/>
            <p:cNvGrpSpPr/>
            <p:nvPr/>
          </p:nvGrpSpPr>
          <p:grpSpPr>
            <a:xfrm>
              <a:off x="3857598" y="4581597"/>
              <a:ext cx="4001858" cy="1427102"/>
              <a:chOff x="507356" y="3659731"/>
              <a:chExt cx="3002175" cy="1427102"/>
            </a:xfrm>
            <a:grpFill/>
          </p:grpSpPr>
          <p:sp>
            <p:nvSpPr>
              <p:cNvPr id="66" name="Rounded Rectangle 65"/>
              <p:cNvSpPr/>
              <p:nvPr/>
            </p:nvSpPr>
            <p:spPr>
              <a:xfrm>
                <a:off x="507356" y="3659731"/>
                <a:ext cx="2821048" cy="1427102"/>
              </a:xfrm>
              <a:prstGeom prst="roundRect">
                <a:avLst/>
              </a:prstGeom>
              <a:grpFill/>
              <a:ln w="12700">
                <a:solidFill>
                  <a:schemeClr val="tx2">
                    <a:lumMod val="50000"/>
                  </a:schemeClr>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p>
            </p:txBody>
          </p:sp>
          <p:sp>
            <p:nvSpPr>
              <p:cNvPr id="24" name="TextBox 23"/>
              <p:cNvSpPr txBox="1"/>
              <p:nvPr/>
            </p:nvSpPr>
            <p:spPr>
              <a:xfrm>
                <a:off x="612393" y="4026184"/>
                <a:ext cx="798031" cy="461665"/>
              </a:xfrm>
              <a:prstGeom prst="rect">
                <a:avLst/>
              </a:prstGeom>
              <a:noFill/>
              <a:ln>
                <a:noFill/>
              </a:ln>
            </p:spPr>
            <p:txBody>
              <a:bodyPr wrap="square" rtlCol="0">
                <a:spAutoFit/>
              </a:bodyPr>
              <a:lstStyle/>
              <a:p>
                <a:r>
                  <a:rPr lang="en-US" sz="1200" b="1" dirty="0" smtClean="0">
                    <a:solidFill>
                      <a:srgbClr val="0A445F"/>
                    </a:solidFill>
                  </a:rPr>
                  <a:t>Source + Mapping</a:t>
                </a:r>
                <a:endParaRPr lang="en-US" sz="1200" b="1" dirty="0">
                  <a:solidFill>
                    <a:srgbClr val="0A445F"/>
                  </a:solidFill>
                </a:endParaRPr>
              </a:p>
            </p:txBody>
          </p:sp>
          <p:sp>
            <p:nvSpPr>
              <p:cNvPr id="65" name="TextBox 64"/>
              <p:cNvSpPr txBox="1"/>
              <p:nvPr/>
            </p:nvSpPr>
            <p:spPr>
              <a:xfrm>
                <a:off x="1194804" y="4030681"/>
                <a:ext cx="1256818" cy="461665"/>
              </a:xfrm>
              <a:prstGeom prst="rect">
                <a:avLst/>
              </a:prstGeom>
              <a:noFill/>
              <a:ln>
                <a:noFill/>
              </a:ln>
            </p:spPr>
            <p:txBody>
              <a:bodyPr wrap="square" rtlCol="0">
                <a:spAutoFit/>
              </a:bodyPr>
              <a:lstStyle/>
              <a:p>
                <a:pPr algn="ctr"/>
                <a:r>
                  <a:rPr lang="en-US" sz="1200" b="1" dirty="0" smtClean="0">
                    <a:solidFill>
                      <a:srgbClr val="0A445F"/>
                    </a:solidFill>
                  </a:rPr>
                  <a:t>DQS Cleansing</a:t>
                </a:r>
              </a:p>
              <a:p>
                <a:pPr algn="ctr"/>
                <a:r>
                  <a:rPr lang="en-US" sz="1200" b="1" dirty="0" smtClean="0">
                    <a:solidFill>
                      <a:srgbClr val="0A445F"/>
                    </a:solidFill>
                  </a:rPr>
                  <a:t>Component</a:t>
                </a:r>
                <a:endParaRPr lang="en-US" sz="1100" b="1" dirty="0">
                  <a:solidFill>
                    <a:srgbClr val="0A445F"/>
                  </a:solidFill>
                </a:endParaRPr>
              </a:p>
            </p:txBody>
          </p:sp>
          <p:sp>
            <p:nvSpPr>
              <p:cNvPr id="67" name="TextBox 66"/>
              <p:cNvSpPr txBox="1"/>
              <p:nvPr/>
            </p:nvSpPr>
            <p:spPr>
              <a:xfrm>
                <a:off x="1266265" y="3668008"/>
                <a:ext cx="1871877" cy="369332"/>
              </a:xfrm>
              <a:prstGeom prst="rect">
                <a:avLst/>
              </a:prstGeom>
              <a:noFill/>
              <a:ln>
                <a:noFill/>
              </a:ln>
            </p:spPr>
            <p:txBody>
              <a:bodyPr wrap="square" rtlCol="0">
                <a:spAutoFit/>
              </a:bodyPr>
              <a:lstStyle/>
              <a:p>
                <a:r>
                  <a:rPr lang="en-US" b="1" dirty="0" smtClean="0">
                    <a:solidFill>
                      <a:srgbClr val="0A445F"/>
                    </a:solidFill>
                  </a:rPr>
                  <a:t>SSIS Package</a:t>
                </a:r>
                <a:endParaRPr lang="en-US" b="1" dirty="0">
                  <a:solidFill>
                    <a:srgbClr val="0A445F"/>
                  </a:solidFill>
                </a:endParaRPr>
              </a:p>
            </p:txBody>
          </p:sp>
          <p:cxnSp>
            <p:nvCxnSpPr>
              <p:cNvPr id="14" name="Straight Arrow Connector 13"/>
              <p:cNvCxnSpPr/>
              <p:nvPr/>
            </p:nvCxnSpPr>
            <p:spPr>
              <a:xfrm>
                <a:off x="1054399" y="4679076"/>
                <a:ext cx="384673" cy="0"/>
              </a:xfrm>
              <a:prstGeom prst="straightConnector1">
                <a:avLst/>
              </a:prstGeom>
              <a:grpFill/>
              <a:ln w="19050">
                <a:solidFill>
                  <a:schemeClr val="tx2">
                    <a:lumMod val="50000"/>
                  </a:schemeClr>
                </a:solidFill>
                <a:headEnd type="none"/>
                <a:tailEnd type="triangle"/>
              </a:ln>
              <a:effectLst/>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435978" y="4151507"/>
                <a:ext cx="1073553" cy="276999"/>
              </a:xfrm>
              <a:prstGeom prst="rect">
                <a:avLst/>
              </a:prstGeom>
              <a:noFill/>
              <a:ln>
                <a:noFill/>
              </a:ln>
            </p:spPr>
            <p:txBody>
              <a:bodyPr wrap="square" rtlCol="0">
                <a:spAutoFit/>
              </a:bodyPr>
              <a:lstStyle/>
              <a:p>
                <a:r>
                  <a:rPr lang="en-US" sz="1200" b="1" dirty="0" smtClean="0">
                    <a:solidFill>
                      <a:srgbClr val="0A445F"/>
                    </a:solidFill>
                  </a:rPr>
                  <a:t>Destination</a:t>
                </a:r>
                <a:endParaRPr lang="en-US" sz="1100" b="1" dirty="0">
                  <a:solidFill>
                    <a:srgbClr val="0A445F"/>
                  </a:solidFill>
                </a:endParaRPr>
              </a:p>
            </p:txBody>
          </p:sp>
          <p:cxnSp>
            <p:nvCxnSpPr>
              <p:cNvPr id="72" name="Straight Arrow Connector 71"/>
              <p:cNvCxnSpPr/>
              <p:nvPr/>
            </p:nvCxnSpPr>
            <p:spPr>
              <a:xfrm>
                <a:off x="2209800" y="4664545"/>
                <a:ext cx="384673" cy="0"/>
              </a:xfrm>
              <a:prstGeom prst="straightConnector1">
                <a:avLst/>
              </a:prstGeom>
              <a:grpFill/>
              <a:ln w="19050">
                <a:solidFill>
                  <a:schemeClr val="tx2">
                    <a:lumMod val="50000"/>
                  </a:schemeClr>
                </a:solidFill>
                <a:headEnd type="none"/>
                <a:tailEnd type="triangle"/>
              </a:ln>
              <a:effectLst/>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1487821" y="4538664"/>
                <a:ext cx="681343" cy="318143"/>
              </a:xfrm>
              <a:prstGeom prst="rect">
                <a:avLst/>
              </a:prstGeom>
              <a:grpFill/>
              <a:ln>
                <a:solidFill>
                  <a:schemeClr val="tx2">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nvGrpSpPr>
            <p:cNvPr id="4" name="Group 3"/>
            <p:cNvGrpSpPr/>
            <p:nvPr/>
          </p:nvGrpSpPr>
          <p:grpSpPr>
            <a:xfrm>
              <a:off x="4079298" y="5480242"/>
              <a:ext cx="444879" cy="381770"/>
              <a:chOff x="4079298" y="5480242"/>
              <a:chExt cx="444879" cy="381770"/>
            </a:xfrm>
            <a:grpFill/>
          </p:grpSpPr>
          <p:sp>
            <p:nvSpPr>
              <p:cNvPr id="44" name="Can 43"/>
              <p:cNvSpPr/>
              <p:nvPr/>
            </p:nvSpPr>
            <p:spPr bwMode="auto">
              <a:xfrm>
                <a:off x="4085460" y="5609551"/>
                <a:ext cx="438717" cy="123152"/>
              </a:xfrm>
              <a:prstGeom prst="can">
                <a:avLst/>
              </a:prstGeom>
              <a:grpFill/>
              <a:ln>
                <a:solidFill>
                  <a:schemeClr val="tx2">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 name="Can 2"/>
              <p:cNvSpPr/>
              <p:nvPr/>
            </p:nvSpPr>
            <p:spPr bwMode="auto">
              <a:xfrm>
                <a:off x="4079298" y="5480242"/>
                <a:ext cx="438717" cy="123152"/>
              </a:xfrm>
              <a:prstGeom prst="can">
                <a:avLst/>
              </a:prstGeom>
              <a:grpFill/>
              <a:ln>
                <a:solidFill>
                  <a:schemeClr val="tx2">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5" name="Can 44"/>
              <p:cNvSpPr/>
              <p:nvPr/>
            </p:nvSpPr>
            <p:spPr bwMode="auto">
              <a:xfrm>
                <a:off x="4083924" y="5738860"/>
                <a:ext cx="438717" cy="123152"/>
              </a:xfrm>
              <a:prstGeom prst="can">
                <a:avLst/>
              </a:prstGeom>
              <a:grpFill/>
              <a:ln>
                <a:solidFill>
                  <a:schemeClr val="tx2">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grpSp>
          <p:nvGrpSpPr>
            <p:cNvPr id="51" name="Group 50"/>
            <p:cNvGrpSpPr/>
            <p:nvPr/>
          </p:nvGrpSpPr>
          <p:grpSpPr>
            <a:xfrm>
              <a:off x="6702367" y="5478703"/>
              <a:ext cx="444879" cy="381770"/>
              <a:chOff x="4079298" y="5480242"/>
              <a:chExt cx="444879" cy="381770"/>
            </a:xfrm>
            <a:grpFill/>
          </p:grpSpPr>
          <p:sp>
            <p:nvSpPr>
              <p:cNvPr id="52" name="Can 51"/>
              <p:cNvSpPr/>
              <p:nvPr/>
            </p:nvSpPr>
            <p:spPr bwMode="auto">
              <a:xfrm>
                <a:off x="4085460" y="5609551"/>
                <a:ext cx="438717" cy="123152"/>
              </a:xfrm>
              <a:prstGeom prst="can">
                <a:avLst/>
              </a:prstGeom>
              <a:grpFill/>
              <a:ln>
                <a:solidFill>
                  <a:schemeClr val="tx2">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3" name="Can 52"/>
              <p:cNvSpPr/>
              <p:nvPr/>
            </p:nvSpPr>
            <p:spPr bwMode="auto">
              <a:xfrm>
                <a:off x="4079298" y="5480242"/>
                <a:ext cx="438717" cy="123152"/>
              </a:xfrm>
              <a:prstGeom prst="can">
                <a:avLst/>
              </a:prstGeom>
              <a:grpFill/>
              <a:ln>
                <a:solidFill>
                  <a:schemeClr val="tx2">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4" name="Can 53"/>
              <p:cNvSpPr/>
              <p:nvPr/>
            </p:nvSpPr>
            <p:spPr bwMode="auto">
              <a:xfrm>
                <a:off x="4083924" y="5738860"/>
                <a:ext cx="438717" cy="123152"/>
              </a:xfrm>
              <a:prstGeom prst="can">
                <a:avLst/>
              </a:prstGeom>
              <a:grpFill/>
              <a:ln>
                <a:solidFill>
                  <a:schemeClr val="tx2">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grpSp>
      <p:sp>
        <p:nvSpPr>
          <p:cNvPr id="55" name="Cloud 54"/>
          <p:cNvSpPr/>
          <p:nvPr/>
        </p:nvSpPr>
        <p:spPr bwMode="auto">
          <a:xfrm>
            <a:off x="946706" y="1246907"/>
            <a:ext cx="2332128" cy="1336262"/>
          </a:xfrm>
          <a:prstGeom prst="cloud">
            <a:avLst/>
          </a:prstGeom>
          <a:gradFill flip="none" rotWithShape="1">
            <a:gsLst>
              <a:gs pos="0">
                <a:schemeClr val="tx2">
                  <a:lumMod val="60000"/>
                  <a:lumOff val="40000"/>
                  <a:alpha val="75000"/>
                </a:schemeClr>
              </a:gs>
              <a:gs pos="100000">
                <a:schemeClr val="tx2">
                  <a:alpha val="75000"/>
                </a:schemeClr>
              </a:gs>
              <a:gs pos="47000">
                <a:schemeClr val="tx1">
                  <a:alpha val="75000"/>
                </a:schemeClr>
              </a:gs>
            </a:gsLst>
            <a:lin ang="4980000" scaled="0"/>
            <a:tileRect/>
          </a:gradFill>
          <a:ln w="28575" cmpd="sng">
            <a:solidFill>
              <a:srgbClr val="0291B5"/>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a:solidFill>
                  <a:schemeClr val="tx2">
                    <a:lumMod val="75000"/>
                    <a:alpha val="99000"/>
                  </a:schemeClr>
                </a:solidFill>
              </a:rPr>
              <a:t>Reference Data Services</a:t>
            </a:r>
          </a:p>
        </p:txBody>
      </p:sp>
      <p:grpSp>
        <p:nvGrpSpPr>
          <p:cNvPr id="57" name="Group 56"/>
          <p:cNvGrpSpPr/>
          <p:nvPr/>
        </p:nvGrpSpPr>
        <p:grpSpPr>
          <a:xfrm>
            <a:off x="1157359" y="3043433"/>
            <a:ext cx="1545359" cy="843538"/>
            <a:chOff x="2196425" y="2158282"/>
            <a:chExt cx="1545359" cy="843538"/>
          </a:xfrm>
        </p:grpSpPr>
        <p:sp>
          <p:nvSpPr>
            <p:cNvPr id="58" name="Flowchart: Direct Access Storage 23"/>
            <p:cNvSpPr/>
            <p:nvPr/>
          </p:nvSpPr>
          <p:spPr bwMode="auto">
            <a:xfrm rot="16200000">
              <a:off x="2589966" y="1858836"/>
              <a:ext cx="838970" cy="1446994"/>
            </a:xfrm>
            <a:prstGeom prst="flowChartMagneticDrum">
              <a:avLst/>
            </a:prstGeom>
            <a:gradFill>
              <a:gsLst>
                <a:gs pos="0">
                  <a:srgbClr val="328094">
                    <a:alpha val="20000"/>
                  </a:srgbClr>
                </a:gs>
                <a:gs pos="100000">
                  <a:srgbClr val="87C1D5">
                    <a:alpha val="63000"/>
                  </a:srgbClr>
                </a:gs>
              </a:gsLst>
              <a:lin ang="4500000" scaled="0"/>
            </a:gradFill>
            <a:ln w="22225">
              <a:gradFill flip="none" rotWithShape="1">
                <a:gsLst>
                  <a:gs pos="0">
                    <a:schemeClr val="tx1"/>
                  </a:gs>
                  <a:gs pos="100000">
                    <a:srgbClr val="AFD5E3"/>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eaLnBrk="0" hangingPunct="0">
                <a:lnSpc>
                  <a:spcPct val="85000"/>
                </a:lnSpc>
                <a:defRPr/>
              </a:pPr>
              <a:endParaRPr lang="en-US" dirty="0">
                <a:solidFill>
                  <a:schemeClr val="tx1"/>
                </a:solidFill>
              </a:endParaRPr>
            </a:p>
          </p:txBody>
        </p:sp>
        <p:sp>
          <p:nvSpPr>
            <p:cNvPr id="70" name="Can 69"/>
            <p:cNvSpPr/>
            <p:nvPr/>
          </p:nvSpPr>
          <p:spPr bwMode="auto">
            <a:xfrm>
              <a:off x="2196425" y="2158282"/>
              <a:ext cx="1545359" cy="843538"/>
            </a:xfrm>
            <a:prstGeom prst="can">
              <a:avLst/>
            </a:prstGeom>
            <a:no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a:solidFill>
                    <a:schemeClr val="tx1">
                      <a:alpha val="99000"/>
                    </a:schemeClr>
                  </a:solidFill>
                </a:rPr>
                <a:t>DQS Server</a:t>
              </a:r>
            </a:p>
          </p:txBody>
        </p:sp>
      </p:grpSp>
    </p:spTree>
    <p:extLst>
      <p:ext uri="{BB962C8B-B14F-4D97-AF65-F5344CB8AC3E}">
        <p14:creationId xmlns:p14="http://schemas.microsoft.com/office/powerpoint/2010/main" val="4195683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edge">
                                      <p:cBhvr>
                                        <p:cTn id="12" dur="500"/>
                                        <p:tgtEl>
                                          <p:spTgt spid="1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wipe(down)">
                                      <p:cBhvr>
                                        <p:cTn id="33" dur="500"/>
                                        <p:tgtEl>
                                          <p:spTgt spid="63"/>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1"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par>
                          <p:cTn id="43" fill="hold">
                            <p:stCondLst>
                              <p:cond delay="500"/>
                            </p:stCondLst>
                            <p:childTnLst>
                              <p:par>
                                <p:cTn id="44" presetID="22" presetClass="entr" presetSubtype="1" fill="hold" nodeType="after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wipe(up)">
                                      <p:cBhvr>
                                        <p:cTn id="46" dur="500"/>
                                        <p:tgtEl>
                                          <p:spTgt spid="6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21"/>
                                        </p:tgtEl>
                                        <p:attrNameLst>
                                          <p:attrName>style.visibility</p:attrName>
                                        </p:attrNameLst>
                                      </p:cBhvr>
                                      <p:to>
                                        <p:strVal val="visible"/>
                                      </p:to>
                                    </p:set>
                                    <p:animEffect transition="in" filter="wipe(down)">
                                      <p:cBhvr>
                                        <p:cTn id="51" dur="500"/>
                                        <p:tgtEl>
                                          <p:spTgt spid="221"/>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fade">
                                      <p:cBhvr>
                                        <p:cTn id="55" dur="500"/>
                                        <p:tgtEl>
                                          <p:spTgt spid="68"/>
                                        </p:tgtEl>
                                      </p:cBhvr>
                                    </p:animEffect>
                                  </p:childTnLst>
                                </p:cTn>
                              </p:par>
                            </p:childTnLst>
                          </p:cTn>
                        </p:par>
                        <p:par>
                          <p:cTn id="56" fill="hold">
                            <p:stCondLst>
                              <p:cond delay="1000"/>
                            </p:stCondLst>
                            <p:childTnLst>
                              <p:par>
                                <p:cTn id="57" presetID="22" presetClass="entr" presetSubtype="4" fill="hold" nodeType="afterEffect">
                                  <p:stCondLst>
                                    <p:cond delay="0"/>
                                  </p:stCondLst>
                                  <p:childTnLst>
                                    <p:set>
                                      <p:cBhvr>
                                        <p:cTn id="58" dur="1" fill="hold">
                                          <p:stCondLst>
                                            <p:cond delay="0"/>
                                          </p:stCondLst>
                                        </p:cTn>
                                        <p:tgtEl>
                                          <p:spTgt spid="224"/>
                                        </p:tgtEl>
                                        <p:attrNameLst>
                                          <p:attrName>style.visibility</p:attrName>
                                        </p:attrNameLst>
                                      </p:cBhvr>
                                      <p:to>
                                        <p:strVal val="visible"/>
                                      </p:to>
                                    </p:set>
                                    <p:animEffect transition="in" filter="wipe(down)">
                                      <p:cBhvr>
                                        <p:cTn id="59" dur="500"/>
                                        <p:tgtEl>
                                          <p:spTgt spid="224"/>
                                        </p:tgtEl>
                                      </p:cBhvr>
                                    </p:animEffect>
                                  </p:childTnLst>
                                </p:cTn>
                              </p:par>
                            </p:childTnLst>
                          </p:cTn>
                        </p:par>
                        <p:par>
                          <p:cTn id="60" fill="hold">
                            <p:stCondLst>
                              <p:cond delay="1500"/>
                            </p:stCondLst>
                            <p:childTnLst>
                              <p:par>
                                <p:cTn id="61" presetID="10"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500"/>
                                        <p:tgtEl>
                                          <p:spTgt spid="69"/>
                                        </p:tgtEl>
                                      </p:cBhvr>
                                    </p:animEffect>
                                  </p:childTnLst>
                                </p:cTn>
                              </p:par>
                            </p:childTnLst>
                          </p:cTn>
                        </p:par>
                        <p:par>
                          <p:cTn id="64" fill="hold">
                            <p:stCondLst>
                              <p:cond delay="2000"/>
                            </p:stCondLst>
                            <p:childTnLst>
                              <p:par>
                                <p:cTn id="65" presetID="22" presetClass="entr" presetSubtype="8" fill="hold" nodeType="afterEffect">
                                  <p:stCondLst>
                                    <p:cond delay="0"/>
                                  </p:stCondLst>
                                  <p:childTnLst>
                                    <p:set>
                                      <p:cBhvr>
                                        <p:cTn id="66" dur="1" fill="hold">
                                          <p:stCondLst>
                                            <p:cond delay="0"/>
                                          </p:stCondLst>
                                        </p:cTn>
                                        <p:tgtEl>
                                          <p:spTgt spid="226"/>
                                        </p:tgtEl>
                                        <p:attrNameLst>
                                          <p:attrName>style.visibility</p:attrName>
                                        </p:attrNameLst>
                                      </p:cBhvr>
                                      <p:to>
                                        <p:strVal val="visible"/>
                                      </p:to>
                                    </p:set>
                                    <p:animEffect transition="in" filter="wipe(left)">
                                      <p:cBhvr>
                                        <p:cTn id="67" dur="500"/>
                                        <p:tgtEl>
                                          <p:spTgt spid="226"/>
                                        </p:tgtEl>
                                      </p:cBhvr>
                                    </p:animEffect>
                                  </p:childTnLst>
                                </p:cTn>
                              </p:par>
                            </p:childTnLst>
                          </p:cTn>
                        </p:par>
                        <p:par>
                          <p:cTn id="68" fill="hold">
                            <p:stCondLst>
                              <p:cond delay="2500"/>
                            </p:stCondLst>
                            <p:childTnLst>
                              <p:par>
                                <p:cTn id="69" presetID="10" presetClass="entr" presetSubtype="0" fill="hold" grpId="0"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500"/>
                                        <p:tgtEl>
                                          <p:spTgt spid="75"/>
                                        </p:tgtEl>
                                      </p:cBhvr>
                                    </p:animEffect>
                                  </p:childTnLst>
                                </p:cTn>
                              </p:par>
                            </p:childTnLst>
                          </p:cTn>
                        </p:par>
                        <p:par>
                          <p:cTn id="72" fill="hold">
                            <p:stCondLst>
                              <p:cond delay="3000"/>
                            </p:stCondLst>
                            <p:childTnLst>
                              <p:par>
                                <p:cTn id="73" presetID="22" presetClass="entr" presetSubtype="8" fill="hold" nodeType="afterEffect">
                                  <p:stCondLst>
                                    <p:cond delay="0"/>
                                  </p:stCondLst>
                                  <p:childTnLst>
                                    <p:set>
                                      <p:cBhvr>
                                        <p:cTn id="74" dur="1" fill="hold">
                                          <p:stCondLst>
                                            <p:cond delay="0"/>
                                          </p:stCondLst>
                                        </p:cTn>
                                        <p:tgtEl>
                                          <p:spTgt spid="215"/>
                                        </p:tgtEl>
                                        <p:attrNameLst>
                                          <p:attrName>style.visibility</p:attrName>
                                        </p:attrNameLst>
                                      </p:cBhvr>
                                      <p:to>
                                        <p:strVal val="visible"/>
                                      </p:to>
                                    </p:set>
                                    <p:animEffect transition="in" filter="wipe(left)">
                                      <p:cBhvr>
                                        <p:cTn id="75" dur="500"/>
                                        <p:tgtEl>
                                          <p:spTgt spid="215"/>
                                        </p:tgtEl>
                                      </p:cBhvr>
                                    </p:animEffect>
                                  </p:childTnLst>
                                </p:cTn>
                              </p:par>
                            </p:childTnLst>
                          </p:cTn>
                        </p:par>
                        <p:par>
                          <p:cTn id="76" fill="hold">
                            <p:stCondLst>
                              <p:cond delay="3500"/>
                            </p:stCondLst>
                            <p:childTnLst>
                              <p:par>
                                <p:cTn id="77" presetID="10" presetClass="entr" presetSubtype="0"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500"/>
                                        <p:tgtEl>
                                          <p:spTgt spid="76"/>
                                        </p:tgtEl>
                                      </p:cBhvr>
                                    </p:animEffect>
                                  </p:childTnLst>
                                </p:cTn>
                              </p:par>
                            </p:childTnLst>
                          </p:cTn>
                        </p:par>
                        <p:par>
                          <p:cTn id="80" fill="hold">
                            <p:stCondLst>
                              <p:cond delay="4000"/>
                            </p:stCondLst>
                            <p:childTnLst>
                              <p:par>
                                <p:cTn id="81" presetID="10" presetClass="entr" presetSubtype="0"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9" grpId="0" animBg="1"/>
      <p:bldP spid="60" grpId="0" animBg="1"/>
      <p:bldP spid="68" grpId="0" animBg="1"/>
      <p:bldP spid="69" grpId="0" animBg="1"/>
      <p:bldP spid="75" grpId="0" animBg="1"/>
      <p:bldP spid="76" grpId="0" animBg="1"/>
      <p:bldP spid="55"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DQS Cleansing can be automated from SSIS</a:t>
            </a:r>
            <a:endParaRPr lang="en-US" dirty="0"/>
          </a:p>
        </p:txBody>
      </p:sp>
      <p:pic>
        <p:nvPicPr>
          <p:cNvPr id="5" name="Content Placeholder 4" descr="image002"/>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43235" y="1371601"/>
            <a:ext cx="9209398" cy="5112247"/>
          </a:xfrm>
          <a:prstGeom prst="rect">
            <a:avLst/>
          </a:prstGeom>
          <a:noFill/>
          <a:ln>
            <a:noFill/>
          </a:ln>
          <a:extLst/>
        </p:spPr>
      </p:pic>
    </p:spTree>
    <p:extLst>
      <p:ext uri="{BB962C8B-B14F-4D97-AF65-F5344CB8AC3E}">
        <p14:creationId xmlns:p14="http://schemas.microsoft.com/office/powerpoint/2010/main" val="260358401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a:xfrm>
            <a:off x="836612" y="2431024"/>
            <a:ext cx="10122540" cy="1523494"/>
          </a:xfrm>
        </p:spPr>
        <p:txBody>
          <a:bodyPr/>
          <a:lstStyle/>
          <a:p>
            <a:r>
              <a:rPr lang="en-US" dirty="0" smtClean="0">
                <a:solidFill>
                  <a:srgbClr val="FFFFFF"/>
                </a:solidFill>
              </a:rPr>
              <a:t>DQS Demo 3 - Cleansing </a:t>
            </a:r>
            <a:r>
              <a:rPr lang="en-US" dirty="0">
                <a:solidFill>
                  <a:srgbClr val="FFFFFF"/>
                </a:solidFill>
              </a:rPr>
              <a:t>using </a:t>
            </a:r>
            <a:r>
              <a:rPr lang="en-US" dirty="0" smtClean="0">
                <a:solidFill>
                  <a:srgbClr val="FFFFFF"/>
                </a:solidFill>
              </a:rPr>
              <a:t>Reference Data Services &amp; </a:t>
            </a:r>
            <a:br>
              <a:rPr lang="en-US" dirty="0" smtClean="0">
                <a:solidFill>
                  <a:srgbClr val="FFFFFF"/>
                </a:solidFill>
              </a:rPr>
            </a:br>
            <a:r>
              <a:rPr lang="en-US" dirty="0" smtClean="0">
                <a:solidFill>
                  <a:srgbClr val="FFFFFF"/>
                </a:solidFill>
              </a:rPr>
              <a:t>Composite Domains</a:t>
            </a:r>
            <a:endParaRPr lang="en-US" dirty="0"/>
          </a:p>
        </p:txBody>
      </p:sp>
    </p:spTree>
    <p:extLst>
      <p:ext uri="{BB962C8B-B14F-4D97-AF65-F5344CB8AC3E}">
        <p14:creationId xmlns:p14="http://schemas.microsoft.com/office/powerpoint/2010/main" val="396270248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auto">
          <a:xfrm>
            <a:off x="4294807" y="1208745"/>
            <a:ext cx="3717550" cy="5308340"/>
          </a:xfrm>
          <a:prstGeom prst="roundRect">
            <a:avLst/>
          </a:prstGeom>
          <a:gradFill flip="none" rotWithShape="1">
            <a:gsLst>
              <a:gs pos="1000">
                <a:schemeClr val="tx2">
                  <a:lumMod val="75000"/>
                </a:schemeClr>
              </a:gs>
              <a:gs pos="49000">
                <a:schemeClr val="tx1">
                  <a:alpha val="64000"/>
                </a:schemeClr>
              </a:gs>
              <a:gs pos="100000">
                <a:schemeClr val="tx2"/>
              </a:gs>
            </a:gsLst>
            <a:lin ang="3600000" scaled="0"/>
            <a:tileRect/>
          </a:gradFill>
          <a:ln w="9525" cmpd="sng">
            <a:gradFill flip="none" rotWithShape="1">
              <a:gsLst>
                <a:gs pos="0">
                  <a:schemeClr val="tx2"/>
                </a:gs>
                <a:gs pos="100000">
                  <a:srgbClr val="FFFFFF"/>
                </a:gs>
              </a:gsLst>
              <a:lin ang="0" scaled="1"/>
              <a:tileRect/>
            </a:gra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4000" dirty="0" smtClean="0">
              <a:gradFill>
                <a:gsLst>
                  <a:gs pos="0">
                    <a:srgbClr val="FFFFFF"/>
                  </a:gs>
                  <a:gs pos="100000">
                    <a:srgbClr val="FFFFFF"/>
                  </a:gs>
                </a:gsLst>
                <a:lin ang="5400000" scaled="0"/>
              </a:gradFill>
            </a:endParaRPr>
          </a:p>
        </p:txBody>
      </p:sp>
      <p:sp>
        <p:nvSpPr>
          <p:cNvPr id="18" name="Rounded Rectangle 17"/>
          <p:cNvSpPr/>
          <p:nvPr/>
        </p:nvSpPr>
        <p:spPr bwMode="auto">
          <a:xfrm>
            <a:off x="8179124" y="1231242"/>
            <a:ext cx="3512295" cy="5308340"/>
          </a:xfrm>
          <a:prstGeom prst="roundRect">
            <a:avLst/>
          </a:prstGeom>
          <a:gradFill flip="none" rotWithShape="1">
            <a:gsLst>
              <a:gs pos="1000">
                <a:schemeClr val="tx2">
                  <a:lumMod val="75000"/>
                </a:schemeClr>
              </a:gs>
              <a:gs pos="49000">
                <a:schemeClr val="tx1">
                  <a:alpha val="64000"/>
                </a:schemeClr>
              </a:gs>
              <a:gs pos="100000">
                <a:schemeClr val="tx2"/>
              </a:gs>
            </a:gsLst>
            <a:lin ang="3600000" scaled="0"/>
            <a:tileRect/>
          </a:gradFill>
          <a:ln w="6350" cmpd="sng">
            <a:gradFill flip="none" rotWithShape="1">
              <a:gsLst>
                <a:gs pos="0">
                  <a:schemeClr val="tx2"/>
                </a:gs>
                <a:gs pos="100000">
                  <a:srgbClr val="FFFFFF"/>
                </a:gs>
              </a:gsLst>
              <a:lin ang="0" scaled="1"/>
              <a:tileRect/>
            </a:gra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4000" dirty="0" smtClean="0">
              <a:gradFill>
                <a:gsLst>
                  <a:gs pos="0">
                    <a:srgbClr val="FFFFFF"/>
                  </a:gs>
                  <a:gs pos="100000">
                    <a:srgbClr val="FFFFFF"/>
                  </a:gs>
                </a:gsLst>
                <a:lin ang="5400000" scaled="0"/>
              </a:gradFill>
            </a:endParaRPr>
          </a:p>
        </p:txBody>
      </p:sp>
      <p:sp>
        <p:nvSpPr>
          <p:cNvPr id="15" name="Rounded Rectangle 14"/>
          <p:cNvSpPr/>
          <p:nvPr/>
        </p:nvSpPr>
        <p:spPr bwMode="auto">
          <a:xfrm>
            <a:off x="425459" y="1193947"/>
            <a:ext cx="3715420" cy="5308340"/>
          </a:xfrm>
          <a:prstGeom prst="roundRect">
            <a:avLst/>
          </a:prstGeom>
          <a:gradFill flip="none" rotWithShape="1">
            <a:gsLst>
              <a:gs pos="1000">
                <a:schemeClr val="tx2">
                  <a:lumMod val="75000"/>
                </a:schemeClr>
              </a:gs>
              <a:gs pos="49000">
                <a:schemeClr val="tx1">
                  <a:alpha val="64000"/>
                </a:schemeClr>
              </a:gs>
              <a:gs pos="100000">
                <a:schemeClr val="tx2"/>
              </a:gs>
            </a:gsLst>
            <a:lin ang="3600000" scaled="0"/>
            <a:tileRect/>
          </a:gradFill>
          <a:ln w="9525" cmpd="sng">
            <a:gradFill flip="none" rotWithShape="1">
              <a:gsLst>
                <a:gs pos="0">
                  <a:schemeClr val="tx2"/>
                </a:gs>
                <a:gs pos="100000">
                  <a:srgbClr val="FFFFFF"/>
                </a:gs>
              </a:gsLst>
              <a:lin ang="0" scaled="1"/>
              <a:tileRect/>
            </a:gra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40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a:xfrm>
            <a:off x="519112" y="228600"/>
            <a:ext cx="11149013" cy="620683"/>
          </a:xfrm>
        </p:spPr>
        <p:txBody>
          <a:bodyPr/>
          <a:lstStyle/>
          <a:p>
            <a:r>
              <a:rPr lang="en-US" dirty="0"/>
              <a:t>DQS – Value Proposition Summary</a:t>
            </a:r>
          </a:p>
        </p:txBody>
      </p:sp>
      <p:sp>
        <p:nvSpPr>
          <p:cNvPr id="5" name="Text Placeholder 2"/>
          <p:cNvSpPr>
            <a:spLocks noGrp="1"/>
          </p:cNvSpPr>
          <p:nvPr>
            <p:ph type="body" sz="quarter" idx="4294967295"/>
          </p:nvPr>
        </p:nvSpPr>
        <p:spPr>
          <a:xfrm>
            <a:off x="625274" y="2333388"/>
            <a:ext cx="3544275" cy="1361911"/>
          </a:xfrm>
        </p:spPr>
        <p:txBody>
          <a:bodyPr/>
          <a:lstStyle/>
          <a:p>
            <a:r>
              <a:rPr lang="en-US" sz="1800" dirty="0">
                <a:solidFill>
                  <a:srgbClr val="002D42"/>
                </a:solidFill>
              </a:rPr>
              <a:t>Rich Knowledge Base</a:t>
            </a:r>
          </a:p>
          <a:p>
            <a:r>
              <a:rPr lang="en-US" sz="1800" dirty="0">
                <a:solidFill>
                  <a:srgbClr val="002D42"/>
                </a:solidFill>
              </a:rPr>
              <a:t>Continuous improvement </a:t>
            </a:r>
            <a:r>
              <a:rPr lang="he-IL" sz="1800" dirty="0">
                <a:solidFill>
                  <a:srgbClr val="002D42"/>
                </a:solidFill>
              </a:rPr>
              <a:t/>
            </a:r>
            <a:br>
              <a:rPr lang="he-IL" sz="1800" dirty="0">
                <a:solidFill>
                  <a:srgbClr val="002D42"/>
                </a:solidFill>
              </a:rPr>
            </a:br>
            <a:r>
              <a:rPr lang="en-US" sz="1800" dirty="0" smtClean="0">
                <a:solidFill>
                  <a:srgbClr val="002D42"/>
                </a:solidFill>
              </a:rPr>
              <a:t>and knowledge acquisition</a:t>
            </a:r>
            <a:endParaRPr lang="en-US" sz="1800" dirty="0">
              <a:solidFill>
                <a:srgbClr val="002D42"/>
              </a:solidFill>
            </a:endParaRPr>
          </a:p>
          <a:p>
            <a:pPr lvl="0"/>
            <a:r>
              <a:rPr lang="en-US" sz="1800" dirty="0">
                <a:solidFill>
                  <a:srgbClr val="002D42"/>
                </a:solidFill>
              </a:rPr>
              <a:t>Build once, reuse for </a:t>
            </a:r>
            <a:r>
              <a:rPr lang="en-US" sz="1800" dirty="0" smtClean="0">
                <a:solidFill>
                  <a:srgbClr val="002D42"/>
                </a:solidFill>
              </a:rPr>
              <a:t/>
            </a:r>
            <a:br>
              <a:rPr lang="en-US" sz="1800" dirty="0" smtClean="0">
                <a:solidFill>
                  <a:srgbClr val="002D42"/>
                </a:solidFill>
              </a:rPr>
            </a:br>
            <a:r>
              <a:rPr lang="en-US" sz="1800" dirty="0" smtClean="0">
                <a:solidFill>
                  <a:srgbClr val="002D42"/>
                </a:solidFill>
              </a:rPr>
              <a:t>multiple DQ improvements</a:t>
            </a:r>
            <a:endParaRPr lang="en-US" sz="1800" dirty="0">
              <a:solidFill>
                <a:srgbClr val="002D42"/>
              </a:solidFill>
            </a:endParaRPr>
          </a:p>
        </p:txBody>
      </p:sp>
      <p:sp>
        <p:nvSpPr>
          <p:cNvPr id="6" name="Text Placeholder 2"/>
          <p:cNvSpPr>
            <a:spLocks noGrp="1"/>
          </p:cNvSpPr>
          <p:nvPr>
            <p:ph type="body" sz="quarter" idx="4294967295"/>
          </p:nvPr>
        </p:nvSpPr>
        <p:spPr>
          <a:xfrm>
            <a:off x="4524714" y="2286893"/>
            <a:ext cx="3639195" cy="1112612"/>
          </a:xfrm>
        </p:spPr>
        <p:txBody>
          <a:bodyPr/>
          <a:lstStyle/>
          <a:p>
            <a:pPr lvl="0"/>
            <a:r>
              <a:rPr lang="en-US" sz="1800" dirty="0">
                <a:solidFill>
                  <a:srgbClr val="002D42"/>
                </a:solidFill>
              </a:rPr>
              <a:t>Focus on productivity and </a:t>
            </a:r>
            <a:r>
              <a:rPr lang="en-US" sz="1800" dirty="0" smtClean="0">
                <a:solidFill>
                  <a:srgbClr val="002D42"/>
                </a:solidFill>
              </a:rPr>
              <a:t/>
            </a:r>
            <a:br>
              <a:rPr lang="en-US" sz="1800" dirty="0" smtClean="0">
                <a:solidFill>
                  <a:srgbClr val="002D42"/>
                </a:solidFill>
              </a:rPr>
            </a:br>
            <a:r>
              <a:rPr lang="en-US" sz="1800" dirty="0" smtClean="0">
                <a:solidFill>
                  <a:srgbClr val="002D42"/>
                </a:solidFill>
              </a:rPr>
              <a:t>user </a:t>
            </a:r>
            <a:r>
              <a:rPr lang="en-US" sz="1800" dirty="0">
                <a:solidFill>
                  <a:srgbClr val="002D42"/>
                </a:solidFill>
              </a:rPr>
              <a:t>experience</a:t>
            </a:r>
          </a:p>
          <a:p>
            <a:pPr lvl="0"/>
            <a:r>
              <a:rPr lang="en-US" sz="1800" dirty="0">
                <a:solidFill>
                  <a:srgbClr val="002D42"/>
                </a:solidFill>
              </a:rPr>
              <a:t>Designed for business users</a:t>
            </a:r>
          </a:p>
          <a:p>
            <a:pPr lvl="0"/>
            <a:r>
              <a:rPr lang="en-US" sz="1800" dirty="0">
                <a:solidFill>
                  <a:srgbClr val="002D42"/>
                </a:solidFill>
              </a:rPr>
              <a:t>Out-of-</a:t>
            </a:r>
            <a:r>
              <a:rPr lang="en-US" sz="1800" dirty="0" smtClean="0">
                <a:solidFill>
                  <a:srgbClr val="002D42"/>
                </a:solidFill>
              </a:rPr>
              <a:t>the-</a:t>
            </a:r>
            <a:r>
              <a:rPr lang="en-US" sz="1800" dirty="0">
                <a:solidFill>
                  <a:srgbClr val="002D42"/>
                </a:solidFill>
              </a:rPr>
              <a:t>box knowledge</a:t>
            </a:r>
          </a:p>
        </p:txBody>
      </p:sp>
      <p:sp>
        <p:nvSpPr>
          <p:cNvPr id="7" name="Text Placeholder 2"/>
          <p:cNvSpPr>
            <a:spLocks noGrp="1"/>
          </p:cNvSpPr>
          <p:nvPr>
            <p:ph type="body" sz="quarter" idx="4294967295"/>
          </p:nvPr>
        </p:nvSpPr>
        <p:spPr>
          <a:xfrm>
            <a:off x="8430866" y="2278790"/>
            <a:ext cx="3639195" cy="1107996"/>
          </a:xfrm>
        </p:spPr>
        <p:txBody>
          <a:bodyPr/>
          <a:lstStyle/>
          <a:p>
            <a:pPr lvl="0"/>
            <a:r>
              <a:rPr lang="en-US" sz="1800" dirty="0">
                <a:solidFill>
                  <a:srgbClr val="002D42"/>
                </a:solidFill>
              </a:rPr>
              <a:t>Focus on </a:t>
            </a:r>
            <a:r>
              <a:rPr lang="en-US" sz="1800" dirty="0" smtClean="0">
                <a:solidFill>
                  <a:srgbClr val="002D42"/>
                </a:solidFill>
              </a:rPr>
              <a:t>cloud-based Reference </a:t>
            </a:r>
            <a:r>
              <a:rPr lang="en-US" sz="1800" dirty="0">
                <a:solidFill>
                  <a:srgbClr val="002D42"/>
                </a:solidFill>
              </a:rPr>
              <a:t>Data</a:t>
            </a:r>
          </a:p>
          <a:p>
            <a:pPr lvl="0"/>
            <a:r>
              <a:rPr lang="en-US" sz="1800" dirty="0">
                <a:solidFill>
                  <a:srgbClr val="002D42"/>
                </a:solidFill>
              </a:rPr>
              <a:t>User-generated knowledge</a:t>
            </a:r>
          </a:p>
          <a:p>
            <a:pPr lvl="0"/>
            <a:r>
              <a:rPr lang="en-US" sz="1800" dirty="0">
                <a:solidFill>
                  <a:srgbClr val="002D42"/>
                </a:solidFill>
              </a:rPr>
              <a:t>Integration with SSIS</a:t>
            </a:r>
          </a:p>
        </p:txBody>
      </p:sp>
      <p:sp>
        <p:nvSpPr>
          <p:cNvPr id="8" name="Rectangle 7"/>
          <p:cNvSpPr/>
          <p:nvPr/>
        </p:nvSpPr>
        <p:spPr>
          <a:xfrm>
            <a:off x="566376" y="1683787"/>
            <a:ext cx="3059000" cy="523220"/>
          </a:xfrm>
          <a:prstGeom prst="rect">
            <a:avLst/>
          </a:prstGeom>
        </p:spPr>
        <p:txBody>
          <a:bodyPr wrap="none">
            <a:spAutoFit/>
          </a:bodyPr>
          <a:lstStyle/>
          <a:p>
            <a:r>
              <a:rPr lang="en-US" sz="2800" dirty="0">
                <a:solidFill>
                  <a:srgbClr val="002D42"/>
                </a:solidFill>
              </a:rPr>
              <a:t>Knowledge-driven</a:t>
            </a:r>
          </a:p>
        </p:txBody>
      </p:sp>
      <p:sp>
        <p:nvSpPr>
          <p:cNvPr id="9" name="Rectangle 8"/>
          <p:cNvSpPr/>
          <p:nvPr/>
        </p:nvSpPr>
        <p:spPr>
          <a:xfrm>
            <a:off x="4443669" y="1713791"/>
            <a:ext cx="2193755" cy="523220"/>
          </a:xfrm>
          <a:prstGeom prst="rect">
            <a:avLst/>
          </a:prstGeom>
        </p:spPr>
        <p:txBody>
          <a:bodyPr wrap="none">
            <a:spAutoFit/>
          </a:bodyPr>
          <a:lstStyle/>
          <a:p>
            <a:r>
              <a:rPr lang="en-US" sz="2800" dirty="0">
                <a:solidFill>
                  <a:srgbClr val="002D42"/>
                </a:solidFill>
              </a:rPr>
              <a:t>Easy To Use</a:t>
            </a:r>
          </a:p>
        </p:txBody>
      </p:sp>
      <p:sp>
        <p:nvSpPr>
          <p:cNvPr id="10" name="Rectangle 9"/>
          <p:cNvSpPr/>
          <p:nvPr/>
        </p:nvSpPr>
        <p:spPr>
          <a:xfrm>
            <a:off x="8349821" y="1659789"/>
            <a:ext cx="3178925" cy="523220"/>
          </a:xfrm>
          <a:prstGeom prst="rect">
            <a:avLst/>
          </a:prstGeom>
        </p:spPr>
        <p:txBody>
          <a:bodyPr wrap="none">
            <a:spAutoFit/>
          </a:bodyPr>
          <a:lstStyle/>
          <a:p>
            <a:r>
              <a:rPr lang="en-US" sz="2800" dirty="0">
                <a:solidFill>
                  <a:srgbClr val="002D42"/>
                </a:solidFill>
              </a:rPr>
              <a:t>Open &amp; Extendible </a:t>
            </a:r>
          </a:p>
        </p:txBody>
      </p:sp>
      <p:sp>
        <p:nvSpPr>
          <p:cNvPr id="21" name="Rounded Rectangle 20"/>
          <p:cNvSpPr/>
          <p:nvPr/>
        </p:nvSpPr>
        <p:spPr bwMode="auto">
          <a:xfrm>
            <a:off x="5260527" y="4455948"/>
            <a:ext cx="1911343" cy="1428445"/>
          </a:xfrm>
          <a:prstGeom prst="roundRect">
            <a:avLst/>
          </a:prstGeom>
          <a:solidFill>
            <a:schemeClr val="accent4">
              <a:lumMod val="75000"/>
            </a:schemeClr>
          </a:solidFill>
          <a:ln w="9525" cmpd="sng">
            <a:solidFill>
              <a:schemeClr val="accent1">
                <a:lumMod val="5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4000" dirty="0" smtClean="0">
              <a:gradFill>
                <a:gsLst>
                  <a:gs pos="0">
                    <a:srgbClr val="FFFFFF"/>
                  </a:gs>
                  <a:gs pos="100000">
                    <a:srgbClr val="FFFFFF"/>
                  </a:gs>
                </a:gsLst>
                <a:lin ang="5400000" scaled="0"/>
              </a:gradFill>
            </a:endParaRPr>
          </a:p>
        </p:txBody>
      </p:sp>
      <p:sp>
        <p:nvSpPr>
          <p:cNvPr id="22" name="Rounded Rectangle 21"/>
          <p:cNvSpPr/>
          <p:nvPr/>
        </p:nvSpPr>
        <p:spPr bwMode="auto">
          <a:xfrm>
            <a:off x="9052818" y="4493839"/>
            <a:ext cx="1805813" cy="1428445"/>
          </a:xfrm>
          <a:prstGeom prst="roundRect">
            <a:avLst/>
          </a:prstGeom>
          <a:solidFill>
            <a:schemeClr val="accent2">
              <a:lumMod val="75000"/>
            </a:schemeClr>
          </a:solidFill>
          <a:ln w="6350" cmpd="sng">
            <a:solidFill>
              <a:schemeClr val="accent2">
                <a:lumMod val="5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4000" dirty="0" smtClean="0">
              <a:gradFill>
                <a:gsLst>
                  <a:gs pos="0">
                    <a:srgbClr val="FFFFFF"/>
                  </a:gs>
                  <a:gs pos="100000">
                    <a:srgbClr val="FFFFFF"/>
                  </a:gs>
                </a:gsLst>
                <a:lin ang="5400000" scaled="0"/>
              </a:gradFill>
            </a:endParaRPr>
          </a:p>
        </p:txBody>
      </p:sp>
      <p:sp>
        <p:nvSpPr>
          <p:cNvPr id="23" name="Rounded Rectangle 22"/>
          <p:cNvSpPr/>
          <p:nvPr/>
        </p:nvSpPr>
        <p:spPr bwMode="auto">
          <a:xfrm>
            <a:off x="1274694" y="4548907"/>
            <a:ext cx="1910247" cy="1428445"/>
          </a:xfrm>
          <a:prstGeom prst="roundRect">
            <a:avLst/>
          </a:prstGeom>
          <a:solidFill>
            <a:schemeClr val="accent3">
              <a:lumMod val="75000"/>
            </a:schemeClr>
          </a:solidFill>
          <a:ln w="9525" cmpd="sng">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4000" dirty="0" smtClean="0">
              <a:gradFill>
                <a:gsLst>
                  <a:gs pos="0">
                    <a:srgbClr val="FFFFFF"/>
                  </a:gs>
                  <a:gs pos="100000">
                    <a:srgbClr val="FFFFFF"/>
                  </a:gs>
                </a:gsLst>
                <a:lin ang="5400000" scaled="0"/>
              </a:gradFill>
            </a:endParaRPr>
          </a:p>
        </p:txBody>
      </p:sp>
      <p:pic>
        <p:nvPicPr>
          <p:cNvPr id="20"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94985" y="4570461"/>
            <a:ext cx="1425630" cy="13620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29578" y="4518121"/>
            <a:ext cx="1425631" cy="13620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268739" y="4439613"/>
            <a:ext cx="1425630" cy="13620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2088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1800" y="1219200"/>
            <a:ext cx="11442700" cy="5262979"/>
          </a:xfrm>
          <a:prstGeom prst="rect">
            <a:avLst/>
          </a:prstGeom>
        </p:spPr>
        <p:txBody>
          <a:bodyPr wrap="square">
            <a:spAutoFit/>
          </a:bodyPr>
          <a:lstStyle/>
          <a:p>
            <a:r>
              <a:rPr lang="en-US" sz="4000" dirty="0"/>
              <a:t>DQS </a:t>
            </a:r>
            <a:r>
              <a:rPr lang="en-US" sz="4000" dirty="0" err="1"/>
              <a:t>Technet</a:t>
            </a:r>
            <a:r>
              <a:rPr lang="en-US" sz="4000" dirty="0"/>
              <a:t> Wiki will list major known issues</a:t>
            </a:r>
          </a:p>
          <a:p>
            <a:pPr lvl="1"/>
            <a:r>
              <a:rPr lang="en-US" sz="3600" dirty="0"/>
              <a:t>Install Issues: </a:t>
            </a:r>
            <a:r>
              <a:rPr lang="en-US" sz="2800" dirty="0">
                <a:hlinkClick r:id="rId2"/>
              </a:rPr>
              <a:t>http://social.technet.microsoft.com/wiki/contents/articles/3776.aspx</a:t>
            </a:r>
            <a:endParaRPr lang="en-US" sz="2800" dirty="0"/>
          </a:p>
          <a:p>
            <a:pPr lvl="1"/>
            <a:r>
              <a:rPr lang="en-US" sz="3600" dirty="0"/>
              <a:t>Operational Issues: </a:t>
            </a:r>
            <a:r>
              <a:rPr lang="en-US" sz="2800" dirty="0">
                <a:hlinkClick r:id="rId3"/>
              </a:rPr>
              <a:t>http://social.technet.microsoft.com/wiki/contents/articles/3777.aspx</a:t>
            </a:r>
            <a:endParaRPr lang="en-US" sz="2800" dirty="0"/>
          </a:p>
          <a:p>
            <a:r>
              <a:rPr lang="en-US" sz="4000" dirty="0"/>
              <a:t>DQS </a:t>
            </a:r>
            <a:r>
              <a:rPr lang="en-US" sz="4000" dirty="0" smtClean="0"/>
              <a:t>Documentation</a:t>
            </a:r>
          </a:p>
          <a:p>
            <a:pPr lvl="1"/>
            <a:r>
              <a:rPr lang="en-US" sz="2800" dirty="0" smtClean="0">
                <a:hlinkClick r:id="rId4"/>
              </a:rPr>
              <a:t>http</a:t>
            </a:r>
            <a:r>
              <a:rPr lang="en-US" sz="2800" dirty="0">
                <a:hlinkClick r:id="rId4"/>
              </a:rPr>
              <a:t>://msdn.microsoft.com/en-us/library/ff877925(v=sql.110).</a:t>
            </a:r>
            <a:r>
              <a:rPr lang="en-US" sz="2800" dirty="0" smtClean="0">
                <a:hlinkClick r:id="rId4"/>
              </a:rPr>
              <a:t>aspx</a:t>
            </a:r>
            <a:endParaRPr lang="en-US" sz="2800" dirty="0" smtClean="0"/>
          </a:p>
          <a:p>
            <a:r>
              <a:rPr lang="en-US" sz="4400" dirty="0" smtClean="0"/>
              <a:t>DQS Azure </a:t>
            </a:r>
            <a:r>
              <a:rPr lang="en-US" sz="4400" dirty="0" err="1" smtClean="0"/>
              <a:t>DataMarket</a:t>
            </a:r>
            <a:endParaRPr lang="en-US" sz="4400" dirty="0" smtClean="0"/>
          </a:p>
          <a:p>
            <a:pPr lvl="1"/>
            <a:r>
              <a:rPr lang="en-US" sz="2800" dirty="0">
                <a:hlinkClick r:id="rId5"/>
              </a:rPr>
              <a:t>https://datamarket.azure.com</a:t>
            </a:r>
            <a:r>
              <a:rPr lang="en-US" sz="2800" dirty="0" smtClean="0">
                <a:hlinkClick r:id="rId5"/>
              </a:rPr>
              <a:t>/</a:t>
            </a:r>
            <a:endParaRPr lang="en-US" sz="2800" dirty="0" smtClean="0"/>
          </a:p>
          <a:p>
            <a:endParaRPr lang="en-US" sz="2800" dirty="0"/>
          </a:p>
        </p:txBody>
      </p:sp>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388" y="1219200"/>
            <a:ext cx="6851650" cy="4940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7126" y="1219200"/>
            <a:ext cx="6225012" cy="4997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0863" y="1219200"/>
            <a:ext cx="6997700" cy="4933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519112" y="213206"/>
            <a:ext cx="11149013" cy="1218795"/>
          </a:xfrm>
        </p:spPr>
        <p:txBody>
          <a:bodyPr/>
          <a:lstStyle/>
          <a:p>
            <a:r>
              <a:rPr lang="en-US" dirty="0" smtClean="0"/>
              <a:t>Links and Resources</a:t>
            </a:r>
            <a:br>
              <a:rPr lang="en-US" dirty="0" smtClean="0"/>
            </a:br>
            <a:endParaRPr lang="en-US" dirty="0"/>
          </a:p>
        </p:txBody>
      </p:sp>
    </p:spTree>
    <p:extLst>
      <p:ext uri="{BB962C8B-B14F-4D97-AF65-F5344CB8AC3E}">
        <p14:creationId xmlns:p14="http://schemas.microsoft.com/office/powerpoint/2010/main" val="2130122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15" descr="C:\Users\mitchelld\Desktop\Assets\Web_Net.png"/>
          <p:cNvPicPr>
            <a:picLocks noChangeAspect="1" noChangeArrowheads="1"/>
          </p:cNvPicPr>
          <p:nvPr/>
        </p:nvPicPr>
        <p:blipFill rotWithShape="1">
          <a:blip r:embed="rId3" cstate="print">
            <a:lum bright="-20000" contrast="40000"/>
            <a:grayscl/>
          </a:blip>
          <a:srcRect l="23477" r="6020"/>
          <a:stretch/>
        </p:blipFill>
        <p:spPr bwMode="auto">
          <a:xfrm rot="10800000">
            <a:off x="25393" y="2974723"/>
            <a:ext cx="12188825" cy="3883279"/>
          </a:xfrm>
          <a:prstGeom prst="rect">
            <a:avLst/>
          </a:prstGeom>
          <a:noFill/>
        </p:spPr>
      </p:pic>
      <p:sp>
        <p:nvSpPr>
          <p:cNvPr id="30" name="Rectangle 29"/>
          <p:cNvSpPr/>
          <p:nvPr/>
        </p:nvSpPr>
        <p:spPr bwMode="auto">
          <a:xfrm rot="19141662">
            <a:off x="104775" y="1553802"/>
            <a:ext cx="12190872" cy="6939323"/>
          </a:xfrm>
          <a:prstGeom prst="rect">
            <a:avLst/>
          </a:prstGeom>
          <a:gradFill flip="none" rotWithShape="1">
            <a:gsLst>
              <a:gs pos="100000">
                <a:srgbClr val="5E2C02">
                  <a:alpha val="0"/>
                </a:srgbClr>
              </a:gs>
              <a:gs pos="49000">
                <a:srgbClr val="00B0F0">
                  <a:alpha val="61000"/>
                </a:srgbClr>
              </a:gs>
              <a:gs pos="25000">
                <a:srgbClr val="5E2C02">
                  <a:alpha val="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a:endParaRPr lang="en-US" sz="3500" dirty="0" smtClean="0">
              <a:solidFill>
                <a:prstClr val="black"/>
              </a:solidFill>
              <a:effectLst>
                <a:outerShdw blurRad="38100" dist="38100" dir="2700000" algn="tl">
                  <a:srgbClr val="000000">
                    <a:alpha val="43137"/>
                  </a:srgbClr>
                </a:outerShdw>
              </a:effectLst>
              <a:latin typeface="Segoe" pitchFamily="34" charset="0"/>
            </a:endParaRPr>
          </a:p>
        </p:txBody>
      </p:sp>
      <p:sp>
        <p:nvSpPr>
          <p:cNvPr id="28" name="Title 1"/>
          <p:cNvSpPr txBox="1">
            <a:spLocks/>
          </p:cNvSpPr>
          <p:nvPr/>
        </p:nvSpPr>
        <p:spPr>
          <a:xfrm>
            <a:off x="515937" y="228601"/>
            <a:ext cx="11165020" cy="664797"/>
          </a:xfrm>
          <a:prstGeom prst="rect">
            <a:avLst/>
          </a:prstGeom>
        </p:spPr>
        <p:txBody>
          <a:bodyPr vert="horz" lIns="91440" tIns="45720" rIns="91440" bIns="45720" rtlCol="0" anchor="b">
            <a:normAutofit fontScale="67500" lnSpcReduction="20000"/>
          </a:bodyPr>
          <a:lst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smtClean="0"/>
              <a:t>Enterprise Information Management in SQL Server “Denali”</a:t>
            </a:r>
            <a:endParaRPr lang="en-US" dirty="0"/>
          </a:p>
        </p:txBody>
      </p:sp>
      <p:graphicFrame>
        <p:nvGraphicFramePr>
          <p:cNvPr id="2" name="Diagram 1"/>
          <p:cNvGraphicFramePr/>
          <p:nvPr>
            <p:extLst>
              <p:ext uri="{D42A27DB-BD31-4B8C-83A1-F6EECF244321}">
                <p14:modId xmlns:p14="http://schemas.microsoft.com/office/powerpoint/2010/main" val="390566523"/>
              </p:ext>
            </p:extLst>
          </p:nvPr>
        </p:nvGraphicFramePr>
        <p:xfrm>
          <a:off x="2209216" y="729130"/>
          <a:ext cx="11096624" cy="55299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1" name="Group 30"/>
          <p:cNvGrpSpPr/>
          <p:nvPr/>
        </p:nvGrpSpPr>
        <p:grpSpPr>
          <a:xfrm>
            <a:off x="777690" y="1527436"/>
            <a:ext cx="2886296" cy="1285595"/>
            <a:chOff x="960762" y="1105180"/>
            <a:chExt cx="2886296" cy="2104456"/>
          </a:xfrm>
        </p:grpSpPr>
        <p:sp>
          <p:nvSpPr>
            <p:cNvPr id="32" name="Oval 9"/>
            <p:cNvSpPr>
              <a:spLocks noChangeArrowheads="1"/>
            </p:cNvSpPr>
            <p:nvPr/>
          </p:nvSpPr>
          <p:spPr bwMode="auto">
            <a:xfrm flipH="1">
              <a:off x="960762" y="1105180"/>
              <a:ext cx="2886296" cy="2104456"/>
            </a:xfrm>
            <a:prstGeom prst="wedgeRectCallout">
              <a:avLst>
                <a:gd name="adj1" fmla="val -97455"/>
                <a:gd name="adj2" fmla="val 15911"/>
              </a:avLst>
            </a:prstGeom>
            <a:gradFill flip="none" rotWithShape="1">
              <a:gsLst>
                <a:gs pos="0">
                  <a:schemeClr val="tx2">
                    <a:lumMod val="75000"/>
                  </a:schemeClr>
                </a:gs>
                <a:gs pos="100000">
                  <a:schemeClr val="tx2">
                    <a:lumMod val="75000"/>
                  </a:schemeClr>
                </a:gs>
                <a:gs pos="50000">
                  <a:schemeClr val="tx1">
                    <a:alpha val="76000"/>
                  </a:schemeClr>
                </a:gs>
              </a:gsLst>
              <a:lin ang="3600000" scaled="0"/>
              <a:tileRect/>
            </a:gradFill>
            <a:ln w="12700">
              <a:solidFill>
                <a:srgbClr val="DDDDDD"/>
              </a:solidFill>
              <a:prstDash val="sysDot"/>
              <a:miter lim="800000"/>
              <a:headEnd/>
              <a:tailEnd/>
            </a:ln>
            <a:effectLst>
              <a:reflection blurRad="6350" stA="52000" endA="300" endPos="35000" dir="5400000" sy="-100000" algn="bl" rotWithShape="0"/>
            </a:effectLst>
          </p:spPr>
          <p:txBody>
            <a:bodyPr wrap="none" anchor="ctr"/>
            <a:lstStyle/>
            <a:p>
              <a:pPr algn="r" rtl="1">
                <a:spcBef>
                  <a:spcPct val="0"/>
                </a:spcBef>
                <a:buClrTx/>
                <a:buSzTx/>
                <a:buFontTx/>
                <a:buNone/>
              </a:pPr>
              <a:endParaRPr lang="he-IL">
                <a:solidFill>
                  <a:srgbClr val="FF66FF"/>
                </a:solidFill>
              </a:endParaRPr>
            </a:p>
          </p:txBody>
        </p:sp>
        <p:sp>
          <p:nvSpPr>
            <p:cNvPr id="33" name="TextBox 32"/>
            <p:cNvSpPr txBox="1"/>
            <p:nvPr/>
          </p:nvSpPr>
          <p:spPr>
            <a:xfrm>
              <a:off x="1014100" y="1233532"/>
              <a:ext cx="2756376" cy="1231107"/>
            </a:xfrm>
            <a:prstGeom prst="rect">
              <a:avLst/>
            </a:prstGeom>
            <a:noFill/>
          </p:spPr>
          <p:txBody>
            <a:bodyPr wrap="square" rtlCol="0">
              <a:spAutoFit/>
            </a:bodyPr>
            <a:lstStyle/>
            <a:p>
              <a:r>
                <a:rPr lang="en-US" b="1" dirty="0" smtClean="0">
                  <a:solidFill>
                    <a:srgbClr val="0A445F"/>
                  </a:solidFill>
                </a:rPr>
                <a:t>Data Quality Services</a:t>
              </a:r>
              <a:r>
                <a:rPr lang="en-US" b="1" dirty="0">
                  <a:solidFill>
                    <a:srgbClr val="0A445F"/>
                  </a:solidFill>
                </a:rPr>
                <a:t/>
              </a:r>
              <a:br>
                <a:rPr lang="en-US" b="1" dirty="0">
                  <a:solidFill>
                    <a:srgbClr val="0A445F"/>
                  </a:solidFill>
                </a:rPr>
              </a:br>
              <a:r>
                <a:rPr lang="en-US" dirty="0" smtClean="0">
                  <a:solidFill>
                    <a:srgbClr val="0A445F"/>
                  </a:solidFill>
                </a:rPr>
                <a:t>Knowledge based Data Cleansing and Matching </a:t>
              </a:r>
              <a:endParaRPr lang="en-US" dirty="0">
                <a:solidFill>
                  <a:srgbClr val="0A445F"/>
                </a:solidFill>
              </a:endParaRPr>
            </a:p>
            <a:p>
              <a:endParaRPr lang="en-US" sz="2000" dirty="0">
                <a:solidFill>
                  <a:srgbClr val="0A445F"/>
                </a:solidFill>
              </a:endParaRPr>
            </a:p>
          </p:txBody>
        </p:sp>
      </p:grpSp>
      <p:grpSp>
        <p:nvGrpSpPr>
          <p:cNvPr id="34" name="Group 33"/>
          <p:cNvGrpSpPr/>
          <p:nvPr/>
        </p:nvGrpSpPr>
        <p:grpSpPr>
          <a:xfrm>
            <a:off x="1318518" y="3230697"/>
            <a:ext cx="2886296" cy="1309515"/>
            <a:chOff x="446412" y="1105180"/>
            <a:chExt cx="2886296" cy="2143612"/>
          </a:xfrm>
        </p:grpSpPr>
        <p:sp>
          <p:nvSpPr>
            <p:cNvPr id="35" name="Oval 9"/>
            <p:cNvSpPr>
              <a:spLocks noChangeArrowheads="1"/>
            </p:cNvSpPr>
            <p:nvPr/>
          </p:nvSpPr>
          <p:spPr bwMode="auto">
            <a:xfrm flipH="1">
              <a:off x="446412" y="1105180"/>
              <a:ext cx="2886296" cy="2104456"/>
            </a:xfrm>
            <a:prstGeom prst="wedgeRectCallout">
              <a:avLst>
                <a:gd name="adj1" fmla="val -100095"/>
                <a:gd name="adj2" fmla="val 15170"/>
              </a:avLst>
            </a:prstGeom>
            <a:gradFill flip="none" rotWithShape="1">
              <a:gsLst>
                <a:gs pos="0">
                  <a:schemeClr val="tx2">
                    <a:lumMod val="75000"/>
                  </a:schemeClr>
                </a:gs>
                <a:gs pos="100000">
                  <a:schemeClr val="tx2">
                    <a:lumMod val="75000"/>
                  </a:schemeClr>
                </a:gs>
                <a:gs pos="50000">
                  <a:schemeClr val="tx1">
                    <a:alpha val="76000"/>
                  </a:schemeClr>
                </a:gs>
              </a:gsLst>
              <a:lin ang="3600000" scaled="0"/>
              <a:tileRect/>
            </a:gradFill>
            <a:ln w="12700">
              <a:solidFill>
                <a:srgbClr val="DDDDDD"/>
              </a:solidFill>
              <a:prstDash val="sysDot"/>
              <a:miter lim="800000"/>
              <a:headEnd/>
              <a:tailEnd/>
            </a:ln>
            <a:effectLst>
              <a:reflection blurRad="6350" stA="52000" endA="300" endPos="35000" dir="5400000" sy="-100000" algn="bl" rotWithShape="0"/>
            </a:effectLst>
          </p:spPr>
          <p:txBody>
            <a:bodyPr wrap="none" anchor="ctr"/>
            <a:lstStyle/>
            <a:p>
              <a:pPr algn="r" rtl="1">
                <a:spcBef>
                  <a:spcPct val="0"/>
                </a:spcBef>
                <a:buClrTx/>
                <a:buSzTx/>
                <a:buFontTx/>
                <a:buNone/>
              </a:pPr>
              <a:endParaRPr lang="he-IL">
                <a:solidFill>
                  <a:srgbClr val="FF66FF"/>
                </a:solidFill>
              </a:endParaRPr>
            </a:p>
          </p:txBody>
        </p:sp>
        <p:sp>
          <p:nvSpPr>
            <p:cNvPr id="36" name="TextBox 35"/>
            <p:cNvSpPr txBox="1"/>
            <p:nvPr/>
          </p:nvSpPr>
          <p:spPr>
            <a:xfrm>
              <a:off x="537850" y="1233532"/>
              <a:ext cx="2756376" cy="2015260"/>
            </a:xfrm>
            <a:prstGeom prst="rect">
              <a:avLst/>
            </a:prstGeom>
            <a:noFill/>
          </p:spPr>
          <p:txBody>
            <a:bodyPr wrap="square" rtlCol="0">
              <a:spAutoFit/>
            </a:bodyPr>
            <a:lstStyle/>
            <a:p>
              <a:r>
                <a:rPr lang="en-US" b="1" dirty="0" smtClean="0">
                  <a:solidFill>
                    <a:srgbClr val="0A445F"/>
                  </a:solidFill>
                </a:rPr>
                <a:t>Master Data Services</a:t>
              </a:r>
              <a:r>
                <a:rPr lang="en-US" b="1" dirty="0">
                  <a:solidFill>
                    <a:srgbClr val="0A445F"/>
                  </a:solidFill>
                </a:rPr>
                <a:t/>
              </a:r>
              <a:br>
                <a:rPr lang="en-US" b="1" dirty="0">
                  <a:solidFill>
                    <a:srgbClr val="0A445F"/>
                  </a:solidFill>
                </a:rPr>
              </a:br>
              <a:r>
                <a:rPr lang="en-US" dirty="0" smtClean="0">
                  <a:solidFill>
                    <a:srgbClr val="0A445F"/>
                  </a:solidFill>
                </a:rPr>
                <a:t>Master and reference data Management </a:t>
              </a:r>
              <a:endParaRPr lang="en-US" dirty="0">
                <a:solidFill>
                  <a:srgbClr val="0A445F"/>
                </a:solidFill>
              </a:endParaRPr>
            </a:p>
            <a:p>
              <a:endParaRPr lang="en-US" sz="2000" dirty="0">
                <a:solidFill>
                  <a:srgbClr val="0A445F"/>
                </a:solidFill>
              </a:endParaRPr>
            </a:p>
          </p:txBody>
        </p:sp>
      </p:grpSp>
      <p:grpSp>
        <p:nvGrpSpPr>
          <p:cNvPr id="3" name="Group 2"/>
          <p:cNvGrpSpPr/>
          <p:nvPr/>
        </p:nvGrpSpPr>
        <p:grpSpPr>
          <a:xfrm>
            <a:off x="1918593" y="4908811"/>
            <a:ext cx="2886296" cy="1307801"/>
            <a:chOff x="1918593" y="4908811"/>
            <a:chExt cx="2886296" cy="1307801"/>
          </a:xfrm>
        </p:grpSpPr>
        <p:sp>
          <p:nvSpPr>
            <p:cNvPr id="37" name="Oval 9"/>
            <p:cNvSpPr>
              <a:spLocks noChangeArrowheads="1"/>
            </p:cNvSpPr>
            <p:nvPr/>
          </p:nvSpPr>
          <p:spPr bwMode="auto">
            <a:xfrm flipH="1">
              <a:off x="1918593" y="4908811"/>
              <a:ext cx="2886296" cy="1285595"/>
            </a:xfrm>
            <a:prstGeom prst="wedgeRectCallout">
              <a:avLst>
                <a:gd name="adj1" fmla="val -95805"/>
                <a:gd name="adj2" fmla="val 17393"/>
              </a:avLst>
            </a:prstGeom>
            <a:gradFill flip="none" rotWithShape="1">
              <a:gsLst>
                <a:gs pos="0">
                  <a:schemeClr val="tx2">
                    <a:lumMod val="75000"/>
                  </a:schemeClr>
                </a:gs>
                <a:gs pos="100000">
                  <a:schemeClr val="tx2">
                    <a:lumMod val="75000"/>
                  </a:schemeClr>
                </a:gs>
                <a:gs pos="50000">
                  <a:schemeClr val="tx1">
                    <a:alpha val="76000"/>
                  </a:schemeClr>
                </a:gs>
              </a:gsLst>
              <a:lin ang="3600000" scaled="0"/>
              <a:tileRect/>
            </a:gradFill>
            <a:ln w="12700">
              <a:solidFill>
                <a:srgbClr val="DDDDDD"/>
              </a:solidFill>
              <a:prstDash val="sysDot"/>
              <a:miter lim="800000"/>
              <a:headEnd/>
              <a:tailEnd/>
            </a:ln>
            <a:effectLst>
              <a:reflection blurRad="6350" stA="52000" endA="300" endPos="35000" dir="5400000" sy="-100000" algn="bl" rotWithShape="0"/>
            </a:effectLst>
          </p:spPr>
          <p:txBody>
            <a:bodyPr wrap="none" anchor="ctr"/>
            <a:lstStyle/>
            <a:p>
              <a:pPr algn="r" rtl="1">
                <a:spcBef>
                  <a:spcPct val="0"/>
                </a:spcBef>
                <a:buClrTx/>
                <a:buSzTx/>
                <a:buFontTx/>
                <a:buNone/>
              </a:pPr>
              <a:endParaRPr lang="he-IL" dirty="0">
                <a:solidFill>
                  <a:srgbClr val="FF66FF"/>
                </a:solidFill>
              </a:endParaRPr>
            </a:p>
          </p:txBody>
        </p:sp>
        <p:sp>
          <p:nvSpPr>
            <p:cNvPr id="38" name="TextBox 37"/>
            <p:cNvSpPr txBox="1"/>
            <p:nvPr/>
          </p:nvSpPr>
          <p:spPr>
            <a:xfrm>
              <a:off x="2010031" y="4985506"/>
              <a:ext cx="2756376" cy="1231106"/>
            </a:xfrm>
            <a:prstGeom prst="rect">
              <a:avLst/>
            </a:prstGeom>
            <a:noFill/>
          </p:spPr>
          <p:txBody>
            <a:bodyPr wrap="square" rtlCol="0">
              <a:spAutoFit/>
            </a:bodyPr>
            <a:lstStyle/>
            <a:p>
              <a:r>
                <a:rPr lang="en-US" b="1" dirty="0" smtClean="0">
                  <a:solidFill>
                    <a:srgbClr val="0A445F"/>
                  </a:solidFill>
                </a:rPr>
                <a:t>Integration Services</a:t>
              </a:r>
            </a:p>
            <a:p>
              <a:r>
                <a:rPr lang="en-US" dirty="0" smtClean="0">
                  <a:solidFill>
                    <a:srgbClr val="0A445F"/>
                  </a:solidFill>
                </a:rPr>
                <a:t>ETL and Data Integration Tool</a:t>
              </a:r>
              <a:endParaRPr lang="en-US" dirty="0">
                <a:solidFill>
                  <a:srgbClr val="0A445F"/>
                </a:solidFill>
              </a:endParaRPr>
            </a:p>
            <a:p>
              <a:endParaRPr lang="en-US" sz="2000" dirty="0">
                <a:solidFill>
                  <a:srgbClr val="0A445F"/>
                </a:solidFill>
              </a:endParaRPr>
            </a:p>
          </p:txBody>
        </p:sp>
      </p:grpSp>
      <p:sp>
        <p:nvSpPr>
          <p:cNvPr id="4" name="TextBox 3"/>
          <p:cNvSpPr txBox="1"/>
          <p:nvPr/>
        </p:nvSpPr>
        <p:spPr>
          <a:xfrm>
            <a:off x="5907690" y="1729721"/>
            <a:ext cx="1154775" cy="323165"/>
          </a:xfrm>
          <a:prstGeom prst="rect">
            <a:avLst/>
          </a:prstGeom>
          <a:noFill/>
          <a:ln w="34925">
            <a:noFill/>
          </a:ln>
          <a:effectLst>
            <a:glow rad="127000">
              <a:schemeClr val="bg2"/>
            </a:glow>
            <a:outerShdw blurRad="317500" dir="2700000" algn="ctr">
              <a:srgbClr val="000000">
                <a:alpha val="43000"/>
              </a:srgbClr>
            </a:outerShdw>
            <a:softEdge rad="317500"/>
          </a:effectLst>
          <a:scene3d>
            <a:camera prst="perspectiveFront"/>
            <a:lightRig rig="threePt" dir="t">
              <a:rot lat="0" lon="0" rev="0"/>
            </a:lightRig>
          </a:scene3d>
          <a:sp3d extrusionH="38100" prstMaterial="clear">
            <a:bevelT w="260350" h="50800" prst="softRound"/>
            <a:bevelB prst="softRound"/>
          </a:sp3d>
        </p:spPr>
        <p:txBody>
          <a:bodyPr wrap="square" lIns="0" tIns="0" rIns="0" bIns="0" rtlCol="0" anchor="ctr">
            <a:spAutoFit/>
            <a:scene3d>
              <a:camera prst="orthographicFront"/>
              <a:lightRig rig="soft" dir="t">
                <a:rot lat="0" lon="0" rev="10800000"/>
              </a:lightRig>
            </a:scene3d>
            <a:sp3d>
              <a:bevelT w="27940" h="12700"/>
              <a:contourClr>
                <a:srgbClr val="DDDDDD"/>
              </a:contourClr>
            </a:sp3d>
          </a:bodyPr>
          <a:lstStyle/>
          <a:p>
            <a:r>
              <a:rPr lang="en-US" sz="2100" b="1" spc="150" dirty="0" smtClean="0">
                <a:ln w="11430"/>
                <a:solidFill>
                  <a:srgbClr val="F8F8F8"/>
                </a:solidFill>
                <a:effectLst>
                  <a:outerShdw blurRad="38100" dist="38100" dir="2700000" algn="tl">
                    <a:srgbClr val="000000">
                      <a:alpha val="43137"/>
                    </a:srgbClr>
                  </a:outerShdw>
                </a:effectLst>
              </a:rPr>
              <a:t>Cleanse</a:t>
            </a:r>
          </a:p>
        </p:txBody>
      </p:sp>
      <p:sp>
        <p:nvSpPr>
          <p:cNvPr id="39" name="TextBox 38"/>
          <p:cNvSpPr txBox="1"/>
          <p:nvPr/>
        </p:nvSpPr>
        <p:spPr>
          <a:xfrm>
            <a:off x="5985854" y="3763076"/>
            <a:ext cx="1154775" cy="323165"/>
          </a:xfrm>
          <a:prstGeom prst="rect">
            <a:avLst/>
          </a:prstGeom>
          <a:noFill/>
          <a:ln w="34925">
            <a:noFill/>
          </a:ln>
          <a:effectLst>
            <a:outerShdw blurRad="317500" dir="2700000" algn="ctr">
              <a:srgbClr val="000000">
                <a:alpha val="43000"/>
              </a:srgbClr>
            </a:outerShdw>
            <a:softEdge rad="317500"/>
          </a:effectLst>
          <a:scene3d>
            <a:camera prst="perspectiveFront"/>
            <a:lightRig rig="threePt" dir="t">
              <a:rot lat="0" lon="0" rev="0"/>
            </a:lightRig>
          </a:scene3d>
          <a:sp3d extrusionH="38100" prstMaterial="clear">
            <a:bevelT w="260350" h="50800" prst="softRound"/>
            <a:bevelB prst="softRound"/>
          </a:sp3d>
        </p:spPr>
        <p:txBody>
          <a:bodyPr wrap="square" lIns="0" tIns="0" rIns="0" bIns="0" rtlCol="0" anchor="ctr">
            <a:spAutoFit/>
            <a:scene3d>
              <a:camera prst="orthographicFront"/>
              <a:lightRig rig="soft" dir="t">
                <a:rot lat="0" lon="0" rev="10800000"/>
              </a:lightRig>
            </a:scene3d>
            <a:sp3d>
              <a:bevelT w="27940" h="12700"/>
              <a:contourClr>
                <a:srgbClr val="DDDDDD"/>
              </a:contourClr>
            </a:sp3d>
          </a:bodyPr>
          <a:lstStyle/>
          <a:p>
            <a:r>
              <a:rPr lang="en-US" sz="2100" b="1" spc="150" dirty="0" smtClean="0">
                <a:ln w="11430"/>
                <a:solidFill>
                  <a:srgbClr val="F8F8F8"/>
                </a:solidFill>
                <a:effectLst>
                  <a:outerShdw blurRad="25400" algn="tl" rotWithShape="0">
                    <a:srgbClr val="000000">
                      <a:alpha val="43000"/>
                    </a:srgbClr>
                  </a:outerShdw>
                </a:effectLst>
              </a:rPr>
              <a:t>Manage</a:t>
            </a:r>
          </a:p>
        </p:txBody>
      </p:sp>
      <p:sp>
        <p:nvSpPr>
          <p:cNvPr id="40" name="TextBox 39"/>
          <p:cNvSpPr txBox="1"/>
          <p:nvPr/>
        </p:nvSpPr>
        <p:spPr>
          <a:xfrm>
            <a:off x="5907690" y="5871565"/>
            <a:ext cx="1393259" cy="323165"/>
          </a:xfrm>
          <a:prstGeom prst="rect">
            <a:avLst/>
          </a:prstGeom>
          <a:noFill/>
          <a:ln w="34925">
            <a:noFill/>
          </a:ln>
          <a:effectLst>
            <a:glow>
              <a:schemeClr val="accent1"/>
            </a:glow>
            <a:outerShdw blurRad="317500" dir="2700000" algn="ctr">
              <a:srgbClr val="000000">
                <a:alpha val="43000"/>
              </a:srgbClr>
            </a:outerShdw>
            <a:reflection endPos="0" dist="50800" dir="5400000" sy="-100000" algn="bl" rotWithShape="0"/>
            <a:softEdge rad="317500"/>
          </a:effectLst>
          <a:scene3d>
            <a:camera prst="perspectiveFront"/>
            <a:lightRig rig="threePt" dir="t">
              <a:rot lat="0" lon="0" rev="0"/>
            </a:lightRig>
          </a:scene3d>
          <a:sp3d extrusionH="38100" prstMaterial="clear">
            <a:bevelT w="260350" h="50800" prst="softRound"/>
            <a:bevelB prst="softRound"/>
          </a:sp3d>
        </p:spPr>
        <p:txBody>
          <a:bodyPr wrap="square" lIns="0" tIns="0" rIns="0" bIns="0" rtlCol="0" anchor="ctr">
            <a:spAutoFit/>
            <a:scene3d>
              <a:camera prst="orthographicFront"/>
              <a:lightRig rig="soft" dir="t">
                <a:rot lat="0" lon="0" rev="10800000"/>
              </a:lightRig>
            </a:scene3d>
            <a:sp3d>
              <a:bevelT w="27940" h="12700"/>
              <a:contourClr>
                <a:srgbClr val="DDDDDD"/>
              </a:contourClr>
            </a:sp3d>
          </a:bodyPr>
          <a:lstStyle/>
          <a:p>
            <a:r>
              <a:rPr lang="en-US" sz="2100" b="1" spc="150" dirty="0" smtClean="0">
                <a:ln w="11430"/>
                <a:solidFill>
                  <a:srgbClr val="F8F8F8"/>
                </a:solidFill>
                <a:effectLst>
                  <a:outerShdw blurRad="25400" algn="tl" rotWithShape="0">
                    <a:srgbClr val="000000">
                      <a:alpha val="43000"/>
                    </a:srgbClr>
                  </a:outerShdw>
                </a:effectLst>
              </a:rPr>
              <a:t>Integrate</a:t>
            </a:r>
          </a:p>
        </p:txBody>
      </p:sp>
      <p:sp>
        <p:nvSpPr>
          <p:cNvPr id="5" name="TextBox 4"/>
          <p:cNvSpPr txBox="1"/>
          <p:nvPr/>
        </p:nvSpPr>
        <p:spPr>
          <a:xfrm>
            <a:off x="7337701" y="4081418"/>
            <a:ext cx="4644092" cy="2708434"/>
          </a:xfrm>
          <a:prstGeom prst="rect">
            <a:avLst/>
          </a:prstGeom>
          <a:noFill/>
        </p:spPr>
        <p:txBody>
          <a:bodyPr wrap="square" lIns="0" tIns="0" rIns="0" bIns="0" rtlCol="0">
            <a:spAutoFit/>
          </a:bodyPr>
          <a:lstStyle/>
          <a:p>
            <a:r>
              <a:rPr lang="en-US" sz="4400" dirty="0" smtClean="0">
                <a:solidFill>
                  <a:srgbClr val="FFFF00"/>
                </a:solidFill>
                <a:effectLst>
                  <a:outerShdw blurRad="38100" dist="38100" dir="2700000" algn="tl">
                    <a:srgbClr val="000000">
                      <a:alpha val="43137"/>
                    </a:srgbClr>
                  </a:outerShdw>
                </a:effectLst>
              </a:rPr>
              <a:t>Audience Poll… how many of you use any of these 3 features today?</a:t>
            </a:r>
          </a:p>
        </p:txBody>
      </p:sp>
    </p:spTree>
    <p:extLst>
      <p:ext uri="{BB962C8B-B14F-4D97-AF65-F5344CB8AC3E}">
        <p14:creationId xmlns:p14="http://schemas.microsoft.com/office/powerpoint/2010/main" val="1433392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childTnLst>
                                </p:cTn>
                              </p:par>
                              <p:par>
                                <p:cTn id="22" presetID="53" presetClass="entr" presetSubtype="16"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childTnLst>
                                </p:cTn>
                              </p:par>
                              <p:par>
                                <p:cTn id="34" presetID="53" presetClass="entr" presetSubtype="16"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9" grpId="0"/>
      <p:bldP spid="40"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100" y="1219200"/>
            <a:ext cx="11442700" cy="5324535"/>
          </a:xfrm>
          <a:prstGeom prst="rect">
            <a:avLst/>
          </a:prstGeom>
        </p:spPr>
        <p:txBody>
          <a:bodyPr wrap="square">
            <a:spAutoFit/>
          </a:bodyPr>
          <a:lstStyle/>
          <a:p>
            <a:r>
              <a:rPr lang="en-US" sz="4000" dirty="0"/>
              <a:t>DQS </a:t>
            </a:r>
            <a:r>
              <a:rPr lang="en-US" sz="4000" dirty="0" smtClean="0"/>
              <a:t>Blog</a:t>
            </a:r>
          </a:p>
          <a:p>
            <a:pPr lvl="1"/>
            <a:r>
              <a:rPr lang="en-US" sz="4000" dirty="0" smtClean="0">
                <a:hlinkClick r:id="rId2"/>
              </a:rPr>
              <a:t>http</a:t>
            </a:r>
            <a:r>
              <a:rPr lang="en-US" sz="4000" dirty="0">
                <a:hlinkClick r:id="rId2"/>
              </a:rPr>
              <a:t>://blogs.msdn.com/b/dqs</a:t>
            </a:r>
            <a:r>
              <a:rPr lang="en-US" sz="4000" dirty="0" smtClean="0">
                <a:hlinkClick r:id="rId2"/>
              </a:rPr>
              <a:t>/</a:t>
            </a:r>
            <a:endParaRPr lang="en-US" sz="4000" dirty="0" smtClean="0"/>
          </a:p>
          <a:p>
            <a:endParaRPr lang="en-US" sz="4000" dirty="0"/>
          </a:p>
          <a:p>
            <a:r>
              <a:rPr lang="en-US" sz="4000" dirty="0" smtClean="0"/>
              <a:t>DQS </a:t>
            </a:r>
            <a:r>
              <a:rPr lang="en-US" sz="4000" dirty="0"/>
              <a:t>Forum</a:t>
            </a:r>
          </a:p>
          <a:p>
            <a:pPr lvl="1"/>
            <a:r>
              <a:rPr lang="en-US" sz="2800" dirty="0">
                <a:hlinkClick r:id="rId3"/>
              </a:rPr>
              <a:t>http://</a:t>
            </a:r>
            <a:r>
              <a:rPr lang="en-US" sz="2800" dirty="0" smtClean="0">
                <a:hlinkClick r:id="rId3"/>
              </a:rPr>
              <a:t>social.msdn.microsoft.com/Forums/en-US/sqldataqualityservices/</a:t>
            </a:r>
            <a:endParaRPr lang="en-US" sz="2800" dirty="0" smtClean="0"/>
          </a:p>
          <a:p>
            <a:pPr lvl="1"/>
            <a:endParaRPr lang="en-US" sz="2800" dirty="0" smtClean="0"/>
          </a:p>
          <a:p>
            <a:r>
              <a:rPr lang="en-US" sz="4000" dirty="0" smtClean="0"/>
              <a:t>DQS Videos</a:t>
            </a:r>
          </a:p>
          <a:p>
            <a:pPr lvl="1"/>
            <a:r>
              <a:rPr lang="en-US" sz="2800" dirty="0">
                <a:hlinkClick r:id="rId4"/>
              </a:rPr>
              <a:t>http://</a:t>
            </a:r>
            <a:r>
              <a:rPr lang="en-US" sz="2800" dirty="0" smtClean="0">
                <a:hlinkClick r:id="rId4"/>
              </a:rPr>
              <a:t>msdn.microsoft.com/en-us/sqlserver/hh323828.aspx</a:t>
            </a:r>
            <a:endParaRPr lang="en-US" sz="2800" dirty="0" smtClean="0"/>
          </a:p>
          <a:p>
            <a:pPr lvl="1"/>
            <a:endParaRPr lang="en-US" sz="2800" dirty="0"/>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 y="1069975"/>
            <a:ext cx="7416800" cy="5429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1100" y="1057275"/>
            <a:ext cx="8921750" cy="52160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5488" y="1069975"/>
            <a:ext cx="6089650" cy="4819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519112" y="213206"/>
            <a:ext cx="11149013" cy="1218795"/>
          </a:xfrm>
        </p:spPr>
        <p:txBody>
          <a:bodyPr/>
          <a:lstStyle/>
          <a:p>
            <a:r>
              <a:rPr lang="en-US" dirty="0" smtClean="0"/>
              <a:t>Links and Resources</a:t>
            </a:r>
            <a:br>
              <a:rPr lang="en-US" dirty="0" smtClean="0"/>
            </a:br>
            <a:endParaRPr lang="en-US" dirty="0"/>
          </a:p>
        </p:txBody>
      </p:sp>
    </p:spTree>
    <p:extLst>
      <p:ext uri="{BB962C8B-B14F-4D97-AF65-F5344CB8AC3E}">
        <p14:creationId xmlns:p14="http://schemas.microsoft.com/office/powerpoint/2010/main" val="3275436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100" y="1219200"/>
            <a:ext cx="11442700" cy="2923877"/>
          </a:xfrm>
          <a:prstGeom prst="rect">
            <a:avLst/>
          </a:prstGeom>
        </p:spPr>
        <p:txBody>
          <a:bodyPr wrap="square">
            <a:spAutoFit/>
          </a:bodyPr>
          <a:lstStyle/>
          <a:p>
            <a:r>
              <a:rPr lang="en-US" sz="4000" dirty="0" smtClean="0"/>
              <a:t>SQL Connect</a:t>
            </a:r>
          </a:p>
          <a:p>
            <a:pPr lvl="1"/>
            <a:r>
              <a:rPr lang="en-US" sz="3600" dirty="0">
                <a:hlinkClick r:id="rId2"/>
              </a:rPr>
              <a:t>https://</a:t>
            </a:r>
            <a:r>
              <a:rPr lang="en-US" sz="3600" dirty="0" smtClean="0">
                <a:hlinkClick r:id="rId2"/>
              </a:rPr>
              <a:t>connect.microsoft.com/SQLServer/Feedback</a:t>
            </a:r>
            <a:endParaRPr lang="en-US" sz="3600" dirty="0" smtClean="0"/>
          </a:p>
          <a:p>
            <a:endParaRPr lang="en-US" sz="4000" dirty="0"/>
          </a:p>
          <a:p>
            <a:r>
              <a:rPr lang="en-US" sz="4000" dirty="0" smtClean="0"/>
              <a:t>SQL Support </a:t>
            </a:r>
            <a:endParaRPr lang="en-US" sz="4000" dirty="0"/>
          </a:p>
          <a:p>
            <a:pPr lvl="1"/>
            <a:r>
              <a:rPr lang="en-US" sz="2800" dirty="0">
                <a:hlinkClick r:id="rId3"/>
              </a:rPr>
              <a:t>http</a:t>
            </a:r>
            <a:r>
              <a:rPr lang="en-US" sz="2800" dirty="0" smtClean="0">
                <a:hlinkClick r:id="rId3"/>
              </a:rPr>
              <a:t>://support.microsoft.com</a:t>
            </a:r>
            <a:r>
              <a:rPr lang="en-US" sz="2800" dirty="0" smtClean="0"/>
              <a:t> </a:t>
            </a: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819150"/>
            <a:ext cx="7385050" cy="5676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774" y="1042987"/>
            <a:ext cx="11249025" cy="5229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519112" y="213206"/>
            <a:ext cx="11149013" cy="1218795"/>
          </a:xfrm>
        </p:spPr>
        <p:txBody>
          <a:bodyPr/>
          <a:lstStyle/>
          <a:p>
            <a:r>
              <a:rPr lang="en-US" dirty="0" smtClean="0"/>
              <a:t>Links and Resources</a:t>
            </a:r>
            <a:br>
              <a:rPr lang="en-US" dirty="0" smtClean="0"/>
            </a:br>
            <a:endParaRPr lang="en-US" dirty="0"/>
          </a:p>
        </p:txBody>
      </p:sp>
    </p:spTree>
    <p:extLst>
      <p:ext uri="{BB962C8B-B14F-4D97-AF65-F5344CB8AC3E}">
        <p14:creationId xmlns:p14="http://schemas.microsoft.com/office/powerpoint/2010/main" val="10948108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3" y="46387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
        <p:nvSpPr>
          <p:cNvPr id="2" name="TextBox 1"/>
          <p:cNvSpPr txBox="1"/>
          <p:nvPr/>
        </p:nvSpPr>
        <p:spPr>
          <a:xfrm>
            <a:off x="1384300" y="749299"/>
            <a:ext cx="9842500" cy="2677656"/>
          </a:xfrm>
          <a:prstGeom prst="rect">
            <a:avLst/>
          </a:prstGeom>
          <a:noFill/>
        </p:spPr>
        <p:txBody>
          <a:bodyPr wrap="square" lIns="0" tIns="0" rIns="0" bIns="0" rtlCol="0">
            <a:spAutoFit/>
          </a:bodyPr>
          <a:lstStyle/>
          <a:p>
            <a:pPr algn="ctr"/>
            <a:endParaRPr lang="en-US" sz="5400" b="1" dirty="0" smtClean="0">
              <a:solidFill>
                <a:schemeClr val="accent1"/>
              </a:solidFill>
              <a:effectLst>
                <a:outerShdw blurRad="38100" dist="38100" dir="2700000" algn="tl">
                  <a:srgbClr val="000000">
                    <a:alpha val="43137"/>
                  </a:srgbClr>
                </a:outerShdw>
              </a:effectLst>
            </a:endParaRPr>
          </a:p>
          <a:p>
            <a:pPr algn="ctr"/>
            <a:r>
              <a:rPr lang="en-US" sz="4000" b="1" dirty="0" smtClean="0">
                <a:solidFill>
                  <a:schemeClr val="accent1"/>
                </a:solidFill>
                <a:effectLst>
                  <a:outerShdw blurRad="38100" dist="38100" dir="2700000" algn="tl">
                    <a:srgbClr val="000000">
                      <a:alpha val="43137"/>
                    </a:srgbClr>
                  </a:outerShdw>
                </a:effectLst>
              </a:rPr>
              <a:t>Cleanse and Match data with SQL Server 2012 Data Quality Services. Please enjoy DQS responsibly</a:t>
            </a:r>
            <a:r>
              <a:rPr lang="en-US" sz="4000" b="1" dirty="0">
                <a:solidFill>
                  <a:schemeClr val="accent1"/>
                </a:solidFill>
                <a:effectLst>
                  <a:outerShdw blurRad="38100" dist="38100" dir="2700000" algn="tl">
                    <a:srgbClr val="000000">
                      <a:alpha val="43137"/>
                    </a:srgbClr>
                  </a:outerShdw>
                </a:effectLst>
              </a:rPr>
              <a:t> </a:t>
            </a:r>
            <a:r>
              <a:rPr lang="en-US" sz="4000" b="1" dirty="0" smtClean="0">
                <a:solidFill>
                  <a:schemeClr val="accent1"/>
                </a:solidFill>
                <a:effectLst>
                  <a:outerShdw blurRad="38100" dist="38100" dir="2700000" algn="tl">
                    <a:srgbClr val="000000">
                      <a:alpha val="43137"/>
                    </a:srgbClr>
                  </a:outerShdw>
                </a:effectLst>
                <a:sym typeface="Wingdings" pitchFamily="2" charset="2"/>
              </a:rPr>
              <a:t></a:t>
            </a:r>
            <a:endParaRPr lang="en-US" sz="4000" b="1" dirty="0" smtClean="0">
              <a:solidFill>
                <a:schemeClr val="accent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200000"/>
              </a:lnSpc>
              <a:spcBef>
                <a:spcPts val="600"/>
              </a:spcBef>
              <a:spcAft>
                <a:spcPts val="600"/>
              </a:spcAft>
            </a:pPr>
            <a:r>
              <a:rPr lang="en-US" sz="3200" dirty="0" smtClean="0">
                <a:solidFill>
                  <a:schemeClr val="tx1"/>
                </a:solidFill>
              </a:rPr>
              <a:t>SQL </a:t>
            </a:r>
            <a:r>
              <a:rPr lang="en-US" sz="3200" dirty="0">
                <a:solidFill>
                  <a:schemeClr val="tx1"/>
                </a:solidFill>
              </a:rPr>
              <a:t>Server</a:t>
            </a:r>
            <a:r>
              <a:rPr lang="en-US" sz="3200" dirty="0">
                <a:solidFill>
                  <a:schemeClr val="bg1"/>
                </a:solidFill>
              </a:rPr>
              <a:t> </a:t>
            </a:r>
            <a:r>
              <a:rPr lang="en-US" sz="3200" b="1" dirty="0">
                <a:solidFill>
                  <a:schemeClr val="accent2">
                    <a:lumMod val="60000"/>
                    <a:lumOff val="40000"/>
                  </a:schemeClr>
                </a:solidFill>
              </a:rPr>
              <a:t>Data Quality </a:t>
            </a:r>
            <a:r>
              <a:rPr lang="en-US" sz="3200" b="1" dirty="0" smtClean="0">
                <a:solidFill>
                  <a:schemeClr val="accent2">
                    <a:lumMod val="60000"/>
                    <a:lumOff val="40000"/>
                  </a:schemeClr>
                </a:solidFill>
              </a:rPr>
              <a:t>Services</a:t>
            </a:r>
            <a:r>
              <a:rPr lang="en-US" sz="3200" dirty="0" smtClean="0">
                <a:solidFill>
                  <a:schemeClr val="bg1"/>
                </a:solidFill>
              </a:rPr>
              <a:t/>
            </a:r>
            <a:br>
              <a:rPr lang="en-US" sz="3200" dirty="0" smtClean="0">
                <a:solidFill>
                  <a:schemeClr val="bg1"/>
                </a:solidFill>
              </a:rPr>
            </a:br>
            <a:r>
              <a:rPr lang="en-US" sz="3200" dirty="0" smtClean="0">
                <a:solidFill>
                  <a:schemeClr val="tx1"/>
                </a:solidFill>
              </a:rPr>
              <a:t>A </a:t>
            </a:r>
            <a:r>
              <a:rPr lang="en-US" sz="3200" dirty="0">
                <a:solidFill>
                  <a:schemeClr val="tx1"/>
                </a:solidFill>
              </a:rPr>
              <a:t>knowledge driven Data Quality Solution</a:t>
            </a:r>
            <a:br>
              <a:rPr lang="en-US" sz="3200"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227825839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12" y="396889"/>
            <a:ext cx="11149013" cy="620683"/>
          </a:xfrm>
        </p:spPr>
        <p:txBody>
          <a:bodyPr/>
          <a:lstStyle/>
          <a:p>
            <a:r>
              <a:rPr lang="en-US" dirty="0" smtClean="0">
                <a:solidFill>
                  <a:srgbClr val="FFFFFF"/>
                </a:solidFill>
              </a:rPr>
              <a:t>What is Data Quality ?  </a:t>
            </a:r>
            <a:endParaRPr lang="en-US" dirty="0">
              <a:solidFill>
                <a:srgbClr val="FFFFFF"/>
              </a:solidFill>
            </a:endParaRPr>
          </a:p>
        </p:txBody>
      </p:sp>
      <p:sp>
        <p:nvSpPr>
          <p:cNvPr id="9" name="Content Placeholder 8"/>
          <p:cNvSpPr>
            <a:spLocks noGrp="1"/>
          </p:cNvSpPr>
          <p:nvPr>
            <p:ph idx="4294967295"/>
          </p:nvPr>
        </p:nvSpPr>
        <p:spPr>
          <a:xfrm>
            <a:off x="609441" y="1600201"/>
            <a:ext cx="7664605" cy="4525963"/>
          </a:xfrm>
          <a:prstGeom prst="rect">
            <a:avLst/>
          </a:prstGeom>
        </p:spPr>
        <p:txBody>
          <a:bodyPr>
            <a:noAutofit/>
          </a:bodyPr>
          <a:lstStyle/>
          <a:p>
            <a:r>
              <a:rPr lang="en-US" dirty="0" smtClean="0"/>
              <a:t>Data Quality represents </a:t>
            </a:r>
            <a:r>
              <a:rPr lang="en-US" b="1" dirty="0" smtClean="0"/>
              <a:t>the degree to which the data is suitable for business usages</a:t>
            </a:r>
            <a:r>
              <a:rPr lang="en-US" dirty="0" smtClean="0"/>
              <a:t/>
            </a:r>
            <a:br>
              <a:rPr lang="en-US" dirty="0" smtClean="0"/>
            </a:br>
            <a:endParaRPr lang="en-US" dirty="0" smtClean="0"/>
          </a:p>
          <a:p>
            <a:r>
              <a:rPr lang="en-US" dirty="0" smtClean="0"/>
              <a:t>Data Quality is built through </a:t>
            </a:r>
            <a:r>
              <a:rPr lang="en-US" b="1" dirty="0" smtClean="0"/>
              <a:t>People </a:t>
            </a:r>
            <a:r>
              <a:rPr lang="en-US" dirty="0" smtClean="0"/>
              <a:t>+ </a:t>
            </a:r>
            <a:r>
              <a:rPr lang="en-US" b="1" dirty="0" smtClean="0"/>
              <a:t>Technology </a:t>
            </a:r>
            <a:r>
              <a:rPr lang="en-US" dirty="0" smtClean="0"/>
              <a:t>+ </a:t>
            </a:r>
            <a:r>
              <a:rPr lang="en-US" b="1" dirty="0" smtClean="0"/>
              <a:t>Processes</a:t>
            </a:r>
          </a:p>
          <a:p>
            <a:endParaRPr lang="en-US" dirty="0"/>
          </a:p>
          <a:p>
            <a:r>
              <a:rPr lang="en-US" dirty="0" smtClean="0"/>
              <a:t>Bad Bata </a:t>
            </a:r>
            <a:r>
              <a:rPr lang="en-US" dirty="0" smtClean="0">
                <a:sym typeface="Wingdings" pitchFamily="2" charset="2"/>
              </a:rPr>
              <a:t> Bad Business</a:t>
            </a:r>
            <a:r>
              <a:rPr lang="en-US" dirty="0" smtClean="0"/>
              <a:t/>
            </a:r>
            <a:br>
              <a:rPr lang="en-US" dirty="0" smtClean="0"/>
            </a:br>
            <a:endParaRPr lang="en-US" dirty="0" smtClean="0">
              <a:solidFill>
                <a:srgbClr val="FF0000"/>
              </a:solidFill>
            </a:endParaRPr>
          </a:p>
        </p:txBody>
      </p:sp>
      <p:sp>
        <p:nvSpPr>
          <p:cNvPr id="2" name="Slide Number Placeholder 1"/>
          <p:cNvSpPr>
            <a:spLocks noGrp="1"/>
          </p:cNvSpPr>
          <p:nvPr>
            <p:ph type="sldNum" sz="quarter" idx="4294967295"/>
          </p:nvPr>
        </p:nvSpPr>
        <p:spPr>
          <a:xfrm>
            <a:off x="8735325" y="6356351"/>
            <a:ext cx="2844059" cy="365125"/>
          </a:xfrm>
          <a:prstGeom prst="rect">
            <a:avLst/>
          </a:prstGeom>
        </p:spPr>
        <p:txBody>
          <a:bodyPr/>
          <a:lstStyle/>
          <a:p>
            <a:fld id="{F1A6DDC4-FAF8-4612-9014-EBF64A1C9FCC}" type="slidenum">
              <a:rPr lang="en-US" smtClean="0"/>
              <a:pPr/>
              <a:t>6</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164" y="2008759"/>
            <a:ext cx="5856571" cy="4849241"/>
          </a:xfrm>
          <a:prstGeom prst="rect">
            <a:avLst/>
          </a:prstGeom>
        </p:spPr>
      </p:pic>
    </p:spTree>
    <p:extLst>
      <p:ext uri="{BB962C8B-B14F-4D97-AF65-F5344CB8AC3E}">
        <p14:creationId xmlns:p14="http://schemas.microsoft.com/office/powerpoint/2010/main" val="282137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841" y="236297"/>
            <a:ext cx="11149013" cy="620683"/>
          </a:xfrm>
        </p:spPr>
        <p:txBody>
          <a:bodyPr/>
          <a:lstStyle/>
          <a:p>
            <a:r>
              <a:rPr lang="en-US" dirty="0" smtClean="0">
                <a:solidFill>
                  <a:srgbClr val="FFFFFF"/>
                </a:solidFill>
              </a:rPr>
              <a:t>Common Data Quality Issues</a:t>
            </a:r>
            <a:endParaRPr lang="en-US" dirty="0">
              <a:solidFill>
                <a:srgbClr val="FFFFFF"/>
              </a:solidFill>
            </a:endParaRPr>
          </a:p>
        </p:txBody>
      </p:sp>
      <p:pic>
        <p:nvPicPr>
          <p:cNvPr id="4" name="Picture 3"/>
          <p:cNvPicPr>
            <a:picLocks noChangeAspect="1"/>
          </p:cNvPicPr>
          <p:nvPr/>
        </p:nvPicPr>
        <p:blipFill>
          <a:blip r:embed="rId3">
            <a:alphaModFix amt="36000"/>
            <a:extLst>
              <a:ext uri="{28A0092B-C50C-407E-A947-70E740481C1C}">
                <a14:useLocalDpi xmlns:a14="http://schemas.microsoft.com/office/drawing/2010/main" val="0"/>
              </a:ext>
            </a:extLst>
          </a:blip>
          <a:stretch>
            <a:fillRect/>
          </a:stretch>
        </p:blipFill>
        <p:spPr>
          <a:xfrm>
            <a:off x="6667751" y="2917347"/>
            <a:ext cx="6019747" cy="4849241"/>
          </a:xfrm>
          <a:prstGeom prst="rect">
            <a:avLst/>
          </a:prstGeom>
        </p:spPr>
      </p:pic>
      <p:graphicFrame>
        <p:nvGraphicFramePr>
          <p:cNvPr id="5" name="Content Placeholder 4"/>
          <p:cNvGraphicFramePr>
            <a:graphicFrameLocks noGrp="1"/>
          </p:cNvGraphicFramePr>
          <p:nvPr>
            <p:ph idx="4294967295"/>
            <p:extLst>
              <p:ext uri="{D42A27DB-BD31-4B8C-83A1-F6EECF244321}">
                <p14:modId xmlns:p14="http://schemas.microsoft.com/office/powerpoint/2010/main" val="1638379354"/>
              </p:ext>
            </p:extLst>
          </p:nvPr>
        </p:nvGraphicFramePr>
        <p:xfrm>
          <a:off x="407085" y="1372252"/>
          <a:ext cx="11492147" cy="4046401"/>
        </p:xfrm>
        <a:graphic>
          <a:graphicData uri="http://schemas.openxmlformats.org/drawingml/2006/table">
            <a:tbl>
              <a:tblPr firstRow="1" bandRow="1">
                <a:tableStyleId>{5202B0CA-FC54-4496-8BCA-5EF66A818D29}</a:tableStyleId>
              </a:tblPr>
              <a:tblGrid>
                <a:gridCol w="2209120"/>
                <a:gridCol w="3997993"/>
                <a:gridCol w="5285034"/>
              </a:tblGrid>
              <a:tr h="458245">
                <a:tc>
                  <a:txBody>
                    <a:bodyPr/>
                    <a:lstStyle/>
                    <a:p>
                      <a:pPr algn="l"/>
                      <a:r>
                        <a:rPr lang="en-US" sz="2000" dirty="0" smtClean="0"/>
                        <a:t>Data Quality</a:t>
                      </a:r>
                      <a:endParaRPr lang="en-US" sz="2000" b="0" dirty="0">
                        <a:solidFill>
                          <a:schemeClr val="tx2">
                            <a:lumMod val="50000"/>
                          </a:schemeClr>
                        </a:solidFill>
                      </a:endParaRPr>
                    </a:p>
                  </a:txBody>
                  <a:tcPr marL="121888" marR="121888"/>
                </a:tc>
                <a:tc>
                  <a:txBody>
                    <a:bodyPr/>
                    <a:lstStyle/>
                    <a:p>
                      <a:pPr algn="l"/>
                      <a:r>
                        <a:rPr lang="en-US" sz="2000" dirty="0" smtClean="0"/>
                        <a:t>Issue</a:t>
                      </a:r>
                      <a:endParaRPr lang="en-US" sz="2000" b="0" dirty="0">
                        <a:solidFill>
                          <a:schemeClr val="tx2">
                            <a:lumMod val="50000"/>
                          </a:schemeClr>
                        </a:solidFill>
                      </a:endParaRPr>
                    </a:p>
                  </a:txBody>
                  <a:tcPr marL="121888" marR="121888"/>
                </a:tc>
                <a:tc>
                  <a:txBody>
                    <a:bodyPr/>
                    <a:lstStyle/>
                    <a:p>
                      <a:pPr algn="l"/>
                      <a:r>
                        <a:rPr lang="en-US" sz="2000" dirty="0" smtClean="0"/>
                        <a:t>Sample Data</a:t>
                      </a:r>
                      <a:r>
                        <a:rPr lang="en-US" sz="2000" baseline="0" dirty="0" smtClean="0"/>
                        <a:t> Problem</a:t>
                      </a:r>
                      <a:endParaRPr lang="en-US" sz="2000" b="0" dirty="0">
                        <a:solidFill>
                          <a:schemeClr val="tx2">
                            <a:lumMod val="50000"/>
                          </a:schemeClr>
                        </a:solidFill>
                      </a:endParaRPr>
                    </a:p>
                  </a:txBody>
                  <a:tcPr marL="121888" marR="121888"/>
                </a:tc>
              </a:tr>
              <a:tr h="833958">
                <a:tc>
                  <a:txBody>
                    <a:bodyPr/>
                    <a:lstStyle/>
                    <a:p>
                      <a:pPr algn="l"/>
                      <a:r>
                        <a:rPr lang="en-US" sz="2400" dirty="0" smtClean="0"/>
                        <a:t>Standard</a:t>
                      </a:r>
                      <a:endParaRPr lang="en-US" sz="2400" dirty="0">
                        <a:solidFill>
                          <a:schemeClr val="tx2">
                            <a:lumMod val="50000"/>
                          </a:schemeClr>
                        </a:solidFill>
                      </a:endParaRPr>
                    </a:p>
                  </a:txBody>
                  <a:tcPr marL="121888" marR="121888"/>
                </a:tc>
                <a:tc>
                  <a:txBody>
                    <a:bodyPr/>
                    <a:lstStyle/>
                    <a:p>
                      <a:r>
                        <a:rPr lang="en-US" sz="1800" u="none" strike="noStrike" kern="1200" baseline="0" dirty="0" smtClean="0"/>
                        <a:t>Are data elements consistently defined and understood ?</a:t>
                      </a:r>
                      <a:endParaRPr lang="en-US" dirty="0">
                        <a:solidFill>
                          <a:schemeClr val="tx2">
                            <a:lumMod val="50000"/>
                          </a:schemeClr>
                        </a:solidFill>
                      </a:endParaRPr>
                    </a:p>
                  </a:txBody>
                  <a:tcPr marL="121888" marR="121888"/>
                </a:tc>
                <a:tc>
                  <a:txBody>
                    <a:bodyPr/>
                    <a:lstStyle/>
                    <a:p>
                      <a:r>
                        <a:rPr lang="en-US" sz="1800" u="none" strike="noStrike" kern="1200" baseline="0" dirty="0" smtClean="0"/>
                        <a:t>Gender code = M, F, U in one system and Gender code = 0, 1, 2 in another system</a:t>
                      </a:r>
                      <a:endParaRPr lang="en-US" dirty="0">
                        <a:solidFill>
                          <a:schemeClr val="tx2">
                            <a:lumMod val="50000"/>
                          </a:schemeClr>
                        </a:solidFill>
                      </a:endParaRPr>
                    </a:p>
                  </a:txBody>
                  <a:tcPr marL="121888" marR="121888"/>
                </a:tc>
              </a:tr>
              <a:tr h="583771">
                <a:tc>
                  <a:txBody>
                    <a:bodyPr/>
                    <a:lstStyle/>
                    <a:p>
                      <a:pPr marL="0" algn="l" defTabSz="914400" rtl="0" eaLnBrk="1" latinLnBrk="0" hangingPunct="1"/>
                      <a:r>
                        <a:rPr lang="en-US" sz="2400" kern="1200" dirty="0" smtClean="0"/>
                        <a:t>Complete</a:t>
                      </a:r>
                      <a:endParaRPr lang="en-US" sz="2400" kern="1200" dirty="0">
                        <a:solidFill>
                          <a:schemeClr val="tx2">
                            <a:lumMod val="50000"/>
                          </a:schemeClr>
                        </a:solidFill>
                        <a:latin typeface="+mn-lt"/>
                        <a:ea typeface="+mn-ea"/>
                        <a:cs typeface="+mn-cs"/>
                      </a:endParaRPr>
                    </a:p>
                  </a:txBody>
                  <a:tcPr marL="121888" marR="121888"/>
                </a:tc>
                <a:tc>
                  <a:txBody>
                    <a:bodyPr/>
                    <a:lstStyle/>
                    <a:p>
                      <a:r>
                        <a:rPr lang="en-US" dirty="0" smtClean="0"/>
                        <a:t>Is all necessary data present ? </a:t>
                      </a:r>
                      <a:endParaRPr lang="en-US" dirty="0">
                        <a:solidFill>
                          <a:schemeClr val="tx2">
                            <a:lumMod val="50000"/>
                          </a:schemeClr>
                        </a:solidFill>
                      </a:endParaRPr>
                    </a:p>
                  </a:txBody>
                  <a:tcPr marL="121888" marR="121888"/>
                </a:tc>
                <a:tc>
                  <a:txBody>
                    <a:bodyPr/>
                    <a:lstStyle/>
                    <a:p>
                      <a:r>
                        <a:rPr lang="en-US" dirty="0" smtClean="0"/>
                        <a:t>20% of customers’</a:t>
                      </a:r>
                      <a:r>
                        <a:rPr lang="en-US" baseline="0" dirty="0" smtClean="0"/>
                        <a:t> last name is blank, </a:t>
                      </a:r>
                      <a:br>
                        <a:rPr lang="en-US" baseline="0" dirty="0" smtClean="0"/>
                      </a:br>
                      <a:r>
                        <a:rPr lang="en-US" baseline="0" dirty="0" smtClean="0"/>
                        <a:t>50% of zip-codes are 99999</a:t>
                      </a:r>
                      <a:endParaRPr lang="en-US" dirty="0">
                        <a:solidFill>
                          <a:schemeClr val="tx2">
                            <a:lumMod val="50000"/>
                          </a:schemeClr>
                        </a:solidFill>
                      </a:endParaRPr>
                    </a:p>
                  </a:txBody>
                  <a:tcPr marL="121888" marR="121888"/>
                </a:tc>
              </a:tr>
              <a:tr h="833958">
                <a:tc>
                  <a:txBody>
                    <a:bodyPr/>
                    <a:lstStyle/>
                    <a:p>
                      <a:pPr marL="0" algn="l" defTabSz="914400" rtl="0" eaLnBrk="1" latinLnBrk="0" hangingPunct="1"/>
                      <a:r>
                        <a:rPr lang="en-US" sz="2400" kern="1200" dirty="0" smtClean="0"/>
                        <a:t>Accurate</a:t>
                      </a:r>
                      <a:endParaRPr lang="en-US" sz="2400" kern="1200" dirty="0">
                        <a:solidFill>
                          <a:schemeClr val="tx2">
                            <a:lumMod val="50000"/>
                          </a:schemeClr>
                        </a:solidFill>
                        <a:latin typeface="+mn-lt"/>
                        <a:ea typeface="+mn-ea"/>
                        <a:cs typeface="+mn-cs"/>
                      </a:endParaRPr>
                    </a:p>
                  </a:txBody>
                  <a:tcPr marL="121888" marR="121888"/>
                </a:tc>
                <a:tc>
                  <a:txBody>
                    <a:bodyPr/>
                    <a:lstStyle/>
                    <a:p>
                      <a:r>
                        <a:rPr lang="en-US" sz="1800" u="none" strike="noStrike" kern="1200" baseline="0" dirty="0" smtClean="0"/>
                        <a:t>Does the data accurately represent reality or a verifiable source?</a:t>
                      </a:r>
                      <a:endParaRPr lang="en-US" dirty="0">
                        <a:solidFill>
                          <a:schemeClr val="tx2">
                            <a:lumMod val="50000"/>
                          </a:schemeClr>
                        </a:solidFill>
                      </a:endParaRPr>
                    </a:p>
                  </a:txBody>
                  <a:tcPr marL="121888" marR="121888"/>
                </a:tc>
                <a:tc>
                  <a:txBody>
                    <a:bodyPr/>
                    <a:lstStyle/>
                    <a:p>
                      <a:r>
                        <a:rPr lang="en-US" sz="1800" u="none" strike="noStrike" kern="1200" baseline="0" dirty="0" smtClean="0"/>
                        <a:t>A Supplier is listed as ‘Active’ but went out of business six years ago</a:t>
                      </a:r>
                      <a:endParaRPr lang="en-US" dirty="0">
                        <a:solidFill>
                          <a:schemeClr val="tx2">
                            <a:lumMod val="50000"/>
                          </a:schemeClr>
                        </a:solidFill>
                      </a:endParaRPr>
                    </a:p>
                  </a:txBody>
                  <a:tcPr marL="121888" marR="121888"/>
                </a:tc>
              </a:tr>
              <a:tr h="583771">
                <a:tc>
                  <a:txBody>
                    <a:bodyPr/>
                    <a:lstStyle/>
                    <a:p>
                      <a:pPr marL="0" algn="l" defTabSz="914400" rtl="0" eaLnBrk="1" latinLnBrk="0" hangingPunct="1"/>
                      <a:r>
                        <a:rPr lang="en-US" sz="2400" kern="1200" dirty="0" smtClean="0"/>
                        <a:t>Valid</a:t>
                      </a:r>
                      <a:endParaRPr lang="en-US" sz="2400" kern="1200" dirty="0">
                        <a:solidFill>
                          <a:schemeClr val="tx2">
                            <a:lumMod val="50000"/>
                          </a:schemeClr>
                        </a:solidFill>
                        <a:latin typeface="+mn-lt"/>
                        <a:ea typeface="+mn-ea"/>
                        <a:cs typeface="+mn-cs"/>
                      </a:endParaRPr>
                    </a:p>
                  </a:txBody>
                  <a:tcPr marL="121888" marR="121888"/>
                </a:tc>
                <a:tc>
                  <a:txBody>
                    <a:bodyPr/>
                    <a:lstStyle/>
                    <a:p>
                      <a:r>
                        <a:rPr lang="en-US" sz="1800" u="none" strike="noStrike" kern="1200" baseline="0" dirty="0" smtClean="0"/>
                        <a:t>Do data values fall within acceptable ranges? </a:t>
                      </a:r>
                      <a:endParaRPr lang="en-US" dirty="0">
                        <a:solidFill>
                          <a:schemeClr val="tx2">
                            <a:lumMod val="50000"/>
                          </a:schemeClr>
                        </a:solidFill>
                      </a:endParaRPr>
                    </a:p>
                  </a:txBody>
                  <a:tcPr marL="121888" marR="121888"/>
                </a:tc>
                <a:tc>
                  <a:txBody>
                    <a:bodyPr/>
                    <a:lstStyle/>
                    <a:p>
                      <a:r>
                        <a:rPr lang="en-US" dirty="0" smtClean="0"/>
                        <a:t>Salary</a:t>
                      </a:r>
                      <a:r>
                        <a:rPr lang="en-US" baseline="0" dirty="0" smtClean="0"/>
                        <a:t> values should be between </a:t>
                      </a:r>
                      <a:br>
                        <a:rPr lang="en-US" baseline="0" dirty="0" smtClean="0"/>
                      </a:br>
                      <a:r>
                        <a:rPr lang="en-US" baseline="0" dirty="0" smtClean="0"/>
                        <a:t>60,000-120,000</a:t>
                      </a:r>
                      <a:endParaRPr lang="en-US" dirty="0">
                        <a:solidFill>
                          <a:schemeClr val="tx2">
                            <a:lumMod val="50000"/>
                          </a:schemeClr>
                        </a:solidFill>
                      </a:endParaRPr>
                    </a:p>
                  </a:txBody>
                  <a:tcPr marL="121888" marR="121888"/>
                </a:tc>
              </a:tr>
              <a:tr h="583771">
                <a:tc>
                  <a:txBody>
                    <a:bodyPr/>
                    <a:lstStyle/>
                    <a:p>
                      <a:pPr marL="0" algn="l" defTabSz="914400" rtl="0" eaLnBrk="1" latinLnBrk="0" hangingPunct="1"/>
                      <a:r>
                        <a:rPr lang="en-US" sz="2400" kern="1200" dirty="0" smtClean="0"/>
                        <a:t>Unique</a:t>
                      </a:r>
                      <a:endParaRPr lang="en-US" sz="2400" kern="1200" dirty="0">
                        <a:solidFill>
                          <a:schemeClr val="tx2">
                            <a:lumMod val="50000"/>
                          </a:schemeClr>
                        </a:solidFill>
                        <a:latin typeface="+mn-lt"/>
                        <a:ea typeface="+mn-ea"/>
                        <a:cs typeface="+mn-cs"/>
                      </a:endParaRPr>
                    </a:p>
                  </a:txBody>
                  <a:tcPr marL="121888" marR="121888"/>
                </a:tc>
                <a:tc>
                  <a:txBody>
                    <a:bodyPr/>
                    <a:lstStyle/>
                    <a:p>
                      <a:r>
                        <a:rPr lang="en-US" dirty="0" smtClean="0"/>
                        <a:t>Data</a:t>
                      </a:r>
                      <a:r>
                        <a:rPr lang="en-US" baseline="0" dirty="0" smtClean="0"/>
                        <a:t> appears several times</a:t>
                      </a:r>
                      <a:endParaRPr lang="en-US" dirty="0">
                        <a:solidFill>
                          <a:schemeClr val="tx2">
                            <a:lumMod val="50000"/>
                          </a:schemeClr>
                        </a:solidFill>
                      </a:endParaRPr>
                    </a:p>
                  </a:txBody>
                  <a:tcPr marL="121888" marR="121888"/>
                </a:tc>
                <a:tc>
                  <a:txBody>
                    <a:bodyPr/>
                    <a:lstStyle/>
                    <a:p>
                      <a:r>
                        <a:rPr lang="en-US" dirty="0" smtClean="0"/>
                        <a:t>Both</a:t>
                      </a:r>
                      <a:r>
                        <a:rPr lang="en-US" baseline="0" dirty="0" smtClean="0"/>
                        <a:t> </a:t>
                      </a:r>
                      <a:r>
                        <a:rPr lang="en-US" dirty="0" smtClean="0"/>
                        <a:t>John Ryan and Jack Ryan appear in the system</a:t>
                      </a:r>
                      <a:r>
                        <a:rPr lang="en-US" baseline="0" dirty="0" smtClean="0"/>
                        <a:t> – are they the same person?</a:t>
                      </a:r>
                      <a:endParaRPr lang="en-US" dirty="0">
                        <a:solidFill>
                          <a:schemeClr val="tx2">
                            <a:lumMod val="50000"/>
                          </a:schemeClr>
                        </a:solidFill>
                      </a:endParaRPr>
                    </a:p>
                  </a:txBody>
                  <a:tcPr marL="121888" marR="121888"/>
                </a:tc>
              </a:tr>
            </a:tbl>
          </a:graphicData>
        </a:graphic>
      </p:graphicFrame>
    </p:spTree>
    <p:extLst>
      <p:ext uri="{BB962C8B-B14F-4D97-AF65-F5344CB8AC3E}">
        <p14:creationId xmlns:p14="http://schemas.microsoft.com/office/powerpoint/2010/main" val="184376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does Data Quality Look Like?</a:t>
            </a:r>
            <a:endParaRPr lang="en-US" dirty="0"/>
          </a:p>
        </p:txBody>
      </p:sp>
      <p:pic>
        <p:nvPicPr>
          <p:cNvPr id="4" name="Content Placeholder 3"/>
          <p:cNvPicPr>
            <a:picLocks noGrp="1"/>
          </p:cNvPicPr>
          <p:nvPr>
            <p:ph idx="1"/>
          </p:nvPr>
        </p:nvPicPr>
        <p:blipFill>
          <a:blip r:embed="rId2"/>
          <a:stretch>
            <a:fillRect/>
          </a:stretch>
        </p:blipFill>
        <p:spPr>
          <a:xfrm>
            <a:off x="507867" y="1257300"/>
            <a:ext cx="11449554" cy="5092700"/>
          </a:xfrm>
          <a:prstGeom prst="rect">
            <a:avLst/>
          </a:prstGeom>
        </p:spPr>
      </p:pic>
    </p:spTree>
    <p:extLst>
      <p:ext uri="{BB962C8B-B14F-4D97-AF65-F5344CB8AC3E}">
        <p14:creationId xmlns:p14="http://schemas.microsoft.com/office/powerpoint/2010/main" val="97202435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Who is involved with Data Quality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6620482"/>
              </p:ext>
            </p:extLst>
          </p:nvPr>
        </p:nvGraphicFramePr>
        <p:xfrm>
          <a:off x="1161748" y="2674939"/>
          <a:ext cx="9875910" cy="345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1198179" y="1324303"/>
            <a:ext cx="10310649" cy="1107996"/>
          </a:xfrm>
          <a:prstGeom prst="rect">
            <a:avLst/>
          </a:prstGeom>
          <a:noFill/>
        </p:spPr>
        <p:txBody>
          <a:bodyPr wrap="square" lIns="0" tIns="0" rIns="0" bIns="0" rtlCol="0">
            <a:spAutoFit/>
          </a:bodyPr>
          <a:lstStyle/>
          <a:p>
            <a:r>
              <a:rPr lang="en-US" sz="3600" dirty="0" smtClean="0">
                <a:solidFill>
                  <a:srgbClr val="FFFF00"/>
                </a:solidFill>
              </a:rPr>
              <a:t>Audience Poll: who is responsible for Data Quality in your Organization?</a:t>
            </a:r>
          </a:p>
        </p:txBody>
      </p:sp>
    </p:spTree>
    <p:extLst>
      <p:ext uri="{BB962C8B-B14F-4D97-AF65-F5344CB8AC3E}">
        <p14:creationId xmlns:p14="http://schemas.microsoft.com/office/powerpoint/2010/main" val="40940411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NA11_BreakoutSession_Template_16x9_Final">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2011-05-16T00:00:00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833E7-CDA5-4E4A-AF0B-36A91B78C9EF}">
  <ds:schemaRefs>
    <ds:schemaRef ds:uri="8b529f77-48ab-4581-b468-93f09345b8aa"/>
    <ds:schemaRef ds:uri="http://schemas.microsoft.com/office/infopath/2007/PartnerControls"/>
    <ds:schemaRef ds:uri="http://schemas.microsoft.com/office/2006/metadata/properties"/>
    <ds:schemaRef ds:uri="http://purl.org/dc/terms/"/>
    <ds:schemaRef ds:uri="http://purl.org/dc/dcmitype/"/>
    <ds:schemaRef ds:uri="http://schemas.microsoft.com/office/2006/documentManagement/types"/>
    <ds:schemaRef ds:uri="http://schemas.openxmlformats.org/package/2006/metadata/core-properties"/>
    <ds:schemaRef ds:uri="2295e2e7-0eeb-498e-8716-217bb2ee6ee3"/>
    <ds:schemaRef ds:uri="http://www.w3.org/XML/1998/namespace"/>
    <ds:schemaRef ds:uri="http://purl.org/dc/elements/1.1/"/>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6160</TotalTime>
  <Words>3307</Words>
  <Application>Microsoft Office PowerPoint</Application>
  <PresentationFormat>Custom</PresentationFormat>
  <Paragraphs>522</Paragraphs>
  <Slides>42</Slides>
  <Notes>19</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TENA11_BreakoutSession_Template_16x9_Final</vt:lpstr>
      <vt:lpstr>White with Consolas font for code slides</vt:lpstr>
      <vt:lpstr>PowerPoint Presentation</vt:lpstr>
      <vt:lpstr>About This Office</vt:lpstr>
      <vt:lpstr>Defining EIM – Enterprise Information Managements </vt:lpstr>
      <vt:lpstr>PowerPoint Presentation</vt:lpstr>
      <vt:lpstr>SQL Server Data Quality Services A knowledge driven Data Quality Solution </vt:lpstr>
      <vt:lpstr>What is Data Quality ?  </vt:lpstr>
      <vt:lpstr>Common Data Quality Issues</vt:lpstr>
      <vt:lpstr>What does Data Quality Look Like?</vt:lpstr>
      <vt:lpstr>Who is involved with Data Quality</vt:lpstr>
      <vt:lpstr>Requirements for Data Quality Solutions</vt:lpstr>
      <vt:lpstr>What is DQS ?</vt:lpstr>
      <vt:lpstr>Microsoft’s DQS Solution Concepts</vt:lpstr>
      <vt:lpstr>Make Data Quality Approachable To Everyone</vt:lpstr>
      <vt:lpstr>DQS Process</vt:lpstr>
      <vt:lpstr>DQS High Level Scenarios</vt:lpstr>
      <vt:lpstr>Getting Started – Install DQS</vt:lpstr>
      <vt:lpstr>DQS Setup – 1. SQL Setup</vt:lpstr>
      <vt:lpstr>DQS Setup – 2. DQSInstaller</vt:lpstr>
      <vt:lpstr>DQS State lives in catalogs</vt:lpstr>
      <vt:lpstr>DQS – 3. Configure Security</vt:lpstr>
      <vt:lpstr>Example of a Knowledge Base</vt:lpstr>
      <vt:lpstr>Data Quality Knowledge Base (DQKB)</vt:lpstr>
      <vt:lpstr>DQS Build Workflow</vt:lpstr>
      <vt:lpstr>DQS Client – 3 panes</vt:lpstr>
      <vt:lpstr>DQS Use Workflow</vt:lpstr>
      <vt:lpstr>DQS Client &amp; Server Separation</vt:lpstr>
      <vt:lpstr>DQS Client Interaction &amp; Server Algorithms</vt:lpstr>
      <vt:lpstr>Demo 1 – Introducing YOUR DATA</vt:lpstr>
      <vt:lpstr>DQS Demo 1 - Interactive Cleanse &amp; Knowledge Management</vt:lpstr>
      <vt:lpstr>DQS Architecture Overview</vt:lpstr>
      <vt:lpstr>DQS Knowledge Sources</vt:lpstr>
      <vt:lpstr>Matching</vt:lpstr>
      <vt:lpstr>DQS Demo 2 - Matching</vt:lpstr>
      <vt:lpstr>Reference Data Services (RDS)</vt:lpstr>
      <vt:lpstr>Batch Cleansing - Using SSIS</vt:lpstr>
      <vt:lpstr>DQS Cleansing can be automated from SSIS</vt:lpstr>
      <vt:lpstr>DQS Demo 3 - Cleansing using Reference Data Services &amp;  Composite Domains</vt:lpstr>
      <vt:lpstr>DQS – Value Proposition Summary</vt:lpstr>
      <vt:lpstr>Links and Resources </vt:lpstr>
      <vt:lpstr>Links and Resources </vt:lpstr>
      <vt:lpstr>Links and Resources </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Microsoft TechEd North America 2011</dc:subject>
  <dc:creator>eladz</dc:creator>
  <dc:description>Template Design: Jordan Cayabyab
Formatter: 
Event Date: May 16-19, 2011
Event Location: Atlanta
Audience Type: Developers, IT Pros</dc:description>
  <cp:lastModifiedBy>Jason Howell (PSS)</cp:lastModifiedBy>
  <cp:revision>405</cp:revision>
  <cp:lastPrinted>2010-05-11T05:02:34Z</cp:lastPrinted>
  <dcterms:created xsi:type="dcterms:W3CDTF">2011-04-28T05:53:29Z</dcterms:created>
  <dcterms:modified xsi:type="dcterms:W3CDTF">2011-11-17T20:42:17Z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