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charts/chart4.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45" r:id="rId3"/>
  </p:sldMasterIdLst>
  <p:notesMasterIdLst>
    <p:notesMasterId r:id="rId67"/>
  </p:notesMasterIdLst>
  <p:handoutMasterIdLst>
    <p:handoutMasterId r:id="rId68"/>
  </p:handoutMasterIdLst>
  <p:sldIdLst>
    <p:sldId id="322" r:id="rId4"/>
    <p:sldId id="444" r:id="rId5"/>
    <p:sldId id="440" r:id="rId6"/>
    <p:sldId id="430" r:id="rId7"/>
    <p:sldId id="431" r:id="rId8"/>
    <p:sldId id="432" r:id="rId9"/>
    <p:sldId id="433" r:id="rId10"/>
    <p:sldId id="434" r:id="rId11"/>
    <p:sldId id="424" r:id="rId12"/>
    <p:sldId id="429" r:id="rId13"/>
    <p:sldId id="380" r:id="rId14"/>
    <p:sldId id="427" r:id="rId15"/>
    <p:sldId id="398" r:id="rId16"/>
    <p:sldId id="400" r:id="rId17"/>
    <p:sldId id="416" r:id="rId18"/>
    <p:sldId id="415" r:id="rId19"/>
    <p:sldId id="417" r:id="rId20"/>
    <p:sldId id="414" r:id="rId21"/>
    <p:sldId id="397" r:id="rId22"/>
    <p:sldId id="384" r:id="rId23"/>
    <p:sldId id="428" r:id="rId24"/>
    <p:sldId id="419" r:id="rId25"/>
    <p:sldId id="401" r:id="rId26"/>
    <p:sldId id="418" r:id="rId27"/>
    <p:sldId id="403" r:id="rId28"/>
    <p:sldId id="404" r:id="rId29"/>
    <p:sldId id="402" r:id="rId30"/>
    <p:sldId id="405" r:id="rId31"/>
    <p:sldId id="448" r:id="rId32"/>
    <p:sldId id="399" r:id="rId33"/>
    <p:sldId id="388" r:id="rId34"/>
    <p:sldId id="390" r:id="rId35"/>
    <p:sldId id="421" r:id="rId36"/>
    <p:sldId id="449" r:id="rId37"/>
    <p:sldId id="406" r:id="rId38"/>
    <p:sldId id="392" r:id="rId39"/>
    <p:sldId id="394" r:id="rId40"/>
    <p:sldId id="422" r:id="rId41"/>
    <p:sldId id="423" r:id="rId42"/>
    <p:sldId id="420" r:id="rId43"/>
    <p:sldId id="450" r:id="rId44"/>
    <p:sldId id="407" r:id="rId45"/>
    <p:sldId id="437" r:id="rId46"/>
    <p:sldId id="435" r:id="rId47"/>
    <p:sldId id="441" r:id="rId48"/>
    <p:sldId id="442" r:id="rId49"/>
    <p:sldId id="436" r:id="rId50"/>
    <p:sldId id="443" r:id="rId51"/>
    <p:sldId id="445" r:id="rId52"/>
    <p:sldId id="446" r:id="rId53"/>
    <p:sldId id="447" r:id="rId54"/>
    <p:sldId id="426" r:id="rId55"/>
    <p:sldId id="439" r:id="rId56"/>
    <p:sldId id="451" r:id="rId57"/>
    <p:sldId id="452" r:id="rId58"/>
    <p:sldId id="411" r:id="rId59"/>
    <p:sldId id="412" r:id="rId60"/>
    <p:sldId id="396" r:id="rId61"/>
    <p:sldId id="339" r:id="rId62"/>
    <p:sldId id="340" r:id="rId63"/>
    <p:sldId id="341" r:id="rId64"/>
    <p:sldId id="342" r:id="rId65"/>
    <p:sldId id="338" r:id="rId6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000000"/>
    <a:srgbClr val="ACE58F"/>
    <a:srgbClr val="F6AE1E"/>
    <a:srgbClr val="292929"/>
    <a:srgbClr val="03C2F1"/>
    <a:srgbClr val="FFFFFF"/>
    <a:srgbClr val="F8F57B"/>
    <a:srgbClr val="59D01E"/>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72276" autoAdjust="0"/>
  </p:normalViewPr>
  <p:slideViewPr>
    <p:cSldViewPr snapToGrid="0">
      <p:cViewPr>
        <p:scale>
          <a:sx n="100" d="100"/>
          <a:sy n="100" d="100"/>
        </p:scale>
        <p:origin x="-1008" y="-46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PM%20DOCUMENTS\PROJECT%20-%20VIRT\Virt%20Survey\VIRT%20-%20Survey%20Results%20-%20Version%202%20-%202010\VIRT%20Compete%20Study%20-%20BASE%20DATA%20FOR%20PRESENTATION%20DATA%2063010.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PM%20DOCUMENTS\PROJECT%20-%20VIRT\Virt%20Survey\VIRT%20-%20Survey%20Results%20-%20Version%202%20-%202010\VIRT%20Compete%20Study%20-%20BASE%20DATA%20FOR%20PRESENTATION%20DATA%2063010.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PM%20DOCUMENTS\PROJECT%20-%20VIRT\Virt%20Survey\VIRT%20-%20Survey%20Results%20-%20Version%202%20-%202010\VIRT%20Compete%20Study%20-%20BASE%20DATA%20FOR%20PRESENTATION%20DATA%2063010.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325865019405431"/>
          <c:y val="9.5881286075261293E-2"/>
          <c:w val="0.504785672065024"/>
          <c:h val="0.59769234477075295"/>
        </c:manualLayout>
      </c:layout>
      <c:bar3DChart>
        <c:barDir val="bar"/>
        <c:grouping val="clustered"/>
        <c:varyColors val="0"/>
        <c:ser>
          <c:idx val="0"/>
          <c:order val="0"/>
          <c:tx>
            <c:strRef>
              <c:f>Sheet1!$B$1</c:f>
              <c:strCache>
                <c:ptCount val="1"/>
                <c:pt idx="0">
                  <c:v>200 Server (in racks)</c:v>
                </c:pt>
              </c:strCache>
            </c:strRef>
          </c:tx>
          <c:spPr>
            <a:solidFill>
              <a:srgbClr val="00DAFF"/>
            </a:solidFill>
          </c:spPr>
          <c:invertIfNegative val="0"/>
          <c:dLbls>
            <c:txPr>
              <a:bodyPr/>
              <a:lstStyle/>
              <a:p>
                <a:pPr>
                  <a:defRPr sz="1100">
                    <a:solidFill>
                      <a:srgbClr val="FFFFFF">
                        <a:alpha val="99000"/>
                      </a:srgbClr>
                    </a:solidFill>
                  </a:defRPr>
                </a:pPr>
                <a:endParaRPr lang="en-US"/>
              </a:p>
            </c:txPr>
            <c:showLegendKey val="0"/>
            <c:showVal val="1"/>
            <c:showCatName val="0"/>
            <c:showSerName val="0"/>
            <c:showPercent val="0"/>
            <c:showBubbleSize val="0"/>
            <c:showLeaderLines val="0"/>
          </c:dLbls>
          <c:cat>
            <c:strRef>
              <c:f>Sheet1!$A$2</c:f>
              <c:strCache>
                <c:ptCount val="1"/>
                <c:pt idx="0">
                  <c:v>Energy
(in KwH)</c:v>
                </c:pt>
              </c:strCache>
            </c:strRef>
          </c:cat>
          <c:val>
            <c:numRef>
              <c:f>Sheet1!$B$2</c:f>
              <c:numCache>
                <c:formatCode>General</c:formatCode>
                <c:ptCount val="1"/>
                <c:pt idx="0">
                  <c:v>809978</c:v>
                </c:pt>
              </c:numCache>
            </c:numRef>
          </c:val>
        </c:ser>
        <c:ser>
          <c:idx val="1"/>
          <c:order val="1"/>
          <c:tx>
            <c:strRef>
              <c:f>Sheet1!$C$1</c:f>
              <c:strCache>
                <c:ptCount val="1"/>
                <c:pt idx="0">
                  <c:v>DBC (200 VMs)</c:v>
                </c:pt>
              </c:strCache>
            </c:strRef>
          </c:tx>
          <c:spPr>
            <a:solidFill>
              <a:srgbClr val="00DAFF">
                <a:lumMod val="50000"/>
              </a:srgbClr>
            </a:solidFill>
          </c:spPr>
          <c:invertIfNegative val="0"/>
          <c:dLbls>
            <c:dLbl>
              <c:idx val="0"/>
              <c:layout>
                <c:manualLayout>
                  <c:x val="0"/>
                  <c:y val="-4.6877696274976448E-2"/>
                </c:manualLayout>
              </c:layout>
              <c:showLegendKey val="0"/>
              <c:showVal val="1"/>
              <c:showCatName val="0"/>
              <c:showSerName val="0"/>
              <c:showPercent val="0"/>
              <c:showBubbleSize val="0"/>
            </c:dLbl>
            <c:txPr>
              <a:bodyPr/>
              <a:lstStyle/>
              <a:p>
                <a:pPr>
                  <a:defRPr sz="1100">
                    <a:solidFill>
                      <a:srgbClr val="FFFFFF">
                        <a:alpha val="99000"/>
                      </a:srgbClr>
                    </a:solidFill>
                  </a:defRPr>
                </a:pPr>
                <a:endParaRPr lang="en-US"/>
              </a:p>
            </c:txPr>
            <c:showLegendKey val="0"/>
            <c:showVal val="1"/>
            <c:showCatName val="0"/>
            <c:showSerName val="0"/>
            <c:showPercent val="0"/>
            <c:showBubbleSize val="0"/>
            <c:showLeaderLines val="0"/>
          </c:dLbls>
          <c:cat>
            <c:strRef>
              <c:f>Sheet1!$A$2</c:f>
              <c:strCache>
                <c:ptCount val="1"/>
                <c:pt idx="0">
                  <c:v>Energy
(in KwH)</c:v>
                </c:pt>
              </c:strCache>
            </c:strRef>
          </c:cat>
          <c:val>
            <c:numRef>
              <c:f>Sheet1!$C$2</c:f>
              <c:numCache>
                <c:formatCode>General</c:formatCode>
                <c:ptCount val="1"/>
                <c:pt idx="0">
                  <c:v>80698</c:v>
                </c:pt>
              </c:numCache>
            </c:numRef>
          </c:val>
        </c:ser>
        <c:dLbls>
          <c:showLegendKey val="0"/>
          <c:showVal val="0"/>
          <c:showCatName val="0"/>
          <c:showSerName val="0"/>
          <c:showPercent val="0"/>
          <c:showBubbleSize val="0"/>
        </c:dLbls>
        <c:gapWidth val="150"/>
        <c:shape val="cylinder"/>
        <c:axId val="156236800"/>
        <c:axId val="156500736"/>
        <c:axId val="0"/>
      </c:bar3DChart>
      <c:catAx>
        <c:axId val="156236800"/>
        <c:scaling>
          <c:orientation val="minMax"/>
        </c:scaling>
        <c:delete val="0"/>
        <c:axPos val="l"/>
        <c:majorTickMark val="out"/>
        <c:minorTickMark val="none"/>
        <c:tickLblPos val="nextTo"/>
        <c:txPr>
          <a:bodyPr/>
          <a:lstStyle/>
          <a:p>
            <a:pPr>
              <a:defRPr sz="1200" b="1">
                <a:solidFill>
                  <a:srgbClr val="FFFFFF">
                    <a:alpha val="99000"/>
                  </a:srgbClr>
                </a:solidFill>
              </a:defRPr>
            </a:pPr>
            <a:endParaRPr lang="en-US"/>
          </a:p>
        </c:txPr>
        <c:crossAx val="156500736"/>
        <c:crosses val="autoZero"/>
        <c:auto val="1"/>
        <c:lblAlgn val="ctr"/>
        <c:lblOffset val="100"/>
        <c:noMultiLvlLbl val="0"/>
      </c:catAx>
      <c:valAx>
        <c:axId val="156500736"/>
        <c:scaling>
          <c:orientation val="minMax"/>
        </c:scaling>
        <c:delete val="0"/>
        <c:axPos val="b"/>
        <c:majorGridlines/>
        <c:numFmt formatCode="General" sourceLinked="1"/>
        <c:majorTickMark val="out"/>
        <c:minorTickMark val="none"/>
        <c:tickLblPos val="nextTo"/>
        <c:txPr>
          <a:bodyPr/>
          <a:lstStyle/>
          <a:p>
            <a:pPr>
              <a:defRPr sz="1050">
                <a:solidFill>
                  <a:srgbClr val="FFFFFF">
                    <a:alpha val="99000"/>
                  </a:srgbClr>
                </a:solidFill>
              </a:defRPr>
            </a:pPr>
            <a:endParaRPr lang="en-US"/>
          </a:p>
        </c:txPr>
        <c:crossAx val="1562368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200 Servers 
(in racks)</c:v>
                </c:pt>
              </c:strCache>
            </c:strRef>
          </c:tx>
          <c:spPr>
            <a:solidFill>
              <a:srgbClr val="00DAFF"/>
            </a:solidFill>
          </c:spPr>
          <c:invertIfNegative val="0"/>
          <c:dLbls>
            <c:txPr>
              <a:bodyPr/>
              <a:lstStyle/>
              <a:p>
                <a:pPr>
                  <a:defRPr sz="1100">
                    <a:solidFill>
                      <a:srgbClr val="FFFFFF">
                        <a:alpha val="99000"/>
                      </a:srgbClr>
                    </a:solidFill>
                  </a:defRPr>
                </a:pPr>
                <a:endParaRPr lang="en-US"/>
              </a:p>
            </c:txPr>
            <c:showLegendKey val="0"/>
            <c:showVal val="1"/>
            <c:showCatName val="0"/>
            <c:showSerName val="0"/>
            <c:showPercent val="0"/>
            <c:showBubbleSize val="0"/>
            <c:showLeaderLines val="0"/>
          </c:dLbls>
          <c:cat>
            <c:strRef>
              <c:f>Sheet1!$A$2</c:f>
              <c:strCache>
                <c:ptCount val="1"/>
                <c:pt idx="0">
                  <c:v>Cooling
(in MBTU)</c:v>
                </c:pt>
              </c:strCache>
            </c:strRef>
          </c:cat>
          <c:val>
            <c:numRef>
              <c:f>Sheet1!$B$2</c:f>
              <c:numCache>
                <c:formatCode>General</c:formatCode>
                <c:ptCount val="1"/>
                <c:pt idx="0">
                  <c:v>324</c:v>
                </c:pt>
              </c:numCache>
            </c:numRef>
          </c:val>
        </c:ser>
        <c:ser>
          <c:idx val="1"/>
          <c:order val="1"/>
          <c:tx>
            <c:strRef>
              <c:f>Sheet1!$C$1</c:f>
              <c:strCache>
                <c:ptCount val="1"/>
                <c:pt idx="0">
                  <c:v>DBC Appliance
(200 VMs)</c:v>
                </c:pt>
              </c:strCache>
            </c:strRef>
          </c:tx>
          <c:spPr>
            <a:solidFill>
              <a:srgbClr val="00DAFF">
                <a:lumMod val="50000"/>
              </a:srgbClr>
            </a:solidFill>
          </c:spPr>
          <c:invertIfNegative val="0"/>
          <c:dLbls>
            <c:txPr>
              <a:bodyPr/>
              <a:lstStyle/>
              <a:p>
                <a:pPr>
                  <a:defRPr sz="1100">
                    <a:solidFill>
                      <a:srgbClr val="FFFFFF">
                        <a:alpha val="99000"/>
                      </a:srgbClr>
                    </a:solidFill>
                  </a:defRPr>
                </a:pPr>
                <a:endParaRPr lang="en-US"/>
              </a:p>
            </c:txPr>
            <c:showLegendKey val="0"/>
            <c:showVal val="1"/>
            <c:showCatName val="0"/>
            <c:showSerName val="0"/>
            <c:showPercent val="0"/>
            <c:showBubbleSize val="0"/>
            <c:showLeaderLines val="0"/>
          </c:dLbls>
          <c:cat>
            <c:strRef>
              <c:f>Sheet1!$A$2</c:f>
              <c:strCache>
                <c:ptCount val="1"/>
                <c:pt idx="0">
                  <c:v>Cooling
(in MBTU)</c:v>
                </c:pt>
              </c:strCache>
            </c:strRef>
          </c:cat>
          <c:val>
            <c:numRef>
              <c:f>Sheet1!$C$2</c:f>
              <c:numCache>
                <c:formatCode>General</c:formatCode>
                <c:ptCount val="1"/>
                <c:pt idx="0">
                  <c:v>16</c:v>
                </c:pt>
              </c:numCache>
            </c:numRef>
          </c:val>
        </c:ser>
        <c:dLbls>
          <c:showLegendKey val="0"/>
          <c:showVal val="0"/>
          <c:showCatName val="0"/>
          <c:showSerName val="0"/>
          <c:showPercent val="0"/>
          <c:showBubbleSize val="0"/>
        </c:dLbls>
        <c:gapWidth val="150"/>
        <c:shape val="cylinder"/>
        <c:axId val="156538752"/>
        <c:axId val="156540288"/>
        <c:axId val="0"/>
      </c:bar3DChart>
      <c:catAx>
        <c:axId val="156538752"/>
        <c:scaling>
          <c:orientation val="minMax"/>
        </c:scaling>
        <c:delete val="0"/>
        <c:axPos val="l"/>
        <c:majorTickMark val="out"/>
        <c:minorTickMark val="none"/>
        <c:tickLblPos val="nextTo"/>
        <c:txPr>
          <a:bodyPr/>
          <a:lstStyle/>
          <a:p>
            <a:pPr>
              <a:defRPr sz="1200" b="1">
                <a:solidFill>
                  <a:srgbClr val="FFFFFF">
                    <a:alpha val="99000"/>
                  </a:srgbClr>
                </a:solidFill>
              </a:defRPr>
            </a:pPr>
            <a:endParaRPr lang="en-US"/>
          </a:p>
        </c:txPr>
        <c:crossAx val="156540288"/>
        <c:crosses val="autoZero"/>
        <c:auto val="1"/>
        <c:lblAlgn val="ctr"/>
        <c:lblOffset val="100"/>
        <c:noMultiLvlLbl val="0"/>
      </c:catAx>
      <c:valAx>
        <c:axId val="156540288"/>
        <c:scaling>
          <c:orientation val="minMax"/>
        </c:scaling>
        <c:delete val="0"/>
        <c:axPos val="b"/>
        <c:majorGridlines/>
        <c:numFmt formatCode="General" sourceLinked="1"/>
        <c:majorTickMark val="out"/>
        <c:minorTickMark val="none"/>
        <c:tickLblPos val="nextTo"/>
        <c:txPr>
          <a:bodyPr/>
          <a:lstStyle/>
          <a:p>
            <a:pPr>
              <a:defRPr sz="1050">
                <a:solidFill>
                  <a:srgbClr val="FFFFFF">
                    <a:alpha val="99000"/>
                  </a:srgbClr>
                </a:solidFill>
              </a:defRPr>
            </a:pPr>
            <a:endParaRPr lang="en-US"/>
          </a:p>
        </c:txPr>
        <c:crossAx val="1565387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rgbClr val="00DAFF"/>
            </a:solidFill>
          </c:spPr>
          <c:invertIfNegative val="0"/>
          <c:dLbls>
            <c:dLbl>
              <c:idx val="0"/>
              <c:layout>
                <c:manualLayout>
                  <c:x val="3.1202244596115199E-2"/>
                  <c:y val="0"/>
                </c:manualLayout>
              </c:layout>
              <c:showLegendKey val="0"/>
              <c:showVal val="1"/>
              <c:showCatName val="0"/>
              <c:showSerName val="0"/>
              <c:showPercent val="0"/>
              <c:showBubbleSize val="0"/>
            </c:dLbl>
            <c:txPr>
              <a:bodyPr/>
              <a:lstStyle/>
              <a:p>
                <a:pPr>
                  <a:defRPr sz="1050">
                    <a:solidFill>
                      <a:srgbClr val="FFFFFF">
                        <a:alpha val="99000"/>
                      </a:srgbClr>
                    </a:solidFill>
                  </a:defRPr>
                </a:pPr>
                <a:endParaRPr lang="en-US"/>
              </a:p>
            </c:txPr>
            <c:showLegendKey val="0"/>
            <c:showVal val="1"/>
            <c:showCatName val="0"/>
            <c:showSerName val="0"/>
            <c:showPercent val="0"/>
            <c:showBubbleSize val="0"/>
            <c:showLeaderLines val="0"/>
          </c:dLbls>
          <c:cat>
            <c:strRef>
              <c:f>Sheet1!$A$2</c:f>
              <c:strCache>
                <c:ptCount val="1"/>
                <c:pt idx="0">
                  <c:v>Physical
Space 
(SQ ft)</c:v>
                </c:pt>
              </c:strCache>
            </c:strRef>
          </c:cat>
          <c:val>
            <c:numRef>
              <c:f>Sheet1!$B$2</c:f>
              <c:numCache>
                <c:formatCode>General</c:formatCode>
                <c:ptCount val="1"/>
                <c:pt idx="0">
                  <c:v>99</c:v>
                </c:pt>
              </c:numCache>
            </c:numRef>
          </c:val>
        </c:ser>
        <c:ser>
          <c:idx val="1"/>
          <c:order val="1"/>
          <c:tx>
            <c:strRef>
              <c:f>Sheet1!$C$1</c:f>
              <c:strCache>
                <c:ptCount val="1"/>
                <c:pt idx="0">
                  <c:v>Series 2</c:v>
                </c:pt>
              </c:strCache>
            </c:strRef>
          </c:tx>
          <c:spPr>
            <a:solidFill>
              <a:srgbClr val="00DAFF">
                <a:lumMod val="50000"/>
              </a:srgbClr>
            </a:solidFill>
          </c:spPr>
          <c:invertIfNegative val="0"/>
          <c:dLbls>
            <c:dLbl>
              <c:idx val="0"/>
              <c:layout>
                <c:manualLayout>
                  <c:x val="6.2404489192230399E-2"/>
                  <c:y val="-1.0003174235603896E-2"/>
                </c:manualLayout>
              </c:layout>
              <c:showLegendKey val="0"/>
              <c:showVal val="1"/>
              <c:showCatName val="0"/>
              <c:showSerName val="0"/>
              <c:showPercent val="0"/>
              <c:showBubbleSize val="0"/>
            </c:dLbl>
            <c:txPr>
              <a:bodyPr/>
              <a:lstStyle/>
              <a:p>
                <a:pPr>
                  <a:defRPr sz="1050">
                    <a:solidFill>
                      <a:srgbClr val="FFFFFF">
                        <a:alpha val="99000"/>
                      </a:srgbClr>
                    </a:solidFill>
                  </a:defRPr>
                </a:pPr>
                <a:endParaRPr lang="en-US"/>
              </a:p>
            </c:txPr>
            <c:showLegendKey val="0"/>
            <c:showVal val="1"/>
            <c:showCatName val="0"/>
            <c:showSerName val="0"/>
            <c:showPercent val="0"/>
            <c:showBubbleSize val="0"/>
            <c:showLeaderLines val="0"/>
          </c:dLbls>
          <c:cat>
            <c:strRef>
              <c:f>Sheet1!$A$2</c:f>
              <c:strCache>
                <c:ptCount val="1"/>
                <c:pt idx="0">
                  <c:v>Physical
Space 
(SQ ft)</c:v>
                </c:pt>
              </c:strCache>
            </c:strRef>
          </c:cat>
          <c:val>
            <c:numRef>
              <c:f>Sheet1!$C$2</c:f>
              <c:numCache>
                <c:formatCode>General</c:formatCode>
                <c:ptCount val="1"/>
                <c:pt idx="0">
                  <c:v>11</c:v>
                </c:pt>
              </c:numCache>
            </c:numRef>
          </c:val>
        </c:ser>
        <c:dLbls>
          <c:showLegendKey val="0"/>
          <c:showVal val="0"/>
          <c:showCatName val="0"/>
          <c:showSerName val="0"/>
          <c:showPercent val="0"/>
          <c:showBubbleSize val="0"/>
        </c:dLbls>
        <c:gapWidth val="150"/>
        <c:shape val="cylinder"/>
        <c:axId val="156660480"/>
        <c:axId val="156662016"/>
        <c:axId val="0"/>
      </c:bar3DChart>
      <c:catAx>
        <c:axId val="156660480"/>
        <c:scaling>
          <c:orientation val="minMax"/>
        </c:scaling>
        <c:delete val="0"/>
        <c:axPos val="l"/>
        <c:majorTickMark val="out"/>
        <c:minorTickMark val="none"/>
        <c:tickLblPos val="nextTo"/>
        <c:txPr>
          <a:bodyPr/>
          <a:lstStyle/>
          <a:p>
            <a:pPr>
              <a:defRPr sz="1200" b="1">
                <a:solidFill>
                  <a:srgbClr val="FFFFFF">
                    <a:alpha val="99000"/>
                  </a:srgbClr>
                </a:solidFill>
              </a:defRPr>
            </a:pPr>
            <a:endParaRPr lang="en-US"/>
          </a:p>
        </c:txPr>
        <c:crossAx val="156662016"/>
        <c:crosses val="autoZero"/>
        <c:auto val="1"/>
        <c:lblAlgn val="ctr"/>
        <c:lblOffset val="100"/>
        <c:noMultiLvlLbl val="0"/>
      </c:catAx>
      <c:valAx>
        <c:axId val="156662016"/>
        <c:scaling>
          <c:orientation val="minMax"/>
        </c:scaling>
        <c:delete val="0"/>
        <c:axPos val="b"/>
        <c:majorGridlines/>
        <c:numFmt formatCode="General" sourceLinked="1"/>
        <c:majorTickMark val="out"/>
        <c:minorTickMark val="none"/>
        <c:tickLblPos val="nextTo"/>
        <c:txPr>
          <a:bodyPr/>
          <a:lstStyle/>
          <a:p>
            <a:pPr>
              <a:defRPr sz="1000">
                <a:solidFill>
                  <a:srgbClr val="FFFFFF">
                    <a:alpha val="99000"/>
                  </a:srgbClr>
                </a:solidFill>
              </a:defRPr>
            </a:pPr>
            <a:endParaRPr lang="en-US"/>
          </a:p>
        </c:txPr>
        <c:crossAx val="1566604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74642752989209"/>
          <c:y val="6.5684792118376509E-2"/>
          <c:w val="0.56584390492855063"/>
          <c:h val="0.72759994674578721"/>
        </c:manualLayout>
      </c:layout>
      <c:barChart>
        <c:barDir val="col"/>
        <c:grouping val="stacked"/>
        <c:varyColors val="0"/>
        <c:ser>
          <c:idx val="0"/>
          <c:order val="0"/>
          <c:tx>
            <c:strRef>
              <c:f>Sheet1!$A$2</c:f>
              <c:strCache>
                <c:ptCount val="1"/>
                <c:pt idx="0">
                  <c:v>Power Consumption</c:v>
                </c:pt>
              </c:strCache>
            </c:strRef>
          </c:tx>
          <c:invertIfNegative val="0"/>
          <c:cat>
            <c:strRef>
              <c:f>Sheet1!$B$1:$C$1</c:f>
              <c:strCache>
                <c:ptCount val="2"/>
                <c:pt idx="0">
                  <c:v>Unconsolidated SQL Server</c:v>
                </c:pt>
                <c:pt idx="1">
                  <c:v>DBC Appliance</c:v>
                </c:pt>
              </c:strCache>
            </c:strRef>
          </c:cat>
          <c:val>
            <c:numRef>
              <c:f>Sheet1!$B$2:$C$2</c:f>
              <c:numCache>
                <c:formatCode>General</c:formatCode>
                <c:ptCount val="2"/>
                <c:pt idx="0">
                  <c:v>75547</c:v>
                </c:pt>
                <c:pt idx="1">
                  <c:v>8009</c:v>
                </c:pt>
              </c:numCache>
            </c:numRef>
          </c:val>
        </c:ser>
        <c:ser>
          <c:idx val="1"/>
          <c:order val="1"/>
          <c:tx>
            <c:strRef>
              <c:f>Sheet1!$A$3</c:f>
              <c:strCache>
                <c:ptCount val="1"/>
                <c:pt idx="0">
                  <c:v>Physical space</c:v>
                </c:pt>
              </c:strCache>
            </c:strRef>
          </c:tx>
          <c:invertIfNegative val="0"/>
          <c:cat>
            <c:strRef>
              <c:f>Sheet1!$B$1:$C$1</c:f>
              <c:strCache>
                <c:ptCount val="2"/>
                <c:pt idx="0">
                  <c:v>Unconsolidated SQL Server</c:v>
                </c:pt>
                <c:pt idx="1">
                  <c:v>DBC Appliance</c:v>
                </c:pt>
              </c:strCache>
            </c:strRef>
          </c:cat>
          <c:val>
            <c:numRef>
              <c:f>Sheet1!$B$3:$C$3</c:f>
              <c:numCache>
                <c:formatCode>General</c:formatCode>
                <c:ptCount val="2"/>
                <c:pt idx="0">
                  <c:v>26400</c:v>
                </c:pt>
                <c:pt idx="1">
                  <c:v>3300</c:v>
                </c:pt>
              </c:numCache>
            </c:numRef>
          </c:val>
        </c:ser>
        <c:ser>
          <c:idx val="2"/>
          <c:order val="2"/>
          <c:tx>
            <c:strRef>
              <c:f>Sheet1!$A$4</c:f>
              <c:strCache>
                <c:ptCount val="1"/>
                <c:pt idx="0">
                  <c:v>Cooling</c:v>
                </c:pt>
              </c:strCache>
            </c:strRef>
          </c:tx>
          <c:invertIfNegative val="0"/>
          <c:cat>
            <c:strRef>
              <c:f>Sheet1!$B$1:$C$1</c:f>
              <c:strCache>
                <c:ptCount val="2"/>
                <c:pt idx="0">
                  <c:v>Unconsolidated SQL Server</c:v>
                </c:pt>
                <c:pt idx="1">
                  <c:v>DBC Appliance</c:v>
                </c:pt>
              </c:strCache>
            </c:strRef>
          </c:cat>
          <c:val>
            <c:numRef>
              <c:f>Sheet1!$B$4:$C$4</c:f>
              <c:numCache>
                <c:formatCode>General</c:formatCode>
                <c:ptCount val="2"/>
                <c:pt idx="0">
                  <c:v>72225</c:v>
                </c:pt>
                <c:pt idx="1">
                  <c:v>4848</c:v>
                </c:pt>
              </c:numCache>
            </c:numRef>
          </c:val>
        </c:ser>
        <c:ser>
          <c:idx val="3"/>
          <c:order val="3"/>
          <c:tx>
            <c:strRef>
              <c:f>Sheet1!$A$5</c:f>
              <c:strCache>
                <c:ptCount val="1"/>
                <c:pt idx="0">
                  <c:v>Administration</c:v>
                </c:pt>
              </c:strCache>
            </c:strRef>
          </c:tx>
          <c:spPr>
            <a:solidFill>
              <a:schemeClr val="tx2">
                <a:lumMod val="60000"/>
                <a:lumOff val="40000"/>
              </a:schemeClr>
            </a:solidFill>
          </c:spPr>
          <c:invertIfNegative val="0"/>
          <c:cat>
            <c:strRef>
              <c:f>Sheet1!$B$1:$C$1</c:f>
              <c:strCache>
                <c:ptCount val="2"/>
                <c:pt idx="0">
                  <c:v>Unconsolidated SQL Server</c:v>
                </c:pt>
                <c:pt idx="1">
                  <c:v>DBC Appliance</c:v>
                </c:pt>
              </c:strCache>
            </c:strRef>
          </c:cat>
          <c:val>
            <c:numRef>
              <c:f>Sheet1!$B$5:$C$5</c:f>
              <c:numCache>
                <c:formatCode>General</c:formatCode>
                <c:ptCount val="2"/>
                <c:pt idx="0">
                  <c:v>400000</c:v>
                </c:pt>
                <c:pt idx="1">
                  <c:v>100000</c:v>
                </c:pt>
              </c:numCache>
            </c:numRef>
          </c:val>
        </c:ser>
        <c:ser>
          <c:idx val="4"/>
          <c:order val="4"/>
          <c:tx>
            <c:strRef>
              <c:f>Sheet1!$A$6</c:f>
              <c:strCache>
                <c:ptCount val="1"/>
                <c:pt idx="0">
                  <c:v>Hardware</c:v>
                </c:pt>
              </c:strCache>
            </c:strRef>
          </c:tx>
          <c:spPr>
            <a:solidFill>
              <a:schemeClr val="accent2">
                <a:lumMod val="60000"/>
                <a:lumOff val="40000"/>
              </a:schemeClr>
            </a:solidFill>
          </c:spPr>
          <c:invertIfNegative val="0"/>
          <c:cat>
            <c:strRef>
              <c:f>Sheet1!$B$1:$C$1</c:f>
              <c:strCache>
                <c:ptCount val="2"/>
                <c:pt idx="0">
                  <c:v>Unconsolidated SQL Server</c:v>
                </c:pt>
                <c:pt idx="1">
                  <c:v>DBC Appliance</c:v>
                </c:pt>
              </c:strCache>
            </c:strRef>
          </c:cat>
          <c:val>
            <c:numRef>
              <c:f>Sheet1!$B$6:$C$6</c:f>
              <c:numCache>
                <c:formatCode>General</c:formatCode>
                <c:ptCount val="2"/>
                <c:pt idx="0">
                  <c:v>155000</c:v>
                </c:pt>
                <c:pt idx="1">
                  <c:v>160000</c:v>
                </c:pt>
              </c:numCache>
            </c:numRef>
          </c:val>
        </c:ser>
        <c:ser>
          <c:idx val="5"/>
          <c:order val="5"/>
          <c:tx>
            <c:strRef>
              <c:f>Sheet1!$A$7</c:f>
              <c:strCache>
                <c:ptCount val="1"/>
                <c:pt idx="0">
                  <c:v>Typical Cost Savings</c:v>
                </c:pt>
              </c:strCache>
            </c:strRef>
          </c:tx>
          <c:spPr>
            <a:noFill/>
          </c:spPr>
          <c:invertIfNegative val="0"/>
          <c:cat>
            <c:strRef>
              <c:f>Sheet1!$B$1:$C$1</c:f>
              <c:strCache>
                <c:ptCount val="2"/>
                <c:pt idx="0">
                  <c:v>Unconsolidated SQL Server</c:v>
                </c:pt>
                <c:pt idx="1">
                  <c:v>DBC Appliance</c:v>
                </c:pt>
              </c:strCache>
            </c:strRef>
          </c:cat>
          <c:val>
            <c:numRef>
              <c:f>Sheet1!$B$7:$C$7</c:f>
              <c:numCache>
                <c:formatCode>General</c:formatCode>
                <c:ptCount val="2"/>
                <c:pt idx="0">
                  <c:v>0</c:v>
                </c:pt>
                <c:pt idx="1">
                  <c:v>453015</c:v>
                </c:pt>
              </c:numCache>
            </c:numRef>
          </c:val>
        </c:ser>
        <c:dLbls>
          <c:showLegendKey val="0"/>
          <c:showVal val="0"/>
          <c:showCatName val="0"/>
          <c:showSerName val="0"/>
          <c:showPercent val="0"/>
          <c:showBubbleSize val="0"/>
        </c:dLbls>
        <c:gapWidth val="55"/>
        <c:overlap val="100"/>
        <c:axId val="155987968"/>
        <c:axId val="155989504"/>
      </c:barChart>
      <c:catAx>
        <c:axId val="155987968"/>
        <c:scaling>
          <c:orientation val="minMax"/>
        </c:scaling>
        <c:delete val="0"/>
        <c:axPos val="b"/>
        <c:majorTickMark val="out"/>
        <c:minorTickMark val="none"/>
        <c:tickLblPos val="nextTo"/>
        <c:spPr>
          <a:ln w="6350"/>
        </c:spPr>
        <c:crossAx val="155989504"/>
        <c:crosses val="autoZero"/>
        <c:auto val="1"/>
        <c:lblAlgn val="ctr"/>
        <c:lblOffset val="0"/>
        <c:noMultiLvlLbl val="0"/>
      </c:catAx>
      <c:valAx>
        <c:axId val="155989504"/>
        <c:scaling>
          <c:orientation val="minMax"/>
        </c:scaling>
        <c:delete val="0"/>
        <c:axPos val="l"/>
        <c:numFmt formatCode="_-[$$-409]* #,##0_-;\-[$$-409]* #,##0_-;_-[$$-409]* &quot;-&quot;_-;_-@_-" sourceLinked="0"/>
        <c:majorTickMark val="out"/>
        <c:minorTickMark val="none"/>
        <c:tickLblPos val="nextTo"/>
        <c:spPr>
          <a:ln w="6350"/>
        </c:spPr>
        <c:crossAx val="155987968"/>
        <c:crosses val="autoZero"/>
        <c:crossBetween val="between"/>
      </c:valAx>
    </c:plotArea>
    <c:legend>
      <c:legendPos val="b"/>
      <c:legendEntry>
        <c:idx val="5"/>
        <c:delete val="1"/>
      </c:legendEntry>
      <c:layout>
        <c:manualLayout>
          <c:xMode val="edge"/>
          <c:yMode val="edge"/>
          <c:x val="5.8680099883347915E-2"/>
          <c:y val="0.91939546958804064"/>
          <c:w val="0.77259459755030624"/>
          <c:h val="7.1546559397466625E-2"/>
        </c:manualLayout>
      </c:layout>
      <c:overlay val="0"/>
    </c:legend>
    <c:plotVisOnly val="1"/>
    <c:dispBlanksAs val="gap"/>
    <c:showDLblsOverMax val="0"/>
  </c:chart>
  <c:txPr>
    <a:bodyPr/>
    <a:lstStyle/>
    <a:p>
      <a:pPr>
        <a:defRPr sz="1600">
          <a:ln>
            <a:solidFill>
              <a:srgbClr val="FFFFFF">
                <a:alpha val="0"/>
              </a:srgbClr>
            </a:solidFill>
          </a:l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overlay val="0"/>
    </c:title>
    <c:autoTitleDeleted val="0"/>
    <c:plotArea>
      <c:layout/>
      <c:barChart>
        <c:barDir val="col"/>
        <c:grouping val="clustered"/>
        <c:varyColors val="1"/>
        <c:ser>
          <c:idx val="0"/>
          <c:order val="0"/>
          <c:tx>
            <c:strRef>
              <c:f>'VM COST GRAPHS'!$A$713</c:f>
              <c:strCache>
                <c:ptCount val="1"/>
                <c:pt idx="0">
                  <c:v>Basic</c:v>
                </c:pt>
              </c:strCache>
            </c:strRef>
          </c:tx>
          <c:invertIfNegative val="0"/>
          <c:dPt>
            <c:idx val="0"/>
            <c:invertIfNegative val="0"/>
            <c:bubble3D val="0"/>
            <c:spPr>
              <a:gradFill rotWithShape="1">
                <a:gsLst>
                  <a:gs pos="0">
                    <a:schemeClr val="accent2">
                      <a:shade val="45000"/>
                      <a:satMod val="155000"/>
                    </a:schemeClr>
                  </a:gs>
                  <a:gs pos="60000">
                    <a:schemeClr val="accent2">
                      <a:shade val="95000"/>
                      <a:satMod val="150000"/>
                    </a:schemeClr>
                  </a:gs>
                  <a:gs pos="100000">
                    <a:schemeClr val="accent2">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dPt>
          <c:dPt>
            <c:idx val="1"/>
            <c:invertIfNegative val="0"/>
            <c:bubble3D val="0"/>
            <c:spPr>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dPt>
          <c:dLbls>
            <c:numFmt formatCode="&quot;$&quot;#,##0" sourceLinked="0"/>
            <c:txPr>
              <a:bodyPr/>
              <a:lstStyle/>
              <a:p>
                <a:pPr>
                  <a:defRPr sz="1000"/>
                </a:pPr>
                <a:endParaRPr lang="en-US"/>
              </a:p>
            </c:txPr>
            <c:showLegendKey val="0"/>
            <c:showVal val="1"/>
            <c:showCatName val="0"/>
            <c:showSerName val="0"/>
            <c:showPercent val="0"/>
            <c:showBubbleSize val="0"/>
            <c:showLeaderLines val="0"/>
          </c:dLbls>
          <c:cat>
            <c:strRef>
              <c:f>'VM COST GRAPHS'!$A$714:$A$715</c:f>
              <c:strCache>
                <c:ptCount val="2"/>
                <c:pt idx="0">
                  <c:v>VMware Combined</c:v>
                </c:pt>
                <c:pt idx="1">
                  <c:v>WS2K8 HV</c:v>
                </c:pt>
              </c:strCache>
            </c:strRef>
          </c:cat>
          <c:val>
            <c:numRef>
              <c:f>'VM COST GRAPHS'!$B$714:$B$715</c:f>
              <c:numCache>
                <c:formatCode>_("$"* #,##0.00_);_("$"* \(#,##0.00\);_("$"* "-"??_);_(@_)</c:formatCode>
                <c:ptCount val="2"/>
                <c:pt idx="0">
                  <c:v>40120.709641165609</c:v>
                </c:pt>
                <c:pt idx="1">
                  <c:v>28354.647817047819</c:v>
                </c:pt>
              </c:numCache>
            </c:numRef>
          </c:val>
        </c:ser>
        <c:dLbls>
          <c:showLegendKey val="0"/>
          <c:showVal val="1"/>
          <c:showCatName val="0"/>
          <c:showSerName val="0"/>
          <c:showPercent val="0"/>
          <c:showBubbleSize val="0"/>
        </c:dLbls>
        <c:gapWidth val="116"/>
        <c:overlap val="-41"/>
        <c:axId val="57021184"/>
        <c:axId val="69357952"/>
      </c:barChart>
      <c:catAx>
        <c:axId val="57021184"/>
        <c:scaling>
          <c:orientation val="minMax"/>
        </c:scaling>
        <c:delete val="0"/>
        <c:axPos val="b"/>
        <c:majorTickMark val="none"/>
        <c:minorTickMark val="none"/>
        <c:tickLblPos val="nextTo"/>
        <c:txPr>
          <a:bodyPr/>
          <a:lstStyle/>
          <a:p>
            <a:pPr>
              <a:defRPr sz="1100"/>
            </a:pPr>
            <a:endParaRPr lang="en-US"/>
          </a:p>
        </c:txPr>
        <c:crossAx val="69357952"/>
        <c:crosses val="autoZero"/>
        <c:auto val="1"/>
        <c:lblAlgn val="ctr"/>
        <c:lblOffset val="100"/>
        <c:noMultiLvlLbl val="0"/>
      </c:catAx>
      <c:valAx>
        <c:axId val="69357952"/>
        <c:scaling>
          <c:orientation val="minMax"/>
          <c:min val="0"/>
        </c:scaling>
        <c:delete val="1"/>
        <c:axPos val="l"/>
        <c:numFmt formatCode="_(&quot;$&quot;* #,##0.00_);_(&quot;$&quot;* \(#,##0.00\);_(&quot;$&quot;* &quot;-&quot;??_);_(@_)" sourceLinked="1"/>
        <c:majorTickMark val="none"/>
        <c:minorTickMark val="none"/>
        <c:tickLblPos val="nextTo"/>
        <c:crossAx val="57021184"/>
        <c:crosses val="autoZero"/>
        <c:crossBetween val="between"/>
      </c:valAx>
    </c:plotArea>
    <c:plotVisOnly val="1"/>
    <c:dispBlanksAs val="gap"/>
    <c:showDLblsOverMax val="0"/>
  </c:chart>
  <c:spPr>
    <a:ln>
      <a:noFill/>
    </a:ln>
  </c:spPr>
  <c:txPr>
    <a:bodyPr/>
    <a:lstStyle/>
    <a:p>
      <a:pPr>
        <a:defRPr sz="10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overlay val="0"/>
      <c:txPr>
        <a:bodyPr/>
        <a:lstStyle/>
        <a:p>
          <a:pPr>
            <a:defRPr sz="1200"/>
          </a:pPr>
          <a:endParaRPr lang="en-US"/>
        </a:p>
      </c:txPr>
    </c:title>
    <c:autoTitleDeleted val="0"/>
    <c:plotArea>
      <c:layout/>
      <c:barChart>
        <c:barDir val="col"/>
        <c:grouping val="clustered"/>
        <c:varyColors val="1"/>
        <c:ser>
          <c:idx val="0"/>
          <c:order val="0"/>
          <c:tx>
            <c:strRef>
              <c:f>'VM COST GRAPHS'!$A$719</c:f>
              <c:strCache>
                <c:ptCount val="1"/>
                <c:pt idx="0">
                  <c:v>Rationalized</c:v>
                </c:pt>
              </c:strCache>
            </c:strRef>
          </c:tx>
          <c:spPr>
            <a:gradFill rotWithShape="1">
              <a:gsLst>
                <a:gs pos="0">
                  <a:schemeClr val="accent2">
                    <a:shade val="45000"/>
                    <a:satMod val="155000"/>
                  </a:schemeClr>
                </a:gs>
                <a:gs pos="60000">
                  <a:schemeClr val="accent2">
                    <a:shade val="95000"/>
                    <a:satMod val="150000"/>
                  </a:schemeClr>
                </a:gs>
                <a:gs pos="100000">
                  <a:schemeClr val="accent2">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invertIfNegative val="0"/>
          <c:dPt>
            <c:idx val="1"/>
            <c:invertIfNegative val="0"/>
            <c:bubble3D val="0"/>
            <c:spPr>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dPt>
          <c:cat>
            <c:strRef>
              <c:f>'VM COST GRAPHS'!$A$720:$A$721</c:f>
              <c:strCache>
                <c:ptCount val="2"/>
                <c:pt idx="0">
                  <c:v>VMware Combined</c:v>
                </c:pt>
                <c:pt idx="1">
                  <c:v>WS2K8 HV</c:v>
                </c:pt>
              </c:strCache>
            </c:strRef>
          </c:cat>
          <c:val>
            <c:numRef>
              <c:f>'VM COST GRAPHS'!$B$720:$B$721</c:f>
              <c:numCache>
                <c:formatCode>_("$"* #,##0.00_);_("$"* \(#,##0.00\);_("$"* "-"??_);_(@_)</c:formatCode>
                <c:ptCount val="2"/>
                <c:pt idx="0">
                  <c:v>918.96246920736121</c:v>
                </c:pt>
                <c:pt idx="1">
                  <c:v>794.48275862068965</c:v>
                </c:pt>
              </c:numCache>
            </c:numRef>
          </c:val>
        </c:ser>
        <c:dLbls>
          <c:showLegendKey val="0"/>
          <c:showVal val="1"/>
          <c:showCatName val="0"/>
          <c:showSerName val="0"/>
          <c:showPercent val="0"/>
          <c:showBubbleSize val="0"/>
        </c:dLbls>
        <c:gapWidth val="150"/>
        <c:overlap val="-25"/>
        <c:axId val="110433408"/>
        <c:axId val="110434944"/>
      </c:barChart>
      <c:catAx>
        <c:axId val="110433408"/>
        <c:scaling>
          <c:orientation val="minMax"/>
        </c:scaling>
        <c:delete val="0"/>
        <c:axPos val="b"/>
        <c:majorTickMark val="none"/>
        <c:minorTickMark val="none"/>
        <c:tickLblPos val="nextTo"/>
        <c:crossAx val="110434944"/>
        <c:crosses val="autoZero"/>
        <c:auto val="1"/>
        <c:lblAlgn val="ctr"/>
        <c:lblOffset val="100"/>
        <c:noMultiLvlLbl val="0"/>
      </c:catAx>
      <c:valAx>
        <c:axId val="110434944"/>
        <c:scaling>
          <c:orientation val="minMax"/>
          <c:max val="1000"/>
        </c:scaling>
        <c:delete val="1"/>
        <c:axPos val="l"/>
        <c:numFmt formatCode="_(&quot;$&quot;* #,##0.00_);_(&quot;$&quot;* \(#,##0.00\);_(&quot;$&quot;* &quot;-&quot;??_);_(@_)" sourceLinked="1"/>
        <c:majorTickMark val="none"/>
        <c:minorTickMark val="none"/>
        <c:tickLblPos val="nextTo"/>
        <c:crossAx val="110433408"/>
        <c:crosses val="autoZero"/>
        <c:crossBetween val="between"/>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overlay val="0"/>
      <c:txPr>
        <a:bodyPr/>
        <a:lstStyle/>
        <a:p>
          <a:pPr>
            <a:defRPr sz="1200"/>
          </a:pPr>
          <a:endParaRPr lang="en-US"/>
        </a:p>
      </c:txPr>
    </c:title>
    <c:autoTitleDeleted val="0"/>
    <c:plotArea>
      <c:layout/>
      <c:barChart>
        <c:barDir val="col"/>
        <c:grouping val="clustered"/>
        <c:varyColors val="1"/>
        <c:ser>
          <c:idx val="0"/>
          <c:order val="0"/>
          <c:tx>
            <c:strRef>
              <c:f>'VM COST GRAPHS'!$A$716</c:f>
              <c:strCache>
                <c:ptCount val="1"/>
                <c:pt idx="0">
                  <c:v>Standardized</c:v>
                </c:pt>
              </c:strCache>
            </c:strRef>
          </c:tx>
          <c:invertIfNegative val="0"/>
          <c:dPt>
            <c:idx val="0"/>
            <c:invertIfNegative val="0"/>
            <c:bubble3D val="0"/>
            <c:spPr>
              <a:gradFill rotWithShape="1">
                <a:gsLst>
                  <a:gs pos="0">
                    <a:schemeClr val="accent2">
                      <a:shade val="45000"/>
                      <a:satMod val="155000"/>
                    </a:schemeClr>
                  </a:gs>
                  <a:gs pos="60000">
                    <a:schemeClr val="accent2">
                      <a:shade val="95000"/>
                      <a:satMod val="150000"/>
                    </a:schemeClr>
                  </a:gs>
                  <a:gs pos="100000">
                    <a:schemeClr val="accent2">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dPt>
          <c:dPt>
            <c:idx val="1"/>
            <c:invertIfNegative val="0"/>
            <c:bubble3D val="0"/>
            <c:spPr>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dPt>
          <c:dLbls>
            <c:numFmt formatCode="&quot;$&quot;#,##0" sourceLinked="0"/>
            <c:txPr>
              <a:bodyPr/>
              <a:lstStyle/>
              <a:p>
                <a:pPr>
                  <a:defRPr sz="900"/>
                </a:pPr>
                <a:endParaRPr lang="en-US"/>
              </a:p>
            </c:txPr>
            <c:showLegendKey val="0"/>
            <c:showVal val="1"/>
            <c:showCatName val="0"/>
            <c:showSerName val="0"/>
            <c:showPercent val="0"/>
            <c:showBubbleSize val="0"/>
            <c:showLeaderLines val="0"/>
          </c:dLbls>
          <c:cat>
            <c:strRef>
              <c:f>'VM COST GRAPHS'!$A$717:$A$718</c:f>
              <c:strCache>
                <c:ptCount val="2"/>
                <c:pt idx="0">
                  <c:v>VMware Combined</c:v>
                </c:pt>
                <c:pt idx="1">
                  <c:v>WS2K8 HV</c:v>
                </c:pt>
              </c:strCache>
            </c:strRef>
          </c:cat>
          <c:val>
            <c:numRef>
              <c:f>'VM COST GRAPHS'!$B$717:$B$718</c:f>
              <c:numCache>
                <c:formatCode>_("$"* #,##0.00_);_("$"* \(#,##0.00\);_("$"* "-"??_);_(@_)</c:formatCode>
                <c:ptCount val="2"/>
                <c:pt idx="0">
                  <c:v>4982.4349439725929</c:v>
                </c:pt>
                <c:pt idx="1">
                  <c:v>3095.2265296590376</c:v>
                </c:pt>
              </c:numCache>
            </c:numRef>
          </c:val>
        </c:ser>
        <c:dLbls>
          <c:showLegendKey val="0"/>
          <c:showVal val="1"/>
          <c:showCatName val="0"/>
          <c:showSerName val="0"/>
          <c:showPercent val="0"/>
          <c:showBubbleSize val="0"/>
        </c:dLbls>
        <c:gapWidth val="150"/>
        <c:overlap val="-25"/>
        <c:axId val="110454272"/>
        <c:axId val="110478464"/>
      </c:barChart>
      <c:catAx>
        <c:axId val="110454272"/>
        <c:scaling>
          <c:orientation val="minMax"/>
        </c:scaling>
        <c:delete val="0"/>
        <c:axPos val="b"/>
        <c:majorTickMark val="none"/>
        <c:minorTickMark val="none"/>
        <c:tickLblPos val="nextTo"/>
        <c:crossAx val="110478464"/>
        <c:crosses val="autoZero"/>
        <c:auto val="1"/>
        <c:lblAlgn val="ctr"/>
        <c:lblOffset val="100"/>
        <c:noMultiLvlLbl val="0"/>
      </c:catAx>
      <c:valAx>
        <c:axId val="110478464"/>
        <c:scaling>
          <c:orientation val="minMax"/>
        </c:scaling>
        <c:delete val="1"/>
        <c:axPos val="l"/>
        <c:numFmt formatCode="_(&quot;$&quot;* #,##0.00_);_(&quot;$&quot;* \(#,##0.00\);_(&quot;$&quot;* &quot;-&quot;??_);_(@_)" sourceLinked="1"/>
        <c:majorTickMark val="none"/>
        <c:minorTickMark val="none"/>
        <c:tickLblPos val="nextTo"/>
        <c:crossAx val="110454272"/>
        <c:crosses val="autoZero"/>
        <c:crossBetween val="between"/>
      </c:valAx>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3/20/2012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3/20/2012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3/20/2012 1:58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090B3B-B541-4B43-8BD6-640E05369BB7}" type="slidenum">
              <a:rPr lang="en-US" smtClean="0">
                <a:latin typeface="Arial" pitchFamily="34" charset="0"/>
              </a:rPr>
              <a:pPr/>
              <a:t>18</a:t>
            </a:fld>
            <a:endParaRPr lang="en-US" dirty="0" smtClean="0">
              <a:latin typeface="Arial" pitchFamily="34" charset="0"/>
            </a:endParaRPr>
          </a:p>
        </p:txBody>
      </p:sp>
      <p:sp>
        <p:nvSpPr>
          <p:cNvPr id="77827" name="Rectangle 2"/>
          <p:cNvSpPr>
            <a:spLocks noGrp="1" noRot="1" noChangeAspect="1" noChangeArrowheads="1" noTextEdit="1"/>
          </p:cNvSpPr>
          <p:nvPr>
            <p:ph type="sldImg"/>
          </p:nvPr>
        </p:nvSpPr>
        <p:spPr>
          <a:xfrm>
            <a:off x="382588" y="687388"/>
            <a:ext cx="6092825" cy="3429000"/>
          </a:xfrm>
          <a:ln/>
        </p:spPr>
      </p:sp>
      <p:sp>
        <p:nvSpPr>
          <p:cNvPr id="77828" name="Rectangle 3"/>
          <p:cNvSpPr>
            <a:spLocks noGrp="1" noChangeArrowheads="1"/>
          </p:cNvSpPr>
          <p:nvPr>
            <p:ph type="body" idx="1"/>
          </p:nvPr>
        </p:nvSpPr>
        <p:spPr>
          <a:xfrm>
            <a:off x="685800" y="4343403"/>
            <a:ext cx="5486400" cy="4113213"/>
          </a:xfrm>
          <a:noFill/>
          <a:ln/>
        </p:spPr>
        <p:txBody>
          <a:bodyPr>
            <a:normAutofit lnSpcReduction="10000"/>
          </a:bodyPr>
          <a:lstStyle/>
          <a:p>
            <a:r>
              <a:rPr lang="en-US" sz="1000" b="1" dirty="0">
                <a:latin typeface="+mn-lt"/>
              </a:rPr>
              <a:t>System Center Virtual Machine Manager 2008 R2</a:t>
            </a:r>
          </a:p>
          <a:p>
            <a:endParaRPr lang="en-US" sz="1000" dirty="0">
              <a:latin typeface="+mn-lt"/>
            </a:endParaRPr>
          </a:p>
          <a:p>
            <a:r>
              <a:rPr lang="en-US" sz="1000" dirty="0">
                <a:latin typeface="+mn-lt"/>
              </a:rPr>
              <a:t>System Center Virtual Machine Manger is the centralized location where an Organization can administer their Virtualization environment. Virtual Machine Manger is a tool that allows you to manage your Hyper-V environments as well as your Virtual Server and VMware environments. VMM provides a common interface for deploying, managing and operating your Datacenter. By integrating with the other System Center Suite of Products an IT Organization has a consistent and coherent view of not only their Virtual Environments, but the physical hosts and applications as well. This increases the efficiency of an IT Organization to provide the best services it can to its customers.</a:t>
            </a:r>
          </a:p>
          <a:p>
            <a:endParaRPr lang="en-US" sz="1000" b="1" dirty="0">
              <a:latin typeface="+mn-lt"/>
            </a:endParaRPr>
          </a:p>
          <a:p>
            <a:r>
              <a:rPr lang="en-US" sz="1000" b="1" dirty="0">
                <a:latin typeface="+mn-lt"/>
              </a:rPr>
              <a:t>Maximize Resources</a:t>
            </a:r>
          </a:p>
          <a:p>
            <a:pPr lvl="1"/>
            <a:r>
              <a:rPr lang="en-US" sz="1000" dirty="0">
                <a:latin typeface="+mn-lt"/>
              </a:rPr>
              <a:t>Centralized virtual machine deployment and management for Hyper-V, Virtual Server, and VMware ESX servers</a:t>
            </a:r>
          </a:p>
          <a:p>
            <a:pPr lvl="1"/>
            <a:r>
              <a:rPr lang="en-US" sz="1000" dirty="0">
                <a:latin typeface="+mn-lt"/>
              </a:rPr>
              <a:t>Intelligent placement of Virtual Machines</a:t>
            </a:r>
          </a:p>
          <a:p>
            <a:pPr lvl="1"/>
            <a:r>
              <a:rPr lang="en-US" sz="1000" dirty="0">
                <a:latin typeface="+mn-lt"/>
              </a:rPr>
              <a:t>Fast and reliable P2V and V2V conversion</a:t>
            </a:r>
          </a:p>
          <a:p>
            <a:pPr lvl="1"/>
            <a:r>
              <a:rPr lang="en-US" sz="1000" dirty="0">
                <a:latin typeface="+mn-lt"/>
              </a:rPr>
              <a:t>Comprehensive application and service-level monitoring with Operations Manager</a:t>
            </a:r>
          </a:p>
          <a:p>
            <a:pPr lvl="1"/>
            <a:r>
              <a:rPr lang="en-US" sz="1000" dirty="0">
                <a:latin typeface="+mn-lt"/>
              </a:rPr>
              <a:t>Integrated Performance and Resource Optimization (PRO) of VMs</a:t>
            </a:r>
          </a:p>
          <a:p>
            <a:r>
              <a:rPr lang="en-US" sz="1000" b="1" dirty="0">
                <a:latin typeface="+mn-lt"/>
              </a:rPr>
              <a:t>Increase Agility</a:t>
            </a:r>
          </a:p>
          <a:p>
            <a:pPr lvl="1"/>
            <a:r>
              <a:rPr lang="en-US" sz="1000" dirty="0">
                <a:latin typeface="+mn-lt"/>
              </a:rPr>
              <a:t>Rapid provisioning of new and virtual machines with templates</a:t>
            </a:r>
          </a:p>
          <a:p>
            <a:pPr lvl="1"/>
            <a:r>
              <a:rPr lang="en-US" sz="1000" dirty="0">
                <a:latin typeface="+mn-lt"/>
              </a:rPr>
              <a:t>Centralized library of infrastructure components</a:t>
            </a:r>
          </a:p>
          <a:p>
            <a:pPr lvl="1"/>
            <a:r>
              <a:rPr lang="en-US" sz="1000" dirty="0">
                <a:latin typeface="+mn-lt"/>
              </a:rPr>
              <a:t>Leverage and extend existing storage infrastructure and clusters</a:t>
            </a:r>
          </a:p>
          <a:p>
            <a:pPr lvl="1"/>
            <a:r>
              <a:rPr lang="en-US" sz="1000" dirty="0">
                <a:latin typeface="+mn-lt"/>
              </a:rPr>
              <a:t>Allow for delegated management and access of VMs</a:t>
            </a:r>
          </a:p>
          <a:p>
            <a:r>
              <a:rPr lang="en-US" sz="1000" b="1" dirty="0">
                <a:latin typeface="+mn-lt"/>
              </a:rPr>
              <a:t>Leverage Skills</a:t>
            </a:r>
          </a:p>
          <a:p>
            <a:pPr lvl="1"/>
            <a:r>
              <a:rPr lang="en-US" sz="1000" dirty="0">
                <a:latin typeface="+mn-lt"/>
              </a:rPr>
              <a:t>Familiar interface, common foundation </a:t>
            </a:r>
          </a:p>
          <a:p>
            <a:pPr lvl="1"/>
            <a:r>
              <a:rPr lang="en-US" sz="1000" dirty="0">
                <a:latin typeface="+mn-lt"/>
              </a:rPr>
              <a:t>Monitor physical and virtual machines from one console </a:t>
            </a:r>
          </a:p>
          <a:p>
            <a:pPr lvl="1"/>
            <a:r>
              <a:rPr lang="en-US" sz="1000" dirty="0">
                <a:latin typeface="+mn-lt"/>
              </a:rPr>
              <a:t>Fully scriptable using Windows PowerShell </a:t>
            </a:r>
          </a:p>
          <a:p>
            <a:endParaRPr lang="en-US" sz="1000" dirty="0">
              <a:latin typeface="+mn-lt"/>
            </a:endParaRPr>
          </a:p>
          <a:p>
            <a:pPr eaLnBrk="1" hangingPunct="1"/>
            <a:endParaRPr lang="en-US" sz="1000"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22981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37048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22981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122981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07801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21187"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defTabSz="455935"/>
            <a:endParaRPr lang="en-US" dirty="0" smtClean="0"/>
          </a:p>
        </p:txBody>
      </p:sp>
      <p:sp>
        <p:nvSpPr>
          <p:cNvPr id="4" name="Slide Number Placeholder 3"/>
          <p:cNvSpPr txBox="1">
            <a:spLocks noGrp="1"/>
          </p:cNvSpPr>
          <p:nvPr/>
        </p:nvSpPr>
        <p:spPr>
          <a:xfrm>
            <a:off x="3884613" y="8685213"/>
            <a:ext cx="2971800" cy="457200"/>
          </a:xfrm>
          <a:prstGeom prst="rect">
            <a:avLst/>
          </a:prstGeom>
          <a:noFill/>
        </p:spPr>
        <p:txBody>
          <a:bodyPr lIns="91187" tIns="45594" rIns="91187" bIns="45594" anchor="b"/>
          <a:lstStyle/>
          <a:p>
            <a:pPr algn="r" defTabSz="455935">
              <a:defRPr/>
            </a:pPr>
            <a:fld id="{B7F4EBE8-F3C9-4813-99CD-E170E840C98A}" type="slidenum">
              <a:rPr lang="en-US" sz="1200"/>
              <a:pPr algn="r" defTabSz="455935">
                <a:defRPr/>
              </a:pPr>
              <a:t>45</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t>Key Points:</a:t>
            </a:r>
          </a:p>
          <a:p>
            <a:pPr marL="171433" indent="-171433">
              <a:buFont typeface="Arial" pitchFamily="34" charset="0"/>
              <a:buChar char="•"/>
            </a:pPr>
            <a:r>
              <a:rPr lang="en-US" i="1" dirty="0"/>
              <a:t>We’ve combined years of experience running apps at internet scale with our years of experience in on-premises software to create this broad and deep array of cloud solutions</a:t>
            </a:r>
          </a:p>
          <a:p>
            <a:pPr marL="171433" indent="-171433">
              <a:buFont typeface="Arial" pitchFamily="34" charset="0"/>
              <a:buChar char="•"/>
            </a:pPr>
            <a:r>
              <a:rPr lang="en-US" i="1" dirty="0"/>
              <a:t>We believe IT will be a hybrid world – a mix of on-premises and off-premises solutions – spanning private clouds (whether in your datacenter or a hosting company’s), public clouds  and traditional IT. </a:t>
            </a:r>
          </a:p>
          <a:p>
            <a:pPr marL="171433" indent="-171433">
              <a:buFont typeface="Arial" pitchFamily="34" charset="0"/>
              <a:buChar char="•"/>
            </a:pPr>
            <a:r>
              <a:rPr lang="en-US" i="1" dirty="0"/>
              <a:t>Our solutions span private and public cloud environments – and our services span productivity, database, business applications, and infrastructure </a:t>
            </a:r>
          </a:p>
          <a:p>
            <a:pPr marL="171433" indent="-171433">
              <a:buFont typeface="Arial" pitchFamily="34" charset="0"/>
              <a:buChar char="•"/>
            </a:pPr>
            <a:r>
              <a:rPr lang="en-US" i="1" dirty="0"/>
              <a:t>In the world of hybrid IT, a distributed computing fabric that brings things together on behalf of your IT professionals and your developers writing applications – you need commonalties across identity, virtualization, management, and application development</a:t>
            </a:r>
          </a:p>
          <a:p>
            <a:pPr marL="171433" indent="-171433" defTabSz="914276">
              <a:buFont typeface="Arial" pitchFamily="34" charset="0"/>
              <a:buChar char="•"/>
              <a:defRPr/>
            </a:pPr>
            <a:r>
              <a:rPr lang="en-US" i="1" dirty="0"/>
              <a:t>Microsoft is uniquely positioned to provide these commonalities</a:t>
            </a:r>
          </a:p>
          <a:p>
            <a:endParaRPr lang="en-US" i="1" dirty="0"/>
          </a:p>
          <a:p>
            <a:r>
              <a:rPr lang="en-US" b="1" dirty="0"/>
              <a:t>Talk Track:</a:t>
            </a:r>
          </a:p>
          <a:p>
            <a:r>
              <a:rPr lang="en-US" dirty="0"/>
              <a:t>Let’s take a deeper look at how we’re approaching cloud.  For Microsoft, our </a:t>
            </a:r>
            <a:r>
              <a:rPr lang="en-US" dirty="0" err="1"/>
              <a:t>uber</a:t>
            </a:r>
            <a:r>
              <a:rPr lang="en-US" dirty="0"/>
              <a:t> vision is to have a continuous cloud service for every person and every business -- kind of harkens back to Bill Gate's vision, a PC on every desktop.   That grounds you in how broad we’re thinking about the importance of the cloud.   </a:t>
            </a:r>
          </a:p>
          <a:p>
            <a:endParaRPr lang="en-US" dirty="0"/>
          </a:p>
          <a:p>
            <a:r>
              <a:rPr lang="en-US" dirty="0"/>
              <a:t>We want to cloud optimize every business – so EVERY business can employ cloud technologies in their own way -- at their own pace.  To do this, we’re really taking all of the years of experience we have at running applications at Internet scale, which started with MSN in 1994 all the way to BING and Hotmail today, and combining that with our expertise in on-premises software.  </a:t>
            </a:r>
          </a:p>
          <a:p>
            <a:endParaRPr lang="en-US" dirty="0"/>
          </a:p>
          <a:p>
            <a:r>
              <a:rPr lang="en-US" dirty="0"/>
              <a:t>We're pouring all of this into three cloud environments that run several distinct categories of services.  </a:t>
            </a:r>
          </a:p>
          <a:p>
            <a:endParaRPr lang="en-US" dirty="0"/>
          </a:p>
          <a:p>
            <a:r>
              <a:rPr lang="en-US" dirty="0"/>
              <a:t>What are those cloud environments? </a:t>
            </a:r>
          </a:p>
          <a:p>
            <a:r>
              <a:rPr lang="en-US" dirty="0"/>
              <a:t>(1) private cloud – where businesses control their environment by using cloud-enabled on-premises products</a:t>
            </a:r>
          </a:p>
          <a:p>
            <a:r>
              <a:rPr lang="en-US" dirty="0"/>
              <a:t>(2) public cloud – where we manage the platform for you; and…</a:t>
            </a:r>
          </a:p>
          <a:p>
            <a:r>
              <a:rPr lang="en-US" dirty="0"/>
              <a:t>(3) a mix of the two – or what we call hybrid IT.  </a:t>
            </a:r>
          </a:p>
          <a:p>
            <a:r>
              <a:rPr lang="en-US" dirty="0"/>
              <a:t> </a:t>
            </a:r>
          </a:p>
          <a:p>
            <a:r>
              <a:rPr lang="en-US" dirty="0"/>
              <a:t>We’re anchoring the private cloud environment with a cloud-optimized operating system and management solution, Windows Server and System Center, which manages everything from infrastructure to applications to clouds – private and public -- making it possible for you to manage the world of hybrid IT.</a:t>
            </a:r>
          </a:p>
          <a:p>
            <a:r>
              <a:rPr lang="en-US" dirty="0"/>
              <a:t> </a:t>
            </a:r>
          </a:p>
          <a:p>
            <a:r>
              <a:rPr lang="en-US" dirty="0"/>
              <a:t>By the same concept, Microsoft’s public cloud offerings are anchored by Windows Azure, which is a comprehensive  IT platform across both compute, storage, network capabilities and higher-level services like relational databases.  </a:t>
            </a:r>
          </a:p>
          <a:p>
            <a:endParaRPr lang="en-US" dirty="0"/>
          </a:p>
          <a:p>
            <a:pPr defTabSz="914276">
              <a:defRPr/>
            </a:pPr>
            <a:r>
              <a:rPr lang="en-US" b="1" dirty="0"/>
              <a:t>CLICK - FIRST ANIMATION</a:t>
            </a:r>
          </a:p>
          <a:p>
            <a:r>
              <a:rPr lang="en-US" dirty="0"/>
              <a:t> </a:t>
            </a:r>
          </a:p>
          <a:p>
            <a:r>
              <a:rPr lang="en-US" dirty="0"/>
              <a:t>Whether it's public or private, our services across both fall into a few categories:  </a:t>
            </a:r>
          </a:p>
          <a:p>
            <a:r>
              <a:rPr lang="en-US" dirty="0"/>
              <a:t>(1) Productivity -- with </a:t>
            </a:r>
            <a:r>
              <a:rPr lang="en-US" dirty="0" err="1"/>
              <a:t>Lync</a:t>
            </a:r>
            <a:r>
              <a:rPr lang="en-US" dirty="0"/>
              <a:t> Server, Exchange Server and SharePoint Server on the private, and Office 365.</a:t>
            </a:r>
          </a:p>
          <a:p>
            <a:r>
              <a:rPr lang="en-US" dirty="0"/>
              <a:t>(2) Database -- with SQL Server private cloud enabled, and SQL Azure in the public cloud space</a:t>
            </a:r>
          </a:p>
          <a:p>
            <a:r>
              <a:rPr lang="en-US" dirty="0"/>
              <a:t>(3) Business Applications -- with Microsoft Dynamics enabled on the private cloud, and Dynamics CRM Online available through our public cloud.</a:t>
            </a:r>
          </a:p>
          <a:p>
            <a:r>
              <a:rPr lang="en-US" dirty="0"/>
              <a:t>(4) And last – Infrastructure -- there's Windows </a:t>
            </a:r>
            <a:r>
              <a:rPr lang="en-US" dirty="0" err="1"/>
              <a:t>Intune</a:t>
            </a:r>
            <a:r>
              <a:rPr lang="en-US" dirty="0"/>
              <a:t> providing desktop management &amp; security running on the </a:t>
            </a:r>
            <a:r>
              <a:rPr lang="en-US" dirty="0" err="1"/>
              <a:t>clopud</a:t>
            </a:r>
            <a:r>
              <a:rPr lang="en-US" dirty="0"/>
              <a:t>, and the Windows Azure platform.</a:t>
            </a:r>
          </a:p>
          <a:p>
            <a:endParaRPr lang="en-US" dirty="0"/>
          </a:p>
          <a:p>
            <a:r>
              <a:rPr lang="en-US" dirty="0"/>
              <a:t>But, it's not just the fact that we have this deep and broad set of services and platform capabilities across public and private, it's the commonalities between the two that provides the real </a:t>
            </a:r>
            <a:r>
              <a:rPr lang="en-US" b="1" i="1" dirty="0"/>
              <a:t>magic</a:t>
            </a:r>
            <a:r>
              <a:rPr lang="en-US" dirty="0"/>
              <a:t> and </a:t>
            </a:r>
            <a:r>
              <a:rPr lang="en-US" b="1" i="1" dirty="0"/>
              <a:t>uniqueness</a:t>
            </a:r>
            <a:r>
              <a:rPr lang="en-US" dirty="0"/>
              <a:t> in Microsoft’s business cloud strategy. </a:t>
            </a:r>
          </a:p>
          <a:p>
            <a:endParaRPr lang="en-US" dirty="0"/>
          </a:p>
          <a:p>
            <a:r>
              <a:rPr lang="en-US" b="1" dirty="0"/>
              <a:t>CLICK – SECOND ANIMATION</a:t>
            </a:r>
          </a:p>
          <a:p>
            <a:endParaRPr lang="en-US" dirty="0"/>
          </a:p>
          <a:p>
            <a:r>
              <a:rPr lang="en-US" dirty="0" smtClean="0"/>
              <a:t>Delivering Best-in-class</a:t>
            </a:r>
            <a:r>
              <a:rPr lang="en-US" baseline="0" dirty="0" smtClean="0"/>
              <a:t> Hybrid IT…  </a:t>
            </a:r>
            <a:r>
              <a:rPr lang="en-US" dirty="0" smtClean="0"/>
              <a:t>I mentioned hybrid IT before.  We believe all companies are going to have multiple cloud environments  private, public cloud, service providers…  welcome to the world of hybrid IT – a place businesses are going to call home for a long time to come.  </a:t>
            </a:r>
          </a:p>
          <a:p>
            <a:endParaRPr lang="en-US" dirty="0" smtClean="0"/>
          </a:p>
          <a:p>
            <a:r>
              <a:rPr lang="en-US" dirty="0" smtClean="0"/>
              <a:t>In this hybrid world, you absolutely need a distributed computing fabric that brings things together on behalf of your IT professionals and your developers writing applications.  </a:t>
            </a:r>
          </a:p>
          <a:p>
            <a:endParaRPr lang="en-US" dirty="0"/>
          </a:p>
          <a:p>
            <a:r>
              <a:rPr lang="en-US" dirty="0"/>
              <a:t>These commonalities of identity, virtualization, management, and application development are what makes Microsoft's platform very unique. </a:t>
            </a:r>
          </a:p>
          <a:p>
            <a:endParaRPr lang="en-US" dirty="0"/>
          </a:p>
          <a:p>
            <a:pPr marL="171433" indent="-171433">
              <a:buFont typeface="Arial" pitchFamily="34" charset="0"/>
              <a:buChar char="•"/>
            </a:pPr>
            <a:r>
              <a:rPr lang="en-US" b="1" dirty="0"/>
              <a:t>Common Identity </a:t>
            </a:r>
            <a:r>
              <a:rPr lang="en-US" dirty="0"/>
              <a:t>– The majority of our enterprise customers use Active Directory (AD) to manage their identity infrastructure. Through federation, you can also extend AD to offer consistent/secure SSO experiences for applications spanning across private and public clouds. Coca Cola Enterprises set up an Office 365 solution with single sign on for their employees and business partners using a combination of on-premises and public cloud based components. (http://www.microsoft.com/casestudies/Case_Study_Detail.aspx?casestudyid=4000004584)</a:t>
            </a:r>
          </a:p>
          <a:p>
            <a:pPr marL="171433" indent="-171433" defTabSz="914276">
              <a:buFont typeface="Arial" pitchFamily="34" charset="0"/>
              <a:buChar char="•"/>
              <a:defRPr/>
            </a:pPr>
            <a:r>
              <a:rPr lang="en-US" b="1" dirty="0"/>
              <a:t>Common Virtualization </a:t>
            </a:r>
            <a:r>
              <a:rPr lang="en-US" dirty="0"/>
              <a:t>– through capabilities like the Windows Azure VM role, we help you deliver application portability across private and public clouds.</a:t>
            </a:r>
            <a:endParaRPr lang="en-US" b="1" dirty="0"/>
          </a:p>
          <a:p>
            <a:pPr marL="171433" indent="-171433">
              <a:buFont typeface="Arial" pitchFamily="34" charset="0"/>
              <a:buChar char="•"/>
            </a:pPr>
            <a:r>
              <a:rPr lang="en-US" b="1" dirty="0"/>
              <a:t>Common Management </a:t>
            </a:r>
            <a:r>
              <a:rPr lang="en-US" dirty="0"/>
              <a:t>– Through System Center  2012, which we’ll cover later, we offer full visibility and control for IT professionals across private and public clouds environments. At the same time, we continue to empower your application owners with self-service to make sure they can deliver agile app experiences to their businesses.  </a:t>
            </a:r>
          </a:p>
          <a:p>
            <a:pPr marL="171433" indent="-171433">
              <a:buFont typeface="Arial" pitchFamily="34" charset="0"/>
              <a:buChar char="•"/>
            </a:pPr>
            <a:r>
              <a:rPr lang="en-US" b="1" dirty="0"/>
              <a:t>Common Development </a:t>
            </a:r>
            <a:r>
              <a:rPr lang="en-US" dirty="0"/>
              <a:t>– The developer experience from Microsoft on the Windows Platform is unparalleled.  The .NET framework allows developers to use the same set of skills to rapidly build great applications for the client, phone, browser, server and the cloud. Manage the entire application lifecycle with Visual Studios. Use the most popular languages for development so you don’t have to retrain your developer staff on a new paradigm.  </a:t>
            </a:r>
          </a:p>
          <a:p>
            <a:endParaRPr lang="en-US" dirty="0"/>
          </a:p>
          <a:p>
            <a:r>
              <a:rPr lang="en-US" b="1" dirty="0"/>
              <a:t>CLICK – THIRD ANIMATION</a:t>
            </a:r>
          </a:p>
          <a:p>
            <a:endParaRPr lang="en-US" b="1" dirty="0"/>
          </a:p>
          <a:p>
            <a:r>
              <a:rPr lang="en-US" dirty="0"/>
              <a:t>This entire picture is one of the biggest advantages Microsoft offers our customers.  To summarize, our private and public cloud technologies easily work with each other – creating synergies for a hybrid IT environment.  From first-party applications, to higher-level services for public cloud, to providing better TCO on private cloud than our competitor like VMware, Microsoft is committed to delivering the Best-in-Class Hybrid IT solutions to its customers.  I’ll go deeper on all of this as we continue our conversation. </a:t>
            </a:r>
          </a:p>
          <a:p>
            <a:endParaRPr lang="en-US" dirty="0"/>
          </a:p>
        </p:txBody>
      </p:sp>
      <p:sp>
        <p:nvSpPr>
          <p:cNvPr id="4" name="Slide Number Placeholder 3"/>
          <p:cNvSpPr>
            <a:spLocks noGrp="1"/>
          </p:cNvSpPr>
          <p:nvPr>
            <p:ph type="sldNum" sz="quarter" idx="10"/>
          </p:nvPr>
        </p:nvSpPr>
        <p:spPr/>
        <p:txBody>
          <a:bodyPr/>
          <a:lstStyle/>
          <a:p>
            <a:fld id="{00EFE208-C556-44FF-9821-11CFED28BD4C}" type="slidenum">
              <a:rPr lang="en-US" smtClean="0"/>
              <a:pPr/>
              <a:t>3</a:t>
            </a:fld>
            <a:endParaRPr lang="en-US"/>
          </a:p>
        </p:txBody>
      </p:sp>
    </p:spTree>
    <p:extLst>
      <p:ext uri="{BB962C8B-B14F-4D97-AF65-F5344CB8AC3E}">
        <p14:creationId xmlns:p14="http://schemas.microsoft.com/office/powerpoint/2010/main" val="667374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GB" dirty="0" smtClean="0"/>
              <a:t>This</a:t>
            </a:r>
            <a:r>
              <a:rPr lang="en-GB" baseline="0" dirty="0" smtClean="0"/>
              <a:t> slide shows some of the technical specifications of the DBC appliance</a:t>
            </a:r>
            <a:endParaRPr lang="en-GB" dirty="0"/>
          </a:p>
        </p:txBody>
      </p:sp>
      <p:sp>
        <p:nvSpPr>
          <p:cNvPr id="4" name="Slide Number Placeholder 3"/>
          <p:cNvSpPr>
            <a:spLocks noGrp="1"/>
          </p:cNvSpPr>
          <p:nvPr>
            <p:ph type="sldNum" sz="quarter" idx="10"/>
          </p:nvPr>
        </p:nvSpPr>
        <p:spPr/>
        <p:txBody>
          <a:bodyPr/>
          <a:lstStyle/>
          <a:p>
            <a:pPr>
              <a:defRPr/>
            </a:pPr>
            <a:fld id="{AADD8014-175F-4AF7-A7E7-7CB16A887174}" type="slidenum">
              <a:rPr lang="en-US" smtClean="0"/>
              <a:pPr>
                <a:defRPr/>
              </a:pPr>
              <a:t>46</a:t>
            </a:fld>
            <a:endParaRPr lang="en-US" dirty="0"/>
          </a:p>
        </p:txBody>
      </p:sp>
    </p:spTree>
    <p:extLst>
      <p:ext uri="{BB962C8B-B14F-4D97-AF65-F5344CB8AC3E}">
        <p14:creationId xmlns:p14="http://schemas.microsoft.com/office/powerpoint/2010/main" val="1131186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smtClean="0"/>
          </a:p>
          <a:p>
            <a:r>
              <a:rPr lang="en-US" dirty="0" smtClean="0"/>
              <a:t>HP</a:t>
            </a:r>
            <a:r>
              <a:rPr lang="en-US" baseline="0" dirty="0" smtClean="0"/>
              <a:t> Critical Advantage</a:t>
            </a:r>
          </a:p>
          <a:p>
            <a:endParaRPr lang="en-US" dirty="0" smtClean="0"/>
          </a:p>
          <a:p>
            <a:pPr eaLnBrk="1" fontAlgn="auto" hangingPunct="1">
              <a:spcBef>
                <a:spcPts val="0"/>
              </a:spcBef>
              <a:spcAft>
                <a:spcPts val="0"/>
              </a:spcAft>
              <a:buFont typeface="Arial" pitchFamily="34" charset="0"/>
              <a:buChar char="•"/>
              <a:defRPr/>
            </a:pPr>
            <a:r>
              <a:rPr lang="en-US" dirty="0" smtClean="0"/>
              <a:t>Explain each </a:t>
            </a:r>
            <a:r>
              <a:rPr lang="en-US" baseline="0" dirty="0" smtClean="0"/>
              <a:t>core proactive deliverables</a:t>
            </a:r>
          </a:p>
          <a:p>
            <a:pPr marL="347663"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Account Management. Annual frequency, but time scales for advice and assistance</a:t>
            </a:r>
          </a:p>
          <a:p>
            <a:pPr marL="347663"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HP Remote Support Solution. Mention IRS is a pre-</a:t>
            </a:r>
            <a:r>
              <a:rPr lang="en-US" baseline="0" dirty="0" err="1" smtClean="0"/>
              <a:t>requsitie</a:t>
            </a:r>
            <a:r>
              <a:rPr lang="en-US" baseline="0" dirty="0" smtClean="0"/>
              <a:t>, sometime we recommend IRSA. </a:t>
            </a:r>
            <a:r>
              <a:rPr lang="en-US" sz="1000" kern="1200" dirty="0" smtClean="0">
                <a:solidFill>
                  <a:schemeClr val="tx1"/>
                </a:solidFill>
                <a:latin typeface="Futura Bk" pitchFamily="34" charset="0"/>
                <a:ea typeface="+mn-ea"/>
                <a:cs typeface="+mn-cs"/>
              </a:rPr>
              <a:t>HP explains the features and benefits. HP assists the Customer with the setup and maintenance of the solution.</a:t>
            </a:r>
            <a:r>
              <a:rPr lang="en-US" sz="1000" kern="1200" baseline="0" dirty="0" smtClean="0">
                <a:solidFill>
                  <a:schemeClr val="tx1"/>
                </a:solidFill>
                <a:latin typeface="Futura Bk" pitchFamily="34" charset="0"/>
                <a:ea typeface="+mn-ea"/>
                <a:cs typeface="+mn-cs"/>
              </a:rPr>
              <a:t> </a:t>
            </a:r>
            <a:endParaRPr lang="en-US" sz="1000" kern="1200" dirty="0" smtClean="0">
              <a:solidFill>
                <a:schemeClr val="tx1"/>
              </a:solidFill>
              <a:latin typeface="Futura Bk" pitchFamily="34" charset="0"/>
              <a:ea typeface="+mn-ea"/>
              <a:cs typeface="+mn-cs"/>
            </a:endParaRPr>
          </a:p>
          <a:p>
            <a:pPr lvl="1" eaLnBrk="1" fontAlgn="auto" hangingPunct="1">
              <a:spcBef>
                <a:spcPts val="0"/>
              </a:spcBef>
              <a:spcAft>
                <a:spcPts val="0"/>
              </a:spcAft>
              <a:buFont typeface="Arial" pitchFamily="34" charset="0"/>
              <a:buChar char="•"/>
              <a:defRPr/>
            </a:pPr>
            <a:r>
              <a:rPr lang="en-US" kern="1200" dirty="0" smtClean="0">
                <a:solidFill>
                  <a:schemeClr val="tx1"/>
                </a:solidFill>
                <a:latin typeface="Futura Bk" pitchFamily="34" charset="0"/>
                <a:ea typeface="+mn-ea"/>
                <a:cs typeface="+mn-cs"/>
              </a:rPr>
              <a:t>FW and SW Revision Analysis</a:t>
            </a:r>
          </a:p>
          <a:p>
            <a:pPr lvl="2" eaLnBrk="1" fontAlgn="auto" hangingPunct="1">
              <a:spcBef>
                <a:spcPts val="0"/>
              </a:spcBef>
              <a:spcAft>
                <a:spcPts val="0"/>
              </a:spcAft>
              <a:buFont typeface="Arial" pitchFamily="34" charset="0"/>
              <a:buChar char="•"/>
              <a:defRPr/>
            </a:pPr>
            <a:r>
              <a:rPr lang="en-US" sz="1200" kern="1200" dirty="0" smtClean="0">
                <a:solidFill>
                  <a:schemeClr val="tx1"/>
                </a:solidFill>
                <a:latin typeface="Futura Bk" pitchFamily="34" charset="0"/>
                <a:ea typeface="+mn-ea"/>
                <a:cs typeface="+mn-cs"/>
              </a:rPr>
              <a:t>Firmware and SW revisions</a:t>
            </a:r>
            <a:r>
              <a:rPr lang="en-US" sz="1200" kern="1200" baseline="0" dirty="0" smtClean="0">
                <a:solidFill>
                  <a:schemeClr val="tx1"/>
                </a:solidFill>
                <a:latin typeface="Futura Bk" pitchFamily="34" charset="0"/>
                <a:ea typeface="+mn-ea"/>
                <a:cs typeface="+mn-cs"/>
              </a:rPr>
              <a:t> needs to be current and compatible. </a:t>
            </a:r>
            <a:r>
              <a:rPr lang="en-US" sz="1200" kern="1200" dirty="0" smtClean="0">
                <a:solidFill>
                  <a:schemeClr val="tx1"/>
                </a:solidFill>
                <a:latin typeface="Futura Bk" pitchFamily="34" charset="0"/>
                <a:ea typeface="+mn-ea"/>
                <a:cs typeface="+mn-cs"/>
              </a:rPr>
              <a:t>Annually, HP reviews the products under the CA contract to verify that they are at the recommended revision levels. The HP account team provides a recommendation as to applicable software and firmware revisions and offers upgrade planning advice for the recommendations. </a:t>
            </a:r>
          </a:p>
          <a:p>
            <a:pPr lvl="1" eaLnBrk="1" fontAlgn="auto" hangingPunct="1">
              <a:spcBef>
                <a:spcPts val="0"/>
              </a:spcBef>
              <a:spcAft>
                <a:spcPts val="0"/>
              </a:spcAft>
              <a:buFont typeface="Arial" pitchFamily="34" charset="0"/>
              <a:buChar char="•"/>
              <a:defRPr/>
            </a:pPr>
            <a:r>
              <a:rPr lang="en-US" kern="1200" dirty="0" smtClean="0">
                <a:solidFill>
                  <a:schemeClr val="tx1"/>
                </a:solidFill>
                <a:latin typeface="Futura Bk" pitchFamily="34" charset="0"/>
                <a:ea typeface="+mn-ea"/>
                <a:cs typeface="+mn-cs"/>
              </a:rPr>
              <a:t>Virtual and Physical Technology</a:t>
            </a:r>
            <a:r>
              <a:rPr lang="en-US" kern="1200" baseline="0" dirty="0" smtClean="0">
                <a:solidFill>
                  <a:schemeClr val="tx1"/>
                </a:solidFill>
                <a:latin typeface="Futura Bk" pitchFamily="34" charset="0"/>
                <a:ea typeface="+mn-ea"/>
                <a:cs typeface="+mn-cs"/>
              </a:rPr>
              <a:t> Review</a:t>
            </a:r>
          </a:p>
          <a:p>
            <a:pPr lvl="3" eaLnBrk="1" fontAlgn="auto" hangingPunct="1">
              <a:spcBef>
                <a:spcPts val="0"/>
              </a:spcBef>
              <a:spcAft>
                <a:spcPts val="0"/>
              </a:spcAft>
              <a:buFont typeface="Arial" pitchFamily="34" charset="0"/>
              <a:buChar char="•"/>
              <a:defRPr/>
            </a:pPr>
            <a:r>
              <a:rPr lang="en-US" sz="1000" kern="1200" dirty="0" smtClean="0">
                <a:solidFill>
                  <a:schemeClr val="tx1"/>
                </a:solidFill>
                <a:latin typeface="Futura Bk" pitchFamily="34" charset="0"/>
                <a:ea typeface="+mn-ea"/>
                <a:cs typeface="+mn-cs"/>
              </a:rPr>
              <a:t>Annually, HP provides a review of the virtual and physical environment. The review provides a technical and supportability review of the IT environment, including product-specific compliance to environmental specifications. The environment review and Customer interviews identify key areas requiring further attention. The ASM works with the Customer to plan how to address these areas using appropriate proactive services with CA credits.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Explain credits grow with amount invested in CA, but more can be purchased optionally</a:t>
            </a:r>
          </a:p>
          <a:p>
            <a:endParaRPr lang="en-US" dirty="0"/>
          </a:p>
        </p:txBody>
      </p:sp>
      <p:sp>
        <p:nvSpPr>
          <p:cNvPr id="4" name="Slide Number Placeholder 3"/>
          <p:cNvSpPr>
            <a:spLocks noGrp="1"/>
          </p:cNvSpPr>
          <p:nvPr>
            <p:ph type="sldNum" sz="quarter" idx="10"/>
          </p:nvPr>
        </p:nvSpPr>
        <p:spPr/>
        <p:txBody>
          <a:bodyPr/>
          <a:lstStyle/>
          <a:p>
            <a:fld id="{FA6B9FEE-06E4-4400-AF44-3136E5FFC1D1}" type="slidenum">
              <a:rPr lang="en-US" smtClean="0"/>
              <a:t>48</a:t>
            </a:fld>
            <a:endParaRPr lang="en-US"/>
          </a:p>
        </p:txBody>
      </p:sp>
    </p:spTree>
    <p:extLst>
      <p:ext uri="{BB962C8B-B14F-4D97-AF65-F5344CB8AC3E}">
        <p14:creationId xmlns:p14="http://schemas.microsoft.com/office/powerpoint/2010/main" val="44651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3/20/2012 1:58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25000" lnSpcReduction="20000"/>
          </a:bodyPr>
          <a:lstStyle/>
          <a:p>
            <a:r>
              <a:rPr lang="en-GB" baseline="0" dirty="0" smtClean="0"/>
              <a:t>The DBC appliance can help reduce your expenses by 75% in the first year. </a:t>
            </a:r>
          </a:p>
          <a:p>
            <a:r>
              <a:rPr lang="en-GB" baseline="0" dirty="0" smtClean="0"/>
              <a:t>The figures on this slide are based on typical real-world implementations of SQL Server on HP hardware with a mix of small, medium, and large database workloads. An Excel-based </a:t>
            </a:r>
            <a:r>
              <a:rPr lang="en-GB" baseline="0" dirty="0" err="1" smtClean="0"/>
              <a:t>TCO</a:t>
            </a:r>
            <a:r>
              <a:rPr lang="en-GB" baseline="0" dirty="0" smtClean="0"/>
              <a:t> calculator is available, and can be used to estimate savings for specific consolidation scenarios. </a:t>
            </a:r>
          </a:p>
          <a:p>
            <a:endParaRPr lang="en-GB" baseline="0" dirty="0" smtClean="0"/>
          </a:p>
          <a:p>
            <a:r>
              <a:rPr lang="en-GB" baseline="0" dirty="0" smtClean="0"/>
              <a:t>A whitepaper based on the </a:t>
            </a:r>
            <a:r>
              <a:rPr lang="en-GB" baseline="0" dirty="0" err="1" smtClean="0"/>
              <a:t>TCO</a:t>
            </a:r>
            <a:r>
              <a:rPr lang="en-GB" baseline="0" dirty="0" smtClean="0"/>
              <a:t> calculator, describes the scenario the example on the slide is based on:</a:t>
            </a:r>
          </a:p>
          <a:p>
            <a:endParaRPr lang="en-GB" baseline="0" dirty="0" smtClean="0"/>
          </a:p>
          <a:p>
            <a:r>
              <a:rPr lang="en-GB" b="1" baseline="0" dirty="0" smtClean="0"/>
              <a:t>Unconsolidated Solution</a:t>
            </a:r>
          </a:p>
          <a:p>
            <a:r>
              <a:rPr lang="en-GB" b="0" i="1" baseline="0" dirty="0" smtClean="0"/>
              <a:t>Current physical servers:</a:t>
            </a:r>
          </a:p>
          <a:p>
            <a:pPr marL="167950" indent="-167950">
              <a:buFont typeface="Arial" pitchFamily="34" charset="0"/>
              <a:buChar char="•"/>
            </a:pPr>
            <a:r>
              <a:rPr lang="en-GB" baseline="0" dirty="0" smtClean="0"/>
              <a:t>134 small database workloads (HP </a:t>
            </a:r>
            <a:r>
              <a:rPr lang="en-GB" baseline="0" dirty="0" err="1" smtClean="0"/>
              <a:t>Proliant</a:t>
            </a:r>
            <a:r>
              <a:rPr lang="en-GB" baseline="0" dirty="0" smtClean="0"/>
              <a:t> DL360 G5 1U Servers): </a:t>
            </a:r>
            <a:r>
              <a:rPr lang="en-US" dirty="0">
                <a:latin typeface="Arial" pitchFamily="34" charset="0"/>
              </a:rPr>
              <a:t>Single processor, dual core, 4GB RAM, 2x 146GB 10k HDD RAID1 array, total available space 100GB, dual NIC, redundant fans and redundant power supplies</a:t>
            </a:r>
          </a:p>
          <a:p>
            <a:pPr marL="167950" indent="-167950">
              <a:buFont typeface="Arial" pitchFamily="34" charset="0"/>
              <a:buChar char="•"/>
            </a:pPr>
            <a:r>
              <a:rPr lang="en-US" dirty="0">
                <a:latin typeface="Arial" pitchFamily="34" charset="0"/>
              </a:rPr>
              <a:t>50 medium database workloads (HP </a:t>
            </a:r>
            <a:r>
              <a:rPr lang="en-US" dirty="0" err="1">
                <a:latin typeface="Arial" pitchFamily="34" charset="0"/>
              </a:rPr>
              <a:t>Proliant</a:t>
            </a:r>
            <a:r>
              <a:rPr lang="en-US" dirty="0">
                <a:latin typeface="Arial" pitchFamily="34" charset="0"/>
              </a:rPr>
              <a:t> DL380 G5 2U Servers): Quad core processor, 8GB RAM, 6x 146GB 10k HDD as 1xRAID1 array (boot) and 1xRAID5 array (data) plus hot spare, dual NIC, redundant hot-plug fans and redundant hot-plug power supplies</a:t>
            </a:r>
          </a:p>
          <a:p>
            <a:pPr marL="167950" indent="-167950">
              <a:buFont typeface="Arial" pitchFamily="34" charset="0"/>
              <a:buChar char="•"/>
            </a:pPr>
            <a:r>
              <a:rPr lang="en-US" dirty="0">
                <a:latin typeface="Arial" pitchFamily="34" charset="0"/>
              </a:rPr>
              <a:t>16 large database workloads (HP DL580 </a:t>
            </a:r>
            <a:r>
              <a:rPr lang="en-US" dirty="0" err="1">
                <a:latin typeface="Arial" pitchFamily="34" charset="0"/>
              </a:rPr>
              <a:t>Proliant</a:t>
            </a:r>
            <a:r>
              <a:rPr lang="en-US" dirty="0">
                <a:latin typeface="Arial" pitchFamily="34" charset="0"/>
              </a:rPr>
              <a:t> G5 4U Servers): Dual quad-core processor, 16GB RAM, 14x 72GB 15k HDD as RAID 0+1 array plus two hot spares, dual NIC, redundant hot-plug fans and redundant power supplies</a:t>
            </a:r>
          </a:p>
          <a:p>
            <a:endParaRPr lang="en-GB" baseline="0" dirty="0" smtClean="0"/>
          </a:p>
          <a:p>
            <a:r>
              <a:rPr lang="en-GB" b="0" i="1" dirty="0" smtClean="0"/>
              <a:t>Hardware Costs:</a:t>
            </a:r>
          </a:p>
          <a:p>
            <a:r>
              <a:rPr lang="en-US" dirty="0">
                <a:latin typeface="Arial" pitchFamily="34" charset="0"/>
              </a:rPr>
              <a:t>If the company remains with its current physical servers, then the hardware acquisition cost will be zero, as these computers are already fully depreciated. However, there is a hardware maintenance cost through a third-party provider, which typically costs 15% of the original purchase price of each computer and applies to the hard drives as well:</a:t>
            </a:r>
          </a:p>
          <a:p>
            <a:pPr marL="167950" indent="-167950">
              <a:buFont typeface="Arial" pitchFamily="34" charset="0"/>
              <a:buChar char="•"/>
            </a:pPr>
            <a:r>
              <a:rPr lang="en-US" dirty="0">
                <a:latin typeface="Arial" pitchFamily="34" charset="0"/>
              </a:rPr>
              <a:t>1U DL360</a:t>
            </a:r>
            <a:r>
              <a:rPr lang="en-GB" dirty="0">
                <a:latin typeface="Arial" pitchFamily="34" charset="0"/>
              </a:rPr>
              <a:t>: </a:t>
            </a:r>
            <a:r>
              <a:rPr lang="en-US" dirty="0">
                <a:latin typeface="Arial" pitchFamily="34" charset="0"/>
              </a:rPr>
              <a:t>$510 per server</a:t>
            </a:r>
            <a:endParaRPr lang="en-GB" dirty="0">
              <a:latin typeface="Arial" pitchFamily="34" charset="0"/>
            </a:endParaRPr>
          </a:p>
          <a:p>
            <a:pPr marL="167950" indent="-167950">
              <a:buFont typeface="Arial" pitchFamily="34" charset="0"/>
              <a:buChar char="•"/>
            </a:pPr>
            <a:r>
              <a:rPr lang="en-US" dirty="0">
                <a:latin typeface="Arial" pitchFamily="34" charset="0"/>
              </a:rPr>
              <a:t>2U DL380</a:t>
            </a:r>
            <a:r>
              <a:rPr lang="en-GB" dirty="0">
                <a:latin typeface="Arial" pitchFamily="34" charset="0"/>
              </a:rPr>
              <a:t>: </a:t>
            </a:r>
            <a:r>
              <a:rPr lang="en-US" dirty="0">
                <a:latin typeface="Arial" pitchFamily="34" charset="0"/>
              </a:rPr>
              <a:t>$1,050 per server</a:t>
            </a:r>
            <a:endParaRPr lang="en-GB" dirty="0">
              <a:latin typeface="Arial" pitchFamily="34" charset="0"/>
            </a:endParaRPr>
          </a:p>
          <a:p>
            <a:pPr marL="167950" indent="-167950">
              <a:buFont typeface="Arial" pitchFamily="34" charset="0"/>
              <a:buChar char="•"/>
            </a:pPr>
            <a:r>
              <a:rPr lang="en-US" dirty="0">
                <a:latin typeface="Arial" pitchFamily="34" charset="0"/>
              </a:rPr>
              <a:t>4U DL580</a:t>
            </a:r>
            <a:r>
              <a:rPr lang="en-GB" dirty="0">
                <a:latin typeface="Arial" pitchFamily="34" charset="0"/>
              </a:rPr>
              <a:t>: </a:t>
            </a:r>
            <a:r>
              <a:rPr lang="en-US" dirty="0">
                <a:latin typeface="Arial" pitchFamily="34" charset="0"/>
              </a:rPr>
              <a:t>$</a:t>
            </a:r>
            <a:r>
              <a:rPr lang="en-US" dirty="0" smtClean="0">
                <a:latin typeface="Arial" pitchFamily="34" charset="0"/>
              </a:rPr>
              <a:t>2,130 per </a:t>
            </a:r>
            <a:r>
              <a:rPr lang="en-US" dirty="0">
                <a:latin typeface="Arial" pitchFamily="34" charset="0"/>
              </a:rPr>
              <a:t>server</a:t>
            </a:r>
          </a:p>
          <a:p>
            <a:pPr marL="167950" indent="-167950">
              <a:buFont typeface="Arial" pitchFamily="34" charset="0"/>
              <a:buChar char="•"/>
            </a:pPr>
            <a:r>
              <a:rPr lang="en-US" dirty="0">
                <a:latin typeface="Arial" pitchFamily="34" charset="0"/>
              </a:rPr>
              <a:t>Total: $154,920</a:t>
            </a:r>
            <a:endParaRPr lang="en-GB" dirty="0">
              <a:latin typeface="Arial" pitchFamily="34" charset="0"/>
            </a:endParaRPr>
          </a:p>
          <a:p>
            <a:endParaRPr lang="en-GB" dirty="0" smtClean="0"/>
          </a:p>
          <a:p>
            <a:r>
              <a:rPr lang="en-GB" i="1" dirty="0" smtClean="0"/>
              <a:t>Software Costs:</a:t>
            </a:r>
          </a:p>
          <a:p>
            <a:r>
              <a:rPr lang="en-US" dirty="0">
                <a:latin typeface="Arial" pitchFamily="34" charset="0"/>
              </a:rPr>
              <a:t>If the company was to remain with their current environment, there would be no additional software costs. This assumption is on the basis that the company is not paying any form of Software Assurance or Enterprise Agreement fees. Hence, software costs for this option are $0.</a:t>
            </a:r>
          </a:p>
          <a:p>
            <a:endParaRPr lang="en-US" dirty="0">
              <a:latin typeface="Arial" pitchFamily="34" charset="0"/>
            </a:endParaRPr>
          </a:p>
          <a:p>
            <a:r>
              <a:rPr lang="en-US" i="1" dirty="0">
                <a:latin typeface="Arial" pitchFamily="34" charset="0"/>
              </a:rPr>
              <a:t>Energy Costs:</a:t>
            </a:r>
            <a:endParaRPr lang="en-GB" i="1" dirty="0">
              <a:latin typeface="Arial" pitchFamily="34" charset="0"/>
            </a:endParaRPr>
          </a:p>
          <a:p>
            <a:r>
              <a:rPr lang="en-US" dirty="0">
                <a:latin typeface="Arial" pitchFamily="34" charset="0"/>
              </a:rPr>
              <a:t>The servers all consume energy and in turn create heat. This energy has to be provided and the heat removed, both of which incur costs. The energy consumption and heat output figures for each server type, including the fitted hard drives is:</a:t>
            </a:r>
            <a:endParaRPr lang="en-GB" dirty="0">
              <a:latin typeface="Arial" pitchFamily="34" charset="0"/>
            </a:endParaRPr>
          </a:p>
          <a:p>
            <a:pPr marL="167950" indent="-167950">
              <a:buFont typeface="Arial" pitchFamily="34" charset="0"/>
              <a:buChar char="•"/>
            </a:pPr>
            <a:r>
              <a:rPr lang="en-US" dirty="0">
                <a:latin typeface="Arial" pitchFamily="34" charset="0"/>
              </a:rPr>
              <a:t>1U DL360: Power Consumption = 295 Watts, Heat output = 1007 BTUs</a:t>
            </a:r>
            <a:endParaRPr lang="en-GB" dirty="0">
              <a:latin typeface="Arial" pitchFamily="34" charset="0"/>
            </a:endParaRPr>
          </a:p>
          <a:p>
            <a:pPr marL="167950" indent="-167950">
              <a:buFont typeface="Arial" pitchFamily="34" charset="0"/>
              <a:buChar char="•"/>
            </a:pPr>
            <a:r>
              <a:rPr lang="en-US" dirty="0">
                <a:latin typeface="Arial" pitchFamily="34" charset="0"/>
              </a:rPr>
              <a:t>2U DL380: Power Consumption = 526 Watts, Heat output = 1792 BTUs</a:t>
            </a:r>
            <a:endParaRPr lang="en-GB" dirty="0">
              <a:latin typeface="Arial" pitchFamily="34" charset="0"/>
            </a:endParaRPr>
          </a:p>
          <a:p>
            <a:pPr marL="167950" indent="-167950">
              <a:buFont typeface="Arial" pitchFamily="34" charset="0"/>
              <a:buChar char="•"/>
            </a:pPr>
            <a:r>
              <a:rPr lang="en-US" dirty="0">
                <a:latin typeface="Arial" pitchFamily="34" charset="0"/>
              </a:rPr>
              <a:t>4U DL580: Power Consumption = 1272 Watts, Heat output = 4777 BTUs</a:t>
            </a:r>
            <a:endParaRPr lang="en-GB" dirty="0">
              <a:latin typeface="Arial" pitchFamily="34" charset="0"/>
            </a:endParaRPr>
          </a:p>
          <a:p>
            <a:r>
              <a:rPr lang="en-US" dirty="0">
                <a:latin typeface="Arial" pitchFamily="34" charset="0"/>
              </a:rPr>
              <a:t>These figures translate into a total power demand of 86,182 watts and a cooling requirement of 301 MBTU (1MBTU = 1,000 BTUs) for the calculated server numbers. Taking representative power costs of $0.10 per </a:t>
            </a:r>
            <a:r>
              <a:rPr lang="en-US" dirty="0" err="1">
                <a:latin typeface="Arial" pitchFamily="34" charset="0"/>
              </a:rPr>
              <a:t>KwH</a:t>
            </a:r>
            <a:r>
              <a:rPr lang="en-US" dirty="0">
                <a:latin typeface="Arial" pitchFamily="34" charset="0"/>
              </a:rPr>
              <a:t> and cooling costs of $25 per MBTU per month, the company will be spending $75,547 each year on power and an additional $90,281 each year on cooling.</a:t>
            </a:r>
            <a:r>
              <a:rPr lang="en-US" baseline="30000" dirty="0">
                <a:latin typeface="Arial" pitchFamily="34" charset="0"/>
              </a:rPr>
              <a:t> </a:t>
            </a:r>
          </a:p>
          <a:p>
            <a:endParaRPr lang="en-US" baseline="30000" dirty="0">
              <a:latin typeface="Arial" pitchFamily="34" charset="0"/>
            </a:endParaRPr>
          </a:p>
          <a:p>
            <a:r>
              <a:rPr lang="en-US" i="1" dirty="0">
                <a:latin typeface="Arial" pitchFamily="34" charset="0"/>
              </a:rPr>
              <a:t>Space Usage Costs:</a:t>
            </a:r>
          </a:p>
          <a:p>
            <a:r>
              <a:rPr lang="en-US" dirty="0">
                <a:latin typeface="Arial" pitchFamily="34" charset="0"/>
              </a:rPr>
              <a:t>Although you may not be directly charged for the space that you use, it is worth considering these costs, even if just from the opportunity cost perspective. For any organization, space costs money and that space cost (and the consequent reduction in that expense) should be quantified.</a:t>
            </a:r>
            <a:endParaRPr lang="en-GB" dirty="0">
              <a:latin typeface="Arial" pitchFamily="34" charset="0"/>
            </a:endParaRPr>
          </a:p>
          <a:p>
            <a:r>
              <a:rPr lang="en-US" dirty="0">
                <a:latin typeface="Arial" pitchFamily="34" charset="0"/>
              </a:rPr>
              <a:t>To calculate these costs, consider the amount of racks that the physical servers will occupy. The number and mix of server sizes will fill a total rack height of 298 U. However, although a rack unit nominally holds 42U, you typically need to remove 4U from this total for switching and other ancillary equipment, so each rack holds 38U of servers. In this case, the 298U of servers fill a total of 8 racks (which is rounded up to the nearest full rack for </a:t>
            </a:r>
            <a:r>
              <a:rPr lang="en-US" dirty="0" err="1">
                <a:latin typeface="Arial" pitchFamily="34" charset="0"/>
              </a:rPr>
              <a:t>floorspace</a:t>
            </a:r>
            <a:r>
              <a:rPr lang="en-US" dirty="0">
                <a:latin typeface="Arial" pitchFamily="34" charset="0"/>
              </a:rPr>
              <a:t> calculations). </a:t>
            </a:r>
            <a:endParaRPr lang="en-GB" dirty="0">
              <a:latin typeface="Arial" pitchFamily="34" charset="0"/>
            </a:endParaRPr>
          </a:p>
          <a:p>
            <a:r>
              <a:rPr lang="en-US" dirty="0">
                <a:latin typeface="Arial" pitchFamily="34" charset="0"/>
              </a:rPr>
              <a:t>Each rack occupies 11 square feet of space (allowing for the physical footprint and access to front and rear). Hence, the total number of servers at WWI occupies 88 square feet of data center floor space. Taking an nominal charge of $20 per square foot per month, these 8 racks of physical servers would cost the organization $72,225 a year.</a:t>
            </a:r>
          </a:p>
          <a:p>
            <a:endParaRPr lang="en-GB" dirty="0" smtClean="0"/>
          </a:p>
          <a:p>
            <a:r>
              <a:rPr lang="en-US" i="1" dirty="0">
                <a:latin typeface="Arial" pitchFamily="34" charset="0"/>
              </a:rPr>
              <a:t>Administration Costs:</a:t>
            </a:r>
            <a:endParaRPr lang="en-GB" i="1" dirty="0">
              <a:latin typeface="Arial" pitchFamily="34" charset="0"/>
            </a:endParaRPr>
          </a:p>
          <a:p>
            <a:r>
              <a:rPr lang="en-US" dirty="0">
                <a:latin typeface="Arial" pitchFamily="34" charset="0"/>
              </a:rPr>
              <a:t>The cost of administering a physical server environment can also be significant. Assuming that an IT administrator costs $100,000 a year to employ (when including salary, employment taxes, pension and health plans), each administrator looks after 30 physical servers and that they spend 50% of their time on server administration, then the company needs to employ the equivalent of 4 full-time administrators just to maintain these physical servers. Hence, annual administrative costs are in the region of $400,000.</a:t>
            </a:r>
          </a:p>
          <a:p>
            <a:endParaRPr lang="en-US" dirty="0">
              <a:latin typeface="Arial" pitchFamily="34" charset="0"/>
            </a:endParaRPr>
          </a:p>
          <a:p>
            <a:r>
              <a:rPr lang="en-GB" b="1" dirty="0" smtClean="0"/>
              <a:t>Consolidated on DBC Appliance</a:t>
            </a:r>
          </a:p>
          <a:p>
            <a:r>
              <a:rPr lang="en-GB" i="1" baseline="0" dirty="0" smtClean="0"/>
              <a:t>Hardware Costs:</a:t>
            </a:r>
          </a:p>
          <a:p>
            <a:r>
              <a:rPr lang="en-GB" baseline="0" dirty="0" smtClean="0"/>
              <a:t>200 physical servers can be consolidated to 1 single-rack DBC appliance. </a:t>
            </a:r>
            <a:r>
              <a:rPr lang="en-US" dirty="0">
                <a:latin typeface="Arial" pitchFamily="34" charset="0"/>
              </a:rPr>
              <a:t>Hardware costs include the acquisition cost depreciated over the expected lifetime of the equipment (typically five years with the DBC appliance) and the maintenance costs. The software costs can also be depreciated over a similar lifetime.</a:t>
            </a:r>
            <a:endParaRPr lang="en-GB" dirty="0">
              <a:latin typeface="Arial" pitchFamily="34" charset="0"/>
            </a:endParaRPr>
          </a:p>
          <a:p>
            <a:r>
              <a:rPr lang="en-US" dirty="0">
                <a:latin typeface="Arial" pitchFamily="34" charset="0"/>
              </a:rPr>
              <a:t>The hardware acquisition cost for a full rack is $800,000 (and for a half-rack is $400,000.)</a:t>
            </a:r>
            <a:endParaRPr lang="en-GB" dirty="0">
              <a:latin typeface="Arial" pitchFamily="34" charset="0"/>
            </a:endParaRPr>
          </a:p>
          <a:p>
            <a:r>
              <a:rPr lang="en-US" dirty="0">
                <a:latin typeface="Arial" pitchFamily="34" charset="0"/>
              </a:rPr>
              <a:t>In this scenario, this hardware cost of £800,000 would be depreciated over five years, resulting in a hardware acquisition cost of $160,000 each year.</a:t>
            </a:r>
            <a:r>
              <a:rPr lang="en-GB" dirty="0" smtClean="0">
                <a:effectLst/>
              </a:rPr>
              <a:t> </a:t>
            </a:r>
            <a:r>
              <a:rPr lang="en-GB" dirty="0">
                <a:latin typeface="Arial" pitchFamily="34" charset="0"/>
              </a:rPr>
              <a:t>Based on pre-production information. Final list price may differ from this figure.</a:t>
            </a:r>
          </a:p>
          <a:p>
            <a:endParaRPr lang="en-GB" dirty="0">
              <a:latin typeface="Arial" pitchFamily="34" charset="0"/>
            </a:endParaRPr>
          </a:p>
          <a:p>
            <a:r>
              <a:rPr lang="en-GB" i="1" dirty="0">
                <a:latin typeface="Arial" pitchFamily="34" charset="0"/>
              </a:rPr>
              <a:t>Software Costs:</a:t>
            </a:r>
            <a:endParaRPr lang="en-GB" dirty="0">
              <a:latin typeface="Arial" pitchFamily="34" charset="0"/>
            </a:endParaRPr>
          </a:p>
          <a:p>
            <a:r>
              <a:rPr lang="en-US" dirty="0">
                <a:latin typeface="Arial" pitchFamily="34" charset="0"/>
              </a:rPr>
              <a:t>The DBC Appliance comes with a full management environment and the operating systems and database licenses to run the virtual machines. This software package consists of the following items:</a:t>
            </a:r>
          </a:p>
          <a:p>
            <a:pPr marL="167950" indent="-167950">
              <a:buFont typeface="Arial" pitchFamily="34" charset="0"/>
              <a:buChar char="•"/>
            </a:pPr>
            <a:r>
              <a:rPr lang="en-US" b="1" dirty="0">
                <a:latin typeface="Arial" pitchFamily="34" charset="0"/>
              </a:rPr>
              <a:t>Windows Server 2008 R2 Data Center edition.</a:t>
            </a:r>
            <a:r>
              <a:rPr lang="en-US" dirty="0">
                <a:latin typeface="Arial" pitchFamily="34" charset="0"/>
              </a:rPr>
              <a:t> This is the operating system that provides the ability to run unlimited numbers of Windows Server 2008 R2 in the virtual machines. The Original Equipment Manufacturer (OEM) license price is included in the cost of the hardware.</a:t>
            </a:r>
            <a:endParaRPr lang="en-GB" dirty="0">
              <a:latin typeface="Arial" pitchFamily="34" charset="0"/>
            </a:endParaRPr>
          </a:p>
          <a:p>
            <a:pPr marL="167950" indent="-167950">
              <a:buFont typeface="Arial" pitchFamily="34" charset="0"/>
              <a:buChar char="•"/>
            </a:pPr>
            <a:r>
              <a:rPr lang="en-US" b="1" dirty="0">
                <a:latin typeface="Arial" pitchFamily="34" charset="0"/>
              </a:rPr>
              <a:t>SQL Server 2008 R2 Enterprise Edition</a:t>
            </a:r>
            <a:r>
              <a:rPr lang="en-US" dirty="0">
                <a:latin typeface="Arial" pitchFamily="34" charset="0"/>
              </a:rPr>
              <a:t>. This is the per-processor licensed version of SQL Server, so as long as each physical processor is licensed, you can run a copy of SQL Server in each virtual machine. The license price is $27,495 per processor and software assurance is 25% of the acquisition price per year. Note that if you have existing transferable SQL Server 2008 R2 Enterprise Edition per-processor licenses, you can attach these licenses to the DBC appliance and thus reduce costs. Without including any transferable licenses, the SQL Server licensing cost comes to $439,920 and the SA cost is $109,980.</a:t>
            </a:r>
            <a:endParaRPr lang="en-GB" dirty="0">
              <a:latin typeface="Arial" pitchFamily="34" charset="0"/>
            </a:endParaRPr>
          </a:p>
          <a:p>
            <a:pPr marL="167950" indent="-167950">
              <a:buFont typeface="Arial" pitchFamily="34" charset="0"/>
              <a:buChar char="•"/>
            </a:pPr>
            <a:r>
              <a:rPr lang="en-US" b="1" dirty="0">
                <a:latin typeface="Arial" pitchFamily="34" charset="0"/>
              </a:rPr>
              <a:t>Management Suite</a:t>
            </a:r>
            <a:r>
              <a:rPr lang="en-US" dirty="0">
                <a:latin typeface="Arial" pitchFamily="34" charset="0"/>
              </a:rPr>
              <a:t>. There is one SKU and price for the entire management suite, which provides you with all the software needed to manage the appliance. This package includes SQL Server 2008 R2 and custom versions of the System Center family of products, including System Center Configuration Manager 2007 R3, System Center Operations Manager 2007 R2, System Center Virtual Machine Manager 2008 R2 and System Center Management Suite Data Center. The complete package price is $140,000 with Software Assurance of 25% per year or $35,000.</a:t>
            </a:r>
            <a:endParaRPr lang="en-GB" dirty="0">
              <a:latin typeface="Arial" pitchFamily="34" charset="0"/>
            </a:endParaRPr>
          </a:p>
          <a:p>
            <a:pPr marL="167950" indent="-167950">
              <a:buFont typeface="Arial" pitchFamily="34" charset="0"/>
              <a:buChar char="•"/>
            </a:pPr>
            <a:r>
              <a:rPr lang="en-US" b="1" dirty="0">
                <a:latin typeface="Arial" pitchFamily="34" charset="0"/>
              </a:rPr>
              <a:t>HP Insight Control</a:t>
            </a:r>
            <a:r>
              <a:rPr lang="en-US" dirty="0">
                <a:latin typeface="Arial" pitchFamily="34" charset="0"/>
              </a:rPr>
              <a:t>. HP Insight Control for overall management is included in the price of the hardware.</a:t>
            </a:r>
            <a:r>
              <a:rPr lang="en-GB" dirty="0" smtClean="0">
                <a:effectLst/>
              </a:rPr>
              <a:t> </a:t>
            </a:r>
          </a:p>
          <a:p>
            <a:endParaRPr lang="en-GB" i="1" dirty="0">
              <a:latin typeface="Arial" pitchFamily="34" charset="0"/>
            </a:endParaRPr>
          </a:p>
          <a:p>
            <a:r>
              <a:rPr lang="en-US" dirty="0">
                <a:latin typeface="Arial" pitchFamily="34" charset="0"/>
              </a:rPr>
              <a:t>In this case, the only variable that can reduce the overall price you pay will be the number of unused transferable per-processor licenses of Microsoft SQL Server 2008 R2 Enterprise edition that you have available. In this scenario, assume that the company has 12 licenses available for transfer to the DBC appliance. </a:t>
            </a:r>
            <a:endParaRPr lang="en-GB" dirty="0">
              <a:latin typeface="Arial" pitchFamily="34" charset="0"/>
            </a:endParaRPr>
          </a:p>
          <a:p>
            <a:r>
              <a:rPr lang="en-US" dirty="0">
                <a:latin typeface="Arial" pitchFamily="34" charset="0"/>
              </a:rPr>
              <a:t>As with hardware, assume that the software is amortized across the expected lifetime of the device (5 years). The software costs then become $49,996 each year in depreciation and $144,980 in licensing maintenance, for a total cost of $194,976.</a:t>
            </a:r>
          </a:p>
          <a:p>
            <a:endParaRPr lang="en-US" dirty="0">
              <a:latin typeface="Arial" pitchFamily="34" charset="0"/>
            </a:endParaRPr>
          </a:p>
          <a:p>
            <a:r>
              <a:rPr lang="en-US" i="1" dirty="0">
                <a:latin typeface="Arial" pitchFamily="34" charset="0"/>
              </a:rPr>
              <a:t>Energy Costs:</a:t>
            </a:r>
          </a:p>
          <a:p>
            <a:r>
              <a:rPr lang="en-US" dirty="0">
                <a:latin typeface="Arial" pitchFamily="34" charset="0"/>
              </a:rPr>
              <a:t>The DBC Appliance consists of the following main heat-generating components:</a:t>
            </a:r>
            <a:endParaRPr lang="en-GB" dirty="0">
              <a:latin typeface="Arial" pitchFamily="34" charset="0"/>
            </a:endParaRPr>
          </a:p>
          <a:p>
            <a:pPr marL="167950" indent="-167950">
              <a:buFont typeface="Arial" pitchFamily="34" charset="0"/>
              <a:buChar char="•"/>
            </a:pPr>
            <a:r>
              <a:rPr lang="en-US" dirty="0">
                <a:latin typeface="Arial" pitchFamily="34" charset="0"/>
              </a:rPr>
              <a:t>8 x HP </a:t>
            </a:r>
            <a:r>
              <a:rPr lang="en-US" dirty="0" err="1">
                <a:latin typeface="Arial" pitchFamily="34" charset="0"/>
              </a:rPr>
              <a:t>ProLiant</a:t>
            </a:r>
            <a:r>
              <a:rPr lang="en-US" dirty="0">
                <a:latin typeface="Arial" pitchFamily="34" charset="0"/>
              </a:rPr>
              <a:t> BL465 G7</a:t>
            </a:r>
            <a:r>
              <a:rPr lang="en-US" dirty="0" smtClean="0">
                <a:latin typeface="Arial" pitchFamily="34" charset="0"/>
              </a:rPr>
              <a:t>, 192 </a:t>
            </a:r>
            <a:r>
              <a:rPr lang="en-US" dirty="0">
                <a:latin typeface="Arial" pitchFamily="34" charset="0"/>
              </a:rPr>
              <a:t>cores and 2048GB memory = 3,984 Watts, 13.58 BTUs</a:t>
            </a:r>
            <a:endParaRPr lang="en-GB" dirty="0">
              <a:latin typeface="Arial" pitchFamily="34" charset="0"/>
            </a:endParaRPr>
          </a:p>
          <a:p>
            <a:pPr marL="167950" indent="-167950">
              <a:buFont typeface="Arial" pitchFamily="34" charset="0"/>
              <a:buChar char="•"/>
            </a:pPr>
            <a:r>
              <a:rPr lang="en-US" dirty="0">
                <a:latin typeface="Arial" pitchFamily="34" charset="0"/>
              </a:rPr>
              <a:t>4 x HP P2000 storage (398 146GB 15K SFF disks, 57 TB raw capacity) = 1,522 Watts, 1.62 BTUs</a:t>
            </a:r>
            <a:endParaRPr lang="en-GB" dirty="0">
              <a:latin typeface="Arial" pitchFamily="34" charset="0"/>
            </a:endParaRPr>
          </a:p>
          <a:p>
            <a:pPr marL="167950" indent="-167950">
              <a:buFont typeface="Arial" pitchFamily="34" charset="0"/>
              <a:buChar char="•"/>
            </a:pPr>
            <a:r>
              <a:rPr lang="en-US" dirty="0">
                <a:latin typeface="Arial" pitchFamily="34" charset="0"/>
              </a:rPr>
              <a:t>12 x D2700 JBODS = 3,600 Watts, 0.96 BTUs</a:t>
            </a:r>
            <a:endParaRPr lang="en-GB" dirty="0">
              <a:latin typeface="Arial" pitchFamily="34" charset="0"/>
            </a:endParaRPr>
          </a:p>
          <a:p>
            <a:r>
              <a:rPr lang="en-GB" dirty="0" smtClean="0"/>
              <a:t>Total</a:t>
            </a:r>
            <a:r>
              <a:rPr lang="en-GB" baseline="0" dirty="0" smtClean="0"/>
              <a:t> energy costs = $8,009 power + $3,879 cooling</a:t>
            </a:r>
          </a:p>
          <a:p>
            <a:r>
              <a:rPr lang="en-GB" baseline="0" dirty="0" smtClean="0"/>
              <a:t>$11,888</a:t>
            </a:r>
          </a:p>
          <a:p>
            <a:endParaRPr lang="en-GB" baseline="0" dirty="0" smtClean="0"/>
          </a:p>
          <a:p>
            <a:r>
              <a:rPr lang="en-US" i="1" dirty="0">
                <a:latin typeface="Arial" pitchFamily="34" charset="0"/>
              </a:rPr>
              <a:t>Space Usage Costs:</a:t>
            </a:r>
            <a:endParaRPr lang="en-GB" i="1" dirty="0">
              <a:latin typeface="Arial" pitchFamily="34" charset="0"/>
            </a:endParaRPr>
          </a:p>
          <a:p>
            <a:r>
              <a:rPr lang="en-US" dirty="0">
                <a:latin typeface="Arial" pitchFamily="34" charset="0"/>
              </a:rPr>
              <a:t>With 200 databases to consolidate and an achievable 200:1 consolidation ratio, the company can host all their current physical database instances on a single full-height DBC appliance. As with the previous space calculation, this single rack requires 11 square feet, which at the representative cost of $25 per square foot per month comes to $3,300 a year.</a:t>
            </a:r>
            <a:r>
              <a:rPr lang="en-US" baseline="30000" dirty="0">
                <a:latin typeface="Arial" pitchFamily="34" charset="0"/>
              </a:rPr>
              <a:t> </a:t>
            </a:r>
          </a:p>
          <a:p>
            <a:endParaRPr lang="en-GB" dirty="0">
              <a:latin typeface="Arial" pitchFamily="34" charset="0"/>
            </a:endParaRPr>
          </a:p>
          <a:p>
            <a:r>
              <a:rPr lang="en-US" i="1" dirty="0">
                <a:latin typeface="Arial" pitchFamily="34" charset="0"/>
              </a:rPr>
              <a:t>Administration Costs:</a:t>
            </a:r>
            <a:endParaRPr lang="en-GB" i="1" dirty="0">
              <a:latin typeface="Arial" pitchFamily="34" charset="0"/>
            </a:endParaRPr>
          </a:p>
          <a:p>
            <a:r>
              <a:rPr lang="en-US" dirty="0">
                <a:latin typeface="Arial" pitchFamily="34" charset="0"/>
              </a:rPr>
              <a:t>This paper assumes that each DBC appliance requires a dedicated full-time administrator who has no other responsibilities, which in this case will result in an overall administrative cost of $100,000 each year for the single DBC appliance.</a:t>
            </a:r>
            <a:r>
              <a:rPr lang="en-GB" dirty="0" smtClean="0">
                <a:effectLst/>
              </a:rPr>
              <a:t> </a:t>
            </a:r>
            <a:endParaRPr lang="en-GB" dirty="0">
              <a:latin typeface="Arial" pitchFamily="34" charset="0"/>
            </a:endParaRPr>
          </a:p>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latin typeface="Arial" pitchFamily="34" charset="0"/>
            </a:endParaRPr>
          </a:p>
        </p:txBody>
      </p:sp>
      <p:sp>
        <p:nvSpPr>
          <p:cNvPr id="5" name="Date Placeholder 4"/>
          <p:cNvSpPr>
            <a:spLocks noGrp="1"/>
          </p:cNvSpPr>
          <p:nvPr>
            <p:ph type="dt" idx="11"/>
          </p:nvPr>
        </p:nvSpPr>
        <p:spPr/>
        <p:txBody>
          <a:bodyPr/>
          <a:lstStyle/>
          <a:p>
            <a:fld id="{D85BF2BE-8235-4378-8502-55E93B552AC0}" type="datetime1">
              <a:rPr lang="en-US" smtClean="0">
                <a:solidFill>
                  <a:prstClr val="black"/>
                </a:solidFill>
              </a:rPr>
              <a:pPr/>
              <a:t>3/20/2012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433955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GB" baseline="0" dirty="0" smtClean="0"/>
              <a:t>The DBC appliance can help reduce your expenses by 75% in the first year. </a:t>
            </a:r>
          </a:p>
          <a:p>
            <a:r>
              <a:rPr lang="en-GB" baseline="0" dirty="0" smtClean="0"/>
              <a:t>The figures on this slide are based on typical real-world implementations of SQL Server on HP hardware with a mix of small, medium, and large database workloads. An Excel-based </a:t>
            </a:r>
            <a:r>
              <a:rPr lang="en-GB" baseline="0" dirty="0" err="1" smtClean="0"/>
              <a:t>TCO</a:t>
            </a:r>
            <a:r>
              <a:rPr lang="en-GB" baseline="0" dirty="0" smtClean="0"/>
              <a:t> calculator is available, and can be used to estimate savings for specific consolidation scenarios. </a:t>
            </a:r>
          </a:p>
          <a:p>
            <a:endParaRPr lang="en-GB" baseline="0" dirty="0" smtClean="0"/>
          </a:p>
          <a:p>
            <a:r>
              <a:rPr lang="en-GB" baseline="0" dirty="0" smtClean="0"/>
              <a:t>A whitepaper based on the </a:t>
            </a:r>
            <a:r>
              <a:rPr lang="en-GB" baseline="0" dirty="0" err="1" smtClean="0"/>
              <a:t>TCO</a:t>
            </a:r>
            <a:r>
              <a:rPr lang="en-GB" baseline="0" dirty="0" smtClean="0"/>
              <a:t> calculator, describes the scenario the example on the slide is based on:</a:t>
            </a:r>
          </a:p>
          <a:p>
            <a:endParaRPr lang="en-GB" baseline="0" dirty="0" smtClean="0"/>
          </a:p>
          <a:p>
            <a:r>
              <a:rPr lang="en-GB" b="1" baseline="0" dirty="0" smtClean="0"/>
              <a:t>Unconsolidated Solution</a:t>
            </a:r>
          </a:p>
          <a:p>
            <a:r>
              <a:rPr lang="en-GB" b="0" i="1" baseline="0" dirty="0" smtClean="0"/>
              <a:t>Current physical servers:</a:t>
            </a:r>
          </a:p>
          <a:p>
            <a:pPr marL="167950" indent="-167950">
              <a:buFont typeface="Arial" pitchFamily="34" charset="0"/>
              <a:buChar char="•"/>
            </a:pPr>
            <a:r>
              <a:rPr lang="en-GB" baseline="0" dirty="0" smtClean="0"/>
              <a:t>134 small database workloads (HP </a:t>
            </a:r>
            <a:r>
              <a:rPr lang="en-GB" baseline="0" dirty="0" err="1" smtClean="0"/>
              <a:t>Proliant</a:t>
            </a:r>
            <a:r>
              <a:rPr lang="en-GB" baseline="0" dirty="0" smtClean="0"/>
              <a:t> DL360 G5 1U Servers): </a:t>
            </a:r>
            <a:r>
              <a:rPr lang="en-US" dirty="0">
                <a:latin typeface="Arial" pitchFamily="34" charset="0"/>
              </a:rPr>
              <a:t>Single processor, dual core, 4GB RAM, 2x 146GB 10k HDD RAID1 array, total available space 100GB, dual NIC, redundant fans and redundant power supplies</a:t>
            </a:r>
          </a:p>
          <a:p>
            <a:pPr marL="167950" indent="-167950">
              <a:buFont typeface="Arial" pitchFamily="34" charset="0"/>
              <a:buChar char="•"/>
            </a:pPr>
            <a:r>
              <a:rPr lang="en-US" dirty="0">
                <a:latin typeface="Arial" pitchFamily="34" charset="0"/>
              </a:rPr>
              <a:t>50 medium database workloads (HP </a:t>
            </a:r>
            <a:r>
              <a:rPr lang="en-US" dirty="0" err="1">
                <a:latin typeface="Arial" pitchFamily="34" charset="0"/>
              </a:rPr>
              <a:t>Proliant</a:t>
            </a:r>
            <a:r>
              <a:rPr lang="en-US" dirty="0">
                <a:latin typeface="Arial" pitchFamily="34" charset="0"/>
              </a:rPr>
              <a:t> DL380 G5 2U Servers): Quad core processor, 8GB RAM, 6x 146GB 10k HDD as 1xRAID1 array (boot) and 1xRAID5 array (data) plus hot spare, dual NIC, redundant hot-plug fans and redundant hot-plug power supplies</a:t>
            </a:r>
          </a:p>
          <a:p>
            <a:pPr marL="167950" indent="-167950">
              <a:buFont typeface="Arial" pitchFamily="34" charset="0"/>
              <a:buChar char="•"/>
            </a:pPr>
            <a:r>
              <a:rPr lang="en-US" dirty="0">
                <a:latin typeface="Arial" pitchFamily="34" charset="0"/>
              </a:rPr>
              <a:t>16 large database workloads (HP DL580 </a:t>
            </a:r>
            <a:r>
              <a:rPr lang="en-US" dirty="0" err="1">
                <a:latin typeface="Arial" pitchFamily="34" charset="0"/>
              </a:rPr>
              <a:t>Proliant</a:t>
            </a:r>
            <a:r>
              <a:rPr lang="en-US" dirty="0">
                <a:latin typeface="Arial" pitchFamily="34" charset="0"/>
              </a:rPr>
              <a:t> G5 4U Servers): Dual quad-core processor, 16GB RAM, 14x 72GB 15k HDD as RAID 0+1 array plus two hot spares, dual NIC, redundant hot-plug fans and redundant power supplies</a:t>
            </a:r>
          </a:p>
          <a:p>
            <a:endParaRPr lang="en-GB" baseline="0" dirty="0" smtClean="0"/>
          </a:p>
          <a:p>
            <a:r>
              <a:rPr lang="en-GB" b="0" i="1" dirty="0" smtClean="0"/>
              <a:t>Hardware Costs:</a:t>
            </a:r>
          </a:p>
          <a:p>
            <a:r>
              <a:rPr lang="en-US" dirty="0">
                <a:latin typeface="Arial" pitchFamily="34" charset="0"/>
              </a:rPr>
              <a:t>If the company remains with its current physical servers, then the hardware acquisition cost will be zero, as these computers are already fully depreciated. However, there is a hardware maintenance cost through a third-party provider, which typically costs 15% of the original purchase price of each computer and applies to the hard drives as well:</a:t>
            </a:r>
          </a:p>
          <a:p>
            <a:pPr marL="167950" indent="-167950">
              <a:buFont typeface="Arial" pitchFamily="34" charset="0"/>
              <a:buChar char="•"/>
            </a:pPr>
            <a:r>
              <a:rPr lang="en-US" dirty="0">
                <a:latin typeface="Arial" pitchFamily="34" charset="0"/>
              </a:rPr>
              <a:t>1U DL360</a:t>
            </a:r>
            <a:r>
              <a:rPr lang="en-GB" dirty="0">
                <a:latin typeface="Arial" pitchFamily="34" charset="0"/>
              </a:rPr>
              <a:t>: </a:t>
            </a:r>
            <a:r>
              <a:rPr lang="en-US" dirty="0">
                <a:latin typeface="Arial" pitchFamily="34" charset="0"/>
              </a:rPr>
              <a:t>$510 per server</a:t>
            </a:r>
            <a:endParaRPr lang="en-GB" dirty="0">
              <a:latin typeface="Arial" pitchFamily="34" charset="0"/>
            </a:endParaRPr>
          </a:p>
          <a:p>
            <a:pPr marL="167950" indent="-167950">
              <a:buFont typeface="Arial" pitchFamily="34" charset="0"/>
              <a:buChar char="•"/>
            </a:pPr>
            <a:r>
              <a:rPr lang="en-US" dirty="0">
                <a:latin typeface="Arial" pitchFamily="34" charset="0"/>
              </a:rPr>
              <a:t>2U DL380</a:t>
            </a:r>
            <a:r>
              <a:rPr lang="en-GB" dirty="0">
                <a:latin typeface="Arial" pitchFamily="34" charset="0"/>
              </a:rPr>
              <a:t>: </a:t>
            </a:r>
            <a:r>
              <a:rPr lang="en-US" dirty="0">
                <a:latin typeface="Arial" pitchFamily="34" charset="0"/>
              </a:rPr>
              <a:t>$1,050 per server</a:t>
            </a:r>
            <a:endParaRPr lang="en-GB" dirty="0">
              <a:latin typeface="Arial" pitchFamily="34" charset="0"/>
            </a:endParaRPr>
          </a:p>
          <a:p>
            <a:pPr marL="167950" indent="-167950">
              <a:buFont typeface="Arial" pitchFamily="34" charset="0"/>
              <a:buChar char="•"/>
            </a:pPr>
            <a:r>
              <a:rPr lang="en-US" dirty="0">
                <a:latin typeface="Arial" pitchFamily="34" charset="0"/>
              </a:rPr>
              <a:t>4U DL580</a:t>
            </a:r>
            <a:r>
              <a:rPr lang="en-GB" dirty="0">
                <a:latin typeface="Arial" pitchFamily="34" charset="0"/>
              </a:rPr>
              <a:t>: </a:t>
            </a:r>
            <a:r>
              <a:rPr lang="en-US" dirty="0">
                <a:latin typeface="Arial" pitchFamily="34" charset="0"/>
              </a:rPr>
              <a:t>$</a:t>
            </a:r>
            <a:r>
              <a:rPr lang="en-US" dirty="0" smtClean="0">
                <a:latin typeface="Arial" pitchFamily="34" charset="0"/>
              </a:rPr>
              <a:t>2,130 per </a:t>
            </a:r>
            <a:r>
              <a:rPr lang="en-US" dirty="0">
                <a:latin typeface="Arial" pitchFamily="34" charset="0"/>
              </a:rPr>
              <a:t>server</a:t>
            </a:r>
          </a:p>
          <a:p>
            <a:pPr marL="167950" indent="-167950">
              <a:buFont typeface="Arial" pitchFamily="34" charset="0"/>
              <a:buChar char="•"/>
            </a:pPr>
            <a:r>
              <a:rPr lang="en-US" dirty="0">
                <a:latin typeface="Arial" pitchFamily="34" charset="0"/>
              </a:rPr>
              <a:t>Total: $154,920</a:t>
            </a:r>
            <a:endParaRPr lang="en-GB" dirty="0">
              <a:latin typeface="Arial" pitchFamily="34" charset="0"/>
            </a:endParaRPr>
          </a:p>
          <a:p>
            <a:endParaRPr lang="en-GB" dirty="0" smtClean="0"/>
          </a:p>
          <a:p>
            <a:r>
              <a:rPr lang="en-GB" i="1" dirty="0" smtClean="0"/>
              <a:t>Software Costs:</a:t>
            </a:r>
          </a:p>
          <a:p>
            <a:r>
              <a:rPr lang="en-US" dirty="0">
                <a:latin typeface="Arial" pitchFamily="34" charset="0"/>
              </a:rPr>
              <a:t>If the company was to remain with their current environment, there would be no additional software costs. This assumption is on the basis that the company is not paying any form of Software Assurance or Enterprise Agreement fees. Hence, software costs for this option are $0.</a:t>
            </a:r>
          </a:p>
          <a:p>
            <a:endParaRPr lang="en-US" dirty="0">
              <a:latin typeface="Arial" pitchFamily="34" charset="0"/>
            </a:endParaRPr>
          </a:p>
          <a:p>
            <a:r>
              <a:rPr lang="en-US" i="1" dirty="0">
                <a:latin typeface="Arial" pitchFamily="34" charset="0"/>
              </a:rPr>
              <a:t>Energy Costs:</a:t>
            </a:r>
            <a:endParaRPr lang="en-GB" i="1" dirty="0">
              <a:latin typeface="Arial" pitchFamily="34" charset="0"/>
            </a:endParaRPr>
          </a:p>
          <a:p>
            <a:r>
              <a:rPr lang="en-US" dirty="0">
                <a:latin typeface="Arial" pitchFamily="34" charset="0"/>
              </a:rPr>
              <a:t>The servers all consume energy and in turn create heat. This energy has to be provided and the heat removed, both of which incur costs. The energy consumption and heat output figures for each server type, including the fitted hard drives is:</a:t>
            </a:r>
            <a:endParaRPr lang="en-GB" dirty="0">
              <a:latin typeface="Arial" pitchFamily="34" charset="0"/>
            </a:endParaRPr>
          </a:p>
          <a:p>
            <a:pPr marL="167950" indent="-167950">
              <a:buFont typeface="Arial" pitchFamily="34" charset="0"/>
              <a:buChar char="•"/>
            </a:pPr>
            <a:r>
              <a:rPr lang="en-US" dirty="0">
                <a:latin typeface="Arial" pitchFamily="34" charset="0"/>
              </a:rPr>
              <a:t>1U DL360: Power Consumption = 295 Watts, Heat output = 1007 BTUs</a:t>
            </a:r>
            <a:endParaRPr lang="en-GB" dirty="0">
              <a:latin typeface="Arial" pitchFamily="34" charset="0"/>
            </a:endParaRPr>
          </a:p>
          <a:p>
            <a:pPr marL="167950" indent="-167950">
              <a:buFont typeface="Arial" pitchFamily="34" charset="0"/>
              <a:buChar char="•"/>
            </a:pPr>
            <a:r>
              <a:rPr lang="en-US" dirty="0">
                <a:latin typeface="Arial" pitchFamily="34" charset="0"/>
              </a:rPr>
              <a:t>2U DL380: Power Consumption = 526 Watts, Heat output = 1792 BTUs</a:t>
            </a:r>
            <a:endParaRPr lang="en-GB" dirty="0">
              <a:latin typeface="Arial" pitchFamily="34" charset="0"/>
            </a:endParaRPr>
          </a:p>
          <a:p>
            <a:pPr marL="167950" indent="-167950">
              <a:buFont typeface="Arial" pitchFamily="34" charset="0"/>
              <a:buChar char="•"/>
            </a:pPr>
            <a:r>
              <a:rPr lang="en-US" dirty="0">
                <a:latin typeface="Arial" pitchFamily="34" charset="0"/>
              </a:rPr>
              <a:t>4U DL580: Power Consumption = 1272 Watts, Heat output = 4777 BTUs</a:t>
            </a:r>
            <a:endParaRPr lang="en-GB" dirty="0">
              <a:latin typeface="Arial" pitchFamily="34" charset="0"/>
            </a:endParaRPr>
          </a:p>
          <a:p>
            <a:r>
              <a:rPr lang="en-US" dirty="0">
                <a:latin typeface="Arial" pitchFamily="34" charset="0"/>
              </a:rPr>
              <a:t>These figures translate into a total power demand of 86,182 watts and a cooling requirement of 301 MBTU (1MBTU = 1,000 BTUs) for the calculated server numbers. Taking representative power costs of $0.10 per </a:t>
            </a:r>
            <a:r>
              <a:rPr lang="en-US" dirty="0" err="1">
                <a:latin typeface="Arial" pitchFamily="34" charset="0"/>
              </a:rPr>
              <a:t>KwH</a:t>
            </a:r>
            <a:r>
              <a:rPr lang="en-US" dirty="0">
                <a:latin typeface="Arial" pitchFamily="34" charset="0"/>
              </a:rPr>
              <a:t> and cooling costs of $25 per MBTU per month, the company will be spending $75,547 each year on power and an additional $90,281 each year on cooling.</a:t>
            </a:r>
            <a:r>
              <a:rPr lang="en-US" baseline="30000" dirty="0">
                <a:latin typeface="Arial" pitchFamily="34" charset="0"/>
              </a:rPr>
              <a:t> </a:t>
            </a:r>
          </a:p>
          <a:p>
            <a:endParaRPr lang="en-US" baseline="30000" dirty="0">
              <a:latin typeface="Arial" pitchFamily="34" charset="0"/>
            </a:endParaRPr>
          </a:p>
          <a:p>
            <a:r>
              <a:rPr lang="en-US" i="1" dirty="0">
                <a:latin typeface="Arial" pitchFamily="34" charset="0"/>
              </a:rPr>
              <a:t>Space Usage Costs:</a:t>
            </a:r>
          </a:p>
          <a:p>
            <a:r>
              <a:rPr lang="en-US" dirty="0">
                <a:latin typeface="Arial" pitchFamily="34" charset="0"/>
              </a:rPr>
              <a:t>Although you may not be directly charged for the space that you use, it is worth considering these costs, even if just from the opportunity cost perspective. For any organization, space costs money and that space cost (and the consequent reduction in that expense) should be quantified.</a:t>
            </a:r>
            <a:endParaRPr lang="en-GB" dirty="0">
              <a:latin typeface="Arial" pitchFamily="34" charset="0"/>
            </a:endParaRPr>
          </a:p>
          <a:p>
            <a:r>
              <a:rPr lang="en-US" dirty="0">
                <a:latin typeface="Arial" pitchFamily="34" charset="0"/>
              </a:rPr>
              <a:t>To calculate these costs, consider the amount of racks that the physical servers will occupy. The number and mix of server sizes will fill a total rack height of 298 U. However, although a rack unit nominally holds 42U, you typically need to remove 4U from this total for switching and other ancillary equipment, so each rack holds 38U of servers. In this case, the 298U of servers fill a total of 8 racks (which is rounded up to the nearest full rack for </a:t>
            </a:r>
            <a:r>
              <a:rPr lang="en-US" dirty="0" err="1">
                <a:latin typeface="Arial" pitchFamily="34" charset="0"/>
              </a:rPr>
              <a:t>floorspace</a:t>
            </a:r>
            <a:r>
              <a:rPr lang="en-US" dirty="0">
                <a:latin typeface="Arial" pitchFamily="34" charset="0"/>
              </a:rPr>
              <a:t> calculations). </a:t>
            </a:r>
            <a:endParaRPr lang="en-GB" dirty="0">
              <a:latin typeface="Arial" pitchFamily="34" charset="0"/>
            </a:endParaRPr>
          </a:p>
          <a:p>
            <a:r>
              <a:rPr lang="en-US" dirty="0">
                <a:latin typeface="Arial" pitchFamily="34" charset="0"/>
              </a:rPr>
              <a:t>Each rack occupies 11 square feet of space (allowing for the physical footprint and access to front and rear). Hence, the total number of servers at WWI occupies 88 square feet of data center floor space. Taking an nominal charge of $20 per square foot per month, these 8 racks of physical servers would cost the organization $72,225 a year.</a:t>
            </a:r>
          </a:p>
          <a:p>
            <a:endParaRPr lang="en-GB" dirty="0" smtClean="0"/>
          </a:p>
          <a:p>
            <a:r>
              <a:rPr lang="en-US" i="1" dirty="0">
                <a:latin typeface="Arial" pitchFamily="34" charset="0"/>
              </a:rPr>
              <a:t>Administration Costs:</a:t>
            </a:r>
            <a:endParaRPr lang="en-GB" i="1" dirty="0">
              <a:latin typeface="Arial" pitchFamily="34" charset="0"/>
            </a:endParaRPr>
          </a:p>
          <a:p>
            <a:r>
              <a:rPr lang="en-US" dirty="0">
                <a:latin typeface="Arial" pitchFamily="34" charset="0"/>
              </a:rPr>
              <a:t>The cost of administering a physical server environment can also be significant. Assuming that an IT administrator costs $100,000 a year to employ (when including salary, employment taxes, pension and health plans), each administrator looks after 30 physical servers and that they spend 50% of their time on server administration, then the company needs to employ the equivalent of 4 full-time administrators just to maintain these physical servers. Hence, annual administrative costs are in the region of $400,000.</a:t>
            </a:r>
          </a:p>
          <a:p>
            <a:endParaRPr lang="en-US" dirty="0">
              <a:latin typeface="Arial" pitchFamily="34" charset="0"/>
            </a:endParaRPr>
          </a:p>
          <a:p>
            <a:r>
              <a:rPr lang="en-GB" b="1" dirty="0" smtClean="0"/>
              <a:t>Consolidated on DBC Appliance</a:t>
            </a:r>
          </a:p>
          <a:p>
            <a:r>
              <a:rPr lang="en-GB" i="1" baseline="0" dirty="0" smtClean="0"/>
              <a:t>Hardware Costs:</a:t>
            </a:r>
          </a:p>
          <a:p>
            <a:r>
              <a:rPr lang="en-GB" baseline="0" dirty="0" smtClean="0"/>
              <a:t>200 physical servers can be consolidated to 1 single-rack DBC appliance. </a:t>
            </a:r>
            <a:r>
              <a:rPr lang="en-US" dirty="0">
                <a:latin typeface="Arial" pitchFamily="34" charset="0"/>
              </a:rPr>
              <a:t>Hardware costs include the acquisition cost depreciated over the expected lifetime of the equipment (typically five years with the DBC appliance) and the maintenance costs. The software costs can also be depreciated over a similar lifetime.</a:t>
            </a:r>
            <a:endParaRPr lang="en-GB" dirty="0">
              <a:latin typeface="Arial" pitchFamily="34" charset="0"/>
            </a:endParaRPr>
          </a:p>
          <a:p>
            <a:r>
              <a:rPr lang="en-US" dirty="0">
                <a:latin typeface="Arial" pitchFamily="34" charset="0"/>
              </a:rPr>
              <a:t>The hardware acquisition cost for a full rack is $800,000 (and for a half-rack is $400,000.)</a:t>
            </a:r>
            <a:endParaRPr lang="en-GB" dirty="0">
              <a:latin typeface="Arial" pitchFamily="34" charset="0"/>
            </a:endParaRPr>
          </a:p>
          <a:p>
            <a:r>
              <a:rPr lang="en-US" dirty="0">
                <a:latin typeface="Arial" pitchFamily="34" charset="0"/>
              </a:rPr>
              <a:t>In this scenario, this hardware cost of £800,000 would be depreciated over five years, resulting in a hardware acquisition cost of $160,000 each year.</a:t>
            </a:r>
            <a:r>
              <a:rPr lang="en-GB" dirty="0" smtClean="0">
                <a:effectLst/>
              </a:rPr>
              <a:t> </a:t>
            </a:r>
            <a:r>
              <a:rPr lang="en-GB" dirty="0">
                <a:latin typeface="Arial" pitchFamily="34" charset="0"/>
              </a:rPr>
              <a:t>Based on pre-production information. Final list price may differ from this figure.</a:t>
            </a:r>
          </a:p>
          <a:p>
            <a:endParaRPr lang="en-GB" dirty="0">
              <a:latin typeface="Arial" pitchFamily="34" charset="0"/>
            </a:endParaRPr>
          </a:p>
          <a:p>
            <a:r>
              <a:rPr lang="en-GB" i="1" dirty="0">
                <a:latin typeface="Arial" pitchFamily="34" charset="0"/>
              </a:rPr>
              <a:t>Software Costs:</a:t>
            </a:r>
            <a:endParaRPr lang="en-GB" dirty="0">
              <a:latin typeface="Arial" pitchFamily="34" charset="0"/>
            </a:endParaRPr>
          </a:p>
          <a:p>
            <a:r>
              <a:rPr lang="en-US" dirty="0">
                <a:latin typeface="Arial" pitchFamily="34" charset="0"/>
              </a:rPr>
              <a:t>The DBC Appliance comes with a full management environment and the operating systems and database licenses to run the virtual machines. This software package consists of the following items:</a:t>
            </a:r>
          </a:p>
          <a:p>
            <a:pPr marL="167950" indent="-167950">
              <a:buFont typeface="Arial" pitchFamily="34" charset="0"/>
              <a:buChar char="•"/>
            </a:pPr>
            <a:r>
              <a:rPr lang="en-US" b="1" dirty="0">
                <a:latin typeface="Arial" pitchFamily="34" charset="0"/>
              </a:rPr>
              <a:t>Windows Server 2008 R2 Data Center edition.</a:t>
            </a:r>
            <a:r>
              <a:rPr lang="en-US" dirty="0">
                <a:latin typeface="Arial" pitchFamily="34" charset="0"/>
              </a:rPr>
              <a:t> This is the operating system that provides the ability to run unlimited numbers of Windows Server 2008 R2 in the virtual machines. The Original Equipment Manufacturer (OEM) license price is included in the cost of the hardware.</a:t>
            </a:r>
            <a:endParaRPr lang="en-GB" dirty="0">
              <a:latin typeface="Arial" pitchFamily="34" charset="0"/>
            </a:endParaRPr>
          </a:p>
          <a:p>
            <a:pPr marL="167950" indent="-167950">
              <a:buFont typeface="Arial" pitchFamily="34" charset="0"/>
              <a:buChar char="•"/>
            </a:pPr>
            <a:r>
              <a:rPr lang="en-US" b="1" dirty="0">
                <a:latin typeface="Arial" pitchFamily="34" charset="0"/>
              </a:rPr>
              <a:t>SQL Server 2008 R2 Enterprise Edition</a:t>
            </a:r>
            <a:r>
              <a:rPr lang="en-US" dirty="0">
                <a:latin typeface="Arial" pitchFamily="34" charset="0"/>
              </a:rPr>
              <a:t>. This is the per-processor licensed version of SQL Server, so as long as each physical processor is licensed, you can run a copy of SQL Server in each virtual machine. The license price is $27,495 per processor and software assurance is 25% of the acquisition price per year. Note that if you have existing transferable SQL Server 2008 R2 Enterprise Edition per-processor licenses, you can attach these licenses to the DBC appliance and thus reduce costs. Without including any transferable licenses, the SQL Server licensing cost comes to $439,920 and the SA cost is $109,980.</a:t>
            </a:r>
            <a:endParaRPr lang="en-GB" dirty="0">
              <a:latin typeface="Arial" pitchFamily="34" charset="0"/>
            </a:endParaRPr>
          </a:p>
          <a:p>
            <a:pPr marL="167950" indent="-167950">
              <a:buFont typeface="Arial" pitchFamily="34" charset="0"/>
              <a:buChar char="•"/>
            </a:pPr>
            <a:r>
              <a:rPr lang="en-US" b="1" dirty="0">
                <a:latin typeface="Arial" pitchFamily="34" charset="0"/>
              </a:rPr>
              <a:t>Management Suite</a:t>
            </a:r>
            <a:r>
              <a:rPr lang="en-US" dirty="0">
                <a:latin typeface="Arial" pitchFamily="34" charset="0"/>
              </a:rPr>
              <a:t>. There is one SKU and price for the entire management suite, which provides you with all the software needed to manage the appliance. This package includes SQL Server 2008 R2 and custom versions of the System Center family of products, including System Center Configuration Manager 2007 R3, System Center Operations Manager 2007 R2, System Center Virtual Machine Manager 2008 R2 and System Center Management Suite Data Center. The complete package price is $140,000 with Software Assurance of 25% per year or $35,000.</a:t>
            </a:r>
            <a:endParaRPr lang="en-GB" dirty="0">
              <a:latin typeface="Arial" pitchFamily="34" charset="0"/>
            </a:endParaRPr>
          </a:p>
          <a:p>
            <a:pPr marL="167950" indent="-167950">
              <a:buFont typeface="Arial" pitchFamily="34" charset="0"/>
              <a:buChar char="•"/>
            </a:pPr>
            <a:r>
              <a:rPr lang="en-US" b="1" dirty="0">
                <a:latin typeface="Arial" pitchFamily="34" charset="0"/>
              </a:rPr>
              <a:t>HP Insight Control</a:t>
            </a:r>
            <a:r>
              <a:rPr lang="en-US" dirty="0">
                <a:latin typeface="Arial" pitchFamily="34" charset="0"/>
              </a:rPr>
              <a:t>. HP Insight Control for overall management is included in the price of the hardware.</a:t>
            </a:r>
            <a:r>
              <a:rPr lang="en-GB" dirty="0" smtClean="0">
                <a:effectLst/>
              </a:rPr>
              <a:t> </a:t>
            </a:r>
          </a:p>
          <a:p>
            <a:endParaRPr lang="en-GB" i="1" dirty="0">
              <a:latin typeface="Arial" pitchFamily="34" charset="0"/>
            </a:endParaRPr>
          </a:p>
          <a:p>
            <a:r>
              <a:rPr lang="en-US" dirty="0">
                <a:latin typeface="Arial" pitchFamily="34" charset="0"/>
              </a:rPr>
              <a:t>In this case, the only variable that can reduce the overall price you pay will be the number of unused transferable per-processor licenses of Microsoft SQL Server 2008 R2 Enterprise edition that you have available. In this scenario, assume that the company has 12 licenses available for transfer to the DBC appliance. </a:t>
            </a:r>
            <a:endParaRPr lang="en-GB" dirty="0">
              <a:latin typeface="Arial" pitchFamily="34" charset="0"/>
            </a:endParaRPr>
          </a:p>
          <a:p>
            <a:r>
              <a:rPr lang="en-US" dirty="0">
                <a:latin typeface="Arial" pitchFamily="34" charset="0"/>
              </a:rPr>
              <a:t>As with hardware, assume that the software is amortized across the expected lifetime of the device (5 years). The software costs then become $49,996 each year in depreciation and $144,980 in licensing maintenance, for a total cost of $194,976.</a:t>
            </a:r>
          </a:p>
          <a:p>
            <a:endParaRPr lang="en-US" dirty="0">
              <a:latin typeface="Arial" pitchFamily="34" charset="0"/>
            </a:endParaRPr>
          </a:p>
          <a:p>
            <a:r>
              <a:rPr lang="en-US" i="1" dirty="0">
                <a:latin typeface="Arial" pitchFamily="34" charset="0"/>
              </a:rPr>
              <a:t>Energy Costs:</a:t>
            </a:r>
          </a:p>
          <a:p>
            <a:r>
              <a:rPr lang="en-US" dirty="0">
                <a:latin typeface="Arial" pitchFamily="34" charset="0"/>
              </a:rPr>
              <a:t>The DBC Appliance consists of the following main heat-generating components:</a:t>
            </a:r>
            <a:endParaRPr lang="en-GB" dirty="0">
              <a:latin typeface="Arial" pitchFamily="34" charset="0"/>
            </a:endParaRPr>
          </a:p>
          <a:p>
            <a:pPr marL="167950" indent="-167950">
              <a:buFont typeface="Arial" pitchFamily="34" charset="0"/>
              <a:buChar char="•"/>
            </a:pPr>
            <a:r>
              <a:rPr lang="en-US" dirty="0">
                <a:latin typeface="Arial" pitchFamily="34" charset="0"/>
              </a:rPr>
              <a:t>8 x HP </a:t>
            </a:r>
            <a:r>
              <a:rPr lang="en-US" dirty="0" err="1">
                <a:latin typeface="Arial" pitchFamily="34" charset="0"/>
              </a:rPr>
              <a:t>ProLiant</a:t>
            </a:r>
            <a:r>
              <a:rPr lang="en-US" dirty="0">
                <a:latin typeface="Arial" pitchFamily="34" charset="0"/>
              </a:rPr>
              <a:t> BL465 G7</a:t>
            </a:r>
            <a:r>
              <a:rPr lang="en-US" dirty="0" smtClean="0">
                <a:latin typeface="Arial" pitchFamily="34" charset="0"/>
              </a:rPr>
              <a:t>, 192 </a:t>
            </a:r>
            <a:r>
              <a:rPr lang="en-US" dirty="0">
                <a:latin typeface="Arial" pitchFamily="34" charset="0"/>
              </a:rPr>
              <a:t>cores and 2048GB memory = 3,984 Watts, 13.58 BTUs</a:t>
            </a:r>
            <a:endParaRPr lang="en-GB" dirty="0">
              <a:latin typeface="Arial" pitchFamily="34" charset="0"/>
            </a:endParaRPr>
          </a:p>
          <a:p>
            <a:pPr marL="167950" indent="-167950">
              <a:buFont typeface="Arial" pitchFamily="34" charset="0"/>
              <a:buChar char="•"/>
            </a:pPr>
            <a:r>
              <a:rPr lang="en-US" dirty="0">
                <a:latin typeface="Arial" pitchFamily="34" charset="0"/>
              </a:rPr>
              <a:t>4 x HP P2000 storage (398 146GB 15K SFF disks, 57 TB raw capacity) = 1,522 Watts, 1.62 BTUs</a:t>
            </a:r>
            <a:endParaRPr lang="en-GB" dirty="0">
              <a:latin typeface="Arial" pitchFamily="34" charset="0"/>
            </a:endParaRPr>
          </a:p>
          <a:p>
            <a:pPr marL="167950" indent="-167950">
              <a:buFont typeface="Arial" pitchFamily="34" charset="0"/>
              <a:buChar char="•"/>
            </a:pPr>
            <a:r>
              <a:rPr lang="en-US" dirty="0">
                <a:latin typeface="Arial" pitchFamily="34" charset="0"/>
              </a:rPr>
              <a:t>12 x D2700 JBODS = 3,600 Watts, 0.96 BTUs</a:t>
            </a:r>
            <a:endParaRPr lang="en-GB" dirty="0">
              <a:latin typeface="Arial" pitchFamily="34" charset="0"/>
            </a:endParaRPr>
          </a:p>
          <a:p>
            <a:r>
              <a:rPr lang="en-GB" dirty="0" smtClean="0"/>
              <a:t>Total</a:t>
            </a:r>
            <a:r>
              <a:rPr lang="en-GB" baseline="0" dirty="0" smtClean="0"/>
              <a:t> energy costs = $8,009 power + $3,879 cooling</a:t>
            </a:r>
          </a:p>
          <a:p>
            <a:r>
              <a:rPr lang="en-GB" baseline="0" dirty="0" smtClean="0"/>
              <a:t>$11,888</a:t>
            </a:r>
          </a:p>
          <a:p>
            <a:endParaRPr lang="en-GB" baseline="0" dirty="0" smtClean="0"/>
          </a:p>
          <a:p>
            <a:r>
              <a:rPr lang="en-US" i="1" dirty="0">
                <a:latin typeface="Arial" pitchFamily="34" charset="0"/>
              </a:rPr>
              <a:t>Space Usage Costs:</a:t>
            </a:r>
            <a:endParaRPr lang="en-GB" i="1" dirty="0">
              <a:latin typeface="Arial" pitchFamily="34" charset="0"/>
            </a:endParaRPr>
          </a:p>
          <a:p>
            <a:r>
              <a:rPr lang="en-US" dirty="0">
                <a:latin typeface="Arial" pitchFamily="34" charset="0"/>
              </a:rPr>
              <a:t>With 200 databases to consolidate and an achievable 200:1 consolidation ratio, the company can host all their current physical database instances on a single full-height DBC appliance. As with the previous space calculation, this single rack requires 11 square feet, which at the representative cost of $25 per square foot per month comes to $3,300 a year.</a:t>
            </a:r>
            <a:r>
              <a:rPr lang="en-US" baseline="30000" dirty="0">
                <a:latin typeface="Arial" pitchFamily="34" charset="0"/>
              </a:rPr>
              <a:t> </a:t>
            </a:r>
          </a:p>
          <a:p>
            <a:endParaRPr lang="en-GB" dirty="0">
              <a:latin typeface="Arial" pitchFamily="34" charset="0"/>
            </a:endParaRPr>
          </a:p>
          <a:p>
            <a:r>
              <a:rPr lang="en-US" i="1" dirty="0">
                <a:latin typeface="Arial" pitchFamily="34" charset="0"/>
              </a:rPr>
              <a:t>Administration Costs:</a:t>
            </a:r>
            <a:endParaRPr lang="en-GB" i="1" dirty="0">
              <a:latin typeface="Arial" pitchFamily="34" charset="0"/>
            </a:endParaRPr>
          </a:p>
          <a:p>
            <a:r>
              <a:rPr lang="en-US" dirty="0">
                <a:latin typeface="Arial" pitchFamily="34" charset="0"/>
              </a:rPr>
              <a:t>This paper assumes that each DBC appliance requires a dedicated full-time administrator who has no other responsibilities, which in this case will result in an overall administrative cost of $100,000 each year for the single DBC appliance.</a:t>
            </a:r>
            <a:r>
              <a:rPr lang="en-GB" dirty="0" smtClean="0">
                <a:effectLst/>
              </a:rPr>
              <a:t> </a:t>
            </a:r>
            <a:endParaRPr lang="en-GB" dirty="0">
              <a:latin typeface="Arial" pitchFamily="34" charset="0"/>
            </a:endParaRPr>
          </a:p>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latin typeface="Arial" pitchFamily="34" charset="0"/>
            </a:endParaRPr>
          </a:p>
        </p:txBody>
      </p:sp>
      <p:sp>
        <p:nvSpPr>
          <p:cNvPr id="5" name="Date Placeholder 4"/>
          <p:cNvSpPr>
            <a:spLocks noGrp="1"/>
          </p:cNvSpPr>
          <p:nvPr>
            <p:ph type="dt" idx="11"/>
          </p:nvPr>
        </p:nvSpPr>
        <p:spPr/>
        <p:txBody>
          <a:bodyPr/>
          <a:lstStyle/>
          <a:p>
            <a:fld id="{D85BF2BE-8235-4378-8502-55E93B552AC0}" type="datetime1">
              <a:rPr lang="en-US" smtClean="0">
                <a:solidFill>
                  <a:prstClr val="black"/>
                </a:solidFill>
              </a:rPr>
              <a:pPr/>
              <a:t>3/20/2012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433955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3/20/2012 1:58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3/20/2012 1:58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3/20/2012 1:58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3/20/2012 1:58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defTabSz="915664">
              <a:lnSpc>
                <a:spcPct val="100000"/>
              </a:lnSpc>
              <a:spcBef>
                <a:spcPct val="0"/>
              </a:spcBef>
              <a:spcAft>
                <a:spcPts val="0"/>
              </a:spcAft>
              <a:defRPr/>
            </a:pPr>
            <a:r>
              <a:rPr lang="en-US" sz="1000" b="1" dirty="0"/>
              <a:t>Transition from previous slide</a:t>
            </a:r>
          </a:p>
          <a:p>
            <a:r>
              <a:rPr lang="en-US" sz="1200" dirty="0"/>
              <a:t>Let’s talk about the transformation that's actually happening within IT.</a:t>
            </a:r>
          </a:p>
          <a:p>
            <a:r>
              <a:rPr lang="en-US" sz="1200" dirty="0"/>
              <a:t> </a:t>
            </a:r>
          </a:p>
          <a:p>
            <a:pPr>
              <a:spcBef>
                <a:spcPct val="0"/>
              </a:spcBef>
            </a:pPr>
            <a:r>
              <a:rPr lang="en-US" sz="1000" b="1" dirty="0"/>
              <a:t>Goal of this slide</a:t>
            </a:r>
          </a:p>
          <a:p>
            <a:pPr>
              <a:spcBef>
                <a:spcPct val="0"/>
              </a:spcBef>
            </a:pPr>
            <a:r>
              <a:rPr lang="en-US" sz="1000" dirty="0"/>
              <a:t>Frames the enterprise cloud computing conversation by highlighting the evolution from traditional to cloud computing models. Define industry taxonomy around </a:t>
            </a:r>
            <a:r>
              <a:rPr lang="en-US" sz="1000" dirty="0" err="1"/>
              <a:t>IaaS</a:t>
            </a:r>
            <a:r>
              <a:rPr lang="en-US" sz="1000" dirty="0"/>
              <a:t> and </a:t>
            </a:r>
            <a:r>
              <a:rPr lang="en-US" sz="1000" dirty="0" err="1"/>
              <a:t>PaaS</a:t>
            </a:r>
            <a:r>
              <a:rPr lang="en-US" sz="1000" dirty="0"/>
              <a:t>. </a:t>
            </a:r>
          </a:p>
          <a:p>
            <a:pPr>
              <a:spcBef>
                <a:spcPct val="0"/>
              </a:spcBef>
            </a:pPr>
            <a:endParaRPr lang="en-US" sz="1000" b="1" dirty="0"/>
          </a:p>
          <a:p>
            <a:pPr defTabSz="1098784">
              <a:spcAft>
                <a:spcPts val="401"/>
              </a:spcAft>
              <a:defRPr/>
            </a:pPr>
            <a:r>
              <a:rPr lang="en-US" sz="1000" b="1" dirty="0"/>
              <a:t>Talking Points: </a:t>
            </a:r>
          </a:p>
          <a:p>
            <a:pPr marL="171687" indent="-171687">
              <a:buFont typeface="Arial" pitchFamily="34" charset="0"/>
              <a:buChar char="•"/>
            </a:pPr>
            <a:r>
              <a:rPr lang="en-US" sz="1200" dirty="0"/>
              <a:t>If you're in the infrastructure as a service layer (</a:t>
            </a:r>
            <a:r>
              <a:rPr lang="en-US" sz="1200" dirty="0" err="1"/>
              <a:t>IaaS</a:t>
            </a:r>
            <a:r>
              <a:rPr lang="en-US" sz="1200" dirty="0"/>
              <a:t>), you're thinking about your datacenter as a set of pooled virtual resources (including compute, network and storage), not in terms of individual hosts or VMs. That said, you still have to manage the virtual infrastructure, operating system and the full application stack. </a:t>
            </a:r>
          </a:p>
          <a:p>
            <a:pPr marL="171687" indent="-171687">
              <a:buFont typeface="Arial" pitchFamily="34" charset="0"/>
              <a:buChar char="•"/>
            </a:pPr>
            <a:r>
              <a:rPr lang="en-US" sz="1200" dirty="0"/>
              <a:t>When you're in the platform as a service layer (</a:t>
            </a:r>
            <a:r>
              <a:rPr lang="en-US" sz="1200" dirty="0" err="1"/>
              <a:t>PaaS</a:t>
            </a:r>
            <a:r>
              <a:rPr lang="en-US" sz="1200" dirty="0"/>
              <a:t>), you're talking about building applications which will then be delivered as a service – the platform providing all the required building blocks for your app. You don’t have to worry about the underlying infrastructure, operating systems or the application platform infrastructure. You can focus all your energies on your applications.  With Windows Azure with primarily offer </a:t>
            </a:r>
            <a:r>
              <a:rPr lang="en-US" sz="1200" dirty="0" err="1"/>
              <a:t>PaaS</a:t>
            </a:r>
            <a:r>
              <a:rPr lang="en-US" sz="1200" dirty="0"/>
              <a:t> but are moving towards robust </a:t>
            </a:r>
            <a:r>
              <a:rPr lang="en-US" sz="1200" dirty="0" err="1"/>
              <a:t>IaaS</a:t>
            </a:r>
            <a:r>
              <a:rPr lang="en-US" sz="1200" dirty="0"/>
              <a:t> capabilities (more to come in this presentation with the Roadmap)</a:t>
            </a:r>
          </a:p>
          <a:p>
            <a:pPr marL="171687" indent="-171687">
              <a:spcBef>
                <a:spcPct val="0"/>
              </a:spcBef>
              <a:buFont typeface="Arial" pitchFamily="34" charset="0"/>
              <a:buChar char="•"/>
            </a:pPr>
            <a:r>
              <a:rPr lang="en-US" sz="1000" dirty="0"/>
              <a:t>A couple of data points from internal Microsoft research: </a:t>
            </a:r>
          </a:p>
          <a:p>
            <a:pPr marL="629518" lvl="1" indent="-171687">
              <a:spcBef>
                <a:spcPct val="0"/>
              </a:spcBef>
            </a:pPr>
            <a:r>
              <a:rPr lang="en-US" sz="1000" dirty="0"/>
              <a:t>41% of our customers are using services across on premise and public clouds</a:t>
            </a:r>
          </a:p>
          <a:p>
            <a:pPr marL="629518" lvl="1" indent="-171687">
              <a:spcBef>
                <a:spcPct val="0"/>
              </a:spcBef>
            </a:pPr>
            <a:r>
              <a:rPr lang="en-US" sz="1000" dirty="0"/>
              <a:t>80% of our customers over next 3 to 5 years will use hybrid models</a:t>
            </a:r>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5D0EA3-1965-4818-A666-D9602DDFFE70}"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92500" lnSpcReduction="20000"/>
          </a:bodyPr>
          <a:lstStyle/>
          <a:p>
            <a:r>
              <a:rPr lang="en-US" b="1" dirty="0" smtClean="0"/>
              <a:t>Slide Objectives:</a:t>
            </a:r>
          </a:p>
          <a:p>
            <a:pPr marL="169817" indent="-169817">
              <a:buFont typeface="Arial" pitchFamily="34" charset="0"/>
              <a:buChar char="•"/>
            </a:pPr>
            <a:r>
              <a:rPr lang="en-US" b="0" dirty="0" smtClean="0"/>
              <a:t>Explain</a:t>
            </a:r>
            <a:r>
              <a:rPr lang="en-US" b="0" baseline="0" dirty="0" smtClean="0"/>
              <a:t> the differences and relationship between IaaS, PaaS, and SaaS in more detail.</a:t>
            </a:r>
            <a:endParaRPr lang="en-US" b="0" dirty="0" smtClean="0"/>
          </a:p>
          <a:p>
            <a:endParaRPr lang="en-US" b="1" dirty="0" smtClean="0"/>
          </a:p>
          <a:p>
            <a:r>
              <a:rPr lang="en-US" b="1" dirty="0" smtClean="0"/>
              <a:t>Speaking Points:</a:t>
            </a:r>
          </a:p>
          <a:p>
            <a:pPr marL="169817" indent="-169817">
              <a:buFont typeface="Arial" pitchFamily="34" charset="0"/>
              <a:buChar char="•"/>
            </a:pPr>
            <a:r>
              <a:rPr lang="en-US" dirty="0" smtClean="0"/>
              <a:t>Here’s another</a:t>
            </a:r>
            <a:r>
              <a:rPr lang="en-US" baseline="0" dirty="0" smtClean="0"/>
              <a:t> way to look at the cloud services taxonomy and how this taxonomy maps to the components in an IT infrastructure.     </a:t>
            </a:r>
          </a:p>
          <a:p>
            <a:pPr marL="169817" indent="-169817">
              <a:buFont typeface="Arial" pitchFamily="34" charset="0"/>
              <a:buChar char="•"/>
            </a:pPr>
            <a:r>
              <a:rPr lang="en-US" baseline="0" dirty="0" smtClean="0"/>
              <a:t>Packaged Software</a:t>
            </a:r>
          </a:p>
          <a:p>
            <a:pPr marL="380770" lvl="1" indent="-169817"/>
            <a:r>
              <a:rPr lang="en-US" baseline="0" dirty="0" smtClean="0"/>
              <a:t>With packaged software a customer would be responsible for managing the entire stack – ranging from the network connectivity to the applications.  </a:t>
            </a:r>
          </a:p>
          <a:p>
            <a:pPr marL="169817" indent="-169817">
              <a:buFont typeface="Arial" pitchFamily="34" charset="0"/>
              <a:buChar char="•"/>
            </a:pPr>
            <a:r>
              <a:rPr lang="en-US" baseline="0" dirty="0" smtClean="0"/>
              <a:t>IaaS</a:t>
            </a:r>
          </a:p>
          <a:p>
            <a:pPr marL="380770" lvl="1" indent="-169817"/>
            <a:r>
              <a:rPr lang="en-US" baseline="0" dirty="0" smtClean="0"/>
              <a:t>With Infrastructure as a Service, the lower levels of the stack are managed by a vendor.  Some of these components can be provided by traditional hosters – in fact most of them have moved to having a virtualized offering.  </a:t>
            </a:r>
          </a:p>
          <a:p>
            <a:pPr marL="380770" lvl="1" indent="-169817"/>
            <a:r>
              <a:rPr lang="en-US" baseline="0" dirty="0" smtClean="0"/>
              <a:t>Very few actually provide an OS</a:t>
            </a:r>
          </a:p>
          <a:p>
            <a:pPr marL="380770" lvl="1" indent="-169817"/>
            <a:r>
              <a:rPr lang="en-US" baseline="0" dirty="0" smtClean="0"/>
              <a:t>The customer is still responsible for managing the OS through the Applications.  </a:t>
            </a:r>
          </a:p>
          <a:p>
            <a:pPr marL="380770" lvl="1" indent="-169817" defTabSz="905655">
              <a:spcAft>
                <a:spcPts val="330"/>
              </a:spcAft>
              <a:defRPr/>
            </a:pPr>
            <a:r>
              <a:rPr lang="en-US" baseline="0" dirty="0" smtClean="0"/>
              <a:t>For the developer, an obvious benefit with IaaS is that it frees the developer from many concerns when provisioning physical or virtual machines. </a:t>
            </a:r>
          </a:p>
          <a:p>
            <a:pPr marL="380770" lvl="1" indent="-169817" defTabSz="905655">
              <a:spcAft>
                <a:spcPts val="330"/>
              </a:spcAft>
              <a:defRPr/>
            </a:pPr>
            <a:r>
              <a:rPr lang="en-US" baseline="0" dirty="0" smtClean="0"/>
              <a:t>This was one of the earliest and primary use cases for Amazon Web Services Elastic Cloud Compute (EC2). </a:t>
            </a:r>
          </a:p>
          <a:p>
            <a:pPr marL="380770" lvl="1" indent="-169817" defTabSz="905655">
              <a:spcAft>
                <a:spcPts val="330"/>
              </a:spcAft>
              <a:defRPr/>
            </a:pPr>
            <a:r>
              <a:rPr lang="en-US" baseline="0" dirty="0" smtClean="0"/>
              <a:t>Developers were able to readily provision virtual machines (AMIs) on EC2, develop and test solutions and, often, run the results ‘in production’. </a:t>
            </a:r>
          </a:p>
          <a:p>
            <a:pPr marL="380770" lvl="1" indent="-169817" defTabSz="905655">
              <a:spcAft>
                <a:spcPts val="330"/>
              </a:spcAft>
              <a:defRPr/>
            </a:pPr>
            <a:r>
              <a:rPr lang="en-US" baseline="0" dirty="0" smtClean="0"/>
              <a:t>The only requirement was a credit card to pay for the services.</a:t>
            </a:r>
          </a:p>
          <a:p>
            <a:pPr marL="169817" indent="-169817">
              <a:buFont typeface="Arial" pitchFamily="34" charset="0"/>
              <a:buChar char="•"/>
            </a:pPr>
            <a:r>
              <a:rPr lang="en-US" baseline="0" dirty="0" smtClean="0"/>
              <a:t>PaaS</a:t>
            </a:r>
          </a:p>
          <a:p>
            <a:pPr marL="380770" lvl="1" indent="-169817"/>
            <a:r>
              <a:rPr lang="en-US" baseline="0" dirty="0" smtClean="0"/>
              <a:t>With Platform as a Service, everything from the network connectivity through the runtime is provided and managed by the platform vendor.  </a:t>
            </a:r>
          </a:p>
          <a:p>
            <a:pPr marL="380770" lvl="1" indent="-169817"/>
            <a:r>
              <a:rPr lang="en-US" baseline="0" dirty="0" smtClean="0"/>
              <a:t>The Windows Azure best fits in this category today.  </a:t>
            </a:r>
          </a:p>
          <a:p>
            <a:pPr marL="380770" lvl="1" indent="-169817"/>
            <a:r>
              <a:rPr lang="en-US" baseline="0" dirty="0" smtClean="0"/>
              <a:t>In fact because we don’t provide access to the underlying virtualization or operating system today, we’re often referred to as not providing IaaS.</a:t>
            </a:r>
          </a:p>
          <a:p>
            <a:pPr marL="380770" lvl="1" indent="-169817"/>
            <a:r>
              <a:rPr lang="en-US" dirty="0" smtClean="0"/>
              <a:t>PaaS offerings</a:t>
            </a:r>
            <a:r>
              <a:rPr lang="en-US" baseline="0" dirty="0" smtClean="0"/>
              <a:t> further reduce the developer burden by additionally supporting the platform runtime and related application services. </a:t>
            </a:r>
          </a:p>
          <a:p>
            <a:pPr marL="380770" lvl="1" indent="-169817"/>
            <a:r>
              <a:rPr lang="en-US" baseline="0" dirty="0" smtClean="0"/>
              <a:t>With PaaS, the developer can, almost immediately, begin creating the business logic for an application. </a:t>
            </a:r>
          </a:p>
          <a:p>
            <a:pPr marL="380770" lvl="1" indent="-169817"/>
            <a:r>
              <a:rPr lang="en-US" baseline="0" dirty="0" smtClean="0"/>
              <a:t>Potentially, the increases in productivity are considerable and, because the hardware and operational aspects of the cloud platform are also managed by the cloud platform provider, applications can quickly be taken from an idea to reality very quickly.</a:t>
            </a:r>
            <a:endParaRPr lang="en-US" dirty="0" smtClean="0"/>
          </a:p>
          <a:p>
            <a:pPr marL="169817" indent="-169817">
              <a:buFont typeface="Arial" pitchFamily="34" charset="0"/>
              <a:buChar char="•"/>
            </a:pPr>
            <a:r>
              <a:rPr lang="en-US" baseline="0" dirty="0" smtClean="0"/>
              <a:t>SaaS</a:t>
            </a:r>
          </a:p>
          <a:p>
            <a:pPr marL="380770" lvl="1" indent="-169817"/>
            <a:r>
              <a:rPr lang="en-US" dirty="0" smtClean="0"/>
              <a:t>Finally, with SaaS,</a:t>
            </a:r>
            <a:r>
              <a:rPr lang="en-US" baseline="0" dirty="0" smtClean="0"/>
              <a:t> a vendor provides the application and abstracts you from all of the underlying components.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6473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defTabSz="914255">
              <a:defRPr/>
            </a:pPr>
            <a:r>
              <a:rPr lang="en-US" sz="1200" dirty="0"/>
              <a:t>NO OTHER company can match Microsoft today in our experience on running and building services.  We know what it takes to do this, because we’ve been running services at Internet scale for years – from MSN in 1995, to Hotmail, Windows Live, and Bing, today.    </a:t>
            </a:r>
          </a:p>
          <a:p>
            <a:pPr defTabSz="914255">
              <a:defRPr/>
            </a:pPr>
            <a:endParaRPr lang="en-US" sz="1200" dirty="0"/>
          </a:p>
          <a:p>
            <a:r>
              <a:rPr lang="en-US" sz="1200" dirty="0"/>
              <a:t>For example, we handle:</a:t>
            </a:r>
          </a:p>
          <a:p>
            <a:pPr marL="171430" indent="-171430">
              <a:buFont typeface="Arial" pitchFamily="34" charset="0"/>
              <a:buChar char="•"/>
            </a:pPr>
            <a:r>
              <a:rPr lang="en-US" sz="1200" dirty="0"/>
              <a:t>9.9 billion messages a day via Windows Live Messenger</a:t>
            </a:r>
          </a:p>
          <a:p>
            <a:pPr marL="171430" indent="-171430">
              <a:buFont typeface="Arial" pitchFamily="34" charset="0"/>
              <a:buChar char="•"/>
            </a:pPr>
            <a:r>
              <a:rPr lang="en-US" sz="1200" dirty="0"/>
              <a:t>600 million unique users every month on Windows Live &amp; MSN</a:t>
            </a:r>
          </a:p>
          <a:p>
            <a:pPr marL="171430" indent="-171430">
              <a:buFont typeface="Arial" pitchFamily="34" charset="0"/>
              <a:buChar char="•"/>
            </a:pPr>
            <a:r>
              <a:rPr lang="en-US" sz="1200" dirty="0"/>
              <a:t>1 Petabyte+ of updates served every month by Windows Update to millions of servers and hundreds of millions of PCs worldwide</a:t>
            </a:r>
          </a:p>
          <a:p>
            <a:pPr marL="171430" indent="-171430">
              <a:buFont typeface="Arial" pitchFamily="34" charset="0"/>
              <a:buChar char="•"/>
            </a:pPr>
            <a:r>
              <a:rPr lang="en-US" sz="1200" dirty="0"/>
              <a:t>5M LiveMeeting conference minutes per year</a:t>
            </a:r>
          </a:p>
          <a:p>
            <a:pPr marL="171430" indent="-171430">
              <a:buFont typeface="Arial" pitchFamily="34" charset="0"/>
              <a:buChar char="•"/>
            </a:pPr>
            <a:r>
              <a:rPr lang="en-US" sz="1200" dirty="0"/>
              <a:t>Forefront for Exchange filters 1B emails per month</a:t>
            </a:r>
          </a:p>
          <a:p>
            <a:pPr defTabSz="914255">
              <a:defRPr/>
            </a:pPr>
            <a:endParaRPr lang="en-US" sz="1200" dirty="0"/>
          </a:p>
          <a:p>
            <a:pPr defTabSz="914255">
              <a:defRPr/>
            </a:pPr>
            <a:r>
              <a:rPr lang="en-US" sz="1200" dirty="0"/>
              <a:t>To support this and our business cloud services, we’ve made and continue to make significant investments in our datacenter infrastructure that our cloud services run on – resulting in a number of advantages: financially backed SLAs, a standard cost operating model, industry-leading modular datacenter models, a consumption-based chargeback model, and the ability to achieve global targets like a Power Usage Effectiveness (PUE) of 1.25.  </a:t>
            </a:r>
          </a:p>
          <a:p>
            <a:pPr defTabSz="914255">
              <a:defRPr/>
            </a:pPr>
            <a:endParaRPr lang="en-US" sz="1200" dirty="0"/>
          </a:p>
          <a:p>
            <a:pPr defTabSz="914255">
              <a:defRPr/>
            </a:pPr>
            <a:r>
              <a:rPr lang="en-US" sz="1200" dirty="0"/>
              <a:t>This is all alongside our full commitment in the engineering discipline and the operations discipline around delivering the cloud.  </a:t>
            </a:r>
          </a:p>
          <a:p>
            <a:endParaRPr lang="en-US" sz="1200" dirty="0"/>
          </a:p>
          <a:p>
            <a:endParaRPr lang="en-US" dirty="0" smtClean="0">
              <a:latin typeface="Arial" charset="0"/>
              <a:ea typeface="ＭＳ Ｐゴシック" pitchFamily="-96" charset="-128"/>
            </a:endParaRPr>
          </a:p>
          <a:p>
            <a:r>
              <a:rPr lang="en-US" b="1" u="sng" dirty="0" smtClean="0">
                <a:latin typeface="Arial" charset="0"/>
                <a:ea typeface="ＭＳ Ｐゴシック" pitchFamily="-96" charset="-128"/>
              </a:rPr>
              <a:t>Deeper Details on Microsoft Global Foundation Services (GFS) </a:t>
            </a:r>
          </a:p>
          <a:p>
            <a:endParaRPr lang="en-US" dirty="0" smtClean="0">
              <a:latin typeface="Arial" charset="0"/>
              <a:ea typeface="ＭＳ Ｐゴシック" pitchFamily="-96" charset="-128"/>
            </a:endParaRPr>
          </a:p>
          <a:p>
            <a:pPr algn="l"/>
            <a:r>
              <a:rPr lang="en-US" b="1" dirty="0" smtClean="0">
                <a:latin typeface="Arial" charset="0"/>
                <a:ea typeface="ＭＳ Ｐゴシック" pitchFamily="-96" charset="-128"/>
              </a:rPr>
              <a:t>Infrastructure</a:t>
            </a:r>
            <a:r>
              <a:rPr lang="en-US" b="1" baseline="0" dirty="0" smtClean="0">
                <a:latin typeface="Arial" charset="0"/>
                <a:ea typeface="ＭＳ Ｐゴシック" pitchFamily="-96" charset="-128"/>
              </a:rPr>
              <a:t> Services </a:t>
            </a:r>
            <a:r>
              <a:rPr lang="en-US" b="1" dirty="0" smtClean="0">
                <a:latin typeface="Arial" charset="0"/>
                <a:ea typeface="ＭＳ Ｐゴシック" pitchFamily="-96" charset="-128"/>
              </a:rPr>
              <a:t>Operations</a:t>
            </a:r>
            <a:r>
              <a:rPr lang="en-US" dirty="0" smtClean="0">
                <a:latin typeface="Arial" charset="0"/>
                <a:ea typeface="ＭＳ Ｐゴシック" pitchFamily="-96" charset="-128"/>
              </a:rPr>
              <a:t> – Microsoft Global Foundation Services (GFS) manages our global network of data centers and provides 1) Physical and Site Security 2)Critical Environments Support (Power, Water, Redundancy) and 3) Technical Support (Racks, Servers, Switches) with a focus on operational excellence to deliver lowest cost and highest service delivery globally.</a:t>
            </a:r>
          </a:p>
          <a:p>
            <a:pPr algn="l"/>
            <a:endParaRPr lang="en-US" dirty="0" smtClean="0">
              <a:latin typeface="Arial" charset="0"/>
              <a:ea typeface="ＭＳ Ｐゴシック" pitchFamily="-96" charset="-128"/>
            </a:endParaRPr>
          </a:p>
          <a:p>
            <a:r>
              <a:rPr lang="en-US" b="1" dirty="0" smtClean="0">
                <a:latin typeface="Arial" charset="0"/>
                <a:ea typeface="ＭＳ Ｐゴシック" pitchFamily="-96" charset="-128"/>
              </a:rPr>
              <a:t>Data Center Innovation</a:t>
            </a:r>
            <a:r>
              <a:rPr lang="en-US" dirty="0" smtClean="0">
                <a:latin typeface="Arial" charset="0"/>
                <a:ea typeface="ＭＳ Ｐゴシック" pitchFamily="-96" charset="-128"/>
              </a:rPr>
              <a:t> – GFS continues to deliver effective and efficient DC and infrastructure designs that deliver the most value to our internal customers. Today this means our IT Pre-Assembled Components (ITPACs) for our future modular data centers will provide a lower cost CAPEX per Mega Watt,  enhanced speed to market, and reduction in OPEX.  ITPACs are a game changer.</a:t>
            </a:r>
          </a:p>
          <a:p>
            <a:endParaRPr lang="en-US" dirty="0" smtClean="0">
              <a:latin typeface="Arial" charset="0"/>
              <a:ea typeface="ＭＳ Ｐゴシック" pitchFamily="-96" charset="-128"/>
            </a:endParaRPr>
          </a:p>
          <a:p>
            <a:pPr defTabSz="914292">
              <a:lnSpc>
                <a:spcPct val="100000"/>
              </a:lnSpc>
              <a:spcAft>
                <a:spcPts val="0"/>
              </a:spcAft>
              <a:defRPr/>
            </a:pPr>
            <a:r>
              <a:rPr lang="en-US" b="1" dirty="0" smtClean="0">
                <a:latin typeface="Arial" charset="0"/>
                <a:ea typeface="ＭＳ Ｐゴシック" pitchFamily="-96" charset="-128"/>
              </a:rPr>
              <a:t>Global Capacity – </a:t>
            </a:r>
            <a:r>
              <a:rPr lang="en-US" sz="1200" dirty="0"/>
              <a:t>When choosing future datacenter sites, we take into account over 35 weighted criteria,  including close proximity to an ample and stable power source and fiber optic networks, affordable pool of skilled labor, affordable energy rates, taxes, and capacity capabilities needed for our local, regional and global customers to determine the long-term viability of each site. </a:t>
            </a:r>
          </a:p>
          <a:p>
            <a:endParaRPr lang="en-US" dirty="0" smtClean="0">
              <a:latin typeface="Arial" charset="0"/>
              <a:ea typeface="ＭＳ Ｐゴシック" pitchFamily="-96" charset="-128"/>
            </a:endParaRPr>
          </a:p>
          <a:p>
            <a:r>
              <a:rPr lang="en-US" b="1" dirty="0" smtClean="0">
                <a:latin typeface="Arial" charset="0"/>
                <a:ea typeface="ＭＳ Ｐゴシック" pitchFamily="-96" charset="-128"/>
              </a:rPr>
              <a:t>Utility pricing</a:t>
            </a:r>
            <a:r>
              <a:rPr lang="en-US" dirty="0" smtClean="0">
                <a:latin typeface="Arial" charset="0"/>
                <a:ea typeface="ＭＳ Ｐゴシック" pitchFamily="-96" charset="-128"/>
              </a:rPr>
              <a:t> – this is how GFS charges its customers by consumptions units and Consumption statements</a:t>
            </a:r>
            <a:r>
              <a:rPr lang="en-US" baseline="0" dirty="0" smtClean="0">
                <a:latin typeface="Arial" charset="0"/>
                <a:ea typeface="ＭＳ Ｐゴシック" pitchFamily="-96" charset="-128"/>
              </a:rPr>
              <a:t> </a:t>
            </a:r>
            <a:r>
              <a:rPr lang="en-US" dirty="0" smtClean="0">
                <a:latin typeface="Arial" charset="0"/>
                <a:ea typeface="ＭＳ Ｐゴシック" pitchFamily="-96" charset="-128"/>
              </a:rPr>
              <a:t>are issued every 30 days to customers for: </a:t>
            </a:r>
            <a:r>
              <a:rPr lang="en-US" b="1" dirty="0" smtClean="0">
                <a:latin typeface="Arial" charset="0"/>
                <a:ea typeface="ＭＳ Ｐゴシック" pitchFamily="-96" charset="-128"/>
              </a:rPr>
              <a:t>Compute (</a:t>
            </a:r>
            <a:r>
              <a:rPr lang="en-US" dirty="0" smtClean="0">
                <a:latin typeface="Arial" charset="0"/>
                <a:ea typeface="ＭＳ Ｐゴシック" pitchFamily="-96" charset="-128"/>
              </a:rPr>
              <a:t>VM / hour), </a:t>
            </a:r>
            <a:r>
              <a:rPr lang="en-US" b="1" dirty="0" smtClean="0">
                <a:latin typeface="Arial" charset="0"/>
                <a:ea typeface="ＭＳ Ｐゴシック" pitchFamily="-96" charset="-128"/>
              </a:rPr>
              <a:t>Storage  </a:t>
            </a:r>
            <a:r>
              <a:rPr lang="en-US" dirty="0" smtClean="0">
                <a:latin typeface="Arial" charset="0"/>
                <a:ea typeface="ＭＳ Ｐゴシック" pitchFamily="-96" charset="-128"/>
              </a:rPr>
              <a:t>($ per GB), </a:t>
            </a:r>
            <a:r>
              <a:rPr lang="en-US" b="1" dirty="0" smtClean="0">
                <a:latin typeface="Arial" charset="0"/>
                <a:ea typeface="ＭＳ Ｐゴシック" pitchFamily="-96" charset="-128"/>
              </a:rPr>
              <a:t>Network  </a:t>
            </a:r>
            <a:r>
              <a:rPr lang="en-US" dirty="0" smtClean="0">
                <a:latin typeface="Arial" charset="0"/>
                <a:ea typeface="ＭＳ Ｐゴシック" pitchFamily="-96" charset="-128"/>
              </a:rPr>
              <a:t>(traffic), </a:t>
            </a:r>
            <a:r>
              <a:rPr lang="en-US" b="1" dirty="0" smtClean="0">
                <a:latin typeface="Arial" charset="0"/>
                <a:ea typeface="ＭＳ Ｐゴシック" pitchFamily="-96" charset="-128"/>
              </a:rPr>
              <a:t>Incidents </a:t>
            </a:r>
            <a:r>
              <a:rPr lang="en-US" dirty="0" smtClean="0">
                <a:latin typeface="Arial" charset="0"/>
                <a:ea typeface="ＭＳ Ｐゴシック" pitchFamily="-96" charset="-128"/>
              </a:rPr>
              <a:t>(tickets)</a:t>
            </a:r>
          </a:p>
          <a:p>
            <a:endParaRPr lang="en-US" dirty="0" smtClean="0"/>
          </a:p>
          <a:p>
            <a:pPr lvl="0"/>
            <a:r>
              <a:rPr lang="en-US" b="1" dirty="0" smtClean="0">
                <a:latin typeface="Arial" charset="0"/>
                <a:ea typeface="ＭＳ Ｐゴシック" pitchFamily="-96" charset="-128"/>
              </a:rPr>
              <a:t>SOC/NOC</a:t>
            </a:r>
            <a:r>
              <a:rPr lang="en-US" dirty="0" smtClean="0">
                <a:latin typeface="Arial" charset="0"/>
                <a:ea typeface="ＭＳ Ｐゴシック" pitchFamily="-96" charset="-128"/>
              </a:rPr>
              <a:t> – </a:t>
            </a:r>
            <a:r>
              <a:rPr lang="en-US" sz="1200" dirty="0">
                <a:latin typeface="Segoe UI Semibold"/>
              </a:rPr>
              <a:t>GFS manages the Microsoft Operations Center (MOC) that  is a Tier 1 federated Ops center </a:t>
            </a:r>
            <a:r>
              <a:rPr lang="en-US" sz="1200" dirty="0">
                <a:latin typeface="Segoe UI Semibold" pitchFamily="34" charset="0"/>
              </a:rPr>
              <a:t>with </a:t>
            </a:r>
            <a:r>
              <a:rPr lang="en-US" sz="1200" dirty="0">
                <a:solidFill>
                  <a:srgbClr val="17375E"/>
                </a:solidFill>
                <a:latin typeface="Segoe UI Semibold"/>
                <a:cs typeface="Segoe UI" pitchFamily="34" charset="0"/>
              </a:rPr>
              <a:t>failover in Redmond, India and California to ensure business continuity </a:t>
            </a:r>
            <a:r>
              <a:rPr lang="en-US" dirty="0" smtClean="0"/>
              <a:t>24 x 7 x 365. The MOC is focused </a:t>
            </a:r>
            <a:r>
              <a:rPr lang="en-US" b="0" dirty="0" smtClean="0"/>
              <a:t>on d</a:t>
            </a:r>
            <a:r>
              <a:rPr lang="en-US" sz="1200" dirty="0">
                <a:latin typeface="Segoe"/>
              </a:rPr>
              <a:t>elivering a comprehensive incident management and service support, with world class quality of service for 200 +</a:t>
            </a:r>
            <a:r>
              <a:rPr lang="en-US" sz="1200" dirty="0">
                <a:latin typeface="Segoe UI Semibold"/>
              </a:rPr>
              <a:t> property groups supporting incident management in a highly cost efficient model. </a:t>
            </a:r>
            <a:r>
              <a:rPr lang="en-US" dirty="0" smtClean="0"/>
              <a:t>They process more than 150K</a:t>
            </a:r>
            <a:r>
              <a:rPr lang="en-US" baseline="0" dirty="0" smtClean="0"/>
              <a:t> tickets a month </a:t>
            </a:r>
            <a:r>
              <a:rPr lang="en-US" sz="1200" dirty="0">
                <a:solidFill>
                  <a:srgbClr val="17375E"/>
                </a:solidFill>
                <a:latin typeface="Segoe UI Semibold"/>
                <a:cs typeface="Segoe UI" pitchFamily="34" charset="0"/>
              </a:rPr>
              <a:t>supporting incidents, change management, release management and problem management</a:t>
            </a:r>
            <a:r>
              <a:rPr lang="en-US" baseline="0" dirty="0" smtClean="0"/>
              <a:t>. </a:t>
            </a:r>
            <a:r>
              <a:rPr lang="en-US" dirty="0" smtClean="0"/>
              <a:t>They are the first line of operational support for our</a:t>
            </a:r>
            <a:r>
              <a:rPr lang="en-US" baseline="0" dirty="0" smtClean="0"/>
              <a:t> cloud p</a:t>
            </a:r>
            <a:r>
              <a:rPr lang="en-US" dirty="0" smtClean="0"/>
              <a:t>roperties. </a:t>
            </a:r>
            <a:r>
              <a:rPr lang="en-US" sz="1200" dirty="0">
                <a:solidFill>
                  <a:srgbClr val="17375E"/>
                </a:solidFill>
                <a:latin typeface="Segoe UI Semibold"/>
                <a:cs typeface="Segoe UI" pitchFamily="34" charset="0"/>
              </a:rPr>
              <a:t>Turnkey operations take a service from on-boarding to tooling through support. MOC supports non-windows environment. </a:t>
            </a:r>
          </a:p>
          <a:p>
            <a:pPr marL="690482" lvl="1" indent="-233335" defTabSz="914292">
              <a:spcAft>
                <a:spcPts val="600"/>
              </a:spcAft>
              <a:buClr>
                <a:srgbClr val="558ED5"/>
              </a:buClr>
              <a:buFont typeface="Arial" charset="0"/>
              <a:buChar char="►"/>
              <a:defRPr/>
            </a:pPr>
            <a:r>
              <a:rPr lang="en-US" sz="1200" dirty="0">
                <a:latin typeface="Segoe UI Semibold" pitchFamily="34" charset="0"/>
              </a:rPr>
              <a:t>MOC uses MS Change as a primary change management tool (most universally recognized change management tool)</a:t>
            </a:r>
          </a:p>
          <a:p>
            <a:pPr defTabSz="914292">
              <a:lnSpc>
                <a:spcPct val="100000"/>
              </a:lnSpc>
              <a:spcAft>
                <a:spcPts val="0"/>
              </a:spcAft>
              <a:defRPr/>
            </a:pPr>
            <a:endParaRPr lang="en-US" dirty="0" smtClean="0"/>
          </a:p>
          <a:p>
            <a:pPr marL="457099" indent="-457099" defTabSz="914292">
              <a:lnSpc>
                <a:spcPct val="100000"/>
              </a:lnSpc>
              <a:spcAft>
                <a:spcPts val="0"/>
              </a:spcAft>
              <a:defRPr/>
            </a:pPr>
            <a:r>
              <a:rPr lang="en-US" b="1" dirty="0" smtClean="0"/>
              <a:t>Consumption Reporting: </a:t>
            </a:r>
            <a:r>
              <a:rPr lang="en-US" b="0" dirty="0" smtClean="0"/>
              <a:t>Ne</a:t>
            </a:r>
            <a:r>
              <a:rPr lang="en-US" baseline="0" dirty="0" smtClean="0"/>
              <a:t>w Cost Model </a:t>
            </a:r>
            <a:r>
              <a:rPr lang="en-US" sz="1200" dirty="0"/>
              <a:t>focuses on measuring and forecasting capacity utilization, cost driver transparency and accountability, and investment optimization and is </a:t>
            </a:r>
            <a:r>
              <a:rPr lang="en-US" baseline="0" dirty="0" smtClean="0"/>
              <a:t>aligned with ‘Improve Cost’ strategic theme</a:t>
            </a:r>
            <a:r>
              <a:rPr lang="en-US" dirty="0" smtClean="0">
                <a:solidFill>
                  <a:prstClr val="black"/>
                </a:solidFill>
              </a:rPr>
              <a:t>.  </a:t>
            </a:r>
            <a:r>
              <a:rPr lang="en-US" baseline="0" dirty="0" smtClean="0"/>
              <a:t>Key measurements: $/kW, $/Mbps, $/Incident, $/Server to provide transparent, accurate v</a:t>
            </a:r>
            <a:r>
              <a:rPr lang="en-US" sz="1200" dirty="0"/>
              <a:t>olume &amp; rate insight by cost pool aligned to native cost.  Standard rates by region, where applicable, provide greater predictability for BGs’ online COGS</a:t>
            </a:r>
          </a:p>
          <a:p>
            <a:pPr marL="685718" lvl="1" indent="-228573" defTabSz="914292">
              <a:lnSpc>
                <a:spcPct val="100000"/>
              </a:lnSpc>
              <a:spcAft>
                <a:spcPts val="0"/>
              </a:spcAft>
              <a:buNone/>
              <a:defRPr/>
            </a:pPr>
            <a:endParaRPr lang="en-US" sz="1200" dirty="0"/>
          </a:p>
          <a:p>
            <a:pPr defTabSz="914292">
              <a:lnSpc>
                <a:spcPct val="100000"/>
              </a:lnSpc>
              <a:spcAft>
                <a:spcPts val="0"/>
              </a:spcAft>
              <a:defRPr/>
            </a:pPr>
            <a:r>
              <a:rPr lang="en-US" b="1" dirty="0" smtClean="0">
                <a:latin typeface="Arial" charset="0"/>
                <a:ea typeface="ＭＳ Ｐゴシック" pitchFamily="-96" charset="-128"/>
              </a:rPr>
              <a:t>Hardware Services</a:t>
            </a:r>
            <a:r>
              <a:rPr lang="en-US" dirty="0" smtClean="0">
                <a:latin typeface="Arial" charset="0"/>
                <a:ea typeface="ＭＳ Ｐゴシック" pitchFamily="-96" charset="-128"/>
              </a:rPr>
              <a:t> – GFS provisions hardware via various standards programs such as containers, ITPACs and the Azure and MACH server programs.</a:t>
            </a:r>
            <a:endParaRPr lang="en-US" sz="1000" dirty="0">
              <a:solidFill>
                <a:schemeClr val="bg1"/>
              </a:solidFill>
              <a:latin typeface="Arial" charset="0"/>
              <a:ea typeface="ＭＳ Ｐゴシック" pitchFamily="-96" charset="-128"/>
              <a:cs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29042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defTabSz="1075088">
              <a:spcAft>
                <a:spcPts val="392"/>
              </a:spcAft>
              <a:defRPr/>
            </a:pPr>
            <a:r>
              <a:rPr lang="en-US" sz="1100" dirty="0"/>
              <a:t>Windows Azure lets developers choose the framework and tools they want, with first-class support of .NET, Java, PHP and Node.js. Windows Azure </a:t>
            </a:r>
            <a:r>
              <a:rPr lang="en-US" baseline="0" dirty="0" smtClean="0"/>
              <a:t>consists of a set of foundational services -  l</a:t>
            </a:r>
            <a:r>
              <a:rPr lang="en-US" dirty="0" smtClean="0"/>
              <a:t>et’s take a quick tour</a:t>
            </a:r>
            <a:r>
              <a:rPr lang="en-US" baseline="0" dirty="0" smtClean="0"/>
              <a:t>, starting with 3 core services: Compute, Storage, Database</a:t>
            </a:r>
          </a:p>
          <a:p>
            <a:pPr defTabSz="895801">
              <a:spcAft>
                <a:spcPts val="326"/>
              </a:spcAft>
              <a:defRPr/>
            </a:pPr>
            <a:endParaRPr lang="en-US" baseline="0" dirty="0" smtClean="0"/>
          </a:p>
          <a:p>
            <a:pPr defTabSz="895801">
              <a:spcAft>
                <a:spcPts val="326"/>
              </a:spcAft>
              <a:defRPr/>
            </a:pPr>
            <a:r>
              <a:rPr lang="en-US" b="1" baseline="0" dirty="0" smtClean="0"/>
              <a:t>Compute:</a:t>
            </a:r>
          </a:p>
          <a:p>
            <a:pPr marL="167970" indent="-167970" defTabSz="895801">
              <a:spcAft>
                <a:spcPts val="326"/>
              </a:spcAft>
              <a:buFont typeface="Arial" pitchFamily="34" charset="0"/>
              <a:buChar char="•"/>
              <a:defRPr/>
            </a:pPr>
            <a:r>
              <a:rPr lang="en-US" dirty="0" smtClean="0"/>
              <a:t>Windows Azure offers highly-available Compute capacity that enables you to run application code in the cloud and allows you to quickly scale your applications up or down to meet your customer needs. </a:t>
            </a:r>
          </a:p>
          <a:p>
            <a:pPr marL="167970" indent="-167970" defTabSz="895801">
              <a:spcAft>
                <a:spcPts val="326"/>
              </a:spcAft>
              <a:buFont typeface="Arial" pitchFamily="34" charset="0"/>
              <a:buChar char="•"/>
              <a:defRPr/>
            </a:pPr>
            <a:r>
              <a:rPr lang="en-US" dirty="0" smtClean="0"/>
              <a:t>Each Compute instance is a virtual machine that isolates your application from other customers. </a:t>
            </a:r>
          </a:p>
          <a:p>
            <a:pPr marL="167970" indent="-167970" defTabSz="895801">
              <a:spcAft>
                <a:spcPts val="326"/>
              </a:spcAft>
              <a:buFont typeface="Arial" pitchFamily="34" charset="0"/>
              <a:buChar char="•"/>
              <a:defRPr/>
            </a:pPr>
            <a:r>
              <a:rPr lang="en-US" dirty="0" smtClean="0"/>
              <a:t>Once Compute resources are assigned to your application, Windows Azure automatically handles network load balancing and failover to provide continuous availability</a:t>
            </a:r>
          </a:p>
          <a:p>
            <a:pPr marL="167970" indent="-167970" defTabSz="895801">
              <a:spcAft>
                <a:spcPts val="326"/>
              </a:spcAft>
              <a:buFont typeface="Arial" pitchFamily="34" charset="0"/>
              <a:buChar char="•"/>
              <a:defRPr/>
            </a:pPr>
            <a:endParaRPr lang="en-US" baseline="0" dirty="0" smtClean="0"/>
          </a:p>
          <a:p>
            <a:pPr defTabSz="895801">
              <a:spcAft>
                <a:spcPts val="326"/>
              </a:spcAft>
              <a:defRPr/>
            </a:pPr>
            <a:r>
              <a:rPr lang="en-US" b="1" baseline="0" dirty="0" smtClean="0"/>
              <a:t>Storage:</a:t>
            </a:r>
          </a:p>
          <a:p>
            <a:pPr marL="169817" indent="-169817">
              <a:buFont typeface="Arial" pitchFamily="34" charset="0"/>
              <a:buChar char="•"/>
            </a:pPr>
            <a:r>
              <a:rPr lang="en-US" dirty="0" smtClean="0"/>
              <a:t>The design point</a:t>
            </a:r>
            <a:r>
              <a:rPr lang="en-US" baseline="0" dirty="0" smtClean="0"/>
              <a:t> is for the cloud is availability of storage, there are 3 replicas of data, and we implement guaranteed consistency. In the future there will be some transaction support and this is why we use guaranteed consistency.</a:t>
            </a:r>
          </a:p>
          <a:p>
            <a:pPr marL="169817" indent="-169817">
              <a:buFont typeface="Arial" pitchFamily="34" charset="0"/>
              <a:buChar char="•"/>
            </a:pPr>
            <a:r>
              <a:rPr lang="en-US" baseline="0" dirty="0" smtClean="0"/>
              <a:t>There are 4 types of storage</a:t>
            </a:r>
          </a:p>
          <a:p>
            <a:pPr marL="380770" lvl="1" indent="-169817"/>
            <a:r>
              <a:rPr lang="en-US" baseline="0" dirty="0" smtClean="0"/>
              <a:t>Tables = Key value store</a:t>
            </a:r>
          </a:p>
          <a:p>
            <a:pPr marL="380770" lvl="1" indent="-169817"/>
            <a:r>
              <a:rPr lang="en-US" baseline="0" dirty="0" smtClean="0"/>
              <a:t>Queues = a simple queuing mechanism</a:t>
            </a:r>
          </a:p>
          <a:p>
            <a:pPr marL="380770" lvl="1" indent="-169817"/>
            <a:r>
              <a:rPr lang="en-US" baseline="0" dirty="0" smtClean="0"/>
              <a:t>Blobs = Binary file storage in the cloud</a:t>
            </a:r>
          </a:p>
          <a:p>
            <a:pPr marL="380770" lvl="1" indent="-169817"/>
            <a:r>
              <a:rPr lang="en-US" baseline="0" dirty="0" smtClean="0"/>
              <a:t>Drives = A mechanism that allows a VHD in a blob to be mounted as an NTFS drive into a Compute role</a:t>
            </a:r>
          </a:p>
          <a:p>
            <a:pPr marL="169817" indent="-169817">
              <a:buFont typeface="Arial" pitchFamily="34" charset="0"/>
              <a:buChar char="•"/>
            </a:pPr>
            <a:r>
              <a:rPr lang="en-NZ" dirty="0" smtClean="0">
                <a:effectLst/>
              </a:rPr>
              <a:t>Authenticated access and triple replication to help keep your data safe </a:t>
            </a:r>
          </a:p>
          <a:p>
            <a:pPr marL="169817" indent="-169817">
              <a:buFont typeface="Arial" pitchFamily="34" charset="0"/>
              <a:buChar char="•"/>
            </a:pPr>
            <a:r>
              <a:rPr lang="en-NZ" dirty="0" smtClean="0">
                <a:effectLst/>
              </a:rPr>
              <a:t>Easy access to data with simple REST interfaces, available remotely and from the data </a:t>
            </a:r>
            <a:r>
              <a:rPr lang="en-NZ" dirty="0" err="1" smtClean="0">
                <a:effectLst/>
              </a:rPr>
              <a:t>center</a:t>
            </a:r>
            <a:r>
              <a:rPr lang="en-NZ" dirty="0" smtClean="0">
                <a:effectLst/>
              </a:rPr>
              <a:t> </a:t>
            </a:r>
            <a:endParaRPr lang="en-US" dirty="0"/>
          </a:p>
          <a:p>
            <a:pPr defTabSz="895801">
              <a:spcAft>
                <a:spcPts val="326"/>
              </a:spcAft>
              <a:defRPr/>
            </a:pPr>
            <a:endParaRPr lang="en-US" baseline="0" dirty="0" smtClean="0"/>
          </a:p>
          <a:p>
            <a:pPr defTabSz="895801">
              <a:spcAft>
                <a:spcPts val="326"/>
              </a:spcAft>
              <a:defRPr/>
            </a:pPr>
            <a:r>
              <a:rPr lang="en-US" b="1" baseline="0" dirty="0" smtClean="0"/>
              <a:t>Database:</a:t>
            </a:r>
          </a:p>
          <a:p>
            <a:pPr marL="169817" indent="-169817">
              <a:buFont typeface="Arial" pitchFamily="34" charset="0"/>
              <a:buChar char="•"/>
            </a:pPr>
            <a:r>
              <a:rPr lang="en-US" dirty="0"/>
              <a:t>Simple to provision- create a logical server in the Portal, execute a create DB Command to create a new database</a:t>
            </a:r>
          </a:p>
          <a:p>
            <a:pPr marL="169817" indent="-169817">
              <a:buFont typeface="Arial" pitchFamily="34" charset="0"/>
              <a:buChar char="•"/>
            </a:pPr>
            <a:r>
              <a:rPr lang="en-US" dirty="0"/>
              <a:t>Can add and remove DBs easily from application to scale up and down</a:t>
            </a:r>
          </a:p>
          <a:p>
            <a:pPr marL="169817" indent="-169817">
              <a:buFont typeface="Arial" pitchFamily="34" charset="0"/>
              <a:buChar char="•"/>
            </a:pPr>
            <a:r>
              <a:rPr lang="en-NZ" dirty="0"/>
              <a:t>No need to install or patch software or other physical administration</a:t>
            </a:r>
          </a:p>
          <a:p>
            <a:pPr marL="169817" indent="-169817">
              <a:buFont typeface="Arial" pitchFamily="34" charset="0"/>
              <a:buChar char="•"/>
            </a:pPr>
            <a:r>
              <a:rPr lang="en-NZ" dirty="0"/>
              <a:t>Automatic high availability and fault tolerance</a:t>
            </a:r>
          </a:p>
          <a:p>
            <a:pPr marL="169817" indent="-169817">
              <a:buFont typeface="Arial" pitchFamily="34" charset="0"/>
              <a:buChar char="•"/>
            </a:pPr>
            <a:r>
              <a:rPr lang="en-NZ" dirty="0"/>
              <a:t>Support for T-SQL based familiar relational database model</a:t>
            </a:r>
          </a:p>
          <a:p>
            <a:pPr defTabSz="895801">
              <a:spcAft>
                <a:spcPts val="326"/>
              </a:spcAft>
              <a:defRPr/>
            </a:pPr>
            <a:endParaRPr lang="en-US" baseline="0" dirty="0" smtClean="0"/>
          </a:p>
          <a:p>
            <a:pPr defTabSz="895801">
              <a:spcAft>
                <a:spcPts val="326"/>
              </a:spcAft>
              <a:defRPr/>
            </a:pPr>
            <a:r>
              <a:rPr lang="en-US" baseline="0" dirty="0" smtClean="0"/>
              <a:t>Beyond these 3 core services, Windows Azure offers a growing set of additional services to help you bring your application, and your business, to the next level.</a:t>
            </a:r>
          </a:p>
          <a:p>
            <a:pPr defTabSz="895801">
              <a:spcAft>
                <a:spcPts val="326"/>
              </a:spcAft>
              <a:defRPr/>
            </a:pPr>
            <a:endParaRPr lang="en-US" baseline="0" dirty="0" smtClean="0"/>
          </a:p>
          <a:p>
            <a:pPr defTabSz="895801">
              <a:spcAft>
                <a:spcPts val="326"/>
              </a:spcAft>
              <a:defRPr/>
            </a:pPr>
            <a:r>
              <a:rPr lang="en-US" b="1" baseline="0" dirty="0" smtClean="0"/>
              <a:t>CDN:</a:t>
            </a:r>
          </a:p>
          <a:p>
            <a:pPr marL="167970" indent="-167970" defTabSz="1075088">
              <a:spcAft>
                <a:spcPts val="392"/>
              </a:spcAft>
              <a:buFont typeface="Arial" pitchFamily="34" charset="0"/>
              <a:buChar char="•"/>
              <a:defRPr/>
            </a:pPr>
            <a:r>
              <a:rPr lang="en-US" baseline="0" dirty="0" smtClean="0"/>
              <a:t>The Windows Azure CDN provides edge nodes around the world, providing </a:t>
            </a:r>
            <a:r>
              <a:rPr lang="en-NZ" dirty="0" smtClean="0"/>
              <a:t>better performance and user experience for users who are farther from the source of the content stored in the Windows Azure Blob service. </a:t>
            </a:r>
            <a:endParaRPr lang="en-US" baseline="0" dirty="0" smtClean="0"/>
          </a:p>
          <a:p>
            <a:pPr marL="167970" indent="-167970">
              <a:buFont typeface="Arial" pitchFamily="34" charset="0"/>
              <a:buChar char="•"/>
            </a:pPr>
            <a:r>
              <a:rPr lang="en-US" baseline="0" dirty="0" smtClean="0"/>
              <a:t>Windows Azure Customers have control over how long data is cached.</a:t>
            </a:r>
          </a:p>
          <a:p>
            <a:pPr marL="167970" indent="-167970">
              <a:buFont typeface="Arial" pitchFamily="34" charset="0"/>
              <a:buChar char="•"/>
            </a:pPr>
            <a:r>
              <a:rPr lang="en-NZ" dirty="0" smtClean="0"/>
              <a:t>Windows Azure CDN has 20 locations globally (United States, Europe, Asia, Australia and South America) and continues to expand</a:t>
            </a:r>
          </a:p>
          <a:p>
            <a:pPr marL="167970" indent="-167970">
              <a:buFont typeface="Arial" pitchFamily="34" charset="0"/>
              <a:buChar char="•"/>
            </a:pPr>
            <a:endParaRPr lang="en-US" baseline="0" dirty="0" smtClean="0"/>
          </a:p>
          <a:p>
            <a:r>
              <a:rPr lang="en-US" sz="700" b="1" dirty="0"/>
              <a:t>Service Bus:</a:t>
            </a:r>
          </a:p>
          <a:p>
            <a:pPr marL="130352" indent="-169817">
              <a:buFont typeface="Arial" pitchFamily="34" charset="0"/>
              <a:buChar char="•"/>
            </a:pPr>
            <a:r>
              <a:rPr lang="en-US" sz="700" dirty="0"/>
              <a:t>The Service Bus is designed to provide a general purpose application bus, available on the internet at internet scale.   </a:t>
            </a:r>
          </a:p>
          <a:p>
            <a:pPr marL="130352" indent="-169817">
              <a:buFont typeface="Arial" pitchFamily="34" charset="0"/>
              <a:buChar char="•"/>
            </a:pPr>
            <a:r>
              <a:rPr lang="en-US" sz="700" dirty="0"/>
              <a:t>Fundamentally, the .NET Service Bus is about connecting applications across network and application boundaries and making key message exchange patterns such as publish and subscribe messaging very simple.</a:t>
            </a:r>
          </a:p>
          <a:p>
            <a:pPr marL="130352" indent="-169817">
              <a:buFont typeface="Arial" pitchFamily="34" charset="0"/>
              <a:buChar char="•"/>
            </a:pPr>
            <a:endParaRPr lang="en-US" sz="700" dirty="0"/>
          </a:p>
          <a:p>
            <a:pPr defTabSz="1075088">
              <a:spcAft>
                <a:spcPts val="392"/>
              </a:spcAft>
              <a:defRPr/>
            </a:pPr>
            <a:r>
              <a:rPr lang="en-US" sz="700" b="1" dirty="0"/>
              <a:t>Access Control:</a:t>
            </a:r>
          </a:p>
          <a:p>
            <a:pPr marL="167970" indent="-167970">
              <a:buFont typeface="Arial" pitchFamily="34" charset="0"/>
              <a:buChar char="•"/>
            </a:pPr>
            <a:r>
              <a:rPr lang="en-US" sz="700" dirty="0"/>
              <a:t>The Access Control service is designed to provide rules-driven, claims-based access control for applications.   </a:t>
            </a:r>
          </a:p>
          <a:p>
            <a:pPr marL="167970" indent="-167970">
              <a:buFont typeface="Arial" pitchFamily="34" charset="0"/>
              <a:buChar char="•"/>
            </a:pPr>
            <a:r>
              <a:rPr lang="en-US" sz="700" dirty="0"/>
              <a:t>Essentially, this allows you to define authorization rules for your applications using the claims-based approach that we are adopting within many Microsoft products and technologies and that is becoming adopted throughout the industry.</a:t>
            </a:r>
          </a:p>
          <a:p>
            <a:pPr defTabSz="1075088">
              <a:spcAft>
                <a:spcPts val="392"/>
              </a:spcAft>
              <a:defRPr/>
            </a:pPr>
            <a:endParaRPr lang="en-US" sz="700" b="1" dirty="0"/>
          </a:p>
          <a:p>
            <a:pPr defTabSz="1075088">
              <a:spcAft>
                <a:spcPts val="392"/>
              </a:spcAft>
              <a:defRPr/>
            </a:pPr>
            <a:r>
              <a:rPr lang="en-US" sz="700" b="1" dirty="0"/>
              <a:t>Caching:</a:t>
            </a:r>
          </a:p>
          <a:p>
            <a:pPr marL="167970" indent="-167970" defTabSz="1075088">
              <a:spcAft>
                <a:spcPts val="392"/>
              </a:spcAft>
              <a:buFont typeface="Arial" pitchFamily="34" charset="0"/>
              <a:buChar char="•"/>
              <a:defRPr/>
            </a:pPr>
            <a:r>
              <a:rPr lang="en-US" sz="800" dirty="0"/>
              <a:t>Caching provides a distributed, in-memory, application cache service for Windows Azure applications. </a:t>
            </a:r>
          </a:p>
          <a:p>
            <a:pPr marL="167970" indent="-167970" defTabSz="1075088">
              <a:spcAft>
                <a:spcPts val="392"/>
              </a:spcAft>
              <a:buFont typeface="Arial" pitchFamily="34" charset="0"/>
              <a:buChar char="•"/>
              <a:defRPr/>
            </a:pPr>
            <a:r>
              <a:rPr lang="en-US" sz="800" dirty="0"/>
              <a:t>Instead of relying on slower disk-based storage, applications gain high- speed access and scale to data that is kept in-memory. </a:t>
            </a:r>
            <a:endParaRPr lang="en-US" sz="700" b="1" dirty="0"/>
          </a:p>
          <a:p>
            <a:pPr marL="167970" indent="-167970" defTabSz="1075088">
              <a:spcAft>
                <a:spcPts val="392"/>
              </a:spcAft>
              <a:buFont typeface="Arial" pitchFamily="34" charset="0"/>
              <a:buChar char="•"/>
              <a:defRPr/>
            </a:pPr>
            <a:endParaRPr lang="en-US" sz="700" b="1" dirty="0"/>
          </a:p>
          <a:p>
            <a:pPr defTabSz="1075088">
              <a:spcAft>
                <a:spcPts val="392"/>
              </a:spcAft>
              <a:defRPr/>
            </a:pPr>
            <a:r>
              <a:rPr lang="en-US" sz="700" b="1" dirty="0"/>
              <a:t>VMs:</a:t>
            </a:r>
          </a:p>
          <a:p>
            <a:pPr marL="167970" indent="-167970" defTabSz="1075088">
              <a:spcAft>
                <a:spcPts val="392"/>
              </a:spcAft>
              <a:buFont typeface="Arial" pitchFamily="34" charset="0"/>
              <a:buChar char="•"/>
              <a:defRPr/>
            </a:pPr>
            <a:r>
              <a:rPr lang="en-US" sz="700" dirty="0"/>
              <a:t>Transfer your existing apps easily to Windows Azure without modification</a:t>
            </a:r>
          </a:p>
          <a:p>
            <a:pPr marL="167970" indent="-167970" defTabSz="1075088">
              <a:spcAft>
                <a:spcPts val="392"/>
              </a:spcAft>
              <a:buFont typeface="Arial" pitchFamily="34" charset="0"/>
              <a:buChar char="•"/>
              <a:defRPr/>
            </a:pPr>
            <a:r>
              <a:rPr lang="en-US" sz="800" dirty="0">
                <a:solidFill>
                  <a:sysClr val="windowText" lastClr="000000"/>
                </a:solidFill>
              </a:rPr>
              <a:t>Deploy durable virtual machines on Windows or Linux (customer uploads Linux image) (Linux VM - CTP Spring 2012)</a:t>
            </a:r>
            <a:endParaRPr lang="en-US" sz="700" dirty="0"/>
          </a:p>
          <a:p>
            <a:pPr defTabSz="1075088">
              <a:spcAft>
                <a:spcPts val="392"/>
              </a:spcAft>
              <a:defRPr/>
            </a:pPr>
            <a:endParaRPr lang="en-US" sz="700" b="1" dirty="0"/>
          </a:p>
          <a:p>
            <a:pPr defTabSz="1075088">
              <a:spcAft>
                <a:spcPts val="392"/>
              </a:spcAft>
              <a:defRPr/>
            </a:pPr>
            <a:r>
              <a:rPr lang="en-US" sz="700" b="1" dirty="0"/>
              <a:t>Reporting:</a:t>
            </a:r>
          </a:p>
          <a:p>
            <a:pPr marL="339050" lvl="1" indent="-335939" defTabSz="895764">
              <a:spcAft>
                <a:spcPts val="588"/>
              </a:spcAft>
              <a:buSzPct val="80000"/>
            </a:pPr>
            <a:r>
              <a:rPr lang="en-US" sz="2400" spc="-50" dirty="0">
                <a:gradFill>
                  <a:gsLst>
                    <a:gs pos="0">
                      <a:srgbClr val="595959"/>
                    </a:gs>
                    <a:gs pos="86000">
                      <a:srgbClr val="595959"/>
                    </a:gs>
                  </a:gsLst>
                  <a:lin ang="5400000" scaled="0"/>
                </a:gradFill>
                <a:latin typeface="Segoe UI"/>
                <a:cs typeface="Segoe UI" pitchFamily="34" charset="0"/>
              </a:rPr>
              <a:t>SQL Server Reporting provided as a service </a:t>
            </a:r>
          </a:p>
          <a:p>
            <a:pPr marL="339050" lvl="1" indent="-335939" defTabSz="895764">
              <a:spcAft>
                <a:spcPts val="588"/>
              </a:spcAft>
              <a:buSzPct val="80000"/>
            </a:pPr>
            <a:r>
              <a:rPr lang="en-US" sz="2400" spc="-50" dirty="0">
                <a:gradFill>
                  <a:gsLst>
                    <a:gs pos="0">
                      <a:srgbClr val="595959"/>
                    </a:gs>
                    <a:gs pos="86000">
                      <a:srgbClr val="595959"/>
                    </a:gs>
                  </a:gsLst>
                  <a:lin ang="5400000" scaled="0"/>
                </a:gradFill>
                <a:latin typeface="Segoe UI"/>
                <a:cs typeface="Segoe UI" pitchFamily="34" charset="0"/>
              </a:rPr>
              <a:t>Reports authored using existing tools (BIDS) </a:t>
            </a:r>
          </a:p>
          <a:p>
            <a:pPr marL="339050" lvl="1" indent="-335939" defTabSz="895764">
              <a:spcAft>
                <a:spcPts val="588"/>
              </a:spcAft>
              <a:buSzPct val="80000"/>
            </a:pPr>
            <a:r>
              <a:rPr lang="en-US" sz="2400" spc="-50" dirty="0">
                <a:gradFill>
                  <a:gsLst>
                    <a:gs pos="0">
                      <a:srgbClr val="595959"/>
                    </a:gs>
                    <a:gs pos="86000">
                      <a:srgbClr val="595959"/>
                    </a:gs>
                  </a:gsLst>
                  <a:lin ang="5400000" scaled="0"/>
                </a:gradFill>
                <a:latin typeface="Segoe UI"/>
                <a:cs typeface="Segoe UI" pitchFamily="34" charset="0"/>
              </a:rPr>
              <a:t>Reports can include rich Data Visualizations (Maps, Charts, </a:t>
            </a:r>
            <a:r>
              <a:rPr lang="en-US" sz="2400" spc="-50" dirty="0" err="1">
                <a:gradFill>
                  <a:gsLst>
                    <a:gs pos="0">
                      <a:srgbClr val="595959"/>
                    </a:gs>
                    <a:gs pos="86000">
                      <a:srgbClr val="595959"/>
                    </a:gs>
                  </a:gsLst>
                  <a:lin ang="5400000" scaled="0"/>
                </a:gradFill>
                <a:latin typeface="Segoe UI"/>
                <a:cs typeface="Segoe UI" pitchFamily="34" charset="0"/>
              </a:rPr>
              <a:t>Tablix</a:t>
            </a:r>
            <a:r>
              <a:rPr lang="en-US" sz="2400" spc="-50" dirty="0">
                <a:gradFill>
                  <a:gsLst>
                    <a:gs pos="0">
                      <a:srgbClr val="595959"/>
                    </a:gs>
                    <a:gs pos="86000">
                      <a:srgbClr val="595959"/>
                    </a:gs>
                  </a:gsLst>
                  <a:lin ang="5400000" scaled="0"/>
                </a:gradFill>
                <a:latin typeface="Segoe UI"/>
                <a:cs typeface="Segoe UI" pitchFamily="34" charset="0"/>
              </a:rPr>
              <a:t>) and exported to variety of formats </a:t>
            </a:r>
          </a:p>
          <a:p>
            <a:pPr defTabSz="1075088">
              <a:spcAft>
                <a:spcPts val="392"/>
              </a:spcAft>
              <a:defRPr/>
            </a:pPr>
            <a:endParaRPr lang="en-US" sz="700" b="1" dirty="0"/>
          </a:p>
          <a:p>
            <a:pPr defTabSz="1075088">
              <a:spcAft>
                <a:spcPts val="392"/>
              </a:spcAft>
              <a:defRPr/>
            </a:pPr>
            <a:r>
              <a:rPr lang="en-US" sz="700" b="1" dirty="0"/>
              <a:t>Traffic Manager</a:t>
            </a:r>
          </a:p>
          <a:p>
            <a:pPr marL="167970" indent="-167970" defTabSz="1075088">
              <a:spcAft>
                <a:spcPts val="392"/>
              </a:spcAft>
              <a:buFont typeface="Arial" pitchFamily="34" charset="0"/>
              <a:buChar char="•"/>
              <a:defRPr/>
            </a:pPr>
            <a:r>
              <a:rPr lang="en-US" sz="700" dirty="0"/>
              <a:t>Improves app performance and resiliency by automatically routing traffic to the nearest deployed datacenter and provides </a:t>
            </a:r>
            <a:r>
              <a:rPr lang="en-US" sz="700" dirty="0" err="1"/>
              <a:t>seemless</a:t>
            </a:r>
            <a:r>
              <a:rPr lang="en-US" sz="700" dirty="0"/>
              <a:t> failover in the event of a failover</a:t>
            </a:r>
          </a:p>
          <a:p>
            <a:pPr marL="167970" indent="-167970" defTabSz="1075088">
              <a:spcAft>
                <a:spcPts val="392"/>
              </a:spcAft>
              <a:buFont typeface="Arial" pitchFamily="34" charset="0"/>
              <a:buChar char="•"/>
              <a:defRPr/>
            </a:pPr>
            <a:endParaRPr lang="en-US" sz="700" dirty="0"/>
          </a:p>
          <a:p>
            <a:pPr defTabSz="1075088">
              <a:spcAft>
                <a:spcPts val="392"/>
              </a:spcAft>
              <a:defRPr/>
            </a:pPr>
            <a:r>
              <a:rPr lang="en-US" sz="700" b="1" dirty="0"/>
              <a:t>Networking</a:t>
            </a:r>
          </a:p>
          <a:p>
            <a:pPr marL="167970" indent="-167970" defTabSz="1075088">
              <a:spcAft>
                <a:spcPts val="392"/>
              </a:spcAft>
              <a:buFont typeface="Arial" pitchFamily="34" charset="0"/>
              <a:buChar char="•"/>
              <a:defRPr/>
            </a:pPr>
            <a:r>
              <a:rPr lang="en-US" sz="700" dirty="0"/>
              <a:t>Windows Azure offers multiple levels of connectivity through Windows Azure Connect and Project Brooklyn</a:t>
            </a:r>
          </a:p>
          <a:p>
            <a:pPr marL="130352" indent="-169817">
              <a:buFont typeface="Arial" pitchFamily="34" charset="0"/>
              <a:buChar char="•"/>
            </a:pPr>
            <a:endParaRPr lang="en-US" sz="7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35103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22981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3/20/2012 1:58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967" y="2265476"/>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3" y="4703876"/>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2"/>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6"/>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3"/>
            <a:ext cx="5486400" cy="1537344"/>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ight - Title Only">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19113" y="228600"/>
            <a:ext cx="11149013" cy="609398"/>
          </a:xfrm>
        </p:spPr>
        <p:txBody>
          <a:bodyPr/>
          <a:lstStyle>
            <a:lvl1pPr>
              <a:defRPr baseline="0">
                <a:solidFill>
                  <a:schemeClr val="bg2"/>
                </a:solidFill>
              </a:defRPr>
            </a:lvl1pPr>
          </a:lstStyle>
          <a:p>
            <a:r>
              <a:rPr lang="en-US" dirty="0" smtClean="0"/>
              <a:t>Content Slide Title</a:t>
            </a:r>
            <a:endParaRPr lang="en-US" dirty="0"/>
          </a:p>
        </p:txBody>
      </p:sp>
    </p:spTree>
    <p:extLst>
      <p:ext uri="{BB962C8B-B14F-4D97-AF65-F5344CB8AC3E}">
        <p14:creationId xmlns:p14="http://schemas.microsoft.com/office/powerpoint/2010/main" val="30012910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4"/>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Subhead">
    <p:bg>
      <p:bgPr>
        <a:gradFill rotWithShape="1">
          <a:gsLst>
            <a:gs pos="0">
              <a:srgbClr val="393B3D"/>
            </a:gs>
            <a:gs pos="13000">
              <a:srgbClr val="393B3D"/>
            </a:gs>
            <a:gs pos="100000">
              <a:srgbClr val="1A1819"/>
            </a:gs>
          </a:gsLst>
          <a:lin ang="6300000"/>
        </a:gradFill>
        <a:effectLst/>
      </p:bgPr>
    </p:bg>
    <p:spTree>
      <p:nvGrpSpPr>
        <p:cNvPr id="1" name=""/>
        <p:cNvGrpSpPr/>
        <p:nvPr/>
      </p:nvGrpSpPr>
      <p:grpSpPr>
        <a:xfrm>
          <a:off x="0" y="0"/>
          <a:ext cx="0" cy="0"/>
          <a:chOff x="0" y="0"/>
          <a:chExt cx="0" cy="0"/>
        </a:xfrm>
      </p:grpSpPr>
      <p:sp>
        <p:nvSpPr>
          <p:cNvPr id="4" name="TextBox 13"/>
          <p:cNvSpPr txBox="1"/>
          <p:nvPr userDrawn="1"/>
        </p:nvSpPr>
        <p:spPr bwMode="gray">
          <a:xfrm>
            <a:off x="484597" y="6465897"/>
            <a:ext cx="512100" cy="200055"/>
          </a:xfrm>
          <a:prstGeom prst="rect">
            <a:avLst/>
          </a:prstGeom>
          <a:noFill/>
        </p:spPr>
        <p:txBody>
          <a:bodyPr>
            <a:spAutoFit/>
          </a:bodyPr>
          <a:lstStyle/>
          <a:p>
            <a:pPr defTabSz="914400" fontAlgn="auto">
              <a:spcBef>
                <a:spcPts val="0"/>
              </a:spcBef>
              <a:spcAft>
                <a:spcPts val="0"/>
              </a:spcAft>
              <a:defRPr/>
            </a:pPr>
            <a:fld id="{8B552E69-95C7-4A0B-93F3-23D2746AB979}" type="slidenum">
              <a:rPr lang="en-US" sz="700" kern="0">
                <a:solidFill>
                  <a:sysClr val="windowText" lastClr="000000">
                    <a:lumMod val="50000"/>
                    <a:lumOff val="50000"/>
                  </a:sysClr>
                </a:solidFill>
                <a:latin typeface="Futura Bk" pitchFamily="34" charset="0"/>
              </a:rPr>
              <a:pPr defTabSz="914400" fontAlgn="auto">
                <a:spcBef>
                  <a:spcPts val="0"/>
                </a:spcBef>
                <a:spcAft>
                  <a:spcPts val="0"/>
                </a:spcAft>
                <a:defRPr/>
              </a:pPr>
              <a:t>‹#›</a:t>
            </a:fld>
            <a:endParaRPr lang="en-US" sz="700" kern="0" dirty="0">
              <a:solidFill>
                <a:sysClr val="windowText" lastClr="000000">
                  <a:lumMod val="50000"/>
                  <a:lumOff val="50000"/>
                </a:sysClr>
              </a:solidFill>
              <a:latin typeface="Futura Bk" pitchFamily="34" charset="0"/>
            </a:endParaRPr>
          </a:p>
        </p:txBody>
      </p:sp>
      <p:sp>
        <p:nvSpPr>
          <p:cNvPr id="5" name="Line 10"/>
          <p:cNvSpPr>
            <a:spLocks noChangeShapeType="1"/>
          </p:cNvSpPr>
          <p:nvPr userDrawn="1"/>
        </p:nvSpPr>
        <p:spPr bwMode="auto">
          <a:xfrm flipH="1" flipV="1">
            <a:off x="11058825" y="6100773"/>
            <a:ext cx="4232" cy="657225"/>
          </a:xfrm>
          <a:prstGeom prst="line">
            <a:avLst/>
          </a:prstGeom>
          <a:noFill/>
          <a:ln w="6350">
            <a:solidFill>
              <a:schemeClr val="bg1"/>
            </a:solidFill>
            <a:round/>
            <a:headEnd/>
            <a:tailEnd/>
          </a:ln>
        </p:spPr>
        <p:txBody>
          <a:bodyPr/>
          <a:lstStyle/>
          <a:p>
            <a:pPr fontAlgn="auto">
              <a:spcBef>
                <a:spcPts val="0"/>
              </a:spcBef>
              <a:spcAft>
                <a:spcPts val="0"/>
              </a:spcAft>
              <a:defRPr/>
            </a:pPr>
            <a:endParaRPr lang="en-US" dirty="0">
              <a:latin typeface="Arial" pitchFamily="34" charset="0"/>
            </a:endParaRPr>
          </a:p>
        </p:txBody>
      </p:sp>
      <p:pic>
        <p:nvPicPr>
          <p:cNvPr id="6" name="Picture 16" descr="hp-logo-reversed.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1319102" y="6249988"/>
            <a:ext cx="556538" cy="417512"/>
          </a:xfrm>
          <a:prstGeom prst="rect">
            <a:avLst/>
          </a:prstGeom>
          <a:noFill/>
          <a:ln w="9525">
            <a:noFill/>
            <a:miter lim="800000"/>
            <a:headEnd/>
            <a:tailEnd/>
          </a:ln>
        </p:spPr>
      </p:pic>
      <p:pic>
        <p:nvPicPr>
          <p:cNvPr id="7" name="Picture 18" descr="MICROSOFT 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304566" y="6361120"/>
            <a:ext cx="1502442" cy="179387"/>
          </a:xfrm>
          <a:prstGeom prst="rect">
            <a:avLst/>
          </a:prstGeom>
          <a:noFill/>
          <a:ln w="9525">
            <a:noFill/>
            <a:miter lim="800000"/>
            <a:headEnd/>
            <a:tailEnd/>
          </a:ln>
        </p:spPr>
      </p:pic>
      <p:sp>
        <p:nvSpPr>
          <p:cNvPr id="8" name="Text Placeholder 12"/>
          <p:cNvSpPr>
            <a:spLocks noGrp="1"/>
          </p:cNvSpPr>
          <p:nvPr>
            <p:ph type="body" sz="quarter" idx="14"/>
          </p:nvPr>
        </p:nvSpPr>
        <p:spPr>
          <a:xfrm>
            <a:off x="478242" y="945808"/>
            <a:ext cx="11157600" cy="307777"/>
          </a:xfrm>
          <a:prstGeom prst="rect">
            <a:avLst/>
          </a:prstGeom>
        </p:spPr>
        <p:txBody>
          <a:bodyPr/>
          <a:lstStyle>
            <a:lvl1pPr marL="0" indent="0">
              <a:lnSpc>
                <a:spcPct val="100000"/>
              </a:lnSpc>
              <a:buNone/>
              <a:defRPr lang="en-US" sz="2000" kern="1200" dirty="0" smtClean="0">
                <a:solidFill>
                  <a:srgbClr val="888A8E"/>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9" name="Title 8"/>
          <p:cNvSpPr>
            <a:spLocks noGrp="1"/>
          </p:cNvSpPr>
          <p:nvPr>
            <p:ph type="title"/>
          </p:nvPr>
        </p:nvSpPr>
        <p:spPr>
          <a:xfrm>
            <a:off x="452850" y="420630"/>
            <a:ext cx="11164625" cy="439737"/>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baseline="0">
                <a:solidFill>
                  <a:schemeClr val="bg1"/>
                </a:solidFill>
                <a:latin typeface="+mj-lt"/>
              </a:defRPr>
            </a:lvl1pPr>
          </a:lstStyle>
          <a:p>
            <a:r>
              <a:rPr lang="en-US" dirty="0" smtClean="0"/>
              <a:t>Click to edit Master title style</a:t>
            </a:r>
            <a:endParaRPr lang="en-US" dirty="0"/>
          </a:p>
        </p:txBody>
      </p:sp>
      <p:sp>
        <p:nvSpPr>
          <p:cNvPr id="10" name="Footer Placeholder 4"/>
          <p:cNvSpPr>
            <a:spLocks noGrp="1"/>
          </p:cNvSpPr>
          <p:nvPr>
            <p:ph type="ftr" sz="quarter" idx="15"/>
          </p:nvPr>
        </p:nvSpPr>
        <p:spPr>
          <a:xfrm>
            <a:off x="4164515" y="6356357"/>
            <a:ext cx="3859795" cy="365125"/>
          </a:xfrm>
          <a:prstGeom prst="rect">
            <a:avLst/>
          </a:prstGeom>
        </p:spPr>
        <p:txBody>
          <a:bodyPr/>
          <a:lstStyle>
            <a:lvl1pPr algn="ctr" fontAlgn="auto">
              <a:spcBef>
                <a:spcPts val="0"/>
              </a:spcBef>
              <a:spcAft>
                <a:spcPts val="0"/>
              </a:spcAft>
              <a:defRPr sz="800">
                <a:solidFill>
                  <a:schemeClr val="bg1"/>
                </a:solidFill>
                <a:latin typeface="Futura Bk" pitchFamily="34" charset="0"/>
                <a:cs typeface="Futura Bk"/>
              </a:defRPr>
            </a:lvl1pPr>
          </a:lstStyle>
          <a:p>
            <a:pPr>
              <a:defRPr/>
            </a:pPr>
            <a:r>
              <a:rPr lang="en-US"/>
              <a:t>HP restricted. For HP and channel partner use only.</a:t>
            </a:r>
          </a:p>
        </p:txBody>
      </p:sp>
    </p:spTree>
    <p:extLst>
      <p:ext uri="{BB962C8B-B14F-4D97-AF65-F5344CB8AC3E}">
        <p14:creationId xmlns:p14="http://schemas.microsoft.com/office/powerpoint/2010/main" val="16635219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bg>
      <p:bgPr>
        <a:gradFill rotWithShape="1">
          <a:gsLst>
            <a:gs pos="0">
              <a:srgbClr val="393B3D"/>
            </a:gs>
            <a:gs pos="13000">
              <a:srgbClr val="393B3D"/>
            </a:gs>
            <a:gs pos="100000">
              <a:srgbClr val="1A1819"/>
            </a:gs>
          </a:gsLst>
          <a:lin ang="6300000"/>
        </a:gradFill>
        <a:effectLst/>
      </p:bgPr>
    </p:bg>
    <p:spTree>
      <p:nvGrpSpPr>
        <p:cNvPr id="1" name=""/>
        <p:cNvGrpSpPr/>
        <p:nvPr/>
      </p:nvGrpSpPr>
      <p:grpSpPr>
        <a:xfrm>
          <a:off x="0" y="0"/>
          <a:ext cx="0" cy="0"/>
          <a:chOff x="0" y="0"/>
          <a:chExt cx="0" cy="0"/>
        </a:xfrm>
      </p:grpSpPr>
      <p:sp>
        <p:nvSpPr>
          <p:cNvPr id="5" name="TextBox 13"/>
          <p:cNvSpPr txBox="1"/>
          <p:nvPr userDrawn="1"/>
        </p:nvSpPr>
        <p:spPr bwMode="gray">
          <a:xfrm>
            <a:off x="484597" y="6465897"/>
            <a:ext cx="512100" cy="200055"/>
          </a:xfrm>
          <a:prstGeom prst="rect">
            <a:avLst/>
          </a:prstGeom>
          <a:noFill/>
        </p:spPr>
        <p:txBody>
          <a:bodyPr>
            <a:spAutoFit/>
          </a:bodyPr>
          <a:lstStyle/>
          <a:p>
            <a:pPr defTabSz="914400" fontAlgn="auto">
              <a:spcBef>
                <a:spcPts val="0"/>
              </a:spcBef>
              <a:spcAft>
                <a:spcPts val="0"/>
              </a:spcAft>
              <a:defRPr/>
            </a:pPr>
            <a:fld id="{9833762C-20C1-49B5-8495-BA4FFEB62672}" type="slidenum">
              <a:rPr lang="en-US" sz="700" kern="0">
                <a:solidFill>
                  <a:sysClr val="windowText" lastClr="000000">
                    <a:lumMod val="50000"/>
                    <a:lumOff val="50000"/>
                  </a:sysClr>
                </a:solidFill>
                <a:latin typeface="Futura Bk" pitchFamily="34" charset="0"/>
              </a:rPr>
              <a:pPr defTabSz="914400" fontAlgn="auto">
                <a:spcBef>
                  <a:spcPts val="0"/>
                </a:spcBef>
                <a:spcAft>
                  <a:spcPts val="0"/>
                </a:spcAft>
                <a:defRPr/>
              </a:pPr>
              <a:t>‹#›</a:t>
            </a:fld>
            <a:endParaRPr lang="en-US" sz="700" kern="0" dirty="0">
              <a:solidFill>
                <a:sysClr val="windowText" lastClr="000000">
                  <a:lumMod val="50000"/>
                  <a:lumOff val="50000"/>
                </a:sysClr>
              </a:solidFill>
              <a:latin typeface="Futura Bk" pitchFamily="34" charset="0"/>
            </a:endParaRPr>
          </a:p>
        </p:txBody>
      </p:sp>
      <p:sp>
        <p:nvSpPr>
          <p:cNvPr id="6" name="Line 10"/>
          <p:cNvSpPr>
            <a:spLocks noChangeShapeType="1"/>
          </p:cNvSpPr>
          <p:nvPr userDrawn="1"/>
        </p:nvSpPr>
        <p:spPr bwMode="auto">
          <a:xfrm flipH="1" flipV="1">
            <a:off x="11032039" y="6130917"/>
            <a:ext cx="4232" cy="657225"/>
          </a:xfrm>
          <a:prstGeom prst="line">
            <a:avLst/>
          </a:prstGeom>
          <a:noFill/>
          <a:ln w="6350">
            <a:solidFill>
              <a:schemeClr val="bg1"/>
            </a:solidFill>
            <a:round/>
            <a:headEnd/>
            <a:tailEnd/>
          </a:ln>
        </p:spPr>
        <p:txBody>
          <a:bodyPr/>
          <a:lstStyle/>
          <a:p>
            <a:pPr fontAlgn="auto">
              <a:spcBef>
                <a:spcPts val="0"/>
              </a:spcBef>
              <a:spcAft>
                <a:spcPts val="0"/>
              </a:spcAft>
              <a:defRPr/>
            </a:pPr>
            <a:endParaRPr lang="en-US" dirty="0">
              <a:latin typeface="Arial" pitchFamily="34" charset="0"/>
            </a:endParaRPr>
          </a:p>
        </p:txBody>
      </p:sp>
      <p:pic>
        <p:nvPicPr>
          <p:cNvPr id="7" name="Picture 16" descr="hp-logo-reversed.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1319102" y="6249988"/>
            <a:ext cx="556538" cy="417512"/>
          </a:xfrm>
          <a:prstGeom prst="rect">
            <a:avLst/>
          </a:prstGeom>
          <a:noFill/>
          <a:ln w="9525">
            <a:noFill/>
            <a:miter lim="800000"/>
            <a:headEnd/>
            <a:tailEnd/>
          </a:ln>
        </p:spPr>
      </p:pic>
      <p:pic>
        <p:nvPicPr>
          <p:cNvPr id="11" name="Picture 18" descr="MICROSOFT 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304566" y="6361120"/>
            <a:ext cx="1502442" cy="179387"/>
          </a:xfrm>
          <a:prstGeom prst="rect">
            <a:avLst/>
          </a:prstGeom>
          <a:noFill/>
          <a:ln w="9525">
            <a:noFill/>
            <a:miter lim="800000"/>
            <a:headEnd/>
            <a:tailEnd/>
          </a:ln>
        </p:spPr>
      </p:pic>
      <p:sp>
        <p:nvSpPr>
          <p:cNvPr id="8" name="Text Placeholder 12"/>
          <p:cNvSpPr>
            <a:spLocks noGrp="1"/>
          </p:cNvSpPr>
          <p:nvPr>
            <p:ph type="body" sz="quarter" idx="14"/>
          </p:nvPr>
        </p:nvSpPr>
        <p:spPr>
          <a:xfrm>
            <a:off x="478242" y="595964"/>
            <a:ext cx="11157600" cy="307777"/>
          </a:xfrm>
          <a:prstGeom prst="rect">
            <a:avLst/>
          </a:prstGeom>
        </p:spPr>
        <p:txBody>
          <a:bodyPr/>
          <a:lstStyle>
            <a:lvl1pPr marL="0" indent="0">
              <a:lnSpc>
                <a:spcPct val="100000"/>
              </a:lnSpc>
              <a:buNone/>
              <a:defRPr lang="en-US" sz="2000" kern="1200" dirty="0" smtClean="0">
                <a:solidFill>
                  <a:srgbClr val="888A8E"/>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9" name="Title 8"/>
          <p:cNvSpPr>
            <a:spLocks noGrp="1"/>
          </p:cNvSpPr>
          <p:nvPr>
            <p:ph type="title"/>
          </p:nvPr>
        </p:nvSpPr>
        <p:spPr>
          <a:xfrm>
            <a:off x="452850" y="142342"/>
            <a:ext cx="11164625" cy="439737"/>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baseline="0">
                <a:solidFill>
                  <a:schemeClr val="bg1"/>
                </a:solidFill>
                <a:latin typeface="+mj-lt"/>
              </a:defRPr>
            </a:lvl1pPr>
          </a:lstStyle>
          <a:p>
            <a:r>
              <a:rPr lang="en-US" dirty="0" smtClean="0"/>
              <a:t>Click to edit Master title style</a:t>
            </a:r>
            <a:endParaRPr lang="en-US" dirty="0"/>
          </a:p>
        </p:txBody>
      </p:sp>
      <p:sp>
        <p:nvSpPr>
          <p:cNvPr id="10" name="Text Placeholder 26"/>
          <p:cNvSpPr>
            <a:spLocks noGrp="1"/>
          </p:cNvSpPr>
          <p:nvPr>
            <p:ph type="body" sz="quarter" idx="10"/>
          </p:nvPr>
        </p:nvSpPr>
        <p:spPr>
          <a:xfrm>
            <a:off x="487553" y="1530096"/>
            <a:ext cx="11128397" cy="4599432"/>
          </a:xfrm>
          <a:prstGeom prst="rect">
            <a:avLst/>
          </a:prstGeom>
        </p:spPr>
        <p:txBody>
          <a:bodyPr>
            <a:normAutofit/>
          </a:bodyPr>
          <a:lstStyle>
            <a:lvl1pPr>
              <a:lnSpc>
                <a:spcPct val="110000"/>
              </a:lnSpc>
              <a:spcBef>
                <a:spcPts val="1000"/>
              </a:spcBef>
              <a:buClr>
                <a:schemeClr val="bg1"/>
              </a:buClr>
              <a:defRPr>
                <a:solidFill>
                  <a:schemeClr val="bg1"/>
                </a:solidFill>
              </a:defRPr>
            </a:lvl1pPr>
            <a:lvl2pPr marL="342900" indent="-114300">
              <a:lnSpc>
                <a:spcPct val="110000"/>
              </a:lnSpc>
              <a:spcBef>
                <a:spcPts val="500"/>
              </a:spcBef>
              <a:buClr>
                <a:schemeClr val="bg1"/>
              </a:buClr>
              <a:buSzPct val="80000"/>
              <a:buFont typeface="Arial" pitchFamily="34" charset="0"/>
              <a:buChar char="•"/>
              <a:defRPr>
                <a:solidFill>
                  <a:schemeClr val="bg1"/>
                </a:solidFill>
              </a:defRPr>
            </a:lvl2pPr>
            <a:lvl3pPr marL="571500" indent="-168275">
              <a:lnSpc>
                <a:spcPct val="110000"/>
              </a:lnSpc>
              <a:spcBef>
                <a:spcPts val="400"/>
              </a:spcBef>
              <a:buClr>
                <a:schemeClr val="bg1"/>
              </a:buClr>
              <a:buFont typeface="Futura Bk" pitchFamily="34" charset="0"/>
              <a:buChar char="−"/>
              <a:defRPr sz="1200">
                <a:solidFill>
                  <a:schemeClr val="bg1"/>
                </a:solidFill>
              </a:defRPr>
            </a:lvl3pPr>
            <a:lvl4pPr marL="800100" indent="-114300">
              <a:lnSpc>
                <a:spcPct val="110000"/>
              </a:lnSpc>
              <a:spcBef>
                <a:spcPts val="400"/>
              </a:spcBef>
              <a:buClr>
                <a:schemeClr val="bg1"/>
              </a:buClr>
              <a:buSzPct val="80000"/>
              <a:buFont typeface="Arial" pitchFamily="34" charset="0"/>
              <a:buChar char="•"/>
              <a:defRPr sz="1200">
                <a:solidFill>
                  <a:schemeClr val="bg1"/>
                </a:solidFill>
              </a:defRPr>
            </a:lvl4pPr>
            <a:lvl5pPr marL="1028700" indent="-174625">
              <a:lnSpc>
                <a:spcPct val="110000"/>
              </a:lnSpc>
              <a:spcBef>
                <a:spcPts val="400"/>
              </a:spcBef>
              <a:buClr>
                <a:schemeClr val="bg1"/>
              </a:buClr>
              <a:buFont typeface="Futura Bk" pitchFamily="34" charset="0"/>
              <a:buChar char="−"/>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a:spLocks noGrp="1"/>
          </p:cNvSpPr>
          <p:nvPr>
            <p:ph type="ftr" sz="quarter" idx="15"/>
          </p:nvPr>
        </p:nvSpPr>
        <p:spPr>
          <a:xfrm>
            <a:off x="4164515" y="6356357"/>
            <a:ext cx="3859795" cy="365125"/>
          </a:xfrm>
          <a:prstGeom prst="rect">
            <a:avLst/>
          </a:prstGeom>
        </p:spPr>
        <p:txBody>
          <a:bodyPr/>
          <a:lstStyle>
            <a:lvl1pPr algn="ctr" fontAlgn="auto">
              <a:spcBef>
                <a:spcPts val="0"/>
              </a:spcBef>
              <a:spcAft>
                <a:spcPts val="0"/>
              </a:spcAft>
              <a:defRPr sz="800">
                <a:solidFill>
                  <a:schemeClr val="bg1"/>
                </a:solidFill>
                <a:latin typeface="Futura Bk" pitchFamily="34" charset="0"/>
                <a:cs typeface="Futura Bk"/>
              </a:defRPr>
            </a:lvl1pPr>
          </a:lstStyle>
          <a:p>
            <a:pPr>
              <a:defRPr/>
            </a:pPr>
            <a:r>
              <a:rPr lang="en-US"/>
              <a:t>HP restricted. For HP and channel partner use only.</a:t>
            </a:r>
          </a:p>
        </p:txBody>
      </p:sp>
    </p:spTree>
    <p:extLst>
      <p:ext uri="{BB962C8B-B14F-4D97-AF65-F5344CB8AC3E}">
        <p14:creationId xmlns:p14="http://schemas.microsoft.com/office/powerpoint/2010/main" val="414912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bg>
      <p:bgPr>
        <a:gradFill rotWithShape="1">
          <a:gsLst>
            <a:gs pos="0">
              <a:srgbClr val="393B3D"/>
            </a:gs>
            <a:gs pos="13000">
              <a:srgbClr val="393B3D"/>
            </a:gs>
            <a:gs pos="100000">
              <a:srgbClr val="1A1819"/>
            </a:gs>
          </a:gsLst>
          <a:lin ang="6300000"/>
        </a:gradFill>
        <a:effectLst/>
      </p:bgPr>
    </p:bg>
    <p:spTree>
      <p:nvGrpSpPr>
        <p:cNvPr id="1" name=""/>
        <p:cNvGrpSpPr/>
        <p:nvPr/>
      </p:nvGrpSpPr>
      <p:grpSpPr>
        <a:xfrm>
          <a:off x="0" y="0"/>
          <a:ext cx="0" cy="0"/>
          <a:chOff x="0" y="0"/>
          <a:chExt cx="0" cy="0"/>
        </a:xfrm>
      </p:grpSpPr>
      <p:sp>
        <p:nvSpPr>
          <p:cNvPr id="5" name="TextBox 13"/>
          <p:cNvSpPr txBox="1"/>
          <p:nvPr userDrawn="1"/>
        </p:nvSpPr>
        <p:spPr bwMode="gray">
          <a:xfrm>
            <a:off x="484597" y="6465897"/>
            <a:ext cx="512100" cy="200055"/>
          </a:xfrm>
          <a:prstGeom prst="rect">
            <a:avLst/>
          </a:prstGeom>
          <a:noFill/>
        </p:spPr>
        <p:txBody>
          <a:bodyPr>
            <a:spAutoFit/>
          </a:bodyPr>
          <a:lstStyle/>
          <a:p>
            <a:pPr defTabSz="914400" fontAlgn="auto">
              <a:spcBef>
                <a:spcPts val="0"/>
              </a:spcBef>
              <a:spcAft>
                <a:spcPts val="0"/>
              </a:spcAft>
              <a:defRPr/>
            </a:pPr>
            <a:fld id="{9833762C-20C1-49B5-8495-BA4FFEB62672}" type="slidenum">
              <a:rPr lang="en-US" sz="700" kern="0">
                <a:solidFill>
                  <a:sysClr val="windowText" lastClr="000000">
                    <a:lumMod val="50000"/>
                    <a:lumOff val="50000"/>
                  </a:sysClr>
                </a:solidFill>
                <a:latin typeface="Futura Bk" pitchFamily="34" charset="0"/>
              </a:rPr>
              <a:pPr defTabSz="914400" fontAlgn="auto">
                <a:spcBef>
                  <a:spcPts val="0"/>
                </a:spcBef>
                <a:spcAft>
                  <a:spcPts val="0"/>
                </a:spcAft>
                <a:defRPr/>
              </a:pPr>
              <a:t>‹#›</a:t>
            </a:fld>
            <a:endParaRPr lang="en-US" sz="700" kern="0" dirty="0">
              <a:solidFill>
                <a:sysClr val="windowText" lastClr="000000">
                  <a:lumMod val="50000"/>
                  <a:lumOff val="50000"/>
                </a:sysClr>
              </a:solidFill>
              <a:latin typeface="Futura Bk" pitchFamily="34" charset="0"/>
            </a:endParaRPr>
          </a:p>
        </p:txBody>
      </p:sp>
      <p:sp>
        <p:nvSpPr>
          <p:cNvPr id="6" name="Line 10"/>
          <p:cNvSpPr>
            <a:spLocks noChangeShapeType="1"/>
          </p:cNvSpPr>
          <p:nvPr userDrawn="1"/>
        </p:nvSpPr>
        <p:spPr bwMode="auto">
          <a:xfrm flipH="1" flipV="1">
            <a:off x="11032039" y="6130917"/>
            <a:ext cx="4232" cy="657225"/>
          </a:xfrm>
          <a:prstGeom prst="line">
            <a:avLst/>
          </a:prstGeom>
          <a:noFill/>
          <a:ln w="6350">
            <a:solidFill>
              <a:schemeClr val="bg1"/>
            </a:solidFill>
            <a:round/>
            <a:headEnd/>
            <a:tailEnd/>
          </a:ln>
        </p:spPr>
        <p:txBody>
          <a:bodyPr/>
          <a:lstStyle/>
          <a:p>
            <a:pPr fontAlgn="auto">
              <a:spcBef>
                <a:spcPts val="0"/>
              </a:spcBef>
              <a:spcAft>
                <a:spcPts val="0"/>
              </a:spcAft>
              <a:defRPr/>
            </a:pPr>
            <a:endParaRPr lang="en-US" dirty="0">
              <a:latin typeface="Arial" pitchFamily="34" charset="0"/>
            </a:endParaRPr>
          </a:p>
        </p:txBody>
      </p:sp>
      <p:pic>
        <p:nvPicPr>
          <p:cNvPr id="7" name="Picture 16" descr="hp-logo-reversed.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1319102" y="6249988"/>
            <a:ext cx="556538" cy="417512"/>
          </a:xfrm>
          <a:prstGeom prst="rect">
            <a:avLst/>
          </a:prstGeom>
          <a:noFill/>
          <a:ln w="9525">
            <a:noFill/>
            <a:miter lim="800000"/>
            <a:headEnd/>
            <a:tailEnd/>
          </a:ln>
        </p:spPr>
      </p:pic>
      <p:pic>
        <p:nvPicPr>
          <p:cNvPr id="11" name="Picture 18" descr="MICROSOFT 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304566" y="6361120"/>
            <a:ext cx="1502442" cy="179387"/>
          </a:xfrm>
          <a:prstGeom prst="rect">
            <a:avLst/>
          </a:prstGeom>
          <a:noFill/>
          <a:ln w="9525">
            <a:noFill/>
            <a:miter lim="800000"/>
            <a:headEnd/>
            <a:tailEnd/>
          </a:ln>
        </p:spPr>
      </p:pic>
      <p:sp>
        <p:nvSpPr>
          <p:cNvPr id="8" name="Text Placeholder 12"/>
          <p:cNvSpPr>
            <a:spLocks noGrp="1"/>
          </p:cNvSpPr>
          <p:nvPr>
            <p:ph type="body" sz="quarter" idx="14"/>
          </p:nvPr>
        </p:nvSpPr>
        <p:spPr>
          <a:xfrm>
            <a:off x="478242" y="595964"/>
            <a:ext cx="11157600" cy="307777"/>
          </a:xfrm>
          <a:prstGeom prst="rect">
            <a:avLst/>
          </a:prstGeom>
        </p:spPr>
        <p:txBody>
          <a:bodyPr/>
          <a:lstStyle>
            <a:lvl1pPr marL="0" indent="0">
              <a:lnSpc>
                <a:spcPct val="100000"/>
              </a:lnSpc>
              <a:buNone/>
              <a:defRPr lang="en-US" sz="2000" kern="1200" dirty="0" smtClean="0">
                <a:solidFill>
                  <a:srgbClr val="888A8E"/>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9" name="Title 8"/>
          <p:cNvSpPr>
            <a:spLocks noGrp="1"/>
          </p:cNvSpPr>
          <p:nvPr>
            <p:ph type="title"/>
          </p:nvPr>
        </p:nvSpPr>
        <p:spPr>
          <a:xfrm>
            <a:off x="452850" y="142342"/>
            <a:ext cx="11164625" cy="439737"/>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baseline="0">
                <a:solidFill>
                  <a:schemeClr val="bg1"/>
                </a:solidFill>
                <a:latin typeface="+mj-lt"/>
              </a:defRPr>
            </a:lvl1pPr>
          </a:lstStyle>
          <a:p>
            <a:r>
              <a:rPr lang="en-US" dirty="0" smtClean="0"/>
              <a:t>Click to edit Master title style</a:t>
            </a:r>
            <a:endParaRPr lang="en-US" dirty="0"/>
          </a:p>
        </p:txBody>
      </p:sp>
      <p:sp>
        <p:nvSpPr>
          <p:cNvPr id="10" name="Text Placeholder 26"/>
          <p:cNvSpPr>
            <a:spLocks noGrp="1"/>
          </p:cNvSpPr>
          <p:nvPr>
            <p:ph type="body" sz="quarter" idx="10"/>
          </p:nvPr>
        </p:nvSpPr>
        <p:spPr>
          <a:xfrm>
            <a:off x="487553" y="1530096"/>
            <a:ext cx="11128397" cy="4599432"/>
          </a:xfrm>
          <a:prstGeom prst="rect">
            <a:avLst/>
          </a:prstGeom>
        </p:spPr>
        <p:txBody>
          <a:bodyPr>
            <a:normAutofit/>
          </a:bodyPr>
          <a:lstStyle>
            <a:lvl1pPr>
              <a:lnSpc>
                <a:spcPct val="110000"/>
              </a:lnSpc>
              <a:spcBef>
                <a:spcPts val="1000"/>
              </a:spcBef>
              <a:buClr>
                <a:schemeClr val="bg1"/>
              </a:buClr>
              <a:defRPr>
                <a:solidFill>
                  <a:schemeClr val="bg1"/>
                </a:solidFill>
              </a:defRPr>
            </a:lvl1pPr>
            <a:lvl2pPr marL="342900" indent="-114300">
              <a:lnSpc>
                <a:spcPct val="110000"/>
              </a:lnSpc>
              <a:spcBef>
                <a:spcPts val="500"/>
              </a:spcBef>
              <a:buClr>
                <a:schemeClr val="bg1"/>
              </a:buClr>
              <a:buSzPct val="80000"/>
              <a:buFont typeface="Arial" pitchFamily="34" charset="0"/>
              <a:buChar char="•"/>
              <a:defRPr>
                <a:solidFill>
                  <a:schemeClr val="bg1"/>
                </a:solidFill>
              </a:defRPr>
            </a:lvl2pPr>
            <a:lvl3pPr marL="571500" indent="-168275">
              <a:lnSpc>
                <a:spcPct val="110000"/>
              </a:lnSpc>
              <a:spcBef>
                <a:spcPts val="400"/>
              </a:spcBef>
              <a:buClr>
                <a:schemeClr val="bg1"/>
              </a:buClr>
              <a:buFont typeface="Futura Bk" pitchFamily="34" charset="0"/>
              <a:buChar char="−"/>
              <a:defRPr sz="1200">
                <a:solidFill>
                  <a:schemeClr val="bg1"/>
                </a:solidFill>
              </a:defRPr>
            </a:lvl3pPr>
            <a:lvl4pPr marL="800100" indent="-114300">
              <a:lnSpc>
                <a:spcPct val="110000"/>
              </a:lnSpc>
              <a:spcBef>
                <a:spcPts val="400"/>
              </a:spcBef>
              <a:buClr>
                <a:schemeClr val="bg1"/>
              </a:buClr>
              <a:buSzPct val="80000"/>
              <a:buFont typeface="Arial" pitchFamily="34" charset="0"/>
              <a:buChar char="•"/>
              <a:defRPr sz="1200">
                <a:solidFill>
                  <a:schemeClr val="bg1"/>
                </a:solidFill>
              </a:defRPr>
            </a:lvl4pPr>
            <a:lvl5pPr marL="1028700" indent="-174625">
              <a:lnSpc>
                <a:spcPct val="110000"/>
              </a:lnSpc>
              <a:spcBef>
                <a:spcPts val="400"/>
              </a:spcBef>
              <a:buClr>
                <a:schemeClr val="bg1"/>
              </a:buClr>
              <a:buFont typeface="Futura Bk" pitchFamily="34" charset="0"/>
              <a:buChar char="−"/>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a:spLocks noGrp="1"/>
          </p:cNvSpPr>
          <p:nvPr>
            <p:ph type="ftr" sz="quarter" idx="15"/>
          </p:nvPr>
        </p:nvSpPr>
        <p:spPr>
          <a:xfrm>
            <a:off x="4164515" y="6356357"/>
            <a:ext cx="3859795" cy="365125"/>
          </a:xfrm>
          <a:prstGeom prst="rect">
            <a:avLst/>
          </a:prstGeom>
        </p:spPr>
        <p:txBody>
          <a:bodyPr/>
          <a:lstStyle>
            <a:lvl1pPr algn="ctr" fontAlgn="auto">
              <a:spcBef>
                <a:spcPts val="0"/>
              </a:spcBef>
              <a:spcAft>
                <a:spcPts val="0"/>
              </a:spcAft>
              <a:defRPr sz="800">
                <a:solidFill>
                  <a:schemeClr val="bg1"/>
                </a:solidFill>
                <a:latin typeface="Futura Bk" pitchFamily="34" charset="0"/>
                <a:cs typeface="Futura Bk"/>
              </a:defRPr>
            </a:lvl1pPr>
          </a:lstStyle>
          <a:p>
            <a:pPr>
              <a:defRPr/>
            </a:pPr>
            <a:r>
              <a:rPr lang="en-US"/>
              <a:t>HP restricted. For HP and channel partner use only.</a:t>
            </a:r>
          </a:p>
        </p:txBody>
      </p:sp>
    </p:spTree>
    <p:extLst>
      <p:ext uri="{BB962C8B-B14F-4D97-AF65-F5344CB8AC3E}">
        <p14:creationId xmlns:p14="http://schemas.microsoft.com/office/powerpoint/2010/main" val="414912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6"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965" y="2265474"/>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6701104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4"/>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2"/>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38399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516573" y="1417322"/>
            <a:ext cx="11155679" cy="2215991"/>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4497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12142928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2259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17319"/>
            <a:ext cx="11149013" cy="2277547"/>
          </a:xfrm>
        </p:spPr>
        <p:txBody>
          <a:bodyPr/>
          <a:lstStyle>
            <a:lvl1pPr>
              <a:buClr>
                <a:srgbClr val="FFFFFF"/>
              </a:buClr>
              <a:buSzPct val="70000"/>
              <a:buFont typeface="Wingdings" pitchFamily="2" charset="2"/>
              <a:buChar char="l"/>
              <a:defRPr sz="3200">
                <a:gradFill>
                  <a:gsLst>
                    <a:gs pos="0">
                      <a:srgbClr val="FFFFFF"/>
                    </a:gs>
                    <a:gs pos="86000">
                      <a:srgbClr val="FFFFFF"/>
                    </a:gs>
                  </a:gsLst>
                  <a:lin ang="5400000" scaled="0"/>
                </a:gradFill>
              </a:defRPr>
            </a:lvl1pPr>
            <a:lvl2pPr>
              <a:buClr>
                <a:srgbClr val="FFFFFF"/>
              </a:buClr>
              <a:buSzPct val="70000"/>
              <a:buFont typeface="Wingdings" pitchFamily="2" charset="2"/>
              <a:buChar char="l"/>
              <a:defRPr sz="2800">
                <a:gradFill>
                  <a:gsLst>
                    <a:gs pos="0">
                      <a:srgbClr val="FFFFFF"/>
                    </a:gs>
                    <a:gs pos="86000">
                      <a:srgbClr val="FFFFFF"/>
                    </a:gs>
                  </a:gsLst>
                  <a:lin ang="5400000" scaled="0"/>
                </a:gradFill>
              </a:defRPr>
            </a:lvl2pPr>
            <a:lvl3pPr>
              <a:buClr>
                <a:srgbClr val="FFFFFF"/>
              </a:buClr>
              <a:buSzPct val="70000"/>
              <a:buFont typeface="Wingdings" pitchFamily="2" charset="2"/>
              <a:buChar char="l"/>
              <a:defRPr sz="2400">
                <a:gradFill>
                  <a:gsLst>
                    <a:gs pos="0">
                      <a:srgbClr val="FFFFFF"/>
                    </a:gs>
                    <a:gs pos="86000">
                      <a:srgbClr val="FFFFFF"/>
                    </a:gs>
                  </a:gsLst>
                  <a:lin ang="5400000" scaled="0"/>
                </a:gradFill>
              </a:defRPr>
            </a:lvl3pPr>
            <a:lvl4pPr>
              <a:buClr>
                <a:srgbClr val="FFFFFF"/>
              </a:buClr>
              <a:buSzPct val="70000"/>
              <a:buFont typeface="Wingdings" pitchFamily="2" charset="2"/>
              <a:buChar char="l"/>
              <a:defRPr sz="2000">
                <a:gradFill>
                  <a:gsLst>
                    <a:gs pos="0">
                      <a:srgbClr val="FFFFFF"/>
                    </a:gs>
                    <a:gs pos="86000">
                      <a:srgbClr val="FFFFFF"/>
                    </a:gs>
                  </a:gsLst>
                  <a:lin ang="5400000" scaled="0"/>
                </a:gradFill>
              </a:defRPr>
            </a:lvl4pPr>
            <a:lvl5pPr>
              <a:buClr>
                <a:srgbClr val="FFFFFF"/>
              </a:buClr>
              <a:buSzPct val="70000"/>
              <a:buFont typeface="Wingdings" pitchFamily="2" charset="2"/>
              <a:buChar char="l"/>
              <a:defRPr sz="2000">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86951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89147"/>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17319"/>
            <a:ext cx="11149013" cy="2277547"/>
          </a:xfrm>
        </p:spPr>
        <p:txBody>
          <a:bodyPr/>
          <a:lstStyle>
            <a:lvl1pPr>
              <a:buClr>
                <a:srgbClr val="FFFFFF"/>
              </a:buClr>
              <a:buSzPct val="70000"/>
              <a:buFont typeface="Wingdings" pitchFamily="2" charset="2"/>
              <a:buChar char="l"/>
              <a:defRPr sz="3200">
                <a:gradFill>
                  <a:gsLst>
                    <a:gs pos="0">
                      <a:srgbClr val="FFFFFF"/>
                    </a:gs>
                    <a:gs pos="86000">
                      <a:srgbClr val="FFFFFF"/>
                    </a:gs>
                  </a:gsLst>
                  <a:lin ang="5400000" scaled="0"/>
                </a:gradFill>
              </a:defRPr>
            </a:lvl1pPr>
            <a:lvl2pPr>
              <a:buClr>
                <a:srgbClr val="FFFFFF"/>
              </a:buClr>
              <a:buSzPct val="70000"/>
              <a:buFont typeface="Wingdings" pitchFamily="2" charset="2"/>
              <a:buChar char="l"/>
              <a:defRPr sz="2800">
                <a:gradFill>
                  <a:gsLst>
                    <a:gs pos="0">
                      <a:srgbClr val="FFFFFF"/>
                    </a:gs>
                    <a:gs pos="86000">
                      <a:srgbClr val="FFFFFF"/>
                    </a:gs>
                  </a:gsLst>
                  <a:lin ang="5400000" scaled="0"/>
                </a:gradFill>
              </a:defRPr>
            </a:lvl2pPr>
            <a:lvl3pPr>
              <a:buClr>
                <a:srgbClr val="FFFFFF"/>
              </a:buClr>
              <a:buSzPct val="70000"/>
              <a:buFont typeface="Wingdings" pitchFamily="2" charset="2"/>
              <a:buChar char="l"/>
              <a:defRPr sz="2400">
                <a:gradFill>
                  <a:gsLst>
                    <a:gs pos="0">
                      <a:srgbClr val="FFFFFF"/>
                    </a:gs>
                    <a:gs pos="86000">
                      <a:srgbClr val="FFFFFF"/>
                    </a:gs>
                  </a:gsLst>
                  <a:lin ang="5400000" scaled="0"/>
                </a:gradFill>
              </a:defRPr>
            </a:lvl3pPr>
            <a:lvl4pPr>
              <a:buClr>
                <a:srgbClr val="FFFFFF"/>
              </a:buClr>
              <a:buSzPct val="70000"/>
              <a:buFont typeface="Wingdings" pitchFamily="2" charset="2"/>
              <a:buChar char="l"/>
              <a:defRPr sz="2000">
                <a:gradFill>
                  <a:gsLst>
                    <a:gs pos="0">
                      <a:srgbClr val="FFFFFF"/>
                    </a:gs>
                    <a:gs pos="86000">
                      <a:srgbClr val="FFFFFF"/>
                    </a:gs>
                  </a:gsLst>
                  <a:lin ang="5400000" scaled="0"/>
                </a:gradFill>
              </a:defRPr>
            </a:lvl4pPr>
            <a:lvl5pPr>
              <a:buClr>
                <a:srgbClr val="FFFFFF"/>
              </a:buClr>
              <a:buSzPct val="70000"/>
              <a:buFont typeface="Wingdings" pitchFamily="2" charset="2"/>
              <a:buChar char="l"/>
              <a:defRPr sz="2000">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570952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n w="3175">
                  <a:solidFill>
                    <a:srgbClr val="FFFFFF">
                      <a:alpha val="0"/>
                    </a:srgbClr>
                  </a:solidFill>
                </a:ln>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3" y="1447800"/>
            <a:ext cx="11149013" cy="2215991"/>
          </a:xfrm>
        </p:spPr>
        <p:txBody>
          <a:bodyPr/>
          <a:lstStyle>
            <a:lvl1pPr>
              <a:defRPr>
                <a:ln>
                  <a:solidFill>
                    <a:srgbClr val="FFFFFF">
                      <a:alpha val="0"/>
                    </a:srgbClr>
                  </a:solidFill>
                </a:ln>
                <a:solidFill>
                  <a:schemeClr val="tx1"/>
                </a:solidFill>
              </a:defRPr>
            </a:lvl1pPr>
            <a:lvl2pPr>
              <a:defRPr>
                <a:ln>
                  <a:solidFill>
                    <a:srgbClr val="FFFFFF">
                      <a:alpha val="0"/>
                    </a:srgbClr>
                  </a:solidFill>
                </a:ln>
                <a:solidFill>
                  <a:schemeClr val="tx1"/>
                </a:solidFill>
              </a:defRPr>
            </a:lvl2pPr>
            <a:lvl3pPr>
              <a:defRPr>
                <a:ln>
                  <a:solidFill>
                    <a:srgbClr val="FFFFFF">
                      <a:alpha val="0"/>
                    </a:srgbClr>
                  </a:solidFill>
                </a:ln>
                <a:solidFill>
                  <a:schemeClr val="tx1"/>
                </a:solidFill>
              </a:defRPr>
            </a:lvl3pPr>
            <a:lvl4pPr>
              <a:defRPr>
                <a:ln>
                  <a:solidFill>
                    <a:srgbClr val="FFFFFF">
                      <a:alpha val="0"/>
                    </a:srgbClr>
                  </a:solidFill>
                </a:ln>
                <a:solidFill>
                  <a:schemeClr val="tx1"/>
                </a:solidFill>
              </a:defRPr>
            </a:lvl4pPr>
            <a:lvl5pPr>
              <a:defRPr>
                <a:ln>
                  <a:solidFill>
                    <a:srgbClr val="FFFFFF">
                      <a:alpha val="0"/>
                    </a:srgbClr>
                  </a:solidFill>
                </a:ln>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75875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4"/>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0"/>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75" indent="-460375">
              <a:buFontTx/>
              <a:buBlip>
                <a:blip r:embed="rId2"/>
              </a:buBlip>
              <a:defRPr/>
            </a:lvl1pPr>
            <a:lvl2pPr marL="855663" indent="-395288">
              <a:buFontTx/>
              <a:buBlip>
                <a:blip r:embed="rId2"/>
              </a:buBlip>
              <a:defRPr/>
            </a:lvl2pPr>
            <a:lvl3pPr marL="1258888" indent="-403225">
              <a:buFontTx/>
              <a:buBlip>
                <a:blip r:embed="rId2"/>
              </a:buBlip>
              <a:defRPr/>
            </a:lvl3pPr>
            <a:lvl4pPr marL="1604963" indent="-346075">
              <a:buFontTx/>
              <a:buBlip>
                <a:blip r:embed="rId2"/>
              </a:buBlip>
              <a:defRPr/>
            </a:lvl4pPr>
            <a:lvl5pPr marL="1941513" indent="-33655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gradFill flip="none" rotWithShape="1">
          <a:gsLst>
            <a:gs pos="0">
              <a:schemeClr val="tx2">
                <a:lumMod val="50000"/>
              </a:schemeClr>
            </a:gs>
            <a:gs pos="59000">
              <a:schemeClr val="tx2">
                <a:lumMod val="50000"/>
              </a:schemeClr>
            </a:gs>
            <a:gs pos="100000">
              <a:schemeClr val="bg2">
                <a:lumMod val="50000"/>
              </a:schemeClr>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 id="2147483743" r:id="rId21"/>
    <p:sldLayoutId id="2147483744"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50000"/>
              </a:schemeClr>
            </a:gs>
            <a:gs pos="59000">
              <a:schemeClr val="tx2">
                <a:lumMod val="50000"/>
              </a:schemeClr>
            </a:gs>
            <a:gs pos="100000">
              <a:schemeClr val="bg2">
                <a:lumMod val="50000"/>
              </a:schemeClr>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gradFill flip="none" rotWithShape="1">
          <a:gsLst>
            <a:gs pos="0">
              <a:schemeClr val="tx2">
                <a:lumMod val="50000"/>
              </a:schemeClr>
            </a:gs>
            <a:gs pos="59000">
              <a:schemeClr val="tx2">
                <a:lumMod val="50000"/>
              </a:schemeClr>
            </a:gs>
            <a:gs pos="100000">
              <a:schemeClr val="bg2">
                <a:lumMod val="50000"/>
              </a:schemeClr>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573" y="228600"/>
            <a:ext cx="11155679"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6573" y="1417322"/>
            <a:ext cx="11155679" cy="221599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4623045"/>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100000"/>
        </a:lnSpc>
        <a:spcBef>
          <a:spcPts val="12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1033463" indent="-457200" algn="l" defTabSz="914363" rtl="0" eaLnBrk="1" latinLnBrk="0" hangingPunct="1">
        <a:lnSpc>
          <a:spcPct val="100000"/>
        </a:lnSpc>
        <a:spcBef>
          <a:spcPts val="6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490663" indent="-347663" algn="l" defTabSz="914363" rtl="0" eaLnBrk="1" latinLnBrk="0" hangingPunct="1">
        <a:lnSpc>
          <a:spcPct val="100000"/>
        </a:lnSpc>
        <a:spcBef>
          <a:spcPts val="6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2057400" indent="-338138" algn="l" defTabSz="914363" rtl="0" eaLnBrk="1" latinLnBrk="0" hangingPunct="1">
        <a:lnSpc>
          <a:spcPct val="100000"/>
        </a:lnSpc>
        <a:spcBef>
          <a:spcPts val="6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2514600" indent="-338138" algn="l" defTabSz="914363" rtl="0" eaLnBrk="1" latinLnBrk="0" hangingPunct="1">
        <a:lnSpc>
          <a:spcPct val="100000"/>
        </a:lnSpc>
        <a:spcBef>
          <a:spcPts val="6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raja@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arycas@microsof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hyperlink" Target="http://support.microsoft.com/?id=956893"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0.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2.png"/><Relationship Id="rId11" Type="http://schemas.openxmlformats.org/officeDocument/2006/relationships/image" Target="../media/image55.png"/><Relationship Id="rId5" Type="http://schemas.microsoft.com/office/2007/relationships/hdphoto" Target="../media/hdphoto6.wdp"/><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em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6.png"/><Relationship Id="rId3" Type="http://schemas.openxmlformats.org/officeDocument/2006/relationships/image" Target="../media/image70.png"/><Relationship Id="rId7" Type="http://schemas.openxmlformats.org/officeDocument/2006/relationships/image" Target="../media/image50.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75.png"/><Relationship Id="rId5" Type="http://schemas.openxmlformats.org/officeDocument/2006/relationships/image" Target="../media/image40.png"/><Relationship Id="rId15" Type="http://schemas.openxmlformats.org/officeDocument/2006/relationships/image" Target="../media/image78.png"/><Relationship Id="rId10" Type="http://schemas.openxmlformats.org/officeDocument/2006/relationships/image" Target="../media/image74.png"/><Relationship Id="rId4" Type="http://schemas.openxmlformats.org/officeDocument/2006/relationships/image" Target="../media/image71.png"/><Relationship Id="rId9" Type="http://schemas.openxmlformats.org/officeDocument/2006/relationships/image" Target="../media/image73.png"/><Relationship Id="rId14" Type="http://schemas.openxmlformats.org/officeDocument/2006/relationships/image" Target="../media/image77.png"/></Relationships>
</file>

<file path=ppt/slides/_rels/slide3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vkernel.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45.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98.jpeg"/><Relationship Id="rId7" Type="http://schemas.openxmlformats.org/officeDocument/2006/relationships/chart" Target="../charts/chart1.xml"/><Relationship Id="rId2" Type="http://schemas.openxmlformats.org/officeDocument/2006/relationships/image" Target="../media/image97.png"/><Relationship Id="rId1" Type="http://schemas.openxmlformats.org/officeDocument/2006/relationships/slideLayout" Target="../slideLayouts/slideLayout10.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02.png"/><Relationship Id="rId4" Type="http://schemas.openxmlformats.org/officeDocument/2006/relationships/image" Target="../media/image99.png"/><Relationship Id="rId9"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96.jpeg"/></Relationships>
</file>

<file path=ppt/slides/_rels/slide4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04.png"/><Relationship Id="rId1" Type="http://schemas.openxmlformats.org/officeDocument/2006/relationships/slideLayout" Target="../slideLayouts/slideLayout16.xml"/><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96.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96.jpeg"/><Relationship Id="rId1" Type="http://schemas.openxmlformats.org/officeDocument/2006/relationships/slideLayout" Target="../slideLayouts/slideLayout16.xml"/><Relationship Id="rId5" Type="http://schemas.openxmlformats.org/officeDocument/2006/relationships/image" Target="../media/image109.png"/><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www.microsoft.com/SqlServerPrivateCloud" TargetMode="Externa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11.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7.xml"/><Relationship Id="rId1" Type="http://schemas.openxmlformats.org/officeDocument/2006/relationships/tags" Target="../tags/tag1.xml"/><Relationship Id="rId4" Type="http://schemas.openxmlformats.org/officeDocument/2006/relationships/chart" Target="../charts/chart4.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12.png"/><Relationship Id="rId4" Type="http://schemas.openxmlformats.org/officeDocument/2006/relationships/tags" Target="../tags/tag5.xml"/><Relationship Id="rId9"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8" Type="http://schemas.openxmlformats.org/officeDocument/2006/relationships/hyperlink" Target="http://support.microsoft.com/?id=956893" TargetMode="External"/><Relationship Id="rId13" Type="http://schemas.openxmlformats.org/officeDocument/2006/relationships/hyperlink" Target="http://download.microsoft.com/download/1/F/8/1F8BD4EF-31CC-4059-9A65-4A51B3B4BC98/Hyper-V-vs-VMware-ESX-and-vShpere-WP.pdf" TargetMode="External"/><Relationship Id="rId18" Type="http://schemas.openxmlformats.org/officeDocument/2006/relationships/hyperlink" Target="http://go.microsoft.com/fwlink/?LinkID=147617" TargetMode="External"/><Relationship Id="rId26" Type="http://schemas.openxmlformats.org/officeDocument/2006/relationships/hyperlink" Target="http://download.microsoft.com/download/4/4/D/44DB08F7-144B-4DF6-860F-06D30C6CE6E4/SQL%20Server%202008%20R2%20Virtualization%20Whitepaper.docx" TargetMode="External"/><Relationship Id="rId3" Type="http://schemas.openxmlformats.org/officeDocument/2006/relationships/hyperlink" Target="http://download.microsoft.com/download/B/F/B/BFB33C9F-B6F4-482F-A46E-B1A9F6ECFA4C/SQL%20Server%202008%20R2%20Consolidation_Datasheet.docx" TargetMode="External"/><Relationship Id="rId21" Type="http://schemas.openxmlformats.org/officeDocument/2006/relationships/hyperlink" Target="http://media.netapp.com/documents/wp-7095-sql-server-consvirt.pdf" TargetMode="External"/><Relationship Id="rId7" Type="http://schemas.openxmlformats.org/officeDocument/2006/relationships/hyperlink" Target="http://www.microsoft.com/sqlserver/en/us/solutions-technologies/mission-critical-operations/consolidation-and-virtualization.aspx" TargetMode="External"/><Relationship Id="rId12" Type="http://schemas.openxmlformats.org/officeDocument/2006/relationships/hyperlink" Target="http://download.microsoft.com/download/9/7/C/97C059D9-6F1B-4022-A92B-D5B6D2D614AD/VMwareHyper-VWhitepaper-FINAL_v05.xps" TargetMode="External"/><Relationship Id="rId17" Type="http://schemas.openxmlformats.org/officeDocument/2006/relationships/hyperlink" Target="http://download.microsoft.com/download/E/9/D/E9D82F8F-759C-49B7-BD70-5BAAA7F5E477/Hyper-V%20is%20the%20best%20virtualization%20solution%20for%20SQL%20Server%20(Final).docx" TargetMode="External"/><Relationship Id="rId25" Type="http://schemas.openxmlformats.org/officeDocument/2006/relationships/hyperlink" Target="http://download.microsoft.com/download/D/B/D/DBDE7972-1EB9-470A-BA18-58849DB3EB3B/SQLServer2008Consolidation.docx" TargetMode="External"/><Relationship Id="rId2" Type="http://schemas.openxmlformats.org/officeDocument/2006/relationships/notesSlide" Target="../notesSlides/notesSlide25.xml"/><Relationship Id="rId16" Type="http://schemas.openxmlformats.org/officeDocument/2006/relationships/hyperlink" Target="http://download.microsoft.com/download/2/8/C/28CE6B15-BB29-402B-8645-0706C0A518BF/Virt_WP_CostComparison_final.pdf" TargetMode="External"/><Relationship Id="rId20" Type="http://schemas.openxmlformats.org/officeDocument/2006/relationships/hyperlink" Target="http://www.redbooks.ibm.com/redpapers/abstracts/redp4661.html" TargetMode="External"/><Relationship Id="rId29" Type="http://schemas.openxmlformats.org/officeDocument/2006/relationships/hyperlink" Target="http://download.microsoft.com/download/7/A/3/7A3278D7-C660-4DFB-91FD-0414E3E0E022/Onboarding_SQL_Server_Private_Cloud_Environments.docx" TargetMode="External"/><Relationship Id="rId1" Type="http://schemas.openxmlformats.org/officeDocument/2006/relationships/slideLayout" Target="../slideLayouts/slideLayout13.xml"/><Relationship Id="rId6" Type="http://schemas.openxmlformats.org/officeDocument/2006/relationships/hyperlink" Target="http://www.microsoft.com/sqlserver/2008/en/us/licensing.aspx" TargetMode="External"/><Relationship Id="rId11" Type="http://schemas.openxmlformats.org/officeDocument/2006/relationships/hyperlink" Target="http://www.microsoft.com/windowsserver2008/en/us/server-calculator/default.aspx" TargetMode="External"/><Relationship Id="rId24" Type="http://schemas.openxmlformats.org/officeDocument/2006/relationships/hyperlink" Target="http://technet.microsoft.com/en-us/library/cc501231.aspx" TargetMode="External"/><Relationship Id="rId5" Type="http://schemas.openxmlformats.org/officeDocument/2006/relationships/hyperlink" Target="http://download.microsoft.com/download/B/F/8/BF863093-AFF8-4FF4-9625-0D64B513CBF1/Virtualization_Datasheet.docx" TargetMode="External"/><Relationship Id="rId15" Type="http://schemas.openxmlformats.org/officeDocument/2006/relationships/hyperlink" Target="http://www.microsoft.com/video/en/us/details/5407fd97-c206-4f79-8daa-98a35c977cfe" TargetMode="External"/><Relationship Id="rId23" Type="http://schemas.openxmlformats.org/officeDocument/2006/relationships/hyperlink" Target="http://technet.microsoft.com/en-us/solutionaccelerators/dd537566.aspx" TargetMode="External"/><Relationship Id="rId28" Type="http://schemas.openxmlformats.org/officeDocument/2006/relationships/hyperlink" Target="http://sqlcat.com/technicalnotes/archive/2010/02/08/microsoft-sql-server-2008-analysis-services-consolidation-best-practices.aspx" TargetMode="External"/><Relationship Id="rId10" Type="http://schemas.openxmlformats.org/officeDocument/2006/relationships/hyperlink" Target="http://www.microsoft.com/virtualization/en/us/cost-compare-calculator.aspx" TargetMode="External"/><Relationship Id="rId19" Type="http://schemas.openxmlformats.org/officeDocument/2006/relationships/hyperlink" Target="http://download.microsoft.com/download/F/2/1/F2146213-4AC0-4C50-B69A-12428FF0B077/VM%20processor%20compatibility%20mode.doc" TargetMode="External"/><Relationship Id="rId4" Type="http://schemas.openxmlformats.org/officeDocument/2006/relationships/hyperlink" Target="http://download.microsoft.com/download/a/c/d/acd8e043-d69b-4f09-bc9e-4168b65aaa71/SQL2008SrvConsol.doc" TargetMode="External"/><Relationship Id="rId9" Type="http://schemas.openxmlformats.org/officeDocument/2006/relationships/hyperlink" Target="http://msdn.microsoft.com/en-us/library/ee819082.aspx" TargetMode="External"/><Relationship Id="rId14" Type="http://schemas.openxmlformats.org/officeDocument/2006/relationships/hyperlink" Target="http://download.microsoft.com/download/6/0/2/6025DD0C-CC79-4D06-B4F6-EDAF5993CE86/HyperV-VMware-Cost-Comparison-Jan2010.pdf" TargetMode="External"/><Relationship Id="rId22" Type="http://schemas.openxmlformats.org/officeDocument/2006/relationships/hyperlink" Target="http://sqlcat.com/technicalnotes/archive/2010/09/28/microsoft-consolidation-planning-tool-for-sql-server-cpt-is-available-for-download.aspx" TargetMode="External"/><Relationship Id="rId27" Type="http://schemas.openxmlformats.org/officeDocument/2006/relationships/hyperlink" Target="http://i.zdnet.com/whitepapers/CreatingDeployingManEGuide.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msdn.microsoft.com/en-us/library/bb933866.aspx" TargetMode="External"/><Relationship Id="rId13" Type="http://schemas.openxmlformats.org/officeDocument/2006/relationships/hyperlink" Target="http://msdn.microsoft.com/en-us/library/ee210526(SQL.105).aspx" TargetMode="External"/><Relationship Id="rId18" Type="http://schemas.openxmlformats.org/officeDocument/2006/relationships/hyperlink" Target="http://technet.microsoft.com/en-us/library/cc966412.aspx" TargetMode="External"/><Relationship Id="rId26" Type="http://schemas.openxmlformats.org/officeDocument/2006/relationships/hyperlink" Target="http://blogs.msdn.com/b/sqlosteam/" TargetMode="External"/><Relationship Id="rId3" Type="http://schemas.openxmlformats.org/officeDocument/2006/relationships/hyperlink" Target="http://go.microsoft.com/fwlink/?LinkID=147397" TargetMode="External"/><Relationship Id="rId21" Type="http://schemas.openxmlformats.org/officeDocument/2006/relationships/hyperlink" Target="http://download.microsoft.com/download/D/F/8/DF89D22D-39C8-4728-A990-3BD4467891B7/HighPerformanceSQLServerWorkloadsOnHyper-V_Final.docx" TargetMode="External"/><Relationship Id="rId7" Type="http://schemas.openxmlformats.org/officeDocument/2006/relationships/hyperlink" Target="http://download.microsoft.com/download/D/B/D/DBDE7972-1EB9-470A-BA18-58849DB3EB3B/ResourceGov.docx" TargetMode="External"/><Relationship Id="rId12" Type="http://schemas.openxmlformats.org/officeDocument/2006/relationships/hyperlink" Target="http://www.microsoft.com/windowsserver2008/en/us/hyperv-overview.aspx" TargetMode="External"/><Relationship Id="rId17" Type="http://schemas.openxmlformats.org/officeDocument/2006/relationships/hyperlink" Target="http://msdn.microsoft.com/en-us/library/ee240835(SQL.105).aspx" TargetMode="External"/><Relationship Id="rId25" Type="http://schemas.openxmlformats.org/officeDocument/2006/relationships/hyperlink" Target="http://blogs.technet.com/b/virtualization/" TargetMode="External"/><Relationship Id="rId2" Type="http://schemas.openxmlformats.org/officeDocument/2006/relationships/notesSlide" Target="../notesSlides/notesSlide26.xml"/><Relationship Id="rId16" Type="http://schemas.openxmlformats.org/officeDocument/2006/relationships/hyperlink" Target="http://www9.unisys.com/eprise/main/admin/corporate/doc/41371394.pdf" TargetMode="External"/><Relationship Id="rId20" Type="http://schemas.openxmlformats.org/officeDocument/2006/relationships/hyperlink" Target="http://download.microsoft.com/download/d/9/4/d948f981-926e-40fa-a026-5bfcf076d9b9/SQL2008inHyperV2008.docx" TargetMode="External"/><Relationship Id="rId1" Type="http://schemas.openxmlformats.org/officeDocument/2006/relationships/slideLayout" Target="../slideLayouts/slideLayout13.xml"/><Relationship Id="rId6" Type="http://schemas.openxmlformats.org/officeDocument/2006/relationships/hyperlink" Target="http://msdn.microsoft.com/en-us/library/ms187104.aspx" TargetMode="External"/><Relationship Id="rId11" Type="http://schemas.openxmlformats.org/officeDocument/2006/relationships/hyperlink" Target="http://technet.microsoft.com/en-us/library/cc764232.aspx" TargetMode="External"/><Relationship Id="rId24" Type="http://schemas.openxmlformats.org/officeDocument/2006/relationships/hyperlink" Target="http://download.microsoft.com/download/A/D/2/AD21FD07-51A0-418E-BA8B-937FB5777A90/ESG%20Lab%20Combined%20Hyper-V%20Workload%20Summary%20Mar%2011%5b4%5d.pdf" TargetMode="External"/><Relationship Id="rId5" Type="http://schemas.openxmlformats.org/officeDocument/2006/relationships/hyperlink" Target="http://msdn.microsoft.com/en-us/library/ms178067.aspx" TargetMode="External"/><Relationship Id="rId15" Type="http://schemas.openxmlformats.org/officeDocument/2006/relationships/hyperlink" Target="http://download.microsoft.com/download/B/4/9/B4913B51-C509-47E6-89D4-5D706F5B3DA9/SQL%20Server%202008%20R2%20Compression%20Datasheet.docx" TargetMode="External"/><Relationship Id="rId23" Type="http://schemas.openxmlformats.org/officeDocument/2006/relationships/hyperlink" Target="http://www.infostor.com/etc/medialib/platform-7/infostor/articles/online-exclusive_articles/2010-downloads.Par.44145.File.dat/LRmsesg.pdf" TargetMode="External"/><Relationship Id="rId10" Type="http://schemas.openxmlformats.org/officeDocument/2006/relationships/hyperlink" Target="http://www.microsoft.com/downloads/en/details.aspx?displaylang=en&amp;FamilyID=fef38539-ae5a-462b-b1c9-9a02238bb8a7" TargetMode="External"/><Relationship Id="rId19" Type="http://schemas.openxmlformats.org/officeDocument/2006/relationships/hyperlink" Target="http://msdn.microsoft.com/en-us/library/dd758814.aspx" TargetMode="External"/><Relationship Id="rId4" Type="http://schemas.openxmlformats.org/officeDocument/2006/relationships/hyperlink" Target="http://www.microsoft.com/downloads/details.aspx?FamilyID=fdd083c6-3fc7-470b-8569-7e6a19fb0fdf&amp;displaylang=en" TargetMode="External"/><Relationship Id="rId9" Type="http://schemas.openxmlformats.org/officeDocument/2006/relationships/hyperlink" Target="http://support.microsoft.com/kb/956893" TargetMode="External"/><Relationship Id="rId14" Type="http://schemas.openxmlformats.org/officeDocument/2006/relationships/hyperlink" Target="http://msdn.microsoft.com/en-us/library/dd894051.aspx" TargetMode="External"/><Relationship Id="rId22" Type="http://schemas.openxmlformats.org/officeDocument/2006/relationships/hyperlink" Target="http://download.microsoft.com/download/5/B/D/5BD5C253-4259-428B-A3E4-1F9C3D803074/WS08_R2_VHD_Performance_WhitePaper_Final.docx" TargetMode="External"/><Relationship Id="rId27" Type="http://schemas.openxmlformats.org/officeDocument/2006/relationships/hyperlink" Target="http://www.microsoft.com/sqlserverprivateclou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hyperlink" Target="http://viewer.media.bitpipe.com/1064596181_865/1292877744_720/TT10019CDWVirtlztnComparWPFINAL.pdf"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www.microsoft.com/virtualization/en/us/cost-advantage.aspx" TargetMode="Externa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chart" Target="../charts/chart6.xml"/><Relationship Id="rId7" Type="http://schemas.openxmlformats.org/officeDocument/2006/relationships/image" Target="../media/image115.png"/><Relationship Id="rId2" Type="http://schemas.openxmlformats.org/officeDocument/2006/relationships/chart" Target="../charts/chart5.xml"/><Relationship Id="rId1" Type="http://schemas.openxmlformats.org/officeDocument/2006/relationships/slideLayout" Target="../slideLayouts/slideLayout8.xml"/><Relationship Id="rId6" Type="http://schemas.openxmlformats.org/officeDocument/2006/relationships/image" Target="../media/image114.png"/><Relationship Id="rId5" Type="http://schemas.openxmlformats.org/officeDocument/2006/relationships/hyperlink" Target="http://download.microsoft.com/download/1/F/8/1F8BD4EF-31CC-4059-9A65-4A51B3B4BC98/Hyper-V-vs-VMware-ESX-and-vShpere-WP.pdf" TargetMode="External"/><Relationship Id="rId4" Type="http://schemas.openxmlformats.org/officeDocument/2006/relationships/chart" Target="../charts/chart7.xml"/></Relationships>
</file>

<file path=ppt/slides/_rels/slide62.xml.rels><?xml version="1.0" encoding="UTF-8" standalone="yes"?>
<Relationships xmlns="http://schemas.openxmlformats.org/package/2006/relationships"><Relationship Id="rId8" Type="http://schemas.openxmlformats.org/officeDocument/2006/relationships/hyperlink" Target="http://download.microsoft.com/download/E/9/D/E9D82F8F-759C-49B7-BD70-5BAAA7F5E477/Hyper-V%20is%20the%20best%20virtualization%20solution%20for%20SQL%20Server%20(Final).docx" TargetMode="External"/><Relationship Id="rId3" Type="http://schemas.openxmlformats.org/officeDocument/2006/relationships/hyperlink" Target="http://download.microsoft.com/download/D/F/8/DF89D22D-39C8-4728-A990-3BD4467891B7/HighPerformanceSQLServerWorkloadsOnHyper-V_Final.docx" TargetMode="External"/><Relationship Id="rId7" Type="http://schemas.openxmlformats.org/officeDocument/2006/relationships/hyperlink" Target="http://www.vmware.com/pdf/vsphere4/r41/vsp_41_mscs.pdf" TargetMode="Externa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hyperlink" Target="http://www.vmware.com/virtualization/why-virtualize.html" TargetMode="External"/><Relationship Id="rId5" Type="http://schemas.openxmlformats.org/officeDocument/2006/relationships/hyperlink" Target="http://en.wikipedia.org/wiki/X86_virtualization" TargetMode="External"/><Relationship Id="rId4" Type="http://schemas.openxmlformats.org/officeDocument/2006/relationships/hyperlink" Target="http://www.vmware.com/solutions/business-critical-apps/sql/performance.html"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18" Type="http://schemas.openxmlformats.org/officeDocument/2006/relationships/image" Target="../media/image129.png"/><Relationship Id="rId26" Type="http://schemas.openxmlformats.org/officeDocument/2006/relationships/hyperlink" Target="http://download.microsoft.com/download/A/D/2/AD21FD07-51A0-418E-BA8B-937FB5777A90/ESG%20Lab%20Combined%20Hyper-V%20Workload%20Summary%20Mar%2011%5b4%5d.pdf" TargetMode="External"/><Relationship Id="rId3" Type="http://schemas.openxmlformats.org/officeDocument/2006/relationships/hyperlink" Target="http://www.microsoft.com/virtualization/en/us/case-studies-featured.aspx?sortBy=name&amp;switched=switched" TargetMode="External"/><Relationship Id="rId21" Type="http://schemas.openxmlformats.org/officeDocument/2006/relationships/image" Target="../media/image132.pn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8.png"/><Relationship Id="rId25" Type="http://schemas.openxmlformats.org/officeDocument/2006/relationships/hyperlink" Target="http://www.infostor.com/etc/medialib/platform-7/infostor/articles/online-exclusive_articles/2010-downloads.Par.44145.File.dat/LRmsesg.pdf" TargetMode="External"/><Relationship Id="rId2" Type="http://schemas.openxmlformats.org/officeDocument/2006/relationships/notesSlide" Target="../notesSlides/notesSlide28.xml"/><Relationship Id="rId16" Type="http://schemas.openxmlformats.org/officeDocument/2006/relationships/image" Target="../media/image127.png"/><Relationship Id="rId20" Type="http://schemas.openxmlformats.org/officeDocument/2006/relationships/image" Target="../media/image131.png"/><Relationship Id="rId1" Type="http://schemas.openxmlformats.org/officeDocument/2006/relationships/slideLayout" Target="../slideLayouts/slideLayout8.xml"/><Relationship Id="rId6" Type="http://schemas.openxmlformats.org/officeDocument/2006/relationships/image" Target="../media/image117.png"/><Relationship Id="rId11" Type="http://schemas.openxmlformats.org/officeDocument/2006/relationships/image" Target="../media/image122.png"/><Relationship Id="rId24" Type="http://schemas.openxmlformats.org/officeDocument/2006/relationships/image" Target="../media/image135.png"/><Relationship Id="rId5" Type="http://schemas.openxmlformats.org/officeDocument/2006/relationships/hyperlink" Target="http://download.microsoft.com/download/C/F/B/CFB498D0-37B0-4805-9B41-EE2FCA3F1196/SQL%20Sustainability%20Technical%20White%20Paper.doc" TargetMode="External"/><Relationship Id="rId15" Type="http://schemas.openxmlformats.org/officeDocument/2006/relationships/image" Target="../media/image126.png"/><Relationship Id="rId23" Type="http://schemas.openxmlformats.org/officeDocument/2006/relationships/image" Target="../media/image134.png"/><Relationship Id="rId10" Type="http://schemas.openxmlformats.org/officeDocument/2006/relationships/image" Target="../media/image121.png"/><Relationship Id="rId19" Type="http://schemas.openxmlformats.org/officeDocument/2006/relationships/image" Target="../media/image130.png"/><Relationship Id="rId4" Type="http://schemas.openxmlformats.org/officeDocument/2006/relationships/hyperlink" Target="http://www.microsoft.com/casestudies/Case_Study_Search_Results.aspx?Type=1&amp;Keywords=hyper-v%20vmware%20sql%20server&amp;LangID=46" TargetMode="External"/><Relationship Id="rId9" Type="http://schemas.openxmlformats.org/officeDocument/2006/relationships/image" Target="../media/image120.png"/><Relationship Id="rId14" Type="http://schemas.openxmlformats.org/officeDocument/2006/relationships/image" Target="../media/image125.png"/><Relationship Id="rId22" Type="http://schemas.openxmlformats.org/officeDocument/2006/relationships/image" Target="../media/image133.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9.png"/><Relationship Id="rId12"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microsoft.com/office/2007/relationships/hdphoto" Target="../media/hdphoto3.wdp"/><Relationship Id="rId4" Type="http://schemas.openxmlformats.org/officeDocument/2006/relationships/image" Target="../media/image26.png"/><Relationship Id="rId9" Type="http://schemas.openxmlformats.org/officeDocument/2006/relationships/image" Target="../media/image30.png"/><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informationweek.com/news/government/cloud-saas/229401691" TargetMode="External"/><Relationship Id="rId2" Type="http://schemas.openxmlformats.org/officeDocument/2006/relationships/hyperlink" Target="http://www.ctoedge.com/content/sizing-state-data-center?slide=13" TargetMode="External"/><Relationship Id="rId1" Type="http://schemas.openxmlformats.org/officeDocument/2006/relationships/slideLayout" Target="../slideLayouts/slideLayout8.xml"/><Relationship Id="rId5" Type="http://schemas.openxmlformats.org/officeDocument/2006/relationships/hyperlink" Target="http://www.itbusinessedge.com/slideshows/show.aspx?c=84778" TargetMode="External"/><Relationship Id="rId4" Type="http://schemas.openxmlformats.org/officeDocument/2006/relationships/hyperlink" Target="http://www.itbusinessedge.com/slideshows/show.aspx?c=87828&amp;slide=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6" y="246173"/>
            <a:ext cx="10242549" cy="1523497"/>
          </a:xfrm>
        </p:spPr>
        <p:txBody>
          <a:bodyPr/>
          <a:lstStyle/>
          <a:p>
            <a:r>
              <a:rPr lang="en-US" dirty="0" smtClean="0"/>
              <a:t>Optimize SQL Server for Private Cloud</a:t>
            </a:r>
            <a:endParaRPr lang="en-US" dirty="0"/>
          </a:p>
        </p:txBody>
      </p:sp>
      <p:sp>
        <p:nvSpPr>
          <p:cNvPr id="3" name="TextBox 2"/>
          <p:cNvSpPr txBox="1"/>
          <p:nvPr/>
        </p:nvSpPr>
        <p:spPr>
          <a:xfrm>
            <a:off x="6696073" y="4333877"/>
            <a:ext cx="4857751" cy="1661993"/>
          </a:xfrm>
          <a:prstGeom prst="rect">
            <a:avLst/>
          </a:prstGeom>
          <a:noFill/>
        </p:spPr>
        <p:txBody>
          <a:bodyPr wrap="square" lIns="0" tIns="0" rIns="0" bIns="0" rtlCol="0">
            <a:spAutoFit/>
          </a:bodyPr>
          <a:lstStyle/>
          <a:p>
            <a:r>
              <a:rPr lang="en-AU" dirty="0" err="1" smtClean="0">
                <a:gradFill>
                  <a:gsLst>
                    <a:gs pos="0">
                      <a:schemeClr val="tx1"/>
                    </a:gs>
                    <a:gs pos="86000">
                      <a:schemeClr val="tx1"/>
                    </a:gs>
                  </a:gsLst>
                  <a:lin ang="5400000" scaled="0"/>
                </a:gradFill>
              </a:rPr>
              <a:t>N.Raja</a:t>
            </a:r>
            <a:r>
              <a:rPr lang="en-AU" dirty="0" smtClean="0">
                <a:gradFill>
                  <a:gsLst>
                    <a:gs pos="0">
                      <a:schemeClr val="tx1"/>
                    </a:gs>
                    <a:gs pos="86000">
                      <a:schemeClr val="tx1"/>
                    </a:gs>
                  </a:gsLst>
                  <a:lin ang="5400000" scaled="0"/>
                </a:gradFill>
              </a:rPr>
              <a:t> - </a:t>
            </a:r>
            <a:r>
              <a:rPr lang="en-AU" dirty="0" smtClean="0">
                <a:gradFill>
                  <a:gsLst>
                    <a:gs pos="0">
                      <a:schemeClr val="tx1"/>
                    </a:gs>
                    <a:gs pos="86000">
                      <a:schemeClr val="tx1"/>
                    </a:gs>
                  </a:gsLst>
                  <a:lin ang="5400000" scaled="0"/>
                </a:gradFill>
                <a:hlinkClick r:id="rId3"/>
              </a:rPr>
              <a:t>nraja@microsoft.com</a:t>
            </a:r>
            <a:endParaRPr lang="en-AU" dirty="0" smtClean="0">
              <a:gradFill>
                <a:gsLst>
                  <a:gs pos="0">
                    <a:schemeClr val="tx1"/>
                  </a:gs>
                  <a:gs pos="86000">
                    <a:schemeClr val="tx1"/>
                  </a:gs>
                </a:gsLst>
                <a:lin ang="5400000" scaled="0"/>
              </a:gradFill>
            </a:endParaRPr>
          </a:p>
          <a:p>
            <a:r>
              <a:rPr lang="en-AU" dirty="0" smtClean="0">
                <a:gradFill>
                  <a:gsLst>
                    <a:gs pos="0">
                      <a:schemeClr val="tx1"/>
                    </a:gs>
                    <a:gs pos="86000">
                      <a:schemeClr val="tx1"/>
                    </a:gs>
                  </a:gsLst>
                  <a:lin ang="5400000" scaled="0"/>
                </a:gradFill>
              </a:rPr>
              <a:t>TSP – Data Platform</a:t>
            </a:r>
          </a:p>
          <a:p>
            <a:endParaRPr lang="en-AU" dirty="0">
              <a:gradFill>
                <a:gsLst>
                  <a:gs pos="0">
                    <a:schemeClr val="tx1"/>
                  </a:gs>
                  <a:gs pos="86000">
                    <a:schemeClr val="tx1"/>
                  </a:gs>
                </a:gsLst>
                <a:lin ang="5400000" scaled="0"/>
              </a:gradFill>
            </a:endParaRPr>
          </a:p>
          <a:p>
            <a:r>
              <a:rPr lang="en-AU" dirty="0" smtClean="0">
                <a:gradFill>
                  <a:gsLst>
                    <a:gs pos="0">
                      <a:schemeClr val="tx1"/>
                    </a:gs>
                    <a:gs pos="86000">
                      <a:schemeClr val="tx1"/>
                    </a:gs>
                  </a:gsLst>
                  <a:lin ang="5400000" scaled="0"/>
                </a:gradFill>
              </a:rPr>
              <a:t>Gary </a:t>
            </a:r>
            <a:r>
              <a:rPr lang="en-AU" dirty="0" err="1" smtClean="0">
                <a:gradFill>
                  <a:gsLst>
                    <a:gs pos="0">
                      <a:schemeClr val="tx1"/>
                    </a:gs>
                    <a:gs pos="86000">
                      <a:schemeClr val="tx1"/>
                    </a:gs>
                  </a:gsLst>
                  <a:lin ang="5400000" scaled="0"/>
                </a:gradFill>
              </a:rPr>
              <a:t>Casham</a:t>
            </a:r>
            <a:r>
              <a:rPr lang="en-AU" dirty="0" smtClean="0">
                <a:gradFill>
                  <a:gsLst>
                    <a:gs pos="0">
                      <a:schemeClr val="tx1"/>
                    </a:gs>
                    <a:gs pos="86000">
                      <a:schemeClr val="tx1"/>
                    </a:gs>
                  </a:gsLst>
                  <a:lin ang="5400000" scaled="0"/>
                </a:gradFill>
              </a:rPr>
              <a:t> – </a:t>
            </a:r>
            <a:r>
              <a:rPr lang="en-AU" dirty="0" smtClean="0">
                <a:gradFill>
                  <a:gsLst>
                    <a:gs pos="0">
                      <a:schemeClr val="tx1"/>
                    </a:gs>
                    <a:gs pos="86000">
                      <a:schemeClr val="tx1"/>
                    </a:gs>
                  </a:gsLst>
                  <a:lin ang="5400000" scaled="0"/>
                </a:gradFill>
                <a:hlinkClick r:id="rId4"/>
              </a:rPr>
              <a:t>garycas@microsoft.com</a:t>
            </a:r>
            <a:r>
              <a:rPr lang="en-AU" dirty="0" smtClean="0">
                <a:gradFill>
                  <a:gsLst>
                    <a:gs pos="0">
                      <a:schemeClr val="tx1"/>
                    </a:gs>
                    <a:gs pos="86000">
                      <a:schemeClr val="tx1"/>
                    </a:gs>
                  </a:gsLst>
                  <a:lin ang="5400000" scaled="0"/>
                </a:gradFill>
              </a:rPr>
              <a:t> </a:t>
            </a:r>
          </a:p>
          <a:p>
            <a:r>
              <a:rPr lang="en-AU" dirty="0" smtClean="0">
                <a:gradFill>
                  <a:gsLst>
                    <a:gs pos="0">
                      <a:schemeClr val="tx1"/>
                    </a:gs>
                    <a:gs pos="86000">
                      <a:schemeClr val="tx1"/>
                    </a:gs>
                  </a:gsLst>
                  <a:lin ang="5400000" scaled="0"/>
                </a:gradFill>
              </a:rPr>
              <a:t>SSP – Data Platform</a:t>
            </a:r>
          </a:p>
          <a:p>
            <a:endParaRPr lang="en-US" dirty="0" err="1"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Cloud is happening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20" y="1122787"/>
            <a:ext cx="5415091" cy="3447152"/>
          </a:xfrm>
          <a:prstGeom prst="rect">
            <a:avLst/>
          </a:prstGeom>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518617" y="1150086"/>
            <a:ext cx="647367" cy="327547"/>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7" name="Picture 6"/>
          <p:cNvPicPr/>
          <p:nvPr/>
        </p:nvPicPr>
        <p:blipFill>
          <a:blip r:embed="rId3"/>
          <a:stretch>
            <a:fillRect/>
          </a:stretch>
        </p:blipFill>
        <p:spPr>
          <a:xfrm>
            <a:off x="6250675" y="1122787"/>
            <a:ext cx="5513694" cy="3447152"/>
          </a:xfrm>
          <a:prstGeom prst="rect">
            <a:avLst/>
          </a:prstGeom>
          <a:effectLst>
            <a:reflection blurRad="6350" stA="52000" endA="300" endPos="35000" dir="5400000" sy="-100000" algn="bl" rotWithShape="0"/>
          </a:effectLst>
        </p:spPr>
      </p:pic>
      <p:sp>
        <p:nvSpPr>
          <p:cNvPr id="8" name="Rectangle 7"/>
          <p:cNvSpPr/>
          <p:nvPr/>
        </p:nvSpPr>
        <p:spPr bwMode="auto">
          <a:xfrm>
            <a:off x="6250676" y="4218771"/>
            <a:ext cx="647367" cy="327547"/>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 Box 10"/>
          <p:cNvSpPr txBox="1">
            <a:spLocks noChangeArrowheads="1"/>
          </p:cNvSpPr>
          <p:nvPr/>
        </p:nvSpPr>
        <p:spPr bwMode="gray">
          <a:xfrm>
            <a:off x="4598535" y="6400803"/>
            <a:ext cx="2949430" cy="307777"/>
          </a:xfrm>
          <a:prstGeom prst="rect">
            <a:avLst/>
          </a:prstGeom>
          <a:noFill/>
          <a:ln w="9525">
            <a:noFill/>
            <a:miter lim="800000"/>
            <a:headEnd/>
            <a:tailEnd/>
          </a:ln>
          <a:effectLst/>
        </p:spPr>
        <p:txBody>
          <a:bodyPr wrap="square">
            <a:spAutoFit/>
          </a:bodyPr>
          <a:lstStyle/>
          <a:p>
            <a:pPr algn="ctr">
              <a:spcBef>
                <a:spcPct val="50000"/>
              </a:spcBef>
              <a:defRPr/>
            </a:pPr>
            <a:r>
              <a:rPr lang="en-US" sz="1400" i="1" spc="-100" dirty="0" smtClean="0">
                <a:ln w="3175">
                  <a:solidFill>
                    <a:srgbClr val="FFFFFF">
                      <a:alpha val="0"/>
                    </a:srgbClr>
                  </a:solidFill>
                </a:ln>
                <a:solidFill>
                  <a:schemeClr val="accent1"/>
                </a:solidFill>
                <a:latin typeface="+mj-lt"/>
                <a:ea typeface="Segoe UI" pitchFamily="34" charset="0"/>
                <a:cs typeface="Segoe UI" pitchFamily="34" charset="0"/>
              </a:rPr>
              <a:t>Microsoft Confidential</a:t>
            </a:r>
            <a:endParaRPr lang="en-US" sz="1400" i="1" spc="-100" dirty="0">
              <a:ln w="3175">
                <a:solidFill>
                  <a:srgbClr val="FFFFFF">
                    <a:alpha val="0"/>
                  </a:srgbClr>
                </a:solidFill>
              </a:ln>
              <a:solidFill>
                <a:schemeClr val="accent1"/>
              </a:solidFill>
              <a:latin typeface="+mj-lt"/>
              <a:ea typeface="Segoe UI" pitchFamily="34" charset="0"/>
              <a:cs typeface="Segoe UI" pitchFamily="34" charset="0"/>
            </a:endParaRPr>
          </a:p>
        </p:txBody>
      </p:sp>
      <p:sp>
        <p:nvSpPr>
          <p:cNvPr id="3" name="TextBox 2"/>
          <p:cNvSpPr txBox="1"/>
          <p:nvPr/>
        </p:nvSpPr>
        <p:spPr>
          <a:xfrm>
            <a:off x="941698" y="5145206"/>
            <a:ext cx="4394579" cy="738664"/>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r>
              <a:rPr lang="en-US" sz="2400" dirty="0" smtClean="0">
                <a:solidFill>
                  <a:schemeClr val="bg1"/>
                </a:solidFill>
                <a:latin typeface="Calibri" pitchFamily="34" charset="0"/>
                <a:cs typeface="Calibri" pitchFamily="34" charset="0"/>
              </a:rPr>
              <a:t>90% respondent are doing it or planning to do it</a:t>
            </a:r>
          </a:p>
        </p:txBody>
      </p:sp>
      <p:sp>
        <p:nvSpPr>
          <p:cNvPr id="10" name="TextBox 9"/>
          <p:cNvSpPr txBox="1"/>
          <p:nvPr/>
        </p:nvSpPr>
        <p:spPr>
          <a:xfrm>
            <a:off x="6898044" y="5063713"/>
            <a:ext cx="4394579"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r>
              <a:rPr lang="en-US" sz="2400" dirty="0" smtClean="0">
                <a:solidFill>
                  <a:schemeClr val="bg1"/>
                </a:solidFill>
                <a:latin typeface="Calibri" pitchFamily="34" charset="0"/>
                <a:cs typeface="Calibri" pitchFamily="34" charset="0"/>
              </a:rPr>
              <a:t>Top 3 initiatives: Database standardization, Virtualization/Private Cloud, Database Consolidation</a:t>
            </a:r>
          </a:p>
        </p:txBody>
      </p:sp>
    </p:spTree>
    <p:extLst>
      <p:ext uri="{BB962C8B-B14F-4D97-AF65-F5344CB8AC3E}">
        <p14:creationId xmlns:p14="http://schemas.microsoft.com/office/powerpoint/2010/main" val="309269446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80004" y="2832100"/>
            <a:ext cx="2282655"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 name="Rectangle 10"/>
          <p:cNvSpPr/>
          <p:nvPr/>
        </p:nvSpPr>
        <p:spPr bwMode="auto">
          <a:xfrm>
            <a:off x="2771949" y="2832100"/>
            <a:ext cx="2282655"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2" name="Rectangle 11"/>
          <p:cNvSpPr/>
          <p:nvPr/>
        </p:nvSpPr>
        <p:spPr bwMode="auto">
          <a:xfrm>
            <a:off x="1" y="2830459"/>
            <a:ext cx="2738268" cy="2590800"/>
          </a:xfrm>
          <a:prstGeom prst="rect">
            <a:avLst/>
          </a:prstGeom>
          <a:solidFill>
            <a:srgbClr val="429A16"/>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3" name="Title 2"/>
          <p:cNvSpPr>
            <a:spLocks noGrp="1"/>
          </p:cNvSpPr>
          <p:nvPr>
            <p:ph type="ctrTitle"/>
          </p:nvPr>
        </p:nvSpPr>
        <p:spPr>
          <a:xfrm>
            <a:off x="836613" y="806956"/>
            <a:ext cx="9323387" cy="1523494"/>
          </a:xfrm>
        </p:spPr>
        <p:txBody>
          <a:bodyPr/>
          <a:lstStyle/>
          <a:p>
            <a:pPr>
              <a:lnSpc>
                <a:spcPct val="80000"/>
              </a:lnSpc>
            </a:pPr>
            <a:r>
              <a:rPr lang="en-US" sz="4400" b="1" dirty="0">
                <a:latin typeface="Arial Black" pitchFamily="34" charset="0"/>
              </a:rPr>
              <a:t>PRIVATE</a:t>
            </a:r>
            <a:r>
              <a:rPr lang="en-US" sz="4400" dirty="0"/>
              <a:t> </a:t>
            </a:r>
            <a:r>
              <a:rPr lang="en-US" sz="4400" dirty="0" smtClean="0"/>
              <a:t>CLOUD DRIVERS</a:t>
            </a:r>
            <a:endParaRPr lang="en-US" sz="4400" dirty="0"/>
          </a:p>
        </p:txBody>
      </p:sp>
      <p:sp>
        <p:nvSpPr>
          <p:cNvPr id="9" name="Right Arrow 8"/>
          <p:cNvSpPr/>
          <p:nvPr/>
        </p:nvSpPr>
        <p:spPr bwMode="auto">
          <a:xfrm>
            <a:off x="7388056" y="2343150"/>
            <a:ext cx="3429000" cy="3562350"/>
          </a:xfrm>
          <a:prstGeom prst="rightArrow">
            <a:avLst>
              <a:gd name="adj1" fmla="val 73216"/>
              <a:gd name="adj2" fmla="val 50000"/>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3" name="Rectangle 12"/>
          <p:cNvSpPr/>
          <p:nvPr/>
        </p:nvSpPr>
        <p:spPr bwMode="auto">
          <a:xfrm>
            <a:off x="747713" y="3673585"/>
            <a:ext cx="2198835" cy="74601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Resource Pooling</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4" name="Rectangle 13"/>
          <p:cNvSpPr/>
          <p:nvPr/>
        </p:nvSpPr>
        <p:spPr bwMode="auto">
          <a:xfrm>
            <a:off x="3140393" y="3676185"/>
            <a:ext cx="2103120" cy="53810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ct val="900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Elasticity</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5" name="Rectangle 14"/>
          <p:cNvSpPr/>
          <p:nvPr/>
        </p:nvSpPr>
        <p:spPr bwMode="auto">
          <a:xfrm>
            <a:off x="5430524" y="3676185"/>
            <a:ext cx="2097235" cy="6418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Self - Service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6" name="Rectangle 15"/>
          <p:cNvSpPr/>
          <p:nvPr/>
        </p:nvSpPr>
        <p:spPr bwMode="auto">
          <a:xfrm>
            <a:off x="7758114" y="3676185"/>
            <a:ext cx="2463800" cy="7434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Control &amp; Customize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849937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par>
                                <p:cTn id="29" presetID="12" presetClass="entr" presetSubtype="8"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righ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2"/>
                                        </p:tgtEl>
                                        <p:attrNameLst>
                                          <p:attrName>fillcolor</p:attrName>
                                        </p:attrNameLst>
                                      </p:cBhvr>
                                      <p:to>
                                        <a:srgbClr val="FFFFFF"/>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3" presetClass="emph" presetSubtype="2" fill="hold" grpId="1" nodeType="withEffect">
                                  <p:stCondLst>
                                    <p:cond delay="0"/>
                                  </p:stCondLst>
                                  <p:childTnLst>
                                    <p:animClr clrSpc="rgb" dir="cw">
                                      <p:cBhvr override="childStyle">
                                        <p:cTn id="44" dur="500" fill="hold"/>
                                        <p:tgtEl>
                                          <p:spTgt spid="13"/>
                                        </p:tgtEl>
                                        <p:attrNameLst>
                                          <p:attrName>style.color</p:attrName>
                                        </p:attrNameLst>
                                      </p:cBhvr>
                                      <p:to>
                                        <a:srgbClr val="3F3F3F"/>
                                      </p:to>
                                    </p:animClr>
                                  </p:childTnLst>
                                </p:cTn>
                              </p:par>
                              <p:par>
                                <p:cTn id="45" presetID="42" presetClass="path" presetSubtype="0" accel="50000" decel="50000" fill="hold" grpId="1" nodeType="withEffect">
                                  <p:stCondLst>
                                    <p:cond delay="0"/>
                                  </p:stCondLst>
                                  <p:childTnLst>
                                    <p:animMotion origin="layout" path="M 4.79167E-6 -1.85185E-6 L 4.79167E-6 0.07593 " pathEditMode="relative" rAng="0" ptsTypes="AA">
                                      <p:cBhvr>
                                        <p:cTn id="46" dur="1000" fill="hold"/>
                                        <p:tgtEl>
                                          <p:spTgt spid="11"/>
                                        </p:tgtEl>
                                        <p:attrNameLst>
                                          <p:attrName>ppt_x</p:attrName>
                                          <p:attrName>ppt_y</p:attrName>
                                        </p:attrNameLst>
                                      </p:cBhvr>
                                      <p:rCtr x="0" y="3796"/>
                                    </p:animMotion>
                                  </p:childTnLst>
                                </p:cTn>
                              </p:par>
                              <p:par>
                                <p:cTn id="47" presetID="42" presetClass="path" presetSubtype="0" accel="50000" decel="50000" fill="hold" grpId="1" nodeType="withEffect">
                                  <p:stCondLst>
                                    <p:cond delay="0"/>
                                  </p:stCondLst>
                                  <p:childTnLst>
                                    <p:animMotion origin="layout" path="M -1.66667E-6 -1.48148E-6 L -1.66667E-6 0.09144 " pathEditMode="relative" rAng="0" ptsTypes="AA">
                                      <p:cBhvr>
                                        <p:cTn id="48" dur="1000" fill="hold"/>
                                        <p:tgtEl>
                                          <p:spTgt spid="14"/>
                                        </p:tgtEl>
                                        <p:attrNameLst>
                                          <p:attrName>ppt_x</p:attrName>
                                          <p:attrName>ppt_y</p:attrName>
                                        </p:attrNameLst>
                                      </p:cBhvr>
                                      <p:rCtr x="0" y="4560"/>
                                    </p:animMotion>
                                  </p:childTnLst>
                                </p:cTn>
                              </p:par>
                              <p:par>
                                <p:cTn id="49" presetID="42" presetClass="path" presetSubtype="0" accel="50000" decel="50000" fill="hold" grpId="1" nodeType="withEffect">
                                  <p:stCondLst>
                                    <p:cond delay="0"/>
                                  </p:stCondLst>
                                  <p:childTnLst>
                                    <p:animMotion origin="layout" path="M 1.875E-6 -1.85185E-6 L 1.875E-6 0.07593 " pathEditMode="relative" rAng="0" ptsTypes="AA">
                                      <p:cBhvr>
                                        <p:cTn id="50" dur="1000" fill="hold"/>
                                        <p:tgtEl>
                                          <p:spTgt spid="5"/>
                                        </p:tgtEl>
                                        <p:attrNameLst>
                                          <p:attrName>ppt_x</p:attrName>
                                          <p:attrName>ppt_y</p:attrName>
                                        </p:attrNameLst>
                                      </p:cBhvr>
                                      <p:rCtr x="0" y="3796"/>
                                    </p:animMotion>
                                  </p:childTnLst>
                                </p:cTn>
                              </p:par>
                              <p:par>
                                <p:cTn id="51" presetID="42" presetClass="path" presetSubtype="0" accel="50000" decel="50000" fill="hold" grpId="1" nodeType="withEffect">
                                  <p:stCondLst>
                                    <p:cond delay="0"/>
                                  </p:stCondLst>
                                  <p:childTnLst>
                                    <p:animMotion origin="layout" path="M -1.875E-6 -3.7037E-7 L -1.875E-6 0.0838 " pathEditMode="relative" rAng="0" ptsTypes="AA">
                                      <p:cBhvr>
                                        <p:cTn id="52" dur="1000" fill="hold"/>
                                        <p:tgtEl>
                                          <p:spTgt spid="15"/>
                                        </p:tgtEl>
                                        <p:attrNameLst>
                                          <p:attrName>ppt_x</p:attrName>
                                          <p:attrName>ppt_y</p:attrName>
                                        </p:attrNameLst>
                                      </p:cBhvr>
                                      <p:rCtr x="0" y="4190"/>
                                    </p:animMotion>
                                  </p:childTnLst>
                                </p:cTn>
                              </p:par>
                              <p:par>
                                <p:cTn id="53" presetID="42" presetClass="path" presetSubtype="0" accel="50000" decel="50000" fill="hold" grpId="1" nodeType="withEffect">
                                  <p:stCondLst>
                                    <p:cond delay="0"/>
                                  </p:stCondLst>
                                  <p:childTnLst>
                                    <p:animMotion origin="layout" path="M 3.75E-6 1.11111E-6 L 3.75E-6 0.07268 " pathEditMode="relative" rAng="0" ptsTypes="AA">
                                      <p:cBhvr>
                                        <p:cTn id="54" dur="1000" fill="hold"/>
                                        <p:tgtEl>
                                          <p:spTgt spid="9"/>
                                        </p:tgtEl>
                                        <p:attrNameLst>
                                          <p:attrName>ppt_x</p:attrName>
                                          <p:attrName>ppt_y</p:attrName>
                                        </p:attrNameLst>
                                      </p:cBhvr>
                                      <p:rCtr x="0" y="3634"/>
                                    </p:animMotion>
                                  </p:childTnLst>
                                </p:cTn>
                              </p:par>
                              <p:par>
                                <p:cTn id="55" presetID="42" presetClass="path" presetSubtype="0" accel="50000" decel="50000" fill="hold" grpId="1" nodeType="withEffect">
                                  <p:stCondLst>
                                    <p:cond delay="0"/>
                                  </p:stCondLst>
                                  <p:childTnLst>
                                    <p:animMotion origin="layout" path="M -1.45833E-6 2.22222E-6 L -1.45833E-6 0.09861 " pathEditMode="relative" rAng="0" ptsTypes="AA">
                                      <p:cBhvr>
                                        <p:cTn id="56" dur="1000" fill="hold"/>
                                        <p:tgtEl>
                                          <p:spTgt spid="16"/>
                                        </p:tgtEl>
                                        <p:attrNameLst>
                                          <p:attrName>ppt_x</p:attrName>
                                          <p:attrName>ppt_y</p:attrName>
                                        </p:attrNameLst>
                                      </p:cBhvr>
                                      <p:rCtr x="0" y="4931"/>
                                    </p:animMotion>
                                  </p:childTnLst>
                                </p:cTn>
                              </p:par>
                              <p:par>
                                <p:cTn id="57" presetID="42" presetClass="path" presetSubtype="0" accel="50000" decel="50000" fill="hold" grpId="1" nodeType="withEffect">
                                  <p:stCondLst>
                                    <p:cond delay="0"/>
                                  </p:stCondLst>
                                  <p:childTnLst>
                                    <p:animMotion origin="layout" path="M -4.16667E-7 -3.7037E-7 L -4.16667E-7 -0.0794 " pathEditMode="relative" rAng="0" ptsTypes="AA">
                                      <p:cBhvr>
                                        <p:cTn id="58" dur="1000" fill="hold"/>
                                        <p:tgtEl>
                                          <p:spTgt spid="12"/>
                                        </p:tgtEl>
                                        <p:attrNameLst>
                                          <p:attrName>ppt_x</p:attrName>
                                          <p:attrName>ppt_y</p:attrName>
                                        </p:attrNameLst>
                                      </p:cBhvr>
                                      <p:rCtr x="0" y="-3981"/>
                                    </p:animMotion>
                                  </p:childTnLst>
                                </p:cTn>
                              </p:par>
                              <p:par>
                                <p:cTn id="59" presetID="42" presetClass="path" presetSubtype="0" accel="50000" decel="50000" fill="hold" grpId="2" nodeType="withEffect">
                                  <p:stCondLst>
                                    <p:cond delay="0"/>
                                  </p:stCondLst>
                                  <p:childTnLst>
                                    <p:animMotion origin="layout" path="M -3.95833E-6 3.7037E-6 L -3.95833E-6 -0.09005 " pathEditMode="relative" rAng="0" ptsTypes="AA">
                                      <p:cBhvr>
                                        <p:cTn id="60" dur="1000" fill="hold"/>
                                        <p:tgtEl>
                                          <p:spTgt spid="13"/>
                                        </p:tgtEl>
                                        <p:attrNameLst>
                                          <p:attrName>ppt_x</p:attrName>
                                          <p:attrName>ppt_y</p:attrName>
                                        </p:attrNameLst>
                                      </p:cBhvr>
                                      <p:rCtr x="0" y="-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P spid="12" grpId="1" animBg="1"/>
      <p:bldP spid="9" grpId="0" animBg="1"/>
      <p:bldP spid="9" grpId="1" animBg="1"/>
      <p:bldP spid="13" grpId="0"/>
      <p:bldP spid="13" grpId="1"/>
      <p:bldP spid="13" grpId="2"/>
      <p:bldP spid="14" grpId="0"/>
      <p:bldP spid="14" grpId="1"/>
      <p:bldP spid="15" grpId="0"/>
      <p:bldP spid="15"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672" y="4371973"/>
            <a:ext cx="590485" cy="878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07" y="4536725"/>
            <a:ext cx="590485" cy="87840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970" y="4699186"/>
            <a:ext cx="590485" cy="8784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Resource Pooling Key Steps</a:t>
            </a:r>
          </a:p>
        </p:txBody>
      </p:sp>
      <p:sp>
        <p:nvSpPr>
          <p:cNvPr id="8" name="Title 1"/>
          <p:cNvSpPr txBox="1">
            <a:spLocks/>
          </p:cNvSpPr>
          <p:nvPr/>
        </p:nvSpPr>
        <p:spPr>
          <a:xfrm>
            <a:off x="507868" y="797611"/>
            <a:ext cx="1117309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Consolidate databases</a:t>
            </a:r>
          </a:p>
        </p:txBody>
      </p:sp>
      <p:graphicFrame>
        <p:nvGraphicFramePr>
          <p:cNvPr id="9" name="Table 8"/>
          <p:cNvGraphicFramePr>
            <a:graphicFrameLocks noGrp="1"/>
          </p:cNvGraphicFramePr>
          <p:nvPr>
            <p:extLst>
              <p:ext uri="{D42A27DB-BD31-4B8C-83A1-F6EECF244321}">
                <p14:modId xmlns:p14="http://schemas.microsoft.com/office/powerpoint/2010/main" val="1832149899"/>
              </p:ext>
            </p:extLst>
          </p:nvPr>
        </p:nvGraphicFramePr>
        <p:xfrm>
          <a:off x="1028977" y="1566153"/>
          <a:ext cx="4939203" cy="219964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Discover SQL sprawl and capacity planning</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Microsoft® Assessment and Planning (MAP) Toolkit 5.5</a:t>
                      </a:r>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r>
                        <a:rPr lang="en-US" sz="1200" kern="1200" dirty="0" smtClean="0">
                          <a:solidFill>
                            <a:schemeClr val="tx1"/>
                          </a:solidFill>
                          <a:latin typeface="+mn-lt"/>
                          <a:ea typeface="+mn-ea"/>
                          <a:cs typeface="+mn-cs"/>
                        </a:rPr>
                        <a:t>Microsoft Consolidation Planning Tool for SQL Server v1.0</a:t>
                      </a: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r>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tx1"/>
                          </a:solidFill>
                        </a:rPr>
                        <a:t>Consolidation options</a:t>
                      </a:r>
                    </a:p>
                  </a:txBody>
                  <a:tcPr marT="91440" marB="9144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marL="0" algn="l" defTabSz="914363" rtl="0" eaLnBrk="1" latinLnBrk="0" hangingPunct="1">
                        <a:spcBef>
                          <a:spcPts val="0"/>
                        </a:spcBef>
                        <a:spcAft>
                          <a:spcPts val="1200"/>
                        </a:spcAft>
                      </a:pPr>
                      <a:r>
                        <a:rPr lang="en-US" sz="1200" kern="1200" dirty="0" smtClean="0">
                          <a:solidFill>
                            <a:schemeClr val="tx1"/>
                          </a:solidFill>
                          <a:latin typeface="+mn-lt"/>
                          <a:ea typeface="+mn-ea"/>
                          <a:cs typeface="+mn-cs"/>
                        </a:rPr>
                        <a:t>Microsoft SQL Server® 2008 R2 Upgrade Advisor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SQL Server Migration Assistant (SSMA)</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5436121"/>
              </p:ext>
            </p:extLst>
          </p:nvPr>
        </p:nvGraphicFramePr>
        <p:xfrm>
          <a:off x="6387771" y="1566153"/>
          <a:ext cx="4939203" cy="178816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Physical-to-Virtual Migration</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Microsoft System Center Virtual Machine Manager 2008 R2</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r>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tx1"/>
                          </a:solidFill>
                        </a:rPr>
                        <a:t>Virtualize and manage instances</a:t>
                      </a:r>
                    </a:p>
                  </a:txBody>
                  <a:tcPr marT="91440" marB="91440">
                    <a:lnL w="12700" cap="flat" cmpd="sng" algn="ctr">
                      <a:noFill/>
                      <a:prstDash val="solid"/>
                      <a:round/>
                      <a:headEnd type="none" w="med" len="med"/>
                      <a:tailEnd type="none" w="med" len="med"/>
                    </a:lnL>
                    <a:lnB w="12700" cmpd="sng">
                      <a:noFill/>
                    </a:lnB>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Windows Server® 2008 R2 Hyper-V™</a:t>
                      </a:r>
                    </a:p>
                    <a:p>
                      <a:pPr marL="0" algn="l" defTabSz="914363" rtl="0" eaLnBrk="1" latinLnBrk="0" hangingPunct="1">
                        <a:spcBef>
                          <a:spcPts val="0"/>
                        </a:spcBef>
                        <a:spcAft>
                          <a:spcPts val="1200"/>
                        </a:spcAft>
                      </a:pPr>
                      <a:r>
                        <a:rPr lang="en-US" sz="1200" kern="1200" dirty="0" smtClean="0">
                          <a:solidFill>
                            <a:schemeClr val="tx1"/>
                          </a:solidFill>
                          <a:latin typeface="+mn-lt"/>
                          <a:ea typeface="+mn-ea"/>
                          <a:cs typeface="+mn-cs"/>
                        </a:rPr>
                        <a:t>System Center Virtual Machine Manager 2008 R2</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B w="12700" cmpd="sng">
                      <a:noFill/>
                    </a:lnB>
                    <a:noFill/>
                  </a:tcPr>
                </a:tc>
              </a:tr>
            </a:tbl>
          </a:graphicData>
        </a:graphic>
      </p:graphicFrame>
      <p:pic>
        <p:nvPicPr>
          <p:cNvPr id="1028" name="Picture 4" descr="C:\Users\victor.melniciuc\Desktop\==Work\TechEd SQL deck\assets\Scree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591" y="4914655"/>
            <a:ext cx="1916483" cy="1287385"/>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victor.melniciuc\Desktop\==Work\TechEd SQL deck\assets\Screen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5707" y="4612068"/>
            <a:ext cx="2072929" cy="1321423"/>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victor.melniciuc\Desktop\==Work\TechEd SQL deck\assets\Scree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084" y="4268436"/>
            <a:ext cx="1871784" cy="1528157"/>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1028975" y="3986524"/>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MAP Toolkit</a:t>
            </a:r>
            <a:endParaRPr lang="en-US" sz="1400" b="1" spc="0" dirty="0">
              <a:solidFill>
                <a:schemeClr val="accent1">
                  <a:alpha val="99000"/>
                </a:schemeClr>
              </a:solidFill>
            </a:endParaRPr>
          </a:p>
        </p:txBody>
      </p:sp>
      <p:sp>
        <p:nvSpPr>
          <p:cNvPr id="19" name="Title 1"/>
          <p:cNvSpPr txBox="1">
            <a:spLocks/>
          </p:cNvSpPr>
          <p:nvPr/>
        </p:nvSpPr>
        <p:spPr>
          <a:xfrm>
            <a:off x="3034753" y="4305055"/>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Upgrade advisor</a:t>
            </a:r>
            <a:endParaRPr lang="en-US" sz="1400" b="1" spc="0" dirty="0">
              <a:solidFill>
                <a:schemeClr val="accent1">
                  <a:alpha val="99000"/>
                </a:schemeClr>
              </a:solidFill>
            </a:endParaRPr>
          </a:p>
        </p:txBody>
      </p:sp>
      <p:sp>
        <p:nvSpPr>
          <p:cNvPr id="20" name="Title 1"/>
          <p:cNvSpPr txBox="1">
            <a:spLocks/>
          </p:cNvSpPr>
          <p:nvPr/>
        </p:nvSpPr>
        <p:spPr>
          <a:xfrm>
            <a:off x="4665323" y="4602236"/>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SSMA</a:t>
            </a:r>
            <a:endParaRPr lang="en-US" sz="1400" b="1" spc="0" dirty="0">
              <a:solidFill>
                <a:schemeClr val="accent1">
                  <a:alpha val="99000"/>
                </a:schemeClr>
              </a:solidFill>
            </a:endParaRPr>
          </a:p>
        </p:txBody>
      </p:sp>
      <p:pic>
        <p:nvPicPr>
          <p:cNvPr id="1029"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5275" y="4954053"/>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5392203"/>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victor.melniciuc\Desktop\==Work\TechEd SQL deck\assets\Hyper-V-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8037" y="4239543"/>
            <a:ext cx="1328738" cy="6000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672" y="4807645"/>
            <a:ext cx="590485" cy="87840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175" y="4972397"/>
            <a:ext cx="590485" cy="8784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5173096"/>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4944496"/>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4709504"/>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4472350"/>
            <a:ext cx="800100" cy="457200"/>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bwMode="auto">
          <a:xfrm>
            <a:off x="8388037" y="4867618"/>
            <a:ext cx="780078" cy="499950"/>
          </a:xfrm>
          <a:prstGeom prst="rightArrow">
            <a:avLst>
              <a:gd name="adj1" fmla="val 50000"/>
              <a:gd name="adj2" fmla="val 4978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6" name="Title 1"/>
          <p:cNvSpPr txBox="1">
            <a:spLocks/>
          </p:cNvSpPr>
          <p:nvPr/>
        </p:nvSpPr>
        <p:spPr>
          <a:xfrm>
            <a:off x="10185474" y="4469345"/>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sp>
        <p:nvSpPr>
          <p:cNvPr id="37" name="Title 1"/>
          <p:cNvSpPr txBox="1">
            <a:spLocks/>
          </p:cNvSpPr>
          <p:nvPr/>
        </p:nvSpPr>
        <p:spPr>
          <a:xfrm rot="16200000">
            <a:off x="-2375940" y="3821401"/>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CONSOLIDATE</a:t>
            </a:r>
            <a:endParaRPr lang="en-US" sz="4800" spc="0" dirty="0">
              <a:solidFill>
                <a:schemeClr val="bg2">
                  <a:alpha val="99000"/>
                </a:schemeClr>
              </a:solidFill>
            </a:endParaRPr>
          </a:p>
        </p:txBody>
      </p:sp>
    </p:spTree>
    <p:extLst>
      <p:ext uri="{BB962C8B-B14F-4D97-AF65-F5344CB8AC3E}">
        <p14:creationId xmlns:p14="http://schemas.microsoft.com/office/powerpoint/2010/main" val="4125856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50"/>
                                        <p:tgtEl>
                                          <p:spTgt spid="37"/>
                                        </p:tgtEl>
                                      </p:cBhvr>
                                    </p:animEffect>
                                    <p:anim calcmode="lin" valueType="num">
                                      <p:cBhvr>
                                        <p:cTn id="11" dur="250" fill="hold"/>
                                        <p:tgtEl>
                                          <p:spTgt spid="37"/>
                                        </p:tgtEl>
                                        <p:attrNameLst>
                                          <p:attrName>ppt_x</p:attrName>
                                        </p:attrNameLst>
                                      </p:cBhvr>
                                      <p:tavLst>
                                        <p:tav tm="0">
                                          <p:val>
                                            <p:strVal val="#ppt_x"/>
                                          </p:val>
                                        </p:tav>
                                        <p:tav tm="100000">
                                          <p:val>
                                            <p:strVal val="#ppt_x"/>
                                          </p:val>
                                        </p:tav>
                                      </p:tavLst>
                                    </p:anim>
                                    <p:anim calcmode="lin" valueType="num">
                                      <p:cBhvr>
                                        <p:cTn id="12" dur="25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250"/>
                            </p:stCondLst>
                            <p:childTnLst>
                              <p:par>
                                <p:cTn id="14" presetID="42"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anim calcmode="lin" valueType="num">
                                      <p:cBhvr>
                                        <p:cTn id="17" dur="500" fill="hold"/>
                                        <p:tgtEl>
                                          <p:spTgt spid="1027"/>
                                        </p:tgtEl>
                                        <p:attrNameLst>
                                          <p:attrName>ppt_x</p:attrName>
                                        </p:attrNameLst>
                                      </p:cBhvr>
                                      <p:tavLst>
                                        <p:tav tm="0">
                                          <p:val>
                                            <p:strVal val="#ppt_x"/>
                                          </p:val>
                                        </p:tav>
                                        <p:tav tm="100000">
                                          <p:val>
                                            <p:strVal val="#ppt_x"/>
                                          </p:val>
                                        </p:tav>
                                      </p:tavLst>
                                    </p:anim>
                                    <p:anim calcmode="lin" valueType="num">
                                      <p:cBhvr>
                                        <p:cTn id="18" dur="500" fill="hold"/>
                                        <p:tgtEl>
                                          <p:spTgt spid="10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anim calcmode="lin" valueType="num">
                                      <p:cBhvr>
                                        <p:cTn id="27" dur="500" fill="hold"/>
                                        <p:tgtEl>
                                          <p:spTgt spid="1026"/>
                                        </p:tgtEl>
                                        <p:attrNameLst>
                                          <p:attrName>ppt_x</p:attrName>
                                        </p:attrNameLst>
                                      </p:cBhvr>
                                      <p:tavLst>
                                        <p:tav tm="0">
                                          <p:val>
                                            <p:strVal val="#ppt_x"/>
                                          </p:val>
                                        </p:tav>
                                        <p:tav tm="100000">
                                          <p:val>
                                            <p:strVal val="#ppt_x"/>
                                          </p:val>
                                        </p:tav>
                                      </p:tavLst>
                                    </p:anim>
                                    <p:anim calcmode="lin" valueType="num">
                                      <p:cBhvr>
                                        <p:cTn id="28" dur="500" fill="hold"/>
                                        <p:tgtEl>
                                          <p:spTgt spid="102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anim calcmode="lin" valueType="num">
                                      <p:cBhvr>
                                        <p:cTn id="37" dur="500" fill="hold"/>
                                        <p:tgtEl>
                                          <p:spTgt spid="1028"/>
                                        </p:tgtEl>
                                        <p:attrNameLst>
                                          <p:attrName>ppt_x</p:attrName>
                                        </p:attrNameLst>
                                      </p:cBhvr>
                                      <p:tavLst>
                                        <p:tav tm="0">
                                          <p:val>
                                            <p:strVal val="#ppt_x"/>
                                          </p:val>
                                        </p:tav>
                                        <p:tav tm="100000">
                                          <p:val>
                                            <p:strVal val="#ppt_x"/>
                                          </p:val>
                                        </p:tav>
                                      </p:tavLst>
                                    </p:anim>
                                    <p:anim calcmode="lin" valueType="num">
                                      <p:cBhvr>
                                        <p:cTn id="38" dur="500" fill="hold"/>
                                        <p:tgtEl>
                                          <p:spTgt spid="102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strVal val="#ppt_x"/>
                                          </p:val>
                                        </p:tav>
                                        <p:tav tm="100000">
                                          <p:val>
                                            <p:strVal val="#ppt_x"/>
                                          </p:val>
                                        </p:tav>
                                      </p:tavLst>
                                    </p:anim>
                                    <p:anim calcmode="lin" valueType="num">
                                      <p:cBhvr>
                                        <p:cTn id="4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childTnLst>
                                </p:cTn>
                              </p:par>
                            </p:childTnLst>
                          </p:cTn>
                        </p:par>
                        <p:par>
                          <p:cTn id="49" fill="hold">
                            <p:stCondLst>
                              <p:cond delay="250"/>
                            </p:stCondLst>
                            <p:childTnLst>
                              <p:par>
                                <p:cTn id="50" presetID="47" presetClass="entr" presetSubtype="0" fill="hold" nodeType="afterEffect">
                                  <p:stCondLst>
                                    <p:cond delay="0"/>
                                  </p:stCondLst>
                                  <p:childTnLst>
                                    <p:set>
                                      <p:cBhvr>
                                        <p:cTn id="51" dur="1" fill="hold">
                                          <p:stCondLst>
                                            <p:cond delay="0"/>
                                          </p:stCondLst>
                                        </p:cTn>
                                        <p:tgtEl>
                                          <p:spTgt spid="1031"/>
                                        </p:tgtEl>
                                        <p:attrNameLst>
                                          <p:attrName>style.visibility</p:attrName>
                                        </p:attrNameLst>
                                      </p:cBhvr>
                                      <p:to>
                                        <p:strVal val="visible"/>
                                      </p:to>
                                    </p:set>
                                    <p:animEffect transition="in" filter="fade">
                                      <p:cBhvr>
                                        <p:cTn id="52" dur="500"/>
                                        <p:tgtEl>
                                          <p:spTgt spid="1031"/>
                                        </p:tgtEl>
                                      </p:cBhvr>
                                    </p:animEffect>
                                    <p:anim calcmode="lin" valueType="num">
                                      <p:cBhvr>
                                        <p:cTn id="53" dur="500" fill="hold"/>
                                        <p:tgtEl>
                                          <p:spTgt spid="1031"/>
                                        </p:tgtEl>
                                        <p:attrNameLst>
                                          <p:attrName>ppt_x</p:attrName>
                                        </p:attrNameLst>
                                      </p:cBhvr>
                                      <p:tavLst>
                                        <p:tav tm="0">
                                          <p:val>
                                            <p:strVal val="#ppt_x"/>
                                          </p:val>
                                        </p:tav>
                                        <p:tav tm="100000">
                                          <p:val>
                                            <p:strVal val="#ppt_x"/>
                                          </p:val>
                                        </p:tav>
                                      </p:tavLst>
                                    </p:anim>
                                    <p:anim calcmode="lin" valueType="num">
                                      <p:cBhvr>
                                        <p:cTn id="54" dur="500" fill="hold"/>
                                        <p:tgtEl>
                                          <p:spTgt spid="1031"/>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25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anim calcmode="lin" valueType="num">
                                      <p:cBhvr>
                                        <p:cTn id="58" dur="500" fill="hold"/>
                                        <p:tgtEl>
                                          <p:spTgt spid="27"/>
                                        </p:tgtEl>
                                        <p:attrNameLst>
                                          <p:attrName>ppt_x</p:attrName>
                                        </p:attrNameLst>
                                      </p:cBhvr>
                                      <p:tavLst>
                                        <p:tav tm="0">
                                          <p:val>
                                            <p:strVal val="#ppt_x"/>
                                          </p:val>
                                        </p:tav>
                                        <p:tav tm="100000">
                                          <p:val>
                                            <p:strVal val="#ppt_x"/>
                                          </p:val>
                                        </p:tav>
                                      </p:tavLst>
                                    </p:anim>
                                    <p:anim calcmode="lin" valueType="num">
                                      <p:cBhvr>
                                        <p:cTn id="59" dur="500" fill="hold"/>
                                        <p:tgtEl>
                                          <p:spTgt spid="27"/>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50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anim calcmode="lin" valueType="num">
                                      <p:cBhvr>
                                        <p:cTn id="63" dur="500" fill="hold"/>
                                        <p:tgtEl>
                                          <p:spTgt spid="30"/>
                                        </p:tgtEl>
                                        <p:attrNameLst>
                                          <p:attrName>ppt_x</p:attrName>
                                        </p:attrNameLst>
                                      </p:cBhvr>
                                      <p:tavLst>
                                        <p:tav tm="0">
                                          <p:val>
                                            <p:strVal val="#ppt_x"/>
                                          </p:val>
                                        </p:tav>
                                        <p:tav tm="100000">
                                          <p:val>
                                            <p:strVal val="#ppt_x"/>
                                          </p:val>
                                        </p:tav>
                                      </p:tavLst>
                                    </p:anim>
                                    <p:anim calcmode="lin" valueType="num">
                                      <p:cBhvr>
                                        <p:cTn id="64" dur="500" fill="hold"/>
                                        <p:tgtEl>
                                          <p:spTgt spid="30"/>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75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500" fill="hold"/>
                                        <p:tgtEl>
                                          <p:spTgt spid="29"/>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10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1750"/>
                            </p:stCondLst>
                            <p:childTnLst>
                              <p:par>
                                <p:cTn id="76" presetID="22" presetClass="entr" presetSubtype="8"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750"/>
                                        <p:tgtEl>
                                          <p:spTgt spid="15"/>
                                        </p:tgtEl>
                                      </p:cBhvr>
                                    </p:animEffect>
                                  </p:childTnLst>
                                </p:cTn>
                              </p:par>
                              <p:par>
                                <p:cTn id="79" presetID="22" presetClass="entr" presetSubtype="8" fill="hold" nodeType="withEffect">
                                  <p:stCondLst>
                                    <p:cond delay="0"/>
                                  </p:stCondLst>
                                  <p:childTnLst>
                                    <p:set>
                                      <p:cBhvr>
                                        <p:cTn id="80" dur="1" fill="hold">
                                          <p:stCondLst>
                                            <p:cond delay="0"/>
                                          </p:stCondLst>
                                        </p:cTn>
                                        <p:tgtEl>
                                          <p:spTgt spid="1032"/>
                                        </p:tgtEl>
                                        <p:attrNameLst>
                                          <p:attrName>style.visibility</p:attrName>
                                        </p:attrNameLst>
                                      </p:cBhvr>
                                      <p:to>
                                        <p:strVal val="visible"/>
                                      </p:to>
                                    </p:set>
                                    <p:animEffect transition="in" filter="wipe(left)">
                                      <p:cBhvr>
                                        <p:cTn id="81" dur="750"/>
                                        <p:tgtEl>
                                          <p:spTgt spid="1032"/>
                                        </p:tgtEl>
                                      </p:cBhvr>
                                    </p:animEffect>
                                  </p:childTnLst>
                                </p:cTn>
                              </p:par>
                            </p:childTnLst>
                          </p:cTn>
                        </p:par>
                        <p:par>
                          <p:cTn id="82" fill="hold">
                            <p:stCondLst>
                              <p:cond delay="2500"/>
                            </p:stCondLst>
                            <p:childTnLst>
                              <p:par>
                                <p:cTn id="83" presetID="47" presetClass="entr" presetSubtype="0" fill="hold" nodeType="afterEffect">
                                  <p:stCondLst>
                                    <p:cond delay="0"/>
                                  </p:stCondLst>
                                  <p:childTnLst>
                                    <p:set>
                                      <p:cBhvr>
                                        <p:cTn id="84" dur="1" fill="hold">
                                          <p:stCondLst>
                                            <p:cond delay="0"/>
                                          </p:stCondLst>
                                        </p:cTn>
                                        <p:tgtEl>
                                          <p:spTgt spid="1029"/>
                                        </p:tgtEl>
                                        <p:attrNameLst>
                                          <p:attrName>style.visibility</p:attrName>
                                        </p:attrNameLst>
                                      </p:cBhvr>
                                      <p:to>
                                        <p:strVal val="visible"/>
                                      </p:to>
                                    </p:set>
                                    <p:animEffect transition="in" filter="fade">
                                      <p:cBhvr>
                                        <p:cTn id="85" dur="750"/>
                                        <p:tgtEl>
                                          <p:spTgt spid="1029"/>
                                        </p:tgtEl>
                                      </p:cBhvr>
                                    </p:animEffect>
                                    <p:anim calcmode="lin" valueType="num">
                                      <p:cBhvr>
                                        <p:cTn id="86" dur="750" fill="hold"/>
                                        <p:tgtEl>
                                          <p:spTgt spid="1029"/>
                                        </p:tgtEl>
                                        <p:attrNameLst>
                                          <p:attrName>ppt_x</p:attrName>
                                        </p:attrNameLst>
                                      </p:cBhvr>
                                      <p:tavLst>
                                        <p:tav tm="0">
                                          <p:val>
                                            <p:strVal val="#ppt_x"/>
                                          </p:val>
                                        </p:tav>
                                        <p:tav tm="100000">
                                          <p:val>
                                            <p:strVal val="#ppt_x"/>
                                          </p:val>
                                        </p:tav>
                                      </p:tavLst>
                                    </p:anim>
                                    <p:anim calcmode="lin" valueType="num">
                                      <p:cBhvr>
                                        <p:cTn id="87" dur="750" fill="hold"/>
                                        <p:tgtEl>
                                          <p:spTgt spid="1029"/>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500"/>
                                  </p:stCondLst>
                                  <p:childTnLst>
                                    <p:set>
                                      <p:cBhvr>
                                        <p:cTn id="89" dur="1" fill="hold">
                                          <p:stCondLst>
                                            <p:cond delay="0"/>
                                          </p:stCondLst>
                                        </p:cTn>
                                        <p:tgtEl>
                                          <p:spTgt spid="1030"/>
                                        </p:tgtEl>
                                        <p:attrNameLst>
                                          <p:attrName>style.visibility</p:attrName>
                                        </p:attrNameLst>
                                      </p:cBhvr>
                                      <p:to>
                                        <p:strVal val="visible"/>
                                      </p:to>
                                    </p:set>
                                    <p:animEffect transition="in" filter="fade">
                                      <p:cBhvr>
                                        <p:cTn id="90" dur="500"/>
                                        <p:tgtEl>
                                          <p:spTgt spid="1030"/>
                                        </p:tgtEl>
                                      </p:cBhvr>
                                    </p:animEffect>
                                    <p:anim calcmode="lin" valueType="num">
                                      <p:cBhvr>
                                        <p:cTn id="91" dur="500" fill="hold"/>
                                        <p:tgtEl>
                                          <p:spTgt spid="1030"/>
                                        </p:tgtEl>
                                        <p:attrNameLst>
                                          <p:attrName>ppt_x</p:attrName>
                                        </p:attrNameLst>
                                      </p:cBhvr>
                                      <p:tavLst>
                                        <p:tav tm="0">
                                          <p:val>
                                            <p:strVal val="#ppt_x"/>
                                          </p:val>
                                        </p:tav>
                                        <p:tav tm="100000">
                                          <p:val>
                                            <p:strVal val="#ppt_x"/>
                                          </p:val>
                                        </p:tav>
                                      </p:tavLst>
                                    </p:anim>
                                    <p:anim calcmode="lin" valueType="num">
                                      <p:cBhvr>
                                        <p:cTn id="92" dur="500" fill="hold"/>
                                        <p:tgtEl>
                                          <p:spTgt spid="1030"/>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75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anim calcmode="lin" valueType="num">
                                      <p:cBhvr>
                                        <p:cTn id="96" dur="500" fill="hold"/>
                                        <p:tgtEl>
                                          <p:spTgt spid="31"/>
                                        </p:tgtEl>
                                        <p:attrNameLst>
                                          <p:attrName>ppt_x</p:attrName>
                                        </p:attrNameLst>
                                      </p:cBhvr>
                                      <p:tavLst>
                                        <p:tav tm="0">
                                          <p:val>
                                            <p:strVal val="#ppt_x"/>
                                          </p:val>
                                        </p:tav>
                                        <p:tav tm="100000">
                                          <p:val>
                                            <p:strVal val="#ppt_x"/>
                                          </p:val>
                                        </p:tav>
                                      </p:tavLst>
                                    </p:anim>
                                    <p:anim calcmode="lin" valueType="num">
                                      <p:cBhvr>
                                        <p:cTn id="97" dur="500" fill="hold"/>
                                        <p:tgtEl>
                                          <p:spTgt spid="31"/>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100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anim calcmode="lin" valueType="num">
                                      <p:cBhvr>
                                        <p:cTn id="101" dur="500" fill="hold"/>
                                        <p:tgtEl>
                                          <p:spTgt spid="32"/>
                                        </p:tgtEl>
                                        <p:attrNameLst>
                                          <p:attrName>ppt_x</p:attrName>
                                        </p:attrNameLst>
                                      </p:cBhvr>
                                      <p:tavLst>
                                        <p:tav tm="0">
                                          <p:val>
                                            <p:strVal val="#ppt_x"/>
                                          </p:val>
                                        </p:tav>
                                        <p:tav tm="100000">
                                          <p:val>
                                            <p:strVal val="#ppt_x"/>
                                          </p:val>
                                        </p:tav>
                                      </p:tavLst>
                                    </p:anim>
                                    <p:anim calcmode="lin" valueType="num">
                                      <p:cBhvr>
                                        <p:cTn id="102" dur="500" fill="hold"/>
                                        <p:tgtEl>
                                          <p:spTgt spid="32"/>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125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strVal val="#ppt_x"/>
                                          </p:val>
                                        </p:tav>
                                        <p:tav tm="100000">
                                          <p:val>
                                            <p:strVal val="#ppt_x"/>
                                          </p:val>
                                        </p:tav>
                                      </p:tavLst>
                                    </p:anim>
                                    <p:anim calcmode="lin" valueType="num">
                                      <p:cBhvr>
                                        <p:cTn id="107" dur="500" fill="hold"/>
                                        <p:tgtEl>
                                          <p:spTgt spid="33"/>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150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anim calcmode="lin" valueType="num">
                                      <p:cBhvr>
                                        <p:cTn id="111" dur="500" fill="hold"/>
                                        <p:tgtEl>
                                          <p:spTgt spid="34"/>
                                        </p:tgtEl>
                                        <p:attrNameLst>
                                          <p:attrName>ppt_x</p:attrName>
                                        </p:attrNameLst>
                                      </p:cBhvr>
                                      <p:tavLst>
                                        <p:tav tm="0">
                                          <p:val>
                                            <p:strVal val="#ppt_x"/>
                                          </p:val>
                                        </p:tav>
                                        <p:tav tm="100000">
                                          <p:val>
                                            <p:strVal val="#ppt_x"/>
                                          </p:val>
                                        </p:tav>
                                      </p:tavLst>
                                    </p:anim>
                                    <p:anim calcmode="lin" valueType="num">
                                      <p:cBhvr>
                                        <p:cTn id="112" dur="500" fill="hold"/>
                                        <p:tgtEl>
                                          <p:spTgt spid="3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175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anim calcmode="lin" valueType="num">
                                      <p:cBhvr>
                                        <p:cTn id="116" dur="500" fill="hold"/>
                                        <p:tgtEl>
                                          <p:spTgt spid="36"/>
                                        </p:tgtEl>
                                        <p:attrNameLst>
                                          <p:attrName>ppt_x</p:attrName>
                                        </p:attrNameLst>
                                      </p:cBhvr>
                                      <p:tavLst>
                                        <p:tav tm="0">
                                          <p:val>
                                            <p:strVal val="#ppt_x"/>
                                          </p:val>
                                        </p:tav>
                                        <p:tav tm="100000">
                                          <p:val>
                                            <p:strVal val="#ppt_x"/>
                                          </p:val>
                                        </p:tav>
                                      </p:tavLst>
                                    </p:anim>
                                    <p:anim calcmode="lin" valueType="num">
                                      <p:cBhvr>
                                        <p:cTn id="11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5" grpId="0" animBg="1"/>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92"/>
            <a:ext cx="11173090" cy="1218795"/>
          </a:xfrm>
        </p:spPr>
        <p:txBody>
          <a:bodyPr/>
          <a:lstStyle/>
          <a:p>
            <a:r>
              <a:rPr lang="en-US" dirty="0"/>
              <a:t>When to virtualize and when not to </a:t>
            </a:r>
            <a:r>
              <a:rPr lang="en-US" dirty="0" smtClean="0"/>
              <a:t>virtualize SQL Server?</a:t>
            </a:r>
            <a:endParaRPr lang="en-US" sz="3600" dirty="0">
              <a:solidFill>
                <a:schemeClr val="accent1">
                  <a:alpha val="99000"/>
                </a:schemeClr>
              </a:solidFill>
            </a:endParaRPr>
          </a:p>
        </p:txBody>
      </p:sp>
      <p:sp>
        <p:nvSpPr>
          <p:cNvPr id="5" name="Rectangle 3"/>
          <p:cNvSpPr>
            <a:spLocks noGrp="1" noChangeArrowheads="1"/>
          </p:cNvSpPr>
          <p:nvPr>
            <p:ph type="body" sz="quarter" idx="4294967295"/>
          </p:nvPr>
        </p:nvSpPr>
        <p:spPr>
          <a:xfrm>
            <a:off x="392291" y="1655724"/>
            <a:ext cx="10053569" cy="4173450"/>
          </a:xfrm>
          <a:prstGeom prst="rect">
            <a:avLst/>
          </a:prstGeom>
          <a:noFill/>
        </p:spPr>
        <p:txBody>
          <a:bodyPr/>
          <a:lstStyle/>
          <a:p>
            <a:r>
              <a:rPr lang="en-US" sz="2800" dirty="0" smtClean="0"/>
              <a:t>Customers should virtualize SQL Server</a:t>
            </a:r>
          </a:p>
          <a:p>
            <a:pPr lvl="1"/>
            <a:r>
              <a:rPr lang="en-US" sz="2400" dirty="0" smtClean="0"/>
              <a:t>Start from smallest workload</a:t>
            </a:r>
          </a:p>
          <a:p>
            <a:pPr lvl="1"/>
            <a:r>
              <a:rPr lang="en-US" sz="2400" dirty="0" smtClean="0"/>
              <a:t>Continue to larger workload over time with experience</a:t>
            </a:r>
          </a:p>
          <a:p>
            <a:pPr lvl="1"/>
            <a:r>
              <a:rPr lang="en-US" sz="2400" dirty="0" smtClean="0"/>
              <a:t>Microsoft support SQL Server virtualization </a:t>
            </a:r>
            <a:r>
              <a:rPr lang="en-US" sz="2400" dirty="0">
                <a:hlinkClick r:id="rId3"/>
              </a:rPr>
              <a:t>http://support.microsoft.com/?</a:t>
            </a:r>
            <a:r>
              <a:rPr lang="en-US" sz="2400" dirty="0" smtClean="0">
                <a:hlinkClick r:id="rId3"/>
              </a:rPr>
              <a:t>id=956893</a:t>
            </a:r>
            <a:r>
              <a:rPr lang="en-US" sz="2400" dirty="0" smtClean="0"/>
              <a:t> </a:t>
            </a:r>
            <a:endParaRPr lang="en-US" sz="2400" dirty="0"/>
          </a:p>
          <a:p>
            <a:r>
              <a:rPr lang="en-US" sz="2800" dirty="0" smtClean="0"/>
              <a:t>Customers should not virtualize SQL Server</a:t>
            </a:r>
          </a:p>
          <a:p>
            <a:pPr lvl="1"/>
            <a:r>
              <a:rPr lang="en-US" sz="2400" dirty="0" smtClean="0"/>
              <a:t>CPU: Need more than 4 logical processors</a:t>
            </a:r>
          </a:p>
          <a:p>
            <a:pPr lvl="1"/>
            <a:r>
              <a:rPr lang="en-US" sz="2400" dirty="0" smtClean="0"/>
              <a:t>Memory: Need more than 64 GB per virtual machine</a:t>
            </a:r>
            <a:endParaRPr lang="en-US" sz="2400" dirty="0"/>
          </a:p>
          <a:p>
            <a:pPr marL="571500" indent="-571500" eaLnBrk="1" hangingPunct="1">
              <a:buFontTx/>
              <a:buNone/>
            </a:pPr>
            <a:endParaRPr lang="en-US" sz="2800" dirty="0" smtClean="0"/>
          </a:p>
          <a:p>
            <a:pPr marL="571500" indent="-571500" eaLnBrk="1" hangingPunct="1">
              <a:buFontTx/>
              <a:buNone/>
            </a:pPr>
            <a:endParaRPr lang="en-US" sz="2800" dirty="0" smtClean="0"/>
          </a:p>
        </p:txBody>
      </p:sp>
      <p:sp>
        <p:nvSpPr>
          <p:cNvPr id="6" name="Rectangle 5"/>
          <p:cNvSpPr/>
          <p:nvPr/>
        </p:nvSpPr>
        <p:spPr>
          <a:xfrm>
            <a:off x="1748726" y="5432642"/>
            <a:ext cx="8650637" cy="954107"/>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dirty="0"/>
              <a:t>S</a:t>
            </a:r>
            <a:r>
              <a:rPr lang="en-US" sz="2800" dirty="0" smtClean="0"/>
              <a:t>tart </a:t>
            </a:r>
            <a:r>
              <a:rPr lang="en-US" sz="2800" dirty="0"/>
              <a:t>small, learn, and continue to virtualize as </a:t>
            </a:r>
            <a:r>
              <a:rPr lang="en-US" sz="2800" dirty="0" smtClean="0"/>
              <a:t>customers test </a:t>
            </a:r>
            <a:r>
              <a:rPr lang="en-US" sz="2800" dirty="0"/>
              <a:t>and learn how to </a:t>
            </a:r>
            <a:r>
              <a:rPr lang="en-US" sz="2800" dirty="0" smtClean="0"/>
              <a:t>manage.</a:t>
            </a:r>
            <a:endParaRPr lang="en-US" sz="2800" dirty="0"/>
          </a:p>
        </p:txBody>
      </p:sp>
    </p:spTree>
    <p:extLst>
      <p:ext uri="{BB962C8B-B14F-4D97-AF65-F5344CB8AC3E}">
        <p14:creationId xmlns:p14="http://schemas.microsoft.com/office/powerpoint/2010/main" val="18762401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09398"/>
          </a:xfrm>
        </p:spPr>
        <p:txBody>
          <a:bodyPr/>
          <a:lstStyle/>
          <a:p>
            <a:r>
              <a:rPr lang="en-US" dirty="0" smtClean="0"/>
              <a:t>Discover Database Sprawl (MAP toolkit 5.5)</a:t>
            </a:r>
            <a:endParaRPr lang="en-US" dirty="0"/>
          </a:p>
        </p:txBody>
      </p:sp>
      <p:sp>
        <p:nvSpPr>
          <p:cNvPr id="3" name="Text Placeholder 2"/>
          <p:cNvSpPr>
            <a:spLocks noGrp="1"/>
          </p:cNvSpPr>
          <p:nvPr>
            <p:ph type="body" sz="quarter" idx="10"/>
          </p:nvPr>
        </p:nvSpPr>
        <p:spPr>
          <a:xfrm>
            <a:off x="519115" y="1447799"/>
            <a:ext cx="6345711" cy="3742563"/>
          </a:xfrm>
        </p:spPr>
        <p:txBody>
          <a:bodyPr/>
          <a:lstStyle/>
          <a:p>
            <a:r>
              <a:rPr lang="en-US" dirty="0" smtClean="0"/>
              <a:t>Performs discovery and inventory of SQL Server </a:t>
            </a:r>
            <a:r>
              <a:rPr lang="en-US" u="sng" dirty="0" smtClean="0"/>
              <a:t>and</a:t>
            </a:r>
            <a:r>
              <a:rPr lang="en-US" dirty="0" smtClean="0"/>
              <a:t> other databases and instances (MySQL, Oracle, Sybase)</a:t>
            </a:r>
          </a:p>
          <a:p>
            <a:r>
              <a:rPr lang="en-US" dirty="0" smtClean="0"/>
              <a:t>Generates reports (inventory, proposals)</a:t>
            </a:r>
          </a:p>
          <a:p>
            <a:r>
              <a:rPr lang="en-US" dirty="0" smtClean="0"/>
              <a:t>Accelerate migration to the latest SQL Server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008" y="1441112"/>
            <a:ext cx="4892928" cy="396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78296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Upgrade Advisor</a:t>
            </a:r>
            <a:endParaRPr lang="en-US" dirty="0"/>
          </a:p>
        </p:txBody>
      </p:sp>
      <p:pic>
        <p:nvPicPr>
          <p:cNvPr id="3" name="Picture 2"/>
          <p:cNvPicPr/>
          <p:nvPr/>
        </p:nvPicPr>
        <p:blipFill>
          <a:blip r:embed="rId2" cstate="print"/>
          <a:stretch>
            <a:fillRect/>
          </a:stretch>
        </p:blipFill>
        <p:spPr>
          <a:xfrm>
            <a:off x="6328663" y="1352939"/>
            <a:ext cx="5400040" cy="3742690"/>
          </a:xfrm>
          <a:prstGeom prst="rect">
            <a:avLst/>
          </a:prstGeom>
          <a:ln>
            <a:noFill/>
          </a:ln>
          <a:effectLst>
            <a:outerShdw blurRad="292100" dist="139700" dir="2700000" algn="tl" rotWithShape="0">
              <a:srgbClr val="333333">
                <a:alpha val="65000"/>
              </a:srgbClr>
            </a:outerShdw>
          </a:effectLst>
        </p:spPr>
      </p:pic>
      <p:sp>
        <p:nvSpPr>
          <p:cNvPr id="4" name="Text Placeholder 2"/>
          <p:cNvSpPr txBox="1">
            <a:spLocks/>
          </p:cNvSpPr>
          <p:nvPr/>
        </p:nvSpPr>
        <p:spPr>
          <a:xfrm>
            <a:off x="519115" y="1447799"/>
            <a:ext cx="5567788" cy="374256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Analyze SQL Server 2000, SQL Server 2005, SQL Server 2008</a:t>
            </a:r>
          </a:p>
          <a:p>
            <a:r>
              <a:rPr lang="en-US" dirty="0" smtClean="0"/>
              <a:t>Identifies features and configuration changes before upgrade</a:t>
            </a:r>
          </a:p>
          <a:p>
            <a:r>
              <a:rPr lang="en-US" dirty="0" smtClean="0"/>
              <a:t>Provide documentation (links) on resolving potential issues before upgrade</a:t>
            </a:r>
          </a:p>
        </p:txBody>
      </p:sp>
    </p:spTree>
    <p:extLst>
      <p:ext uri="{BB962C8B-B14F-4D97-AF65-F5344CB8AC3E}">
        <p14:creationId xmlns:p14="http://schemas.microsoft.com/office/powerpoint/2010/main" val="196975134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Migration Assistant</a:t>
            </a:r>
            <a:endParaRPr lang="en-US" dirty="0"/>
          </a:p>
        </p:txBody>
      </p:sp>
      <p:pic>
        <p:nvPicPr>
          <p:cNvPr id="3" name="Content Placeholder 4" descr="Fig1"/>
          <p:cNvPicPr>
            <a:picLocks/>
          </p:cNvPicPr>
          <p:nvPr/>
        </p:nvPicPr>
        <p:blipFill>
          <a:blip r:embed="rId2" cstate="print"/>
          <a:srcRect/>
          <a:stretch>
            <a:fillRect/>
          </a:stretch>
        </p:blipFill>
        <p:spPr bwMode="auto">
          <a:xfrm>
            <a:off x="6908042" y="1148690"/>
            <a:ext cx="4687312" cy="4389437"/>
          </a:xfrm>
          <a:prstGeom prst="rect">
            <a:avLst/>
          </a:prstGeom>
          <a:ln>
            <a:noFill/>
          </a:ln>
          <a:effectLst>
            <a:outerShdw blurRad="292100" dist="139700" dir="2700000" algn="tl" rotWithShape="0">
              <a:srgbClr val="333333">
                <a:alpha val="65000"/>
              </a:srgbClr>
            </a:outerShdw>
          </a:effectLst>
        </p:spPr>
      </p:pic>
      <p:sp>
        <p:nvSpPr>
          <p:cNvPr id="4" name="Text Placeholder 2"/>
          <p:cNvSpPr txBox="1">
            <a:spLocks/>
          </p:cNvSpPr>
          <p:nvPr/>
        </p:nvSpPr>
        <p:spPr>
          <a:xfrm>
            <a:off x="519115" y="1447799"/>
            <a:ext cx="6345711" cy="374256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Available for Oracle, MySQL, Sybase, Access</a:t>
            </a:r>
          </a:p>
          <a:p>
            <a:r>
              <a:rPr lang="en-US" dirty="0" smtClean="0"/>
              <a:t>Automate migration of database objects, business logic (codes), and data to SQL Server</a:t>
            </a:r>
          </a:p>
          <a:p>
            <a:r>
              <a:rPr lang="en-US" dirty="0" smtClean="0"/>
              <a:t>Proven tool</a:t>
            </a:r>
          </a:p>
        </p:txBody>
      </p:sp>
    </p:spTree>
    <p:extLst>
      <p:ext uri="{BB962C8B-B14F-4D97-AF65-F5344CB8AC3E}">
        <p14:creationId xmlns:p14="http://schemas.microsoft.com/office/powerpoint/2010/main" val="11132131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to Virtual </a:t>
            </a:r>
            <a:endParaRPr lang="en-US" dirty="0"/>
          </a:p>
        </p:txBody>
      </p:sp>
      <p:sp>
        <p:nvSpPr>
          <p:cNvPr id="4" name="Text Placeholder 2"/>
          <p:cNvSpPr txBox="1">
            <a:spLocks/>
          </p:cNvSpPr>
          <p:nvPr/>
        </p:nvSpPr>
        <p:spPr>
          <a:xfrm>
            <a:off x="423310" y="1000527"/>
            <a:ext cx="6345711" cy="374256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Intuitive and easy to use</a:t>
            </a:r>
          </a:p>
          <a:p>
            <a:pPr lvl="1"/>
            <a:r>
              <a:rPr lang="en-US" dirty="0" smtClean="0"/>
              <a:t>Wizard-based</a:t>
            </a:r>
          </a:p>
          <a:p>
            <a:pPr lvl="1"/>
            <a:r>
              <a:rPr lang="en-US" dirty="0" smtClean="0"/>
              <a:t>Reconfigure storage, memory, CPU, etc.</a:t>
            </a:r>
          </a:p>
          <a:p>
            <a:pPr lvl="1"/>
            <a:r>
              <a:rPr lang="en-US" dirty="0" smtClean="0"/>
              <a:t>Preserves network settings and MAC addresses</a:t>
            </a:r>
          </a:p>
          <a:p>
            <a:pPr lvl="1"/>
            <a:r>
              <a:rPr lang="en-US" dirty="0" smtClean="0"/>
              <a:t>Script-able through PowerShell</a:t>
            </a:r>
          </a:p>
          <a:p>
            <a:r>
              <a:rPr lang="en-US" dirty="0" smtClean="0"/>
              <a:t>Supported platforms</a:t>
            </a:r>
          </a:p>
          <a:p>
            <a:pPr lvl="1"/>
            <a:r>
              <a:rPr lang="en-US" dirty="0" smtClean="0"/>
              <a:t>Live: Windows XP, Windows Server 2003, Windows Vista, Windows 7, Windows Server 2008/R2</a:t>
            </a:r>
          </a:p>
          <a:p>
            <a:pPr lvl="1"/>
            <a:r>
              <a:rPr lang="en-US" dirty="0" smtClean="0"/>
              <a:t>Offline: Windows Server 2000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719" y="1310185"/>
            <a:ext cx="5052315" cy="3805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9373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64533" y="1876303"/>
            <a:ext cx="6128706" cy="4390387"/>
          </a:xfrm>
          <a:prstGeom prst="roundRect">
            <a:avLst>
              <a:gd name="adj" fmla="val 0"/>
            </a:avLst>
          </a:prstGeom>
          <a:solidFill>
            <a:schemeClr val="tx2">
              <a:lumMod val="75000"/>
            </a:schemeClr>
          </a:solidFill>
          <a:ln>
            <a:gradFill>
              <a:gsLst>
                <a:gs pos="0">
                  <a:schemeClr val="bg1"/>
                </a:gs>
                <a:gs pos="50000">
                  <a:schemeClr val="accent5">
                    <a:lumMod val="40000"/>
                    <a:lumOff val="60000"/>
                  </a:schemeClr>
                </a:gs>
                <a:gs pos="100000">
                  <a:schemeClr val="accent5"/>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777777"/>
              </a:buClr>
              <a:buSzPct val="130000"/>
              <a:defRPr/>
            </a:pPr>
            <a:endParaRPr lang="en-US" sz="1600" b="1" kern="0" dirty="0" smtClean="0">
              <a:solidFill>
                <a:schemeClr val="tx2">
                  <a:lumMod val="50000"/>
                </a:schemeClr>
              </a:solidFill>
              <a:latin typeface="Segoe UI" pitchFamily="34" charset="0"/>
            </a:endParaRPr>
          </a:p>
        </p:txBody>
      </p:sp>
      <p:sp>
        <p:nvSpPr>
          <p:cNvPr id="7" name="Rectangle 6"/>
          <p:cNvSpPr/>
          <p:nvPr/>
        </p:nvSpPr>
        <p:spPr>
          <a:xfrm>
            <a:off x="680675" y="1263464"/>
            <a:ext cx="10827476" cy="470334"/>
          </a:xfrm>
          <a:prstGeom prst="rect">
            <a:avLst/>
          </a:prstGeom>
          <a:solidFill>
            <a:schemeClr val="tx2">
              <a:lumMod val="50000"/>
            </a:schemeClr>
          </a:solidFill>
          <a:ln>
            <a:noFill/>
            <a:headEnd type="none" w="med" len="med"/>
            <a:tailEnd type="none" w="med" len="med"/>
          </a:ln>
          <a:effectLst/>
          <a:scene3d>
            <a:camera prst="orthographicFront">
              <a:rot lat="0" lon="0" rev="0"/>
            </a:camera>
            <a:lightRig rig="threePt" dir="t">
              <a:rot lat="0" lon="0" rev="1200000"/>
            </a:lightRig>
          </a:scene3d>
          <a:sp3d contourW="6350">
            <a:bevelT w="38100" h="31750" prst="relaxedInset"/>
            <a:extrusionClr>
              <a:schemeClr val="bg1"/>
            </a:extrusionClr>
            <a:contourClr>
              <a:srgbClr val="3B1515"/>
            </a:contourClr>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1400" kern="0" dirty="0" smtClean="0">
              <a:solidFill>
                <a:srgbClr val="FFFFFF"/>
              </a:solidFill>
              <a:effectLst>
                <a:outerShdw blurRad="50800" dist="38100" dir="2700000" algn="tl" rotWithShape="0">
                  <a:prstClr val="black">
                    <a:alpha val="40000"/>
                  </a:prstClr>
                </a:outerShdw>
              </a:effectLst>
              <a:latin typeface="Segoe UI Semibold" pitchFamily="34" charset="0"/>
              <a:ea typeface="+mn-ea"/>
              <a:cs typeface="+mn-cs"/>
            </a:endParaRPr>
          </a:p>
        </p:txBody>
      </p:sp>
      <p:pic>
        <p:nvPicPr>
          <p:cNvPr id="87041" name="Picture 1" descr="C:\Edwin\Microsoft\Screenshots\RTM\Interfaces\Virtual Machines Interface.bmp"/>
          <p:cNvPicPr>
            <a:picLocks noChangeAspect="1" noChangeArrowheads="1"/>
          </p:cNvPicPr>
          <p:nvPr/>
        </p:nvPicPr>
        <p:blipFill>
          <a:blip r:embed="rId3" cstate="print"/>
          <a:srcRect l="646" t="862" r="646" b="862"/>
          <a:stretch>
            <a:fillRect/>
          </a:stretch>
        </p:blipFill>
        <p:spPr bwMode="auto">
          <a:xfrm>
            <a:off x="7028329" y="2957138"/>
            <a:ext cx="4542673" cy="2990952"/>
          </a:xfrm>
          <a:prstGeom prst="rect">
            <a:avLst/>
          </a:prstGeom>
          <a:ln>
            <a:noFill/>
          </a:ln>
          <a:effectLst>
            <a:outerShdw blurRad="292100" dist="139700" dir="2700000" algn="tl" rotWithShape="0">
              <a:srgbClr val="333333">
                <a:alpha val="65000"/>
              </a:srgbClr>
            </a:outerShdw>
          </a:effectLst>
        </p:spPr>
      </p:pic>
      <p:sp>
        <p:nvSpPr>
          <p:cNvPr id="14" name="Title 13"/>
          <p:cNvSpPr>
            <a:spLocks noGrp="1"/>
          </p:cNvSpPr>
          <p:nvPr>
            <p:ph type="title"/>
          </p:nvPr>
        </p:nvSpPr>
        <p:spPr>
          <a:xfrm>
            <a:off x="519113" y="228602"/>
            <a:ext cx="11149013" cy="443198"/>
          </a:xfrm>
        </p:spPr>
        <p:txBody>
          <a:bodyPr/>
          <a:lstStyle/>
          <a:p>
            <a:r>
              <a:rPr lang="en-US" sz="3200" dirty="0"/>
              <a:t>System Center Virtual Machine Manager 2008 R2</a:t>
            </a:r>
          </a:p>
        </p:txBody>
      </p:sp>
      <p:sp>
        <p:nvSpPr>
          <p:cNvPr id="15" name="Rectangle 14"/>
          <p:cNvSpPr/>
          <p:nvPr/>
        </p:nvSpPr>
        <p:spPr>
          <a:xfrm>
            <a:off x="854806" y="1996875"/>
            <a:ext cx="5727163" cy="1920526"/>
          </a:xfrm>
          <a:prstGeom prst="rect">
            <a:avLst/>
          </a:prstGeom>
        </p:spPr>
        <p:txBody>
          <a:bodyPr wrap="square">
            <a:spAutoFit/>
          </a:bodyPr>
          <a:lstStyle/>
          <a:p>
            <a:r>
              <a:rPr lang="en-US" kern="0" dirty="0" smtClean="0">
                <a:solidFill>
                  <a:srgbClr val="FFFFFF"/>
                </a:solidFill>
                <a:latin typeface="Segoe UI Semibold" pitchFamily="34" charset="0"/>
              </a:rPr>
              <a:t>Maximize Resources</a:t>
            </a:r>
          </a:p>
          <a:p>
            <a:pPr marL="166688" lvl="1" indent="-166688" defTabSz="914400" eaLnBrk="0" hangingPunct="0">
              <a:lnSpc>
                <a:spcPct val="120000"/>
              </a:lnSpc>
              <a:buClr>
                <a:schemeClr val="tx2"/>
              </a:buClr>
              <a:buSzPct val="125000"/>
              <a:buBlip>
                <a:blip r:embed="rId4"/>
              </a:buBlip>
              <a:defRPr/>
            </a:pPr>
            <a:r>
              <a:rPr lang="en-US" sz="1400" kern="0" dirty="0" smtClean="0">
                <a:solidFill>
                  <a:srgbClr val="FFFFFF"/>
                </a:solidFill>
                <a:latin typeface="Segoe UI" pitchFamily="34" charset="0"/>
              </a:rPr>
              <a:t>Centralized virtual machine deployment and management for Hyper-V, Virtual Server, and VMware ESX servers</a:t>
            </a:r>
          </a:p>
          <a:p>
            <a:pPr marL="166688" lvl="1" indent="-166688" defTabSz="914400" eaLnBrk="0" hangingPunct="0">
              <a:lnSpc>
                <a:spcPct val="120000"/>
              </a:lnSpc>
              <a:buClr>
                <a:schemeClr val="tx2"/>
              </a:buClr>
              <a:buSzPct val="125000"/>
              <a:buBlip>
                <a:blip r:embed="rId4"/>
              </a:buBlip>
              <a:defRPr/>
            </a:pPr>
            <a:r>
              <a:rPr lang="en-US" sz="1400" kern="0" dirty="0" smtClean="0">
                <a:solidFill>
                  <a:srgbClr val="FFFFFF"/>
                </a:solidFill>
                <a:latin typeface="Segoe UI" pitchFamily="34" charset="0"/>
              </a:rPr>
              <a:t>Intelligent placement of Virtual Machines</a:t>
            </a:r>
          </a:p>
          <a:p>
            <a:pPr marL="166688" lvl="1" indent="-166688" defTabSz="914400" eaLnBrk="0" hangingPunct="0">
              <a:lnSpc>
                <a:spcPct val="120000"/>
              </a:lnSpc>
              <a:buClr>
                <a:schemeClr val="tx2"/>
              </a:buClr>
              <a:buSzPct val="125000"/>
              <a:buBlip>
                <a:blip r:embed="rId4"/>
              </a:buBlip>
              <a:defRPr/>
            </a:pPr>
            <a:r>
              <a:rPr lang="en-US" sz="1400" kern="0" dirty="0" smtClean="0">
                <a:solidFill>
                  <a:srgbClr val="FFFFFF"/>
                </a:solidFill>
                <a:latin typeface="Segoe UI" pitchFamily="34" charset="0"/>
              </a:rPr>
              <a:t>Fast and reliable P2V and V2V conversion</a:t>
            </a:r>
          </a:p>
          <a:p>
            <a:pPr marL="166688" lvl="1" indent="-166688" defTabSz="914400" eaLnBrk="0" hangingPunct="0">
              <a:lnSpc>
                <a:spcPct val="120000"/>
              </a:lnSpc>
              <a:buClr>
                <a:schemeClr val="tx2"/>
              </a:buClr>
              <a:buSzPct val="125000"/>
              <a:buBlip>
                <a:blip r:embed="rId4"/>
              </a:buBlip>
              <a:defRPr/>
            </a:pPr>
            <a:r>
              <a:rPr lang="en-US" sz="1400" kern="0" dirty="0" smtClean="0">
                <a:solidFill>
                  <a:srgbClr val="FFFFFF"/>
                </a:solidFill>
                <a:latin typeface="Segoe UI" pitchFamily="34" charset="0"/>
              </a:rPr>
              <a:t>Comprehensive application and service-level monitoring </a:t>
            </a:r>
            <a:br>
              <a:rPr lang="en-US" sz="1400" kern="0" dirty="0" smtClean="0">
                <a:solidFill>
                  <a:srgbClr val="FFFFFF"/>
                </a:solidFill>
                <a:latin typeface="Segoe UI" pitchFamily="34" charset="0"/>
              </a:rPr>
            </a:br>
            <a:r>
              <a:rPr lang="en-US" sz="1400" kern="0" dirty="0" smtClean="0">
                <a:solidFill>
                  <a:srgbClr val="FFFFFF"/>
                </a:solidFill>
                <a:latin typeface="Segoe UI" pitchFamily="34" charset="0"/>
              </a:rPr>
              <a:t>with Operations Manager</a:t>
            </a:r>
          </a:p>
        </p:txBody>
      </p:sp>
      <p:sp>
        <p:nvSpPr>
          <p:cNvPr id="6" name="Rectangle 5"/>
          <p:cNvSpPr/>
          <p:nvPr/>
        </p:nvSpPr>
        <p:spPr>
          <a:xfrm>
            <a:off x="854799" y="1336414"/>
            <a:ext cx="10479228" cy="338554"/>
          </a:xfrm>
          <a:prstGeom prst="rect">
            <a:avLst/>
          </a:prstGeom>
        </p:spPr>
        <p:txBody>
          <a:bodyPr wrap="square">
            <a:spAutoFit/>
          </a:bodyPr>
          <a:lstStyle/>
          <a:p>
            <a:pPr algn="ctr"/>
            <a:r>
              <a:rPr lang="en-US" sz="1600" b="1" dirty="0" smtClean="0">
                <a:solidFill>
                  <a:srgbClr val="FFFFFF"/>
                </a:solidFill>
                <a:latin typeface="Segoe UI" pitchFamily="34" charset="0"/>
              </a:rPr>
              <a:t>A centralized, heterogeneous management solution for the virtual datacenter</a:t>
            </a:r>
            <a:endParaRPr lang="en-US" sz="1600" b="1" dirty="0">
              <a:solidFill>
                <a:srgbClr val="FFFFFF"/>
              </a:solidFill>
              <a:latin typeface="Segoe UI" pitchFamily="34" charset="0"/>
            </a:endParaRPr>
          </a:p>
        </p:txBody>
      </p:sp>
      <p:sp>
        <p:nvSpPr>
          <p:cNvPr id="13" name="Rectangle 12"/>
          <p:cNvSpPr/>
          <p:nvPr/>
        </p:nvSpPr>
        <p:spPr>
          <a:xfrm>
            <a:off x="854803" y="4045132"/>
            <a:ext cx="5775918" cy="1144929"/>
          </a:xfrm>
          <a:prstGeom prst="rect">
            <a:avLst/>
          </a:prstGeom>
        </p:spPr>
        <p:txBody>
          <a:bodyPr wrap="square">
            <a:spAutoFit/>
          </a:bodyPr>
          <a:lstStyle/>
          <a:p>
            <a:r>
              <a:rPr lang="en-US" b="1" kern="0" dirty="0" smtClean="0">
                <a:solidFill>
                  <a:srgbClr val="FFFFFF"/>
                </a:solidFill>
                <a:latin typeface="Segoe UI Semibold" pitchFamily="34" charset="0"/>
              </a:rPr>
              <a:t>Increase Agility</a:t>
            </a:r>
            <a:endParaRPr lang="en-US" sz="1400" b="1" kern="0" dirty="0" smtClean="0">
              <a:solidFill>
                <a:srgbClr val="FFFFFF"/>
              </a:solidFill>
              <a:latin typeface="Segoe UI" pitchFamily="34" charset="0"/>
            </a:endParaRPr>
          </a:p>
          <a:p>
            <a:pPr marL="166688" lvl="1" indent="-166688" defTabSz="914400" eaLnBrk="0" hangingPunct="0">
              <a:lnSpc>
                <a:spcPct val="120000"/>
              </a:lnSpc>
              <a:buClr>
                <a:schemeClr val="tx2"/>
              </a:buClr>
              <a:buSzPct val="125000"/>
              <a:buBlip>
                <a:blip r:embed="rId4"/>
              </a:buBlip>
              <a:defRPr/>
            </a:pPr>
            <a:r>
              <a:rPr lang="en-US" sz="1400" kern="0" dirty="0" smtClean="0">
                <a:solidFill>
                  <a:srgbClr val="FFFFFF"/>
                </a:solidFill>
                <a:latin typeface="Segoe UI" pitchFamily="34" charset="0"/>
              </a:rPr>
              <a:t>Rapid provisioning of new and virtual machines with templates</a:t>
            </a:r>
          </a:p>
          <a:p>
            <a:pPr marL="166688" lvl="1" indent="-166688" defTabSz="914400" eaLnBrk="0" hangingPunct="0">
              <a:lnSpc>
                <a:spcPct val="120000"/>
              </a:lnSpc>
              <a:buClr>
                <a:schemeClr val="tx2"/>
              </a:buClr>
              <a:buSzPct val="125000"/>
              <a:buBlip>
                <a:blip r:embed="rId4"/>
              </a:buBlip>
              <a:defRPr/>
            </a:pPr>
            <a:r>
              <a:rPr lang="en-US" sz="1400" kern="0" dirty="0" smtClean="0">
                <a:solidFill>
                  <a:srgbClr val="FFFFFF"/>
                </a:solidFill>
                <a:latin typeface="Segoe UI" pitchFamily="34" charset="0"/>
              </a:rPr>
              <a:t>Leverage and extend existing storage infrastructure and clusters</a:t>
            </a:r>
          </a:p>
          <a:p>
            <a:pPr marL="166688" lvl="1" indent="-166688" defTabSz="914400" eaLnBrk="0" hangingPunct="0">
              <a:lnSpc>
                <a:spcPct val="120000"/>
              </a:lnSpc>
              <a:buClr>
                <a:schemeClr val="tx2"/>
              </a:buClr>
              <a:buSzPct val="125000"/>
              <a:buBlip>
                <a:blip r:embed="rId4"/>
              </a:buBlip>
              <a:defRPr/>
            </a:pPr>
            <a:r>
              <a:rPr lang="en-US" sz="1400" kern="0" dirty="0" smtClean="0">
                <a:solidFill>
                  <a:srgbClr val="FFFFFF"/>
                </a:solidFill>
                <a:latin typeface="Segoe UI" pitchFamily="34" charset="0"/>
              </a:rPr>
              <a:t>Allow for delegated management and access of VMs</a:t>
            </a:r>
          </a:p>
        </p:txBody>
      </p:sp>
      <p:sp>
        <p:nvSpPr>
          <p:cNvPr id="17" name="Rectangle 16"/>
          <p:cNvSpPr/>
          <p:nvPr/>
        </p:nvSpPr>
        <p:spPr>
          <a:xfrm>
            <a:off x="854803" y="5288719"/>
            <a:ext cx="5775918" cy="886397"/>
          </a:xfrm>
          <a:prstGeom prst="rect">
            <a:avLst/>
          </a:prstGeom>
        </p:spPr>
        <p:txBody>
          <a:bodyPr wrap="square">
            <a:spAutoFit/>
          </a:bodyPr>
          <a:lstStyle/>
          <a:p>
            <a:r>
              <a:rPr lang="en-US" b="1" kern="0" dirty="0" smtClean="0">
                <a:solidFill>
                  <a:srgbClr val="FFFFFF"/>
                </a:solidFill>
                <a:latin typeface="Segoe UI Semibold" pitchFamily="34" charset="0"/>
              </a:rPr>
              <a:t>Leverage Skills</a:t>
            </a:r>
            <a:endParaRPr lang="en-US" sz="1400" b="1" kern="0" dirty="0" smtClean="0">
              <a:solidFill>
                <a:srgbClr val="FFFFFF"/>
              </a:solidFill>
              <a:latin typeface="Segoe UI" pitchFamily="34" charset="0"/>
            </a:endParaRPr>
          </a:p>
          <a:p>
            <a:pPr marL="166688" lvl="1" indent="-166688" defTabSz="914400" eaLnBrk="0" hangingPunct="0">
              <a:lnSpc>
                <a:spcPct val="120000"/>
              </a:lnSpc>
              <a:buClr>
                <a:schemeClr val="tx2"/>
              </a:buClr>
              <a:buSzPct val="125000"/>
              <a:buBlip>
                <a:blip r:embed="rId4"/>
              </a:buBlip>
              <a:defRPr/>
            </a:pPr>
            <a:r>
              <a:rPr lang="en-US" sz="1400" kern="0" dirty="0" smtClean="0">
                <a:solidFill>
                  <a:srgbClr val="FFFFFF"/>
                </a:solidFill>
                <a:latin typeface="Segoe UI" pitchFamily="34" charset="0"/>
              </a:rPr>
              <a:t>Monitor physical and virtual machines from one console </a:t>
            </a:r>
          </a:p>
          <a:p>
            <a:pPr marL="166688" lvl="1" indent="-166688" defTabSz="914400" eaLnBrk="0" hangingPunct="0">
              <a:lnSpc>
                <a:spcPct val="120000"/>
              </a:lnSpc>
              <a:buClr>
                <a:schemeClr val="tx2"/>
              </a:buClr>
              <a:buSzPct val="125000"/>
              <a:buBlip>
                <a:blip r:embed="rId4"/>
              </a:buBlip>
              <a:defRPr/>
            </a:pPr>
            <a:r>
              <a:rPr lang="en-US" sz="1400" kern="0" dirty="0" smtClean="0">
                <a:solidFill>
                  <a:srgbClr val="FFFFFF"/>
                </a:solidFill>
                <a:latin typeface="Segoe UI" pitchFamily="34" charset="0"/>
              </a:rPr>
              <a:t>Fully scriptable using Windows </a:t>
            </a:r>
            <a:r>
              <a:rPr lang="en-US" sz="1400" kern="0" dirty="0" err="1" smtClean="0">
                <a:solidFill>
                  <a:srgbClr val="FFFFFF"/>
                </a:solidFill>
                <a:latin typeface="Segoe UI" pitchFamily="34" charset="0"/>
              </a:rPr>
              <a:t>PowerShell</a:t>
            </a:r>
            <a:endParaRPr lang="en-US" sz="1400" kern="0" dirty="0" smtClean="0">
              <a:solidFill>
                <a:srgbClr val="FFFFFF"/>
              </a:solidFill>
              <a:latin typeface="Segoe UI" pitchFamily="34" charset="0"/>
            </a:endParaRPr>
          </a:p>
        </p:txBody>
      </p:sp>
      <p:pic>
        <p:nvPicPr>
          <p:cNvPr id="21" name="Picture 20" descr="SysCnt-VMM08R2_h_rgb_r.png"/>
          <p:cNvPicPr>
            <a:picLocks noChangeAspect="1"/>
          </p:cNvPicPr>
          <p:nvPr/>
        </p:nvPicPr>
        <p:blipFill>
          <a:blip r:embed="rId5"/>
          <a:stretch>
            <a:fillRect/>
          </a:stretch>
        </p:blipFill>
        <p:spPr>
          <a:xfrm>
            <a:off x="7729251" y="2052487"/>
            <a:ext cx="3140829" cy="609524"/>
          </a:xfrm>
          <a:prstGeom prst="rect">
            <a:avLst/>
          </a:prstGeom>
        </p:spPr>
      </p:pic>
    </p:spTree>
    <p:extLst>
      <p:ext uri="{BB962C8B-B14F-4D97-AF65-F5344CB8AC3E}">
        <p14:creationId xmlns:p14="http://schemas.microsoft.com/office/powerpoint/2010/main" val="17513019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t>
            </a:r>
            <a:endParaRPr lang="en-US" dirty="0"/>
          </a:p>
        </p:txBody>
      </p:sp>
      <p:sp>
        <p:nvSpPr>
          <p:cNvPr id="3" name="Text Placeholder 2"/>
          <p:cNvSpPr>
            <a:spLocks noGrp="1"/>
          </p:cNvSpPr>
          <p:nvPr>
            <p:ph type="body" sz="quarter" idx="10"/>
          </p:nvPr>
        </p:nvSpPr>
        <p:spPr>
          <a:xfrm>
            <a:off x="478171" y="943361"/>
            <a:ext cx="6523131" cy="5496889"/>
          </a:xfrm>
        </p:spPr>
        <p:txBody>
          <a:bodyPr/>
          <a:lstStyle/>
          <a:p>
            <a:r>
              <a:rPr lang="en-US" sz="2400" dirty="0"/>
              <a:t>Control/discover your </a:t>
            </a:r>
            <a:r>
              <a:rPr lang="en-US" sz="2400" dirty="0" smtClean="0"/>
              <a:t>DB sprawl</a:t>
            </a:r>
          </a:p>
          <a:p>
            <a:pPr lvl="1"/>
            <a:r>
              <a:rPr lang="en-US" sz="2000" dirty="0" smtClean="0"/>
              <a:t>Run MAP toolkit to identify running DBs (SQL Server, MySQL, Oracle, Sybase)</a:t>
            </a:r>
          </a:p>
          <a:p>
            <a:r>
              <a:rPr lang="en-US" sz="2400" dirty="0" smtClean="0"/>
              <a:t>Know when to virtualize or not</a:t>
            </a:r>
          </a:p>
          <a:p>
            <a:r>
              <a:rPr lang="en-US" sz="2400" dirty="0" smtClean="0"/>
              <a:t>Capacity Planning</a:t>
            </a:r>
          </a:p>
          <a:p>
            <a:pPr lvl="1"/>
            <a:r>
              <a:rPr lang="en-US" sz="2000" dirty="0" smtClean="0"/>
              <a:t>Understand Isolation/security/HA requirements</a:t>
            </a:r>
          </a:p>
          <a:p>
            <a:pPr lvl="1"/>
            <a:r>
              <a:rPr lang="en-US" sz="2000" dirty="0" smtClean="0"/>
              <a:t>Determine software edition, version, &amp; hardware requirements</a:t>
            </a:r>
          </a:p>
          <a:p>
            <a:pPr lvl="1"/>
            <a:r>
              <a:rPr lang="en-US" sz="2000" dirty="0" smtClean="0"/>
              <a:t>Use Consolidation Planning Tool for SQL Server to understand resource requirements</a:t>
            </a:r>
          </a:p>
          <a:p>
            <a:r>
              <a:rPr lang="en-US" sz="2400" dirty="0" smtClean="0"/>
              <a:t>Choose consolidation options</a:t>
            </a:r>
          </a:p>
          <a:p>
            <a:pPr lvl="1"/>
            <a:r>
              <a:rPr lang="en-US" sz="2000" dirty="0" smtClean="0"/>
              <a:t>Upgrade using SQL Server Upgrade Advisor</a:t>
            </a:r>
          </a:p>
          <a:p>
            <a:pPr lvl="1"/>
            <a:r>
              <a:rPr lang="en-US" sz="2000" dirty="0" smtClean="0"/>
              <a:t>Migrate using SQL Server Migration Assistant</a:t>
            </a:r>
          </a:p>
          <a:p>
            <a:r>
              <a:rPr lang="en-US" sz="2400" dirty="0" smtClean="0"/>
              <a:t>Begin conversion (virtualize)</a:t>
            </a:r>
          </a:p>
          <a:p>
            <a:pPr lvl="1"/>
            <a:r>
              <a:rPr lang="en-US" sz="2000" dirty="0" smtClean="0"/>
              <a:t>Use P2V to keep existing settings</a:t>
            </a:r>
          </a:p>
          <a:p>
            <a:pPr lvl="1"/>
            <a:r>
              <a:rPr lang="en-US" sz="2000" dirty="0" smtClean="0"/>
              <a:t>Create new VM to combine multiple apps</a:t>
            </a:r>
            <a:endParaRPr lang="en-US" sz="2000" dirty="0"/>
          </a:p>
        </p:txBody>
      </p:sp>
      <p:sp>
        <p:nvSpPr>
          <p:cNvPr id="5" name="Rounded Rectangle 4"/>
          <p:cNvSpPr/>
          <p:nvPr/>
        </p:nvSpPr>
        <p:spPr>
          <a:xfrm>
            <a:off x="7315200" y="914400"/>
            <a:ext cx="4531057" cy="5827593"/>
          </a:xfrm>
          <a:prstGeom prst="roundRect">
            <a:avLst/>
          </a:prstGeom>
          <a:solidFill>
            <a:schemeClr val="tx2">
              <a:lumMod val="75000"/>
            </a:schemeClr>
          </a:soli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 name="Content Placeholder 2"/>
          <p:cNvSpPr txBox="1">
            <a:spLocks/>
          </p:cNvSpPr>
          <p:nvPr/>
        </p:nvSpPr>
        <p:spPr>
          <a:xfrm>
            <a:off x="7533563" y="1161729"/>
            <a:ext cx="4258101" cy="4810345"/>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Tx/>
              <a:buNone/>
              <a:defRPr/>
            </a:pPr>
            <a:r>
              <a:rPr lang="en-US" sz="2400" b="1" dirty="0" smtClean="0">
                <a:solidFill>
                  <a:srgbClr val="FFFF00"/>
                </a:solidFill>
              </a:rPr>
              <a:t>Benefits</a:t>
            </a:r>
            <a:endParaRPr lang="en-US" sz="1800" b="1" dirty="0" smtClean="0">
              <a:solidFill>
                <a:srgbClr val="FFFF00"/>
              </a:solidFill>
            </a:endParaRPr>
          </a:p>
          <a:p>
            <a:pPr marL="0" indent="0">
              <a:lnSpc>
                <a:spcPct val="120000"/>
              </a:lnSpc>
              <a:buFontTx/>
              <a:buNone/>
              <a:defRPr/>
            </a:pPr>
            <a:r>
              <a:rPr lang="en-US" sz="1800" b="1" dirty="0" smtClean="0">
                <a:solidFill>
                  <a:srgbClr val="FFC000"/>
                </a:solidFill>
              </a:rPr>
              <a:t>Reduce capital expenses</a:t>
            </a:r>
          </a:p>
          <a:p>
            <a:pPr marL="457200" lvl="1" indent="0">
              <a:lnSpc>
                <a:spcPct val="120000"/>
              </a:lnSpc>
              <a:buFontTx/>
              <a:buNone/>
              <a:defRPr/>
            </a:pPr>
            <a:r>
              <a:rPr lang="en-US" sz="1600" dirty="0" smtClean="0"/>
              <a:t>Standardize and consolidate</a:t>
            </a:r>
          </a:p>
          <a:p>
            <a:pPr marL="0" indent="0">
              <a:lnSpc>
                <a:spcPct val="120000"/>
              </a:lnSpc>
              <a:buNone/>
              <a:defRPr/>
            </a:pPr>
            <a:r>
              <a:rPr lang="en-US" sz="1800" b="1" dirty="0">
                <a:solidFill>
                  <a:srgbClr val="FFC000"/>
                </a:solidFill>
              </a:rPr>
              <a:t>Reduce </a:t>
            </a:r>
            <a:r>
              <a:rPr lang="en-US" sz="1800" b="1" dirty="0" smtClean="0">
                <a:solidFill>
                  <a:srgbClr val="FFC000"/>
                </a:solidFill>
              </a:rPr>
              <a:t>operational expenses</a:t>
            </a:r>
            <a:endParaRPr lang="en-US" sz="1800" b="1" dirty="0">
              <a:solidFill>
                <a:srgbClr val="FFC000"/>
              </a:solidFill>
            </a:endParaRPr>
          </a:p>
          <a:p>
            <a:pPr marL="457200" lvl="1" indent="0">
              <a:lnSpc>
                <a:spcPct val="120000"/>
              </a:lnSpc>
              <a:buNone/>
              <a:defRPr/>
            </a:pPr>
            <a:r>
              <a:rPr lang="en-US" sz="1600" dirty="0"/>
              <a:t>Improve </a:t>
            </a:r>
            <a:r>
              <a:rPr lang="en-US" sz="1600" dirty="0" smtClean="0"/>
              <a:t>hardware utilization</a:t>
            </a:r>
            <a:endParaRPr lang="en-US" sz="1200" dirty="0"/>
          </a:p>
          <a:p>
            <a:pPr marL="457200" lvl="1" indent="0">
              <a:lnSpc>
                <a:spcPct val="120000"/>
              </a:lnSpc>
              <a:buNone/>
              <a:defRPr/>
            </a:pPr>
            <a:r>
              <a:rPr lang="en-US" sz="1600" dirty="0"/>
              <a:t>Manage IT infrastructure efficiently</a:t>
            </a:r>
          </a:p>
          <a:p>
            <a:pPr marL="6350" indent="0">
              <a:lnSpc>
                <a:spcPct val="120000"/>
              </a:lnSpc>
              <a:buFontTx/>
              <a:buNone/>
              <a:defRPr/>
            </a:pPr>
            <a:r>
              <a:rPr lang="en-US" sz="1800" b="1" dirty="0" smtClean="0">
                <a:solidFill>
                  <a:srgbClr val="FFC000"/>
                </a:solidFill>
              </a:rPr>
              <a:t>Green IT </a:t>
            </a:r>
          </a:p>
          <a:p>
            <a:pPr marL="457200" lvl="1" indent="0">
              <a:lnSpc>
                <a:spcPct val="120000"/>
              </a:lnSpc>
              <a:buFontTx/>
              <a:buNone/>
              <a:defRPr/>
            </a:pPr>
            <a:r>
              <a:rPr lang="en-US" sz="1600" dirty="0" smtClean="0"/>
              <a:t>Reduce space and power needs</a:t>
            </a:r>
          </a:p>
          <a:p>
            <a:pPr marL="6350" lvl="1" indent="0">
              <a:lnSpc>
                <a:spcPct val="120000"/>
              </a:lnSpc>
              <a:buFontTx/>
              <a:buNone/>
              <a:defRPr/>
            </a:pPr>
            <a:endParaRPr lang="en-US" sz="2400" b="1" dirty="0" smtClean="0">
              <a:solidFill>
                <a:srgbClr val="00B0F0"/>
              </a:solidFill>
            </a:endParaRPr>
          </a:p>
          <a:p>
            <a:pPr marL="6350" lvl="1" indent="0">
              <a:lnSpc>
                <a:spcPct val="120000"/>
              </a:lnSpc>
              <a:buFontTx/>
              <a:buNone/>
              <a:defRPr/>
            </a:pPr>
            <a:r>
              <a:rPr lang="en-US" sz="2400" b="1" dirty="0" smtClean="0">
                <a:solidFill>
                  <a:srgbClr val="00B0F0"/>
                </a:solidFill>
              </a:rPr>
              <a:t>Tools</a:t>
            </a:r>
            <a:endParaRPr lang="en-US" sz="2400" b="1" dirty="0">
              <a:solidFill>
                <a:srgbClr val="00B0F0"/>
              </a:solidFill>
            </a:endParaRPr>
          </a:p>
          <a:p>
            <a:pPr marL="6350" lvl="1" indent="0">
              <a:lnSpc>
                <a:spcPct val="120000"/>
              </a:lnSpc>
              <a:buFontTx/>
              <a:buNone/>
              <a:defRPr/>
            </a:pPr>
            <a:r>
              <a:rPr lang="en-US" sz="1200" dirty="0" smtClean="0"/>
              <a:t>MAP toolkit 5.5</a:t>
            </a:r>
          </a:p>
          <a:p>
            <a:pPr marL="6350" lvl="1" indent="0">
              <a:lnSpc>
                <a:spcPct val="120000"/>
              </a:lnSpc>
              <a:buFontTx/>
              <a:buNone/>
              <a:defRPr/>
            </a:pPr>
            <a:r>
              <a:rPr lang="en-US" sz="1200" dirty="0" smtClean="0"/>
              <a:t>Consolidation Planning Tool for SL Server</a:t>
            </a:r>
          </a:p>
          <a:p>
            <a:pPr marL="6350" lvl="1" indent="0">
              <a:lnSpc>
                <a:spcPct val="120000"/>
              </a:lnSpc>
              <a:buFontTx/>
              <a:buNone/>
              <a:defRPr/>
            </a:pPr>
            <a:r>
              <a:rPr lang="en-US" sz="1200" dirty="0" smtClean="0"/>
              <a:t>System Center Virtual Machine Manager 2008 R2</a:t>
            </a:r>
          </a:p>
          <a:p>
            <a:pPr marL="6350" lvl="1" indent="0">
              <a:lnSpc>
                <a:spcPct val="120000"/>
              </a:lnSpc>
              <a:buFontTx/>
              <a:buNone/>
              <a:defRPr/>
            </a:pPr>
            <a:r>
              <a:rPr lang="en-US" sz="1200" dirty="0" smtClean="0"/>
              <a:t>SQL Server Upgrade Advisor</a:t>
            </a:r>
          </a:p>
          <a:p>
            <a:pPr marL="6350" lvl="1" indent="0">
              <a:lnSpc>
                <a:spcPct val="120000"/>
              </a:lnSpc>
              <a:buFontTx/>
              <a:buNone/>
              <a:defRPr/>
            </a:pPr>
            <a:r>
              <a:rPr lang="en-US" sz="1200" dirty="0" smtClean="0"/>
              <a:t>SQL Server Migration Assistant</a:t>
            </a:r>
          </a:p>
        </p:txBody>
      </p:sp>
    </p:spTree>
    <p:extLst>
      <p:ext uri="{BB962C8B-B14F-4D97-AF65-F5344CB8AC3E}">
        <p14:creationId xmlns:p14="http://schemas.microsoft.com/office/powerpoint/2010/main" val="9149791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8E8E8">
                    <a:alpha val="99000"/>
                  </a:srgbClr>
                </a:solidFill>
              </a:rPr>
              <a:t>Agenda</a:t>
            </a:r>
          </a:p>
        </p:txBody>
      </p:sp>
      <p:sp>
        <p:nvSpPr>
          <p:cNvPr id="5" name="Rectangle 4"/>
          <p:cNvSpPr/>
          <p:nvPr/>
        </p:nvSpPr>
        <p:spPr>
          <a:xfrm>
            <a:off x="711016" y="990599"/>
            <a:ext cx="6907001" cy="173736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tx1">
                    <a:alpha val="99000"/>
                  </a:schemeClr>
                </a:solidFill>
              </a:rPr>
              <a:t>Why Private </a:t>
            </a:r>
            <a:r>
              <a:rPr lang="en-US" b="1" dirty="0" smtClean="0">
                <a:solidFill>
                  <a:schemeClr val="tx1">
                    <a:alpha val="99000"/>
                  </a:schemeClr>
                </a:solidFill>
              </a:rPr>
              <a:t>Cloud ?</a:t>
            </a:r>
            <a:endParaRPr lang="en-US" b="1" dirty="0">
              <a:solidFill>
                <a:schemeClr val="tx1">
                  <a:alpha val="99000"/>
                </a:schemeClr>
              </a:solidFill>
            </a:endParaRPr>
          </a:p>
        </p:txBody>
      </p:sp>
      <p:sp>
        <p:nvSpPr>
          <p:cNvPr id="6" name="Rectangle 5"/>
          <p:cNvSpPr/>
          <p:nvPr/>
        </p:nvSpPr>
        <p:spPr>
          <a:xfrm>
            <a:off x="711016" y="2857499"/>
            <a:ext cx="6907001" cy="173736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nb-NO" b="1" dirty="0">
                <a:solidFill>
                  <a:schemeClr val="tx1">
                    <a:alpha val="99000"/>
                  </a:schemeClr>
                </a:solidFill>
              </a:rPr>
              <a:t>Optimize SQL Server for Private </a:t>
            </a:r>
            <a:r>
              <a:rPr lang="nb-NO" b="1" dirty="0" smtClean="0">
                <a:solidFill>
                  <a:schemeClr val="tx1">
                    <a:alpha val="99000"/>
                  </a:schemeClr>
                </a:solidFill>
              </a:rPr>
              <a:t>Cloud</a:t>
            </a:r>
          </a:p>
          <a:p>
            <a:pPr marL="742950" lvl="1" indent="-285750">
              <a:buClr>
                <a:schemeClr val="bg1"/>
              </a:buClr>
              <a:buFont typeface="Arial" pitchFamily="34" charset="0"/>
              <a:buChar char="•"/>
            </a:pPr>
            <a:r>
              <a:rPr lang="en-US" sz="1400" b="1" dirty="0">
                <a:solidFill>
                  <a:schemeClr val="tx1">
                    <a:alpha val="99000"/>
                  </a:schemeClr>
                </a:solidFill>
              </a:rPr>
              <a:t>Consolidation</a:t>
            </a:r>
          </a:p>
          <a:p>
            <a:pPr marL="742950" lvl="1" indent="-285750">
              <a:buClr>
                <a:schemeClr val="bg1"/>
              </a:buClr>
              <a:buFont typeface="Arial" pitchFamily="34" charset="0"/>
              <a:buChar char="•"/>
            </a:pPr>
            <a:r>
              <a:rPr lang="en-US" sz="1400" b="1" dirty="0">
                <a:solidFill>
                  <a:schemeClr val="tx1">
                    <a:alpha val="99000"/>
                  </a:schemeClr>
                </a:solidFill>
              </a:rPr>
              <a:t>Elasticity</a:t>
            </a:r>
          </a:p>
          <a:p>
            <a:pPr marL="742950" lvl="1" indent="-285750">
              <a:buClr>
                <a:schemeClr val="bg1"/>
              </a:buClr>
              <a:buFont typeface="Arial" pitchFamily="34" charset="0"/>
              <a:buChar char="•"/>
            </a:pPr>
            <a:r>
              <a:rPr lang="en-US" sz="1400" b="1" dirty="0">
                <a:solidFill>
                  <a:schemeClr val="tx1">
                    <a:alpha val="99000"/>
                  </a:schemeClr>
                </a:solidFill>
              </a:rPr>
              <a:t>Self Service</a:t>
            </a:r>
          </a:p>
          <a:p>
            <a:pPr marL="742950" lvl="1" indent="-285750">
              <a:buClr>
                <a:schemeClr val="bg1"/>
              </a:buClr>
              <a:buFont typeface="Arial" pitchFamily="34" charset="0"/>
              <a:buChar char="•"/>
            </a:pPr>
            <a:r>
              <a:rPr lang="en-US" sz="1400" b="1" dirty="0">
                <a:solidFill>
                  <a:schemeClr val="tx1">
                    <a:alpha val="99000"/>
                  </a:schemeClr>
                </a:solidFill>
              </a:rPr>
              <a:t>Control &amp; </a:t>
            </a:r>
            <a:r>
              <a:rPr lang="en-US" sz="1400" b="1" dirty="0" smtClean="0">
                <a:solidFill>
                  <a:schemeClr val="tx1">
                    <a:alpha val="99000"/>
                  </a:schemeClr>
                </a:solidFill>
              </a:rPr>
              <a:t>Customization</a:t>
            </a:r>
            <a:endParaRPr lang="en-US" sz="1400" b="1" dirty="0">
              <a:solidFill>
                <a:schemeClr val="tx1">
                  <a:alpha val="99000"/>
                </a:schemeClr>
              </a:solidFill>
            </a:endParaRPr>
          </a:p>
        </p:txBody>
      </p:sp>
      <p:sp>
        <p:nvSpPr>
          <p:cNvPr id="7" name="Rectangle 6"/>
          <p:cNvSpPr/>
          <p:nvPr/>
        </p:nvSpPr>
        <p:spPr>
          <a:xfrm>
            <a:off x="711016" y="4724400"/>
            <a:ext cx="6907001" cy="173736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rgbClr val="ACE58F">
                    <a:alpha val="99000"/>
                  </a:srgbClr>
                </a:solidFill>
              </a:rPr>
              <a:t>Next </a:t>
            </a:r>
            <a:r>
              <a:rPr lang="en-US" b="1" dirty="0" smtClean="0">
                <a:solidFill>
                  <a:srgbClr val="ACE58F">
                    <a:alpha val="99000"/>
                  </a:srgbClr>
                </a:solidFill>
              </a:rPr>
              <a:t>Steps, Offerings and Resources</a:t>
            </a:r>
            <a:endParaRPr lang="en-US" b="1" dirty="0">
              <a:solidFill>
                <a:srgbClr val="ACE58F">
                  <a:alpha val="99000"/>
                </a:srgbClr>
              </a:solidFill>
            </a:endParaRPr>
          </a:p>
        </p:txBody>
      </p:sp>
    </p:spTree>
    <p:extLst>
      <p:ext uri="{BB962C8B-B14F-4D97-AF65-F5344CB8AC3E}">
        <p14:creationId xmlns:p14="http://schemas.microsoft.com/office/powerpoint/2010/main" val="344322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80004" y="2832100"/>
            <a:ext cx="2282655"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 name="Rectangle 10"/>
          <p:cNvSpPr/>
          <p:nvPr/>
        </p:nvSpPr>
        <p:spPr bwMode="auto">
          <a:xfrm>
            <a:off x="2771949" y="2832100"/>
            <a:ext cx="2282655" cy="2590800"/>
          </a:xfrm>
          <a:prstGeom prst="rect">
            <a:avLst/>
          </a:prstGeom>
          <a:solidFill>
            <a:srgbClr val="429A16"/>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2" name="Rectangle 11"/>
          <p:cNvSpPr/>
          <p:nvPr/>
        </p:nvSpPr>
        <p:spPr bwMode="auto">
          <a:xfrm>
            <a:off x="1" y="2830459"/>
            <a:ext cx="2738268"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3" name="Title 2"/>
          <p:cNvSpPr>
            <a:spLocks noGrp="1"/>
          </p:cNvSpPr>
          <p:nvPr>
            <p:ph type="ctrTitle"/>
          </p:nvPr>
        </p:nvSpPr>
        <p:spPr>
          <a:xfrm>
            <a:off x="836613" y="806956"/>
            <a:ext cx="9323387" cy="1523494"/>
          </a:xfrm>
        </p:spPr>
        <p:txBody>
          <a:bodyPr/>
          <a:lstStyle/>
          <a:p>
            <a:pPr>
              <a:lnSpc>
                <a:spcPct val="80000"/>
              </a:lnSpc>
            </a:pPr>
            <a:r>
              <a:rPr lang="en-US" sz="4400" b="1" dirty="0">
                <a:latin typeface="Arial Black" pitchFamily="34" charset="0"/>
              </a:rPr>
              <a:t>PRIVATE</a:t>
            </a:r>
            <a:r>
              <a:rPr lang="en-US" sz="4400" dirty="0"/>
              <a:t> </a:t>
            </a:r>
            <a:r>
              <a:rPr lang="en-US" sz="4400" dirty="0" smtClean="0"/>
              <a:t>CLOUD DRIVERS</a:t>
            </a:r>
            <a:endParaRPr lang="en-US" sz="4400" dirty="0"/>
          </a:p>
        </p:txBody>
      </p:sp>
      <p:sp>
        <p:nvSpPr>
          <p:cNvPr id="9" name="Right Arrow 8"/>
          <p:cNvSpPr/>
          <p:nvPr/>
        </p:nvSpPr>
        <p:spPr bwMode="auto">
          <a:xfrm>
            <a:off x="7388056" y="2343150"/>
            <a:ext cx="3429000" cy="3562350"/>
          </a:xfrm>
          <a:prstGeom prst="rightArrow">
            <a:avLst>
              <a:gd name="adj1" fmla="val 73216"/>
              <a:gd name="adj2" fmla="val 50000"/>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3" name="Rectangle 12"/>
          <p:cNvSpPr/>
          <p:nvPr/>
        </p:nvSpPr>
        <p:spPr bwMode="auto">
          <a:xfrm>
            <a:off x="747713" y="3673585"/>
            <a:ext cx="2198835" cy="74601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Resource Pooling</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4" name="Rectangle 13"/>
          <p:cNvSpPr/>
          <p:nvPr/>
        </p:nvSpPr>
        <p:spPr bwMode="auto">
          <a:xfrm>
            <a:off x="3140393" y="3676185"/>
            <a:ext cx="2103120" cy="53810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ct val="900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Elasticity</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5" name="Rectangle 14"/>
          <p:cNvSpPr/>
          <p:nvPr/>
        </p:nvSpPr>
        <p:spPr bwMode="auto">
          <a:xfrm>
            <a:off x="5430524" y="3676185"/>
            <a:ext cx="2097235" cy="6418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Self - Service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6" name="Rectangle 15"/>
          <p:cNvSpPr/>
          <p:nvPr/>
        </p:nvSpPr>
        <p:spPr bwMode="auto">
          <a:xfrm>
            <a:off x="7758114" y="3676185"/>
            <a:ext cx="2463800" cy="7434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Control &amp; Customize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994016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par>
                                <p:cTn id="29" presetID="12" presetClass="entr" presetSubtype="8"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right)">
                                      <p:cBhvr>
                                        <p:cTn id="36" dur="500"/>
                                        <p:tgtEl>
                                          <p:spTgt spid="16"/>
                                        </p:tgtEl>
                                      </p:cBhvr>
                                    </p:animEffect>
                                  </p:childTnLst>
                                </p:cTn>
                              </p:par>
                            </p:childTnLst>
                          </p:cTn>
                        </p:par>
                        <p:par>
                          <p:cTn id="37" fill="hold">
                            <p:stCondLst>
                              <p:cond delay="1250"/>
                            </p:stCondLst>
                            <p:childTnLst>
                              <p:par>
                                <p:cTn id="38" presetID="3" presetClass="emph" presetSubtype="2" fill="hold" grpId="2" nodeType="afterEffect">
                                  <p:stCondLst>
                                    <p:cond delay="0"/>
                                  </p:stCondLst>
                                  <p:childTnLst>
                                    <p:animClr clrSpc="rgb" dir="cw">
                                      <p:cBhvr override="childStyle">
                                        <p:cTn id="39" dur="1000" fill="hold"/>
                                        <p:tgtEl>
                                          <p:spTgt spid="14"/>
                                        </p:tgtEl>
                                        <p:attrNameLst>
                                          <p:attrName>style.color</p:attrName>
                                        </p:attrNameLst>
                                      </p:cBhvr>
                                      <p:to>
                                        <a:srgbClr val="595959"/>
                                      </p:to>
                                    </p:animClr>
                                  </p:childTnLst>
                                </p:cTn>
                              </p:par>
                              <p:par>
                                <p:cTn id="40" presetID="1" presetClass="emph" presetSubtype="2" fill="hold" nodeType="withEffect">
                                  <p:stCondLst>
                                    <p:cond delay="0"/>
                                  </p:stCondLst>
                                  <p:childTnLst>
                                    <p:animClr clrSpc="rgb" dir="cw">
                                      <p:cBhvr>
                                        <p:cTn id="41" dur="1000" fill="hold"/>
                                        <p:tgtEl>
                                          <p:spTgt spid="11"/>
                                        </p:tgtEl>
                                        <p:attrNameLst>
                                          <p:attrName>fillcolor</p:attrName>
                                        </p:attrNameLst>
                                      </p:cBhvr>
                                      <p:to>
                                        <a:srgbClr val="FFFFFF"/>
                                      </p:to>
                                    </p:animClr>
                                    <p:set>
                                      <p:cBhvr>
                                        <p:cTn id="42" dur="1000" fill="hold"/>
                                        <p:tgtEl>
                                          <p:spTgt spid="11"/>
                                        </p:tgtEl>
                                        <p:attrNameLst>
                                          <p:attrName>fill.type</p:attrName>
                                        </p:attrNameLst>
                                      </p:cBhvr>
                                      <p:to>
                                        <p:strVal val="solid"/>
                                      </p:to>
                                    </p:set>
                                    <p:set>
                                      <p:cBhvr>
                                        <p:cTn id="43" dur="1000" fill="hold"/>
                                        <p:tgtEl>
                                          <p:spTgt spid="11"/>
                                        </p:tgtEl>
                                        <p:attrNameLst>
                                          <p:attrName>fill.on</p:attrName>
                                        </p:attrNameLst>
                                      </p:cBhvr>
                                      <p:to>
                                        <p:strVal val="true"/>
                                      </p:to>
                                    </p:set>
                                  </p:childTnLst>
                                </p:cTn>
                              </p:par>
                              <p:par>
                                <p:cTn id="44" presetID="42" presetClass="path" presetSubtype="0" accel="50000" decel="50000" fill="hold" grpId="1" nodeType="withEffect">
                                  <p:stCondLst>
                                    <p:cond delay="0"/>
                                  </p:stCondLst>
                                  <p:childTnLst>
                                    <p:animMotion origin="layout" path="M -3.54167E-6 -1.85185E-6 L -3.54167E-6 -0.09074 " pathEditMode="relative" rAng="0" ptsTypes="AA">
                                      <p:cBhvr>
                                        <p:cTn id="45" dur="1000" fill="hold"/>
                                        <p:tgtEl>
                                          <p:spTgt spid="11"/>
                                        </p:tgtEl>
                                        <p:attrNameLst>
                                          <p:attrName>ppt_x</p:attrName>
                                          <p:attrName>ppt_y</p:attrName>
                                        </p:attrNameLst>
                                      </p:cBhvr>
                                      <p:rCtr x="0" y="-4537"/>
                                    </p:animMotion>
                                  </p:childTnLst>
                                </p:cTn>
                              </p:par>
                              <p:par>
                                <p:cTn id="46" presetID="42" presetClass="path" presetSubtype="0" accel="50000" decel="50000" fill="hold" grpId="1" nodeType="withEffect">
                                  <p:stCondLst>
                                    <p:cond delay="0"/>
                                  </p:stCondLst>
                                  <p:childTnLst>
                                    <p:animMotion origin="layout" path="M 5.55112E-17 -1.48148E-6 L 5.55112E-17 -0.08634 " pathEditMode="relative" rAng="0" ptsTypes="AA">
                                      <p:cBhvr>
                                        <p:cTn id="47" dur="1000" fill="hold"/>
                                        <p:tgtEl>
                                          <p:spTgt spid="14"/>
                                        </p:tgtEl>
                                        <p:attrNameLst>
                                          <p:attrName>ppt_x</p:attrName>
                                          <p:attrName>ppt_y</p:attrName>
                                        </p:attrNameLst>
                                      </p:cBhvr>
                                      <p:rCtr x="0" y="-4329"/>
                                    </p:animMotion>
                                  </p:childTnLst>
                                </p:cTn>
                              </p:par>
                              <p:par>
                                <p:cTn id="48" presetID="42" presetClass="path" presetSubtype="0" accel="50000" decel="50000" fill="hold" grpId="1" nodeType="withEffect">
                                  <p:stCondLst>
                                    <p:cond delay="0"/>
                                  </p:stCondLst>
                                  <p:childTnLst>
                                    <p:animMotion origin="layout" path="M 1.875E-6 -1.85185E-6 L 1.875E-6 0.07593 " pathEditMode="relative" rAng="0" ptsTypes="AA">
                                      <p:cBhvr>
                                        <p:cTn id="49" dur="1000" fill="hold"/>
                                        <p:tgtEl>
                                          <p:spTgt spid="5"/>
                                        </p:tgtEl>
                                        <p:attrNameLst>
                                          <p:attrName>ppt_x</p:attrName>
                                          <p:attrName>ppt_y</p:attrName>
                                        </p:attrNameLst>
                                      </p:cBhvr>
                                      <p:rCtr x="0" y="3796"/>
                                    </p:animMotion>
                                  </p:childTnLst>
                                </p:cTn>
                              </p:par>
                              <p:par>
                                <p:cTn id="50" presetID="42" presetClass="path" presetSubtype="0" accel="50000" decel="50000" fill="hold" grpId="1" nodeType="withEffect">
                                  <p:stCondLst>
                                    <p:cond delay="0"/>
                                  </p:stCondLst>
                                  <p:childTnLst>
                                    <p:animMotion origin="layout" path="M -1.875E-6 -3.7037E-7 L -1.875E-6 0.0838 " pathEditMode="relative" rAng="0" ptsTypes="AA">
                                      <p:cBhvr>
                                        <p:cTn id="51" dur="1000" fill="hold"/>
                                        <p:tgtEl>
                                          <p:spTgt spid="15"/>
                                        </p:tgtEl>
                                        <p:attrNameLst>
                                          <p:attrName>ppt_x</p:attrName>
                                          <p:attrName>ppt_y</p:attrName>
                                        </p:attrNameLst>
                                      </p:cBhvr>
                                      <p:rCtr x="0" y="4190"/>
                                    </p:animMotion>
                                  </p:childTnLst>
                                </p:cTn>
                              </p:par>
                              <p:par>
                                <p:cTn id="52" presetID="42" presetClass="path" presetSubtype="0" accel="50000" decel="50000" fill="hold" grpId="1" nodeType="withEffect">
                                  <p:stCondLst>
                                    <p:cond delay="0"/>
                                  </p:stCondLst>
                                  <p:childTnLst>
                                    <p:animMotion origin="layout" path="M 3.75E-6 1.11111E-6 L 3.75E-6 0.07268 " pathEditMode="relative" rAng="0" ptsTypes="AA">
                                      <p:cBhvr>
                                        <p:cTn id="53" dur="1000" fill="hold"/>
                                        <p:tgtEl>
                                          <p:spTgt spid="9"/>
                                        </p:tgtEl>
                                        <p:attrNameLst>
                                          <p:attrName>ppt_x</p:attrName>
                                          <p:attrName>ppt_y</p:attrName>
                                        </p:attrNameLst>
                                      </p:cBhvr>
                                      <p:rCtr x="0" y="3634"/>
                                    </p:animMotion>
                                  </p:childTnLst>
                                </p:cTn>
                              </p:par>
                              <p:par>
                                <p:cTn id="54" presetID="42" presetClass="path" presetSubtype="0" accel="50000" decel="50000" fill="hold" grpId="1" nodeType="withEffect">
                                  <p:stCondLst>
                                    <p:cond delay="0"/>
                                  </p:stCondLst>
                                  <p:childTnLst>
                                    <p:animMotion origin="layout" path="M -1.45833E-6 2.22222E-6 L -1.45833E-6 0.09861 " pathEditMode="relative" rAng="0" ptsTypes="AA">
                                      <p:cBhvr>
                                        <p:cTn id="55" dur="1000" fill="hold"/>
                                        <p:tgtEl>
                                          <p:spTgt spid="16"/>
                                        </p:tgtEl>
                                        <p:attrNameLst>
                                          <p:attrName>ppt_x</p:attrName>
                                          <p:attrName>ppt_y</p:attrName>
                                        </p:attrNameLst>
                                      </p:cBhvr>
                                      <p:rCtr x="0" y="4931"/>
                                    </p:animMotion>
                                  </p:childTnLst>
                                </p:cTn>
                              </p:par>
                              <p:par>
                                <p:cTn id="56" presetID="42" presetClass="path" presetSubtype="0" accel="50000" decel="50000" fill="hold" grpId="1" nodeType="withEffect">
                                  <p:stCondLst>
                                    <p:cond delay="0"/>
                                  </p:stCondLst>
                                  <p:childTnLst>
                                    <p:animMotion origin="layout" path="M 4.16667E-7 -3.7037E-7 L 4.16667E-7 0.07616 " pathEditMode="relative" rAng="0" ptsTypes="AA">
                                      <p:cBhvr>
                                        <p:cTn id="57" dur="1000" fill="hold"/>
                                        <p:tgtEl>
                                          <p:spTgt spid="12"/>
                                        </p:tgtEl>
                                        <p:attrNameLst>
                                          <p:attrName>ppt_x</p:attrName>
                                          <p:attrName>ppt_y</p:attrName>
                                        </p:attrNameLst>
                                      </p:cBhvr>
                                      <p:rCtr x="0" y="3796"/>
                                    </p:animMotion>
                                  </p:childTnLst>
                                </p:cTn>
                              </p:par>
                              <p:par>
                                <p:cTn id="58" presetID="42" presetClass="path" presetSubtype="0" accel="50000" decel="50000" fill="hold" grpId="1" nodeType="withEffect">
                                  <p:stCondLst>
                                    <p:cond delay="0"/>
                                  </p:stCondLst>
                                  <p:childTnLst>
                                    <p:animMotion origin="layout" path="M -2.29167E-6 3.7037E-6 L -2.29167E-6 0.07662 " pathEditMode="relative" rAng="0" ptsTypes="AA">
                                      <p:cBhvr>
                                        <p:cTn id="59" dur="1000" fill="hold"/>
                                        <p:tgtEl>
                                          <p:spTgt spid="13"/>
                                        </p:tgtEl>
                                        <p:attrNameLst>
                                          <p:attrName>ppt_x</p:attrName>
                                          <p:attrName>ppt_y</p:attrName>
                                        </p:attrNameLst>
                                      </p:cBhvr>
                                      <p:rCtr x="0" y="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P spid="12" grpId="1" animBg="1"/>
      <p:bldP spid="9" grpId="0" animBg="1"/>
      <p:bldP spid="9" grpId="1" animBg="1"/>
      <p:bldP spid="13" grpId="0"/>
      <p:bldP spid="13" grpId="1"/>
      <p:bldP spid="14" grpId="0"/>
      <p:bldP spid="14" grpId="1"/>
      <p:bldP spid="14" grpId="2"/>
      <p:bldP spid="15" grpId="0"/>
      <p:bldP spid="15" grpId="1"/>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flipH="1">
            <a:off x="3790324" y="3171246"/>
            <a:ext cx="911116" cy="712492"/>
            <a:chOff x="1523868" y="5477340"/>
            <a:chExt cx="911116" cy="712492"/>
          </a:xfrm>
        </p:grpSpPr>
        <p:grpSp>
          <p:nvGrpSpPr>
            <p:cNvPr id="107" name="Group 106"/>
            <p:cNvGrpSpPr/>
            <p:nvPr/>
          </p:nvGrpSpPr>
          <p:grpSpPr>
            <a:xfrm>
              <a:off x="1658700" y="5624899"/>
              <a:ext cx="696865" cy="486574"/>
              <a:chOff x="1658700" y="5654395"/>
              <a:chExt cx="696865" cy="486574"/>
            </a:xfrm>
          </p:grpSpPr>
          <p:cxnSp>
            <p:nvCxnSpPr>
              <p:cNvPr id="112" name="Straight Connector 111"/>
              <p:cNvCxnSpPr/>
              <p:nvPr/>
            </p:nvCxnSpPr>
            <p:spPr>
              <a:xfrm flipH="1" flipV="1">
                <a:off x="1658702" y="6140968"/>
                <a:ext cx="696863"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1658701" y="5654395"/>
                <a:ext cx="211711"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58700" y="5654395"/>
                <a:ext cx="0" cy="486574"/>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523868" y="5477340"/>
              <a:ext cx="911116" cy="712492"/>
              <a:chOff x="1658700" y="5428477"/>
              <a:chExt cx="911116" cy="712492"/>
            </a:xfrm>
          </p:grpSpPr>
          <p:cxnSp>
            <p:nvCxnSpPr>
              <p:cNvPr id="109" name="Straight Connector 108"/>
              <p:cNvCxnSpPr/>
              <p:nvPr/>
            </p:nvCxnSpPr>
            <p:spPr>
              <a:xfrm flipH="1">
                <a:off x="1658703" y="6140968"/>
                <a:ext cx="911113" cy="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658704" y="5428477"/>
                <a:ext cx="348859" cy="906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58700" y="5428477"/>
                <a:ext cx="0" cy="712492"/>
              </a:xfrm>
              <a:prstGeom prst="line">
                <a:avLst/>
              </a:prstGeom>
              <a:ln w="9525"/>
            </p:spPr>
            <p:style>
              <a:lnRef idx="1">
                <a:schemeClr val="accent1"/>
              </a:lnRef>
              <a:fillRef idx="0">
                <a:schemeClr val="accent1"/>
              </a:fillRef>
              <a:effectRef idx="0">
                <a:schemeClr val="accent1"/>
              </a:effectRef>
              <a:fontRef idx="minor">
                <a:schemeClr val="tx1"/>
              </a:fontRef>
            </p:style>
          </p:cxnSp>
        </p:grpSp>
      </p:grpSp>
      <p:grpSp>
        <p:nvGrpSpPr>
          <p:cNvPr id="1033" name="Group 1032"/>
          <p:cNvGrpSpPr/>
          <p:nvPr/>
        </p:nvGrpSpPr>
        <p:grpSpPr>
          <a:xfrm>
            <a:off x="1412194" y="3159812"/>
            <a:ext cx="911116" cy="725722"/>
            <a:chOff x="1523868" y="5464110"/>
            <a:chExt cx="911116" cy="725722"/>
          </a:xfrm>
        </p:grpSpPr>
        <p:grpSp>
          <p:nvGrpSpPr>
            <p:cNvPr id="81" name="Group 80"/>
            <p:cNvGrpSpPr/>
            <p:nvPr/>
          </p:nvGrpSpPr>
          <p:grpSpPr>
            <a:xfrm>
              <a:off x="1658700" y="5624899"/>
              <a:ext cx="725338" cy="486574"/>
              <a:chOff x="1658700" y="5654395"/>
              <a:chExt cx="725338" cy="486574"/>
            </a:xfrm>
          </p:grpSpPr>
          <p:cxnSp>
            <p:nvCxnSpPr>
              <p:cNvPr id="25" name="Straight Connector 24"/>
              <p:cNvCxnSpPr/>
              <p:nvPr/>
            </p:nvCxnSpPr>
            <p:spPr>
              <a:xfrm flipH="1" flipV="1">
                <a:off x="1687175" y="6127738"/>
                <a:ext cx="696863"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1658701" y="5654395"/>
                <a:ext cx="211711"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658700" y="5654395"/>
                <a:ext cx="0" cy="486574"/>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523868" y="5464110"/>
              <a:ext cx="911116" cy="725722"/>
              <a:chOff x="1658700" y="5415247"/>
              <a:chExt cx="911116" cy="725722"/>
            </a:xfrm>
          </p:grpSpPr>
          <p:cxnSp>
            <p:nvCxnSpPr>
              <p:cNvPr id="93" name="Straight Connector 92"/>
              <p:cNvCxnSpPr/>
              <p:nvPr/>
            </p:nvCxnSpPr>
            <p:spPr>
              <a:xfrm flipH="1">
                <a:off x="1658703" y="6140968"/>
                <a:ext cx="911113" cy="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673529" y="5415247"/>
                <a:ext cx="348859" cy="906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658700" y="5428477"/>
                <a:ext cx="0" cy="712492"/>
              </a:xfrm>
              <a:prstGeom prst="line">
                <a:avLst/>
              </a:prstGeom>
              <a:ln w="9525"/>
            </p:spPr>
            <p:style>
              <a:lnRef idx="1">
                <a:schemeClr val="accent1"/>
              </a:lnRef>
              <a:fillRef idx="0">
                <a:schemeClr val="accent1"/>
              </a:fillRef>
              <a:effectRef idx="0">
                <a:schemeClr val="accent1"/>
              </a:effectRef>
              <a:fontRef idx="minor">
                <a:schemeClr val="tx1"/>
              </a:fontRef>
            </p:style>
          </p:cxnSp>
        </p:grpSp>
      </p:grpSp>
      <p:sp>
        <p:nvSpPr>
          <p:cNvPr id="5" name="Title 4"/>
          <p:cNvSpPr>
            <a:spLocks noGrp="1"/>
          </p:cNvSpPr>
          <p:nvPr>
            <p:ph type="title"/>
          </p:nvPr>
        </p:nvSpPr>
        <p:spPr/>
        <p:txBody>
          <a:bodyPr/>
          <a:lstStyle/>
          <a:p>
            <a:r>
              <a:rPr lang="en-US" dirty="0"/>
              <a:t>Elasticity </a:t>
            </a:r>
            <a:r>
              <a:rPr lang="en-US" dirty="0" smtClean="0"/>
              <a:t>Key </a:t>
            </a:r>
            <a:r>
              <a:rPr lang="en-US" dirty="0"/>
              <a:t>Steps</a:t>
            </a:r>
          </a:p>
        </p:txBody>
      </p:sp>
      <p:sp>
        <p:nvSpPr>
          <p:cNvPr id="8" name="Title 1"/>
          <p:cNvSpPr txBox="1">
            <a:spLocks/>
          </p:cNvSpPr>
          <p:nvPr/>
        </p:nvSpPr>
        <p:spPr>
          <a:xfrm>
            <a:off x="507868" y="797611"/>
            <a:ext cx="1117309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Scale resources efficiently</a:t>
            </a:r>
          </a:p>
        </p:txBody>
      </p:sp>
      <p:graphicFrame>
        <p:nvGraphicFramePr>
          <p:cNvPr id="13" name="Table 12"/>
          <p:cNvGraphicFramePr>
            <a:graphicFrameLocks noGrp="1"/>
          </p:cNvGraphicFramePr>
          <p:nvPr>
            <p:extLst>
              <p:ext uri="{D42A27DB-BD31-4B8C-83A1-F6EECF244321}">
                <p14:modId xmlns:p14="http://schemas.microsoft.com/office/powerpoint/2010/main" val="3205981090"/>
              </p:ext>
            </p:extLst>
          </p:nvPr>
        </p:nvGraphicFramePr>
        <p:xfrm>
          <a:off x="6387770" y="1566153"/>
          <a:ext cx="5158237" cy="980440"/>
        </p:xfrm>
        <a:graphic>
          <a:graphicData uri="http://schemas.openxmlformats.org/drawingml/2006/table">
            <a:tbl>
              <a:tblPr firstRow="1" bandRow="1">
                <a:tableStyleId>{5C22544A-7EE6-4342-B048-85BDC9FD1C3A}</a:tableStyleId>
              </a:tblPr>
              <a:tblGrid>
                <a:gridCol w="2200130"/>
                <a:gridCol w="295810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Increase virtual machine density</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Windows Server 2008 R2 SP1 Hyper-V with Dynamic Memory</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sp>
        <p:nvSpPr>
          <p:cNvPr id="37" name="Title 1"/>
          <p:cNvSpPr txBox="1">
            <a:spLocks/>
          </p:cNvSpPr>
          <p:nvPr/>
        </p:nvSpPr>
        <p:spPr>
          <a:xfrm rot="16200000">
            <a:off x="-2375940" y="3821401"/>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SCALE</a:t>
            </a:r>
            <a:endParaRPr lang="en-US" sz="4800" spc="0" dirty="0">
              <a:solidFill>
                <a:schemeClr val="bg2">
                  <a:alpha val="99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1157154993"/>
              </p:ext>
            </p:extLst>
          </p:nvPr>
        </p:nvGraphicFramePr>
        <p:xfrm>
          <a:off x="997086" y="1566153"/>
          <a:ext cx="4939203" cy="125476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Setup clustering for fast recovery</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0"/>
                        </a:spcBef>
                        <a:spcAft>
                          <a:spcPts val="600"/>
                        </a:spcAft>
                      </a:pPr>
                      <a:r>
                        <a:rPr lang="en-US" sz="1200" kern="1200" dirty="0" smtClean="0">
                          <a:solidFill>
                            <a:schemeClr val="tx1"/>
                          </a:solidFill>
                          <a:latin typeface="+mn-lt"/>
                          <a:ea typeface="+mn-ea"/>
                          <a:cs typeface="+mn-cs"/>
                        </a:rPr>
                        <a:t>Guest Failover Clustering with</a:t>
                      </a:r>
                    </a:p>
                    <a:p>
                      <a:pPr marL="171450" indent="-171450" algn="l" defTabSz="914363" rtl="0" eaLnBrk="1" latinLnBrk="0" hangingPunct="1">
                        <a:spcBef>
                          <a:spcPts val="0"/>
                        </a:spcBef>
                        <a:spcAft>
                          <a:spcPts val="600"/>
                        </a:spcAft>
                        <a:buFontTx/>
                        <a:buChar char="-"/>
                      </a:pPr>
                      <a:r>
                        <a:rPr lang="en-US" sz="1200" kern="1200" dirty="0" smtClean="0">
                          <a:solidFill>
                            <a:schemeClr val="tx1"/>
                          </a:solidFill>
                          <a:latin typeface="+mn-lt"/>
                          <a:ea typeface="+mn-ea"/>
                          <a:cs typeface="+mn-cs"/>
                        </a:rPr>
                        <a:t>Windows Server 2008 R2</a:t>
                      </a:r>
                    </a:p>
                    <a:p>
                      <a:pPr marL="171450" indent="-171450" algn="l" defTabSz="914363" rtl="0" eaLnBrk="1" latinLnBrk="0" hangingPunct="1">
                        <a:spcBef>
                          <a:spcPts val="0"/>
                        </a:spcBef>
                        <a:spcAft>
                          <a:spcPts val="600"/>
                        </a:spcAft>
                        <a:buFontTx/>
                        <a:buChar char="-"/>
                      </a:pPr>
                      <a:r>
                        <a:rPr lang="en-US" sz="1200" kern="1200" dirty="0" smtClean="0">
                          <a:solidFill>
                            <a:schemeClr val="tx1"/>
                          </a:solidFill>
                          <a:latin typeface="+mn-lt"/>
                          <a:ea typeface="+mn-ea"/>
                          <a:cs typeface="+mn-cs"/>
                        </a:rPr>
                        <a:t>SQL Server 2008 R2</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35994190"/>
              </p:ext>
            </p:extLst>
          </p:nvPr>
        </p:nvGraphicFramePr>
        <p:xfrm>
          <a:off x="992570" y="4297318"/>
          <a:ext cx="4939203" cy="624840"/>
        </p:xfrm>
        <a:graphic>
          <a:graphicData uri="http://schemas.openxmlformats.org/drawingml/2006/table">
            <a:tbl>
              <a:tblPr firstRow="1" bandRow="1">
                <a:tableStyleId>{5C22544A-7EE6-4342-B048-85BDC9FD1C3A}</a:tableStyleId>
              </a:tblPr>
              <a:tblGrid>
                <a:gridCol w="2106706"/>
                <a:gridCol w="2832497"/>
              </a:tblGrid>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b="0" dirty="0" smtClean="0">
                          <a:solidFill>
                            <a:schemeClr val="tx1"/>
                          </a:solidFill>
                        </a:rPr>
                        <a:t>Upgrade host with minimum downtime</a:t>
                      </a:r>
                    </a:p>
                  </a:txBody>
                  <a:tcPr marT="91440" marB="91440">
                    <a:lnL w="12700" cap="flat" cmpd="sng" algn="ctr">
                      <a:noFill/>
                      <a:prstDash val="solid"/>
                      <a:round/>
                      <a:headEnd type="none" w="med" len="med"/>
                      <a:tailEnd type="none" w="med" len="med"/>
                    </a:lnL>
                    <a:lnT w="12700" cmpd="sng">
                      <a:noFill/>
                    </a:lnT>
                    <a:lnB w="12700" cmpd="sng">
                      <a:noFill/>
                    </a:lnB>
                    <a:noFill/>
                  </a:tcPr>
                </a:tc>
                <a:tc>
                  <a:txBody>
                    <a:bodyPr/>
                    <a:lstStyle/>
                    <a:p>
                      <a:pPr marL="0" algn="l" defTabSz="914363" rtl="0" eaLnBrk="1" latinLnBrk="0" hangingPunct="1">
                        <a:spcBef>
                          <a:spcPts val="0"/>
                        </a:spcBef>
                        <a:spcAft>
                          <a:spcPts val="600"/>
                        </a:spcAft>
                      </a:pPr>
                      <a:r>
                        <a:rPr lang="en-US" sz="1200" b="0" kern="1200" dirty="0" smtClean="0">
                          <a:solidFill>
                            <a:schemeClr val="tx1"/>
                          </a:solidFill>
                          <a:latin typeface="+mn-lt"/>
                          <a:ea typeface="+mn-ea"/>
                          <a:cs typeface="+mn-cs"/>
                        </a:rPr>
                        <a:t>Windows Server 2008 R2 Hyper-V</a:t>
                      </a:r>
                    </a:p>
                    <a:p>
                      <a:pPr marL="0" algn="l" defTabSz="914363" rtl="0" eaLnBrk="1" latinLnBrk="0" hangingPunct="1">
                        <a:spcBef>
                          <a:spcPts val="0"/>
                        </a:spcBef>
                        <a:spcAft>
                          <a:spcPts val="600"/>
                        </a:spcAft>
                      </a:pPr>
                      <a:r>
                        <a:rPr lang="en-US" sz="1200" b="0" kern="1200" dirty="0" smtClean="0">
                          <a:solidFill>
                            <a:schemeClr val="tx1"/>
                          </a:solidFill>
                          <a:latin typeface="+mn-lt"/>
                          <a:ea typeface="+mn-ea"/>
                          <a:cs typeface="+mn-cs"/>
                        </a:rPr>
                        <a:t>Live Migration</a:t>
                      </a:r>
                      <a:endParaRPr lang="en-US" sz="1200" b="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2700" cmpd="sng">
                      <a:noFill/>
                    </a:lnT>
                    <a:lnB w="12700" cmpd="sng">
                      <a:noFill/>
                    </a:lnB>
                    <a:no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398458972"/>
              </p:ext>
            </p:extLst>
          </p:nvPr>
        </p:nvGraphicFramePr>
        <p:xfrm>
          <a:off x="6308475" y="4065302"/>
          <a:ext cx="4939203" cy="609600"/>
        </p:xfrm>
        <a:graphic>
          <a:graphicData uri="http://schemas.openxmlformats.org/drawingml/2006/table">
            <a:tbl>
              <a:tblPr firstRow="1" bandRow="1">
                <a:tableStyleId>{5C22544A-7EE6-4342-B048-85BDC9FD1C3A}</a:tableStyleId>
              </a:tblPr>
              <a:tblGrid>
                <a:gridCol w="2106706"/>
                <a:gridCol w="2832497"/>
              </a:tblGrid>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b="0" dirty="0" smtClean="0">
                          <a:solidFill>
                            <a:schemeClr val="tx1"/>
                          </a:solidFill>
                        </a:rPr>
                        <a:t>Virtual machine load balancing</a:t>
                      </a:r>
                    </a:p>
                  </a:txBody>
                  <a:tcPr marT="91440" marB="91440">
                    <a:lnL w="12700" cap="flat" cmpd="sng" algn="ctr">
                      <a:noFill/>
                      <a:prstDash val="solid"/>
                      <a:round/>
                      <a:headEnd type="none" w="med" len="med"/>
                      <a:tailEnd type="none" w="med" len="med"/>
                    </a:lnL>
                    <a:lnT w="12700" cmpd="sng">
                      <a:noFill/>
                    </a:lnT>
                    <a:lnB w="12700" cmpd="sng">
                      <a:noFill/>
                    </a:lnB>
                    <a:noFill/>
                  </a:tcPr>
                </a:tc>
                <a:tc>
                  <a:txBody>
                    <a:bodyPr/>
                    <a:lstStyle/>
                    <a:p>
                      <a:pPr marL="0" algn="l" defTabSz="914363" rtl="0" eaLnBrk="1" latinLnBrk="0" hangingPunct="1">
                        <a:spcBef>
                          <a:spcPts val="1800"/>
                        </a:spcBef>
                        <a:spcAft>
                          <a:spcPts val="600"/>
                        </a:spcAft>
                      </a:pPr>
                      <a:r>
                        <a:rPr lang="en-US" sz="1200" b="0" kern="1200" dirty="0" smtClean="0">
                          <a:solidFill>
                            <a:schemeClr val="tx1"/>
                          </a:solidFill>
                          <a:latin typeface="+mn-lt"/>
                          <a:ea typeface="+mn-ea"/>
                          <a:cs typeface="+mn-cs"/>
                        </a:rPr>
                        <a:t>System Center Virtual Machine Manager 2008 R2</a:t>
                      </a:r>
                      <a:endParaRPr lang="en-US" sz="1200" b="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2700" cmpd="sng">
                      <a:noFill/>
                    </a:lnT>
                    <a:lnB w="12700" cmpd="sng">
                      <a:noFill/>
                    </a:lnB>
                    <a:noFill/>
                  </a:tcPr>
                </a:tc>
              </a:tr>
            </a:tbl>
          </a:graphicData>
        </a:graphic>
      </p:graphicFrame>
      <p:pic>
        <p:nvPicPr>
          <p:cNvPr id="3" name="Picture 2" descr="C:\Users\victor.melniciuc\Desktop\==Work\TechEd SQL deck\assets\platfo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262" y="6125832"/>
            <a:ext cx="1606604" cy="439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ctor.melniciuc\Desktop\==Work\TechEd SQL deck\assets\bucket1.png"/>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42345" y="6005640"/>
            <a:ext cx="796437" cy="453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990" y="6263108"/>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3862" y="6263108"/>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512" y="6263108"/>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1322" y="5806710"/>
            <a:ext cx="686882" cy="4255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642" y="5641033"/>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642" y="5491841"/>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106" y="5806710"/>
            <a:ext cx="686882" cy="4255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4426" y="5641033"/>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4426" y="5491841"/>
            <a:ext cx="665228" cy="380130"/>
          </a:xfrm>
          <a:prstGeom prst="rect">
            <a:avLst/>
          </a:prstGeom>
          <a:noFill/>
          <a:extLst>
            <a:ext uri="{909E8E84-426E-40DD-AFC4-6F175D3DCCD1}">
              <a14:hiddenFill xmlns:a14="http://schemas.microsoft.com/office/drawing/2010/main">
                <a:solidFill>
                  <a:srgbClr val="FFFFFF"/>
                </a:solidFill>
              </a14:hiddenFill>
            </a:ext>
          </a:extLst>
        </p:spPr>
      </p:pic>
      <p:sp>
        <p:nvSpPr>
          <p:cNvPr id="12" name="Left-Right Arrow 11"/>
          <p:cNvSpPr/>
          <p:nvPr/>
        </p:nvSpPr>
        <p:spPr bwMode="auto">
          <a:xfrm>
            <a:off x="2438989" y="5504153"/>
            <a:ext cx="1174918" cy="427110"/>
          </a:xfrm>
          <a:prstGeom prst="leftRightArrow">
            <a:avLst>
              <a:gd name="adj1" fmla="val 70281"/>
              <a:gd name="adj2" fmla="val 50000"/>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1100"/>
              </a:lnSpc>
              <a:spcBef>
                <a:spcPct val="0"/>
              </a:spcBef>
              <a:spcAft>
                <a:spcPct val="0"/>
              </a:spcAft>
            </a:pPr>
            <a:r>
              <a:rPr lang="en-US" sz="1100" b="1" dirty="0" smtClean="0">
                <a:gradFill>
                  <a:gsLst>
                    <a:gs pos="0">
                      <a:srgbClr val="FFFFFF"/>
                    </a:gs>
                    <a:gs pos="100000">
                      <a:srgbClr val="FFFFFF"/>
                    </a:gs>
                  </a:gsLst>
                  <a:lin ang="5400000" scaled="0"/>
                </a:gradFill>
              </a:rPr>
              <a:t>Live Migration</a:t>
            </a:r>
            <a:endParaRPr lang="en-US" sz="1100" b="1" dirty="0">
              <a:gradFill>
                <a:gsLst>
                  <a:gs pos="0">
                    <a:srgbClr val="FFFFFF"/>
                  </a:gs>
                  <a:gs pos="100000">
                    <a:srgbClr val="FFFFFF"/>
                  </a:gs>
                </a:gsLst>
                <a:lin ang="5400000" scaled="0"/>
              </a:gradFill>
            </a:endParaRPr>
          </a:p>
        </p:txBody>
      </p:sp>
      <p:sp>
        <p:nvSpPr>
          <p:cNvPr id="49" name="Title 1"/>
          <p:cNvSpPr txBox="1">
            <a:spLocks/>
          </p:cNvSpPr>
          <p:nvPr/>
        </p:nvSpPr>
        <p:spPr>
          <a:xfrm>
            <a:off x="3692566" y="5477113"/>
            <a:ext cx="1004153"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50" name="Title 1"/>
          <p:cNvSpPr txBox="1">
            <a:spLocks/>
          </p:cNvSpPr>
          <p:nvPr/>
        </p:nvSpPr>
        <p:spPr>
          <a:xfrm>
            <a:off x="1814605" y="5477113"/>
            <a:ext cx="1004153"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51" name="Title 1"/>
          <p:cNvSpPr txBox="1">
            <a:spLocks/>
          </p:cNvSpPr>
          <p:nvPr/>
        </p:nvSpPr>
        <p:spPr>
          <a:xfrm>
            <a:off x="1289358" y="5954521"/>
            <a:ext cx="502076"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tx1">
                    <a:alpha val="99000"/>
                  </a:schemeClr>
                </a:solidFill>
              </a:rPr>
              <a:t>Hyper-V</a:t>
            </a:r>
            <a:endParaRPr lang="en-US" sz="800" b="1" spc="0" dirty="0">
              <a:solidFill>
                <a:schemeClr val="tx1">
                  <a:alpha val="99000"/>
                </a:schemeClr>
              </a:solidFill>
            </a:endParaRPr>
          </a:p>
        </p:txBody>
      </p:sp>
      <p:sp>
        <p:nvSpPr>
          <p:cNvPr id="52" name="Title 1"/>
          <p:cNvSpPr txBox="1">
            <a:spLocks/>
          </p:cNvSpPr>
          <p:nvPr/>
        </p:nvSpPr>
        <p:spPr>
          <a:xfrm>
            <a:off x="4445680" y="5954521"/>
            <a:ext cx="502076"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tx1">
                    <a:alpha val="99000"/>
                  </a:schemeClr>
                </a:solidFill>
              </a:rPr>
              <a:t>Hyper-V</a:t>
            </a:r>
            <a:endParaRPr lang="en-US" sz="800" b="1" spc="0" dirty="0">
              <a:solidFill>
                <a:schemeClr val="tx1">
                  <a:alpha val="99000"/>
                </a:schemeClr>
              </a:solidFill>
            </a:endParaRPr>
          </a:p>
        </p:txBody>
      </p:sp>
      <p:sp>
        <p:nvSpPr>
          <p:cNvPr id="53" name="Title 1"/>
          <p:cNvSpPr txBox="1">
            <a:spLocks/>
          </p:cNvSpPr>
          <p:nvPr/>
        </p:nvSpPr>
        <p:spPr>
          <a:xfrm>
            <a:off x="2577797" y="5960461"/>
            <a:ext cx="918128" cy="17953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lnSpc>
                <a:spcPts val="700"/>
              </a:lnSpc>
            </a:pPr>
            <a:r>
              <a:rPr lang="en-US" sz="800" b="1" spc="0" dirty="0" smtClean="0">
                <a:solidFill>
                  <a:schemeClr val="bg1">
                    <a:alpha val="99000"/>
                  </a:schemeClr>
                </a:solidFill>
              </a:rPr>
              <a:t>Shared Storage</a:t>
            </a:r>
          </a:p>
          <a:p>
            <a:pPr algn="ctr">
              <a:lnSpc>
                <a:spcPts val="700"/>
              </a:lnSpc>
            </a:pPr>
            <a:r>
              <a:rPr lang="en-US" sz="800" b="1" spc="0" dirty="0" err="1" smtClean="0">
                <a:solidFill>
                  <a:schemeClr val="bg1">
                    <a:alpha val="99000"/>
                  </a:schemeClr>
                </a:solidFill>
              </a:rPr>
              <a:t>iSCSI</a:t>
            </a:r>
            <a:r>
              <a:rPr lang="en-US" sz="800" b="1" spc="0" dirty="0" smtClean="0">
                <a:solidFill>
                  <a:schemeClr val="bg1">
                    <a:alpha val="99000"/>
                  </a:schemeClr>
                </a:solidFill>
              </a:rPr>
              <a:t>, SAS, Fiber</a:t>
            </a:r>
            <a:endParaRPr lang="en-US" sz="800" b="1" spc="0" dirty="0">
              <a:solidFill>
                <a:schemeClr val="bg1">
                  <a:alpha val="99000"/>
                </a:schemeClr>
              </a:solidFill>
            </a:endParaRPr>
          </a:p>
        </p:txBody>
      </p:sp>
      <p:pic>
        <p:nvPicPr>
          <p:cNvPr id="54" name="Picture 53" descr="C:\Users\victor.melniciuc\Desktop\==Work\TechEd SQL deck\assets\platfo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503" y="3615172"/>
            <a:ext cx="1606604" cy="43941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C:\Users\victor.melniciuc\Desktop\==Work\TechEd SQL deck\assets\bucket1.png"/>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93588" y="3494980"/>
            <a:ext cx="796437" cy="45314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231" y="3752448"/>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06" y="3752448"/>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754" y="3752448"/>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2564" y="3296050"/>
            <a:ext cx="686882" cy="42550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4885" y="3130373"/>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4885" y="2981181"/>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3349" y="3296050"/>
            <a:ext cx="686882" cy="4255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5669" y="3130373"/>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5669" y="2981181"/>
            <a:ext cx="665228" cy="380130"/>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1"/>
          <p:cNvSpPr txBox="1">
            <a:spLocks/>
          </p:cNvSpPr>
          <p:nvPr/>
        </p:nvSpPr>
        <p:spPr>
          <a:xfrm>
            <a:off x="3743807" y="2966453"/>
            <a:ext cx="1004153"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67" name="Title 1"/>
          <p:cNvSpPr txBox="1">
            <a:spLocks/>
          </p:cNvSpPr>
          <p:nvPr/>
        </p:nvSpPr>
        <p:spPr>
          <a:xfrm>
            <a:off x="1865848" y="2966453"/>
            <a:ext cx="1004153"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70" name="Title 1"/>
          <p:cNvSpPr txBox="1">
            <a:spLocks/>
          </p:cNvSpPr>
          <p:nvPr/>
        </p:nvSpPr>
        <p:spPr>
          <a:xfrm>
            <a:off x="2629038" y="3449801"/>
            <a:ext cx="918128" cy="17953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lnSpc>
                <a:spcPts val="700"/>
              </a:lnSpc>
            </a:pPr>
            <a:r>
              <a:rPr lang="en-US" sz="800" b="1" spc="0" dirty="0" smtClean="0">
                <a:solidFill>
                  <a:schemeClr val="bg1">
                    <a:alpha val="99000"/>
                  </a:schemeClr>
                </a:solidFill>
              </a:rPr>
              <a:t>Shared Storage</a:t>
            </a:r>
          </a:p>
          <a:p>
            <a:pPr algn="ctr">
              <a:lnSpc>
                <a:spcPts val="700"/>
              </a:lnSpc>
            </a:pPr>
            <a:r>
              <a:rPr lang="en-US" sz="800" b="1" spc="0" dirty="0" err="1" smtClean="0">
                <a:solidFill>
                  <a:schemeClr val="bg1">
                    <a:alpha val="99000"/>
                  </a:schemeClr>
                </a:solidFill>
              </a:rPr>
              <a:t>iSCSI</a:t>
            </a:r>
            <a:r>
              <a:rPr lang="en-US" sz="800" b="1" spc="0" dirty="0" smtClean="0">
                <a:solidFill>
                  <a:schemeClr val="bg1">
                    <a:alpha val="99000"/>
                  </a:schemeClr>
                </a:solidFill>
              </a:rPr>
              <a:t>, SAS, Fiber</a:t>
            </a:r>
            <a:endParaRPr lang="en-US" sz="800" b="1" spc="0" dirty="0">
              <a:solidFill>
                <a:schemeClr val="bg1">
                  <a:alpha val="99000"/>
                </a:schemeClr>
              </a:solidFill>
            </a:endParaRPr>
          </a:p>
        </p:txBody>
      </p:sp>
      <p:sp>
        <p:nvSpPr>
          <p:cNvPr id="71" name="Title 1"/>
          <p:cNvSpPr txBox="1">
            <a:spLocks/>
          </p:cNvSpPr>
          <p:nvPr/>
        </p:nvSpPr>
        <p:spPr>
          <a:xfrm>
            <a:off x="1450115" y="3948124"/>
            <a:ext cx="1362542"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a:solidFill>
                  <a:schemeClr val="tx1">
                    <a:alpha val="99000"/>
                  </a:schemeClr>
                </a:solidFill>
              </a:rPr>
              <a:t>Redundant Paths</a:t>
            </a:r>
          </a:p>
          <a:p>
            <a:r>
              <a:rPr lang="en-US" sz="800" b="1" spc="0" dirty="0">
                <a:solidFill>
                  <a:schemeClr val="tx1">
                    <a:alpha val="99000"/>
                  </a:schemeClr>
                </a:solidFill>
              </a:rPr>
              <a:t>to Storage</a:t>
            </a:r>
          </a:p>
        </p:txBody>
      </p:sp>
      <p:grpSp>
        <p:nvGrpSpPr>
          <p:cNvPr id="17" name="Group 16"/>
          <p:cNvGrpSpPr/>
          <p:nvPr/>
        </p:nvGrpSpPr>
        <p:grpSpPr>
          <a:xfrm>
            <a:off x="2470898" y="2966455"/>
            <a:ext cx="1223987" cy="377987"/>
            <a:chOff x="2537959" y="5272547"/>
            <a:chExt cx="1223987" cy="377987"/>
          </a:xfrm>
        </p:grpSpPr>
        <p:cxnSp>
          <p:nvCxnSpPr>
            <p:cNvPr id="16" name="Straight Connector 15"/>
            <p:cNvCxnSpPr/>
            <p:nvPr/>
          </p:nvCxnSpPr>
          <p:spPr>
            <a:xfrm>
              <a:off x="2537959" y="5436467"/>
              <a:ext cx="1223987" cy="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537959" y="5650534"/>
              <a:ext cx="1223987"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73" name="Title 1"/>
            <p:cNvSpPr txBox="1">
              <a:spLocks/>
            </p:cNvSpPr>
            <p:nvPr/>
          </p:nvSpPr>
          <p:spPr>
            <a:xfrm>
              <a:off x="2618349" y="5272547"/>
              <a:ext cx="1004154"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Guest Cluster</a:t>
              </a:r>
              <a:endParaRPr lang="en-US" sz="1000" b="1" spc="0" dirty="0">
                <a:solidFill>
                  <a:schemeClr val="accent1">
                    <a:alpha val="99000"/>
                  </a:schemeClr>
                </a:solidFill>
              </a:endParaRPr>
            </a:p>
          </p:txBody>
        </p:sp>
        <p:sp>
          <p:nvSpPr>
            <p:cNvPr id="74" name="Title 1"/>
            <p:cNvSpPr txBox="1">
              <a:spLocks/>
            </p:cNvSpPr>
            <p:nvPr/>
          </p:nvSpPr>
          <p:spPr>
            <a:xfrm>
              <a:off x="2618349" y="5486400"/>
              <a:ext cx="1004154"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Guest Cluster</a:t>
              </a:r>
              <a:endParaRPr lang="en-US" sz="1000" b="1" spc="0" dirty="0">
                <a:solidFill>
                  <a:schemeClr val="accent1">
                    <a:alpha val="99000"/>
                  </a:schemeClr>
                </a:solidFill>
              </a:endParaRPr>
            </a:p>
          </p:txBody>
        </p:sp>
      </p:grpSp>
      <p:pic>
        <p:nvPicPr>
          <p:cNvPr id="1034"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4913" y="2956348"/>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4668" y="2956348"/>
            <a:ext cx="1076325" cy="666750"/>
          </a:xfrm>
          <a:prstGeom prst="rect">
            <a:avLst/>
          </a:prstGeom>
          <a:noFill/>
          <a:extLst>
            <a:ext uri="{909E8E84-426E-40DD-AFC4-6F175D3DCCD1}">
              <a14:hiddenFill xmlns:a14="http://schemas.microsoft.com/office/drawing/2010/main">
                <a:solidFill>
                  <a:srgbClr val="FFFFFF"/>
                </a:solidFill>
              </a14:hiddenFill>
            </a:ext>
          </a:extLst>
        </p:spPr>
      </p:pic>
      <p:sp>
        <p:nvSpPr>
          <p:cNvPr id="117" name="Right Arrow 116"/>
          <p:cNvSpPr/>
          <p:nvPr/>
        </p:nvSpPr>
        <p:spPr bwMode="auto">
          <a:xfrm>
            <a:off x="8170608" y="2740445"/>
            <a:ext cx="975710" cy="415040"/>
          </a:xfrm>
          <a:prstGeom prst="rightArrow">
            <a:avLst>
              <a:gd name="adj1" fmla="val 50000"/>
              <a:gd name="adj2" fmla="val 4978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8" name="Right Arrow 117"/>
          <p:cNvSpPr/>
          <p:nvPr/>
        </p:nvSpPr>
        <p:spPr bwMode="auto">
          <a:xfrm rot="10800000">
            <a:off x="7974326" y="3282791"/>
            <a:ext cx="975710" cy="415040"/>
          </a:xfrm>
          <a:prstGeom prst="rightArrow">
            <a:avLst>
              <a:gd name="adj1" fmla="val 50000"/>
              <a:gd name="adj2" fmla="val 4978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9" name="Title 1"/>
          <p:cNvSpPr txBox="1">
            <a:spLocks/>
          </p:cNvSpPr>
          <p:nvPr/>
        </p:nvSpPr>
        <p:spPr>
          <a:xfrm>
            <a:off x="6894670" y="2834313"/>
            <a:ext cx="1004153" cy="12465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900" b="1" spc="0" dirty="0" smtClean="0">
                <a:solidFill>
                  <a:schemeClr val="accent1">
                    <a:alpha val="99000"/>
                  </a:schemeClr>
                </a:solidFill>
              </a:rPr>
              <a:t>SQL Server</a:t>
            </a:r>
            <a:endParaRPr lang="en-US" sz="900" b="1" spc="0" dirty="0">
              <a:solidFill>
                <a:schemeClr val="accent1">
                  <a:alpha val="99000"/>
                </a:schemeClr>
              </a:solidFill>
            </a:endParaRPr>
          </a:p>
        </p:txBody>
      </p:sp>
      <p:sp>
        <p:nvSpPr>
          <p:cNvPr id="120" name="Title 1"/>
          <p:cNvSpPr txBox="1">
            <a:spLocks/>
          </p:cNvSpPr>
          <p:nvPr/>
        </p:nvSpPr>
        <p:spPr>
          <a:xfrm>
            <a:off x="9224915" y="2834313"/>
            <a:ext cx="1004153" cy="12465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900" b="1" spc="0" dirty="0" smtClean="0">
                <a:solidFill>
                  <a:schemeClr val="accent1">
                    <a:alpha val="99000"/>
                  </a:schemeClr>
                </a:solidFill>
              </a:rPr>
              <a:t>SQL Server</a:t>
            </a:r>
            <a:endParaRPr lang="en-US" sz="900" b="1" spc="0" dirty="0">
              <a:solidFill>
                <a:schemeClr val="accent1">
                  <a:alpha val="99000"/>
                </a:schemeClr>
              </a:solidFill>
            </a:endParaRPr>
          </a:p>
        </p:txBody>
      </p:sp>
      <p:pic>
        <p:nvPicPr>
          <p:cNvPr id="1035" name="Picture 6" descr="C:\Users\victor.melniciuc\Desktop\==Work\TechEd SQL deck\assets\RA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6574" y="3059387"/>
            <a:ext cx="486129" cy="305491"/>
          </a:xfrm>
          <a:prstGeom prst="rect">
            <a:avLst/>
          </a:prstGeom>
          <a:noFill/>
          <a:extLst>
            <a:ext uri="{909E8E84-426E-40DD-AFC4-6F175D3DCCD1}">
              <a14:hiddenFill xmlns:a14="http://schemas.microsoft.com/office/drawing/2010/main">
                <a:solidFill>
                  <a:srgbClr val="FFFFFF"/>
                </a:solidFill>
              </a14:hiddenFill>
            </a:ext>
          </a:extLst>
        </p:spPr>
      </p:pic>
      <p:sp>
        <p:nvSpPr>
          <p:cNvPr id="122" name="Title 1"/>
          <p:cNvSpPr txBox="1">
            <a:spLocks/>
          </p:cNvSpPr>
          <p:nvPr/>
        </p:nvSpPr>
        <p:spPr>
          <a:xfrm>
            <a:off x="9224915" y="3080119"/>
            <a:ext cx="1004153" cy="14542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50" b="1" spc="0" dirty="0" smtClean="0">
                <a:solidFill>
                  <a:schemeClr val="bg1">
                    <a:alpha val="99000"/>
                  </a:schemeClr>
                </a:solidFill>
              </a:rPr>
              <a:t>8Gb</a:t>
            </a:r>
            <a:endParaRPr lang="en-US" sz="1050" b="1" spc="0" dirty="0">
              <a:solidFill>
                <a:schemeClr val="bg1">
                  <a:alpha val="99000"/>
                </a:schemeClr>
              </a:solidFill>
            </a:endParaRPr>
          </a:p>
        </p:txBody>
      </p:sp>
      <p:sp>
        <p:nvSpPr>
          <p:cNvPr id="123" name="Title 1"/>
          <p:cNvSpPr txBox="1">
            <a:spLocks/>
          </p:cNvSpPr>
          <p:nvPr/>
        </p:nvSpPr>
        <p:spPr>
          <a:xfrm>
            <a:off x="6930754" y="3080119"/>
            <a:ext cx="1004153" cy="14542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50" b="1" spc="0" dirty="0" smtClean="0">
                <a:solidFill>
                  <a:schemeClr val="bg1">
                    <a:alpha val="99000"/>
                  </a:schemeClr>
                </a:solidFill>
              </a:rPr>
              <a:t>12Gb</a:t>
            </a:r>
            <a:endParaRPr lang="en-US" sz="1050" b="1" spc="0" dirty="0">
              <a:solidFill>
                <a:schemeClr val="bg1">
                  <a:alpha val="99000"/>
                </a:schemeClr>
              </a:solidFill>
            </a:endParaRPr>
          </a:p>
        </p:txBody>
      </p:sp>
      <p:pic>
        <p:nvPicPr>
          <p:cNvPr id="124"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589" y="5365231"/>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3628" y="5803381"/>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3628" y="5584274"/>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3628" y="5355674"/>
            <a:ext cx="8001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0" name="Title 1"/>
          <p:cNvSpPr txBox="1">
            <a:spLocks/>
          </p:cNvSpPr>
          <p:nvPr/>
        </p:nvSpPr>
        <p:spPr>
          <a:xfrm>
            <a:off x="7252790" y="5328602"/>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pic>
        <p:nvPicPr>
          <p:cNvPr id="131"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6316" y="5365231"/>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7356" y="5803381"/>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7356" y="5584274"/>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7356" y="5355674"/>
            <a:ext cx="8001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5" name="Title 1"/>
          <p:cNvSpPr txBox="1">
            <a:spLocks/>
          </p:cNvSpPr>
          <p:nvPr/>
        </p:nvSpPr>
        <p:spPr>
          <a:xfrm>
            <a:off x="10006517" y="5328602"/>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pic>
        <p:nvPicPr>
          <p:cNvPr id="1038" name="Picture 9" descr="C:\Users\victor.melniciuc\Desktop\==Work\TechEd SQL deck\assets\ARROW-UPP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0640" y="5193055"/>
            <a:ext cx="779396" cy="36942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0" descr="C:\Users\victor.melniciuc\Desktop\==Work\TechEd SQL deck\assets\ARROW-low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0640" y="5770029"/>
            <a:ext cx="779396" cy="364920"/>
          </a:xfrm>
          <a:prstGeom prst="rect">
            <a:avLst/>
          </a:prstGeom>
          <a:noFill/>
          <a:extLst>
            <a:ext uri="{909E8E84-426E-40DD-AFC4-6F175D3DCCD1}">
              <a14:hiddenFill xmlns:a14="http://schemas.microsoft.com/office/drawing/2010/main">
                <a:solidFill>
                  <a:srgbClr val="FFFFFF"/>
                </a:solidFill>
              </a14:hiddenFill>
            </a:ext>
          </a:extLst>
        </p:spPr>
      </p:pic>
      <p:sp>
        <p:nvSpPr>
          <p:cNvPr id="147" name="Title 1"/>
          <p:cNvSpPr txBox="1">
            <a:spLocks/>
          </p:cNvSpPr>
          <p:nvPr/>
        </p:nvSpPr>
        <p:spPr>
          <a:xfrm>
            <a:off x="8058263" y="5587915"/>
            <a:ext cx="1004153" cy="14542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50" b="1" spc="0" dirty="0" smtClean="0">
                <a:solidFill>
                  <a:schemeClr val="accent2">
                    <a:lumMod val="75000"/>
                    <a:alpha val="99000"/>
                  </a:schemeClr>
                </a:solidFill>
              </a:rPr>
              <a:t>Load Balancing</a:t>
            </a:r>
            <a:endParaRPr lang="en-US" sz="1050" b="1" spc="0" dirty="0">
              <a:solidFill>
                <a:schemeClr val="accent2">
                  <a:lumMod val="75000"/>
                  <a:alpha val="99000"/>
                </a:schemeClr>
              </a:solidFill>
            </a:endParaRPr>
          </a:p>
        </p:txBody>
      </p:sp>
    </p:spTree>
    <p:extLst>
      <p:ext uri="{BB962C8B-B14F-4D97-AF65-F5344CB8AC3E}">
        <p14:creationId xmlns:p14="http://schemas.microsoft.com/office/powerpoint/2010/main" val="3109713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50"/>
                                        <p:tgtEl>
                                          <p:spTgt spid="35"/>
                                        </p:tgtEl>
                                      </p:cBhvr>
                                    </p:animEffect>
                                  </p:childTnLst>
                                </p:cTn>
                              </p:par>
                              <p:par>
                                <p:cTn id="14" presetID="42"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ppt_x</p:attrName>
                                        </p:attrNameLst>
                                      </p:cBhvr>
                                      <p:tavLst>
                                        <p:tav tm="0">
                                          <p:val>
                                            <p:strVal val="#ppt_x"/>
                                          </p:val>
                                        </p:tav>
                                        <p:tav tm="100000">
                                          <p:val>
                                            <p:strVal val="#ppt_x"/>
                                          </p:val>
                                        </p:tav>
                                      </p:tavLst>
                                    </p:anim>
                                    <p:anim calcmode="lin" valueType="num">
                                      <p:cBhvr>
                                        <p:cTn id="18" dur="500" fill="hold"/>
                                        <p:tgtEl>
                                          <p:spTgt spid="5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anim calcmode="lin" valueType="num">
                                      <p:cBhvr>
                                        <p:cTn id="27" dur="500" fill="hold"/>
                                        <p:tgtEl>
                                          <p:spTgt spid="57"/>
                                        </p:tgtEl>
                                        <p:attrNameLst>
                                          <p:attrName>ppt_x</p:attrName>
                                        </p:attrNameLst>
                                      </p:cBhvr>
                                      <p:tavLst>
                                        <p:tav tm="0">
                                          <p:val>
                                            <p:strVal val="#ppt_x"/>
                                          </p:val>
                                        </p:tav>
                                        <p:tav tm="100000">
                                          <p:val>
                                            <p:strVal val="#ppt_x"/>
                                          </p:val>
                                        </p:tav>
                                      </p:tavLst>
                                    </p:anim>
                                    <p:anim calcmode="lin" valueType="num">
                                      <p:cBhvr>
                                        <p:cTn id="28" dur="500" fill="hold"/>
                                        <p:tgtEl>
                                          <p:spTgt spid="5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75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anim calcmode="lin" valueType="num">
                                      <p:cBhvr>
                                        <p:cTn id="32" dur="500" fill="hold"/>
                                        <p:tgtEl>
                                          <p:spTgt spid="58"/>
                                        </p:tgtEl>
                                        <p:attrNameLst>
                                          <p:attrName>ppt_x</p:attrName>
                                        </p:attrNameLst>
                                      </p:cBhvr>
                                      <p:tavLst>
                                        <p:tav tm="0">
                                          <p:val>
                                            <p:strVal val="#ppt_x"/>
                                          </p:val>
                                        </p:tav>
                                        <p:tav tm="100000">
                                          <p:val>
                                            <p:strVal val="#ppt_x"/>
                                          </p:val>
                                        </p:tav>
                                      </p:tavLst>
                                    </p:anim>
                                    <p:anim calcmode="lin" valueType="num">
                                      <p:cBhvr>
                                        <p:cTn id="33" dur="500" fill="hold"/>
                                        <p:tgtEl>
                                          <p:spTgt spid="58"/>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10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50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750"/>
                                        <p:tgtEl>
                                          <p:spTgt spid="70"/>
                                        </p:tgtEl>
                                      </p:cBhvr>
                                    </p:animEffect>
                                    <p:anim calcmode="lin" valueType="num">
                                      <p:cBhvr>
                                        <p:cTn id="42" dur="750" fill="hold"/>
                                        <p:tgtEl>
                                          <p:spTgt spid="70"/>
                                        </p:tgtEl>
                                        <p:attrNameLst>
                                          <p:attrName>ppt_x</p:attrName>
                                        </p:attrNameLst>
                                      </p:cBhvr>
                                      <p:tavLst>
                                        <p:tav tm="0">
                                          <p:val>
                                            <p:strVal val="#ppt_x"/>
                                          </p:val>
                                        </p:tav>
                                        <p:tav tm="100000">
                                          <p:val>
                                            <p:strVal val="#ppt_x"/>
                                          </p:val>
                                        </p:tav>
                                      </p:tavLst>
                                    </p:anim>
                                    <p:anim calcmode="lin" valueType="num">
                                      <p:cBhvr>
                                        <p:cTn id="43" dur="750" fill="hold"/>
                                        <p:tgtEl>
                                          <p:spTgt spid="70"/>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7" presetClass="entr" presetSubtype="0"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25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5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50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50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anim calcmode="lin" valueType="num">
                                      <p:cBhvr>
                                        <p:cTn id="73" dur="1000" fill="hold"/>
                                        <p:tgtEl>
                                          <p:spTgt spid="64"/>
                                        </p:tgtEl>
                                        <p:attrNameLst>
                                          <p:attrName>ppt_x</p:attrName>
                                        </p:attrNameLst>
                                      </p:cBhvr>
                                      <p:tavLst>
                                        <p:tav tm="0">
                                          <p:val>
                                            <p:strVal val="#ppt_x"/>
                                          </p:val>
                                        </p:tav>
                                        <p:tav tm="100000">
                                          <p:val>
                                            <p:strVal val="#ppt_x"/>
                                          </p:val>
                                        </p:tav>
                                      </p:tavLst>
                                    </p:anim>
                                    <p:anim calcmode="lin" valueType="num">
                                      <p:cBhvr>
                                        <p:cTn id="74" dur="1000" fill="hold"/>
                                        <p:tgtEl>
                                          <p:spTgt spid="64"/>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75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1000"/>
                                        <p:tgtEl>
                                          <p:spTgt spid="66"/>
                                        </p:tgtEl>
                                      </p:cBhvr>
                                    </p:animEffect>
                                    <p:anim calcmode="lin" valueType="num">
                                      <p:cBhvr>
                                        <p:cTn id="78" dur="1000" fill="hold"/>
                                        <p:tgtEl>
                                          <p:spTgt spid="66"/>
                                        </p:tgtEl>
                                        <p:attrNameLst>
                                          <p:attrName>ppt_x</p:attrName>
                                        </p:attrNameLst>
                                      </p:cBhvr>
                                      <p:tavLst>
                                        <p:tav tm="0">
                                          <p:val>
                                            <p:strVal val="#ppt_x"/>
                                          </p:val>
                                        </p:tav>
                                        <p:tav tm="100000">
                                          <p:val>
                                            <p:strVal val="#ppt_x"/>
                                          </p:val>
                                        </p:tav>
                                      </p:tavLst>
                                    </p:anim>
                                    <p:anim calcmode="lin" valueType="num">
                                      <p:cBhvr>
                                        <p:cTn id="79" dur="1000" fill="hold"/>
                                        <p:tgtEl>
                                          <p:spTgt spid="66"/>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75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anim calcmode="lin" valueType="num">
                                      <p:cBhvr>
                                        <p:cTn id="83" dur="1000" fill="hold"/>
                                        <p:tgtEl>
                                          <p:spTgt spid="67"/>
                                        </p:tgtEl>
                                        <p:attrNameLst>
                                          <p:attrName>ppt_x</p:attrName>
                                        </p:attrNameLst>
                                      </p:cBhvr>
                                      <p:tavLst>
                                        <p:tav tm="0">
                                          <p:val>
                                            <p:strVal val="#ppt_x"/>
                                          </p:val>
                                        </p:tav>
                                        <p:tav tm="100000">
                                          <p:val>
                                            <p:strVal val="#ppt_x"/>
                                          </p:val>
                                        </p:tav>
                                      </p:tavLst>
                                    </p:anim>
                                    <p:anim calcmode="lin" valueType="num">
                                      <p:cBhvr>
                                        <p:cTn id="84" dur="1000" fill="hold"/>
                                        <p:tgtEl>
                                          <p:spTgt spid="6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00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1000"/>
                                        <p:tgtEl>
                                          <p:spTgt spid="71"/>
                                        </p:tgtEl>
                                      </p:cBhvr>
                                    </p:animEffect>
                                    <p:anim calcmode="lin" valueType="num">
                                      <p:cBhvr>
                                        <p:cTn id="88" dur="1000" fill="hold"/>
                                        <p:tgtEl>
                                          <p:spTgt spid="71"/>
                                        </p:tgtEl>
                                        <p:attrNameLst>
                                          <p:attrName>ppt_x</p:attrName>
                                        </p:attrNameLst>
                                      </p:cBhvr>
                                      <p:tavLst>
                                        <p:tav tm="0">
                                          <p:val>
                                            <p:strVal val="#ppt_x"/>
                                          </p:val>
                                        </p:tav>
                                        <p:tav tm="100000">
                                          <p:val>
                                            <p:strVal val="#ppt_x"/>
                                          </p:val>
                                        </p:tav>
                                      </p:tavLst>
                                    </p:anim>
                                    <p:anim calcmode="lin" valueType="num">
                                      <p:cBhvr>
                                        <p:cTn id="89" dur="1000" fill="hold"/>
                                        <p:tgtEl>
                                          <p:spTgt spid="71"/>
                                        </p:tgtEl>
                                        <p:attrNameLst>
                                          <p:attrName>ppt_y</p:attrName>
                                        </p:attrNameLst>
                                      </p:cBhvr>
                                      <p:tavLst>
                                        <p:tav tm="0">
                                          <p:val>
                                            <p:strVal val="#ppt_y-.1"/>
                                          </p:val>
                                        </p:tav>
                                        <p:tav tm="100000">
                                          <p:val>
                                            <p:strVal val="#ppt_y"/>
                                          </p:val>
                                        </p:tav>
                                      </p:tavLst>
                                    </p:anim>
                                  </p:childTnLst>
                                </p:cTn>
                              </p:par>
                              <p:par>
                                <p:cTn id="90" presetID="53" presetClass="entr" presetSubtype="16" fill="hold" nodeType="withEffect">
                                  <p:stCondLst>
                                    <p:cond delay="1000"/>
                                  </p:stCondLst>
                                  <p:childTnLst>
                                    <p:set>
                                      <p:cBhvr>
                                        <p:cTn id="91" dur="1" fill="hold">
                                          <p:stCondLst>
                                            <p:cond delay="0"/>
                                          </p:stCondLst>
                                        </p:cTn>
                                        <p:tgtEl>
                                          <p:spTgt spid="17"/>
                                        </p:tgtEl>
                                        <p:attrNameLst>
                                          <p:attrName>style.visibility</p:attrName>
                                        </p:attrNameLst>
                                      </p:cBhvr>
                                      <p:to>
                                        <p:strVal val="visible"/>
                                      </p:to>
                                    </p:set>
                                    <p:anim calcmode="lin" valueType="num">
                                      <p:cBhvr>
                                        <p:cTn id="92" dur="750" fill="hold"/>
                                        <p:tgtEl>
                                          <p:spTgt spid="17"/>
                                        </p:tgtEl>
                                        <p:attrNameLst>
                                          <p:attrName>ppt_w</p:attrName>
                                        </p:attrNameLst>
                                      </p:cBhvr>
                                      <p:tavLst>
                                        <p:tav tm="0">
                                          <p:val>
                                            <p:fltVal val="0"/>
                                          </p:val>
                                        </p:tav>
                                        <p:tav tm="100000">
                                          <p:val>
                                            <p:strVal val="#ppt_w"/>
                                          </p:val>
                                        </p:tav>
                                      </p:tavLst>
                                    </p:anim>
                                    <p:anim calcmode="lin" valueType="num">
                                      <p:cBhvr>
                                        <p:cTn id="93" dur="750" fill="hold"/>
                                        <p:tgtEl>
                                          <p:spTgt spid="17"/>
                                        </p:tgtEl>
                                        <p:attrNameLst>
                                          <p:attrName>ppt_h</p:attrName>
                                        </p:attrNameLst>
                                      </p:cBhvr>
                                      <p:tavLst>
                                        <p:tav tm="0">
                                          <p:val>
                                            <p:fltVal val="0"/>
                                          </p:val>
                                        </p:tav>
                                        <p:tav tm="100000">
                                          <p:val>
                                            <p:strVal val="#ppt_h"/>
                                          </p:val>
                                        </p:tav>
                                      </p:tavLst>
                                    </p:anim>
                                    <p:animEffect transition="in" filter="fade">
                                      <p:cBhvr>
                                        <p:cTn id="94" dur="750"/>
                                        <p:tgtEl>
                                          <p:spTgt spid="17"/>
                                        </p:tgtEl>
                                      </p:cBhvr>
                                    </p:animEffect>
                                  </p:childTnLst>
                                </p:cTn>
                              </p:par>
                              <p:par>
                                <p:cTn id="95" presetID="53" presetClass="entr" presetSubtype="16" fill="hold" nodeType="withEffect">
                                  <p:stCondLst>
                                    <p:cond delay="1000"/>
                                  </p:stCondLst>
                                  <p:childTnLst>
                                    <p:set>
                                      <p:cBhvr>
                                        <p:cTn id="96" dur="1" fill="hold">
                                          <p:stCondLst>
                                            <p:cond delay="0"/>
                                          </p:stCondLst>
                                        </p:cTn>
                                        <p:tgtEl>
                                          <p:spTgt spid="1033"/>
                                        </p:tgtEl>
                                        <p:attrNameLst>
                                          <p:attrName>style.visibility</p:attrName>
                                        </p:attrNameLst>
                                      </p:cBhvr>
                                      <p:to>
                                        <p:strVal val="visible"/>
                                      </p:to>
                                    </p:set>
                                    <p:anim calcmode="lin" valueType="num">
                                      <p:cBhvr>
                                        <p:cTn id="97" dur="750" fill="hold"/>
                                        <p:tgtEl>
                                          <p:spTgt spid="1033"/>
                                        </p:tgtEl>
                                        <p:attrNameLst>
                                          <p:attrName>ppt_w</p:attrName>
                                        </p:attrNameLst>
                                      </p:cBhvr>
                                      <p:tavLst>
                                        <p:tav tm="0">
                                          <p:val>
                                            <p:fltVal val="0"/>
                                          </p:val>
                                        </p:tav>
                                        <p:tav tm="100000">
                                          <p:val>
                                            <p:strVal val="#ppt_w"/>
                                          </p:val>
                                        </p:tav>
                                      </p:tavLst>
                                    </p:anim>
                                    <p:anim calcmode="lin" valueType="num">
                                      <p:cBhvr>
                                        <p:cTn id="98" dur="750" fill="hold"/>
                                        <p:tgtEl>
                                          <p:spTgt spid="1033"/>
                                        </p:tgtEl>
                                        <p:attrNameLst>
                                          <p:attrName>ppt_h</p:attrName>
                                        </p:attrNameLst>
                                      </p:cBhvr>
                                      <p:tavLst>
                                        <p:tav tm="0">
                                          <p:val>
                                            <p:fltVal val="0"/>
                                          </p:val>
                                        </p:tav>
                                        <p:tav tm="100000">
                                          <p:val>
                                            <p:strVal val="#ppt_h"/>
                                          </p:val>
                                        </p:tav>
                                      </p:tavLst>
                                    </p:anim>
                                    <p:animEffect transition="in" filter="fade">
                                      <p:cBhvr>
                                        <p:cTn id="99" dur="750"/>
                                        <p:tgtEl>
                                          <p:spTgt spid="1033"/>
                                        </p:tgtEl>
                                      </p:cBhvr>
                                    </p:animEffect>
                                  </p:childTnLst>
                                </p:cTn>
                              </p:par>
                              <p:par>
                                <p:cTn id="100" presetID="53" presetClass="entr" presetSubtype="16" fill="hold" nodeType="withEffect">
                                  <p:stCondLst>
                                    <p:cond delay="1000"/>
                                  </p:stCondLst>
                                  <p:childTnLst>
                                    <p:set>
                                      <p:cBhvr>
                                        <p:cTn id="101" dur="1" fill="hold">
                                          <p:stCondLst>
                                            <p:cond delay="0"/>
                                          </p:stCondLst>
                                        </p:cTn>
                                        <p:tgtEl>
                                          <p:spTgt spid="106"/>
                                        </p:tgtEl>
                                        <p:attrNameLst>
                                          <p:attrName>style.visibility</p:attrName>
                                        </p:attrNameLst>
                                      </p:cBhvr>
                                      <p:to>
                                        <p:strVal val="visible"/>
                                      </p:to>
                                    </p:set>
                                    <p:anim calcmode="lin" valueType="num">
                                      <p:cBhvr>
                                        <p:cTn id="102" dur="750" fill="hold"/>
                                        <p:tgtEl>
                                          <p:spTgt spid="106"/>
                                        </p:tgtEl>
                                        <p:attrNameLst>
                                          <p:attrName>ppt_w</p:attrName>
                                        </p:attrNameLst>
                                      </p:cBhvr>
                                      <p:tavLst>
                                        <p:tav tm="0">
                                          <p:val>
                                            <p:fltVal val="0"/>
                                          </p:val>
                                        </p:tav>
                                        <p:tav tm="100000">
                                          <p:val>
                                            <p:strVal val="#ppt_w"/>
                                          </p:val>
                                        </p:tav>
                                      </p:tavLst>
                                    </p:anim>
                                    <p:anim calcmode="lin" valueType="num">
                                      <p:cBhvr>
                                        <p:cTn id="103" dur="750" fill="hold"/>
                                        <p:tgtEl>
                                          <p:spTgt spid="106"/>
                                        </p:tgtEl>
                                        <p:attrNameLst>
                                          <p:attrName>ppt_h</p:attrName>
                                        </p:attrNameLst>
                                      </p:cBhvr>
                                      <p:tavLst>
                                        <p:tav tm="0">
                                          <p:val>
                                            <p:fltVal val="0"/>
                                          </p:val>
                                        </p:tav>
                                        <p:tav tm="100000">
                                          <p:val>
                                            <p:strVal val="#ppt_h"/>
                                          </p:val>
                                        </p:tav>
                                      </p:tavLst>
                                    </p:anim>
                                    <p:animEffect transition="in" filter="fade">
                                      <p:cBhvr>
                                        <p:cTn id="104" dur="750"/>
                                        <p:tgtEl>
                                          <p:spTgt spid="10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fade">
                                      <p:cBhvr>
                                        <p:cTn id="109" dur="500"/>
                                        <p:tgtEl>
                                          <p:spTgt spid="2"/>
                                        </p:tgtEl>
                                      </p:cBhvr>
                                    </p:animEffect>
                                  </p:childTnLst>
                                </p:cTn>
                              </p:par>
                              <p:par>
                                <p:cTn id="110" presetID="42" presetClass="entr" presetSubtype="0" fill="hold" nodeType="with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fade">
                                      <p:cBhvr>
                                        <p:cTn id="112" dur="500"/>
                                        <p:tgtEl>
                                          <p:spTgt spid="3"/>
                                        </p:tgtEl>
                                      </p:cBhvr>
                                    </p:animEffect>
                                    <p:anim calcmode="lin" valueType="num">
                                      <p:cBhvr>
                                        <p:cTn id="113" dur="500" fill="hold"/>
                                        <p:tgtEl>
                                          <p:spTgt spid="3"/>
                                        </p:tgtEl>
                                        <p:attrNameLst>
                                          <p:attrName>ppt_x</p:attrName>
                                        </p:attrNameLst>
                                      </p:cBhvr>
                                      <p:tavLst>
                                        <p:tav tm="0">
                                          <p:val>
                                            <p:strVal val="#ppt_x"/>
                                          </p:val>
                                        </p:tav>
                                        <p:tav tm="100000">
                                          <p:val>
                                            <p:strVal val="#ppt_x"/>
                                          </p:val>
                                        </p:tav>
                                      </p:tavLst>
                                    </p:anim>
                                    <p:anim calcmode="lin" valueType="num">
                                      <p:cBhvr>
                                        <p:cTn id="114" dur="500" fill="hold"/>
                                        <p:tgtEl>
                                          <p:spTgt spid="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25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500"/>
                                        <p:tgtEl>
                                          <p:spTgt spid="6"/>
                                        </p:tgtEl>
                                      </p:cBhvr>
                                    </p:animEffect>
                                    <p:anim calcmode="lin" valueType="num">
                                      <p:cBhvr>
                                        <p:cTn id="118" dur="500" fill="hold"/>
                                        <p:tgtEl>
                                          <p:spTgt spid="6"/>
                                        </p:tgtEl>
                                        <p:attrNameLst>
                                          <p:attrName>ppt_x</p:attrName>
                                        </p:attrNameLst>
                                      </p:cBhvr>
                                      <p:tavLst>
                                        <p:tav tm="0">
                                          <p:val>
                                            <p:strVal val="#ppt_x"/>
                                          </p:val>
                                        </p:tav>
                                        <p:tav tm="100000">
                                          <p:val>
                                            <p:strVal val="#ppt_x"/>
                                          </p:val>
                                        </p:tav>
                                      </p:tavLst>
                                    </p:anim>
                                    <p:anim calcmode="lin" valueType="num">
                                      <p:cBhvr>
                                        <p:cTn id="119" dur="500" fill="hold"/>
                                        <p:tgtEl>
                                          <p:spTgt spid="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50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anim calcmode="lin" valueType="num">
                                      <p:cBhvr>
                                        <p:cTn id="123" dur="500" fill="hold"/>
                                        <p:tgtEl>
                                          <p:spTgt spid="39"/>
                                        </p:tgtEl>
                                        <p:attrNameLst>
                                          <p:attrName>ppt_x</p:attrName>
                                        </p:attrNameLst>
                                      </p:cBhvr>
                                      <p:tavLst>
                                        <p:tav tm="0">
                                          <p:val>
                                            <p:strVal val="#ppt_x"/>
                                          </p:val>
                                        </p:tav>
                                        <p:tav tm="100000">
                                          <p:val>
                                            <p:strVal val="#ppt_x"/>
                                          </p:val>
                                        </p:tav>
                                      </p:tavLst>
                                    </p:anim>
                                    <p:anim calcmode="lin" valueType="num">
                                      <p:cBhvr>
                                        <p:cTn id="124" dur="500" fill="hold"/>
                                        <p:tgtEl>
                                          <p:spTgt spid="39"/>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75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anim calcmode="lin" valueType="num">
                                      <p:cBhvr>
                                        <p:cTn id="128" dur="500" fill="hold"/>
                                        <p:tgtEl>
                                          <p:spTgt spid="40"/>
                                        </p:tgtEl>
                                        <p:attrNameLst>
                                          <p:attrName>ppt_x</p:attrName>
                                        </p:attrNameLst>
                                      </p:cBhvr>
                                      <p:tavLst>
                                        <p:tav tm="0">
                                          <p:val>
                                            <p:strVal val="#ppt_x"/>
                                          </p:val>
                                        </p:tav>
                                        <p:tav tm="100000">
                                          <p:val>
                                            <p:strVal val="#ppt_x"/>
                                          </p:val>
                                        </p:tav>
                                      </p:tavLst>
                                    </p:anim>
                                    <p:anim calcmode="lin" valueType="num">
                                      <p:cBhvr>
                                        <p:cTn id="129" dur="500" fill="hold"/>
                                        <p:tgtEl>
                                          <p:spTgt spid="40"/>
                                        </p:tgtEl>
                                        <p:attrNameLst>
                                          <p:attrName>ppt_y</p:attrName>
                                        </p:attrNameLst>
                                      </p:cBhvr>
                                      <p:tavLst>
                                        <p:tav tm="0">
                                          <p:val>
                                            <p:strVal val="#ppt_y+.1"/>
                                          </p:val>
                                        </p:tav>
                                        <p:tav tm="100000">
                                          <p:val>
                                            <p:strVal val="#ppt_y"/>
                                          </p:val>
                                        </p:tav>
                                      </p:tavLst>
                                    </p:anim>
                                  </p:childTnLst>
                                </p:cTn>
                              </p:par>
                              <p:par>
                                <p:cTn id="130" presetID="47" presetClass="entr" presetSubtype="0" fill="hold" nodeType="withEffect">
                                  <p:stCondLst>
                                    <p:cond delay="1000"/>
                                  </p:stCondLst>
                                  <p:childTnLst>
                                    <p:set>
                                      <p:cBhvr>
                                        <p:cTn id="131" dur="1" fill="hold">
                                          <p:stCondLst>
                                            <p:cond delay="0"/>
                                          </p:stCondLst>
                                        </p:cTn>
                                        <p:tgtEl>
                                          <p:spTgt spid="4"/>
                                        </p:tgtEl>
                                        <p:attrNameLst>
                                          <p:attrName>style.visibility</p:attrName>
                                        </p:attrNameLst>
                                      </p:cBhvr>
                                      <p:to>
                                        <p:strVal val="visible"/>
                                      </p:to>
                                    </p:set>
                                    <p:animEffect transition="in" filter="fade">
                                      <p:cBhvr>
                                        <p:cTn id="132" dur="1000"/>
                                        <p:tgtEl>
                                          <p:spTgt spid="4"/>
                                        </p:tgtEl>
                                      </p:cBhvr>
                                    </p:animEffect>
                                    <p:anim calcmode="lin" valueType="num">
                                      <p:cBhvr>
                                        <p:cTn id="133" dur="1000" fill="hold"/>
                                        <p:tgtEl>
                                          <p:spTgt spid="4"/>
                                        </p:tgtEl>
                                        <p:attrNameLst>
                                          <p:attrName>ppt_x</p:attrName>
                                        </p:attrNameLst>
                                      </p:cBhvr>
                                      <p:tavLst>
                                        <p:tav tm="0">
                                          <p:val>
                                            <p:strVal val="#ppt_x"/>
                                          </p:val>
                                        </p:tav>
                                        <p:tav tm="100000">
                                          <p:val>
                                            <p:strVal val="#ppt_x"/>
                                          </p:val>
                                        </p:tav>
                                      </p:tavLst>
                                    </p:anim>
                                    <p:anim calcmode="lin" valueType="num">
                                      <p:cBhvr>
                                        <p:cTn id="134" dur="1000" fill="hold"/>
                                        <p:tgtEl>
                                          <p:spTgt spid="4"/>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150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750"/>
                                        <p:tgtEl>
                                          <p:spTgt spid="53"/>
                                        </p:tgtEl>
                                      </p:cBhvr>
                                    </p:animEffect>
                                    <p:anim calcmode="lin" valueType="num">
                                      <p:cBhvr>
                                        <p:cTn id="138" dur="750" fill="hold"/>
                                        <p:tgtEl>
                                          <p:spTgt spid="53"/>
                                        </p:tgtEl>
                                        <p:attrNameLst>
                                          <p:attrName>ppt_x</p:attrName>
                                        </p:attrNameLst>
                                      </p:cBhvr>
                                      <p:tavLst>
                                        <p:tav tm="0">
                                          <p:val>
                                            <p:strVal val="#ppt_x"/>
                                          </p:val>
                                        </p:tav>
                                        <p:tav tm="100000">
                                          <p:val>
                                            <p:strVal val="#ppt_x"/>
                                          </p:val>
                                        </p:tav>
                                      </p:tavLst>
                                    </p:anim>
                                    <p:anim calcmode="lin" valueType="num">
                                      <p:cBhvr>
                                        <p:cTn id="139" dur="750" fill="hold"/>
                                        <p:tgtEl>
                                          <p:spTgt spid="53"/>
                                        </p:tgtEl>
                                        <p:attrNameLst>
                                          <p:attrName>ppt_y</p:attrName>
                                        </p:attrNameLst>
                                      </p:cBhvr>
                                      <p:tavLst>
                                        <p:tav tm="0">
                                          <p:val>
                                            <p:strVal val="#ppt_y-.1"/>
                                          </p:val>
                                        </p:tav>
                                        <p:tav tm="100000">
                                          <p:val>
                                            <p:strVal val="#ppt_y"/>
                                          </p:val>
                                        </p:tav>
                                      </p:tavLst>
                                    </p:anim>
                                  </p:childTnLst>
                                </p:cTn>
                              </p:par>
                            </p:childTnLst>
                          </p:cTn>
                        </p:par>
                        <p:par>
                          <p:cTn id="140" fill="hold">
                            <p:stCondLst>
                              <p:cond delay="2250"/>
                            </p:stCondLst>
                            <p:childTnLst>
                              <p:par>
                                <p:cTn id="141" presetID="47" presetClass="entr" presetSubtype="0" fill="hold" nodeType="after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1000"/>
                                        <p:tgtEl>
                                          <p:spTgt spid="45"/>
                                        </p:tgtEl>
                                      </p:cBhvr>
                                    </p:animEffect>
                                    <p:anim calcmode="lin" valueType="num">
                                      <p:cBhvr>
                                        <p:cTn id="144" dur="1000" fill="hold"/>
                                        <p:tgtEl>
                                          <p:spTgt spid="45"/>
                                        </p:tgtEl>
                                        <p:attrNameLst>
                                          <p:attrName>ppt_x</p:attrName>
                                        </p:attrNameLst>
                                      </p:cBhvr>
                                      <p:tavLst>
                                        <p:tav tm="0">
                                          <p:val>
                                            <p:strVal val="#ppt_x"/>
                                          </p:val>
                                        </p:tav>
                                        <p:tav tm="100000">
                                          <p:val>
                                            <p:strVal val="#ppt_x"/>
                                          </p:val>
                                        </p:tav>
                                      </p:tavLst>
                                    </p:anim>
                                    <p:anim calcmode="lin" valueType="num">
                                      <p:cBhvr>
                                        <p:cTn id="145" dur="1000" fill="hold"/>
                                        <p:tgtEl>
                                          <p:spTgt spid="45"/>
                                        </p:tgtEl>
                                        <p:attrNameLst>
                                          <p:attrName>ppt_y</p:attrName>
                                        </p:attrNameLst>
                                      </p:cBhvr>
                                      <p:tavLst>
                                        <p:tav tm="0">
                                          <p:val>
                                            <p:strVal val="#ppt_y-.1"/>
                                          </p:val>
                                        </p:tav>
                                        <p:tav tm="100000">
                                          <p:val>
                                            <p:strVal val="#ppt_y"/>
                                          </p:val>
                                        </p:tav>
                                      </p:tavLst>
                                    </p:anim>
                                  </p:childTnLst>
                                </p:cTn>
                              </p:par>
                              <p:par>
                                <p:cTn id="146" presetID="47" presetClass="entr" presetSubtype="0" fill="hold" nodeType="with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fade">
                                      <p:cBhvr>
                                        <p:cTn id="148" dur="1000"/>
                                        <p:tgtEl>
                                          <p:spTgt spid="41"/>
                                        </p:tgtEl>
                                      </p:cBhvr>
                                    </p:animEffect>
                                    <p:anim calcmode="lin" valueType="num">
                                      <p:cBhvr>
                                        <p:cTn id="149" dur="1000" fill="hold"/>
                                        <p:tgtEl>
                                          <p:spTgt spid="41"/>
                                        </p:tgtEl>
                                        <p:attrNameLst>
                                          <p:attrName>ppt_x</p:attrName>
                                        </p:attrNameLst>
                                      </p:cBhvr>
                                      <p:tavLst>
                                        <p:tav tm="0">
                                          <p:val>
                                            <p:strVal val="#ppt_x"/>
                                          </p:val>
                                        </p:tav>
                                        <p:tav tm="100000">
                                          <p:val>
                                            <p:strVal val="#ppt_x"/>
                                          </p:val>
                                        </p:tav>
                                      </p:tavLst>
                                    </p:anim>
                                    <p:anim calcmode="lin" valueType="num">
                                      <p:cBhvr>
                                        <p:cTn id="150" dur="1000" fill="hold"/>
                                        <p:tgtEl>
                                          <p:spTgt spid="41"/>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25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1000"/>
                                        <p:tgtEl>
                                          <p:spTgt spid="46"/>
                                        </p:tgtEl>
                                      </p:cBhvr>
                                    </p:animEffect>
                                    <p:anim calcmode="lin" valueType="num">
                                      <p:cBhvr>
                                        <p:cTn id="154" dur="1000" fill="hold"/>
                                        <p:tgtEl>
                                          <p:spTgt spid="46"/>
                                        </p:tgtEl>
                                        <p:attrNameLst>
                                          <p:attrName>ppt_x</p:attrName>
                                        </p:attrNameLst>
                                      </p:cBhvr>
                                      <p:tavLst>
                                        <p:tav tm="0">
                                          <p:val>
                                            <p:strVal val="#ppt_x"/>
                                          </p:val>
                                        </p:tav>
                                        <p:tav tm="100000">
                                          <p:val>
                                            <p:strVal val="#ppt_x"/>
                                          </p:val>
                                        </p:tav>
                                      </p:tavLst>
                                    </p:anim>
                                    <p:anim calcmode="lin" valueType="num">
                                      <p:cBhvr>
                                        <p:cTn id="155" dur="1000" fill="hold"/>
                                        <p:tgtEl>
                                          <p:spTgt spid="46"/>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250"/>
                                  </p:stCondLst>
                                  <p:childTnLst>
                                    <p:set>
                                      <p:cBhvr>
                                        <p:cTn id="157" dur="1" fill="hold">
                                          <p:stCondLst>
                                            <p:cond delay="0"/>
                                          </p:stCondLst>
                                        </p:cTn>
                                        <p:tgtEl>
                                          <p:spTgt spid="42"/>
                                        </p:tgtEl>
                                        <p:attrNameLst>
                                          <p:attrName>style.visibility</p:attrName>
                                        </p:attrNameLst>
                                      </p:cBhvr>
                                      <p:to>
                                        <p:strVal val="visible"/>
                                      </p:to>
                                    </p:set>
                                    <p:animEffect transition="in" filter="fade">
                                      <p:cBhvr>
                                        <p:cTn id="158" dur="1000"/>
                                        <p:tgtEl>
                                          <p:spTgt spid="42"/>
                                        </p:tgtEl>
                                      </p:cBhvr>
                                    </p:animEffect>
                                    <p:anim calcmode="lin" valueType="num">
                                      <p:cBhvr>
                                        <p:cTn id="159" dur="1000" fill="hold"/>
                                        <p:tgtEl>
                                          <p:spTgt spid="42"/>
                                        </p:tgtEl>
                                        <p:attrNameLst>
                                          <p:attrName>ppt_x</p:attrName>
                                        </p:attrNameLst>
                                      </p:cBhvr>
                                      <p:tavLst>
                                        <p:tav tm="0">
                                          <p:val>
                                            <p:strVal val="#ppt_x"/>
                                          </p:val>
                                        </p:tav>
                                        <p:tav tm="100000">
                                          <p:val>
                                            <p:strVal val="#ppt_x"/>
                                          </p:val>
                                        </p:tav>
                                      </p:tavLst>
                                    </p:anim>
                                    <p:anim calcmode="lin" valueType="num">
                                      <p:cBhvr>
                                        <p:cTn id="160" dur="1000" fill="hold"/>
                                        <p:tgtEl>
                                          <p:spTgt spid="42"/>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500"/>
                                  </p:stCondLst>
                                  <p:childTnLst>
                                    <p:set>
                                      <p:cBhvr>
                                        <p:cTn id="162" dur="1" fill="hold">
                                          <p:stCondLst>
                                            <p:cond delay="0"/>
                                          </p:stCondLst>
                                        </p:cTn>
                                        <p:tgtEl>
                                          <p:spTgt spid="43"/>
                                        </p:tgtEl>
                                        <p:attrNameLst>
                                          <p:attrName>style.visibility</p:attrName>
                                        </p:attrNameLst>
                                      </p:cBhvr>
                                      <p:to>
                                        <p:strVal val="visible"/>
                                      </p:to>
                                    </p:set>
                                    <p:animEffect transition="in" filter="fade">
                                      <p:cBhvr>
                                        <p:cTn id="163" dur="1000"/>
                                        <p:tgtEl>
                                          <p:spTgt spid="43"/>
                                        </p:tgtEl>
                                      </p:cBhvr>
                                    </p:animEffect>
                                    <p:anim calcmode="lin" valueType="num">
                                      <p:cBhvr>
                                        <p:cTn id="164" dur="1000" fill="hold"/>
                                        <p:tgtEl>
                                          <p:spTgt spid="43"/>
                                        </p:tgtEl>
                                        <p:attrNameLst>
                                          <p:attrName>ppt_x</p:attrName>
                                        </p:attrNameLst>
                                      </p:cBhvr>
                                      <p:tavLst>
                                        <p:tav tm="0">
                                          <p:val>
                                            <p:strVal val="#ppt_x"/>
                                          </p:val>
                                        </p:tav>
                                        <p:tav tm="100000">
                                          <p:val>
                                            <p:strVal val="#ppt_x"/>
                                          </p:val>
                                        </p:tav>
                                      </p:tavLst>
                                    </p:anim>
                                    <p:anim calcmode="lin" valueType="num">
                                      <p:cBhvr>
                                        <p:cTn id="165" dur="1000" fill="hold"/>
                                        <p:tgtEl>
                                          <p:spTgt spid="43"/>
                                        </p:tgtEl>
                                        <p:attrNameLst>
                                          <p:attrName>ppt_y</p:attrName>
                                        </p:attrNameLst>
                                      </p:cBhvr>
                                      <p:tavLst>
                                        <p:tav tm="0">
                                          <p:val>
                                            <p:strVal val="#ppt_y-.1"/>
                                          </p:val>
                                        </p:tav>
                                        <p:tav tm="100000">
                                          <p:val>
                                            <p:strVal val="#ppt_y"/>
                                          </p:val>
                                        </p:tav>
                                      </p:tavLst>
                                    </p:anim>
                                  </p:childTnLst>
                                </p:cTn>
                              </p:par>
                              <p:par>
                                <p:cTn id="166" presetID="47" presetClass="entr" presetSubtype="0" fill="hold" nodeType="withEffect">
                                  <p:stCondLst>
                                    <p:cond delay="50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1000"/>
                                        <p:tgtEl>
                                          <p:spTgt spid="47"/>
                                        </p:tgtEl>
                                      </p:cBhvr>
                                    </p:animEffect>
                                    <p:anim calcmode="lin" valueType="num">
                                      <p:cBhvr>
                                        <p:cTn id="169" dur="1000" fill="hold"/>
                                        <p:tgtEl>
                                          <p:spTgt spid="47"/>
                                        </p:tgtEl>
                                        <p:attrNameLst>
                                          <p:attrName>ppt_x</p:attrName>
                                        </p:attrNameLst>
                                      </p:cBhvr>
                                      <p:tavLst>
                                        <p:tav tm="0">
                                          <p:val>
                                            <p:strVal val="#ppt_x"/>
                                          </p:val>
                                        </p:tav>
                                        <p:tav tm="100000">
                                          <p:val>
                                            <p:strVal val="#ppt_x"/>
                                          </p:val>
                                        </p:tav>
                                      </p:tavLst>
                                    </p:anim>
                                    <p:anim calcmode="lin" valueType="num">
                                      <p:cBhvr>
                                        <p:cTn id="170" dur="1000" fill="hold"/>
                                        <p:tgtEl>
                                          <p:spTgt spid="47"/>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750"/>
                                  </p:stCondLst>
                                  <p:childTnLst>
                                    <p:set>
                                      <p:cBhvr>
                                        <p:cTn id="172" dur="1" fill="hold">
                                          <p:stCondLst>
                                            <p:cond delay="0"/>
                                          </p:stCondLst>
                                        </p:cTn>
                                        <p:tgtEl>
                                          <p:spTgt spid="49"/>
                                        </p:tgtEl>
                                        <p:attrNameLst>
                                          <p:attrName>style.visibility</p:attrName>
                                        </p:attrNameLst>
                                      </p:cBhvr>
                                      <p:to>
                                        <p:strVal val="visible"/>
                                      </p:to>
                                    </p:set>
                                    <p:animEffect transition="in" filter="fade">
                                      <p:cBhvr>
                                        <p:cTn id="173" dur="1000"/>
                                        <p:tgtEl>
                                          <p:spTgt spid="49"/>
                                        </p:tgtEl>
                                      </p:cBhvr>
                                    </p:animEffect>
                                    <p:anim calcmode="lin" valueType="num">
                                      <p:cBhvr>
                                        <p:cTn id="174" dur="1000" fill="hold"/>
                                        <p:tgtEl>
                                          <p:spTgt spid="49"/>
                                        </p:tgtEl>
                                        <p:attrNameLst>
                                          <p:attrName>ppt_x</p:attrName>
                                        </p:attrNameLst>
                                      </p:cBhvr>
                                      <p:tavLst>
                                        <p:tav tm="0">
                                          <p:val>
                                            <p:strVal val="#ppt_x"/>
                                          </p:val>
                                        </p:tav>
                                        <p:tav tm="100000">
                                          <p:val>
                                            <p:strVal val="#ppt_x"/>
                                          </p:val>
                                        </p:tav>
                                      </p:tavLst>
                                    </p:anim>
                                    <p:anim calcmode="lin" valueType="num">
                                      <p:cBhvr>
                                        <p:cTn id="175" dur="1000" fill="hold"/>
                                        <p:tgtEl>
                                          <p:spTgt spid="49"/>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750"/>
                                  </p:stCondLst>
                                  <p:childTnLst>
                                    <p:set>
                                      <p:cBhvr>
                                        <p:cTn id="177" dur="1" fill="hold">
                                          <p:stCondLst>
                                            <p:cond delay="0"/>
                                          </p:stCondLst>
                                        </p:cTn>
                                        <p:tgtEl>
                                          <p:spTgt spid="50"/>
                                        </p:tgtEl>
                                        <p:attrNameLst>
                                          <p:attrName>style.visibility</p:attrName>
                                        </p:attrNameLst>
                                      </p:cBhvr>
                                      <p:to>
                                        <p:strVal val="visible"/>
                                      </p:to>
                                    </p:set>
                                    <p:animEffect transition="in" filter="fade">
                                      <p:cBhvr>
                                        <p:cTn id="178" dur="1000"/>
                                        <p:tgtEl>
                                          <p:spTgt spid="50"/>
                                        </p:tgtEl>
                                      </p:cBhvr>
                                    </p:animEffect>
                                    <p:anim calcmode="lin" valueType="num">
                                      <p:cBhvr>
                                        <p:cTn id="179" dur="1000" fill="hold"/>
                                        <p:tgtEl>
                                          <p:spTgt spid="50"/>
                                        </p:tgtEl>
                                        <p:attrNameLst>
                                          <p:attrName>ppt_x</p:attrName>
                                        </p:attrNameLst>
                                      </p:cBhvr>
                                      <p:tavLst>
                                        <p:tav tm="0">
                                          <p:val>
                                            <p:strVal val="#ppt_x"/>
                                          </p:val>
                                        </p:tav>
                                        <p:tav tm="100000">
                                          <p:val>
                                            <p:strVal val="#ppt_x"/>
                                          </p:val>
                                        </p:tav>
                                      </p:tavLst>
                                    </p:anim>
                                    <p:anim calcmode="lin" valueType="num">
                                      <p:cBhvr>
                                        <p:cTn id="180" dur="1000" fill="hold"/>
                                        <p:tgtEl>
                                          <p:spTgt spid="50"/>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1000"/>
                                  </p:stCondLst>
                                  <p:childTnLst>
                                    <p:set>
                                      <p:cBhvr>
                                        <p:cTn id="182" dur="1" fill="hold">
                                          <p:stCondLst>
                                            <p:cond delay="0"/>
                                          </p:stCondLst>
                                        </p:cTn>
                                        <p:tgtEl>
                                          <p:spTgt spid="51"/>
                                        </p:tgtEl>
                                        <p:attrNameLst>
                                          <p:attrName>style.visibility</p:attrName>
                                        </p:attrNameLst>
                                      </p:cBhvr>
                                      <p:to>
                                        <p:strVal val="visible"/>
                                      </p:to>
                                    </p:set>
                                    <p:animEffect transition="in" filter="fade">
                                      <p:cBhvr>
                                        <p:cTn id="183" dur="1000"/>
                                        <p:tgtEl>
                                          <p:spTgt spid="51"/>
                                        </p:tgtEl>
                                      </p:cBhvr>
                                    </p:animEffect>
                                    <p:anim calcmode="lin" valueType="num">
                                      <p:cBhvr>
                                        <p:cTn id="184" dur="1000" fill="hold"/>
                                        <p:tgtEl>
                                          <p:spTgt spid="51"/>
                                        </p:tgtEl>
                                        <p:attrNameLst>
                                          <p:attrName>ppt_x</p:attrName>
                                        </p:attrNameLst>
                                      </p:cBhvr>
                                      <p:tavLst>
                                        <p:tav tm="0">
                                          <p:val>
                                            <p:strVal val="#ppt_x"/>
                                          </p:val>
                                        </p:tav>
                                        <p:tav tm="100000">
                                          <p:val>
                                            <p:strVal val="#ppt_x"/>
                                          </p:val>
                                        </p:tav>
                                      </p:tavLst>
                                    </p:anim>
                                    <p:anim calcmode="lin" valueType="num">
                                      <p:cBhvr>
                                        <p:cTn id="185" dur="1000" fill="hold"/>
                                        <p:tgtEl>
                                          <p:spTgt spid="51"/>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1000"/>
                                  </p:stCondLst>
                                  <p:childTnLst>
                                    <p:set>
                                      <p:cBhvr>
                                        <p:cTn id="187" dur="1" fill="hold">
                                          <p:stCondLst>
                                            <p:cond delay="0"/>
                                          </p:stCondLst>
                                        </p:cTn>
                                        <p:tgtEl>
                                          <p:spTgt spid="52"/>
                                        </p:tgtEl>
                                        <p:attrNameLst>
                                          <p:attrName>style.visibility</p:attrName>
                                        </p:attrNameLst>
                                      </p:cBhvr>
                                      <p:to>
                                        <p:strVal val="visible"/>
                                      </p:to>
                                    </p:set>
                                    <p:animEffect transition="in" filter="fade">
                                      <p:cBhvr>
                                        <p:cTn id="188" dur="1000"/>
                                        <p:tgtEl>
                                          <p:spTgt spid="52"/>
                                        </p:tgtEl>
                                      </p:cBhvr>
                                    </p:animEffect>
                                    <p:anim calcmode="lin" valueType="num">
                                      <p:cBhvr>
                                        <p:cTn id="189" dur="1000" fill="hold"/>
                                        <p:tgtEl>
                                          <p:spTgt spid="52"/>
                                        </p:tgtEl>
                                        <p:attrNameLst>
                                          <p:attrName>ppt_x</p:attrName>
                                        </p:attrNameLst>
                                      </p:cBhvr>
                                      <p:tavLst>
                                        <p:tav tm="0">
                                          <p:val>
                                            <p:strVal val="#ppt_x"/>
                                          </p:val>
                                        </p:tav>
                                        <p:tav tm="100000">
                                          <p:val>
                                            <p:strVal val="#ppt_x"/>
                                          </p:val>
                                        </p:tav>
                                      </p:tavLst>
                                    </p:anim>
                                    <p:anim calcmode="lin" valueType="num">
                                      <p:cBhvr>
                                        <p:cTn id="190" dur="1000" fill="hold"/>
                                        <p:tgtEl>
                                          <p:spTgt spid="52"/>
                                        </p:tgtEl>
                                        <p:attrNameLst>
                                          <p:attrName>ppt_y</p:attrName>
                                        </p:attrNameLst>
                                      </p:cBhvr>
                                      <p:tavLst>
                                        <p:tav tm="0">
                                          <p:val>
                                            <p:strVal val="#ppt_y-.1"/>
                                          </p:val>
                                        </p:tav>
                                        <p:tav tm="100000">
                                          <p:val>
                                            <p:strVal val="#ppt_y"/>
                                          </p:val>
                                        </p:tav>
                                      </p:tavLst>
                                    </p:anim>
                                  </p:childTnLst>
                                </p:cTn>
                              </p:par>
                            </p:childTnLst>
                          </p:cTn>
                        </p:par>
                        <p:par>
                          <p:cTn id="191" fill="hold">
                            <p:stCondLst>
                              <p:cond delay="4250"/>
                            </p:stCondLst>
                            <p:childTnLst>
                              <p:par>
                                <p:cTn id="192" presetID="53" presetClass="entr" presetSubtype="16" fill="hold" grpId="0" nodeType="afterEffect">
                                  <p:stCondLst>
                                    <p:cond delay="250"/>
                                  </p:stCondLst>
                                  <p:childTnLst>
                                    <p:set>
                                      <p:cBhvr>
                                        <p:cTn id="193" dur="1" fill="hold">
                                          <p:stCondLst>
                                            <p:cond delay="0"/>
                                          </p:stCondLst>
                                        </p:cTn>
                                        <p:tgtEl>
                                          <p:spTgt spid="12"/>
                                        </p:tgtEl>
                                        <p:attrNameLst>
                                          <p:attrName>style.visibility</p:attrName>
                                        </p:attrNameLst>
                                      </p:cBhvr>
                                      <p:to>
                                        <p:strVal val="visible"/>
                                      </p:to>
                                    </p:set>
                                    <p:anim calcmode="lin" valueType="num">
                                      <p:cBhvr>
                                        <p:cTn id="194" dur="500" fill="hold"/>
                                        <p:tgtEl>
                                          <p:spTgt spid="12"/>
                                        </p:tgtEl>
                                        <p:attrNameLst>
                                          <p:attrName>ppt_w</p:attrName>
                                        </p:attrNameLst>
                                      </p:cBhvr>
                                      <p:tavLst>
                                        <p:tav tm="0">
                                          <p:val>
                                            <p:fltVal val="0"/>
                                          </p:val>
                                        </p:tav>
                                        <p:tav tm="100000">
                                          <p:val>
                                            <p:strVal val="#ppt_w"/>
                                          </p:val>
                                        </p:tav>
                                      </p:tavLst>
                                    </p:anim>
                                    <p:anim calcmode="lin" valueType="num">
                                      <p:cBhvr>
                                        <p:cTn id="195" dur="500" fill="hold"/>
                                        <p:tgtEl>
                                          <p:spTgt spid="12"/>
                                        </p:tgtEl>
                                        <p:attrNameLst>
                                          <p:attrName>ppt_h</p:attrName>
                                        </p:attrNameLst>
                                      </p:cBhvr>
                                      <p:tavLst>
                                        <p:tav tm="0">
                                          <p:val>
                                            <p:fltVal val="0"/>
                                          </p:val>
                                        </p:tav>
                                        <p:tav tm="100000">
                                          <p:val>
                                            <p:strVal val="#ppt_h"/>
                                          </p:val>
                                        </p:tav>
                                      </p:tavLst>
                                    </p:anim>
                                    <p:animEffect transition="in" filter="fade">
                                      <p:cBhvr>
                                        <p:cTn id="196" dur="500"/>
                                        <p:tgtEl>
                                          <p:spTgt spid="12"/>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13"/>
                                        </p:tgtEl>
                                        <p:attrNameLst>
                                          <p:attrName>style.visibility</p:attrName>
                                        </p:attrNameLst>
                                      </p:cBhvr>
                                      <p:to>
                                        <p:strVal val="visible"/>
                                      </p:to>
                                    </p:set>
                                    <p:animEffect transition="in" filter="fade">
                                      <p:cBhvr>
                                        <p:cTn id="201" dur="250"/>
                                        <p:tgtEl>
                                          <p:spTgt spid="13"/>
                                        </p:tgtEl>
                                      </p:cBhvr>
                                    </p:animEffect>
                                  </p:childTnLst>
                                </p:cTn>
                              </p:par>
                            </p:childTnLst>
                          </p:cTn>
                        </p:par>
                        <p:par>
                          <p:cTn id="202" fill="hold">
                            <p:stCondLst>
                              <p:cond delay="250"/>
                            </p:stCondLst>
                            <p:childTnLst>
                              <p:par>
                                <p:cTn id="203" presetID="42" presetClass="entr" presetSubtype="0" fill="hold" nodeType="afterEffect">
                                  <p:stCondLst>
                                    <p:cond delay="0"/>
                                  </p:stCondLst>
                                  <p:childTnLst>
                                    <p:set>
                                      <p:cBhvr>
                                        <p:cTn id="204" dur="1" fill="hold">
                                          <p:stCondLst>
                                            <p:cond delay="0"/>
                                          </p:stCondLst>
                                        </p:cTn>
                                        <p:tgtEl>
                                          <p:spTgt spid="116"/>
                                        </p:tgtEl>
                                        <p:attrNameLst>
                                          <p:attrName>style.visibility</p:attrName>
                                        </p:attrNameLst>
                                      </p:cBhvr>
                                      <p:to>
                                        <p:strVal val="visible"/>
                                      </p:to>
                                    </p:set>
                                    <p:animEffect transition="in" filter="fade">
                                      <p:cBhvr>
                                        <p:cTn id="205" dur="750"/>
                                        <p:tgtEl>
                                          <p:spTgt spid="116"/>
                                        </p:tgtEl>
                                      </p:cBhvr>
                                    </p:animEffect>
                                    <p:anim calcmode="lin" valueType="num">
                                      <p:cBhvr>
                                        <p:cTn id="206" dur="750" fill="hold"/>
                                        <p:tgtEl>
                                          <p:spTgt spid="116"/>
                                        </p:tgtEl>
                                        <p:attrNameLst>
                                          <p:attrName>ppt_x</p:attrName>
                                        </p:attrNameLst>
                                      </p:cBhvr>
                                      <p:tavLst>
                                        <p:tav tm="0">
                                          <p:val>
                                            <p:strVal val="#ppt_x"/>
                                          </p:val>
                                        </p:tav>
                                        <p:tav tm="100000">
                                          <p:val>
                                            <p:strVal val="#ppt_x"/>
                                          </p:val>
                                        </p:tav>
                                      </p:tavLst>
                                    </p:anim>
                                    <p:anim calcmode="lin" valueType="num">
                                      <p:cBhvr>
                                        <p:cTn id="207" dur="750" fill="hold"/>
                                        <p:tgtEl>
                                          <p:spTgt spid="116"/>
                                        </p:tgtEl>
                                        <p:attrNameLst>
                                          <p:attrName>ppt_y</p:attrName>
                                        </p:attrNameLst>
                                      </p:cBhvr>
                                      <p:tavLst>
                                        <p:tav tm="0">
                                          <p:val>
                                            <p:strVal val="#ppt_y+.1"/>
                                          </p:val>
                                        </p:tav>
                                        <p:tav tm="100000">
                                          <p:val>
                                            <p:strVal val="#ppt_y"/>
                                          </p:val>
                                        </p:tav>
                                      </p:tavLst>
                                    </p:anim>
                                  </p:childTnLst>
                                </p:cTn>
                              </p:par>
                              <p:par>
                                <p:cTn id="208" presetID="42" presetClass="entr" presetSubtype="0" fill="hold" nodeType="withEffect">
                                  <p:stCondLst>
                                    <p:cond delay="0"/>
                                  </p:stCondLst>
                                  <p:childTnLst>
                                    <p:set>
                                      <p:cBhvr>
                                        <p:cTn id="209" dur="1" fill="hold">
                                          <p:stCondLst>
                                            <p:cond delay="0"/>
                                          </p:stCondLst>
                                        </p:cTn>
                                        <p:tgtEl>
                                          <p:spTgt spid="1034"/>
                                        </p:tgtEl>
                                        <p:attrNameLst>
                                          <p:attrName>style.visibility</p:attrName>
                                        </p:attrNameLst>
                                      </p:cBhvr>
                                      <p:to>
                                        <p:strVal val="visible"/>
                                      </p:to>
                                    </p:set>
                                    <p:animEffect transition="in" filter="fade">
                                      <p:cBhvr>
                                        <p:cTn id="210" dur="750"/>
                                        <p:tgtEl>
                                          <p:spTgt spid="1034"/>
                                        </p:tgtEl>
                                      </p:cBhvr>
                                    </p:animEffect>
                                    <p:anim calcmode="lin" valueType="num">
                                      <p:cBhvr>
                                        <p:cTn id="211" dur="750" fill="hold"/>
                                        <p:tgtEl>
                                          <p:spTgt spid="1034"/>
                                        </p:tgtEl>
                                        <p:attrNameLst>
                                          <p:attrName>ppt_x</p:attrName>
                                        </p:attrNameLst>
                                      </p:cBhvr>
                                      <p:tavLst>
                                        <p:tav tm="0">
                                          <p:val>
                                            <p:strVal val="#ppt_x"/>
                                          </p:val>
                                        </p:tav>
                                        <p:tav tm="100000">
                                          <p:val>
                                            <p:strVal val="#ppt_x"/>
                                          </p:val>
                                        </p:tav>
                                      </p:tavLst>
                                    </p:anim>
                                    <p:anim calcmode="lin" valueType="num">
                                      <p:cBhvr>
                                        <p:cTn id="212" dur="750" fill="hold"/>
                                        <p:tgtEl>
                                          <p:spTgt spid="1034"/>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250"/>
                                  </p:stCondLst>
                                  <p:childTnLst>
                                    <p:set>
                                      <p:cBhvr>
                                        <p:cTn id="214" dur="1" fill="hold">
                                          <p:stCondLst>
                                            <p:cond delay="0"/>
                                          </p:stCondLst>
                                        </p:cTn>
                                        <p:tgtEl>
                                          <p:spTgt spid="122"/>
                                        </p:tgtEl>
                                        <p:attrNameLst>
                                          <p:attrName>style.visibility</p:attrName>
                                        </p:attrNameLst>
                                      </p:cBhvr>
                                      <p:to>
                                        <p:strVal val="visible"/>
                                      </p:to>
                                    </p:set>
                                    <p:animEffect transition="in" filter="fade">
                                      <p:cBhvr>
                                        <p:cTn id="215" dur="750"/>
                                        <p:tgtEl>
                                          <p:spTgt spid="122"/>
                                        </p:tgtEl>
                                      </p:cBhvr>
                                    </p:animEffect>
                                    <p:anim calcmode="lin" valueType="num">
                                      <p:cBhvr>
                                        <p:cTn id="216" dur="750" fill="hold"/>
                                        <p:tgtEl>
                                          <p:spTgt spid="122"/>
                                        </p:tgtEl>
                                        <p:attrNameLst>
                                          <p:attrName>ppt_x</p:attrName>
                                        </p:attrNameLst>
                                      </p:cBhvr>
                                      <p:tavLst>
                                        <p:tav tm="0">
                                          <p:val>
                                            <p:strVal val="#ppt_x"/>
                                          </p:val>
                                        </p:tav>
                                        <p:tav tm="100000">
                                          <p:val>
                                            <p:strVal val="#ppt_x"/>
                                          </p:val>
                                        </p:tav>
                                      </p:tavLst>
                                    </p:anim>
                                    <p:anim calcmode="lin" valueType="num">
                                      <p:cBhvr>
                                        <p:cTn id="217" dur="750" fill="hold"/>
                                        <p:tgtEl>
                                          <p:spTgt spid="122"/>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250"/>
                                  </p:stCondLst>
                                  <p:childTnLst>
                                    <p:set>
                                      <p:cBhvr>
                                        <p:cTn id="219" dur="1" fill="hold">
                                          <p:stCondLst>
                                            <p:cond delay="0"/>
                                          </p:stCondLst>
                                        </p:cTn>
                                        <p:tgtEl>
                                          <p:spTgt spid="123"/>
                                        </p:tgtEl>
                                        <p:attrNameLst>
                                          <p:attrName>style.visibility</p:attrName>
                                        </p:attrNameLst>
                                      </p:cBhvr>
                                      <p:to>
                                        <p:strVal val="visible"/>
                                      </p:to>
                                    </p:set>
                                    <p:animEffect transition="in" filter="fade">
                                      <p:cBhvr>
                                        <p:cTn id="220" dur="750"/>
                                        <p:tgtEl>
                                          <p:spTgt spid="123"/>
                                        </p:tgtEl>
                                      </p:cBhvr>
                                    </p:animEffect>
                                    <p:anim calcmode="lin" valueType="num">
                                      <p:cBhvr>
                                        <p:cTn id="221" dur="750" fill="hold"/>
                                        <p:tgtEl>
                                          <p:spTgt spid="123"/>
                                        </p:tgtEl>
                                        <p:attrNameLst>
                                          <p:attrName>ppt_x</p:attrName>
                                        </p:attrNameLst>
                                      </p:cBhvr>
                                      <p:tavLst>
                                        <p:tav tm="0">
                                          <p:val>
                                            <p:strVal val="#ppt_x"/>
                                          </p:val>
                                        </p:tav>
                                        <p:tav tm="100000">
                                          <p:val>
                                            <p:strVal val="#ppt_x"/>
                                          </p:val>
                                        </p:tav>
                                      </p:tavLst>
                                    </p:anim>
                                    <p:anim calcmode="lin" valueType="num">
                                      <p:cBhvr>
                                        <p:cTn id="222" dur="750" fill="hold"/>
                                        <p:tgtEl>
                                          <p:spTgt spid="123"/>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750"/>
                                  </p:stCondLst>
                                  <p:childTnLst>
                                    <p:set>
                                      <p:cBhvr>
                                        <p:cTn id="224" dur="1" fill="hold">
                                          <p:stCondLst>
                                            <p:cond delay="0"/>
                                          </p:stCondLst>
                                        </p:cTn>
                                        <p:tgtEl>
                                          <p:spTgt spid="120"/>
                                        </p:tgtEl>
                                        <p:attrNameLst>
                                          <p:attrName>style.visibility</p:attrName>
                                        </p:attrNameLst>
                                      </p:cBhvr>
                                      <p:to>
                                        <p:strVal val="visible"/>
                                      </p:to>
                                    </p:set>
                                    <p:animEffect transition="in" filter="fade">
                                      <p:cBhvr>
                                        <p:cTn id="225" dur="750"/>
                                        <p:tgtEl>
                                          <p:spTgt spid="120"/>
                                        </p:tgtEl>
                                      </p:cBhvr>
                                    </p:animEffect>
                                    <p:anim calcmode="lin" valueType="num">
                                      <p:cBhvr>
                                        <p:cTn id="226" dur="750" fill="hold"/>
                                        <p:tgtEl>
                                          <p:spTgt spid="120"/>
                                        </p:tgtEl>
                                        <p:attrNameLst>
                                          <p:attrName>ppt_x</p:attrName>
                                        </p:attrNameLst>
                                      </p:cBhvr>
                                      <p:tavLst>
                                        <p:tav tm="0">
                                          <p:val>
                                            <p:strVal val="#ppt_x"/>
                                          </p:val>
                                        </p:tav>
                                        <p:tav tm="100000">
                                          <p:val>
                                            <p:strVal val="#ppt_x"/>
                                          </p:val>
                                        </p:tav>
                                      </p:tavLst>
                                    </p:anim>
                                    <p:anim calcmode="lin" valueType="num">
                                      <p:cBhvr>
                                        <p:cTn id="227" dur="750" fill="hold"/>
                                        <p:tgtEl>
                                          <p:spTgt spid="120"/>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750"/>
                                  </p:stCondLst>
                                  <p:childTnLst>
                                    <p:set>
                                      <p:cBhvr>
                                        <p:cTn id="229" dur="1" fill="hold">
                                          <p:stCondLst>
                                            <p:cond delay="0"/>
                                          </p:stCondLst>
                                        </p:cTn>
                                        <p:tgtEl>
                                          <p:spTgt spid="119"/>
                                        </p:tgtEl>
                                        <p:attrNameLst>
                                          <p:attrName>style.visibility</p:attrName>
                                        </p:attrNameLst>
                                      </p:cBhvr>
                                      <p:to>
                                        <p:strVal val="visible"/>
                                      </p:to>
                                    </p:set>
                                    <p:animEffect transition="in" filter="fade">
                                      <p:cBhvr>
                                        <p:cTn id="230" dur="750"/>
                                        <p:tgtEl>
                                          <p:spTgt spid="119"/>
                                        </p:tgtEl>
                                      </p:cBhvr>
                                    </p:animEffect>
                                    <p:anim calcmode="lin" valueType="num">
                                      <p:cBhvr>
                                        <p:cTn id="231" dur="750" fill="hold"/>
                                        <p:tgtEl>
                                          <p:spTgt spid="119"/>
                                        </p:tgtEl>
                                        <p:attrNameLst>
                                          <p:attrName>ppt_x</p:attrName>
                                        </p:attrNameLst>
                                      </p:cBhvr>
                                      <p:tavLst>
                                        <p:tav tm="0">
                                          <p:val>
                                            <p:strVal val="#ppt_x"/>
                                          </p:val>
                                        </p:tav>
                                        <p:tav tm="100000">
                                          <p:val>
                                            <p:strVal val="#ppt_x"/>
                                          </p:val>
                                        </p:tav>
                                      </p:tavLst>
                                    </p:anim>
                                    <p:anim calcmode="lin" valueType="num">
                                      <p:cBhvr>
                                        <p:cTn id="232" dur="750" fill="hold"/>
                                        <p:tgtEl>
                                          <p:spTgt spid="119"/>
                                        </p:tgtEl>
                                        <p:attrNameLst>
                                          <p:attrName>ppt_y</p:attrName>
                                        </p:attrNameLst>
                                      </p:cBhvr>
                                      <p:tavLst>
                                        <p:tav tm="0">
                                          <p:val>
                                            <p:strVal val="#ppt_y+.1"/>
                                          </p:val>
                                        </p:tav>
                                        <p:tav tm="100000">
                                          <p:val>
                                            <p:strVal val="#ppt_y"/>
                                          </p:val>
                                        </p:tav>
                                      </p:tavLst>
                                    </p:anim>
                                  </p:childTnLst>
                                </p:cTn>
                              </p:par>
                            </p:childTnLst>
                          </p:cTn>
                        </p:par>
                        <p:par>
                          <p:cTn id="233" fill="hold">
                            <p:stCondLst>
                              <p:cond delay="1750"/>
                            </p:stCondLst>
                            <p:childTnLst>
                              <p:par>
                                <p:cTn id="234" presetID="22" presetClass="entr" presetSubtype="2" fill="hold" grpId="0" nodeType="afterEffect">
                                  <p:stCondLst>
                                    <p:cond delay="0"/>
                                  </p:stCondLst>
                                  <p:childTnLst>
                                    <p:set>
                                      <p:cBhvr>
                                        <p:cTn id="235" dur="1" fill="hold">
                                          <p:stCondLst>
                                            <p:cond delay="0"/>
                                          </p:stCondLst>
                                        </p:cTn>
                                        <p:tgtEl>
                                          <p:spTgt spid="118"/>
                                        </p:tgtEl>
                                        <p:attrNameLst>
                                          <p:attrName>style.visibility</p:attrName>
                                        </p:attrNameLst>
                                      </p:cBhvr>
                                      <p:to>
                                        <p:strVal val="visible"/>
                                      </p:to>
                                    </p:set>
                                    <p:animEffect transition="in" filter="wipe(right)">
                                      <p:cBhvr>
                                        <p:cTn id="236" dur="500"/>
                                        <p:tgtEl>
                                          <p:spTgt spid="118"/>
                                        </p:tgtEl>
                                      </p:cBhvr>
                                    </p:animEffect>
                                  </p:childTnLst>
                                </p:cTn>
                              </p:par>
                              <p:par>
                                <p:cTn id="237" presetID="22" presetClass="entr" presetSubtype="8" fill="hold" grpId="0" nodeType="withEffect">
                                  <p:stCondLst>
                                    <p:cond delay="250"/>
                                  </p:stCondLst>
                                  <p:childTnLst>
                                    <p:set>
                                      <p:cBhvr>
                                        <p:cTn id="238" dur="1" fill="hold">
                                          <p:stCondLst>
                                            <p:cond delay="0"/>
                                          </p:stCondLst>
                                        </p:cTn>
                                        <p:tgtEl>
                                          <p:spTgt spid="117"/>
                                        </p:tgtEl>
                                        <p:attrNameLst>
                                          <p:attrName>style.visibility</p:attrName>
                                        </p:attrNameLst>
                                      </p:cBhvr>
                                      <p:to>
                                        <p:strVal val="visible"/>
                                      </p:to>
                                    </p:set>
                                    <p:animEffect transition="in" filter="wipe(left)">
                                      <p:cBhvr>
                                        <p:cTn id="239" dur="500"/>
                                        <p:tgtEl>
                                          <p:spTgt spid="117"/>
                                        </p:tgtEl>
                                      </p:cBhvr>
                                    </p:animEffect>
                                  </p:childTnLst>
                                </p:cTn>
                              </p:par>
                              <p:par>
                                <p:cTn id="240" presetID="10" presetClass="entr" presetSubtype="0" fill="hold" nodeType="withEffect">
                                  <p:stCondLst>
                                    <p:cond delay="500"/>
                                  </p:stCondLst>
                                  <p:childTnLst>
                                    <p:set>
                                      <p:cBhvr>
                                        <p:cTn id="241" dur="1" fill="hold">
                                          <p:stCondLst>
                                            <p:cond delay="0"/>
                                          </p:stCondLst>
                                        </p:cTn>
                                        <p:tgtEl>
                                          <p:spTgt spid="1035"/>
                                        </p:tgtEl>
                                        <p:attrNameLst>
                                          <p:attrName>style.visibility</p:attrName>
                                        </p:attrNameLst>
                                      </p:cBhvr>
                                      <p:to>
                                        <p:strVal val="visible"/>
                                      </p:to>
                                    </p:set>
                                    <p:animEffect transition="in" filter="fade">
                                      <p:cBhvr>
                                        <p:cTn id="242" dur="500"/>
                                        <p:tgtEl>
                                          <p:spTgt spid="1035"/>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38"/>
                                        </p:tgtEl>
                                        <p:attrNameLst>
                                          <p:attrName>style.visibility</p:attrName>
                                        </p:attrNameLst>
                                      </p:cBhvr>
                                      <p:to>
                                        <p:strVal val="visible"/>
                                      </p:to>
                                    </p:set>
                                    <p:animEffect transition="in" filter="fade">
                                      <p:cBhvr>
                                        <p:cTn id="247" dur="250"/>
                                        <p:tgtEl>
                                          <p:spTgt spid="38"/>
                                        </p:tgtEl>
                                      </p:cBhvr>
                                    </p:animEffect>
                                  </p:childTnLst>
                                </p:cTn>
                              </p:par>
                            </p:childTnLst>
                          </p:cTn>
                        </p:par>
                        <p:par>
                          <p:cTn id="248" fill="hold">
                            <p:stCondLst>
                              <p:cond delay="250"/>
                            </p:stCondLst>
                            <p:childTnLst>
                              <p:par>
                                <p:cTn id="249" presetID="47" presetClass="entr" presetSubtype="0" fill="hold" nodeType="afterEffect">
                                  <p:stCondLst>
                                    <p:cond delay="0"/>
                                  </p:stCondLst>
                                  <p:childTnLst>
                                    <p:set>
                                      <p:cBhvr>
                                        <p:cTn id="250" dur="1" fill="hold">
                                          <p:stCondLst>
                                            <p:cond delay="0"/>
                                          </p:stCondLst>
                                        </p:cTn>
                                        <p:tgtEl>
                                          <p:spTgt spid="124"/>
                                        </p:tgtEl>
                                        <p:attrNameLst>
                                          <p:attrName>style.visibility</p:attrName>
                                        </p:attrNameLst>
                                      </p:cBhvr>
                                      <p:to>
                                        <p:strVal val="visible"/>
                                      </p:to>
                                    </p:set>
                                    <p:animEffect transition="in" filter="fade">
                                      <p:cBhvr>
                                        <p:cTn id="251" dur="750"/>
                                        <p:tgtEl>
                                          <p:spTgt spid="124"/>
                                        </p:tgtEl>
                                      </p:cBhvr>
                                    </p:animEffect>
                                    <p:anim calcmode="lin" valueType="num">
                                      <p:cBhvr>
                                        <p:cTn id="252" dur="750" fill="hold"/>
                                        <p:tgtEl>
                                          <p:spTgt spid="124"/>
                                        </p:tgtEl>
                                        <p:attrNameLst>
                                          <p:attrName>ppt_x</p:attrName>
                                        </p:attrNameLst>
                                      </p:cBhvr>
                                      <p:tavLst>
                                        <p:tav tm="0">
                                          <p:val>
                                            <p:strVal val="#ppt_x"/>
                                          </p:val>
                                        </p:tav>
                                        <p:tav tm="100000">
                                          <p:val>
                                            <p:strVal val="#ppt_x"/>
                                          </p:val>
                                        </p:tav>
                                      </p:tavLst>
                                    </p:anim>
                                    <p:anim calcmode="lin" valueType="num">
                                      <p:cBhvr>
                                        <p:cTn id="253" dur="750" fill="hold"/>
                                        <p:tgtEl>
                                          <p:spTgt spid="124"/>
                                        </p:tgtEl>
                                        <p:attrNameLst>
                                          <p:attrName>ppt_y</p:attrName>
                                        </p:attrNameLst>
                                      </p:cBhvr>
                                      <p:tavLst>
                                        <p:tav tm="0">
                                          <p:val>
                                            <p:strVal val="#ppt_y-.1"/>
                                          </p:val>
                                        </p:tav>
                                        <p:tav tm="100000">
                                          <p:val>
                                            <p:strVal val="#ppt_y"/>
                                          </p:val>
                                        </p:tav>
                                      </p:tavLst>
                                    </p:anim>
                                  </p:childTnLst>
                                </p:cTn>
                              </p:par>
                              <p:par>
                                <p:cTn id="254" presetID="47" presetClass="entr" presetSubtype="0" fill="hold" nodeType="withEffect">
                                  <p:stCondLst>
                                    <p:cond delay="0"/>
                                  </p:stCondLst>
                                  <p:childTnLst>
                                    <p:set>
                                      <p:cBhvr>
                                        <p:cTn id="255" dur="1" fill="hold">
                                          <p:stCondLst>
                                            <p:cond delay="0"/>
                                          </p:stCondLst>
                                        </p:cTn>
                                        <p:tgtEl>
                                          <p:spTgt spid="131"/>
                                        </p:tgtEl>
                                        <p:attrNameLst>
                                          <p:attrName>style.visibility</p:attrName>
                                        </p:attrNameLst>
                                      </p:cBhvr>
                                      <p:to>
                                        <p:strVal val="visible"/>
                                      </p:to>
                                    </p:set>
                                    <p:animEffect transition="in" filter="fade">
                                      <p:cBhvr>
                                        <p:cTn id="256" dur="750"/>
                                        <p:tgtEl>
                                          <p:spTgt spid="131"/>
                                        </p:tgtEl>
                                      </p:cBhvr>
                                    </p:animEffect>
                                    <p:anim calcmode="lin" valueType="num">
                                      <p:cBhvr>
                                        <p:cTn id="257" dur="750" fill="hold"/>
                                        <p:tgtEl>
                                          <p:spTgt spid="131"/>
                                        </p:tgtEl>
                                        <p:attrNameLst>
                                          <p:attrName>ppt_x</p:attrName>
                                        </p:attrNameLst>
                                      </p:cBhvr>
                                      <p:tavLst>
                                        <p:tav tm="0">
                                          <p:val>
                                            <p:strVal val="#ppt_x"/>
                                          </p:val>
                                        </p:tav>
                                        <p:tav tm="100000">
                                          <p:val>
                                            <p:strVal val="#ppt_x"/>
                                          </p:val>
                                        </p:tav>
                                      </p:tavLst>
                                    </p:anim>
                                    <p:anim calcmode="lin" valueType="num">
                                      <p:cBhvr>
                                        <p:cTn id="258" dur="750" fill="hold"/>
                                        <p:tgtEl>
                                          <p:spTgt spid="131"/>
                                        </p:tgtEl>
                                        <p:attrNameLst>
                                          <p:attrName>ppt_y</p:attrName>
                                        </p:attrNameLst>
                                      </p:cBhvr>
                                      <p:tavLst>
                                        <p:tav tm="0">
                                          <p:val>
                                            <p:strVal val="#ppt_y-.1"/>
                                          </p:val>
                                        </p:tav>
                                        <p:tav tm="100000">
                                          <p:val>
                                            <p:strVal val="#ppt_y"/>
                                          </p:val>
                                        </p:tav>
                                      </p:tavLst>
                                    </p:anim>
                                  </p:childTnLst>
                                </p:cTn>
                              </p:par>
                              <p:par>
                                <p:cTn id="259" presetID="47" presetClass="entr" presetSubtype="0" fill="hold" nodeType="withEffect">
                                  <p:stCondLst>
                                    <p:cond delay="500"/>
                                  </p:stCondLst>
                                  <p:childTnLst>
                                    <p:set>
                                      <p:cBhvr>
                                        <p:cTn id="260" dur="1" fill="hold">
                                          <p:stCondLst>
                                            <p:cond delay="0"/>
                                          </p:stCondLst>
                                        </p:cTn>
                                        <p:tgtEl>
                                          <p:spTgt spid="125"/>
                                        </p:tgtEl>
                                        <p:attrNameLst>
                                          <p:attrName>style.visibility</p:attrName>
                                        </p:attrNameLst>
                                      </p:cBhvr>
                                      <p:to>
                                        <p:strVal val="visible"/>
                                      </p:to>
                                    </p:set>
                                    <p:animEffect transition="in" filter="fade">
                                      <p:cBhvr>
                                        <p:cTn id="261" dur="500"/>
                                        <p:tgtEl>
                                          <p:spTgt spid="125"/>
                                        </p:tgtEl>
                                      </p:cBhvr>
                                    </p:animEffect>
                                    <p:anim calcmode="lin" valueType="num">
                                      <p:cBhvr>
                                        <p:cTn id="262" dur="500" fill="hold"/>
                                        <p:tgtEl>
                                          <p:spTgt spid="125"/>
                                        </p:tgtEl>
                                        <p:attrNameLst>
                                          <p:attrName>ppt_x</p:attrName>
                                        </p:attrNameLst>
                                      </p:cBhvr>
                                      <p:tavLst>
                                        <p:tav tm="0">
                                          <p:val>
                                            <p:strVal val="#ppt_x"/>
                                          </p:val>
                                        </p:tav>
                                        <p:tav tm="100000">
                                          <p:val>
                                            <p:strVal val="#ppt_x"/>
                                          </p:val>
                                        </p:tav>
                                      </p:tavLst>
                                    </p:anim>
                                    <p:anim calcmode="lin" valueType="num">
                                      <p:cBhvr>
                                        <p:cTn id="263" dur="500" fill="hold"/>
                                        <p:tgtEl>
                                          <p:spTgt spid="125"/>
                                        </p:tgtEl>
                                        <p:attrNameLst>
                                          <p:attrName>ppt_y</p:attrName>
                                        </p:attrNameLst>
                                      </p:cBhvr>
                                      <p:tavLst>
                                        <p:tav tm="0">
                                          <p:val>
                                            <p:strVal val="#ppt_y-.1"/>
                                          </p:val>
                                        </p:tav>
                                        <p:tav tm="100000">
                                          <p:val>
                                            <p:strVal val="#ppt_y"/>
                                          </p:val>
                                        </p:tav>
                                      </p:tavLst>
                                    </p:anim>
                                  </p:childTnLst>
                                </p:cTn>
                              </p:par>
                              <p:par>
                                <p:cTn id="264" presetID="47" presetClass="entr" presetSubtype="0" fill="hold" nodeType="withEffect">
                                  <p:stCondLst>
                                    <p:cond delay="500"/>
                                  </p:stCondLst>
                                  <p:childTnLst>
                                    <p:set>
                                      <p:cBhvr>
                                        <p:cTn id="265" dur="1" fill="hold">
                                          <p:stCondLst>
                                            <p:cond delay="0"/>
                                          </p:stCondLst>
                                        </p:cTn>
                                        <p:tgtEl>
                                          <p:spTgt spid="132"/>
                                        </p:tgtEl>
                                        <p:attrNameLst>
                                          <p:attrName>style.visibility</p:attrName>
                                        </p:attrNameLst>
                                      </p:cBhvr>
                                      <p:to>
                                        <p:strVal val="visible"/>
                                      </p:to>
                                    </p:set>
                                    <p:animEffect transition="in" filter="fade">
                                      <p:cBhvr>
                                        <p:cTn id="266" dur="500"/>
                                        <p:tgtEl>
                                          <p:spTgt spid="132"/>
                                        </p:tgtEl>
                                      </p:cBhvr>
                                    </p:animEffect>
                                    <p:anim calcmode="lin" valueType="num">
                                      <p:cBhvr>
                                        <p:cTn id="267" dur="500" fill="hold"/>
                                        <p:tgtEl>
                                          <p:spTgt spid="132"/>
                                        </p:tgtEl>
                                        <p:attrNameLst>
                                          <p:attrName>ppt_x</p:attrName>
                                        </p:attrNameLst>
                                      </p:cBhvr>
                                      <p:tavLst>
                                        <p:tav tm="0">
                                          <p:val>
                                            <p:strVal val="#ppt_x"/>
                                          </p:val>
                                        </p:tav>
                                        <p:tav tm="100000">
                                          <p:val>
                                            <p:strVal val="#ppt_x"/>
                                          </p:val>
                                        </p:tav>
                                      </p:tavLst>
                                    </p:anim>
                                    <p:anim calcmode="lin" valueType="num">
                                      <p:cBhvr>
                                        <p:cTn id="268" dur="500" fill="hold"/>
                                        <p:tgtEl>
                                          <p:spTgt spid="132"/>
                                        </p:tgtEl>
                                        <p:attrNameLst>
                                          <p:attrName>ppt_y</p:attrName>
                                        </p:attrNameLst>
                                      </p:cBhvr>
                                      <p:tavLst>
                                        <p:tav tm="0">
                                          <p:val>
                                            <p:strVal val="#ppt_y-.1"/>
                                          </p:val>
                                        </p:tav>
                                        <p:tav tm="100000">
                                          <p:val>
                                            <p:strVal val="#ppt_y"/>
                                          </p:val>
                                        </p:tav>
                                      </p:tavLst>
                                    </p:anim>
                                  </p:childTnLst>
                                </p:cTn>
                              </p:par>
                              <p:par>
                                <p:cTn id="269" presetID="47" presetClass="entr" presetSubtype="0" fill="hold" nodeType="withEffect">
                                  <p:stCondLst>
                                    <p:cond delay="750"/>
                                  </p:stCondLst>
                                  <p:childTnLst>
                                    <p:set>
                                      <p:cBhvr>
                                        <p:cTn id="270" dur="1" fill="hold">
                                          <p:stCondLst>
                                            <p:cond delay="0"/>
                                          </p:stCondLst>
                                        </p:cTn>
                                        <p:tgtEl>
                                          <p:spTgt spid="126"/>
                                        </p:tgtEl>
                                        <p:attrNameLst>
                                          <p:attrName>style.visibility</p:attrName>
                                        </p:attrNameLst>
                                      </p:cBhvr>
                                      <p:to>
                                        <p:strVal val="visible"/>
                                      </p:to>
                                    </p:set>
                                    <p:animEffect transition="in" filter="fade">
                                      <p:cBhvr>
                                        <p:cTn id="271" dur="500"/>
                                        <p:tgtEl>
                                          <p:spTgt spid="126"/>
                                        </p:tgtEl>
                                      </p:cBhvr>
                                    </p:animEffect>
                                    <p:anim calcmode="lin" valueType="num">
                                      <p:cBhvr>
                                        <p:cTn id="272" dur="500" fill="hold"/>
                                        <p:tgtEl>
                                          <p:spTgt spid="126"/>
                                        </p:tgtEl>
                                        <p:attrNameLst>
                                          <p:attrName>ppt_x</p:attrName>
                                        </p:attrNameLst>
                                      </p:cBhvr>
                                      <p:tavLst>
                                        <p:tav tm="0">
                                          <p:val>
                                            <p:strVal val="#ppt_x"/>
                                          </p:val>
                                        </p:tav>
                                        <p:tav tm="100000">
                                          <p:val>
                                            <p:strVal val="#ppt_x"/>
                                          </p:val>
                                        </p:tav>
                                      </p:tavLst>
                                    </p:anim>
                                    <p:anim calcmode="lin" valueType="num">
                                      <p:cBhvr>
                                        <p:cTn id="273" dur="500" fill="hold"/>
                                        <p:tgtEl>
                                          <p:spTgt spid="126"/>
                                        </p:tgtEl>
                                        <p:attrNameLst>
                                          <p:attrName>ppt_y</p:attrName>
                                        </p:attrNameLst>
                                      </p:cBhvr>
                                      <p:tavLst>
                                        <p:tav tm="0">
                                          <p:val>
                                            <p:strVal val="#ppt_y-.1"/>
                                          </p:val>
                                        </p:tav>
                                        <p:tav tm="100000">
                                          <p:val>
                                            <p:strVal val="#ppt_y"/>
                                          </p:val>
                                        </p:tav>
                                      </p:tavLst>
                                    </p:anim>
                                  </p:childTnLst>
                                </p:cTn>
                              </p:par>
                              <p:par>
                                <p:cTn id="274" presetID="47" presetClass="entr" presetSubtype="0" fill="hold" nodeType="withEffect">
                                  <p:stCondLst>
                                    <p:cond delay="750"/>
                                  </p:stCondLst>
                                  <p:childTnLst>
                                    <p:set>
                                      <p:cBhvr>
                                        <p:cTn id="275" dur="1" fill="hold">
                                          <p:stCondLst>
                                            <p:cond delay="0"/>
                                          </p:stCondLst>
                                        </p:cTn>
                                        <p:tgtEl>
                                          <p:spTgt spid="133"/>
                                        </p:tgtEl>
                                        <p:attrNameLst>
                                          <p:attrName>style.visibility</p:attrName>
                                        </p:attrNameLst>
                                      </p:cBhvr>
                                      <p:to>
                                        <p:strVal val="visible"/>
                                      </p:to>
                                    </p:set>
                                    <p:animEffect transition="in" filter="fade">
                                      <p:cBhvr>
                                        <p:cTn id="276" dur="500"/>
                                        <p:tgtEl>
                                          <p:spTgt spid="133"/>
                                        </p:tgtEl>
                                      </p:cBhvr>
                                    </p:animEffect>
                                    <p:anim calcmode="lin" valueType="num">
                                      <p:cBhvr>
                                        <p:cTn id="277" dur="500" fill="hold"/>
                                        <p:tgtEl>
                                          <p:spTgt spid="133"/>
                                        </p:tgtEl>
                                        <p:attrNameLst>
                                          <p:attrName>ppt_x</p:attrName>
                                        </p:attrNameLst>
                                      </p:cBhvr>
                                      <p:tavLst>
                                        <p:tav tm="0">
                                          <p:val>
                                            <p:strVal val="#ppt_x"/>
                                          </p:val>
                                        </p:tav>
                                        <p:tav tm="100000">
                                          <p:val>
                                            <p:strVal val="#ppt_x"/>
                                          </p:val>
                                        </p:tav>
                                      </p:tavLst>
                                    </p:anim>
                                    <p:anim calcmode="lin" valueType="num">
                                      <p:cBhvr>
                                        <p:cTn id="278" dur="500" fill="hold"/>
                                        <p:tgtEl>
                                          <p:spTgt spid="133"/>
                                        </p:tgtEl>
                                        <p:attrNameLst>
                                          <p:attrName>ppt_y</p:attrName>
                                        </p:attrNameLst>
                                      </p:cBhvr>
                                      <p:tavLst>
                                        <p:tav tm="0">
                                          <p:val>
                                            <p:strVal val="#ppt_y-.1"/>
                                          </p:val>
                                        </p:tav>
                                        <p:tav tm="100000">
                                          <p:val>
                                            <p:strVal val="#ppt_y"/>
                                          </p:val>
                                        </p:tav>
                                      </p:tavLst>
                                    </p:anim>
                                  </p:childTnLst>
                                </p:cTn>
                              </p:par>
                              <p:par>
                                <p:cTn id="279" presetID="47" presetClass="entr" presetSubtype="0" fill="hold" nodeType="withEffect">
                                  <p:stCondLst>
                                    <p:cond delay="1000"/>
                                  </p:stCondLst>
                                  <p:childTnLst>
                                    <p:set>
                                      <p:cBhvr>
                                        <p:cTn id="280" dur="1" fill="hold">
                                          <p:stCondLst>
                                            <p:cond delay="0"/>
                                          </p:stCondLst>
                                        </p:cTn>
                                        <p:tgtEl>
                                          <p:spTgt spid="127"/>
                                        </p:tgtEl>
                                        <p:attrNameLst>
                                          <p:attrName>style.visibility</p:attrName>
                                        </p:attrNameLst>
                                      </p:cBhvr>
                                      <p:to>
                                        <p:strVal val="visible"/>
                                      </p:to>
                                    </p:set>
                                    <p:animEffect transition="in" filter="fade">
                                      <p:cBhvr>
                                        <p:cTn id="281" dur="500"/>
                                        <p:tgtEl>
                                          <p:spTgt spid="127"/>
                                        </p:tgtEl>
                                      </p:cBhvr>
                                    </p:animEffect>
                                    <p:anim calcmode="lin" valueType="num">
                                      <p:cBhvr>
                                        <p:cTn id="282" dur="500" fill="hold"/>
                                        <p:tgtEl>
                                          <p:spTgt spid="127"/>
                                        </p:tgtEl>
                                        <p:attrNameLst>
                                          <p:attrName>ppt_x</p:attrName>
                                        </p:attrNameLst>
                                      </p:cBhvr>
                                      <p:tavLst>
                                        <p:tav tm="0">
                                          <p:val>
                                            <p:strVal val="#ppt_x"/>
                                          </p:val>
                                        </p:tav>
                                        <p:tav tm="100000">
                                          <p:val>
                                            <p:strVal val="#ppt_x"/>
                                          </p:val>
                                        </p:tav>
                                      </p:tavLst>
                                    </p:anim>
                                    <p:anim calcmode="lin" valueType="num">
                                      <p:cBhvr>
                                        <p:cTn id="283" dur="500" fill="hold"/>
                                        <p:tgtEl>
                                          <p:spTgt spid="127"/>
                                        </p:tgtEl>
                                        <p:attrNameLst>
                                          <p:attrName>ppt_y</p:attrName>
                                        </p:attrNameLst>
                                      </p:cBhvr>
                                      <p:tavLst>
                                        <p:tav tm="0">
                                          <p:val>
                                            <p:strVal val="#ppt_y-.1"/>
                                          </p:val>
                                        </p:tav>
                                        <p:tav tm="100000">
                                          <p:val>
                                            <p:strVal val="#ppt_y"/>
                                          </p:val>
                                        </p:tav>
                                      </p:tavLst>
                                    </p:anim>
                                  </p:childTnLst>
                                </p:cTn>
                              </p:par>
                              <p:par>
                                <p:cTn id="284" presetID="47" presetClass="entr" presetSubtype="0" fill="hold" nodeType="withEffect">
                                  <p:stCondLst>
                                    <p:cond delay="1000"/>
                                  </p:stCondLst>
                                  <p:childTnLst>
                                    <p:set>
                                      <p:cBhvr>
                                        <p:cTn id="285" dur="1" fill="hold">
                                          <p:stCondLst>
                                            <p:cond delay="0"/>
                                          </p:stCondLst>
                                        </p:cTn>
                                        <p:tgtEl>
                                          <p:spTgt spid="134"/>
                                        </p:tgtEl>
                                        <p:attrNameLst>
                                          <p:attrName>style.visibility</p:attrName>
                                        </p:attrNameLst>
                                      </p:cBhvr>
                                      <p:to>
                                        <p:strVal val="visible"/>
                                      </p:to>
                                    </p:set>
                                    <p:animEffect transition="in" filter="fade">
                                      <p:cBhvr>
                                        <p:cTn id="286" dur="500"/>
                                        <p:tgtEl>
                                          <p:spTgt spid="134"/>
                                        </p:tgtEl>
                                      </p:cBhvr>
                                    </p:animEffect>
                                    <p:anim calcmode="lin" valueType="num">
                                      <p:cBhvr>
                                        <p:cTn id="287" dur="500" fill="hold"/>
                                        <p:tgtEl>
                                          <p:spTgt spid="134"/>
                                        </p:tgtEl>
                                        <p:attrNameLst>
                                          <p:attrName>ppt_x</p:attrName>
                                        </p:attrNameLst>
                                      </p:cBhvr>
                                      <p:tavLst>
                                        <p:tav tm="0">
                                          <p:val>
                                            <p:strVal val="#ppt_x"/>
                                          </p:val>
                                        </p:tav>
                                        <p:tav tm="100000">
                                          <p:val>
                                            <p:strVal val="#ppt_x"/>
                                          </p:val>
                                        </p:tav>
                                      </p:tavLst>
                                    </p:anim>
                                    <p:anim calcmode="lin" valueType="num">
                                      <p:cBhvr>
                                        <p:cTn id="288" dur="500" fill="hold"/>
                                        <p:tgtEl>
                                          <p:spTgt spid="134"/>
                                        </p:tgtEl>
                                        <p:attrNameLst>
                                          <p:attrName>ppt_y</p:attrName>
                                        </p:attrNameLst>
                                      </p:cBhvr>
                                      <p:tavLst>
                                        <p:tav tm="0">
                                          <p:val>
                                            <p:strVal val="#ppt_y-.1"/>
                                          </p:val>
                                        </p:tav>
                                        <p:tav tm="100000">
                                          <p:val>
                                            <p:strVal val="#ppt_y"/>
                                          </p:val>
                                        </p:tav>
                                      </p:tavLst>
                                    </p:anim>
                                  </p:childTnLst>
                                </p:cTn>
                              </p:par>
                              <p:par>
                                <p:cTn id="289" presetID="47" presetClass="entr" presetSubtype="0" fill="hold" grpId="0" nodeType="withEffect">
                                  <p:stCondLst>
                                    <p:cond delay="1750"/>
                                  </p:stCondLst>
                                  <p:childTnLst>
                                    <p:set>
                                      <p:cBhvr>
                                        <p:cTn id="290" dur="1" fill="hold">
                                          <p:stCondLst>
                                            <p:cond delay="0"/>
                                          </p:stCondLst>
                                        </p:cTn>
                                        <p:tgtEl>
                                          <p:spTgt spid="130"/>
                                        </p:tgtEl>
                                        <p:attrNameLst>
                                          <p:attrName>style.visibility</p:attrName>
                                        </p:attrNameLst>
                                      </p:cBhvr>
                                      <p:to>
                                        <p:strVal val="visible"/>
                                      </p:to>
                                    </p:set>
                                    <p:animEffect transition="in" filter="fade">
                                      <p:cBhvr>
                                        <p:cTn id="291" dur="500"/>
                                        <p:tgtEl>
                                          <p:spTgt spid="130"/>
                                        </p:tgtEl>
                                      </p:cBhvr>
                                    </p:animEffect>
                                    <p:anim calcmode="lin" valueType="num">
                                      <p:cBhvr>
                                        <p:cTn id="292" dur="500" fill="hold"/>
                                        <p:tgtEl>
                                          <p:spTgt spid="130"/>
                                        </p:tgtEl>
                                        <p:attrNameLst>
                                          <p:attrName>ppt_x</p:attrName>
                                        </p:attrNameLst>
                                      </p:cBhvr>
                                      <p:tavLst>
                                        <p:tav tm="0">
                                          <p:val>
                                            <p:strVal val="#ppt_x"/>
                                          </p:val>
                                        </p:tav>
                                        <p:tav tm="100000">
                                          <p:val>
                                            <p:strVal val="#ppt_x"/>
                                          </p:val>
                                        </p:tav>
                                      </p:tavLst>
                                    </p:anim>
                                    <p:anim calcmode="lin" valueType="num">
                                      <p:cBhvr>
                                        <p:cTn id="293" dur="500" fill="hold"/>
                                        <p:tgtEl>
                                          <p:spTgt spid="130"/>
                                        </p:tgtEl>
                                        <p:attrNameLst>
                                          <p:attrName>ppt_y</p:attrName>
                                        </p:attrNameLst>
                                      </p:cBhvr>
                                      <p:tavLst>
                                        <p:tav tm="0">
                                          <p:val>
                                            <p:strVal val="#ppt_y-.1"/>
                                          </p:val>
                                        </p:tav>
                                        <p:tav tm="100000">
                                          <p:val>
                                            <p:strVal val="#ppt_y"/>
                                          </p:val>
                                        </p:tav>
                                      </p:tavLst>
                                    </p:anim>
                                  </p:childTnLst>
                                </p:cTn>
                              </p:par>
                              <p:par>
                                <p:cTn id="294" presetID="47" presetClass="entr" presetSubtype="0" fill="hold" grpId="0" nodeType="withEffect">
                                  <p:stCondLst>
                                    <p:cond delay="1750"/>
                                  </p:stCondLst>
                                  <p:childTnLst>
                                    <p:set>
                                      <p:cBhvr>
                                        <p:cTn id="295" dur="1" fill="hold">
                                          <p:stCondLst>
                                            <p:cond delay="0"/>
                                          </p:stCondLst>
                                        </p:cTn>
                                        <p:tgtEl>
                                          <p:spTgt spid="135"/>
                                        </p:tgtEl>
                                        <p:attrNameLst>
                                          <p:attrName>style.visibility</p:attrName>
                                        </p:attrNameLst>
                                      </p:cBhvr>
                                      <p:to>
                                        <p:strVal val="visible"/>
                                      </p:to>
                                    </p:set>
                                    <p:animEffect transition="in" filter="fade">
                                      <p:cBhvr>
                                        <p:cTn id="296" dur="500"/>
                                        <p:tgtEl>
                                          <p:spTgt spid="135"/>
                                        </p:tgtEl>
                                      </p:cBhvr>
                                    </p:animEffect>
                                    <p:anim calcmode="lin" valueType="num">
                                      <p:cBhvr>
                                        <p:cTn id="297" dur="500" fill="hold"/>
                                        <p:tgtEl>
                                          <p:spTgt spid="135"/>
                                        </p:tgtEl>
                                        <p:attrNameLst>
                                          <p:attrName>ppt_x</p:attrName>
                                        </p:attrNameLst>
                                      </p:cBhvr>
                                      <p:tavLst>
                                        <p:tav tm="0">
                                          <p:val>
                                            <p:strVal val="#ppt_x"/>
                                          </p:val>
                                        </p:tav>
                                        <p:tav tm="100000">
                                          <p:val>
                                            <p:strVal val="#ppt_x"/>
                                          </p:val>
                                        </p:tav>
                                      </p:tavLst>
                                    </p:anim>
                                    <p:anim calcmode="lin" valueType="num">
                                      <p:cBhvr>
                                        <p:cTn id="298" dur="500" fill="hold"/>
                                        <p:tgtEl>
                                          <p:spTgt spid="135"/>
                                        </p:tgtEl>
                                        <p:attrNameLst>
                                          <p:attrName>ppt_y</p:attrName>
                                        </p:attrNameLst>
                                      </p:cBhvr>
                                      <p:tavLst>
                                        <p:tav tm="0">
                                          <p:val>
                                            <p:strVal val="#ppt_y-.1"/>
                                          </p:val>
                                        </p:tav>
                                        <p:tav tm="100000">
                                          <p:val>
                                            <p:strVal val="#ppt_y"/>
                                          </p:val>
                                        </p:tav>
                                      </p:tavLst>
                                    </p:anim>
                                  </p:childTnLst>
                                </p:cTn>
                              </p:par>
                            </p:childTnLst>
                          </p:cTn>
                        </p:par>
                        <p:par>
                          <p:cTn id="299" fill="hold">
                            <p:stCondLst>
                              <p:cond delay="2500"/>
                            </p:stCondLst>
                            <p:childTnLst>
                              <p:par>
                                <p:cTn id="300" presetID="31" presetClass="entr" presetSubtype="0" fill="hold" grpId="0" nodeType="afterEffect">
                                  <p:stCondLst>
                                    <p:cond delay="0"/>
                                  </p:stCondLst>
                                  <p:childTnLst>
                                    <p:set>
                                      <p:cBhvr>
                                        <p:cTn id="301" dur="1" fill="hold">
                                          <p:stCondLst>
                                            <p:cond delay="0"/>
                                          </p:stCondLst>
                                        </p:cTn>
                                        <p:tgtEl>
                                          <p:spTgt spid="147"/>
                                        </p:tgtEl>
                                        <p:attrNameLst>
                                          <p:attrName>style.visibility</p:attrName>
                                        </p:attrNameLst>
                                      </p:cBhvr>
                                      <p:to>
                                        <p:strVal val="visible"/>
                                      </p:to>
                                    </p:set>
                                    <p:anim calcmode="lin" valueType="num">
                                      <p:cBhvr>
                                        <p:cTn id="302" dur="1000" fill="hold"/>
                                        <p:tgtEl>
                                          <p:spTgt spid="147"/>
                                        </p:tgtEl>
                                        <p:attrNameLst>
                                          <p:attrName>ppt_w</p:attrName>
                                        </p:attrNameLst>
                                      </p:cBhvr>
                                      <p:tavLst>
                                        <p:tav tm="0">
                                          <p:val>
                                            <p:fltVal val="0"/>
                                          </p:val>
                                        </p:tav>
                                        <p:tav tm="100000">
                                          <p:val>
                                            <p:strVal val="#ppt_w"/>
                                          </p:val>
                                        </p:tav>
                                      </p:tavLst>
                                    </p:anim>
                                    <p:anim calcmode="lin" valueType="num">
                                      <p:cBhvr>
                                        <p:cTn id="303" dur="1000" fill="hold"/>
                                        <p:tgtEl>
                                          <p:spTgt spid="147"/>
                                        </p:tgtEl>
                                        <p:attrNameLst>
                                          <p:attrName>ppt_h</p:attrName>
                                        </p:attrNameLst>
                                      </p:cBhvr>
                                      <p:tavLst>
                                        <p:tav tm="0">
                                          <p:val>
                                            <p:fltVal val="0"/>
                                          </p:val>
                                        </p:tav>
                                        <p:tav tm="100000">
                                          <p:val>
                                            <p:strVal val="#ppt_h"/>
                                          </p:val>
                                        </p:tav>
                                      </p:tavLst>
                                    </p:anim>
                                    <p:anim calcmode="lin" valueType="num">
                                      <p:cBhvr>
                                        <p:cTn id="304" dur="1000" fill="hold"/>
                                        <p:tgtEl>
                                          <p:spTgt spid="147"/>
                                        </p:tgtEl>
                                        <p:attrNameLst>
                                          <p:attrName>style.rotation</p:attrName>
                                        </p:attrNameLst>
                                      </p:cBhvr>
                                      <p:tavLst>
                                        <p:tav tm="0">
                                          <p:val>
                                            <p:fltVal val="90"/>
                                          </p:val>
                                        </p:tav>
                                        <p:tav tm="100000">
                                          <p:val>
                                            <p:fltVal val="0"/>
                                          </p:val>
                                        </p:tav>
                                      </p:tavLst>
                                    </p:anim>
                                    <p:animEffect transition="in" filter="fade">
                                      <p:cBhvr>
                                        <p:cTn id="305" dur="1000"/>
                                        <p:tgtEl>
                                          <p:spTgt spid="147"/>
                                        </p:tgtEl>
                                      </p:cBhvr>
                                    </p:animEffect>
                                  </p:childTnLst>
                                </p:cTn>
                              </p:par>
                              <p:par>
                                <p:cTn id="306" presetID="31" presetClass="entr" presetSubtype="0" fill="hold" nodeType="withEffect">
                                  <p:stCondLst>
                                    <p:cond delay="500"/>
                                  </p:stCondLst>
                                  <p:childTnLst>
                                    <p:set>
                                      <p:cBhvr>
                                        <p:cTn id="307" dur="1" fill="hold">
                                          <p:stCondLst>
                                            <p:cond delay="0"/>
                                          </p:stCondLst>
                                        </p:cTn>
                                        <p:tgtEl>
                                          <p:spTgt spid="1038"/>
                                        </p:tgtEl>
                                        <p:attrNameLst>
                                          <p:attrName>style.visibility</p:attrName>
                                        </p:attrNameLst>
                                      </p:cBhvr>
                                      <p:to>
                                        <p:strVal val="visible"/>
                                      </p:to>
                                    </p:set>
                                    <p:anim calcmode="lin" valueType="num">
                                      <p:cBhvr>
                                        <p:cTn id="308" dur="1250" fill="hold"/>
                                        <p:tgtEl>
                                          <p:spTgt spid="1038"/>
                                        </p:tgtEl>
                                        <p:attrNameLst>
                                          <p:attrName>ppt_w</p:attrName>
                                        </p:attrNameLst>
                                      </p:cBhvr>
                                      <p:tavLst>
                                        <p:tav tm="0">
                                          <p:val>
                                            <p:fltVal val="0"/>
                                          </p:val>
                                        </p:tav>
                                        <p:tav tm="100000">
                                          <p:val>
                                            <p:strVal val="#ppt_w"/>
                                          </p:val>
                                        </p:tav>
                                      </p:tavLst>
                                    </p:anim>
                                    <p:anim calcmode="lin" valueType="num">
                                      <p:cBhvr>
                                        <p:cTn id="309" dur="1250" fill="hold"/>
                                        <p:tgtEl>
                                          <p:spTgt spid="1038"/>
                                        </p:tgtEl>
                                        <p:attrNameLst>
                                          <p:attrName>ppt_h</p:attrName>
                                        </p:attrNameLst>
                                      </p:cBhvr>
                                      <p:tavLst>
                                        <p:tav tm="0">
                                          <p:val>
                                            <p:fltVal val="0"/>
                                          </p:val>
                                        </p:tav>
                                        <p:tav tm="100000">
                                          <p:val>
                                            <p:strVal val="#ppt_h"/>
                                          </p:val>
                                        </p:tav>
                                      </p:tavLst>
                                    </p:anim>
                                    <p:anim calcmode="lin" valueType="num">
                                      <p:cBhvr>
                                        <p:cTn id="310" dur="1250" fill="hold"/>
                                        <p:tgtEl>
                                          <p:spTgt spid="1038"/>
                                        </p:tgtEl>
                                        <p:attrNameLst>
                                          <p:attrName>style.rotation</p:attrName>
                                        </p:attrNameLst>
                                      </p:cBhvr>
                                      <p:tavLst>
                                        <p:tav tm="0">
                                          <p:val>
                                            <p:fltVal val="90"/>
                                          </p:val>
                                        </p:tav>
                                        <p:tav tm="100000">
                                          <p:val>
                                            <p:fltVal val="0"/>
                                          </p:val>
                                        </p:tav>
                                      </p:tavLst>
                                    </p:anim>
                                    <p:animEffect transition="in" filter="fade">
                                      <p:cBhvr>
                                        <p:cTn id="311" dur="1250"/>
                                        <p:tgtEl>
                                          <p:spTgt spid="1038"/>
                                        </p:tgtEl>
                                      </p:cBhvr>
                                    </p:animEffect>
                                  </p:childTnLst>
                                </p:cTn>
                              </p:par>
                              <p:par>
                                <p:cTn id="312" presetID="31" presetClass="entr" presetSubtype="0" fill="hold" nodeType="withEffect">
                                  <p:stCondLst>
                                    <p:cond delay="1000"/>
                                  </p:stCondLst>
                                  <p:childTnLst>
                                    <p:set>
                                      <p:cBhvr>
                                        <p:cTn id="313" dur="1" fill="hold">
                                          <p:stCondLst>
                                            <p:cond delay="0"/>
                                          </p:stCondLst>
                                        </p:cTn>
                                        <p:tgtEl>
                                          <p:spTgt spid="1039"/>
                                        </p:tgtEl>
                                        <p:attrNameLst>
                                          <p:attrName>style.visibility</p:attrName>
                                        </p:attrNameLst>
                                      </p:cBhvr>
                                      <p:to>
                                        <p:strVal val="visible"/>
                                      </p:to>
                                    </p:set>
                                    <p:anim calcmode="lin" valueType="num">
                                      <p:cBhvr>
                                        <p:cTn id="314" dur="1250" fill="hold"/>
                                        <p:tgtEl>
                                          <p:spTgt spid="1039"/>
                                        </p:tgtEl>
                                        <p:attrNameLst>
                                          <p:attrName>ppt_w</p:attrName>
                                        </p:attrNameLst>
                                      </p:cBhvr>
                                      <p:tavLst>
                                        <p:tav tm="0">
                                          <p:val>
                                            <p:fltVal val="0"/>
                                          </p:val>
                                        </p:tav>
                                        <p:tav tm="100000">
                                          <p:val>
                                            <p:strVal val="#ppt_w"/>
                                          </p:val>
                                        </p:tav>
                                      </p:tavLst>
                                    </p:anim>
                                    <p:anim calcmode="lin" valueType="num">
                                      <p:cBhvr>
                                        <p:cTn id="315" dur="1250" fill="hold"/>
                                        <p:tgtEl>
                                          <p:spTgt spid="1039"/>
                                        </p:tgtEl>
                                        <p:attrNameLst>
                                          <p:attrName>ppt_h</p:attrName>
                                        </p:attrNameLst>
                                      </p:cBhvr>
                                      <p:tavLst>
                                        <p:tav tm="0">
                                          <p:val>
                                            <p:fltVal val="0"/>
                                          </p:val>
                                        </p:tav>
                                        <p:tav tm="100000">
                                          <p:val>
                                            <p:strVal val="#ppt_h"/>
                                          </p:val>
                                        </p:tav>
                                      </p:tavLst>
                                    </p:anim>
                                    <p:anim calcmode="lin" valueType="num">
                                      <p:cBhvr>
                                        <p:cTn id="316" dur="1250" fill="hold"/>
                                        <p:tgtEl>
                                          <p:spTgt spid="1039"/>
                                        </p:tgtEl>
                                        <p:attrNameLst>
                                          <p:attrName>style.rotation</p:attrName>
                                        </p:attrNameLst>
                                      </p:cBhvr>
                                      <p:tavLst>
                                        <p:tav tm="0">
                                          <p:val>
                                            <p:fltVal val="90"/>
                                          </p:val>
                                        </p:tav>
                                        <p:tav tm="100000">
                                          <p:val>
                                            <p:fltVal val="0"/>
                                          </p:val>
                                        </p:tav>
                                      </p:tavLst>
                                    </p:anim>
                                    <p:animEffect transition="in" filter="fade">
                                      <p:cBhvr>
                                        <p:cTn id="317" dur="125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animBg="1"/>
      <p:bldP spid="49" grpId="0"/>
      <p:bldP spid="50" grpId="0"/>
      <p:bldP spid="51" grpId="0"/>
      <p:bldP spid="52" grpId="0"/>
      <p:bldP spid="53" grpId="0"/>
      <p:bldP spid="66" grpId="0"/>
      <p:bldP spid="67" grpId="0"/>
      <p:bldP spid="70" grpId="0"/>
      <p:bldP spid="71" grpId="0"/>
      <p:bldP spid="117" grpId="0" animBg="1"/>
      <p:bldP spid="118" grpId="0" animBg="1"/>
      <p:bldP spid="119" grpId="0"/>
      <p:bldP spid="120" grpId="0"/>
      <p:bldP spid="122" grpId="0"/>
      <p:bldP spid="123" grpId="0"/>
      <p:bldP spid="130" grpId="0"/>
      <p:bldP spid="135" grpId="0"/>
      <p:bldP spid="1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Templates</a:t>
            </a:r>
            <a:endParaRPr lang="en-US" dirty="0"/>
          </a:p>
        </p:txBody>
      </p:sp>
      <p:sp>
        <p:nvSpPr>
          <p:cNvPr id="3" name="Text Placeholder 2"/>
          <p:cNvSpPr>
            <a:spLocks noGrp="1"/>
          </p:cNvSpPr>
          <p:nvPr>
            <p:ph type="body" sz="quarter" idx="10"/>
          </p:nvPr>
        </p:nvSpPr>
        <p:spPr>
          <a:xfrm>
            <a:off x="519114" y="1447798"/>
            <a:ext cx="6031813" cy="4727448"/>
          </a:xfrm>
        </p:spPr>
        <p:txBody>
          <a:bodyPr/>
          <a:lstStyle/>
          <a:p>
            <a:r>
              <a:rPr lang="en-US" dirty="0" smtClean="0"/>
              <a:t>Rapid VM provisioning via templates</a:t>
            </a:r>
          </a:p>
          <a:p>
            <a:r>
              <a:rPr lang="en-US" dirty="0" smtClean="0"/>
              <a:t>Create SQL Server templates using Sysprep support in SQL Server 2008 R2 (Database Engine and Reporting Services)</a:t>
            </a:r>
          </a:p>
          <a:p>
            <a:r>
              <a:rPr lang="en-US" dirty="0" smtClean="0"/>
              <a:t>Support post provisioning actions (scripts, etc.)</a:t>
            </a:r>
          </a:p>
          <a:p>
            <a:r>
              <a:rPr lang="en-US" dirty="0" smtClean="0"/>
              <a:t>Ensure standardization of VM</a:t>
            </a:r>
            <a:endParaRPr lang="en-US" dirty="0"/>
          </a:p>
        </p:txBody>
      </p:sp>
      <p:pic>
        <p:nvPicPr>
          <p:cNvPr id="5" name="Picture 4" descr="SysCnt-VMM08R2_h_rgb_r.png"/>
          <p:cNvPicPr>
            <a:picLocks noChangeAspect="1"/>
          </p:cNvPicPr>
          <p:nvPr/>
        </p:nvPicPr>
        <p:blipFill>
          <a:blip r:embed="rId2"/>
          <a:stretch>
            <a:fillRect/>
          </a:stretch>
        </p:blipFill>
        <p:spPr>
          <a:xfrm>
            <a:off x="7469943" y="1423607"/>
            <a:ext cx="3140829" cy="60952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378" y="2183641"/>
            <a:ext cx="4863588" cy="3664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14782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09398"/>
          </a:xfrm>
        </p:spPr>
        <p:txBody>
          <a:bodyPr/>
          <a:lstStyle/>
          <a:p>
            <a:r>
              <a:rPr lang="en-US" dirty="0" smtClean="0"/>
              <a:t>Better High Availability with Live Migration</a:t>
            </a:r>
            <a:endParaRPr lang="en-US" dirty="0"/>
          </a:p>
        </p:txBody>
      </p:sp>
      <p:sp>
        <p:nvSpPr>
          <p:cNvPr id="4" name="Round Same Side Corner Rectangle 3"/>
          <p:cNvSpPr/>
          <p:nvPr/>
        </p:nvSpPr>
        <p:spPr>
          <a:xfrm rot="5400000" flipH="1">
            <a:off x="6014732" y="1452019"/>
            <a:ext cx="4615934" cy="4501659"/>
          </a:xfrm>
          <a:prstGeom prst="round2SameRect">
            <a:avLst>
              <a:gd name="adj1" fmla="val 3654"/>
              <a:gd name="adj2" fmla="val 0"/>
            </a:avLst>
          </a:prstGeom>
          <a:gradFill flip="none" rotWithShape="1">
            <a:gsLst>
              <a:gs pos="0">
                <a:schemeClr val="bg1">
                  <a:lumMod val="95000"/>
                </a:schemeClr>
              </a:gs>
              <a:gs pos="50000">
                <a:schemeClr val="bg1">
                  <a:lumMod val="75000"/>
                </a:schemeClr>
              </a:gs>
              <a:gs pos="82000">
                <a:srgbClr val="CCCCCC">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a:defRPr/>
            </a:pPr>
            <a:endParaRPr lang="en-US" altLang="zh-CN" kern="0" dirty="0">
              <a:solidFill>
                <a:sysClr val="windowText" lastClr="000000"/>
              </a:solidFill>
              <a:latin typeface="Segoe UI" pitchFamily="34" charset="0"/>
            </a:endParaRPr>
          </a:p>
        </p:txBody>
      </p:sp>
      <p:grpSp>
        <p:nvGrpSpPr>
          <p:cNvPr id="5" name="Group 188"/>
          <p:cNvGrpSpPr/>
          <p:nvPr/>
        </p:nvGrpSpPr>
        <p:grpSpPr>
          <a:xfrm>
            <a:off x="7402697" y="5082244"/>
            <a:ext cx="1892427" cy="797197"/>
            <a:chOff x="7719973" y="4100711"/>
            <a:chExt cx="2452185" cy="1004253"/>
          </a:xfrm>
        </p:grpSpPr>
        <p:sp>
          <p:nvSpPr>
            <p:cNvPr id="6" name="Oval 5"/>
            <p:cNvSpPr/>
            <p:nvPr/>
          </p:nvSpPr>
          <p:spPr>
            <a:xfrm>
              <a:off x="7798297" y="4100711"/>
              <a:ext cx="2286000" cy="609602"/>
            </a:xfrm>
            <a:prstGeom prst="ellipse">
              <a:avLst/>
            </a:prstGeom>
            <a:gradFill flip="none" rotWithShape="1">
              <a:gsLst>
                <a:gs pos="0">
                  <a:srgbClr val="FF3300"/>
                </a:gs>
                <a:gs pos="50000">
                  <a:srgbClr val="FF3300">
                    <a:lumMod val="75000"/>
                  </a:srgbClr>
                </a:gs>
                <a:gs pos="82000">
                  <a:srgbClr val="FF3300">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Segoe UI" pitchFamily="34" charset="0"/>
              </a:endParaRPr>
            </a:p>
          </p:txBody>
        </p:sp>
        <p:pic>
          <p:nvPicPr>
            <p:cNvPr id="7" name="Picture 2" descr="C:\Users\jsafreed\Documents\Graphics\_eHOME ICONS\barrel yellow data storage.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8593429" y="4643001"/>
              <a:ext cx="691627" cy="461963"/>
            </a:xfrm>
            <a:prstGeom prst="rect">
              <a:avLst/>
            </a:prstGeom>
            <a:noFill/>
          </p:spPr>
        </p:pic>
        <p:pic>
          <p:nvPicPr>
            <p:cNvPr id="8" name="Picture 2" descr="C:\Users\jsafreed\Documents\Graphics\_eHOME ICONS\barrel yellow data storage.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9480531" y="4627361"/>
              <a:ext cx="691627" cy="461963"/>
            </a:xfrm>
            <a:prstGeom prst="rect">
              <a:avLst/>
            </a:prstGeom>
            <a:noFill/>
          </p:spPr>
        </p:pic>
        <p:pic>
          <p:nvPicPr>
            <p:cNvPr id="9" name="Picture 2" descr="C:\Users\jsafreed\Documents\Graphics\_eHOME ICONS\barrel yellow data storage.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7719973" y="4631613"/>
              <a:ext cx="691627" cy="461963"/>
            </a:xfrm>
            <a:prstGeom prst="rect">
              <a:avLst/>
            </a:prstGeom>
            <a:noFill/>
          </p:spPr>
        </p:pic>
      </p:grpSp>
      <p:sp>
        <p:nvSpPr>
          <p:cNvPr id="10" name="Rounded Rectangle 9"/>
          <p:cNvSpPr/>
          <p:nvPr/>
        </p:nvSpPr>
        <p:spPr bwMode="auto">
          <a:xfrm rot="16200000">
            <a:off x="6082060" y="2691963"/>
            <a:ext cx="2667001" cy="1231074"/>
          </a:xfrm>
          <a:prstGeom prst="roundRect">
            <a:avLst>
              <a:gd name="adj" fmla="val 5779"/>
            </a:avLst>
          </a:prstGeom>
          <a:gradFill flip="none" rotWithShape="1">
            <a:gsLst>
              <a:gs pos="0">
                <a:srgbClr val="FFFFFF">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val="FFFFFF"/>
              </a:gs>
            </a:gsLst>
            <a:lin ang="16200000" scaled="1"/>
            <a:tileRect/>
          </a:gradFill>
          <a:ln w="12700" cap="flat" cmpd="sng" algn="ctr">
            <a:gradFill>
              <a:gsLst>
                <a:gs pos="0">
                  <a:srgbClr val="FFFFFF">
                    <a:alpha val="77000"/>
                  </a:srgbClr>
                </a:gs>
                <a:gs pos="50000">
                  <a:srgbClr val="FFFFFF">
                    <a:alpha val="17000"/>
                  </a:srgbClr>
                </a:gs>
                <a:gs pos="100000">
                  <a:srgbClr val="000000">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val="FFFF99"/>
              </a:buClr>
              <a:buSzPct val="120000"/>
              <a:defRPr/>
            </a:pPr>
            <a:endParaRPr lang="en-GB" altLang="zh-CN" sz="1500" dirty="0" smtClean="0">
              <a:gradFill flip="none" rotWithShape="1">
                <a:gsLst>
                  <a:gs pos="0">
                    <a:srgbClr val="000000">
                      <a:lumMod val="75000"/>
                      <a:lumOff val="25000"/>
                    </a:srgbClr>
                  </a:gs>
                  <a:gs pos="100000">
                    <a:srgbClr val="000000">
                      <a:lumMod val="95000"/>
                      <a:lumOff val="5000"/>
                    </a:srgbClr>
                  </a:gs>
                </a:gsLst>
                <a:lin ang="5400000" scaled="1"/>
                <a:tileRect/>
              </a:gradFill>
              <a:latin typeface="Segoe UI" pitchFamily="34" charset="0"/>
            </a:endParaRPr>
          </a:p>
        </p:txBody>
      </p:sp>
      <p:grpSp>
        <p:nvGrpSpPr>
          <p:cNvPr id="11" name="Group 84"/>
          <p:cNvGrpSpPr/>
          <p:nvPr/>
        </p:nvGrpSpPr>
        <p:grpSpPr>
          <a:xfrm>
            <a:off x="6613292" y="3802803"/>
            <a:ext cx="1698857" cy="1072693"/>
            <a:chOff x="-1070207" y="5304963"/>
            <a:chExt cx="1698857" cy="1072693"/>
          </a:xfrm>
        </p:grpSpPr>
        <p:pic>
          <p:nvPicPr>
            <p:cNvPr id="12" name="Picture 4" descr="\\.PSF\Parallels Share\Virtualization Slides\Server-Physical-3U.png"/>
            <p:cNvPicPr>
              <a:picLocks noChangeAspect="1" noChangeArrowheads="1"/>
            </p:cNvPicPr>
            <p:nvPr/>
          </p:nvPicPr>
          <p:blipFill>
            <a:blip r:embed="rId3" cstate="print"/>
            <a:srcRect/>
            <a:stretch>
              <a:fillRect/>
            </a:stretch>
          </p:blipFill>
          <p:spPr bwMode="auto">
            <a:xfrm>
              <a:off x="-1070207" y="5304963"/>
              <a:ext cx="1698857" cy="1072693"/>
            </a:xfrm>
            <a:prstGeom prst="rect">
              <a:avLst/>
            </a:prstGeom>
            <a:noFill/>
          </p:spPr>
        </p:pic>
        <p:pic>
          <p:nvPicPr>
            <p:cNvPr id="13" name="Picture 2"/>
            <p:cNvPicPr>
              <a:picLocks noChangeAspect="1" noChangeArrowheads="1"/>
            </p:cNvPicPr>
            <p:nvPr/>
          </p:nvPicPr>
          <p:blipFill>
            <a:blip r:embed="rId4" cstate="print">
              <a:lum bright="100000" contrast="100000"/>
            </a:blip>
            <a:srcRect l="52083" r="2758"/>
            <a:stretch>
              <a:fillRect/>
            </a:stretch>
          </p:blipFill>
          <p:spPr bwMode="auto">
            <a:xfrm>
              <a:off x="-250375" y="5733668"/>
              <a:ext cx="641160" cy="152716"/>
            </a:xfrm>
            <a:prstGeom prst="rect">
              <a:avLst/>
            </a:prstGeom>
            <a:noFill/>
            <a:ln>
              <a:noFill/>
            </a:ln>
            <a:effectLst>
              <a:outerShdw blurRad="317500" dist="50800" dir="5400000" algn="ctr" rotWithShape="0">
                <a:srgbClr val="000000"/>
              </a:outerShdw>
            </a:effectLst>
            <a:scene3d>
              <a:camera prst="isometricRightUp"/>
              <a:lightRig rig="threePt" dir="t"/>
            </a:scene3d>
          </p:spPr>
        </p:pic>
      </p:grpSp>
      <p:pic>
        <p:nvPicPr>
          <p:cNvPr id="14" name="Picture 2" descr="\\.PSF\Parallels Share\DDC\Server-Virtual-2U.png"/>
          <p:cNvPicPr>
            <a:picLocks noChangeAspect="1" noChangeArrowheads="1"/>
          </p:cNvPicPr>
          <p:nvPr/>
        </p:nvPicPr>
        <p:blipFill>
          <a:blip r:embed="rId5" cstate="print"/>
          <a:srcRect/>
          <a:stretch>
            <a:fillRect/>
          </a:stretch>
        </p:blipFill>
        <p:spPr bwMode="auto">
          <a:xfrm>
            <a:off x="6892921" y="2050201"/>
            <a:ext cx="991112" cy="759236"/>
          </a:xfrm>
          <a:prstGeom prst="rect">
            <a:avLst/>
          </a:prstGeom>
          <a:noFill/>
        </p:spPr>
      </p:pic>
      <p:pic>
        <p:nvPicPr>
          <p:cNvPr id="15" name="Picture 2" descr="\\.PSF\Parallels Share\DDC\Server-Virtual-2U.png"/>
          <p:cNvPicPr>
            <a:picLocks noChangeAspect="1" noChangeArrowheads="1"/>
          </p:cNvPicPr>
          <p:nvPr/>
        </p:nvPicPr>
        <p:blipFill>
          <a:blip r:embed="rId5" cstate="print"/>
          <a:srcRect/>
          <a:stretch>
            <a:fillRect/>
          </a:stretch>
        </p:blipFill>
        <p:spPr bwMode="auto">
          <a:xfrm>
            <a:off x="6940546" y="2974126"/>
            <a:ext cx="991112" cy="759236"/>
          </a:xfrm>
          <a:prstGeom prst="rect">
            <a:avLst/>
          </a:prstGeom>
          <a:noFill/>
        </p:spPr>
      </p:pic>
      <p:sp>
        <p:nvSpPr>
          <p:cNvPr id="16" name="TextBox 15"/>
          <p:cNvSpPr txBox="1"/>
          <p:nvPr/>
        </p:nvSpPr>
        <p:spPr>
          <a:xfrm>
            <a:off x="7321547" y="3978955"/>
            <a:ext cx="228600" cy="307777"/>
          </a:xfrm>
          <a:prstGeom prst="rect">
            <a:avLst/>
          </a:prstGeom>
          <a:noFill/>
        </p:spPr>
        <p:txBody>
          <a:bodyPr wrap="square" rtlCol="0">
            <a:spAutoFit/>
          </a:bodyPr>
          <a:lstStyle/>
          <a:p>
            <a:r>
              <a:rPr lang="en-US" sz="1400" b="1" dirty="0" smtClean="0">
                <a:solidFill>
                  <a:prstClr val="white"/>
                </a:solidFill>
                <a:latin typeface="Calibri"/>
              </a:rPr>
              <a:t>1</a:t>
            </a:r>
            <a:endParaRPr lang="en-US" sz="1400" b="1" dirty="0">
              <a:solidFill>
                <a:prstClr val="white"/>
              </a:solidFill>
              <a:latin typeface="Calibri"/>
            </a:endParaRPr>
          </a:p>
        </p:txBody>
      </p:sp>
      <p:sp>
        <p:nvSpPr>
          <p:cNvPr id="17" name="Rounded Rectangle 16"/>
          <p:cNvSpPr/>
          <p:nvPr/>
        </p:nvSpPr>
        <p:spPr bwMode="auto">
          <a:xfrm rot="16200000">
            <a:off x="7971291" y="2691964"/>
            <a:ext cx="2667000" cy="1231074"/>
          </a:xfrm>
          <a:prstGeom prst="roundRect">
            <a:avLst>
              <a:gd name="adj" fmla="val 8065"/>
            </a:avLst>
          </a:prstGeom>
          <a:gradFill flip="none" rotWithShape="1">
            <a:gsLst>
              <a:gs pos="0">
                <a:srgbClr val="FFFFFF">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val="FFFFFF"/>
              </a:gs>
            </a:gsLst>
            <a:lin ang="16200000" scaled="1"/>
            <a:tileRect/>
          </a:gradFill>
          <a:ln w="12700" cap="flat" cmpd="sng" algn="ctr">
            <a:gradFill>
              <a:gsLst>
                <a:gs pos="0">
                  <a:srgbClr val="FFFFFF">
                    <a:alpha val="77000"/>
                  </a:srgbClr>
                </a:gs>
                <a:gs pos="50000">
                  <a:srgbClr val="FFFFFF">
                    <a:alpha val="17000"/>
                  </a:srgbClr>
                </a:gs>
                <a:gs pos="100000">
                  <a:srgbClr val="000000">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val="FFFF99"/>
              </a:buClr>
              <a:buSzPct val="120000"/>
              <a:defRPr/>
            </a:pPr>
            <a:endParaRPr lang="en-GB" altLang="zh-CN" sz="1500" dirty="0" smtClean="0">
              <a:gradFill flip="none" rotWithShape="1">
                <a:gsLst>
                  <a:gs pos="0">
                    <a:srgbClr val="000000">
                      <a:lumMod val="75000"/>
                      <a:lumOff val="25000"/>
                    </a:srgbClr>
                  </a:gs>
                  <a:gs pos="100000">
                    <a:srgbClr val="000000">
                      <a:lumMod val="95000"/>
                      <a:lumOff val="5000"/>
                    </a:srgbClr>
                  </a:gs>
                </a:gsLst>
                <a:lin ang="5400000" scaled="1"/>
                <a:tileRect/>
              </a:gradFill>
              <a:latin typeface="Segoe UI" pitchFamily="34" charset="0"/>
            </a:endParaRPr>
          </a:p>
        </p:txBody>
      </p:sp>
      <p:grpSp>
        <p:nvGrpSpPr>
          <p:cNvPr id="18" name="Group 84"/>
          <p:cNvGrpSpPr/>
          <p:nvPr/>
        </p:nvGrpSpPr>
        <p:grpSpPr>
          <a:xfrm>
            <a:off x="8464548" y="3802803"/>
            <a:ext cx="1698857" cy="1072693"/>
            <a:chOff x="-1140164" y="5304963"/>
            <a:chExt cx="1698857" cy="1072693"/>
          </a:xfrm>
        </p:grpSpPr>
        <p:pic>
          <p:nvPicPr>
            <p:cNvPr id="19" name="Picture 4" descr="\\.PSF\Parallels Share\Virtualization Slides\Server-Physical-3U.png"/>
            <p:cNvPicPr>
              <a:picLocks noChangeAspect="1" noChangeArrowheads="1"/>
            </p:cNvPicPr>
            <p:nvPr/>
          </p:nvPicPr>
          <p:blipFill>
            <a:blip r:embed="rId3" cstate="print"/>
            <a:srcRect/>
            <a:stretch>
              <a:fillRect/>
            </a:stretch>
          </p:blipFill>
          <p:spPr bwMode="auto">
            <a:xfrm>
              <a:off x="-1140164" y="5304963"/>
              <a:ext cx="1698857" cy="1072693"/>
            </a:xfrm>
            <a:prstGeom prst="rect">
              <a:avLst/>
            </a:prstGeom>
            <a:noFill/>
          </p:spPr>
        </p:pic>
        <p:pic>
          <p:nvPicPr>
            <p:cNvPr id="20" name="Picture 2"/>
            <p:cNvPicPr>
              <a:picLocks noChangeAspect="1" noChangeArrowheads="1"/>
            </p:cNvPicPr>
            <p:nvPr/>
          </p:nvPicPr>
          <p:blipFill>
            <a:blip r:embed="rId4" cstate="print">
              <a:lum bright="100000" contrast="100000"/>
            </a:blip>
            <a:srcRect l="52083" r="2758"/>
            <a:stretch>
              <a:fillRect/>
            </a:stretch>
          </p:blipFill>
          <p:spPr bwMode="auto">
            <a:xfrm>
              <a:off x="-326575" y="5733668"/>
              <a:ext cx="641160" cy="152716"/>
            </a:xfrm>
            <a:prstGeom prst="rect">
              <a:avLst/>
            </a:prstGeom>
            <a:noFill/>
            <a:ln>
              <a:noFill/>
            </a:ln>
            <a:effectLst>
              <a:outerShdw blurRad="317500" dist="50800" dir="5400000" algn="ctr" rotWithShape="0">
                <a:srgbClr val="000000"/>
              </a:outerShdw>
            </a:effectLst>
            <a:scene3d>
              <a:camera prst="isometricRightUp"/>
              <a:lightRig rig="threePt" dir="t"/>
            </a:scene3d>
          </p:spPr>
        </p:pic>
      </p:grpSp>
      <p:pic>
        <p:nvPicPr>
          <p:cNvPr id="21" name="Picture 2" descr="\\.PSF\Parallels Share\DDC\Server-Virtual-2U.png"/>
          <p:cNvPicPr>
            <a:picLocks noChangeAspect="1" noChangeArrowheads="1"/>
          </p:cNvPicPr>
          <p:nvPr/>
        </p:nvPicPr>
        <p:blipFill>
          <a:blip r:embed="rId5" cstate="print"/>
          <a:srcRect/>
          <a:stretch>
            <a:fillRect/>
          </a:stretch>
        </p:blipFill>
        <p:spPr bwMode="auto">
          <a:xfrm>
            <a:off x="8807866" y="2050201"/>
            <a:ext cx="991112" cy="759236"/>
          </a:xfrm>
          <a:prstGeom prst="rect">
            <a:avLst/>
          </a:prstGeom>
          <a:noFill/>
        </p:spPr>
      </p:pic>
      <p:pic>
        <p:nvPicPr>
          <p:cNvPr id="22" name="Picture 2" descr="\\.PSF\Parallels Share\DDC\Server-Virtual-2U.png"/>
          <p:cNvPicPr>
            <a:picLocks noChangeAspect="1" noChangeArrowheads="1"/>
          </p:cNvPicPr>
          <p:nvPr/>
        </p:nvPicPr>
        <p:blipFill>
          <a:blip r:embed="rId5" cstate="print"/>
          <a:srcRect/>
          <a:stretch>
            <a:fillRect/>
          </a:stretch>
        </p:blipFill>
        <p:spPr bwMode="auto">
          <a:xfrm>
            <a:off x="8789328" y="3002701"/>
            <a:ext cx="991112" cy="759236"/>
          </a:xfrm>
          <a:prstGeom prst="rect">
            <a:avLst/>
          </a:prstGeom>
          <a:noFill/>
        </p:spPr>
      </p:pic>
      <p:sp>
        <p:nvSpPr>
          <p:cNvPr id="23" name="TextBox 22"/>
          <p:cNvSpPr txBox="1"/>
          <p:nvPr/>
        </p:nvSpPr>
        <p:spPr>
          <a:xfrm>
            <a:off x="9189379" y="3931326"/>
            <a:ext cx="228600" cy="307777"/>
          </a:xfrm>
          <a:prstGeom prst="rect">
            <a:avLst/>
          </a:prstGeom>
          <a:noFill/>
        </p:spPr>
        <p:txBody>
          <a:bodyPr wrap="square" rtlCol="0">
            <a:spAutoFit/>
          </a:bodyPr>
          <a:lstStyle/>
          <a:p>
            <a:r>
              <a:rPr lang="en-US" sz="1400" b="1" dirty="0" smtClean="0">
                <a:solidFill>
                  <a:prstClr val="white"/>
                </a:solidFill>
                <a:latin typeface="Calibri"/>
              </a:rPr>
              <a:t>2</a:t>
            </a:r>
            <a:endParaRPr lang="en-US" sz="1400" b="1" dirty="0">
              <a:solidFill>
                <a:prstClr val="white"/>
              </a:solidFill>
              <a:latin typeface="Calibri"/>
            </a:endParaRPr>
          </a:p>
        </p:txBody>
      </p:sp>
      <p:pic>
        <p:nvPicPr>
          <p:cNvPr id="24" name="Picture 10" descr="\\.PSF\Parallels Share\DDC\Application-Virtual-SQL.png"/>
          <p:cNvPicPr>
            <a:picLocks noChangeAspect="1" noChangeArrowheads="1"/>
          </p:cNvPicPr>
          <p:nvPr/>
        </p:nvPicPr>
        <p:blipFill>
          <a:blip r:embed="rId6" cstate="print"/>
          <a:srcRect/>
          <a:stretch>
            <a:fillRect/>
          </a:stretch>
        </p:blipFill>
        <p:spPr bwMode="auto">
          <a:xfrm>
            <a:off x="7245346" y="2126405"/>
            <a:ext cx="343884" cy="361061"/>
          </a:xfrm>
          <a:prstGeom prst="rect">
            <a:avLst/>
          </a:prstGeom>
          <a:noFill/>
        </p:spPr>
      </p:pic>
      <p:pic>
        <p:nvPicPr>
          <p:cNvPr id="25" name="Picture 10" descr="\\.PSF\Parallels Share\DDC\Application-Virtual-SQL.png"/>
          <p:cNvPicPr>
            <a:picLocks noChangeAspect="1" noChangeArrowheads="1"/>
          </p:cNvPicPr>
          <p:nvPr/>
        </p:nvPicPr>
        <p:blipFill>
          <a:blip r:embed="rId6" cstate="print"/>
          <a:srcRect/>
          <a:stretch>
            <a:fillRect/>
          </a:stretch>
        </p:blipFill>
        <p:spPr bwMode="auto">
          <a:xfrm>
            <a:off x="7321546" y="3117005"/>
            <a:ext cx="343884" cy="361061"/>
          </a:xfrm>
          <a:prstGeom prst="rect">
            <a:avLst/>
          </a:prstGeom>
          <a:noFill/>
        </p:spPr>
      </p:pic>
      <p:pic>
        <p:nvPicPr>
          <p:cNvPr id="26" name="Picture 10" descr="\\.PSF\Parallels Share\DDC\Application-Virtual-SQL.png"/>
          <p:cNvPicPr>
            <a:picLocks noChangeAspect="1" noChangeArrowheads="1"/>
          </p:cNvPicPr>
          <p:nvPr/>
        </p:nvPicPr>
        <p:blipFill>
          <a:blip r:embed="rId6" cstate="print"/>
          <a:srcRect/>
          <a:stretch>
            <a:fillRect/>
          </a:stretch>
        </p:blipFill>
        <p:spPr bwMode="auto">
          <a:xfrm>
            <a:off x="9132228" y="2126405"/>
            <a:ext cx="343884" cy="361061"/>
          </a:xfrm>
          <a:prstGeom prst="rect">
            <a:avLst/>
          </a:prstGeom>
          <a:noFill/>
        </p:spPr>
      </p:pic>
      <p:pic>
        <p:nvPicPr>
          <p:cNvPr id="27" name="Picture 10" descr="\\.PSF\Parallels Share\DDC\Application-Virtual-SQL.png"/>
          <p:cNvPicPr>
            <a:picLocks noChangeAspect="1" noChangeArrowheads="1"/>
          </p:cNvPicPr>
          <p:nvPr/>
        </p:nvPicPr>
        <p:blipFill>
          <a:blip r:embed="rId6" cstate="print"/>
          <a:srcRect/>
          <a:stretch>
            <a:fillRect/>
          </a:stretch>
        </p:blipFill>
        <p:spPr bwMode="auto">
          <a:xfrm>
            <a:off x="9132228" y="3072033"/>
            <a:ext cx="343884" cy="361061"/>
          </a:xfrm>
          <a:prstGeom prst="rect">
            <a:avLst/>
          </a:prstGeom>
          <a:noFill/>
        </p:spPr>
      </p:pic>
      <p:sp>
        <p:nvSpPr>
          <p:cNvPr id="28" name="Rounded Rectangle 27"/>
          <p:cNvSpPr/>
          <p:nvPr/>
        </p:nvSpPr>
        <p:spPr>
          <a:xfrm>
            <a:off x="6284664" y="1507422"/>
            <a:ext cx="4091919" cy="309488"/>
          </a:xfrm>
          <a:prstGeom prst="roundRect">
            <a:avLst/>
          </a:prstGeom>
          <a:gradFill flip="none" rotWithShape="1">
            <a:gsLst>
              <a:gs pos="0">
                <a:srgbClr val="FFFFFF">
                  <a:alpha val="99000"/>
                </a:srgbClr>
              </a:gs>
              <a:gs pos="2000">
                <a:srgbClr val="FFFFFF">
                  <a:alpha val="8000"/>
                </a:srgbClr>
              </a:gs>
              <a:gs pos="33000">
                <a:srgbClr val="000000">
                  <a:alpha val="3000"/>
                </a:srgbClr>
              </a:gs>
              <a:gs pos="98000">
                <a:srgbClr val="080808">
                  <a:alpha val="8000"/>
                </a:srgbClr>
              </a:gs>
              <a:gs pos="100000">
                <a:srgbClr val="FFFFFF"/>
              </a:gs>
            </a:gsLst>
            <a:lin ang="16200000" scaled="1"/>
            <a:tileRect/>
          </a:gradFill>
          <a:ln w="12700" cap="flat" cmpd="sng" algn="ctr">
            <a:gradFill>
              <a:gsLst>
                <a:gs pos="0">
                  <a:srgbClr val="FFFFFF">
                    <a:alpha val="77000"/>
                  </a:srgbClr>
                </a:gs>
                <a:gs pos="50000">
                  <a:srgbClr val="FFFFFF">
                    <a:alpha val="17000"/>
                  </a:srgbClr>
                </a:gs>
                <a:gs pos="100000">
                  <a:srgbClr val="000000">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defTabSz="914159">
              <a:lnSpc>
                <a:spcPct val="90000"/>
              </a:lnSpc>
              <a:spcBef>
                <a:spcPts val="630"/>
              </a:spcBef>
              <a:buClr>
                <a:srgbClr val="FFFF99"/>
              </a:buClr>
              <a:buSzPct val="120000"/>
              <a:defRPr/>
            </a:pPr>
            <a:r>
              <a:rPr lang="en-US" altLang="zh-CN" sz="1400" dirty="0" smtClean="0">
                <a:latin typeface="Segoe UI" pitchFamily="34" charset="0"/>
              </a:rPr>
              <a:t>VM</a:t>
            </a:r>
            <a:endParaRPr lang="en-US" altLang="zh-CN" sz="1400" dirty="0">
              <a:latin typeface="Segoe UI" pitchFamily="34" charset="0"/>
            </a:endParaRPr>
          </a:p>
        </p:txBody>
      </p:sp>
      <p:cxnSp>
        <p:nvCxnSpPr>
          <p:cNvPr id="29" name="Straight Connector 28"/>
          <p:cNvCxnSpPr/>
          <p:nvPr/>
        </p:nvCxnSpPr>
        <p:spPr>
          <a:xfrm rot="16200000" flipH="1">
            <a:off x="7652819" y="4516835"/>
            <a:ext cx="609600" cy="32375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595062" y="4557598"/>
            <a:ext cx="487929" cy="2541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567218" y="4491805"/>
            <a:ext cx="559081" cy="35836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426445" y="4450508"/>
            <a:ext cx="609601" cy="3809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bwMode="auto">
          <a:xfrm>
            <a:off x="495195" y="2019460"/>
            <a:ext cx="4636366" cy="602428"/>
          </a:xfrm>
          <a:prstGeom prst="roundRect">
            <a:avLst>
              <a:gd name="adj" fmla="val 8637"/>
            </a:avLst>
          </a:prstGeom>
          <a:gradFill flip="none" rotWithShape="1">
            <a:gsLst>
              <a:gs pos="0">
                <a:srgbClr val="FFFFFF">
                  <a:alpha val="99000"/>
                </a:srgbClr>
              </a:gs>
              <a:gs pos="2000">
                <a:srgbClr val="FFFFFF">
                  <a:alpha val="8000"/>
                </a:srgbClr>
              </a:gs>
              <a:gs pos="33000">
                <a:srgbClr val="000000">
                  <a:alpha val="3000"/>
                </a:srgbClr>
              </a:gs>
              <a:gs pos="98000">
                <a:srgbClr val="080808">
                  <a:alpha val="8000"/>
                </a:srgbClr>
              </a:gs>
              <a:gs pos="100000">
                <a:srgbClr val="FFFFFF"/>
              </a:gs>
            </a:gsLst>
            <a:lin ang="16200000" scaled="1"/>
            <a:tileRect/>
          </a:gradFill>
          <a:ln w="12700" cap="flat" cmpd="sng" algn="ctr">
            <a:gradFill>
              <a:gsLst>
                <a:gs pos="0">
                  <a:srgbClr val="FFFFFF">
                    <a:alpha val="77000"/>
                  </a:srgbClr>
                </a:gs>
                <a:gs pos="50000">
                  <a:srgbClr val="FFFFFF">
                    <a:alpha val="17000"/>
                  </a:srgbClr>
                </a:gs>
                <a:gs pos="100000">
                  <a:srgbClr val="000000">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val="FFFF99"/>
              </a:buClr>
              <a:buSzPct val="120000"/>
              <a:defRPr/>
            </a:pPr>
            <a:endParaRPr lang="en-US" altLang="zh-CN" sz="1600" dirty="0" smtClean="0">
              <a:gradFill flip="none" rotWithShape="1">
                <a:gsLst>
                  <a:gs pos="0">
                    <a:srgbClr val="000000">
                      <a:lumMod val="75000"/>
                      <a:lumOff val="25000"/>
                    </a:srgbClr>
                  </a:gs>
                  <a:gs pos="100000">
                    <a:srgbClr val="000000">
                      <a:lumMod val="95000"/>
                      <a:lumOff val="5000"/>
                    </a:srgbClr>
                  </a:gs>
                </a:gsLst>
                <a:lin ang="5400000" scaled="1"/>
                <a:tileRect/>
              </a:gradFill>
              <a:latin typeface="Segoe UI" pitchFamily="34" charset="0"/>
            </a:endParaRPr>
          </a:p>
        </p:txBody>
      </p:sp>
      <p:sp>
        <p:nvSpPr>
          <p:cNvPr id="34" name="Rectangle 33"/>
          <p:cNvSpPr/>
          <p:nvPr/>
        </p:nvSpPr>
        <p:spPr>
          <a:xfrm>
            <a:off x="706646" y="2167318"/>
            <a:ext cx="3312941" cy="338554"/>
          </a:xfrm>
          <a:prstGeom prst="rect">
            <a:avLst/>
          </a:prstGeom>
        </p:spPr>
        <p:txBody>
          <a:bodyPr wrap="square">
            <a:spAutoFit/>
          </a:bodyPr>
          <a:lstStyle/>
          <a:p>
            <a:pPr>
              <a:spcAft>
                <a:spcPts val="300"/>
              </a:spcAft>
              <a:buClr>
                <a:srgbClr val="FFFFFF"/>
              </a:buClr>
            </a:pPr>
            <a:r>
              <a:rPr lang="en-US" altLang="zh-CN" sz="1600" dirty="0" smtClean="0">
                <a:gradFill flip="none" rotWithShape="1">
                  <a:gsLst>
                    <a:gs pos="0">
                      <a:srgbClr val="FFFFFF">
                        <a:lumMod val="95000"/>
                      </a:srgbClr>
                    </a:gs>
                    <a:gs pos="100000">
                      <a:srgbClr val="FFFFFF">
                        <a:lumMod val="75000"/>
                      </a:srgbClr>
                    </a:gs>
                  </a:gsLst>
                  <a:lin ang="5400000" scaled="1"/>
                  <a:tileRect/>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NO LOSS OF SERVICE</a:t>
            </a:r>
          </a:p>
        </p:txBody>
      </p:sp>
      <p:sp>
        <p:nvSpPr>
          <p:cNvPr id="35" name="Flowchart: Magnetic Disk 34"/>
          <p:cNvSpPr/>
          <p:nvPr/>
        </p:nvSpPr>
        <p:spPr>
          <a:xfrm>
            <a:off x="7707496" y="4887228"/>
            <a:ext cx="1219200" cy="568227"/>
          </a:xfrm>
          <a:prstGeom prst="flowChartMagneticDisk">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lin ang="0" scaled="1"/>
            <a:tileRect/>
          </a:gradFill>
          <a:ln w="12700">
            <a:gradFill>
              <a:gsLst>
                <a:gs pos="0">
                  <a:schemeClr val="bg1">
                    <a:lumMod val="75000"/>
                  </a:schemeClr>
                </a:gs>
                <a:gs pos="50000">
                  <a:schemeClr val="tx1">
                    <a:lumMod val="65000"/>
                    <a:lumOff val="35000"/>
                  </a:schemeClr>
                </a:gs>
                <a:gs pos="100000">
                  <a:schemeClr val="tx1">
                    <a:lumMod val="75000"/>
                    <a:lumOff val="25000"/>
                  </a:schemeClr>
                </a:gs>
              </a:gsLst>
              <a:lin ang="5400000" scaled="0"/>
            </a:grad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a:spcBef>
                <a:spcPts val="630"/>
              </a:spcBef>
              <a:buClr>
                <a:srgbClr val="FFFF99"/>
              </a:buClr>
              <a:buSzPct val="120000"/>
              <a:defRPr/>
            </a:pPr>
            <a:endParaRPr lang="en-US" altLang="zh-CN" kern="0" dirty="0">
              <a:solidFill>
                <a:sysClr val="windowText" lastClr="000000"/>
              </a:solidFill>
              <a:latin typeface="Segoe UI" pitchFamily="34" charset="0"/>
            </a:endParaRPr>
          </a:p>
        </p:txBody>
      </p:sp>
      <p:sp>
        <p:nvSpPr>
          <p:cNvPr id="36" name="TextBox 35"/>
          <p:cNvSpPr txBox="1"/>
          <p:nvPr/>
        </p:nvSpPr>
        <p:spPr>
          <a:xfrm>
            <a:off x="7607256" y="5032978"/>
            <a:ext cx="1408688" cy="430887"/>
          </a:xfrm>
          <a:prstGeom prst="rect">
            <a:avLst/>
          </a:prstGeom>
          <a:noFill/>
        </p:spPr>
        <p:txBody>
          <a:bodyPr wrap="square" rtlCol="0">
            <a:spAutoFit/>
          </a:bodyPr>
          <a:lstStyle/>
          <a:p>
            <a:pPr algn="ctr"/>
            <a:r>
              <a:rPr lang="en-US" altLang="zh-CN" sz="1100" dirty="0" smtClean="0">
                <a:solidFill>
                  <a:schemeClr val="bg1"/>
                </a:solidFill>
                <a:effectLst>
                  <a:outerShdw blurRad="38100" dist="38100" dir="2700000" algn="tl">
                    <a:srgbClr val="000000">
                      <a:alpha val="43137"/>
                    </a:srgbClr>
                  </a:outerShdw>
                </a:effectLst>
                <a:latin typeface="Segoe UI" pitchFamily="34" charset="0"/>
              </a:rPr>
              <a:t>Shared Storage</a:t>
            </a:r>
          </a:p>
          <a:p>
            <a:pPr algn="ctr"/>
            <a:r>
              <a:rPr lang="en-US" altLang="zh-CN" sz="1100" dirty="0" smtClean="0">
                <a:solidFill>
                  <a:schemeClr val="bg1"/>
                </a:solidFill>
                <a:effectLst>
                  <a:outerShdw blurRad="38100" dist="38100" dir="2700000" algn="tl">
                    <a:srgbClr val="000000">
                      <a:alpha val="43137"/>
                    </a:srgbClr>
                  </a:outerShdw>
                </a:effectLst>
                <a:latin typeface="Segoe UI" pitchFamily="34" charset="0"/>
              </a:rPr>
              <a:t>iSCSI, SAS, Fiber</a:t>
            </a:r>
          </a:p>
        </p:txBody>
      </p:sp>
      <p:sp>
        <p:nvSpPr>
          <p:cNvPr id="37" name="TextBox 36"/>
          <p:cNvSpPr txBox="1"/>
          <p:nvPr/>
        </p:nvSpPr>
        <p:spPr>
          <a:xfrm>
            <a:off x="8007346" y="4242807"/>
            <a:ext cx="685800" cy="415498"/>
          </a:xfrm>
          <a:prstGeom prst="rect">
            <a:avLst/>
          </a:prstGeom>
          <a:noFill/>
        </p:spPr>
        <p:txBody>
          <a:bodyPr wrap="square" rtlCol="0">
            <a:spAutoFit/>
          </a:bodyPr>
          <a:lstStyle/>
          <a:p>
            <a:pPr algn="ctr" defTabSz="914363"/>
            <a:r>
              <a:rPr lang="en-US" sz="1050" dirty="0" smtClean="0">
                <a:solidFill>
                  <a:prstClr val="black"/>
                </a:solidFill>
                <a:latin typeface="Segoe UI" pitchFamily="34" charset="0"/>
                <a:ea typeface="Segoe UI" pitchFamily="34" charset="0"/>
                <a:cs typeface="Segoe UI" pitchFamily="34" charset="0"/>
              </a:rPr>
              <a:t>Host cluster</a:t>
            </a:r>
          </a:p>
        </p:txBody>
      </p:sp>
      <p:sp>
        <p:nvSpPr>
          <p:cNvPr id="38" name="Freeform 126"/>
          <p:cNvSpPr>
            <a:spLocks/>
          </p:cNvSpPr>
          <p:nvPr/>
        </p:nvSpPr>
        <p:spPr bwMode="auto">
          <a:xfrm>
            <a:off x="8073313" y="289011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val="FF3300"/>
              </a:gs>
              <a:gs pos="50000">
                <a:srgbClr val="FF3300">
                  <a:lumMod val="75000"/>
                  <a:alpha val="0"/>
                </a:srgbClr>
              </a:gs>
              <a:gs pos="100000">
                <a:srgbClr val="FF3300">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Segoe UI" pitchFamily="34" charset="0"/>
            </a:endParaRPr>
          </a:p>
        </p:txBody>
      </p:sp>
      <p:sp>
        <p:nvSpPr>
          <p:cNvPr id="39" name="Freeform 126"/>
          <p:cNvSpPr>
            <a:spLocks/>
          </p:cNvSpPr>
          <p:nvPr/>
        </p:nvSpPr>
        <p:spPr bwMode="auto">
          <a:xfrm rot="10800000">
            <a:off x="7574551" y="3531381"/>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val="FF3300"/>
              </a:gs>
              <a:gs pos="50000">
                <a:srgbClr val="FF3300">
                  <a:lumMod val="75000"/>
                  <a:alpha val="0"/>
                </a:srgbClr>
              </a:gs>
              <a:gs pos="100000">
                <a:srgbClr val="FF3300">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Segoe UI" pitchFamily="34" charset="0"/>
            </a:endParaRPr>
          </a:p>
        </p:txBody>
      </p:sp>
      <p:sp>
        <p:nvSpPr>
          <p:cNvPr id="40" name="TextBox 39"/>
          <p:cNvSpPr txBox="1"/>
          <p:nvPr/>
        </p:nvSpPr>
        <p:spPr>
          <a:xfrm>
            <a:off x="7954201" y="3165686"/>
            <a:ext cx="847103" cy="415498"/>
          </a:xfrm>
          <a:prstGeom prst="rect">
            <a:avLst/>
          </a:prstGeom>
          <a:noFill/>
        </p:spPr>
        <p:txBody>
          <a:bodyPr wrap="square" rtlCol="0">
            <a:spAutoFit/>
          </a:bodyPr>
          <a:lstStyle/>
          <a:p>
            <a:pPr algn="ctr" defTabSz="914363"/>
            <a:r>
              <a:rPr lang="en-US" sz="1050" dirty="0" smtClean="0">
                <a:solidFill>
                  <a:prstClr val="black"/>
                </a:solidFill>
                <a:latin typeface="Segoe UI" pitchFamily="34" charset="0"/>
                <a:ea typeface="Segoe UI" pitchFamily="34" charset="0"/>
                <a:cs typeface="Segoe UI" pitchFamily="34" charset="0"/>
              </a:rPr>
              <a:t>Live</a:t>
            </a:r>
          </a:p>
          <a:p>
            <a:pPr algn="ctr" defTabSz="914363"/>
            <a:r>
              <a:rPr lang="en-US" sz="1050" dirty="0" smtClean="0">
                <a:solidFill>
                  <a:prstClr val="black"/>
                </a:solidFill>
                <a:latin typeface="Segoe UI" pitchFamily="34" charset="0"/>
                <a:ea typeface="Segoe UI" pitchFamily="34" charset="0"/>
                <a:cs typeface="Segoe UI" pitchFamily="34" charset="0"/>
              </a:rPr>
              <a:t>Migration</a:t>
            </a:r>
            <a:endParaRPr lang="en-US" sz="1050" dirty="0">
              <a:solidFill>
                <a:prstClr val="black"/>
              </a:solidFill>
              <a:latin typeface="Segoe UI" pitchFamily="34" charset="0"/>
              <a:ea typeface="Segoe UI" pitchFamily="34" charset="0"/>
              <a:cs typeface="Segoe UI" pitchFamily="34" charset="0"/>
            </a:endParaRPr>
          </a:p>
        </p:txBody>
      </p:sp>
      <p:sp>
        <p:nvSpPr>
          <p:cNvPr id="41" name="Rounded Rectangle 40"/>
          <p:cNvSpPr/>
          <p:nvPr/>
        </p:nvSpPr>
        <p:spPr bwMode="auto">
          <a:xfrm>
            <a:off x="495195" y="2720107"/>
            <a:ext cx="4636366" cy="602428"/>
          </a:xfrm>
          <a:prstGeom prst="roundRect">
            <a:avLst>
              <a:gd name="adj" fmla="val 8637"/>
            </a:avLst>
          </a:prstGeom>
          <a:gradFill flip="none" rotWithShape="1">
            <a:gsLst>
              <a:gs pos="0">
                <a:srgbClr val="FFFFFF">
                  <a:alpha val="99000"/>
                </a:srgbClr>
              </a:gs>
              <a:gs pos="2000">
                <a:srgbClr val="FFFFFF">
                  <a:alpha val="8000"/>
                </a:srgbClr>
              </a:gs>
              <a:gs pos="33000">
                <a:srgbClr val="000000">
                  <a:alpha val="3000"/>
                </a:srgbClr>
              </a:gs>
              <a:gs pos="98000">
                <a:srgbClr val="080808">
                  <a:alpha val="8000"/>
                </a:srgbClr>
              </a:gs>
              <a:gs pos="100000">
                <a:srgbClr val="FFFFFF"/>
              </a:gs>
            </a:gsLst>
            <a:lin ang="16200000" scaled="1"/>
            <a:tileRect/>
          </a:gradFill>
          <a:ln w="12700" cap="flat" cmpd="sng" algn="ctr">
            <a:gradFill>
              <a:gsLst>
                <a:gs pos="0">
                  <a:srgbClr val="FFFFFF">
                    <a:alpha val="77000"/>
                  </a:srgbClr>
                </a:gs>
                <a:gs pos="50000">
                  <a:srgbClr val="FFFFFF">
                    <a:alpha val="17000"/>
                  </a:srgbClr>
                </a:gs>
                <a:gs pos="100000">
                  <a:srgbClr val="000000">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val="FFFF99"/>
              </a:buClr>
              <a:buSzPct val="120000"/>
              <a:defRPr/>
            </a:pPr>
            <a:endParaRPr lang="en-US" altLang="zh-CN" sz="1600" dirty="0" smtClean="0">
              <a:gradFill flip="none" rotWithShape="1">
                <a:gsLst>
                  <a:gs pos="0">
                    <a:srgbClr val="000000">
                      <a:lumMod val="75000"/>
                      <a:lumOff val="25000"/>
                    </a:srgbClr>
                  </a:gs>
                  <a:gs pos="100000">
                    <a:srgbClr val="000000">
                      <a:lumMod val="95000"/>
                      <a:lumOff val="5000"/>
                    </a:srgbClr>
                  </a:gs>
                </a:gsLst>
                <a:lin ang="5400000" scaled="1"/>
                <a:tileRect/>
              </a:gradFill>
              <a:latin typeface="Segoe UI" pitchFamily="34" charset="0"/>
            </a:endParaRPr>
          </a:p>
        </p:txBody>
      </p:sp>
      <p:sp>
        <p:nvSpPr>
          <p:cNvPr id="42" name="Rectangle 41"/>
          <p:cNvSpPr/>
          <p:nvPr/>
        </p:nvSpPr>
        <p:spPr>
          <a:xfrm>
            <a:off x="706643" y="2867967"/>
            <a:ext cx="4274792" cy="338554"/>
          </a:xfrm>
          <a:prstGeom prst="rect">
            <a:avLst/>
          </a:prstGeom>
        </p:spPr>
        <p:txBody>
          <a:bodyPr wrap="square">
            <a:spAutoFit/>
          </a:bodyPr>
          <a:lstStyle/>
          <a:p>
            <a:pPr>
              <a:spcAft>
                <a:spcPts val="300"/>
              </a:spcAft>
              <a:buClr>
                <a:srgbClr val="FFFFFF"/>
              </a:buClr>
            </a:pPr>
            <a:r>
              <a:rPr lang="en-US" altLang="zh-CN" sz="1600" dirty="0" smtClean="0">
                <a:gradFill flip="none" rotWithShape="1">
                  <a:gsLst>
                    <a:gs pos="0">
                      <a:srgbClr val="FFFFFF">
                        <a:lumMod val="95000"/>
                      </a:srgbClr>
                    </a:gs>
                    <a:gs pos="100000">
                      <a:srgbClr val="FFFFFF">
                        <a:lumMod val="75000"/>
                      </a:srgbClr>
                    </a:gs>
                  </a:gsLst>
                  <a:lin ang="5400000" scaled="1"/>
                  <a:tileRect/>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AVAILABILITY WITH LOWER COMPLEXITY</a:t>
            </a:r>
          </a:p>
        </p:txBody>
      </p:sp>
      <p:sp>
        <p:nvSpPr>
          <p:cNvPr id="43" name="Rounded Rectangle 42"/>
          <p:cNvSpPr/>
          <p:nvPr/>
        </p:nvSpPr>
        <p:spPr bwMode="auto">
          <a:xfrm>
            <a:off x="495195" y="3420753"/>
            <a:ext cx="4636366" cy="735614"/>
          </a:xfrm>
          <a:prstGeom prst="roundRect">
            <a:avLst>
              <a:gd name="adj" fmla="val 8637"/>
            </a:avLst>
          </a:prstGeom>
          <a:gradFill flip="none" rotWithShape="1">
            <a:gsLst>
              <a:gs pos="0">
                <a:srgbClr val="FFFFFF">
                  <a:alpha val="99000"/>
                </a:srgbClr>
              </a:gs>
              <a:gs pos="2000">
                <a:srgbClr val="FFFFFF">
                  <a:alpha val="8000"/>
                </a:srgbClr>
              </a:gs>
              <a:gs pos="33000">
                <a:srgbClr val="000000">
                  <a:alpha val="3000"/>
                </a:srgbClr>
              </a:gs>
              <a:gs pos="98000">
                <a:srgbClr val="080808">
                  <a:alpha val="8000"/>
                </a:srgbClr>
              </a:gs>
              <a:gs pos="100000">
                <a:srgbClr val="FFFFFF"/>
              </a:gs>
            </a:gsLst>
            <a:lin ang="16200000" scaled="1"/>
            <a:tileRect/>
          </a:gradFill>
          <a:ln w="12700" cap="flat" cmpd="sng" algn="ctr">
            <a:gradFill>
              <a:gsLst>
                <a:gs pos="0">
                  <a:srgbClr val="FFFFFF">
                    <a:alpha val="77000"/>
                  </a:srgbClr>
                </a:gs>
                <a:gs pos="50000">
                  <a:srgbClr val="FFFFFF">
                    <a:alpha val="17000"/>
                  </a:srgbClr>
                </a:gs>
                <a:gs pos="100000">
                  <a:srgbClr val="000000">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val="FFFF99"/>
              </a:buClr>
              <a:buSzPct val="120000"/>
              <a:defRPr/>
            </a:pPr>
            <a:endParaRPr lang="en-US" altLang="zh-CN" sz="1600" dirty="0" smtClean="0">
              <a:gradFill flip="none" rotWithShape="1">
                <a:gsLst>
                  <a:gs pos="0">
                    <a:srgbClr val="000000">
                      <a:lumMod val="75000"/>
                      <a:lumOff val="25000"/>
                    </a:srgbClr>
                  </a:gs>
                  <a:gs pos="100000">
                    <a:srgbClr val="000000">
                      <a:lumMod val="95000"/>
                      <a:lumOff val="5000"/>
                    </a:srgbClr>
                  </a:gs>
                </a:gsLst>
                <a:lin ang="5400000" scaled="1"/>
                <a:tileRect/>
              </a:gradFill>
              <a:latin typeface="Segoe UI" pitchFamily="34" charset="0"/>
            </a:endParaRPr>
          </a:p>
        </p:txBody>
      </p:sp>
      <p:sp>
        <p:nvSpPr>
          <p:cNvPr id="44" name="Rectangle 43"/>
          <p:cNvSpPr/>
          <p:nvPr/>
        </p:nvSpPr>
        <p:spPr>
          <a:xfrm>
            <a:off x="706643" y="3544863"/>
            <a:ext cx="4274792" cy="584775"/>
          </a:xfrm>
          <a:prstGeom prst="rect">
            <a:avLst/>
          </a:prstGeom>
        </p:spPr>
        <p:txBody>
          <a:bodyPr wrap="square">
            <a:spAutoFit/>
          </a:bodyPr>
          <a:lstStyle/>
          <a:p>
            <a:pPr>
              <a:spcAft>
                <a:spcPts val="300"/>
              </a:spcAft>
              <a:buClr>
                <a:srgbClr val="FFFFFF"/>
              </a:buClr>
            </a:pPr>
            <a:r>
              <a:rPr lang="en-US" altLang="zh-CN" sz="1600" dirty="0" smtClean="0">
                <a:gradFill flip="none" rotWithShape="1">
                  <a:gsLst>
                    <a:gs pos="0">
                      <a:srgbClr val="FFFFFF">
                        <a:lumMod val="95000"/>
                      </a:srgbClr>
                    </a:gs>
                    <a:gs pos="100000">
                      <a:srgbClr val="FFFFFF">
                        <a:lumMod val="75000"/>
                      </a:srgbClr>
                    </a:gs>
                  </a:gsLst>
                  <a:lin ang="5400000" scaled="1"/>
                  <a:tileRect/>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 LOADS ON VMS ACROSS PHYSICAL MACHINE</a:t>
            </a:r>
          </a:p>
        </p:txBody>
      </p:sp>
      <p:sp>
        <p:nvSpPr>
          <p:cNvPr id="45" name="Rounded Rectangle 44"/>
          <p:cNvSpPr/>
          <p:nvPr/>
        </p:nvSpPr>
        <p:spPr bwMode="auto">
          <a:xfrm>
            <a:off x="495195" y="4240152"/>
            <a:ext cx="4636366" cy="735614"/>
          </a:xfrm>
          <a:prstGeom prst="roundRect">
            <a:avLst>
              <a:gd name="adj" fmla="val 8637"/>
            </a:avLst>
          </a:prstGeom>
          <a:gradFill flip="none" rotWithShape="1">
            <a:gsLst>
              <a:gs pos="0">
                <a:srgbClr val="FFFFFF">
                  <a:alpha val="99000"/>
                </a:srgbClr>
              </a:gs>
              <a:gs pos="2000">
                <a:srgbClr val="FFFFFF">
                  <a:alpha val="8000"/>
                </a:srgbClr>
              </a:gs>
              <a:gs pos="33000">
                <a:srgbClr val="000000">
                  <a:alpha val="3000"/>
                </a:srgbClr>
              </a:gs>
              <a:gs pos="98000">
                <a:srgbClr val="080808">
                  <a:alpha val="8000"/>
                </a:srgbClr>
              </a:gs>
              <a:gs pos="100000">
                <a:srgbClr val="FFFFFF"/>
              </a:gs>
            </a:gsLst>
            <a:lin ang="16200000" scaled="1"/>
            <a:tileRect/>
          </a:gradFill>
          <a:ln w="12700" cap="flat" cmpd="sng" algn="ctr">
            <a:gradFill>
              <a:gsLst>
                <a:gs pos="0">
                  <a:srgbClr val="FFFFFF">
                    <a:alpha val="77000"/>
                  </a:srgbClr>
                </a:gs>
                <a:gs pos="50000">
                  <a:srgbClr val="FFFFFF">
                    <a:alpha val="17000"/>
                  </a:srgbClr>
                </a:gs>
                <a:gs pos="100000">
                  <a:srgbClr val="000000">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val="FFFF99"/>
              </a:buClr>
              <a:buSzPct val="120000"/>
              <a:defRPr/>
            </a:pPr>
            <a:endParaRPr lang="en-US" altLang="zh-CN" sz="1600" dirty="0" smtClean="0">
              <a:gradFill flip="none" rotWithShape="1">
                <a:gsLst>
                  <a:gs pos="0">
                    <a:srgbClr val="000000">
                      <a:lumMod val="75000"/>
                      <a:lumOff val="25000"/>
                    </a:srgbClr>
                  </a:gs>
                  <a:gs pos="100000">
                    <a:srgbClr val="000000">
                      <a:lumMod val="95000"/>
                      <a:lumOff val="5000"/>
                    </a:srgbClr>
                  </a:gs>
                </a:gsLst>
                <a:lin ang="5400000" scaled="1"/>
                <a:tileRect/>
              </a:gradFill>
              <a:latin typeface="Segoe UI" pitchFamily="34" charset="0"/>
            </a:endParaRPr>
          </a:p>
        </p:txBody>
      </p:sp>
      <p:sp>
        <p:nvSpPr>
          <p:cNvPr id="46" name="Rectangle 45"/>
          <p:cNvSpPr/>
          <p:nvPr/>
        </p:nvSpPr>
        <p:spPr>
          <a:xfrm>
            <a:off x="706643" y="4364264"/>
            <a:ext cx="4274792" cy="584775"/>
          </a:xfrm>
          <a:prstGeom prst="rect">
            <a:avLst/>
          </a:prstGeom>
        </p:spPr>
        <p:txBody>
          <a:bodyPr wrap="square">
            <a:spAutoFit/>
          </a:bodyPr>
          <a:lstStyle/>
          <a:p>
            <a:pPr>
              <a:spcAft>
                <a:spcPts val="300"/>
              </a:spcAft>
              <a:buClr>
                <a:srgbClr val="FFFFFF"/>
              </a:buClr>
            </a:pPr>
            <a:r>
              <a:rPr lang="en-US" altLang="zh-CN" sz="1600" dirty="0" smtClean="0">
                <a:gradFill flip="none" rotWithShape="1">
                  <a:gsLst>
                    <a:gs pos="0">
                      <a:srgbClr val="FFFFFF">
                        <a:lumMod val="95000"/>
                      </a:srgbClr>
                    </a:gs>
                    <a:gs pos="100000">
                      <a:srgbClr val="FFFFFF">
                        <a:lumMod val="75000"/>
                      </a:srgbClr>
                    </a:gs>
                  </a:gsLst>
                  <a:lin ang="5400000" scaled="1"/>
                  <a:tileRect/>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EASIER MANAGEMENT THROUGH SYSTEM CENTER VMM</a:t>
            </a:r>
          </a:p>
        </p:txBody>
      </p:sp>
    </p:spTree>
    <p:extLst>
      <p:ext uri="{BB962C8B-B14F-4D97-AF65-F5344CB8AC3E}">
        <p14:creationId xmlns:p14="http://schemas.microsoft.com/office/powerpoint/2010/main" val="253711975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Failover Clustering</a:t>
            </a:r>
            <a:endParaRPr lang="en-US" dirty="0"/>
          </a:p>
        </p:txBody>
      </p:sp>
      <p:sp>
        <p:nvSpPr>
          <p:cNvPr id="3" name="Text Placeholder 2"/>
          <p:cNvSpPr>
            <a:spLocks noGrp="1"/>
          </p:cNvSpPr>
          <p:nvPr>
            <p:ph type="body" sz="quarter" idx="10"/>
          </p:nvPr>
        </p:nvSpPr>
        <p:spPr>
          <a:xfrm>
            <a:off x="519114" y="1447799"/>
            <a:ext cx="5513199" cy="4284250"/>
          </a:xfrm>
        </p:spPr>
        <p:txBody>
          <a:bodyPr/>
          <a:lstStyle/>
          <a:p>
            <a:r>
              <a:rPr lang="en-US" dirty="0" smtClean="0"/>
              <a:t>Create failover cluster in Hyper-V environment</a:t>
            </a:r>
          </a:p>
          <a:p>
            <a:r>
              <a:rPr lang="en-US" dirty="0" smtClean="0"/>
              <a:t>Cluster service runs inside Hyper-V guest</a:t>
            </a:r>
          </a:p>
          <a:p>
            <a:r>
              <a:rPr lang="en-US" dirty="0" smtClean="0"/>
              <a:t>Application Mobility: Enable patching of guest OS without downtime</a:t>
            </a:r>
          </a:p>
          <a:p>
            <a:r>
              <a:rPr lang="en-US" dirty="0" smtClean="0"/>
              <a:t>Support mixed clustering (host and guest)</a:t>
            </a:r>
            <a:endParaRPr lang="en-US" dirty="0"/>
          </a:p>
        </p:txBody>
      </p:sp>
      <p:grpSp>
        <p:nvGrpSpPr>
          <p:cNvPr id="66" name="Group 94"/>
          <p:cNvGrpSpPr/>
          <p:nvPr/>
        </p:nvGrpSpPr>
        <p:grpSpPr>
          <a:xfrm>
            <a:off x="6214201" y="1267896"/>
            <a:ext cx="5281824" cy="4030640"/>
            <a:chOff x="4419600" y="1066800"/>
            <a:chExt cx="4495800" cy="5105400"/>
          </a:xfrm>
        </p:grpSpPr>
        <p:sp>
          <p:nvSpPr>
            <p:cNvPr id="67" name="Rectangle 66"/>
            <p:cNvSpPr/>
            <p:nvPr/>
          </p:nvSpPr>
          <p:spPr>
            <a:xfrm>
              <a:off x="4474192" y="1066800"/>
              <a:ext cx="4441208" cy="5105400"/>
            </a:xfrm>
            <a:prstGeom prst="rect">
              <a:avLst/>
            </a:prstGeom>
            <a:solidFill>
              <a:srgbClr val="5E2F7E">
                <a:lumMod val="20000"/>
                <a:lumOff val="80000"/>
              </a:srgbClr>
            </a:solidFill>
            <a:ln w="381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68" name="Group 188"/>
            <p:cNvGrpSpPr/>
            <p:nvPr/>
          </p:nvGrpSpPr>
          <p:grpSpPr>
            <a:xfrm>
              <a:off x="5719950" y="4937039"/>
              <a:ext cx="1892427" cy="797197"/>
              <a:chOff x="7719973" y="4100711"/>
              <a:chExt cx="2452185" cy="1004253"/>
            </a:xfrm>
          </p:grpSpPr>
          <p:sp>
            <p:nvSpPr>
              <p:cNvPr id="124" name="Oval 123"/>
              <p:cNvSpPr/>
              <p:nvPr/>
            </p:nvSpPr>
            <p:spPr>
              <a:xfrm>
                <a:off x="7798297" y="4100711"/>
                <a:ext cx="2286000" cy="609602"/>
              </a:xfrm>
              <a:prstGeom prst="ellipse">
                <a:avLst/>
              </a:prstGeom>
              <a:solidFill>
                <a:srgbClr val="44C8F5"/>
              </a:solidFill>
              <a:ln w="38100" cap="flat" cmpd="sng" algn="ctr">
                <a:solidFill>
                  <a:srgbClr val="FFFFFF"/>
                </a:solidFill>
                <a:prstDash val="solid"/>
              </a:ln>
              <a:effectLst>
                <a:outerShdw blurRad="50800" dist="381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pic>
            <p:nvPicPr>
              <p:cNvPr id="125" name="Picture 2" descr="C:\Users\jsafreed\Documents\Graphics\_eHOME ICONS\barrel yellow data storage.png"/>
              <p:cNvPicPr>
                <a:picLocks noChangeAspect="1" noChangeArrowheads="1"/>
              </p:cNvPicPr>
              <p:nvPr/>
            </p:nvPicPr>
            <p:blipFill>
              <a:blip r:embed="rId2" cstate="print">
                <a:duotone>
                  <a:srgbClr val="0077B8">
                    <a:shade val="45000"/>
                    <a:satMod val="135000"/>
                  </a:srgbClr>
                  <a:prstClr val="white"/>
                </a:duotone>
              </a:blip>
              <a:srcRect/>
              <a:stretch>
                <a:fillRect/>
              </a:stretch>
            </p:blipFill>
            <p:spPr bwMode="auto">
              <a:xfrm>
                <a:off x="8593429" y="4643001"/>
                <a:ext cx="691627" cy="461963"/>
              </a:xfrm>
              <a:prstGeom prst="rect">
                <a:avLst/>
              </a:prstGeom>
              <a:ln>
                <a:noFill/>
              </a:ln>
              <a:effectLst>
                <a:outerShdw blurRad="292100" dist="139700" dir="2700000" algn="tl" rotWithShape="0">
                  <a:srgbClr val="333333">
                    <a:alpha val="65000"/>
                  </a:srgbClr>
                </a:outerShdw>
              </a:effectLst>
            </p:spPr>
          </p:pic>
          <p:pic>
            <p:nvPicPr>
              <p:cNvPr id="126" name="Picture 2" descr="C:\Users\jsafreed\Documents\Graphics\_eHOME ICONS\barrel yellow data storage.png"/>
              <p:cNvPicPr>
                <a:picLocks noChangeAspect="1" noChangeArrowheads="1"/>
              </p:cNvPicPr>
              <p:nvPr/>
            </p:nvPicPr>
            <p:blipFill>
              <a:blip r:embed="rId2" cstate="print">
                <a:duotone>
                  <a:srgbClr val="0077B8">
                    <a:shade val="45000"/>
                    <a:satMod val="135000"/>
                  </a:srgbClr>
                  <a:prstClr val="white"/>
                </a:duotone>
              </a:blip>
              <a:srcRect/>
              <a:stretch>
                <a:fillRect/>
              </a:stretch>
            </p:blipFill>
            <p:spPr bwMode="auto">
              <a:xfrm>
                <a:off x="9480531" y="4627361"/>
                <a:ext cx="691627" cy="461963"/>
              </a:xfrm>
              <a:prstGeom prst="rect">
                <a:avLst/>
              </a:prstGeom>
              <a:ln>
                <a:noFill/>
              </a:ln>
              <a:effectLst>
                <a:outerShdw blurRad="292100" dist="139700" dir="2700000" algn="tl" rotWithShape="0">
                  <a:srgbClr val="333333">
                    <a:alpha val="65000"/>
                  </a:srgbClr>
                </a:outerShdw>
              </a:effectLst>
            </p:spPr>
          </p:pic>
          <p:pic>
            <p:nvPicPr>
              <p:cNvPr id="127" name="Picture 2" descr="C:\Users\jsafreed\Documents\Graphics\_eHOME ICONS\barrel yellow data storage.png"/>
              <p:cNvPicPr>
                <a:picLocks noChangeAspect="1" noChangeArrowheads="1"/>
              </p:cNvPicPr>
              <p:nvPr/>
            </p:nvPicPr>
            <p:blipFill>
              <a:blip r:embed="rId2" cstate="print">
                <a:duotone>
                  <a:srgbClr val="0077B8">
                    <a:shade val="45000"/>
                    <a:satMod val="135000"/>
                  </a:srgbClr>
                  <a:prstClr val="white"/>
                </a:duotone>
              </a:blip>
              <a:srcRect/>
              <a:stretch>
                <a:fillRect/>
              </a:stretch>
            </p:blipFill>
            <p:spPr bwMode="auto">
              <a:xfrm>
                <a:off x="7719973" y="4631613"/>
                <a:ext cx="691627" cy="461963"/>
              </a:xfrm>
              <a:prstGeom prst="rect">
                <a:avLst/>
              </a:prstGeom>
              <a:ln>
                <a:noFill/>
              </a:ln>
              <a:effectLst>
                <a:outerShdw blurRad="292100" dist="139700" dir="2700000" algn="tl" rotWithShape="0">
                  <a:srgbClr val="333333">
                    <a:alpha val="65000"/>
                  </a:srgbClr>
                </a:outerShdw>
              </a:effectLst>
            </p:spPr>
          </p:pic>
        </p:grpSp>
        <p:sp>
          <p:nvSpPr>
            <p:cNvPr id="69" name="Flowchart: Magnetic Disk 68"/>
            <p:cNvSpPr/>
            <p:nvPr/>
          </p:nvSpPr>
          <p:spPr>
            <a:xfrm>
              <a:off x="6024750" y="4742023"/>
              <a:ext cx="1219200" cy="568227"/>
            </a:xfrm>
            <a:prstGeom prst="flowChartMagneticDisk">
              <a:avLst/>
            </a:prstGeom>
            <a:solidFill>
              <a:srgbClr val="0077B8"/>
            </a:solidFill>
            <a:ln w="38100" cap="flat" cmpd="sng" algn="ctr">
              <a:solidFill>
                <a:srgbClr val="0077B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70" name="TextBox 69"/>
            <p:cNvSpPr txBox="1"/>
            <p:nvPr/>
          </p:nvSpPr>
          <p:spPr>
            <a:xfrm>
              <a:off x="5924510" y="4875473"/>
              <a:ext cx="1408689" cy="5165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prstClr val="white"/>
                  </a:solidFill>
                  <a:effectLst/>
                  <a:uLnTx/>
                  <a:uFillTx/>
                  <a:latin typeface="Calibri"/>
                  <a:cs typeface="Arial" pitchFamily="34" charset="0"/>
                </a:rPr>
                <a:t>Shared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cs typeface="Arial" pitchFamily="34" charset="0"/>
                </a:rPr>
                <a:t>iSCSI </a:t>
              </a:r>
              <a:endParaRPr kumimoji="0" lang="en-US" sz="1000" b="1" i="0" u="none" strike="noStrike" kern="0" cap="none" spc="0" normalizeH="0" baseline="0" noProof="0" dirty="0">
                <a:ln>
                  <a:noFill/>
                </a:ln>
                <a:solidFill>
                  <a:prstClr val="white"/>
                </a:solidFill>
                <a:effectLst/>
                <a:uLnTx/>
                <a:uFillTx/>
                <a:latin typeface="Calibri"/>
                <a:cs typeface="Arial" pitchFamily="34" charset="0"/>
              </a:endParaRPr>
            </a:p>
          </p:txBody>
        </p:sp>
        <p:sp>
          <p:nvSpPr>
            <p:cNvPr id="71" name="TextBox 70"/>
            <p:cNvSpPr txBox="1"/>
            <p:nvPr/>
          </p:nvSpPr>
          <p:spPr>
            <a:xfrm>
              <a:off x="6324600" y="2173041"/>
              <a:ext cx="685801" cy="5067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black"/>
                  </a:solidFill>
                  <a:effectLst/>
                  <a:uLnTx/>
                  <a:uFillTx/>
                  <a:latin typeface="Calibri"/>
                </a:rPr>
                <a:t>Guest Cluster</a:t>
              </a:r>
              <a:endParaRPr kumimoji="0" lang="en-US" sz="1000" b="1" i="0" u="none" strike="noStrike" kern="0" cap="none" spc="0" normalizeH="0" baseline="0" noProof="0" dirty="0">
                <a:ln>
                  <a:noFill/>
                </a:ln>
                <a:solidFill>
                  <a:prstClr val="black"/>
                </a:solidFill>
                <a:effectLst/>
                <a:uLnTx/>
                <a:uFillTx/>
                <a:latin typeface="Calibri"/>
              </a:endParaRPr>
            </a:p>
          </p:txBody>
        </p:sp>
        <p:sp>
          <p:nvSpPr>
            <p:cNvPr id="72" name="TextBox 71"/>
            <p:cNvSpPr txBox="1"/>
            <p:nvPr/>
          </p:nvSpPr>
          <p:spPr>
            <a:xfrm>
              <a:off x="6324600" y="3159456"/>
              <a:ext cx="685801" cy="5067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black"/>
                  </a:solidFill>
                  <a:effectLst/>
                  <a:uLnTx/>
                  <a:uFillTx/>
                  <a:latin typeface="Calibri"/>
                </a:rPr>
                <a:t>Guest Cluster</a:t>
              </a:r>
              <a:endParaRPr kumimoji="0" lang="en-US" sz="1000" b="1" i="0" u="none" strike="noStrike" kern="0" cap="none" spc="0" normalizeH="0" baseline="0" noProof="0" dirty="0">
                <a:ln>
                  <a:noFill/>
                </a:ln>
                <a:solidFill>
                  <a:prstClr val="black"/>
                </a:solidFill>
                <a:effectLst/>
                <a:uLnTx/>
                <a:uFillTx/>
                <a:latin typeface="Calibri"/>
              </a:endParaRPr>
            </a:p>
          </p:txBody>
        </p:sp>
        <p:sp>
          <p:nvSpPr>
            <p:cNvPr id="73" name="Rounded Rectangle 72"/>
            <p:cNvSpPr/>
            <p:nvPr/>
          </p:nvSpPr>
          <p:spPr bwMode="auto">
            <a:xfrm rot="16200000">
              <a:off x="4329112" y="2509837"/>
              <a:ext cx="2809875" cy="1295400"/>
            </a:xfrm>
            <a:prstGeom prst="roundRect">
              <a:avLst>
                <a:gd name="adj" fmla="val 2351"/>
              </a:avLst>
            </a:prstGeom>
            <a:gradFill rotWithShape="1">
              <a:gsLst>
                <a:gs pos="0">
                  <a:srgbClr val="000000">
                    <a:shade val="58000"/>
                    <a:satMod val="150000"/>
                  </a:srgbClr>
                </a:gs>
                <a:gs pos="72000">
                  <a:srgbClr val="000000">
                    <a:tint val="90000"/>
                    <a:satMod val="135000"/>
                  </a:srgbClr>
                </a:gs>
                <a:gs pos="100000">
                  <a:srgbClr val="0000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74" name="Rounded Rectangle 73"/>
            <p:cNvSpPr/>
            <p:nvPr/>
          </p:nvSpPr>
          <p:spPr bwMode="auto">
            <a:xfrm rot="16200000">
              <a:off x="4399312" y="2546762"/>
              <a:ext cx="2667001" cy="1231074"/>
            </a:xfrm>
            <a:prstGeom prst="roundRect">
              <a:avLst>
                <a:gd name="adj" fmla="val 2351"/>
              </a:avLst>
            </a:prstGeom>
            <a:gradFill rotWithShape="1">
              <a:gsLst>
                <a:gs pos="0">
                  <a:srgbClr val="5E2F7E">
                    <a:shade val="58000"/>
                    <a:satMod val="150000"/>
                  </a:srgbClr>
                </a:gs>
                <a:gs pos="72000">
                  <a:srgbClr val="5E2F7E">
                    <a:tint val="90000"/>
                    <a:satMod val="135000"/>
                  </a:srgbClr>
                </a:gs>
                <a:gs pos="100000">
                  <a:srgbClr val="5E2F7E">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grpSp>
          <p:nvGrpSpPr>
            <p:cNvPr id="75" name="Group 84"/>
            <p:cNvGrpSpPr/>
            <p:nvPr/>
          </p:nvGrpSpPr>
          <p:grpSpPr>
            <a:xfrm>
              <a:off x="4930543" y="3657600"/>
              <a:ext cx="1698857" cy="1072693"/>
              <a:chOff x="-1070207" y="5304963"/>
              <a:chExt cx="1698857" cy="1072693"/>
            </a:xfrm>
          </p:grpSpPr>
          <p:pic>
            <p:nvPicPr>
              <p:cNvPr id="122" name="Picture 4" descr="\\.PSF\Parallels Share\Virtualization Slides\Server-Physical-3U.png"/>
              <p:cNvPicPr>
                <a:picLocks noChangeAspect="1" noChangeArrowheads="1"/>
              </p:cNvPicPr>
              <p:nvPr/>
            </p:nvPicPr>
            <p:blipFill>
              <a:blip r:embed="rId3" cstate="print"/>
              <a:srcRect/>
              <a:stretch>
                <a:fillRect/>
              </a:stretch>
            </p:blipFill>
            <p:spPr bwMode="auto">
              <a:xfrm>
                <a:off x="-1070207" y="5304963"/>
                <a:ext cx="1698857" cy="1072693"/>
              </a:xfrm>
              <a:prstGeom prst="rect">
                <a:avLst/>
              </a:prstGeom>
              <a:ln>
                <a:noFill/>
              </a:ln>
              <a:effectLst>
                <a:outerShdw blurRad="292100" dist="139700" dir="2700000" algn="tl" rotWithShape="0">
                  <a:srgbClr val="333333">
                    <a:alpha val="65000"/>
                  </a:srgbClr>
                </a:outerShdw>
              </a:effectLst>
            </p:spPr>
          </p:pic>
          <p:pic>
            <p:nvPicPr>
              <p:cNvPr id="123" name="Picture 2"/>
              <p:cNvPicPr>
                <a:picLocks noChangeAspect="1" noChangeArrowheads="1"/>
              </p:cNvPicPr>
              <p:nvPr/>
            </p:nvPicPr>
            <p:blipFill>
              <a:blip r:embed="rId4" cstate="print">
                <a:lum bright="100000" contrast="100000"/>
              </a:blip>
              <a:srcRect l="52083" r="2758"/>
              <a:stretch>
                <a:fillRect/>
              </a:stretch>
            </p:blipFill>
            <p:spPr bwMode="auto">
              <a:xfrm>
                <a:off x="-250375" y="5733668"/>
                <a:ext cx="641160" cy="152716"/>
              </a:xfrm>
              <a:prstGeom prst="rect">
                <a:avLst/>
              </a:prstGeom>
              <a:ln>
                <a:noFill/>
              </a:ln>
              <a:effectLst>
                <a:outerShdw blurRad="292100" dist="139700" dir="2700000" algn="tl" rotWithShape="0">
                  <a:srgbClr val="333333">
                    <a:alpha val="65000"/>
                  </a:srgbClr>
                </a:outerShdw>
              </a:effectLst>
            </p:spPr>
          </p:pic>
        </p:grpSp>
        <p:pic>
          <p:nvPicPr>
            <p:cNvPr id="76" name="Picture 2" descr="\\.PSF\Parallels Share\DDC\Server-Virtual-2U.png"/>
            <p:cNvPicPr>
              <a:picLocks noChangeAspect="1" noChangeArrowheads="1"/>
            </p:cNvPicPr>
            <p:nvPr/>
          </p:nvPicPr>
          <p:blipFill>
            <a:blip r:embed="rId5" cstate="print"/>
            <a:srcRect/>
            <a:stretch>
              <a:fillRect/>
            </a:stretch>
          </p:blipFill>
          <p:spPr bwMode="auto">
            <a:xfrm>
              <a:off x="5210175" y="1905000"/>
              <a:ext cx="991112" cy="759236"/>
            </a:xfrm>
            <a:prstGeom prst="rect">
              <a:avLst/>
            </a:prstGeom>
            <a:ln>
              <a:noFill/>
            </a:ln>
            <a:effectLst>
              <a:outerShdw blurRad="292100" dist="139700" dir="2700000" algn="tl" rotWithShape="0">
                <a:srgbClr val="333333">
                  <a:alpha val="65000"/>
                </a:srgbClr>
              </a:outerShdw>
            </a:effectLst>
          </p:spPr>
        </p:pic>
        <p:pic>
          <p:nvPicPr>
            <p:cNvPr id="77" name="Picture 2" descr="\\.PSF\Parallels Share\DDC\Server-Virtual-2U.png"/>
            <p:cNvPicPr>
              <a:picLocks noChangeAspect="1" noChangeArrowheads="1"/>
            </p:cNvPicPr>
            <p:nvPr/>
          </p:nvPicPr>
          <p:blipFill>
            <a:blip r:embed="rId5" cstate="print"/>
            <a:srcRect/>
            <a:stretch>
              <a:fillRect/>
            </a:stretch>
          </p:blipFill>
          <p:spPr bwMode="auto">
            <a:xfrm>
              <a:off x="5257800" y="2828925"/>
              <a:ext cx="991112" cy="759236"/>
            </a:xfrm>
            <a:prstGeom prst="rect">
              <a:avLst/>
            </a:prstGeom>
            <a:ln>
              <a:noFill/>
            </a:ln>
            <a:effectLst>
              <a:outerShdw blurRad="292100" dist="139700" dir="2700000" algn="tl" rotWithShape="0">
                <a:srgbClr val="333333">
                  <a:alpha val="65000"/>
                </a:srgbClr>
              </a:outerShdw>
            </a:effectLst>
          </p:spPr>
        </p:pic>
        <p:sp>
          <p:nvSpPr>
            <p:cNvPr id="78" name="TextBox 77"/>
            <p:cNvSpPr txBox="1"/>
            <p:nvPr/>
          </p:nvSpPr>
          <p:spPr>
            <a:xfrm>
              <a:off x="5638801" y="3833751"/>
              <a:ext cx="228600" cy="3313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rPr>
                <a:t>1</a:t>
              </a:r>
              <a:endParaRPr kumimoji="0" lang="en-US" sz="1100" b="1" i="0" u="none" strike="noStrike" kern="0" cap="none" spc="0" normalizeH="0" baseline="0" noProof="0" dirty="0">
                <a:ln>
                  <a:noFill/>
                </a:ln>
                <a:solidFill>
                  <a:prstClr val="white"/>
                </a:solidFill>
                <a:effectLst/>
                <a:uLnTx/>
                <a:uFillTx/>
                <a:latin typeface="Calibri"/>
              </a:endParaRPr>
            </a:p>
          </p:txBody>
        </p:sp>
        <p:sp>
          <p:nvSpPr>
            <p:cNvPr id="79" name="Rounded Rectangle 78"/>
            <p:cNvSpPr/>
            <p:nvPr/>
          </p:nvSpPr>
          <p:spPr bwMode="auto">
            <a:xfrm rot="16200000">
              <a:off x="6215995" y="2519362"/>
              <a:ext cx="2809875" cy="1295400"/>
            </a:xfrm>
            <a:prstGeom prst="roundRect">
              <a:avLst>
                <a:gd name="adj" fmla="val 2351"/>
              </a:avLst>
            </a:prstGeom>
            <a:gradFill rotWithShape="1">
              <a:gsLst>
                <a:gs pos="0">
                  <a:srgbClr val="000000">
                    <a:shade val="58000"/>
                    <a:satMod val="150000"/>
                  </a:srgbClr>
                </a:gs>
                <a:gs pos="72000">
                  <a:srgbClr val="000000">
                    <a:tint val="90000"/>
                    <a:satMod val="135000"/>
                  </a:srgbClr>
                </a:gs>
                <a:gs pos="100000">
                  <a:srgbClr val="0000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80" name="Rounded Rectangle 79"/>
            <p:cNvSpPr/>
            <p:nvPr/>
          </p:nvSpPr>
          <p:spPr bwMode="auto">
            <a:xfrm rot="16200000">
              <a:off x="6288545" y="2546763"/>
              <a:ext cx="2667000" cy="1231074"/>
            </a:xfrm>
            <a:prstGeom prst="roundRect">
              <a:avLst>
                <a:gd name="adj" fmla="val 2351"/>
              </a:avLst>
            </a:prstGeom>
            <a:gradFill rotWithShape="1">
              <a:gsLst>
                <a:gs pos="0">
                  <a:srgbClr val="5E2F7E">
                    <a:shade val="58000"/>
                    <a:satMod val="150000"/>
                  </a:srgbClr>
                </a:gs>
                <a:gs pos="72000">
                  <a:srgbClr val="5E2F7E">
                    <a:tint val="90000"/>
                    <a:satMod val="135000"/>
                  </a:srgbClr>
                </a:gs>
                <a:gs pos="100000">
                  <a:srgbClr val="5E2F7E">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grpSp>
          <p:nvGrpSpPr>
            <p:cNvPr id="81" name="Group 84"/>
            <p:cNvGrpSpPr/>
            <p:nvPr/>
          </p:nvGrpSpPr>
          <p:grpSpPr>
            <a:xfrm>
              <a:off x="6781800" y="3657600"/>
              <a:ext cx="1698857" cy="1072693"/>
              <a:chOff x="-1140164" y="5304963"/>
              <a:chExt cx="1698857" cy="1072693"/>
            </a:xfrm>
          </p:grpSpPr>
          <p:pic>
            <p:nvPicPr>
              <p:cNvPr id="120" name="Picture 4" descr="\\.PSF\Parallels Share\Virtualization Slides\Server-Physical-3U.png"/>
              <p:cNvPicPr>
                <a:picLocks noChangeAspect="1" noChangeArrowheads="1"/>
              </p:cNvPicPr>
              <p:nvPr/>
            </p:nvPicPr>
            <p:blipFill>
              <a:blip r:embed="rId3" cstate="print"/>
              <a:srcRect/>
              <a:stretch>
                <a:fillRect/>
              </a:stretch>
            </p:blipFill>
            <p:spPr bwMode="auto">
              <a:xfrm>
                <a:off x="-1140164" y="5304963"/>
                <a:ext cx="1698857" cy="1072693"/>
              </a:xfrm>
              <a:prstGeom prst="rect">
                <a:avLst/>
              </a:prstGeom>
              <a:ln>
                <a:noFill/>
              </a:ln>
              <a:effectLst>
                <a:outerShdw blurRad="292100" dist="139700" dir="2700000" algn="tl" rotWithShape="0">
                  <a:srgbClr val="333333">
                    <a:alpha val="65000"/>
                  </a:srgbClr>
                </a:outerShdw>
              </a:effectLst>
            </p:spPr>
          </p:pic>
          <p:pic>
            <p:nvPicPr>
              <p:cNvPr id="121" name="Picture 2"/>
              <p:cNvPicPr>
                <a:picLocks noChangeAspect="1" noChangeArrowheads="1"/>
              </p:cNvPicPr>
              <p:nvPr/>
            </p:nvPicPr>
            <p:blipFill>
              <a:blip r:embed="rId4" cstate="print">
                <a:lum bright="100000" contrast="100000"/>
              </a:blip>
              <a:srcRect l="52083" r="2758"/>
              <a:stretch>
                <a:fillRect/>
              </a:stretch>
            </p:blipFill>
            <p:spPr bwMode="auto">
              <a:xfrm>
                <a:off x="-326575" y="5733668"/>
                <a:ext cx="641160" cy="152716"/>
              </a:xfrm>
              <a:prstGeom prst="rect">
                <a:avLst/>
              </a:prstGeom>
              <a:ln>
                <a:noFill/>
              </a:ln>
              <a:effectLst>
                <a:outerShdw blurRad="292100" dist="139700" dir="2700000" algn="tl" rotWithShape="0">
                  <a:srgbClr val="333333">
                    <a:alpha val="65000"/>
                  </a:srgbClr>
                </a:outerShdw>
              </a:effectLst>
            </p:spPr>
          </p:pic>
        </p:grpSp>
        <p:pic>
          <p:nvPicPr>
            <p:cNvPr id="82" name="Picture 2" descr="\\.PSF\Parallels Share\DDC\Server-Virtual-2U.png"/>
            <p:cNvPicPr>
              <a:picLocks noChangeAspect="1" noChangeArrowheads="1"/>
            </p:cNvPicPr>
            <p:nvPr/>
          </p:nvPicPr>
          <p:blipFill>
            <a:blip r:embed="rId5" cstate="print"/>
            <a:srcRect/>
            <a:stretch>
              <a:fillRect/>
            </a:stretch>
          </p:blipFill>
          <p:spPr bwMode="auto">
            <a:xfrm>
              <a:off x="7125120" y="1905000"/>
              <a:ext cx="991112" cy="759236"/>
            </a:xfrm>
            <a:prstGeom prst="rect">
              <a:avLst/>
            </a:prstGeom>
            <a:ln>
              <a:noFill/>
            </a:ln>
            <a:effectLst>
              <a:outerShdw blurRad="292100" dist="139700" dir="2700000" algn="tl" rotWithShape="0">
                <a:srgbClr val="333333">
                  <a:alpha val="65000"/>
                </a:srgbClr>
              </a:outerShdw>
            </a:effectLst>
          </p:spPr>
        </p:pic>
        <p:pic>
          <p:nvPicPr>
            <p:cNvPr id="83" name="Picture 2" descr="\\.PSF\Parallels Share\DDC\Server-Virtual-2U.png"/>
            <p:cNvPicPr>
              <a:picLocks noChangeAspect="1" noChangeArrowheads="1"/>
            </p:cNvPicPr>
            <p:nvPr/>
          </p:nvPicPr>
          <p:blipFill>
            <a:blip r:embed="rId5" cstate="print"/>
            <a:srcRect/>
            <a:stretch>
              <a:fillRect/>
            </a:stretch>
          </p:blipFill>
          <p:spPr bwMode="auto">
            <a:xfrm>
              <a:off x="7106582" y="2857500"/>
              <a:ext cx="991112" cy="759236"/>
            </a:xfrm>
            <a:prstGeom prst="rect">
              <a:avLst/>
            </a:prstGeom>
            <a:ln>
              <a:noFill/>
            </a:ln>
            <a:effectLst>
              <a:outerShdw blurRad="292100" dist="139700" dir="2700000" algn="tl" rotWithShape="0">
                <a:srgbClr val="333333">
                  <a:alpha val="65000"/>
                </a:srgbClr>
              </a:outerShdw>
            </a:effectLst>
          </p:spPr>
        </p:pic>
        <p:sp>
          <p:nvSpPr>
            <p:cNvPr id="84" name="TextBox 83"/>
            <p:cNvSpPr txBox="1"/>
            <p:nvPr/>
          </p:nvSpPr>
          <p:spPr>
            <a:xfrm>
              <a:off x="7506631" y="3786125"/>
              <a:ext cx="228600" cy="3313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rPr>
                <a:t>2</a:t>
              </a:r>
              <a:endParaRPr kumimoji="0" lang="en-US" sz="1100" b="1" i="0" u="none" strike="noStrike" kern="0" cap="none" spc="0" normalizeH="0" baseline="0" noProof="0" dirty="0">
                <a:ln>
                  <a:noFill/>
                </a:ln>
                <a:solidFill>
                  <a:prstClr val="white"/>
                </a:solidFill>
                <a:effectLst/>
                <a:uLnTx/>
                <a:uFillTx/>
                <a:latin typeface="Calibri"/>
              </a:endParaRPr>
            </a:p>
          </p:txBody>
        </p:sp>
        <p:pic>
          <p:nvPicPr>
            <p:cNvPr id="85" name="Picture 10" descr="\\.PSF\Parallels Share\DDC\Application-Virtual-SQL.png"/>
            <p:cNvPicPr>
              <a:picLocks noChangeAspect="1" noChangeArrowheads="1"/>
            </p:cNvPicPr>
            <p:nvPr/>
          </p:nvPicPr>
          <p:blipFill>
            <a:blip r:embed="rId6" cstate="print"/>
            <a:srcRect/>
            <a:stretch>
              <a:fillRect/>
            </a:stretch>
          </p:blipFill>
          <p:spPr bwMode="auto">
            <a:xfrm>
              <a:off x="5562600" y="1981200"/>
              <a:ext cx="343884" cy="361061"/>
            </a:xfrm>
            <a:prstGeom prst="rect">
              <a:avLst/>
            </a:prstGeom>
            <a:ln>
              <a:noFill/>
            </a:ln>
            <a:effectLst>
              <a:outerShdw blurRad="292100" dist="139700" dir="2700000" algn="tl" rotWithShape="0">
                <a:srgbClr val="333333">
                  <a:alpha val="65000"/>
                </a:srgbClr>
              </a:outerShdw>
            </a:effectLst>
          </p:spPr>
        </p:pic>
        <p:pic>
          <p:nvPicPr>
            <p:cNvPr id="86" name="Picture 10" descr="\\.PSF\Parallels Share\DDC\Application-Virtual-SQL.png"/>
            <p:cNvPicPr>
              <a:picLocks noChangeAspect="1" noChangeArrowheads="1"/>
            </p:cNvPicPr>
            <p:nvPr/>
          </p:nvPicPr>
          <p:blipFill>
            <a:blip r:embed="rId6" cstate="print"/>
            <a:srcRect/>
            <a:stretch>
              <a:fillRect/>
            </a:stretch>
          </p:blipFill>
          <p:spPr bwMode="auto">
            <a:xfrm>
              <a:off x="5638800" y="2971800"/>
              <a:ext cx="343884" cy="361061"/>
            </a:xfrm>
            <a:prstGeom prst="rect">
              <a:avLst/>
            </a:prstGeom>
            <a:ln>
              <a:noFill/>
            </a:ln>
            <a:effectLst>
              <a:outerShdw blurRad="292100" dist="139700" dir="2700000" algn="tl" rotWithShape="0">
                <a:srgbClr val="333333">
                  <a:alpha val="65000"/>
                </a:srgbClr>
              </a:outerShdw>
            </a:effectLst>
          </p:spPr>
        </p:pic>
        <p:cxnSp>
          <p:nvCxnSpPr>
            <p:cNvPr id="87" name="Straight Connector 86"/>
            <p:cNvCxnSpPr/>
            <p:nvPr/>
          </p:nvCxnSpPr>
          <p:spPr>
            <a:xfrm>
              <a:off x="6096000" y="2209800"/>
              <a:ext cx="990600" cy="1588"/>
            </a:xfrm>
            <a:prstGeom prst="line">
              <a:avLst/>
            </a:prstGeom>
            <a:noFill/>
            <a:ln w="9525" cap="flat" cmpd="sng" algn="ctr">
              <a:solidFill>
                <a:srgbClr val="C00000"/>
              </a:solidFill>
              <a:prstDash val="sysDash"/>
            </a:ln>
            <a:effectLst/>
          </p:spPr>
        </p:cxnSp>
        <p:cxnSp>
          <p:nvCxnSpPr>
            <p:cNvPr id="88" name="Straight Connector 87"/>
            <p:cNvCxnSpPr/>
            <p:nvPr/>
          </p:nvCxnSpPr>
          <p:spPr>
            <a:xfrm>
              <a:off x="6123296" y="3194712"/>
              <a:ext cx="1033818" cy="1139"/>
            </a:xfrm>
            <a:prstGeom prst="line">
              <a:avLst/>
            </a:prstGeom>
            <a:noFill/>
            <a:ln w="9525" cap="flat" cmpd="sng" algn="ctr">
              <a:solidFill>
                <a:srgbClr val="0077B8">
                  <a:lumMod val="75000"/>
                  <a:lumOff val="25000"/>
                </a:srgbClr>
              </a:solidFill>
              <a:prstDash val="sysDash"/>
            </a:ln>
            <a:effectLst/>
          </p:spPr>
        </p:cxnSp>
        <p:pic>
          <p:nvPicPr>
            <p:cNvPr id="89" name="Picture 10" descr="\\.PSF\Parallels Share\DDC\Application-Virtual-SQL.png"/>
            <p:cNvPicPr>
              <a:picLocks noChangeAspect="1" noChangeArrowheads="1"/>
            </p:cNvPicPr>
            <p:nvPr/>
          </p:nvPicPr>
          <p:blipFill>
            <a:blip r:embed="rId6" cstate="print"/>
            <a:srcRect/>
            <a:stretch>
              <a:fillRect/>
            </a:stretch>
          </p:blipFill>
          <p:spPr bwMode="auto">
            <a:xfrm>
              <a:off x="7449482" y="1981200"/>
              <a:ext cx="343884" cy="361061"/>
            </a:xfrm>
            <a:prstGeom prst="rect">
              <a:avLst/>
            </a:prstGeom>
            <a:ln>
              <a:noFill/>
            </a:ln>
            <a:effectLst>
              <a:outerShdw blurRad="292100" dist="139700" dir="2700000" algn="tl" rotWithShape="0">
                <a:srgbClr val="333333">
                  <a:alpha val="65000"/>
                </a:srgbClr>
              </a:outerShdw>
            </a:effectLst>
          </p:spPr>
        </p:pic>
        <p:pic>
          <p:nvPicPr>
            <p:cNvPr id="90" name="Picture 10" descr="\\.PSF\Parallels Share\DDC\Application-Virtual-SQL.png"/>
            <p:cNvPicPr>
              <a:picLocks noChangeAspect="1" noChangeArrowheads="1"/>
            </p:cNvPicPr>
            <p:nvPr/>
          </p:nvPicPr>
          <p:blipFill>
            <a:blip r:embed="rId6" cstate="print"/>
            <a:srcRect/>
            <a:stretch>
              <a:fillRect/>
            </a:stretch>
          </p:blipFill>
          <p:spPr bwMode="auto">
            <a:xfrm>
              <a:off x="7449482" y="2926828"/>
              <a:ext cx="343884" cy="361061"/>
            </a:xfrm>
            <a:prstGeom prst="rect">
              <a:avLst/>
            </a:prstGeom>
            <a:ln>
              <a:noFill/>
            </a:ln>
            <a:effectLst>
              <a:outerShdw blurRad="292100" dist="139700" dir="2700000" algn="tl" rotWithShape="0">
                <a:srgbClr val="333333">
                  <a:alpha val="65000"/>
                </a:srgbClr>
              </a:outerShdw>
            </a:effectLst>
          </p:spPr>
        </p:pic>
        <p:sp>
          <p:nvSpPr>
            <p:cNvPr id="91" name="TextBox 90"/>
            <p:cNvSpPr txBox="1"/>
            <p:nvPr/>
          </p:nvSpPr>
          <p:spPr>
            <a:xfrm>
              <a:off x="4419600" y="5138853"/>
              <a:ext cx="1600200" cy="506798"/>
            </a:xfrm>
            <a:prstGeom prst="rect">
              <a:avLst/>
            </a:prstGeom>
            <a:no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Redundant </a:t>
              </a:r>
            </a:p>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Paths to storage</a:t>
              </a:r>
              <a:endParaRPr kumimoji="0" lang="en-US" sz="1000" b="0" i="0" u="none" strike="noStrike" kern="0" cap="none" spc="0" normalizeH="0" baseline="0" noProof="0" dirty="0">
                <a:ln>
                  <a:noFill/>
                </a:ln>
                <a:solidFill>
                  <a:prstClr val="black"/>
                </a:solidFill>
                <a:effectLst/>
                <a:uLnTx/>
                <a:uFillTx/>
                <a:latin typeface="Calibri"/>
              </a:endParaRPr>
            </a:p>
          </p:txBody>
        </p:sp>
        <p:cxnSp>
          <p:nvCxnSpPr>
            <p:cNvPr id="92" name="Straight Connector 91"/>
            <p:cNvCxnSpPr/>
            <p:nvPr/>
          </p:nvCxnSpPr>
          <p:spPr>
            <a:xfrm rot="16200000" flipH="1">
              <a:off x="5951219" y="4333924"/>
              <a:ext cx="609600" cy="323752"/>
            </a:xfrm>
            <a:prstGeom prst="line">
              <a:avLst/>
            </a:prstGeom>
            <a:noFill/>
            <a:ln w="9525" cap="flat" cmpd="sng" algn="ctr">
              <a:solidFill>
                <a:srgbClr val="000000">
                  <a:lumMod val="65000"/>
                  <a:lumOff val="35000"/>
                </a:srgbClr>
              </a:solidFill>
              <a:prstDash val="solid"/>
            </a:ln>
            <a:effectLst/>
          </p:spPr>
        </p:cxnSp>
        <p:cxnSp>
          <p:nvCxnSpPr>
            <p:cNvPr id="93" name="Straight Connector 92"/>
            <p:cNvCxnSpPr/>
            <p:nvPr/>
          </p:nvCxnSpPr>
          <p:spPr>
            <a:xfrm rot="16200000" flipH="1">
              <a:off x="5905500" y="4381500"/>
              <a:ext cx="457200" cy="228600"/>
            </a:xfrm>
            <a:prstGeom prst="line">
              <a:avLst/>
            </a:prstGeom>
            <a:noFill/>
            <a:ln w="9525" cap="flat" cmpd="sng" algn="ctr">
              <a:solidFill>
                <a:srgbClr val="000000">
                  <a:lumMod val="65000"/>
                  <a:lumOff val="35000"/>
                </a:srgbClr>
              </a:solidFill>
              <a:prstDash val="solid"/>
            </a:ln>
            <a:effectLst/>
          </p:spPr>
        </p:cxnSp>
        <p:cxnSp>
          <p:nvCxnSpPr>
            <p:cNvPr id="94" name="Straight Connector 93"/>
            <p:cNvCxnSpPr/>
            <p:nvPr/>
          </p:nvCxnSpPr>
          <p:spPr>
            <a:xfrm rot="5400000">
              <a:off x="6892384" y="4346188"/>
              <a:ext cx="501805" cy="343829"/>
            </a:xfrm>
            <a:prstGeom prst="line">
              <a:avLst/>
            </a:prstGeom>
            <a:noFill/>
            <a:ln w="9525" cap="flat" cmpd="sng" algn="ctr">
              <a:solidFill>
                <a:srgbClr val="000000">
                  <a:lumMod val="65000"/>
                  <a:lumOff val="35000"/>
                </a:srgbClr>
              </a:solidFill>
              <a:prstDash val="solid"/>
            </a:ln>
            <a:effectLst/>
          </p:spPr>
        </p:cxnSp>
        <p:cxnSp>
          <p:nvCxnSpPr>
            <p:cNvPr id="95" name="Straight Connector 94"/>
            <p:cNvCxnSpPr/>
            <p:nvPr/>
          </p:nvCxnSpPr>
          <p:spPr>
            <a:xfrm rot="5400000">
              <a:off x="6743697" y="4305303"/>
              <a:ext cx="609601" cy="380995"/>
            </a:xfrm>
            <a:prstGeom prst="line">
              <a:avLst/>
            </a:prstGeom>
            <a:noFill/>
            <a:ln w="9525" cap="flat" cmpd="sng" algn="ctr">
              <a:solidFill>
                <a:srgbClr val="000000">
                  <a:lumMod val="65000"/>
                  <a:lumOff val="35000"/>
                </a:srgbClr>
              </a:solidFill>
              <a:prstDash val="solid"/>
            </a:ln>
            <a:effectLst/>
          </p:spPr>
        </p:cxnSp>
        <p:cxnSp>
          <p:nvCxnSpPr>
            <p:cNvPr id="96" name="Straight Connector 95"/>
            <p:cNvCxnSpPr/>
            <p:nvPr/>
          </p:nvCxnSpPr>
          <p:spPr>
            <a:xfrm>
              <a:off x="4718824" y="2226527"/>
              <a:ext cx="480200" cy="2336"/>
            </a:xfrm>
            <a:prstGeom prst="line">
              <a:avLst/>
            </a:prstGeom>
            <a:noFill/>
            <a:ln w="9525" cap="flat" cmpd="sng" algn="ctr">
              <a:solidFill>
                <a:srgbClr val="5E2F7E">
                  <a:shade val="80000"/>
                </a:srgbClr>
              </a:solidFill>
              <a:prstDash val="solid"/>
            </a:ln>
            <a:effectLst/>
          </p:spPr>
        </p:cxnSp>
        <p:cxnSp>
          <p:nvCxnSpPr>
            <p:cNvPr id="97" name="Straight Connector 96"/>
            <p:cNvCxnSpPr/>
            <p:nvPr/>
          </p:nvCxnSpPr>
          <p:spPr>
            <a:xfrm>
              <a:off x="4637049" y="2133600"/>
              <a:ext cx="685800" cy="1"/>
            </a:xfrm>
            <a:prstGeom prst="line">
              <a:avLst/>
            </a:prstGeom>
            <a:noFill/>
            <a:ln w="9525" cap="flat" cmpd="sng" algn="ctr">
              <a:solidFill>
                <a:srgbClr val="5E2F7E">
                  <a:shade val="80000"/>
                </a:srgbClr>
              </a:solidFill>
              <a:prstDash val="solid"/>
            </a:ln>
            <a:effectLst/>
          </p:spPr>
        </p:cxnSp>
        <p:cxnSp>
          <p:nvCxnSpPr>
            <p:cNvPr id="98" name="Straight Connector 97"/>
            <p:cNvCxnSpPr/>
            <p:nvPr/>
          </p:nvCxnSpPr>
          <p:spPr>
            <a:xfrm rot="16200000" flipH="1">
              <a:off x="3128845" y="3621358"/>
              <a:ext cx="2981093" cy="5575"/>
            </a:xfrm>
            <a:prstGeom prst="line">
              <a:avLst/>
            </a:prstGeom>
            <a:noFill/>
            <a:ln w="9525" cap="flat" cmpd="sng" algn="ctr">
              <a:solidFill>
                <a:srgbClr val="5E2F7E">
                  <a:shade val="80000"/>
                </a:srgbClr>
              </a:solidFill>
              <a:prstDash val="solid"/>
            </a:ln>
            <a:effectLst/>
          </p:spPr>
        </p:cxnSp>
        <p:cxnSp>
          <p:nvCxnSpPr>
            <p:cNvPr id="99" name="Straight Connector 98"/>
            <p:cNvCxnSpPr/>
            <p:nvPr/>
          </p:nvCxnSpPr>
          <p:spPr>
            <a:xfrm rot="5400000">
              <a:off x="3294255" y="3619500"/>
              <a:ext cx="2819400" cy="0"/>
            </a:xfrm>
            <a:prstGeom prst="line">
              <a:avLst/>
            </a:prstGeom>
            <a:noFill/>
            <a:ln w="9525" cap="flat" cmpd="sng" algn="ctr">
              <a:solidFill>
                <a:srgbClr val="5E2F7E">
                  <a:shade val="80000"/>
                </a:srgbClr>
              </a:solidFill>
              <a:prstDash val="solid"/>
            </a:ln>
            <a:effectLst/>
          </p:spPr>
        </p:cxnSp>
        <p:cxnSp>
          <p:nvCxnSpPr>
            <p:cNvPr id="100" name="Straight Connector 99"/>
            <p:cNvCxnSpPr/>
            <p:nvPr/>
          </p:nvCxnSpPr>
          <p:spPr>
            <a:xfrm>
              <a:off x="4627755" y="5116551"/>
              <a:ext cx="1373460" cy="9293"/>
            </a:xfrm>
            <a:prstGeom prst="line">
              <a:avLst/>
            </a:prstGeom>
            <a:noFill/>
            <a:ln w="9525" cap="flat" cmpd="sng" algn="ctr">
              <a:solidFill>
                <a:srgbClr val="5E2F7E">
                  <a:shade val="80000"/>
                </a:srgbClr>
              </a:solidFill>
              <a:prstDash val="solid"/>
            </a:ln>
            <a:effectLst/>
          </p:spPr>
        </p:cxnSp>
        <p:cxnSp>
          <p:nvCxnSpPr>
            <p:cNvPr id="101" name="Straight Connector 100"/>
            <p:cNvCxnSpPr/>
            <p:nvPr/>
          </p:nvCxnSpPr>
          <p:spPr>
            <a:xfrm>
              <a:off x="4713249" y="5029200"/>
              <a:ext cx="1318070" cy="15878"/>
            </a:xfrm>
            <a:prstGeom prst="line">
              <a:avLst/>
            </a:prstGeom>
            <a:noFill/>
            <a:ln w="9525" cap="flat" cmpd="sng" algn="ctr">
              <a:solidFill>
                <a:srgbClr val="5E2F7E">
                  <a:shade val="80000"/>
                </a:srgbClr>
              </a:solidFill>
              <a:prstDash val="solid"/>
            </a:ln>
            <a:effectLst/>
          </p:spPr>
        </p:cxnSp>
        <p:cxnSp>
          <p:nvCxnSpPr>
            <p:cNvPr id="102" name="Straight Connector 101"/>
            <p:cNvCxnSpPr/>
            <p:nvPr/>
          </p:nvCxnSpPr>
          <p:spPr>
            <a:xfrm rot="5400000">
              <a:off x="4152900" y="4076700"/>
              <a:ext cx="1600200" cy="0"/>
            </a:xfrm>
            <a:prstGeom prst="line">
              <a:avLst/>
            </a:prstGeom>
            <a:noFill/>
            <a:ln w="9525" cap="flat" cmpd="sng" algn="ctr">
              <a:solidFill>
                <a:srgbClr val="5E2F7E">
                  <a:shade val="80000"/>
                </a:srgbClr>
              </a:solidFill>
              <a:prstDash val="solid"/>
            </a:ln>
            <a:effectLst/>
          </p:spPr>
        </p:cxnSp>
        <p:cxnSp>
          <p:nvCxnSpPr>
            <p:cNvPr id="103" name="Straight Connector 102"/>
            <p:cNvCxnSpPr/>
            <p:nvPr/>
          </p:nvCxnSpPr>
          <p:spPr>
            <a:xfrm rot="5400000">
              <a:off x="4006076" y="4082275"/>
              <a:ext cx="1741449" cy="0"/>
            </a:xfrm>
            <a:prstGeom prst="line">
              <a:avLst/>
            </a:prstGeom>
            <a:noFill/>
            <a:ln w="9525" cap="flat" cmpd="sng" algn="ctr">
              <a:solidFill>
                <a:srgbClr val="5E2F7E">
                  <a:shade val="80000"/>
                </a:srgbClr>
              </a:solidFill>
              <a:prstDash val="solid"/>
            </a:ln>
            <a:effectLst/>
          </p:spPr>
        </p:cxnSp>
        <p:cxnSp>
          <p:nvCxnSpPr>
            <p:cNvPr id="104" name="Straight Connector 103"/>
            <p:cNvCxnSpPr/>
            <p:nvPr/>
          </p:nvCxnSpPr>
          <p:spPr>
            <a:xfrm flipV="1">
              <a:off x="4953000" y="3276600"/>
              <a:ext cx="409575" cy="1382"/>
            </a:xfrm>
            <a:prstGeom prst="line">
              <a:avLst/>
            </a:prstGeom>
            <a:noFill/>
            <a:ln w="9525" cap="flat" cmpd="sng" algn="ctr">
              <a:solidFill>
                <a:srgbClr val="5E2F7E">
                  <a:shade val="80000"/>
                </a:srgbClr>
              </a:solidFill>
              <a:prstDash val="solid"/>
            </a:ln>
            <a:effectLst/>
          </p:spPr>
        </p:cxnSp>
        <p:cxnSp>
          <p:nvCxnSpPr>
            <p:cNvPr id="105" name="Straight Connector 104"/>
            <p:cNvCxnSpPr/>
            <p:nvPr/>
          </p:nvCxnSpPr>
          <p:spPr>
            <a:xfrm flipV="1">
              <a:off x="4876800" y="3200400"/>
              <a:ext cx="409575" cy="1382"/>
            </a:xfrm>
            <a:prstGeom prst="line">
              <a:avLst/>
            </a:prstGeom>
            <a:noFill/>
            <a:ln w="9525" cap="flat" cmpd="sng" algn="ctr">
              <a:solidFill>
                <a:srgbClr val="5E2F7E">
                  <a:shade val="80000"/>
                </a:srgbClr>
              </a:solidFill>
              <a:prstDash val="solid"/>
            </a:ln>
            <a:effectLst/>
          </p:spPr>
        </p:cxnSp>
        <p:cxnSp>
          <p:nvCxnSpPr>
            <p:cNvPr id="106" name="Straight Connector 105"/>
            <p:cNvCxnSpPr/>
            <p:nvPr/>
          </p:nvCxnSpPr>
          <p:spPr>
            <a:xfrm>
              <a:off x="4954858" y="4863791"/>
              <a:ext cx="1059366" cy="3716"/>
            </a:xfrm>
            <a:prstGeom prst="line">
              <a:avLst/>
            </a:prstGeom>
            <a:noFill/>
            <a:ln w="9525" cap="flat" cmpd="sng" algn="ctr">
              <a:solidFill>
                <a:srgbClr val="5E2F7E">
                  <a:shade val="80000"/>
                </a:srgbClr>
              </a:solidFill>
              <a:prstDash val="solid"/>
            </a:ln>
            <a:effectLst/>
          </p:spPr>
        </p:cxnSp>
        <p:cxnSp>
          <p:nvCxnSpPr>
            <p:cNvPr id="107" name="Straight Connector 106"/>
            <p:cNvCxnSpPr/>
            <p:nvPr/>
          </p:nvCxnSpPr>
          <p:spPr>
            <a:xfrm>
              <a:off x="4876800" y="4941849"/>
              <a:ext cx="1124415" cy="5576"/>
            </a:xfrm>
            <a:prstGeom prst="line">
              <a:avLst/>
            </a:prstGeom>
            <a:noFill/>
            <a:ln w="9525" cap="flat" cmpd="sng" algn="ctr">
              <a:solidFill>
                <a:srgbClr val="5E2F7E">
                  <a:shade val="80000"/>
                </a:srgbClr>
              </a:solidFill>
              <a:prstDash val="solid"/>
            </a:ln>
            <a:effectLst/>
          </p:spPr>
        </p:cxnSp>
        <p:cxnSp>
          <p:nvCxnSpPr>
            <p:cNvPr id="108" name="Straight Connector 107"/>
            <p:cNvCxnSpPr/>
            <p:nvPr/>
          </p:nvCxnSpPr>
          <p:spPr>
            <a:xfrm rot="5400000">
              <a:off x="7615353" y="4076700"/>
              <a:ext cx="1600200" cy="0"/>
            </a:xfrm>
            <a:prstGeom prst="line">
              <a:avLst/>
            </a:prstGeom>
            <a:noFill/>
            <a:ln w="9525" cap="flat" cmpd="sng" algn="ctr">
              <a:solidFill>
                <a:srgbClr val="5E2F7E">
                  <a:shade val="80000"/>
                </a:srgbClr>
              </a:solidFill>
              <a:prstDash val="solid"/>
            </a:ln>
            <a:effectLst/>
          </p:spPr>
        </p:cxnSp>
        <p:cxnSp>
          <p:nvCxnSpPr>
            <p:cNvPr id="109" name="Straight Connector 108"/>
            <p:cNvCxnSpPr/>
            <p:nvPr/>
          </p:nvCxnSpPr>
          <p:spPr>
            <a:xfrm rot="5400000">
              <a:off x="7620928" y="4071125"/>
              <a:ext cx="1741449" cy="0"/>
            </a:xfrm>
            <a:prstGeom prst="line">
              <a:avLst/>
            </a:prstGeom>
            <a:noFill/>
            <a:ln w="9525" cap="flat" cmpd="sng" algn="ctr">
              <a:solidFill>
                <a:srgbClr val="5E2F7E">
                  <a:shade val="80000"/>
                </a:srgbClr>
              </a:solidFill>
              <a:prstDash val="solid"/>
            </a:ln>
            <a:effectLst/>
          </p:spPr>
        </p:cxnSp>
        <p:cxnSp>
          <p:nvCxnSpPr>
            <p:cNvPr id="110" name="Straight Connector 109"/>
            <p:cNvCxnSpPr/>
            <p:nvPr/>
          </p:nvCxnSpPr>
          <p:spPr>
            <a:xfrm flipV="1">
              <a:off x="8077200" y="3200400"/>
              <a:ext cx="409575" cy="1382"/>
            </a:xfrm>
            <a:prstGeom prst="line">
              <a:avLst/>
            </a:prstGeom>
            <a:noFill/>
            <a:ln w="9525" cap="flat" cmpd="sng" algn="ctr">
              <a:solidFill>
                <a:srgbClr val="5E2F7E">
                  <a:shade val="80000"/>
                </a:srgbClr>
              </a:solidFill>
              <a:prstDash val="solid"/>
            </a:ln>
            <a:effectLst/>
          </p:spPr>
        </p:cxnSp>
        <p:cxnSp>
          <p:nvCxnSpPr>
            <p:cNvPr id="111" name="Straight Connector 110"/>
            <p:cNvCxnSpPr/>
            <p:nvPr/>
          </p:nvCxnSpPr>
          <p:spPr>
            <a:xfrm flipV="1">
              <a:off x="8001000" y="3276600"/>
              <a:ext cx="409575" cy="1382"/>
            </a:xfrm>
            <a:prstGeom prst="line">
              <a:avLst/>
            </a:prstGeom>
            <a:noFill/>
            <a:ln w="9525" cap="flat" cmpd="sng" algn="ctr">
              <a:solidFill>
                <a:srgbClr val="5E2F7E">
                  <a:shade val="80000"/>
                </a:srgbClr>
              </a:solidFill>
              <a:prstDash val="solid"/>
            </a:ln>
            <a:effectLst/>
          </p:spPr>
        </p:cxnSp>
        <p:cxnSp>
          <p:nvCxnSpPr>
            <p:cNvPr id="112" name="Straight Connector 111"/>
            <p:cNvCxnSpPr/>
            <p:nvPr/>
          </p:nvCxnSpPr>
          <p:spPr>
            <a:xfrm>
              <a:off x="7185102" y="4876800"/>
              <a:ext cx="1211766" cy="3716"/>
            </a:xfrm>
            <a:prstGeom prst="line">
              <a:avLst/>
            </a:prstGeom>
            <a:noFill/>
            <a:ln w="9525" cap="flat" cmpd="sng" algn="ctr">
              <a:solidFill>
                <a:srgbClr val="5E2F7E">
                  <a:shade val="80000"/>
                </a:srgbClr>
              </a:solidFill>
              <a:prstDash val="solid"/>
            </a:ln>
            <a:effectLst/>
          </p:spPr>
        </p:cxnSp>
        <p:cxnSp>
          <p:nvCxnSpPr>
            <p:cNvPr id="113" name="Straight Connector 112"/>
            <p:cNvCxnSpPr/>
            <p:nvPr/>
          </p:nvCxnSpPr>
          <p:spPr>
            <a:xfrm>
              <a:off x="7194396" y="4958576"/>
              <a:ext cx="1299117" cy="0"/>
            </a:xfrm>
            <a:prstGeom prst="line">
              <a:avLst/>
            </a:prstGeom>
            <a:noFill/>
            <a:ln w="9525" cap="flat" cmpd="sng" algn="ctr">
              <a:solidFill>
                <a:srgbClr val="5E2F7E">
                  <a:shade val="80000"/>
                </a:srgbClr>
              </a:solidFill>
              <a:prstDash val="solid"/>
            </a:ln>
            <a:effectLst/>
          </p:spPr>
        </p:cxnSp>
        <p:cxnSp>
          <p:nvCxnSpPr>
            <p:cNvPr id="114" name="Straight Connector 113"/>
            <p:cNvCxnSpPr/>
            <p:nvPr/>
          </p:nvCxnSpPr>
          <p:spPr>
            <a:xfrm flipV="1">
              <a:off x="7239000" y="5148146"/>
              <a:ext cx="1438507" cy="3718"/>
            </a:xfrm>
            <a:prstGeom prst="line">
              <a:avLst/>
            </a:prstGeom>
            <a:noFill/>
            <a:ln w="9525" cap="flat" cmpd="sng" algn="ctr">
              <a:solidFill>
                <a:srgbClr val="5E2F7E">
                  <a:shade val="80000"/>
                </a:srgbClr>
              </a:solidFill>
              <a:prstDash val="solid"/>
            </a:ln>
            <a:effectLst/>
          </p:spPr>
        </p:cxnSp>
        <p:cxnSp>
          <p:nvCxnSpPr>
            <p:cNvPr id="115" name="Straight Connector 114"/>
            <p:cNvCxnSpPr/>
            <p:nvPr/>
          </p:nvCxnSpPr>
          <p:spPr>
            <a:xfrm flipV="1">
              <a:off x="7239000" y="5058936"/>
              <a:ext cx="1338146" cy="3717"/>
            </a:xfrm>
            <a:prstGeom prst="line">
              <a:avLst/>
            </a:prstGeom>
            <a:noFill/>
            <a:ln w="9525" cap="flat" cmpd="sng" algn="ctr">
              <a:solidFill>
                <a:srgbClr val="5E2F7E">
                  <a:shade val="80000"/>
                </a:srgbClr>
              </a:solidFill>
              <a:prstDash val="solid"/>
            </a:ln>
            <a:effectLst/>
          </p:spPr>
        </p:cxnSp>
        <p:cxnSp>
          <p:nvCxnSpPr>
            <p:cNvPr id="116" name="Straight Connector 115"/>
            <p:cNvCxnSpPr/>
            <p:nvPr/>
          </p:nvCxnSpPr>
          <p:spPr>
            <a:xfrm rot="16200000" flipH="1">
              <a:off x="7176739" y="3632510"/>
              <a:ext cx="2981093" cy="5575"/>
            </a:xfrm>
            <a:prstGeom prst="line">
              <a:avLst/>
            </a:prstGeom>
            <a:noFill/>
            <a:ln w="9525" cap="flat" cmpd="sng" algn="ctr">
              <a:solidFill>
                <a:srgbClr val="5E2F7E">
                  <a:shade val="80000"/>
                </a:srgbClr>
              </a:solidFill>
              <a:prstDash val="solid"/>
            </a:ln>
            <a:effectLst/>
          </p:spPr>
        </p:cxnSp>
        <p:cxnSp>
          <p:nvCxnSpPr>
            <p:cNvPr id="117" name="Straight Connector 116"/>
            <p:cNvCxnSpPr/>
            <p:nvPr/>
          </p:nvCxnSpPr>
          <p:spPr>
            <a:xfrm rot="5400000">
              <a:off x="7180455" y="3651096"/>
              <a:ext cx="2819400" cy="0"/>
            </a:xfrm>
            <a:prstGeom prst="line">
              <a:avLst/>
            </a:prstGeom>
            <a:noFill/>
            <a:ln w="9525" cap="flat" cmpd="sng" algn="ctr">
              <a:solidFill>
                <a:srgbClr val="5E2F7E">
                  <a:shade val="80000"/>
                </a:srgbClr>
              </a:solidFill>
              <a:prstDash val="solid"/>
            </a:ln>
            <a:effectLst/>
          </p:spPr>
        </p:cxnSp>
        <p:cxnSp>
          <p:nvCxnSpPr>
            <p:cNvPr id="118" name="Straight Connector 117"/>
            <p:cNvCxnSpPr/>
            <p:nvPr/>
          </p:nvCxnSpPr>
          <p:spPr>
            <a:xfrm>
              <a:off x="7989849" y="2133600"/>
              <a:ext cx="685800" cy="1"/>
            </a:xfrm>
            <a:prstGeom prst="line">
              <a:avLst/>
            </a:prstGeom>
            <a:noFill/>
            <a:ln w="9525" cap="flat" cmpd="sng" algn="ctr">
              <a:solidFill>
                <a:srgbClr val="5E2F7E">
                  <a:shade val="80000"/>
                </a:srgbClr>
              </a:solidFill>
              <a:prstDash val="solid"/>
            </a:ln>
            <a:effectLst/>
          </p:spPr>
        </p:cxnSp>
        <p:cxnSp>
          <p:nvCxnSpPr>
            <p:cNvPr id="119" name="Straight Connector 118"/>
            <p:cNvCxnSpPr/>
            <p:nvPr/>
          </p:nvCxnSpPr>
          <p:spPr>
            <a:xfrm>
              <a:off x="8053039" y="2237678"/>
              <a:ext cx="546410" cy="0"/>
            </a:xfrm>
            <a:prstGeom prst="line">
              <a:avLst/>
            </a:prstGeom>
            <a:noFill/>
            <a:ln w="9525" cap="flat" cmpd="sng" algn="ctr">
              <a:solidFill>
                <a:srgbClr val="5E2F7E">
                  <a:shade val="80000"/>
                </a:srgbClr>
              </a:solidFill>
              <a:prstDash val="solid"/>
            </a:ln>
            <a:effectLst/>
          </p:spPr>
        </p:cxnSp>
      </p:grpSp>
    </p:spTree>
    <p:extLst>
      <p:ext uri="{BB962C8B-B14F-4D97-AF65-F5344CB8AC3E}">
        <p14:creationId xmlns:p14="http://schemas.microsoft.com/office/powerpoint/2010/main" val="34519141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Memory Overview</a:t>
            </a:r>
            <a:endParaRPr lang="en-US" dirty="0"/>
          </a:p>
        </p:txBody>
      </p:sp>
      <p:sp>
        <p:nvSpPr>
          <p:cNvPr id="3" name="Content Placeholder 2"/>
          <p:cNvSpPr>
            <a:spLocks noGrp="1"/>
          </p:cNvSpPr>
          <p:nvPr>
            <p:ph sz="half" idx="1"/>
          </p:nvPr>
        </p:nvSpPr>
        <p:spPr>
          <a:xfrm>
            <a:off x="519113" y="1447802"/>
            <a:ext cx="5486400" cy="5022914"/>
          </a:xfrm>
        </p:spPr>
        <p:txBody>
          <a:bodyPr/>
          <a:lstStyle/>
          <a:p>
            <a:pPr>
              <a:lnSpc>
                <a:spcPct val="100000"/>
              </a:lnSpc>
            </a:pPr>
            <a:r>
              <a:rPr lang="en-US" sz="2400" dirty="0" smtClean="0"/>
              <a:t>Part of Windows Server 2008 R2 SP1</a:t>
            </a:r>
          </a:p>
          <a:p>
            <a:pPr>
              <a:lnSpc>
                <a:spcPct val="100000"/>
              </a:lnSpc>
            </a:pPr>
            <a:r>
              <a:rPr lang="en-US" sz="2400" dirty="0" smtClean="0"/>
              <a:t>Dynamic Memory is effective in managing memory of VMs and in the rebalancing necessary to ensure reasonable VM performance during overcommit scenarios (planned or unplanned failover).</a:t>
            </a:r>
          </a:p>
          <a:p>
            <a:pPr>
              <a:lnSpc>
                <a:spcPct val="100000"/>
              </a:lnSpc>
            </a:pPr>
            <a:r>
              <a:rPr lang="en-US" sz="2400" dirty="0" smtClean="0"/>
              <a:t>Memory weight determines priority to memory resources across VMs.</a:t>
            </a:r>
          </a:p>
          <a:p>
            <a:pPr>
              <a:lnSpc>
                <a:spcPct val="100000"/>
              </a:lnSpc>
            </a:pPr>
            <a:r>
              <a:rPr lang="en-US" sz="2400" dirty="0" smtClean="0"/>
              <a:t>To protect SQL VMs from potentially having memory taken away in an overcommitted scenario, give those VMs heavier memory priority.</a:t>
            </a:r>
            <a:endParaRPr lang="en-US" sz="2400" dirty="0"/>
          </a:p>
        </p:txBody>
      </p:sp>
      <p:sp>
        <p:nvSpPr>
          <p:cNvPr id="4" name="Content Placeholder 3"/>
          <p:cNvSpPr>
            <a:spLocks noGrp="1"/>
          </p:cNvSpPr>
          <p:nvPr>
            <p:ph sz="half" idx="2"/>
          </p:nvPr>
        </p:nvSpPr>
        <p:spPr>
          <a:xfrm>
            <a:off x="6181725" y="1447801"/>
            <a:ext cx="5486400" cy="387798"/>
          </a:xfrm>
        </p:spPr>
        <p:txBody>
          <a:bodyPr/>
          <a:lstStyle/>
          <a:p>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412" y="1371600"/>
            <a:ext cx="561935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8075614" y="1752600"/>
            <a:ext cx="3561951" cy="3505200"/>
          </a:xfrm>
          <a:prstGeom prst="roundRect">
            <a:avLst/>
          </a:prstGeom>
          <a:noFill/>
          <a:ln w="254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8878917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09398"/>
          </a:xfrm>
        </p:spPr>
        <p:txBody>
          <a:bodyPr/>
          <a:lstStyle/>
          <a:p>
            <a:r>
              <a:rPr lang="en-US" smtClean="0"/>
              <a:t>Dynamic Memory Findings and Best Practices</a:t>
            </a:r>
            <a:endParaRPr lang="en-US" dirty="0"/>
          </a:p>
        </p:txBody>
      </p:sp>
      <p:sp>
        <p:nvSpPr>
          <p:cNvPr id="3" name="Content Placeholder 2"/>
          <p:cNvSpPr>
            <a:spLocks noGrp="1"/>
          </p:cNvSpPr>
          <p:nvPr>
            <p:ph idx="1"/>
          </p:nvPr>
        </p:nvSpPr>
        <p:spPr>
          <a:xfrm>
            <a:off x="519113" y="1447801"/>
            <a:ext cx="11149013" cy="4450449"/>
          </a:xfrm>
        </p:spPr>
        <p:txBody>
          <a:bodyPr/>
          <a:lstStyle/>
          <a:p>
            <a:r>
              <a:rPr lang="en-US" sz="2400" b="1" dirty="0" smtClean="0">
                <a:solidFill>
                  <a:schemeClr val="accent1"/>
                </a:solidFill>
              </a:rPr>
              <a:t>Consideration:</a:t>
            </a:r>
            <a:r>
              <a:rPr lang="en-US" sz="2400" b="1" dirty="0" smtClean="0"/>
              <a:t> </a:t>
            </a:r>
            <a:r>
              <a:rPr lang="en-US" sz="2400" dirty="0" smtClean="0"/>
              <a:t>Adjusting memory weight of VMs may be necessary for Live Migrations to an overcommitted server.</a:t>
            </a:r>
          </a:p>
          <a:p>
            <a:r>
              <a:rPr lang="en-US" sz="2400" b="1" dirty="0" smtClean="0">
                <a:solidFill>
                  <a:schemeClr val="accent1"/>
                </a:solidFill>
              </a:rPr>
              <a:t>Recommendation:</a:t>
            </a:r>
            <a:r>
              <a:rPr lang="en-US" sz="2400" dirty="0" smtClean="0"/>
              <a:t> Reduce SQL Server memory using ‘max server memory’ </a:t>
            </a:r>
            <a:r>
              <a:rPr lang="en-US" sz="2400" dirty="0" err="1" smtClean="0"/>
              <a:t>sp_configure</a:t>
            </a:r>
            <a:r>
              <a:rPr lang="en-US" sz="2400" dirty="0" smtClean="0"/>
              <a:t> setting prior to Live Migrations.  May not always be possible. </a:t>
            </a:r>
          </a:p>
          <a:p>
            <a:r>
              <a:rPr lang="en-US" sz="2400" b="1" dirty="0" smtClean="0">
                <a:solidFill>
                  <a:schemeClr val="accent1"/>
                </a:solidFill>
              </a:rPr>
              <a:t>Best Practice:</a:t>
            </a:r>
            <a:r>
              <a:rPr lang="en-US" sz="2400" b="1" dirty="0" smtClean="0"/>
              <a:t> </a:t>
            </a:r>
            <a:r>
              <a:rPr lang="en-US" sz="2400" dirty="0" smtClean="0"/>
              <a:t>Grant SQL Server service accounts ‘Lock Pages in Memory’.  </a:t>
            </a:r>
          </a:p>
          <a:p>
            <a:pPr lvl="1"/>
            <a:r>
              <a:rPr lang="en-US" sz="2000" dirty="0" smtClean="0"/>
              <a:t>Prevents SQL Server memory from being paged out. </a:t>
            </a:r>
          </a:p>
          <a:p>
            <a:pPr lvl="1"/>
            <a:r>
              <a:rPr lang="en-US" sz="2000" dirty="0" smtClean="0"/>
              <a:t>Reduces overall impact on VM when the Guest OS has memory removed by relying on SQL Server memory management to release memory vs. having the working set paged out by Windows.</a:t>
            </a:r>
          </a:p>
          <a:p>
            <a:pPr lvl="1"/>
            <a:r>
              <a:rPr lang="en-US" sz="2000" dirty="0" smtClean="0"/>
              <a:t>Let SQL do the memory management when possible. </a:t>
            </a:r>
          </a:p>
          <a:p>
            <a:r>
              <a:rPr lang="en-US" sz="2400" dirty="0" smtClean="0"/>
              <a:t>These settings combined, avoid performance drop offs for SQL Server, specifically in DM configurations, where Live Migrations occur with movement to an overcommitted host.</a:t>
            </a:r>
          </a:p>
        </p:txBody>
      </p:sp>
    </p:spTree>
    <p:extLst>
      <p:ext uri="{BB962C8B-B14F-4D97-AF65-F5344CB8AC3E}">
        <p14:creationId xmlns:p14="http://schemas.microsoft.com/office/powerpoint/2010/main" val="423080157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53998"/>
          </a:xfrm>
        </p:spPr>
        <p:txBody>
          <a:bodyPr/>
          <a:lstStyle/>
          <a:p>
            <a:r>
              <a:rPr lang="en-US" sz="4000" dirty="0"/>
              <a:t>How does Dynamic Memory Benefit SQL Server?</a:t>
            </a:r>
          </a:p>
        </p:txBody>
      </p:sp>
      <p:sp>
        <p:nvSpPr>
          <p:cNvPr id="44" name="TextBox 43"/>
          <p:cNvSpPr txBox="1"/>
          <p:nvPr/>
        </p:nvSpPr>
        <p:spPr>
          <a:xfrm>
            <a:off x="336960" y="5614267"/>
            <a:ext cx="3985852" cy="830997"/>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~12,500 SQL Batches/sec</a:t>
            </a:r>
          </a:p>
          <a:p>
            <a:pPr algn="ctr"/>
            <a:r>
              <a:rPr lang="en-US" dirty="0" smtClean="0">
                <a:gradFill>
                  <a:gsLst>
                    <a:gs pos="0">
                      <a:schemeClr val="tx1"/>
                    </a:gs>
                    <a:gs pos="86000">
                      <a:schemeClr val="tx1"/>
                    </a:gs>
                  </a:gsLst>
                  <a:lin ang="5400000" scaled="0"/>
                </a:gradFill>
              </a:rPr>
              <a:t>~7500 Sustained Read IOPs </a:t>
            </a:r>
          </a:p>
          <a:p>
            <a:pPr algn="ctr"/>
            <a:r>
              <a:rPr lang="en-US" dirty="0" smtClean="0">
                <a:gradFill>
                  <a:gsLst>
                    <a:gs pos="0">
                      <a:schemeClr val="tx1"/>
                    </a:gs>
                    <a:gs pos="86000">
                      <a:schemeClr val="tx1"/>
                    </a:gs>
                  </a:gsLst>
                  <a:lin ang="5400000" scaled="0"/>
                </a:gradFill>
              </a:rPr>
              <a:t>(~11-13ms response time)</a:t>
            </a:r>
          </a:p>
        </p:txBody>
      </p:sp>
      <p:grpSp>
        <p:nvGrpSpPr>
          <p:cNvPr id="99" name="Group 98"/>
          <p:cNvGrpSpPr/>
          <p:nvPr/>
        </p:nvGrpSpPr>
        <p:grpSpPr>
          <a:xfrm>
            <a:off x="273032" y="1853276"/>
            <a:ext cx="4068781" cy="3695139"/>
            <a:chOff x="273030" y="1853275"/>
            <a:chExt cx="4897624" cy="4005388"/>
          </a:xfrm>
        </p:grpSpPr>
        <p:grpSp>
          <p:nvGrpSpPr>
            <p:cNvPr id="6" name="Group 188"/>
            <p:cNvGrpSpPr/>
            <p:nvPr/>
          </p:nvGrpSpPr>
          <p:grpSpPr>
            <a:xfrm>
              <a:off x="1458364" y="5061466"/>
              <a:ext cx="2522579" cy="797197"/>
              <a:chOff x="7719973" y="4100711"/>
              <a:chExt cx="2452185" cy="1004253"/>
            </a:xfrm>
          </p:grpSpPr>
          <p:sp>
            <p:nvSpPr>
              <p:cNvPr id="7" name="Oval 6"/>
              <p:cNvSpPr/>
              <p:nvPr/>
            </p:nvSpPr>
            <p:spPr>
              <a:xfrm>
                <a:off x="7798297" y="4100711"/>
                <a:ext cx="2286000" cy="609602"/>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pic>
            <p:nvPicPr>
              <p:cNvPr id="8"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593429" y="4643001"/>
                <a:ext cx="691627" cy="461963"/>
              </a:xfrm>
              <a:prstGeom prst="rect">
                <a:avLst/>
              </a:prstGeom>
              <a:noFill/>
            </p:spPr>
          </p:pic>
          <p:pic>
            <p:nvPicPr>
              <p:cNvPr id="9"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9480531" y="4627361"/>
                <a:ext cx="691627" cy="461963"/>
              </a:xfrm>
              <a:prstGeom prst="rect">
                <a:avLst/>
              </a:prstGeom>
              <a:noFill/>
            </p:spPr>
          </p:pic>
          <p:pic>
            <p:nvPicPr>
              <p:cNvPr id="10"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719973" y="4631613"/>
                <a:ext cx="691627" cy="461963"/>
              </a:xfrm>
              <a:prstGeom prst="rect">
                <a:avLst/>
              </a:prstGeom>
              <a:noFill/>
            </p:spPr>
          </p:pic>
        </p:grpSp>
        <p:sp>
          <p:nvSpPr>
            <p:cNvPr id="11" name="Flowchart: Magnetic Disk 10"/>
            <p:cNvSpPr/>
            <p:nvPr/>
          </p:nvSpPr>
          <p:spPr>
            <a:xfrm>
              <a:off x="1936296" y="4866450"/>
              <a:ext cx="1625177" cy="568227"/>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fontAlgn="auto">
                <a:spcBef>
                  <a:spcPts val="0"/>
                </a:spcBef>
                <a:spcAft>
                  <a:spcPts val="0"/>
                </a:spcAft>
              </a:pPr>
              <a:endParaRPr lang="en-US" sz="1400" b="1" dirty="0">
                <a:solidFill>
                  <a:schemeClr val="bg2"/>
                </a:solidFill>
                <a:effectLst>
                  <a:outerShdw blurRad="38100" dist="38100" dir="2700000" algn="tl">
                    <a:srgbClr val="000000">
                      <a:alpha val="43137"/>
                    </a:srgbClr>
                  </a:outerShdw>
                </a:effectLst>
              </a:endParaRPr>
            </a:p>
          </p:txBody>
        </p:sp>
        <p:sp>
          <p:nvSpPr>
            <p:cNvPr id="12" name="TextBox 11"/>
            <p:cNvSpPr txBox="1"/>
            <p:nvPr/>
          </p:nvSpPr>
          <p:spPr>
            <a:xfrm>
              <a:off x="1827316" y="4989253"/>
              <a:ext cx="1877762" cy="483746"/>
            </a:xfrm>
            <a:prstGeom prst="rect">
              <a:avLst/>
            </a:prstGeom>
            <a:noFill/>
          </p:spPr>
          <p:txBody>
            <a:bodyPr wrap="square" rtlCol="0">
              <a:spAutoFit/>
            </a:bodyPr>
            <a:lstStyle/>
            <a:p>
              <a:pPr algn="ctr" defTabSz="914400" fontAlgn="auto">
                <a:spcBef>
                  <a:spcPts val="0"/>
                </a:spcBef>
                <a:spcAft>
                  <a:spcPts val="0"/>
                </a:spcAft>
                <a:buNone/>
              </a:pPr>
              <a:r>
                <a:rPr lang="en-US" sz="1200" b="1" dirty="0" smtClean="0">
                  <a:solidFill>
                    <a:schemeClr val="bg1"/>
                  </a:solidFill>
                  <a:latin typeface="Calibri"/>
                  <a:cs typeface="Arial" pitchFamily="34" charset="0"/>
                </a:rPr>
                <a:t>Shared Storage</a:t>
              </a:r>
            </a:p>
            <a:p>
              <a:pPr algn="ctr" defTabSz="914400" fontAlgn="auto">
                <a:spcBef>
                  <a:spcPts val="0"/>
                </a:spcBef>
                <a:spcAft>
                  <a:spcPts val="0"/>
                </a:spcAft>
                <a:buNone/>
              </a:pPr>
              <a:r>
                <a:rPr lang="en-US" sz="1100" b="1" dirty="0" smtClean="0">
                  <a:solidFill>
                    <a:schemeClr val="bg1"/>
                  </a:solidFill>
                  <a:latin typeface="Calibri"/>
                  <a:cs typeface="Arial" pitchFamily="34" charset="0"/>
                </a:rPr>
                <a:t>iSCSI, SAS, Fibre</a:t>
              </a:r>
            </a:p>
          </p:txBody>
        </p:sp>
        <p:sp>
          <p:nvSpPr>
            <p:cNvPr id="13" name="TextBox 12"/>
            <p:cNvSpPr txBox="1"/>
            <p:nvPr/>
          </p:nvSpPr>
          <p:spPr>
            <a:xfrm>
              <a:off x="1920467" y="3605877"/>
              <a:ext cx="1625178" cy="500427"/>
            </a:xfrm>
            <a:prstGeom prst="rect">
              <a:avLst/>
            </a:prstGeom>
            <a:noFill/>
          </p:spPr>
          <p:txBody>
            <a:bodyPr wrap="square" rtlCol="0">
              <a:spAutoFit/>
            </a:bodyPr>
            <a:lstStyle/>
            <a:p>
              <a:pPr algn="ctr" defTabSz="914400" fontAlgn="auto">
                <a:spcBef>
                  <a:spcPts val="0"/>
                </a:spcBef>
                <a:spcAft>
                  <a:spcPts val="0"/>
                </a:spcAft>
                <a:buNone/>
              </a:pPr>
              <a:r>
                <a:rPr lang="en-US" sz="1200" b="1" dirty="0" smtClean="0">
                  <a:solidFill>
                    <a:schemeClr val="bg1"/>
                  </a:solidFill>
                  <a:latin typeface="Calibri"/>
                </a:rPr>
                <a:t>Live</a:t>
              </a:r>
            </a:p>
            <a:p>
              <a:pPr algn="ctr" defTabSz="914400" fontAlgn="auto">
                <a:spcBef>
                  <a:spcPts val="0"/>
                </a:spcBef>
                <a:spcAft>
                  <a:spcPts val="0"/>
                </a:spcAft>
                <a:buNone/>
              </a:pPr>
              <a:r>
                <a:rPr lang="en-US" sz="1200" b="1" dirty="0" smtClean="0">
                  <a:solidFill>
                    <a:schemeClr val="bg1"/>
                  </a:solidFill>
                  <a:latin typeface="Calibri"/>
                </a:rPr>
                <a:t>Migration</a:t>
              </a:r>
              <a:endParaRPr lang="en-US" sz="1200" b="1" dirty="0">
                <a:solidFill>
                  <a:schemeClr val="bg1"/>
                </a:solidFill>
                <a:latin typeface="Calibri"/>
              </a:endParaRPr>
            </a:p>
          </p:txBody>
        </p:sp>
        <p:sp>
          <p:nvSpPr>
            <p:cNvPr id="14" name="TextBox 13"/>
            <p:cNvSpPr txBox="1"/>
            <p:nvPr/>
          </p:nvSpPr>
          <p:spPr>
            <a:xfrm>
              <a:off x="988753" y="3934427"/>
              <a:ext cx="304720" cy="333618"/>
            </a:xfrm>
            <a:prstGeom prst="rect">
              <a:avLst/>
            </a:prstGeom>
            <a:noFill/>
          </p:spPr>
          <p:txBody>
            <a:bodyPr wrap="square" rtlCol="0">
              <a:spAutoFit/>
            </a:bodyPr>
            <a:lstStyle/>
            <a:p>
              <a:pPr defTabSz="914400" fontAlgn="auto">
                <a:spcBef>
                  <a:spcPts val="0"/>
                </a:spcBef>
                <a:spcAft>
                  <a:spcPts val="0"/>
                </a:spcAft>
              </a:pPr>
              <a:r>
                <a:rPr lang="en-US" sz="1400" dirty="0" smtClean="0">
                  <a:solidFill>
                    <a:schemeClr val="bg2"/>
                  </a:solidFill>
                  <a:latin typeface="Calibri"/>
                </a:rPr>
                <a:t>1</a:t>
              </a:r>
              <a:endParaRPr lang="en-US" sz="1400" dirty="0">
                <a:solidFill>
                  <a:schemeClr val="bg2"/>
                </a:solidFill>
                <a:latin typeface="Calibri"/>
              </a:endParaRPr>
            </a:p>
          </p:txBody>
        </p:sp>
        <p:sp>
          <p:nvSpPr>
            <p:cNvPr id="16" name="TextBox 15"/>
            <p:cNvSpPr txBox="1"/>
            <p:nvPr/>
          </p:nvSpPr>
          <p:spPr>
            <a:xfrm>
              <a:off x="1733148" y="4520276"/>
              <a:ext cx="2031471" cy="283575"/>
            </a:xfrm>
            <a:prstGeom prst="rect">
              <a:avLst/>
            </a:prstGeom>
            <a:noFill/>
          </p:spPr>
          <p:txBody>
            <a:bodyPr wrap="square" rtlCol="0">
              <a:spAutoFit/>
            </a:bodyPr>
            <a:lstStyle/>
            <a:p>
              <a:pPr algn="ctr" defTabSz="914400" fontAlgn="auto">
                <a:spcBef>
                  <a:spcPts val="0"/>
                </a:spcBef>
                <a:spcAft>
                  <a:spcPts val="0"/>
                </a:spcAft>
                <a:buNone/>
              </a:pPr>
              <a:r>
                <a:rPr lang="en-US" sz="1100" b="1" dirty="0" smtClean="0">
                  <a:solidFill>
                    <a:schemeClr val="bg2"/>
                  </a:solidFill>
                  <a:latin typeface="Calibri"/>
                </a:rPr>
                <a:t>Host cluster</a:t>
              </a:r>
              <a:endParaRPr lang="en-US" sz="1100" b="1" dirty="0">
                <a:solidFill>
                  <a:schemeClr val="bg2"/>
                </a:solidFill>
                <a:latin typeface="Calibri"/>
              </a:endParaRPr>
            </a:p>
          </p:txBody>
        </p:sp>
        <p:sp>
          <p:nvSpPr>
            <p:cNvPr id="17" name="Curved Down Arrow 16"/>
            <p:cNvSpPr/>
            <p:nvPr/>
          </p:nvSpPr>
          <p:spPr>
            <a:xfrm>
              <a:off x="2390078" y="3324826"/>
              <a:ext cx="711015" cy="228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sp>
          <p:nvSpPr>
            <p:cNvPr id="18" name="Curved Down Arrow 17"/>
            <p:cNvSpPr/>
            <p:nvPr/>
          </p:nvSpPr>
          <p:spPr>
            <a:xfrm flipV="1">
              <a:off x="2390078" y="4103651"/>
              <a:ext cx="711015" cy="228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sp>
          <p:nvSpPr>
            <p:cNvPr id="19" name="Rounded Rectangle 18"/>
            <p:cNvSpPr/>
            <p:nvPr/>
          </p:nvSpPr>
          <p:spPr bwMode="auto">
            <a:xfrm rot="16200000">
              <a:off x="-222507" y="2348812"/>
              <a:ext cx="2819399" cy="1828325"/>
            </a:xfrm>
            <a:prstGeom prst="roundRect">
              <a:avLst>
                <a:gd name="adj" fmla="val 2351"/>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2"/>
                </a:solidFill>
                <a:effectLst>
                  <a:outerShdw blurRad="38100" dist="38100" dir="2700000" algn="tl">
                    <a:srgbClr val="000000">
                      <a:alpha val="43137"/>
                    </a:srgbClr>
                  </a:outerShdw>
                </a:effectLst>
              </a:endParaRPr>
            </a:p>
          </p:txBody>
        </p:sp>
        <p:sp>
          <p:nvSpPr>
            <p:cNvPr id="20" name="Rounded Rectangle 19"/>
            <p:cNvSpPr/>
            <p:nvPr/>
          </p:nvSpPr>
          <p:spPr bwMode="auto">
            <a:xfrm rot="16200000">
              <a:off x="-147790" y="2442473"/>
              <a:ext cx="2666997" cy="1641005"/>
            </a:xfrm>
            <a:prstGeom prst="roundRect">
              <a:avLst>
                <a:gd name="adj" fmla="val 2351"/>
              </a:avLst>
            </a:prstGeom>
            <a:solidFill>
              <a:schemeClr val="tx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1"/>
                </a:solidFill>
                <a:effectLst>
                  <a:outerShdw blurRad="38100" dist="38100" dir="2700000" algn="tl">
                    <a:srgbClr val="000000">
                      <a:alpha val="43137"/>
                    </a:srgbClr>
                  </a:outerShdw>
                </a:effectLst>
              </a:endParaRPr>
            </a:p>
          </p:txBody>
        </p:sp>
        <p:pic>
          <p:nvPicPr>
            <p:cNvPr id="25" name="Picture 2" descr="\\.PSF\Parallels Share\DDC\Server-Virtual-2U.png"/>
            <p:cNvPicPr>
              <a:picLocks noChangeAspect="1" noChangeArrowheads="1"/>
            </p:cNvPicPr>
            <p:nvPr/>
          </p:nvPicPr>
          <p:blipFill>
            <a:blip r:embed="rId4" cstate="print"/>
            <a:srcRect/>
            <a:stretch>
              <a:fillRect/>
            </a:stretch>
          </p:blipFill>
          <p:spPr bwMode="auto">
            <a:xfrm>
              <a:off x="514266" y="2005676"/>
              <a:ext cx="1321139" cy="759236"/>
            </a:xfrm>
            <a:prstGeom prst="rect">
              <a:avLst/>
            </a:prstGeom>
            <a:noFill/>
          </p:spPr>
        </p:pic>
        <p:pic>
          <p:nvPicPr>
            <p:cNvPr id="26" name="Picture 2" descr="\\.PSF\Parallels Share\DDC\Server-Virtual-2U.png"/>
            <p:cNvPicPr>
              <a:picLocks noChangeAspect="1" noChangeArrowheads="1"/>
            </p:cNvPicPr>
            <p:nvPr/>
          </p:nvPicPr>
          <p:blipFill>
            <a:blip r:embed="rId4" cstate="print"/>
            <a:srcRect/>
            <a:stretch>
              <a:fillRect/>
            </a:stretch>
          </p:blipFill>
          <p:spPr bwMode="auto">
            <a:xfrm>
              <a:off x="540189" y="3724033"/>
              <a:ext cx="1321139" cy="759236"/>
            </a:xfrm>
            <a:prstGeom prst="rect">
              <a:avLst/>
            </a:prstGeom>
            <a:noFill/>
          </p:spPr>
        </p:pic>
        <p:pic>
          <p:nvPicPr>
            <p:cNvPr id="35" name="Picture 10" descr="\\.PSF\Parallels Share\DDC\Application-Virtual-SQL.png"/>
            <p:cNvPicPr>
              <a:picLocks noChangeAspect="1" noChangeArrowheads="1"/>
            </p:cNvPicPr>
            <p:nvPr/>
          </p:nvPicPr>
          <p:blipFill>
            <a:blip r:embed="rId5" cstate="print"/>
            <a:srcRect/>
            <a:stretch>
              <a:fillRect/>
            </a:stretch>
          </p:blipFill>
          <p:spPr bwMode="auto">
            <a:xfrm>
              <a:off x="984044" y="2092291"/>
              <a:ext cx="458393" cy="361061"/>
            </a:xfrm>
            <a:prstGeom prst="rect">
              <a:avLst/>
            </a:prstGeom>
            <a:noFill/>
          </p:spPr>
        </p:pic>
        <p:pic>
          <p:nvPicPr>
            <p:cNvPr id="36" name="Picture 10" descr="\\.PSF\Parallels Share\DDC\Application-Virtual-SQL.png"/>
            <p:cNvPicPr>
              <a:picLocks noChangeAspect="1" noChangeArrowheads="1"/>
            </p:cNvPicPr>
            <p:nvPr/>
          </p:nvPicPr>
          <p:blipFill>
            <a:blip r:embed="rId5" cstate="print"/>
            <a:srcRect/>
            <a:stretch>
              <a:fillRect/>
            </a:stretch>
          </p:blipFill>
          <p:spPr bwMode="auto">
            <a:xfrm>
              <a:off x="1015400" y="3836709"/>
              <a:ext cx="458393" cy="361061"/>
            </a:xfrm>
            <a:prstGeom prst="rect">
              <a:avLst/>
            </a:prstGeom>
            <a:noFill/>
          </p:spPr>
        </p:pic>
        <p:cxnSp>
          <p:nvCxnSpPr>
            <p:cNvPr id="40" name="Straight Connector 39"/>
            <p:cNvCxnSpPr/>
            <p:nvPr/>
          </p:nvCxnSpPr>
          <p:spPr>
            <a:xfrm>
              <a:off x="1530002" y="4367874"/>
              <a:ext cx="812590" cy="533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28428" y="4444074"/>
              <a:ext cx="711015"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19950" y="3006691"/>
              <a:ext cx="1549922" cy="467065"/>
            </a:xfrm>
            <a:prstGeom prst="rect">
              <a:avLst/>
            </a:prstGeom>
            <a:noFill/>
          </p:spPr>
          <p:txBody>
            <a:bodyPr wrap="square" lIns="0" tIns="0" rIns="0" bIns="0" rtlCol="0">
              <a:spAutoFit/>
            </a:bodyPr>
            <a:lstStyle/>
            <a:p>
              <a:pPr algn="ctr"/>
              <a:r>
                <a:rPr lang="en-US" sz="1400" b="1" dirty="0" smtClean="0">
                  <a:gradFill>
                    <a:gsLst>
                      <a:gs pos="0">
                        <a:schemeClr val="tx1"/>
                      </a:gs>
                      <a:gs pos="86000">
                        <a:schemeClr val="tx1"/>
                      </a:gs>
                    </a:gsLst>
                    <a:lin ang="5400000" scaled="0"/>
                  </a:gradFill>
                </a:rPr>
                <a:t>8 VMs with </a:t>
              </a:r>
              <a:r>
                <a:rPr lang="en-US" sz="1400" b="1" dirty="0" smtClean="0">
                  <a:solidFill>
                    <a:srgbClr val="FFC000"/>
                  </a:solidFill>
                </a:rPr>
                <a:t>12GB</a:t>
              </a:r>
              <a:r>
                <a:rPr lang="en-US" sz="1400" b="1" dirty="0" smtClean="0">
                  <a:gradFill>
                    <a:gsLst>
                      <a:gs pos="0">
                        <a:schemeClr val="tx1"/>
                      </a:gs>
                      <a:gs pos="86000">
                        <a:schemeClr val="tx1"/>
                      </a:gs>
                    </a:gsLst>
                    <a:lin ang="5400000" scaled="0"/>
                  </a:gradFill>
                </a:rPr>
                <a:t> Memory</a:t>
              </a:r>
            </a:p>
          </p:txBody>
        </p:sp>
        <p:sp>
          <p:nvSpPr>
            <p:cNvPr id="54" name="TextBox 53"/>
            <p:cNvSpPr txBox="1"/>
            <p:nvPr/>
          </p:nvSpPr>
          <p:spPr>
            <a:xfrm>
              <a:off x="4058052" y="3941744"/>
              <a:ext cx="304720" cy="333618"/>
            </a:xfrm>
            <a:prstGeom prst="rect">
              <a:avLst/>
            </a:prstGeom>
            <a:noFill/>
          </p:spPr>
          <p:txBody>
            <a:bodyPr wrap="square" rtlCol="0">
              <a:spAutoFit/>
            </a:bodyPr>
            <a:lstStyle/>
            <a:p>
              <a:pPr defTabSz="914400" fontAlgn="auto">
                <a:spcBef>
                  <a:spcPts val="0"/>
                </a:spcBef>
                <a:spcAft>
                  <a:spcPts val="0"/>
                </a:spcAft>
              </a:pPr>
              <a:r>
                <a:rPr lang="en-US" sz="1400" dirty="0" smtClean="0">
                  <a:solidFill>
                    <a:schemeClr val="bg2"/>
                  </a:solidFill>
                  <a:latin typeface="Calibri"/>
                </a:rPr>
                <a:t>1</a:t>
              </a:r>
              <a:endParaRPr lang="en-US" sz="1400" dirty="0">
                <a:solidFill>
                  <a:schemeClr val="bg2"/>
                </a:solidFill>
                <a:latin typeface="Calibri"/>
              </a:endParaRPr>
            </a:p>
          </p:txBody>
        </p:sp>
        <p:sp>
          <p:nvSpPr>
            <p:cNvPr id="55" name="Rounded Rectangle 54"/>
            <p:cNvSpPr/>
            <p:nvPr/>
          </p:nvSpPr>
          <p:spPr bwMode="auto">
            <a:xfrm rot="16200000">
              <a:off x="2846792" y="2356130"/>
              <a:ext cx="2819399" cy="1828325"/>
            </a:xfrm>
            <a:prstGeom prst="roundRect">
              <a:avLst>
                <a:gd name="adj" fmla="val 2351"/>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2"/>
                </a:solidFill>
                <a:effectLst>
                  <a:outerShdw blurRad="38100" dist="38100" dir="2700000" algn="tl">
                    <a:srgbClr val="000000">
                      <a:alpha val="43137"/>
                    </a:srgbClr>
                  </a:outerShdw>
                </a:effectLst>
              </a:endParaRPr>
            </a:p>
          </p:txBody>
        </p:sp>
        <p:sp>
          <p:nvSpPr>
            <p:cNvPr id="56" name="Rounded Rectangle 55"/>
            <p:cNvSpPr/>
            <p:nvPr/>
          </p:nvSpPr>
          <p:spPr bwMode="auto">
            <a:xfrm rot="16200000">
              <a:off x="2921509" y="2449791"/>
              <a:ext cx="2666997" cy="1641005"/>
            </a:xfrm>
            <a:prstGeom prst="roundRect">
              <a:avLst>
                <a:gd name="adj" fmla="val 2351"/>
              </a:avLst>
            </a:prstGeom>
            <a:solidFill>
              <a:schemeClr val="tx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1"/>
                </a:solidFill>
                <a:effectLst>
                  <a:outerShdw blurRad="38100" dist="38100" dir="2700000" algn="tl">
                    <a:srgbClr val="000000">
                      <a:alpha val="43137"/>
                    </a:srgbClr>
                  </a:outerShdw>
                </a:effectLst>
              </a:endParaRPr>
            </a:p>
          </p:txBody>
        </p:sp>
        <p:pic>
          <p:nvPicPr>
            <p:cNvPr id="57" name="Picture 2" descr="\\.PSF\Parallels Share\DDC\Server-Virtual-2U.png"/>
            <p:cNvPicPr>
              <a:picLocks noChangeAspect="1" noChangeArrowheads="1"/>
            </p:cNvPicPr>
            <p:nvPr/>
          </p:nvPicPr>
          <p:blipFill>
            <a:blip r:embed="rId4" cstate="print"/>
            <a:srcRect/>
            <a:stretch>
              <a:fillRect/>
            </a:stretch>
          </p:blipFill>
          <p:spPr bwMode="auto">
            <a:xfrm>
              <a:off x="3583565" y="2012994"/>
              <a:ext cx="1321139" cy="759236"/>
            </a:xfrm>
            <a:prstGeom prst="rect">
              <a:avLst/>
            </a:prstGeom>
            <a:noFill/>
          </p:spPr>
        </p:pic>
        <p:pic>
          <p:nvPicPr>
            <p:cNvPr id="58" name="Picture 2" descr="\\.PSF\Parallels Share\DDC\Server-Virtual-2U.png"/>
            <p:cNvPicPr>
              <a:picLocks noChangeAspect="1" noChangeArrowheads="1"/>
            </p:cNvPicPr>
            <p:nvPr/>
          </p:nvPicPr>
          <p:blipFill>
            <a:blip r:embed="rId4" cstate="print"/>
            <a:srcRect/>
            <a:stretch>
              <a:fillRect/>
            </a:stretch>
          </p:blipFill>
          <p:spPr bwMode="auto">
            <a:xfrm>
              <a:off x="3609488" y="3731351"/>
              <a:ext cx="1321139" cy="759236"/>
            </a:xfrm>
            <a:prstGeom prst="rect">
              <a:avLst/>
            </a:prstGeom>
            <a:noFill/>
          </p:spPr>
        </p:pic>
        <p:pic>
          <p:nvPicPr>
            <p:cNvPr id="59" name="Picture 10" descr="\\.PSF\Parallels Share\DDC\Application-Virtual-SQL.png"/>
            <p:cNvPicPr>
              <a:picLocks noChangeAspect="1" noChangeArrowheads="1"/>
            </p:cNvPicPr>
            <p:nvPr/>
          </p:nvPicPr>
          <p:blipFill>
            <a:blip r:embed="rId5" cstate="print"/>
            <a:srcRect/>
            <a:stretch>
              <a:fillRect/>
            </a:stretch>
          </p:blipFill>
          <p:spPr bwMode="auto">
            <a:xfrm>
              <a:off x="4053343" y="2099609"/>
              <a:ext cx="458393" cy="361061"/>
            </a:xfrm>
            <a:prstGeom prst="rect">
              <a:avLst/>
            </a:prstGeom>
            <a:noFill/>
          </p:spPr>
        </p:pic>
        <p:pic>
          <p:nvPicPr>
            <p:cNvPr id="60" name="Picture 10" descr="\\.PSF\Parallels Share\DDC\Application-Virtual-SQL.png"/>
            <p:cNvPicPr>
              <a:picLocks noChangeAspect="1" noChangeArrowheads="1"/>
            </p:cNvPicPr>
            <p:nvPr/>
          </p:nvPicPr>
          <p:blipFill>
            <a:blip r:embed="rId5" cstate="print"/>
            <a:srcRect/>
            <a:stretch>
              <a:fillRect/>
            </a:stretch>
          </p:blipFill>
          <p:spPr bwMode="auto">
            <a:xfrm>
              <a:off x="4084699" y="3844027"/>
              <a:ext cx="458393" cy="361061"/>
            </a:xfrm>
            <a:prstGeom prst="rect">
              <a:avLst/>
            </a:prstGeom>
            <a:noFill/>
          </p:spPr>
        </p:pic>
        <p:sp>
          <p:nvSpPr>
            <p:cNvPr id="61" name="TextBox 60"/>
            <p:cNvSpPr txBox="1"/>
            <p:nvPr/>
          </p:nvSpPr>
          <p:spPr>
            <a:xfrm>
              <a:off x="3489249" y="3014009"/>
              <a:ext cx="1549922" cy="467065"/>
            </a:xfrm>
            <a:prstGeom prst="rect">
              <a:avLst/>
            </a:prstGeom>
            <a:noFill/>
          </p:spPr>
          <p:txBody>
            <a:bodyPr wrap="square" lIns="0" tIns="0" rIns="0" bIns="0" rtlCol="0">
              <a:spAutoFit/>
            </a:bodyPr>
            <a:lstStyle/>
            <a:p>
              <a:pPr algn="ctr"/>
              <a:r>
                <a:rPr lang="en-US" sz="1400" b="1" dirty="0" smtClean="0">
                  <a:gradFill>
                    <a:gsLst>
                      <a:gs pos="0">
                        <a:schemeClr val="tx1"/>
                      </a:gs>
                      <a:gs pos="86000">
                        <a:schemeClr val="tx1"/>
                      </a:gs>
                    </a:gsLst>
                    <a:lin ang="5400000" scaled="0"/>
                  </a:gradFill>
                </a:rPr>
                <a:t>8 VMs with </a:t>
              </a:r>
              <a:r>
                <a:rPr lang="en-US" sz="1400" b="1" dirty="0" smtClean="0">
                  <a:solidFill>
                    <a:srgbClr val="FFC000"/>
                  </a:solidFill>
                </a:rPr>
                <a:t>12GB</a:t>
              </a:r>
              <a:r>
                <a:rPr lang="en-US" sz="1400" b="1" dirty="0" smtClean="0">
                  <a:gradFill>
                    <a:gsLst>
                      <a:gs pos="0">
                        <a:schemeClr val="tx1"/>
                      </a:gs>
                      <a:gs pos="86000">
                        <a:schemeClr val="tx1"/>
                      </a:gs>
                    </a:gsLst>
                    <a:lin ang="5400000" scaled="0"/>
                  </a:gradFill>
                </a:rPr>
                <a:t> Memory</a:t>
              </a:r>
            </a:p>
          </p:txBody>
        </p:sp>
        <p:cxnSp>
          <p:nvCxnSpPr>
            <p:cNvPr id="42" name="Straight Connector 41"/>
            <p:cNvCxnSpPr/>
            <p:nvPr/>
          </p:nvCxnSpPr>
          <p:spPr>
            <a:xfrm rot="5400000">
              <a:off x="3345562" y="4279068"/>
              <a:ext cx="533401" cy="71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521157" y="4367955"/>
              <a:ext cx="457200" cy="6094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5288253" y="5621188"/>
            <a:ext cx="3985852" cy="1107996"/>
          </a:xfrm>
          <a:prstGeom prst="rect">
            <a:avLst/>
          </a:prstGeom>
          <a:noFill/>
        </p:spPr>
        <p:txBody>
          <a:bodyPr wrap="square" lIns="0" tIns="0" rIns="0" bIns="0" rtlCol="0">
            <a:spAutoFit/>
          </a:bodyPr>
          <a:lstStyle/>
          <a:p>
            <a:pPr algn="ctr"/>
            <a:r>
              <a:rPr lang="en-US" dirty="0">
                <a:gradFill>
                  <a:gsLst>
                    <a:gs pos="0">
                      <a:schemeClr val="tx1"/>
                    </a:gs>
                    <a:gs pos="86000">
                      <a:schemeClr val="tx1"/>
                    </a:gs>
                  </a:gsLst>
                  <a:lin ang="5400000" scaled="0"/>
                </a:gradFill>
              </a:rPr>
              <a:t>~12,500 SQL </a:t>
            </a:r>
            <a:r>
              <a:rPr lang="en-US" dirty="0" smtClean="0">
                <a:gradFill>
                  <a:gsLst>
                    <a:gs pos="0">
                      <a:schemeClr val="tx1"/>
                    </a:gs>
                    <a:gs pos="86000">
                      <a:schemeClr val="tx1"/>
                    </a:gs>
                  </a:gsLst>
                  <a:lin ang="5400000" scaled="0"/>
                </a:gradFill>
              </a:rPr>
              <a:t>Batches/sec</a:t>
            </a:r>
          </a:p>
          <a:p>
            <a:pPr algn="ctr"/>
            <a:r>
              <a:rPr lang="en-US" dirty="0" smtClean="0">
                <a:gradFill>
                  <a:gsLst>
                    <a:gs pos="0">
                      <a:schemeClr val="tx1"/>
                    </a:gs>
                    <a:gs pos="86000">
                      <a:schemeClr val="tx1"/>
                    </a:gs>
                  </a:gsLst>
                  <a:lin ang="5400000" scaled="0"/>
                </a:gradFill>
              </a:rPr>
              <a:t>~12,000 Sustained Read IOPs</a:t>
            </a:r>
          </a:p>
          <a:p>
            <a:pPr algn="ctr"/>
            <a:r>
              <a:rPr lang="en-US" dirty="0">
                <a:gradFill>
                  <a:gsLst>
                    <a:gs pos="0">
                      <a:schemeClr val="tx1"/>
                    </a:gs>
                    <a:gs pos="86000">
                      <a:schemeClr val="tx1"/>
                    </a:gs>
                  </a:gsLst>
                  <a:lin ang="5400000" scaled="0"/>
                </a:gradFill>
              </a:rPr>
              <a:t>(~11-13ms response time)</a:t>
            </a:r>
          </a:p>
          <a:p>
            <a:pPr algn="ctr"/>
            <a:endParaRPr lang="en-US" dirty="0" smtClean="0">
              <a:gradFill>
                <a:gsLst>
                  <a:gs pos="0">
                    <a:schemeClr val="tx1"/>
                  </a:gs>
                  <a:gs pos="86000">
                    <a:schemeClr val="tx1"/>
                  </a:gs>
                </a:gsLst>
                <a:lin ang="5400000" scaled="0"/>
              </a:gradFill>
            </a:endParaRPr>
          </a:p>
        </p:txBody>
      </p:sp>
      <p:grpSp>
        <p:nvGrpSpPr>
          <p:cNvPr id="100" name="Group 99"/>
          <p:cNvGrpSpPr/>
          <p:nvPr/>
        </p:nvGrpSpPr>
        <p:grpSpPr>
          <a:xfrm>
            <a:off x="5272247" y="1866884"/>
            <a:ext cx="4029542" cy="3754238"/>
            <a:chOff x="6606513" y="1922157"/>
            <a:chExt cx="4897624" cy="4005388"/>
          </a:xfrm>
        </p:grpSpPr>
        <p:grpSp>
          <p:nvGrpSpPr>
            <p:cNvPr id="62" name="Group 188"/>
            <p:cNvGrpSpPr/>
            <p:nvPr/>
          </p:nvGrpSpPr>
          <p:grpSpPr>
            <a:xfrm>
              <a:off x="7791847" y="5130348"/>
              <a:ext cx="2522579" cy="797197"/>
              <a:chOff x="7719973" y="4100711"/>
              <a:chExt cx="2452185" cy="1004253"/>
            </a:xfrm>
          </p:grpSpPr>
          <p:sp>
            <p:nvSpPr>
              <p:cNvPr id="63" name="Oval 62"/>
              <p:cNvSpPr/>
              <p:nvPr/>
            </p:nvSpPr>
            <p:spPr>
              <a:xfrm>
                <a:off x="7798297" y="4100711"/>
                <a:ext cx="2286000" cy="609602"/>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pic>
            <p:nvPicPr>
              <p:cNvPr id="64"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593429" y="4643001"/>
                <a:ext cx="691627" cy="461963"/>
              </a:xfrm>
              <a:prstGeom prst="rect">
                <a:avLst/>
              </a:prstGeom>
              <a:noFill/>
            </p:spPr>
          </p:pic>
          <p:pic>
            <p:nvPicPr>
              <p:cNvPr id="65"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9480531" y="4627361"/>
                <a:ext cx="691627" cy="461963"/>
              </a:xfrm>
              <a:prstGeom prst="rect">
                <a:avLst/>
              </a:prstGeom>
              <a:noFill/>
            </p:spPr>
          </p:pic>
          <p:pic>
            <p:nvPicPr>
              <p:cNvPr id="66"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719973" y="4631613"/>
                <a:ext cx="691627" cy="461963"/>
              </a:xfrm>
              <a:prstGeom prst="rect">
                <a:avLst/>
              </a:prstGeom>
              <a:noFill/>
            </p:spPr>
          </p:pic>
        </p:grpSp>
        <p:sp>
          <p:nvSpPr>
            <p:cNvPr id="67" name="Flowchart: Magnetic Disk 66"/>
            <p:cNvSpPr/>
            <p:nvPr/>
          </p:nvSpPr>
          <p:spPr>
            <a:xfrm>
              <a:off x="8269779" y="4935332"/>
              <a:ext cx="1625177" cy="568227"/>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fontAlgn="auto">
                <a:spcBef>
                  <a:spcPts val="0"/>
                </a:spcBef>
                <a:spcAft>
                  <a:spcPts val="0"/>
                </a:spcAft>
              </a:pPr>
              <a:endParaRPr lang="en-US" sz="1400" b="1" dirty="0">
                <a:solidFill>
                  <a:schemeClr val="bg2"/>
                </a:solidFill>
                <a:effectLst>
                  <a:outerShdw blurRad="38100" dist="38100" dir="2700000" algn="tl">
                    <a:srgbClr val="000000">
                      <a:alpha val="43137"/>
                    </a:srgbClr>
                  </a:outerShdw>
                </a:effectLst>
              </a:endParaRPr>
            </a:p>
          </p:txBody>
        </p:sp>
        <p:sp>
          <p:nvSpPr>
            <p:cNvPr id="68" name="TextBox 67"/>
            <p:cNvSpPr txBox="1"/>
            <p:nvPr/>
          </p:nvSpPr>
          <p:spPr>
            <a:xfrm>
              <a:off x="8160799" y="5058135"/>
              <a:ext cx="1877762" cy="476131"/>
            </a:xfrm>
            <a:prstGeom prst="rect">
              <a:avLst/>
            </a:prstGeom>
            <a:noFill/>
          </p:spPr>
          <p:txBody>
            <a:bodyPr wrap="square" rtlCol="0">
              <a:spAutoFit/>
            </a:bodyPr>
            <a:lstStyle/>
            <a:p>
              <a:pPr algn="ctr" defTabSz="914400" fontAlgn="auto">
                <a:spcBef>
                  <a:spcPts val="0"/>
                </a:spcBef>
                <a:spcAft>
                  <a:spcPts val="0"/>
                </a:spcAft>
                <a:buNone/>
              </a:pPr>
              <a:r>
                <a:rPr lang="en-US" sz="1200" b="1" dirty="0" smtClean="0">
                  <a:solidFill>
                    <a:schemeClr val="bg1"/>
                  </a:solidFill>
                  <a:latin typeface="Calibri"/>
                  <a:cs typeface="Arial" pitchFamily="34" charset="0"/>
                </a:rPr>
                <a:t>Shared Storage</a:t>
              </a:r>
            </a:p>
            <a:p>
              <a:pPr algn="ctr" defTabSz="914400" fontAlgn="auto">
                <a:spcBef>
                  <a:spcPts val="0"/>
                </a:spcBef>
                <a:spcAft>
                  <a:spcPts val="0"/>
                </a:spcAft>
                <a:buNone/>
              </a:pPr>
              <a:r>
                <a:rPr lang="en-US" sz="1100" b="1" dirty="0" smtClean="0">
                  <a:solidFill>
                    <a:schemeClr val="bg1"/>
                  </a:solidFill>
                  <a:latin typeface="Calibri"/>
                  <a:cs typeface="Arial" pitchFamily="34" charset="0"/>
                </a:rPr>
                <a:t>iSCSI, SAS, Fibre</a:t>
              </a:r>
            </a:p>
          </p:txBody>
        </p:sp>
        <p:sp>
          <p:nvSpPr>
            <p:cNvPr id="69" name="TextBox 68"/>
            <p:cNvSpPr txBox="1"/>
            <p:nvPr/>
          </p:nvSpPr>
          <p:spPr>
            <a:xfrm>
              <a:off x="8253950" y="3674760"/>
              <a:ext cx="1625178" cy="492549"/>
            </a:xfrm>
            <a:prstGeom prst="rect">
              <a:avLst/>
            </a:prstGeom>
            <a:noFill/>
          </p:spPr>
          <p:txBody>
            <a:bodyPr wrap="square" rtlCol="0">
              <a:spAutoFit/>
            </a:bodyPr>
            <a:lstStyle/>
            <a:p>
              <a:pPr algn="ctr" defTabSz="914400" fontAlgn="auto">
                <a:spcBef>
                  <a:spcPts val="0"/>
                </a:spcBef>
                <a:spcAft>
                  <a:spcPts val="0"/>
                </a:spcAft>
                <a:buNone/>
              </a:pPr>
              <a:r>
                <a:rPr lang="en-US" sz="1200" b="1" dirty="0" smtClean="0">
                  <a:solidFill>
                    <a:schemeClr val="bg1"/>
                  </a:solidFill>
                  <a:latin typeface="Calibri"/>
                </a:rPr>
                <a:t>Live</a:t>
              </a:r>
            </a:p>
            <a:p>
              <a:pPr algn="ctr" defTabSz="914400" fontAlgn="auto">
                <a:spcBef>
                  <a:spcPts val="0"/>
                </a:spcBef>
                <a:spcAft>
                  <a:spcPts val="0"/>
                </a:spcAft>
                <a:buNone/>
              </a:pPr>
              <a:r>
                <a:rPr lang="en-US" sz="1200" b="1" dirty="0" smtClean="0">
                  <a:solidFill>
                    <a:schemeClr val="bg1"/>
                  </a:solidFill>
                  <a:latin typeface="Calibri"/>
                </a:rPr>
                <a:t>Migration</a:t>
              </a:r>
              <a:endParaRPr lang="en-US" sz="1200" b="1" dirty="0">
                <a:solidFill>
                  <a:schemeClr val="bg1"/>
                </a:solidFill>
                <a:latin typeface="Calibri"/>
              </a:endParaRPr>
            </a:p>
          </p:txBody>
        </p:sp>
        <p:sp>
          <p:nvSpPr>
            <p:cNvPr id="70" name="TextBox 69"/>
            <p:cNvSpPr txBox="1"/>
            <p:nvPr/>
          </p:nvSpPr>
          <p:spPr>
            <a:xfrm>
              <a:off x="7322236" y="4003309"/>
              <a:ext cx="304721" cy="328367"/>
            </a:xfrm>
            <a:prstGeom prst="rect">
              <a:avLst/>
            </a:prstGeom>
            <a:noFill/>
          </p:spPr>
          <p:txBody>
            <a:bodyPr wrap="square" rtlCol="0">
              <a:spAutoFit/>
            </a:bodyPr>
            <a:lstStyle/>
            <a:p>
              <a:pPr defTabSz="914400" fontAlgn="auto">
                <a:spcBef>
                  <a:spcPts val="0"/>
                </a:spcBef>
                <a:spcAft>
                  <a:spcPts val="0"/>
                </a:spcAft>
              </a:pPr>
              <a:r>
                <a:rPr lang="en-US" sz="1400" dirty="0" smtClean="0">
                  <a:solidFill>
                    <a:schemeClr val="bg2"/>
                  </a:solidFill>
                  <a:latin typeface="Calibri"/>
                </a:rPr>
                <a:t>1</a:t>
              </a:r>
              <a:endParaRPr lang="en-US" sz="1400" dirty="0">
                <a:solidFill>
                  <a:schemeClr val="bg2"/>
                </a:solidFill>
                <a:latin typeface="Calibri"/>
              </a:endParaRPr>
            </a:p>
          </p:txBody>
        </p:sp>
        <p:sp>
          <p:nvSpPr>
            <p:cNvPr id="71" name="TextBox 70"/>
            <p:cNvSpPr txBox="1"/>
            <p:nvPr/>
          </p:nvSpPr>
          <p:spPr>
            <a:xfrm>
              <a:off x="8066631" y="4589158"/>
              <a:ext cx="2031471" cy="279111"/>
            </a:xfrm>
            <a:prstGeom prst="rect">
              <a:avLst/>
            </a:prstGeom>
            <a:noFill/>
          </p:spPr>
          <p:txBody>
            <a:bodyPr wrap="square" rtlCol="0">
              <a:spAutoFit/>
            </a:bodyPr>
            <a:lstStyle/>
            <a:p>
              <a:pPr algn="ctr" defTabSz="914400" fontAlgn="auto">
                <a:spcBef>
                  <a:spcPts val="0"/>
                </a:spcBef>
                <a:spcAft>
                  <a:spcPts val="0"/>
                </a:spcAft>
                <a:buNone/>
              </a:pPr>
              <a:r>
                <a:rPr lang="en-US" sz="1100" b="1" dirty="0" smtClean="0">
                  <a:solidFill>
                    <a:schemeClr val="bg2"/>
                  </a:solidFill>
                  <a:latin typeface="Calibri"/>
                </a:rPr>
                <a:t>Host cluster</a:t>
              </a:r>
              <a:endParaRPr lang="en-US" sz="1100" b="1" dirty="0">
                <a:solidFill>
                  <a:schemeClr val="bg2"/>
                </a:solidFill>
                <a:latin typeface="Calibri"/>
              </a:endParaRPr>
            </a:p>
          </p:txBody>
        </p:sp>
        <p:sp>
          <p:nvSpPr>
            <p:cNvPr id="72" name="Curved Down Arrow 71"/>
            <p:cNvSpPr/>
            <p:nvPr/>
          </p:nvSpPr>
          <p:spPr>
            <a:xfrm>
              <a:off x="8723561" y="3393708"/>
              <a:ext cx="711015" cy="228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sp>
          <p:nvSpPr>
            <p:cNvPr id="73" name="Curved Down Arrow 72"/>
            <p:cNvSpPr/>
            <p:nvPr/>
          </p:nvSpPr>
          <p:spPr>
            <a:xfrm flipV="1">
              <a:off x="8723561" y="4172533"/>
              <a:ext cx="711015" cy="228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sp>
          <p:nvSpPr>
            <p:cNvPr id="74" name="Rounded Rectangle 73"/>
            <p:cNvSpPr/>
            <p:nvPr/>
          </p:nvSpPr>
          <p:spPr bwMode="auto">
            <a:xfrm rot="16200000">
              <a:off x="6110976" y="2417694"/>
              <a:ext cx="2819399" cy="1828325"/>
            </a:xfrm>
            <a:prstGeom prst="roundRect">
              <a:avLst>
                <a:gd name="adj" fmla="val 2351"/>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2"/>
                </a:solidFill>
                <a:effectLst>
                  <a:outerShdw blurRad="38100" dist="38100" dir="2700000" algn="tl">
                    <a:srgbClr val="000000">
                      <a:alpha val="43137"/>
                    </a:srgbClr>
                  </a:outerShdw>
                </a:effectLst>
              </a:endParaRPr>
            </a:p>
          </p:txBody>
        </p:sp>
        <p:sp>
          <p:nvSpPr>
            <p:cNvPr id="75" name="Rounded Rectangle 74"/>
            <p:cNvSpPr/>
            <p:nvPr/>
          </p:nvSpPr>
          <p:spPr bwMode="auto">
            <a:xfrm rot="16200000">
              <a:off x="6185693" y="2511355"/>
              <a:ext cx="2666997" cy="1641005"/>
            </a:xfrm>
            <a:prstGeom prst="roundRect">
              <a:avLst>
                <a:gd name="adj" fmla="val 2351"/>
              </a:avLst>
            </a:prstGeom>
            <a:solidFill>
              <a:schemeClr val="tx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1"/>
                </a:solidFill>
                <a:effectLst>
                  <a:outerShdw blurRad="38100" dist="38100" dir="2700000" algn="tl">
                    <a:srgbClr val="000000">
                      <a:alpha val="43137"/>
                    </a:srgbClr>
                  </a:outerShdw>
                </a:effectLst>
              </a:endParaRPr>
            </a:p>
          </p:txBody>
        </p:sp>
        <p:pic>
          <p:nvPicPr>
            <p:cNvPr id="76" name="Picture 2" descr="\\.PSF\Parallels Share\DDC\Server-Virtual-2U.png"/>
            <p:cNvPicPr>
              <a:picLocks noChangeAspect="1" noChangeArrowheads="1"/>
            </p:cNvPicPr>
            <p:nvPr/>
          </p:nvPicPr>
          <p:blipFill>
            <a:blip r:embed="rId4" cstate="print"/>
            <a:srcRect/>
            <a:stretch>
              <a:fillRect/>
            </a:stretch>
          </p:blipFill>
          <p:spPr bwMode="auto">
            <a:xfrm>
              <a:off x="6847749" y="2074558"/>
              <a:ext cx="1321139" cy="759236"/>
            </a:xfrm>
            <a:prstGeom prst="rect">
              <a:avLst/>
            </a:prstGeom>
            <a:noFill/>
          </p:spPr>
        </p:pic>
        <p:pic>
          <p:nvPicPr>
            <p:cNvPr id="77" name="Picture 2" descr="\\.PSF\Parallels Share\DDC\Server-Virtual-2U.png"/>
            <p:cNvPicPr>
              <a:picLocks noChangeAspect="1" noChangeArrowheads="1"/>
            </p:cNvPicPr>
            <p:nvPr/>
          </p:nvPicPr>
          <p:blipFill>
            <a:blip r:embed="rId4" cstate="print"/>
            <a:srcRect/>
            <a:stretch>
              <a:fillRect/>
            </a:stretch>
          </p:blipFill>
          <p:spPr bwMode="auto">
            <a:xfrm>
              <a:off x="6873672" y="3792915"/>
              <a:ext cx="1321139" cy="759236"/>
            </a:xfrm>
            <a:prstGeom prst="rect">
              <a:avLst/>
            </a:prstGeom>
            <a:noFill/>
          </p:spPr>
        </p:pic>
        <p:pic>
          <p:nvPicPr>
            <p:cNvPr id="78" name="Picture 10" descr="\\.PSF\Parallels Share\DDC\Application-Virtual-SQL.png"/>
            <p:cNvPicPr>
              <a:picLocks noChangeAspect="1" noChangeArrowheads="1"/>
            </p:cNvPicPr>
            <p:nvPr/>
          </p:nvPicPr>
          <p:blipFill>
            <a:blip r:embed="rId5" cstate="print"/>
            <a:srcRect/>
            <a:stretch>
              <a:fillRect/>
            </a:stretch>
          </p:blipFill>
          <p:spPr bwMode="auto">
            <a:xfrm>
              <a:off x="7317527" y="2161173"/>
              <a:ext cx="458393" cy="361061"/>
            </a:xfrm>
            <a:prstGeom prst="rect">
              <a:avLst/>
            </a:prstGeom>
            <a:noFill/>
          </p:spPr>
        </p:pic>
        <p:pic>
          <p:nvPicPr>
            <p:cNvPr id="79" name="Picture 10" descr="\\.PSF\Parallels Share\DDC\Application-Virtual-SQL.png"/>
            <p:cNvPicPr>
              <a:picLocks noChangeAspect="1" noChangeArrowheads="1"/>
            </p:cNvPicPr>
            <p:nvPr/>
          </p:nvPicPr>
          <p:blipFill>
            <a:blip r:embed="rId5" cstate="print"/>
            <a:srcRect/>
            <a:stretch>
              <a:fillRect/>
            </a:stretch>
          </p:blipFill>
          <p:spPr bwMode="auto">
            <a:xfrm>
              <a:off x="7348883" y="3905591"/>
              <a:ext cx="458393" cy="361061"/>
            </a:xfrm>
            <a:prstGeom prst="rect">
              <a:avLst/>
            </a:prstGeom>
            <a:noFill/>
          </p:spPr>
        </p:pic>
        <p:cxnSp>
          <p:nvCxnSpPr>
            <p:cNvPr id="80" name="Straight Connector 79"/>
            <p:cNvCxnSpPr/>
            <p:nvPr/>
          </p:nvCxnSpPr>
          <p:spPr>
            <a:xfrm>
              <a:off x="7863485" y="4436756"/>
              <a:ext cx="812590" cy="533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761911" y="4512956"/>
              <a:ext cx="711015"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753433" y="3075573"/>
              <a:ext cx="1549923" cy="459712"/>
            </a:xfrm>
            <a:prstGeom prst="rect">
              <a:avLst/>
            </a:prstGeom>
            <a:noFill/>
          </p:spPr>
          <p:txBody>
            <a:bodyPr wrap="square" lIns="0" tIns="0" rIns="0" bIns="0" rtlCol="0">
              <a:spAutoFit/>
            </a:bodyPr>
            <a:lstStyle/>
            <a:p>
              <a:pPr algn="ctr"/>
              <a:r>
                <a:rPr lang="en-US" sz="1400" b="1" dirty="0" smtClean="0">
                  <a:gradFill>
                    <a:gsLst>
                      <a:gs pos="0">
                        <a:schemeClr val="tx1"/>
                      </a:gs>
                      <a:gs pos="86000">
                        <a:schemeClr val="tx1"/>
                      </a:gs>
                    </a:gsLst>
                    <a:lin ang="5400000" scaled="0"/>
                  </a:gradFill>
                </a:rPr>
                <a:t>8 VMs with </a:t>
              </a:r>
              <a:r>
                <a:rPr lang="en-US" sz="1400" b="1" dirty="0" smtClean="0">
                  <a:solidFill>
                    <a:srgbClr val="FFC000"/>
                  </a:solidFill>
                </a:rPr>
                <a:t>7.5GB</a:t>
              </a:r>
              <a:r>
                <a:rPr lang="en-US" sz="1400" b="1" dirty="0" smtClean="0">
                  <a:gradFill>
                    <a:gsLst>
                      <a:gs pos="0">
                        <a:schemeClr val="tx1"/>
                      </a:gs>
                      <a:gs pos="86000">
                        <a:schemeClr val="tx1"/>
                      </a:gs>
                    </a:gsLst>
                    <a:lin ang="5400000" scaled="0"/>
                  </a:gradFill>
                </a:rPr>
                <a:t> Memory</a:t>
              </a:r>
            </a:p>
          </p:txBody>
        </p:sp>
        <p:sp>
          <p:nvSpPr>
            <p:cNvPr id="84" name="TextBox 83"/>
            <p:cNvSpPr txBox="1"/>
            <p:nvPr/>
          </p:nvSpPr>
          <p:spPr>
            <a:xfrm>
              <a:off x="10391534" y="4010627"/>
              <a:ext cx="304721" cy="328367"/>
            </a:xfrm>
            <a:prstGeom prst="rect">
              <a:avLst/>
            </a:prstGeom>
            <a:noFill/>
          </p:spPr>
          <p:txBody>
            <a:bodyPr wrap="square" rtlCol="0">
              <a:spAutoFit/>
            </a:bodyPr>
            <a:lstStyle/>
            <a:p>
              <a:pPr defTabSz="914400" fontAlgn="auto">
                <a:spcBef>
                  <a:spcPts val="0"/>
                </a:spcBef>
                <a:spcAft>
                  <a:spcPts val="0"/>
                </a:spcAft>
              </a:pPr>
              <a:r>
                <a:rPr lang="en-US" sz="1400" dirty="0" smtClean="0">
                  <a:solidFill>
                    <a:schemeClr val="bg2"/>
                  </a:solidFill>
                  <a:latin typeface="Calibri"/>
                </a:rPr>
                <a:t>1</a:t>
              </a:r>
              <a:endParaRPr lang="en-US" sz="1400" dirty="0">
                <a:solidFill>
                  <a:schemeClr val="bg2"/>
                </a:solidFill>
                <a:latin typeface="Calibri"/>
              </a:endParaRPr>
            </a:p>
          </p:txBody>
        </p:sp>
        <p:sp>
          <p:nvSpPr>
            <p:cNvPr id="85" name="Rounded Rectangle 84"/>
            <p:cNvSpPr/>
            <p:nvPr/>
          </p:nvSpPr>
          <p:spPr bwMode="auto">
            <a:xfrm rot="16200000">
              <a:off x="9180275" y="2425012"/>
              <a:ext cx="2819399" cy="1828325"/>
            </a:xfrm>
            <a:prstGeom prst="roundRect">
              <a:avLst>
                <a:gd name="adj" fmla="val 2351"/>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2"/>
                </a:solidFill>
                <a:effectLst>
                  <a:outerShdw blurRad="38100" dist="38100" dir="2700000" algn="tl">
                    <a:srgbClr val="000000">
                      <a:alpha val="43137"/>
                    </a:srgbClr>
                  </a:outerShdw>
                </a:effectLst>
              </a:endParaRPr>
            </a:p>
          </p:txBody>
        </p:sp>
        <p:sp>
          <p:nvSpPr>
            <p:cNvPr id="86" name="Rounded Rectangle 85"/>
            <p:cNvSpPr/>
            <p:nvPr/>
          </p:nvSpPr>
          <p:spPr bwMode="auto">
            <a:xfrm rot="16200000">
              <a:off x="9254992" y="2518673"/>
              <a:ext cx="2666997" cy="1641005"/>
            </a:xfrm>
            <a:prstGeom prst="roundRect">
              <a:avLst>
                <a:gd name="adj" fmla="val 2351"/>
              </a:avLst>
            </a:prstGeom>
            <a:solidFill>
              <a:schemeClr val="tx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1"/>
                </a:solidFill>
                <a:effectLst>
                  <a:outerShdw blurRad="38100" dist="38100" dir="2700000" algn="tl">
                    <a:srgbClr val="000000">
                      <a:alpha val="43137"/>
                    </a:srgbClr>
                  </a:outerShdw>
                </a:effectLst>
              </a:endParaRPr>
            </a:p>
          </p:txBody>
        </p:sp>
        <p:pic>
          <p:nvPicPr>
            <p:cNvPr id="87" name="Picture 2" descr="\\.PSF\Parallels Share\DDC\Server-Virtual-2U.png"/>
            <p:cNvPicPr>
              <a:picLocks noChangeAspect="1" noChangeArrowheads="1"/>
            </p:cNvPicPr>
            <p:nvPr/>
          </p:nvPicPr>
          <p:blipFill>
            <a:blip r:embed="rId4" cstate="print"/>
            <a:srcRect/>
            <a:stretch>
              <a:fillRect/>
            </a:stretch>
          </p:blipFill>
          <p:spPr bwMode="auto">
            <a:xfrm>
              <a:off x="9917048" y="2081876"/>
              <a:ext cx="1321139" cy="759236"/>
            </a:xfrm>
            <a:prstGeom prst="rect">
              <a:avLst/>
            </a:prstGeom>
            <a:noFill/>
          </p:spPr>
        </p:pic>
        <p:pic>
          <p:nvPicPr>
            <p:cNvPr id="88" name="Picture 2" descr="\\.PSF\Parallels Share\DDC\Server-Virtual-2U.png"/>
            <p:cNvPicPr>
              <a:picLocks noChangeAspect="1" noChangeArrowheads="1"/>
            </p:cNvPicPr>
            <p:nvPr/>
          </p:nvPicPr>
          <p:blipFill>
            <a:blip r:embed="rId4" cstate="print"/>
            <a:srcRect/>
            <a:stretch>
              <a:fillRect/>
            </a:stretch>
          </p:blipFill>
          <p:spPr bwMode="auto">
            <a:xfrm>
              <a:off x="9942971" y="3800233"/>
              <a:ext cx="1321139" cy="759236"/>
            </a:xfrm>
            <a:prstGeom prst="rect">
              <a:avLst/>
            </a:prstGeom>
            <a:noFill/>
          </p:spPr>
        </p:pic>
        <p:pic>
          <p:nvPicPr>
            <p:cNvPr id="89" name="Picture 10" descr="\\.PSF\Parallels Share\DDC\Application-Virtual-SQL.png"/>
            <p:cNvPicPr>
              <a:picLocks noChangeAspect="1" noChangeArrowheads="1"/>
            </p:cNvPicPr>
            <p:nvPr/>
          </p:nvPicPr>
          <p:blipFill>
            <a:blip r:embed="rId5" cstate="print"/>
            <a:srcRect/>
            <a:stretch>
              <a:fillRect/>
            </a:stretch>
          </p:blipFill>
          <p:spPr bwMode="auto">
            <a:xfrm>
              <a:off x="10386826" y="2168491"/>
              <a:ext cx="458393" cy="361061"/>
            </a:xfrm>
            <a:prstGeom prst="rect">
              <a:avLst/>
            </a:prstGeom>
            <a:noFill/>
          </p:spPr>
        </p:pic>
        <p:pic>
          <p:nvPicPr>
            <p:cNvPr id="90" name="Picture 10" descr="\\.PSF\Parallels Share\DDC\Application-Virtual-SQL.png"/>
            <p:cNvPicPr>
              <a:picLocks noChangeAspect="1" noChangeArrowheads="1"/>
            </p:cNvPicPr>
            <p:nvPr/>
          </p:nvPicPr>
          <p:blipFill>
            <a:blip r:embed="rId5" cstate="print"/>
            <a:srcRect/>
            <a:stretch>
              <a:fillRect/>
            </a:stretch>
          </p:blipFill>
          <p:spPr bwMode="auto">
            <a:xfrm>
              <a:off x="10418182" y="3912909"/>
              <a:ext cx="458393" cy="361061"/>
            </a:xfrm>
            <a:prstGeom prst="rect">
              <a:avLst/>
            </a:prstGeom>
            <a:noFill/>
          </p:spPr>
        </p:pic>
        <p:sp>
          <p:nvSpPr>
            <p:cNvPr id="91" name="TextBox 90"/>
            <p:cNvSpPr txBox="1"/>
            <p:nvPr/>
          </p:nvSpPr>
          <p:spPr>
            <a:xfrm>
              <a:off x="9822734" y="3082891"/>
              <a:ext cx="1549923" cy="459712"/>
            </a:xfrm>
            <a:prstGeom prst="rect">
              <a:avLst/>
            </a:prstGeom>
            <a:noFill/>
          </p:spPr>
          <p:txBody>
            <a:bodyPr wrap="square" lIns="0" tIns="0" rIns="0" bIns="0" rtlCol="0">
              <a:spAutoFit/>
            </a:bodyPr>
            <a:lstStyle/>
            <a:p>
              <a:pPr algn="ctr"/>
              <a:r>
                <a:rPr lang="en-US" sz="1400" b="1" dirty="0" smtClean="0">
                  <a:gradFill>
                    <a:gsLst>
                      <a:gs pos="0">
                        <a:schemeClr val="tx1"/>
                      </a:gs>
                      <a:gs pos="86000">
                        <a:schemeClr val="tx1"/>
                      </a:gs>
                    </a:gsLst>
                    <a:lin ang="5400000" scaled="0"/>
                  </a:gradFill>
                </a:rPr>
                <a:t>8 VMs with </a:t>
              </a:r>
              <a:r>
                <a:rPr lang="en-US" sz="1400" b="1" dirty="0" smtClean="0">
                  <a:solidFill>
                    <a:srgbClr val="FFC000"/>
                  </a:solidFill>
                </a:rPr>
                <a:t>7.5GB</a:t>
              </a:r>
              <a:r>
                <a:rPr lang="en-US" sz="1400" b="1" dirty="0" smtClean="0">
                  <a:gradFill>
                    <a:gsLst>
                      <a:gs pos="0">
                        <a:schemeClr val="tx1"/>
                      </a:gs>
                      <a:gs pos="86000">
                        <a:schemeClr val="tx1"/>
                      </a:gs>
                    </a:gsLst>
                    <a:lin ang="5400000" scaled="0"/>
                  </a:gradFill>
                </a:rPr>
                <a:t> Memory</a:t>
              </a:r>
            </a:p>
          </p:txBody>
        </p:sp>
        <p:cxnSp>
          <p:nvCxnSpPr>
            <p:cNvPr id="92" name="Straight Connector 91"/>
            <p:cNvCxnSpPr/>
            <p:nvPr/>
          </p:nvCxnSpPr>
          <p:spPr>
            <a:xfrm rot="5400000">
              <a:off x="9679045" y="4347950"/>
              <a:ext cx="533401" cy="71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9854640" y="4436837"/>
              <a:ext cx="457200" cy="6094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3843740" y="3010385"/>
            <a:ext cx="1895189" cy="369332"/>
          </a:xfrm>
          <a:prstGeom prst="rect">
            <a:avLst/>
          </a:prstGeom>
          <a:noFill/>
        </p:spPr>
        <p:txBody>
          <a:bodyPr wrap="square" lIns="0" tIns="0" rIns="0" bIns="0" rtlCol="0">
            <a:spAutoFit/>
          </a:bodyPr>
          <a:lstStyle/>
          <a:p>
            <a:pPr algn="ctr"/>
            <a:r>
              <a:rPr lang="en-US" sz="2400" b="1" dirty="0" smtClean="0">
                <a:solidFill>
                  <a:srgbClr val="FFC000"/>
                </a:solidFill>
              </a:rPr>
              <a:t>VS.</a:t>
            </a:r>
          </a:p>
        </p:txBody>
      </p:sp>
      <p:sp>
        <p:nvSpPr>
          <p:cNvPr id="101" name="TextBox 100"/>
          <p:cNvSpPr txBox="1"/>
          <p:nvPr/>
        </p:nvSpPr>
        <p:spPr>
          <a:xfrm>
            <a:off x="9371014" y="2020764"/>
            <a:ext cx="2667000" cy="2954655"/>
          </a:xfrm>
          <a:prstGeom prst="rect">
            <a:avLst/>
          </a:prstGeom>
          <a:noFill/>
        </p:spPr>
        <p:txBody>
          <a:bodyPr wrap="square" lIns="0" tIns="0" rIns="0" bIns="0" rtlCol="0">
            <a:spAutoFit/>
          </a:bodyPr>
          <a:lstStyle/>
          <a:p>
            <a:pPr marL="285750" indent="-285750">
              <a:buFont typeface="Arial" pitchFamily="34" charset="0"/>
              <a:buChar char="•"/>
            </a:pPr>
            <a:r>
              <a:rPr lang="en-US" sz="1600" dirty="0" smtClean="0">
                <a:gradFill>
                  <a:gsLst>
                    <a:gs pos="0">
                      <a:schemeClr val="tx1"/>
                    </a:gs>
                    <a:gs pos="86000">
                      <a:schemeClr val="tx1"/>
                    </a:gs>
                  </a:gsLst>
                  <a:lin ang="5400000" scaled="0"/>
                </a:gradFill>
              </a:rPr>
              <a:t>Without </a:t>
            </a:r>
            <a:r>
              <a:rPr lang="en-US" sz="1600" dirty="0">
                <a:gradFill>
                  <a:gsLst>
                    <a:gs pos="0">
                      <a:schemeClr val="tx1"/>
                    </a:gs>
                    <a:gs pos="86000">
                      <a:schemeClr val="tx1"/>
                    </a:gs>
                  </a:gsLst>
                  <a:lin ang="5400000" scaled="0"/>
                </a:gradFill>
              </a:rPr>
              <a:t>Dynamic Memory VMs would have to be sized at 7.5GB (static).</a:t>
            </a:r>
          </a:p>
          <a:p>
            <a:pPr marL="285750" indent="-285750">
              <a:buFont typeface="Arial" pitchFamily="34" charset="0"/>
              <a:buChar char="•"/>
            </a:pPr>
            <a:endParaRPr lang="en-US" sz="1600" dirty="0" smtClean="0">
              <a:gradFill>
                <a:gsLst>
                  <a:gs pos="0">
                    <a:schemeClr val="tx1"/>
                  </a:gs>
                  <a:gs pos="86000">
                    <a:schemeClr val="tx1"/>
                  </a:gs>
                </a:gsLst>
                <a:lin ang="5400000" scaled="0"/>
              </a:gradFill>
            </a:endParaRPr>
          </a:p>
          <a:p>
            <a:pPr marL="285750" indent="-285750">
              <a:buFont typeface="Arial" pitchFamily="34" charset="0"/>
              <a:buChar char="•"/>
            </a:pPr>
            <a:r>
              <a:rPr lang="en-US" sz="1600" dirty="0" smtClean="0">
                <a:gradFill>
                  <a:gsLst>
                    <a:gs pos="0">
                      <a:schemeClr val="tx1"/>
                    </a:gs>
                    <a:gs pos="86000">
                      <a:schemeClr val="tx1"/>
                    </a:gs>
                  </a:gsLst>
                  <a:lin ang="5400000" scaled="0"/>
                </a:gradFill>
              </a:rPr>
              <a:t>More memory = Less I/O</a:t>
            </a:r>
          </a:p>
          <a:p>
            <a:pPr marL="285750" indent="-285750">
              <a:buFont typeface="Arial" pitchFamily="34" charset="0"/>
              <a:buChar char="•"/>
            </a:pPr>
            <a:endParaRPr lang="en-US" sz="1600" dirty="0">
              <a:gradFill>
                <a:gsLst>
                  <a:gs pos="0">
                    <a:schemeClr val="tx1"/>
                  </a:gs>
                  <a:gs pos="86000">
                    <a:schemeClr val="tx1"/>
                  </a:gs>
                </a:gsLst>
                <a:lin ang="5400000" scaled="0"/>
              </a:gradFill>
            </a:endParaRPr>
          </a:p>
          <a:p>
            <a:pPr marL="285750" indent="-285750">
              <a:buFont typeface="Arial" pitchFamily="34" charset="0"/>
              <a:buChar char="•"/>
            </a:pPr>
            <a:r>
              <a:rPr lang="en-US" sz="1600" dirty="0" smtClean="0">
                <a:gradFill>
                  <a:gsLst>
                    <a:gs pos="0">
                      <a:schemeClr val="tx1"/>
                    </a:gs>
                    <a:gs pos="86000">
                      <a:schemeClr val="tx1"/>
                    </a:gs>
                  </a:gsLst>
                  <a:lin ang="5400000" scaled="0"/>
                </a:gradFill>
              </a:rPr>
              <a:t>Same SQL Throughput with only about 60% of the total IOPs.</a:t>
            </a:r>
          </a:p>
          <a:p>
            <a:pPr marL="285750" indent="-285750">
              <a:buFont typeface="Arial" pitchFamily="34" charset="0"/>
              <a:buChar char="•"/>
            </a:pPr>
            <a:endParaRPr lang="en-US" sz="1600" dirty="0">
              <a:gradFill>
                <a:gsLst>
                  <a:gs pos="0">
                    <a:schemeClr val="tx1"/>
                  </a:gs>
                  <a:gs pos="86000">
                    <a:schemeClr val="tx1"/>
                  </a:gs>
                </a:gsLst>
                <a:lin ang="5400000" scaled="0"/>
              </a:gradFill>
            </a:endParaRPr>
          </a:p>
          <a:p>
            <a:pPr marL="285750" indent="-285750">
              <a:buFont typeface="Arial" pitchFamily="34" charset="0"/>
              <a:buChar char="•"/>
            </a:pPr>
            <a:r>
              <a:rPr lang="en-US" sz="1600" dirty="0" smtClean="0">
                <a:solidFill>
                  <a:srgbClr val="FFC000"/>
                </a:solidFill>
              </a:rPr>
              <a:t>Remember</a:t>
            </a:r>
            <a:r>
              <a:rPr lang="en-US" sz="1600" dirty="0" smtClean="0">
                <a:gradFill>
                  <a:gsLst>
                    <a:gs pos="0">
                      <a:schemeClr val="tx1"/>
                    </a:gs>
                    <a:gs pos="86000">
                      <a:schemeClr val="tx1"/>
                    </a:gs>
                  </a:gsLst>
                  <a:lin ang="5400000" scaled="0"/>
                </a:gradFill>
              </a:rPr>
              <a:t>: This will be workload dependent. </a:t>
            </a:r>
          </a:p>
        </p:txBody>
      </p:sp>
    </p:spTree>
    <p:extLst>
      <p:ext uri="{BB962C8B-B14F-4D97-AF65-F5344CB8AC3E}">
        <p14:creationId xmlns:p14="http://schemas.microsoft.com/office/powerpoint/2010/main" val="163484274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09398"/>
          </a:xfrm>
        </p:spPr>
        <p:txBody>
          <a:bodyPr/>
          <a:lstStyle/>
          <a:p>
            <a:r>
              <a:rPr lang="en-US" dirty="0" smtClean="0"/>
              <a:t>Load Balancing with Virtual Machine Manager</a:t>
            </a:r>
            <a:endParaRPr lang="en-US"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205" y="1299257"/>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519113" y="1447804"/>
            <a:ext cx="3138486" cy="457971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400" dirty="0" smtClean="0"/>
              <a:t>Use VMM to manage multiple hosts</a:t>
            </a:r>
          </a:p>
          <a:p>
            <a:pPr>
              <a:lnSpc>
                <a:spcPct val="100000"/>
              </a:lnSpc>
            </a:pPr>
            <a:r>
              <a:rPr lang="en-US" sz="2400" dirty="0" smtClean="0"/>
              <a:t>Load balance VMs across multiple hosts via Live Migration for optimum performance</a:t>
            </a:r>
          </a:p>
        </p:txBody>
      </p:sp>
    </p:spTree>
    <p:extLst>
      <p:ext uri="{BB962C8B-B14F-4D97-AF65-F5344CB8AC3E}">
        <p14:creationId xmlns:p14="http://schemas.microsoft.com/office/powerpoint/2010/main" val="354433181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647952"/>
            <a:ext cx="4214813" cy="609398"/>
          </a:xfrm>
        </p:spPr>
        <p:txBody>
          <a:bodyPr/>
          <a:lstStyle/>
          <a:p>
            <a:r>
              <a:rPr lang="en-AU" dirty="0" smtClean="0"/>
              <a:t>Video - Elasticity</a:t>
            </a:r>
            <a:endParaRPr lang="en-US" dirty="0"/>
          </a:p>
        </p:txBody>
      </p:sp>
    </p:spTree>
    <p:extLst>
      <p:ext uri="{BB962C8B-B14F-4D97-AF65-F5344CB8AC3E}">
        <p14:creationId xmlns:p14="http://schemas.microsoft.com/office/powerpoint/2010/main" val="936732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bwMode="auto">
          <a:xfrm>
            <a:off x="934333" y="1267469"/>
            <a:ext cx="1775526" cy="1773936"/>
          </a:xfrm>
          <a:prstGeom prst="rect">
            <a:avLst/>
          </a:prstGeom>
          <a:solidFill>
            <a:srgbClr val="0070C0"/>
          </a:solidFill>
          <a:effectLst/>
        </p:spPr>
        <p:txBody>
          <a:bodyPr lIns="182880" rIns="137160" bIns="182880" anchor="b" anchorCtr="0">
            <a:noAutofit/>
          </a:bodyPr>
          <a:lstStyle/>
          <a:p>
            <a:pPr defTabSz="914400">
              <a:lnSpc>
                <a:spcPct val="90000"/>
              </a:lnSpc>
              <a:spcBef>
                <a:spcPct val="0"/>
              </a:spcBef>
            </a:pPr>
            <a:endParaRPr lang="en-US" sz="32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endParaRPr>
          </a:p>
        </p:txBody>
      </p:sp>
      <p:sp>
        <p:nvSpPr>
          <p:cNvPr id="51" name="Rectangle 50"/>
          <p:cNvSpPr/>
          <p:nvPr/>
        </p:nvSpPr>
        <p:spPr bwMode="auto">
          <a:xfrm>
            <a:off x="2850570" y="1267469"/>
            <a:ext cx="8023925" cy="1773936"/>
          </a:xfrm>
          <a:prstGeom prst="rect">
            <a:avLst/>
          </a:prstGeom>
          <a:solidFill>
            <a:srgbClr val="09AEEF"/>
          </a:solid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b="1" kern="0" dirty="0" smtClean="0">
              <a:gradFill>
                <a:gsLst>
                  <a:gs pos="0">
                    <a:srgbClr val="FFFFFF"/>
                  </a:gs>
                  <a:gs pos="100000">
                    <a:srgbClr val="FFFFFF"/>
                  </a:gs>
                </a:gsLst>
                <a:lin ang="5400000" scaled="0"/>
              </a:gradFill>
            </a:endParaRPr>
          </a:p>
        </p:txBody>
      </p:sp>
      <p:sp>
        <p:nvSpPr>
          <p:cNvPr id="52" name="Rectangle 51"/>
          <p:cNvSpPr/>
          <p:nvPr/>
        </p:nvSpPr>
        <p:spPr bwMode="auto">
          <a:xfrm>
            <a:off x="934333" y="1684477"/>
            <a:ext cx="1775526" cy="1356928"/>
          </a:xfrm>
          <a:prstGeom prst="rect">
            <a:avLst/>
          </a:prstGeom>
          <a:solidFill>
            <a:srgbClr val="0070C0"/>
          </a:solidFill>
          <a:effectLst/>
        </p:spPr>
        <p:txBody>
          <a:bodyPr lIns="182880" rIns="137160" bIns="182880" anchor="b" anchorCtr="0">
            <a:noAutofit/>
          </a:bodyPr>
          <a:lstStyle/>
          <a:p>
            <a:pPr defTabSz="914400">
              <a:lnSpc>
                <a:spcPct val="90000"/>
              </a:lnSpc>
              <a:spcBef>
                <a:spcPct val="0"/>
              </a:spcBef>
            </a:pPr>
            <a:endParaRPr lang="en-US" sz="32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endParaRPr>
          </a:p>
        </p:txBody>
      </p:sp>
      <p:sp>
        <p:nvSpPr>
          <p:cNvPr id="53" name="Rectangle 52"/>
          <p:cNvSpPr/>
          <p:nvPr/>
        </p:nvSpPr>
        <p:spPr bwMode="auto">
          <a:xfrm>
            <a:off x="2850570" y="1684477"/>
            <a:ext cx="8023925" cy="1356928"/>
          </a:xfrm>
          <a:prstGeom prst="rect">
            <a:avLst/>
          </a:prstGeom>
          <a:solidFill>
            <a:srgbClr val="09AEEF"/>
          </a:solid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b="1" kern="0" dirty="0" smtClean="0">
              <a:gradFill>
                <a:gsLst>
                  <a:gs pos="0">
                    <a:srgbClr val="FFFFFF"/>
                  </a:gs>
                  <a:gs pos="100000">
                    <a:srgbClr val="FFFFFF"/>
                  </a:gs>
                </a:gsLst>
                <a:lin ang="5400000" scaled="0"/>
              </a:gradFill>
            </a:endParaRPr>
          </a:p>
        </p:txBody>
      </p:sp>
      <p:sp>
        <p:nvSpPr>
          <p:cNvPr id="54" name="Rectangle 53"/>
          <p:cNvSpPr/>
          <p:nvPr/>
        </p:nvSpPr>
        <p:spPr>
          <a:xfrm>
            <a:off x="934335" y="2172280"/>
            <a:ext cx="1769759" cy="369332"/>
          </a:xfrm>
          <a:prstGeom prst="rect">
            <a:avLst/>
          </a:prstGeom>
        </p:spPr>
        <p:txBody>
          <a:bodyPr wrap="square">
            <a:spAutoFit/>
          </a:bodyPr>
          <a:lstStyle/>
          <a:p>
            <a:pPr algn="ctr" defTabSz="914400" fontAlgn="base">
              <a:lnSpc>
                <a:spcPct val="90000"/>
              </a:lnSpc>
              <a:spcBef>
                <a:spcPct val="0"/>
              </a:spcBef>
              <a:spcAft>
                <a:spcPct val="0"/>
              </a:spcAft>
              <a:defRPr/>
            </a:pPr>
            <a:r>
              <a:rPr lang="en-US" sz="20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rPr>
              <a:t>Public</a:t>
            </a:r>
          </a:p>
        </p:txBody>
      </p:sp>
      <p:pic>
        <p:nvPicPr>
          <p:cNvPr id="55" name="Picture 2"/>
          <p:cNvPicPr>
            <a:picLocks noChangeAspect="1" noChangeArrowheads="1"/>
          </p:cNvPicPr>
          <p:nvPr/>
        </p:nvPicPr>
        <p:blipFill>
          <a:blip r:embed="rId3">
            <a:lum bright="100000" contrast="100000"/>
          </a:blip>
          <a:srcRect b="38610"/>
          <a:stretch>
            <a:fillRect/>
          </a:stretch>
        </p:blipFill>
        <p:spPr bwMode="auto">
          <a:xfrm>
            <a:off x="5649446" y="2075229"/>
            <a:ext cx="2426165" cy="316022"/>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934333" y="3165548"/>
            <a:ext cx="9940160" cy="722524"/>
            <a:chOff x="1145352" y="3596168"/>
            <a:chExt cx="9940160" cy="722524"/>
          </a:xfrm>
        </p:grpSpPr>
        <p:sp>
          <p:nvSpPr>
            <p:cNvPr id="57" name="Rectangle 56"/>
            <p:cNvSpPr/>
            <p:nvPr/>
          </p:nvSpPr>
          <p:spPr bwMode="auto">
            <a:xfrm>
              <a:off x="1145352" y="3596168"/>
              <a:ext cx="1775526" cy="722524"/>
            </a:xfrm>
            <a:prstGeom prst="rect">
              <a:avLst/>
            </a:prstGeom>
            <a:solidFill>
              <a:srgbClr val="00B050"/>
            </a:solidFill>
          </p:spPr>
          <p:txBody>
            <a:bodyPr lIns="182880" rIns="137160" anchor="ctr" anchorCtr="0">
              <a:noAutofit/>
            </a:bodyPr>
            <a:lstStyle/>
            <a:p>
              <a:pPr algn="ctr" defTabSz="914099" fontAlgn="base">
                <a:lnSpc>
                  <a:spcPts val="1800"/>
                </a:lnSpc>
                <a:spcBef>
                  <a:spcPct val="0"/>
                </a:spcBef>
                <a:spcAft>
                  <a:spcPct val="0"/>
                </a:spcAft>
                <a:defRPr/>
              </a:pPr>
              <a:r>
                <a:rPr lang="en-US" sz="1500" dirty="0" smtClean="0">
                  <a:gradFill>
                    <a:gsLst>
                      <a:gs pos="0">
                        <a:srgbClr val="FFFFFF"/>
                      </a:gs>
                      <a:gs pos="100000">
                        <a:srgbClr val="FFFFFF"/>
                      </a:gs>
                    </a:gsLst>
                    <a:lin ang="5400000" scaled="0"/>
                  </a:gradFill>
                </a:rPr>
                <a:t>Common</a:t>
              </a:r>
              <a:br>
                <a:rPr lang="en-US" sz="1500" dirty="0" smtClean="0">
                  <a:gradFill>
                    <a:gsLst>
                      <a:gs pos="0">
                        <a:srgbClr val="FFFFFF"/>
                      </a:gs>
                      <a:gs pos="100000">
                        <a:srgbClr val="FFFFFF"/>
                      </a:gs>
                    </a:gsLst>
                    <a:lin ang="5400000" scaled="0"/>
                  </a:gradFill>
                </a:rPr>
              </a:br>
              <a:r>
                <a:rPr lang="en-US" sz="1500" dirty="0" smtClean="0">
                  <a:gradFill>
                    <a:gsLst>
                      <a:gs pos="0">
                        <a:srgbClr val="FFFFFF"/>
                      </a:gs>
                      <a:gs pos="100000">
                        <a:srgbClr val="FFFFFF"/>
                      </a:gs>
                    </a:gsLst>
                    <a:lin ang="5400000" scaled="0"/>
                  </a:gradFill>
                </a:rPr>
                <a:t>Technologies</a:t>
              </a:r>
              <a:endParaRPr lang="en-US" sz="1500" dirty="0">
                <a:gradFill>
                  <a:gsLst>
                    <a:gs pos="0">
                      <a:srgbClr val="FFFFFF"/>
                    </a:gs>
                    <a:gs pos="100000">
                      <a:srgbClr val="FFFFFF"/>
                    </a:gs>
                  </a:gsLst>
                  <a:lin ang="5400000" scaled="0"/>
                </a:gradFill>
              </a:endParaRPr>
            </a:p>
          </p:txBody>
        </p:sp>
        <p:grpSp>
          <p:nvGrpSpPr>
            <p:cNvPr id="58" name="Group 57"/>
            <p:cNvGrpSpPr/>
            <p:nvPr/>
          </p:nvGrpSpPr>
          <p:grpSpPr>
            <a:xfrm>
              <a:off x="3061587" y="3596168"/>
              <a:ext cx="8023925" cy="722524"/>
              <a:chOff x="3061587" y="3596168"/>
              <a:chExt cx="8023925" cy="722524"/>
            </a:xfrm>
          </p:grpSpPr>
          <p:sp>
            <p:nvSpPr>
              <p:cNvPr id="59" name="Rectangle 58"/>
              <p:cNvSpPr/>
              <p:nvPr/>
            </p:nvSpPr>
            <p:spPr bwMode="auto">
              <a:xfrm>
                <a:off x="3061587" y="3596168"/>
                <a:ext cx="8023925" cy="722524"/>
              </a:xfrm>
              <a:prstGeom prst="rect">
                <a:avLst/>
              </a:prstGeom>
              <a:solidFill>
                <a:srgbClr val="00B050"/>
              </a:solidFill>
            </p:spPr>
            <p:txBody>
              <a:bodyPr lIns="274320" rIns="137160" anchor="ctr" anchorCtr="0">
                <a:noAutofit/>
              </a:bodyPr>
              <a:lstStyle/>
              <a:p>
                <a:pPr defTabSz="914363">
                  <a:lnSpc>
                    <a:spcPct val="125000"/>
                  </a:lnSpc>
                  <a:buSzPct val="90000"/>
                </a:pPr>
                <a:endParaRPr lang="en-US" sz="2400" spc="-30" dirty="0">
                  <a:ln w="3175">
                    <a:noFill/>
                  </a:ln>
                  <a:gradFill>
                    <a:gsLst>
                      <a:gs pos="1250">
                        <a:srgbClr val="FFFFFF"/>
                      </a:gs>
                      <a:gs pos="6250">
                        <a:srgbClr val="FFFFFF"/>
                      </a:gs>
                    </a:gsLst>
                    <a:lin ang="5400000" scaled="0"/>
                  </a:gradFill>
                  <a:latin typeface="Segoe" pitchFamily="34" charset="0"/>
                </a:endParaRPr>
              </a:p>
            </p:txBody>
          </p:sp>
          <p:sp>
            <p:nvSpPr>
              <p:cNvPr id="60" name="Rectangle 59"/>
              <p:cNvSpPr/>
              <p:nvPr/>
            </p:nvSpPr>
            <p:spPr bwMode="auto">
              <a:xfrm>
                <a:off x="3443223" y="3688478"/>
                <a:ext cx="7260652" cy="537904"/>
              </a:xfrm>
              <a:prstGeom prst="rect">
                <a:avLst/>
              </a:prstGeom>
              <a:noFill/>
              <a:ln w="12700" cap="flat" cmpd="sng" algn="ctr">
                <a:noFill/>
                <a:prstDash val="solid"/>
              </a:ln>
              <a:effectLst/>
            </p:spPr>
            <p:txBody>
              <a:bodyPr vert="horz" wrap="square" lIns="68576" tIns="34288" rIns="68576" bIns="34288" numCol="1" rtlCol="0" anchor="ctr" anchorCtr="0" compatLnSpc="1">
                <a:prstTxWarp prst="textNoShape">
                  <a:avLst/>
                </a:prstTxWarp>
              </a:bodyPr>
              <a:lstStyle/>
              <a:p>
                <a:pPr algn="ctr" defTabSz="914099" fontAlgn="base">
                  <a:lnSpc>
                    <a:spcPts val="2200"/>
                  </a:lnSpc>
                  <a:spcBef>
                    <a:spcPct val="0"/>
                  </a:spcBef>
                  <a:spcAft>
                    <a:spcPct val="0"/>
                  </a:spcAft>
                  <a:defRPr/>
                </a:pPr>
                <a:r>
                  <a:rPr lang="en-US" sz="1800" dirty="0" smtClean="0">
                    <a:gradFill>
                      <a:gsLst>
                        <a:gs pos="0">
                          <a:srgbClr val="FFFFFF"/>
                        </a:gs>
                        <a:gs pos="100000">
                          <a:srgbClr val="FFFFFF"/>
                        </a:gs>
                      </a:gsLst>
                      <a:lin ang="5400000" scaled="0"/>
                    </a:gradFill>
                  </a:rPr>
                  <a:t>Identity  ▪  Virtualization  ▪  Management  ▪  Development</a:t>
                </a:r>
                <a:endParaRPr lang="en-US" sz="1800" dirty="0">
                  <a:gradFill>
                    <a:gsLst>
                      <a:gs pos="0">
                        <a:srgbClr val="FFFFFF"/>
                      </a:gs>
                      <a:gs pos="100000">
                        <a:srgbClr val="FFFFFF"/>
                      </a:gs>
                    </a:gsLst>
                    <a:lin ang="5400000" scaled="0"/>
                  </a:gradFill>
                </a:endParaRPr>
              </a:p>
            </p:txBody>
          </p:sp>
        </p:grpSp>
      </p:grpSp>
      <p:sp>
        <p:nvSpPr>
          <p:cNvPr id="61" name="Rectangle 60"/>
          <p:cNvSpPr/>
          <p:nvPr/>
        </p:nvSpPr>
        <p:spPr bwMode="auto">
          <a:xfrm>
            <a:off x="934330" y="4004616"/>
            <a:ext cx="1775526" cy="1773936"/>
          </a:xfrm>
          <a:prstGeom prst="rect">
            <a:avLst/>
          </a:prstGeom>
          <a:solidFill>
            <a:srgbClr val="0070C0"/>
          </a:solidFill>
          <a:effectLst/>
        </p:spPr>
        <p:txBody>
          <a:bodyPr lIns="182880" rIns="137160" bIns="182880" anchor="b" anchorCtr="0">
            <a:noAutofit/>
          </a:bodyPr>
          <a:lstStyle/>
          <a:p>
            <a:pPr defTabSz="914400">
              <a:lnSpc>
                <a:spcPct val="90000"/>
              </a:lnSpc>
              <a:spcBef>
                <a:spcPct val="0"/>
              </a:spcBef>
            </a:pPr>
            <a:endParaRPr lang="en-US" sz="32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endParaRPr>
          </a:p>
        </p:txBody>
      </p:sp>
      <p:sp>
        <p:nvSpPr>
          <p:cNvPr id="62" name="Rectangle 61"/>
          <p:cNvSpPr/>
          <p:nvPr/>
        </p:nvSpPr>
        <p:spPr bwMode="auto">
          <a:xfrm>
            <a:off x="934333" y="4446260"/>
            <a:ext cx="1775526" cy="1353312"/>
          </a:xfrm>
          <a:prstGeom prst="rect">
            <a:avLst/>
          </a:prstGeom>
          <a:solidFill>
            <a:srgbClr val="0070C0"/>
          </a:solidFill>
          <a:effectLst/>
        </p:spPr>
        <p:txBody>
          <a:bodyPr lIns="182880" rIns="137160" bIns="182880" anchor="b" anchorCtr="0">
            <a:noAutofit/>
          </a:bodyPr>
          <a:lstStyle/>
          <a:p>
            <a:pPr defTabSz="914400">
              <a:lnSpc>
                <a:spcPct val="90000"/>
              </a:lnSpc>
              <a:spcBef>
                <a:spcPct val="0"/>
              </a:spcBef>
            </a:pPr>
            <a:endParaRPr lang="en-US" sz="32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endParaRPr>
          </a:p>
        </p:txBody>
      </p:sp>
      <p:sp>
        <p:nvSpPr>
          <p:cNvPr id="63" name="Rectangle 62"/>
          <p:cNvSpPr/>
          <p:nvPr/>
        </p:nvSpPr>
        <p:spPr>
          <a:xfrm>
            <a:off x="934335" y="4953275"/>
            <a:ext cx="1769759" cy="369332"/>
          </a:xfrm>
          <a:prstGeom prst="rect">
            <a:avLst/>
          </a:prstGeom>
        </p:spPr>
        <p:txBody>
          <a:bodyPr wrap="square">
            <a:spAutoFit/>
          </a:bodyPr>
          <a:lstStyle/>
          <a:p>
            <a:pPr algn="ctr" defTabSz="914400" fontAlgn="base">
              <a:lnSpc>
                <a:spcPct val="90000"/>
              </a:lnSpc>
              <a:spcBef>
                <a:spcPct val="0"/>
              </a:spcBef>
              <a:spcAft>
                <a:spcPct val="0"/>
              </a:spcAft>
              <a:defRPr/>
            </a:pPr>
            <a:r>
              <a:rPr lang="en-US" sz="20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rPr>
              <a:t>Private</a:t>
            </a:r>
          </a:p>
        </p:txBody>
      </p:sp>
      <p:sp>
        <p:nvSpPr>
          <p:cNvPr id="64" name="Rectangle 63"/>
          <p:cNvSpPr/>
          <p:nvPr/>
        </p:nvSpPr>
        <p:spPr bwMode="auto">
          <a:xfrm>
            <a:off x="2850570" y="4004616"/>
            <a:ext cx="8023925" cy="1773936"/>
          </a:xfrm>
          <a:prstGeom prst="rect">
            <a:avLst/>
          </a:prstGeom>
          <a:solidFill>
            <a:srgbClr val="09AEEF"/>
          </a:solid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b="1" kern="0" dirty="0" smtClean="0">
              <a:gradFill>
                <a:gsLst>
                  <a:gs pos="0">
                    <a:srgbClr val="FFFFFF"/>
                  </a:gs>
                  <a:gs pos="100000">
                    <a:srgbClr val="FFFFFF"/>
                  </a:gs>
                </a:gsLst>
                <a:lin ang="5400000" scaled="0"/>
              </a:gradFill>
            </a:endParaRPr>
          </a:p>
        </p:txBody>
      </p:sp>
      <p:sp>
        <p:nvSpPr>
          <p:cNvPr id="65" name="Rectangle 64"/>
          <p:cNvSpPr/>
          <p:nvPr/>
        </p:nvSpPr>
        <p:spPr bwMode="auto">
          <a:xfrm>
            <a:off x="2850570" y="4446260"/>
            <a:ext cx="8023925" cy="1353312"/>
          </a:xfrm>
          <a:prstGeom prst="rect">
            <a:avLst/>
          </a:prstGeom>
          <a:solidFill>
            <a:srgbClr val="09AEEF"/>
          </a:solid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b="1" kern="0" dirty="0" smtClean="0">
              <a:gradFill>
                <a:gsLst>
                  <a:gs pos="0">
                    <a:srgbClr val="FFFFFF"/>
                  </a:gs>
                  <a:gs pos="100000">
                    <a:srgbClr val="FFFFFF"/>
                  </a:gs>
                </a:gsLst>
                <a:lin ang="5400000" scaled="0"/>
              </a:gradFill>
            </a:endParaRPr>
          </a:p>
        </p:txBody>
      </p:sp>
      <p:pic>
        <p:nvPicPr>
          <p:cNvPr id="66" name="Picture 2"/>
          <p:cNvPicPr>
            <a:picLocks noChangeAspect="1" noChangeArrowheads="1"/>
          </p:cNvPicPr>
          <p:nvPr/>
        </p:nvPicPr>
        <p:blipFill>
          <a:blip r:embed="rId4">
            <a:lum bright="100000"/>
          </a:blip>
          <a:srcRect r="14052" b="32252"/>
          <a:stretch>
            <a:fillRect/>
          </a:stretch>
        </p:blipFill>
        <p:spPr bwMode="auto">
          <a:xfrm>
            <a:off x="4584400" y="4865455"/>
            <a:ext cx="1654477" cy="28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5">
            <a:lum bright="100000"/>
            <a:extLst>
              <a:ext uri="{28A0092B-C50C-407E-A947-70E740481C1C}">
                <a14:useLocalDpi xmlns:a14="http://schemas.microsoft.com/office/drawing/2010/main" val="0"/>
              </a:ext>
            </a:extLst>
          </a:blip>
          <a:stretch>
            <a:fillRect/>
          </a:stretch>
        </p:blipFill>
        <p:spPr bwMode="auto">
          <a:xfrm>
            <a:off x="7311510" y="4844739"/>
            <a:ext cx="1602303" cy="338992"/>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Straight Connector 68"/>
          <p:cNvCxnSpPr/>
          <p:nvPr/>
        </p:nvCxnSpPr>
        <p:spPr>
          <a:xfrm flipH="1">
            <a:off x="3213157" y="2152183"/>
            <a:ext cx="7298748" cy="0"/>
          </a:xfrm>
          <a:prstGeom prst="line">
            <a:avLst/>
          </a:prstGeom>
          <a:solidFill>
            <a:srgbClr val="292929">
              <a:alpha val="50000"/>
            </a:srgbClr>
          </a:solidFill>
          <a:ln w="1905" cap="flat" cmpd="sng" algn="ctr">
            <a:solidFill>
              <a:srgbClr val="FFFFFF"/>
            </a:solidFill>
            <a:prstDash val="solid"/>
          </a:ln>
          <a:effectLst/>
        </p:spPr>
      </p:cxnSp>
      <p:cxnSp>
        <p:nvCxnSpPr>
          <p:cNvPr id="75" name="Straight Connector 74"/>
          <p:cNvCxnSpPr/>
          <p:nvPr/>
        </p:nvCxnSpPr>
        <p:spPr>
          <a:xfrm flipH="1">
            <a:off x="3205535" y="4934519"/>
            <a:ext cx="7298748" cy="0"/>
          </a:xfrm>
          <a:prstGeom prst="line">
            <a:avLst/>
          </a:prstGeom>
          <a:solidFill>
            <a:srgbClr val="292929">
              <a:alpha val="50000"/>
            </a:srgbClr>
          </a:solidFill>
          <a:ln w="1905" cap="flat" cmpd="sng" algn="ctr">
            <a:solidFill>
              <a:srgbClr val="FFFFFF"/>
            </a:solidFill>
            <a:prstDash val="solid"/>
          </a:ln>
          <a:effectLst/>
        </p:spPr>
      </p:cxnSp>
      <p:sp>
        <p:nvSpPr>
          <p:cNvPr id="81" name="Title 3"/>
          <p:cNvSpPr>
            <a:spLocks noGrp="1"/>
          </p:cNvSpPr>
          <p:nvPr>
            <p:ph type="title" idx="4294967295"/>
          </p:nvPr>
        </p:nvSpPr>
        <p:spPr>
          <a:xfrm>
            <a:off x="0" y="228600"/>
            <a:ext cx="11149013" cy="609600"/>
          </a:xfrm>
        </p:spPr>
        <p:txBody>
          <a:bodyPr/>
          <a:lstStyle/>
          <a:p>
            <a:r>
              <a:rPr lang="en-US" dirty="0" smtClean="0"/>
              <a:t>Deliver Best-in-Class Hybrid IT</a:t>
            </a:r>
            <a:endParaRPr lang="en-US" dirty="0"/>
          </a:p>
        </p:txBody>
      </p:sp>
      <p:sp>
        <p:nvSpPr>
          <p:cNvPr id="82" name="Title 3"/>
          <p:cNvSpPr txBox="1">
            <a:spLocks/>
          </p:cNvSpPr>
          <p:nvPr/>
        </p:nvSpPr>
        <p:spPr>
          <a:xfrm>
            <a:off x="519113" y="228602"/>
            <a:ext cx="11149013" cy="620683"/>
          </a:xfrm>
          <a:prstGeom prst="rect">
            <a:avLst/>
          </a:prstGeom>
        </p:spPr>
        <p:txBody>
          <a:bodyPr vert="horz" wrap="square" lIns="0" tIns="0" rIns="0" bIns="0" rtlCol="0" anchor="t">
            <a:spAutoFit/>
          </a:bodyPr>
          <a:lstStyle>
            <a:lvl1pPr>
              <a:lnSpc>
                <a:spcPct val="90000"/>
              </a:lnSpc>
              <a:spcBef>
                <a:spcPct val="0"/>
              </a:spcBef>
              <a:buNone/>
              <a:defRPr lang="en-US" sz="5400" b="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cs typeface="Arial" charset="0"/>
              </a:defRPr>
            </a:lvl1pPr>
          </a:lstStyle>
          <a:p>
            <a:pPr defTabSz="914363"/>
            <a:r>
              <a:rPr lang="en-US" sz="4400" dirty="0">
                <a:solidFill>
                  <a:schemeClr val="tx1"/>
                </a:solidFill>
              </a:rPr>
              <a:t>Cloud </a:t>
            </a:r>
            <a:r>
              <a:rPr lang="en-US" sz="4400" dirty="0" smtClean="0">
                <a:solidFill>
                  <a:schemeClr val="tx1"/>
                </a:solidFill>
              </a:rPr>
              <a:t>Optimize Every Business</a:t>
            </a:r>
            <a:endParaRPr lang="en-US" sz="4400" dirty="0">
              <a:solidFill>
                <a:schemeClr val="tx1"/>
              </a:solidFill>
            </a:endParaRPr>
          </a:p>
        </p:txBody>
      </p:sp>
      <p:grpSp>
        <p:nvGrpSpPr>
          <p:cNvPr id="83" name="Group 82"/>
          <p:cNvGrpSpPr/>
          <p:nvPr/>
        </p:nvGrpSpPr>
        <p:grpSpPr>
          <a:xfrm>
            <a:off x="2940989" y="5903630"/>
            <a:ext cx="3848358" cy="699622"/>
            <a:chOff x="3163023" y="5833288"/>
            <a:chExt cx="3848357" cy="699622"/>
          </a:xfrm>
        </p:grpSpPr>
        <p:sp>
          <p:nvSpPr>
            <p:cNvPr id="84" name="TextBox 83"/>
            <p:cNvSpPr txBox="1"/>
            <p:nvPr/>
          </p:nvSpPr>
          <p:spPr>
            <a:xfrm>
              <a:off x="4053010" y="5886579"/>
              <a:ext cx="2958370" cy="646331"/>
            </a:xfrm>
            <a:prstGeom prst="rect">
              <a:avLst/>
            </a:prstGeom>
            <a:noFill/>
          </p:spPr>
          <p:txBody>
            <a:bodyPr wrap="square" lIns="0" tIns="0" rIns="0" bIns="0" rtlCol="0">
              <a:spAutoFit/>
            </a:bodyPr>
            <a:lstStyle/>
            <a:p>
              <a:pPr marL="285750" indent="-285750" defTabSz="914363">
                <a:buFont typeface="Arial" pitchFamily="34" charset="0"/>
                <a:buChar char="•"/>
              </a:pPr>
              <a:r>
                <a:rPr lang="en-US" sz="1400" dirty="0" smtClean="0">
                  <a:solidFill>
                    <a:srgbClr val="F6AE1E"/>
                  </a:solidFill>
                </a:rPr>
                <a:t>Hybrid Support &amp; the Commons</a:t>
              </a:r>
              <a:endParaRPr lang="en-US" sz="1400" dirty="0">
                <a:solidFill>
                  <a:srgbClr val="F6AE1E"/>
                </a:solidFill>
              </a:endParaRPr>
            </a:p>
            <a:p>
              <a:pPr marL="285750" indent="-285750" defTabSz="914363">
                <a:buFont typeface="Arial" pitchFamily="34" charset="0"/>
                <a:buChar char="•"/>
              </a:pPr>
              <a:r>
                <a:rPr lang="en-US" sz="1400" dirty="0" smtClean="0">
                  <a:solidFill>
                    <a:srgbClr val="F6AE1E"/>
                  </a:solidFill>
                </a:rPr>
                <a:t>First-party Applications</a:t>
              </a:r>
              <a:endParaRPr lang="en-US" sz="1400" dirty="0">
                <a:solidFill>
                  <a:srgbClr val="F6AE1E"/>
                </a:solidFill>
              </a:endParaRPr>
            </a:p>
            <a:p>
              <a:pPr marL="285750" indent="-285750" defTabSz="914363">
                <a:buFont typeface="Arial" pitchFamily="34" charset="0"/>
                <a:buChar char="•"/>
              </a:pPr>
              <a:r>
                <a:rPr lang="en-US" sz="1400" dirty="0" smtClean="0">
                  <a:solidFill>
                    <a:srgbClr val="F6AE1E"/>
                  </a:solidFill>
                </a:rPr>
                <a:t>Total Cost of Ownership</a:t>
              </a:r>
              <a:endParaRPr lang="en-US" sz="1400" dirty="0">
                <a:solidFill>
                  <a:srgbClr val="F6AE1E"/>
                </a:solidFill>
              </a:endParaRPr>
            </a:p>
          </p:txBody>
        </p:sp>
        <p:sp>
          <p:nvSpPr>
            <p:cNvPr id="85" name="Rectangle 84"/>
            <p:cNvSpPr/>
            <p:nvPr/>
          </p:nvSpPr>
          <p:spPr>
            <a:xfrm>
              <a:off x="3163023" y="5833290"/>
              <a:ext cx="902811" cy="341632"/>
            </a:xfrm>
            <a:prstGeom prst="rect">
              <a:avLst/>
            </a:prstGeom>
          </p:spPr>
          <p:txBody>
            <a:bodyPr wrap="none">
              <a:spAutoFit/>
            </a:bodyPr>
            <a:lstStyle/>
            <a:p>
              <a:pPr algn="ctr" defTabSz="914400" fontAlgn="base">
                <a:lnSpc>
                  <a:spcPct val="90000"/>
                </a:lnSpc>
                <a:spcBef>
                  <a:spcPct val="0"/>
                </a:spcBef>
                <a:spcAft>
                  <a:spcPct val="0"/>
                </a:spcAft>
                <a:defRPr/>
              </a:pPr>
              <a:r>
                <a:rPr lang="en-US" sz="1800" kern="0" dirty="0">
                  <a:ln w="3175">
                    <a:noFill/>
                  </a:ln>
                  <a:solidFill>
                    <a:srgbClr val="F6AE1E"/>
                  </a:solidFill>
                  <a:ea typeface="Segoe UI" pitchFamily="34" charset="0"/>
                  <a:cs typeface="Segoe UI" pitchFamily="34" charset="0"/>
                </a:rPr>
                <a:t>Private</a:t>
              </a:r>
            </a:p>
          </p:txBody>
        </p:sp>
        <p:sp>
          <p:nvSpPr>
            <p:cNvPr id="86" name="Left Bracket 85"/>
            <p:cNvSpPr/>
            <p:nvPr/>
          </p:nvSpPr>
          <p:spPr>
            <a:xfrm>
              <a:off x="3180233" y="5833288"/>
              <a:ext cx="140709" cy="685800"/>
            </a:xfrm>
            <a:prstGeom prst="leftBracket">
              <a:avLst>
                <a:gd name="adj" fmla="val 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sz="1800">
                <a:solidFill>
                  <a:srgbClr val="F6AE1E"/>
                </a:solidFill>
              </a:endParaRPr>
            </a:p>
          </p:txBody>
        </p:sp>
        <p:sp>
          <p:nvSpPr>
            <p:cNvPr id="87" name="Left Bracket 86"/>
            <p:cNvSpPr/>
            <p:nvPr/>
          </p:nvSpPr>
          <p:spPr>
            <a:xfrm flipH="1">
              <a:off x="6831259" y="5833288"/>
              <a:ext cx="140709" cy="685800"/>
            </a:xfrm>
            <a:prstGeom prst="leftBracket">
              <a:avLst>
                <a:gd name="adj" fmla="val 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sz="1800">
                <a:solidFill>
                  <a:srgbClr val="F6AE1E"/>
                </a:solidFill>
              </a:endParaRPr>
            </a:p>
          </p:txBody>
        </p:sp>
      </p:grpSp>
      <p:grpSp>
        <p:nvGrpSpPr>
          <p:cNvPr id="88" name="Group 87"/>
          <p:cNvGrpSpPr/>
          <p:nvPr/>
        </p:nvGrpSpPr>
        <p:grpSpPr>
          <a:xfrm>
            <a:off x="7153235" y="5903630"/>
            <a:ext cx="3724676" cy="699622"/>
            <a:chOff x="7364255" y="5833288"/>
            <a:chExt cx="3724677" cy="699622"/>
          </a:xfrm>
        </p:grpSpPr>
        <p:sp>
          <p:nvSpPr>
            <p:cNvPr id="89" name="TextBox 88"/>
            <p:cNvSpPr txBox="1"/>
            <p:nvPr/>
          </p:nvSpPr>
          <p:spPr>
            <a:xfrm>
              <a:off x="8189306" y="5886579"/>
              <a:ext cx="2899626" cy="646331"/>
            </a:xfrm>
            <a:prstGeom prst="rect">
              <a:avLst/>
            </a:prstGeom>
            <a:noFill/>
          </p:spPr>
          <p:txBody>
            <a:bodyPr wrap="square" lIns="0" tIns="0" rIns="0" bIns="0" rtlCol="0">
              <a:spAutoFit/>
            </a:bodyPr>
            <a:lstStyle/>
            <a:p>
              <a:pPr marL="285750" indent="-285750" defTabSz="914363">
                <a:buFont typeface="Arial" pitchFamily="34" charset="0"/>
                <a:buChar char="•"/>
              </a:pPr>
              <a:r>
                <a:rPr lang="en-US" sz="1400" dirty="0" smtClean="0">
                  <a:solidFill>
                    <a:srgbClr val="F6AE1E"/>
                  </a:solidFill>
                </a:rPr>
                <a:t>Hybrid Support &amp; the Commons </a:t>
              </a:r>
              <a:endParaRPr lang="en-US" sz="1400" dirty="0">
                <a:solidFill>
                  <a:srgbClr val="F6AE1E"/>
                </a:solidFill>
              </a:endParaRPr>
            </a:p>
            <a:p>
              <a:pPr marL="285750" indent="-285750" defTabSz="914363">
                <a:buFont typeface="Arial" pitchFamily="34" charset="0"/>
                <a:buChar char="•"/>
              </a:pPr>
              <a:r>
                <a:rPr lang="en-US" sz="1400" dirty="0" smtClean="0">
                  <a:solidFill>
                    <a:srgbClr val="F6AE1E"/>
                  </a:solidFill>
                </a:rPr>
                <a:t>First-party Applications</a:t>
              </a:r>
              <a:endParaRPr lang="en-US" sz="1400" dirty="0">
                <a:solidFill>
                  <a:srgbClr val="F6AE1E"/>
                </a:solidFill>
              </a:endParaRPr>
            </a:p>
            <a:p>
              <a:pPr marL="285750" indent="-285750" defTabSz="914363">
                <a:buFont typeface="Arial" pitchFamily="34" charset="0"/>
                <a:buChar char="•"/>
              </a:pPr>
              <a:r>
                <a:rPr lang="en-US" sz="1400" dirty="0" smtClean="0">
                  <a:solidFill>
                    <a:srgbClr val="F6AE1E"/>
                  </a:solidFill>
                </a:rPr>
                <a:t>Higher-level </a:t>
              </a:r>
              <a:r>
                <a:rPr lang="en-US" sz="1400" dirty="0">
                  <a:solidFill>
                    <a:srgbClr val="F6AE1E"/>
                  </a:solidFill>
                </a:rPr>
                <a:t>Services</a:t>
              </a:r>
            </a:p>
          </p:txBody>
        </p:sp>
        <p:sp>
          <p:nvSpPr>
            <p:cNvPr id="90" name="Rectangle 89"/>
            <p:cNvSpPr/>
            <p:nvPr/>
          </p:nvSpPr>
          <p:spPr>
            <a:xfrm>
              <a:off x="7382676" y="5833290"/>
              <a:ext cx="813043" cy="341632"/>
            </a:xfrm>
            <a:prstGeom prst="rect">
              <a:avLst/>
            </a:prstGeom>
          </p:spPr>
          <p:txBody>
            <a:bodyPr wrap="none">
              <a:spAutoFit/>
            </a:bodyPr>
            <a:lstStyle/>
            <a:p>
              <a:pPr algn="ctr" defTabSz="914400" fontAlgn="base">
                <a:lnSpc>
                  <a:spcPct val="90000"/>
                </a:lnSpc>
                <a:spcBef>
                  <a:spcPct val="0"/>
                </a:spcBef>
                <a:spcAft>
                  <a:spcPct val="0"/>
                </a:spcAft>
                <a:defRPr/>
              </a:pPr>
              <a:r>
                <a:rPr lang="en-US" sz="1800" kern="0" dirty="0">
                  <a:ln w="3175">
                    <a:noFill/>
                  </a:ln>
                  <a:solidFill>
                    <a:srgbClr val="F6AE1E"/>
                  </a:solidFill>
                  <a:ea typeface="Segoe UI" pitchFamily="34" charset="0"/>
                  <a:cs typeface="Segoe UI" pitchFamily="34" charset="0"/>
                </a:rPr>
                <a:t>Public</a:t>
              </a:r>
            </a:p>
          </p:txBody>
        </p:sp>
        <p:sp>
          <p:nvSpPr>
            <p:cNvPr id="91" name="Left Bracket 90"/>
            <p:cNvSpPr/>
            <p:nvPr/>
          </p:nvSpPr>
          <p:spPr>
            <a:xfrm>
              <a:off x="7364255" y="5833288"/>
              <a:ext cx="140709" cy="685800"/>
            </a:xfrm>
            <a:prstGeom prst="leftBracket">
              <a:avLst>
                <a:gd name="adj" fmla="val 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sz="1800">
                <a:solidFill>
                  <a:srgbClr val="F6AE1E"/>
                </a:solidFill>
              </a:endParaRPr>
            </a:p>
          </p:txBody>
        </p:sp>
      </p:grpSp>
      <p:sp>
        <p:nvSpPr>
          <p:cNvPr id="93" name="Rectangle 92"/>
          <p:cNvSpPr/>
          <p:nvPr/>
        </p:nvSpPr>
        <p:spPr>
          <a:xfrm>
            <a:off x="834441" y="5903632"/>
            <a:ext cx="1975215" cy="590931"/>
          </a:xfrm>
          <a:prstGeom prst="rect">
            <a:avLst/>
          </a:prstGeom>
        </p:spPr>
        <p:txBody>
          <a:bodyPr wrap="square">
            <a:spAutoFit/>
          </a:bodyPr>
          <a:lstStyle/>
          <a:p>
            <a:pPr algn="ctr" defTabSz="914400" fontAlgn="base">
              <a:lnSpc>
                <a:spcPct val="90000"/>
              </a:lnSpc>
              <a:spcBef>
                <a:spcPct val="0"/>
              </a:spcBef>
              <a:spcAft>
                <a:spcPct val="0"/>
              </a:spcAft>
              <a:defRPr/>
            </a:pPr>
            <a:r>
              <a:rPr lang="en-US" sz="1800" kern="0" dirty="0" smtClean="0">
                <a:ln w="3175">
                  <a:noFill/>
                </a:ln>
                <a:solidFill>
                  <a:srgbClr val="F6AE1E"/>
                </a:solidFill>
                <a:ea typeface="Segoe UI" pitchFamily="34" charset="0"/>
                <a:cs typeface="Segoe UI" pitchFamily="34" charset="0"/>
              </a:rPr>
              <a:t>The Microsoft </a:t>
            </a:r>
          </a:p>
          <a:p>
            <a:pPr algn="ctr" defTabSz="914400" fontAlgn="base">
              <a:lnSpc>
                <a:spcPct val="90000"/>
              </a:lnSpc>
              <a:spcBef>
                <a:spcPct val="0"/>
              </a:spcBef>
              <a:spcAft>
                <a:spcPct val="0"/>
              </a:spcAft>
              <a:defRPr/>
            </a:pPr>
            <a:r>
              <a:rPr lang="en-US" sz="1800" kern="0" dirty="0" smtClean="0">
                <a:ln w="3175">
                  <a:noFill/>
                </a:ln>
                <a:solidFill>
                  <a:srgbClr val="F6AE1E"/>
                </a:solidFill>
                <a:ea typeface="Segoe UI" pitchFamily="34" charset="0"/>
                <a:cs typeface="Segoe UI" pitchFamily="34" charset="0"/>
              </a:rPr>
              <a:t>Difference</a:t>
            </a:r>
            <a:endParaRPr lang="en-US" sz="1800" kern="0" dirty="0">
              <a:ln w="3175">
                <a:noFill/>
              </a:ln>
              <a:solidFill>
                <a:srgbClr val="F6AE1E"/>
              </a:solidFill>
              <a:ea typeface="Segoe UI" pitchFamily="34" charset="0"/>
              <a:cs typeface="Segoe UI" pitchFamily="34" charset="0"/>
            </a:endParaRPr>
          </a:p>
        </p:txBody>
      </p:sp>
      <p:grpSp>
        <p:nvGrpSpPr>
          <p:cNvPr id="46" name="Group 45"/>
          <p:cNvGrpSpPr/>
          <p:nvPr/>
        </p:nvGrpSpPr>
        <p:grpSpPr>
          <a:xfrm>
            <a:off x="3232204" y="4305300"/>
            <a:ext cx="7191672" cy="468924"/>
            <a:chOff x="3232203" y="4305300"/>
            <a:chExt cx="7191672" cy="468924"/>
          </a:xfrm>
        </p:grpSpPr>
        <p:pic>
          <p:nvPicPr>
            <p:cNvPr id="77" name="Picture 2" descr="C:\DVD\DVD_Art_02-28-11\Logos\Microsoft Lync\Lync h_rgb_r.png"/>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232203" y="4360377"/>
              <a:ext cx="884774" cy="39868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DVD\DVD_Art_02-28-11\Logos\Exchange\_Exchange (brand)\Exchange brand h r .png"/>
            <p:cNvPicPr>
              <a:picLocks noChangeAspect="1" noChangeArrowheads="1"/>
            </p:cNvPicPr>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4273060" y="4368770"/>
              <a:ext cx="1358378" cy="38967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DVD\DVD_Art_08-10-2010\Logos\Sharepoint\_SharePoint Brand\SharePoint_h_r.png"/>
            <p:cNvPicPr>
              <a:picLocks noChangeAspect="1" noChangeArrowheads="1"/>
            </p:cNvPicPr>
            <p:nvPr/>
          </p:nvPicPr>
          <p:blipFill>
            <a:blip r:embed="rId8">
              <a:lum bright="100000" contrast="100000"/>
              <a:extLst>
                <a:ext uri="{28A0092B-C50C-407E-A947-70E740481C1C}">
                  <a14:useLocalDpi xmlns:a14="http://schemas.microsoft.com/office/drawing/2010/main" val="0"/>
                </a:ext>
              </a:extLst>
            </a:blip>
            <a:srcRect/>
            <a:stretch>
              <a:fillRect/>
            </a:stretch>
          </p:blipFill>
          <p:spPr bwMode="auto">
            <a:xfrm>
              <a:off x="5787521" y="4365709"/>
              <a:ext cx="1497374" cy="37694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
            <p:cNvPicPr>
              <a:picLocks noChangeAspect="1" noChangeArrowheads="1"/>
            </p:cNvPicPr>
            <p:nvPr/>
          </p:nvPicPr>
          <p:blipFill>
            <a:blip r:embed="rId9">
              <a:lum bright="100000" contrast="100000"/>
              <a:extLst>
                <a:ext uri="{28A0092B-C50C-407E-A947-70E740481C1C}">
                  <a14:useLocalDpi xmlns:a14="http://schemas.microsoft.com/office/drawing/2010/main" val="0"/>
                </a:ext>
              </a:extLst>
            </a:blip>
            <a:stretch>
              <a:fillRect/>
            </a:stretch>
          </p:blipFill>
          <p:spPr bwMode="auto">
            <a:xfrm>
              <a:off x="7440978" y="4362003"/>
              <a:ext cx="1518188" cy="38561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9078912" y="4305300"/>
              <a:ext cx="1344963" cy="46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 name="Group 47"/>
          <p:cNvGrpSpPr/>
          <p:nvPr/>
        </p:nvGrpSpPr>
        <p:grpSpPr>
          <a:xfrm>
            <a:off x="3492924" y="1534989"/>
            <a:ext cx="6731730" cy="473221"/>
            <a:chOff x="3492923" y="1534985"/>
            <a:chExt cx="6731731" cy="473221"/>
          </a:xfrm>
        </p:grpSpPr>
        <p:pic>
          <p:nvPicPr>
            <p:cNvPr id="70" name="Picture 2" descr="\\eventsql\dvd\Online_ART\DVD_Art_Sept-2-2010\Logos\Microsoft Office 365\Office 365 h_rgb_r.png"/>
            <p:cNvPicPr>
              <a:picLocks noChangeAspect="1" noChangeArrowheads="1"/>
            </p:cNvPicPr>
            <p:nvPr/>
          </p:nvPicPr>
          <p:blipFill rotWithShape="1">
            <a:blip r:embed="rId11">
              <a:lum bright="100000" contrast="100000"/>
              <a:extLst>
                <a:ext uri="{28A0092B-C50C-407E-A947-70E740481C1C}">
                  <a14:useLocalDpi xmlns:a14="http://schemas.microsoft.com/office/drawing/2010/main" val="0"/>
                </a:ext>
              </a:extLst>
            </a:blip>
            <a:srcRect r="-2024"/>
            <a:stretch/>
          </p:blipFill>
          <p:spPr bwMode="auto">
            <a:xfrm>
              <a:off x="3492923" y="1635526"/>
              <a:ext cx="1263958" cy="33458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 descr="\\eventsql\dvd\Online_ART\DVD_Art_Sept-2-2010\Logos\Windows Intune\Win-Intune_h_r.png"/>
            <p:cNvPicPr>
              <a:picLocks noChangeAspect="1" noChangeArrowheads="1"/>
            </p:cNvPicPr>
            <p:nvPr/>
          </p:nvPicPr>
          <p:blipFill>
            <a:blip r:embed="rId12">
              <a:lum bright="100000"/>
              <a:extLst>
                <a:ext uri="{28A0092B-C50C-407E-A947-70E740481C1C}">
                  <a14:useLocalDpi xmlns:a14="http://schemas.microsoft.com/office/drawing/2010/main" val="0"/>
                </a:ext>
              </a:extLst>
            </a:blip>
            <a:srcRect/>
            <a:stretch>
              <a:fillRect/>
            </a:stretch>
          </p:blipFill>
          <p:spPr bwMode="auto">
            <a:xfrm>
              <a:off x="8477295" y="1716559"/>
              <a:ext cx="1747359" cy="20005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auto">
            <a:xfrm>
              <a:off x="5543852" y="1534985"/>
              <a:ext cx="2412157" cy="47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65071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1"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0-#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1+#ppt_w/2"/>
                                          </p:val>
                                        </p:tav>
                                        <p:tav tm="100000">
                                          <p:val>
                                            <p:strVal val="#ppt_x"/>
                                          </p:val>
                                        </p:tav>
                                      </p:tavLst>
                                    </p:anim>
                                    <p:anim calcmode="lin" valueType="num">
                                      <p:cBhvr additive="base">
                                        <p:cTn id="12" dur="10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0-#ppt_w/2"/>
                                          </p:val>
                                        </p:tav>
                                        <p:tav tm="100000">
                                          <p:val>
                                            <p:strVal val="#ppt_x"/>
                                          </p:val>
                                        </p:tav>
                                      </p:tavLst>
                                    </p:anim>
                                    <p:anim calcmode="lin" valueType="num">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decel="100000" fill="hold" grpId="1"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1000" fill="hold"/>
                                        <p:tgtEl>
                                          <p:spTgt spid="62"/>
                                        </p:tgtEl>
                                        <p:attrNameLst>
                                          <p:attrName>ppt_x</p:attrName>
                                        </p:attrNameLst>
                                      </p:cBhvr>
                                      <p:tavLst>
                                        <p:tav tm="0">
                                          <p:val>
                                            <p:strVal val="0-#ppt_w/2"/>
                                          </p:val>
                                        </p:tav>
                                        <p:tav tm="100000">
                                          <p:val>
                                            <p:strVal val="#ppt_x"/>
                                          </p:val>
                                        </p:tav>
                                      </p:tavLst>
                                    </p:anim>
                                    <p:anim calcmode="lin" valueType="num">
                                      <p:cBhvr additive="base">
                                        <p:cTn id="28" dur="1000" fill="hold"/>
                                        <p:tgtEl>
                                          <p:spTgt spid="62"/>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1000" fill="hold"/>
                                        <p:tgtEl>
                                          <p:spTgt spid="67"/>
                                        </p:tgtEl>
                                        <p:attrNameLst>
                                          <p:attrName>ppt_x</p:attrName>
                                        </p:attrNameLst>
                                      </p:cBhvr>
                                      <p:tavLst>
                                        <p:tav tm="0">
                                          <p:val>
                                            <p:strVal val="1+#ppt_w/2"/>
                                          </p:val>
                                        </p:tav>
                                        <p:tav tm="100000">
                                          <p:val>
                                            <p:strVal val="#ppt_x"/>
                                          </p:val>
                                        </p:tav>
                                      </p:tavLst>
                                    </p:anim>
                                    <p:anim calcmode="lin" valueType="num">
                                      <p:cBhvr additive="base">
                                        <p:cTn id="36" dur="10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1000" fill="hold"/>
                                        <p:tgtEl>
                                          <p:spTgt spid="65"/>
                                        </p:tgtEl>
                                        <p:attrNameLst>
                                          <p:attrName>ppt_x</p:attrName>
                                        </p:attrNameLst>
                                      </p:cBhvr>
                                      <p:tavLst>
                                        <p:tav tm="0">
                                          <p:val>
                                            <p:strVal val="1+#ppt_w/2"/>
                                          </p:val>
                                        </p:tav>
                                        <p:tav tm="100000">
                                          <p:val>
                                            <p:strVal val="#ppt_x"/>
                                          </p:val>
                                        </p:tav>
                                      </p:tavLst>
                                    </p:anim>
                                    <p:anim calcmode="lin" valueType="num">
                                      <p:cBhvr additive="base">
                                        <p:cTn id="40"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down)">
                                      <p:cBhvr>
                                        <p:cTn id="45" dur="1000"/>
                                        <p:tgtEl>
                                          <p:spTgt spid="61"/>
                                        </p:tgtEl>
                                      </p:cBhvr>
                                    </p:animEffect>
                                  </p:childTnLst>
                                </p:cTn>
                              </p:par>
                              <p:par>
                                <p:cTn id="46" presetID="10"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childTnLst>
                                </p:cTn>
                              </p:par>
                              <p:par>
                                <p:cTn id="49" presetID="10" presetClass="entr" presetSubtype="0"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1000"/>
                                        <p:tgtEl>
                                          <p:spTgt spid="7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1000"/>
                                        <p:tgtEl>
                                          <p:spTgt spid="5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1000"/>
                                        <p:tgtEl>
                                          <p:spTgt spid="5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down)">
                                      <p:cBhvr>
                                        <p:cTn id="60" dur="1000"/>
                                        <p:tgtEl>
                                          <p:spTgt spid="64"/>
                                        </p:tgtEl>
                                      </p:cBhvr>
                                    </p:animEffect>
                                  </p:childTnLst>
                                </p:cTn>
                              </p:par>
                              <p:par>
                                <p:cTn id="61" presetID="64" presetClass="path" presetSubtype="0" decel="100000" fill="hold" grpId="0" nodeType="withEffect">
                                  <p:stCondLst>
                                    <p:cond delay="0"/>
                                  </p:stCondLst>
                                  <p:childTnLst>
                                    <p:animMotion origin="layout" path="M -2.51335E-6 -4.44444E-6 L -2.51335E-6 -0.03148 " pathEditMode="relative" rAng="0" ptsTypes="AA">
                                      <p:cBhvr>
                                        <p:cTn id="62" dur="1250" fill="hold"/>
                                        <p:tgtEl>
                                          <p:spTgt spid="63"/>
                                        </p:tgtEl>
                                        <p:attrNameLst>
                                          <p:attrName>ppt_x</p:attrName>
                                          <p:attrName>ppt_y</p:attrName>
                                        </p:attrNameLst>
                                      </p:cBhvr>
                                      <p:rCtr x="0" y="-1574"/>
                                    </p:animMotion>
                                  </p:childTnLst>
                                </p:cTn>
                              </p:par>
                              <p:par>
                                <p:cTn id="63" presetID="64" presetClass="path" presetSubtype="0" decel="100000" fill="hold" grpId="0" nodeType="withEffect">
                                  <p:stCondLst>
                                    <p:cond delay="0"/>
                                  </p:stCondLst>
                                  <p:childTnLst>
                                    <p:animMotion origin="layout" path="M -2.51335E-6 -4.44444E-6 L -2.51335E-6 -0.03148 " pathEditMode="relative" rAng="0" ptsTypes="AA">
                                      <p:cBhvr>
                                        <p:cTn id="64" dur="1250" fill="hold"/>
                                        <p:tgtEl>
                                          <p:spTgt spid="54"/>
                                        </p:tgtEl>
                                        <p:attrNameLst>
                                          <p:attrName>ppt_x</p:attrName>
                                          <p:attrName>ppt_y</p:attrName>
                                        </p:attrNameLst>
                                      </p:cBhvr>
                                      <p:rCtr x="0" y="-1574"/>
                                    </p:animMotion>
                                  </p:childTnLst>
                                </p:cTn>
                              </p:par>
                              <p:par>
                                <p:cTn id="65" presetID="0" presetClass="path" presetSubtype="0" decel="100000" fill="hold" nodeType="withEffect">
                                  <p:stCondLst>
                                    <p:cond delay="0"/>
                                  </p:stCondLst>
                                  <p:childTnLst>
                                    <p:animMotion origin="layout" path="M -6.25E-7 -2.59259E-6 L 0.00026 0.04931 " pathEditMode="relative" rAng="0" ptsTypes="AA">
                                      <p:cBhvr>
                                        <p:cTn id="66" dur="1250" fill="hold"/>
                                        <p:tgtEl>
                                          <p:spTgt spid="55"/>
                                        </p:tgtEl>
                                        <p:attrNameLst>
                                          <p:attrName>ppt_x</p:attrName>
                                          <p:attrName>ppt_y</p:attrName>
                                        </p:attrNameLst>
                                      </p:cBhvr>
                                      <p:rCtr x="0" y="25"/>
                                    </p:animMotion>
                                  </p:childTnLst>
                                </p:cTn>
                              </p:par>
                              <p:par>
                                <p:cTn id="67" presetID="0" presetClass="path" presetSubtype="0" decel="100000" fill="hold" nodeType="withEffect">
                                  <p:stCondLst>
                                    <p:cond delay="0"/>
                                  </p:stCondLst>
                                  <p:childTnLst>
                                    <p:animMotion origin="layout" path="M -2.08333E-7 4.44444E-6 L 0.00026 0.04513 " pathEditMode="relative" rAng="0" ptsTypes="AA">
                                      <p:cBhvr>
                                        <p:cTn id="68" dur="1250" fill="hold"/>
                                        <p:tgtEl>
                                          <p:spTgt spid="66"/>
                                        </p:tgtEl>
                                        <p:attrNameLst>
                                          <p:attrName>ppt_x</p:attrName>
                                          <p:attrName>ppt_y</p:attrName>
                                        </p:attrNameLst>
                                      </p:cBhvr>
                                      <p:rCtr x="0" y="22"/>
                                    </p:animMotion>
                                  </p:childTnLst>
                                </p:cTn>
                              </p:par>
                              <p:par>
                                <p:cTn id="69" presetID="0" presetClass="path" presetSubtype="0" decel="100000" fill="hold" nodeType="withEffect">
                                  <p:stCondLst>
                                    <p:cond delay="0"/>
                                  </p:stCondLst>
                                  <p:childTnLst>
                                    <p:animMotion origin="layout" path="M -4.58333E-6 1.11022E-16 L 0.00027 0.04444 " pathEditMode="relative" rAng="0" ptsTypes="AA">
                                      <p:cBhvr>
                                        <p:cTn id="70" dur="1250" fill="hold"/>
                                        <p:tgtEl>
                                          <p:spTgt spid="67"/>
                                        </p:tgtEl>
                                        <p:attrNameLst>
                                          <p:attrName>ppt_x</p:attrName>
                                          <p:attrName>ppt_y</p:attrName>
                                        </p:attrNameLst>
                                      </p:cBhvr>
                                      <p:rCtr x="0" y="22"/>
                                    </p:animMotion>
                                  </p:childTnLst>
                                </p:cTn>
                              </p:par>
                              <p:par>
                                <p:cTn id="71" presetID="2" presetClass="entr" presetSubtype="2" accel="50000" decel="5000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1000" fill="hold"/>
                                        <p:tgtEl>
                                          <p:spTgt spid="48"/>
                                        </p:tgtEl>
                                        <p:attrNameLst>
                                          <p:attrName>ppt_x</p:attrName>
                                        </p:attrNameLst>
                                      </p:cBhvr>
                                      <p:tavLst>
                                        <p:tav tm="0">
                                          <p:val>
                                            <p:strVal val="1+#ppt_w/2"/>
                                          </p:val>
                                        </p:tav>
                                        <p:tav tm="100000">
                                          <p:val>
                                            <p:strVal val="#ppt_x"/>
                                          </p:val>
                                        </p:tav>
                                      </p:tavLst>
                                    </p:anim>
                                    <p:anim calcmode="lin" valueType="num">
                                      <p:cBhvr additive="base">
                                        <p:cTn id="74" dur="1000" fill="hold"/>
                                        <p:tgtEl>
                                          <p:spTgt spid="48"/>
                                        </p:tgtEl>
                                        <p:attrNameLst>
                                          <p:attrName>ppt_y</p:attrName>
                                        </p:attrNameLst>
                                      </p:cBhvr>
                                      <p:tavLst>
                                        <p:tav tm="0">
                                          <p:val>
                                            <p:strVal val="#ppt_y"/>
                                          </p:val>
                                        </p:tav>
                                        <p:tav tm="100000">
                                          <p:val>
                                            <p:strVal val="#ppt_y"/>
                                          </p:val>
                                        </p:tav>
                                      </p:tavLst>
                                    </p:anim>
                                  </p:childTnLst>
                                </p:cTn>
                              </p:par>
                              <p:par>
                                <p:cTn id="75" presetID="2" presetClass="entr" presetSubtype="2" accel="50000" decel="5000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1000" fill="hold"/>
                                        <p:tgtEl>
                                          <p:spTgt spid="46"/>
                                        </p:tgtEl>
                                        <p:attrNameLst>
                                          <p:attrName>ppt_x</p:attrName>
                                        </p:attrNameLst>
                                      </p:cBhvr>
                                      <p:tavLst>
                                        <p:tav tm="0">
                                          <p:val>
                                            <p:strVal val="1+#ppt_w/2"/>
                                          </p:val>
                                        </p:tav>
                                        <p:tav tm="100000">
                                          <p:val>
                                            <p:strVal val="#ppt_x"/>
                                          </p:val>
                                        </p:tav>
                                      </p:tavLst>
                                    </p:anim>
                                    <p:anim calcmode="lin" valueType="num">
                                      <p:cBhvr additive="base">
                                        <p:cTn id="78" dur="1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decel="100000" fill="hold" nodeType="click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1000" fill="hold"/>
                                        <p:tgtEl>
                                          <p:spTgt spid="56"/>
                                        </p:tgtEl>
                                        <p:attrNameLst>
                                          <p:attrName>ppt_x</p:attrName>
                                        </p:attrNameLst>
                                      </p:cBhvr>
                                      <p:tavLst>
                                        <p:tav tm="0">
                                          <p:val>
                                            <p:strVal val="1+#ppt_w/2"/>
                                          </p:val>
                                        </p:tav>
                                        <p:tav tm="100000">
                                          <p:val>
                                            <p:strVal val="#ppt_x"/>
                                          </p:val>
                                        </p:tav>
                                      </p:tavLst>
                                    </p:anim>
                                    <p:anim calcmode="lin" valueType="num">
                                      <p:cBhvr additive="base">
                                        <p:cTn id="84" dur="1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1" accel="100000" fill="hold" grpId="0" nodeType="clickEffect">
                                  <p:stCondLst>
                                    <p:cond delay="0"/>
                                  </p:stCondLst>
                                  <p:childTnLst>
                                    <p:anim calcmode="lin" valueType="num">
                                      <p:cBhvr additive="base">
                                        <p:cTn id="88" dur="500"/>
                                        <p:tgtEl>
                                          <p:spTgt spid="82"/>
                                        </p:tgtEl>
                                        <p:attrNameLst>
                                          <p:attrName>ppt_x</p:attrName>
                                        </p:attrNameLst>
                                      </p:cBhvr>
                                      <p:tavLst>
                                        <p:tav tm="0">
                                          <p:val>
                                            <p:strVal val="ppt_x"/>
                                          </p:val>
                                        </p:tav>
                                        <p:tav tm="100000">
                                          <p:val>
                                            <p:strVal val="ppt_x"/>
                                          </p:val>
                                        </p:tav>
                                      </p:tavLst>
                                    </p:anim>
                                    <p:anim calcmode="lin" valueType="num">
                                      <p:cBhvr additive="base">
                                        <p:cTn id="89" dur="500"/>
                                        <p:tgtEl>
                                          <p:spTgt spid="82"/>
                                        </p:tgtEl>
                                        <p:attrNameLst>
                                          <p:attrName>ppt_y</p:attrName>
                                        </p:attrNameLst>
                                      </p:cBhvr>
                                      <p:tavLst>
                                        <p:tav tm="0">
                                          <p:val>
                                            <p:strVal val="ppt_y"/>
                                          </p:val>
                                        </p:tav>
                                        <p:tav tm="100000">
                                          <p:val>
                                            <p:strVal val="0-ppt_h/2"/>
                                          </p:val>
                                        </p:tav>
                                      </p:tavLst>
                                    </p:anim>
                                    <p:set>
                                      <p:cBhvr>
                                        <p:cTn id="90" dur="1" fill="hold">
                                          <p:stCondLst>
                                            <p:cond delay="499"/>
                                          </p:stCondLst>
                                        </p:cTn>
                                        <p:tgtEl>
                                          <p:spTgt spid="82"/>
                                        </p:tgtEl>
                                        <p:attrNameLst>
                                          <p:attrName>style.visibility</p:attrName>
                                        </p:attrNameLst>
                                      </p:cBhvr>
                                      <p:to>
                                        <p:strVal val="hidden"/>
                                      </p:to>
                                    </p:set>
                                  </p:childTnLst>
                                </p:cTn>
                              </p:par>
                            </p:childTnLst>
                          </p:cTn>
                        </p:par>
                        <p:par>
                          <p:cTn id="91" fill="hold">
                            <p:stCondLst>
                              <p:cond delay="500"/>
                            </p:stCondLst>
                            <p:childTnLst>
                              <p:par>
                                <p:cTn id="92" presetID="2" presetClass="entr" presetSubtype="1" decel="10000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0-#ppt_h/2"/>
                                          </p:val>
                                        </p:tav>
                                        <p:tav tm="100000">
                                          <p:val>
                                            <p:strVal val="#ppt_y"/>
                                          </p:val>
                                        </p:tav>
                                      </p:tavLst>
                                    </p:anim>
                                  </p:childTnLst>
                                </p:cTn>
                              </p:par>
                              <p:par>
                                <p:cTn id="96" presetID="10" presetClass="entr" presetSubtype="0" fill="hold" grpId="0" nodeType="with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fade">
                                      <p:cBhvr>
                                        <p:cTn id="98" dur="500"/>
                                        <p:tgtEl>
                                          <p:spTgt spid="93"/>
                                        </p:tgtEl>
                                      </p:cBhvr>
                                    </p:animEffect>
                                  </p:childTnLst>
                                </p:cTn>
                              </p:par>
                              <p:par>
                                <p:cTn id="99" presetID="10" presetClass="entr" presetSubtype="0" fill="hold" nodeType="with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500"/>
                                        <p:tgtEl>
                                          <p:spTgt spid="83"/>
                                        </p:tgtEl>
                                      </p:cBhvr>
                                    </p:animEffect>
                                  </p:childTnLst>
                                </p:cTn>
                              </p:par>
                              <p:par>
                                <p:cTn id="102" presetID="10" presetClass="entr" presetSubtype="0" fill="hold" nodeType="withEffect">
                                  <p:stCondLst>
                                    <p:cond delay="0"/>
                                  </p:stCondLst>
                                  <p:childTnLst>
                                    <p:set>
                                      <p:cBhvr>
                                        <p:cTn id="103" dur="1" fill="hold">
                                          <p:stCondLst>
                                            <p:cond delay="0"/>
                                          </p:stCondLst>
                                        </p:cTn>
                                        <p:tgtEl>
                                          <p:spTgt spid="88"/>
                                        </p:tgtEl>
                                        <p:attrNameLst>
                                          <p:attrName>style.visibility</p:attrName>
                                        </p:attrNameLst>
                                      </p:cBhvr>
                                      <p:to>
                                        <p:strVal val="visible"/>
                                      </p:to>
                                    </p:set>
                                    <p:animEffect transition="in" filter="fade">
                                      <p:cBhvr>
                                        <p:cTn id="10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p:bldP spid="54" grpId="1"/>
      <p:bldP spid="61" grpId="0" animBg="1"/>
      <p:bldP spid="62" grpId="0" animBg="1"/>
      <p:bldP spid="63" grpId="0"/>
      <p:bldP spid="63" grpId="1"/>
      <p:bldP spid="64" grpId="0" animBg="1"/>
      <p:bldP spid="65" grpId="0" animBg="1"/>
      <p:bldP spid="81" grpId="0"/>
      <p:bldP spid="82" grpId="0"/>
      <p:bldP spid="9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0"/>
          </p:nvPr>
        </p:nvSpPr>
        <p:spPr>
          <a:xfrm>
            <a:off x="519113" y="1447802"/>
            <a:ext cx="5881688" cy="4745915"/>
          </a:xfrm>
        </p:spPr>
        <p:txBody>
          <a:bodyPr/>
          <a:lstStyle/>
          <a:p>
            <a:r>
              <a:rPr lang="en-US" sz="2800" dirty="0"/>
              <a:t>IT develops VM templates</a:t>
            </a:r>
          </a:p>
          <a:p>
            <a:pPr lvl="1"/>
            <a:r>
              <a:rPr lang="en-US" sz="2400" dirty="0"/>
              <a:t>Build and deploy SQL Server Sysprep templates</a:t>
            </a:r>
          </a:p>
          <a:p>
            <a:r>
              <a:rPr lang="en-US" sz="2400" dirty="0" smtClean="0"/>
              <a:t>Minimize planned downtime using Windows Server 2008 R2 Hyper-V Live Migration</a:t>
            </a:r>
          </a:p>
          <a:p>
            <a:r>
              <a:rPr lang="en-US" sz="2400" dirty="0" smtClean="0"/>
              <a:t>Manage </a:t>
            </a:r>
            <a:r>
              <a:rPr lang="en-US" sz="2400" dirty="0"/>
              <a:t>unplanned </a:t>
            </a:r>
            <a:r>
              <a:rPr lang="en-US" sz="2400" dirty="0" smtClean="0"/>
              <a:t>downtime with Guest Failover Clustering</a:t>
            </a:r>
            <a:endParaRPr lang="en-US" sz="2400" dirty="0"/>
          </a:p>
          <a:p>
            <a:r>
              <a:rPr lang="en-US" sz="2400" dirty="0"/>
              <a:t>Increase virtual machine </a:t>
            </a:r>
            <a:r>
              <a:rPr lang="en-US" sz="2400" dirty="0" smtClean="0"/>
              <a:t>density with Dynamic Memory</a:t>
            </a:r>
          </a:p>
          <a:p>
            <a:r>
              <a:rPr lang="en-US" sz="2400" dirty="0"/>
              <a:t>Virtual machine load </a:t>
            </a:r>
            <a:r>
              <a:rPr lang="en-US" sz="2400" dirty="0" smtClean="0"/>
              <a:t>balancing with System Center Virtual Machine Manager 2008 R2</a:t>
            </a:r>
            <a:endParaRPr lang="en-US" sz="2400" dirty="0"/>
          </a:p>
        </p:txBody>
      </p:sp>
      <p:sp>
        <p:nvSpPr>
          <p:cNvPr id="5" name="Rounded Rectangle 4"/>
          <p:cNvSpPr/>
          <p:nvPr/>
        </p:nvSpPr>
        <p:spPr>
          <a:xfrm>
            <a:off x="6973999" y="915531"/>
            <a:ext cx="4531057" cy="5430671"/>
          </a:xfrm>
          <a:prstGeom prst="roundRect">
            <a:avLst/>
          </a:prstGeom>
          <a:solidFill>
            <a:schemeClr val="tx2">
              <a:lumMod val="75000"/>
            </a:schemeClr>
          </a:soli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 name="Content Placeholder 2"/>
          <p:cNvSpPr txBox="1">
            <a:spLocks/>
          </p:cNvSpPr>
          <p:nvPr/>
        </p:nvSpPr>
        <p:spPr>
          <a:xfrm>
            <a:off x="7192364" y="1011598"/>
            <a:ext cx="4258101" cy="4810345"/>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Tx/>
              <a:buNone/>
              <a:defRPr/>
            </a:pPr>
            <a:r>
              <a:rPr lang="en-US" sz="2400" b="1" dirty="0" smtClean="0">
                <a:solidFill>
                  <a:srgbClr val="FFFF00"/>
                </a:solidFill>
              </a:rPr>
              <a:t>Benefits</a:t>
            </a:r>
            <a:endParaRPr lang="en-US" sz="1800" b="1" dirty="0" smtClean="0">
              <a:solidFill>
                <a:srgbClr val="FFFF00"/>
              </a:solidFill>
            </a:endParaRPr>
          </a:p>
          <a:p>
            <a:pPr marL="0" indent="0">
              <a:lnSpc>
                <a:spcPct val="120000"/>
              </a:lnSpc>
              <a:buFontTx/>
              <a:buNone/>
              <a:defRPr/>
            </a:pPr>
            <a:r>
              <a:rPr lang="en-US" sz="1800" b="1" dirty="0" smtClean="0">
                <a:solidFill>
                  <a:srgbClr val="FFC000"/>
                </a:solidFill>
              </a:rPr>
              <a:t>Greater agility</a:t>
            </a:r>
          </a:p>
          <a:p>
            <a:pPr marL="457200" lvl="1" indent="0">
              <a:lnSpc>
                <a:spcPct val="120000"/>
              </a:lnSpc>
              <a:buFontTx/>
              <a:buNone/>
              <a:defRPr/>
            </a:pPr>
            <a:r>
              <a:rPr lang="en-US" sz="1600" dirty="0" smtClean="0"/>
              <a:t>Handle peak load scenarios faster</a:t>
            </a:r>
          </a:p>
          <a:p>
            <a:pPr marL="6350" indent="0">
              <a:lnSpc>
                <a:spcPct val="120000"/>
              </a:lnSpc>
              <a:buFontTx/>
              <a:buNone/>
              <a:defRPr/>
            </a:pPr>
            <a:r>
              <a:rPr lang="en-US" sz="1800" b="1" dirty="0" smtClean="0">
                <a:solidFill>
                  <a:srgbClr val="FFC000"/>
                </a:solidFill>
              </a:rPr>
              <a:t>Dynamic Infrastructure</a:t>
            </a:r>
          </a:p>
          <a:p>
            <a:pPr marL="457200" lvl="1" indent="0">
              <a:lnSpc>
                <a:spcPct val="120000"/>
              </a:lnSpc>
              <a:buFontTx/>
              <a:buNone/>
              <a:defRPr/>
            </a:pPr>
            <a:r>
              <a:rPr lang="en-US" sz="1600" dirty="0" smtClean="0"/>
              <a:t>Scale to efficiently meet demands</a:t>
            </a:r>
          </a:p>
          <a:p>
            <a:pPr marL="6350" lvl="1" indent="0">
              <a:lnSpc>
                <a:spcPct val="120000"/>
              </a:lnSpc>
              <a:buFontTx/>
              <a:buNone/>
              <a:defRPr/>
            </a:pPr>
            <a:endParaRPr lang="en-US" sz="2400" b="1" dirty="0" smtClean="0">
              <a:solidFill>
                <a:schemeClr val="accent1"/>
              </a:solidFill>
            </a:endParaRPr>
          </a:p>
          <a:p>
            <a:pPr marL="6350" lvl="1" indent="0">
              <a:lnSpc>
                <a:spcPct val="120000"/>
              </a:lnSpc>
              <a:buFontTx/>
              <a:buNone/>
              <a:defRPr/>
            </a:pPr>
            <a:r>
              <a:rPr lang="en-US" sz="2400" b="1" dirty="0" smtClean="0">
                <a:solidFill>
                  <a:srgbClr val="00B0F0"/>
                </a:solidFill>
              </a:rPr>
              <a:t>Tools</a:t>
            </a:r>
            <a:endParaRPr lang="en-US" sz="2400" b="1" dirty="0">
              <a:solidFill>
                <a:srgbClr val="00B0F0"/>
              </a:solidFill>
            </a:endParaRPr>
          </a:p>
          <a:p>
            <a:pPr marL="6350" lvl="1" indent="0">
              <a:lnSpc>
                <a:spcPct val="120000"/>
              </a:lnSpc>
              <a:buFontTx/>
              <a:buNone/>
              <a:defRPr/>
            </a:pPr>
            <a:r>
              <a:rPr lang="en-US" sz="1200" dirty="0" smtClean="0"/>
              <a:t>Live Migration</a:t>
            </a:r>
          </a:p>
          <a:p>
            <a:pPr marL="6350" lvl="1" indent="0">
              <a:lnSpc>
                <a:spcPct val="120000"/>
              </a:lnSpc>
              <a:buFontTx/>
              <a:buNone/>
              <a:defRPr/>
            </a:pPr>
            <a:r>
              <a:rPr lang="en-US" sz="1200" dirty="0" smtClean="0"/>
              <a:t>Dynamic Memory</a:t>
            </a:r>
          </a:p>
          <a:p>
            <a:pPr marL="6350" lvl="1" indent="0">
              <a:lnSpc>
                <a:spcPct val="120000"/>
              </a:lnSpc>
              <a:buFontTx/>
              <a:buNone/>
              <a:defRPr/>
            </a:pPr>
            <a:r>
              <a:rPr lang="en-US" sz="1200" dirty="0" smtClean="0"/>
              <a:t>Guest Failover Clustering</a:t>
            </a:r>
          </a:p>
          <a:p>
            <a:pPr marL="6350" lvl="1" indent="0">
              <a:lnSpc>
                <a:spcPct val="120000"/>
              </a:lnSpc>
              <a:buFontTx/>
              <a:buNone/>
              <a:defRPr/>
            </a:pPr>
            <a:r>
              <a:rPr lang="en-US" sz="1200" dirty="0" smtClean="0"/>
              <a:t>System Center Virtual Machine Manager 2008 R2</a:t>
            </a:r>
          </a:p>
        </p:txBody>
      </p:sp>
    </p:spTree>
    <p:extLst>
      <p:ext uri="{BB962C8B-B14F-4D97-AF65-F5344CB8AC3E}">
        <p14:creationId xmlns:p14="http://schemas.microsoft.com/office/powerpoint/2010/main" val="351911071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80004" y="2832100"/>
            <a:ext cx="2282655" cy="2590800"/>
          </a:xfrm>
          <a:prstGeom prst="rect">
            <a:avLst/>
          </a:prstGeom>
          <a:solidFill>
            <a:srgbClr val="429A16"/>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2" name="Rectangle 11"/>
          <p:cNvSpPr/>
          <p:nvPr/>
        </p:nvSpPr>
        <p:spPr bwMode="auto">
          <a:xfrm>
            <a:off x="1" y="2830459"/>
            <a:ext cx="2738268"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3" name="Title 2"/>
          <p:cNvSpPr>
            <a:spLocks noGrp="1"/>
          </p:cNvSpPr>
          <p:nvPr>
            <p:ph type="ctrTitle"/>
          </p:nvPr>
        </p:nvSpPr>
        <p:spPr>
          <a:xfrm>
            <a:off x="836613" y="806956"/>
            <a:ext cx="9323387" cy="1523494"/>
          </a:xfrm>
        </p:spPr>
        <p:txBody>
          <a:bodyPr/>
          <a:lstStyle/>
          <a:p>
            <a:pPr>
              <a:lnSpc>
                <a:spcPct val="80000"/>
              </a:lnSpc>
            </a:pPr>
            <a:r>
              <a:rPr lang="en-US" sz="4400" b="1" dirty="0">
                <a:latin typeface="Arial Black" pitchFamily="34" charset="0"/>
              </a:rPr>
              <a:t>PRIVATE</a:t>
            </a:r>
            <a:r>
              <a:rPr lang="en-US" sz="4400" dirty="0"/>
              <a:t> </a:t>
            </a:r>
            <a:r>
              <a:rPr lang="en-US" sz="4400" dirty="0" smtClean="0"/>
              <a:t>CLOUD DRIVERS</a:t>
            </a:r>
            <a:endParaRPr lang="en-US" sz="4400" dirty="0"/>
          </a:p>
        </p:txBody>
      </p:sp>
      <p:sp>
        <p:nvSpPr>
          <p:cNvPr id="9" name="Right Arrow 8"/>
          <p:cNvSpPr/>
          <p:nvPr/>
        </p:nvSpPr>
        <p:spPr bwMode="auto">
          <a:xfrm>
            <a:off x="7388056" y="2343150"/>
            <a:ext cx="3429000" cy="3562350"/>
          </a:xfrm>
          <a:prstGeom prst="rightArrow">
            <a:avLst>
              <a:gd name="adj1" fmla="val 73216"/>
              <a:gd name="adj2" fmla="val 50000"/>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3" name="Rectangle 12"/>
          <p:cNvSpPr/>
          <p:nvPr/>
        </p:nvSpPr>
        <p:spPr bwMode="auto">
          <a:xfrm>
            <a:off x="747713" y="3673585"/>
            <a:ext cx="2198835" cy="74601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Resource Pooling</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5" name="Rectangle 14"/>
          <p:cNvSpPr/>
          <p:nvPr/>
        </p:nvSpPr>
        <p:spPr bwMode="auto">
          <a:xfrm>
            <a:off x="5430524" y="3676185"/>
            <a:ext cx="2097235" cy="6418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Self - Service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6" name="Rectangle 15"/>
          <p:cNvSpPr/>
          <p:nvPr/>
        </p:nvSpPr>
        <p:spPr bwMode="auto">
          <a:xfrm>
            <a:off x="7758114" y="3676185"/>
            <a:ext cx="2463800" cy="7434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Control &amp; Customize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7" name="Rectangle 16"/>
          <p:cNvSpPr/>
          <p:nvPr/>
        </p:nvSpPr>
        <p:spPr bwMode="auto">
          <a:xfrm>
            <a:off x="2771949" y="2832100"/>
            <a:ext cx="2282655"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8" name="Rectangle 17"/>
          <p:cNvSpPr/>
          <p:nvPr/>
        </p:nvSpPr>
        <p:spPr bwMode="auto">
          <a:xfrm>
            <a:off x="3140393" y="3676185"/>
            <a:ext cx="2103120" cy="53810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ct val="900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Elasticity</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3787028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par>
                                <p:cTn id="29" presetID="12" presetClass="entr" presetSubtype="8"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right)">
                                      <p:cBhvr>
                                        <p:cTn id="36" dur="500"/>
                                        <p:tgtEl>
                                          <p:spTgt spid="16"/>
                                        </p:tgtEl>
                                      </p:cBhvr>
                                    </p:animEffect>
                                  </p:childTnLst>
                                </p:cTn>
                              </p:par>
                            </p:childTnLst>
                          </p:cTn>
                        </p:par>
                        <p:par>
                          <p:cTn id="37" fill="hold">
                            <p:stCondLst>
                              <p:cond delay="1250"/>
                            </p:stCondLst>
                            <p:childTnLst>
                              <p:par>
                                <p:cTn id="38" presetID="42" presetClass="path" presetSubtype="0" accel="50000" decel="50000" fill="hold" grpId="2" nodeType="afterEffect">
                                  <p:stCondLst>
                                    <p:cond delay="0"/>
                                  </p:stCondLst>
                                  <p:childTnLst>
                                    <p:animMotion origin="layout" path="M 3.54167E-6 -1.85185E-6 L 3.54167E-6 -0.09074 " pathEditMode="relative" rAng="0" ptsTypes="AA">
                                      <p:cBhvr>
                                        <p:cTn id="39" dur="1000" fill="hold"/>
                                        <p:tgtEl>
                                          <p:spTgt spid="5"/>
                                        </p:tgtEl>
                                        <p:attrNameLst>
                                          <p:attrName>ppt_x</p:attrName>
                                          <p:attrName>ppt_y</p:attrName>
                                        </p:attrNameLst>
                                      </p:cBhvr>
                                      <p:rCtr x="0" y="-4537"/>
                                    </p:animMotion>
                                  </p:childTnLst>
                                </p:cTn>
                              </p:par>
                              <p:par>
                                <p:cTn id="40" presetID="42" presetClass="path" presetSubtype="0" accel="50000" decel="50000" fill="hold" grpId="2" nodeType="withEffect">
                                  <p:stCondLst>
                                    <p:cond delay="0"/>
                                  </p:stCondLst>
                                  <p:childTnLst>
                                    <p:animMotion origin="layout" path="M -2.08333E-7 -3.7037E-7 L -2.08333E-7 -0.08287 " pathEditMode="relative" rAng="0" ptsTypes="AA">
                                      <p:cBhvr>
                                        <p:cTn id="41" dur="1000" fill="hold"/>
                                        <p:tgtEl>
                                          <p:spTgt spid="15"/>
                                        </p:tgtEl>
                                        <p:attrNameLst>
                                          <p:attrName>ppt_x</p:attrName>
                                          <p:attrName>ppt_y</p:attrName>
                                        </p:attrNameLst>
                                      </p:cBhvr>
                                      <p:rCtr x="0" y="-4144"/>
                                    </p:animMotion>
                                  </p:childTnLst>
                                </p:cTn>
                              </p:par>
                              <p:par>
                                <p:cTn id="42" presetID="3" presetClass="emph" presetSubtype="2" fill="hold" grpId="1" nodeType="withEffect">
                                  <p:stCondLst>
                                    <p:cond delay="0"/>
                                  </p:stCondLst>
                                  <p:childTnLst>
                                    <p:animClr clrSpc="rgb" dir="cw">
                                      <p:cBhvr override="childStyle">
                                        <p:cTn id="43" dur="1000" fill="hold"/>
                                        <p:tgtEl>
                                          <p:spTgt spid="15"/>
                                        </p:tgtEl>
                                        <p:attrNameLst>
                                          <p:attrName>style.color</p:attrName>
                                        </p:attrNameLst>
                                      </p:cBhvr>
                                      <p:to>
                                        <a:srgbClr val="595959"/>
                                      </p:to>
                                    </p:animClr>
                                  </p:childTnLst>
                                </p:cTn>
                              </p:par>
                              <p:par>
                                <p:cTn id="44" presetID="19" presetClass="emph" presetSubtype="0" fill="hold" grpId="1" nodeType="withEffect">
                                  <p:stCondLst>
                                    <p:cond delay="0"/>
                                  </p:stCondLst>
                                  <p:childTnLst>
                                    <p:animClr clrSpc="rgb" dir="cw">
                                      <p:cBhvr override="childStyle">
                                        <p:cTn id="45" dur="1000" fill="hold"/>
                                        <p:tgtEl>
                                          <p:spTgt spid="5"/>
                                        </p:tgtEl>
                                        <p:attrNameLst>
                                          <p:attrName>style.color</p:attrName>
                                        </p:attrNameLst>
                                      </p:cBhvr>
                                      <p:to>
                                        <a:srgbClr val="FFFFFF"/>
                                      </p:to>
                                    </p:animClr>
                                    <p:animClr clrSpc="rgb" dir="cw">
                                      <p:cBhvr>
                                        <p:cTn id="46" dur="1000" fill="hold"/>
                                        <p:tgtEl>
                                          <p:spTgt spid="5"/>
                                        </p:tgtEl>
                                        <p:attrNameLst>
                                          <p:attrName>fillcolor</p:attrName>
                                        </p:attrNameLst>
                                      </p:cBhvr>
                                      <p:to>
                                        <a:srgbClr val="FFFFFF"/>
                                      </p:to>
                                    </p:animClr>
                                    <p:set>
                                      <p:cBhvr>
                                        <p:cTn id="47" dur="1000" fill="hold"/>
                                        <p:tgtEl>
                                          <p:spTgt spid="5"/>
                                        </p:tgtEl>
                                        <p:attrNameLst>
                                          <p:attrName>fill.type</p:attrName>
                                        </p:attrNameLst>
                                      </p:cBhvr>
                                      <p:to>
                                        <p:strVal val="solid"/>
                                      </p:to>
                                    </p:set>
                                    <p:set>
                                      <p:cBhvr>
                                        <p:cTn id="48" dur="1000" fill="hold"/>
                                        <p:tgtEl>
                                          <p:spTgt spid="5"/>
                                        </p:tgtEl>
                                        <p:attrNameLst>
                                          <p:attrName>fill.on</p:attrName>
                                        </p:attrNameLst>
                                      </p:cBhvr>
                                      <p:to>
                                        <p:strVal val="true"/>
                                      </p:to>
                                    </p:set>
                                  </p:childTnLst>
                                </p:cTn>
                              </p:par>
                              <p:par>
                                <p:cTn id="49" presetID="42" presetClass="path" presetSubtype="0" accel="50000" decel="50000" fill="hold" grpId="1" nodeType="withEffect">
                                  <p:stCondLst>
                                    <p:cond delay="0"/>
                                  </p:stCondLst>
                                  <p:childTnLst>
                                    <p:animMotion origin="layout" path="M 3.75E-6 1.11111E-6 L 3.75E-6 0.07268 " pathEditMode="relative" rAng="0" ptsTypes="AA">
                                      <p:cBhvr>
                                        <p:cTn id="50" dur="1000" fill="hold"/>
                                        <p:tgtEl>
                                          <p:spTgt spid="9"/>
                                        </p:tgtEl>
                                        <p:attrNameLst>
                                          <p:attrName>ppt_x</p:attrName>
                                          <p:attrName>ppt_y</p:attrName>
                                        </p:attrNameLst>
                                      </p:cBhvr>
                                      <p:rCtr x="0" y="3634"/>
                                    </p:animMotion>
                                  </p:childTnLst>
                                </p:cTn>
                              </p:par>
                              <p:par>
                                <p:cTn id="51" presetID="42" presetClass="path" presetSubtype="0" accel="50000" decel="50000" fill="hold" grpId="1" nodeType="withEffect">
                                  <p:stCondLst>
                                    <p:cond delay="0"/>
                                  </p:stCondLst>
                                  <p:childTnLst>
                                    <p:animMotion origin="layout" path="M -1.45833E-6 2.22222E-6 L -1.45833E-6 0.09861 " pathEditMode="relative" rAng="0" ptsTypes="AA">
                                      <p:cBhvr>
                                        <p:cTn id="52" dur="1000" fill="hold"/>
                                        <p:tgtEl>
                                          <p:spTgt spid="16"/>
                                        </p:tgtEl>
                                        <p:attrNameLst>
                                          <p:attrName>ppt_x</p:attrName>
                                          <p:attrName>ppt_y</p:attrName>
                                        </p:attrNameLst>
                                      </p:cBhvr>
                                      <p:rCtr x="0" y="4931"/>
                                    </p:animMotion>
                                  </p:childTnLst>
                                </p:cTn>
                              </p:par>
                              <p:par>
                                <p:cTn id="53" presetID="42" presetClass="path" presetSubtype="0" accel="50000" decel="50000" fill="hold" grpId="1" nodeType="withEffect">
                                  <p:stCondLst>
                                    <p:cond delay="0"/>
                                  </p:stCondLst>
                                  <p:childTnLst>
                                    <p:animMotion origin="layout" path="M 4.16667E-7 -3.7037E-7 L 4.16667E-7 0.07616 " pathEditMode="relative" rAng="0" ptsTypes="AA">
                                      <p:cBhvr>
                                        <p:cTn id="54" dur="1000" fill="hold"/>
                                        <p:tgtEl>
                                          <p:spTgt spid="12"/>
                                        </p:tgtEl>
                                        <p:attrNameLst>
                                          <p:attrName>ppt_x</p:attrName>
                                          <p:attrName>ppt_y</p:attrName>
                                        </p:attrNameLst>
                                      </p:cBhvr>
                                      <p:rCtr x="0" y="3796"/>
                                    </p:animMotion>
                                  </p:childTnLst>
                                </p:cTn>
                              </p:par>
                              <p:par>
                                <p:cTn id="55" presetID="42" presetClass="path" presetSubtype="0" accel="50000" decel="50000" fill="hold" grpId="1" nodeType="withEffect">
                                  <p:stCondLst>
                                    <p:cond delay="0"/>
                                  </p:stCondLst>
                                  <p:childTnLst>
                                    <p:animMotion origin="layout" path="M -2.29167E-6 3.7037E-6 L -2.29167E-6 0.07662 " pathEditMode="relative" rAng="0" ptsTypes="AA">
                                      <p:cBhvr>
                                        <p:cTn id="56" dur="1000" fill="hold"/>
                                        <p:tgtEl>
                                          <p:spTgt spid="13"/>
                                        </p:tgtEl>
                                        <p:attrNameLst>
                                          <p:attrName>ppt_x</p:attrName>
                                          <p:attrName>ppt_y</p:attrName>
                                        </p:attrNameLst>
                                      </p:cBhvr>
                                      <p:rCtr x="0" y="3819"/>
                                    </p:animMotion>
                                  </p:childTnLst>
                                </p:cTn>
                              </p:par>
                              <p:par>
                                <p:cTn id="57" presetID="42" presetClass="path" presetSubtype="0" accel="50000" decel="50000" fill="hold" grpId="1" nodeType="withEffect">
                                  <p:stCondLst>
                                    <p:cond delay="0"/>
                                  </p:stCondLst>
                                  <p:childTnLst>
                                    <p:animMotion origin="layout" path="M 4.79167E-6 -1.85185E-6 L 4.79167E-6 0.07593 " pathEditMode="relative" rAng="0" ptsTypes="AA">
                                      <p:cBhvr>
                                        <p:cTn id="58" dur="1000" fill="hold"/>
                                        <p:tgtEl>
                                          <p:spTgt spid="17"/>
                                        </p:tgtEl>
                                        <p:attrNameLst>
                                          <p:attrName>ppt_x</p:attrName>
                                          <p:attrName>ppt_y</p:attrName>
                                        </p:attrNameLst>
                                      </p:cBhvr>
                                      <p:rCtr x="0" y="3796"/>
                                    </p:animMotion>
                                  </p:childTnLst>
                                </p:cTn>
                              </p:par>
                              <p:par>
                                <p:cTn id="59" presetID="42" presetClass="path" presetSubtype="0" accel="50000" decel="50000" fill="hold" grpId="1" nodeType="withEffect">
                                  <p:stCondLst>
                                    <p:cond delay="0"/>
                                  </p:stCondLst>
                                  <p:childTnLst>
                                    <p:animMotion origin="layout" path="M -1.66667E-6 -1.48148E-6 L -1.66667E-6 0.09144 " pathEditMode="relative" rAng="0" ptsTypes="AA">
                                      <p:cBhvr>
                                        <p:cTn id="60" dur="1000" fill="hold"/>
                                        <p:tgtEl>
                                          <p:spTgt spid="18"/>
                                        </p:tgtEl>
                                        <p:attrNameLst>
                                          <p:attrName>ppt_x</p:attrName>
                                          <p:attrName>ppt_y</p:attrName>
                                        </p:attrNameLst>
                                      </p:cBhvr>
                                      <p:rCtr x="0" y="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12" grpId="0" animBg="1"/>
      <p:bldP spid="12" grpId="1" animBg="1"/>
      <p:bldP spid="9" grpId="0" animBg="1"/>
      <p:bldP spid="9" grpId="1" animBg="1"/>
      <p:bldP spid="13" grpId="0"/>
      <p:bldP spid="13" grpId="1"/>
      <p:bldP spid="15" grpId="0"/>
      <p:bldP spid="15" grpId="1"/>
      <p:bldP spid="15" grpId="2"/>
      <p:bldP spid="16" grpId="0"/>
      <p:bldP spid="16" grpId="1"/>
      <p:bldP spid="17" grpId="0" animBg="1"/>
      <p:bldP spid="17" grpId="1" animBg="1"/>
      <p:bldP spid="18" grpId="0"/>
      <p:bldP spid="1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Self Service </a:t>
            </a:r>
            <a:r>
              <a:rPr lang="en-US" dirty="0" smtClean="0"/>
              <a:t>Key </a:t>
            </a:r>
            <a:r>
              <a:rPr lang="en-US" dirty="0"/>
              <a:t>Steps</a:t>
            </a:r>
          </a:p>
        </p:txBody>
      </p:sp>
      <p:sp>
        <p:nvSpPr>
          <p:cNvPr id="8" name="Title 1"/>
          <p:cNvSpPr txBox="1">
            <a:spLocks/>
          </p:cNvSpPr>
          <p:nvPr/>
        </p:nvSpPr>
        <p:spPr>
          <a:xfrm>
            <a:off x="507868" y="797611"/>
            <a:ext cx="1117309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Deploy resources on demand</a:t>
            </a:r>
          </a:p>
        </p:txBody>
      </p:sp>
      <p:sp>
        <p:nvSpPr>
          <p:cNvPr id="37" name="Title 1"/>
          <p:cNvSpPr txBox="1">
            <a:spLocks/>
          </p:cNvSpPr>
          <p:nvPr/>
        </p:nvSpPr>
        <p:spPr>
          <a:xfrm rot="16200000">
            <a:off x="-2375940" y="3821401"/>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DEPLOY</a:t>
            </a:r>
            <a:endParaRPr lang="en-US" sz="4800" spc="0" dirty="0">
              <a:solidFill>
                <a:schemeClr val="bg2">
                  <a:alpha val="99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2555727286"/>
              </p:ext>
            </p:extLst>
          </p:nvPr>
        </p:nvGraphicFramePr>
        <p:xfrm>
          <a:off x="997086" y="1566153"/>
          <a:ext cx="4939203" cy="98044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Virtual machine templates</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0"/>
                        </a:spcBef>
                        <a:spcAft>
                          <a:spcPts val="600"/>
                        </a:spcAft>
                      </a:pPr>
                      <a:r>
                        <a:rPr lang="en-US" sz="1200" kern="1200" dirty="0" smtClean="0">
                          <a:solidFill>
                            <a:schemeClr val="tx1"/>
                          </a:solidFill>
                          <a:latin typeface="+mn-lt"/>
                          <a:ea typeface="+mn-ea"/>
                          <a:cs typeface="+mn-cs"/>
                        </a:rPr>
                        <a:t>System Center Virtual Machine Manager 2008 R2</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06250648"/>
              </p:ext>
            </p:extLst>
          </p:nvPr>
        </p:nvGraphicFramePr>
        <p:xfrm>
          <a:off x="992570" y="4050223"/>
          <a:ext cx="4939203" cy="548640"/>
        </p:xfrm>
        <a:graphic>
          <a:graphicData uri="http://schemas.openxmlformats.org/drawingml/2006/table">
            <a:tbl>
              <a:tblPr firstRow="1" bandRow="1">
                <a:tableStyleId>{5C22544A-7EE6-4342-B048-85BDC9FD1C3A}</a:tableStyleId>
              </a:tblPr>
              <a:tblGrid>
                <a:gridCol w="2106706"/>
                <a:gridCol w="2832497"/>
              </a:tblGrid>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b="0" dirty="0" smtClean="0">
                          <a:solidFill>
                            <a:schemeClr val="tx1"/>
                          </a:solidFill>
                        </a:rPr>
                        <a:t>Build automation</a:t>
                      </a:r>
                    </a:p>
                  </a:txBody>
                  <a:tcPr marT="91440" marB="91440">
                    <a:lnL w="12700" cap="flat" cmpd="sng" algn="ctr">
                      <a:noFill/>
                      <a:prstDash val="solid"/>
                      <a:round/>
                      <a:headEnd type="none" w="med" len="med"/>
                      <a:tailEnd type="none" w="med" len="med"/>
                    </a:lnL>
                    <a:lnT w="12700" cmpd="sng">
                      <a:noFill/>
                    </a:lnT>
                    <a:lnB w="12700" cmpd="sng">
                      <a:noFill/>
                    </a:lnB>
                    <a:noFill/>
                  </a:tcPr>
                </a:tc>
                <a:tc>
                  <a:txBody>
                    <a:bodyPr/>
                    <a:lstStyle/>
                    <a:p>
                      <a:pPr marL="0" algn="l" defTabSz="914363" rtl="0" eaLnBrk="1" latinLnBrk="0" hangingPunct="1">
                        <a:spcBef>
                          <a:spcPts val="0"/>
                        </a:spcBef>
                        <a:spcAft>
                          <a:spcPts val="600"/>
                        </a:spcAft>
                      </a:pPr>
                      <a:r>
                        <a:rPr lang="en-US" sz="1200" b="0" kern="1200" dirty="0" smtClean="0">
                          <a:solidFill>
                            <a:schemeClr val="tx1"/>
                          </a:solidFill>
                          <a:latin typeface="+mn-lt"/>
                          <a:ea typeface="+mn-ea"/>
                          <a:cs typeface="+mn-cs"/>
                        </a:rPr>
                        <a:t>System Center Virtual Machine Manager Self-Service Portal 2.0</a:t>
                      </a:r>
                      <a:endParaRPr lang="en-US" sz="1200" b="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2700" cmpd="sng">
                      <a:noFill/>
                    </a:lnT>
                    <a:lnB w="12700" cmpd="sng">
                      <a:noFill/>
                    </a:lnB>
                    <a:noFill/>
                  </a:tcPr>
                </a:tc>
              </a:tr>
            </a:tbl>
          </a:graphicData>
        </a:graphic>
      </p:graphicFrame>
      <p:pic>
        <p:nvPicPr>
          <p:cNvPr id="2050" name="Picture 2" descr="C:\Users\victor.melniciuc\Desktop\==Work\TechEd SQL deck\assets\Screen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447" y="2698019"/>
            <a:ext cx="2136414" cy="1251509"/>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victor.melniciuc\Desktop\==Work\TechEd SQL deck\assets\Screen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5" y="5171773"/>
            <a:ext cx="2021269" cy="1198553"/>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victor.melniciuc\Desktop\==Work\TechEd SQL deck\assets\BusinessGu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6167" y="3312744"/>
            <a:ext cx="1124744" cy="1266014"/>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3" name="Picture 5" descr="C:\Users\victor.melniciuc\Desktop\==Work\TechEd SQL deck\assets\CreateRol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704" y="2498382"/>
            <a:ext cx="1302463" cy="101173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victor.melniciuc\Desktop\==Work\TechEd SQL deck\assets\ITGu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5882" y="3312662"/>
            <a:ext cx="1119310" cy="1260580"/>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6" name="Picture 8" descr="C:\Users\victor.melniciuc\Desktop\==Work\TechEd SQL deck\assets\ARROW-UPP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5680" y="2032225"/>
            <a:ext cx="2050735" cy="97202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victor.melniciuc\Desktop\==Work\TechEd SQL deck\assets\ARROW-lowe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7021" y="5134642"/>
            <a:ext cx="2050736" cy="96017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5" descr="C:\Users\victor.melniciuc\Desktop\==Work\TechEd SQL deck\assets\CreateRol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117683" y="2498382"/>
            <a:ext cx="1302463" cy="1011734"/>
          </a:xfrm>
          <a:prstGeom prst="rect">
            <a:avLst/>
          </a:prstGeom>
          <a:noFill/>
          <a:extLst>
            <a:ext uri="{909E8E84-426E-40DD-AFC4-6F175D3DCCD1}">
              <a14:hiddenFill xmlns:a14="http://schemas.microsoft.com/office/drawing/2010/main">
                <a:solidFill>
                  <a:srgbClr val="FFFFFF"/>
                </a:solidFill>
              </a14:hiddenFill>
            </a:ext>
          </a:extLst>
        </p:spPr>
      </p:pic>
      <p:sp>
        <p:nvSpPr>
          <p:cNvPr id="97" name="Title 1"/>
          <p:cNvSpPr txBox="1">
            <a:spLocks/>
          </p:cNvSpPr>
          <p:nvPr/>
        </p:nvSpPr>
        <p:spPr>
          <a:xfrm>
            <a:off x="9379609" y="4706151"/>
            <a:ext cx="231856"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IT</a:t>
            </a:r>
            <a:endParaRPr lang="en-US" sz="1400" b="1" spc="0" dirty="0">
              <a:solidFill>
                <a:schemeClr val="accent1">
                  <a:alpha val="99000"/>
                </a:schemeClr>
              </a:solidFill>
            </a:endParaRPr>
          </a:p>
        </p:txBody>
      </p:sp>
      <p:sp>
        <p:nvSpPr>
          <p:cNvPr id="98" name="Title 1"/>
          <p:cNvSpPr txBox="1">
            <a:spLocks/>
          </p:cNvSpPr>
          <p:nvPr/>
        </p:nvSpPr>
        <p:spPr>
          <a:xfrm>
            <a:off x="7701865" y="4706149"/>
            <a:ext cx="969046"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BUSINESS</a:t>
            </a:r>
            <a:endParaRPr lang="en-US" sz="1400" b="1" spc="0" dirty="0">
              <a:solidFill>
                <a:schemeClr val="accent1">
                  <a:alpha val="99000"/>
                </a:schemeClr>
              </a:solidFill>
            </a:endParaRPr>
          </a:p>
        </p:txBody>
      </p:sp>
      <p:sp>
        <p:nvSpPr>
          <p:cNvPr id="99" name="Title 1"/>
          <p:cNvSpPr txBox="1">
            <a:spLocks/>
          </p:cNvSpPr>
          <p:nvPr/>
        </p:nvSpPr>
        <p:spPr>
          <a:xfrm>
            <a:off x="6243706" y="3670538"/>
            <a:ext cx="1477310" cy="91717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spcBef>
                <a:spcPts val="1200"/>
              </a:spcBef>
            </a:pPr>
            <a:r>
              <a:rPr lang="en-US" sz="1100" b="1" spc="0" dirty="0">
                <a:solidFill>
                  <a:schemeClr val="tx1">
                    <a:alpha val="99000"/>
                  </a:schemeClr>
                </a:solidFill>
              </a:rPr>
              <a:t>Create Roles</a:t>
            </a:r>
          </a:p>
          <a:p>
            <a:pPr>
              <a:spcBef>
                <a:spcPts val="1200"/>
              </a:spcBef>
            </a:pPr>
            <a:r>
              <a:rPr lang="en-US" sz="1100" b="1" spc="0" dirty="0">
                <a:solidFill>
                  <a:schemeClr val="tx1">
                    <a:alpha val="99000"/>
                  </a:schemeClr>
                </a:solidFill>
              </a:rPr>
              <a:t>Map to Existing Templates</a:t>
            </a:r>
          </a:p>
          <a:p>
            <a:pPr>
              <a:spcBef>
                <a:spcPts val="1200"/>
              </a:spcBef>
            </a:pPr>
            <a:r>
              <a:rPr lang="en-US" sz="1100" b="1" spc="0" dirty="0">
                <a:solidFill>
                  <a:schemeClr val="tx1">
                    <a:alpha val="99000"/>
                  </a:schemeClr>
                </a:solidFill>
              </a:rPr>
              <a:t>Create VMs</a:t>
            </a:r>
          </a:p>
        </p:txBody>
      </p:sp>
      <p:sp>
        <p:nvSpPr>
          <p:cNvPr id="100" name="Title 1"/>
          <p:cNvSpPr txBox="1">
            <a:spLocks/>
          </p:cNvSpPr>
          <p:nvPr/>
        </p:nvSpPr>
        <p:spPr>
          <a:xfrm>
            <a:off x="10730459" y="3638253"/>
            <a:ext cx="1068488" cy="3046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spcBef>
                <a:spcPts val="1200"/>
              </a:spcBef>
            </a:pPr>
            <a:r>
              <a:rPr lang="en-US" sz="1100" b="1" spc="0" dirty="0">
                <a:solidFill>
                  <a:schemeClr val="tx1">
                    <a:alpha val="99000"/>
                  </a:schemeClr>
                </a:solidFill>
              </a:rPr>
              <a:t>Create VM Templates</a:t>
            </a:r>
          </a:p>
        </p:txBody>
      </p:sp>
      <p:sp>
        <p:nvSpPr>
          <p:cNvPr id="101" name="Title 1"/>
          <p:cNvSpPr txBox="1">
            <a:spLocks/>
          </p:cNvSpPr>
          <p:nvPr/>
        </p:nvSpPr>
        <p:spPr>
          <a:xfrm>
            <a:off x="8042393" y="2076989"/>
            <a:ext cx="1477309" cy="5816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spcBef>
                <a:spcPts val="1200"/>
              </a:spcBef>
            </a:pPr>
            <a:r>
              <a:rPr lang="en-US" sz="1400" b="1" spc="0" dirty="0">
                <a:solidFill>
                  <a:schemeClr val="tx1">
                    <a:alpha val="99000"/>
                  </a:schemeClr>
                </a:solidFill>
              </a:rPr>
              <a:t>Request business infrastructure</a:t>
            </a:r>
          </a:p>
        </p:txBody>
      </p:sp>
      <p:sp>
        <p:nvSpPr>
          <p:cNvPr id="102" name="Title 1"/>
          <p:cNvSpPr txBox="1">
            <a:spLocks/>
          </p:cNvSpPr>
          <p:nvPr/>
        </p:nvSpPr>
        <p:spPr>
          <a:xfrm>
            <a:off x="7969905" y="5462378"/>
            <a:ext cx="1477309"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spcBef>
                <a:spcPts val="0"/>
              </a:spcBef>
            </a:pPr>
            <a:r>
              <a:rPr lang="en-US" sz="1400" b="1" spc="0" dirty="0">
                <a:solidFill>
                  <a:schemeClr val="tx1">
                    <a:alpha val="99000"/>
                  </a:schemeClr>
                </a:solidFill>
              </a:rPr>
              <a:t>Approve/</a:t>
            </a:r>
          </a:p>
          <a:p>
            <a:pPr algn="ctr">
              <a:spcBef>
                <a:spcPts val="0"/>
              </a:spcBef>
            </a:pPr>
            <a:r>
              <a:rPr lang="en-US" sz="1400" b="1" spc="0" dirty="0">
                <a:solidFill>
                  <a:schemeClr val="tx1">
                    <a:alpha val="99000"/>
                  </a:schemeClr>
                </a:solidFill>
              </a:rPr>
              <a:t>Reject</a:t>
            </a:r>
          </a:p>
        </p:txBody>
      </p:sp>
    </p:spTree>
    <p:extLst>
      <p:ext uri="{BB962C8B-B14F-4D97-AF65-F5344CB8AC3E}">
        <p14:creationId xmlns:p14="http://schemas.microsoft.com/office/powerpoint/2010/main" val="465464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50"/>
                                        <p:tgtEl>
                                          <p:spTgt spid="35"/>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anim calcmode="lin" valueType="num">
                                      <p:cBhvr>
                                        <p:cTn id="18" dur="500" fill="hold"/>
                                        <p:tgtEl>
                                          <p:spTgt spid="2050"/>
                                        </p:tgtEl>
                                        <p:attrNameLst>
                                          <p:attrName>ppt_x</p:attrName>
                                        </p:attrNameLst>
                                      </p:cBhvr>
                                      <p:tavLst>
                                        <p:tav tm="0">
                                          <p:val>
                                            <p:strVal val="#ppt_x"/>
                                          </p:val>
                                        </p:tav>
                                        <p:tav tm="100000">
                                          <p:val>
                                            <p:strVal val="#ppt_x"/>
                                          </p:val>
                                        </p:tav>
                                      </p:tavLst>
                                    </p:anim>
                                    <p:anim calcmode="lin" valueType="num">
                                      <p:cBhvr>
                                        <p:cTn id="19"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500"/>
                                        <p:tgtEl>
                                          <p:spTgt spid="2051"/>
                                        </p:tgtEl>
                                      </p:cBhvr>
                                    </p:animEffect>
                                    <p:anim calcmode="lin" valueType="num">
                                      <p:cBhvr>
                                        <p:cTn id="29" dur="500" fill="hold"/>
                                        <p:tgtEl>
                                          <p:spTgt spid="2051"/>
                                        </p:tgtEl>
                                        <p:attrNameLst>
                                          <p:attrName>ppt_x</p:attrName>
                                        </p:attrNameLst>
                                      </p:cBhvr>
                                      <p:tavLst>
                                        <p:tav tm="0">
                                          <p:val>
                                            <p:strVal val="#ppt_x"/>
                                          </p:val>
                                        </p:tav>
                                        <p:tav tm="100000">
                                          <p:val>
                                            <p:strVal val="#ppt_x"/>
                                          </p:val>
                                        </p:tav>
                                      </p:tavLst>
                                    </p:anim>
                                    <p:anim calcmode="lin" valueType="num">
                                      <p:cBhvr>
                                        <p:cTn id="30" dur="500" fill="hold"/>
                                        <p:tgtEl>
                                          <p:spTgt spid="205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750"/>
                                        <p:tgtEl>
                                          <p:spTgt spid="2052"/>
                                        </p:tgtEl>
                                      </p:cBhvr>
                                    </p:animEffect>
                                    <p:anim calcmode="lin" valueType="num">
                                      <p:cBhvr>
                                        <p:cTn id="35" dur="750" fill="hold"/>
                                        <p:tgtEl>
                                          <p:spTgt spid="2052"/>
                                        </p:tgtEl>
                                        <p:attrNameLst>
                                          <p:attrName>ppt_x</p:attrName>
                                        </p:attrNameLst>
                                      </p:cBhvr>
                                      <p:tavLst>
                                        <p:tav tm="0">
                                          <p:val>
                                            <p:strVal val="#ppt_x"/>
                                          </p:val>
                                        </p:tav>
                                        <p:tav tm="100000">
                                          <p:val>
                                            <p:strVal val="#ppt_x"/>
                                          </p:val>
                                        </p:tav>
                                      </p:tavLst>
                                    </p:anim>
                                    <p:anim calcmode="lin" valueType="num">
                                      <p:cBhvr>
                                        <p:cTn id="36" dur="750" fill="hold"/>
                                        <p:tgtEl>
                                          <p:spTgt spid="205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750"/>
                                        <p:tgtEl>
                                          <p:spTgt spid="98"/>
                                        </p:tgtEl>
                                      </p:cBhvr>
                                    </p:animEffect>
                                    <p:anim calcmode="lin" valueType="num">
                                      <p:cBhvr>
                                        <p:cTn id="40" dur="750" fill="hold"/>
                                        <p:tgtEl>
                                          <p:spTgt spid="98"/>
                                        </p:tgtEl>
                                        <p:attrNameLst>
                                          <p:attrName>ppt_x</p:attrName>
                                        </p:attrNameLst>
                                      </p:cBhvr>
                                      <p:tavLst>
                                        <p:tav tm="0">
                                          <p:val>
                                            <p:strVal val="#ppt_x"/>
                                          </p:val>
                                        </p:tav>
                                        <p:tav tm="100000">
                                          <p:val>
                                            <p:strVal val="#ppt_x"/>
                                          </p:val>
                                        </p:tav>
                                      </p:tavLst>
                                    </p:anim>
                                    <p:anim calcmode="lin" valueType="num">
                                      <p:cBhvr>
                                        <p:cTn id="41" dur="750" fill="hold"/>
                                        <p:tgtEl>
                                          <p:spTgt spid="9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750"/>
                                  </p:stCondLst>
                                  <p:childTnLst>
                                    <p:set>
                                      <p:cBhvr>
                                        <p:cTn id="43" dur="1" fill="hold">
                                          <p:stCondLst>
                                            <p:cond delay="0"/>
                                          </p:stCondLst>
                                        </p:cTn>
                                        <p:tgtEl>
                                          <p:spTgt spid="2055"/>
                                        </p:tgtEl>
                                        <p:attrNameLst>
                                          <p:attrName>style.visibility</p:attrName>
                                        </p:attrNameLst>
                                      </p:cBhvr>
                                      <p:to>
                                        <p:strVal val="visible"/>
                                      </p:to>
                                    </p:set>
                                    <p:animEffect transition="in" filter="fade">
                                      <p:cBhvr>
                                        <p:cTn id="44" dur="750"/>
                                        <p:tgtEl>
                                          <p:spTgt spid="2055"/>
                                        </p:tgtEl>
                                      </p:cBhvr>
                                    </p:animEffect>
                                    <p:anim calcmode="lin" valueType="num">
                                      <p:cBhvr>
                                        <p:cTn id="45" dur="750" fill="hold"/>
                                        <p:tgtEl>
                                          <p:spTgt spid="2055"/>
                                        </p:tgtEl>
                                        <p:attrNameLst>
                                          <p:attrName>ppt_x</p:attrName>
                                        </p:attrNameLst>
                                      </p:cBhvr>
                                      <p:tavLst>
                                        <p:tav tm="0">
                                          <p:val>
                                            <p:strVal val="#ppt_x"/>
                                          </p:val>
                                        </p:tav>
                                        <p:tav tm="100000">
                                          <p:val>
                                            <p:strVal val="#ppt_x"/>
                                          </p:val>
                                        </p:tav>
                                      </p:tavLst>
                                    </p:anim>
                                    <p:anim calcmode="lin" valueType="num">
                                      <p:cBhvr>
                                        <p:cTn id="46" dur="750" fill="hold"/>
                                        <p:tgtEl>
                                          <p:spTgt spid="20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75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750"/>
                                        <p:tgtEl>
                                          <p:spTgt spid="97"/>
                                        </p:tgtEl>
                                      </p:cBhvr>
                                    </p:animEffect>
                                    <p:anim calcmode="lin" valueType="num">
                                      <p:cBhvr>
                                        <p:cTn id="50" dur="750" fill="hold"/>
                                        <p:tgtEl>
                                          <p:spTgt spid="97"/>
                                        </p:tgtEl>
                                        <p:attrNameLst>
                                          <p:attrName>ppt_x</p:attrName>
                                        </p:attrNameLst>
                                      </p:cBhvr>
                                      <p:tavLst>
                                        <p:tav tm="0">
                                          <p:val>
                                            <p:strVal val="#ppt_x"/>
                                          </p:val>
                                        </p:tav>
                                        <p:tav tm="100000">
                                          <p:val>
                                            <p:strVal val="#ppt_x"/>
                                          </p:val>
                                        </p:tav>
                                      </p:tavLst>
                                    </p:anim>
                                    <p:anim calcmode="lin" valueType="num">
                                      <p:cBhvr>
                                        <p:cTn id="51" dur="750" fill="hold"/>
                                        <p:tgtEl>
                                          <p:spTgt spid="97"/>
                                        </p:tgtEl>
                                        <p:attrNameLst>
                                          <p:attrName>ppt_y</p:attrName>
                                        </p:attrNameLst>
                                      </p:cBhvr>
                                      <p:tavLst>
                                        <p:tav tm="0">
                                          <p:val>
                                            <p:strVal val="#ppt_y+.1"/>
                                          </p:val>
                                        </p:tav>
                                        <p:tav tm="100000">
                                          <p:val>
                                            <p:strVal val="#ppt_y"/>
                                          </p:val>
                                        </p:tav>
                                      </p:tavLst>
                                    </p:anim>
                                  </p:childTnLst>
                                </p:cTn>
                              </p:par>
                              <p:par>
                                <p:cTn id="52" presetID="22" presetClass="entr" presetSubtype="8" fill="hold" nodeType="withEffect">
                                  <p:stCondLst>
                                    <p:cond delay="750"/>
                                  </p:stCondLst>
                                  <p:childTnLst>
                                    <p:set>
                                      <p:cBhvr>
                                        <p:cTn id="53" dur="1" fill="hold">
                                          <p:stCondLst>
                                            <p:cond delay="0"/>
                                          </p:stCondLst>
                                        </p:cTn>
                                        <p:tgtEl>
                                          <p:spTgt spid="2056"/>
                                        </p:tgtEl>
                                        <p:attrNameLst>
                                          <p:attrName>style.visibility</p:attrName>
                                        </p:attrNameLst>
                                      </p:cBhvr>
                                      <p:to>
                                        <p:strVal val="visible"/>
                                      </p:to>
                                    </p:set>
                                    <p:animEffect transition="in" filter="wipe(left)">
                                      <p:cBhvr>
                                        <p:cTn id="54" dur="500"/>
                                        <p:tgtEl>
                                          <p:spTgt spid="2056"/>
                                        </p:tgtEl>
                                      </p:cBhvr>
                                    </p:animEffect>
                                  </p:childTnLst>
                                </p:cTn>
                              </p:par>
                              <p:par>
                                <p:cTn id="55" presetID="22" presetClass="entr" presetSubtype="8" fill="hold" grpId="0" nodeType="withEffect">
                                  <p:stCondLst>
                                    <p:cond delay="750"/>
                                  </p:stCondLst>
                                  <p:childTnLst>
                                    <p:set>
                                      <p:cBhvr>
                                        <p:cTn id="56" dur="1" fill="hold">
                                          <p:stCondLst>
                                            <p:cond delay="0"/>
                                          </p:stCondLst>
                                        </p:cTn>
                                        <p:tgtEl>
                                          <p:spTgt spid="101"/>
                                        </p:tgtEl>
                                        <p:attrNameLst>
                                          <p:attrName>style.visibility</p:attrName>
                                        </p:attrNameLst>
                                      </p:cBhvr>
                                      <p:to>
                                        <p:strVal val="visible"/>
                                      </p:to>
                                    </p:set>
                                    <p:animEffect transition="in" filter="wipe(left)">
                                      <p:cBhvr>
                                        <p:cTn id="57" dur="500"/>
                                        <p:tgtEl>
                                          <p:spTgt spid="101"/>
                                        </p:tgtEl>
                                      </p:cBhvr>
                                    </p:animEffect>
                                  </p:childTnLst>
                                </p:cTn>
                              </p:par>
                              <p:par>
                                <p:cTn id="58" presetID="22" presetClass="entr" presetSubtype="2" fill="hold" nodeType="withEffect">
                                  <p:stCondLst>
                                    <p:cond delay="1500"/>
                                  </p:stCondLst>
                                  <p:childTnLst>
                                    <p:set>
                                      <p:cBhvr>
                                        <p:cTn id="59" dur="1" fill="hold">
                                          <p:stCondLst>
                                            <p:cond delay="0"/>
                                          </p:stCondLst>
                                        </p:cTn>
                                        <p:tgtEl>
                                          <p:spTgt spid="2057"/>
                                        </p:tgtEl>
                                        <p:attrNameLst>
                                          <p:attrName>style.visibility</p:attrName>
                                        </p:attrNameLst>
                                      </p:cBhvr>
                                      <p:to>
                                        <p:strVal val="visible"/>
                                      </p:to>
                                    </p:set>
                                    <p:animEffect transition="in" filter="wipe(right)">
                                      <p:cBhvr>
                                        <p:cTn id="60" dur="500"/>
                                        <p:tgtEl>
                                          <p:spTgt spid="2057"/>
                                        </p:tgtEl>
                                      </p:cBhvr>
                                    </p:animEffect>
                                  </p:childTnLst>
                                </p:cTn>
                              </p:par>
                              <p:par>
                                <p:cTn id="61" presetID="22" presetClass="entr" presetSubtype="2" fill="hold" grpId="0" nodeType="withEffect">
                                  <p:stCondLst>
                                    <p:cond delay="1500"/>
                                  </p:stCondLst>
                                  <p:childTnLst>
                                    <p:set>
                                      <p:cBhvr>
                                        <p:cTn id="62" dur="1" fill="hold">
                                          <p:stCondLst>
                                            <p:cond delay="0"/>
                                          </p:stCondLst>
                                        </p:cTn>
                                        <p:tgtEl>
                                          <p:spTgt spid="102"/>
                                        </p:tgtEl>
                                        <p:attrNameLst>
                                          <p:attrName>style.visibility</p:attrName>
                                        </p:attrNameLst>
                                      </p:cBhvr>
                                      <p:to>
                                        <p:strVal val="visible"/>
                                      </p:to>
                                    </p:set>
                                    <p:animEffect transition="in" filter="wipe(right)">
                                      <p:cBhvr>
                                        <p:cTn id="63" dur="500"/>
                                        <p:tgtEl>
                                          <p:spTgt spid="102"/>
                                        </p:tgtEl>
                                      </p:cBhvr>
                                    </p:animEffect>
                                  </p:childTnLst>
                                </p:cTn>
                              </p:par>
                              <p:par>
                                <p:cTn id="64" presetID="53" presetClass="entr" presetSubtype="16" fill="hold" nodeType="withEffect">
                                  <p:stCondLst>
                                    <p:cond delay="1750"/>
                                  </p:stCondLst>
                                  <p:childTnLst>
                                    <p:set>
                                      <p:cBhvr>
                                        <p:cTn id="65" dur="1" fill="hold">
                                          <p:stCondLst>
                                            <p:cond delay="0"/>
                                          </p:stCondLst>
                                        </p:cTn>
                                        <p:tgtEl>
                                          <p:spTgt spid="2053"/>
                                        </p:tgtEl>
                                        <p:attrNameLst>
                                          <p:attrName>style.visibility</p:attrName>
                                        </p:attrNameLst>
                                      </p:cBhvr>
                                      <p:to>
                                        <p:strVal val="visible"/>
                                      </p:to>
                                    </p:set>
                                    <p:anim calcmode="lin" valueType="num">
                                      <p:cBhvr>
                                        <p:cTn id="66" dur="750" fill="hold"/>
                                        <p:tgtEl>
                                          <p:spTgt spid="2053"/>
                                        </p:tgtEl>
                                        <p:attrNameLst>
                                          <p:attrName>ppt_w</p:attrName>
                                        </p:attrNameLst>
                                      </p:cBhvr>
                                      <p:tavLst>
                                        <p:tav tm="0">
                                          <p:val>
                                            <p:fltVal val="0"/>
                                          </p:val>
                                        </p:tav>
                                        <p:tav tm="100000">
                                          <p:val>
                                            <p:strVal val="#ppt_w"/>
                                          </p:val>
                                        </p:tav>
                                      </p:tavLst>
                                    </p:anim>
                                    <p:anim calcmode="lin" valueType="num">
                                      <p:cBhvr>
                                        <p:cTn id="67" dur="750" fill="hold"/>
                                        <p:tgtEl>
                                          <p:spTgt spid="2053"/>
                                        </p:tgtEl>
                                        <p:attrNameLst>
                                          <p:attrName>ppt_h</p:attrName>
                                        </p:attrNameLst>
                                      </p:cBhvr>
                                      <p:tavLst>
                                        <p:tav tm="0">
                                          <p:val>
                                            <p:fltVal val="0"/>
                                          </p:val>
                                        </p:tav>
                                        <p:tav tm="100000">
                                          <p:val>
                                            <p:strVal val="#ppt_h"/>
                                          </p:val>
                                        </p:tav>
                                      </p:tavLst>
                                    </p:anim>
                                    <p:animEffect transition="in" filter="fade">
                                      <p:cBhvr>
                                        <p:cTn id="68" dur="750"/>
                                        <p:tgtEl>
                                          <p:spTgt spid="2053"/>
                                        </p:tgtEl>
                                      </p:cBhvr>
                                    </p:animEffect>
                                  </p:childTnLst>
                                </p:cTn>
                              </p:par>
                              <p:par>
                                <p:cTn id="69" presetID="53" presetClass="entr" presetSubtype="16" fill="hold" nodeType="withEffect">
                                  <p:stCondLst>
                                    <p:cond delay="1750"/>
                                  </p:stCondLst>
                                  <p:childTnLst>
                                    <p:set>
                                      <p:cBhvr>
                                        <p:cTn id="70" dur="1" fill="hold">
                                          <p:stCondLst>
                                            <p:cond delay="0"/>
                                          </p:stCondLst>
                                        </p:cTn>
                                        <p:tgtEl>
                                          <p:spTgt spid="96"/>
                                        </p:tgtEl>
                                        <p:attrNameLst>
                                          <p:attrName>style.visibility</p:attrName>
                                        </p:attrNameLst>
                                      </p:cBhvr>
                                      <p:to>
                                        <p:strVal val="visible"/>
                                      </p:to>
                                    </p:set>
                                    <p:anim calcmode="lin" valueType="num">
                                      <p:cBhvr>
                                        <p:cTn id="71" dur="750" fill="hold"/>
                                        <p:tgtEl>
                                          <p:spTgt spid="96"/>
                                        </p:tgtEl>
                                        <p:attrNameLst>
                                          <p:attrName>ppt_w</p:attrName>
                                        </p:attrNameLst>
                                      </p:cBhvr>
                                      <p:tavLst>
                                        <p:tav tm="0">
                                          <p:val>
                                            <p:fltVal val="0"/>
                                          </p:val>
                                        </p:tav>
                                        <p:tav tm="100000">
                                          <p:val>
                                            <p:strVal val="#ppt_w"/>
                                          </p:val>
                                        </p:tav>
                                      </p:tavLst>
                                    </p:anim>
                                    <p:anim calcmode="lin" valueType="num">
                                      <p:cBhvr>
                                        <p:cTn id="72" dur="750" fill="hold"/>
                                        <p:tgtEl>
                                          <p:spTgt spid="96"/>
                                        </p:tgtEl>
                                        <p:attrNameLst>
                                          <p:attrName>ppt_h</p:attrName>
                                        </p:attrNameLst>
                                      </p:cBhvr>
                                      <p:tavLst>
                                        <p:tav tm="0">
                                          <p:val>
                                            <p:fltVal val="0"/>
                                          </p:val>
                                        </p:tav>
                                        <p:tav tm="100000">
                                          <p:val>
                                            <p:strVal val="#ppt_h"/>
                                          </p:val>
                                        </p:tav>
                                      </p:tavLst>
                                    </p:anim>
                                    <p:animEffect transition="in" filter="fade">
                                      <p:cBhvr>
                                        <p:cTn id="73" dur="750"/>
                                        <p:tgtEl>
                                          <p:spTgt spid="96"/>
                                        </p:tgtEl>
                                      </p:cBhvr>
                                    </p:animEffect>
                                  </p:childTnLst>
                                </p:cTn>
                              </p:par>
                              <p:par>
                                <p:cTn id="74" presetID="42" presetClass="entr" presetSubtype="0" fill="hold" grpId="0" nodeType="withEffect">
                                  <p:stCondLst>
                                    <p:cond delay="2250"/>
                                  </p:stCondLst>
                                  <p:childTnLst>
                                    <p:set>
                                      <p:cBhvr>
                                        <p:cTn id="75" dur="1" fill="hold">
                                          <p:stCondLst>
                                            <p:cond delay="0"/>
                                          </p:stCondLst>
                                        </p:cTn>
                                        <p:tgtEl>
                                          <p:spTgt spid="99"/>
                                        </p:tgtEl>
                                        <p:attrNameLst>
                                          <p:attrName>style.visibility</p:attrName>
                                        </p:attrNameLst>
                                      </p:cBhvr>
                                      <p:to>
                                        <p:strVal val="visible"/>
                                      </p:to>
                                    </p:set>
                                    <p:animEffect transition="in" filter="fade">
                                      <p:cBhvr>
                                        <p:cTn id="76" dur="750"/>
                                        <p:tgtEl>
                                          <p:spTgt spid="99"/>
                                        </p:tgtEl>
                                      </p:cBhvr>
                                    </p:animEffect>
                                    <p:anim calcmode="lin" valueType="num">
                                      <p:cBhvr>
                                        <p:cTn id="77" dur="750" fill="hold"/>
                                        <p:tgtEl>
                                          <p:spTgt spid="99"/>
                                        </p:tgtEl>
                                        <p:attrNameLst>
                                          <p:attrName>ppt_x</p:attrName>
                                        </p:attrNameLst>
                                      </p:cBhvr>
                                      <p:tavLst>
                                        <p:tav tm="0">
                                          <p:val>
                                            <p:strVal val="#ppt_x"/>
                                          </p:val>
                                        </p:tav>
                                        <p:tav tm="100000">
                                          <p:val>
                                            <p:strVal val="#ppt_x"/>
                                          </p:val>
                                        </p:tav>
                                      </p:tavLst>
                                    </p:anim>
                                    <p:anim calcmode="lin" valueType="num">
                                      <p:cBhvr>
                                        <p:cTn id="78" dur="750" fill="hold"/>
                                        <p:tgtEl>
                                          <p:spTgt spid="9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25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750"/>
                                        <p:tgtEl>
                                          <p:spTgt spid="100"/>
                                        </p:tgtEl>
                                      </p:cBhvr>
                                    </p:animEffect>
                                    <p:anim calcmode="lin" valueType="num">
                                      <p:cBhvr>
                                        <p:cTn id="82" dur="750" fill="hold"/>
                                        <p:tgtEl>
                                          <p:spTgt spid="100"/>
                                        </p:tgtEl>
                                        <p:attrNameLst>
                                          <p:attrName>ppt_x</p:attrName>
                                        </p:attrNameLst>
                                      </p:cBhvr>
                                      <p:tavLst>
                                        <p:tav tm="0">
                                          <p:val>
                                            <p:strVal val="#ppt_x"/>
                                          </p:val>
                                        </p:tav>
                                        <p:tav tm="100000">
                                          <p:val>
                                            <p:strVal val="#ppt_x"/>
                                          </p:val>
                                        </p:tav>
                                      </p:tavLst>
                                    </p:anim>
                                    <p:anim calcmode="lin" valueType="num">
                                      <p:cBhvr>
                                        <p:cTn id="83" dur="75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97" grpId="0"/>
      <p:bldP spid="98" grpId="0"/>
      <p:bldP spid="99" grpId="0"/>
      <p:bldP spid="100" grpId="0"/>
      <p:bldP spid="101" grpId="0"/>
      <p:bldP spid="1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Self-Service Portal 2.0</a:t>
            </a:r>
            <a:endParaRPr lang="en-US" dirty="0"/>
          </a:p>
        </p:txBody>
      </p:sp>
      <p:sp>
        <p:nvSpPr>
          <p:cNvPr id="3" name="Text Placeholder 2"/>
          <p:cNvSpPr>
            <a:spLocks noGrp="1"/>
          </p:cNvSpPr>
          <p:nvPr>
            <p:ph type="body" sz="quarter" idx="10"/>
          </p:nvPr>
        </p:nvSpPr>
        <p:spPr>
          <a:xfrm>
            <a:off x="519113" y="1447803"/>
            <a:ext cx="5895336" cy="4690515"/>
          </a:xfrm>
        </p:spPr>
        <p:txBody>
          <a:bodyPr/>
          <a:lstStyle/>
          <a:p>
            <a:r>
              <a:rPr lang="en-US" dirty="0" smtClean="0"/>
              <a:t>IT Admin:</a:t>
            </a:r>
          </a:p>
          <a:p>
            <a:pPr lvl="1"/>
            <a:r>
              <a:rPr lang="en-US" dirty="0" smtClean="0"/>
              <a:t>Pooling resources</a:t>
            </a:r>
          </a:p>
          <a:p>
            <a:pPr lvl="1"/>
            <a:r>
              <a:rPr lang="en-US" dirty="0"/>
              <a:t>User role management</a:t>
            </a:r>
          </a:p>
          <a:p>
            <a:pPr lvl="1"/>
            <a:r>
              <a:rPr lang="en-US" dirty="0" smtClean="0"/>
              <a:t>Create VM templates</a:t>
            </a:r>
          </a:p>
          <a:p>
            <a:pPr lvl="1"/>
            <a:r>
              <a:rPr lang="en-US" dirty="0" smtClean="0"/>
              <a:t>Validate requests from users</a:t>
            </a:r>
          </a:p>
          <a:p>
            <a:pPr lvl="1"/>
            <a:r>
              <a:rPr lang="en-US" dirty="0" smtClean="0"/>
              <a:t>Configure chargeback data</a:t>
            </a:r>
          </a:p>
          <a:p>
            <a:r>
              <a:rPr lang="en-US" dirty="0" smtClean="0"/>
              <a:t>Business users:</a:t>
            </a:r>
          </a:p>
          <a:p>
            <a:pPr lvl="1"/>
            <a:r>
              <a:rPr lang="en-US" dirty="0" smtClean="0"/>
              <a:t>Request business infrastructure</a:t>
            </a:r>
          </a:p>
          <a:p>
            <a:pPr lvl="1"/>
            <a:r>
              <a:rPr lang="en-US" dirty="0" smtClean="0"/>
              <a:t>VM self-service (creates, remove, manage)</a:t>
            </a:r>
            <a:endParaRPr lang="en-US" dirty="0"/>
          </a:p>
        </p:txBody>
      </p:sp>
      <p:pic>
        <p:nvPicPr>
          <p:cNvPr id="4098" name="Picture 2" descr="C:\Users\darmadik\Desktop\TechEd 2011\Materials\SSP 2.0 Screenshots\Screenshots\SSP2\Request 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553" y="1255593"/>
            <a:ext cx="5700456" cy="3384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0016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647951"/>
            <a:ext cx="6577013" cy="609398"/>
          </a:xfrm>
        </p:spPr>
        <p:txBody>
          <a:bodyPr/>
          <a:lstStyle/>
          <a:p>
            <a:r>
              <a:rPr lang="en-AU" dirty="0" smtClean="0"/>
              <a:t>Video – Self Service</a:t>
            </a:r>
            <a:endParaRPr lang="en-US" dirty="0"/>
          </a:p>
        </p:txBody>
      </p:sp>
    </p:spTree>
    <p:extLst>
      <p:ext uri="{BB962C8B-B14F-4D97-AF65-F5344CB8AC3E}">
        <p14:creationId xmlns:p14="http://schemas.microsoft.com/office/powerpoint/2010/main" val="170657651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0"/>
          </p:nvPr>
        </p:nvSpPr>
        <p:spPr>
          <a:xfrm>
            <a:off x="519113" y="1447801"/>
            <a:ext cx="5881688" cy="3748719"/>
          </a:xfrm>
        </p:spPr>
        <p:txBody>
          <a:bodyPr/>
          <a:lstStyle/>
          <a:p>
            <a:r>
              <a:rPr lang="en-US" sz="2800" dirty="0" smtClean="0"/>
              <a:t>Use automation</a:t>
            </a:r>
          </a:p>
          <a:p>
            <a:pPr lvl="1"/>
            <a:r>
              <a:rPr lang="en-US" sz="2400" dirty="0" smtClean="0"/>
              <a:t>Leverage workflow service in SCVMM SSP 2.0</a:t>
            </a:r>
          </a:p>
          <a:p>
            <a:pPr lvl="1"/>
            <a:r>
              <a:rPr lang="en-US" sz="2400" dirty="0" smtClean="0"/>
              <a:t>Create &amp; assign roles/permissions for business and IT admin</a:t>
            </a:r>
          </a:p>
          <a:p>
            <a:pPr lvl="1"/>
            <a:r>
              <a:rPr lang="en-US" sz="2400" dirty="0"/>
              <a:t>Request and build business specific </a:t>
            </a:r>
            <a:r>
              <a:rPr lang="en-US" sz="2400" dirty="0" smtClean="0"/>
              <a:t>infrastructures (submit &amp; approval)</a:t>
            </a:r>
          </a:p>
          <a:p>
            <a:pPr lvl="1"/>
            <a:r>
              <a:rPr lang="en-US" sz="2400" dirty="0" smtClean="0"/>
              <a:t>Map infrastructure to existing VM templates</a:t>
            </a:r>
          </a:p>
          <a:p>
            <a:pPr lvl="1"/>
            <a:r>
              <a:rPr lang="en-US" sz="2400" dirty="0" smtClean="0"/>
              <a:t>Create &amp; retire VMs on-demand</a:t>
            </a:r>
            <a:endParaRPr lang="en-US" sz="2400" dirty="0"/>
          </a:p>
        </p:txBody>
      </p:sp>
      <p:sp>
        <p:nvSpPr>
          <p:cNvPr id="5" name="Rounded Rectangle 4"/>
          <p:cNvSpPr/>
          <p:nvPr/>
        </p:nvSpPr>
        <p:spPr>
          <a:xfrm>
            <a:off x="7315200" y="1311322"/>
            <a:ext cx="4531057" cy="5430671"/>
          </a:xfrm>
          <a:prstGeom prst="roundRect">
            <a:avLst/>
          </a:prstGeom>
          <a:solidFill>
            <a:schemeClr val="tx2">
              <a:lumMod val="75000"/>
            </a:schemeClr>
          </a:soli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 name="Content Placeholder 2"/>
          <p:cNvSpPr txBox="1">
            <a:spLocks/>
          </p:cNvSpPr>
          <p:nvPr/>
        </p:nvSpPr>
        <p:spPr>
          <a:xfrm>
            <a:off x="7533563" y="1407389"/>
            <a:ext cx="4258101" cy="4810345"/>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Tx/>
              <a:buNone/>
              <a:defRPr/>
            </a:pPr>
            <a:r>
              <a:rPr lang="en-US" sz="2400" b="1" dirty="0" smtClean="0">
                <a:solidFill>
                  <a:srgbClr val="FFFF00"/>
                </a:solidFill>
              </a:rPr>
              <a:t>Benefits</a:t>
            </a:r>
            <a:endParaRPr lang="en-US" sz="1800" b="1" dirty="0" smtClean="0">
              <a:solidFill>
                <a:srgbClr val="FFFF00"/>
              </a:solidFill>
            </a:endParaRPr>
          </a:p>
          <a:p>
            <a:pPr marL="0" indent="0">
              <a:lnSpc>
                <a:spcPct val="120000"/>
              </a:lnSpc>
              <a:buFontTx/>
              <a:buNone/>
              <a:defRPr/>
            </a:pPr>
            <a:r>
              <a:rPr lang="en-US" sz="1800" b="1" dirty="0" smtClean="0">
                <a:solidFill>
                  <a:srgbClr val="FFC000"/>
                </a:solidFill>
              </a:rPr>
              <a:t>Faster time to market</a:t>
            </a:r>
          </a:p>
          <a:p>
            <a:pPr marL="457200" lvl="1" indent="0">
              <a:lnSpc>
                <a:spcPct val="120000"/>
              </a:lnSpc>
              <a:buFontTx/>
              <a:buNone/>
              <a:defRPr/>
            </a:pPr>
            <a:r>
              <a:rPr lang="en-US" sz="1600" dirty="0" smtClean="0"/>
              <a:t>Automation without compromising control</a:t>
            </a:r>
          </a:p>
          <a:p>
            <a:pPr marL="6350" indent="0">
              <a:lnSpc>
                <a:spcPct val="120000"/>
              </a:lnSpc>
              <a:buFontTx/>
              <a:buNone/>
              <a:defRPr/>
            </a:pPr>
            <a:r>
              <a:rPr lang="en-US" sz="1800" b="1" dirty="0" smtClean="0">
                <a:solidFill>
                  <a:srgbClr val="FFC000"/>
                </a:solidFill>
              </a:rPr>
              <a:t>Reduce administration overhead</a:t>
            </a:r>
          </a:p>
          <a:p>
            <a:pPr marL="0" indent="0">
              <a:lnSpc>
                <a:spcPct val="120000"/>
              </a:lnSpc>
              <a:buFontTx/>
              <a:buNone/>
              <a:defRPr/>
            </a:pPr>
            <a:r>
              <a:rPr lang="en-US" sz="1800" b="1" dirty="0" smtClean="0">
                <a:solidFill>
                  <a:srgbClr val="FFC000"/>
                </a:solidFill>
              </a:rPr>
              <a:t>Business units can request resources on demand</a:t>
            </a:r>
          </a:p>
          <a:p>
            <a:pPr marL="6350" lvl="1" indent="0">
              <a:lnSpc>
                <a:spcPct val="120000"/>
              </a:lnSpc>
              <a:buFontTx/>
              <a:buNone/>
              <a:defRPr/>
            </a:pPr>
            <a:endParaRPr lang="en-US" sz="2400" b="1" dirty="0" smtClean="0">
              <a:solidFill>
                <a:schemeClr val="accent1"/>
              </a:solidFill>
            </a:endParaRPr>
          </a:p>
          <a:p>
            <a:pPr marL="6350" lvl="1" indent="0">
              <a:lnSpc>
                <a:spcPct val="120000"/>
              </a:lnSpc>
              <a:buFontTx/>
              <a:buNone/>
              <a:defRPr/>
            </a:pPr>
            <a:r>
              <a:rPr lang="en-US" sz="2400" b="1" dirty="0" smtClean="0">
                <a:solidFill>
                  <a:srgbClr val="00B0F0"/>
                </a:solidFill>
              </a:rPr>
              <a:t>Tools</a:t>
            </a:r>
            <a:endParaRPr lang="en-US" sz="2400" b="1" dirty="0">
              <a:solidFill>
                <a:srgbClr val="00B0F0"/>
              </a:solidFill>
            </a:endParaRPr>
          </a:p>
          <a:p>
            <a:pPr marL="6350" lvl="1" indent="0">
              <a:lnSpc>
                <a:spcPct val="120000"/>
              </a:lnSpc>
              <a:buFontTx/>
              <a:buNone/>
              <a:defRPr/>
            </a:pPr>
            <a:r>
              <a:rPr lang="en-US" sz="1200" dirty="0" smtClean="0"/>
              <a:t>System Center Virtual Machine Manager 2008 R2</a:t>
            </a:r>
          </a:p>
          <a:p>
            <a:pPr marL="6350" lvl="1" indent="0">
              <a:lnSpc>
                <a:spcPct val="120000"/>
              </a:lnSpc>
              <a:buFontTx/>
              <a:buNone/>
              <a:defRPr/>
            </a:pPr>
            <a:r>
              <a:rPr lang="en-US" sz="1200" dirty="0" smtClean="0"/>
              <a:t>System Center Virtual Machine Manager Self Service Portal (SCVMM SSP 2.0)</a:t>
            </a:r>
          </a:p>
        </p:txBody>
      </p:sp>
    </p:spTree>
    <p:extLst>
      <p:ext uri="{BB962C8B-B14F-4D97-AF65-F5344CB8AC3E}">
        <p14:creationId xmlns:p14="http://schemas.microsoft.com/office/powerpoint/2010/main" val="382872495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 y="2830459"/>
            <a:ext cx="2738268"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3" name="Title 2"/>
          <p:cNvSpPr>
            <a:spLocks noGrp="1"/>
          </p:cNvSpPr>
          <p:nvPr>
            <p:ph type="ctrTitle"/>
          </p:nvPr>
        </p:nvSpPr>
        <p:spPr>
          <a:xfrm>
            <a:off x="836613" y="806956"/>
            <a:ext cx="9323387" cy="1523494"/>
          </a:xfrm>
        </p:spPr>
        <p:txBody>
          <a:bodyPr/>
          <a:lstStyle/>
          <a:p>
            <a:pPr>
              <a:lnSpc>
                <a:spcPct val="80000"/>
              </a:lnSpc>
            </a:pPr>
            <a:r>
              <a:rPr lang="en-US" sz="4400" b="1" dirty="0">
                <a:latin typeface="Arial Black" pitchFamily="34" charset="0"/>
              </a:rPr>
              <a:t>PRIVATE</a:t>
            </a:r>
            <a:r>
              <a:rPr lang="en-US" sz="4400" dirty="0"/>
              <a:t> </a:t>
            </a:r>
            <a:r>
              <a:rPr lang="en-US" sz="4400" dirty="0" smtClean="0"/>
              <a:t>CLOUD DRIVERS</a:t>
            </a:r>
            <a:endParaRPr lang="en-US" sz="4400" dirty="0"/>
          </a:p>
        </p:txBody>
      </p:sp>
      <p:sp>
        <p:nvSpPr>
          <p:cNvPr id="9" name="Right Arrow 8"/>
          <p:cNvSpPr/>
          <p:nvPr/>
        </p:nvSpPr>
        <p:spPr bwMode="auto">
          <a:xfrm>
            <a:off x="7388056" y="2343150"/>
            <a:ext cx="3429000" cy="3562350"/>
          </a:xfrm>
          <a:prstGeom prst="rightArrow">
            <a:avLst>
              <a:gd name="adj1" fmla="val 73216"/>
              <a:gd name="adj2" fmla="val 50000"/>
            </a:avLst>
          </a:prstGeom>
          <a:solidFill>
            <a:srgbClr val="429A16"/>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3" name="Rectangle 12"/>
          <p:cNvSpPr/>
          <p:nvPr/>
        </p:nvSpPr>
        <p:spPr bwMode="auto">
          <a:xfrm>
            <a:off x="747713" y="3673585"/>
            <a:ext cx="2198835" cy="74601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Resource Pooling</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6" name="Rectangle 15"/>
          <p:cNvSpPr/>
          <p:nvPr/>
        </p:nvSpPr>
        <p:spPr bwMode="auto">
          <a:xfrm>
            <a:off x="7758114" y="3676185"/>
            <a:ext cx="2463800" cy="7434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Control &amp; Customize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7" name="Rectangle 16"/>
          <p:cNvSpPr/>
          <p:nvPr/>
        </p:nvSpPr>
        <p:spPr bwMode="auto">
          <a:xfrm>
            <a:off x="2771949" y="2832100"/>
            <a:ext cx="2282655"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8" name="Rectangle 17"/>
          <p:cNvSpPr/>
          <p:nvPr/>
        </p:nvSpPr>
        <p:spPr bwMode="auto">
          <a:xfrm>
            <a:off x="3140393" y="3676185"/>
            <a:ext cx="2103120" cy="53810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ct val="900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Elasticity</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1" name="Rectangle 10"/>
          <p:cNvSpPr/>
          <p:nvPr/>
        </p:nvSpPr>
        <p:spPr bwMode="auto">
          <a:xfrm>
            <a:off x="5080004" y="2832100"/>
            <a:ext cx="2282655"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5430524" y="3676185"/>
            <a:ext cx="2097235" cy="6418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Self - Service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402617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ppt_x</p:attrName>
                                        </p:attrNameLst>
                                      </p:cBhvr>
                                      <p:tavLst>
                                        <p:tav tm="0">
                                          <p:val>
                                            <p:strVal val="#ppt_x-#ppt_w*1.125000"/>
                                          </p:val>
                                        </p:tav>
                                        <p:tav tm="100000">
                                          <p:val>
                                            <p:strVal val="#ppt_x"/>
                                          </p:val>
                                        </p:tav>
                                      </p:tavLst>
                                    </p:anim>
                                    <p:animEffect transition="in" filter="wipe(right)">
                                      <p:cBhvr>
                                        <p:cTn id="24" dur="500"/>
                                        <p:tgtEl>
                                          <p:spTgt spid="11"/>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ppt_x</p:attrName>
                                        </p:attrNameLst>
                                      </p:cBhvr>
                                      <p:tavLst>
                                        <p:tav tm="0">
                                          <p:val>
                                            <p:strVal val="#ppt_x-#ppt_w*1.125000"/>
                                          </p:val>
                                        </p:tav>
                                        <p:tav tm="100000">
                                          <p:val>
                                            <p:strVal val="#ppt_x"/>
                                          </p:val>
                                        </p:tav>
                                      </p:tavLst>
                                    </p:anim>
                                    <p:animEffect transition="in" filter="wipe(right)">
                                      <p:cBhvr>
                                        <p:cTn id="28" dur="500"/>
                                        <p:tgtEl>
                                          <p:spTgt spid="14"/>
                                        </p:tgtEl>
                                      </p:cBhvr>
                                    </p:animEffect>
                                  </p:childTnLst>
                                </p:cTn>
                              </p:par>
                              <p:par>
                                <p:cTn id="29" presetID="12" presetClass="entr" presetSubtype="8"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right)">
                                      <p:cBhvr>
                                        <p:cTn id="36" dur="500"/>
                                        <p:tgtEl>
                                          <p:spTgt spid="16"/>
                                        </p:tgtEl>
                                      </p:cBhvr>
                                    </p:animEffect>
                                  </p:childTnLst>
                                </p:cTn>
                              </p:par>
                            </p:childTnLst>
                          </p:cTn>
                        </p:par>
                        <p:par>
                          <p:cTn id="37" fill="hold">
                            <p:stCondLst>
                              <p:cond delay="1250"/>
                            </p:stCondLst>
                            <p:childTnLst>
                              <p:par>
                                <p:cTn id="38" presetID="3" presetClass="emph" presetSubtype="2" fill="hold" grpId="1" nodeType="afterEffect">
                                  <p:stCondLst>
                                    <p:cond delay="0"/>
                                  </p:stCondLst>
                                  <p:childTnLst>
                                    <p:animClr clrSpc="rgb" dir="cw">
                                      <p:cBhvr override="childStyle">
                                        <p:cTn id="39" dur="1000" fill="hold"/>
                                        <p:tgtEl>
                                          <p:spTgt spid="16"/>
                                        </p:tgtEl>
                                        <p:attrNameLst>
                                          <p:attrName>style.color</p:attrName>
                                        </p:attrNameLst>
                                      </p:cBhvr>
                                      <p:to>
                                        <a:srgbClr val="595959"/>
                                      </p:to>
                                    </p:animClr>
                                  </p:childTnLst>
                                </p:cTn>
                              </p:par>
                              <p:par>
                                <p:cTn id="40" presetID="19" presetClass="emph" presetSubtype="0" fill="hold" grpId="1" nodeType="withEffect">
                                  <p:stCondLst>
                                    <p:cond delay="0"/>
                                  </p:stCondLst>
                                  <p:childTnLst>
                                    <p:animClr clrSpc="rgb" dir="cw">
                                      <p:cBhvr override="childStyle">
                                        <p:cTn id="41" dur="1000" fill="hold"/>
                                        <p:tgtEl>
                                          <p:spTgt spid="9"/>
                                        </p:tgtEl>
                                        <p:attrNameLst>
                                          <p:attrName>style.color</p:attrName>
                                        </p:attrNameLst>
                                      </p:cBhvr>
                                      <p:to>
                                        <a:srgbClr val="FFFFFF"/>
                                      </p:to>
                                    </p:animClr>
                                    <p:animClr clrSpc="rgb" dir="cw">
                                      <p:cBhvr>
                                        <p:cTn id="42" dur="1000" fill="hold"/>
                                        <p:tgtEl>
                                          <p:spTgt spid="9"/>
                                        </p:tgtEl>
                                        <p:attrNameLst>
                                          <p:attrName>fillcolor</p:attrName>
                                        </p:attrNameLst>
                                      </p:cBhvr>
                                      <p:to>
                                        <a:srgbClr val="FFFFFF"/>
                                      </p:to>
                                    </p:animClr>
                                    <p:set>
                                      <p:cBhvr>
                                        <p:cTn id="43" dur="1000" fill="hold"/>
                                        <p:tgtEl>
                                          <p:spTgt spid="9"/>
                                        </p:tgtEl>
                                        <p:attrNameLst>
                                          <p:attrName>fill.type</p:attrName>
                                        </p:attrNameLst>
                                      </p:cBhvr>
                                      <p:to>
                                        <p:strVal val="solid"/>
                                      </p:to>
                                    </p:set>
                                    <p:set>
                                      <p:cBhvr>
                                        <p:cTn id="44" dur="1000" fill="hold"/>
                                        <p:tgtEl>
                                          <p:spTgt spid="9"/>
                                        </p:tgtEl>
                                        <p:attrNameLst>
                                          <p:attrName>fill.on</p:attrName>
                                        </p:attrNameLst>
                                      </p:cBhvr>
                                      <p:to>
                                        <p:strVal val="true"/>
                                      </p:to>
                                    </p:set>
                                  </p:childTnLst>
                                </p:cTn>
                              </p:par>
                              <p:par>
                                <p:cTn id="45" presetID="42" presetClass="path" presetSubtype="0" accel="50000" decel="50000" fill="hold" grpId="1" nodeType="withEffect">
                                  <p:stCondLst>
                                    <p:cond delay="0"/>
                                  </p:stCondLst>
                                  <p:childTnLst>
                                    <p:animMotion origin="layout" path="M 4.16667E-7 -3.7037E-7 L 4.16667E-7 0.07616 " pathEditMode="relative" rAng="0" ptsTypes="AA">
                                      <p:cBhvr>
                                        <p:cTn id="46" dur="1000" fill="hold"/>
                                        <p:tgtEl>
                                          <p:spTgt spid="12"/>
                                        </p:tgtEl>
                                        <p:attrNameLst>
                                          <p:attrName>ppt_x</p:attrName>
                                          <p:attrName>ppt_y</p:attrName>
                                        </p:attrNameLst>
                                      </p:cBhvr>
                                      <p:rCtr x="0" y="3796"/>
                                    </p:animMotion>
                                  </p:childTnLst>
                                </p:cTn>
                              </p:par>
                              <p:par>
                                <p:cTn id="47" presetID="42" presetClass="path" presetSubtype="0" accel="50000" decel="50000" fill="hold" grpId="1" nodeType="withEffect">
                                  <p:stCondLst>
                                    <p:cond delay="0"/>
                                  </p:stCondLst>
                                  <p:childTnLst>
                                    <p:animMotion origin="layout" path="M -2.29167E-6 3.7037E-6 L -2.29167E-6 0.07662 " pathEditMode="relative" rAng="0" ptsTypes="AA">
                                      <p:cBhvr>
                                        <p:cTn id="48" dur="1000" fill="hold"/>
                                        <p:tgtEl>
                                          <p:spTgt spid="13"/>
                                        </p:tgtEl>
                                        <p:attrNameLst>
                                          <p:attrName>ppt_x</p:attrName>
                                          <p:attrName>ppt_y</p:attrName>
                                        </p:attrNameLst>
                                      </p:cBhvr>
                                      <p:rCtr x="0" y="3819"/>
                                    </p:animMotion>
                                  </p:childTnLst>
                                </p:cTn>
                              </p:par>
                              <p:par>
                                <p:cTn id="49" presetID="42" presetClass="path" presetSubtype="0" accel="50000" decel="50000" fill="hold" grpId="1" nodeType="withEffect">
                                  <p:stCondLst>
                                    <p:cond delay="0"/>
                                  </p:stCondLst>
                                  <p:childTnLst>
                                    <p:animMotion origin="layout" path="M 4.79167E-6 -1.85185E-6 L 4.79167E-6 0.07593 " pathEditMode="relative" rAng="0" ptsTypes="AA">
                                      <p:cBhvr>
                                        <p:cTn id="50" dur="1000" fill="hold"/>
                                        <p:tgtEl>
                                          <p:spTgt spid="17"/>
                                        </p:tgtEl>
                                        <p:attrNameLst>
                                          <p:attrName>ppt_x</p:attrName>
                                          <p:attrName>ppt_y</p:attrName>
                                        </p:attrNameLst>
                                      </p:cBhvr>
                                      <p:rCtr x="0" y="3796"/>
                                    </p:animMotion>
                                  </p:childTnLst>
                                </p:cTn>
                              </p:par>
                              <p:par>
                                <p:cTn id="51" presetID="42" presetClass="path" presetSubtype="0" accel="50000" decel="50000" fill="hold" grpId="1" nodeType="withEffect">
                                  <p:stCondLst>
                                    <p:cond delay="0"/>
                                  </p:stCondLst>
                                  <p:childTnLst>
                                    <p:animMotion origin="layout" path="M -1.66667E-6 -1.48148E-6 L -1.66667E-6 0.09144 " pathEditMode="relative" rAng="0" ptsTypes="AA">
                                      <p:cBhvr>
                                        <p:cTn id="52" dur="1000" fill="hold"/>
                                        <p:tgtEl>
                                          <p:spTgt spid="18"/>
                                        </p:tgtEl>
                                        <p:attrNameLst>
                                          <p:attrName>ppt_x</p:attrName>
                                          <p:attrName>ppt_y</p:attrName>
                                        </p:attrNameLst>
                                      </p:cBhvr>
                                      <p:rCtr x="0" y="4560"/>
                                    </p:animMotion>
                                  </p:childTnLst>
                                </p:cTn>
                              </p:par>
                              <p:par>
                                <p:cTn id="53" presetID="42" presetClass="path" presetSubtype="0" accel="50000" decel="50000" fill="hold" grpId="1" nodeType="withEffect">
                                  <p:stCondLst>
                                    <p:cond delay="0"/>
                                  </p:stCondLst>
                                  <p:childTnLst>
                                    <p:animMotion origin="layout" path="M 1.875E-6 -1.85185E-6 L 1.875E-6 0.07593 " pathEditMode="relative" rAng="0" ptsTypes="AA">
                                      <p:cBhvr>
                                        <p:cTn id="54" dur="1000" fill="hold"/>
                                        <p:tgtEl>
                                          <p:spTgt spid="11"/>
                                        </p:tgtEl>
                                        <p:attrNameLst>
                                          <p:attrName>ppt_x</p:attrName>
                                          <p:attrName>ppt_y</p:attrName>
                                        </p:attrNameLst>
                                      </p:cBhvr>
                                      <p:rCtr x="0" y="3796"/>
                                    </p:animMotion>
                                  </p:childTnLst>
                                </p:cTn>
                              </p:par>
                              <p:par>
                                <p:cTn id="55" presetID="42" presetClass="path" presetSubtype="0" accel="50000" decel="50000" fill="hold" grpId="1" nodeType="withEffect">
                                  <p:stCondLst>
                                    <p:cond delay="0"/>
                                  </p:stCondLst>
                                  <p:childTnLst>
                                    <p:animMotion origin="layout" path="M -1.875E-6 -3.7037E-7 L -1.875E-6 0.0838 " pathEditMode="relative" rAng="0" ptsTypes="AA">
                                      <p:cBhvr>
                                        <p:cTn id="56" dur="1000" fill="hold"/>
                                        <p:tgtEl>
                                          <p:spTgt spid="14"/>
                                        </p:tgtEl>
                                        <p:attrNameLst>
                                          <p:attrName>ppt_x</p:attrName>
                                          <p:attrName>ppt_y</p:attrName>
                                        </p:attrNameLst>
                                      </p:cBhvr>
                                      <p:rCtr x="0" y="4190"/>
                                    </p:animMotion>
                                  </p:childTnLst>
                                </p:cTn>
                              </p:par>
                              <p:par>
                                <p:cTn id="57" presetID="42" presetClass="path" presetSubtype="0" accel="50000" decel="50000" fill="hold" grpId="2" nodeType="withEffect">
                                  <p:stCondLst>
                                    <p:cond delay="0"/>
                                  </p:stCondLst>
                                  <p:childTnLst>
                                    <p:animMotion origin="layout" path="M -4.58333E-6 1.11111E-6 L -4.58333E-6 -0.09769 " pathEditMode="relative" rAng="0" ptsTypes="AA">
                                      <p:cBhvr>
                                        <p:cTn id="58" dur="1000" fill="hold"/>
                                        <p:tgtEl>
                                          <p:spTgt spid="9"/>
                                        </p:tgtEl>
                                        <p:attrNameLst>
                                          <p:attrName>ppt_x</p:attrName>
                                          <p:attrName>ppt_y</p:attrName>
                                        </p:attrNameLst>
                                      </p:cBhvr>
                                      <p:rCtr x="0" y="-4884"/>
                                    </p:animMotion>
                                  </p:childTnLst>
                                </p:cTn>
                              </p:par>
                              <p:par>
                                <p:cTn id="59" presetID="42" presetClass="path" presetSubtype="0" accel="50000" decel="50000" fill="hold" grpId="2" nodeType="withEffect">
                                  <p:stCondLst>
                                    <p:cond delay="0"/>
                                  </p:stCondLst>
                                  <p:childTnLst>
                                    <p:animMotion origin="layout" path="M 2.08333E-7 2.22222E-6 L 2.08333E-7 -0.10139 " pathEditMode="relative" rAng="0" ptsTypes="AA">
                                      <p:cBhvr>
                                        <p:cTn id="60" dur="1000" fill="hold"/>
                                        <p:tgtEl>
                                          <p:spTgt spid="16"/>
                                        </p:tgtEl>
                                        <p:attrNameLst>
                                          <p:attrName>ppt_x</p:attrName>
                                          <p:attrName>ppt_y</p:attrName>
                                        </p:attrNameLst>
                                      </p:cBhvr>
                                      <p:rCtr x="0" y="-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9" grpId="0" animBg="1"/>
      <p:bldP spid="9" grpId="1" animBg="1"/>
      <p:bldP spid="9" grpId="2" animBg="1"/>
      <p:bldP spid="13" grpId="0"/>
      <p:bldP spid="13" grpId="1"/>
      <p:bldP spid="16" grpId="0"/>
      <p:bldP spid="16" grpId="1"/>
      <p:bldP spid="16" grpId="2"/>
      <p:bldP spid="17" grpId="0" animBg="1"/>
      <p:bldP spid="17" grpId="1" animBg="1"/>
      <p:bldP spid="18" grpId="0"/>
      <p:bldP spid="18" grpId="1"/>
      <p:bldP spid="11" grpId="0" animBg="1"/>
      <p:bldP spid="11" grpId="1" animBg="1"/>
      <p:bldP spid="14" grpId="0"/>
      <p:bldP spid="14"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3" y="228600"/>
            <a:ext cx="11149013" cy="609398"/>
          </a:xfrm>
        </p:spPr>
        <p:txBody>
          <a:bodyPr/>
          <a:lstStyle/>
          <a:p>
            <a:r>
              <a:rPr lang="en-US" dirty="0"/>
              <a:t>Control &amp; </a:t>
            </a:r>
            <a:r>
              <a:rPr lang="en-US" dirty="0" smtClean="0"/>
              <a:t>Customize Key </a:t>
            </a:r>
            <a:r>
              <a:rPr lang="en-US" dirty="0"/>
              <a:t>Steps</a:t>
            </a:r>
          </a:p>
        </p:txBody>
      </p:sp>
      <p:sp>
        <p:nvSpPr>
          <p:cNvPr id="8" name="Title 1"/>
          <p:cNvSpPr txBox="1">
            <a:spLocks/>
          </p:cNvSpPr>
          <p:nvPr/>
        </p:nvSpPr>
        <p:spPr>
          <a:xfrm>
            <a:off x="507868" y="797611"/>
            <a:ext cx="1117309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Drive standardization and compliance</a:t>
            </a:r>
          </a:p>
        </p:txBody>
      </p:sp>
      <p:sp>
        <p:nvSpPr>
          <p:cNvPr id="37" name="Title 1"/>
          <p:cNvSpPr txBox="1">
            <a:spLocks/>
          </p:cNvSpPr>
          <p:nvPr/>
        </p:nvSpPr>
        <p:spPr>
          <a:xfrm rot="16200000">
            <a:off x="-2375940" y="3821401"/>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DRIVE</a:t>
            </a:r>
            <a:endParaRPr lang="en-US" sz="4800" spc="0" dirty="0">
              <a:solidFill>
                <a:schemeClr val="bg2">
                  <a:alpha val="99000"/>
                </a:schemeClr>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178817492"/>
              </p:ext>
            </p:extLst>
          </p:nvPr>
        </p:nvGraphicFramePr>
        <p:xfrm>
          <a:off x="997086" y="1566153"/>
          <a:ext cx="4939203" cy="184912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0"/>
                        </a:spcBef>
                        <a:spcAft>
                          <a:spcPts val="600"/>
                        </a:spcAft>
                      </a:pPr>
                      <a:r>
                        <a:rPr lang="en-US" sz="1400" dirty="0" smtClean="0">
                          <a:solidFill>
                            <a:schemeClr val="tx1"/>
                          </a:solidFill>
                        </a:rPr>
                        <a:t>Measure usage</a:t>
                      </a:r>
                    </a:p>
                    <a:p>
                      <a:pPr>
                        <a:spcBef>
                          <a:spcPts val="0"/>
                        </a:spcBef>
                        <a:spcAft>
                          <a:spcPts val="600"/>
                        </a:spcAft>
                      </a:pPr>
                      <a:r>
                        <a:rPr lang="en-US" sz="1400" dirty="0" smtClean="0">
                          <a:solidFill>
                            <a:schemeClr val="tx1"/>
                          </a:solidFill>
                        </a:rPr>
                        <a:t>- Assign cost for</a:t>
                      </a:r>
                      <a:r>
                        <a:rPr lang="en-US" sz="1400" baseline="0" dirty="0" smtClean="0">
                          <a:solidFill>
                            <a:schemeClr val="tx1"/>
                          </a:solidFill>
                        </a:rPr>
                        <a:t> </a:t>
                      </a:r>
                      <a:r>
                        <a:rPr lang="en-US" sz="1400" dirty="0" smtClean="0">
                          <a:solidFill>
                            <a:schemeClr val="tx1"/>
                          </a:solidFill>
                        </a:rPr>
                        <a:t>each virtual machine</a:t>
                      </a:r>
                      <a:r>
                        <a:rPr lang="en-US" sz="1400" baseline="0" dirty="0" smtClean="0">
                          <a:solidFill>
                            <a:schemeClr val="tx1"/>
                          </a:solidFill>
                        </a:rPr>
                        <a:t> </a:t>
                      </a:r>
                      <a:r>
                        <a:rPr lang="en-US" sz="1400" dirty="0" smtClean="0">
                          <a:solidFill>
                            <a:schemeClr val="tx1"/>
                          </a:solidFill>
                        </a:rPr>
                        <a:t>template</a:t>
                      </a:r>
                    </a:p>
                    <a:p>
                      <a:pPr>
                        <a:spcBef>
                          <a:spcPts val="0"/>
                        </a:spcBef>
                        <a:spcAft>
                          <a:spcPts val="600"/>
                        </a:spcAft>
                      </a:pPr>
                      <a:r>
                        <a:rPr lang="en-US" sz="1400" dirty="0" smtClean="0">
                          <a:solidFill>
                            <a:schemeClr val="tx1"/>
                          </a:solidFill>
                        </a:rPr>
                        <a:t>- Usage reporting</a:t>
                      </a:r>
                    </a:p>
                    <a:p>
                      <a:pPr>
                        <a:spcBef>
                          <a:spcPts val="0"/>
                        </a:spcBef>
                        <a:spcAft>
                          <a:spcPts val="600"/>
                        </a:spcAft>
                      </a:pPr>
                      <a:r>
                        <a:rPr lang="en-US" sz="1400" dirty="0" smtClean="0">
                          <a:solidFill>
                            <a:schemeClr val="tx1"/>
                          </a:solidFill>
                        </a:rPr>
                        <a:t>- Charge back</a:t>
                      </a:r>
                      <a:r>
                        <a:rPr lang="en-US" sz="1400" baseline="0" dirty="0" smtClean="0">
                          <a:solidFill>
                            <a:schemeClr val="tx1"/>
                          </a:solidFill>
                        </a:rPr>
                        <a:t> </a:t>
                      </a:r>
                      <a:r>
                        <a:rPr lang="en-US" sz="1400" dirty="0" smtClean="0">
                          <a:solidFill>
                            <a:schemeClr val="tx1"/>
                          </a:solidFill>
                        </a:rPr>
                        <a:t>reporting</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0"/>
                        </a:spcBef>
                        <a:spcAft>
                          <a:spcPts val="600"/>
                        </a:spcAft>
                      </a:pPr>
                      <a:r>
                        <a:rPr lang="en-US" sz="1200" kern="1200" dirty="0" smtClean="0">
                          <a:solidFill>
                            <a:schemeClr val="tx1"/>
                          </a:solidFill>
                          <a:latin typeface="+mn-lt"/>
                          <a:ea typeface="+mn-ea"/>
                          <a:cs typeface="+mn-cs"/>
                        </a:rPr>
                        <a:t>System Center Virtual Machine Manager Self-Service Portal 2.0</a:t>
                      </a: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025191368"/>
              </p:ext>
            </p:extLst>
          </p:nvPr>
        </p:nvGraphicFramePr>
        <p:xfrm>
          <a:off x="6385164" y="1566153"/>
          <a:ext cx="4939203" cy="136144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0"/>
                        </a:spcBef>
                        <a:spcAft>
                          <a:spcPts val="600"/>
                        </a:spcAft>
                      </a:pPr>
                      <a:r>
                        <a:rPr lang="en-US" sz="1400" dirty="0" smtClean="0">
                          <a:solidFill>
                            <a:schemeClr val="tx1"/>
                          </a:solidFill>
                        </a:rPr>
                        <a:t>Manage private cloud</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0"/>
                        </a:spcBef>
                        <a:spcAft>
                          <a:spcPts val="600"/>
                        </a:spcAft>
                      </a:pPr>
                      <a:r>
                        <a:rPr lang="en-US" sz="1200" kern="1200" dirty="0" smtClean="0">
                          <a:solidFill>
                            <a:schemeClr val="tx1"/>
                          </a:solidFill>
                          <a:latin typeface="+mn-lt"/>
                          <a:ea typeface="+mn-ea"/>
                          <a:cs typeface="+mn-cs"/>
                        </a:rPr>
                        <a:t>System Center Virtual Machine Manager 2008 R2</a:t>
                      </a:r>
                    </a:p>
                    <a:p>
                      <a:pPr marL="0" algn="l" defTabSz="914363" rtl="0" eaLnBrk="1" latinLnBrk="0" hangingPunct="1">
                        <a:spcBef>
                          <a:spcPts val="0"/>
                        </a:spcBef>
                        <a:spcAft>
                          <a:spcPts val="600"/>
                        </a:spcAft>
                      </a:pPr>
                      <a:r>
                        <a:rPr lang="en-US" sz="1200" kern="1200" dirty="0" smtClean="0">
                          <a:solidFill>
                            <a:schemeClr val="tx1"/>
                          </a:solidFill>
                          <a:latin typeface="+mn-lt"/>
                          <a:ea typeface="+mn-ea"/>
                          <a:cs typeface="+mn-cs"/>
                        </a:rPr>
                        <a:t>System Center Operations Manager 2007 R2 Management Packs</a:t>
                      </a: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grpSp>
        <p:nvGrpSpPr>
          <p:cNvPr id="9" name="Group 8"/>
          <p:cNvGrpSpPr/>
          <p:nvPr/>
        </p:nvGrpSpPr>
        <p:grpSpPr>
          <a:xfrm>
            <a:off x="10090420" y="3510887"/>
            <a:ext cx="1108345" cy="756317"/>
            <a:chOff x="10243867" y="3510883"/>
            <a:chExt cx="1108345" cy="756317"/>
          </a:xfrm>
        </p:grpSpPr>
        <p:sp>
          <p:nvSpPr>
            <p:cNvPr id="7" name="Rounded Rectangle 6"/>
            <p:cNvSpPr/>
            <p:nvPr/>
          </p:nvSpPr>
          <p:spPr bwMode="auto">
            <a:xfrm>
              <a:off x="10243867" y="3510883"/>
              <a:ext cx="1108345" cy="756317"/>
            </a:xfrm>
            <a:prstGeom prst="roundRect">
              <a:avLst>
                <a:gd name="adj" fmla="val 8271"/>
              </a:avLst>
            </a:prstGeom>
            <a:solidFill>
              <a:schemeClr val="tx1"/>
            </a:solidFill>
            <a:ln>
              <a:noFill/>
              <a:headEnd type="none" w="med" len="med"/>
              <a:tailEnd type="none" w="med" len="med"/>
            </a:ln>
            <a:effectLst>
              <a:outerShdw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077" name="Picture 5" descr="C:\Users\victor.melniciuc\Desktop\==Work\TechEd SQL deck\assets\SusCentr_Operation-Man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7702" y="3611096"/>
              <a:ext cx="785494" cy="551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349720" y="3479575"/>
            <a:ext cx="1108345" cy="756317"/>
            <a:chOff x="6426152" y="3479571"/>
            <a:chExt cx="1108345" cy="756317"/>
          </a:xfrm>
        </p:grpSpPr>
        <p:sp>
          <p:nvSpPr>
            <p:cNvPr id="69" name="Rounded Rectangle 68"/>
            <p:cNvSpPr/>
            <p:nvPr/>
          </p:nvSpPr>
          <p:spPr bwMode="auto">
            <a:xfrm>
              <a:off x="6426152" y="3479571"/>
              <a:ext cx="1108345" cy="756317"/>
            </a:xfrm>
            <a:prstGeom prst="roundRect">
              <a:avLst>
                <a:gd name="adj" fmla="val 8271"/>
              </a:avLst>
            </a:prstGeom>
            <a:solidFill>
              <a:schemeClr val="tx1"/>
            </a:solidFill>
            <a:ln>
              <a:noFill/>
              <a:headEnd type="none" w="med" len="med"/>
              <a:tailEnd type="none" w="med" len="med"/>
            </a:ln>
            <a:effectLst>
              <a:outerShdw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078" name="Picture 6" descr="C:\Users\victor.melniciuc\Desktop\==Work\TechEd SQL deck\assets\SusCentr_VirtM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635" y="3581400"/>
              <a:ext cx="910427" cy="551623"/>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5" descr="C:\Users\victor.melniciuc\Desktop\==Work\TechEd SQL deck\assets\Server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225" y="5540042"/>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victor.melniciuc\Desktop\==Work\TechEd SQL deck\assets\Server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5741" y="5540042"/>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victor.melniciuc\Desktop\==Work\TechEd SQL deck\assets\Server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2257" y="5540042"/>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2257" y="5258378"/>
            <a:ext cx="1076325" cy="61504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2257" y="4949650"/>
            <a:ext cx="1076325" cy="6150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2257" y="4642128"/>
            <a:ext cx="1076325" cy="6150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276" y="5258378"/>
            <a:ext cx="1076325" cy="61504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276" y="4949650"/>
            <a:ext cx="1076325" cy="6150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9225" y="5258378"/>
            <a:ext cx="1076325" cy="61504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9225" y="4949650"/>
            <a:ext cx="1076325" cy="61504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9225" y="4642128"/>
            <a:ext cx="1076325" cy="61504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victor.melniciuc\Desktop\==Work\TechEd SQL deck\assets\platfor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9012" y="3857730"/>
            <a:ext cx="22288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victor.melniciuc\Desktop\==Work\TechEd SQL deck\assets\WarningSig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5930" y="5725936"/>
            <a:ext cx="557873" cy="5136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victor.melniciuc\Desktop\==Work\TechEd SQL deck\assets\Dots-BLA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2030" y="5011605"/>
            <a:ext cx="482817" cy="24677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C:\Users\victor.melniciuc\Desktop\==Work\TechEd SQL deck\assets\Dots-BLA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9011" y="4726530"/>
            <a:ext cx="482817" cy="2467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victor.melniciuc\Desktop\==Work\TechEd SQL deck\assets\Dots-RE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9505" y="4711781"/>
            <a:ext cx="523042" cy="2615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ictor.melniciuc\Desktop\==Work\TechEd SQL deck\assets\Screen-Smal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0836" y="5918177"/>
            <a:ext cx="384714" cy="31601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victor.melniciuc\Desktop\==Work\TechEd SQL deck\assets\Screen-Smal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67351" y="5918177"/>
            <a:ext cx="384714" cy="31601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victor.melniciuc\Desktop\==Work\TechEd SQL deck\assets\Screen-Smal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43867" y="5918177"/>
            <a:ext cx="384714" cy="31601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7" descr="C:\Users\victor.melniciuc\Desktop\==Work\TechEd SQL deck\assets\ServerVer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5551" y="3510883"/>
            <a:ext cx="466317" cy="693694"/>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rot="18900000">
            <a:off x="7547174" y="4390125"/>
            <a:ext cx="357035" cy="275514"/>
          </a:xfrm>
          <a:prstGeom prst="rightArrow">
            <a:avLst/>
          </a:prstGeom>
          <a:solidFill>
            <a:schemeClr val="tx1">
              <a:alpha val="58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1" name="Right Arrow 50"/>
          <p:cNvSpPr/>
          <p:nvPr/>
        </p:nvSpPr>
        <p:spPr bwMode="auto">
          <a:xfrm rot="13500000">
            <a:off x="9562601" y="4390127"/>
            <a:ext cx="357035" cy="275514"/>
          </a:xfrm>
          <a:prstGeom prst="rightArrow">
            <a:avLst/>
          </a:prstGeom>
          <a:solidFill>
            <a:schemeClr val="tx1">
              <a:alpha val="58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2" name="Right Arrow 51"/>
          <p:cNvSpPr/>
          <p:nvPr/>
        </p:nvSpPr>
        <p:spPr bwMode="auto">
          <a:xfrm rot="16200000">
            <a:off x="8535387" y="4574021"/>
            <a:ext cx="357035" cy="275514"/>
          </a:xfrm>
          <a:prstGeom prst="rightArrow">
            <a:avLst/>
          </a:prstGeom>
          <a:solidFill>
            <a:schemeClr val="tx1">
              <a:alpha val="58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11" name="Group 10"/>
          <p:cNvGrpSpPr/>
          <p:nvPr/>
        </p:nvGrpSpPr>
        <p:grpSpPr>
          <a:xfrm>
            <a:off x="8867352" y="3541717"/>
            <a:ext cx="779460" cy="620409"/>
            <a:chOff x="8867351" y="3541715"/>
            <a:chExt cx="779459" cy="620409"/>
          </a:xfrm>
        </p:grpSpPr>
        <p:pic>
          <p:nvPicPr>
            <p:cNvPr id="3075" name="Picture 3" descr="C:\Users\victor.melniciuc\Desktop\==Work\TechEd SQL deck\assets\scree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64846" y="3611097"/>
              <a:ext cx="681964" cy="55102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victor.melniciuc\Desktop\==Work\TechEd SQL deck\assets\Screen-Smal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67351" y="3541715"/>
              <a:ext cx="384714" cy="316015"/>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7" descr="C:\Users\victor.melniciuc\Desktop\==Work\TechEd SQL deck\assets\WarningSig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3455" y="3728196"/>
            <a:ext cx="557873" cy="51368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descr="C:\Users\victor.melniciuc\Desktop\==Work\TechEd SQL deck\assets\WarningSig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2655" y="3728196"/>
            <a:ext cx="557873" cy="51368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victor.melniciuc\Desktop\==Work\TechEd SQL deck\assets\Screen_7.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4599" y="4046071"/>
            <a:ext cx="2664542" cy="159293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victor.melniciuc\Desktop\==Work\TechEd SQL deck\assets\Screen_6.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4644" y="4430774"/>
            <a:ext cx="2279754" cy="1440804"/>
          </a:xfrm>
          <a:prstGeom prst="rect">
            <a:avLst/>
          </a:prstGeom>
          <a:noFill/>
          <a:extLst>
            <a:ext uri="{909E8E84-426E-40DD-AFC4-6F175D3DCCD1}">
              <a14:hiddenFill xmlns:a14="http://schemas.microsoft.com/office/drawing/2010/main">
                <a:solidFill>
                  <a:srgbClr val="FFFFFF"/>
                </a:solidFill>
              </a14:hiddenFill>
            </a:ext>
          </a:extLst>
        </p:spPr>
      </p:pic>
      <p:sp>
        <p:nvSpPr>
          <p:cNvPr id="58" name="Title 1"/>
          <p:cNvSpPr txBox="1">
            <a:spLocks/>
          </p:cNvSpPr>
          <p:nvPr/>
        </p:nvSpPr>
        <p:spPr>
          <a:xfrm>
            <a:off x="9552258" y="5035364"/>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sp>
        <p:nvSpPr>
          <p:cNvPr id="59" name="Title 1"/>
          <p:cNvSpPr txBox="1">
            <a:spLocks/>
          </p:cNvSpPr>
          <p:nvPr/>
        </p:nvSpPr>
        <p:spPr>
          <a:xfrm>
            <a:off x="8211827" y="5334658"/>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sp>
        <p:nvSpPr>
          <p:cNvPr id="60" name="Title 1"/>
          <p:cNvSpPr txBox="1">
            <a:spLocks/>
          </p:cNvSpPr>
          <p:nvPr/>
        </p:nvSpPr>
        <p:spPr>
          <a:xfrm>
            <a:off x="6828953" y="5035364"/>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sp>
        <p:nvSpPr>
          <p:cNvPr id="61" name="Title 1"/>
          <p:cNvSpPr txBox="1">
            <a:spLocks/>
          </p:cNvSpPr>
          <p:nvPr/>
        </p:nvSpPr>
        <p:spPr>
          <a:xfrm>
            <a:off x="974643" y="4099391"/>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a:solidFill>
                  <a:schemeClr val="accent1">
                    <a:alpha val="99000"/>
                  </a:schemeClr>
                </a:solidFill>
              </a:rPr>
              <a:t>Usage Reporting</a:t>
            </a:r>
          </a:p>
        </p:txBody>
      </p:sp>
      <p:sp>
        <p:nvSpPr>
          <p:cNvPr id="63" name="Title 1"/>
          <p:cNvSpPr txBox="1">
            <a:spLocks/>
          </p:cNvSpPr>
          <p:nvPr/>
        </p:nvSpPr>
        <p:spPr>
          <a:xfrm>
            <a:off x="2734597" y="3663835"/>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a:solidFill>
                  <a:schemeClr val="accent1">
                    <a:alpha val="99000"/>
                  </a:schemeClr>
                </a:solidFill>
              </a:rPr>
              <a:t>Chargeback</a:t>
            </a:r>
          </a:p>
        </p:txBody>
      </p:sp>
    </p:spTree>
    <p:extLst>
      <p:ext uri="{BB962C8B-B14F-4D97-AF65-F5344CB8AC3E}">
        <p14:creationId xmlns:p14="http://schemas.microsoft.com/office/powerpoint/2010/main" val="391921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50"/>
                                        <p:tgtEl>
                                          <p:spTgt spid="24"/>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fade">
                                      <p:cBhvr>
                                        <p:cTn id="17" dur="500"/>
                                        <p:tgtEl>
                                          <p:spTgt spid="3083"/>
                                        </p:tgtEl>
                                      </p:cBhvr>
                                    </p:animEffect>
                                    <p:anim calcmode="lin" valueType="num">
                                      <p:cBhvr>
                                        <p:cTn id="18" dur="500" fill="hold"/>
                                        <p:tgtEl>
                                          <p:spTgt spid="3083"/>
                                        </p:tgtEl>
                                        <p:attrNameLst>
                                          <p:attrName>ppt_x</p:attrName>
                                        </p:attrNameLst>
                                      </p:cBhvr>
                                      <p:tavLst>
                                        <p:tav tm="0">
                                          <p:val>
                                            <p:strVal val="#ppt_x"/>
                                          </p:val>
                                        </p:tav>
                                        <p:tav tm="100000">
                                          <p:val>
                                            <p:strVal val="#ppt_x"/>
                                          </p:val>
                                        </p:tav>
                                      </p:tavLst>
                                    </p:anim>
                                    <p:anim calcmode="lin" valueType="num">
                                      <p:cBhvr>
                                        <p:cTn id="19" dur="500" fill="hold"/>
                                        <p:tgtEl>
                                          <p:spTgt spid="30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082"/>
                                        </p:tgtEl>
                                        <p:attrNameLst>
                                          <p:attrName>style.visibility</p:attrName>
                                        </p:attrNameLst>
                                      </p:cBhvr>
                                      <p:to>
                                        <p:strVal val="visible"/>
                                      </p:to>
                                    </p:set>
                                    <p:animEffect transition="in" filter="fade">
                                      <p:cBhvr>
                                        <p:cTn id="22" dur="500"/>
                                        <p:tgtEl>
                                          <p:spTgt spid="3082"/>
                                        </p:tgtEl>
                                      </p:cBhvr>
                                    </p:animEffect>
                                    <p:anim calcmode="lin" valueType="num">
                                      <p:cBhvr>
                                        <p:cTn id="23" dur="500" fill="hold"/>
                                        <p:tgtEl>
                                          <p:spTgt spid="3082"/>
                                        </p:tgtEl>
                                        <p:attrNameLst>
                                          <p:attrName>ppt_x</p:attrName>
                                        </p:attrNameLst>
                                      </p:cBhvr>
                                      <p:tavLst>
                                        <p:tav tm="0">
                                          <p:val>
                                            <p:strVal val="#ppt_x"/>
                                          </p:val>
                                        </p:tav>
                                        <p:tav tm="100000">
                                          <p:val>
                                            <p:strVal val="#ppt_x"/>
                                          </p:val>
                                        </p:tav>
                                      </p:tavLst>
                                    </p:anim>
                                    <p:anim calcmode="lin" valueType="num">
                                      <p:cBhvr>
                                        <p:cTn id="24" dur="500" fill="hold"/>
                                        <p:tgtEl>
                                          <p:spTgt spid="308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25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anim calcmode="lin" valueType="num">
                                      <p:cBhvr>
                                        <p:cTn id="33" dur="500" fill="hold"/>
                                        <p:tgtEl>
                                          <p:spTgt spid="63"/>
                                        </p:tgtEl>
                                        <p:attrNameLst>
                                          <p:attrName>ppt_x</p:attrName>
                                        </p:attrNameLst>
                                      </p:cBhvr>
                                      <p:tavLst>
                                        <p:tav tm="0">
                                          <p:val>
                                            <p:strVal val="#ppt_x"/>
                                          </p:val>
                                        </p:tav>
                                        <p:tav tm="100000">
                                          <p:val>
                                            <p:strVal val="#ppt_x"/>
                                          </p:val>
                                        </p:tav>
                                      </p:tavLst>
                                    </p:anim>
                                    <p:anim calcmode="lin" valueType="num">
                                      <p:cBhvr>
                                        <p:cTn id="34"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
                                        <p:tgtEl>
                                          <p:spTgt spid="25"/>
                                        </p:tgtEl>
                                      </p:cBhvr>
                                    </p:animEffect>
                                  </p:childTnLst>
                                </p:cTn>
                              </p:par>
                            </p:childTnLst>
                          </p:cTn>
                        </p:par>
                        <p:par>
                          <p:cTn id="40" fill="hold">
                            <p:stCondLst>
                              <p:cond delay="250"/>
                            </p:stCondLst>
                            <p:childTnLst>
                              <p:par>
                                <p:cTn id="41" presetID="47"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anim calcmode="lin" valueType="num">
                                      <p:cBhvr>
                                        <p:cTn id="44" dur="500" fill="hold"/>
                                        <p:tgtEl>
                                          <p:spTgt spid="36"/>
                                        </p:tgtEl>
                                        <p:attrNameLst>
                                          <p:attrName>ppt_x</p:attrName>
                                        </p:attrNameLst>
                                      </p:cBhvr>
                                      <p:tavLst>
                                        <p:tav tm="0">
                                          <p:val>
                                            <p:strVal val="#ppt_x"/>
                                          </p:val>
                                        </p:tav>
                                        <p:tav tm="100000">
                                          <p:val>
                                            <p:strVal val="#ppt_x"/>
                                          </p:val>
                                        </p:tav>
                                      </p:tavLst>
                                    </p:anim>
                                    <p:anim calcmode="lin" valueType="num">
                                      <p:cBhvr>
                                        <p:cTn id="45" dur="500" fill="hold"/>
                                        <p:tgtEl>
                                          <p:spTgt spid="36"/>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25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anim calcmode="lin" valueType="num">
                                      <p:cBhvr>
                                        <p:cTn id="59" dur="500" fill="hold"/>
                                        <p:tgtEl>
                                          <p:spTgt spid="49"/>
                                        </p:tgtEl>
                                        <p:attrNameLst>
                                          <p:attrName>ppt_x</p:attrName>
                                        </p:attrNameLst>
                                      </p:cBhvr>
                                      <p:tavLst>
                                        <p:tav tm="0">
                                          <p:val>
                                            <p:strVal val="#ppt_x"/>
                                          </p:val>
                                        </p:tav>
                                        <p:tav tm="100000">
                                          <p:val>
                                            <p:strVal val="#ppt_x"/>
                                          </p:val>
                                        </p:tav>
                                      </p:tavLst>
                                    </p:anim>
                                    <p:anim calcmode="lin" valueType="num">
                                      <p:cBhvr>
                                        <p:cTn id="60" dur="500" fill="hold"/>
                                        <p:tgtEl>
                                          <p:spTgt spid="49"/>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25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250"/>
                                  </p:stCondLst>
                                  <p:childTnLst>
                                    <p:set>
                                      <p:cBhvr>
                                        <p:cTn id="67" dur="1" fill="hold">
                                          <p:stCondLst>
                                            <p:cond delay="0"/>
                                          </p:stCondLst>
                                        </p:cTn>
                                        <p:tgtEl>
                                          <p:spTgt spid="3076"/>
                                        </p:tgtEl>
                                        <p:attrNameLst>
                                          <p:attrName>style.visibility</p:attrName>
                                        </p:attrNameLst>
                                      </p:cBhvr>
                                      <p:to>
                                        <p:strVal val="visible"/>
                                      </p:to>
                                    </p:set>
                                    <p:animEffect transition="in" filter="fade">
                                      <p:cBhvr>
                                        <p:cTn id="68" dur="500"/>
                                        <p:tgtEl>
                                          <p:spTgt spid="3076"/>
                                        </p:tgtEl>
                                      </p:cBhvr>
                                    </p:animEffect>
                                    <p:anim calcmode="lin" valueType="num">
                                      <p:cBhvr>
                                        <p:cTn id="69" dur="500" fill="hold"/>
                                        <p:tgtEl>
                                          <p:spTgt spid="3076"/>
                                        </p:tgtEl>
                                        <p:attrNameLst>
                                          <p:attrName>ppt_x</p:attrName>
                                        </p:attrNameLst>
                                      </p:cBhvr>
                                      <p:tavLst>
                                        <p:tav tm="0">
                                          <p:val>
                                            <p:strVal val="#ppt_x"/>
                                          </p:val>
                                        </p:tav>
                                        <p:tav tm="100000">
                                          <p:val>
                                            <p:strVal val="#ppt_x"/>
                                          </p:val>
                                        </p:tav>
                                      </p:tavLst>
                                    </p:anim>
                                    <p:anim calcmode="lin" valueType="num">
                                      <p:cBhvr>
                                        <p:cTn id="70" dur="500" fill="hold"/>
                                        <p:tgtEl>
                                          <p:spTgt spid="3076"/>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5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50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anim calcmode="lin" valueType="num">
                                      <p:cBhvr>
                                        <p:cTn id="84" dur="500" fill="hold"/>
                                        <p:tgtEl>
                                          <p:spTgt spid="44"/>
                                        </p:tgtEl>
                                        <p:attrNameLst>
                                          <p:attrName>ppt_x</p:attrName>
                                        </p:attrNameLst>
                                      </p:cBhvr>
                                      <p:tavLst>
                                        <p:tav tm="0">
                                          <p:val>
                                            <p:strVal val="#ppt_x"/>
                                          </p:val>
                                        </p:tav>
                                        <p:tav tm="100000">
                                          <p:val>
                                            <p:strVal val="#ppt_x"/>
                                          </p:val>
                                        </p:tav>
                                      </p:tavLst>
                                    </p:anim>
                                    <p:anim calcmode="lin" valueType="num">
                                      <p:cBhvr>
                                        <p:cTn id="85" dur="500" fill="hold"/>
                                        <p:tgtEl>
                                          <p:spTgt spid="44"/>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75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anim calcmode="lin" valueType="num">
                                      <p:cBhvr>
                                        <p:cTn id="89" dur="500" fill="hold"/>
                                        <p:tgtEl>
                                          <p:spTgt spid="45"/>
                                        </p:tgtEl>
                                        <p:attrNameLst>
                                          <p:attrName>ppt_x</p:attrName>
                                        </p:attrNameLst>
                                      </p:cBhvr>
                                      <p:tavLst>
                                        <p:tav tm="0">
                                          <p:val>
                                            <p:strVal val="#ppt_x"/>
                                          </p:val>
                                        </p:tav>
                                        <p:tav tm="100000">
                                          <p:val>
                                            <p:strVal val="#ppt_x"/>
                                          </p:val>
                                        </p:tav>
                                      </p:tavLst>
                                    </p:anim>
                                    <p:anim calcmode="lin" valueType="num">
                                      <p:cBhvr>
                                        <p:cTn id="90" dur="500" fill="hold"/>
                                        <p:tgtEl>
                                          <p:spTgt spid="45"/>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75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anim calcmode="lin" valueType="num">
                                      <p:cBhvr>
                                        <p:cTn id="94" dur="500" fill="hold"/>
                                        <p:tgtEl>
                                          <p:spTgt spid="42"/>
                                        </p:tgtEl>
                                        <p:attrNameLst>
                                          <p:attrName>ppt_x</p:attrName>
                                        </p:attrNameLst>
                                      </p:cBhvr>
                                      <p:tavLst>
                                        <p:tav tm="0">
                                          <p:val>
                                            <p:strVal val="#ppt_x"/>
                                          </p:val>
                                        </p:tav>
                                        <p:tav tm="100000">
                                          <p:val>
                                            <p:strVal val="#ppt_x"/>
                                          </p:val>
                                        </p:tav>
                                      </p:tavLst>
                                    </p:anim>
                                    <p:anim calcmode="lin" valueType="num">
                                      <p:cBhvr>
                                        <p:cTn id="95" dur="500" fill="hold"/>
                                        <p:tgtEl>
                                          <p:spTgt spid="42"/>
                                        </p:tgtEl>
                                        <p:attrNameLst>
                                          <p:attrName>ppt_y</p:attrName>
                                        </p:attrNameLst>
                                      </p:cBhvr>
                                      <p:tavLst>
                                        <p:tav tm="0">
                                          <p:val>
                                            <p:strVal val="#ppt_y-.1"/>
                                          </p:val>
                                        </p:tav>
                                        <p:tav tm="100000">
                                          <p:val>
                                            <p:strVal val="#ppt_y"/>
                                          </p:val>
                                        </p:tav>
                                      </p:tavLst>
                                    </p:anim>
                                  </p:childTnLst>
                                </p:cTn>
                              </p:par>
                              <p:par>
                                <p:cTn id="96" presetID="47" presetClass="entr" presetSubtype="0" fill="hold" nodeType="withEffect">
                                  <p:stCondLst>
                                    <p:cond delay="75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500"/>
                                        <p:tgtEl>
                                          <p:spTgt spid="39"/>
                                        </p:tgtEl>
                                      </p:cBhvr>
                                    </p:animEffect>
                                    <p:anim calcmode="lin" valueType="num">
                                      <p:cBhvr>
                                        <p:cTn id="99" dur="500" fill="hold"/>
                                        <p:tgtEl>
                                          <p:spTgt spid="39"/>
                                        </p:tgtEl>
                                        <p:attrNameLst>
                                          <p:attrName>ppt_x</p:attrName>
                                        </p:attrNameLst>
                                      </p:cBhvr>
                                      <p:tavLst>
                                        <p:tav tm="0">
                                          <p:val>
                                            <p:strVal val="#ppt_x"/>
                                          </p:val>
                                        </p:tav>
                                        <p:tav tm="100000">
                                          <p:val>
                                            <p:strVal val="#ppt_x"/>
                                          </p:val>
                                        </p:tav>
                                      </p:tavLst>
                                    </p:anim>
                                    <p:anim calcmode="lin" valueType="num">
                                      <p:cBhvr>
                                        <p:cTn id="100" dur="500" fill="hold"/>
                                        <p:tgtEl>
                                          <p:spTgt spid="39"/>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100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anim calcmode="lin" valueType="num">
                                      <p:cBhvr>
                                        <p:cTn id="104" dur="500" fill="hold"/>
                                        <p:tgtEl>
                                          <p:spTgt spid="40"/>
                                        </p:tgtEl>
                                        <p:attrNameLst>
                                          <p:attrName>ppt_x</p:attrName>
                                        </p:attrNameLst>
                                      </p:cBhvr>
                                      <p:tavLst>
                                        <p:tav tm="0">
                                          <p:val>
                                            <p:strVal val="#ppt_x"/>
                                          </p:val>
                                        </p:tav>
                                        <p:tav tm="100000">
                                          <p:val>
                                            <p:strVal val="#ppt_x"/>
                                          </p:val>
                                        </p:tav>
                                      </p:tavLst>
                                    </p:anim>
                                    <p:anim calcmode="lin" valueType="num">
                                      <p:cBhvr>
                                        <p:cTn id="105" dur="500" fill="hold"/>
                                        <p:tgtEl>
                                          <p:spTgt spid="40"/>
                                        </p:tgtEl>
                                        <p:attrNameLst>
                                          <p:attrName>ppt_y</p:attrName>
                                        </p:attrNameLst>
                                      </p:cBhvr>
                                      <p:tavLst>
                                        <p:tav tm="0">
                                          <p:val>
                                            <p:strVal val="#ppt_y-.1"/>
                                          </p:val>
                                        </p:tav>
                                        <p:tav tm="100000">
                                          <p:val>
                                            <p:strVal val="#ppt_y"/>
                                          </p:val>
                                        </p:tav>
                                      </p:tavLst>
                                    </p:anim>
                                  </p:childTnLst>
                                </p:cTn>
                              </p:par>
                              <p:par>
                                <p:cTn id="106" presetID="47" presetClass="entr" presetSubtype="0" fill="hold" nodeType="withEffect">
                                  <p:stCondLst>
                                    <p:cond delay="100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anim calcmode="lin" valueType="num">
                                      <p:cBhvr>
                                        <p:cTn id="109" dur="500" fill="hold"/>
                                        <p:tgtEl>
                                          <p:spTgt spid="46"/>
                                        </p:tgtEl>
                                        <p:attrNameLst>
                                          <p:attrName>ppt_x</p:attrName>
                                        </p:attrNameLst>
                                      </p:cBhvr>
                                      <p:tavLst>
                                        <p:tav tm="0">
                                          <p:val>
                                            <p:strVal val="#ppt_x"/>
                                          </p:val>
                                        </p:tav>
                                        <p:tav tm="100000">
                                          <p:val>
                                            <p:strVal val="#ppt_x"/>
                                          </p:val>
                                        </p:tav>
                                      </p:tavLst>
                                    </p:anim>
                                    <p:anim calcmode="lin" valueType="num">
                                      <p:cBhvr>
                                        <p:cTn id="110" dur="500" fill="hold"/>
                                        <p:tgtEl>
                                          <p:spTgt spid="46"/>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100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100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1000"/>
                                        <p:tgtEl>
                                          <p:spTgt spid="59"/>
                                        </p:tgtEl>
                                      </p:cBhvr>
                                    </p:animEffect>
                                    <p:anim calcmode="lin" valueType="num">
                                      <p:cBhvr>
                                        <p:cTn id="119" dur="1000" fill="hold"/>
                                        <p:tgtEl>
                                          <p:spTgt spid="59"/>
                                        </p:tgtEl>
                                        <p:attrNameLst>
                                          <p:attrName>ppt_x</p:attrName>
                                        </p:attrNameLst>
                                      </p:cBhvr>
                                      <p:tavLst>
                                        <p:tav tm="0">
                                          <p:val>
                                            <p:strVal val="#ppt_x"/>
                                          </p:val>
                                        </p:tav>
                                        <p:tav tm="100000">
                                          <p:val>
                                            <p:strVal val="#ppt_x"/>
                                          </p:val>
                                        </p:tav>
                                      </p:tavLst>
                                    </p:anim>
                                    <p:anim calcmode="lin" valueType="num">
                                      <p:cBhvr>
                                        <p:cTn id="120" dur="1000" fill="hold"/>
                                        <p:tgtEl>
                                          <p:spTgt spid="59"/>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100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1000"/>
                                        <p:tgtEl>
                                          <p:spTgt spid="60"/>
                                        </p:tgtEl>
                                      </p:cBhvr>
                                    </p:animEffect>
                                    <p:anim calcmode="lin" valueType="num">
                                      <p:cBhvr>
                                        <p:cTn id="124" dur="1000" fill="hold"/>
                                        <p:tgtEl>
                                          <p:spTgt spid="60"/>
                                        </p:tgtEl>
                                        <p:attrNameLst>
                                          <p:attrName>ppt_x</p:attrName>
                                        </p:attrNameLst>
                                      </p:cBhvr>
                                      <p:tavLst>
                                        <p:tav tm="0">
                                          <p:val>
                                            <p:strVal val="#ppt_x"/>
                                          </p:val>
                                        </p:tav>
                                        <p:tav tm="100000">
                                          <p:val>
                                            <p:strVal val="#ppt_x"/>
                                          </p:val>
                                        </p:tav>
                                      </p:tavLst>
                                    </p:anim>
                                    <p:anim calcmode="lin" valueType="num">
                                      <p:cBhvr>
                                        <p:cTn id="125" dur="1000" fill="hold"/>
                                        <p:tgtEl>
                                          <p:spTgt spid="60"/>
                                        </p:tgtEl>
                                        <p:attrNameLst>
                                          <p:attrName>ppt_y</p:attrName>
                                        </p:attrNameLst>
                                      </p:cBhvr>
                                      <p:tavLst>
                                        <p:tav tm="0">
                                          <p:val>
                                            <p:strVal val="#ppt_y-.1"/>
                                          </p:val>
                                        </p:tav>
                                        <p:tav tm="100000">
                                          <p:val>
                                            <p:strVal val="#ppt_y"/>
                                          </p:val>
                                        </p:tav>
                                      </p:tavLst>
                                    </p:anim>
                                  </p:childTnLst>
                                </p:cTn>
                              </p:par>
                            </p:childTnLst>
                          </p:cTn>
                        </p:par>
                        <p:par>
                          <p:cTn id="126" fill="hold">
                            <p:stCondLst>
                              <p:cond delay="2250"/>
                            </p:stCondLst>
                            <p:childTnLst>
                              <p:par>
                                <p:cTn id="127" presetID="22" presetClass="entr" presetSubtype="4" fill="hold" grpId="0" nodeType="after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wipe(down)">
                                      <p:cBhvr>
                                        <p:cTn id="129" dur="500"/>
                                        <p:tgtEl>
                                          <p:spTgt spid="3"/>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wipe(down)">
                                      <p:cBhvr>
                                        <p:cTn id="132" dur="500"/>
                                        <p:tgtEl>
                                          <p:spTgt spid="52"/>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down)">
                                      <p:cBhvr>
                                        <p:cTn id="135" dur="500"/>
                                        <p:tgtEl>
                                          <p:spTgt spid="51"/>
                                        </p:tgtEl>
                                      </p:cBhvr>
                                    </p:animEffect>
                                  </p:childTnLst>
                                </p:cTn>
                              </p:par>
                            </p:childTnLst>
                          </p:cTn>
                        </p:par>
                        <p:par>
                          <p:cTn id="136" fill="hold">
                            <p:stCondLst>
                              <p:cond delay="2750"/>
                            </p:stCondLst>
                            <p:childTnLst>
                              <p:par>
                                <p:cTn id="137" presetID="47" presetClass="entr" presetSubtype="0" fill="hold" nodeType="afterEffect">
                                  <p:stCondLst>
                                    <p:cond delay="0"/>
                                  </p:stCondLst>
                                  <p:childTnLst>
                                    <p:set>
                                      <p:cBhvr>
                                        <p:cTn id="138" dur="1" fill="hold">
                                          <p:stCondLst>
                                            <p:cond delay="0"/>
                                          </p:stCondLst>
                                        </p:cTn>
                                        <p:tgtEl>
                                          <p:spTgt spid="3081"/>
                                        </p:tgtEl>
                                        <p:attrNameLst>
                                          <p:attrName>style.visibility</p:attrName>
                                        </p:attrNameLst>
                                      </p:cBhvr>
                                      <p:to>
                                        <p:strVal val="visible"/>
                                      </p:to>
                                    </p:set>
                                    <p:animEffect transition="in" filter="fade">
                                      <p:cBhvr>
                                        <p:cTn id="139" dur="500"/>
                                        <p:tgtEl>
                                          <p:spTgt spid="3081"/>
                                        </p:tgtEl>
                                      </p:cBhvr>
                                    </p:animEffect>
                                    <p:anim calcmode="lin" valueType="num">
                                      <p:cBhvr>
                                        <p:cTn id="140" dur="500" fill="hold"/>
                                        <p:tgtEl>
                                          <p:spTgt spid="3081"/>
                                        </p:tgtEl>
                                        <p:attrNameLst>
                                          <p:attrName>ppt_x</p:attrName>
                                        </p:attrNameLst>
                                      </p:cBhvr>
                                      <p:tavLst>
                                        <p:tav tm="0">
                                          <p:val>
                                            <p:strVal val="#ppt_x"/>
                                          </p:val>
                                        </p:tav>
                                        <p:tav tm="100000">
                                          <p:val>
                                            <p:strVal val="#ppt_x"/>
                                          </p:val>
                                        </p:tav>
                                      </p:tavLst>
                                    </p:anim>
                                    <p:anim calcmode="lin" valueType="num">
                                      <p:cBhvr>
                                        <p:cTn id="141" dur="500" fill="hold"/>
                                        <p:tgtEl>
                                          <p:spTgt spid="3081"/>
                                        </p:tgtEl>
                                        <p:attrNameLst>
                                          <p:attrName>ppt_y</p:attrName>
                                        </p:attrNameLst>
                                      </p:cBhvr>
                                      <p:tavLst>
                                        <p:tav tm="0">
                                          <p:val>
                                            <p:strVal val="#ppt_y-.1"/>
                                          </p:val>
                                        </p:tav>
                                        <p:tav tm="100000">
                                          <p:val>
                                            <p:strVal val="#ppt_y"/>
                                          </p:val>
                                        </p:tav>
                                      </p:tavLst>
                                    </p:anim>
                                  </p:childTnLst>
                                </p:cTn>
                              </p:par>
                              <p:par>
                                <p:cTn id="142" presetID="47" presetClass="entr" presetSubtype="0" fill="hold" nodeType="withEffect">
                                  <p:stCondLst>
                                    <p:cond delay="250"/>
                                  </p:stCondLst>
                                  <p:childTnLst>
                                    <p:set>
                                      <p:cBhvr>
                                        <p:cTn id="143" dur="1" fill="hold">
                                          <p:stCondLst>
                                            <p:cond delay="0"/>
                                          </p:stCondLst>
                                        </p:cTn>
                                        <p:tgtEl>
                                          <p:spTgt spid="50"/>
                                        </p:tgtEl>
                                        <p:attrNameLst>
                                          <p:attrName>style.visibility</p:attrName>
                                        </p:attrNameLst>
                                      </p:cBhvr>
                                      <p:to>
                                        <p:strVal val="visible"/>
                                      </p:to>
                                    </p:set>
                                    <p:animEffect transition="in" filter="fade">
                                      <p:cBhvr>
                                        <p:cTn id="144" dur="500"/>
                                        <p:tgtEl>
                                          <p:spTgt spid="50"/>
                                        </p:tgtEl>
                                      </p:cBhvr>
                                    </p:animEffect>
                                    <p:anim calcmode="lin" valueType="num">
                                      <p:cBhvr>
                                        <p:cTn id="145" dur="500" fill="hold"/>
                                        <p:tgtEl>
                                          <p:spTgt spid="50"/>
                                        </p:tgtEl>
                                        <p:attrNameLst>
                                          <p:attrName>ppt_x</p:attrName>
                                        </p:attrNameLst>
                                      </p:cBhvr>
                                      <p:tavLst>
                                        <p:tav tm="0">
                                          <p:val>
                                            <p:strVal val="#ppt_x"/>
                                          </p:val>
                                        </p:tav>
                                        <p:tav tm="100000">
                                          <p:val>
                                            <p:strVal val="#ppt_x"/>
                                          </p:val>
                                        </p:tav>
                                      </p:tavLst>
                                    </p:anim>
                                    <p:anim calcmode="lin" valueType="num">
                                      <p:cBhvr>
                                        <p:cTn id="146" dur="500" fill="hold"/>
                                        <p:tgtEl>
                                          <p:spTgt spid="50"/>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250"/>
                                  </p:stCondLst>
                                  <p:childTnLst>
                                    <p:set>
                                      <p:cBhvr>
                                        <p:cTn id="148" dur="1" fill="hold">
                                          <p:stCondLst>
                                            <p:cond delay="0"/>
                                          </p:stCondLst>
                                        </p:cTn>
                                        <p:tgtEl>
                                          <p:spTgt spid="11"/>
                                        </p:tgtEl>
                                        <p:attrNameLst>
                                          <p:attrName>style.visibility</p:attrName>
                                        </p:attrNameLst>
                                      </p:cBhvr>
                                      <p:to>
                                        <p:strVal val="visible"/>
                                      </p:to>
                                    </p:set>
                                    <p:animEffect transition="in" filter="fade">
                                      <p:cBhvr>
                                        <p:cTn id="149" dur="500"/>
                                        <p:tgtEl>
                                          <p:spTgt spid="11"/>
                                        </p:tgtEl>
                                      </p:cBhvr>
                                    </p:animEffect>
                                    <p:anim calcmode="lin" valueType="num">
                                      <p:cBhvr>
                                        <p:cTn id="150" dur="500" fill="hold"/>
                                        <p:tgtEl>
                                          <p:spTgt spid="11"/>
                                        </p:tgtEl>
                                        <p:attrNameLst>
                                          <p:attrName>ppt_x</p:attrName>
                                        </p:attrNameLst>
                                      </p:cBhvr>
                                      <p:tavLst>
                                        <p:tav tm="0">
                                          <p:val>
                                            <p:strVal val="#ppt_x"/>
                                          </p:val>
                                        </p:tav>
                                        <p:tav tm="100000">
                                          <p:val>
                                            <p:strVal val="#ppt_x"/>
                                          </p:val>
                                        </p:tav>
                                      </p:tavLst>
                                    </p:anim>
                                    <p:anim calcmode="lin" valueType="num">
                                      <p:cBhvr>
                                        <p:cTn id="151" dur="500" fill="hold"/>
                                        <p:tgtEl>
                                          <p:spTgt spid="11"/>
                                        </p:tgtEl>
                                        <p:attrNameLst>
                                          <p:attrName>ppt_y</p:attrName>
                                        </p:attrNameLst>
                                      </p:cBhvr>
                                      <p:tavLst>
                                        <p:tav tm="0">
                                          <p:val>
                                            <p:strVal val="#ppt_y-.1"/>
                                          </p:val>
                                        </p:tav>
                                        <p:tav tm="100000">
                                          <p:val>
                                            <p:strVal val="#ppt_y"/>
                                          </p:val>
                                        </p:tav>
                                      </p:tavLst>
                                    </p:anim>
                                  </p:childTnLst>
                                </p:cTn>
                              </p:par>
                              <p:par>
                                <p:cTn id="152" presetID="47" presetClass="entr" presetSubtype="0" fill="hold" nodeType="withEffect">
                                  <p:stCondLst>
                                    <p:cond delay="500"/>
                                  </p:stCondLst>
                                  <p:childTnLst>
                                    <p:set>
                                      <p:cBhvr>
                                        <p:cTn id="153" dur="1" fill="hold">
                                          <p:stCondLst>
                                            <p:cond delay="0"/>
                                          </p:stCondLst>
                                        </p:cTn>
                                        <p:tgtEl>
                                          <p:spTgt spid="10"/>
                                        </p:tgtEl>
                                        <p:attrNameLst>
                                          <p:attrName>style.visibility</p:attrName>
                                        </p:attrNameLst>
                                      </p:cBhvr>
                                      <p:to>
                                        <p:strVal val="visible"/>
                                      </p:to>
                                    </p:set>
                                    <p:animEffect transition="in" filter="fade">
                                      <p:cBhvr>
                                        <p:cTn id="154" dur="500"/>
                                        <p:tgtEl>
                                          <p:spTgt spid="10"/>
                                        </p:tgtEl>
                                      </p:cBhvr>
                                    </p:animEffect>
                                    <p:anim calcmode="lin" valueType="num">
                                      <p:cBhvr>
                                        <p:cTn id="155" dur="500" fill="hold"/>
                                        <p:tgtEl>
                                          <p:spTgt spid="10"/>
                                        </p:tgtEl>
                                        <p:attrNameLst>
                                          <p:attrName>ppt_x</p:attrName>
                                        </p:attrNameLst>
                                      </p:cBhvr>
                                      <p:tavLst>
                                        <p:tav tm="0">
                                          <p:val>
                                            <p:strVal val="#ppt_x"/>
                                          </p:val>
                                        </p:tav>
                                        <p:tav tm="100000">
                                          <p:val>
                                            <p:strVal val="#ppt_x"/>
                                          </p:val>
                                        </p:tav>
                                      </p:tavLst>
                                    </p:anim>
                                    <p:anim calcmode="lin" valueType="num">
                                      <p:cBhvr>
                                        <p:cTn id="156" dur="500" fill="hold"/>
                                        <p:tgtEl>
                                          <p:spTgt spid="10"/>
                                        </p:tgtEl>
                                        <p:attrNameLst>
                                          <p:attrName>ppt_y</p:attrName>
                                        </p:attrNameLst>
                                      </p:cBhvr>
                                      <p:tavLst>
                                        <p:tav tm="0">
                                          <p:val>
                                            <p:strVal val="#ppt_y-.1"/>
                                          </p:val>
                                        </p:tav>
                                        <p:tav tm="100000">
                                          <p:val>
                                            <p:strVal val="#ppt_y"/>
                                          </p:val>
                                        </p:tav>
                                      </p:tavLst>
                                    </p:anim>
                                  </p:childTnLst>
                                </p:cTn>
                              </p:par>
                              <p:par>
                                <p:cTn id="157" presetID="47" presetClass="entr" presetSubtype="0" fill="hold" nodeType="withEffect">
                                  <p:stCondLst>
                                    <p:cond delay="500"/>
                                  </p:stCondLst>
                                  <p:childTnLst>
                                    <p:set>
                                      <p:cBhvr>
                                        <p:cTn id="158" dur="1" fill="hold">
                                          <p:stCondLst>
                                            <p:cond delay="0"/>
                                          </p:stCondLst>
                                        </p:cTn>
                                        <p:tgtEl>
                                          <p:spTgt spid="9"/>
                                        </p:tgtEl>
                                        <p:attrNameLst>
                                          <p:attrName>style.visibility</p:attrName>
                                        </p:attrNameLst>
                                      </p:cBhvr>
                                      <p:to>
                                        <p:strVal val="visible"/>
                                      </p:to>
                                    </p:set>
                                    <p:animEffect transition="in" filter="fade">
                                      <p:cBhvr>
                                        <p:cTn id="159" dur="500"/>
                                        <p:tgtEl>
                                          <p:spTgt spid="9"/>
                                        </p:tgtEl>
                                      </p:cBhvr>
                                    </p:animEffect>
                                    <p:anim calcmode="lin" valueType="num">
                                      <p:cBhvr>
                                        <p:cTn id="160" dur="500" fill="hold"/>
                                        <p:tgtEl>
                                          <p:spTgt spid="9"/>
                                        </p:tgtEl>
                                        <p:attrNameLst>
                                          <p:attrName>ppt_x</p:attrName>
                                        </p:attrNameLst>
                                      </p:cBhvr>
                                      <p:tavLst>
                                        <p:tav tm="0">
                                          <p:val>
                                            <p:strVal val="#ppt_x"/>
                                          </p:val>
                                        </p:tav>
                                        <p:tav tm="100000">
                                          <p:val>
                                            <p:strVal val="#ppt_x"/>
                                          </p:val>
                                        </p:tav>
                                      </p:tavLst>
                                    </p:anim>
                                    <p:anim calcmode="lin" valueType="num">
                                      <p:cBhvr>
                                        <p:cTn id="161" dur="500" fill="hold"/>
                                        <p:tgtEl>
                                          <p:spTgt spid="9"/>
                                        </p:tgtEl>
                                        <p:attrNameLst>
                                          <p:attrName>ppt_y</p:attrName>
                                        </p:attrNameLst>
                                      </p:cBhvr>
                                      <p:tavLst>
                                        <p:tav tm="0">
                                          <p:val>
                                            <p:strVal val="#ppt_y-.1"/>
                                          </p:val>
                                        </p:tav>
                                        <p:tav tm="100000">
                                          <p:val>
                                            <p:strVal val="#ppt_y"/>
                                          </p:val>
                                        </p:tav>
                                      </p:tavLst>
                                    </p:anim>
                                  </p:childTnLst>
                                </p:cTn>
                              </p:par>
                              <p:par>
                                <p:cTn id="162" presetID="21" presetClass="entr" presetSubtype="1" fill="hold" nodeType="withEffect">
                                  <p:stCondLst>
                                    <p:cond delay="500"/>
                                  </p:stCondLst>
                                  <p:childTnLst>
                                    <p:set>
                                      <p:cBhvr>
                                        <p:cTn id="163" dur="1" fill="hold">
                                          <p:stCondLst>
                                            <p:cond delay="0"/>
                                          </p:stCondLst>
                                        </p:cTn>
                                        <p:tgtEl>
                                          <p:spTgt spid="3080"/>
                                        </p:tgtEl>
                                        <p:attrNameLst>
                                          <p:attrName>style.visibility</p:attrName>
                                        </p:attrNameLst>
                                      </p:cBhvr>
                                      <p:to>
                                        <p:strVal val="visible"/>
                                      </p:to>
                                    </p:set>
                                    <p:animEffect transition="in" filter="wheel(1)">
                                      <p:cBhvr>
                                        <p:cTn id="164" dur="1000"/>
                                        <p:tgtEl>
                                          <p:spTgt spid="3080"/>
                                        </p:tgtEl>
                                      </p:cBhvr>
                                    </p:animEffect>
                                  </p:childTnLst>
                                </p:cTn>
                              </p:par>
                              <p:par>
                                <p:cTn id="165" presetID="21" presetClass="entr" presetSubtype="1" fill="hold" nodeType="withEffect">
                                  <p:stCondLst>
                                    <p:cond delay="500"/>
                                  </p:stCondLst>
                                  <p:childTnLst>
                                    <p:set>
                                      <p:cBhvr>
                                        <p:cTn id="166" dur="1" fill="hold">
                                          <p:stCondLst>
                                            <p:cond delay="0"/>
                                          </p:stCondLst>
                                        </p:cTn>
                                        <p:tgtEl>
                                          <p:spTgt spid="47"/>
                                        </p:tgtEl>
                                        <p:attrNameLst>
                                          <p:attrName>style.visibility</p:attrName>
                                        </p:attrNameLst>
                                      </p:cBhvr>
                                      <p:to>
                                        <p:strVal val="visible"/>
                                      </p:to>
                                    </p:set>
                                    <p:animEffect transition="in" filter="wheel(1)">
                                      <p:cBhvr>
                                        <p:cTn id="167" dur="1000"/>
                                        <p:tgtEl>
                                          <p:spTgt spid="47"/>
                                        </p:tgtEl>
                                      </p:cBhvr>
                                    </p:animEffect>
                                  </p:childTnLst>
                                </p:cTn>
                              </p:par>
                              <p:par>
                                <p:cTn id="168" presetID="21" presetClass="entr" presetSubtype="1" fill="hold" nodeType="withEffect">
                                  <p:stCondLst>
                                    <p:cond delay="500"/>
                                  </p:stCondLst>
                                  <p:childTnLst>
                                    <p:set>
                                      <p:cBhvr>
                                        <p:cTn id="169" dur="1" fill="hold">
                                          <p:stCondLst>
                                            <p:cond delay="0"/>
                                          </p:stCondLst>
                                        </p:cTn>
                                        <p:tgtEl>
                                          <p:spTgt spid="3074"/>
                                        </p:tgtEl>
                                        <p:attrNameLst>
                                          <p:attrName>style.visibility</p:attrName>
                                        </p:attrNameLst>
                                      </p:cBhvr>
                                      <p:to>
                                        <p:strVal val="visible"/>
                                      </p:to>
                                    </p:set>
                                    <p:animEffect transition="in" filter="wheel(1)">
                                      <p:cBhvr>
                                        <p:cTn id="170" dur="1000"/>
                                        <p:tgtEl>
                                          <p:spTgt spid="3074"/>
                                        </p:tgtEl>
                                      </p:cBhvr>
                                    </p:animEffect>
                                  </p:childTnLst>
                                </p:cTn>
                              </p:par>
                            </p:childTnLst>
                          </p:cTn>
                        </p:par>
                        <p:par>
                          <p:cTn id="171" fill="hold">
                            <p:stCondLst>
                              <p:cond delay="4250"/>
                            </p:stCondLst>
                            <p:childTnLst>
                              <p:par>
                                <p:cTn id="172" presetID="42" presetClass="entr" presetSubtype="0" fill="hold" nodeType="afterEffect">
                                  <p:stCondLst>
                                    <p:cond delay="0"/>
                                  </p:stCondLst>
                                  <p:childTnLst>
                                    <p:set>
                                      <p:cBhvr>
                                        <p:cTn id="173" dur="1" fill="hold">
                                          <p:stCondLst>
                                            <p:cond delay="0"/>
                                          </p:stCondLst>
                                        </p:cTn>
                                        <p:tgtEl>
                                          <p:spTgt spid="3079"/>
                                        </p:tgtEl>
                                        <p:attrNameLst>
                                          <p:attrName>style.visibility</p:attrName>
                                        </p:attrNameLst>
                                      </p:cBhvr>
                                      <p:to>
                                        <p:strVal val="visible"/>
                                      </p:to>
                                    </p:set>
                                    <p:animEffect transition="in" filter="fade">
                                      <p:cBhvr>
                                        <p:cTn id="174" dur="500"/>
                                        <p:tgtEl>
                                          <p:spTgt spid="3079"/>
                                        </p:tgtEl>
                                      </p:cBhvr>
                                    </p:animEffect>
                                    <p:anim calcmode="lin" valueType="num">
                                      <p:cBhvr>
                                        <p:cTn id="175" dur="500" fill="hold"/>
                                        <p:tgtEl>
                                          <p:spTgt spid="3079"/>
                                        </p:tgtEl>
                                        <p:attrNameLst>
                                          <p:attrName>ppt_x</p:attrName>
                                        </p:attrNameLst>
                                      </p:cBhvr>
                                      <p:tavLst>
                                        <p:tav tm="0">
                                          <p:val>
                                            <p:strVal val="#ppt_x"/>
                                          </p:val>
                                        </p:tav>
                                        <p:tav tm="100000">
                                          <p:val>
                                            <p:strVal val="#ppt_x"/>
                                          </p:val>
                                        </p:tav>
                                      </p:tavLst>
                                    </p:anim>
                                    <p:anim calcmode="lin" valueType="num">
                                      <p:cBhvr>
                                        <p:cTn id="176" dur="500" fill="hold"/>
                                        <p:tgtEl>
                                          <p:spTgt spid="3079"/>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fade">
                                      <p:cBhvr>
                                        <p:cTn id="179" dur="500"/>
                                        <p:tgtEl>
                                          <p:spTgt spid="54"/>
                                        </p:tgtEl>
                                      </p:cBhvr>
                                    </p:animEffect>
                                    <p:anim calcmode="lin" valueType="num">
                                      <p:cBhvr>
                                        <p:cTn id="180" dur="500" fill="hold"/>
                                        <p:tgtEl>
                                          <p:spTgt spid="54"/>
                                        </p:tgtEl>
                                        <p:attrNameLst>
                                          <p:attrName>ppt_x</p:attrName>
                                        </p:attrNameLst>
                                      </p:cBhvr>
                                      <p:tavLst>
                                        <p:tav tm="0">
                                          <p:val>
                                            <p:strVal val="#ppt_x"/>
                                          </p:val>
                                        </p:tav>
                                        <p:tav tm="100000">
                                          <p:val>
                                            <p:strVal val="#ppt_x"/>
                                          </p:val>
                                        </p:tav>
                                      </p:tavLst>
                                    </p:anim>
                                    <p:anim calcmode="lin" valueType="num">
                                      <p:cBhvr>
                                        <p:cTn id="181" dur="500" fill="hold"/>
                                        <p:tgtEl>
                                          <p:spTgt spid="54"/>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0"/>
                                  </p:stCondLst>
                                  <p:childTnLst>
                                    <p:set>
                                      <p:cBhvr>
                                        <p:cTn id="183" dur="1" fill="hold">
                                          <p:stCondLst>
                                            <p:cond delay="0"/>
                                          </p:stCondLst>
                                        </p:cTn>
                                        <p:tgtEl>
                                          <p:spTgt spid="55"/>
                                        </p:tgtEl>
                                        <p:attrNameLst>
                                          <p:attrName>style.visibility</p:attrName>
                                        </p:attrNameLst>
                                      </p:cBhvr>
                                      <p:to>
                                        <p:strVal val="visible"/>
                                      </p:to>
                                    </p:set>
                                    <p:animEffect transition="in" filter="fade">
                                      <p:cBhvr>
                                        <p:cTn id="184" dur="500"/>
                                        <p:tgtEl>
                                          <p:spTgt spid="55"/>
                                        </p:tgtEl>
                                      </p:cBhvr>
                                    </p:animEffect>
                                    <p:anim calcmode="lin" valueType="num">
                                      <p:cBhvr>
                                        <p:cTn id="185" dur="500" fill="hold"/>
                                        <p:tgtEl>
                                          <p:spTgt spid="55"/>
                                        </p:tgtEl>
                                        <p:attrNameLst>
                                          <p:attrName>ppt_x</p:attrName>
                                        </p:attrNameLst>
                                      </p:cBhvr>
                                      <p:tavLst>
                                        <p:tav tm="0">
                                          <p:val>
                                            <p:strVal val="#ppt_x"/>
                                          </p:val>
                                        </p:tav>
                                        <p:tav tm="100000">
                                          <p:val>
                                            <p:strVal val="#ppt_x"/>
                                          </p:val>
                                        </p:tav>
                                      </p:tavLst>
                                    </p:anim>
                                    <p:anim calcmode="lin" valueType="num">
                                      <p:cBhvr>
                                        <p:cTn id="186"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51" grpId="0" animBg="1"/>
      <p:bldP spid="52" grpId="0" animBg="1"/>
      <p:bldP spid="58" grpId="0"/>
      <p:bldP spid="59" grpId="0"/>
      <p:bldP spid="60" grpId="0"/>
      <p:bldP spid="61" grpId="0"/>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Usage</a:t>
            </a:r>
            <a:endParaRPr lang="en-US" dirty="0"/>
          </a:p>
        </p:txBody>
      </p:sp>
      <p:sp>
        <p:nvSpPr>
          <p:cNvPr id="3" name="Text Placeholder 2"/>
          <p:cNvSpPr>
            <a:spLocks noGrp="1"/>
          </p:cNvSpPr>
          <p:nvPr>
            <p:ph type="body" sz="quarter" idx="10"/>
          </p:nvPr>
        </p:nvSpPr>
        <p:spPr>
          <a:xfrm>
            <a:off x="519113" y="1447799"/>
            <a:ext cx="4899049" cy="1871282"/>
          </a:xfrm>
        </p:spPr>
        <p:txBody>
          <a:bodyPr/>
          <a:lstStyle/>
          <a:p>
            <a:r>
              <a:rPr lang="en-US" dirty="0" smtClean="0"/>
              <a:t>Usage reporting by business units</a:t>
            </a:r>
          </a:p>
          <a:p>
            <a:r>
              <a:rPr lang="en-US" dirty="0" smtClean="0"/>
              <a:t>Charge back costs by business units</a:t>
            </a:r>
            <a:endParaRPr lang="en-US" dirty="0"/>
          </a:p>
        </p:txBody>
      </p:sp>
      <p:pic>
        <p:nvPicPr>
          <p:cNvPr id="5122" name="Picture 2" descr="C:\Users\darmadik\Desktop\TechEd 2011\Materials\SSP 2.0 Screenshots\Screenshots\Dashboard\ChargebackP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176" y="1204415"/>
            <a:ext cx="6096001" cy="361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79179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09398"/>
          </a:xfrm>
        </p:spPr>
        <p:txBody>
          <a:bodyPr/>
          <a:lstStyle/>
          <a:p>
            <a:r>
              <a:rPr lang="en-US" dirty="0" smtClean="0"/>
              <a:t>Advanced Measure Usage – </a:t>
            </a:r>
            <a:r>
              <a:rPr lang="en-US" dirty="0" err="1" smtClean="0"/>
              <a:t>vKernel</a:t>
            </a:r>
            <a:r>
              <a:rPr lang="en-US" dirty="0" smtClean="0"/>
              <a:t> plugin</a:t>
            </a:r>
            <a:endParaRPr lang="en-US" dirty="0"/>
          </a:p>
        </p:txBody>
      </p:sp>
      <p:sp>
        <p:nvSpPr>
          <p:cNvPr id="3" name="Text Placeholder 2"/>
          <p:cNvSpPr>
            <a:spLocks noGrp="1"/>
          </p:cNvSpPr>
          <p:nvPr>
            <p:ph type="body" sz="quarter" idx="10"/>
          </p:nvPr>
        </p:nvSpPr>
        <p:spPr>
          <a:xfrm>
            <a:off x="519115" y="1447801"/>
            <a:ext cx="5144709" cy="4284250"/>
          </a:xfrm>
        </p:spPr>
        <p:txBody>
          <a:bodyPr/>
          <a:lstStyle/>
          <a:p>
            <a:r>
              <a:rPr lang="en-US" dirty="0" smtClean="0"/>
              <a:t>Allocated and actual (utilized) costs</a:t>
            </a:r>
          </a:p>
          <a:p>
            <a:r>
              <a:rPr lang="en-US" dirty="0" smtClean="0"/>
              <a:t>Custom fields for additional costs (power, space, cooling, support, etc.)</a:t>
            </a:r>
          </a:p>
          <a:p>
            <a:r>
              <a:rPr lang="en-US" dirty="0" smtClean="0"/>
              <a:t>Automated, scheduled reporting via email</a:t>
            </a:r>
          </a:p>
          <a:p>
            <a:r>
              <a:rPr lang="en-US" dirty="0" smtClean="0">
                <a:hlinkClick r:id="rId2"/>
              </a:rPr>
              <a:t>www.vkernel.com</a:t>
            </a:r>
            <a:r>
              <a:rPr lang="en-US" dirty="0" smtClean="0"/>
              <a:t> </a:t>
            </a:r>
            <a:endParaRPr lang="en-US" dirty="0"/>
          </a:p>
        </p:txBody>
      </p:sp>
      <p:pic>
        <p:nvPicPr>
          <p:cNvPr id="6146" name="Picture 2" descr="C:\Users\darmadik\Desktop\TechEd 2011\Materials\SSP 2.0 Screenshots\Screenshots\VKernel\screensho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492" y="1064528"/>
            <a:ext cx="5933904" cy="4626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228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bwMode="auto">
          <a:xfrm>
            <a:off x="7331415" y="5276493"/>
            <a:ext cx="2354659" cy="788591"/>
          </a:xfrm>
          <a:prstGeom prst="rect">
            <a:avLst/>
          </a:prstGeom>
          <a:solidFill>
            <a:srgbClr val="9B07B9"/>
          </a:solidFill>
          <a:ln w="9525" cap="flat" cmpd="sng" algn="ctr">
            <a:noFill/>
            <a:prstDash val="solid"/>
            <a:headEnd type="none" w="med" len="med"/>
            <a:tailEnd type="none" w="med" len="med"/>
          </a:ln>
          <a:effectLst/>
        </p:spPr>
        <p:txBody>
          <a:bodyPr vert="horz" wrap="square" lIns="152326" tIns="152326" rIns="76165" bIns="38080" numCol="1" rtlCol="0" anchor="ctr" anchorCtr="1" compatLnSpc="1">
            <a:prstTxWarp prst="textNoShape">
              <a:avLst/>
            </a:prstTxWarp>
          </a:bodyPr>
          <a:lstStyle/>
          <a:p>
            <a:pPr>
              <a:lnSpc>
                <a:spcPct val="90000"/>
              </a:lnSpc>
              <a:buSzPct val="90000"/>
            </a:pPr>
            <a:r>
              <a:rPr lang="en-US" sz="2400" dirty="0" err="1">
                <a:gradFill>
                  <a:gsLst>
                    <a:gs pos="85000">
                      <a:srgbClr val="FFFFFF"/>
                    </a:gs>
                    <a:gs pos="0">
                      <a:srgbClr val="FFFFFF"/>
                    </a:gs>
                  </a:gsLst>
                  <a:lin ang="5400000" scaled="0"/>
                </a:gradFill>
              </a:rPr>
              <a:t>PaaS</a:t>
            </a:r>
            <a:endParaRPr lang="en-US" sz="2400" dirty="0">
              <a:gradFill>
                <a:gsLst>
                  <a:gs pos="85000">
                    <a:srgbClr val="FFFFFF"/>
                  </a:gs>
                  <a:gs pos="0">
                    <a:srgbClr val="FFFFFF"/>
                  </a:gs>
                </a:gsLst>
                <a:lin ang="5400000" scaled="0"/>
              </a:gradFill>
            </a:endParaRPr>
          </a:p>
        </p:txBody>
      </p:sp>
      <p:sp>
        <p:nvSpPr>
          <p:cNvPr id="85" name="Rectangle 84"/>
          <p:cNvSpPr/>
          <p:nvPr/>
        </p:nvSpPr>
        <p:spPr bwMode="auto">
          <a:xfrm>
            <a:off x="9753374" y="5276493"/>
            <a:ext cx="2354659" cy="788591"/>
          </a:xfrm>
          <a:prstGeom prst="rect">
            <a:avLst/>
          </a:prstGeom>
          <a:solidFill>
            <a:srgbClr val="8CC600"/>
          </a:solidFill>
          <a:ln w="9525" cap="flat" cmpd="sng" algn="ctr">
            <a:noFill/>
            <a:prstDash val="solid"/>
            <a:headEnd type="none" w="med" len="med"/>
            <a:tailEnd type="none" w="med" len="med"/>
          </a:ln>
          <a:effectLst/>
        </p:spPr>
        <p:txBody>
          <a:bodyPr vert="horz" wrap="square" lIns="152326" tIns="152326" rIns="76165" bIns="38080" numCol="1" rtlCol="0" anchor="ctr" anchorCtr="1" compatLnSpc="1">
            <a:prstTxWarp prst="textNoShape">
              <a:avLst/>
            </a:prstTxWarp>
          </a:bodyPr>
          <a:lstStyle/>
          <a:p>
            <a:pPr>
              <a:lnSpc>
                <a:spcPct val="90000"/>
              </a:lnSpc>
              <a:buSzPct val="90000"/>
            </a:pPr>
            <a:r>
              <a:rPr lang="en-US" sz="2400" dirty="0" err="1">
                <a:gradFill>
                  <a:gsLst>
                    <a:gs pos="85000">
                      <a:srgbClr val="FFFFFF"/>
                    </a:gs>
                    <a:gs pos="0">
                      <a:srgbClr val="FFFFFF"/>
                    </a:gs>
                  </a:gsLst>
                  <a:lin ang="5400000" scaled="0"/>
                </a:gradFill>
              </a:rPr>
              <a:t>SaaS</a:t>
            </a:r>
            <a:endParaRPr lang="en-US" sz="2400" dirty="0">
              <a:gradFill>
                <a:gsLst>
                  <a:gs pos="85000">
                    <a:srgbClr val="FFFFFF"/>
                  </a:gs>
                  <a:gs pos="0">
                    <a:srgbClr val="FFFFFF"/>
                  </a:gs>
                </a:gsLst>
                <a:lin ang="5400000" scaled="0"/>
              </a:gradFill>
            </a:endParaRPr>
          </a:p>
        </p:txBody>
      </p:sp>
      <p:sp>
        <p:nvSpPr>
          <p:cNvPr id="78" name="Rectangle 77"/>
          <p:cNvSpPr/>
          <p:nvPr/>
        </p:nvSpPr>
        <p:spPr bwMode="auto">
          <a:xfrm>
            <a:off x="7329104" y="2303452"/>
            <a:ext cx="2354659" cy="2900361"/>
          </a:xfrm>
          <a:prstGeom prst="rect">
            <a:avLst/>
          </a:prstGeom>
          <a:solidFill>
            <a:srgbClr val="9B07B9"/>
          </a:solidFill>
          <a:ln w="9525" cap="flat" cmpd="sng" algn="ctr">
            <a:noFill/>
            <a:prstDash val="solid"/>
            <a:headEnd type="none" w="med" len="med"/>
            <a:tailEnd type="none" w="med" len="med"/>
          </a:ln>
          <a:effectLst/>
        </p:spPr>
        <p:txBody>
          <a:bodyPr vert="horz" wrap="square" lIns="152326" tIns="152326" rIns="76165" bIns="38080" numCol="1" rtlCol="0" anchor="t" anchorCtr="0" compatLnSpc="1">
            <a:prstTxWarp prst="textNoShape">
              <a:avLst/>
            </a:prstTxWarp>
          </a:bodyPr>
          <a:lstStyle/>
          <a:p>
            <a:pPr>
              <a:lnSpc>
                <a:spcPct val="90000"/>
              </a:lnSpc>
              <a:buSzPct val="90000"/>
            </a:pPr>
            <a:endParaRPr lang="en-US" sz="2400" dirty="0">
              <a:gradFill>
                <a:gsLst>
                  <a:gs pos="85000">
                    <a:srgbClr val="FFFFFF"/>
                  </a:gs>
                  <a:gs pos="0">
                    <a:srgbClr val="FFFFFF"/>
                  </a:gs>
                </a:gsLst>
                <a:lin ang="5400000" scaled="0"/>
              </a:gradFill>
            </a:endParaRPr>
          </a:p>
        </p:txBody>
      </p:sp>
      <p:sp>
        <p:nvSpPr>
          <p:cNvPr id="79" name="Rectangle 78"/>
          <p:cNvSpPr/>
          <p:nvPr/>
        </p:nvSpPr>
        <p:spPr bwMode="auto">
          <a:xfrm>
            <a:off x="9751062" y="2303452"/>
            <a:ext cx="2354659" cy="2900361"/>
          </a:xfrm>
          <a:prstGeom prst="rect">
            <a:avLst/>
          </a:prstGeom>
          <a:solidFill>
            <a:srgbClr val="8CC600"/>
          </a:solidFill>
          <a:ln w="9525" cap="flat" cmpd="sng" algn="ctr">
            <a:noFill/>
            <a:prstDash val="solid"/>
            <a:headEnd type="none" w="med" len="med"/>
            <a:tailEnd type="none" w="med" len="med"/>
          </a:ln>
          <a:effectLst/>
        </p:spPr>
        <p:txBody>
          <a:bodyPr vert="horz" wrap="square" lIns="152326" tIns="152326" rIns="76165" bIns="38080" numCol="1" rtlCol="0" anchor="t" anchorCtr="0" compatLnSpc="1">
            <a:prstTxWarp prst="textNoShape">
              <a:avLst/>
            </a:prstTxWarp>
          </a:bodyPr>
          <a:lstStyle/>
          <a:p>
            <a:pPr>
              <a:lnSpc>
                <a:spcPct val="90000"/>
              </a:lnSpc>
              <a:buSzPct val="90000"/>
            </a:pPr>
            <a:endParaRPr lang="en-US" sz="2400" dirty="0">
              <a:gradFill>
                <a:gsLst>
                  <a:gs pos="85000">
                    <a:srgbClr val="FFFFFF"/>
                  </a:gs>
                  <a:gs pos="0">
                    <a:srgbClr val="FFFFFF"/>
                  </a:gs>
                </a:gsLst>
                <a:lin ang="5400000" scaled="0"/>
              </a:gradFill>
            </a:endParaRPr>
          </a:p>
        </p:txBody>
      </p:sp>
      <p:sp>
        <p:nvSpPr>
          <p:cNvPr id="2" name="Title 1"/>
          <p:cNvSpPr>
            <a:spLocks noGrp="1"/>
          </p:cNvSpPr>
          <p:nvPr>
            <p:ph type="title"/>
          </p:nvPr>
        </p:nvSpPr>
        <p:spPr>
          <a:xfrm>
            <a:off x="416610" y="436418"/>
            <a:ext cx="11346346" cy="609398"/>
          </a:xfrm>
        </p:spPr>
        <p:txBody>
          <a:bodyPr/>
          <a:lstStyle/>
          <a:p>
            <a:r>
              <a:rPr lang="en-US" dirty="0" smtClean="0"/>
              <a:t>IT Continuum</a:t>
            </a:r>
            <a:endParaRPr lang="en-US" dirty="0"/>
          </a:p>
        </p:txBody>
      </p:sp>
      <p:sp>
        <p:nvSpPr>
          <p:cNvPr id="25" name="Rectangle 24"/>
          <p:cNvSpPr/>
          <p:nvPr/>
        </p:nvSpPr>
        <p:spPr>
          <a:xfrm>
            <a:off x="4" y="1589376"/>
            <a:ext cx="12188825" cy="570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r>
              <a:rPr lang="en-US" sz="2800" dirty="0">
                <a:solidFill>
                  <a:schemeClr val="tx1"/>
                </a:solidFill>
                <a:latin typeface="+mj-lt"/>
                <a:cs typeface="Arial" charset="0"/>
              </a:rPr>
              <a:t>Evolution towards highly virtual and beyond to cloud</a:t>
            </a:r>
          </a:p>
        </p:txBody>
      </p:sp>
      <p:grpSp>
        <p:nvGrpSpPr>
          <p:cNvPr id="17" name="Group 16"/>
          <p:cNvGrpSpPr/>
          <p:nvPr/>
        </p:nvGrpSpPr>
        <p:grpSpPr>
          <a:xfrm>
            <a:off x="63231" y="2303443"/>
            <a:ext cx="2356971" cy="3761632"/>
            <a:chOff x="75894" y="2764132"/>
            <a:chExt cx="2829102" cy="4513958"/>
          </a:xfrm>
        </p:grpSpPr>
        <p:sp>
          <p:nvSpPr>
            <p:cNvPr id="81" name="Rectangle 80"/>
            <p:cNvSpPr/>
            <p:nvPr/>
          </p:nvSpPr>
          <p:spPr bwMode="auto">
            <a:xfrm>
              <a:off x="78669" y="6331781"/>
              <a:ext cx="2826327" cy="946309"/>
            </a:xfrm>
            <a:prstGeom prst="rect">
              <a:avLst/>
            </a:prstGeom>
            <a:solidFill>
              <a:srgbClr val="0070C0"/>
            </a:solidFill>
            <a:ln w="9525" cap="flat" cmpd="sng" algn="ctr">
              <a:noFill/>
              <a:prstDash val="solid"/>
              <a:headEnd type="none" w="med" len="med"/>
              <a:tailEnd type="none" w="med" len="med"/>
            </a:ln>
            <a:effectLst/>
          </p:spPr>
          <p:txBody>
            <a:bodyPr vert="horz" wrap="square" lIns="182880" tIns="182880" rIns="91440" bIns="45718" numCol="1" rtlCol="0" anchor="ctr" anchorCtr="0" compatLnSpc="1">
              <a:prstTxWarp prst="textNoShape">
                <a:avLst/>
              </a:prstTxWarp>
            </a:bodyPr>
            <a:lstStyle/>
            <a:p>
              <a:pPr algn="ctr">
                <a:lnSpc>
                  <a:spcPct val="90000"/>
                </a:lnSpc>
                <a:buSzPct val="90000"/>
              </a:pPr>
              <a:r>
                <a:rPr lang="en-US" sz="2400" dirty="0">
                  <a:gradFill>
                    <a:gsLst>
                      <a:gs pos="85000">
                        <a:srgbClr val="FFFFFF"/>
                      </a:gs>
                      <a:gs pos="0">
                        <a:srgbClr val="FFFFFF"/>
                      </a:gs>
                    </a:gsLst>
                    <a:lin ang="5400000" scaled="0"/>
                  </a:gradFill>
                </a:rPr>
                <a:t>Physical</a:t>
              </a:r>
            </a:p>
          </p:txBody>
        </p:sp>
        <p:sp>
          <p:nvSpPr>
            <p:cNvPr id="4" name="Rectangle 3"/>
            <p:cNvSpPr/>
            <p:nvPr/>
          </p:nvSpPr>
          <p:spPr bwMode="auto">
            <a:xfrm>
              <a:off x="75894" y="2764132"/>
              <a:ext cx="2826327" cy="3480433"/>
            </a:xfrm>
            <a:prstGeom prst="rect">
              <a:avLst/>
            </a:prstGeom>
            <a:solidFill>
              <a:srgbClr val="0070C0"/>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a:lnSpc>
                  <a:spcPct val="90000"/>
                </a:lnSpc>
                <a:buSzPct val="90000"/>
              </a:pPr>
              <a:endParaRPr lang="en-US" sz="2400" dirty="0">
                <a:gradFill>
                  <a:gsLst>
                    <a:gs pos="85000">
                      <a:srgbClr val="FFFFFF"/>
                    </a:gs>
                    <a:gs pos="0">
                      <a:srgbClr val="FFFFFF"/>
                    </a:gs>
                  </a:gsLst>
                  <a:lin ang="5400000" scaled="0"/>
                </a:gradFill>
              </a:endParaRPr>
            </a:p>
          </p:txBody>
        </p:sp>
        <p:pic>
          <p:nvPicPr>
            <p:cNvPr id="43" name="Picture 6"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493954" y="3506736"/>
              <a:ext cx="2019217" cy="2019214"/>
            </a:xfrm>
            <a:prstGeom prst="rect">
              <a:avLst/>
            </a:prstGeom>
            <a:noFill/>
          </p:spPr>
        </p:pic>
      </p:grpSp>
      <p:grpSp>
        <p:nvGrpSpPr>
          <p:cNvPr id="13" name="Group 12"/>
          <p:cNvGrpSpPr/>
          <p:nvPr/>
        </p:nvGrpSpPr>
        <p:grpSpPr>
          <a:xfrm>
            <a:off x="7674011" y="2276109"/>
            <a:ext cx="1761132" cy="2777228"/>
            <a:chOff x="8104633" y="2874661"/>
            <a:chExt cx="2113909" cy="3332674"/>
          </a:xfrm>
        </p:grpSpPr>
        <p:sp>
          <p:nvSpPr>
            <p:cNvPr id="59" name="Isosceles Triangle 58"/>
            <p:cNvSpPr/>
            <p:nvPr/>
          </p:nvSpPr>
          <p:spPr bwMode="auto">
            <a:xfrm rot="10800000">
              <a:off x="8355713" y="4165941"/>
              <a:ext cx="1061647" cy="1329862"/>
            </a:xfrm>
            <a:prstGeom prst="triangle">
              <a:avLst>
                <a:gd name="adj" fmla="val 0"/>
              </a:avLst>
            </a:prstGeom>
            <a:gradFill>
              <a:gsLst>
                <a:gs pos="0">
                  <a:schemeClr val="bg1">
                    <a:lumMod val="95000"/>
                    <a:alpha val="31000"/>
                  </a:schemeClr>
                </a:gs>
                <a:gs pos="50000">
                  <a:schemeClr val="bg1">
                    <a:lumMod val="85000"/>
                    <a:alpha val="76000"/>
                  </a:schemeClr>
                </a:gs>
                <a:gs pos="100000">
                  <a:schemeClr val="bg2">
                    <a:lumMod val="90000"/>
                  </a:schemeClr>
                </a:gs>
              </a:gsLst>
              <a:lin ang="5400000" scaled="0"/>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383"/>
              <a:endParaRPr lang="en-US" sz="160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4" cstate="print">
              <a:lum bright="100000" contrast="100000"/>
            </a:blip>
            <a:stretch>
              <a:fillRect/>
            </a:stretch>
          </p:blipFill>
          <p:spPr>
            <a:xfrm>
              <a:off x="8104633" y="4947463"/>
              <a:ext cx="2113909" cy="1259872"/>
            </a:xfrm>
            <a:prstGeom prst="rect">
              <a:avLst/>
            </a:prstGeom>
            <a:noFill/>
            <a:ln>
              <a:noFill/>
            </a:ln>
            <a:effectLst/>
          </p:spPr>
        </p:pic>
        <p:pic>
          <p:nvPicPr>
            <p:cNvPr id="56" name="Picture 55" descr="\\MAGNUM\Projects\Microsoft\Cloud Power FY12\Design\ICONS_PNG\Application.png"/>
            <p:cNvPicPr>
              <a:picLocks noChangeAspect="1" noChangeArrowheads="1"/>
            </p:cNvPicPr>
            <p:nvPr/>
          </p:nvPicPr>
          <p:blipFill>
            <a:blip r:embed="rId5" cstate="print">
              <a:lum bright="100000"/>
            </a:blip>
            <a:srcRect/>
            <a:stretch>
              <a:fillRect/>
            </a:stretch>
          </p:blipFill>
          <p:spPr bwMode="auto">
            <a:xfrm>
              <a:off x="8104633" y="2874661"/>
              <a:ext cx="1563808" cy="1563400"/>
            </a:xfrm>
            <a:prstGeom prst="rect">
              <a:avLst/>
            </a:prstGeom>
            <a:noFill/>
          </p:spPr>
        </p:pic>
      </p:grpSp>
      <p:grpSp>
        <p:nvGrpSpPr>
          <p:cNvPr id="12" name="Group 11"/>
          <p:cNvGrpSpPr/>
          <p:nvPr/>
        </p:nvGrpSpPr>
        <p:grpSpPr>
          <a:xfrm>
            <a:off x="10063451" y="2437414"/>
            <a:ext cx="1761132" cy="2615931"/>
            <a:chOff x="10948236" y="3048621"/>
            <a:chExt cx="2113909" cy="3139117"/>
          </a:xfrm>
        </p:grpSpPr>
        <p:pic>
          <p:nvPicPr>
            <p:cNvPr id="48" name="Picture 2" descr="\\MAGNUM\Projects\Microsoft\Cloud Power FY12\Design\Icons\PNGs\Web.png"/>
            <p:cNvPicPr>
              <a:picLocks noChangeAspect="1" noChangeArrowheads="1"/>
            </p:cNvPicPr>
            <p:nvPr/>
          </p:nvPicPr>
          <p:blipFill rotWithShape="1">
            <a:blip r:embed="rId6" cstate="print">
              <a:lum bright="100000"/>
            </a:blip>
            <a:srcRect t="1" b="-1316"/>
            <a:stretch/>
          </p:blipFill>
          <p:spPr bwMode="auto">
            <a:xfrm>
              <a:off x="11112870" y="3048621"/>
              <a:ext cx="1234537" cy="1250773"/>
            </a:xfrm>
            <a:prstGeom prst="rect">
              <a:avLst/>
            </a:prstGeom>
            <a:noFill/>
          </p:spPr>
        </p:pic>
        <p:sp>
          <p:nvSpPr>
            <p:cNvPr id="70" name="Isosceles Triangle 69"/>
            <p:cNvSpPr/>
            <p:nvPr/>
          </p:nvSpPr>
          <p:spPr bwMode="auto">
            <a:xfrm rot="10800000">
              <a:off x="11199316" y="4146344"/>
              <a:ext cx="1061647" cy="1329862"/>
            </a:xfrm>
            <a:prstGeom prst="triangle">
              <a:avLst>
                <a:gd name="adj" fmla="val 0"/>
              </a:avLst>
            </a:prstGeom>
            <a:gradFill>
              <a:gsLst>
                <a:gs pos="0">
                  <a:schemeClr val="bg1">
                    <a:lumMod val="95000"/>
                    <a:alpha val="31000"/>
                  </a:schemeClr>
                </a:gs>
                <a:gs pos="50000">
                  <a:schemeClr val="bg1">
                    <a:lumMod val="85000"/>
                    <a:alpha val="76000"/>
                  </a:schemeClr>
                </a:gs>
                <a:gs pos="100000">
                  <a:schemeClr val="bg2">
                    <a:lumMod val="90000"/>
                  </a:schemeClr>
                </a:gs>
              </a:gsLst>
              <a:lin ang="5400000" scaled="0"/>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383"/>
              <a:endParaRPr lang="en-US" sz="1600" dirty="0">
                <a:gradFill>
                  <a:gsLst>
                    <a:gs pos="0">
                      <a:srgbClr val="FFFFFF"/>
                    </a:gs>
                    <a:gs pos="100000">
                      <a:srgbClr val="FFFFFF"/>
                    </a:gs>
                  </a:gsLst>
                  <a:lin ang="5400000" scaled="0"/>
                </a:gradFill>
              </a:endParaRPr>
            </a:p>
          </p:txBody>
        </p:sp>
        <p:pic>
          <p:nvPicPr>
            <p:cNvPr id="71" name="Picture 70"/>
            <p:cNvPicPr>
              <a:picLocks noChangeAspect="1"/>
            </p:cNvPicPr>
            <p:nvPr/>
          </p:nvPicPr>
          <p:blipFill>
            <a:blip r:embed="rId4" cstate="print">
              <a:lum bright="100000" contrast="100000"/>
            </a:blip>
            <a:stretch>
              <a:fillRect/>
            </a:stretch>
          </p:blipFill>
          <p:spPr>
            <a:xfrm>
              <a:off x="10948236" y="4927866"/>
              <a:ext cx="2113909" cy="1259872"/>
            </a:xfrm>
            <a:prstGeom prst="rect">
              <a:avLst/>
            </a:prstGeom>
            <a:noFill/>
            <a:ln>
              <a:noFill/>
            </a:ln>
            <a:effectLst/>
          </p:spPr>
        </p:pic>
      </p:grpSp>
      <p:grpSp>
        <p:nvGrpSpPr>
          <p:cNvPr id="16" name="Group 15"/>
          <p:cNvGrpSpPr/>
          <p:nvPr/>
        </p:nvGrpSpPr>
        <p:grpSpPr>
          <a:xfrm>
            <a:off x="2485191" y="2303443"/>
            <a:ext cx="2356971" cy="3761632"/>
            <a:chOff x="2983001" y="2764132"/>
            <a:chExt cx="2829102" cy="4513958"/>
          </a:xfrm>
        </p:grpSpPr>
        <p:sp>
          <p:nvSpPr>
            <p:cNvPr id="82" name="Rectangle 81"/>
            <p:cNvSpPr/>
            <p:nvPr/>
          </p:nvSpPr>
          <p:spPr bwMode="auto">
            <a:xfrm>
              <a:off x="2985776" y="6331781"/>
              <a:ext cx="2826327" cy="946309"/>
            </a:xfrm>
            <a:prstGeom prst="rect">
              <a:avLst/>
            </a:prstGeom>
            <a:solidFill>
              <a:srgbClr val="FF6600"/>
            </a:solidFill>
            <a:ln w="9525" cap="flat" cmpd="sng" algn="ctr">
              <a:noFill/>
              <a:prstDash val="solid"/>
              <a:headEnd type="none" w="med" len="med"/>
              <a:tailEnd type="none" w="med" len="med"/>
            </a:ln>
            <a:effectLst/>
          </p:spPr>
          <p:txBody>
            <a:bodyPr vert="horz" wrap="square" lIns="182880" tIns="182880" rIns="91440" bIns="45718" numCol="1" rtlCol="0" anchor="ctr" anchorCtr="1" compatLnSpc="1">
              <a:prstTxWarp prst="textNoShape">
                <a:avLst/>
              </a:prstTxWarp>
            </a:bodyPr>
            <a:lstStyle/>
            <a:p>
              <a:pPr>
                <a:lnSpc>
                  <a:spcPct val="90000"/>
                </a:lnSpc>
                <a:buSzPct val="90000"/>
              </a:pPr>
              <a:r>
                <a:rPr lang="en-US" sz="2400" dirty="0">
                  <a:gradFill>
                    <a:gsLst>
                      <a:gs pos="85000">
                        <a:srgbClr val="FFFFFF"/>
                      </a:gs>
                      <a:gs pos="0">
                        <a:srgbClr val="FFFFFF"/>
                      </a:gs>
                    </a:gsLst>
                    <a:lin ang="5400000" scaled="0"/>
                  </a:gradFill>
                </a:rPr>
                <a:t>Virtual</a:t>
              </a:r>
            </a:p>
          </p:txBody>
        </p:sp>
        <p:sp>
          <p:nvSpPr>
            <p:cNvPr id="76" name="Rectangle 75"/>
            <p:cNvSpPr/>
            <p:nvPr/>
          </p:nvSpPr>
          <p:spPr bwMode="auto">
            <a:xfrm>
              <a:off x="2983001" y="2764132"/>
              <a:ext cx="2826327" cy="3480433"/>
            </a:xfrm>
            <a:prstGeom prst="rect">
              <a:avLst/>
            </a:prstGeom>
            <a:solidFill>
              <a:srgbClr val="FF6600"/>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a:lnSpc>
                  <a:spcPct val="90000"/>
                </a:lnSpc>
                <a:buSzPct val="90000"/>
              </a:pPr>
              <a:endParaRPr lang="en-US" sz="2400" dirty="0">
                <a:gradFill>
                  <a:gsLst>
                    <a:gs pos="85000">
                      <a:srgbClr val="FFFFFF"/>
                    </a:gs>
                    <a:gs pos="0">
                      <a:srgbClr val="FFFFFF"/>
                    </a:gs>
                  </a:gsLst>
                  <a:lin ang="5400000" scaled="0"/>
                </a:gradFill>
              </a:endParaRPr>
            </a:p>
          </p:txBody>
        </p:sp>
        <p:pic>
          <p:nvPicPr>
            <p:cNvPr id="49" name="Picture 2"/>
            <p:cNvPicPr>
              <a:picLocks noChangeAspect="1" noChangeArrowheads="1"/>
            </p:cNvPicPr>
            <p:nvPr/>
          </p:nvPicPr>
          <p:blipFill>
            <a:blip r:embed="rId7" cstate="print">
              <a:lum bright="100000" contrast="100000"/>
            </a:blip>
            <a:srcRect/>
            <a:stretch>
              <a:fillRect/>
            </a:stretch>
          </p:blipFill>
          <p:spPr bwMode="auto">
            <a:xfrm>
              <a:off x="3085313" y="3346910"/>
              <a:ext cx="2552600" cy="2338866"/>
            </a:xfrm>
            <a:prstGeom prst="rect">
              <a:avLst/>
            </a:prstGeom>
            <a:noFill/>
            <a:ln w="9525">
              <a:noFill/>
              <a:miter lim="800000"/>
              <a:headEnd/>
              <a:tailEnd/>
            </a:ln>
            <a:effectLst/>
          </p:spPr>
        </p:pic>
      </p:grpSp>
      <p:grpSp>
        <p:nvGrpSpPr>
          <p:cNvPr id="15" name="Group 14"/>
          <p:cNvGrpSpPr/>
          <p:nvPr/>
        </p:nvGrpSpPr>
        <p:grpSpPr>
          <a:xfrm>
            <a:off x="4868986" y="2265453"/>
            <a:ext cx="2395131" cy="3799622"/>
            <a:chOff x="5844305" y="2718544"/>
            <a:chExt cx="2874905" cy="4559546"/>
          </a:xfrm>
        </p:grpSpPr>
        <p:sp>
          <p:nvSpPr>
            <p:cNvPr id="83" name="Rectangle 82"/>
            <p:cNvSpPr/>
            <p:nvPr/>
          </p:nvSpPr>
          <p:spPr bwMode="auto">
            <a:xfrm>
              <a:off x="5892883" y="6331781"/>
              <a:ext cx="2826327" cy="946309"/>
            </a:xfrm>
            <a:prstGeom prst="rect">
              <a:avLst/>
            </a:prstGeom>
            <a:solidFill>
              <a:schemeClr val="accent5">
                <a:lumMod val="75000"/>
              </a:schemeClr>
            </a:solidFill>
            <a:ln w="9525" cap="flat" cmpd="sng" algn="ctr">
              <a:noFill/>
              <a:prstDash val="solid"/>
              <a:headEnd type="none" w="med" len="med"/>
              <a:tailEnd type="none" w="med" len="med"/>
            </a:ln>
            <a:effectLst/>
          </p:spPr>
          <p:txBody>
            <a:bodyPr vert="horz" wrap="square" lIns="182880" tIns="182880" rIns="91440" bIns="45718" numCol="1" rtlCol="0" anchor="ctr" anchorCtr="1" compatLnSpc="1">
              <a:prstTxWarp prst="textNoShape">
                <a:avLst/>
              </a:prstTxWarp>
            </a:bodyPr>
            <a:lstStyle/>
            <a:p>
              <a:pPr>
                <a:lnSpc>
                  <a:spcPct val="90000"/>
                </a:lnSpc>
                <a:buSzPct val="90000"/>
              </a:pPr>
              <a:r>
                <a:rPr lang="en-US" sz="2400" dirty="0" err="1">
                  <a:gradFill>
                    <a:gsLst>
                      <a:gs pos="85000">
                        <a:srgbClr val="FFFFFF"/>
                      </a:gs>
                      <a:gs pos="0">
                        <a:srgbClr val="FFFFFF"/>
                      </a:gs>
                    </a:gsLst>
                    <a:lin ang="5400000" scaled="0"/>
                  </a:gradFill>
                </a:rPr>
                <a:t>IaaS</a:t>
              </a:r>
              <a:endParaRPr lang="en-US" sz="2400" dirty="0">
                <a:gradFill>
                  <a:gsLst>
                    <a:gs pos="85000">
                      <a:srgbClr val="FFFFFF"/>
                    </a:gs>
                    <a:gs pos="0">
                      <a:srgbClr val="FFFFFF"/>
                    </a:gs>
                  </a:gsLst>
                  <a:lin ang="5400000" scaled="0"/>
                </a:gradFill>
              </a:endParaRPr>
            </a:p>
          </p:txBody>
        </p:sp>
        <p:sp>
          <p:nvSpPr>
            <p:cNvPr id="77" name="Rectangle 76"/>
            <p:cNvSpPr/>
            <p:nvPr/>
          </p:nvSpPr>
          <p:spPr bwMode="auto">
            <a:xfrm>
              <a:off x="5890108" y="2764132"/>
              <a:ext cx="2826327" cy="3480433"/>
            </a:xfrm>
            <a:prstGeom prst="rect">
              <a:avLst/>
            </a:prstGeom>
            <a:solidFill>
              <a:schemeClr val="accent5">
                <a:lumMod val="75000"/>
              </a:schemeClr>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a:lnSpc>
                  <a:spcPct val="90000"/>
                </a:lnSpc>
                <a:buSzPct val="90000"/>
              </a:pPr>
              <a:endParaRPr lang="en-US" sz="2400" dirty="0">
                <a:gradFill>
                  <a:gsLst>
                    <a:gs pos="85000">
                      <a:srgbClr val="FFFFFF"/>
                    </a:gs>
                    <a:gs pos="0">
                      <a:srgbClr val="FFFFFF"/>
                    </a:gs>
                  </a:gsLst>
                  <a:lin ang="5400000" scaled="0"/>
                </a:gradFill>
              </a:endParaRPr>
            </a:p>
          </p:txBody>
        </p:sp>
        <p:grpSp>
          <p:nvGrpSpPr>
            <p:cNvPr id="14" name="Group 13"/>
            <p:cNvGrpSpPr/>
            <p:nvPr/>
          </p:nvGrpSpPr>
          <p:grpSpPr>
            <a:xfrm>
              <a:off x="5844305" y="2718544"/>
              <a:ext cx="2777268" cy="3345461"/>
              <a:chOff x="5062551" y="2861874"/>
              <a:chExt cx="2777268" cy="3345461"/>
            </a:xfrm>
          </p:grpSpPr>
          <p:pic>
            <p:nvPicPr>
              <p:cNvPr id="52" name="Picture 2"/>
              <p:cNvPicPr>
                <a:picLocks noChangeAspect="1" noChangeArrowheads="1"/>
              </p:cNvPicPr>
              <p:nvPr/>
            </p:nvPicPr>
            <p:blipFill>
              <a:blip r:embed="rId7" cstate="print">
                <a:lum bright="100000" contrast="100000"/>
              </a:blip>
              <a:srcRect/>
              <a:stretch>
                <a:fillRect/>
              </a:stretch>
            </p:blipFill>
            <p:spPr bwMode="auto">
              <a:xfrm>
                <a:off x="5062551" y="2861874"/>
                <a:ext cx="2148932" cy="1968998"/>
              </a:xfrm>
              <a:prstGeom prst="rect">
                <a:avLst/>
              </a:prstGeom>
              <a:noFill/>
              <a:ln w="9525">
                <a:noFill/>
                <a:miter lim="800000"/>
                <a:headEnd/>
                <a:tailEnd/>
              </a:ln>
              <a:effectLst/>
            </p:spPr>
          </p:pic>
          <p:sp>
            <p:nvSpPr>
              <p:cNvPr id="6" name="Isosceles Triangle 5"/>
              <p:cNvSpPr/>
              <p:nvPr/>
            </p:nvSpPr>
            <p:spPr bwMode="auto">
              <a:xfrm rot="9180217">
                <a:off x="6169786" y="4246310"/>
                <a:ext cx="1061647" cy="1329862"/>
              </a:xfrm>
              <a:prstGeom prst="triangle">
                <a:avLst>
                  <a:gd name="adj" fmla="val 64317"/>
                </a:avLst>
              </a:prstGeom>
              <a:gradFill>
                <a:gsLst>
                  <a:gs pos="0">
                    <a:schemeClr val="bg1">
                      <a:lumMod val="95000"/>
                      <a:alpha val="31000"/>
                    </a:schemeClr>
                  </a:gs>
                  <a:gs pos="50000">
                    <a:schemeClr val="bg1">
                      <a:lumMod val="85000"/>
                      <a:alpha val="76000"/>
                    </a:schemeClr>
                  </a:gs>
                  <a:gs pos="100000">
                    <a:schemeClr val="bg2">
                      <a:lumMod val="90000"/>
                    </a:schemeClr>
                  </a:gs>
                </a:gsLst>
                <a:lin ang="5400000" scaled="0"/>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383"/>
                <a:endParaRPr lang="en-US" sz="1600" dirty="0">
                  <a:gradFill>
                    <a:gsLst>
                      <a:gs pos="0">
                        <a:srgbClr val="FFFFFF"/>
                      </a:gs>
                      <a:gs pos="100000">
                        <a:srgbClr val="FFFFFF"/>
                      </a:gs>
                    </a:gsLst>
                    <a:lin ang="5400000" scaled="0"/>
                  </a:gradFill>
                </a:endParaRPr>
              </a:p>
            </p:txBody>
          </p:sp>
          <p:pic>
            <p:nvPicPr>
              <p:cNvPr id="50" name="Picture 49"/>
              <p:cNvPicPr>
                <a:picLocks noChangeAspect="1"/>
              </p:cNvPicPr>
              <p:nvPr/>
            </p:nvPicPr>
            <p:blipFill>
              <a:blip r:embed="rId4" cstate="print">
                <a:lum bright="100000" contrast="100000"/>
              </a:blip>
              <a:stretch>
                <a:fillRect/>
              </a:stretch>
            </p:blipFill>
            <p:spPr>
              <a:xfrm>
                <a:off x="5725910" y="4947463"/>
                <a:ext cx="2113909" cy="1259872"/>
              </a:xfrm>
              <a:prstGeom prst="rect">
                <a:avLst/>
              </a:prstGeom>
              <a:noFill/>
              <a:ln>
                <a:noFill/>
              </a:ln>
              <a:effectLst/>
            </p:spPr>
          </p:pic>
        </p:grpSp>
      </p:grpSp>
    </p:spTree>
    <p:extLst>
      <p:ext uri="{BB962C8B-B14F-4D97-AF65-F5344CB8AC3E}">
        <p14:creationId xmlns:p14="http://schemas.microsoft.com/office/powerpoint/2010/main" val="372647005"/>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09398"/>
          </a:xfrm>
        </p:spPr>
        <p:txBody>
          <a:bodyPr/>
          <a:lstStyle/>
          <a:p>
            <a:r>
              <a:rPr lang="en-US" dirty="0" smtClean="0"/>
              <a:t>System Center Operations Manager (SCOM)</a:t>
            </a:r>
            <a:endParaRPr lang="en-US" dirty="0"/>
          </a:p>
        </p:txBody>
      </p:sp>
      <p:sp>
        <p:nvSpPr>
          <p:cNvPr id="3" name="Text Placeholder 2"/>
          <p:cNvSpPr>
            <a:spLocks noGrp="1"/>
          </p:cNvSpPr>
          <p:nvPr>
            <p:ph type="body" sz="quarter" idx="10"/>
          </p:nvPr>
        </p:nvSpPr>
        <p:spPr>
          <a:xfrm>
            <a:off x="519114" y="1447799"/>
            <a:ext cx="5622381" cy="2314480"/>
          </a:xfrm>
        </p:spPr>
        <p:txBody>
          <a:bodyPr/>
          <a:lstStyle/>
          <a:p>
            <a:r>
              <a:rPr lang="en-US" dirty="0" smtClean="0"/>
              <a:t>Monitor physical and virtual machines</a:t>
            </a:r>
          </a:p>
          <a:p>
            <a:r>
              <a:rPr lang="en-US" dirty="0" smtClean="0"/>
              <a:t>Monitor entire stack (hardware, hypervisor, OS, database, application)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317378"/>
            <a:ext cx="5287844" cy="3552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28310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7" y="2647953"/>
            <a:ext cx="8796338" cy="609398"/>
          </a:xfrm>
        </p:spPr>
        <p:txBody>
          <a:bodyPr/>
          <a:lstStyle/>
          <a:p>
            <a:r>
              <a:rPr lang="en-AU" dirty="0" smtClean="0"/>
              <a:t>Video – Control &amp; Customise</a:t>
            </a:r>
            <a:endParaRPr lang="en-US" dirty="0"/>
          </a:p>
        </p:txBody>
      </p:sp>
    </p:spTree>
    <p:extLst>
      <p:ext uri="{BB962C8B-B14F-4D97-AF65-F5344CB8AC3E}">
        <p14:creationId xmlns:p14="http://schemas.microsoft.com/office/powerpoint/2010/main" val="170657651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0"/>
          </p:nvPr>
        </p:nvSpPr>
        <p:spPr>
          <a:xfrm>
            <a:off x="505466" y="1193295"/>
            <a:ext cx="5881688" cy="5293757"/>
          </a:xfrm>
        </p:spPr>
        <p:txBody>
          <a:bodyPr/>
          <a:lstStyle/>
          <a:p>
            <a:r>
              <a:rPr lang="en-US" dirty="0" smtClean="0"/>
              <a:t>Measure usage</a:t>
            </a:r>
          </a:p>
          <a:p>
            <a:pPr lvl="1"/>
            <a:r>
              <a:rPr lang="en-US" dirty="0" smtClean="0"/>
              <a:t>Pre-build infrastructure by IT based on company standard and policy</a:t>
            </a:r>
          </a:p>
          <a:p>
            <a:pPr lvl="1"/>
            <a:r>
              <a:rPr lang="en-US" dirty="0" smtClean="0"/>
              <a:t>Assign cost recovery model for each virtual machine templates</a:t>
            </a:r>
          </a:p>
          <a:p>
            <a:pPr lvl="1"/>
            <a:r>
              <a:rPr lang="en-US" dirty="0" smtClean="0"/>
              <a:t>Monitor usage by users through reporting</a:t>
            </a:r>
          </a:p>
          <a:p>
            <a:pPr lvl="1"/>
            <a:r>
              <a:rPr lang="en-US" dirty="0" smtClean="0"/>
              <a:t>Chargeback to users</a:t>
            </a:r>
          </a:p>
          <a:p>
            <a:r>
              <a:rPr lang="en-US" dirty="0" smtClean="0"/>
              <a:t>Manage private cloud</a:t>
            </a:r>
          </a:p>
          <a:p>
            <a:pPr lvl="1"/>
            <a:r>
              <a:rPr lang="en-US" dirty="0" smtClean="0"/>
              <a:t>Monitor &amp; troubleshoot entire stack using SCOM</a:t>
            </a:r>
            <a:endParaRPr lang="en-US" dirty="0"/>
          </a:p>
        </p:txBody>
      </p:sp>
      <p:sp>
        <p:nvSpPr>
          <p:cNvPr id="5" name="Rounded Rectangle 4"/>
          <p:cNvSpPr/>
          <p:nvPr/>
        </p:nvSpPr>
        <p:spPr>
          <a:xfrm>
            <a:off x="7083187" y="1097226"/>
            <a:ext cx="4531057" cy="5430671"/>
          </a:xfrm>
          <a:prstGeom prst="roundRect">
            <a:avLst/>
          </a:prstGeom>
          <a:solidFill>
            <a:schemeClr val="tx2">
              <a:lumMod val="75000"/>
            </a:schemeClr>
          </a:soli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6" name="Content Placeholder 2"/>
          <p:cNvSpPr txBox="1">
            <a:spLocks/>
          </p:cNvSpPr>
          <p:nvPr/>
        </p:nvSpPr>
        <p:spPr>
          <a:xfrm>
            <a:off x="7301553" y="1193293"/>
            <a:ext cx="4258101" cy="4810345"/>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Tx/>
              <a:buNone/>
              <a:defRPr/>
            </a:pPr>
            <a:r>
              <a:rPr lang="en-US" sz="2400" b="1" dirty="0" smtClean="0">
                <a:solidFill>
                  <a:schemeClr val="accent1"/>
                </a:solidFill>
              </a:rPr>
              <a:t>Benefits</a:t>
            </a:r>
            <a:endParaRPr lang="en-US" sz="1800" b="1" dirty="0" smtClean="0">
              <a:solidFill>
                <a:schemeClr val="accent1"/>
              </a:solidFill>
            </a:endParaRPr>
          </a:p>
          <a:p>
            <a:pPr marL="0" indent="0">
              <a:lnSpc>
                <a:spcPct val="120000"/>
              </a:lnSpc>
              <a:buFontTx/>
              <a:buNone/>
              <a:defRPr/>
            </a:pPr>
            <a:r>
              <a:rPr lang="en-US" sz="1800" b="1" dirty="0" smtClean="0">
                <a:solidFill>
                  <a:srgbClr val="FFC000"/>
                </a:solidFill>
              </a:rPr>
              <a:t>Enforce and standardize based on policies</a:t>
            </a:r>
          </a:p>
          <a:p>
            <a:pPr marL="6350" indent="0">
              <a:lnSpc>
                <a:spcPct val="120000"/>
              </a:lnSpc>
              <a:buFontTx/>
              <a:buNone/>
              <a:defRPr/>
            </a:pPr>
            <a:r>
              <a:rPr lang="en-US" sz="1800" b="1" dirty="0" smtClean="0">
                <a:solidFill>
                  <a:srgbClr val="FFC000"/>
                </a:solidFill>
              </a:rPr>
              <a:t>Measure </a:t>
            </a:r>
            <a:r>
              <a:rPr lang="en-US" sz="1800" b="1" dirty="0">
                <a:solidFill>
                  <a:srgbClr val="FFC000"/>
                </a:solidFill>
              </a:rPr>
              <a:t>s</a:t>
            </a:r>
            <a:r>
              <a:rPr lang="en-US" sz="1800" b="1" dirty="0" smtClean="0">
                <a:solidFill>
                  <a:srgbClr val="FFC000"/>
                </a:solidFill>
              </a:rPr>
              <a:t>ervice</a:t>
            </a:r>
          </a:p>
          <a:p>
            <a:pPr marL="457200" lvl="1" indent="0">
              <a:lnSpc>
                <a:spcPct val="120000"/>
              </a:lnSpc>
              <a:buFontTx/>
              <a:buNone/>
              <a:defRPr/>
            </a:pPr>
            <a:r>
              <a:rPr lang="en-US" sz="1600" dirty="0" smtClean="0"/>
              <a:t>Meter resource usage and charge back to business units</a:t>
            </a:r>
          </a:p>
          <a:p>
            <a:pPr marL="0" indent="0">
              <a:lnSpc>
                <a:spcPct val="120000"/>
              </a:lnSpc>
              <a:buFontTx/>
              <a:buNone/>
              <a:defRPr/>
            </a:pPr>
            <a:r>
              <a:rPr lang="en-US" sz="1800" b="1" dirty="0" smtClean="0">
                <a:solidFill>
                  <a:srgbClr val="FFC000"/>
                </a:solidFill>
              </a:rPr>
              <a:t>Customize for your business needs</a:t>
            </a:r>
          </a:p>
          <a:p>
            <a:pPr marL="6350" lvl="1" indent="0">
              <a:lnSpc>
                <a:spcPct val="120000"/>
              </a:lnSpc>
              <a:buFontTx/>
              <a:buNone/>
              <a:defRPr/>
            </a:pPr>
            <a:endParaRPr lang="en-US" sz="2400" b="1" dirty="0" smtClean="0">
              <a:solidFill>
                <a:schemeClr val="accent1"/>
              </a:solidFill>
            </a:endParaRPr>
          </a:p>
          <a:p>
            <a:pPr marL="6350" lvl="1" indent="0">
              <a:lnSpc>
                <a:spcPct val="120000"/>
              </a:lnSpc>
              <a:buFontTx/>
              <a:buNone/>
              <a:defRPr/>
            </a:pPr>
            <a:r>
              <a:rPr lang="en-US" sz="2400" b="1" dirty="0" smtClean="0">
                <a:solidFill>
                  <a:srgbClr val="00B0F0"/>
                </a:solidFill>
              </a:rPr>
              <a:t>Tools &amp; Features</a:t>
            </a:r>
            <a:endParaRPr lang="en-US" sz="2400" b="1" dirty="0">
              <a:solidFill>
                <a:srgbClr val="00B0F0"/>
              </a:solidFill>
            </a:endParaRPr>
          </a:p>
          <a:p>
            <a:pPr marL="6350" lvl="1" indent="0">
              <a:lnSpc>
                <a:spcPct val="120000"/>
              </a:lnSpc>
              <a:buFontTx/>
              <a:buNone/>
              <a:defRPr/>
            </a:pPr>
            <a:r>
              <a:rPr lang="en-US" sz="1200" dirty="0" smtClean="0"/>
              <a:t>System Center Virtual Machine Manager 2008 R2</a:t>
            </a:r>
          </a:p>
          <a:p>
            <a:pPr marL="6350" lvl="1" indent="0">
              <a:lnSpc>
                <a:spcPct val="120000"/>
              </a:lnSpc>
              <a:buFontTx/>
              <a:buNone/>
              <a:defRPr/>
            </a:pPr>
            <a:r>
              <a:rPr lang="en-US" sz="1200" dirty="0" smtClean="0"/>
              <a:t>System Center Virtual Machine Manager Self Service Portal (SCVMM SSP 2.0)</a:t>
            </a:r>
          </a:p>
          <a:p>
            <a:pPr marL="6350" lvl="1" indent="0">
              <a:lnSpc>
                <a:spcPct val="120000"/>
              </a:lnSpc>
              <a:buFontTx/>
              <a:buNone/>
              <a:defRPr/>
            </a:pPr>
            <a:r>
              <a:rPr lang="en-US" sz="1200" dirty="0" smtClean="0"/>
              <a:t>System Center Operations Manager 2007 R2 Management Packs</a:t>
            </a:r>
          </a:p>
        </p:txBody>
      </p:sp>
    </p:spTree>
    <p:extLst>
      <p:ext uri="{BB962C8B-B14F-4D97-AF65-F5344CB8AC3E}">
        <p14:creationId xmlns:p14="http://schemas.microsoft.com/office/powerpoint/2010/main" val="48138576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SQL Server for Private Cloud?</a:t>
            </a:r>
          </a:p>
        </p:txBody>
      </p:sp>
      <p:sp>
        <p:nvSpPr>
          <p:cNvPr id="4" name="Rectangle 3"/>
          <p:cNvSpPr/>
          <p:nvPr/>
        </p:nvSpPr>
        <p:spPr>
          <a:xfrm>
            <a:off x="711015" y="1295400"/>
            <a:ext cx="10766795" cy="495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rtlCol="0" anchor="ctr"/>
          <a:lstStyle/>
          <a:p>
            <a:pPr algn="ctr" defTabSz="1088049"/>
            <a:endParaRPr lang="en-US" sz="2200">
              <a:solidFill>
                <a:srgbClr val="FFFF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4390" y="1500300"/>
            <a:ext cx="9040045" cy="45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4575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10813" y="1695862"/>
            <a:ext cx="3258756" cy="710021"/>
          </a:xfrm>
          <a:prstGeom prst="rect">
            <a:avLst/>
          </a:prstGeom>
        </p:spPr>
        <p:txBody>
          <a:bodyPr wrap="square" lIns="108794" tIns="54397" rIns="108794" bIns="54397">
            <a:spAutoFit/>
          </a:bodyPr>
          <a:lstStyle/>
          <a:p>
            <a:pPr defTabSz="1087941">
              <a:buSzPct val="90000"/>
            </a:pPr>
            <a:r>
              <a:rPr lang="en-US" sz="1300" dirty="0">
                <a:solidFill>
                  <a:srgbClr val="FFFFFF">
                    <a:alpha val="99000"/>
                  </a:srgbClr>
                </a:solidFill>
              </a:rPr>
              <a:t>Hyper-V Fast Track Deployment Guide” and SQL Server Private Cloud Optimization guide.</a:t>
            </a:r>
          </a:p>
        </p:txBody>
      </p:sp>
      <p:grpSp>
        <p:nvGrpSpPr>
          <p:cNvPr id="15" name="Group 14"/>
          <p:cNvGrpSpPr/>
          <p:nvPr/>
        </p:nvGrpSpPr>
        <p:grpSpPr>
          <a:xfrm>
            <a:off x="302862" y="1649325"/>
            <a:ext cx="427575" cy="596526"/>
            <a:chOff x="152015" y="1352550"/>
            <a:chExt cx="421321" cy="1219962"/>
          </a:xfrm>
        </p:grpSpPr>
        <p:cxnSp>
          <p:nvCxnSpPr>
            <p:cNvPr id="16" name="Straight Connector 15"/>
            <p:cNvCxnSpPr/>
            <p:nvPr/>
          </p:nvCxnSpPr>
          <p:spPr>
            <a:xfrm>
              <a:off x="573336" y="1352550"/>
              <a:ext cx="0" cy="175461"/>
            </a:xfrm>
            <a:prstGeom prst="line">
              <a:avLst/>
            </a:prstGeom>
            <a:ln w="635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16200000">
              <a:off x="-106164" y="1688525"/>
              <a:ext cx="931855" cy="415497"/>
            </a:xfrm>
            <a:prstGeom prst="rect">
              <a:avLst/>
            </a:prstGeom>
          </p:spPr>
          <p:txBody>
            <a:bodyPr wrap="none">
              <a:noAutofit/>
            </a:bodyPr>
            <a:lstStyle/>
            <a:p>
              <a:pPr algn="r" defTabSz="1087941"/>
              <a:r>
                <a:rPr lang="en-US" dirty="0">
                  <a:solidFill>
                    <a:srgbClr val="00DAFF">
                      <a:alpha val="99000"/>
                    </a:srgbClr>
                  </a:solidFill>
                  <a:latin typeface="Segoe" pitchFamily="34" charset="0"/>
                </a:rPr>
                <a:t>OFFER</a:t>
              </a:r>
            </a:p>
          </p:txBody>
        </p:sp>
        <p:cxnSp>
          <p:nvCxnSpPr>
            <p:cNvPr id="18" name="Straight Connector 17"/>
            <p:cNvCxnSpPr/>
            <p:nvPr/>
          </p:nvCxnSpPr>
          <p:spPr>
            <a:xfrm>
              <a:off x="573336" y="2274469"/>
              <a:ext cx="0" cy="298043"/>
            </a:xfrm>
            <a:prstGeom prst="line">
              <a:avLst/>
            </a:prstGeom>
            <a:ln w="635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                    Available Offers</a:t>
            </a:r>
            <a:endParaRPr lang="en-US" dirty="0"/>
          </a:p>
        </p:txBody>
      </p:sp>
      <p:sp>
        <p:nvSpPr>
          <p:cNvPr id="5" name="Rectangle 4"/>
          <p:cNvSpPr/>
          <p:nvPr/>
        </p:nvSpPr>
        <p:spPr>
          <a:xfrm>
            <a:off x="717801" y="1227113"/>
            <a:ext cx="3534759" cy="294953"/>
          </a:xfrm>
          <a:prstGeom prst="rect">
            <a:avLst/>
          </a:prstGeom>
          <a:solidFill>
            <a:schemeClr val="accent3"/>
          </a:solidFill>
        </p:spPr>
        <p:txBody>
          <a:bodyPr wrap="square" lIns="108794" tIns="0" rIns="108794" bIns="0" anchor="ctr" anchorCtr="0">
            <a:spAutoFit/>
          </a:bodyPr>
          <a:lstStyle/>
          <a:p>
            <a:pPr algn="ctr" defTabSz="1087941"/>
            <a:r>
              <a:rPr lang="en-US" sz="1900" dirty="0">
                <a:solidFill>
                  <a:srgbClr val="FFFFFF"/>
                </a:solidFill>
              </a:rPr>
              <a:t>Self-Build</a:t>
            </a:r>
          </a:p>
        </p:txBody>
      </p:sp>
      <p:sp>
        <p:nvSpPr>
          <p:cNvPr id="6" name="Rectangle 5"/>
          <p:cNvSpPr/>
          <p:nvPr/>
        </p:nvSpPr>
        <p:spPr>
          <a:xfrm>
            <a:off x="4327033" y="1228394"/>
            <a:ext cx="3534759" cy="292388"/>
          </a:xfrm>
          <a:prstGeom prst="rect">
            <a:avLst/>
          </a:prstGeom>
          <a:solidFill>
            <a:schemeClr val="accent3"/>
          </a:solidFill>
        </p:spPr>
        <p:txBody>
          <a:bodyPr wrap="square" lIns="108794" tIns="0" rIns="108794" bIns="0" anchor="ctr" anchorCtr="0">
            <a:spAutoFit/>
          </a:bodyPr>
          <a:lstStyle/>
          <a:p>
            <a:pPr algn="ctr" defTabSz="1087941"/>
            <a:r>
              <a:rPr lang="en-US" sz="1900" dirty="0">
                <a:solidFill>
                  <a:srgbClr val="FFFFFF">
                    <a:alpha val="99000"/>
                  </a:srgbClr>
                </a:solidFill>
              </a:rPr>
              <a:t>Reference Architecture</a:t>
            </a:r>
          </a:p>
        </p:txBody>
      </p:sp>
      <p:sp>
        <p:nvSpPr>
          <p:cNvPr id="7" name="Rectangle 6"/>
          <p:cNvSpPr/>
          <p:nvPr/>
        </p:nvSpPr>
        <p:spPr>
          <a:xfrm>
            <a:off x="7943051" y="1227113"/>
            <a:ext cx="3534759" cy="294953"/>
          </a:xfrm>
          <a:prstGeom prst="rect">
            <a:avLst/>
          </a:prstGeom>
          <a:solidFill>
            <a:schemeClr val="accent3"/>
          </a:solidFill>
        </p:spPr>
        <p:txBody>
          <a:bodyPr wrap="square" lIns="108794" tIns="0" rIns="108794" bIns="0" anchor="ctr" anchorCtr="0">
            <a:spAutoFit/>
          </a:bodyPr>
          <a:lstStyle/>
          <a:p>
            <a:pPr algn="ctr" defTabSz="1087941"/>
            <a:r>
              <a:rPr lang="en-US" sz="1900" dirty="0">
                <a:solidFill>
                  <a:srgbClr val="FFFFFF">
                    <a:alpha val="99000"/>
                  </a:srgbClr>
                </a:solidFill>
              </a:rPr>
              <a:t>Appliance</a:t>
            </a:r>
          </a:p>
        </p:txBody>
      </p:sp>
      <p:sp>
        <p:nvSpPr>
          <p:cNvPr id="20" name="Rectangle 19"/>
          <p:cNvSpPr/>
          <p:nvPr/>
        </p:nvSpPr>
        <p:spPr>
          <a:xfrm>
            <a:off x="4416388" y="1695867"/>
            <a:ext cx="3445407" cy="520257"/>
          </a:xfrm>
          <a:prstGeom prst="rect">
            <a:avLst/>
          </a:prstGeom>
        </p:spPr>
        <p:txBody>
          <a:bodyPr wrap="square" lIns="108794" tIns="54397" rIns="108794" bIns="54397">
            <a:spAutoFit/>
          </a:bodyPr>
          <a:lstStyle/>
          <a:p>
            <a:pPr marL="64220" indent="-64220" defTabSz="1087941">
              <a:buSzPct val="90000"/>
            </a:pPr>
            <a:r>
              <a:rPr lang="en-US" sz="1300" dirty="0">
                <a:solidFill>
                  <a:srgbClr val="FFFFFF">
                    <a:alpha val="99000"/>
                  </a:srgbClr>
                </a:solidFill>
              </a:rPr>
              <a:t>“HP Database Consolidation Solution architecture guidance”</a:t>
            </a:r>
          </a:p>
        </p:txBody>
      </p:sp>
      <p:sp>
        <p:nvSpPr>
          <p:cNvPr id="23" name="Rectangle 22"/>
          <p:cNvSpPr/>
          <p:nvPr/>
        </p:nvSpPr>
        <p:spPr>
          <a:xfrm>
            <a:off x="8201730" y="1695864"/>
            <a:ext cx="3348905" cy="930625"/>
          </a:xfrm>
          <a:prstGeom prst="rect">
            <a:avLst/>
          </a:prstGeom>
        </p:spPr>
        <p:txBody>
          <a:bodyPr wrap="square" lIns="108794" tIns="54397" rIns="108794" bIns="54397">
            <a:spAutoFit/>
          </a:bodyPr>
          <a:lstStyle/>
          <a:p>
            <a:pPr marL="64220" indent="-64220" defTabSz="1087941">
              <a:buSzPct val="90000"/>
            </a:pPr>
            <a:r>
              <a:rPr lang="en-US" sz="1300" dirty="0">
                <a:solidFill>
                  <a:srgbClr val="FFFFFF">
                    <a:alpha val="99000"/>
                  </a:srgbClr>
                </a:solidFill>
              </a:rPr>
              <a:t>“Microsoft and HP database consolidation appliance” </a:t>
            </a:r>
            <a:br>
              <a:rPr lang="en-US" sz="1300" dirty="0">
                <a:solidFill>
                  <a:srgbClr val="FFFFFF">
                    <a:alpha val="99000"/>
                  </a:srgbClr>
                </a:solidFill>
              </a:rPr>
            </a:br>
            <a:r>
              <a:rPr lang="en-US" sz="1300" dirty="0">
                <a:solidFill>
                  <a:srgbClr val="FFFFFF">
                    <a:alpha val="99000"/>
                  </a:srgbClr>
                </a:solidFill>
              </a:rPr>
              <a:t>optimized to deliver Private </a:t>
            </a:r>
            <a:br>
              <a:rPr lang="en-US" sz="1300" dirty="0">
                <a:solidFill>
                  <a:srgbClr val="FFFFFF">
                    <a:alpha val="99000"/>
                  </a:srgbClr>
                </a:solidFill>
              </a:rPr>
            </a:br>
            <a:r>
              <a:rPr lang="en-US" sz="1300" dirty="0">
                <a:solidFill>
                  <a:srgbClr val="FFFFFF">
                    <a:alpha val="99000"/>
                  </a:srgbClr>
                </a:solidFill>
              </a:rPr>
              <a:t>Cloud benefits”</a:t>
            </a:r>
          </a:p>
        </p:txBody>
      </p:sp>
      <p:cxnSp>
        <p:nvCxnSpPr>
          <p:cNvPr id="25" name="Straight Connector 24"/>
          <p:cNvCxnSpPr/>
          <p:nvPr/>
        </p:nvCxnSpPr>
        <p:spPr>
          <a:xfrm>
            <a:off x="5510365" y="2400303"/>
            <a:ext cx="0" cy="1990"/>
          </a:xfrm>
          <a:prstGeom prst="line">
            <a:avLst/>
          </a:prstGeom>
          <a:ln w="635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696995" y="2451226"/>
            <a:ext cx="3967910" cy="3481484"/>
            <a:chOff x="6007890" y="976803"/>
            <a:chExt cx="6087698" cy="7120018"/>
          </a:xfrm>
          <a:solidFill>
            <a:schemeClr val="tx2"/>
          </a:solidFill>
        </p:grpSpPr>
        <p:sp>
          <p:nvSpPr>
            <p:cNvPr id="30" name="Rectangle 29"/>
            <p:cNvSpPr/>
            <p:nvPr/>
          </p:nvSpPr>
          <p:spPr bwMode="auto">
            <a:xfrm>
              <a:off x="6007890" y="1390046"/>
              <a:ext cx="6087698" cy="6706775"/>
            </a:xfrm>
            <a:prstGeom prst="rect">
              <a:avLst/>
            </a:prstGeom>
            <a:grpFill/>
            <a:ln>
              <a:noFill/>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sp>
          <p:nvSpPr>
            <p:cNvPr id="31" name="Rectangle 30"/>
            <p:cNvSpPr/>
            <p:nvPr/>
          </p:nvSpPr>
          <p:spPr>
            <a:xfrm rot="16200000">
              <a:off x="5036029" y="2730968"/>
              <a:ext cx="2865905" cy="566641"/>
            </a:xfrm>
            <a:prstGeom prst="rect">
              <a:avLst/>
            </a:prstGeom>
            <a:grpFill/>
          </p:spPr>
          <p:txBody>
            <a:bodyPr wrap="none">
              <a:spAutoFit/>
            </a:bodyPr>
            <a:lstStyle/>
            <a:p>
              <a:pPr algn="r" defTabSz="1087941"/>
              <a:r>
                <a:rPr lang="en-US" dirty="0">
                  <a:solidFill>
                    <a:srgbClr val="FFFFFF">
                      <a:alpha val="99000"/>
                    </a:srgbClr>
                  </a:solidFill>
                  <a:latin typeface="Segoe" pitchFamily="34" charset="0"/>
                </a:rPr>
                <a:t>KEY POINTS</a:t>
              </a:r>
            </a:p>
          </p:txBody>
        </p:sp>
        <p:sp>
          <p:nvSpPr>
            <p:cNvPr id="32" name="Isosceles Triangle 31"/>
            <p:cNvSpPr/>
            <p:nvPr/>
          </p:nvSpPr>
          <p:spPr bwMode="auto">
            <a:xfrm>
              <a:off x="9575676" y="976803"/>
              <a:ext cx="783617" cy="626902"/>
            </a:xfrm>
            <a:prstGeom prst="triangle">
              <a:avLst/>
            </a:prstGeom>
            <a:grpFill/>
            <a:ln>
              <a:noFill/>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grpSp>
          <p:nvGrpSpPr>
            <p:cNvPr id="33" name="Group 32"/>
            <p:cNvGrpSpPr/>
            <p:nvPr/>
          </p:nvGrpSpPr>
          <p:grpSpPr>
            <a:xfrm>
              <a:off x="6893848" y="1637932"/>
              <a:ext cx="5201736" cy="4567944"/>
              <a:chOff x="1666595" y="1998651"/>
              <a:chExt cx="3997588" cy="3510512"/>
            </a:xfrm>
            <a:grpFill/>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956" y="1998651"/>
                <a:ext cx="1801135" cy="1461793"/>
              </a:xfrm>
              <a:prstGeom prst="rect">
                <a:avLst/>
              </a:prstGeom>
              <a:grpFill/>
            </p:spPr>
          </p:pic>
          <p:sp>
            <p:nvSpPr>
              <p:cNvPr id="36" name="Rectangle 35"/>
              <p:cNvSpPr/>
              <p:nvPr/>
            </p:nvSpPr>
            <p:spPr>
              <a:xfrm>
                <a:off x="1666595" y="3590373"/>
                <a:ext cx="3997588" cy="1918790"/>
              </a:xfrm>
              <a:prstGeom prst="rect">
                <a:avLst/>
              </a:prstGeom>
              <a:grpFill/>
            </p:spPr>
            <p:txBody>
              <a:bodyPr wrap="square">
                <a:spAutoFit/>
              </a:bodyPr>
              <a:lstStyle/>
              <a:p>
                <a:pPr marL="141659" indent="-141659" defTabSz="1087941">
                  <a:spcAft>
                    <a:spcPts val="238"/>
                  </a:spcAft>
                  <a:buFont typeface="Arial" pitchFamily="34" charset="0"/>
                  <a:buChar char="•"/>
                </a:pPr>
                <a:r>
                  <a:rPr lang="en-US" sz="1400" dirty="0">
                    <a:solidFill>
                      <a:srgbClr val="FFFFFF">
                        <a:alpha val="99000"/>
                      </a:srgbClr>
                    </a:solidFill>
                  </a:rPr>
                  <a:t>Highest level of flexibility</a:t>
                </a:r>
              </a:p>
              <a:p>
                <a:pPr marL="141659" indent="-141659" defTabSz="1087941">
                  <a:spcAft>
                    <a:spcPts val="238"/>
                  </a:spcAft>
                  <a:buFont typeface="Arial" pitchFamily="34" charset="0"/>
                  <a:buChar char="•"/>
                </a:pPr>
                <a:r>
                  <a:rPr lang="en-US" sz="1400" dirty="0">
                    <a:solidFill>
                      <a:srgbClr val="FFFFFF">
                        <a:alpha val="99000"/>
                      </a:srgbClr>
                    </a:solidFill>
                  </a:rPr>
                  <a:t>Reuse existing hardware</a:t>
                </a:r>
              </a:p>
              <a:p>
                <a:pPr marL="141659" indent="-141659" defTabSz="1087941">
                  <a:spcAft>
                    <a:spcPts val="238"/>
                  </a:spcAft>
                  <a:buFont typeface="Arial" pitchFamily="34" charset="0"/>
                  <a:buChar char="•"/>
                </a:pPr>
                <a:r>
                  <a:rPr lang="en-US" sz="1400" dirty="0">
                    <a:solidFill>
                      <a:srgbClr val="FFFFFF">
                        <a:alpha val="99000"/>
                      </a:srgbClr>
                    </a:solidFill>
                  </a:rPr>
                  <a:t>Longest Time to Solution - requires in-house expertise, time and investment to design test and build</a:t>
                </a:r>
              </a:p>
            </p:txBody>
          </p:sp>
        </p:gr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l="26501" t="74553" b="9638"/>
            <a:stretch/>
          </p:blipFill>
          <p:spPr>
            <a:xfrm>
              <a:off x="6176884" y="6863554"/>
              <a:ext cx="2455651" cy="1193653"/>
            </a:xfrm>
            <a:prstGeom prst="rect">
              <a:avLst/>
            </a:prstGeom>
            <a:grpFill/>
          </p:spPr>
        </p:pic>
      </p:grpSp>
      <p:grpSp>
        <p:nvGrpSpPr>
          <p:cNvPr id="37" name="Group 36"/>
          <p:cNvGrpSpPr/>
          <p:nvPr/>
        </p:nvGrpSpPr>
        <p:grpSpPr>
          <a:xfrm>
            <a:off x="4332253" y="2424071"/>
            <a:ext cx="3967910" cy="3508645"/>
            <a:chOff x="-160859" y="907740"/>
            <a:chExt cx="6087696" cy="7175568"/>
          </a:xfrm>
          <a:solidFill>
            <a:schemeClr val="bg2"/>
          </a:solidFill>
        </p:grpSpPr>
        <p:grpSp>
          <p:nvGrpSpPr>
            <p:cNvPr id="38" name="Group 37"/>
            <p:cNvGrpSpPr/>
            <p:nvPr/>
          </p:nvGrpSpPr>
          <p:grpSpPr>
            <a:xfrm>
              <a:off x="-160859" y="907740"/>
              <a:ext cx="6087696" cy="7175568"/>
              <a:chOff x="-160859" y="907740"/>
              <a:chExt cx="6087696" cy="7175568"/>
            </a:xfrm>
            <a:grpFill/>
          </p:grpSpPr>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446" y="1593266"/>
                <a:ext cx="3548540" cy="2142515"/>
              </a:xfrm>
              <a:prstGeom prst="rect">
                <a:avLst/>
              </a:prstGeom>
              <a:grpFill/>
            </p:spPr>
          </p:pic>
          <p:grpSp>
            <p:nvGrpSpPr>
              <p:cNvPr id="41" name="Group 40"/>
              <p:cNvGrpSpPr/>
              <p:nvPr/>
            </p:nvGrpSpPr>
            <p:grpSpPr>
              <a:xfrm>
                <a:off x="-160859" y="907740"/>
                <a:ext cx="6087696" cy="7175568"/>
                <a:chOff x="6007891" y="907740"/>
                <a:chExt cx="6087696" cy="7175568"/>
              </a:xfrm>
              <a:grpFill/>
            </p:grpSpPr>
            <p:sp>
              <p:nvSpPr>
                <p:cNvPr id="43" name="Rectangle 42"/>
                <p:cNvSpPr/>
                <p:nvPr/>
              </p:nvSpPr>
              <p:spPr bwMode="auto">
                <a:xfrm>
                  <a:off x="6007891" y="1390047"/>
                  <a:ext cx="6087696" cy="6693261"/>
                </a:xfrm>
                <a:prstGeom prst="rect">
                  <a:avLst/>
                </a:prstGeom>
                <a:grpFill/>
                <a:ln>
                  <a:noFill/>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sp>
              <p:nvSpPr>
                <p:cNvPr id="44" name="Rectangle 43"/>
                <p:cNvSpPr/>
                <p:nvPr/>
              </p:nvSpPr>
              <p:spPr>
                <a:xfrm rot="16200000">
                  <a:off x="5082486" y="2730976"/>
                  <a:ext cx="2865906" cy="566641"/>
                </a:xfrm>
                <a:prstGeom prst="rect">
                  <a:avLst/>
                </a:prstGeom>
                <a:grpFill/>
              </p:spPr>
              <p:txBody>
                <a:bodyPr wrap="none">
                  <a:spAutoFit/>
                </a:bodyPr>
                <a:lstStyle/>
                <a:p>
                  <a:pPr algn="r" defTabSz="1087941"/>
                  <a:r>
                    <a:rPr lang="en-US" dirty="0">
                      <a:solidFill>
                        <a:srgbClr val="FFFFFF">
                          <a:alpha val="99000"/>
                        </a:srgbClr>
                      </a:solidFill>
                      <a:latin typeface="Segoe" pitchFamily="34" charset="0"/>
                    </a:rPr>
                    <a:t>KEY POINTS</a:t>
                  </a:r>
                </a:p>
              </p:txBody>
            </p:sp>
            <p:sp>
              <p:nvSpPr>
                <p:cNvPr id="45" name="Isosceles Triangle 44"/>
                <p:cNvSpPr/>
                <p:nvPr/>
              </p:nvSpPr>
              <p:spPr bwMode="auto">
                <a:xfrm>
                  <a:off x="10470950" y="907740"/>
                  <a:ext cx="616672" cy="493344"/>
                </a:xfrm>
                <a:prstGeom prst="triangle">
                  <a:avLst/>
                </a:prstGeom>
                <a:grpFill/>
                <a:ln>
                  <a:noFill/>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sp>
              <p:nvSpPr>
                <p:cNvPr id="46" name="Rectangle 45"/>
                <p:cNvSpPr/>
                <p:nvPr/>
              </p:nvSpPr>
              <p:spPr>
                <a:xfrm>
                  <a:off x="6882873" y="3283441"/>
                  <a:ext cx="5061681" cy="4311644"/>
                </a:xfrm>
                <a:prstGeom prst="rect">
                  <a:avLst/>
                </a:prstGeom>
                <a:grpFill/>
              </p:spPr>
              <p:txBody>
                <a:bodyPr wrap="square">
                  <a:spAutoFit/>
                </a:bodyPr>
                <a:lstStyle/>
                <a:p>
                  <a:pPr marL="141659" indent="-141659" defTabSz="1087941">
                    <a:spcAft>
                      <a:spcPts val="238"/>
                    </a:spcAft>
                    <a:buFont typeface="Arial" pitchFamily="34" charset="0"/>
                    <a:buChar char="•"/>
                  </a:pPr>
                  <a:r>
                    <a:rPr lang="en-US" sz="1400" dirty="0">
                      <a:solidFill>
                        <a:srgbClr val="FFFFFF">
                          <a:alpha val="99000"/>
                        </a:srgbClr>
                      </a:solidFill>
                    </a:rPr>
                    <a:t>Software and hardware built and deployed on site</a:t>
                  </a:r>
                </a:p>
                <a:p>
                  <a:pPr marL="141659" indent="-141659" defTabSz="1087941">
                    <a:spcAft>
                      <a:spcPts val="238"/>
                    </a:spcAft>
                    <a:buFont typeface="Arial" pitchFamily="34" charset="0"/>
                    <a:buChar char="•"/>
                  </a:pPr>
                  <a:r>
                    <a:rPr lang="en-US" sz="1400" dirty="0">
                      <a:solidFill>
                        <a:srgbClr val="FFFFFF">
                          <a:alpha val="99000"/>
                        </a:srgbClr>
                      </a:solidFill>
                    </a:rPr>
                    <a:t>Some flexibility in components utilized</a:t>
                  </a:r>
                </a:p>
                <a:p>
                  <a:pPr marL="141659" indent="-141659" defTabSz="1087941">
                    <a:spcAft>
                      <a:spcPts val="238"/>
                    </a:spcAft>
                    <a:buFont typeface="Arial" pitchFamily="34" charset="0"/>
                    <a:buChar char="•"/>
                  </a:pPr>
                  <a:r>
                    <a:rPr lang="en-US" sz="1400" dirty="0">
                      <a:solidFill>
                        <a:srgbClr val="FFFFFF">
                          <a:alpha val="99000"/>
                        </a:srgbClr>
                      </a:solidFill>
                    </a:rPr>
                    <a:t>Faster Time to Solution than Self-Build</a:t>
                  </a:r>
                </a:p>
                <a:p>
                  <a:pPr marL="141659" indent="-141659" defTabSz="1087941">
                    <a:spcAft>
                      <a:spcPts val="238"/>
                    </a:spcAft>
                    <a:buFont typeface="Arial" pitchFamily="34" charset="0"/>
                    <a:buChar char="•"/>
                  </a:pPr>
                  <a:r>
                    <a:rPr lang="en-US" sz="1400" dirty="0">
                      <a:solidFill>
                        <a:srgbClr val="FFFFFF">
                          <a:alpha val="99000"/>
                        </a:srgbClr>
                      </a:solidFill>
                    </a:rPr>
                    <a:t>Tested Solution: HP specific guidance, tested by Microsoft and HP and supported by HP</a:t>
                  </a:r>
                </a:p>
              </p:txBody>
            </p:sp>
          </p:gr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03" y="7028593"/>
                <a:ext cx="2231136" cy="926944"/>
              </a:xfrm>
              <a:prstGeom prst="rect">
                <a:avLst/>
              </a:prstGeom>
              <a:grpFill/>
            </p:spPr>
          </p:pic>
        </p:gr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148" y="1593265"/>
              <a:ext cx="2810477" cy="1696892"/>
            </a:xfrm>
            <a:prstGeom prst="rect">
              <a:avLst/>
            </a:prstGeom>
            <a:grpFill/>
          </p:spPr>
        </p:pic>
      </p:grpSp>
      <p:grpSp>
        <p:nvGrpSpPr>
          <p:cNvPr id="47" name="Group 46"/>
          <p:cNvGrpSpPr/>
          <p:nvPr/>
        </p:nvGrpSpPr>
        <p:grpSpPr>
          <a:xfrm>
            <a:off x="7507315" y="2424068"/>
            <a:ext cx="3967910" cy="3636619"/>
            <a:chOff x="-160859" y="907740"/>
            <a:chExt cx="6087697" cy="7437285"/>
          </a:xfrm>
          <a:solidFill>
            <a:schemeClr val="tx2"/>
          </a:solidFill>
        </p:grpSpPr>
        <p:grpSp>
          <p:nvGrpSpPr>
            <p:cNvPr id="48" name="Group 47"/>
            <p:cNvGrpSpPr/>
            <p:nvPr/>
          </p:nvGrpSpPr>
          <p:grpSpPr>
            <a:xfrm>
              <a:off x="-160859" y="907740"/>
              <a:ext cx="6087697" cy="7437285"/>
              <a:chOff x="6007891" y="907740"/>
              <a:chExt cx="6087697" cy="7437285"/>
            </a:xfrm>
            <a:grpFill/>
          </p:grpSpPr>
          <p:sp>
            <p:nvSpPr>
              <p:cNvPr id="51" name="Rectangle 50"/>
              <p:cNvSpPr/>
              <p:nvPr/>
            </p:nvSpPr>
            <p:spPr bwMode="auto">
              <a:xfrm>
                <a:off x="6007891" y="1390049"/>
                <a:ext cx="6087697" cy="6693258"/>
              </a:xfrm>
              <a:prstGeom prst="rect">
                <a:avLst/>
              </a:prstGeom>
              <a:grpFill/>
              <a:ln>
                <a:noFill/>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sp>
            <p:nvSpPr>
              <p:cNvPr id="52" name="Rectangle 51"/>
              <p:cNvSpPr/>
              <p:nvPr/>
            </p:nvSpPr>
            <p:spPr>
              <a:xfrm rot="16200000">
                <a:off x="4961552" y="2730974"/>
                <a:ext cx="2865904" cy="566641"/>
              </a:xfrm>
              <a:prstGeom prst="rect">
                <a:avLst/>
              </a:prstGeom>
              <a:grpFill/>
            </p:spPr>
            <p:txBody>
              <a:bodyPr wrap="none">
                <a:spAutoFit/>
              </a:bodyPr>
              <a:lstStyle/>
              <a:p>
                <a:pPr algn="r" defTabSz="1087941"/>
                <a:r>
                  <a:rPr lang="en-US" dirty="0">
                    <a:solidFill>
                      <a:srgbClr val="FFFFFF">
                        <a:alpha val="99000"/>
                      </a:srgbClr>
                    </a:solidFill>
                    <a:latin typeface="Segoe" pitchFamily="34" charset="0"/>
                  </a:rPr>
                  <a:t>KEY POINTS</a:t>
                </a:r>
              </a:p>
            </p:txBody>
          </p:sp>
          <p:sp>
            <p:nvSpPr>
              <p:cNvPr id="53" name="Isosceles Triangle 52"/>
              <p:cNvSpPr/>
              <p:nvPr/>
            </p:nvSpPr>
            <p:spPr bwMode="auto">
              <a:xfrm>
                <a:off x="10943111" y="907740"/>
                <a:ext cx="616672" cy="493344"/>
              </a:xfrm>
              <a:prstGeom prst="triangle">
                <a:avLst/>
              </a:prstGeom>
              <a:grpFill/>
              <a:ln>
                <a:noFill/>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sp>
            <p:nvSpPr>
              <p:cNvPr id="54" name="Rectangle 53"/>
              <p:cNvSpPr/>
              <p:nvPr/>
            </p:nvSpPr>
            <p:spPr>
              <a:xfrm>
                <a:off x="6498284" y="2994811"/>
                <a:ext cx="5476348" cy="5350214"/>
              </a:xfrm>
              <a:prstGeom prst="rect">
                <a:avLst/>
              </a:prstGeom>
              <a:grpFill/>
            </p:spPr>
            <p:txBody>
              <a:bodyPr wrap="square">
                <a:spAutoFit/>
              </a:bodyPr>
              <a:lstStyle/>
              <a:p>
                <a:pPr marL="141659" indent="-141659" defTabSz="1087941">
                  <a:spcAft>
                    <a:spcPts val="238"/>
                  </a:spcAft>
                  <a:buFont typeface="Arial" pitchFamily="34" charset="0"/>
                  <a:buChar char="•"/>
                </a:pPr>
                <a:r>
                  <a:rPr lang="en-US" sz="1400" dirty="0">
                    <a:solidFill>
                      <a:srgbClr val="FFFFFF">
                        <a:alpha val="99000"/>
                      </a:srgbClr>
                    </a:solidFill>
                  </a:rPr>
                  <a:t>Proven performance &amp; scalability</a:t>
                </a:r>
              </a:p>
              <a:p>
                <a:pPr marL="141659" indent="-141659" defTabSz="1087941">
                  <a:spcAft>
                    <a:spcPts val="238"/>
                  </a:spcAft>
                  <a:buFont typeface="Arial" pitchFamily="34" charset="0"/>
                  <a:buChar char="•"/>
                </a:pPr>
                <a:r>
                  <a:rPr lang="en-US" sz="1400" dirty="0">
                    <a:solidFill>
                      <a:srgbClr val="FFFFFF">
                        <a:alpha val="99000"/>
                      </a:srgbClr>
                    </a:solidFill>
                  </a:rPr>
                  <a:t>Software installed and tested at factory</a:t>
                </a:r>
              </a:p>
              <a:p>
                <a:pPr marL="141659" indent="-141659" defTabSz="1087941">
                  <a:spcAft>
                    <a:spcPts val="238"/>
                  </a:spcAft>
                  <a:buFont typeface="Arial" pitchFamily="34" charset="0"/>
                  <a:buChar char="•"/>
                </a:pPr>
                <a:r>
                  <a:rPr lang="en-US" sz="1400" dirty="0">
                    <a:solidFill>
                      <a:srgbClr val="FFFFFF">
                        <a:alpha val="99000"/>
                      </a:srgbClr>
                    </a:solidFill>
                  </a:rPr>
                  <a:t>Unique Appliance Features:</a:t>
                </a:r>
              </a:p>
              <a:p>
                <a:pPr marL="141659" indent="-141659" defTabSz="1087941">
                  <a:spcAft>
                    <a:spcPts val="238"/>
                  </a:spcAft>
                </a:pPr>
                <a:r>
                  <a:rPr lang="en-US" sz="1300" dirty="0">
                    <a:solidFill>
                      <a:srgbClr val="FFFFFF">
                        <a:alpha val="99000"/>
                      </a:srgbClr>
                    </a:solidFill>
                  </a:rPr>
                  <a:t>	- Seamless scale 1/2 rack to multi-racks</a:t>
                </a:r>
              </a:p>
              <a:p>
                <a:pPr marL="141659" indent="-141659" defTabSz="1087941">
                  <a:spcAft>
                    <a:spcPts val="238"/>
                  </a:spcAft>
                </a:pPr>
                <a:r>
                  <a:rPr lang="en-US" sz="1300" dirty="0">
                    <a:solidFill>
                      <a:srgbClr val="FFFFFF">
                        <a:alpha val="99000"/>
                      </a:srgbClr>
                    </a:solidFill>
                  </a:rPr>
                  <a:t>	- Load Balancing based on IO</a:t>
                </a:r>
              </a:p>
              <a:p>
                <a:pPr marL="141659" indent="-141659" defTabSz="1087941">
                  <a:spcAft>
                    <a:spcPts val="238"/>
                  </a:spcAft>
                </a:pPr>
                <a:r>
                  <a:rPr lang="en-US" sz="1300" dirty="0">
                    <a:solidFill>
                      <a:srgbClr val="FFFFFF">
                        <a:alpha val="99000"/>
                      </a:srgbClr>
                    </a:solidFill>
                  </a:rPr>
                  <a:t>	- Optimization tools for Private Cloud </a:t>
                </a:r>
              </a:p>
              <a:p>
                <a:pPr marL="141659" indent="-141659" defTabSz="1087941">
                  <a:spcAft>
                    <a:spcPts val="238"/>
                  </a:spcAft>
                </a:pPr>
                <a:r>
                  <a:rPr lang="en-US" sz="1300" dirty="0">
                    <a:solidFill>
                      <a:srgbClr val="FFFFFF">
                        <a:alpha val="99000"/>
                      </a:srgbClr>
                    </a:solidFill>
                  </a:rPr>
                  <a:t>	- Unified Health Monitoring</a:t>
                </a:r>
              </a:p>
              <a:p>
                <a:pPr marL="141659" indent="-141659" defTabSz="1087941">
                  <a:spcAft>
                    <a:spcPts val="238"/>
                  </a:spcAft>
                </a:pPr>
                <a:r>
                  <a:rPr lang="en-US" sz="1300" dirty="0">
                    <a:solidFill>
                      <a:srgbClr val="FFFFFF">
                        <a:alpha val="99000"/>
                      </a:srgbClr>
                    </a:solidFill>
                  </a:rPr>
                  <a:t>	- Firmware, drivers, appliance utilities  </a:t>
                </a:r>
              </a:p>
              <a:p>
                <a:pPr marL="141659" indent="-141659" defTabSz="1087941">
                  <a:spcAft>
                    <a:spcPts val="238"/>
                  </a:spcAft>
                  <a:buFont typeface="Arial" pitchFamily="34" charset="0"/>
                  <a:buChar char="•"/>
                </a:pPr>
                <a:r>
                  <a:rPr lang="en-US" sz="1400" dirty="0">
                    <a:solidFill>
                      <a:srgbClr val="FFFFFF">
                        <a:alpha val="99000"/>
                      </a:srgbClr>
                    </a:solidFill>
                  </a:rPr>
                  <a:t>Single point of support</a:t>
                </a:r>
              </a:p>
              <a:p>
                <a:pPr marL="141659" indent="-141659" defTabSz="1087941">
                  <a:spcAft>
                    <a:spcPts val="238"/>
                  </a:spcAft>
                  <a:buFont typeface="Arial" pitchFamily="34" charset="0"/>
                  <a:buChar char="•"/>
                </a:pPr>
                <a:r>
                  <a:rPr lang="en-US" sz="1400" dirty="0">
                    <a:solidFill>
                      <a:srgbClr val="FFFFFF">
                        <a:alpha val="99000"/>
                      </a:srgbClr>
                    </a:solidFill>
                  </a:rPr>
                  <a:t>“White Glove” delivery, configuration and support service</a:t>
                </a:r>
              </a:p>
            </p:txBody>
          </p:sp>
        </p:grpSp>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3212" y="1759218"/>
              <a:ext cx="2231135" cy="926944"/>
            </a:xfrm>
            <a:prstGeom prst="rect">
              <a:avLst/>
            </a:prstGeom>
            <a:grpFill/>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6204" y="1401084"/>
              <a:ext cx="1686784" cy="1643213"/>
            </a:xfrm>
            <a:prstGeom prst="rect">
              <a:avLst/>
            </a:prstGeom>
            <a:grpFill/>
          </p:spPr>
        </p:pic>
      </p:grpSp>
      <p:sp>
        <p:nvSpPr>
          <p:cNvPr id="55" name="Rectangle 54"/>
          <p:cNvSpPr/>
          <p:nvPr/>
        </p:nvSpPr>
        <p:spPr>
          <a:xfrm>
            <a:off x="821526" y="6528585"/>
            <a:ext cx="1833937" cy="202189"/>
          </a:xfrm>
          <a:prstGeom prst="rect">
            <a:avLst/>
          </a:prstGeom>
        </p:spPr>
        <p:txBody>
          <a:bodyPr wrap="none" lIns="108794" tIns="54397" rIns="108794" bIns="54397">
            <a:spAutoFit/>
          </a:bodyPr>
          <a:lstStyle/>
          <a:p>
            <a:pPr defTabSz="1087941"/>
            <a:r>
              <a:rPr lang="en-US" sz="600" dirty="0">
                <a:solidFill>
                  <a:srgbClr val="FFFFFF"/>
                </a:solidFill>
              </a:rPr>
              <a:t>2011 Microsoft Corporation. All rights reserved.</a:t>
            </a:r>
          </a:p>
        </p:txBody>
      </p:sp>
      <p:pic>
        <p:nvPicPr>
          <p:cNvPr id="56" name="Picture 2" descr="C:\Users\a-jonoel\Pictures\SQL Logos\SQL12_h_rgb_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614" y="435961"/>
            <a:ext cx="2101298" cy="32604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696993" y="6029267"/>
            <a:ext cx="10778174" cy="448919"/>
            <a:chOff x="4133850" y="6318518"/>
            <a:chExt cx="7925204" cy="918087"/>
          </a:xfrm>
          <a:solidFill>
            <a:schemeClr val="accent3"/>
          </a:solidFill>
        </p:grpSpPr>
        <p:sp>
          <p:nvSpPr>
            <p:cNvPr id="27" name="Rectangle 26"/>
            <p:cNvSpPr/>
            <p:nvPr/>
          </p:nvSpPr>
          <p:spPr bwMode="auto">
            <a:xfrm>
              <a:off x="4133850" y="6318518"/>
              <a:ext cx="7925204" cy="91808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1087583" fontAlgn="base">
                <a:spcBef>
                  <a:spcPct val="0"/>
                </a:spcBef>
                <a:spcAft>
                  <a:spcPct val="0"/>
                </a:spcAft>
              </a:pPr>
              <a:endParaRPr lang="en-US" sz="700" dirty="0">
                <a:gradFill>
                  <a:gsLst>
                    <a:gs pos="0">
                      <a:srgbClr val="FFFFFF"/>
                    </a:gs>
                    <a:gs pos="100000">
                      <a:srgbClr val="FFFFFF"/>
                    </a:gs>
                  </a:gsLst>
                  <a:lin ang="5400000" scaled="0"/>
                </a:gradFill>
              </a:endParaRPr>
            </a:p>
          </p:txBody>
        </p:sp>
        <p:sp>
          <p:nvSpPr>
            <p:cNvPr id="28" name="Rectangle 27"/>
            <p:cNvSpPr/>
            <p:nvPr/>
          </p:nvSpPr>
          <p:spPr>
            <a:xfrm>
              <a:off x="5879591" y="6444447"/>
              <a:ext cx="4433722" cy="723851"/>
            </a:xfrm>
            <a:prstGeom prst="rect">
              <a:avLst/>
            </a:prstGeom>
            <a:grpFill/>
          </p:spPr>
          <p:txBody>
            <a:bodyPr wrap="square">
              <a:spAutoFit/>
            </a:bodyPr>
            <a:lstStyle/>
            <a:p>
              <a:pPr defTabSz="1087583" fontAlgn="base">
                <a:spcBef>
                  <a:spcPct val="0"/>
                </a:spcBef>
                <a:spcAft>
                  <a:spcPct val="0"/>
                </a:spcAft>
              </a:pPr>
              <a:r>
                <a:rPr lang="en-US" sz="1700" b="1" dirty="0">
                  <a:solidFill>
                    <a:srgbClr val="FFFFFF">
                      <a:alpha val="99000"/>
                    </a:srgbClr>
                  </a:solidFill>
                </a:rPr>
                <a:t>Call to Action </a:t>
              </a:r>
              <a:r>
                <a:rPr lang="en-US" sz="1300" dirty="0">
                  <a:solidFill>
                    <a:srgbClr val="FFFFFF">
                      <a:alpha val="99000"/>
                    </a:srgbClr>
                  </a:solidFill>
                </a:rPr>
                <a:t>Learn more at </a:t>
              </a:r>
              <a:r>
                <a:rPr lang="en-US" sz="900" dirty="0">
                  <a:solidFill>
                    <a:srgbClr val="FFFFFF">
                      <a:alpha val="99000"/>
                    </a:srgbClr>
                  </a:solidFill>
                </a:rPr>
                <a:t>http://www.microsoft.com/SQLServerPrivateCloud</a:t>
              </a:r>
            </a:p>
          </p:txBody>
        </p:sp>
      </p:grpSp>
    </p:spTree>
    <p:extLst>
      <p:ext uri="{BB962C8B-B14F-4D97-AF65-F5344CB8AC3E}">
        <p14:creationId xmlns:p14="http://schemas.microsoft.com/office/powerpoint/2010/main" val="19753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xit" presetSubtype="0" fill="hold" nodeType="with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par>
                                <p:cTn id="21" presetID="10" presetClass="exit" presetSubtype="0" fill="hold" nodeType="with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29"/>
          <p:cNvGrpSpPr>
            <a:grpSpLocks/>
          </p:cNvGrpSpPr>
          <p:nvPr/>
        </p:nvGrpSpPr>
        <p:grpSpPr bwMode="auto">
          <a:xfrm>
            <a:off x="1083756" y="1614550"/>
            <a:ext cx="6517997" cy="328613"/>
            <a:chOff x="3894" y="995"/>
            <a:chExt cx="1582" cy="2254"/>
          </a:xfrm>
        </p:grpSpPr>
        <p:pic>
          <p:nvPicPr>
            <p:cNvPr id="127001" name="Rectangle 29"/>
            <p:cNvPicPr>
              <a:picLocks noChangeArrowheads="1"/>
            </p:cNvPicPr>
            <p:nvPr/>
          </p:nvPicPr>
          <p:blipFill>
            <a:blip r:embed="rId3" cstate="print"/>
            <a:srcRect/>
            <a:stretch>
              <a:fillRect/>
            </a:stretch>
          </p:blipFill>
          <p:spPr bwMode="auto">
            <a:xfrm>
              <a:off x="3894" y="995"/>
              <a:ext cx="1582" cy="2254"/>
            </a:xfrm>
            <a:prstGeom prst="rect">
              <a:avLst/>
            </a:prstGeom>
            <a:noFill/>
            <a:ln w="9525">
              <a:noFill/>
              <a:miter lim="800000"/>
              <a:headEnd/>
              <a:tailEnd/>
            </a:ln>
          </p:spPr>
        </p:pic>
        <p:sp>
          <p:nvSpPr>
            <p:cNvPr id="127002" name="Text Box 2"/>
            <p:cNvSpPr txBox="1">
              <a:spLocks noChangeArrowheads="1"/>
            </p:cNvSpPr>
            <p:nvPr/>
          </p:nvSpPr>
          <p:spPr bwMode="auto">
            <a:xfrm>
              <a:off x="3897" y="999"/>
              <a:ext cx="1575" cy="2246"/>
            </a:xfrm>
            <a:prstGeom prst="rect">
              <a:avLst/>
            </a:prstGeom>
            <a:noFill/>
            <a:ln w="9525">
              <a:noFill/>
              <a:miter lim="800000"/>
              <a:headEnd/>
              <a:tailEnd/>
            </a:ln>
          </p:spPr>
          <p:txBody>
            <a:bodyPr anchor="ctr"/>
            <a:lstStyle/>
            <a:p>
              <a:pPr algn="ctr">
                <a:lnSpc>
                  <a:spcPct val="85000"/>
                </a:lnSpc>
              </a:pPr>
              <a:endParaRPr lang="en-US" sz="2000">
                <a:solidFill>
                  <a:srgbClr val="FFFFFF"/>
                </a:solidFill>
                <a:latin typeface="HPFutura Book" pitchFamily="50" charset="0"/>
              </a:endParaRPr>
            </a:p>
          </p:txBody>
        </p:sp>
      </p:grpSp>
      <p:grpSp>
        <p:nvGrpSpPr>
          <p:cNvPr id="3" name="Rectangle 29"/>
          <p:cNvGrpSpPr>
            <a:grpSpLocks/>
          </p:cNvGrpSpPr>
          <p:nvPr/>
        </p:nvGrpSpPr>
        <p:grpSpPr bwMode="auto">
          <a:xfrm>
            <a:off x="1100692" y="3519556"/>
            <a:ext cx="6689388" cy="987425"/>
            <a:chOff x="3894" y="995"/>
            <a:chExt cx="1582" cy="2254"/>
          </a:xfrm>
        </p:grpSpPr>
        <p:pic>
          <p:nvPicPr>
            <p:cNvPr id="126999" name="Rectangle 29"/>
            <p:cNvPicPr>
              <a:picLocks noChangeArrowheads="1"/>
            </p:cNvPicPr>
            <p:nvPr/>
          </p:nvPicPr>
          <p:blipFill>
            <a:blip r:embed="rId3" cstate="print"/>
            <a:srcRect/>
            <a:stretch>
              <a:fillRect/>
            </a:stretch>
          </p:blipFill>
          <p:spPr bwMode="auto">
            <a:xfrm>
              <a:off x="3894" y="995"/>
              <a:ext cx="1582" cy="2254"/>
            </a:xfrm>
            <a:prstGeom prst="rect">
              <a:avLst/>
            </a:prstGeom>
            <a:noFill/>
            <a:ln w="9525">
              <a:noFill/>
              <a:miter lim="800000"/>
              <a:headEnd/>
              <a:tailEnd/>
            </a:ln>
          </p:spPr>
        </p:pic>
        <p:sp>
          <p:nvSpPr>
            <p:cNvPr id="127000" name="Text Box 2"/>
            <p:cNvSpPr txBox="1">
              <a:spLocks noChangeArrowheads="1"/>
            </p:cNvSpPr>
            <p:nvPr/>
          </p:nvSpPr>
          <p:spPr bwMode="auto">
            <a:xfrm>
              <a:off x="3897" y="999"/>
              <a:ext cx="1575" cy="2246"/>
            </a:xfrm>
            <a:prstGeom prst="rect">
              <a:avLst/>
            </a:prstGeom>
            <a:noFill/>
            <a:ln w="9525">
              <a:noFill/>
              <a:miter lim="800000"/>
              <a:headEnd/>
              <a:tailEnd/>
            </a:ln>
          </p:spPr>
          <p:txBody>
            <a:bodyPr anchor="ctr"/>
            <a:lstStyle/>
            <a:p>
              <a:pPr algn="ctr">
                <a:lnSpc>
                  <a:spcPct val="85000"/>
                </a:lnSpc>
              </a:pPr>
              <a:endParaRPr lang="en-US" sz="2000">
                <a:solidFill>
                  <a:srgbClr val="FFFFFF"/>
                </a:solidFill>
                <a:latin typeface="HPFutura Book" pitchFamily="50" charset="0"/>
              </a:endParaRPr>
            </a:p>
          </p:txBody>
        </p:sp>
      </p:grpSp>
      <p:grpSp>
        <p:nvGrpSpPr>
          <p:cNvPr id="4" name="Rectangle 29"/>
          <p:cNvGrpSpPr>
            <a:grpSpLocks/>
          </p:cNvGrpSpPr>
          <p:nvPr/>
        </p:nvGrpSpPr>
        <p:grpSpPr bwMode="auto">
          <a:xfrm>
            <a:off x="1071066" y="4508570"/>
            <a:ext cx="6689388" cy="1793875"/>
            <a:chOff x="3894" y="995"/>
            <a:chExt cx="1582" cy="2254"/>
          </a:xfrm>
        </p:grpSpPr>
        <p:pic>
          <p:nvPicPr>
            <p:cNvPr id="126997" name="Rectangle 29"/>
            <p:cNvPicPr>
              <a:picLocks noChangeArrowheads="1"/>
            </p:cNvPicPr>
            <p:nvPr/>
          </p:nvPicPr>
          <p:blipFill>
            <a:blip r:embed="rId3" cstate="print"/>
            <a:srcRect/>
            <a:stretch>
              <a:fillRect/>
            </a:stretch>
          </p:blipFill>
          <p:spPr bwMode="auto">
            <a:xfrm>
              <a:off x="3894" y="995"/>
              <a:ext cx="1582" cy="2254"/>
            </a:xfrm>
            <a:prstGeom prst="rect">
              <a:avLst/>
            </a:prstGeom>
            <a:noFill/>
            <a:ln w="9525">
              <a:noFill/>
              <a:miter lim="800000"/>
              <a:headEnd/>
              <a:tailEnd/>
            </a:ln>
          </p:spPr>
        </p:pic>
        <p:sp>
          <p:nvSpPr>
            <p:cNvPr id="126998" name="Text Box 2"/>
            <p:cNvSpPr txBox="1">
              <a:spLocks noChangeArrowheads="1"/>
            </p:cNvSpPr>
            <p:nvPr/>
          </p:nvSpPr>
          <p:spPr bwMode="auto">
            <a:xfrm>
              <a:off x="3897" y="999"/>
              <a:ext cx="1575" cy="2246"/>
            </a:xfrm>
            <a:prstGeom prst="rect">
              <a:avLst/>
            </a:prstGeom>
            <a:noFill/>
            <a:ln w="9525">
              <a:noFill/>
              <a:miter lim="800000"/>
              <a:headEnd/>
              <a:tailEnd/>
            </a:ln>
          </p:spPr>
          <p:txBody>
            <a:bodyPr anchor="ctr"/>
            <a:lstStyle/>
            <a:p>
              <a:pPr algn="ctr">
                <a:lnSpc>
                  <a:spcPct val="85000"/>
                </a:lnSpc>
              </a:pPr>
              <a:endParaRPr lang="en-US" sz="2000">
                <a:solidFill>
                  <a:srgbClr val="FFFFFF"/>
                </a:solidFill>
                <a:latin typeface="HPFutura Book" pitchFamily="50" charset="0"/>
              </a:endParaRPr>
            </a:p>
          </p:txBody>
        </p:sp>
      </p:grpSp>
      <p:sp>
        <p:nvSpPr>
          <p:cNvPr id="126981" name="TextBox 12"/>
          <p:cNvSpPr txBox="1">
            <a:spLocks noChangeArrowheads="1"/>
          </p:cNvSpPr>
          <p:nvPr/>
        </p:nvSpPr>
        <p:spPr bwMode="auto">
          <a:xfrm>
            <a:off x="1582820" y="947447"/>
            <a:ext cx="2201244" cy="584775"/>
          </a:xfrm>
          <a:prstGeom prst="rect">
            <a:avLst/>
          </a:prstGeom>
          <a:noFill/>
          <a:ln w="9525">
            <a:noFill/>
            <a:miter lim="800000"/>
            <a:headEnd/>
            <a:tailEnd/>
          </a:ln>
        </p:spPr>
        <p:txBody>
          <a:bodyPr wrap="none">
            <a:spAutoFit/>
          </a:bodyPr>
          <a:lstStyle/>
          <a:p>
            <a:r>
              <a:rPr lang="en-US" sz="1600" dirty="0" smtClean="0">
                <a:solidFill>
                  <a:srgbClr val="EB9113"/>
                </a:solidFill>
                <a:cs typeface="Arial" pitchFamily="34" charset="0"/>
              </a:rPr>
              <a:t>1x Base Configuration</a:t>
            </a:r>
          </a:p>
          <a:p>
            <a:r>
              <a:rPr lang="en-US" sz="1600" dirty="0" err="1" smtClean="0">
                <a:solidFill>
                  <a:srgbClr val="EB9113"/>
                </a:solidFill>
                <a:cs typeface="Arial" pitchFamily="34" charset="0"/>
              </a:rPr>
              <a:t>Dev</a:t>
            </a:r>
            <a:r>
              <a:rPr lang="en-US" sz="1600" dirty="0" smtClean="0">
                <a:solidFill>
                  <a:srgbClr val="EB9113"/>
                </a:solidFill>
                <a:cs typeface="Arial" pitchFamily="34" charset="0"/>
              </a:rPr>
              <a:t>/TEST</a:t>
            </a:r>
            <a:endParaRPr lang="en-US" sz="1600" dirty="0">
              <a:solidFill>
                <a:srgbClr val="EB9113"/>
              </a:solidFill>
              <a:cs typeface="Arial" pitchFamily="34" charset="0"/>
            </a:endParaRPr>
          </a:p>
        </p:txBody>
      </p:sp>
      <p:sp>
        <p:nvSpPr>
          <p:cNvPr id="126982" name="Right Brace 14"/>
          <p:cNvSpPr>
            <a:spLocks/>
          </p:cNvSpPr>
          <p:nvPr/>
        </p:nvSpPr>
        <p:spPr bwMode="auto">
          <a:xfrm>
            <a:off x="7232534" y="3730695"/>
            <a:ext cx="148128" cy="638175"/>
          </a:xfrm>
          <a:prstGeom prst="rightBrace">
            <a:avLst>
              <a:gd name="adj1" fmla="val 38339"/>
              <a:gd name="adj2" fmla="val 50000"/>
            </a:avLst>
          </a:prstGeom>
          <a:noFill/>
          <a:ln w="6350" algn="ctr">
            <a:solidFill>
              <a:srgbClr val="EB9113"/>
            </a:solidFill>
            <a:round/>
            <a:headEnd/>
            <a:tailEnd/>
          </a:ln>
        </p:spPr>
        <p:txBody>
          <a:bodyPr anchor="ctr"/>
          <a:lstStyle/>
          <a:p>
            <a:pPr algn="ctr"/>
            <a:endParaRPr lang="en-US">
              <a:solidFill>
                <a:schemeClr val="bg1"/>
              </a:solidFill>
              <a:latin typeface="HPFutura Book" pitchFamily="50" charset="0"/>
              <a:cs typeface="Arial" pitchFamily="34" charset="0"/>
            </a:endParaRPr>
          </a:p>
        </p:txBody>
      </p:sp>
      <p:sp>
        <p:nvSpPr>
          <p:cNvPr id="126983" name="TextBox 15"/>
          <p:cNvSpPr txBox="1">
            <a:spLocks noChangeArrowheads="1"/>
          </p:cNvSpPr>
          <p:nvPr/>
        </p:nvSpPr>
        <p:spPr bwMode="auto">
          <a:xfrm>
            <a:off x="7839862" y="3603693"/>
            <a:ext cx="2483821" cy="830997"/>
          </a:xfrm>
          <a:prstGeom prst="rect">
            <a:avLst/>
          </a:prstGeom>
          <a:noFill/>
          <a:ln w="9525">
            <a:noFill/>
            <a:miter lim="800000"/>
            <a:headEnd/>
            <a:tailEnd/>
          </a:ln>
        </p:spPr>
        <p:txBody>
          <a:bodyPr wrap="none">
            <a:spAutoFit/>
          </a:bodyPr>
          <a:lstStyle/>
          <a:p>
            <a:r>
              <a:rPr lang="en-US" sz="1200" dirty="0">
                <a:cs typeface="Arial" pitchFamily="34" charset="0"/>
              </a:rPr>
              <a:t>HP C3000 Enclosure with Flex-10</a:t>
            </a:r>
          </a:p>
          <a:p>
            <a:r>
              <a:rPr lang="en-US" sz="1200" dirty="0">
                <a:cs typeface="Arial" pitchFamily="34" charset="0"/>
              </a:rPr>
              <a:t>(4 to 8)  BL 465c G7 Blades (2P):</a:t>
            </a:r>
          </a:p>
          <a:p>
            <a:r>
              <a:rPr lang="en-US" sz="1200" dirty="0">
                <a:cs typeface="Arial" pitchFamily="34" charset="0"/>
              </a:rPr>
              <a:t> • 256GB RAM</a:t>
            </a:r>
          </a:p>
          <a:p>
            <a:r>
              <a:rPr lang="en-US" sz="1200" dirty="0">
                <a:cs typeface="Arial" pitchFamily="34" charset="0"/>
              </a:rPr>
              <a:t> • 2x300GB  HDD</a:t>
            </a:r>
          </a:p>
        </p:txBody>
      </p:sp>
      <p:sp>
        <p:nvSpPr>
          <p:cNvPr id="126984" name="Right Brace 16"/>
          <p:cNvSpPr>
            <a:spLocks/>
          </p:cNvSpPr>
          <p:nvPr/>
        </p:nvSpPr>
        <p:spPr bwMode="auto">
          <a:xfrm>
            <a:off x="7251579" y="4473645"/>
            <a:ext cx="203147" cy="1692275"/>
          </a:xfrm>
          <a:prstGeom prst="rightBrace">
            <a:avLst>
              <a:gd name="adj1" fmla="val 38351"/>
              <a:gd name="adj2" fmla="val 50000"/>
            </a:avLst>
          </a:prstGeom>
          <a:noFill/>
          <a:ln w="6350" algn="ctr">
            <a:solidFill>
              <a:srgbClr val="EB9113"/>
            </a:solidFill>
            <a:round/>
            <a:headEnd/>
            <a:tailEnd/>
          </a:ln>
        </p:spPr>
        <p:txBody>
          <a:bodyPr anchor="ctr"/>
          <a:lstStyle/>
          <a:p>
            <a:pPr algn="ctr"/>
            <a:endParaRPr lang="en-US">
              <a:solidFill>
                <a:schemeClr val="bg1"/>
              </a:solidFill>
              <a:latin typeface="HPFutura Book" pitchFamily="50" charset="0"/>
              <a:cs typeface="Arial" pitchFamily="34" charset="0"/>
            </a:endParaRPr>
          </a:p>
        </p:txBody>
      </p:sp>
      <p:sp>
        <p:nvSpPr>
          <p:cNvPr id="126985" name="TextBox 17"/>
          <p:cNvSpPr txBox="1">
            <a:spLocks noChangeArrowheads="1"/>
          </p:cNvSpPr>
          <p:nvPr/>
        </p:nvSpPr>
        <p:spPr bwMode="auto">
          <a:xfrm>
            <a:off x="7890649" y="4860995"/>
            <a:ext cx="3711667" cy="830997"/>
          </a:xfrm>
          <a:prstGeom prst="rect">
            <a:avLst/>
          </a:prstGeom>
          <a:noFill/>
          <a:ln w="9525">
            <a:noFill/>
            <a:miter lim="800000"/>
            <a:headEnd/>
            <a:tailEnd/>
          </a:ln>
        </p:spPr>
        <p:txBody>
          <a:bodyPr>
            <a:spAutoFit/>
          </a:bodyPr>
          <a:lstStyle/>
          <a:p>
            <a:r>
              <a:rPr lang="en-US" sz="1200" dirty="0">
                <a:cs typeface="Arial" pitchFamily="34" charset="0"/>
              </a:rPr>
              <a:t>(2 to 4)  Storage Blocks – each with:</a:t>
            </a:r>
          </a:p>
          <a:p>
            <a:r>
              <a:rPr lang="en-US" sz="1200" dirty="0">
                <a:cs typeface="Arial" pitchFamily="34" charset="0"/>
              </a:rPr>
              <a:t>1 P2000 Disk Array</a:t>
            </a:r>
          </a:p>
          <a:p>
            <a:r>
              <a:rPr lang="en-US" sz="1200" dirty="0">
                <a:cs typeface="Arial" pitchFamily="34" charset="0"/>
              </a:rPr>
              <a:t>3 D2700 Disk Racks</a:t>
            </a:r>
          </a:p>
          <a:p>
            <a:r>
              <a:rPr lang="en-US" sz="1200" dirty="0">
                <a:cs typeface="Arial" pitchFamily="34" charset="0"/>
              </a:rPr>
              <a:t>(99) spindles</a:t>
            </a:r>
          </a:p>
        </p:txBody>
      </p:sp>
      <p:sp>
        <p:nvSpPr>
          <p:cNvPr id="126986" name="TextBox 18"/>
          <p:cNvSpPr txBox="1">
            <a:spLocks noChangeArrowheads="1"/>
          </p:cNvSpPr>
          <p:nvPr/>
        </p:nvSpPr>
        <p:spPr bwMode="auto">
          <a:xfrm>
            <a:off x="458775" y="5457895"/>
            <a:ext cx="721671" cy="461665"/>
          </a:xfrm>
          <a:prstGeom prst="rect">
            <a:avLst/>
          </a:prstGeom>
          <a:noFill/>
          <a:ln w="9525">
            <a:noFill/>
            <a:miter lim="800000"/>
            <a:headEnd/>
            <a:tailEnd/>
          </a:ln>
        </p:spPr>
        <p:txBody>
          <a:bodyPr wrap="none">
            <a:spAutoFit/>
          </a:bodyPr>
          <a:lstStyle/>
          <a:p>
            <a:pPr algn="r"/>
            <a:r>
              <a:rPr lang="en-US" sz="1200" dirty="0">
                <a:cs typeface="Arial" pitchFamily="34" charset="0"/>
              </a:rPr>
              <a:t>Storage</a:t>
            </a:r>
            <a:br>
              <a:rPr lang="en-US" sz="1200" dirty="0">
                <a:cs typeface="Arial" pitchFamily="34" charset="0"/>
              </a:rPr>
            </a:br>
            <a:r>
              <a:rPr lang="en-US" sz="1200" dirty="0">
                <a:cs typeface="Arial" pitchFamily="34" charset="0"/>
              </a:rPr>
              <a:t>Block</a:t>
            </a:r>
          </a:p>
        </p:txBody>
      </p:sp>
      <p:sp>
        <p:nvSpPr>
          <p:cNvPr id="126987" name="Right Brace 21"/>
          <p:cNvSpPr>
            <a:spLocks/>
          </p:cNvSpPr>
          <p:nvPr/>
        </p:nvSpPr>
        <p:spPr bwMode="auto">
          <a:xfrm flipH="1">
            <a:off x="1364546" y="5176900"/>
            <a:ext cx="203147" cy="960438"/>
          </a:xfrm>
          <a:prstGeom prst="rightBrace">
            <a:avLst>
              <a:gd name="adj1" fmla="val 38338"/>
              <a:gd name="adj2" fmla="val 50000"/>
            </a:avLst>
          </a:prstGeom>
          <a:noFill/>
          <a:ln w="6350" algn="ctr">
            <a:solidFill>
              <a:srgbClr val="EB9113"/>
            </a:solidFill>
            <a:round/>
            <a:headEnd/>
            <a:tailEnd/>
          </a:ln>
        </p:spPr>
        <p:txBody>
          <a:bodyPr anchor="ctr"/>
          <a:lstStyle/>
          <a:p>
            <a:pPr algn="ctr"/>
            <a:endParaRPr lang="en-US">
              <a:solidFill>
                <a:schemeClr val="bg1"/>
              </a:solidFill>
              <a:latin typeface="HPFutura Book" pitchFamily="50" charset="0"/>
              <a:cs typeface="Arial" pitchFamily="34" charset="0"/>
            </a:endParaRPr>
          </a:p>
        </p:txBody>
      </p:sp>
      <p:sp>
        <p:nvSpPr>
          <p:cNvPr id="42" name="TextBox 41"/>
          <p:cNvSpPr txBox="1">
            <a:spLocks noChangeArrowheads="1"/>
          </p:cNvSpPr>
          <p:nvPr/>
        </p:nvSpPr>
        <p:spPr bwMode="auto">
          <a:xfrm>
            <a:off x="5196424" y="947447"/>
            <a:ext cx="2063385" cy="584775"/>
          </a:xfrm>
          <a:prstGeom prst="rect">
            <a:avLst/>
          </a:prstGeom>
          <a:noFill/>
          <a:ln w="9525">
            <a:noFill/>
            <a:miter lim="800000"/>
            <a:headEnd/>
            <a:tailEnd/>
          </a:ln>
        </p:spPr>
        <p:txBody>
          <a:bodyPr wrap="none">
            <a:spAutoFit/>
          </a:bodyPr>
          <a:lstStyle/>
          <a:p>
            <a:r>
              <a:rPr lang="en-US" sz="1600" dirty="0" smtClean="0">
                <a:solidFill>
                  <a:srgbClr val="EB9113"/>
                </a:solidFill>
              </a:rPr>
              <a:t>2x Full Configuration</a:t>
            </a:r>
          </a:p>
          <a:p>
            <a:r>
              <a:rPr lang="en-US" sz="1600" dirty="0" smtClean="0">
                <a:solidFill>
                  <a:srgbClr val="EB9113"/>
                </a:solidFill>
              </a:rPr>
              <a:t>Prod – SCC/BCC</a:t>
            </a:r>
            <a:endParaRPr lang="en-US" sz="1600" dirty="0">
              <a:solidFill>
                <a:srgbClr val="EB9113"/>
              </a:solidFill>
            </a:endParaRPr>
          </a:p>
        </p:txBody>
      </p:sp>
      <p:sp>
        <p:nvSpPr>
          <p:cNvPr id="126990" name="Right Brace 14"/>
          <p:cNvSpPr>
            <a:spLocks/>
          </p:cNvSpPr>
          <p:nvPr/>
        </p:nvSpPr>
        <p:spPr bwMode="auto">
          <a:xfrm>
            <a:off x="7234649" y="1624077"/>
            <a:ext cx="211612" cy="288925"/>
          </a:xfrm>
          <a:prstGeom prst="rightBrace">
            <a:avLst>
              <a:gd name="adj1" fmla="val 43318"/>
              <a:gd name="adj2" fmla="val 50000"/>
            </a:avLst>
          </a:prstGeom>
          <a:noFill/>
          <a:ln w="6350" algn="ctr">
            <a:solidFill>
              <a:srgbClr val="EB9113"/>
            </a:solidFill>
            <a:round/>
            <a:headEnd/>
            <a:tailEnd/>
          </a:ln>
        </p:spPr>
        <p:txBody>
          <a:bodyPr anchor="ctr"/>
          <a:lstStyle/>
          <a:p>
            <a:pPr algn="ctr"/>
            <a:endParaRPr lang="en-US">
              <a:solidFill>
                <a:schemeClr val="bg1"/>
              </a:solidFill>
              <a:latin typeface="HPFutura Book" pitchFamily="50" charset="0"/>
              <a:cs typeface="Arial" pitchFamily="34" charset="0"/>
            </a:endParaRPr>
          </a:p>
        </p:txBody>
      </p:sp>
      <p:sp>
        <p:nvSpPr>
          <p:cNvPr id="126991" name="TextBox 15"/>
          <p:cNvSpPr txBox="1">
            <a:spLocks noChangeArrowheads="1"/>
          </p:cNvSpPr>
          <p:nvPr/>
        </p:nvSpPr>
        <p:spPr bwMode="auto">
          <a:xfrm>
            <a:off x="7869486" y="1557401"/>
            <a:ext cx="2760692" cy="461665"/>
          </a:xfrm>
          <a:prstGeom prst="rect">
            <a:avLst/>
          </a:prstGeom>
          <a:noFill/>
          <a:ln w="9525">
            <a:noFill/>
            <a:miter lim="800000"/>
            <a:headEnd/>
            <a:tailEnd/>
          </a:ln>
        </p:spPr>
        <p:txBody>
          <a:bodyPr wrap="none">
            <a:spAutoFit/>
          </a:bodyPr>
          <a:lstStyle/>
          <a:p>
            <a:r>
              <a:rPr lang="en-US" sz="1200" dirty="0">
                <a:cs typeface="Arial" pitchFamily="34" charset="0"/>
              </a:rPr>
              <a:t>(2) </a:t>
            </a:r>
            <a:r>
              <a:rPr lang="en-US" sz="1200" dirty="0" err="1">
                <a:cs typeface="Arial" pitchFamily="34" charset="0"/>
              </a:rPr>
              <a:t>ProCurve</a:t>
            </a:r>
            <a:r>
              <a:rPr lang="en-US" sz="1200" dirty="0">
                <a:cs typeface="Arial" pitchFamily="34" charset="0"/>
              </a:rPr>
              <a:t> E6600 10Gbps switches</a:t>
            </a:r>
          </a:p>
          <a:p>
            <a:r>
              <a:rPr lang="en-US" sz="1200" dirty="0">
                <a:cs typeface="Arial" pitchFamily="34" charset="0"/>
              </a:rPr>
              <a:t>(2) </a:t>
            </a:r>
            <a:r>
              <a:rPr lang="en-US" sz="1200" dirty="0" err="1">
                <a:cs typeface="Arial" pitchFamily="34" charset="0"/>
              </a:rPr>
              <a:t>ProCurve</a:t>
            </a:r>
            <a:r>
              <a:rPr lang="en-US" sz="1200" dirty="0">
                <a:cs typeface="Arial" pitchFamily="34" charset="0"/>
              </a:rPr>
              <a:t> E2910 1Gbps switches</a:t>
            </a:r>
          </a:p>
        </p:txBody>
      </p:sp>
      <p:sp>
        <p:nvSpPr>
          <p:cNvPr id="126992" name="Right Brace 16"/>
          <p:cNvSpPr>
            <a:spLocks/>
          </p:cNvSpPr>
          <p:nvPr/>
        </p:nvSpPr>
        <p:spPr bwMode="auto">
          <a:xfrm>
            <a:off x="7276973" y="2016190"/>
            <a:ext cx="148128" cy="1558925"/>
          </a:xfrm>
          <a:prstGeom prst="rightBrace">
            <a:avLst>
              <a:gd name="adj1" fmla="val 38319"/>
              <a:gd name="adj2" fmla="val 50000"/>
            </a:avLst>
          </a:prstGeom>
          <a:noFill/>
          <a:ln w="6350" algn="ctr">
            <a:solidFill>
              <a:srgbClr val="EB9113"/>
            </a:solidFill>
            <a:round/>
            <a:headEnd/>
            <a:tailEnd/>
          </a:ln>
        </p:spPr>
        <p:txBody>
          <a:bodyPr anchor="ctr"/>
          <a:lstStyle/>
          <a:p>
            <a:pPr algn="ctr"/>
            <a:endParaRPr lang="en-US">
              <a:solidFill>
                <a:schemeClr val="bg1"/>
              </a:solidFill>
              <a:latin typeface="HPFutura Book" pitchFamily="50" charset="0"/>
              <a:cs typeface="Arial" pitchFamily="34" charset="0"/>
            </a:endParaRPr>
          </a:p>
        </p:txBody>
      </p:sp>
      <p:cxnSp>
        <p:nvCxnSpPr>
          <p:cNvPr id="126993" name="AutoShape 37"/>
          <p:cNvCxnSpPr>
            <a:cxnSpLocks noChangeShapeType="1"/>
            <a:endCxn id="126985" idx="1"/>
          </p:cNvCxnSpPr>
          <p:nvPr/>
        </p:nvCxnSpPr>
        <p:spPr bwMode="auto">
          <a:xfrm rot="16200000" flipH="1">
            <a:off x="6417459" y="3803299"/>
            <a:ext cx="2480837" cy="465545"/>
          </a:xfrm>
          <a:prstGeom prst="bentConnector2">
            <a:avLst/>
          </a:prstGeom>
          <a:noFill/>
          <a:ln w="9525">
            <a:solidFill>
              <a:srgbClr val="E46C0A"/>
            </a:solidFill>
            <a:miter lim="800000"/>
            <a:headEnd/>
            <a:tailEnd/>
          </a:ln>
        </p:spPr>
      </p:cxnSp>
      <p:grpSp>
        <p:nvGrpSpPr>
          <p:cNvPr id="5" name="Group 48"/>
          <p:cNvGrpSpPr>
            <a:grpSpLocks/>
          </p:cNvGrpSpPr>
          <p:nvPr/>
        </p:nvGrpSpPr>
        <p:grpSpPr bwMode="auto">
          <a:xfrm>
            <a:off x="1944784" y="1634128"/>
            <a:ext cx="1877114" cy="4501449"/>
            <a:chOff x="2570649" y="1199759"/>
            <a:chExt cx="1384855" cy="4735638"/>
          </a:xfrm>
        </p:grpSpPr>
        <p:pic>
          <p:nvPicPr>
            <p:cNvPr id="4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70649" y="1199759"/>
              <a:ext cx="1384855" cy="4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2632" y="1295865"/>
              <a:ext cx="1191610" cy="4635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 name="Group 47"/>
          <p:cNvGrpSpPr>
            <a:grpSpLocks/>
          </p:cNvGrpSpPr>
          <p:nvPr/>
        </p:nvGrpSpPr>
        <p:grpSpPr bwMode="auto">
          <a:xfrm>
            <a:off x="5060394" y="1619314"/>
            <a:ext cx="1887575" cy="4434958"/>
            <a:chOff x="5032499" y="1199760"/>
            <a:chExt cx="1495891" cy="4734350"/>
          </a:xfrm>
        </p:grpSpPr>
        <p:grpSp>
          <p:nvGrpSpPr>
            <p:cNvPr id="7" name="Group 46"/>
            <p:cNvGrpSpPr>
              <a:grpSpLocks/>
            </p:cNvGrpSpPr>
            <p:nvPr/>
          </p:nvGrpSpPr>
          <p:grpSpPr bwMode="auto">
            <a:xfrm>
              <a:off x="5032499" y="1199760"/>
              <a:ext cx="1495891" cy="4734350"/>
              <a:chOff x="5032499" y="1199760"/>
              <a:chExt cx="1495891" cy="4734350"/>
            </a:xfrm>
          </p:grpSpPr>
          <p:pic>
            <p:nvPicPr>
              <p:cNvPr id="4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a:stretch/>
            </p:blipFill>
            <p:spPr bwMode="auto">
              <a:xfrm>
                <a:off x="5032499" y="1199760"/>
                <a:ext cx="1495891" cy="47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0440" y="1758714"/>
                <a:ext cx="1184861" cy="173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3340" y="3499391"/>
                <a:ext cx="510572" cy="5908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3692" y="1295159"/>
              <a:ext cx="1191610" cy="4635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52" name="TextBox 51"/>
          <p:cNvSpPr txBox="1"/>
          <p:nvPr/>
        </p:nvSpPr>
        <p:spPr>
          <a:xfrm>
            <a:off x="506439" y="2132730"/>
            <a:ext cx="1428379" cy="1015663"/>
          </a:xfrm>
          <a:prstGeom prst="rect">
            <a:avLst/>
          </a:prstGeom>
          <a:noFill/>
          <a:ln>
            <a:noFill/>
          </a:ln>
          <a:effectLst>
            <a:softEdge rad="63500"/>
          </a:effectLst>
        </p:spPr>
        <p:style>
          <a:lnRef idx="2">
            <a:schemeClr val="accent1"/>
          </a:lnRef>
          <a:fillRef idx="1">
            <a:schemeClr val="lt1"/>
          </a:fillRef>
          <a:effectRef idx="0">
            <a:schemeClr val="accent1"/>
          </a:effectRef>
          <a:fontRef idx="minor">
            <a:schemeClr val="dk1"/>
          </a:fontRef>
        </p:style>
        <p:txBody>
          <a:bodyPr>
            <a:spAutoFit/>
          </a:bodyPr>
          <a:lstStyle/>
          <a:p>
            <a:pPr algn="r">
              <a:defRPr/>
            </a:pPr>
            <a:r>
              <a:rPr lang="en-US" sz="1000" dirty="0">
                <a:solidFill>
                  <a:schemeClr val="tx1"/>
                </a:solidFill>
              </a:rPr>
              <a:t>4 Servers</a:t>
            </a:r>
          </a:p>
          <a:p>
            <a:pPr algn="r">
              <a:defRPr/>
            </a:pPr>
            <a:r>
              <a:rPr lang="en-US" sz="1000" dirty="0">
                <a:solidFill>
                  <a:schemeClr val="tx1"/>
                </a:solidFill>
              </a:rPr>
              <a:t>8 </a:t>
            </a:r>
            <a:r>
              <a:rPr lang="en-US" sz="1000" dirty="0" err="1">
                <a:solidFill>
                  <a:schemeClr val="tx1"/>
                </a:solidFill>
              </a:rPr>
              <a:t>cpu</a:t>
            </a:r>
            <a:r>
              <a:rPr lang="en-US" sz="1000" dirty="0">
                <a:solidFill>
                  <a:schemeClr val="tx1"/>
                </a:solidFill>
              </a:rPr>
              <a:t/>
            </a:r>
            <a:br>
              <a:rPr lang="en-US" sz="1000" dirty="0">
                <a:solidFill>
                  <a:schemeClr val="tx1"/>
                </a:solidFill>
              </a:rPr>
            </a:br>
            <a:r>
              <a:rPr lang="en-US" sz="1000" dirty="0">
                <a:solidFill>
                  <a:schemeClr val="tx1"/>
                </a:solidFill>
              </a:rPr>
              <a:t>1 TB </a:t>
            </a:r>
            <a:r>
              <a:rPr lang="en-US" sz="1000" dirty="0" smtClean="0">
                <a:solidFill>
                  <a:schemeClr val="tx1"/>
                </a:solidFill>
              </a:rPr>
              <a:t>RAM</a:t>
            </a:r>
          </a:p>
          <a:p>
            <a:pPr algn="r" defTabSz="914400">
              <a:defRPr/>
            </a:pPr>
            <a:r>
              <a:rPr lang="en-US" sz="1000" dirty="0" smtClean="0">
                <a:solidFill>
                  <a:schemeClr val="tx1"/>
                </a:solidFill>
              </a:rPr>
              <a:t>28TB </a:t>
            </a:r>
            <a:r>
              <a:rPr lang="en-US" sz="1000" dirty="0">
                <a:solidFill>
                  <a:schemeClr val="tx1"/>
                </a:solidFill>
              </a:rPr>
              <a:t>raw capacity</a:t>
            </a:r>
          </a:p>
          <a:p>
            <a:pPr algn="r" defTabSz="914400">
              <a:defRPr/>
            </a:pPr>
            <a:r>
              <a:rPr lang="en-US" sz="1000" dirty="0">
                <a:solidFill>
                  <a:schemeClr val="tx1"/>
                </a:solidFill>
              </a:rPr>
              <a:t>198 Spindles</a:t>
            </a:r>
          </a:p>
          <a:p>
            <a:pPr algn="r" defTabSz="914400">
              <a:defRPr/>
            </a:pPr>
            <a:r>
              <a:rPr lang="en-US" sz="1000" dirty="0">
                <a:solidFill>
                  <a:schemeClr val="tx1"/>
                </a:solidFill>
              </a:rPr>
              <a:t>25,000 IOPs</a:t>
            </a:r>
          </a:p>
        </p:txBody>
      </p:sp>
      <p:sp>
        <p:nvSpPr>
          <p:cNvPr id="55" name="TextBox 54"/>
          <p:cNvSpPr txBox="1"/>
          <p:nvPr/>
        </p:nvSpPr>
        <p:spPr>
          <a:xfrm>
            <a:off x="3661176" y="2132730"/>
            <a:ext cx="1428379" cy="1169551"/>
          </a:xfrm>
          <a:prstGeom prst="rect">
            <a:avLst/>
          </a:prstGeom>
          <a:noFill/>
          <a:ln>
            <a:noFill/>
          </a:ln>
          <a:effectLst>
            <a:softEdge rad="63500"/>
          </a:effectLst>
        </p:spPr>
        <p:style>
          <a:lnRef idx="2">
            <a:schemeClr val="accent1"/>
          </a:lnRef>
          <a:fillRef idx="1">
            <a:schemeClr val="lt1"/>
          </a:fillRef>
          <a:effectRef idx="0">
            <a:schemeClr val="accent1"/>
          </a:effectRef>
          <a:fontRef idx="minor">
            <a:schemeClr val="dk1"/>
          </a:fontRef>
        </p:style>
        <p:txBody>
          <a:bodyPr>
            <a:spAutoFit/>
          </a:bodyPr>
          <a:lstStyle/>
          <a:p>
            <a:pPr algn="r">
              <a:defRPr/>
            </a:pPr>
            <a:r>
              <a:rPr lang="en-US" sz="1000" dirty="0">
                <a:solidFill>
                  <a:schemeClr val="tx1"/>
                </a:solidFill>
              </a:rPr>
              <a:t>8 Servers</a:t>
            </a:r>
          </a:p>
          <a:p>
            <a:pPr algn="r">
              <a:defRPr/>
            </a:pPr>
            <a:r>
              <a:rPr lang="en-US" sz="1000" dirty="0">
                <a:solidFill>
                  <a:schemeClr val="tx1"/>
                </a:solidFill>
              </a:rPr>
              <a:t>16 </a:t>
            </a:r>
            <a:r>
              <a:rPr lang="en-US" sz="1000" dirty="0" err="1">
                <a:solidFill>
                  <a:schemeClr val="tx1"/>
                </a:solidFill>
              </a:rPr>
              <a:t>cpu</a:t>
            </a:r>
            <a:endParaRPr lang="en-US" sz="1000" dirty="0">
              <a:solidFill>
                <a:schemeClr val="tx1"/>
              </a:solidFill>
            </a:endParaRPr>
          </a:p>
          <a:p>
            <a:pPr algn="r">
              <a:defRPr/>
            </a:pPr>
            <a:r>
              <a:rPr lang="en-US" sz="1000" dirty="0">
                <a:solidFill>
                  <a:schemeClr val="tx1"/>
                </a:solidFill>
              </a:rPr>
              <a:t>192 Cores</a:t>
            </a:r>
            <a:br>
              <a:rPr lang="en-US" sz="1000" dirty="0">
                <a:solidFill>
                  <a:schemeClr val="tx1"/>
                </a:solidFill>
              </a:rPr>
            </a:br>
            <a:r>
              <a:rPr lang="en-US" sz="1000" dirty="0">
                <a:solidFill>
                  <a:schemeClr val="tx1"/>
                </a:solidFill>
              </a:rPr>
              <a:t>2 TB </a:t>
            </a:r>
            <a:r>
              <a:rPr lang="en-US" sz="1000" dirty="0" smtClean="0">
                <a:solidFill>
                  <a:schemeClr val="tx1"/>
                </a:solidFill>
              </a:rPr>
              <a:t>RAM</a:t>
            </a:r>
          </a:p>
          <a:p>
            <a:pPr algn="r">
              <a:defRPr/>
            </a:pPr>
            <a:r>
              <a:rPr lang="en-US" sz="1000" dirty="0">
                <a:solidFill>
                  <a:schemeClr val="tx1"/>
                </a:solidFill>
              </a:rPr>
              <a:t>57 TB raw capacity</a:t>
            </a:r>
          </a:p>
          <a:p>
            <a:pPr algn="r">
              <a:defRPr/>
            </a:pPr>
            <a:r>
              <a:rPr lang="en-US" sz="1000" dirty="0">
                <a:solidFill>
                  <a:schemeClr val="tx1"/>
                </a:solidFill>
              </a:rPr>
              <a:t>396 Spindles</a:t>
            </a:r>
          </a:p>
          <a:p>
            <a:pPr algn="r">
              <a:defRPr/>
            </a:pPr>
            <a:r>
              <a:rPr lang="en-US" sz="1000" dirty="0">
                <a:solidFill>
                  <a:schemeClr val="tx1"/>
                </a:solidFill>
              </a:rPr>
              <a:t>50,000 IOPs</a:t>
            </a:r>
          </a:p>
        </p:txBody>
      </p:sp>
      <p:pic>
        <p:nvPicPr>
          <p:cNvPr id="41" name="Picture 4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335" y="1"/>
            <a:ext cx="12163490" cy="989243"/>
          </a:xfrm>
          <a:prstGeom prst="rect">
            <a:avLst/>
          </a:prstGeom>
        </p:spPr>
      </p:pic>
      <p:sp>
        <p:nvSpPr>
          <p:cNvPr id="45" name="Text Placeholder 4"/>
          <p:cNvSpPr txBox="1">
            <a:spLocks/>
          </p:cNvSpPr>
          <p:nvPr/>
        </p:nvSpPr>
        <p:spPr bwMode="auto">
          <a:xfrm>
            <a:off x="478242" y="595964"/>
            <a:ext cx="11157600" cy="39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lnSpc>
                <a:spcPct val="100000"/>
              </a:lnSpc>
              <a:spcBef>
                <a:spcPct val="20000"/>
              </a:spcBef>
              <a:spcAft>
                <a:spcPct val="0"/>
              </a:spcAft>
              <a:buFont typeface="Arial" charset="0"/>
              <a:buNone/>
              <a:defRPr lang="en-US" sz="2000" kern="1200" dirty="0" smtClean="0">
                <a:solidFill>
                  <a:srgbClr val="888A8E"/>
                </a:solidFill>
                <a:latin typeface="Futura Bk"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lang="en-US" sz="2000" kern="1200" dirty="0" smtClean="0">
                <a:solidFill>
                  <a:srgbClr val="FFFFFF"/>
                </a:solidFill>
                <a:latin typeface="Futura Bk"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lang="en-US" sz="2000" kern="1200" dirty="0" smtClean="0">
                <a:solidFill>
                  <a:srgbClr val="FFFFFF"/>
                </a:solidFill>
                <a:latin typeface="Futura Bk"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lang="en-US" sz="2000" kern="1200" dirty="0" smtClean="0">
                <a:solidFill>
                  <a:srgbClr val="FFFFFF"/>
                </a:solidFill>
                <a:latin typeface="Futura Bk"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lang="en-US" sz="2000" kern="1200" dirty="0" smtClean="0">
                <a:solidFill>
                  <a:srgbClr val="FFFFFF"/>
                </a:solidFill>
                <a:latin typeface="Futura Bk"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latin typeface="+mn-lt"/>
              </a:rPr>
              <a:t>Product Architecture tuned for SQL Server Workloads</a:t>
            </a:r>
            <a:endParaRPr lang="en-GB" dirty="0">
              <a:latin typeface="+mn-lt"/>
            </a:endParaRPr>
          </a:p>
        </p:txBody>
      </p:sp>
      <p:sp>
        <p:nvSpPr>
          <p:cNvPr id="46" name="Title 2"/>
          <p:cNvSpPr>
            <a:spLocks noGrp="1"/>
          </p:cNvSpPr>
          <p:nvPr>
            <p:ph type="title" idx="4294967295"/>
          </p:nvPr>
        </p:nvSpPr>
        <p:spPr>
          <a:xfrm>
            <a:off x="2" y="142875"/>
            <a:ext cx="11164888" cy="609398"/>
          </a:xfrm>
        </p:spPr>
        <p:txBody>
          <a:bodyPr/>
          <a:lstStyle/>
          <a:p>
            <a:r>
              <a:rPr lang="en-GB" dirty="0" smtClean="0">
                <a:latin typeface="+mj-lt"/>
              </a:rPr>
              <a:t>Solution Hardware specifications</a:t>
            </a:r>
            <a:endParaRPr lang="en-GB" dirty="0">
              <a:latin typeface="+mj-lt"/>
            </a:endParaRPr>
          </a:p>
        </p:txBody>
      </p:sp>
    </p:spTree>
    <p:extLst>
      <p:ext uri="{BB962C8B-B14F-4D97-AF65-F5344CB8AC3E}">
        <p14:creationId xmlns:p14="http://schemas.microsoft.com/office/powerpoint/2010/main" val="991482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35" y="1"/>
            <a:ext cx="12163490" cy="989243"/>
          </a:xfrm>
          <a:prstGeom prst="rect">
            <a:avLst/>
          </a:prstGeom>
        </p:spPr>
      </p:pic>
      <p:sp>
        <p:nvSpPr>
          <p:cNvPr id="10" name="Title 9"/>
          <p:cNvSpPr>
            <a:spLocks noGrp="1"/>
          </p:cNvSpPr>
          <p:nvPr>
            <p:ph type="title" idx="4294967295"/>
          </p:nvPr>
        </p:nvSpPr>
        <p:spPr>
          <a:xfrm>
            <a:off x="2" y="193675"/>
            <a:ext cx="11164888" cy="498598"/>
          </a:xfrm>
        </p:spPr>
        <p:txBody>
          <a:bodyPr/>
          <a:lstStyle/>
          <a:p>
            <a:r>
              <a:rPr lang="en-US" sz="3600" dirty="0" smtClean="0">
                <a:latin typeface="+mj-lt"/>
              </a:rPr>
              <a:t>Solution Software Specifications</a:t>
            </a:r>
            <a:endParaRPr lang="en-US" sz="3600"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516406915"/>
              </p:ext>
            </p:extLst>
          </p:nvPr>
        </p:nvGraphicFramePr>
        <p:xfrm>
          <a:off x="266042" y="1383843"/>
          <a:ext cx="11776608" cy="4431096"/>
        </p:xfrm>
        <a:graphic>
          <a:graphicData uri="http://schemas.openxmlformats.org/drawingml/2006/table">
            <a:tbl>
              <a:tblPr firstRow="1" bandRow="1">
                <a:tableStyleId>{9DCAF9ED-07DC-4A11-8D7F-57B35C25682E}</a:tableStyleId>
              </a:tblPr>
              <a:tblGrid>
                <a:gridCol w="4119570"/>
                <a:gridCol w="4882975"/>
                <a:gridCol w="2774063"/>
              </a:tblGrid>
              <a:tr h="233216">
                <a:tc>
                  <a:txBody>
                    <a:bodyPr/>
                    <a:lstStyle/>
                    <a:p>
                      <a:r>
                        <a:rPr lang="en-US" sz="1400" dirty="0" smtClean="0"/>
                        <a:t>Component</a:t>
                      </a:r>
                      <a:endParaRPr lang="en-US" sz="1400" dirty="0"/>
                    </a:p>
                  </a:txBody>
                  <a:tcPr marL="121888" marR="121888" marT="0" marB="0"/>
                </a:tc>
                <a:tc>
                  <a:txBody>
                    <a:bodyPr/>
                    <a:lstStyle/>
                    <a:p>
                      <a:r>
                        <a:rPr lang="en-US" sz="1400" dirty="0" smtClean="0"/>
                        <a:t>Function</a:t>
                      </a:r>
                      <a:endParaRPr lang="en-US" sz="1400" dirty="0"/>
                    </a:p>
                  </a:txBody>
                  <a:tcPr marL="121888" marR="121888" marT="0" marB="0"/>
                </a:tc>
                <a:tc>
                  <a:txBody>
                    <a:bodyPr/>
                    <a:lstStyle/>
                    <a:p>
                      <a:r>
                        <a:rPr lang="en-US" sz="1400" dirty="0" smtClean="0"/>
                        <a:t>Cost</a:t>
                      </a:r>
                      <a:endParaRPr lang="en-US" sz="1400" dirty="0"/>
                    </a:p>
                  </a:txBody>
                  <a:tcPr marL="121888" marR="121888" marT="0" marB="0"/>
                </a:tc>
              </a:tr>
              <a:tr h="209894">
                <a:tc>
                  <a:txBody>
                    <a:bodyPr/>
                    <a:lstStyle/>
                    <a:p>
                      <a:r>
                        <a:rPr lang="en-US" sz="1200" b="1" dirty="0" smtClean="0"/>
                        <a:t>HP One-Touch</a:t>
                      </a:r>
                      <a:r>
                        <a:rPr lang="en-US" sz="1200" b="1" baseline="0" dirty="0" smtClean="0"/>
                        <a:t> Upgrade</a:t>
                      </a:r>
                      <a:endParaRPr lang="en-US" sz="1200" b="1" dirty="0"/>
                    </a:p>
                  </a:txBody>
                  <a:tcPr marL="121888" marR="121888" marT="0" marB="0"/>
                </a:tc>
                <a:tc>
                  <a:txBody>
                    <a:bodyPr/>
                    <a:lstStyle/>
                    <a:p>
                      <a:r>
                        <a:rPr lang="en-US" sz="1200" dirty="0" smtClean="0"/>
                        <a:t>Upgrade</a:t>
                      </a:r>
                      <a:r>
                        <a:rPr lang="en-US" sz="1200" baseline="0" dirty="0" smtClean="0"/>
                        <a:t> appliance firmware and drivers</a:t>
                      </a:r>
                      <a:endParaRPr lang="en-US" sz="1200" dirty="0"/>
                    </a:p>
                  </a:txBody>
                  <a:tcPr marL="121888" marR="121888" marT="0" marB="0"/>
                </a:tc>
                <a:tc>
                  <a:txBody>
                    <a:bodyPr/>
                    <a:lstStyle/>
                    <a:p>
                      <a:r>
                        <a:rPr lang="en-US" sz="1200" b="1" dirty="0" smtClean="0"/>
                        <a:t>Included in the HW</a:t>
                      </a:r>
                      <a:endParaRPr lang="en-US" sz="1200" b="1" dirty="0"/>
                    </a:p>
                  </a:txBody>
                  <a:tcPr marL="121888" marR="121888" marT="0" marB="0"/>
                </a:tc>
              </a:tr>
              <a:tr h="209894">
                <a:tc>
                  <a:txBody>
                    <a:bodyPr/>
                    <a:lstStyle/>
                    <a:p>
                      <a:r>
                        <a:rPr lang="en-US" sz="1200" b="1" dirty="0" smtClean="0"/>
                        <a:t>HP Storage Management Tool</a:t>
                      </a:r>
                      <a:endParaRPr lang="en-US" sz="1200" b="1" dirty="0"/>
                    </a:p>
                  </a:txBody>
                  <a:tcPr marL="121888" marR="121888" marT="0" marB="0"/>
                </a:tc>
                <a:tc>
                  <a:txBody>
                    <a:bodyPr/>
                    <a:lstStyle/>
                    <a:p>
                      <a:r>
                        <a:rPr lang="en-US" sz="1200" dirty="0" smtClean="0"/>
                        <a:t>Assign</a:t>
                      </a:r>
                      <a:r>
                        <a:rPr lang="en-US" sz="1200" baseline="0" dirty="0" smtClean="0"/>
                        <a:t> storage to VMs dynamically</a:t>
                      </a:r>
                      <a:endParaRPr lang="en-US" sz="1200" dirty="0"/>
                    </a:p>
                  </a:txBody>
                  <a:tcPr marL="121888" marR="121888" marT="0" marB="0"/>
                </a:tc>
                <a:tc>
                  <a:txBody>
                    <a:bodyPr/>
                    <a:lstStyle/>
                    <a:p>
                      <a:r>
                        <a:rPr lang="en-US" sz="1200" b="1" dirty="0" smtClean="0"/>
                        <a:t>Included in the HW</a:t>
                      </a:r>
                      <a:endParaRPr lang="en-US" sz="1200" b="1" dirty="0"/>
                    </a:p>
                  </a:txBody>
                  <a:tcPr marL="121888" marR="121888" marT="0" marB="0"/>
                </a:tc>
              </a:tr>
              <a:tr h="209894">
                <a:tc>
                  <a:txBody>
                    <a:bodyPr/>
                    <a:lstStyle/>
                    <a:p>
                      <a:r>
                        <a:rPr lang="en-US" sz="1200" b="1" dirty="0" smtClean="0"/>
                        <a:t>Windows Server Data Center</a:t>
                      </a:r>
                      <a:r>
                        <a:rPr lang="en-US" sz="1200" b="1" baseline="0" dirty="0" smtClean="0"/>
                        <a:t> </a:t>
                      </a:r>
                      <a:r>
                        <a:rPr lang="en-US" sz="1200" b="1" dirty="0" smtClean="0"/>
                        <a:t>2008 R2</a:t>
                      </a:r>
                      <a:endParaRPr lang="en-US" sz="1200" b="1" dirty="0"/>
                    </a:p>
                  </a:txBody>
                  <a:tcPr marL="121888" marR="121888" marT="0" marB="0"/>
                </a:tc>
                <a:tc>
                  <a:txBody>
                    <a:bodyPr/>
                    <a:lstStyle/>
                    <a:p>
                      <a:r>
                        <a:rPr lang="en-US" sz="1200" dirty="0" smtClean="0"/>
                        <a:t>Operating</a:t>
                      </a:r>
                      <a:r>
                        <a:rPr lang="en-US" sz="1200" baseline="0" dirty="0" smtClean="0"/>
                        <a:t> system for all VMs</a:t>
                      </a:r>
                      <a:endParaRPr lang="en-US" sz="1200" dirty="0"/>
                    </a:p>
                  </a:txBody>
                  <a:tcPr marL="121888" marR="121888" marT="0" marB="0"/>
                </a:tc>
                <a:tc>
                  <a:txBody>
                    <a:bodyPr/>
                    <a:lstStyle/>
                    <a:p>
                      <a:r>
                        <a:rPr lang="en-US" sz="1200" b="1" dirty="0" smtClean="0"/>
                        <a:t>Included in the HW</a:t>
                      </a:r>
                      <a:endParaRPr lang="en-US" sz="1200" b="1" dirty="0"/>
                    </a:p>
                  </a:txBody>
                  <a:tcPr marL="121888" marR="121888" marT="0" marB="0"/>
                </a:tc>
              </a:tr>
              <a:tr h="209894">
                <a:tc>
                  <a:txBody>
                    <a:bodyPr/>
                    <a:lstStyle/>
                    <a:p>
                      <a:r>
                        <a:rPr lang="en-US" sz="1200" dirty="0" smtClean="0"/>
                        <a:t>    -</a:t>
                      </a:r>
                      <a:r>
                        <a:rPr lang="en-US" sz="1200" baseline="0" dirty="0" smtClean="0"/>
                        <a:t> Microsoft Hyper-V</a:t>
                      </a:r>
                      <a:endParaRPr lang="en-US" sz="1200" dirty="0"/>
                    </a:p>
                  </a:txBody>
                  <a:tcPr marL="121888" marR="121888" marT="0" marB="0"/>
                </a:tc>
                <a:tc>
                  <a:txBody>
                    <a:bodyPr/>
                    <a:lstStyle/>
                    <a:p>
                      <a:r>
                        <a:rPr lang="en-US" sz="1200" dirty="0" smtClean="0"/>
                        <a:t>Virtualization</a:t>
                      </a:r>
                      <a:r>
                        <a:rPr lang="en-US" sz="1200" baseline="0" dirty="0" smtClean="0"/>
                        <a:t> platform: unlimited VMs per rack</a:t>
                      </a:r>
                      <a:endParaRPr lang="en-US" sz="1200" dirty="0"/>
                    </a:p>
                  </a:txBody>
                  <a:tcPr marL="121888" marR="121888" marT="0" marB="0"/>
                </a:tc>
                <a:tc>
                  <a:txBody>
                    <a:bodyPr/>
                    <a:lstStyle/>
                    <a:p>
                      <a:r>
                        <a:rPr lang="en-US" sz="1200" b="1" dirty="0" smtClean="0"/>
                        <a:t>Included in the HW</a:t>
                      </a:r>
                      <a:endParaRPr lang="en-US" sz="1200" b="1" dirty="0"/>
                    </a:p>
                  </a:txBody>
                  <a:tcPr marL="121888" marR="121888" marT="0" marB="0"/>
                </a:tc>
              </a:tr>
              <a:tr h="209894">
                <a:tc>
                  <a:txBody>
                    <a:bodyPr/>
                    <a:lstStyle/>
                    <a:p>
                      <a:r>
                        <a:rPr lang="en-US" sz="1200" dirty="0" smtClean="0"/>
                        <a:t>    - Windows Server Active Directory</a:t>
                      </a:r>
                      <a:endParaRPr lang="en-US" sz="1200" dirty="0"/>
                    </a:p>
                  </a:txBody>
                  <a:tcPr marL="121888" marR="121888" marT="0" marB="0"/>
                </a:tc>
                <a:tc>
                  <a:txBody>
                    <a:bodyPr/>
                    <a:lstStyle/>
                    <a:p>
                      <a:r>
                        <a:rPr lang="en-US" sz="1200" dirty="0" smtClean="0"/>
                        <a:t>Active Directory</a:t>
                      </a:r>
                      <a:r>
                        <a:rPr lang="en-US" sz="1200" baseline="0" dirty="0" smtClean="0"/>
                        <a:t> platform included</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b="1" dirty="0" smtClean="0"/>
                        <a:t>Database Consolidation Appliance 2012 + SA</a:t>
                      </a:r>
                      <a:endParaRPr lang="en-US" sz="1200" b="1" dirty="0"/>
                    </a:p>
                  </a:txBody>
                  <a:tcPr marL="121888" marR="121888" marT="0" marB="0"/>
                </a:tc>
                <a:tc>
                  <a:txBody>
                    <a:bodyPr/>
                    <a:lstStyle/>
                    <a:p>
                      <a:r>
                        <a:rPr lang="en-US" sz="1200" dirty="0" smtClean="0"/>
                        <a:t>Manage the appliance, from OS to DB, and</a:t>
                      </a:r>
                      <a:r>
                        <a:rPr lang="en-US" sz="1200" baseline="0" dirty="0" smtClean="0"/>
                        <a:t> all VMs</a:t>
                      </a:r>
                      <a:endParaRPr lang="en-US" sz="1200" dirty="0"/>
                    </a:p>
                  </a:txBody>
                  <a:tcPr marL="121888" marR="121888" marT="0" marB="0"/>
                </a:tc>
                <a:tc>
                  <a:txBody>
                    <a:bodyPr/>
                    <a:lstStyle/>
                    <a:p>
                      <a:r>
                        <a:rPr lang="en-US" sz="1200" b="1" dirty="0" smtClean="0"/>
                        <a:t>Required </a:t>
                      </a:r>
                      <a:r>
                        <a:rPr lang="en-US" sz="1200" b="1" baseline="0" dirty="0" smtClean="0"/>
                        <a:t>VL SKU, per </a:t>
                      </a:r>
                      <a:r>
                        <a:rPr lang="en-US" sz="1200" b="1" baseline="0" dirty="0" err="1" smtClean="0"/>
                        <a:t>proc</a:t>
                      </a:r>
                      <a:endParaRPr lang="en-US" sz="1200" b="1" dirty="0"/>
                    </a:p>
                  </a:txBody>
                  <a:tcPr marL="121888" marR="121888" marT="0" marB="0"/>
                </a:tc>
              </a:tr>
              <a:tr h="209894">
                <a:tc>
                  <a:txBody>
                    <a:bodyPr/>
                    <a:lstStyle/>
                    <a:p>
                      <a:r>
                        <a:rPr lang="en-US" sz="1200" dirty="0" smtClean="0"/>
                        <a:t>    - System Center technologies, including:</a:t>
                      </a:r>
                      <a:endParaRPr lang="en-US" sz="1200" dirty="0"/>
                    </a:p>
                  </a:txBody>
                  <a:tcPr marL="121888" marR="121888" marT="0" marB="0"/>
                </a:tc>
                <a:tc>
                  <a:txBody>
                    <a:bodyPr/>
                    <a:lstStyle/>
                    <a:p>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 System Center VMM</a:t>
                      </a:r>
                      <a:endParaRPr lang="en-US" sz="1200" dirty="0"/>
                    </a:p>
                  </a:txBody>
                  <a:tcPr marL="121888" marR="121888" marT="0" marB="0"/>
                </a:tc>
                <a:tc>
                  <a:txBody>
                    <a:bodyPr/>
                    <a:lstStyle/>
                    <a:p>
                      <a:r>
                        <a:rPr lang="en-US" sz="1200" dirty="0" smtClean="0"/>
                        <a:t>Centralized virtual machine management</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a:t>
                      </a:r>
                      <a:r>
                        <a:rPr lang="en-US" sz="1200" baseline="0" dirty="0" smtClean="0"/>
                        <a:t> - System Center Operations Mgr.</a:t>
                      </a:r>
                      <a:endParaRPr lang="en-US" sz="1200" dirty="0"/>
                    </a:p>
                  </a:txBody>
                  <a:tcPr marL="121888" marR="121888" marT="0" marB="0"/>
                </a:tc>
                <a:tc>
                  <a:txBody>
                    <a:bodyPr/>
                    <a:lstStyle/>
                    <a:p>
                      <a:r>
                        <a:rPr lang="en-US" sz="1200" dirty="0" smtClean="0"/>
                        <a:t>End to end monitoring of the appliance</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a:t>
                      </a:r>
                      <a:r>
                        <a:rPr lang="en-US" sz="1200" baseline="0" dirty="0" smtClean="0"/>
                        <a:t> - System Center Configurations Mgr.</a:t>
                      </a:r>
                      <a:endParaRPr lang="en-US" sz="1200" dirty="0"/>
                    </a:p>
                  </a:txBody>
                  <a:tcPr marL="121888" marR="121888" marT="0" marB="0"/>
                </a:tc>
                <a:tc>
                  <a:txBody>
                    <a:bodyPr/>
                    <a:lstStyle/>
                    <a:p>
                      <a:r>
                        <a:rPr lang="en-US" sz="1200" dirty="0" smtClean="0"/>
                        <a:t>Remote</a:t>
                      </a:r>
                      <a:r>
                        <a:rPr lang="en-US" sz="1200" baseline="0" dirty="0" smtClean="0"/>
                        <a:t> control of VMs, remote patching, Inventory</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a:t>
                      </a:r>
                      <a:r>
                        <a:rPr lang="en-US" sz="1200" baseline="0" dirty="0" smtClean="0"/>
                        <a:t> - System Center Data Protection Mgr.</a:t>
                      </a:r>
                      <a:endParaRPr lang="en-US" sz="1200" dirty="0"/>
                    </a:p>
                  </a:txBody>
                  <a:tcPr marL="121888" marR="121888" marT="0" marB="0"/>
                </a:tc>
                <a:tc>
                  <a:txBody>
                    <a:bodyPr/>
                    <a:lstStyle/>
                    <a:p>
                      <a:r>
                        <a:rPr lang="en-US" sz="1200" dirty="0" smtClean="0"/>
                        <a:t>Back</a:t>
                      </a:r>
                      <a:r>
                        <a:rPr lang="en-US" sz="1200" baseline="0" dirty="0" smtClean="0"/>
                        <a:t>up and recovery for the appliance</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a:t>
                      </a:r>
                      <a:r>
                        <a:rPr lang="en-US" sz="1200" baseline="0" dirty="0" smtClean="0"/>
                        <a:t> - System Center Self Service Portal</a:t>
                      </a:r>
                      <a:endParaRPr lang="en-US" sz="1200" dirty="0"/>
                    </a:p>
                  </a:txBody>
                  <a:tcPr marL="121888" marR="121888" marT="0" marB="0"/>
                </a:tc>
                <a:tc>
                  <a:txBody>
                    <a:bodyPr/>
                    <a:lstStyle/>
                    <a:p>
                      <a:r>
                        <a:rPr lang="en-US" sz="1200" dirty="0" smtClean="0"/>
                        <a:t>Self</a:t>
                      </a:r>
                      <a:r>
                        <a:rPr lang="en-US" sz="1200" baseline="0" dirty="0" smtClean="0"/>
                        <a:t> service virtual machine management</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a:t>
                      </a:r>
                      <a:r>
                        <a:rPr lang="en-US" sz="1200" baseline="0" dirty="0" smtClean="0"/>
                        <a:t> - System Center Appliance Pro Pack</a:t>
                      </a:r>
                      <a:endParaRPr lang="en-US" sz="1200" dirty="0"/>
                    </a:p>
                  </a:txBody>
                  <a:tcPr marL="121888" marR="121888" marT="0" marB="0"/>
                </a:tc>
                <a:tc>
                  <a:txBody>
                    <a:bodyPr/>
                    <a:lstStyle/>
                    <a:p>
                      <a:r>
                        <a:rPr lang="en-US" sz="1200" dirty="0" smtClean="0"/>
                        <a:t>Detect DB issues inside the VM and recommend</a:t>
                      </a:r>
                      <a:r>
                        <a:rPr lang="en-US" sz="1200" baseline="0" dirty="0" smtClean="0"/>
                        <a:t> actions</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a:t>
                      </a:r>
                      <a:r>
                        <a:rPr lang="en-US" sz="1200" baseline="0" dirty="0" smtClean="0"/>
                        <a:t> - System Center Appliance Pack</a:t>
                      </a:r>
                      <a:endParaRPr lang="en-US" sz="1200" dirty="0"/>
                    </a:p>
                  </a:txBody>
                  <a:tcPr marL="121888" marR="121888" marT="0" marB="0"/>
                </a:tc>
                <a:tc>
                  <a:txBody>
                    <a:bodyPr/>
                    <a:lstStyle/>
                    <a:p>
                      <a:r>
                        <a:rPr lang="en-US" sz="1200" dirty="0" smtClean="0"/>
                        <a:t>Single health model for all appliance</a:t>
                      </a:r>
                      <a:r>
                        <a:rPr lang="en-US" sz="1200" baseline="0" dirty="0" smtClean="0"/>
                        <a:t> from </a:t>
                      </a:r>
                      <a:r>
                        <a:rPr lang="en-US" sz="1200" dirty="0" smtClean="0"/>
                        <a:t>HW to DB</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a:t>
                      </a:r>
                      <a:r>
                        <a:rPr lang="en-US" sz="1200" baseline="0" dirty="0" smtClean="0"/>
                        <a:t> - SQL Server technologies</a:t>
                      </a:r>
                      <a:endParaRPr lang="en-US" sz="1200" dirty="0"/>
                    </a:p>
                  </a:txBody>
                  <a:tcPr marL="121888" marR="121888" marT="0" marB="0"/>
                </a:tc>
                <a:tc>
                  <a:txBody>
                    <a:bodyPr/>
                    <a:lstStyle/>
                    <a:p>
                      <a:r>
                        <a:rPr lang="en-US" sz="1200" dirty="0" smtClean="0"/>
                        <a:t>To support System Center technologies</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b="1" dirty="0" smtClean="0"/>
                        <a:t>Database Consolidation Appliance tools</a:t>
                      </a:r>
                      <a:endParaRPr lang="en-US" sz="1200" b="1" dirty="0"/>
                    </a:p>
                  </a:txBody>
                  <a:tcPr marL="121888" marR="121888" marT="0" marB="0"/>
                </a:tc>
                <a:tc>
                  <a:txBody>
                    <a:bodyPr/>
                    <a:lstStyle/>
                    <a:p>
                      <a:endParaRPr lang="en-US" sz="1200" dirty="0"/>
                    </a:p>
                  </a:txBody>
                  <a:tcPr marL="121888" marR="121888" marT="0" marB="0"/>
                </a:tc>
                <a:tc>
                  <a:txBody>
                    <a:bodyPr/>
                    <a:lstStyle/>
                    <a:p>
                      <a:r>
                        <a:rPr lang="en-US" sz="1200" b="1" dirty="0" smtClean="0"/>
                        <a:t>Included in the DBC</a:t>
                      </a:r>
                      <a:r>
                        <a:rPr lang="en-US" sz="1200" b="1" baseline="0" dirty="0" smtClean="0"/>
                        <a:t> 2012 SW</a:t>
                      </a:r>
                      <a:endParaRPr lang="en-US" sz="1200" b="1" dirty="0"/>
                    </a:p>
                  </a:txBody>
                  <a:tcPr marL="121888" marR="121888" marT="0" marB="0"/>
                </a:tc>
              </a:tr>
              <a:tr h="209894">
                <a:tc>
                  <a:txBody>
                    <a:bodyPr/>
                    <a:lstStyle/>
                    <a:p>
                      <a:r>
                        <a:rPr lang="en-US" sz="1200" dirty="0" smtClean="0"/>
                        <a:t>    - Enhanced Appliance BPA toolkit</a:t>
                      </a:r>
                      <a:endParaRPr lang="en-US" sz="1200" dirty="0"/>
                    </a:p>
                  </a:txBody>
                  <a:tcPr marL="121888" marR="121888" marT="0" marB="0"/>
                </a:tc>
                <a:tc>
                  <a:txBody>
                    <a:bodyPr/>
                    <a:lstStyle/>
                    <a:p>
                      <a:r>
                        <a:rPr lang="en-US" sz="1200" dirty="0" smtClean="0"/>
                        <a:t>Configuration</a:t>
                      </a:r>
                      <a:r>
                        <a:rPr lang="en-US" sz="1200" baseline="0" dirty="0" smtClean="0"/>
                        <a:t> validation, pre and post install</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 Enhanced MAP toolkit</a:t>
                      </a:r>
                      <a:endParaRPr lang="en-US" sz="1200" dirty="0"/>
                    </a:p>
                  </a:txBody>
                  <a:tcPr marL="121888" marR="121888" marT="0" marB="0"/>
                </a:tc>
                <a:tc>
                  <a:txBody>
                    <a:bodyPr/>
                    <a:lstStyle/>
                    <a:p>
                      <a:r>
                        <a:rPr lang="en-US" sz="1200" dirty="0" smtClean="0"/>
                        <a:t>Inventory of all DBs in the network</a:t>
                      </a:r>
                      <a:r>
                        <a:rPr lang="en-US" sz="1200" baseline="0" dirty="0" smtClean="0"/>
                        <a:t>, and sizing appliance</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dirty="0" smtClean="0"/>
                        <a:t>    - Optimized</a:t>
                      </a:r>
                      <a:r>
                        <a:rPr lang="en-US" sz="1200" baseline="0" dirty="0" smtClean="0"/>
                        <a:t> templates</a:t>
                      </a:r>
                      <a:endParaRPr lang="en-US" sz="1200" dirty="0"/>
                    </a:p>
                  </a:txBody>
                  <a:tcPr marL="121888" marR="121888" marT="0" marB="0"/>
                </a:tc>
                <a:tc>
                  <a:txBody>
                    <a:bodyPr/>
                    <a:lstStyle/>
                    <a:p>
                      <a:r>
                        <a:rPr lang="en-US" sz="1200" dirty="0" smtClean="0"/>
                        <a:t>Used to create </a:t>
                      </a:r>
                      <a:r>
                        <a:rPr lang="en-US" sz="1200" baseline="0" dirty="0" smtClean="0"/>
                        <a:t>SQL Server VMs in minutes</a:t>
                      </a:r>
                      <a:endParaRPr lang="en-US" sz="1200" dirty="0"/>
                    </a:p>
                  </a:txBody>
                  <a:tcPr marL="121888" marR="121888" marT="0" marB="0"/>
                </a:tc>
                <a:tc>
                  <a:txBody>
                    <a:bodyPr/>
                    <a:lstStyle/>
                    <a:p>
                      <a:endParaRPr lang="en-US" sz="1200" b="1" dirty="0"/>
                    </a:p>
                  </a:txBody>
                  <a:tcPr marL="121888" marR="121888" marT="0" marB="0"/>
                </a:tc>
              </a:tr>
              <a:tr h="209894">
                <a:tc>
                  <a:txBody>
                    <a:bodyPr/>
                    <a:lstStyle/>
                    <a:p>
                      <a:r>
                        <a:rPr lang="en-US" sz="1200" b="1" dirty="0" smtClean="0"/>
                        <a:t>SQL Server Enterprise edition + SA</a:t>
                      </a:r>
                      <a:endParaRPr lang="en-US" sz="1200" b="1" dirty="0"/>
                    </a:p>
                  </a:txBody>
                  <a:tcPr marL="121888" marR="121888" marT="0" marB="0"/>
                </a:tc>
                <a:tc>
                  <a:txBody>
                    <a:bodyPr/>
                    <a:lstStyle/>
                    <a:p>
                      <a:r>
                        <a:rPr lang="en-US" sz="1200" dirty="0" smtClean="0"/>
                        <a:t>Support</a:t>
                      </a:r>
                      <a:r>
                        <a:rPr lang="en-US" sz="1200" baseline="0" dirty="0" smtClean="0"/>
                        <a:t> any version of SQL Server, unlimited VMs</a:t>
                      </a:r>
                      <a:endParaRPr lang="en-US" sz="1200" dirty="0"/>
                    </a:p>
                  </a:txBody>
                  <a:tcPr marL="121888" marR="121888" marT="0" marB="0"/>
                </a:tc>
                <a:tc>
                  <a:txBody>
                    <a:bodyPr/>
                    <a:lstStyle/>
                    <a:p>
                      <a:r>
                        <a:rPr lang="en-US" sz="1200" b="1" dirty="0" smtClean="0"/>
                        <a:t>Required VL SKU, per </a:t>
                      </a:r>
                      <a:r>
                        <a:rPr lang="en-US" sz="1200" b="1" dirty="0" err="1" smtClean="0"/>
                        <a:t>proc</a:t>
                      </a:r>
                      <a:endParaRPr lang="en-US" sz="1200" b="1" dirty="0"/>
                    </a:p>
                  </a:txBody>
                  <a:tcPr marL="121888" marR="121888" marT="0" marB="0"/>
                </a:tc>
              </a:tr>
            </a:tbl>
          </a:graphicData>
        </a:graphic>
      </p:graphicFrame>
    </p:spTree>
    <p:extLst>
      <p:ext uri="{BB962C8B-B14F-4D97-AF65-F5344CB8AC3E}">
        <p14:creationId xmlns:p14="http://schemas.microsoft.com/office/powerpoint/2010/main" val="189863338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DBC Appliance – Performance @ Scale</a:t>
            </a:r>
            <a:endParaRPr lang="en-US" dirty="0"/>
          </a:p>
        </p:txBody>
      </p:sp>
      <p:sp>
        <p:nvSpPr>
          <p:cNvPr id="4" name="Rectangle 3"/>
          <p:cNvSpPr/>
          <p:nvPr/>
        </p:nvSpPr>
        <p:spPr bwMode="auto">
          <a:xfrm>
            <a:off x="1" y="3831950"/>
            <a:ext cx="11477808" cy="70801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8788" tIns="54395" rIns="108788" bIns="54395"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sp>
        <p:nvSpPr>
          <p:cNvPr id="5" name="Right Arrow 4"/>
          <p:cNvSpPr/>
          <p:nvPr/>
        </p:nvSpPr>
        <p:spPr>
          <a:xfrm>
            <a:off x="3" y="2804661"/>
            <a:ext cx="11236456" cy="896484"/>
          </a:xfrm>
          <a:prstGeom prst="rightArrow">
            <a:avLst>
              <a:gd name="adj1" fmla="val 64821"/>
              <a:gd name="adj2" fmla="val 53613"/>
            </a:avLst>
          </a:prstGeom>
          <a:solidFill>
            <a:schemeClr val="accent3"/>
          </a:solidFill>
          <a:ln>
            <a:noFill/>
          </a:ln>
        </p:spPr>
        <p:style>
          <a:lnRef idx="1">
            <a:schemeClr val="dk1"/>
          </a:lnRef>
          <a:fillRef idx="3">
            <a:schemeClr val="dk1"/>
          </a:fillRef>
          <a:effectRef idx="2">
            <a:schemeClr val="dk1"/>
          </a:effectRef>
          <a:fontRef idx="minor">
            <a:schemeClr val="lt1"/>
          </a:fontRef>
        </p:style>
        <p:txBody>
          <a:bodyPr lIns="108794" tIns="54397" rIns="108794" bIns="54397" rtlCol="0" anchor="ctr"/>
          <a:lstStyle/>
          <a:p>
            <a:pPr algn="ctr" defTabSz="1087941"/>
            <a:endParaRPr lang="en-GB" sz="2200">
              <a:solidFill>
                <a:srgbClr val="FFFFFF"/>
              </a:solidFill>
            </a:endParaRPr>
          </a:p>
        </p:txBody>
      </p:sp>
      <p:sp>
        <p:nvSpPr>
          <p:cNvPr id="6" name="Rectangle 5"/>
          <p:cNvSpPr/>
          <p:nvPr/>
        </p:nvSpPr>
        <p:spPr>
          <a:xfrm rot="10800000" flipV="1">
            <a:off x="6617382" y="2837321"/>
            <a:ext cx="3672870" cy="811307"/>
          </a:xfrm>
          <a:prstGeom prst="rect">
            <a:avLst/>
          </a:prstGeom>
          <a:solidFill>
            <a:schemeClr val="tx1"/>
          </a:solidFill>
          <a:ln w="6350">
            <a:noFill/>
          </a:ln>
        </p:spPr>
        <p:txBody>
          <a:bodyPr wrap="square" lIns="108794" tIns="54397" rIns="108794" bIns="54397">
            <a:noAutofit/>
          </a:bodyPr>
          <a:lstStyle/>
          <a:p>
            <a:pPr algn="ctr" defTabSz="1087941"/>
            <a:endParaRPr lang="en-US" sz="1900" kern="0" dirty="0">
              <a:solidFill>
                <a:sysClr val="window" lastClr="FFFFFF"/>
              </a:solidFill>
              <a:latin typeface="Segoe" pitchFamily="-65" charset="0"/>
            </a:endParaRPr>
          </a:p>
        </p:txBody>
      </p:sp>
      <p:sp>
        <p:nvSpPr>
          <p:cNvPr id="7" name="Rectangle 6"/>
          <p:cNvSpPr/>
          <p:nvPr/>
        </p:nvSpPr>
        <p:spPr>
          <a:xfrm rot="10800000" flipV="1">
            <a:off x="3992590" y="2837321"/>
            <a:ext cx="2573123" cy="811307"/>
          </a:xfrm>
          <a:prstGeom prst="rect">
            <a:avLst/>
          </a:prstGeom>
          <a:solidFill>
            <a:schemeClr val="tx1"/>
          </a:solidFill>
          <a:ln w="6350">
            <a:noFill/>
          </a:ln>
        </p:spPr>
        <p:txBody>
          <a:bodyPr wrap="square" lIns="108794" tIns="54397" rIns="108794" bIns="54397">
            <a:noAutofit/>
          </a:bodyPr>
          <a:lstStyle/>
          <a:p>
            <a:pPr algn="ctr" defTabSz="1087941"/>
            <a:endParaRPr lang="en-US" sz="1900" kern="0" dirty="0">
              <a:solidFill>
                <a:sysClr val="window" lastClr="FFFFFF"/>
              </a:solidFill>
              <a:latin typeface="Segoe" pitchFamily="-65" charset="0"/>
            </a:endParaRPr>
          </a:p>
        </p:txBody>
      </p:sp>
      <p:sp>
        <p:nvSpPr>
          <p:cNvPr id="8" name="Rectangle 7"/>
          <p:cNvSpPr/>
          <p:nvPr/>
        </p:nvSpPr>
        <p:spPr>
          <a:xfrm rot="10800000" flipV="1">
            <a:off x="2248149" y="2837321"/>
            <a:ext cx="1700909" cy="811307"/>
          </a:xfrm>
          <a:prstGeom prst="rect">
            <a:avLst/>
          </a:prstGeom>
          <a:solidFill>
            <a:schemeClr val="tx1"/>
          </a:solidFill>
          <a:ln w="6350">
            <a:noFill/>
          </a:ln>
        </p:spPr>
        <p:txBody>
          <a:bodyPr wrap="square" lIns="108794" tIns="54397" rIns="108794" bIns="54397">
            <a:noAutofit/>
          </a:bodyPr>
          <a:lstStyle/>
          <a:p>
            <a:pPr algn="ctr" defTabSz="1087941"/>
            <a:endParaRPr lang="en-US" sz="1900" kern="0" dirty="0">
              <a:solidFill>
                <a:sysClr val="window" lastClr="FFFFFF"/>
              </a:solidFill>
              <a:latin typeface="Segoe" pitchFamily="-65" charset="0"/>
            </a:endParaRPr>
          </a:p>
        </p:txBody>
      </p:sp>
      <p:pic>
        <p:nvPicPr>
          <p:cNvPr id="9" name="Picture 8"/>
          <p:cNvPicPr>
            <a:picLocks noChangeAspect="1" noChangeArrowheads="1"/>
          </p:cNvPicPr>
          <p:nvPr/>
        </p:nvPicPr>
        <p:blipFill>
          <a:blip r:embed="rId2" cstate="print">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2748154" y="1443995"/>
            <a:ext cx="700892" cy="16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230257" y="1443995"/>
            <a:ext cx="2097784" cy="1620151"/>
            <a:chOff x="4864806" y="1250707"/>
            <a:chExt cx="2128966" cy="2191739"/>
          </a:xfrm>
        </p:grpSpPr>
        <p:pic>
          <p:nvPicPr>
            <p:cNvPr id="11" name="Picture 10"/>
            <p:cNvPicPr>
              <a:picLocks noChangeAspect="1" noChangeArrowheads="1"/>
            </p:cNvPicPr>
            <p:nvPr/>
          </p:nvPicPr>
          <p:blipFill>
            <a:blip r:embed="rId2" cstate="print">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4864806" y="1250707"/>
              <a:ext cx="711310" cy="219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2" cstate="print">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5577947" y="1250707"/>
              <a:ext cx="711310" cy="219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cstate="print">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6282462" y="1250707"/>
              <a:ext cx="711310" cy="219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Picture 14" descr="ext_cold_3qtr-view_rear_5558.png"/>
          <p:cNvPicPr>
            <a:picLocks noChangeAspect="1"/>
          </p:cNvPicPr>
          <p:nvPr/>
        </p:nvPicPr>
        <p:blipFill>
          <a:blip r:embed="rId4" cstate="screen"/>
          <a:stretch>
            <a:fillRect/>
          </a:stretch>
        </p:blipFill>
        <p:spPr>
          <a:xfrm>
            <a:off x="6907001" y="1318837"/>
            <a:ext cx="3535282" cy="1822029"/>
          </a:xfrm>
          <a:prstGeom prst="rect">
            <a:avLst/>
          </a:prstGeom>
        </p:spPr>
      </p:pic>
      <p:sp>
        <p:nvSpPr>
          <p:cNvPr id="16" name="Rectangle 15"/>
          <p:cNvSpPr/>
          <p:nvPr/>
        </p:nvSpPr>
        <p:spPr>
          <a:xfrm rot="10800000" flipV="1">
            <a:off x="511224" y="2837321"/>
            <a:ext cx="1700909" cy="811307"/>
          </a:xfrm>
          <a:prstGeom prst="rect">
            <a:avLst/>
          </a:prstGeom>
          <a:solidFill>
            <a:schemeClr val="tx1"/>
          </a:solidFill>
          <a:ln w="6350">
            <a:noFill/>
          </a:ln>
        </p:spPr>
        <p:txBody>
          <a:bodyPr wrap="square" lIns="108794" tIns="54397" rIns="108794" bIns="54397">
            <a:noAutofit/>
          </a:bodyPr>
          <a:lstStyle/>
          <a:p>
            <a:pPr algn="ctr" defTabSz="1087941"/>
            <a:endParaRPr lang="en-US" sz="1900" kern="0" dirty="0">
              <a:solidFill>
                <a:sysClr val="window" lastClr="FFFFFF"/>
              </a:solidFill>
              <a:latin typeface="Segoe" pitchFamily="-65" charset="0"/>
            </a:endParaRPr>
          </a:p>
        </p:txBody>
      </p:sp>
      <p:sp>
        <p:nvSpPr>
          <p:cNvPr id="17" name="TextBox 16"/>
          <p:cNvSpPr txBox="1"/>
          <p:nvPr/>
        </p:nvSpPr>
        <p:spPr>
          <a:xfrm>
            <a:off x="550559" y="3055500"/>
            <a:ext cx="1506925" cy="448411"/>
          </a:xfrm>
          <a:prstGeom prst="rect">
            <a:avLst/>
          </a:prstGeom>
          <a:noFill/>
        </p:spPr>
        <p:txBody>
          <a:bodyPr wrap="none" lIns="108794" tIns="54397" rIns="108794" bIns="54397" rtlCol="0">
            <a:spAutoFit/>
          </a:bodyPr>
          <a:lstStyle>
            <a:defPPr>
              <a:defRPr lang="en-US"/>
            </a:defPPr>
          </a:lstStyle>
          <a:p>
            <a:pPr defTabSz="1087941"/>
            <a:r>
              <a:rPr lang="en-GB" sz="2200" b="1" dirty="0">
                <a:solidFill>
                  <a:srgbClr val="FFFFFF">
                    <a:alpha val="99000"/>
                  </a:srgbClr>
                </a:solidFill>
              </a:rPr>
              <a:t>Half Rack</a:t>
            </a:r>
          </a:p>
        </p:txBody>
      </p:sp>
      <p:sp>
        <p:nvSpPr>
          <p:cNvPr id="18" name="TextBox 17"/>
          <p:cNvSpPr txBox="1"/>
          <p:nvPr/>
        </p:nvSpPr>
        <p:spPr>
          <a:xfrm>
            <a:off x="2329155" y="3055500"/>
            <a:ext cx="1476467" cy="448411"/>
          </a:xfrm>
          <a:prstGeom prst="rect">
            <a:avLst/>
          </a:prstGeom>
          <a:noFill/>
        </p:spPr>
        <p:txBody>
          <a:bodyPr wrap="none" lIns="108794" tIns="54397" rIns="108794" bIns="54397" rtlCol="0">
            <a:spAutoFit/>
          </a:bodyPr>
          <a:lstStyle>
            <a:defPPr>
              <a:defRPr lang="en-US"/>
            </a:defPPr>
          </a:lstStyle>
          <a:p>
            <a:pPr defTabSz="1087941"/>
            <a:r>
              <a:rPr lang="en-GB" sz="2200" b="1" dirty="0">
                <a:solidFill>
                  <a:srgbClr val="FFFFFF">
                    <a:alpha val="99000"/>
                  </a:srgbClr>
                </a:solidFill>
              </a:rPr>
              <a:t>Full Rack</a:t>
            </a:r>
          </a:p>
        </p:txBody>
      </p:sp>
      <p:sp>
        <p:nvSpPr>
          <p:cNvPr id="19" name="TextBox 18"/>
          <p:cNvSpPr txBox="1"/>
          <p:nvPr/>
        </p:nvSpPr>
        <p:spPr>
          <a:xfrm>
            <a:off x="4363325" y="3055585"/>
            <a:ext cx="1649591" cy="448411"/>
          </a:xfrm>
          <a:prstGeom prst="rect">
            <a:avLst/>
          </a:prstGeom>
          <a:noFill/>
        </p:spPr>
        <p:txBody>
          <a:bodyPr wrap="none" lIns="108794" tIns="54397" rIns="108794" bIns="54397" rtlCol="0">
            <a:spAutoFit/>
          </a:bodyPr>
          <a:lstStyle>
            <a:defPPr>
              <a:defRPr lang="en-US"/>
            </a:defPPr>
          </a:lstStyle>
          <a:p>
            <a:pPr defTabSz="1087941"/>
            <a:r>
              <a:rPr lang="en-GB" sz="2200" b="1" dirty="0">
                <a:solidFill>
                  <a:srgbClr val="FFFFFF">
                    <a:alpha val="99000"/>
                  </a:srgbClr>
                </a:solidFill>
              </a:rPr>
              <a:t>Multi-Rack</a:t>
            </a:r>
          </a:p>
        </p:txBody>
      </p:sp>
      <p:sp>
        <p:nvSpPr>
          <p:cNvPr id="20" name="TextBox 19"/>
          <p:cNvSpPr txBox="1"/>
          <p:nvPr/>
        </p:nvSpPr>
        <p:spPr>
          <a:xfrm>
            <a:off x="8052194" y="3055585"/>
            <a:ext cx="753513" cy="448411"/>
          </a:xfrm>
          <a:prstGeom prst="rect">
            <a:avLst/>
          </a:prstGeom>
          <a:noFill/>
        </p:spPr>
        <p:txBody>
          <a:bodyPr wrap="none" lIns="108794" tIns="54397" rIns="108794" bIns="54397" rtlCol="0">
            <a:spAutoFit/>
          </a:bodyPr>
          <a:lstStyle/>
          <a:p>
            <a:pPr defTabSz="1087941"/>
            <a:r>
              <a:rPr lang="en-GB" sz="2200" b="1" dirty="0">
                <a:solidFill>
                  <a:srgbClr val="FFFFFF">
                    <a:alpha val="99000"/>
                  </a:srgbClr>
                </a:solidFill>
              </a:rPr>
              <a:t>Pod</a:t>
            </a:r>
          </a:p>
        </p:txBody>
      </p:sp>
      <p:sp>
        <p:nvSpPr>
          <p:cNvPr id="21" name="TextBox 20"/>
          <p:cNvSpPr txBox="1"/>
          <p:nvPr/>
        </p:nvSpPr>
        <p:spPr>
          <a:xfrm>
            <a:off x="728982" y="3360159"/>
            <a:ext cx="1167088" cy="371467"/>
          </a:xfrm>
          <a:prstGeom prst="rect">
            <a:avLst/>
          </a:prstGeom>
          <a:noFill/>
        </p:spPr>
        <p:txBody>
          <a:bodyPr wrap="none" lIns="108794" tIns="54397" rIns="108794" bIns="54397" rtlCol="0">
            <a:spAutoFit/>
          </a:bodyPr>
          <a:lstStyle/>
          <a:p>
            <a:pPr defTabSz="1087941"/>
            <a:r>
              <a:rPr lang="en-GB" sz="1700" dirty="0">
                <a:solidFill>
                  <a:srgbClr val="FFFFFF">
                    <a:alpha val="99000"/>
                  </a:srgbClr>
                </a:solidFill>
              </a:rPr>
              <a:t>100 VMs*</a:t>
            </a:r>
          </a:p>
        </p:txBody>
      </p:sp>
      <p:sp>
        <p:nvSpPr>
          <p:cNvPr id="22" name="TextBox 21"/>
          <p:cNvSpPr txBox="1"/>
          <p:nvPr/>
        </p:nvSpPr>
        <p:spPr>
          <a:xfrm>
            <a:off x="2465904" y="3360159"/>
            <a:ext cx="1167088" cy="371467"/>
          </a:xfrm>
          <a:prstGeom prst="rect">
            <a:avLst/>
          </a:prstGeom>
          <a:noFill/>
        </p:spPr>
        <p:txBody>
          <a:bodyPr wrap="none" lIns="108794" tIns="54397" rIns="108794" bIns="54397" rtlCol="0">
            <a:spAutoFit/>
          </a:bodyPr>
          <a:lstStyle/>
          <a:p>
            <a:pPr defTabSz="1087941"/>
            <a:r>
              <a:rPr lang="en-GB" sz="1700" dirty="0">
                <a:solidFill>
                  <a:srgbClr val="FFFFFF">
                    <a:alpha val="99000"/>
                  </a:srgbClr>
                </a:solidFill>
              </a:rPr>
              <a:t>200 VMs*</a:t>
            </a:r>
          </a:p>
        </p:txBody>
      </p:sp>
      <p:sp>
        <p:nvSpPr>
          <p:cNvPr id="23" name="TextBox 22"/>
          <p:cNvSpPr txBox="1"/>
          <p:nvPr/>
        </p:nvSpPr>
        <p:spPr>
          <a:xfrm>
            <a:off x="4187042" y="3360159"/>
            <a:ext cx="2016680" cy="371467"/>
          </a:xfrm>
          <a:prstGeom prst="rect">
            <a:avLst/>
          </a:prstGeom>
          <a:noFill/>
        </p:spPr>
        <p:txBody>
          <a:bodyPr wrap="none" lIns="108794" tIns="54397" rIns="108794" bIns="54397" rtlCol="0">
            <a:spAutoFit/>
          </a:bodyPr>
          <a:lstStyle/>
          <a:p>
            <a:pPr defTabSz="1087941"/>
            <a:r>
              <a:rPr lang="en-GB" sz="1700" dirty="0">
                <a:solidFill>
                  <a:srgbClr val="FFFFFF">
                    <a:alpha val="99000"/>
                  </a:srgbClr>
                </a:solidFill>
              </a:rPr>
              <a:t>200 VMs per rack*</a:t>
            </a:r>
          </a:p>
        </p:txBody>
      </p:sp>
      <p:sp>
        <p:nvSpPr>
          <p:cNvPr id="24" name="TextBox 23"/>
          <p:cNvSpPr txBox="1"/>
          <p:nvPr/>
        </p:nvSpPr>
        <p:spPr>
          <a:xfrm>
            <a:off x="7757021" y="3360159"/>
            <a:ext cx="1288916" cy="371467"/>
          </a:xfrm>
          <a:prstGeom prst="rect">
            <a:avLst/>
          </a:prstGeom>
          <a:noFill/>
        </p:spPr>
        <p:txBody>
          <a:bodyPr wrap="none" lIns="108794" tIns="54397" rIns="108794" bIns="54397" rtlCol="0">
            <a:spAutoFit/>
          </a:bodyPr>
          <a:lstStyle/>
          <a:p>
            <a:pPr defTabSz="1087941"/>
            <a:r>
              <a:rPr lang="en-GB" sz="1700" dirty="0">
                <a:solidFill>
                  <a:srgbClr val="FFFFFF">
                    <a:alpha val="99000"/>
                  </a:srgbClr>
                </a:solidFill>
              </a:rPr>
              <a:t>2000 VMs*</a:t>
            </a:r>
          </a:p>
        </p:txBody>
      </p:sp>
      <p:pic>
        <p:nvPicPr>
          <p:cNvPr id="25" name="Picture 2" descr="Microsoft logo and tagline"/>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black">
          <a:xfrm>
            <a:off x="937627" y="4050979"/>
            <a:ext cx="2092924" cy="264069"/>
          </a:xfrm>
          <a:prstGeom prst="rect">
            <a:avLst/>
          </a:prstGeom>
          <a:noFill/>
          <a:ln>
            <a:noFill/>
          </a:ln>
        </p:spPr>
      </p:pic>
      <p:sp>
        <p:nvSpPr>
          <p:cNvPr id="26" name="Plus 25"/>
          <p:cNvSpPr/>
          <p:nvPr/>
        </p:nvSpPr>
        <p:spPr bwMode="auto">
          <a:xfrm>
            <a:off x="3132952" y="3969427"/>
            <a:ext cx="632702" cy="427152"/>
          </a:xfrm>
          <a:prstGeom prst="mathPlus">
            <a:avLst>
              <a:gd name="adj1" fmla="val 23521"/>
            </a:avLst>
          </a:prstGeom>
          <a:solidFill>
            <a:schemeClr val="l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8788" tIns="54395" rIns="108788" bIns="54395"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pic>
        <p:nvPicPr>
          <p:cNvPr id="27" name="Picture 26" descr="hp_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8055" y="3838268"/>
            <a:ext cx="919054" cy="689470"/>
          </a:xfrm>
          <a:prstGeom prst="rect">
            <a:avLst/>
          </a:prstGeom>
        </p:spPr>
      </p:pic>
      <p:sp>
        <p:nvSpPr>
          <p:cNvPr id="28" name="Rectangle 27"/>
          <p:cNvSpPr/>
          <p:nvPr/>
        </p:nvSpPr>
        <p:spPr>
          <a:xfrm>
            <a:off x="5241307" y="3861183"/>
            <a:ext cx="5621780" cy="786965"/>
          </a:xfrm>
          <a:prstGeom prst="rect">
            <a:avLst/>
          </a:prstGeom>
        </p:spPr>
        <p:txBody>
          <a:bodyPr wrap="square" lIns="108794" tIns="54397" rIns="108794" bIns="54397">
            <a:spAutoFit/>
          </a:bodyPr>
          <a:lstStyle/>
          <a:p>
            <a:pPr defTabSz="1087941"/>
            <a:r>
              <a:rPr lang="en-US" sz="2200" dirty="0">
                <a:solidFill>
                  <a:srgbClr val="FFFFFF">
                    <a:alpha val="99000"/>
                  </a:srgbClr>
                </a:solidFill>
              </a:rPr>
              <a:t>A best of breed solution from the two </a:t>
            </a:r>
            <a:br>
              <a:rPr lang="en-US" sz="2200" dirty="0">
                <a:solidFill>
                  <a:srgbClr val="FFFFFF">
                    <a:alpha val="99000"/>
                  </a:srgbClr>
                </a:solidFill>
              </a:rPr>
            </a:br>
            <a:r>
              <a:rPr lang="en-US" sz="2200" dirty="0">
                <a:solidFill>
                  <a:srgbClr val="FFFFFF">
                    <a:alpha val="99000"/>
                  </a:srgbClr>
                </a:solidFill>
              </a:rPr>
              <a:t>world leaders in database infrastructure</a:t>
            </a:r>
          </a:p>
        </p:txBody>
      </p:sp>
      <p:sp>
        <p:nvSpPr>
          <p:cNvPr id="29" name="Rectangle 28"/>
          <p:cNvSpPr/>
          <p:nvPr/>
        </p:nvSpPr>
        <p:spPr>
          <a:xfrm>
            <a:off x="261191" y="4551757"/>
            <a:ext cx="3244828" cy="69463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108794" tIns="54397" rIns="108794" bIns="54397">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087941"/>
            <a:r>
              <a:rPr lang="en-US" sz="3800" b="1" cap="all" dirty="0">
                <a:ln w="0"/>
                <a:solidFill>
                  <a:srgbClr val="FFFFFF">
                    <a:alpha val="99000"/>
                  </a:srgbClr>
                </a:solidFill>
              </a:rPr>
              <a:t>GREEN IT</a:t>
            </a:r>
          </a:p>
        </p:txBody>
      </p:sp>
      <p:sp>
        <p:nvSpPr>
          <p:cNvPr id="30" name="TextBox 29"/>
          <p:cNvSpPr txBox="1"/>
          <p:nvPr/>
        </p:nvSpPr>
        <p:spPr>
          <a:xfrm>
            <a:off x="703969" y="6483834"/>
            <a:ext cx="5491004" cy="279134"/>
          </a:xfrm>
          <a:prstGeom prst="rect">
            <a:avLst/>
          </a:prstGeom>
          <a:noFill/>
        </p:spPr>
        <p:txBody>
          <a:bodyPr wrap="square" lIns="108794" tIns="54397" rIns="108794" bIns="54397" rtlCol="0">
            <a:spAutoFit/>
          </a:bodyPr>
          <a:lstStyle/>
          <a:p>
            <a:pPr defTabSz="1087941"/>
            <a:r>
              <a:rPr lang="en-US" sz="1100" dirty="0">
                <a:solidFill>
                  <a:srgbClr val="FFFFFF">
                    <a:alpha val="99000"/>
                  </a:srgbClr>
                </a:solidFill>
              </a:rPr>
              <a:t>*Based on typical database workloads and hardware running for 1 year</a:t>
            </a:r>
          </a:p>
        </p:txBody>
      </p:sp>
      <p:graphicFrame>
        <p:nvGraphicFramePr>
          <p:cNvPr id="31" name="Chart 30"/>
          <p:cNvGraphicFramePr/>
          <p:nvPr>
            <p:extLst>
              <p:ext uri="{D42A27DB-BD31-4B8C-83A1-F6EECF244321}">
                <p14:modId xmlns:p14="http://schemas.microsoft.com/office/powerpoint/2010/main" val="3476236027"/>
              </p:ext>
            </p:extLst>
          </p:nvPr>
        </p:nvGraphicFramePr>
        <p:xfrm>
          <a:off x="378530" y="5272737"/>
          <a:ext cx="3851726" cy="1083671"/>
        </p:xfrm>
        <a:graphic>
          <a:graphicData uri="http://schemas.openxmlformats.org/drawingml/2006/chart">
            <c:chart xmlns:c="http://schemas.openxmlformats.org/drawingml/2006/chart" xmlns:r="http://schemas.openxmlformats.org/officeDocument/2006/relationships" r:id="rId7"/>
          </a:graphicData>
        </a:graphic>
      </p:graphicFrame>
      <p:sp>
        <p:nvSpPr>
          <p:cNvPr id="32" name="Rectangle 31"/>
          <p:cNvSpPr/>
          <p:nvPr/>
        </p:nvSpPr>
        <p:spPr bwMode="auto">
          <a:xfrm>
            <a:off x="9170360" y="4708052"/>
            <a:ext cx="235897" cy="1703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8788" tIns="54395" rIns="108788" bIns="54395"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sp>
        <p:nvSpPr>
          <p:cNvPr id="33" name="Rectangle 32"/>
          <p:cNvSpPr/>
          <p:nvPr/>
        </p:nvSpPr>
        <p:spPr bwMode="auto">
          <a:xfrm>
            <a:off x="6504008" y="4708580"/>
            <a:ext cx="235897" cy="170332"/>
          </a:xfrm>
          <a:prstGeom prst="rect">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8788" tIns="54395" rIns="108788" bIns="54395" numCol="1" rtlCol="0" anchor="ctr" anchorCtr="0" compatLnSpc="1">
            <a:prstTxWarp prst="textNoShape">
              <a:avLst/>
            </a:prstTxWarp>
          </a:bodyPr>
          <a:lstStyle/>
          <a:p>
            <a:pPr algn="ctr" defTabSz="1087583" fontAlgn="base">
              <a:spcBef>
                <a:spcPct val="0"/>
              </a:spcBef>
              <a:spcAft>
                <a:spcPct val="0"/>
              </a:spcAft>
            </a:pPr>
            <a:endParaRPr lang="en-US" sz="2600" dirty="0">
              <a:gradFill>
                <a:gsLst>
                  <a:gs pos="0">
                    <a:srgbClr val="FFFFFF"/>
                  </a:gs>
                  <a:gs pos="100000">
                    <a:srgbClr val="FFFFFF"/>
                  </a:gs>
                </a:gsLst>
                <a:lin ang="5400000" scaled="0"/>
              </a:gradFill>
            </a:endParaRPr>
          </a:p>
        </p:txBody>
      </p:sp>
      <p:sp>
        <p:nvSpPr>
          <p:cNvPr id="34" name="TextBox 33"/>
          <p:cNvSpPr txBox="1"/>
          <p:nvPr/>
        </p:nvSpPr>
        <p:spPr>
          <a:xfrm>
            <a:off x="6862923" y="4709117"/>
            <a:ext cx="2202388" cy="200055"/>
          </a:xfrm>
          <a:prstGeom prst="rect">
            <a:avLst/>
          </a:prstGeom>
          <a:noFill/>
        </p:spPr>
        <p:txBody>
          <a:bodyPr wrap="square" lIns="0" tIns="0" rIns="0" bIns="0" rtlCol="0">
            <a:spAutoFit/>
          </a:bodyPr>
          <a:lstStyle/>
          <a:p>
            <a:pPr defTabSz="1087941"/>
            <a:r>
              <a:rPr lang="en-US" sz="1300" dirty="0">
                <a:solidFill>
                  <a:srgbClr val="FFFFFF">
                    <a:alpha val="99000"/>
                  </a:srgbClr>
                </a:solidFill>
              </a:rPr>
              <a:t>DBC Appliance (200 VMs)</a:t>
            </a:r>
          </a:p>
        </p:txBody>
      </p:sp>
      <p:sp>
        <p:nvSpPr>
          <p:cNvPr id="35" name="TextBox 34"/>
          <p:cNvSpPr txBox="1"/>
          <p:nvPr/>
        </p:nvSpPr>
        <p:spPr>
          <a:xfrm>
            <a:off x="9544568" y="4708588"/>
            <a:ext cx="1933252" cy="200055"/>
          </a:xfrm>
          <a:prstGeom prst="rect">
            <a:avLst/>
          </a:prstGeom>
          <a:noFill/>
        </p:spPr>
        <p:txBody>
          <a:bodyPr wrap="square" lIns="0" tIns="0" rIns="0" bIns="0" rtlCol="0">
            <a:spAutoFit/>
          </a:bodyPr>
          <a:lstStyle/>
          <a:p>
            <a:pPr defTabSz="1087941"/>
            <a:r>
              <a:rPr lang="en-US" sz="1300" dirty="0">
                <a:solidFill>
                  <a:srgbClr val="FFFFFF">
                    <a:alpha val="99000"/>
                  </a:srgbClr>
                </a:solidFill>
              </a:rPr>
              <a:t>200 Servers  (in racks)</a:t>
            </a:r>
          </a:p>
        </p:txBody>
      </p:sp>
      <p:graphicFrame>
        <p:nvGraphicFramePr>
          <p:cNvPr id="36" name="Chart 35"/>
          <p:cNvGraphicFramePr/>
          <p:nvPr>
            <p:extLst>
              <p:ext uri="{D42A27DB-BD31-4B8C-83A1-F6EECF244321}">
                <p14:modId xmlns:p14="http://schemas.microsoft.com/office/powerpoint/2010/main" val="1898222619"/>
              </p:ext>
            </p:extLst>
          </p:nvPr>
        </p:nvGraphicFramePr>
        <p:xfrm>
          <a:off x="3984067" y="5198940"/>
          <a:ext cx="3987061" cy="12621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36"/>
          <p:cNvGraphicFramePr/>
          <p:nvPr>
            <p:extLst>
              <p:ext uri="{D42A27DB-BD31-4B8C-83A1-F6EECF244321}">
                <p14:modId xmlns:p14="http://schemas.microsoft.com/office/powerpoint/2010/main" val="3519814273"/>
              </p:ext>
            </p:extLst>
          </p:nvPr>
        </p:nvGraphicFramePr>
        <p:xfrm>
          <a:off x="8008659" y="5120271"/>
          <a:ext cx="3797881" cy="1269597"/>
        </p:xfrm>
        <a:graphic>
          <a:graphicData uri="http://schemas.openxmlformats.org/drawingml/2006/chart">
            <c:chart xmlns:c="http://schemas.openxmlformats.org/drawingml/2006/chart" xmlns:r="http://schemas.openxmlformats.org/officeDocument/2006/relationships" r:id="rId9"/>
          </a:graphicData>
        </a:graphic>
      </p:graphicFrame>
      <p:pic>
        <p:nvPicPr>
          <p:cNvPr id="1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6613" y="1452557"/>
            <a:ext cx="710132" cy="161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2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764" y="1859971"/>
            <a:ext cx="7048497" cy="3822358"/>
          </a:xfrm>
          <a:prstGeom prst="rect">
            <a:avLst/>
          </a:prstGeom>
          <a:gradFill flip="none" rotWithShape="1">
            <a:gsLst>
              <a:gs pos="0">
                <a:srgbClr val="5F6062"/>
              </a:gs>
              <a:gs pos="100000">
                <a:schemeClr val="tx1"/>
              </a:gs>
            </a:gsLst>
            <a:path path="circle">
              <a:fillToRect l="100000" b="100000"/>
            </a:path>
            <a:tileRect t="-100000" r="-100000"/>
          </a:gradFill>
          <a:ln w="9525" cap="flat" cmpd="sng" algn="ctr">
            <a:noFill/>
            <a:prstDash val="solid"/>
            <a:miter lim="800000"/>
            <a:headEnd/>
            <a:tailEnd/>
          </a:ln>
          <a:effectLst/>
        </p:spPr>
        <p:txBody>
          <a:bodyPr tIns="73152" anchor="ctr"/>
          <a:lstStyle/>
          <a:p>
            <a:pPr algn="ctr" defTabSz="914400" fontAlgn="auto">
              <a:spcBef>
                <a:spcPts val="0"/>
              </a:spcBef>
              <a:spcAft>
                <a:spcPts val="0"/>
              </a:spcAft>
              <a:defRPr/>
            </a:pPr>
            <a:endParaRPr lang="en-US" sz="900" kern="0" dirty="0">
              <a:solidFill>
                <a:srgbClr val="FFFFFF"/>
              </a:solidFill>
              <a:latin typeface="Futura Hv" pitchFamily="34" charset="0"/>
            </a:endParaRPr>
          </a:p>
        </p:txBody>
      </p:sp>
      <p:sp>
        <p:nvSpPr>
          <p:cNvPr id="39" name="Freeform 38"/>
          <p:cNvSpPr/>
          <p:nvPr/>
        </p:nvSpPr>
        <p:spPr>
          <a:xfrm>
            <a:off x="5208586" y="1833346"/>
            <a:ext cx="6996897" cy="3842169"/>
          </a:xfrm>
          <a:custGeom>
            <a:avLst/>
            <a:gdLst>
              <a:gd name="connsiteX0" fmla="*/ 0 w 4648783"/>
              <a:gd name="connsiteY0" fmla="*/ 0 h 2913751"/>
              <a:gd name="connsiteX1" fmla="*/ 4648783 w 4648783"/>
              <a:gd name="connsiteY1" fmla="*/ 0 h 2913751"/>
              <a:gd name="connsiteX2" fmla="*/ 4648783 w 4648783"/>
              <a:gd name="connsiteY2" fmla="*/ 2913751 h 2913751"/>
              <a:gd name="connsiteX3" fmla="*/ 0 w 4648783"/>
              <a:gd name="connsiteY3" fmla="*/ 2913751 h 2913751"/>
              <a:gd name="connsiteX4" fmla="*/ 0 w 4648783"/>
              <a:gd name="connsiteY4" fmla="*/ 0 h 2913751"/>
              <a:gd name="connsiteX0" fmla="*/ 670095 w 4648783"/>
              <a:gd name="connsiteY0" fmla="*/ 13960 h 2913751"/>
              <a:gd name="connsiteX1" fmla="*/ 4648783 w 4648783"/>
              <a:gd name="connsiteY1" fmla="*/ 0 h 2913751"/>
              <a:gd name="connsiteX2" fmla="*/ 4648783 w 4648783"/>
              <a:gd name="connsiteY2" fmla="*/ 2913751 h 2913751"/>
              <a:gd name="connsiteX3" fmla="*/ 0 w 4648783"/>
              <a:gd name="connsiteY3" fmla="*/ 2913751 h 2913751"/>
              <a:gd name="connsiteX4" fmla="*/ 670095 w 4648783"/>
              <a:gd name="connsiteY4" fmla="*/ 13960 h 2913751"/>
              <a:gd name="connsiteX0" fmla="*/ 670095 w 4648783"/>
              <a:gd name="connsiteY0" fmla="*/ 0 h 2899791"/>
              <a:gd name="connsiteX1" fmla="*/ 4295996 w 4648783"/>
              <a:gd name="connsiteY1" fmla="*/ 5640 h 2899791"/>
              <a:gd name="connsiteX2" fmla="*/ 4648783 w 4648783"/>
              <a:gd name="connsiteY2" fmla="*/ 2899791 h 2899791"/>
              <a:gd name="connsiteX3" fmla="*/ 0 w 4648783"/>
              <a:gd name="connsiteY3" fmla="*/ 2899791 h 2899791"/>
              <a:gd name="connsiteX4" fmla="*/ 670095 w 4648783"/>
              <a:gd name="connsiteY4" fmla="*/ 0 h 2899791"/>
              <a:gd name="connsiteX0" fmla="*/ 670095 w 4295997"/>
              <a:gd name="connsiteY0" fmla="*/ 0 h 2899791"/>
              <a:gd name="connsiteX1" fmla="*/ 4295996 w 4295997"/>
              <a:gd name="connsiteY1" fmla="*/ 5640 h 2899791"/>
              <a:gd name="connsiteX2" fmla="*/ 4295997 w 4295997"/>
              <a:gd name="connsiteY2" fmla="*/ 2880191 h 2899791"/>
              <a:gd name="connsiteX3" fmla="*/ 0 w 4295997"/>
              <a:gd name="connsiteY3" fmla="*/ 2899791 h 2899791"/>
              <a:gd name="connsiteX4" fmla="*/ 670095 w 4295997"/>
              <a:gd name="connsiteY4" fmla="*/ 0 h 2899791"/>
              <a:gd name="connsiteX0" fmla="*/ 670095 w 4505055"/>
              <a:gd name="connsiteY0" fmla="*/ 0 h 2899791"/>
              <a:gd name="connsiteX1" fmla="*/ 4505055 w 4505055"/>
              <a:gd name="connsiteY1" fmla="*/ 12173 h 2899791"/>
              <a:gd name="connsiteX2" fmla="*/ 4295997 w 4505055"/>
              <a:gd name="connsiteY2" fmla="*/ 2880191 h 2899791"/>
              <a:gd name="connsiteX3" fmla="*/ 0 w 4505055"/>
              <a:gd name="connsiteY3" fmla="*/ 2899791 h 2899791"/>
              <a:gd name="connsiteX4" fmla="*/ 670095 w 4505055"/>
              <a:gd name="connsiteY4" fmla="*/ 0 h 2899791"/>
              <a:gd name="connsiteX0" fmla="*/ 670095 w 4505056"/>
              <a:gd name="connsiteY0" fmla="*/ 0 h 2899791"/>
              <a:gd name="connsiteX1" fmla="*/ 4505055 w 4505056"/>
              <a:gd name="connsiteY1" fmla="*/ 12173 h 2899791"/>
              <a:gd name="connsiteX2" fmla="*/ 4505056 w 4505056"/>
              <a:gd name="connsiteY2" fmla="*/ 2880191 h 2899791"/>
              <a:gd name="connsiteX3" fmla="*/ 0 w 4505056"/>
              <a:gd name="connsiteY3" fmla="*/ 2899791 h 2899791"/>
              <a:gd name="connsiteX4" fmla="*/ 670095 w 4505056"/>
              <a:gd name="connsiteY4" fmla="*/ 0 h 2899791"/>
              <a:gd name="connsiteX0" fmla="*/ 670095 w 4505056"/>
              <a:gd name="connsiteY0" fmla="*/ 2923 h 2902714"/>
              <a:gd name="connsiteX1" fmla="*/ 4171418 w 4505056"/>
              <a:gd name="connsiteY1" fmla="*/ 0 h 2902714"/>
              <a:gd name="connsiteX2" fmla="*/ 4505056 w 4505056"/>
              <a:gd name="connsiteY2" fmla="*/ 2883114 h 2902714"/>
              <a:gd name="connsiteX3" fmla="*/ 0 w 4505056"/>
              <a:gd name="connsiteY3" fmla="*/ 2902714 h 2902714"/>
              <a:gd name="connsiteX4" fmla="*/ 670095 w 4505056"/>
              <a:gd name="connsiteY4" fmla="*/ 2923 h 2902714"/>
              <a:gd name="connsiteX0" fmla="*/ 670095 w 4505056"/>
              <a:gd name="connsiteY0" fmla="*/ 18019 h 2917810"/>
              <a:gd name="connsiteX1" fmla="*/ 4195249 w 4505056"/>
              <a:gd name="connsiteY1" fmla="*/ 0 h 2917810"/>
              <a:gd name="connsiteX2" fmla="*/ 4505056 w 4505056"/>
              <a:gd name="connsiteY2" fmla="*/ 2898210 h 2917810"/>
              <a:gd name="connsiteX3" fmla="*/ 0 w 4505056"/>
              <a:gd name="connsiteY3" fmla="*/ 2917810 h 2917810"/>
              <a:gd name="connsiteX4" fmla="*/ 670095 w 4505056"/>
              <a:gd name="connsiteY4" fmla="*/ 18019 h 2917810"/>
              <a:gd name="connsiteX0" fmla="*/ 670095 w 4195249"/>
              <a:gd name="connsiteY0" fmla="*/ 18019 h 2917810"/>
              <a:gd name="connsiteX1" fmla="*/ 4195249 w 4195249"/>
              <a:gd name="connsiteY1" fmla="*/ 0 h 2917810"/>
              <a:gd name="connsiteX2" fmla="*/ 4171418 w 4195249"/>
              <a:gd name="connsiteY2" fmla="*/ 2905758 h 2917810"/>
              <a:gd name="connsiteX3" fmla="*/ 0 w 4195249"/>
              <a:gd name="connsiteY3" fmla="*/ 2917810 h 2917810"/>
              <a:gd name="connsiteX4" fmla="*/ 670095 w 4195249"/>
              <a:gd name="connsiteY4" fmla="*/ 18019 h 2917810"/>
              <a:gd name="connsiteX0" fmla="*/ 670095 w 4195249"/>
              <a:gd name="connsiteY0" fmla="*/ 18019 h 2917810"/>
              <a:gd name="connsiteX1" fmla="*/ 4195249 w 4195249"/>
              <a:gd name="connsiteY1" fmla="*/ 0 h 2917810"/>
              <a:gd name="connsiteX2" fmla="*/ 4187305 w 4195249"/>
              <a:gd name="connsiteY2" fmla="*/ 2883114 h 2917810"/>
              <a:gd name="connsiteX3" fmla="*/ 0 w 4195249"/>
              <a:gd name="connsiteY3" fmla="*/ 2917810 h 2917810"/>
              <a:gd name="connsiteX4" fmla="*/ 670095 w 4195249"/>
              <a:gd name="connsiteY4" fmla="*/ 18019 h 291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5249" h="2917810">
                <a:moveTo>
                  <a:pt x="670095" y="18019"/>
                </a:moveTo>
                <a:lnTo>
                  <a:pt x="4195249" y="0"/>
                </a:lnTo>
                <a:cubicBezTo>
                  <a:pt x="4195249" y="958184"/>
                  <a:pt x="4187305" y="1924930"/>
                  <a:pt x="4187305" y="2883114"/>
                </a:cubicBezTo>
                <a:lnTo>
                  <a:pt x="0" y="2917810"/>
                </a:lnTo>
                <a:lnTo>
                  <a:pt x="670095" y="18019"/>
                </a:lnTo>
                <a:close/>
              </a:path>
            </a:pathLst>
          </a:custGeom>
          <a:gradFill flip="none" rotWithShape="1">
            <a:gsLst>
              <a:gs pos="0">
                <a:srgbClr val="F39900"/>
              </a:gs>
              <a:gs pos="100000">
                <a:srgbClr val="B84213"/>
              </a:gs>
            </a:gsLst>
            <a:lin ang="2082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85000"/>
              </a:lnSpc>
              <a:spcBef>
                <a:spcPts val="0"/>
              </a:spcBef>
              <a:spcAft>
                <a:spcPts val="0"/>
              </a:spcAft>
              <a:defRPr/>
            </a:pPr>
            <a:endParaRPr lang="en-US" sz="2000" dirty="0">
              <a:solidFill>
                <a:srgbClr val="F39900"/>
              </a:solidFill>
            </a:endParaRPr>
          </a:p>
        </p:txBody>
      </p:sp>
      <p:pic>
        <p:nvPicPr>
          <p:cNvPr id="40" name="Picture 35"/>
          <p:cNvPicPr>
            <a:picLocks noChangeAspect="1"/>
          </p:cNvPicPr>
          <p:nvPr/>
        </p:nvPicPr>
        <p:blipFill>
          <a:blip r:embed="rId3" cstate="print"/>
          <a:srcRect/>
          <a:stretch>
            <a:fillRect/>
          </a:stretch>
        </p:blipFill>
        <p:spPr bwMode="auto">
          <a:xfrm>
            <a:off x="5407616" y="2355833"/>
            <a:ext cx="866594" cy="2717951"/>
          </a:xfrm>
          <a:prstGeom prst="rect">
            <a:avLst/>
          </a:prstGeom>
          <a:noFill/>
          <a:ln w="9525">
            <a:noFill/>
            <a:miter lim="800000"/>
            <a:headEnd/>
            <a:tailEnd/>
          </a:ln>
        </p:spPr>
      </p:pic>
      <p:sp>
        <p:nvSpPr>
          <p:cNvPr id="42" name="Rectangle 7"/>
          <p:cNvSpPr>
            <a:spLocks noChangeArrowheads="1"/>
          </p:cNvSpPr>
          <p:nvPr/>
        </p:nvSpPr>
        <p:spPr bwMode="auto">
          <a:xfrm>
            <a:off x="449978" y="1183302"/>
            <a:ext cx="11529897" cy="338554"/>
          </a:xfrm>
          <a:prstGeom prst="rect">
            <a:avLst/>
          </a:prstGeom>
          <a:noFill/>
          <a:ln w="9525">
            <a:noFill/>
            <a:miter lim="800000"/>
            <a:headEnd/>
            <a:tailEnd/>
          </a:ln>
        </p:spPr>
        <p:txBody>
          <a:bodyPr wrap="square">
            <a:spAutoFit/>
          </a:bodyPr>
          <a:lstStyle/>
          <a:p>
            <a:pPr defTabSz="914400" fontAlgn="auto">
              <a:spcBef>
                <a:spcPts val="0"/>
              </a:spcBef>
              <a:spcAft>
                <a:spcPts val="0"/>
              </a:spcAft>
            </a:pPr>
            <a:r>
              <a:rPr lang="en-US" sz="1600" dirty="0">
                <a:solidFill>
                  <a:prstClr val="white"/>
                </a:solidFill>
              </a:rPr>
              <a:t>Microsoft </a:t>
            </a:r>
            <a:r>
              <a:rPr lang="en-US" sz="1600" dirty="0" smtClean="0">
                <a:solidFill>
                  <a:prstClr val="white"/>
                </a:solidFill>
              </a:rPr>
              <a:t>as First Point of Contact for all support needs. </a:t>
            </a:r>
            <a:endParaRPr lang="en-US" sz="1600" dirty="0">
              <a:solidFill>
                <a:prstClr val="white"/>
              </a:solidFill>
            </a:endParaRPr>
          </a:p>
        </p:txBody>
      </p:sp>
      <p:sp>
        <p:nvSpPr>
          <p:cNvPr id="43" name="Rectangle 8"/>
          <p:cNvSpPr>
            <a:spLocks noChangeArrowheads="1"/>
          </p:cNvSpPr>
          <p:nvPr/>
        </p:nvSpPr>
        <p:spPr bwMode="auto">
          <a:xfrm>
            <a:off x="397737" y="1467033"/>
            <a:ext cx="10950898" cy="322262"/>
          </a:xfrm>
          <a:prstGeom prst="rect">
            <a:avLst/>
          </a:prstGeom>
          <a:noFill/>
          <a:ln w="9525">
            <a:noFill/>
            <a:miter lim="800000"/>
            <a:headEnd/>
            <a:tailEnd/>
          </a:ln>
        </p:spPr>
        <p:txBody>
          <a:bodyPr>
            <a:spAutoFit/>
          </a:bodyPr>
          <a:lstStyle/>
          <a:p>
            <a:pPr defTabSz="914400" fontAlgn="auto">
              <a:spcBef>
                <a:spcPts val="0"/>
              </a:spcBef>
              <a:spcAft>
                <a:spcPts val="0"/>
              </a:spcAft>
            </a:pPr>
            <a:r>
              <a:rPr lang="en-US" sz="1500" dirty="0">
                <a:solidFill>
                  <a:prstClr val="white"/>
                </a:solidFill>
              </a:rPr>
              <a:t>Customers choose the service level from Microsoft and from HP to meet their business needs. </a:t>
            </a:r>
          </a:p>
        </p:txBody>
      </p:sp>
      <p:sp>
        <p:nvSpPr>
          <p:cNvPr id="44" name="Rectangle 9"/>
          <p:cNvSpPr>
            <a:spLocks noChangeArrowheads="1"/>
          </p:cNvSpPr>
          <p:nvPr/>
        </p:nvSpPr>
        <p:spPr bwMode="auto">
          <a:xfrm>
            <a:off x="2136953" y="1866750"/>
            <a:ext cx="1337226" cy="400110"/>
          </a:xfrm>
          <a:prstGeom prst="rect">
            <a:avLst/>
          </a:prstGeom>
          <a:noFill/>
          <a:ln w="9525">
            <a:noFill/>
            <a:miter lim="800000"/>
            <a:headEnd/>
            <a:tailEnd/>
          </a:ln>
        </p:spPr>
        <p:txBody>
          <a:bodyPr wrap="none">
            <a:spAutoFit/>
          </a:bodyPr>
          <a:lstStyle/>
          <a:p>
            <a:pPr defTabSz="914400" fontAlgn="auto">
              <a:spcBef>
                <a:spcPts val="0"/>
              </a:spcBef>
              <a:spcAft>
                <a:spcPts val="0"/>
              </a:spcAft>
            </a:pPr>
            <a:r>
              <a:rPr lang="en-US" sz="2000" b="1" dirty="0">
                <a:solidFill>
                  <a:schemeClr val="bg1">
                    <a:lumMod val="95000"/>
                    <a:lumOff val="5000"/>
                  </a:schemeClr>
                </a:solidFill>
                <a:latin typeface="+mj-lt"/>
              </a:rPr>
              <a:t>Microsoft</a:t>
            </a:r>
          </a:p>
        </p:txBody>
      </p:sp>
      <p:sp>
        <p:nvSpPr>
          <p:cNvPr id="45" name="Rectangle 10"/>
          <p:cNvSpPr>
            <a:spLocks noChangeArrowheads="1"/>
          </p:cNvSpPr>
          <p:nvPr/>
        </p:nvSpPr>
        <p:spPr bwMode="auto">
          <a:xfrm>
            <a:off x="8622435" y="1866750"/>
            <a:ext cx="542136" cy="400110"/>
          </a:xfrm>
          <a:prstGeom prst="rect">
            <a:avLst/>
          </a:prstGeom>
          <a:noFill/>
          <a:ln w="9525">
            <a:noFill/>
            <a:miter lim="800000"/>
            <a:headEnd/>
            <a:tailEnd/>
          </a:ln>
        </p:spPr>
        <p:txBody>
          <a:bodyPr wrap="none">
            <a:spAutoFit/>
          </a:bodyPr>
          <a:lstStyle/>
          <a:p>
            <a:pPr defTabSz="914400" fontAlgn="auto">
              <a:spcBef>
                <a:spcPts val="0"/>
              </a:spcBef>
              <a:spcAft>
                <a:spcPts val="0"/>
              </a:spcAft>
            </a:pPr>
            <a:r>
              <a:rPr lang="en-US" sz="2000" b="1" dirty="0">
                <a:solidFill>
                  <a:prstClr val="white"/>
                </a:solidFill>
                <a:latin typeface="+mj-lt"/>
              </a:rPr>
              <a:t>HP</a:t>
            </a:r>
          </a:p>
        </p:txBody>
      </p:sp>
      <p:sp>
        <p:nvSpPr>
          <p:cNvPr id="47" name="Rectangle 3"/>
          <p:cNvSpPr txBox="1">
            <a:spLocks noChangeArrowheads="1"/>
          </p:cNvSpPr>
          <p:nvPr/>
        </p:nvSpPr>
        <p:spPr bwMode="auto">
          <a:xfrm>
            <a:off x="607002" y="2335131"/>
            <a:ext cx="4661802" cy="376087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defTabSz="914400" fontAlgn="auto">
              <a:lnSpc>
                <a:spcPct val="110000"/>
              </a:lnSpc>
              <a:spcBef>
                <a:spcPts val="0"/>
              </a:spcBef>
              <a:spcAft>
                <a:spcPts val="0"/>
              </a:spcAft>
              <a:buFont typeface="Wingdings" pitchFamily="2" charset="2"/>
              <a:buNone/>
              <a:defRPr/>
            </a:pPr>
            <a:r>
              <a:rPr lang="en-US" sz="1600" dirty="0">
                <a:solidFill>
                  <a:schemeClr val="bg1">
                    <a:lumMod val="95000"/>
                    <a:lumOff val="5000"/>
                  </a:schemeClr>
                </a:solidFill>
                <a:cs typeface="Futura Hv"/>
              </a:rPr>
              <a:t>Premier Mission </a:t>
            </a:r>
            <a:r>
              <a:rPr lang="en-US" sz="1600" dirty="0" smtClean="0">
                <a:solidFill>
                  <a:schemeClr val="bg1">
                    <a:lumMod val="95000"/>
                    <a:lumOff val="5000"/>
                  </a:schemeClr>
                </a:solidFill>
                <a:cs typeface="Futura Hv"/>
              </a:rPr>
              <a:t>Critical (PMC)</a:t>
            </a:r>
            <a:endParaRPr lang="en-US" sz="1600" dirty="0">
              <a:solidFill>
                <a:schemeClr val="bg1">
                  <a:lumMod val="95000"/>
                  <a:lumOff val="5000"/>
                </a:schemeClr>
              </a:solidFill>
              <a:cs typeface="Futura Hv"/>
            </a:endParaRPr>
          </a:p>
          <a:p>
            <a:pPr defTabSz="914400" eaLnBrk="0" fontAlgn="auto" hangingPunct="0">
              <a:lnSpc>
                <a:spcPct val="110000"/>
              </a:lnSpc>
              <a:spcBef>
                <a:spcPts val="0"/>
              </a:spcBef>
              <a:spcAft>
                <a:spcPts val="0"/>
              </a:spcAft>
              <a:defRPr/>
            </a:pPr>
            <a:r>
              <a:rPr lang="en-US" sz="1400" dirty="0">
                <a:solidFill>
                  <a:schemeClr val="bg1">
                    <a:lumMod val="95000"/>
                    <a:lumOff val="5000"/>
                  </a:schemeClr>
                </a:solidFill>
                <a:cs typeface="Futura Bk"/>
              </a:rPr>
              <a:t>All features of underlying Premier </a:t>
            </a:r>
            <a:r>
              <a:rPr lang="en-US" sz="1400" dirty="0" smtClean="0">
                <a:solidFill>
                  <a:schemeClr val="bg1">
                    <a:lumMod val="95000"/>
                    <a:lumOff val="5000"/>
                  </a:schemeClr>
                </a:solidFill>
                <a:cs typeface="Futura Bk"/>
              </a:rPr>
              <a:t>Support contract  </a:t>
            </a:r>
            <a:r>
              <a:rPr lang="en-US" sz="1400" dirty="0">
                <a:solidFill>
                  <a:schemeClr val="bg1">
                    <a:lumMod val="95000"/>
                    <a:lumOff val="5000"/>
                  </a:schemeClr>
                </a:solidFill>
                <a:cs typeface="Futura Bk"/>
              </a:rPr>
              <a:t>plus</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a:solidFill>
                  <a:schemeClr val="bg1">
                    <a:lumMod val="95000"/>
                    <a:lumOff val="5000"/>
                  </a:schemeClr>
                </a:solidFill>
                <a:cs typeface="Futura Bk"/>
              </a:rPr>
              <a:t>Faster reactive support response time with on-site solution engineering </a:t>
            </a:r>
            <a:r>
              <a:rPr lang="en-US" sz="1400" dirty="0" smtClean="0">
                <a:solidFill>
                  <a:schemeClr val="bg1">
                    <a:lumMod val="95000"/>
                    <a:lumOff val="5000"/>
                  </a:schemeClr>
                </a:solidFill>
                <a:cs typeface="Futura Bk"/>
              </a:rPr>
              <a:t>support</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chemeClr val="bg1">
                    <a:lumMod val="95000"/>
                    <a:lumOff val="5000"/>
                  </a:schemeClr>
                </a:solidFill>
                <a:cs typeface="Futura Bk"/>
              </a:rPr>
              <a:t>Response time guarantees backed by financial credits</a:t>
            </a:r>
            <a:endParaRPr lang="en-US" sz="1400" dirty="0">
              <a:solidFill>
                <a:schemeClr val="bg1">
                  <a:lumMod val="95000"/>
                  <a:lumOff val="5000"/>
                </a:schemeClr>
              </a:solidFill>
              <a:cs typeface="Futura Bk"/>
            </a:endParaRP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chemeClr val="bg1">
                    <a:lumMod val="95000"/>
                    <a:lumOff val="5000"/>
                  </a:schemeClr>
                </a:solidFill>
                <a:cs typeface="Futura Bk"/>
              </a:rPr>
              <a:t>Personalized coverage through Designated Support Engineer</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chemeClr val="bg1">
                    <a:lumMod val="95000"/>
                    <a:lumOff val="5000"/>
                  </a:schemeClr>
                </a:solidFill>
                <a:cs typeface="Futura Bk"/>
              </a:rPr>
              <a:t>Guaranteed critical on demand patch production</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chemeClr val="bg1">
                    <a:lumMod val="95000"/>
                    <a:lumOff val="5000"/>
                  </a:schemeClr>
                </a:solidFill>
                <a:cs typeface="Futura Bk"/>
              </a:rPr>
              <a:t>Immediate remote 24x7 access to deep product expertise</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chemeClr val="bg1">
                    <a:lumMod val="95000"/>
                    <a:lumOff val="5000"/>
                  </a:schemeClr>
                </a:solidFill>
                <a:cs typeface="Futura Bk"/>
              </a:rPr>
              <a:t>Solution </a:t>
            </a:r>
            <a:r>
              <a:rPr lang="en-US" sz="1400" dirty="0">
                <a:solidFill>
                  <a:schemeClr val="bg1">
                    <a:lumMod val="95000"/>
                    <a:lumOff val="5000"/>
                  </a:schemeClr>
                </a:solidFill>
                <a:cs typeface="Futura Bk"/>
              </a:rPr>
              <a:t>supportability review and </a:t>
            </a:r>
            <a:r>
              <a:rPr lang="en-US" sz="1400" dirty="0" smtClean="0">
                <a:solidFill>
                  <a:schemeClr val="bg1">
                    <a:lumMod val="95000"/>
                    <a:lumOff val="5000"/>
                  </a:schemeClr>
                </a:solidFill>
                <a:cs typeface="Futura Bk"/>
              </a:rPr>
              <a:t>Health checks for </a:t>
            </a:r>
            <a:r>
              <a:rPr lang="en-US" sz="1400" dirty="0">
                <a:solidFill>
                  <a:schemeClr val="bg1">
                    <a:lumMod val="95000"/>
                    <a:lumOff val="5000"/>
                  </a:schemeClr>
                </a:solidFill>
                <a:cs typeface="Futura Bk"/>
              </a:rPr>
              <a:t>maximum </a:t>
            </a:r>
            <a:r>
              <a:rPr lang="en-US" sz="1400" dirty="0" smtClean="0">
                <a:solidFill>
                  <a:schemeClr val="bg1">
                    <a:lumMod val="95000"/>
                    <a:lumOff val="5000"/>
                  </a:schemeClr>
                </a:solidFill>
                <a:cs typeface="Futura Bk"/>
              </a:rPr>
              <a:t>performance</a:t>
            </a:r>
          </a:p>
          <a:p>
            <a:pPr marL="225425" indent="-225425" defTabSz="914400" eaLnBrk="0" fontAlgn="auto" hangingPunct="0">
              <a:lnSpc>
                <a:spcPct val="110000"/>
              </a:lnSpc>
              <a:spcBef>
                <a:spcPts val="0"/>
              </a:spcBef>
              <a:spcAft>
                <a:spcPts val="0"/>
              </a:spcAft>
              <a:buFont typeface="Futura Bk" pitchFamily="34" charset="0"/>
              <a:buChar char="−"/>
              <a:defRPr/>
            </a:pPr>
            <a:endParaRPr lang="en-US" sz="1400" dirty="0" smtClean="0">
              <a:solidFill>
                <a:schemeClr val="bg1">
                  <a:lumMod val="95000"/>
                  <a:lumOff val="5000"/>
                </a:schemeClr>
              </a:solidFill>
              <a:cs typeface="Futura Bk"/>
            </a:endParaRPr>
          </a:p>
          <a:p>
            <a:pPr marL="225425" indent="-225425" defTabSz="914400" eaLnBrk="0" fontAlgn="auto" hangingPunct="0">
              <a:lnSpc>
                <a:spcPct val="110000"/>
              </a:lnSpc>
              <a:spcBef>
                <a:spcPts val="0"/>
              </a:spcBef>
              <a:spcAft>
                <a:spcPts val="0"/>
              </a:spcAft>
              <a:buFont typeface="Futura Bk" pitchFamily="34" charset="0"/>
              <a:buChar char="−"/>
              <a:defRPr/>
            </a:pPr>
            <a:endParaRPr lang="en-US" sz="1400" dirty="0">
              <a:solidFill>
                <a:schemeClr val="bg1">
                  <a:lumMod val="95000"/>
                  <a:lumOff val="5000"/>
                </a:schemeClr>
              </a:solidFill>
              <a:cs typeface="Futura Bk"/>
            </a:endParaRPr>
          </a:p>
        </p:txBody>
      </p:sp>
      <p:sp>
        <p:nvSpPr>
          <p:cNvPr id="62" name="Rectangle 3"/>
          <p:cNvSpPr txBox="1">
            <a:spLocks noChangeArrowheads="1"/>
          </p:cNvSpPr>
          <p:nvPr/>
        </p:nvSpPr>
        <p:spPr bwMode="auto">
          <a:xfrm>
            <a:off x="6274214" y="2066775"/>
            <a:ext cx="5695107" cy="29128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defTabSz="914400" fontAlgn="auto">
              <a:lnSpc>
                <a:spcPct val="110000"/>
              </a:lnSpc>
              <a:spcBef>
                <a:spcPts val="0"/>
              </a:spcBef>
              <a:spcAft>
                <a:spcPts val="0"/>
              </a:spcAft>
              <a:buFont typeface="Wingdings" pitchFamily="2" charset="2"/>
              <a:buNone/>
              <a:defRPr/>
            </a:pPr>
            <a:r>
              <a:rPr lang="en-US" sz="1600" dirty="0" smtClean="0">
                <a:solidFill>
                  <a:srgbClr val="000000"/>
                </a:solidFill>
                <a:cs typeface="Futura Hv"/>
              </a:rPr>
              <a:t>Critical Advantage (CA)</a:t>
            </a:r>
          </a:p>
          <a:p>
            <a:pPr marL="342900" indent="-342900" defTabSz="914400" fontAlgn="auto">
              <a:lnSpc>
                <a:spcPct val="110000"/>
              </a:lnSpc>
              <a:spcBef>
                <a:spcPts val="0"/>
              </a:spcBef>
              <a:spcAft>
                <a:spcPts val="0"/>
              </a:spcAft>
              <a:buFont typeface="Wingdings" pitchFamily="2" charset="2"/>
              <a:buNone/>
              <a:defRPr/>
            </a:pPr>
            <a:r>
              <a:rPr lang="en-US" sz="1400" dirty="0" smtClean="0">
                <a:solidFill>
                  <a:srgbClr val="000000"/>
                </a:solidFill>
                <a:cs typeface="Futura Hv"/>
              </a:rPr>
              <a:t>A service to help get the most from your investment</a:t>
            </a:r>
            <a:endParaRPr lang="en-US" sz="1400" dirty="0">
              <a:solidFill>
                <a:srgbClr val="000000"/>
              </a:solidFill>
              <a:cs typeface="Futura Hv"/>
            </a:endParaRP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rgbClr val="000000"/>
                </a:solidFill>
                <a:cs typeface="Futura Bk"/>
              </a:rPr>
              <a:t>Mission Critical Solution Center, HW &amp; SW reactive support (level 1,2,3)</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rgbClr val="000000"/>
                </a:solidFill>
                <a:cs typeface="Futura Bk"/>
              </a:rPr>
              <a:t>Account Management providing a support plan, review, activity reporting, and advice</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rgbClr val="000000"/>
                </a:solidFill>
                <a:cs typeface="Futura Bk"/>
              </a:rPr>
              <a:t>HP Remote Support Solution</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rgbClr val="000000"/>
                </a:solidFill>
                <a:cs typeface="Futura Bk"/>
              </a:rPr>
              <a:t>FW and SW Revision Analysis</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rgbClr val="000000"/>
                </a:solidFill>
                <a:cs typeface="Futura Bk"/>
              </a:rPr>
              <a:t>Virtual &amp; Physical Technology Review</a:t>
            </a:r>
          </a:p>
          <a:p>
            <a:pPr marL="225425" indent="-225425" defTabSz="914400" eaLnBrk="0" fontAlgn="auto" hangingPunct="0">
              <a:lnSpc>
                <a:spcPct val="110000"/>
              </a:lnSpc>
              <a:spcBef>
                <a:spcPts val="0"/>
              </a:spcBef>
              <a:spcAft>
                <a:spcPts val="0"/>
              </a:spcAft>
              <a:buFont typeface="Futura Bk" pitchFamily="34" charset="0"/>
              <a:buChar char="−"/>
              <a:defRPr/>
            </a:pPr>
            <a:r>
              <a:rPr lang="en-US" sz="1400" dirty="0" smtClean="0">
                <a:solidFill>
                  <a:srgbClr val="000000"/>
                </a:solidFill>
                <a:cs typeface="Futura Bk"/>
              </a:rPr>
              <a:t>CA Proactive Services  tailored to BMO based upon Credits</a:t>
            </a:r>
            <a:endParaRPr lang="en-US" sz="1400" dirty="0">
              <a:solidFill>
                <a:srgbClr val="000000"/>
              </a:solidFill>
              <a:cs typeface="Futura Bk"/>
            </a:endParaRPr>
          </a:p>
        </p:txBody>
      </p:sp>
      <p:pic>
        <p:nvPicPr>
          <p:cNvPr id="68" name="Picture 6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35" y="1"/>
            <a:ext cx="12163490" cy="989243"/>
          </a:xfrm>
          <a:prstGeom prst="rect">
            <a:avLst/>
          </a:prstGeom>
        </p:spPr>
      </p:pic>
      <p:sp>
        <p:nvSpPr>
          <p:cNvPr id="69" name="Text Placeholder 3"/>
          <p:cNvSpPr txBox="1">
            <a:spLocks/>
          </p:cNvSpPr>
          <p:nvPr/>
        </p:nvSpPr>
        <p:spPr>
          <a:xfrm>
            <a:off x="478242" y="595964"/>
            <a:ext cx="11157600" cy="393287"/>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chemeClr val="tx2"/>
              </a:buClr>
              <a:buSzPct val="80000"/>
              <a:buFont typeface="Arial" pitchFamily="34" charset="0"/>
              <a:buChar char="•"/>
              <a:tabLst/>
              <a:defRPr sz="2000" kern="1200">
                <a:solidFill>
                  <a:schemeClr val="bg1"/>
                </a:solidFill>
                <a:latin typeface="+mn-lt"/>
                <a:ea typeface="+mn-ea"/>
                <a:cs typeface="+mn-cs"/>
              </a:defRPr>
            </a:lvl1pPr>
            <a:lvl2pPr marL="342900" marR="0" indent="-114300" algn="l" defTabSz="914400" rtl="0" eaLnBrk="1" fontAlgn="auto" latinLnBrk="0" hangingPunct="1">
              <a:lnSpc>
                <a:spcPct val="110000"/>
              </a:lnSpc>
              <a:spcBef>
                <a:spcPts val="500"/>
              </a:spcBef>
              <a:spcAft>
                <a:spcPts val="0"/>
              </a:spcAft>
              <a:buClr>
                <a:schemeClr val="tx2"/>
              </a:buClr>
              <a:buSzPct val="80000"/>
              <a:buFont typeface="Futura Bk" pitchFamily="34" charset="0"/>
              <a:buChar char="–"/>
              <a:tabLst/>
              <a:defRPr sz="1600" kern="1200">
                <a:solidFill>
                  <a:schemeClr val="bg1"/>
                </a:solidFill>
                <a:latin typeface="+mn-lt"/>
                <a:ea typeface="+mn-ea"/>
                <a:cs typeface="+mn-cs"/>
              </a:defRPr>
            </a:lvl2pPr>
            <a:lvl3pPr marL="571500" marR="0" indent="-168275" algn="l" defTabSz="914400" rtl="0" eaLnBrk="1" fontAlgn="auto" latinLnBrk="0" hangingPunct="1">
              <a:lnSpc>
                <a:spcPct val="110000"/>
              </a:lnSpc>
              <a:spcBef>
                <a:spcPts val="400"/>
              </a:spcBef>
              <a:spcAft>
                <a:spcPts val="0"/>
              </a:spcAft>
              <a:buClr>
                <a:schemeClr val="tx2"/>
              </a:buClr>
              <a:buSzPct val="80000"/>
              <a:buFont typeface="Arial" pitchFamily="34" charset="0"/>
              <a:buChar char="•"/>
              <a:tabLst/>
              <a:defRPr sz="1200" kern="1200">
                <a:solidFill>
                  <a:schemeClr val="bg1"/>
                </a:solidFill>
                <a:latin typeface="+mn-lt"/>
                <a:ea typeface="+mn-ea"/>
                <a:cs typeface="+mn-cs"/>
              </a:defRPr>
            </a:lvl3pPr>
            <a:lvl4pPr marL="800100" marR="0" indent="-114300" algn="l" defTabSz="914400" rtl="0" eaLnBrk="1" fontAlgn="auto" latinLnBrk="0" hangingPunct="1">
              <a:lnSpc>
                <a:spcPct val="110000"/>
              </a:lnSpc>
              <a:spcBef>
                <a:spcPts val="400"/>
              </a:spcBef>
              <a:spcAft>
                <a:spcPts val="0"/>
              </a:spcAft>
              <a:buClr>
                <a:schemeClr val="tx2"/>
              </a:buClr>
              <a:buSzPct val="80000"/>
              <a:buFont typeface="Futura Bk" pitchFamily="34" charset="0"/>
              <a:buChar char="–"/>
              <a:tabLst/>
              <a:defRPr sz="1200" kern="1200">
                <a:solidFill>
                  <a:schemeClr val="bg1"/>
                </a:solidFill>
                <a:latin typeface="+mn-lt"/>
                <a:ea typeface="+mn-ea"/>
                <a:cs typeface="+mn-cs"/>
              </a:defRPr>
            </a:lvl4pPr>
            <a:lvl5pPr marL="1028700" marR="0" indent="-174625" algn="l" defTabSz="914400" rtl="0" eaLnBrk="1" fontAlgn="auto" latinLnBrk="0" hangingPunct="1">
              <a:lnSpc>
                <a:spcPct val="110000"/>
              </a:lnSpc>
              <a:spcBef>
                <a:spcPts val="400"/>
              </a:spcBef>
              <a:spcAft>
                <a:spcPts val="0"/>
              </a:spcAft>
              <a:buClr>
                <a:schemeClr val="tx2"/>
              </a:buClr>
              <a:buSzPct val="80000"/>
              <a:buFont typeface="Arial" pitchFamily="34" charset="0"/>
              <a:buChar char="•"/>
              <a:tabLst/>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HP and Microsoft coordinated support, one phone number to call</a:t>
            </a:r>
            <a:endParaRPr lang="en-GB" dirty="0"/>
          </a:p>
        </p:txBody>
      </p:sp>
      <p:sp>
        <p:nvSpPr>
          <p:cNvPr id="70" name="Title 2"/>
          <p:cNvSpPr>
            <a:spLocks noGrp="1"/>
          </p:cNvSpPr>
          <p:nvPr>
            <p:ph type="title" idx="4294967295"/>
          </p:nvPr>
        </p:nvSpPr>
        <p:spPr>
          <a:xfrm>
            <a:off x="2" y="142875"/>
            <a:ext cx="11164888" cy="609398"/>
          </a:xfrm>
        </p:spPr>
        <p:txBody>
          <a:bodyPr/>
          <a:lstStyle/>
          <a:p>
            <a:r>
              <a:rPr lang="en-GB" dirty="0" smtClean="0">
                <a:latin typeface="+mj-lt"/>
              </a:rPr>
              <a:t>Solution Support</a:t>
            </a:r>
            <a:endParaRPr lang="en-GB" dirty="0">
              <a:latin typeface="+mj-lt"/>
            </a:endParaRPr>
          </a:p>
        </p:txBody>
      </p:sp>
    </p:spTree>
    <p:extLst>
      <p:ext uri="{BB962C8B-B14F-4D97-AF65-F5344CB8AC3E}">
        <p14:creationId xmlns:p14="http://schemas.microsoft.com/office/powerpoint/2010/main" val="300887783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62" y="1193146"/>
            <a:ext cx="3502744" cy="54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35" y="1"/>
            <a:ext cx="12163490" cy="989243"/>
          </a:xfrm>
          <a:prstGeom prst="rect">
            <a:avLst/>
          </a:prstGeom>
        </p:spPr>
      </p:pic>
      <p:sp>
        <p:nvSpPr>
          <p:cNvPr id="4" name="Title 2"/>
          <p:cNvSpPr txBox="1">
            <a:spLocks/>
          </p:cNvSpPr>
          <p:nvPr/>
        </p:nvSpPr>
        <p:spPr>
          <a:xfrm>
            <a:off x="2" y="142875"/>
            <a:ext cx="11164888"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MAP Toolkit – </a:t>
            </a:r>
            <a:r>
              <a:rPr lang="en-GB" sz="2000" dirty="0" smtClean="0"/>
              <a:t>DBCA Support</a:t>
            </a:r>
            <a:endParaRPr lang="en-GB" dirty="0"/>
          </a:p>
        </p:txBody>
      </p:sp>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747"/>
          <a:stretch/>
        </p:blipFill>
        <p:spPr bwMode="auto">
          <a:xfrm>
            <a:off x="4419601" y="1193146"/>
            <a:ext cx="6877048" cy="54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9461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t>
            </a:r>
            <a:r>
              <a:rPr lang="en-US" dirty="0"/>
              <a:t>Services</a:t>
            </a:r>
          </a:p>
        </p:txBody>
      </p:sp>
      <p:grpSp>
        <p:nvGrpSpPr>
          <p:cNvPr id="4" name="Group 3"/>
          <p:cNvGrpSpPr/>
          <p:nvPr/>
        </p:nvGrpSpPr>
        <p:grpSpPr>
          <a:xfrm>
            <a:off x="855668" y="1583378"/>
            <a:ext cx="2237001" cy="4790431"/>
            <a:chOff x="855665" y="1583373"/>
            <a:chExt cx="2237001" cy="4790431"/>
          </a:xfrm>
        </p:grpSpPr>
        <p:sp>
          <p:nvSpPr>
            <p:cNvPr id="124" name="Rectangle 123"/>
            <p:cNvSpPr/>
            <p:nvPr/>
          </p:nvSpPr>
          <p:spPr>
            <a:xfrm>
              <a:off x="1225894" y="1583373"/>
              <a:ext cx="1866772" cy="64008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455" fontAlgn="base">
                <a:spcAft>
                  <a:spcPct val="0"/>
                </a:spcAft>
              </a:pPr>
              <a:r>
                <a:rPr lang="en-US" sz="2000" dirty="0">
                  <a:solidFill>
                    <a:schemeClr val="tx1">
                      <a:alpha val="99000"/>
                    </a:schemeClr>
                  </a:solidFill>
                  <a:ea typeface="Kozuka Gothic Pro R" pitchFamily="34" charset="-128"/>
                </a:rPr>
                <a:t>On Premises</a:t>
              </a:r>
            </a:p>
          </p:txBody>
        </p:sp>
        <p:sp>
          <p:nvSpPr>
            <p:cNvPr id="128" name="Rectangle 127"/>
            <p:cNvSpPr/>
            <p:nvPr/>
          </p:nvSpPr>
          <p:spPr>
            <a:xfrm>
              <a:off x="1396458" y="5537987"/>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55"/>
              <a:r>
                <a:rPr lang="en-US" dirty="0">
                  <a:solidFill>
                    <a:schemeClr val="bg1">
                      <a:alpha val="99000"/>
                    </a:schemeClr>
                  </a:solidFill>
                  <a:latin typeface="Segoe UI"/>
                  <a:ea typeface="Segoe UI" pitchFamily="34" charset="0"/>
                  <a:cs typeface="Segoe UI" pitchFamily="34" charset="0"/>
                </a:rPr>
                <a:t>Storage</a:t>
              </a:r>
            </a:p>
          </p:txBody>
        </p:sp>
        <p:sp>
          <p:nvSpPr>
            <p:cNvPr id="129" name="Rectangle 128"/>
            <p:cNvSpPr/>
            <p:nvPr/>
          </p:nvSpPr>
          <p:spPr>
            <a:xfrm>
              <a:off x="1396458" y="5083168"/>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55"/>
              <a:r>
                <a:rPr lang="en-US" dirty="0">
                  <a:solidFill>
                    <a:schemeClr val="bg1">
                      <a:alpha val="99000"/>
                    </a:schemeClr>
                  </a:solidFill>
                  <a:latin typeface="Segoe UI"/>
                  <a:ea typeface="Segoe UI" pitchFamily="34" charset="0"/>
                  <a:cs typeface="Segoe UI" pitchFamily="34" charset="0"/>
                </a:rPr>
                <a:t>Servers</a:t>
              </a:r>
            </a:p>
          </p:txBody>
        </p:sp>
        <p:sp>
          <p:nvSpPr>
            <p:cNvPr id="130" name="Rectangle 129"/>
            <p:cNvSpPr/>
            <p:nvPr/>
          </p:nvSpPr>
          <p:spPr>
            <a:xfrm>
              <a:off x="1396458" y="5992804"/>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55"/>
              <a:r>
                <a:rPr lang="en-US" dirty="0">
                  <a:solidFill>
                    <a:schemeClr val="bg1">
                      <a:alpha val="99000"/>
                    </a:schemeClr>
                  </a:solidFill>
                  <a:latin typeface="Segoe UI"/>
                  <a:ea typeface="Segoe UI" pitchFamily="34" charset="0"/>
                  <a:cs typeface="Segoe UI" pitchFamily="34" charset="0"/>
                </a:rPr>
                <a:t>Networking</a:t>
              </a:r>
            </a:p>
          </p:txBody>
        </p:sp>
        <p:sp>
          <p:nvSpPr>
            <p:cNvPr id="131" name="Rectangle 130"/>
            <p:cNvSpPr/>
            <p:nvPr/>
          </p:nvSpPr>
          <p:spPr>
            <a:xfrm>
              <a:off x="1396458" y="4173530"/>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55"/>
              <a:r>
                <a:rPr lang="en-US" dirty="0">
                  <a:solidFill>
                    <a:schemeClr val="bg1">
                      <a:alpha val="99000"/>
                    </a:schemeClr>
                  </a:solidFill>
                  <a:latin typeface="Segoe UI"/>
                  <a:ea typeface="Segoe UI" pitchFamily="34" charset="0"/>
                  <a:cs typeface="Segoe UI" pitchFamily="34" charset="0"/>
                </a:rPr>
                <a:t>O/S</a:t>
              </a:r>
            </a:p>
          </p:txBody>
        </p:sp>
        <p:sp>
          <p:nvSpPr>
            <p:cNvPr id="132" name="Rectangle 131"/>
            <p:cNvSpPr/>
            <p:nvPr/>
          </p:nvSpPr>
          <p:spPr>
            <a:xfrm>
              <a:off x="1396458" y="3718711"/>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55"/>
              <a:r>
                <a:rPr lang="en-US" dirty="0">
                  <a:solidFill>
                    <a:schemeClr val="bg1">
                      <a:alpha val="99000"/>
                    </a:schemeClr>
                  </a:solidFill>
                  <a:latin typeface="Segoe UI"/>
                  <a:ea typeface="Segoe UI" pitchFamily="34" charset="0"/>
                  <a:cs typeface="Segoe UI" pitchFamily="34" charset="0"/>
                </a:rPr>
                <a:t>Middleware</a:t>
              </a:r>
            </a:p>
          </p:txBody>
        </p:sp>
        <p:sp>
          <p:nvSpPr>
            <p:cNvPr id="133" name="Rectangle 132"/>
            <p:cNvSpPr/>
            <p:nvPr/>
          </p:nvSpPr>
          <p:spPr>
            <a:xfrm>
              <a:off x="1396458" y="4628349"/>
              <a:ext cx="1638241" cy="381000"/>
            </a:xfrm>
            <a:prstGeom prst="rect">
              <a:avLst/>
            </a:prstGeom>
            <a:solidFill>
              <a:schemeClr val="accent1"/>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55"/>
              <a:r>
                <a:rPr lang="en-US" dirty="0">
                  <a:solidFill>
                    <a:schemeClr val="bg1">
                      <a:alpha val="99000"/>
                    </a:schemeClr>
                  </a:solidFill>
                  <a:latin typeface="Segoe UI"/>
                  <a:ea typeface="Segoe UI" pitchFamily="34" charset="0"/>
                  <a:cs typeface="Segoe UI" pitchFamily="34" charset="0"/>
                </a:rPr>
                <a:t>Virtualization</a:t>
              </a:r>
            </a:p>
          </p:txBody>
        </p:sp>
        <p:sp>
          <p:nvSpPr>
            <p:cNvPr id="134" name="Rectangle 133"/>
            <p:cNvSpPr/>
            <p:nvPr/>
          </p:nvSpPr>
          <p:spPr>
            <a:xfrm>
              <a:off x="1396458" y="2809073"/>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55"/>
              <a:r>
                <a:rPr lang="en-US" dirty="0">
                  <a:solidFill>
                    <a:schemeClr val="bg1">
                      <a:alpha val="99000"/>
                    </a:schemeClr>
                  </a:solidFill>
                  <a:latin typeface="Segoe UI"/>
                  <a:ea typeface="Segoe UI" pitchFamily="34" charset="0"/>
                  <a:cs typeface="Segoe UI" pitchFamily="34" charset="0"/>
                </a:rPr>
                <a:t>Data</a:t>
              </a:r>
            </a:p>
          </p:txBody>
        </p:sp>
        <p:sp>
          <p:nvSpPr>
            <p:cNvPr id="135" name="Rectangle 134"/>
            <p:cNvSpPr/>
            <p:nvPr/>
          </p:nvSpPr>
          <p:spPr>
            <a:xfrm>
              <a:off x="1396458" y="2354254"/>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55"/>
              <a:r>
                <a:rPr lang="en-US" dirty="0">
                  <a:solidFill>
                    <a:schemeClr val="bg1">
                      <a:alpha val="99000"/>
                    </a:schemeClr>
                  </a:solidFill>
                  <a:latin typeface="Segoe UI"/>
                  <a:ea typeface="Segoe UI" pitchFamily="34" charset="0"/>
                  <a:cs typeface="Segoe UI" pitchFamily="34" charset="0"/>
                </a:rPr>
                <a:t>Applications</a:t>
              </a:r>
            </a:p>
          </p:txBody>
        </p:sp>
        <p:sp>
          <p:nvSpPr>
            <p:cNvPr id="136" name="Rectangle 135"/>
            <p:cNvSpPr/>
            <p:nvPr/>
          </p:nvSpPr>
          <p:spPr>
            <a:xfrm>
              <a:off x="1396458" y="3263892"/>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55"/>
              <a:r>
                <a:rPr lang="en-US" dirty="0">
                  <a:solidFill>
                    <a:schemeClr val="bg1">
                      <a:alpha val="99000"/>
                    </a:schemeClr>
                  </a:solidFill>
                  <a:latin typeface="Segoe UI"/>
                  <a:ea typeface="Segoe UI" pitchFamily="34" charset="0"/>
                  <a:cs typeface="Segoe UI" pitchFamily="34" charset="0"/>
                </a:rPr>
                <a:t>Runtime</a:t>
              </a:r>
            </a:p>
          </p:txBody>
        </p:sp>
        <p:sp>
          <p:nvSpPr>
            <p:cNvPr id="126" name="Left Brace 125"/>
            <p:cNvSpPr/>
            <p:nvPr/>
          </p:nvSpPr>
          <p:spPr>
            <a:xfrm>
              <a:off x="1249156" y="2354254"/>
              <a:ext cx="137875" cy="4019550"/>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55"/>
              <a:endParaRPr lang="en-US" dirty="0">
                <a:solidFill>
                  <a:srgbClr val="FFFFFF"/>
                </a:solidFill>
                <a:latin typeface="Segoe UI"/>
                <a:ea typeface="Segoe UI" pitchFamily="34" charset="0"/>
                <a:cs typeface="Segoe UI" pitchFamily="34" charset="0"/>
              </a:endParaRPr>
            </a:p>
          </p:txBody>
        </p:sp>
        <p:sp>
          <p:nvSpPr>
            <p:cNvPr id="127" name="TextBox 52"/>
            <p:cNvSpPr txBox="1"/>
            <p:nvPr/>
          </p:nvSpPr>
          <p:spPr>
            <a:xfrm>
              <a:off x="855665" y="3810826"/>
              <a:ext cx="400110" cy="1090555"/>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455" fontAlgn="base">
                <a:spcAft>
                  <a:spcPct val="0"/>
                </a:spcAft>
              </a:pPr>
              <a:r>
                <a:rPr lang="en-US" sz="1400" dirty="0">
                  <a:solidFill>
                    <a:schemeClr val="tx1">
                      <a:alpha val="99000"/>
                    </a:schemeClr>
                  </a:solidFill>
                  <a:ea typeface="Kozuka Gothic Pro R" pitchFamily="34" charset="-128"/>
                </a:rPr>
                <a:t>You manage</a:t>
              </a:r>
            </a:p>
          </p:txBody>
        </p:sp>
      </p:grpSp>
      <p:grpSp>
        <p:nvGrpSpPr>
          <p:cNvPr id="5" name="Group 4"/>
          <p:cNvGrpSpPr/>
          <p:nvPr/>
        </p:nvGrpSpPr>
        <p:grpSpPr>
          <a:xfrm>
            <a:off x="3377370" y="1583375"/>
            <a:ext cx="2771925" cy="4790435"/>
            <a:chOff x="3377366" y="1583373"/>
            <a:chExt cx="2771925" cy="4790435"/>
          </a:xfrm>
        </p:grpSpPr>
        <p:sp>
          <p:nvSpPr>
            <p:cNvPr id="138" name="Rectangle 137"/>
            <p:cNvSpPr/>
            <p:nvPr/>
          </p:nvSpPr>
          <p:spPr>
            <a:xfrm>
              <a:off x="3442874" y="1583373"/>
              <a:ext cx="2593774"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455" fontAlgn="base">
                <a:spcAft>
                  <a:spcPct val="0"/>
                </a:spcAft>
              </a:pPr>
              <a:r>
                <a:rPr lang="en-US" sz="2000" dirty="0">
                  <a:solidFill>
                    <a:schemeClr val="tx1">
                      <a:alpha val="99000"/>
                    </a:schemeClr>
                  </a:solidFill>
                  <a:ea typeface="Kozuka Gothic Pro R" pitchFamily="34" charset="-128"/>
                </a:rPr>
                <a:t>Infrastructure</a:t>
              </a:r>
            </a:p>
            <a:p>
              <a:pPr algn="ctr" defTabSz="1218555"/>
              <a:r>
                <a:rPr lang="en-US" sz="1600" dirty="0">
                  <a:solidFill>
                    <a:schemeClr val="tx1">
                      <a:alpha val="99000"/>
                    </a:schemeClr>
                  </a:solidFill>
                  <a:ea typeface="Kozuka Gothic Pro R" pitchFamily="34" charset="-128"/>
                </a:rPr>
                <a:t>(as a Service)</a:t>
              </a:r>
            </a:p>
          </p:txBody>
        </p:sp>
        <p:sp>
          <p:nvSpPr>
            <p:cNvPr id="144" name="Rectangle 143"/>
            <p:cNvSpPr/>
            <p:nvPr/>
          </p:nvSpPr>
          <p:spPr>
            <a:xfrm>
              <a:off x="3928143" y="5537991"/>
              <a:ext cx="1638241" cy="381000"/>
            </a:xfrm>
            <a:prstGeom prst="rect">
              <a:avLst/>
            </a:prstGeom>
            <a:solidFill>
              <a:schemeClr val="accent5"/>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555"/>
              <a:r>
                <a:rPr lang="en-US" dirty="0">
                  <a:solidFill>
                    <a:schemeClr val="tx1">
                      <a:alpha val="99000"/>
                    </a:schemeClr>
                  </a:solidFill>
                  <a:latin typeface="Segoe UI"/>
                  <a:ea typeface="Segoe UI" pitchFamily="34" charset="0"/>
                  <a:cs typeface="Segoe UI" pitchFamily="34" charset="0"/>
                </a:rPr>
                <a:t>Storage</a:t>
              </a:r>
            </a:p>
          </p:txBody>
        </p:sp>
        <p:sp>
          <p:nvSpPr>
            <p:cNvPr id="145" name="Rectangle 144"/>
            <p:cNvSpPr/>
            <p:nvPr/>
          </p:nvSpPr>
          <p:spPr>
            <a:xfrm>
              <a:off x="3928143" y="5083172"/>
              <a:ext cx="1638241" cy="381000"/>
            </a:xfrm>
            <a:prstGeom prst="rect">
              <a:avLst/>
            </a:prstGeom>
            <a:solidFill>
              <a:schemeClr val="accent5"/>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555"/>
              <a:r>
                <a:rPr lang="en-US" dirty="0">
                  <a:solidFill>
                    <a:schemeClr val="tx1">
                      <a:alpha val="99000"/>
                    </a:schemeClr>
                  </a:solidFill>
                  <a:latin typeface="Segoe UI"/>
                  <a:ea typeface="Segoe UI" pitchFamily="34" charset="0"/>
                  <a:cs typeface="Segoe UI" pitchFamily="34" charset="0"/>
                </a:rPr>
                <a:t>Servers</a:t>
              </a:r>
            </a:p>
          </p:txBody>
        </p:sp>
        <p:sp>
          <p:nvSpPr>
            <p:cNvPr id="146" name="Rectangle 145"/>
            <p:cNvSpPr/>
            <p:nvPr/>
          </p:nvSpPr>
          <p:spPr>
            <a:xfrm>
              <a:off x="3928143" y="5992808"/>
              <a:ext cx="1638241" cy="381000"/>
            </a:xfrm>
            <a:prstGeom prst="rect">
              <a:avLst/>
            </a:prstGeom>
            <a:solidFill>
              <a:schemeClr val="accent5"/>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555"/>
              <a:r>
                <a:rPr lang="en-US" dirty="0">
                  <a:solidFill>
                    <a:schemeClr val="tx1">
                      <a:alpha val="99000"/>
                    </a:schemeClr>
                  </a:solidFill>
                  <a:latin typeface="Segoe UI"/>
                  <a:ea typeface="Segoe UI" pitchFamily="34" charset="0"/>
                  <a:cs typeface="Segoe UI" pitchFamily="34" charset="0"/>
                </a:rPr>
                <a:t>Networking</a:t>
              </a:r>
            </a:p>
          </p:txBody>
        </p:sp>
        <p:sp>
          <p:nvSpPr>
            <p:cNvPr id="147" name="Rectangle 146"/>
            <p:cNvSpPr/>
            <p:nvPr/>
          </p:nvSpPr>
          <p:spPr>
            <a:xfrm>
              <a:off x="3928143" y="4173534"/>
              <a:ext cx="1638241" cy="381000"/>
            </a:xfrm>
            <a:prstGeom prst="rect">
              <a:avLst/>
            </a:prstGeom>
            <a:solidFill>
              <a:schemeClr val="accent1"/>
            </a:solidFill>
            <a:ln w="9525" cap="flat" cmpd="sng" algn="ctr">
              <a:noFill/>
              <a:prstDash val="solid"/>
            </a:ln>
            <a:effectLst/>
          </p:spPr>
          <p:txBody>
            <a:bodyPr rtlCol="0" anchor="t" anchorCtr="0"/>
            <a:lstStyle/>
            <a:p>
              <a:pPr algn="ctr" defTabSz="1218555"/>
              <a:r>
                <a:rPr lang="en-US" sz="1600" dirty="0">
                  <a:solidFill>
                    <a:schemeClr val="bg1">
                      <a:alpha val="99000"/>
                    </a:schemeClr>
                  </a:solidFill>
                  <a:latin typeface="Segoe UI"/>
                  <a:ea typeface="Segoe UI" pitchFamily="34" charset="0"/>
                  <a:cs typeface="Segoe UI" pitchFamily="34" charset="0"/>
                </a:rPr>
                <a:t>O/S</a:t>
              </a:r>
            </a:p>
          </p:txBody>
        </p:sp>
        <p:sp>
          <p:nvSpPr>
            <p:cNvPr id="148" name="Rectangle 147"/>
            <p:cNvSpPr/>
            <p:nvPr/>
          </p:nvSpPr>
          <p:spPr>
            <a:xfrm>
              <a:off x="3928143" y="3718715"/>
              <a:ext cx="1638241" cy="381000"/>
            </a:xfrm>
            <a:prstGeom prst="rect">
              <a:avLst/>
            </a:prstGeom>
            <a:solidFill>
              <a:schemeClr val="accent1"/>
            </a:solidFill>
            <a:ln w="9525" cap="flat" cmpd="sng" algn="ctr">
              <a:noFill/>
              <a:prstDash val="solid"/>
            </a:ln>
            <a:effectLst/>
          </p:spPr>
          <p:txBody>
            <a:bodyPr rtlCol="0" anchor="t" anchorCtr="0"/>
            <a:lstStyle/>
            <a:p>
              <a:pPr algn="ctr" defTabSz="1218555"/>
              <a:r>
                <a:rPr lang="en-US" sz="1600" dirty="0">
                  <a:solidFill>
                    <a:schemeClr val="bg1">
                      <a:alpha val="99000"/>
                    </a:schemeClr>
                  </a:solidFill>
                  <a:latin typeface="Segoe UI"/>
                  <a:ea typeface="Segoe UI" pitchFamily="34" charset="0"/>
                  <a:cs typeface="Segoe UI" pitchFamily="34" charset="0"/>
                </a:rPr>
                <a:t>Middleware</a:t>
              </a:r>
            </a:p>
          </p:txBody>
        </p:sp>
        <p:sp>
          <p:nvSpPr>
            <p:cNvPr id="149" name="Rectangle 148"/>
            <p:cNvSpPr/>
            <p:nvPr/>
          </p:nvSpPr>
          <p:spPr>
            <a:xfrm>
              <a:off x="3928143" y="4628353"/>
              <a:ext cx="1638241" cy="381000"/>
            </a:xfrm>
            <a:prstGeom prst="rect">
              <a:avLst/>
            </a:prstGeom>
            <a:solidFill>
              <a:schemeClr val="accent5"/>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555"/>
              <a:r>
                <a:rPr lang="en-US" dirty="0">
                  <a:solidFill>
                    <a:schemeClr val="tx1">
                      <a:alpha val="99000"/>
                    </a:schemeClr>
                  </a:solidFill>
                  <a:latin typeface="Segoe UI"/>
                  <a:ea typeface="Segoe UI" pitchFamily="34" charset="0"/>
                  <a:cs typeface="Segoe UI" pitchFamily="34" charset="0"/>
                </a:rPr>
                <a:t>Virtualization</a:t>
              </a:r>
            </a:p>
          </p:txBody>
        </p:sp>
        <p:sp>
          <p:nvSpPr>
            <p:cNvPr id="150" name="Rectangle 149"/>
            <p:cNvSpPr/>
            <p:nvPr/>
          </p:nvSpPr>
          <p:spPr>
            <a:xfrm>
              <a:off x="3928143" y="2809077"/>
              <a:ext cx="1638241" cy="381000"/>
            </a:xfrm>
            <a:prstGeom prst="rect">
              <a:avLst/>
            </a:prstGeom>
            <a:solidFill>
              <a:schemeClr val="accent1"/>
            </a:solidFill>
            <a:ln w="9525" cap="flat" cmpd="sng" algn="ctr">
              <a:noFill/>
              <a:prstDash val="solid"/>
            </a:ln>
            <a:effectLst/>
          </p:spPr>
          <p:txBody>
            <a:bodyPr rtlCol="0" anchor="t" anchorCtr="0"/>
            <a:lstStyle/>
            <a:p>
              <a:pPr algn="ctr" defTabSz="1218555"/>
              <a:r>
                <a:rPr lang="en-US" sz="1600" dirty="0">
                  <a:solidFill>
                    <a:schemeClr val="bg1">
                      <a:alpha val="99000"/>
                    </a:schemeClr>
                  </a:solidFill>
                  <a:latin typeface="Segoe UI"/>
                  <a:ea typeface="Segoe UI" pitchFamily="34" charset="0"/>
                  <a:cs typeface="Segoe UI" pitchFamily="34" charset="0"/>
                </a:rPr>
                <a:t>Data</a:t>
              </a:r>
            </a:p>
          </p:txBody>
        </p:sp>
        <p:sp>
          <p:nvSpPr>
            <p:cNvPr id="151" name="Rectangle 150"/>
            <p:cNvSpPr/>
            <p:nvPr/>
          </p:nvSpPr>
          <p:spPr>
            <a:xfrm>
              <a:off x="3928143" y="2354258"/>
              <a:ext cx="1638241" cy="381000"/>
            </a:xfrm>
            <a:prstGeom prst="rect">
              <a:avLst/>
            </a:prstGeom>
            <a:solidFill>
              <a:schemeClr val="accent1"/>
            </a:solidFill>
            <a:ln w="9525" cap="flat" cmpd="sng" algn="ctr">
              <a:noFill/>
              <a:prstDash val="solid"/>
            </a:ln>
            <a:effectLst/>
          </p:spPr>
          <p:txBody>
            <a:bodyPr rtlCol="0" anchor="t" anchorCtr="0"/>
            <a:lstStyle/>
            <a:p>
              <a:pPr algn="ctr" defTabSz="1218555"/>
              <a:r>
                <a:rPr lang="en-US" sz="1600" dirty="0">
                  <a:solidFill>
                    <a:schemeClr val="bg1">
                      <a:alpha val="99000"/>
                    </a:schemeClr>
                  </a:solidFill>
                  <a:latin typeface="Segoe UI"/>
                  <a:ea typeface="Segoe UI" pitchFamily="34" charset="0"/>
                  <a:cs typeface="Segoe UI" pitchFamily="34" charset="0"/>
                </a:rPr>
                <a:t>Applications</a:t>
              </a:r>
            </a:p>
          </p:txBody>
        </p:sp>
        <p:sp>
          <p:nvSpPr>
            <p:cNvPr id="152" name="Rectangle 151"/>
            <p:cNvSpPr/>
            <p:nvPr/>
          </p:nvSpPr>
          <p:spPr>
            <a:xfrm>
              <a:off x="3928143" y="3263896"/>
              <a:ext cx="1638241" cy="381000"/>
            </a:xfrm>
            <a:prstGeom prst="rect">
              <a:avLst/>
            </a:prstGeom>
            <a:solidFill>
              <a:schemeClr val="accent1"/>
            </a:solidFill>
            <a:ln w="9525" cap="flat" cmpd="sng" algn="ctr">
              <a:noFill/>
              <a:prstDash val="solid"/>
            </a:ln>
            <a:effectLst/>
          </p:spPr>
          <p:txBody>
            <a:bodyPr rtlCol="0" anchor="t" anchorCtr="0"/>
            <a:lstStyle/>
            <a:p>
              <a:pPr algn="ctr" defTabSz="1218555"/>
              <a:r>
                <a:rPr lang="en-US" sz="1600" dirty="0">
                  <a:solidFill>
                    <a:schemeClr val="bg1">
                      <a:alpha val="99000"/>
                    </a:schemeClr>
                  </a:solidFill>
                  <a:latin typeface="Segoe UI"/>
                  <a:ea typeface="Segoe UI" pitchFamily="34" charset="0"/>
                  <a:cs typeface="Segoe UI" pitchFamily="34" charset="0"/>
                </a:rPr>
                <a:t>Runtime</a:t>
              </a:r>
            </a:p>
          </p:txBody>
        </p:sp>
        <p:sp>
          <p:nvSpPr>
            <p:cNvPr id="140" name="Left Brace 139"/>
            <p:cNvSpPr/>
            <p:nvPr/>
          </p:nvSpPr>
          <p:spPr>
            <a:xfrm flipH="1">
              <a:off x="5575615" y="4587244"/>
              <a:ext cx="228600" cy="1764000"/>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555"/>
              <a:endParaRPr lang="en-US" dirty="0">
                <a:solidFill>
                  <a:srgbClr val="FFFFFF"/>
                </a:solidFill>
                <a:latin typeface="Segoe UI"/>
                <a:ea typeface="Segoe UI" pitchFamily="34" charset="0"/>
                <a:cs typeface="Segoe UI" pitchFamily="34" charset="0"/>
              </a:endParaRPr>
            </a:p>
          </p:txBody>
        </p:sp>
        <p:sp>
          <p:nvSpPr>
            <p:cNvPr id="141" name="TextBox 56"/>
            <p:cNvSpPr txBox="1"/>
            <p:nvPr/>
          </p:nvSpPr>
          <p:spPr>
            <a:xfrm flipH="1">
              <a:off x="5749181" y="4653191"/>
              <a:ext cx="400110" cy="167289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455" fontAlgn="base">
                <a:spcAft>
                  <a:spcPct val="0"/>
                </a:spcAft>
              </a:pPr>
              <a:r>
                <a:rPr lang="en-US" sz="1400" dirty="0">
                  <a:solidFill>
                    <a:schemeClr val="tx1">
                      <a:alpha val="99000"/>
                    </a:schemeClr>
                  </a:solidFill>
                  <a:ea typeface="Kozuka Gothic Pro R" pitchFamily="34" charset="-128"/>
                </a:rPr>
                <a:t>Managed by vendor</a:t>
              </a:r>
            </a:p>
          </p:txBody>
        </p:sp>
        <p:sp>
          <p:nvSpPr>
            <p:cNvPr id="142" name="Left Brace 141"/>
            <p:cNvSpPr/>
            <p:nvPr/>
          </p:nvSpPr>
          <p:spPr>
            <a:xfrm>
              <a:off x="3789635" y="2354258"/>
              <a:ext cx="133350" cy="1752600"/>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555"/>
              <a:endParaRPr lang="en-US" dirty="0">
                <a:solidFill>
                  <a:srgbClr val="FFFFFF"/>
                </a:solidFill>
                <a:latin typeface="Segoe UI"/>
                <a:ea typeface="Segoe UI" pitchFamily="34" charset="0"/>
                <a:cs typeface="Segoe UI" pitchFamily="34" charset="0"/>
              </a:endParaRPr>
            </a:p>
          </p:txBody>
        </p:sp>
        <p:sp>
          <p:nvSpPr>
            <p:cNvPr id="143" name="TextBox 58"/>
            <p:cNvSpPr txBox="1"/>
            <p:nvPr/>
          </p:nvSpPr>
          <p:spPr>
            <a:xfrm>
              <a:off x="3377366" y="2667830"/>
              <a:ext cx="400110" cy="1090555"/>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455" fontAlgn="base">
                <a:spcAft>
                  <a:spcPct val="0"/>
                </a:spcAft>
              </a:pPr>
              <a:r>
                <a:rPr lang="en-US" sz="1400" dirty="0">
                  <a:solidFill>
                    <a:schemeClr val="tx1">
                      <a:alpha val="99000"/>
                    </a:schemeClr>
                  </a:solidFill>
                  <a:ea typeface="Kozuka Gothic Pro R" pitchFamily="34" charset="-128"/>
                </a:rPr>
                <a:t>You manage</a:t>
              </a:r>
            </a:p>
          </p:txBody>
        </p:sp>
      </p:grpSp>
      <p:grpSp>
        <p:nvGrpSpPr>
          <p:cNvPr id="6" name="Group 5"/>
          <p:cNvGrpSpPr/>
          <p:nvPr/>
        </p:nvGrpSpPr>
        <p:grpSpPr>
          <a:xfrm>
            <a:off x="5979423" y="1583374"/>
            <a:ext cx="2706420" cy="4798706"/>
            <a:chOff x="5979422" y="1583373"/>
            <a:chExt cx="2706420" cy="4798706"/>
          </a:xfrm>
        </p:grpSpPr>
        <p:sp>
          <p:nvSpPr>
            <p:cNvPr id="154" name="Rectangle 153"/>
            <p:cNvSpPr/>
            <p:nvPr/>
          </p:nvSpPr>
          <p:spPr>
            <a:xfrm>
              <a:off x="6315305" y="1583373"/>
              <a:ext cx="2000311"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455" fontAlgn="base">
                <a:spcAft>
                  <a:spcPct val="0"/>
                </a:spcAft>
              </a:pPr>
              <a:r>
                <a:rPr lang="en-US" sz="2000" dirty="0">
                  <a:solidFill>
                    <a:schemeClr val="tx1">
                      <a:alpha val="99000"/>
                    </a:schemeClr>
                  </a:solidFill>
                  <a:ea typeface="Kozuka Gothic Pro R" pitchFamily="34" charset="-128"/>
                </a:rPr>
                <a:t>Platform</a:t>
              </a:r>
            </a:p>
            <a:p>
              <a:pPr algn="ctr" defTabSz="1218555"/>
              <a:r>
                <a:rPr lang="en-US" sz="1600" dirty="0">
                  <a:solidFill>
                    <a:schemeClr val="tx1">
                      <a:alpha val="99000"/>
                    </a:schemeClr>
                  </a:solidFill>
                  <a:ea typeface="Kozuka Gothic Pro R" pitchFamily="34" charset="-128"/>
                </a:rPr>
                <a:t>(as a Service)</a:t>
              </a:r>
            </a:p>
          </p:txBody>
        </p:sp>
        <p:sp>
          <p:nvSpPr>
            <p:cNvPr id="155" name="Left Brace 154"/>
            <p:cNvSpPr/>
            <p:nvPr/>
          </p:nvSpPr>
          <p:spPr>
            <a:xfrm flipH="1">
              <a:off x="8131739" y="3259131"/>
              <a:ext cx="209580" cy="3122948"/>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555"/>
              <a:endParaRPr lang="en-US" dirty="0">
                <a:solidFill>
                  <a:srgbClr val="FFFFFF"/>
                </a:solidFill>
                <a:latin typeface="Segoe UI"/>
                <a:ea typeface="Segoe UI" pitchFamily="34" charset="0"/>
                <a:cs typeface="Segoe UI" pitchFamily="34" charset="0"/>
              </a:endParaRPr>
            </a:p>
          </p:txBody>
        </p:sp>
        <p:sp>
          <p:nvSpPr>
            <p:cNvPr id="156" name="TextBox 54"/>
            <p:cNvSpPr txBox="1"/>
            <p:nvPr/>
          </p:nvSpPr>
          <p:spPr>
            <a:xfrm flipH="1">
              <a:off x="8285732" y="4001353"/>
              <a:ext cx="400110" cy="167289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455" fontAlgn="base">
                <a:spcAft>
                  <a:spcPct val="0"/>
                </a:spcAft>
              </a:pPr>
              <a:r>
                <a:rPr lang="en-US" sz="1400" dirty="0">
                  <a:ea typeface="Kozuka Gothic Pro R" pitchFamily="34" charset="-128"/>
                </a:rPr>
                <a:t>Managed by vendor</a:t>
              </a:r>
            </a:p>
          </p:txBody>
        </p:sp>
        <p:sp>
          <p:nvSpPr>
            <p:cNvPr id="157" name="Left Brace 156"/>
            <p:cNvSpPr/>
            <p:nvPr/>
          </p:nvSpPr>
          <p:spPr>
            <a:xfrm>
              <a:off x="6322411" y="2335206"/>
              <a:ext cx="152400" cy="847725"/>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555"/>
              <a:endParaRPr lang="en-US" dirty="0">
                <a:solidFill>
                  <a:srgbClr val="FFFFFF"/>
                </a:solidFill>
                <a:latin typeface="Segoe UI"/>
                <a:ea typeface="Segoe UI" pitchFamily="34" charset="0"/>
                <a:cs typeface="Segoe UI" pitchFamily="34" charset="0"/>
              </a:endParaRPr>
            </a:p>
          </p:txBody>
        </p:sp>
        <p:sp>
          <p:nvSpPr>
            <p:cNvPr id="158" name="TextBox 60"/>
            <p:cNvSpPr txBox="1"/>
            <p:nvPr/>
          </p:nvSpPr>
          <p:spPr>
            <a:xfrm>
              <a:off x="5979422" y="2210630"/>
              <a:ext cx="400110" cy="1090555"/>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455" fontAlgn="base">
                <a:spcAft>
                  <a:spcPct val="0"/>
                </a:spcAft>
              </a:pPr>
              <a:r>
                <a:rPr lang="en-US" sz="1400" dirty="0">
                  <a:ea typeface="Kozuka Gothic Pro R" pitchFamily="34" charset="-128"/>
                </a:rPr>
                <a:t>You manage</a:t>
              </a:r>
            </a:p>
          </p:txBody>
        </p:sp>
        <p:sp>
          <p:nvSpPr>
            <p:cNvPr id="160" name="Rectangle 159"/>
            <p:cNvSpPr/>
            <p:nvPr/>
          </p:nvSpPr>
          <p:spPr>
            <a:xfrm>
              <a:off x="6484238" y="5537990"/>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Storage</a:t>
              </a:r>
            </a:p>
          </p:txBody>
        </p:sp>
        <p:sp>
          <p:nvSpPr>
            <p:cNvPr id="161" name="Rectangle 160"/>
            <p:cNvSpPr/>
            <p:nvPr/>
          </p:nvSpPr>
          <p:spPr>
            <a:xfrm>
              <a:off x="6484238" y="5083171"/>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Servers</a:t>
              </a:r>
            </a:p>
          </p:txBody>
        </p:sp>
        <p:sp>
          <p:nvSpPr>
            <p:cNvPr id="162" name="Rectangle 161"/>
            <p:cNvSpPr/>
            <p:nvPr/>
          </p:nvSpPr>
          <p:spPr>
            <a:xfrm>
              <a:off x="6484238" y="5992807"/>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Networking</a:t>
              </a:r>
            </a:p>
          </p:txBody>
        </p:sp>
        <p:sp>
          <p:nvSpPr>
            <p:cNvPr id="163" name="Rectangle 162"/>
            <p:cNvSpPr/>
            <p:nvPr/>
          </p:nvSpPr>
          <p:spPr>
            <a:xfrm>
              <a:off x="6484238" y="4173533"/>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O/S</a:t>
              </a:r>
            </a:p>
          </p:txBody>
        </p:sp>
        <p:sp>
          <p:nvSpPr>
            <p:cNvPr id="164" name="Rectangle 163"/>
            <p:cNvSpPr/>
            <p:nvPr/>
          </p:nvSpPr>
          <p:spPr>
            <a:xfrm>
              <a:off x="6484238" y="3718714"/>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Middleware</a:t>
              </a:r>
            </a:p>
          </p:txBody>
        </p:sp>
        <p:sp>
          <p:nvSpPr>
            <p:cNvPr id="165" name="Rectangle 164"/>
            <p:cNvSpPr/>
            <p:nvPr/>
          </p:nvSpPr>
          <p:spPr>
            <a:xfrm>
              <a:off x="6484238" y="4628352"/>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Virtualization</a:t>
              </a:r>
            </a:p>
          </p:txBody>
        </p:sp>
        <p:sp>
          <p:nvSpPr>
            <p:cNvPr id="166" name="Rectangle 165"/>
            <p:cNvSpPr/>
            <p:nvPr/>
          </p:nvSpPr>
          <p:spPr>
            <a:xfrm>
              <a:off x="6484238" y="2354257"/>
              <a:ext cx="1638240" cy="381000"/>
            </a:xfrm>
            <a:prstGeom prst="rect">
              <a:avLst/>
            </a:prstGeom>
            <a:solidFill>
              <a:schemeClr val="accent1"/>
            </a:solidFill>
            <a:ln w="9525" cap="flat" cmpd="sng" algn="ctr">
              <a:noFill/>
              <a:prstDash val="solid"/>
            </a:ln>
            <a:effectLst/>
          </p:spPr>
          <p:txBody>
            <a:bodyPr rtlCol="0" anchor="t" anchorCtr="0"/>
            <a:lstStyle/>
            <a:p>
              <a:pPr algn="ctr" defTabSz="1218555"/>
              <a:r>
                <a:rPr lang="en-US" sz="1600" dirty="0">
                  <a:solidFill>
                    <a:schemeClr val="bg1">
                      <a:alpha val="99000"/>
                    </a:schemeClr>
                  </a:solidFill>
                  <a:latin typeface="Segoe UI"/>
                  <a:ea typeface="Segoe UI" pitchFamily="34" charset="0"/>
                  <a:cs typeface="Segoe UI" pitchFamily="34" charset="0"/>
                </a:rPr>
                <a:t>Applications</a:t>
              </a:r>
            </a:p>
          </p:txBody>
        </p:sp>
        <p:sp>
          <p:nvSpPr>
            <p:cNvPr id="167" name="Rectangle 166"/>
            <p:cNvSpPr/>
            <p:nvPr/>
          </p:nvSpPr>
          <p:spPr>
            <a:xfrm>
              <a:off x="6484238" y="3263895"/>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Runtime</a:t>
              </a:r>
            </a:p>
          </p:txBody>
        </p:sp>
        <p:sp>
          <p:nvSpPr>
            <p:cNvPr id="168" name="Rectangle 167"/>
            <p:cNvSpPr/>
            <p:nvPr/>
          </p:nvSpPr>
          <p:spPr>
            <a:xfrm>
              <a:off x="6484238" y="2809076"/>
              <a:ext cx="1638240" cy="381000"/>
            </a:xfrm>
            <a:prstGeom prst="rect">
              <a:avLst/>
            </a:prstGeom>
            <a:solidFill>
              <a:schemeClr val="accent1"/>
            </a:solidFill>
            <a:ln w="9525" cap="flat" cmpd="sng" algn="ctr">
              <a:noFill/>
              <a:prstDash val="solid"/>
            </a:ln>
            <a:effectLst/>
          </p:spPr>
          <p:txBody>
            <a:bodyPr rtlCol="0" anchor="t" anchorCtr="0"/>
            <a:lstStyle/>
            <a:p>
              <a:pPr algn="ctr" defTabSz="1218555"/>
              <a:r>
                <a:rPr lang="en-US" sz="1600" dirty="0">
                  <a:solidFill>
                    <a:schemeClr val="bg1">
                      <a:alpha val="99000"/>
                    </a:schemeClr>
                  </a:solidFill>
                  <a:latin typeface="Segoe UI"/>
                  <a:ea typeface="Segoe UI" pitchFamily="34" charset="0"/>
                  <a:cs typeface="Segoe UI" pitchFamily="34" charset="0"/>
                </a:rPr>
                <a:t>Data</a:t>
              </a:r>
            </a:p>
          </p:txBody>
        </p:sp>
      </p:grpSp>
      <p:grpSp>
        <p:nvGrpSpPr>
          <p:cNvPr id="7" name="Group 6"/>
          <p:cNvGrpSpPr/>
          <p:nvPr/>
        </p:nvGrpSpPr>
        <p:grpSpPr>
          <a:xfrm>
            <a:off x="8840160" y="1583373"/>
            <a:ext cx="2463769" cy="4798703"/>
            <a:chOff x="8840159" y="1583373"/>
            <a:chExt cx="2463768" cy="4798703"/>
          </a:xfrm>
        </p:grpSpPr>
        <p:sp>
          <p:nvSpPr>
            <p:cNvPr id="170" name="Rectangle 169"/>
            <p:cNvSpPr/>
            <p:nvPr/>
          </p:nvSpPr>
          <p:spPr>
            <a:xfrm>
              <a:off x="8840159" y="1583373"/>
              <a:ext cx="2028257"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455" fontAlgn="base">
                <a:spcAft>
                  <a:spcPct val="0"/>
                </a:spcAft>
              </a:pPr>
              <a:r>
                <a:rPr lang="en-US" sz="2000" dirty="0">
                  <a:solidFill>
                    <a:schemeClr val="tx1">
                      <a:alpha val="99000"/>
                    </a:schemeClr>
                  </a:solidFill>
                  <a:ea typeface="Kozuka Gothic Pro R" pitchFamily="34" charset="-128"/>
                </a:rPr>
                <a:t>Software</a:t>
              </a:r>
            </a:p>
            <a:p>
              <a:pPr algn="ctr" defTabSz="1218555"/>
              <a:r>
                <a:rPr lang="en-US" sz="1600" dirty="0">
                  <a:solidFill>
                    <a:schemeClr val="tx1">
                      <a:alpha val="99000"/>
                    </a:schemeClr>
                  </a:solidFill>
                  <a:ea typeface="Kozuka Gothic Pro R" pitchFamily="34" charset="-128"/>
                </a:rPr>
                <a:t>(as a Service)</a:t>
              </a:r>
            </a:p>
          </p:txBody>
        </p:sp>
        <p:sp>
          <p:nvSpPr>
            <p:cNvPr id="171" name="Left Brace 170"/>
            <p:cNvSpPr/>
            <p:nvPr/>
          </p:nvSpPr>
          <p:spPr>
            <a:xfrm flipH="1">
              <a:off x="10688405" y="2335204"/>
              <a:ext cx="200055" cy="4046872"/>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555"/>
              <a:endParaRPr lang="en-US" dirty="0">
                <a:solidFill>
                  <a:srgbClr val="FFFFFF"/>
                </a:solidFill>
                <a:latin typeface="Segoe UI"/>
                <a:ea typeface="Segoe UI" pitchFamily="34" charset="0"/>
                <a:cs typeface="Segoe UI" pitchFamily="34" charset="0"/>
              </a:endParaRPr>
            </a:p>
          </p:txBody>
        </p:sp>
        <p:sp>
          <p:nvSpPr>
            <p:cNvPr id="172" name="TextBox 64"/>
            <p:cNvSpPr txBox="1"/>
            <p:nvPr/>
          </p:nvSpPr>
          <p:spPr>
            <a:xfrm flipH="1">
              <a:off x="10903817" y="3529446"/>
              <a:ext cx="400110" cy="167289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455" fontAlgn="base">
                <a:spcAft>
                  <a:spcPct val="0"/>
                </a:spcAft>
              </a:pPr>
              <a:r>
                <a:rPr lang="en-US" sz="1400" dirty="0">
                  <a:solidFill>
                    <a:schemeClr val="tx1">
                      <a:alpha val="99000"/>
                    </a:schemeClr>
                  </a:solidFill>
                  <a:ea typeface="Kozuka Gothic Pro R" pitchFamily="34" charset="-128"/>
                </a:rPr>
                <a:t>Managed by vendor</a:t>
              </a:r>
            </a:p>
          </p:txBody>
        </p:sp>
        <p:sp>
          <p:nvSpPr>
            <p:cNvPr id="174" name="Rectangle 173"/>
            <p:cNvSpPr/>
            <p:nvPr/>
          </p:nvSpPr>
          <p:spPr>
            <a:xfrm>
              <a:off x="9040806" y="5537987"/>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Storage</a:t>
              </a:r>
            </a:p>
          </p:txBody>
        </p:sp>
        <p:sp>
          <p:nvSpPr>
            <p:cNvPr id="175" name="Rectangle 174"/>
            <p:cNvSpPr/>
            <p:nvPr/>
          </p:nvSpPr>
          <p:spPr>
            <a:xfrm>
              <a:off x="9040806" y="5083168"/>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Servers</a:t>
              </a:r>
            </a:p>
          </p:txBody>
        </p:sp>
        <p:sp>
          <p:nvSpPr>
            <p:cNvPr id="176" name="Rectangle 175"/>
            <p:cNvSpPr/>
            <p:nvPr/>
          </p:nvSpPr>
          <p:spPr>
            <a:xfrm>
              <a:off x="9040806" y="5992804"/>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Networking</a:t>
              </a:r>
            </a:p>
          </p:txBody>
        </p:sp>
        <p:sp>
          <p:nvSpPr>
            <p:cNvPr id="177" name="Rectangle 176"/>
            <p:cNvSpPr/>
            <p:nvPr/>
          </p:nvSpPr>
          <p:spPr>
            <a:xfrm>
              <a:off x="9040806" y="4173530"/>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O/S</a:t>
              </a:r>
            </a:p>
          </p:txBody>
        </p:sp>
        <p:sp>
          <p:nvSpPr>
            <p:cNvPr id="178" name="Rectangle 177"/>
            <p:cNvSpPr/>
            <p:nvPr/>
          </p:nvSpPr>
          <p:spPr>
            <a:xfrm>
              <a:off x="9040806" y="3718711"/>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Middleware</a:t>
              </a:r>
            </a:p>
          </p:txBody>
        </p:sp>
        <p:sp>
          <p:nvSpPr>
            <p:cNvPr id="179" name="Rectangle 178"/>
            <p:cNvSpPr/>
            <p:nvPr/>
          </p:nvSpPr>
          <p:spPr>
            <a:xfrm>
              <a:off x="9040806" y="4628349"/>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Virtualization</a:t>
              </a:r>
            </a:p>
          </p:txBody>
        </p:sp>
        <p:sp>
          <p:nvSpPr>
            <p:cNvPr id="180" name="Rectangle 179"/>
            <p:cNvSpPr/>
            <p:nvPr/>
          </p:nvSpPr>
          <p:spPr>
            <a:xfrm>
              <a:off x="9040806" y="2354254"/>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Applications</a:t>
              </a:r>
            </a:p>
          </p:txBody>
        </p:sp>
        <p:sp>
          <p:nvSpPr>
            <p:cNvPr id="181" name="Rectangle 180"/>
            <p:cNvSpPr/>
            <p:nvPr/>
          </p:nvSpPr>
          <p:spPr>
            <a:xfrm>
              <a:off x="9040806" y="3263892"/>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Runtime</a:t>
              </a:r>
            </a:p>
          </p:txBody>
        </p:sp>
        <p:sp>
          <p:nvSpPr>
            <p:cNvPr id="182" name="Rectangle 181"/>
            <p:cNvSpPr/>
            <p:nvPr/>
          </p:nvSpPr>
          <p:spPr>
            <a:xfrm>
              <a:off x="9040806" y="2809073"/>
              <a:ext cx="1638240" cy="381000"/>
            </a:xfrm>
            <a:prstGeom prst="rect">
              <a:avLst/>
            </a:prstGeom>
            <a:solidFill>
              <a:schemeClr val="accent5"/>
            </a:solidFill>
            <a:ln w="9525" cap="flat" cmpd="sng" algn="ctr">
              <a:noFill/>
              <a:prstDash val="solid"/>
            </a:ln>
            <a:effectLst/>
          </p:spPr>
          <p:txBody>
            <a:bodyPr lIns="0" rIns="0" rtlCol="0" anchor="t" anchorCtr="0"/>
            <a:lstStyle/>
            <a:p>
              <a:pPr algn="ctr" defTabSz="1218555"/>
              <a:r>
                <a:rPr lang="en-US" sz="1600" dirty="0">
                  <a:solidFill>
                    <a:schemeClr val="tx1">
                      <a:alpha val="99000"/>
                    </a:schemeClr>
                  </a:solidFill>
                  <a:latin typeface="Segoe UI"/>
                  <a:ea typeface="Segoe UI" pitchFamily="34" charset="0"/>
                  <a:cs typeface="Segoe UI" pitchFamily="34" charset="0"/>
                </a:rPr>
                <a:t>Data</a:t>
              </a:r>
            </a:p>
          </p:txBody>
        </p:sp>
      </p:grpSp>
    </p:spTree>
    <p:extLst>
      <p:ext uri="{BB962C8B-B14F-4D97-AF65-F5344CB8AC3E}">
        <p14:creationId xmlns:p14="http://schemas.microsoft.com/office/powerpoint/2010/main" val="1925504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35" y="1"/>
            <a:ext cx="12163490" cy="989243"/>
          </a:xfrm>
          <a:prstGeom prst="rect">
            <a:avLst/>
          </a:prstGeom>
        </p:spPr>
      </p:pic>
      <p:sp>
        <p:nvSpPr>
          <p:cNvPr id="4" name="Title 2"/>
          <p:cNvSpPr txBox="1">
            <a:spLocks/>
          </p:cNvSpPr>
          <p:nvPr/>
        </p:nvSpPr>
        <p:spPr>
          <a:xfrm>
            <a:off x="2" y="142875"/>
            <a:ext cx="11164888"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MAP Toolkit – </a:t>
            </a:r>
            <a:r>
              <a:rPr lang="en-GB" sz="2000" dirty="0" smtClean="0"/>
              <a:t>DBCA Support</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67" y="1095374"/>
            <a:ext cx="11934825"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22658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35" y="1"/>
            <a:ext cx="12163490" cy="989243"/>
          </a:xfrm>
          <a:prstGeom prst="rect">
            <a:avLst/>
          </a:prstGeom>
        </p:spPr>
      </p:pic>
      <p:sp>
        <p:nvSpPr>
          <p:cNvPr id="4" name="Title 2"/>
          <p:cNvSpPr txBox="1">
            <a:spLocks/>
          </p:cNvSpPr>
          <p:nvPr/>
        </p:nvSpPr>
        <p:spPr>
          <a:xfrm>
            <a:off x="2" y="142875"/>
            <a:ext cx="11164888"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MAP Toolkit – </a:t>
            </a:r>
            <a:r>
              <a:rPr lang="en-GB" sz="2000" dirty="0" smtClean="0"/>
              <a:t>DBCA Support</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457" y="1036870"/>
            <a:ext cx="8155720" cy="279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2457" y="3990979"/>
            <a:ext cx="8155720" cy="284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5" y="1036870"/>
            <a:ext cx="3743325" cy="580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821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alpha val="99000"/>
                  </a:schemeClr>
                </a:solidFill>
              </a:rPr>
              <a:t>Next Steps</a:t>
            </a:r>
            <a:endParaRPr lang="en-US" dirty="0">
              <a:solidFill>
                <a:schemeClr val="accent1">
                  <a:alpha val="99000"/>
                </a:schemeClr>
              </a:solidFill>
            </a:endParaRPr>
          </a:p>
        </p:txBody>
      </p:sp>
      <p:sp>
        <p:nvSpPr>
          <p:cNvPr id="4" name="Rectangle 3"/>
          <p:cNvSpPr/>
          <p:nvPr/>
        </p:nvSpPr>
        <p:spPr>
          <a:xfrm>
            <a:off x="518618" y="929137"/>
            <a:ext cx="11225709" cy="4659737"/>
          </a:xfrm>
          <a:prstGeom prst="rect">
            <a:avLst/>
          </a:prstGeom>
        </p:spPr>
        <p:txBody>
          <a:bodyPr wrap="square">
            <a:spAutoFit/>
          </a:bodyPr>
          <a:lstStyle/>
          <a:p>
            <a:pPr marL="460375" lvl="0" indent="-460375">
              <a:lnSpc>
                <a:spcPct val="90000"/>
              </a:lnSpc>
              <a:spcBef>
                <a:spcPct val="20000"/>
              </a:spcBef>
              <a:buSzPct val="100000"/>
              <a:buBlip>
                <a:blip r:embed="rId3"/>
              </a:buBlip>
            </a:pPr>
            <a:r>
              <a:rPr lang="en-US" sz="2800" dirty="0" smtClean="0">
                <a:gradFill>
                  <a:gsLst>
                    <a:gs pos="0">
                      <a:srgbClr val="FFFFFF"/>
                    </a:gs>
                    <a:gs pos="86000">
                      <a:srgbClr val="FFFFFF"/>
                    </a:gs>
                  </a:gsLst>
                  <a:lin ang="0" scaled="0"/>
                </a:gradFill>
                <a:latin typeface="Calibri"/>
              </a:rPr>
              <a:t>Build and deploy SQL Server for Private Cloud </a:t>
            </a:r>
          </a:p>
          <a:p>
            <a:pPr marL="917557" lvl="1" indent="-460375">
              <a:lnSpc>
                <a:spcPct val="90000"/>
              </a:lnSpc>
              <a:spcBef>
                <a:spcPct val="20000"/>
              </a:spcBef>
              <a:buSzPct val="100000"/>
              <a:buBlip>
                <a:blip r:embed="rId3"/>
              </a:buBlip>
            </a:pPr>
            <a:r>
              <a:rPr lang="en-US" sz="2800" dirty="0" smtClean="0">
                <a:gradFill>
                  <a:gsLst>
                    <a:gs pos="0">
                      <a:srgbClr val="FFFFFF"/>
                    </a:gs>
                    <a:gs pos="86000">
                      <a:srgbClr val="FFFFFF"/>
                    </a:gs>
                  </a:gsLst>
                  <a:lin ang="0" scaled="0"/>
                </a:gradFill>
                <a:latin typeface="Calibri"/>
              </a:rPr>
              <a:t>All software are available today for immediate deployment</a:t>
            </a:r>
          </a:p>
          <a:p>
            <a:pPr marL="917557" lvl="1" indent="-460375">
              <a:lnSpc>
                <a:spcPct val="90000"/>
              </a:lnSpc>
              <a:spcBef>
                <a:spcPct val="20000"/>
              </a:spcBef>
              <a:buSzPct val="100000"/>
              <a:buBlip>
                <a:blip r:embed="rId3"/>
              </a:buBlip>
            </a:pPr>
            <a:r>
              <a:rPr lang="en-US" sz="2800" dirty="0" smtClean="0">
                <a:gradFill>
                  <a:gsLst>
                    <a:gs pos="0">
                      <a:srgbClr val="FFFFFF"/>
                    </a:gs>
                    <a:gs pos="86000">
                      <a:srgbClr val="FFFFFF"/>
                    </a:gs>
                  </a:gsLst>
                  <a:lin ang="0" scaled="0"/>
                </a:gradFill>
                <a:latin typeface="Calibri"/>
                <a:hlinkClick r:id="rId4"/>
              </a:rPr>
              <a:t>www.microsoft.com/SqlServerPrivateCloud</a:t>
            </a:r>
            <a:r>
              <a:rPr lang="en-US" sz="2800" dirty="0" smtClean="0">
                <a:gradFill>
                  <a:gsLst>
                    <a:gs pos="0">
                      <a:srgbClr val="FFFFFF"/>
                    </a:gs>
                    <a:gs pos="86000">
                      <a:srgbClr val="FFFFFF"/>
                    </a:gs>
                  </a:gsLst>
                  <a:lin ang="0" scaled="0"/>
                </a:gradFill>
                <a:latin typeface="Calibri"/>
              </a:rPr>
              <a:t> </a:t>
            </a:r>
          </a:p>
          <a:p>
            <a:pPr marL="460375" indent="-460375">
              <a:lnSpc>
                <a:spcPct val="90000"/>
              </a:lnSpc>
              <a:spcBef>
                <a:spcPct val="20000"/>
              </a:spcBef>
              <a:buSzPct val="100000"/>
              <a:buBlip>
                <a:blip r:embed="rId3"/>
              </a:buBlip>
            </a:pPr>
            <a:r>
              <a:rPr lang="en-US" sz="2800" dirty="0" smtClean="0">
                <a:gradFill>
                  <a:gsLst>
                    <a:gs pos="0">
                      <a:srgbClr val="FFFFFF"/>
                    </a:gs>
                    <a:gs pos="86000">
                      <a:srgbClr val="FFFFFF"/>
                    </a:gs>
                  </a:gsLst>
                  <a:lin ang="0" scaled="0"/>
                </a:gradFill>
                <a:latin typeface="Calibri"/>
              </a:rPr>
              <a:t>Optimized Database Consolidation </a:t>
            </a:r>
            <a:r>
              <a:rPr lang="en-US" sz="2800" b="1" u="sng" dirty="0" smtClean="0">
                <a:gradFill>
                  <a:gsLst>
                    <a:gs pos="0">
                      <a:srgbClr val="FFFFFF"/>
                    </a:gs>
                    <a:gs pos="86000">
                      <a:srgbClr val="FFFFFF"/>
                    </a:gs>
                  </a:gsLst>
                  <a:lin ang="0" scaled="0"/>
                </a:gradFill>
                <a:latin typeface="Calibri"/>
              </a:rPr>
              <a:t>Reference Architecture</a:t>
            </a:r>
          </a:p>
          <a:p>
            <a:pPr marL="917557" lvl="1" indent="-460375">
              <a:lnSpc>
                <a:spcPct val="90000"/>
              </a:lnSpc>
              <a:spcBef>
                <a:spcPct val="20000"/>
              </a:spcBef>
              <a:buSzPct val="100000"/>
              <a:buBlip>
                <a:blip r:embed="rId3"/>
              </a:buBlip>
            </a:pPr>
            <a:r>
              <a:rPr lang="en-US" sz="2800" dirty="0" smtClean="0">
                <a:gradFill>
                  <a:gsLst>
                    <a:gs pos="0">
                      <a:srgbClr val="FFFFFF"/>
                    </a:gs>
                    <a:gs pos="86000">
                      <a:srgbClr val="FFFFFF"/>
                    </a:gs>
                  </a:gsLst>
                  <a:lin ang="0" scaled="0"/>
                </a:gradFill>
                <a:latin typeface="Calibri"/>
              </a:rPr>
              <a:t>Optimized Database Consolidation </a:t>
            </a:r>
            <a:r>
              <a:rPr lang="en-US" sz="2800" b="1" u="sng" dirty="0" smtClean="0">
                <a:gradFill>
                  <a:gsLst>
                    <a:gs pos="0">
                      <a:srgbClr val="FFFFFF"/>
                    </a:gs>
                    <a:gs pos="86000">
                      <a:srgbClr val="FFFFFF"/>
                    </a:gs>
                  </a:gsLst>
                  <a:lin ang="0" scaled="0"/>
                </a:gradFill>
                <a:latin typeface="Calibri"/>
              </a:rPr>
              <a:t>Appliance</a:t>
            </a:r>
          </a:p>
          <a:p>
            <a:pPr marL="1374738" lvl="2" indent="-460375">
              <a:lnSpc>
                <a:spcPct val="90000"/>
              </a:lnSpc>
              <a:spcBef>
                <a:spcPct val="20000"/>
              </a:spcBef>
              <a:buSzPct val="100000"/>
              <a:buBlip>
                <a:blip r:embed="rId3"/>
              </a:buBlip>
            </a:pPr>
            <a:r>
              <a:rPr lang="en-US" sz="2800" dirty="0" smtClean="0">
                <a:gradFill>
                  <a:gsLst>
                    <a:gs pos="0">
                      <a:srgbClr val="FFFFFF"/>
                    </a:gs>
                    <a:gs pos="86000">
                      <a:srgbClr val="FFFFFF"/>
                    </a:gs>
                  </a:gsLst>
                  <a:lin ang="0" scaled="0"/>
                </a:gradFill>
                <a:latin typeface="Calibri"/>
              </a:rPr>
              <a:t>Faster Time To Market – all software/hardware configured and tuned at factory</a:t>
            </a:r>
          </a:p>
          <a:p>
            <a:pPr marL="1374738" lvl="2" indent="-460375">
              <a:lnSpc>
                <a:spcPct val="90000"/>
              </a:lnSpc>
              <a:spcBef>
                <a:spcPct val="20000"/>
              </a:spcBef>
              <a:buSzPct val="100000"/>
              <a:buBlip>
                <a:blip r:embed="rId3"/>
              </a:buBlip>
            </a:pPr>
            <a:r>
              <a:rPr lang="en-US" sz="2800" dirty="0" smtClean="0">
                <a:gradFill>
                  <a:gsLst>
                    <a:gs pos="0">
                      <a:srgbClr val="FFFFFF"/>
                    </a:gs>
                    <a:gs pos="86000">
                      <a:srgbClr val="FFFFFF"/>
                    </a:gs>
                  </a:gsLst>
                  <a:lin ang="0" scaled="0"/>
                </a:gradFill>
                <a:latin typeface="Calibri"/>
              </a:rPr>
              <a:t>Optimized for DB OLTP performance</a:t>
            </a:r>
          </a:p>
          <a:p>
            <a:pPr marL="1374738" lvl="2" indent="-460375">
              <a:lnSpc>
                <a:spcPct val="90000"/>
              </a:lnSpc>
              <a:spcBef>
                <a:spcPct val="20000"/>
              </a:spcBef>
              <a:buSzPct val="100000"/>
              <a:buBlip>
                <a:blip r:embed="rId3"/>
              </a:buBlip>
            </a:pPr>
            <a:r>
              <a:rPr lang="en-US" sz="2800" dirty="0" smtClean="0">
                <a:gradFill>
                  <a:gsLst>
                    <a:gs pos="0">
                      <a:srgbClr val="FFFFFF"/>
                    </a:gs>
                    <a:gs pos="86000">
                      <a:srgbClr val="FFFFFF"/>
                    </a:gs>
                  </a:gsLst>
                  <a:lin ang="0" scaled="0"/>
                </a:gradFill>
                <a:latin typeface="Calibri"/>
              </a:rPr>
              <a:t>Can also run non-DB workloads</a:t>
            </a:r>
          </a:p>
          <a:p>
            <a:pPr marL="1374738" lvl="2" indent="-460375">
              <a:lnSpc>
                <a:spcPct val="90000"/>
              </a:lnSpc>
              <a:spcBef>
                <a:spcPct val="20000"/>
              </a:spcBef>
              <a:buSzPct val="100000"/>
              <a:buBlip>
                <a:blip r:embed="rId3"/>
              </a:buBlip>
            </a:pPr>
            <a:r>
              <a:rPr lang="en-US" sz="2800" dirty="0" smtClean="0">
                <a:gradFill>
                  <a:gsLst>
                    <a:gs pos="0">
                      <a:srgbClr val="FFFFFF"/>
                    </a:gs>
                    <a:gs pos="86000">
                      <a:srgbClr val="FFFFFF"/>
                    </a:gs>
                  </a:gsLst>
                  <a:lin ang="0" scaled="0"/>
                </a:gradFill>
                <a:latin typeface="Calibri"/>
              </a:rPr>
              <a:t>Single point of contact for support</a:t>
            </a:r>
          </a:p>
        </p:txBody>
      </p:sp>
    </p:spTree>
    <p:extLst>
      <p:ext uri="{BB962C8B-B14F-4D97-AF65-F5344CB8AC3E}">
        <p14:creationId xmlns:p14="http://schemas.microsoft.com/office/powerpoint/2010/main" val="350945414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Next Steps:- On boarding</a:t>
            </a:r>
            <a:endParaRPr lang="en-US" dirty="0"/>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134136828"/>
              </p:ext>
            </p:extLst>
          </p:nvPr>
        </p:nvGraphicFramePr>
        <p:xfrm>
          <a:off x="771526" y="1004556"/>
          <a:ext cx="10925175" cy="5643895"/>
        </p:xfrm>
        <a:graphic>
          <a:graphicData uri="http://schemas.openxmlformats.org/presentationml/2006/ole">
            <mc:AlternateContent xmlns:mc="http://schemas.openxmlformats.org/markup-compatibility/2006">
              <mc:Choice xmlns:v="urn:schemas-microsoft-com:vml" Requires="v">
                <p:oleObj spid="_x0000_s2065" name="Visio" r:id="rId3" imgW="6920266" imgH="6291810" progId="Visio.Drawing.11">
                  <p:embed/>
                </p:oleObj>
              </mc:Choice>
              <mc:Fallback>
                <p:oleObj name="Visio" r:id="rId3" imgW="6920266" imgH="6291810" progId="Visio.Drawing.11">
                  <p:embed/>
                  <p:pic>
                    <p:nvPicPr>
                      <p:cNvPr id="0" name="Object 1"/>
                      <p:cNvPicPr>
                        <a:picLocks noChangeAspect="1" noChangeArrowheads="1"/>
                      </p:cNvPicPr>
                      <p:nvPr/>
                    </p:nvPicPr>
                    <p:blipFill>
                      <a:blip r:embed="rId4"/>
                      <a:srcRect/>
                      <a:stretch>
                        <a:fillRect/>
                      </a:stretch>
                    </p:blipFill>
                    <p:spPr bwMode="auto">
                      <a:xfrm>
                        <a:off x="771526" y="1004556"/>
                        <a:ext cx="10925175" cy="5643895"/>
                      </a:xfrm>
                      <a:prstGeom prst="rect">
                        <a:avLst/>
                      </a:prstGeom>
                      <a:solidFill>
                        <a:schemeClr val="bg2">
                          <a:lumMod val="20000"/>
                          <a:lumOff val="80000"/>
                        </a:schemeClr>
                      </a:solidFill>
                    </p:spPr>
                  </p:pic>
                </p:oleObj>
              </mc:Fallback>
            </mc:AlternateContent>
          </a:graphicData>
        </a:graphic>
      </p:graphicFrame>
    </p:spTree>
    <p:extLst>
      <p:ext uri="{BB962C8B-B14F-4D97-AF65-F5344CB8AC3E}">
        <p14:creationId xmlns:p14="http://schemas.microsoft.com/office/powerpoint/2010/main" val="144787043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47" y="228603"/>
            <a:ext cx="11464979" cy="1218795"/>
          </a:xfrm>
        </p:spPr>
        <p:txBody>
          <a:bodyPr/>
          <a:lstStyle/>
          <a:p>
            <a:r>
              <a:rPr lang="en-US" dirty="0" smtClean="0"/>
              <a:t>Interested in Reducing Expenses by 75% in Year 1? – Leverage on Offerings…</a:t>
            </a:r>
            <a:endParaRPr lang="en-US" sz="2400" spc="0" dirty="0">
              <a:solidFill>
                <a:schemeClr val="accent1">
                  <a:alpha val="99000"/>
                </a:schemeClr>
              </a:solidFill>
            </a:endParaRPr>
          </a:p>
        </p:txBody>
      </p:sp>
      <p:sp>
        <p:nvSpPr>
          <p:cNvPr id="10" name="Rectangle 9"/>
          <p:cNvSpPr/>
          <p:nvPr>
            <p:custDataLst>
              <p:tags r:id="rId1"/>
            </p:custDataLst>
          </p:nvPr>
        </p:nvSpPr>
        <p:spPr bwMode="auto">
          <a:xfrm>
            <a:off x="516576" y="1752600"/>
            <a:ext cx="11155679" cy="4404678"/>
          </a:xfrm>
          <a:prstGeom prst="rect">
            <a:avLst/>
          </a:prstGeom>
          <a:noFill/>
          <a:ln w="6350" cap="flat" cmpd="sng" algn="ctr">
            <a:solidFill>
              <a:srgbClr val="FFFFFF">
                <a:alpha val="35000"/>
              </a:srgbClr>
            </a:solidFill>
            <a:prstDash val="solid"/>
            <a:headEnd type="none" w="med" len="med"/>
            <a:tailEnd type="none" w="med" len="med"/>
          </a:ln>
          <a:effectLst/>
        </p:spPr>
        <p:txBody>
          <a:bodyPr vert="horz" wrap="square" lIns="365760" tIns="502920" rIns="91440" bIns="91440" numCol="1" spcCol="182880" rtlCol="0" anchor="t" anchorCtr="0" compatLnSpc="1">
            <a:prstTxWarp prst="textNoShape">
              <a:avLst/>
            </a:prstTxWarp>
            <a:noAutofit/>
          </a:bodyPr>
          <a:lstStyle/>
          <a:p>
            <a:pPr marL="0" lvl="1" defTabSz="914400">
              <a:spcBef>
                <a:spcPts val="1800"/>
              </a:spcBef>
              <a:buClr>
                <a:srgbClr val="FFFFFF"/>
              </a:buClr>
              <a:buSzPct val="100000"/>
              <a:defRPr/>
            </a:pPr>
            <a:endParaRPr lang="en-IN" sz="1700" b="1" kern="0" dirty="0">
              <a:ln>
                <a:solidFill>
                  <a:srgbClr val="FFFFFF">
                    <a:alpha val="0"/>
                  </a:srgbClr>
                </a:solidFill>
              </a:ln>
              <a:solidFill>
                <a:srgbClr val="00DAFF"/>
              </a:solidFill>
              <a:effectLst>
                <a:outerShdw blurRad="190500" algn="ctr" rotWithShape="0">
                  <a:srgbClr val="FFFFFF">
                    <a:alpha val="40000"/>
                  </a:srgbClr>
                </a:outerShdw>
              </a:effectLst>
            </a:endParaRPr>
          </a:p>
        </p:txBody>
      </p:sp>
      <p:graphicFrame>
        <p:nvGraphicFramePr>
          <p:cNvPr id="12" name="Chart 11"/>
          <p:cNvGraphicFramePr/>
          <p:nvPr>
            <p:extLst>
              <p:ext uri="{D42A27DB-BD31-4B8C-83A1-F6EECF244321}">
                <p14:modId xmlns:p14="http://schemas.microsoft.com/office/powerpoint/2010/main" val="3243037863"/>
              </p:ext>
            </p:extLst>
          </p:nvPr>
        </p:nvGraphicFramePr>
        <p:xfrm>
          <a:off x="608011" y="1870348"/>
          <a:ext cx="10972800" cy="420624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805427" y="3147536"/>
            <a:ext cx="2301790" cy="738664"/>
          </a:xfrm>
          <a:prstGeom prst="rect">
            <a:avLst/>
          </a:prstGeom>
          <a:noFill/>
        </p:spPr>
        <p:txBody>
          <a:bodyPr wrap="square" lIns="0" tIns="0" rIns="0" bIns="0" rtlCol="0">
            <a:spAutoFit/>
          </a:bodyPr>
          <a:lstStyle/>
          <a:p>
            <a:pPr algn="ctr"/>
            <a:r>
              <a:rPr lang="en-US" sz="3200" b="1" cap="all" dirty="0">
                <a:ln>
                  <a:solidFill>
                    <a:srgbClr val="FFFFFF">
                      <a:tint val="75000"/>
                      <a:shade val="95000"/>
                      <a:satMod val="105000"/>
                      <a:alpha val="0"/>
                    </a:srgbClr>
                  </a:solidFill>
                </a:ln>
                <a:solidFill>
                  <a:srgbClr val="FFC425"/>
                </a:solidFill>
              </a:rPr>
              <a:t>$453,000</a:t>
            </a:r>
            <a:r>
              <a:rPr lang="en-US" sz="3200" dirty="0">
                <a:ln>
                  <a:solidFill>
                    <a:srgbClr val="FFFFFF">
                      <a:tint val="75000"/>
                      <a:shade val="95000"/>
                      <a:satMod val="105000"/>
                      <a:alpha val="0"/>
                    </a:srgbClr>
                  </a:solidFill>
                </a:ln>
                <a:solidFill>
                  <a:srgbClr val="FFC425"/>
                </a:solidFill>
              </a:rPr>
              <a:t/>
            </a:r>
            <a:br>
              <a:rPr lang="en-US" sz="3200" dirty="0">
                <a:ln>
                  <a:solidFill>
                    <a:srgbClr val="FFFFFF">
                      <a:tint val="75000"/>
                      <a:shade val="95000"/>
                      <a:satMod val="105000"/>
                      <a:alpha val="0"/>
                    </a:srgbClr>
                  </a:solidFill>
                </a:ln>
                <a:solidFill>
                  <a:srgbClr val="FFC425"/>
                </a:solidFill>
              </a:rPr>
            </a:br>
            <a:r>
              <a:rPr lang="en-US" sz="1600" dirty="0">
                <a:ln>
                  <a:solidFill>
                    <a:srgbClr val="FFFFFF">
                      <a:tint val="75000"/>
                      <a:shade val="95000"/>
                      <a:satMod val="105000"/>
                      <a:alpha val="0"/>
                    </a:srgbClr>
                  </a:solidFill>
                </a:ln>
                <a:solidFill>
                  <a:srgbClr val="FFFFFF"/>
                </a:solidFill>
              </a:rPr>
              <a:t>typical savings</a:t>
            </a:r>
            <a:endParaRPr lang="en-US" sz="2400" dirty="0">
              <a:ln>
                <a:solidFill>
                  <a:srgbClr val="FFFFFF">
                    <a:tint val="75000"/>
                    <a:shade val="95000"/>
                    <a:satMod val="105000"/>
                    <a:alpha val="0"/>
                  </a:srgbClr>
                </a:solidFill>
              </a:ln>
              <a:solidFill>
                <a:srgbClr val="FFFFFF"/>
              </a:solidFill>
            </a:endParaRPr>
          </a:p>
        </p:txBody>
      </p:sp>
      <p:sp>
        <p:nvSpPr>
          <p:cNvPr id="2" name="TextBox 1"/>
          <p:cNvSpPr txBox="1"/>
          <p:nvPr/>
        </p:nvSpPr>
        <p:spPr>
          <a:xfrm>
            <a:off x="516576" y="6166246"/>
            <a:ext cx="11155679" cy="430887"/>
          </a:xfrm>
          <a:prstGeom prst="rect">
            <a:avLst/>
          </a:prstGeom>
          <a:noFill/>
          <a:ln w="38100">
            <a:solidFill>
              <a:schemeClr val="tx1"/>
            </a:solidFill>
          </a:ln>
        </p:spPr>
        <p:txBody>
          <a:bodyPr wrap="square" lIns="0" tIns="0" rIns="0" bIns="0" rtlCol="0">
            <a:spAutoFit/>
          </a:bodyPr>
          <a:lstStyle/>
          <a:p>
            <a:pPr algn="ctr" defTabSz="914400"/>
            <a:r>
              <a:rPr lang="en-US" sz="2800" b="1" dirty="0" smtClean="0">
                <a:gradFill>
                  <a:gsLst>
                    <a:gs pos="0">
                      <a:srgbClr val="FFFFFF"/>
                    </a:gs>
                    <a:gs pos="86000">
                      <a:srgbClr val="FFFFFF"/>
                    </a:gs>
                  </a:gsLst>
                  <a:lin ang="5400000" scaled="0"/>
                </a:gradFill>
              </a:rPr>
              <a:t>Sign up for an assessment workshop today</a:t>
            </a:r>
          </a:p>
        </p:txBody>
      </p:sp>
    </p:spTree>
    <p:extLst>
      <p:ext uri="{BB962C8B-B14F-4D97-AF65-F5344CB8AC3E}">
        <p14:creationId xmlns:p14="http://schemas.microsoft.com/office/powerpoint/2010/main" val="361589080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47" y="228600"/>
            <a:ext cx="11464979" cy="553998"/>
          </a:xfrm>
        </p:spPr>
        <p:txBody>
          <a:bodyPr/>
          <a:lstStyle/>
          <a:p>
            <a:r>
              <a:rPr lang="en-US" sz="4000" dirty="0" smtClean="0"/>
              <a:t>SQL Private Cloud Assessment Workshop </a:t>
            </a:r>
            <a:r>
              <a:rPr lang="en-US" sz="2400" dirty="0" smtClean="0"/>
              <a:t>1 - 4  Day Offer</a:t>
            </a:r>
            <a:endParaRPr lang="en-US" sz="2400" spc="0" dirty="0">
              <a:solidFill>
                <a:schemeClr val="accent1">
                  <a:alpha val="99000"/>
                </a:schemeClr>
              </a:solidFill>
            </a:endParaRPr>
          </a:p>
        </p:txBody>
      </p:sp>
      <p:grpSp>
        <p:nvGrpSpPr>
          <p:cNvPr id="25" name="Group 24"/>
          <p:cNvGrpSpPr/>
          <p:nvPr>
            <p:custDataLst>
              <p:tags r:id="rId1"/>
            </p:custDataLst>
          </p:nvPr>
        </p:nvGrpSpPr>
        <p:grpSpPr>
          <a:xfrm>
            <a:off x="742207" y="1553208"/>
            <a:ext cx="2440374" cy="5312517"/>
            <a:chOff x="470409" y="1755775"/>
            <a:chExt cx="2377440" cy="4610099"/>
          </a:xfrm>
        </p:grpSpPr>
        <p:sp>
          <p:nvSpPr>
            <p:cNvPr id="26" name="Round Single Corner Rectangle 25"/>
            <p:cNvSpPr/>
            <p:nvPr/>
          </p:nvSpPr>
          <p:spPr>
            <a:xfrm>
              <a:off x="776893" y="1755775"/>
              <a:ext cx="2070956" cy="484516"/>
            </a:xfrm>
            <a:prstGeom prst="round1Rect">
              <a:avLst>
                <a:gd name="adj" fmla="val 22275"/>
              </a:avLst>
            </a:prstGeom>
            <a:gradFill rotWithShape="1">
              <a:gsLst>
                <a:gs pos="0">
                  <a:sysClr val="window" lastClr="FFFFFF"/>
                </a:gs>
                <a:gs pos="100000">
                  <a:srgbClr val="90AC97"/>
                </a:gs>
              </a:gsLst>
              <a:lin ang="3600000" scaled="0"/>
            </a:grad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fontAlgn="base">
                <a:lnSpc>
                  <a:spcPct val="90000"/>
                </a:lnSpc>
                <a:spcBef>
                  <a:spcPct val="0"/>
                </a:spcBef>
                <a:spcAft>
                  <a:spcPct val="0"/>
                </a:spcAft>
                <a:defRPr/>
              </a:pPr>
              <a:r>
                <a:rPr lang="en-US" sz="1600" kern="0" dirty="0" smtClean="0">
                  <a:ln>
                    <a:solidFill>
                      <a:prstClr val="white">
                        <a:alpha val="0"/>
                      </a:prstClr>
                    </a:solidFill>
                  </a:ln>
                  <a:solidFill>
                    <a:srgbClr val="404040"/>
                  </a:solidFill>
                  <a:latin typeface="Segoe UI Semibold" pitchFamily="34" charset="0"/>
                </a:rPr>
                <a:t>Day 1</a:t>
              </a:r>
              <a:endParaRPr lang="en-US" sz="1600" kern="0" dirty="0">
                <a:ln>
                  <a:solidFill>
                    <a:prstClr val="white">
                      <a:alpha val="0"/>
                    </a:prstClr>
                  </a:solidFill>
                </a:ln>
                <a:solidFill>
                  <a:srgbClr val="404040"/>
                </a:solidFill>
                <a:latin typeface="Segoe UI Semibold" pitchFamily="34" charset="0"/>
              </a:endParaRPr>
            </a:p>
          </p:txBody>
        </p:sp>
        <p:sp>
          <p:nvSpPr>
            <p:cNvPr id="27" name="Rectangle 26"/>
            <p:cNvSpPr/>
            <p:nvPr/>
          </p:nvSpPr>
          <p:spPr>
            <a:xfrm>
              <a:off x="470409" y="2321043"/>
              <a:ext cx="2377440" cy="4044831"/>
            </a:xfrm>
            <a:prstGeom prst="rect">
              <a:avLst/>
            </a:prstGeom>
            <a:gradFill rotWithShape="1">
              <a:gsLst>
                <a:gs pos="0">
                  <a:sysClr val="window" lastClr="FFFFFF"/>
                </a:gs>
                <a:gs pos="100000">
                  <a:srgbClr val="90AC97"/>
                </a:gs>
              </a:gsLst>
              <a:lin ang="3600000" scaled="0"/>
            </a:gradFill>
            <a:ln w="12700" cap="flat" cmpd="sng" algn="ctr">
              <a:gradFill>
                <a:gsLst>
                  <a:gs pos="50000">
                    <a:sysClr val="window" lastClr="FFFFFF"/>
                  </a:gs>
                  <a:gs pos="100000">
                    <a:srgbClr val="90AC97"/>
                  </a:gs>
                </a:gsLst>
                <a:lin ang="3600000" scaled="0"/>
              </a:gradFill>
              <a:prstDash val="solid"/>
            </a:ln>
            <a:effectLst/>
          </p:spPr>
          <p:txBody>
            <a:bodyPr lIns="91440" rIns="91440" rtlCol="0" anchor="t">
              <a:noAutofit/>
            </a:bodyPr>
            <a:lstStyle/>
            <a:p>
              <a:pPr marL="228600" indent="-228600" fontAlgn="ctr">
                <a:spcBef>
                  <a:spcPct val="20000"/>
                </a:spcBef>
                <a:buClr>
                  <a:srgbClr val="1F497D"/>
                </a:buClr>
                <a:buSzPct val="75000"/>
                <a:buFontTx/>
                <a:buBlip>
                  <a:blip r:embed="rId10"/>
                </a:buBlip>
                <a:defRPr/>
              </a:pPr>
              <a:r>
                <a:rPr lang="en-US" sz="1200" kern="0" dirty="0" smtClean="0">
                  <a:ln>
                    <a:solidFill>
                      <a:prstClr val="white">
                        <a:alpha val="0"/>
                      </a:prstClr>
                    </a:solidFill>
                  </a:ln>
                  <a:solidFill>
                    <a:prstClr val="black">
                      <a:lumMod val="75000"/>
                      <a:lumOff val="25000"/>
                    </a:prstClr>
                  </a:solidFill>
                  <a:latin typeface="Calibri"/>
                </a:rPr>
                <a:t>Kick-off Meeting</a:t>
              </a:r>
            </a:p>
            <a:p>
              <a:pPr marL="228600" indent="-228600" fontAlgn="ctr">
                <a:spcBef>
                  <a:spcPct val="20000"/>
                </a:spcBef>
                <a:buClr>
                  <a:srgbClr val="1F497D"/>
                </a:buClr>
                <a:buSzPct val="75000"/>
                <a:buFontTx/>
                <a:buBlip>
                  <a:blip r:embed="rId10"/>
                </a:buBlip>
                <a:defRPr/>
              </a:pPr>
              <a:r>
                <a:rPr lang="en-US" sz="1200" kern="0" dirty="0" smtClean="0">
                  <a:ln>
                    <a:solidFill>
                      <a:prstClr val="white">
                        <a:alpha val="0"/>
                      </a:prstClr>
                    </a:solidFill>
                  </a:ln>
                  <a:solidFill>
                    <a:prstClr val="black">
                      <a:lumMod val="75000"/>
                      <a:lumOff val="25000"/>
                    </a:prstClr>
                  </a:solidFill>
                  <a:latin typeface="Calibri"/>
                </a:rPr>
                <a:t>Pre-Engagement Questionnaire</a:t>
              </a:r>
            </a:p>
            <a:p>
              <a:pPr marL="228600" indent="-228600" fontAlgn="ctr">
                <a:spcBef>
                  <a:spcPct val="20000"/>
                </a:spcBef>
                <a:buClr>
                  <a:srgbClr val="1F497D"/>
                </a:buClr>
                <a:buSzPct val="75000"/>
                <a:buFontTx/>
                <a:buBlip>
                  <a:blip r:embed="rId10"/>
                </a:buBlip>
                <a:defRPr/>
              </a:pPr>
              <a:r>
                <a:rPr lang="en-US" sz="1200" kern="0" dirty="0" smtClean="0">
                  <a:ln>
                    <a:solidFill>
                      <a:prstClr val="white">
                        <a:alpha val="0"/>
                      </a:prstClr>
                    </a:solidFill>
                  </a:ln>
                  <a:solidFill>
                    <a:prstClr val="black">
                      <a:lumMod val="75000"/>
                      <a:lumOff val="25000"/>
                    </a:prstClr>
                  </a:solidFill>
                  <a:latin typeface="Calibri"/>
                </a:rPr>
                <a:t>Prepare the Environment</a:t>
              </a:r>
            </a:p>
            <a:p>
              <a:pPr marL="228600" indent="-228600" fontAlgn="ctr">
                <a:spcBef>
                  <a:spcPct val="20000"/>
                </a:spcBef>
                <a:buClr>
                  <a:srgbClr val="1F497D"/>
                </a:buClr>
                <a:buSzPct val="75000"/>
                <a:buFontTx/>
                <a:buBlip>
                  <a:blip r:embed="rId10"/>
                </a:buBlip>
                <a:defRPr/>
              </a:pPr>
              <a:r>
                <a:rPr lang="en-US" sz="1200" kern="0" dirty="0" smtClean="0">
                  <a:ln>
                    <a:solidFill>
                      <a:prstClr val="white">
                        <a:alpha val="0"/>
                      </a:prstClr>
                    </a:solidFill>
                  </a:ln>
                  <a:solidFill>
                    <a:prstClr val="black">
                      <a:lumMod val="75000"/>
                      <a:lumOff val="25000"/>
                    </a:prstClr>
                  </a:solidFill>
                  <a:latin typeface="Calibri"/>
                </a:rPr>
                <a:t>Install the MAP Toolkit</a:t>
              </a:r>
            </a:p>
            <a:p>
              <a:pPr marL="228600" indent="-228600" fontAlgn="ctr">
                <a:spcBef>
                  <a:spcPct val="20000"/>
                </a:spcBef>
                <a:buClr>
                  <a:srgbClr val="1F497D"/>
                </a:buClr>
                <a:buSzPct val="75000"/>
                <a:buFontTx/>
                <a:buBlip>
                  <a:blip r:embed="rId10"/>
                </a:buBlip>
                <a:defRPr/>
              </a:pPr>
              <a:r>
                <a:rPr lang="en-US" sz="1200" kern="0" dirty="0" smtClean="0">
                  <a:ln>
                    <a:solidFill>
                      <a:prstClr val="white">
                        <a:alpha val="0"/>
                      </a:prstClr>
                    </a:solidFill>
                  </a:ln>
                  <a:solidFill>
                    <a:prstClr val="black">
                      <a:lumMod val="75000"/>
                      <a:lumOff val="25000"/>
                    </a:prstClr>
                  </a:solidFill>
                  <a:latin typeface="Calibri"/>
                </a:rPr>
                <a:t>Initiate MAP tool for discovery</a:t>
              </a:r>
            </a:p>
            <a:p>
              <a:pPr marL="228600" indent="-228600" fontAlgn="ctr">
                <a:spcBef>
                  <a:spcPct val="20000"/>
                </a:spcBef>
                <a:buClr>
                  <a:srgbClr val="1F497D"/>
                </a:buClr>
                <a:buSzPct val="75000"/>
                <a:buFontTx/>
                <a:buBlip>
                  <a:blip r:embed="rId10"/>
                </a:buBlip>
                <a:defRPr/>
              </a:pPr>
              <a:endParaRPr lang="en-US" sz="1200" kern="0" dirty="0" smtClean="0">
                <a:ln>
                  <a:solidFill>
                    <a:prstClr val="white">
                      <a:alpha val="0"/>
                    </a:prstClr>
                  </a:solidFill>
                </a:ln>
                <a:solidFill>
                  <a:prstClr val="black">
                    <a:lumMod val="75000"/>
                    <a:lumOff val="25000"/>
                  </a:prstClr>
                </a:solidFill>
                <a:latin typeface="Calibri"/>
              </a:endParaRPr>
            </a:p>
            <a:p>
              <a:pPr marL="228600" indent="-228600" fontAlgn="ctr">
                <a:spcBef>
                  <a:spcPct val="20000"/>
                </a:spcBef>
                <a:buClr>
                  <a:srgbClr val="1F497D"/>
                </a:buClr>
                <a:buSzPct val="75000"/>
                <a:buFontTx/>
                <a:buBlip>
                  <a:blip r:embed="rId10"/>
                </a:buBlip>
                <a:defRPr/>
              </a:pPr>
              <a:endParaRPr lang="en-US" sz="1200" kern="0" dirty="0" smtClean="0">
                <a:ln>
                  <a:solidFill>
                    <a:prstClr val="white">
                      <a:alpha val="0"/>
                    </a:prstClr>
                  </a:solidFill>
                </a:ln>
                <a:solidFill>
                  <a:prstClr val="black">
                    <a:lumMod val="75000"/>
                    <a:lumOff val="25000"/>
                  </a:prstClr>
                </a:solidFill>
                <a:latin typeface="Calibri"/>
              </a:endParaRPr>
            </a:p>
            <a:p>
              <a:pPr fontAlgn="ctr">
                <a:spcBef>
                  <a:spcPct val="20000"/>
                </a:spcBef>
                <a:buClr>
                  <a:srgbClr val="1F497D"/>
                </a:buClr>
                <a:buSzPct val="75000"/>
                <a:defRPr/>
              </a:pPr>
              <a:endParaRPr lang="en-US" sz="1200" kern="0" dirty="0">
                <a:ln>
                  <a:solidFill>
                    <a:prstClr val="white">
                      <a:alpha val="0"/>
                    </a:prstClr>
                  </a:solidFill>
                </a:ln>
                <a:solidFill>
                  <a:prstClr val="black">
                    <a:lumMod val="75000"/>
                    <a:lumOff val="25000"/>
                  </a:prstClr>
                </a:solidFill>
                <a:latin typeface="Calibri"/>
              </a:endParaRPr>
            </a:p>
          </p:txBody>
        </p:sp>
      </p:grpSp>
      <p:sp>
        <p:nvSpPr>
          <p:cNvPr id="28" name="Rectangle 27"/>
          <p:cNvSpPr/>
          <p:nvPr>
            <p:custDataLst>
              <p:tags r:id="rId2"/>
            </p:custDataLst>
          </p:nvPr>
        </p:nvSpPr>
        <p:spPr>
          <a:xfrm>
            <a:off x="730337" y="1553208"/>
            <a:ext cx="279699" cy="484516"/>
          </a:xfrm>
          <a:prstGeom prst="rect">
            <a:avLst/>
          </a:prstGeom>
          <a:solidFill>
            <a:srgbClr val="005400"/>
          </a:solid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kern="0" dirty="0">
              <a:gradFill>
                <a:gsLst>
                  <a:gs pos="0">
                    <a:prstClr val="white"/>
                  </a:gs>
                  <a:gs pos="100000">
                    <a:prstClr val="white"/>
                  </a:gs>
                </a:gsLst>
                <a:lin ang="13500000" scaled="1"/>
              </a:gradFill>
              <a:effectLst>
                <a:outerShdw blurRad="38100" dist="38100" dir="2700000" algn="tl">
                  <a:srgbClr val="000000">
                    <a:alpha val="43137"/>
                  </a:srgbClr>
                </a:outerShdw>
              </a:effectLst>
              <a:latin typeface="Segoe" pitchFamily="34" charset="0"/>
            </a:endParaRPr>
          </a:p>
        </p:txBody>
      </p:sp>
      <p:sp>
        <p:nvSpPr>
          <p:cNvPr id="29" name="Rectangle 28"/>
          <p:cNvSpPr/>
          <p:nvPr/>
        </p:nvSpPr>
        <p:spPr>
          <a:xfrm>
            <a:off x="3685748" y="2083538"/>
            <a:ext cx="2299416" cy="4774462"/>
          </a:xfrm>
          <a:prstGeom prst="rect">
            <a:avLst/>
          </a:prstGeom>
          <a:gradFill rotWithShape="1">
            <a:gsLst>
              <a:gs pos="0">
                <a:sysClr val="window" lastClr="FFFFFF"/>
              </a:gs>
              <a:gs pos="100000">
                <a:srgbClr val="90AC97"/>
              </a:gs>
            </a:gsLst>
            <a:lin ang="3600000" scaled="0"/>
          </a:gradFill>
          <a:ln w="12700" cap="flat" cmpd="sng" algn="ctr">
            <a:gradFill>
              <a:gsLst>
                <a:gs pos="50000">
                  <a:sysClr val="window" lastClr="FFFFFF"/>
                </a:gs>
                <a:gs pos="100000">
                  <a:srgbClr val="90AC97"/>
                </a:gs>
              </a:gsLst>
              <a:lin ang="3600000" scaled="0"/>
            </a:gradFill>
            <a:prstDash val="solid"/>
          </a:ln>
          <a:effectLst/>
        </p:spPr>
        <p:txBody>
          <a:bodyPr lIns="91440" rIns="91440" rtlCol="0" anchor="t">
            <a:noAutofit/>
          </a:bodyPr>
          <a:lstStyle/>
          <a:p>
            <a:pPr marL="228600" indent="-228600" fontAlgn="ctr">
              <a:spcBef>
                <a:spcPct val="20000"/>
              </a:spcBef>
              <a:buClr>
                <a:srgbClr val="1F497D"/>
              </a:buClr>
              <a:buSzPct val="75000"/>
              <a:buFontTx/>
              <a:buBlip>
                <a:blip r:embed="rId10"/>
              </a:buBlip>
              <a:defRPr/>
            </a:pPr>
            <a:r>
              <a:rPr lang="en-IN" sz="1200" kern="0" dirty="0">
                <a:ln>
                  <a:solidFill>
                    <a:prstClr val="white">
                      <a:alpha val="0"/>
                    </a:prstClr>
                  </a:solidFill>
                </a:ln>
                <a:solidFill>
                  <a:prstClr val="black">
                    <a:lumMod val="75000"/>
                    <a:lumOff val="25000"/>
                  </a:prstClr>
                </a:solidFill>
                <a:latin typeface="Calibri"/>
              </a:rPr>
              <a:t>Consider factors such as Security, High Availability, Resource Management, Manageability, Storage Requirements, Performance &amp; Scalability</a:t>
            </a:r>
          </a:p>
          <a:p>
            <a:pPr marL="228600" indent="-228600" fontAlgn="ctr">
              <a:spcBef>
                <a:spcPct val="20000"/>
              </a:spcBef>
              <a:buClr>
                <a:srgbClr val="1F497D"/>
              </a:buClr>
              <a:buSzPct val="75000"/>
              <a:buFontTx/>
              <a:buBlip>
                <a:blip r:embed="rId10"/>
              </a:buBlip>
              <a:defRPr/>
            </a:pPr>
            <a:r>
              <a:rPr lang="en-IN" sz="1200" kern="0" dirty="0">
                <a:ln>
                  <a:solidFill>
                    <a:prstClr val="white">
                      <a:alpha val="0"/>
                    </a:prstClr>
                  </a:solidFill>
                </a:ln>
                <a:solidFill>
                  <a:prstClr val="black">
                    <a:lumMod val="75000"/>
                    <a:lumOff val="25000"/>
                  </a:prstClr>
                </a:solidFill>
                <a:latin typeface="Calibri"/>
              </a:rPr>
              <a:t>Discuss with the customer about</a:t>
            </a:r>
          </a:p>
          <a:p>
            <a:pPr marL="628632" lvl="1" indent="-171450">
              <a:buFont typeface="Wingdings" pitchFamily="2" charset="2"/>
              <a:buChar char="q"/>
              <a:defRPr/>
            </a:pPr>
            <a:r>
              <a:rPr lang="en-IN" sz="1200" kern="0" dirty="0">
                <a:ln>
                  <a:solidFill>
                    <a:prstClr val="white">
                      <a:alpha val="0"/>
                    </a:prstClr>
                  </a:solidFill>
                </a:ln>
                <a:solidFill>
                  <a:prstClr val="black">
                    <a:lumMod val="75000"/>
                    <a:lumOff val="25000"/>
                  </a:prstClr>
                </a:solidFill>
                <a:latin typeface="Calibri"/>
              </a:rPr>
              <a:t>Virtualization decision Points</a:t>
            </a:r>
          </a:p>
          <a:p>
            <a:pPr marL="628632" lvl="1" indent="-171450">
              <a:buFont typeface="Wingdings" pitchFamily="2" charset="2"/>
              <a:buChar char="q"/>
              <a:defRPr/>
            </a:pPr>
            <a:r>
              <a:rPr lang="en-IN" sz="1200" kern="0" dirty="0">
                <a:ln>
                  <a:solidFill>
                    <a:prstClr val="white">
                      <a:alpha val="0"/>
                    </a:prstClr>
                  </a:solidFill>
                </a:ln>
                <a:solidFill>
                  <a:prstClr val="black">
                    <a:lumMod val="75000"/>
                    <a:lumOff val="25000"/>
                  </a:prstClr>
                </a:solidFill>
                <a:latin typeface="Calibri"/>
              </a:rPr>
              <a:t>Consolidation Dependencies</a:t>
            </a:r>
          </a:p>
          <a:p>
            <a:pPr marL="628632" lvl="1" indent="-171450">
              <a:buFont typeface="Wingdings" pitchFamily="2" charset="2"/>
              <a:buChar char="q"/>
              <a:defRPr/>
            </a:pPr>
            <a:r>
              <a:rPr lang="en-IN" sz="1200" kern="0" dirty="0">
                <a:ln>
                  <a:solidFill>
                    <a:prstClr val="white">
                      <a:alpha val="0"/>
                    </a:prstClr>
                  </a:solidFill>
                </a:ln>
                <a:solidFill>
                  <a:prstClr val="black">
                    <a:lumMod val="75000"/>
                    <a:lumOff val="25000"/>
                  </a:prstClr>
                </a:solidFill>
                <a:latin typeface="Calibri"/>
              </a:rPr>
              <a:t>Virtualize Strategies</a:t>
            </a:r>
          </a:p>
          <a:p>
            <a:pPr marL="628632" lvl="1" indent="-171450">
              <a:buFont typeface="Wingdings" pitchFamily="2" charset="2"/>
              <a:buChar char="q"/>
              <a:defRPr/>
            </a:pPr>
            <a:r>
              <a:rPr lang="en-IN" sz="1200" kern="0" dirty="0">
                <a:ln>
                  <a:solidFill>
                    <a:prstClr val="white">
                      <a:alpha val="0"/>
                    </a:prstClr>
                  </a:solidFill>
                </a:ln>
                <a:solidFill>
                  <a:prstClr val="black">
                    <a:lumMod val="75000"/>
                    <a:lumOff val="25000"/>
                  </a:prstClr>
                </a:solidFill>
                <a:latin typeface="Calibri"/>
              </a:rPr>
              <a:t>Gather Other costs involved in maintaining their environment</a:t>
            </a:r>
            <a:endParaRPr lang="en-US" sz="1200" kern="0" dirty="0">
              <a:ln>
                <a:solidFill>
                  <a:prstClr val="white">
                    <a:alpha val="0"/>
                  </a:prstClr>
                </a:solidFill>
              </a:ln>
              <a:solidFill>
                <a:prstClr val="black">
                  <a:lumMod val="75000"/>
                  <a:lumOff val="25000"/>
                </a:prstClr>
              </a:solidFill>
              <a:latin typeface="Calibri"/>
            </a:endParaRPr>
          </a:p>
        </p:txBody>
      </p:sp>
      <p:sp>
        <p:nvSpPr>
          <p:cNvPr id="30" name="Rectangle 29"/>
          <p:cNvSpPr/>
          <p:nvPr>
            <p:custDataLst>
              <p:tags r:id="rId3"/>
            </p:custDataLst>
          </p:nvPr>
        </p:nvSpPr>
        <p:spPr>
          <a:xfrm>
            <a:off x="3673874" y="1537752"/>
            <a:ext cx="301497" cy="484516"/>
          </a:xfrm>
          <a:prstGeom prst="rect">
            <a:avLst/>
          </a:prstGeom>
          <a:solidFill>
            <a:srgbClr val="005400"/>
          </a:solid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kern="0" dirty="0">
              <a:gradFill>
                <a:gsLst>
                  <a:gs pos="0">
                    <a:prstClr val="white"/>
                  </a:gs>
                  <a:gs pos="100000">
                    <a:prstClr val="white"/>
                  </a:gs>
                </a:gsLst>
                <a:lin ang="13500000" scaled="1"/>
              </a:gradFill>
              <a:effectLst>
                <a:outerShdw blurRad="38100" dist="38100" dir="2700000" algn="tl">
                  <a:srgbClr val="000000">
                    <a:alpha val="43137"/>
                  </a:srgbClr>
                </a:outerShdw>
              </a:effectLst>
              <a:latin typeface="Segoe" pitchFamily="34" charset="0"/>
            </a:endParaRPr>
          </a:p>
        </p:txBody>
      </p:sp>
      <p:grpSp>
        <p:nvGrpSpPr>
          <p:cNvPr id="31" name="Group 30"/>
          <p:cNvGrpSpPr/>
          <p:nvPr>
            <p:custDataLst>
              <p:tags r:id="rId4"/>
            </p:custDataLst>
          </p:nvPr>
        </p:nvGrpSpPr>
        <p:grpSpPr>
          <a:xfrm>
            <a:off x="6446042" y="1545483"/>
            <a:ext cx="2365451" cy="5312517"/>
            <a:chOff x="6298444" y="1755775"/>
            <a:chExt cx="2348911" cy="4610099"/>
          </a:xfrm>
          <a:gradFill>
            <a:gsLst>
              <a:gs pos="0">
                <a:sysClr val="window" lastClr="FFFFFF"/>
              </a:gs>
              <a:gs pos="100000">
                <a:srgbClr val="90AC97"/>
              </a:gs>
            </a:gsLst>
            <a:lin ang="3600000" scaled="0"/>
          </a:gradFill>
        </p:grpSpPr>
        <p:sp>
          <p:nvSpPr>
            <p:cNvPr id="32" name="Round Single Corner Rectangle 31"/>
            <p:cNvSpPr/>
            <p:nvPr/>
          </p:nvSpPr>
          <p:spPr>
            <a:xfrm>
              <a:off x="6648468" y="1755775"/>
              <a:ext cx="1998887" cy="484516"/>
            </a:xfrm>
            <a:prstGeom prst="round1Rect">
              <a:avLst>
                <a:gd name="adj" fmla="val 22275"/>
              </a:avLst>
            </a:prstGeom>
            <a:grp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fontAlgn="base">
                <a:lnSpc>
                  <a:spcPct val="90000"/>
                </a:lnSpc>
                <a:spcBef>
                  <a:spcPct val="0"/>
                </a:spcBef>
                <a:spcAft>
                  <a:spcPct val="0"/>
                </a:spcAft>
                <a:defRPr/>
              </a:pPr>
              <a:r>
                <a:rPr lang="en-US" sz="1600" kern="0" dirty="0" smtClean="0">
                  <a:ln>
                    <a:solidFill>
                      <a:prstClr val="white">
                        <a:alpha val="0"/>
                      </a:prstClr>
                    </a:solidFill>
                  </a:ln>
                  <a:solidFill>
                    <a:srgbClr val="404040"/>
                  </a:solidFill>
                  <a:latin typeface="Segoe UI Semibold" pitchFamily="34" charset="0"/>
                </a:rPr>
                <a:t>Day 3</a:t>
              </a:r>
              <a:endParaRPr lang="en-US" sz="1600" kern="0" dirty="0">
                <a:ln>
                  <a:solidFill>
                    <a:prstClr val="white">
                      <a:alpha val="0"/>
                    </a:prstClr>
                  </a:solidFill>
                </a:ln>
                <a:solidFill>
                  <a:srgbClr val="404040"/>
                </a:solidFill>
                <a:latin typeface="Segoe UI Semibold" pitchFamily="34" charset="0"/>
              </a:endParaRPr>
            </a:p>
          </p:txBody>
        </p:sp>
        <p:sp>
          <p:nvSpPr>
            <p:cNvPr id="33" name="Rectangle 32"/>
            <p:cNvSpPr/>
            <p:nvPr/>
          </p:nvSpPr>
          <p:spPr>
            <a:xfrm>
              <a:off x="6298444" y="2321043"/>
              <a:ext cx="2348911" cy="4044831"/>
            </a:xfrm>
            <a:prstGeom prst="rect">
              <a:avLst/>
            </a:prstGeom>
            <a:grpFill/>
            <a:ln w="12700" cap="flat" cmpd="sng" algn="ctr">
              <a:gradFill>
                <a:gsLst>
                  <a:gs pos="50000">
                    <a:sysClr val="window" lastClr="FFFFFF"/>
                  </a:gs>
                  <a:gs pos="100000">
                    <a:srgbClr val="90AC97"/>
                  </a:gs>
                </a:gsLst>
                <a:lin ang="3600000" scaled="0"/>
              </a:gradFill>
              <a:prstDash val="solid"/>
            </a:ln>
            <a:effectLst/>
          </p:spPr>
          <p:txBody>
            <a:bodyPr lIns="91440" rIns="91440" rtlCol="0" anchor="t">
              <a:noAutofit/>
            </a:bodyPr>
            <a:lstStyle/>
            <a:p>
              <a:pPr marL="228600" lvl="1" indent="-228600" fontAlgn="ctr">
                <a:spcBef>
                  <a:spcPct val="20000"/>
                </a:spcBef>
                <a:buClr>
                  <a:srgbClr val="1F497D"/>
                </a:buClr>
                <a:buSzPct val="75000"/>
                <a:buFontTx/>
                <a:buBlip>
                  <a:blip r:embed="rId10"/>
                </a:buBlip>
                <a:defRPr/>
              </a:pPr>
              <a:r>
                <a:rPr lang="en-IN" sz="1200" kern="0" dirty="0" smtClean="0">
                  <a:ln>
                    <a:solidFill>
                      <a:prstClr val="white">
                        <a:alpha val="0"/>
                      </a:prstClr>
                    </a:solidFill>
                  </a:ln>
                  <a:solidFill>
                    <a:prstClr val="black">
                      <a:lumMod val="75000"/>
                      <a:lumOff val="25000"/>
                    </a:prstClr>
                  </a:solidFill>
                  <a:latin typeface="Calibri"/>
                </a:rPr>
                <a:t>Review </a:t>
              </a:r>
              <a:r>
                <a:rPr lang="en-IN" sz="1200" kern="0" dirty="0">
                  <a:ln>
                    <a:solidFill>
                      <a:prstClr val="white">
                        <a:alpha val="0"/>
                      </a:prstClr>
                    </a:solidFill>
                  </a:ln>
                  <a:solidFill>
                    <a:prstClr val="black">
                      <a:lumMod val="75000"/>
                      <a:lumOff val="25000"/>
                    </a:prstClr>
                  </a:solidFill>
                  <a:latin typeface="Calibri"/>
                </a:rPr>
                <a:t>Identified Servers</a:t>
              </a:r>
            </a:p>
            <a:p>
              <a:pPr marL="228600" lvl="1" indent="-228600" fontAlgn="ctr">
                <a:spcBef>
                  <a:spcPct val="20000"/>
                </a:spcBef>
                <a:buClr>
                  <a:srgbClr val="1F497D"/>
                </a:buClr>
                <a:buSzPct val="75000"/>
                <a:buFontTx/>
                <a:buBlip>
                  <a:blip r:embed="rId10"/>
                </a:buBlip>
                <a:defRPr/>
              </a:pPr>
              <a:r>
                <a:rPr lang="en-IN" sz="1200" kern="0" dirty="0" smtClean="0">
                  <a:ln>
                    <a:solidFill>
                      <a:prstClr val="white">
                        <a:alpha val="0"/>
                      </a:prstClr>
                    </a:solidFill>
                  </a:ln>
                  <a:solidFill>
                    <a:prstClr val="black">
                      <a:lumMod val="75000"/>
                      <a:lumOff val="25000"/>
                    </a:prstClr>
                  </a:solidFill>
                  <a:latin typeface="Calibri"/>
                </a:rPr>
                <a:t>Gather </a:t>
              </a:r>
              <a:r>
                <a:rPr lang="en-IN" sz="1200" kern="0" dirty="0">
                  <a:ln>
                    <a:solidFill>
                      <a:prstClr val="white">
                        <a:alpha val="0"/>
                      </a:prstClr>
                    </a:solidFill>
                  </a:ln>
                  <a:solidFill>
                    <a:prstClr val="black">
                      <a:lumMod val="75000"/>
                      <a:lumOff val="25000"/>
                    </a:prstClr>
                  </a:solidFill>
                  <a:latin typeface="Calibri"/>
                </a:rPr>
                <a:t>data points for the Calculator</a:t>
              </a:r>
            </a:p>
            <a:p>
              <a:pPr marL="228600" lvl="1" indent="-228600" fontAlgn="ctr">
                <a:spcBef>
                  <a:spcPct val="20000"/>
                </a:spcBef>
                <a:buClr>
                  <a:srgbClr val="1F497D"/>
                </a:buClr>
                <a:buSzPct val="75000"/>
                <a:buFontTx/>
                <a:buBlip>
                  <a:blip r:embed="rId10"/>
                </a:buBlip>
                <a:defRPr/>
              </a:pPr>
              <a:r>
                <a:rPr lang="en-IN" sz="1200" kern="0" dirty="0" smtClean="0">
                  <a:ln>
                    <a:solidFill>
                      <a:prstClr val="white">
                        <a:alpha val="0"/>
                      </a:prstClr>
                    </a:solidFill>
                  </a:ln>
                  <a:solidFill>
                    <a:prstClr val="black">
                      <a:lumMod val="75000"/>
                      <a:lumOff val="25000"/>
                    </a:prstClr>
                  </a:solidFill>
                  <a:latin typeface="Calibri"/>
                </a:rPr>
                <a:t>Preliminary </a:t>
              </a:r>
              <a:r>
                <a:rPr lang="en-IN" sz="1200" kern="0" dirty="0">
                  <a:ln>
                    <a:solidFill>
                      <a:prstClr val="white">
                        <a:alpha val="0"/>
                      </a:prstClr>
                    </a:solidFill>
                  </a:ln>
                  <a:solidFill>
                    <a:prstClr val="black">
                      <a:lumMod val="75000"/>
                      <a:lumOff val="25000"/>
                    </a:prstClr>
                  </a:solidFill>
                  <a:latin typeface="Calibri"/>
                </a:rPr>
                <a:t>Instance Classification</a:t>
              </a:r>
            </a:p>
            <a:p>
              <a:pPr marL="228600" lvl="1" indent="-228600" fontAlgn="ctr">
                <a:spcBef>
                  <a:spcPct val="20000"/>
                </a:spcBef>
                <a:buClr>
                  <a:srgbClr val="1F497D"/>
                </a:buClr>
                <a:buSzPct val="75000"/>
                <a:buFontTx/>
                <a:buBlip>
                  <a:blip r:embed="rId10"/>
                </a:buBlip>
                <a:defRPr/>
              </a:pPr>
              <a:r>
                <a:rPr lang="en-IN" sz="1200" kern="0" dirty="0" smtClean="0">
                  <a:ln>
                    <a:solidFill>
                      <a:prstClr val="white">
                        <a:alpha val="0"/>
                      </a:prstClr>
                    </a:solidFill>
                  </a:ln>
                  <a:solidFill>
                    <a:prstClr val="black">
                      <a:lumMod val="75000"/>
                      <a:lumOff val="25000"/>
                    </a:prstClr>
                  </a:solidFill>
                  <a:latin typeface="Calibri"/>
                </a:rPr>
                <a:t>Consolidate </a:t>
              </a:r>
              <a:r>
                <a:rPr lang="en-IN" sz="1200" kern="0" dirty="0">
                  <a:ln>
                    <a:solidFill>
                      <a:prstClr val="white">
                        <a:alpha val="0"/>
                      </a:prstClr>
                    </a:solidFill>
                  </a:ln>
                  <a:solidFill>
                    <a:prstClr val="black">
                      <a:lumMod val="75000"/>
                      <a:lumOff val="25000"/>
                    </a:prstClr>
                  </a:solidFill>
                  <a:latin typeface="Calibri"/>
                </a:rPr>
                <a:t>Findings</a:t>
              </a:r>
              <a:endParaRPr lang="en-US" sz="1200" kern="0" dirty="0">
                <a:ln>
                  <a:solidFill>
                    <a:prstClr val="white">
                      <a:alpha val="0"/>
                    </a:prstClr>
                  </a:solidFill>
                </a:ln>
                <a:solidFill>
                  <a:prstClr val="black">
                    <a:lumMod val="75000"/>
                    <a:lumOff val="25000"/>
                  </a:prstClr>
                </a:solidFill>
                <a:latin typeface="Calibri"/>
              </a:endParaRPr>
            </a:p>
          </p:txBody>
        </p:sp>
      </p:grpSp>
      <p:sp>
        <p:nvSpPr>
          <p:cNvPr id="34" name="Rectangle 33"/>
          <p:cNvSpPr/>
          <p:nvPr>
            <p:custDataLst>
              <p:tags r:id="rId5"/>
            </p:custDataLst>
          </p:nvPr>
        </p:nvSpPr>
        <p:spPr>
          <a:xfrm>
            <a:off x="6446040" y="1553208"/>
            <a:ext cx="319290" cy="484516"/>
          </a:xfrm>
          <a:prstGeom prst="rect">
            <a:avLst/>
          </a:prstGeom>
          <a:solidFill>
            <a:srgbClr val="005400"/>
          </a:solid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kern="0" dirty="0">
              <a:gradFill>
                <a:gsLst>
                  <a:gs pos="0">
                    <a:prstClr val="white"/>
                  </a:gs>
                  <a:gs pos="100000">
                    <a:prstClr val="white"/>
                  </a:gs>
                </a:gsLst>
                <a:lin ang="13500000" scaled="1"/>
              </a:gradFill>
              <a:effectLst>
                <a:outerShdw blurRad="38100" dist="38100" dir="2700000" algn="tl">
                  <a:srgbClr val="000000">
                    <a:alpha val="43137"/>
                  </a:srgbClr>
                </a:outerShdw>
              </a:effectLst>
              <a:latin typeface="Segoe" pitchFamily="34" charset="0"/>
            </a:endParaRPr>
          </a:p>
        </p:txBody>
      </p:sp>
      <p:grpSp>
        <p:nvGrpSpPr>
          <p:cNvPr id="35" name="Group 34"/>
          <p:cNvGrpSpPr/>
          <p:nvPr>
            <p:custDataLst>
              <p:tags r:id="rId6"/>
            </p:custDataLst>
          </p:nvPr>
        </p:nvGrpSpPr>
        <p:grpSpPr>
          <a:xfrm>
            <a:off x="9139694" y="1537758"/>
            <a:ext cx="2379372" cy="5312517"/>
            <a:chOff x="6269915" y="1755775"/>
            <a:chExt cx="2377440" cy="4610099"/>
          </a:xfrm>
          <a:gradFill>
            <a:gsLst>
              <a:gs pos="0">
                <a:sysClr val="window" lastClr="FFFFFF"/>
              </a:gs>
              <a:gs pos="100000">
                <a:srgbClr val="90AC97"/>
              </a:gs>
            </a:gsLst>
            <a:lin ang="3600000" scaled="0"/>
          </a:gradFill>
        </p:grpSpPr>
        <p:sp>
          <p:nvSpPr>
            <p:cNvPr id="36" name="Round Single Corner Rectangle 35"/>
            <p:cNvSpPr/>
            <p:nvPr/>
          </p:nvSpPr>
          <p:spPr>
            <a:xfrm>
              <a:off x="6634830" y="1755775"/>
              <a:ext cx="2012525" cy="484516"/>
            </a:xfrm>
            <a:prstGeom prst="round1Rect">
              <a:avLst>
                <a:gd name="adj" fmla="val 22275"/>
              </a:avLst>
            </a:prstGeom>
            <a:grp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fontAlgn="base">
                <a:lnSpc>
                  <a:spcPct val="90000"/>
                </a:lnSpc>
                <a:spcBef>
                  <a:spcPct val="0"/>
                </a:spcBef>
                <a:spcAft>
                  <a:spcPct val="0"/>
                </a:spcAft>
                <a:defRPr/>
              </a:pPr>
              <a:r>
                <a:rPr lang="en-US" sz="1600" kern="0" dirty="0" smtClean="0">
                  <a:ln>
                    <a:solidFill>
                      <a:prstClr val="white">
                        <a:alpha val="0"/>
                      </a:prstClr>
                    </a:solidFill>
                  </a:ln>
                  <a:solidFill>
                    <a:srgbClr val="404040"/>
                  </a:solidFill>
                  <a:latin typeface="Segoe UI Semibold" pitchFamily="34" charset="0"/>
                </a:rPr>
                <a:t>Day 4</a:t>
              </a:r>
              <a:endParaRPr lang="en-US" sz="1600" kern="0" dirty="0">
                <a:ln>
                  <a:solidFill>
                    <a:prstClr val="white">
                      <a:alpha val="0"/>
                    </a:prstClr>
                  </a:solidFill>
                </a:ln>
                <a:solidFill>
                  <a:srgbClr val="404040"/>
                </a:solidFill>
                <a:latin typeface="Segoe UI Semibold" pitchFamily="34" charset="0"/>
              </a:endParaRPr>
            </a:p>
          </p:txBody>
        </p:sp>
        <p:sp>
          <p:nvSpPr>
            <p:cNvPr id="37" name="Rectangle 36"/>
            <p:cNvSpPr/>
            <p:nvPr/>
          </p:nvSpPr>
          <p:spPr>
            <a:xfrm>
              <a:off x="6269915" y="2321043"/>
              <a:ext cx="2377440" cy="4044831"/>
            </a:xfrm>
            <a:prstGeom prst="rect">
              <a:avLst/>
            </a:prstGeom>
            <a:grpFill/>
            <a:ln w="12700" cap="flat" cmpd="sng" algn="ctr">
              <a:gradFill>
                <a:gsLst>
                  <a:gs pos="50000">
                    <a:sysClr val="window" lastClr="FFFFFF"/>
                  </a:gs>
                  <a:gs pos="100000">
                    <a:srgbClr val="90AC97"/>
                  </a:gs>
                </a:gsLst>
                <a:lin ang="3600000" scaled="0"/>
              </a:gradFill>
              <a:prstDash val="solid"/>
            </a:ln>
            <a:effectLst/>
          </p:spPr>
          <p:txBody>
            <a:bodyPr lIns="91440" rIns="91440" rtlCol="0" anchor="t">
              <a:noAutofit/>
            </a:bodyPr>
            <a:lstStyle/>
            <a:p>
              <a:pPr marL="228600" lvl="1" indent="-228600" fontAlgn="ctr">
                <a:spcBef>
                  <a:spcPct val="20000"/>
                </a:spcBef>
                <a:buClr>
                  <a:srgbClr val="1F497D"/>
                </a:buClr>
                <a:buSzPct val="75000"/>
                <a:buFontTx/>
                <a:buBlip>
                  <a:blip r:embed="rId10"/>
                </a:buBlip>
                <a:defRPr/>
              </a:pPr>
              <a:r>
                <a:rPr lang="en-IN" sz="1200" kern="0" dirty="0" smtClean="0">
                  <a:ln>
                    <a:solidFill>
                      <a:prstClr val="white">
                        <a:alpha val="0"/>
                      </a:prstClr>
                    </a:solidFill>
                  </a:ln>
                  <a:solidFill>
                    <a:prstClr val="black">
                      <a:lumMod val="75000"/>
                      <a:lumOff val="25000"/>
                    </a:prstClr>
                  </a:solidFill>
                  <a:latin typeface="Calibri"/>
                </a:rPr>
                <a:t>Document </a:t>
              </a:r>
              <a:r>
                <a:rPr lang="en-IN" sz="1200" kern="0" dirty="0">
                  <a:ln>
                    <a:solidFill>
                      <a:prstClr val="white">
                        <a:alpha val="0"/>
                      </a:prstClr>
                    </a:solidFill>
                  </a:ln>
                  <a:solidFill>
                    <a:prstClr val="black">
                      <a:lumMod val="75000"/>
                      <a:lumOff val="25000"/>
                    </a:prstClr>
                  </a:solidFill>
                  <a:latin typeface="Calibri"/>
                </a:rPr>
                <a:t>&amp; Present Findings</a:t>
              </a:r>
            </a:p>
            <a:p>
              <a:pPr marL="228600" lvl="1" indent="-228600" fontAlgn="ctr">
                <a:spcBef>
                  <a:spcPct val="20000"/>
                </a:spcBef>
                <a:buClr>
                  <a:srgbClr val="1F497D"/>
                </a:buClr>
                <a:buSzPct val="75000"/>
                <a:buFontTx/>
                <a:buBlip>
                  <a:blip r:embed="rId10"/>
                </a:buBlip>
                <a:defRPr/>
              </a:pPr>
              <a:r>
                <a:rPr lang="en-IN" sz="1200" kern="0" dirty="0" smtClean="0">
                  <a:ln>
                    <a:solidFill>
                      <a:prstClr val="white">
                        <a:alpha val="0"/>
                      </a:prstClr>
                    </a:solidFill>
                  </a:ln>
                  <a:solidFill>
                    <a:prstClr val="black">
                      <a:lumMod val="75000"/>
                      <a:lumOff val="25000"/>
                    </a:prstClr>
                  </a:solidFill>
                  <a:latin typeface="Calibri"/>
                </a:rPr>
                <a:t>Discuss </a:t>
              </a:r>
              <a:r>
                <a:rPr lang="en-IN" sz="1200" kern="0" dirty="0">
                  <a:ln>
                    <a:solidFill>
                      <a:prstClr val="white">
                        <a:alpha val="0"/>
                      </a:prstClr>
                    </a:solidFill>
                  </a:ln>
                  <a:solidFill>
                    <a:prstClr val="black">
                      <a:lumMod val="75000"/>
                      <a:lumOff val="25000"/>
                    </a:prstClr>
                  </a:solidFill>
                  <a:latin typeface="Calibri"/>
                </a:rPr>
                <a:t>Next Steps</a:t>
              </a:r>
            </a:p>
            <a:p>
              <a:pPr marL="228600" lvl="1" indent="-228600" fontAlgn="ctr">
                <a:spcBef>
                  <a:spcPct val="20000"/>
                </a:spcBef>
                <a:buClr>
                  <a:srgbClr val="1F497D"/>
                </a:buClr>
                <a:buSzPct val="75000"/>
                <a:buFontTx/>
                <a:buBlip>
                  <a:blip r:embed="rId10"/>
                </a:buBlip>
                <a:defRPr/>
              </a:pPr>
              <a:r>
                <a:rPr lang="en-IN" sz="1200" kern="0" dirty="0" smtClean="0">
                  <a:ln>
                    <a:solidFill>
                      <a:prstClr val="white">
                        <a:alpha val="0"/>
                      </a:prstClr>
                    </a:solidFill>
                  </a:ln>
                  <a:solidFill>
                    <a:prstClr val="black">
                      <a:lumMod val="75000"/>
                      <a:lumOff val="25000"/>
                    </a:prstClr>
                  </a:solidFill>
                  <a:latin typeface="Calibri"/>
                </a:rPr>
                <a:t>Wrap </a:t>
              </a:r>
              <a:r>
                <a:rPr lang="en-IN" sz="1200" kern="0" dirty="0">
                  <a:ln>
                    <a:solidFill>
                      <a:prstClr val="white">
                        <a:alpha val="0"/>
                      </a:prstClr>
                    </a:solidFill>
                  </a:ln>
                  <a:solidFill>
                    <a:prstClr val="black">
                      <a:lumMod val="75000"/>
                      <a:lumOff val="25000"/>
                    </a:prstClr>
                  </a:solidFill>
                  <a:latin typeface="Calibri"/>
                </a:rPr>
                <a:t>up the </a:t>
              </a:r>
              <a:r>
                <a:rPr lang="en-IN" sz="1200" kern="0" dirty="0" smtClean="0">
                  <a:ln>
                    <a:solidFill>
                      <a:prstClr val="white">
                        <a:alpha val="0"/>
                      </a:prstClr>
                    </a:solidFill>
                  </a:ln>
                  <a:solidFill>
                    <a:prstClr val="black">
                      <a:lumMod val="75000"/>
                      <a:lumOff val="25000"/>
                    </a:prstClr>
                  </a:solidFill>
                  <a:latin typeface="Calibri"/>
                </a:rPr>
                <a:t>Engagement</a:t>
              </a:r>
              <a:endParaRPr lang="en-US" sz="1200" kern="0" dirty="0">
                <a:ln>
                  <a:solidFill>
                    <a:prstClr val="white">
                      <a:alpha val="0"/>
                    </a:prstClr>
                  </a:solidFill>
                </a:ln>
                <a:solidFill>
                  <a:prstClr val="black">
                    <a:lumMod val="75000"/>
                    <a:lumOff val="25000"/>
                  </a:prstClr>
                </a:solidFill>
                <a:latin typeface="Calibri"/>
              </a:endParaRPr>
            </a:p>
          </p:txBody>
        </p:sp>
      </p:grpSp>
      <p:sp>
        <p:nvSpPr>
          <p:cNvPr id="38" name="Rectangle 37"/>
          <p:cNvSpPr/>
          <p:nvPr>
            <p:custDataLst>
              <p:tags r:id="rId7"/>
            </p:custDataLst>
          </p:nvPr>
        </p:nvSpPr>
        <p:spPr>
          <a:xfrm>
            <a:off x="9139695" y="1537752"/>
            <a:ext cx="317315" cy="484516"/>
          </a:xfrm>
          <a:prstGeom prst="rect">
            <a:avLst/>
          </a:prstGeom>
          <a:solidFill>
            <a:srgbClr val="005400"/>
          </a:solid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kern="0" dirty="0">
              <a:gradFill>
                <a:gsLst>
                  <a:gs pos="0">
                    <a:prstClr val="white"/>
                  </a:gs>
                  <a:gs pos="100000">
                    <a:prstClr val="white"/>
                  </a:gs>
                </a:gsLst>
                <a:lin ang="13500000" scaled="1"/>
              </a:gradFill>
              <a:effectLst>
                <a:outerShdw blurRad="38100" dist="38100" dir="2700000" algn="tl">
                  <a:srgbClr val="000000">
                    <a:alpha val="43137"/>
                  </a:srgbClr>
                </a:outerShdw>
              </a:effectLst>
              <a:latin typeface="Segoe" pitchFamily="34" charset="0"/>
            </a:endParaRPr>
          </a:p>
        </p:txBody>
      </p:sp>
      <p:sp>
        <p:nvSpPr>
          <p:cNvPr id="39" name="Round Single Corner Rectangle 38"/>
          <p:cNvSpPr/>
          <p:nvPr/>
        </p:nvSpPr>
        <p:spPr>
          <a:xfrm>
            <a:off x="3975678" y="1542020"/>
            <a:ext cx="2009486" cy="484516"/>
          </a:xfrm>
          <a:prstGeom prst="round1Rect">
            <a:avLst>
              <a:gd name="adj" fmla="val 22275"/>
            </a:avLst>
          </a:prstGeom>
          <a:gradFill rotWithShape="1">
            <a:gsLst>
              <a:gs pos="0">
                <a:sysClr val="window" lastClr="FFFFFF"/>
              </a:gs>
              <a:gs pos="100000">
                <a:srgbClr val="90AC97"/>
              </a:gs>
            </a:gsLst>
            <a:lin ang="3600000" scaled="0"/>
          </a:grad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fontAlgn="base">
              <a:lnSpc>
                <a:spcPct val="90000"/>
              </a:lnSpc>
              <a:spcBef>
                <a:spcPct val="0"/>
              </a:spcBef>
              <a:spcAft>
                <a:spcPct val="0"/>
              </a:spcAft>
              <a:defRPr/>
            </a:pPr>
            <a:r>
              <a:rPr lang="en-US" sz="1600" kern="0" dirty="0" smtClean="0">
                <a:ln>
                  <a:solidFill>
                    <a:prstClr val="white">
                      <a:alpha val="0"/>
                    </a:prstClr>
                  </a:solidFill>
                </a:ln>
                <a:solidFill>
                  <a:srgbClr val="404040"/>
                </a:solidFill>
                <a:latin typeface="Segoe UI Semibold" pitchFamily="34" charset="0"/>
              </a:rPr>
              <a:t>Day 2</a:t>
            </a:r>
            <a:endParaRPr lang="en-US" sz="1600" kern="0" dirty="0">
              <a:ln>
                <a:solidFill>
                  <a:prstClr val="white">
                    <a:alpha val="0"/>
                  </a:prstClr>
                </a:solidFill>
              </a:ln>
              <a:solidFill>
                <a:srgbClr val="404040"/>
              </a:solidFill>
              <a:latin typeface="Segoe UI Semibold" pitchFamily="34" charset="0"/>
            </a:endParaRPr>
          </a:p>
        </p:txBody>
      </p:sp>
    </p:spTree>
    <p:extLst>
      <p:ext uri="{BB962C8B-B14F-4D97-AF65-F5344CB8AC3E}">
        <p14:creationId xmlns:p14="http://schemas.microsoft.com/office/powerpoint/2010/main" val="123502077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graphicFrame>
        <p:nvGraphicFramePr>
          <p:cNvPr id="37" name="Table 36"/>
          <p:cNvGraphicFramePr>
            <a:graphicFrameLocks noGrp="1"/>
          </p:cNvGraphicFramePr>
          <p:nvPr>
            <p:extLst>
              <p:ext uri="{D42A27DB-BD31-4B8C-83A1-F6EECF244321}">
                <p14:modId xmlns:p14="http://schemas.microsoft.com/office/powerpoint/2010/main" val="4195111089"/>
              </p:ext>
            </p:extLst>
          </p:nvPr>
        </p:nvGraphicFramePr>
        <p:xfrm>
          <a:off x="445578" y="853699"/>
          <a:ext cx="4839346" cy="1493520"/>
        </p:xfrm>
        <a:graphic>
          <a:graphicData uri="http://schemas.openxmlformats.org/drawingml/2006/table">
            <a:tbl>
              <a:tblPr firstRow="1" bandRow="1">
                <a:tableStyleId>{7E9639D4-E3E2-4D34-9284-5A2195B3D0D7}</a:tableStyleId>
              </a:tblPr>
              <a:tblGrid>
                <a:gridCol w="1408762"/>
                <a:gridCol w="3430584"/>
              </a:tblGrid>
              <a:tr h="0">
                <a:tc>
                  <a:txBody>
                    <a:bodyPr/>
                    <a:lstStyle/>
                    <a:p>
                      <a:r>
                        <a:rPr lang="en-US" sz="1400" dirty="0" smtClean="0"/>
                        <a:t>Topic</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Resource (Why consolidate)</a:t>
                      </a:r>
                      <a:endParaRPr lang="en-US" sz="1400" dirty="0"/>
                    </a:p>
                  </a:txBody>
                  <a:tcPr>
                    <a:lnB w="12700" cap="flat" cmpd="sng" algn="ctr">
                      <a:solidFill>
                        <a:schemeClr val="tx1"/>
                      </a:solidFill>
                      <a:prstDash val="solid"/>
                      <a:round/>
                      <a:headEnd type="none" w="med" len="med"/>
                      <a:tailEnd type="none" w="med" len="med"/>
                    </a:lnB>
                  </a:tcPr>
                </a:tc>
              </a:tr>
              <a:tr h="831888">
                <a:tc>
                  <a:txBody>
                    <a:bodyPr/>
                    <a:lstStyle/>
                    <a:p>
                      <a:pPr algn="l"/>
                      <a:r>
                        <a:rPr lang="en-US" sz="1400" dirty="0" smtClean="0"/>
                        <a:t>Benefits on SQL Server consolidation/virtualization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3"/>
                        </a:rPr>
                        <a:t>SQL Server 2008 R2 Consolidation Datasheet</a:t>
                      </a:r>
                      <a:endParaRPr lang="en-US" sz="1200" kern="12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4"/>
                        </a:rPr>
                        <a:t>SQL Server 2008 Consolidation Whitepaper</a:t>
                      </a:r>
                      <a:endParaRPr lang="en-US" sz="1200" kern="1200" dirty="0" smtClean="0">
                        <a:effectLst/>
                      </a:endParaRPr>
                    </a:p>
                    <a:p>
                      <a:pPr>
                        <a:spcBef>
                          <a:spcPts val="0"/>
                        </a:spcBef>
                        <a:spcAft>
                          <a:spcPts val="0"/>
                        </a:spcAft>
                      </a:pPr>
                      <a:r>
                        <a:rPr lang="en-US" sz="1200" u="sng" kern="1200" dirty="0" smtClean="0">
                          <a:effectLst/>
                          <a:hlinkClick r:id="rId5"/>
                        </a:rPr>
                        <a:t>SQL Server 2008 R2 Virtualization Datasheet</a:t>
                      </a:r>
                      <a:r>
                        <a:rPr lang="en-US" sz="1200" u="sng" kern="1200" dirty="0" smtClean="0">
                          <a:effectLst/>
                        </a:rPr>
                        <a:t> </a:t>
                      </a:r>
                      <a:endParaRPr lang="en-US" sz="1200" kern="12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6"/>
                        </a:rPr>
                        <a:t>SQL Server 2008 R2 Licensing</a:t>
                      </a:r>
                      <a:r>
                        <a:rPr lang="en-US" sz="1200" u="sng" kern="1200" dirty="0" smtClean="0">
                          <a:effectLst/>
                        </a:rPr>
                        <a:t> </a:t>
                      </a:r>
                      <a:r>
                        <a:rPr lang="en-US" sz="1200" u="none" kern="1200" dirty="0" smtClean="0">
                          <a:effectLst/>
                        </a:rPr>
                        <a:t>and </a:t>
                      </a:r>
                      <a:r>
                        <a:rPr lang="en-US" sz="1200" u="none" kern="1200" dirty="0" smtClean="0">
                          <a:effectLst/>
                          <a:hlinkClick r:id="rId7"/>
                        </a:rPr>
                        <a:t>web site</a:t>
                      </a:r>
                      <a:endParaRPr lang="en-US" sz="1200" u="none" kern="12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8"/>
                        </a:rPr>
                        <a:t>Support policy for SQL Server virtualization</a:t>
                      </a:r>
                      <a:r>
                        <a:rPr lang="en-US" sz="1200" u="sng" kern="1200" dirty="0" smtClean="0">
                          <a:effectLst/>
                        </a:rPr>
                        <a:t/>
                      </a:r>
                      <a:br>
                        <a:rPr lang="en-US" sz="1200" u="sng" kern="1200" dirty="0" smtClean="0">
                          <a:effectLst/>
                        </a:rPr>
                      </a:br>
                      <a:r>
                        <a:rPr lang="en-US" sz="1200" u="sng" kern="1200" dirty="0" smtClean="0">
                          <a:effectLst/>
                          <a:hlinkClick r:id="rId9"/>
                        </a:rPr>
                        <a:t>SQL Server Consolidation Guidance</a:t>
                      </a:r>
                      <a:r>
                        <a:rPr lang="en-US" sz="1200" u="sng" kern="1200" dirty="0" smtClean="0">
                          <a:effectLst/>
                        </a:rPr>
                        <a:t> </a:t>
                      </a:r>
                      <a:endParaRPr lang="en-US" sz="1200" u="sng" kern="1200" dirty="0" smtClean="0">
                        <a:solidFill>
                          <a:schemeClr val="bg2"/>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497936637"/>
              </p:ext>
            </p:extLst>
          </p:nvPr>
        </p:nvGraphicFramePr>
        <p:xfrm>
          <a:off x="5934572" y="807203"/>
          <a:ext cx="5007245" cy="2042160"/>
        </p:xfrm>
        <a:graphic>
          <a:graphicData uri="http://schemas.openxmlformats.org/drawingml/2006/table">
            <a:tbl>
              <a:tblPr firstRow="1" bandRow="1">
                <a:tableStyleId>{7E9639D4-E3E2-4D34-9284-5A2195B3D0D7}</a:tableStyleId>
              </a:tblPr>
              <a:tblGrid>
                <a:gridCol w="1064883"/>
                <a:gridCol w="3942362"/>
              </a:tblGrid>
              <a:tr h="0">
                <a:tc>
                  <a:txBody>
                    <a:bodyPr/>
                    <a:lstStyle/>
                    <a:p>
                      <a:r>
                        <a:rPr lang="en-US" sz="1400" dirty="0" smtClean="0"/>
                        <a:t>Topic</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Resource (Comparison)</a:t>
                      </a:r>
                      <a:endParaRPr lang="en-US" sz="1400" dirty="0"/>
                    </a:p>
                  </a:txBody>
                  <a:tcPr>
                    <a:lnB w="12700" cap="flat" cmpd="sng" algn="ctr">
                      <a:solidFill>
                        <a:schemeClr val="tx1"/>
                      </a:solidFill>
                      <a:prstDash val="solid"/>
                      <a:round/>
                      <a:headEnd type="none" w="med" len="med"/>
                      <a:tailEnd type="none" w="med" len="med"/>
                    </a:lnB>
                  </a:tcPr>
                </a:tc>
              </a:tr>
              <a:tr h="831888">
                <a:tc>
                  <a:txBody>
                    <a:bodyPr/>
                    <a:lstStyle/>
                    <a:p>
                      <a:pPr algn="l"/>
                      <a:r>
                        <a:rPr lang="en-US" sz="1400" dirty="0" smtClean="0"/>
                        <a:t>Compare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sng" kern="1200" dirty="0" smtClean="0">
                          <a:solidFill>
                            <a:schemeClr val="tx1"/>
                          </a:solidFill>
                          <a:effectLst/>
                          <a:latin typeface="+mn-lt"/>
                          <a:ea typeface="+mn-ea"/>
                          <a:cs typeface="+mn-cs"/>
                          <a:hlinkClick r:id="rId10"/>
                        </a:rPr>
                        <a:t>Cost Comparison Calculator</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1"/>
                        </a:rPr>
                        <a:t>Hyper-V Calculator</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2"/>
                        </a:rPr>
                        <a:t>Why Hyper-V for existing VMware customers?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3"/>
                        </a:rPr>
                        <a:t>Hyper-V vs. VMware operational cost comparison</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4"/>
                        </a:rPr>
                        <a:t>Hyper-V vs. VMware cost comparison white paper</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5"/>
                        </a:rPr>
                        <a:t>Hyper-V vs. VMware cost comparison video</a:t>
                      </a:r>
                      <a:endParaRPr lang="en-US" sz="1200" u="sng"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hlinkClick r:id="rId13"/>
                        </a:rPr>
                        <a:t>Hyper-V vs. VMware ongoing cost comparison</a:t>
                      </a:r>
                      <a:endParaRPr lang="en-US" sz="1200" u="none"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16"/>
                        </a:rPr>
                        <a:t>Debunk VMware cost calculator from </a:t>
                      </a:r>
                      <a:r>
                        <a:rPr lang="en-US" sz="1200" u="sng" kern="1200" dirty="0" err="1" smtClean="0">
                          <a:solidFill>
                            <a:schemeClr val="tx1"/>
                          </a:solidFill>
                          <a:effectLst/>
                          <a:latin typeface="+mn-lt"/>
                          <a:ea typeface="+mn-ea"/>
                          <a:cs typeface="+mn-cs"/>
                          <a:hlinkClick r:id="rId16"/>
                        </a:rPr>
                        <a:t>Taneja</a:t>
                      </a:r>
                      <a:r>
                        <a:rPr lang="en-US" sz="1200" u="sng" kern="1200" dirty="0" smtClean="0">
                          <a:solidFill>
                            <a:schemeClr val="tx1"/>
                          </a:solidFill>
                          <a:effectLst/>
                          <a:latin typeface="+mn-lt"/>
                          <a:ea typeface="+mn-ea"/>
                          <a:cs typeface="+mn-cs"/>
                          <a:hlinkClick r:id="rId16"/>
                        </a:rPr>
                        <a:t> Group</a:t>
                      </a:r>
                      <a:endParaRPr lang="en-US" sz="1200" u="sng"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hlinkClick r:id="rId17"/>
                        </a:rPr>
                        <a:t>Hyper-V is the best virtualization for SQL Server</a:t>
                      </a:r>
                      <a:endParaRPr lang="en-US" sz="1200" u="none"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895043437"/>
              </p:ext>
            </p:extLst>
          </p:nvPr>
        </p:nvGraphicFramePr>
        <p:xfrm>
          <a:off x="2864586" y="3324388"/>
          <a:ext cx="5922938" cy="2953791"/>
        </p:xfrm>
        <a:graphic>
          <a:graphicData uri="http://schemas.openxmlformats.org/drawingml/2006/table">
            <a:tbl>
              <a:tblPr firstRow="1" bandRow="1">
                <a:tableStyleId>{7E9639D4-E3E2-4D34-9284-5A2195B3D0D7}</a:tableStyleId>
              </a:tblPr>
              <a:tblGrid>
                <a:gridCol w="1878887"/>
                <a:gridCol w="4044051"/>
              </a:tblGrid>
              <a:tr h="320842">
                <a:tc>
                  <a:txBody>
                    <a:bodyPr/>
                    <a:lstStyle/>
                    <a:p>
                      <a:r>
                        <a:rPr lang="en-US" sz="1400" dirty="0" smtClean="0"/>
                        <a:t>Topic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Resource (How to Plan &amp; Deploy)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140">
                <a:tc>
                  <a:txBody>
                    <a:bodyPr/>
                    <a:lstStyle/>
                    <a:p>
                      <a:pPr algn="l"/>
                      <a:r>
                        <a:rPr lang="en-US" sz="1400" dirty="0" smtClean="0"/>
                        <a:t>Windows / Hyper-V</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sng" kern="1200" dirty="0" smtClean="0">
                          <a:effectLst/>
                          <a:hlinkClick r:id="rId18"/>
                        </a:rPr>
                        <a:t>Windows Server Virtualization Guide</a:t>
                      </a:r>
                      <a:endParaRPr lang="en-US" sz="1200" kern="1200" dirty="0" smtClean="0">
                        <a:effectLst/>
                      </a:endParaRPr>
                    </a:p>
                    <a:p>
                      <a:r>
                        <a:rPr lang="en-US" sz="1200" u="sng" kern="1200" dirty="0" smtClean="0">
                          <a:effectLst/>
                          <a:hlinkClick r:id="rId19"/>
                        </a:rPr>
                        <a:t>Hyper-V VM Processor Compatibility</a:t>
                      </a:r>
                      <a:endParaRPr lang="en-US" sz="1200" u="sng"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829">
                <a:tc>
                  <a:txBody>
                    <a:bodyPr/>
                    <a:lstStyle/>
                    <a:p>
                      <a:pPr algn="l"/>
                      <a:r>
                        <a:rPr lang="en-US" sz="1400" dirty="0" smtClean="0"/>
                        <a:t>Partner resources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sng" kern="1200" dirty="0" smtClean="0">
                          <a:effectLst/>
                          <a:hlinkClick r:id="rId20"/>
                        </a:rPr>
                        <a:t>SQL Server Consolidation on IBM x3850 servers</a:t>
                      </a:r>
                      <a:endParaRPr lang="en-US" sz="1200" kern="1200" dirty="0" smtClean="0">
                        <a:effectLst/>
                      </a:endParaRPr>
                    </a:p>
                    <a:p>
                      <a:r>
                        <a:rPr lang="en-US" sz="1200" u="sng" kern="1200" dirty="0" smtClean="0">
                          <a:effectLst/>
                          <a:hlinkClick r:id="rId21"/>
                        </a:rPr>
                        <a:t>NetApp SQL Server Consolidation/Virtualization</a:t>
                      </a:r>
                      <a:endParaRPr lang="en-US"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292">
                <a:tc>
                  <a:txBody>
                    <a:bodyPr/>
                    <a:lstStyle/>
                    <a:p>
                      <a:pPr algn="l"/>
                      <a:r>
                        <a:rPr lang="en-US" sz="1400" dirty="0" smtClean="0"/>
                        <a:t>Tools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sng" kern="1200" dirty="0" smtClean="0">
                          <a:effectLst/>
                          <a:hlinkClick r:id="rId22"/>
                        </a:rPr>
                        <a:t>Consolidation Planning Tool for SQL</a:t>
                      </a:r>
                      <a:r>
                        <a:rPr lang="en-US" sz="1200" u="sng" kern="1200" baseline="0" dirty="0" smtClean="0">
                          <a:effectLst/>
                          <a:hlinkClick r:id="rId22"/>
                        </a:rPr>
                        <a:t> Server</a:t>
                      </a:r>
                      <a:endParaRPr lang="en-US" sz="1200" kern="1200" dirty="0" smtClean="0">
                        <a:effectLst/>
                      </a:endParaRPr>
                    </a:p>
                    <a:p>
                      <a:r>
                        <a:rPr lang="en-US" sz="1200" u="sng" kern="1200" dirty="0" smtClean="0">
                          <a:effectLst/>
                          <a:hlinkClick r:id="rId23"/>
                        </a:rPr>
                        <a:t>MAP Toolkit</a:t>
                      </a:r>
                      <a:r>
                        <a:rPr lang="en-US" sz="1200" kern="1200" dirty="0" smtClean="0">
                          <a:effectLst/>
                        </a:rPr>
                        <a:t> </a:t>
                      </a: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24"/>
                        </a:rPr>
                        <a:t>Offline Virtual Machine Servicing Tool 2.1</a:t>
                      </a:r>
                      <a:endParaRPr lang="en-US"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1888">
                <a:tc>
                  <a:txBody>
                    <a:bodyPr/>
                    <a:lstStyle/>
                    <a:p>
                      <a:pPr algn="l"/>
                      <a:r>
                        <a:rPr lang="en-US" sz="1400" dirty="0" smtClean="0"/>
                        <a:t>Plan</a:t>
                      </a:r>
                      <a:r>
                        <a:rPr lang="en-US" sz="1400" baseline="0" dirty="0" smtClean="0"/>
                        <a:t> &amp; Deploy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25"/>
                        </a:rPr>
                        <a:t>Consolidation using SQL Server 2008</a:t>
                      </a:r>
                      <a:r>
                        <a:rPr lang="en-US" sz="1200" kern="1200" dirty="0" smtClean="0">
                          <a:effectLst/>
                        </a:rPr>
                        <a:t> </a:t>
                      </a: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26"/>
                        </a:rPr>
                        <a:t>SQL Server Virtualization with Hyper-V</a:t>
                      </a:r>
                      <a:endParaRPr lang="en-US" sz="1200" kern="12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27"/>
                        </a:rPr>
                        <a:t>Managing SQL Server Virtual Appliances</a:t>
                      </a:r>
                      <a:endParaRPr lang="en-US" sz="1200" kern="1200" dirty="0" smtClean="0">
                        <a:effectLst/>
                      </a:endParaRPr>
                    </a:p>
                    <a:p>
                      <a:r>
                        <a:rPr lang="en-US" sz="1200" u="sng" kern="1200" dirty="0" smtClean="0">
                          <a:effectLst/>
                          <a:hlinkClick r:id="rId28"/>
                        </a:rPr>
                        <a:t>Analysis Services Consolidation Guidance</a:t>
                      </a:r>
                      <a:endParaRPr lang="en-US" sz="1200" u="sng" kern="1200" dirty="0" smtClean="0">
                        <a:effectLst/>
                      </a:endParaRPr>
                    </a:p>
                    <a:p>
                      <a:r>
                        <a:rPr lang="en-US" sz="1200" u="none" kern="1200" dirty="0" smtClean="0">
                          <a:solidFill>
                            <a:schemeClr val="dk1"/>
                          </a:solidFill>
                          <a:effectLst/>
                          <a:latin typeface="+mn-lt"/>
                          <a:ea typeface="+mn-ea"/>
                          <a:cs typeface="+mn-cs"/>
                          <a:hlinkClick r:id="rId29"/>
                        </a:rPr>
                        <a:t>Onboarding SQL Server Private Cloud Environment</a:t>
                      </a:r>
                      <a:endParaRPr lang="en-US" sz="1200" u="none"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7898493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graphicFrame>
        <p:nvGraphicFramePr>
          <p:cNvPr id="6" name="Table 5"/>
          <p:cNvGraphicFramePr>
            <a:graphicFrameLocks noGrp="1"/>
          </p:cNvGraphicFramePr>
          <p:nvPr>
            <p:extLst>
              <p:ext uri="{D42A27DB-BD31-4B8C-83A1-F6EECF244321}">
                <p14:modId xmlns:p14="http://schemas.microsoft.com/office/powerpoint/2010/main" val="1272139112"/>
              </p:ext>
            </p:extLst>
          </p:nvPr>
        </p:nvGraphicFramePr>
        <p:xfrm>
          <a:off x="1115881" y="1117169"/>
          <a:ext cx="7067227" cy="5237050"/>
        </p:xfrm>
        <a:graphic>
          <a:graphicData uri="http://schemas.openxmlformats.org/drawingml/2006/table">
            <a:tbl>
              <a:tblPr firstRow="1" bandRow="1">
                <a:tableStyleId>{7E9639D4-E3E2-4D34-9284-5A2195B3D0D7}</a:tableStyleId>
              </a:tblPr>
              <a:tblGrid>
                <a:gridCol w="1908708"/>
                <a:gridCol w="5158519"/>
              </a:tblGrid>
              <a:tr h="328112">
                <a:tc>
                  <a:txBody>
                    <a:bodyPr/>
                    <a:lstStyle/>
                    <a:p>
                      <a:r>
                        <a:rPr lang="en-US" sz="1400" dirty="0" smtClean="0"/>
                        <a:t>Topic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Resource (What to consider)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12">
                <a:tc>
                  <a:txBody>
                    <a:bodyPr/>
                    <a:lstStyle/>
                    <a:p>
                      <a:pPr algn="l"/>
                      <a:r>
                        <a:rPr lang="en-US" sz="1400" dirty="0" smtClean="0"/>
                        <a:t>Security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3"/>
                        </a:rPr>
                        <a:t>Hyper-V Security Guide</a:t>
                      </a:r>
                      <a:endParaRPr lang="en-US"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12">
                <a:tc>
                  <a:txBody>
                    <a:bodyPr/>
                    <a:lstStyle/>
                    <a:p>
                      <a:pPr algn="l"/>
                      <a:r>
                        <a:rPr lang="en-US" sz="1400" dirty="0" smtClean="0"/>
                        <a:t>HA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4"/>
                        </a:rPr>
                        <a:t>Hyper-V Live Migration Architecture</a:t>
                      </a:r>
                      <a:endParaRPr lang="en-US"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3476">
                <a:tc>
                  <a:txBody>
                    <a:bodyPr/>
                    <a:lstStyle/>
                    <a:p>
                      <a:pPr algn="l"/>
                      <a:r>
                        <a:rPr lang="en-US" sz="1400" dirty="0" smtClean="0"/>
                        <a:t>Resource</a:t>
                      </a:r>
                      <a:r>
                        <a:rPr lang="en-US" sz="1400" baseline="0" dirty="0" smtClean="0"/>
                        <a:t> Management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sng" kern="1200" dirty="0" smtClean="0">
                          <a:effectLst/>
                          <a:hlinkClick r:id="rId5"/>
                        </a:rPr>
                        <a:t>Server Memory Options</a:t>
                      </a:r>
                      <a:endParaRPr lang="en-US" sz="1200" kern="1200" dirty="0" smtClean="0">
                        <a:effectLst/>
                      </a:endParaRPr>
                    </a:p>
                    <a:p>
                      <a:r>
                        <a:rPr lang="en-US" sz="1200" u="sng" kern="1200" dirty="0" smtClean="0">
                          <a:effectLst/>
                          <a:hlinkClick r:id="rId6"/>
                        </a:rPr>
                        <a:t>Affinity mask Option</a:t>
                      </a:r>
                      <a:endParaRPr lang="en-US" sz="1200" kern="12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7"/>
                        </a:rPr>
                        <a:t>Resource Governor Whitepaper</a:t>
                      </a:r>
                      <a:endParaRPr lang="en-US" sz="1200" u="sng" kern="12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8"/>
                        </a:rPr>
                        <a:t>Managing SQL Server with Resource Governor</a:t>
                      </a:r>
                      <a:endParaRPr lang="en-US" sz="1200" u="sng" kern="12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9"/>
                        </a:rPr>
                        <a:t>Support Statement for Dynamic Memory in SQL Server Virtualization</a:t>
                      </a:r>
                      <a:endParaRPr lang="en-US"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4678">
                <a:tc>
                  <a:txBody>
                    <a:bodyPr/>
                    <a:lstStyle/>
                    <a:p>
                      <a:pPr algn="l"/>
                      <a:r>
                        <a:rPr lang="en-US" sz="1400" dirty="0" smtClean="0"/>
                        <a:t>Manageability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u="sng" kern="1200" dirty="0" smtClean="0">
                          <a:effectLst/>
                          <a:hlinkClick r:id="rId10"/>
                        </a:rPr>
                        <a:t>System Center VMM Self-Service Portal 2.0</a:t>
                      </a:r>
                      <a:endParaRPr lang="en-US" sz="1200" kern="1200" dirty="0" smtClean="0">
                        <a:effectLst/>
                      </a:endParaRPr>
                    </a:p>
                    <a:p>
                      <a:pPr>
                        <a:spcAft>
                          <a:spcPts val="0"/>
                        </a:spcAft>
                      </a:pPr>
                      <a:r>
                        <a:rPr lang="en-US" sz="1200" u="sng" kern="1200" dirty="0" smtClean="0">
                          <a:effectLst/>
                          <a:hlinkClick r:id="rId11"/>
                        </a:rPr>
                        <a:t>P2V</a:t>
                      </a:r>
                      <a:r>
                        <a:rPr lang="en-US" sz="1200" u="sng" kern="1200" baseline="0" dirty="0" smtClean="0">
                          <a:effectLst/>
                          <a:hlinkClick r:id="rId11"/>
                        </a:rPr>
                        <a:t> </a:t>
                      </a:r>
                      <a:r>
                        <a:rPr lang="en-US" sz="1200" u="sng" kern="1200" dirty="0" smtClean="0">
                          <a:effectLst/>
                          <a:hlinkClick r:id="rId11"/>
                        </a:rPr>
                        <a:t>in System Center VMM</a:t>
                      </a:r>
                      <a:endParaRPr lang="en-US" sz="1200" kern="1200" dirty="0" smtClean="0">
                        <a:effectLst/>
                      </a:endParaRPr>
                    </a:p>
                    <a:p>
                      <a:pPr>
                        <a:spcAft>
                          <a:spcPts val="0"/>
                        </a:spcAft>
                      </a:pPr>
                      <a:r>
                        <a:rPr lang="en-US" sz="1200" u="sng" kern="1200" dirty="0" smtClean="0">
                          <a:effectLst/>
                          <a:hlinkClick r:id="rId12"/>
                        </a:rPr>
                        <a:t>Virtualization with Hyper-V</a:t>
                      </a:r>
                      <a:endParaRPr lang="en-US" sz="1200" kern="1200" dirty="0" smtClean="0">
                        <a:effectLst/>
                      </a:endParaRPr>
                    </a:p>
                    <a:p>
                      <a:pPr>
                        <a:spcAft>
                          <a:spcPts val="0"/>
                        </a:spcAft>
                      </a:pPr>
                      <a:r>
                        <a:rPr lang="en-US" sz="1200" u="sng" kern="1200" dirty="0" smtClean="0">
                          <a:effectLst/>
                          <a:hlinkClick r:id="rId13"/>
                        </a:rPr>
                        <a:t>How to: Extract a DAC</a:t>
                      </a:r>
                      <a:endParaRPr lang="en-US"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9466">
                <a:tc>
                  <a:txBody>
                    <a:bodyPr/>
                    <a:lstStyle/>
                    <a:p>
                      <a:pPr algn="l"/>
                      <a:r>
                        <a:rPr lang="en-US" sz="1400" dirty="0" smtClean="0"/>
                        <a:t>Storage Requirements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sng" kern="1200" dirty="0" smtClean="0">
                          <a:effectLst/>
                          <a:hlinkClick r:id="rId14"/>
                        </a:rPr>
                        <a:t>Data Compression Strategy</a:t>
                      </a:r>
                      <a:r>
                        <a:rPr lang="en-US" sz="1200" u="sng" kern="1200" baseline="0" dirty="0" smtClean="0">
                          <a:effectLst/>
                          <a:hlinkClick r:id="rId14"/>
                        </a:rPr>
                        <a:t> </a:t>
                      </a:r>
                      <a:r>
                        <a:rPr lang="en-US" sz="1200" u="sng" kern="1200" dirty="0" smtClean="0">
                          <a:effectLst/>
                          <a:hlinkClick r:id="rId14"/>
                        </a:rPr>
                        <a:t>for SQL Server 2008</a:t>
                      </a:r>
                      <a:endParaRPr lang="en-US" sz="1200" kern="1200" dirty="0" smtClean="0">
                        <a:effectLst/>
                      </a:endParaRPr>
                    </a:p>
                    <a:p>
                      <a:r>
                        <a:rPr lang="en-US" sz="1200" u="sng" kern="1200" dirty="0" smtClean="0">
                          <a:effectLst/>
                          <a:hlinkClick r:id="rId15"/>
                        </a:rPr>
                        <a:t>SQL Server Compression Datasheet</a:t>
                      </a:r>
                      <a:endParaRPr lang="en-US" sz="1200" kern="1200" dirty="0" smtClean="0">
                        <a:effectLst/>
                      </a:endParaRPr>
                    </a:p>
                    <a:p>
                      <a:r>
                        <a:rPr lang="en-US" sz="1200" u="sng" kern="1200" dirty="0" smtClean="0">
                          <a:effectLst/>
                          <a:hlinkClick r:id="rId16"/>
                        </a:rPr>
                        <a:t>SQL Server Compression Whitepaper</a:t>
                      </a:r>
                      <a:endParaRPr lang="en-US" sz="1200" kern="1200" dirty="0" smtClean="0">
                        <a:effectLst/>
                      </a:endParaRPr>
                    </a:p>
                    <a:p>
                      <a:r>
                        <a:rPr lang="en-US" sz="1200" u="sng" kern="1200" dirty="0" smtClean="0">
                          <a:effectLst/>
                          <a:hlinkClick r:id="rId17"/>
                        </a:rPr>
                        <a:t>Unicode compression in SQL Server 2008 R2</a:t>
                      </a:r>
                      <a:endParaRPr lang="en-US" sz="1200" u="sng" kern="1200" dirty="0" smtClean="0">
                        <a:effectLst/>
                      </a:endParaRPr>
                    </a:p>
                    <a:p>
                      <a:r>
                        <a:rPr lang="en-US" sz="1200" u="sng" kern="1200" dirty="0" smtClean="0">
                          <a:effectLst/>
                          <a:hlinkClick r:id="rId18"/>
                        </a:rPr>
                        <a:t>Pre-deployment I/O Best Practices</a:t>
                      </a:r>
                      <a:endParaRPr lang="en-US" sz="1200" u="sng" kern="1200" dirty="0" smtClean="0">
                        <a:effectLst/>
                      </a:endParaRPr>
                    </a:p>
                    <a:p>
                      <a:r>
                        <a:rPr lang="en-US" sz="1200" u="sng" kern="1200" dirty="0" smtClean="0">
                          <a:effectLst/>
                          <a:hlinkClick r:id="rId19"/>
                        </a:rPr>
                        <a:t>Disk Alignment Best Practices for SQL Server</a:t>
                      </a:r>
                      <a:endParaRPr lang="en-US" sz="1200" u="sng"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1212">
                <a:tc>
                  <a:txBody>
                    <a:bodyPr/>
                    <a:lstStyle/>
                    <a:p>
                      <a:pPr algn="l"/>
                      <a:r>
                        <a:rPr lang="en-US" sz="1400" dirty="0" smtClean="0"/>
                        <a:t>Performance &amp; Scalability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20"/>
                        </a:rPr>
                        <a:t>SQL Server in Hyper-V Best Practice</a:t>
                      </a:r>
                      <a:endParaRPr lang="en-US" sz="1200" kern="12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effectLst/>
                          <a:hlinkClick r:id="rId21"/>
                        </a:rPr>
                        <a:t>High Performance SQL Server on Hyper-V</a:t>
                      </a:r>
                      <a:endParaRPr lang="en-US" sz="1200" kern="1200" dirty="0" smtClean="0">
                        <a:effectLst/>
                      </a:endParaRPr>
                    </a:p>
                    <a:p>
                      <a:r>
                        <a:rPr lang="en-US" sz="1200" u="sng" kern="1200" dirty="0" smtClean="0">
                          <a:effectLst/>
                          <a:hlinkClick r:id="rId22"/>
                        </a:rPr>
                        <a:t>Virtual Hard Disk Performance White Paper</a:t>
                      </a:r>
                      <a:endParaRPr lang="en-US" sz="1200" u="sng"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23"/>
                        </a:rPr>
                        <a:t>Hyper-V R2 Performance By ESG</a:t>
                      </a: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hlinkClick r:id="rId24"/>
                        </a:rPr>
                        <a:t>Hyper-V R2 SP1 Workload Performance By</a:t>
                      </a:r>
                      <a:r>
                        <a:rPr lang="en-US" sz="1200" u="none" kern="1200" baseline="0" dirty="0" smtClean="0">
                          <a:solidFill>
                            <a:schemeClr val="tx1"/>
                          </a:solidFill>
                          <a:effectLst/>
                          <a:latin typeface="+mn-lt"/>
                          <a:ea typeface="+mn-ea"/>
                          <a:cs typeface="+mn-cs"/>
                          <a:hlinkClick r:id="rId24"/>
                        </a:rPr>
                        <a:t> ESG</a:t>
                      </a:r>
                      <a:endParaRPr lang="en-US" sz="1200" u="none"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8600268" y="5705437"/>
            <a:ext cx="2514600" cy="677108"/>
          </a:xfrm>
          <a:prstGeom prst="rect">
            <a:avLst/>
          </a:prstGeom>
        </p:spPr>
        <p:txBody>
          <a:bodyPr wrap="square">
            <a:spAutoFit/>
          </a:bodyPr>
          <a:lstStyle/>
          <a:p>
            <a:r>
              <a:rPr lang="en-US" sz="1400" dirty="0" smtClean="0"/>
              <a:t>Blogs: </a:t>
            </a:r>
          </a:p>
          <a:p>
            <a:r>
              <a:rPr lang="en-US" sz="1200" dirty="0" smtClean="0">
                <a:hlinkClick r:id="rId25"/>
              </a:rPr>
              <a:t>Windows </a:t>
            </a:r>
            <a:r>
              <a:rPr lang="en-US" sz="1200" dirty="0">
                <a:hlinkClick r:id="rId25"/>
              </a:rPr>
              <a:t>Virtualization Team </a:t>
            </a:r>
            <a:r>
              <a:rPr lang="en-US" sz="1200" dirty="0" smtClean="0">
                <a:hlinkClick r:id="rId25"/>
              </a:rPr>
              <a:t>Blog</a:t>
            </a:r>
            <a:r>
              <a:rPr lang="en-US" sz="1200" dirty="0" smtClean="0"/>
              <a:t>  </a:t>
            </a:r>
            <a:r>
              <a:rPr lang="en-US" sz="1200" dirty="0" smtClean="0">
                <a:hlinkClick r:id="rId26"/>
              </a:rPr>
              <a:t>SQLOS Team Blog</a:t>
            </a:r>
            <a:endParaRPr lang="en-US" sz="1200" dirty="0" smtClean="0"/>
          </a:p>
        </p:txBody>
      </p:sp>
      <p:sp>
        <p:nvSpPr>
          <p:cNvPr id="5" name="Rectangle 4"/>
          <p:cNvSpPr/>
          <p:nvPr/>
        </p:nvSpPr>
        <p:spPr>
          <a:xfrm>
            <a:off x="8616188" y="4752370"/>
            <a:ext cx="2514600" cy="492443"/>
          </a:xfrm>
          <a:prstGeom prst="rect">
            <a:avLst/>
          </a:prstGeom>
        </p:spPr>
        <p:txBody>
          <a:bodyPr wrap="square">
            <a:spAutoFit/>
          </a:bodyPr>
          <a:lstStyle/>
          <a:p>
            <a:r>
              <a:rPr lang="en-US" sz="1400" dirty="0" smtClean="0"/>
              <a:t>Web site: </a:t>
            </a:r>
          </a:p>
          <a:p>
            <a:r>
              <a:rPr lang="en-US" sz="1200" dirty="0" smtClean="0">
                <a:hlinkClick r:id="rId27"/>
              </a:rPr>
              <a:t>SQL Server for Private Cloud</a:t>
            </a:r>
            <a:endParaRPr lang="en-US" sz="1200" dirty="0" smtClean="0"/>
          </a:p>
        </p:txBody>
      </p:sp>
    </p:spTree>
    <p:extLst>
      <p:ext uri="{BB962C8B-B14F-4D97-AF65-F5344CB8AC3E}">
        <p14:creationId xmlns:p14="http://schemas.microsoft.com/office/powerpoint/2010/main" val="309670934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8"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33470747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498598"/>
          </a:xfrm>
        </p:spPr>
        <p:txBody>
          <a:bodyPr/>
          <a:lstStyle/>
          <a:p>
            <a:r>
              <a:rPr lang="en-US" sz="3600" dirty="0" smtClean="0"/>
              <a:t>Hyper-V is the best virtualization solution for SQL Server</a:t>
            </a:r>
            <a:endParaRPr lang="en-US" sz="3600" dirty="0"/>
          </a:p>
        </p:txBody>
      </p:sp>
      <p:sp>
        <p:nvSpPr>
          <p:cNvPr id="4" name="Content Placeholder 2"/>
          <p:cNvSpPr txBox="1">
            <a:spLocks/>
          </p:cNvSpPr>
          <p:nvPr/>
        </p:nvSpPr>
        <p:spPr>
          <a:xfrm>
            <a:off x="532354" y="1097867"/>
            <a:ext cx="11173090" cy="5139869"/>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u="sng" dirty="0" smtClean="0"/>
              <a:t>Built-in Virtualization </a:t>
            </a:r>
            <a:r>
              <a:rPr lang="en-US" sz="2000" dirty="0" smtClean="0"/>
              <a:t>– Low TCO &amp; Foundation for Cloud</a:t>
            </a:r>
          </a:p>
          <a:p>
            <a:pPr lvl="1"/>
            <a:r>
              <a:rPr lang="en-US" sz="1800" dirty="0" smtClean="0"/>
              <a:t>Virtualization built into the operating system with Windows Server® 2008 R2 Hyper-V™ virtualization technology</a:t>
            </a:r>
          </a:p>
          <a:p>
            <a:pPr lvl="1"/>
            <a:r>
              <a:rPr lang="en-US" sz="1800" dirty="0" smtClean="0"/>
              <a:t>Virtualization in the management platform with the System Center suite of solutions</a:t>
            </a:r>
          </a:p>
          <a:p>
            <a:pPr lvl="1"/>
            <a:r>
              <a:rPr lang="en-US" sz="1800" dirty="0" smtClean="0"/>
              <a:t>Microsoft (existing knowledge and skills) vs. VMware (more training, support, costs)</a:t>
            </a:r>
          </a:p>
          <a:p>
            <a:r>
              <a:rPr lang="en-US" sz="2800" u="sng" dirty="0" smtClean="0"/>
              <a:t>Unified, In-Guest Management and Non-invasive</a:t>
            </a:r>
          </a:p>
          <a:p>
            <a:pPr lvl="1"/>
            <a:r>
              <a:rPr lang="en-US" sz="1800" dirty="0" smtClean="0"/>
              <a:t>Virtualized Cloud infrastructures need comprehensive, physical, and virtual management</a:t>
            </a:r>
          </a:p>
          <a:p>
            <a:pPr lvl="1"/>
            <a:r>
              <a:rPr lang="en-US" sz="1800" dirty="0" smtClean="0"/>
              <a:t>Only Microsoft System Center suite delivers</a:t>
            </a:r>
          </a:p>
          <a:p>
            <a:pPr lvl="2"/>
            <a:r>
              <a:rPr lang="en-US" sz="1600" dirty="0" smtClean="0"/>
              <a:t>Unique Heterogeneous Management (Hyper-V and VMware)</a:t>
            </a:r>
          </a:p>
          <a:p>
            <a:pPr lvl="2"/>
            <a:r>
              <a:rPr lang="en-US" sz="1600" dirty="0" smtClean="0"/>
              <a:t>Host and Unique in-guest management of applications and services</a:t>
            </a:r>
          </a:p>
          <a:p>
            <a:pPr lvl="2"/>
            <a:r>
              <a:rPr lang="en-US" sz="1600" dirty="0" smtClean="0"/>
              <a:t>Integrated Physical and Virtual </a:t>
            </a:r>
          </a:p>
          <a:p>
            <a:pPr lvl="2"/>
            <a:r>
              <a:rPr lang="en-US" sz="1600" dirty="0" smtClean="0"/>
              <a:t>Single infrastructure, Single license</a:t>
            </a:r>
          </a:p>
          <a:p>
            <a:pPr lvl="1"/>
            <a:r>
              <a:rPr lang="en-US" sz="1800" dirty="0" smtClean="0"/>
              <a:t>Coexistence with no rip and replace for existing VMware customers</a:t>
            </a:r>
          </a:p>
          <a:p>
            <a:r>
              <a:rPr lang="en-US" sz="2400" u="sng" dirty="0" smtClean="0"/>
              <a:t>Single vendor to deal with</a:t>
            </a:r>
            <a:r>
              <a:rPr lang="en-US" sz="2400" dirty="0" smtClean="0"/>
              <a:t> : </a:t>
            </a:r>
            <a:r>
              <a:rPr lang="en-US" sz="1800" dirty="0" smtClean="0"/>
              <a:t>licensing, management tools, skillset, support (</a:t>
            </a:r>
            <a:r>
              <a:rPr lang="en-US" sz="1800" dirty="0" smtClean="0">
                <a:hlinkClick r:id="rId3"/>
              </a:rPr>
              <a:t>CDW paper</a:t>
            </a:r>
            <a:r>
              <a:rPr lang="en-US" sz="1800" dirty="0" smtClean="0"/>
              <a:t>)</a:t>
            </a:r>
          </a:p>
          <a:p>
            <a:r>
              <a:rPr lang="en-US" sz="2400" u="sng" dirty="0" smtClean="0"/>
              <a:t>Faster to market</a:t>
            </a:r>
            <a:r>
              <a:rPr lang="en-US" sz="1800" dirty="0" smtClean="0"/>
              <a:t>: with upcoming HP Database Consolidation Appliance (CY2011-H2)</a:t>
            </a:r>
          </a:p>
          <a:p>
            <a:pPr lvl="1"/>
            <a:endParaRPr lang="en-US" sz="1800" dirty="0" smtClean="0"/>
          </a:p>
        </p:txBody>
      </p:sp>
    </p:spTree>
    <p:extLst>
      <p:ext uri="{BB962C8B-B14F-4D97-AF65-F5344CB8AC3E}">
        <p14:creationId xmlns:p14="http://schemas.microsoft.com/office/powerpoint/2010/main" val="9250095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9617"/>
            <a:ext cx="11149013" cy="609398"/>
          </a:xfrm>
        </p:spPr>
        <p:txBody>
          <a:bodyPr/>
          <a:lstStyle/>
          <a:p>
            <a:r>
              <a:rPr lang="en-US" dirty="0" smtClean="0"/>
              <a:t>Microsoft Cloud Datacenters</a:t>
            </a:r>
            <a:endParaRPr lang="en-US" dirty="0"/>
          </a:p>
        </p:txBody>
      </p:sp>
      <p:grpSp>
        <p:nvGrpSpPr>
          <p:cNvPr id="3" name="Group 2"/>
          <p:cNvGrpSpPr/>
          <p:nvPr/>
        </p:nvGrpSpPr>
        <p:grpSpPr>
          <a:xfrm>
            <a:off x="467097" y="1824417"/>
            <a:ext cx="5519640" cy="3692383"/>
            <a:chOff x="576263" y="1824412"/>
            <a:chExt cx="5519639" cy="3692383"/>
          </a:xfrm>
        </p:grpSpPr>
        <p:pic>
          <p:nvPicPr>
            <p:cNvPr id="13" name="Picture 2" descr="C:\Users\sakuu\Pictures\MSC12_Arthur_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97" t="6046" r="18458" b="10613"/>
            <a:stretch/>
          </p:blipFill>
          <p:spPr bwMode="auto">
            <a:xfrm>
              <a:off x="3494061" y="3124745"/>
              <a:ext cx="1810512" cy="1810512"/>
            </a:xfrm>
            <a:prstGeom prst="rect">
              <a:avLst/>
            </a:prstGeom>
            <a:noFill/>
            <a:effectLst>
              <a:outerShdw blurRad="3810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2459256" y="1828880"/>
              <a:ext cx="3636646" cy="3687915"/>
            </a:xfrm>
            <a:prstGeom prst="rect">
              <a:avLst/>
            </a:prstGeom>
            <a:solidFill>
              <a:srgbClr val="0070C0"/>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a:lnSpc>
                  <a:spcPct val="90000"/>
                </a:lnSpc>
                <a:buSzPct val="90000"/>
                <a:defRPr/>
              </a:pPr>
              <a:r>
                <a:rPr lang="en-US" sz="2400" dirty="0">
                  <a:gradFill>
                    <a:gsLst>
                      <a:gs pos="85000">
                        <a:srgbClr val="FFFFFF"/>
                      </a:gs>
                      <a:gs pos="0">
                        <a:srgbClr val="FFFFFF"/>
                      </a:gs>
                    </a:gsLst>
                    <a:lin ang="5400000" scaled="0"/>
                  </a:gradFill>
                </a:rPr>
                <a:t>Investments </a:t>
              </a:r>
            </a:p>
            <a:p>
              <a:pPr>
                <a:lnSpc>
                  <a:spcPct val="90000"/>
                </a:lnSpc>
                <a:buSzPct val="90000"/>
                <a:defRPr/>
              </a:pPr>
              <a:endParaRPr lang="en-US" sz="1200" dirty="0">
                <a:gradFill>
                  <a:gsLst>
                    <a:gs pos="85000">
                      <a:srgbClr val="FFFFFF"/>
                    </a:gs>
                    <a:gs pos="0">
                      <a:srgbClr val="FFFFFF"/>
                    </a:gs>
                  </a:gsLst>
                  <a:lin ang="5400000" scaled="0"/>
                </a:gradFill>
              </a:endParaRPr>
            </a:p>
            <a:p>
              <a:pPr marL="284073" indent="-284073">
                <a:spcAft>
                  <a:spcPts val="400"/>
                </a:spcAft>
                <a:buSzPct val="90000"/>
                <a:buBlip>
                  <a:blip r:embed="rId4"/>
                </a:buBlip>
                <a:defRPr/>
              </a:pPr>
              <a:r>
                <a:rPr lang="en-US" dirty="0">
                  <a:gradFill>
                    <a:gsLst>
                      <a:gs pos="85000">
                        <a:srgbClr val="FFFFFF"/>
                      </a:gs>
                      <a:gs pos="0">
                        <a:srgbClr val="FFFFFF"/>
                      </a:gs>
                    </a:gsLst>
                    <a:lin ang="5400000" scaled="0"/>
                  </a:gradFill>
                </a:rPr>
                <a:t>$2.3B+ </a:t>
              </a:r>
              <a:r>
                <a:rPr lang="en-US" dirty="0" smtClean="0">
                  <a:gradFill>
                    <a:gsLst>
                      <a:gs pos="85000">
                        <a:srgbClr val="FFFFFF"/>
                      </a:gs>
                      <a:gs pos="0">
                        <a:srgbClr val="FFFFFF"/>
                      </a:gs>
                    </a:gsLst>
                    <a:lin ang="5400000" scaled="0"/>
                  </a:gradFill>
                </a:rPr>
                <a:t>in cloud infrastructure</a:t>
              </a:r>
              <a:endParaRPr lang="en-US" dirty="0">
                <a:gradFill>
                  <a:gsLst>
                    <a:gs pos="85000">
                      <a:srgbClr val="FFFFFF"/>
                    </a:gs>
                    <a:gs pos="0">
                      <a:srgbClr val="FFFFFF"/>
                    </a:gs>
                  </a:gsLst>
                  <a:lin ang="5400000" scaled="0"/>
                </a:gradFill>
              </a:endParaRPr>
            </a:p>
            <a:p>
              <a:pPr marL="284073" indent="-284073">
                <a:spcAft>
                  <a:spcPts val="400"/>
                </a:spcAft>
                <a:buSzPct val="90000"/>
                <a:buBlip>
                  <a:blip r:embed="rId4"/>
                </a:buBlip>
                <a:defRPr/>
              </a:pPr>
              <a:r>
                <a:rPr lang="en-US" dirty="0">
                  <a:gradFill>
                    <a:gsLst>
                      <a:gs pos="85000">
                        <a:srgbClr val="FFFFFF"/>
                      </a:gs>
                      <a:gs pos="0">
                        <a:srgbClr val="FFFFFF"/>
                      </a:gs>
                    </a:gsLst>
                    <a:lin ang="5400000" scaled="0"/>
                  </a:gradFill>
                </a:rPr>
                <a:t>200+ </a:t>
              </a:r>
              <a:r>
                <a:rPr lang="en-US" dirty="0" smtClean="0">
                  <a:gradFill>
                    <a:gsLst>
                      <a:gs pos="85000">
                        <a:srgbClr val="FFFFFF"/>
                      </a:gs>
                      <a:gs pos="0">
                        <a:srgbClr val="FFFFFF"/>
                      </a:gs>
                    </a:gsLst>
                    <a:lin ang="5400000" scaled="0"/>
                  </a:gradFill>
                </a:rPr>
                <a:t>services, </a:t>
              </a:r>
              <a:r>
                <a:rPr lang="en-US" dirty="0">
                  <a:gradFill>
                    <a:gsLst>
                      <a:gs pos="85000">
                        <a:srgbClr val="FFFFFF"/>
                      </a:gs>
                      <a:gs pos="0">
                        <a:srgbClr val="FFFFFF"/>
                      </a:gs>
                    </a:gsLst>
                    <a:lin ang="5400000" scaled="0"/>
                  </a:gradFill>
                </a:rPr>
                <a:t>delivered </a:t>
              </a:r>
              <a:r>
                <a:rPr lang="en-US" dirty="0" smtClean="0">
                  <a:gradFill>
                    <a:gsLst>
                      <a:gs pos="85000">
                        <a:srgbClr val="FFFFFF"/>
                      </a:gs>
                      <a:gs pos="0">
                        <a:srgbClr val="FFFFFF"/>
                      </a:gs>
                    </a:gsLst>
                    <a:lin ang="5400000" scaled="0"/>
                  </a:gradFill>
                </a:rPr>
                <a:t>24x7</a:t>
              </a:r>
              <a:endParaRPr lang="en-US" dirty="0">
                <a:gradFill>
                  <a:gsLst>
                    <a:gs pos="85000">
                      <a:srgbClr val="FFFFFF"/>
                    </a:gs>
                    <a:gs pos="0">
                      <a:srgbClr val="FFFFFF"/>
                    </a:gs>
                  </a:gsLst>
                  <a:lin ang="5400000" scaled="0"/>
                </a:gradFill>
              </a:endParaRPr>
            </a:p>
            <a:p>
              <a:pPr marL="284073" indent="-284073">
                <a:spcAft>
                  <a:spcPts val="400"/>
                </a:spcAft>
                <a:buSzPct val="90000"/>
                <a:buBlip>
                  <a:blip r:embed="rId4"/>
                </a:buBlip>
                <a:defRPr/>
              </a:pPr>
              <a:r>
                <a:rPr lang="en-US" dirty="0">
                  <a:gradFill>
                    <a:gsLst>
                      <a:gs pos="85000">
                        <a:srgbClr val="FFFFFF"/>
                      </a:gs>
                      <a:gs pos="0">
                        <a:srgbClr val="FFFFFF"/>
                      </a:gs>
                    </a:gsLst>
                    <a:lin ang="5400000" scaled="0"/>
                  </a:gradFill>
                </a:rPr>
                <a:t>Geo-distributed </a:t>
              </a:r>
              <a:r>
                <a:rPr lang="en-US" dirty="0" smtClean="0">
                  <a:gradFill>
                    <a:gsLst>
                      <a:gs pos="85000">
                        <a:srgbClr val="FFFFFF"/>
                      </a:gs>
                      <a:gs pos="0">
                        <a:srgbClr val="FFFFFF"/>
                      </a:gs>
                    </a:gsLst>
                    <a:lin ang="5400000" scaled="0"/>
                  </a:gradFill>
                </a:rPr>
                <a:t>datacenters</a:t>
              </a:r>
            </a:p>
            <a:p>
              <a:pPr marL="284073" indent="-284073">
                <a:spcAft>
                  <a:spcPts val="400"/>
                </a:spcAft>
                <a:buSzPct val="90000"/>
                <a:buBlip>
                  <a:blip r:embed="rId4"/>
                </a:buBlip>
                <a:defRPr/>
              </a:pPr>
              <a:r>
                <a:rPr lang="en-US" dirty="0" smtClean="0">
                  <a:gradFill>
                    <a:gsLst>
                      <a:gs pos="85000">
                        <a:srgbClr val="FFFFFF"/>
                      </a:gs>
                      <a:gs pos="0">
                        <a:srgbClr val="FFFFFF"/>
                      </a:gs>
                    </a:gsLst>
                    <a:lin ang="5400000" scaled="0"/>
                  </a:gradFill>
                </a:rPr>
                <a:t>Rapid </a:t>
              </a:r>
              <a:r>
                <a:rPr lang="en-US" dirty="0">
                  <a:gradFill>
                    <a:gsLst>
                      <a:gs pos="85000">
                        <a:srgbClr val="FFFFFF"/>
                      </a:gs>
                      <a:gs pos="0">
                        <a:srgbClr val="FFFFFF"/>
                      </a:gs>
                    </a:gsLst>
                    <a:lin ang="5400000" scaled="0"/>
                  </a:gradFill>
                </a:rPr>
                <a:t>modular model</a:t>
              </a:r>
            </a:p>
            <a:p>
              <a:pPr marL="284073" indent="-284073">
                <a:spcAft>
                  <a:spcPts val="400"/>
                </a:spcAft>
                <a:buSzPct val="90000"/>
                <a:buBlip>
                  <a:blip r:embed="rId4"/>
                </a:buBlip>
                <a:defRPr/>
              </a:pPr>
              <a:r>
                <a:rPr lang="en-US" dirty="0">
                  <a:gradFill>
                    <a:gsLst>
                      <a:gs pos="85000">
                        <a:srgbClr val="FFFFFF"/>
                      </a:gs>
                      <a:gs pos="0">
                        <a:srgbClr val="FFFFFF"/>
                      </a:gs>
                    </a:gsLst>
                    <a:lin ang="5400000" scaled="0"/>
                  </a:gradFill>
                </a:rPr>
                <a:t>30,000</a:t>
              </a:r>
              <a:r>
                <a:rPr lang="en-US" dirty="0" smtClean="0">
                  <a:gradFill>
                    <a:gsLst>
                      <a:gs pos="85000">
                        <a:srgbClr val="FFFFFF"/>
                      </a:gs>
                      <a:gs pos="0">
                        <a:srgbClr val="FFFFFF"/>
                      </a:gs>
                    </a:gsLst>
                    <a:lin ang="5400000" scaled="0"/>
                  </a:gradFill>
                </a:rPr>
                <a:t>+ engineers involved in cloud-based activities</a:t>
              </a:r>
              <a:endParaRPr lang="en-US" dirty="0">
                <a:gradFill>
                  <a:gsLst>
                    <a:gs pos="85000">
                      <a:srgbClr val="FFFFFF"/>
                    </a:gs>
                    <a:gs pos="0">
                      <a:srgbClr val="FFFFFF"/>
                    </a:gs>
                  </a:gsLst>
                  <a:lin ang="5400000" scaled="0"/>
                </a:gradFill>
              </a:endParaRPr>
            </a:p>
            <a:p>
              <a:pPr marL="284073" indent="-284073">
                <a:spcAft>
                  <a:spcPts val="400"/>
                </a:spcAft>
                <a:buSzPct val="90000"/>
                <a:buBlip>
                  <a:blip r:embed="rId4"/>
                </a:buBlip>
                <a:defRPr/>
              </a:pPr>
              <a:r>
                <a:rPr lang="en-US" dirty="0">
                  <a:gradFill>
                    <a:gsLst>
                      <a:gs pos="85000">
                        <a:srgbClr val="FFFFFF"/>
                      </a:gs>
                      <a:gs pos="0">
                        <a:srgbClr val="FFFFFF"/>
                      </a:gs>
                    </a:gsLst>
                    <a:lin ang="5400000" scaled="0"/>
                  </a:gradFill>
                </a:rPr>
                <a:t>2,000+ people in cloud infrastructure engineering and operations</a:t>
              </a:r>
            </a:p>
          </p:txBody>
        </p:sp>
        <p:sp>
          <p:nvSpPr>
            <p:cNvPr id="16" name="Rectangle 15"/>
            <p:cNvSpPr/>
            <p:nvPr/>
          </p:nvSpPr>
          <p:spPr bwMode="auto">
            <a:xfrm>
              <a:off x="576263" y="3706283"/>
              <a:ext cx="1810512" cy="1810512"/>
            </a:xfrm>
            <a:prstGeom prst="rect">
              <a:avLst/>
            </a:prstGeom>
            <a:solidFill>
              <a:srgbClr val="0070C0"/>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a:lnSpc>
                  <a:spcPct val="90000"/>
                </a:lnSpc>
                <a:buSzPct val="90000"/>
              </a:pPr>
              <a:endParaRPr lang="en-US" sz="2400" dirty="0">
                <a:gradFill>
                  <a:gsLst>
                    <a:gs pos="85000">
                      <a:srgbClr val="FFFFFF"/>
                    </a:gs>
                    <a:gs pos="0">
                      <a:srgbClr val="FFFFFF"/>
                    </a:gs>
                  </a:gsLst>
                  <a:lin ang="5400000" scaled="0"/>
                </a:gradFill>
              </a:endParaRPr>
            </a:p>
          </p:txBody>
        </p:sp>
        <p:pic>
          <p:nvPicPr>
            <p:cNvPr id="21" name="Picture 2" descr="C:\Users\chrisw\Desktop\Cloud Services 3.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780790" y="4128375"/>
              <a:ext cx="1401458" cy="9663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My Documents\Microsoft Presentation Resources\DVD_Art_06-14-11\Artwork_Imagery\Brand Photos\Server Tools - No_exp\0091438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720" r="16720"/>
            <a:stretch/>
          </p:blipFill>
          <p:spPr bwMode="auto">
            <a:xfrm>
              <a:off x="576263" y="1824412"/>
              <a:ext cx="1810512" cy="1810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207201" y="1819942"/>
            <a:ext cx="5449153" cy="3687915"/>
            <a:chOff x="6316363" y="1819942"/>
            <a:chExt cx="5449153" cy="3687915"/>
          </a:xfrm>
        </p:grpSpPr>
        <p:sp>
          <p:nvSpPr>
            <p:cNvPr id="27" name="Rectangle 26"/>
            <p:cNvSpPr/>
            <p:nvPr/>
          </p:nvSpPr>
          <p:spPr bwMode="auto">
            <a:xfrm>
              <a:off x="8199356" y="1819942"/>
              <a:ext cx="3566160" cy="3687915"/>
            </a:xfrm>
            <a:prstGeom prst="rect">
              <a:avLst/>
            </a:prstGeom>
            <a:solidFill>
              <a:srgbClr val="910091"/>
            </a:solidFill>
            <a:ln w="9525" cap="flat" cmpd="sng" algn="ctr">
              <a:noFill/>
              <a:prstDash val="solid"/>
              <a:headEnd type="none" w="med" len="med"/>
              <a:tailEnd type="none" w="med" len="med"/>
            </a:ln>
            <a:effectLst/>
            <a:extLst/>
          </p:spPr>
          <p:txBody>
            <a:bodyPr vert="horz" wrap="square" lIns="182880" tIns="182880" rIns="91440" bIns="45718" numCol="1" rtlCol="0" anchor="t" anchorCtr="0" compatLnSpc="1">
              <a:prstTxWarp prst="textNoShape">
                <a:avLst/>
              </a:prstTxWarp>
            </a:bodyPr>
            <a:lstStyle/>
            <a:p>
              <a:pPr>
                <a:lnSpc>
                  <a:spcPct val="90000"/>
                </a:lnSpc>
                <a:buSzPct val="90000"/>
                <a:defRPr/>
              </a:pPr>
              <a:r>
                <a:rPr lang="en-US" sz="2400" dirty="0">
                  <a:gradFill>
                    <a:gsLst>
                      <a:gs pos="85000">
                        <a:srgbClr val="FFFFFF"/>
                      </a:gs>
                      <a:gs pos="0">
                        <a:srgbClr val="FFFFFF"/>
                      </a:gs>
                    </a:gsLst>
                    <a:lin ang="5400000" scaled="0"/>
                  </a:gradFill>
                </a:rPr>
                <a:t>Operational Excellence</a:t>
              </a:r>
            </a:p>
            <a:p>
              <a:pPr>
                <a:lnSpc>
                  <a:spcPct val="90000"/>
                </a:lnSpc>
                <a:buSzPct val="90000"/>
                <a:defRPr/>
              </a:pPr>
              <a:endParaRPr lang="en-US" sz="1200" dirty="0">
                <a:gradFill>
                  <a:gsLst>
                    <a:gs pos="85000">
                      <a:srgbClr val="FFFFFF"/>
                    </a:gs>
                    <a:gs pos="0">
                      <a:srgbClr val="FFFFFF"/>
                    </a:gs>
                  </a:gsLst>
                  <a:lin ang="5400000" scaled="0"/>
                </a:gradFill>
              </a:endParaRPr>
            </a:p>
            <a:p>
              <a:pPr marL="284073" indent="-284073">
                <a:spcAft>
                  <a:spcPts val="200"/>
                </a:spcAft>
                <a:buSzPct val="90000"/>
                <a:buBlip>
                  <a:blip r:embed="rId4"/>
                </a:buBlip>
                <a:defRPr/>
              </a:pPr>
              <a:r>
                <a:rPr lang="en-US" dirty="0">
                  <a:gradFill>
                    <a:gsLst>
                      <a:gs pos="85000">
                        <a:srgbClr val="FFFFFF"/>
                      </a:gs>
                      <a:gs pos="0">
                        <a:srgbClr val="FFFFFF"/>
                      </a:gs>
                    </a:gsLst>
                    <a:lin ang="5400000" scaled="0"/>
                  </a:gradFill>
                </a:rPr>
                <a:t>99.9% uptime, </a:t>
              </a:r>
              <a:r>
                <a:rPr lang="en-US" dirty="0" smtClean="0">
                  <a:gradFill>
                    <a:gsLst>
                      <a:gs pos="85000">
                        <a:srgbClr val="FFFFFF"/>
                      </a:gs>
                      <a:gs pos="0">
                        <a:srgbClr val="FFFFFF"/>
                      </a:gs>
                    </a:gsLst>
                    <a:lin ang="5400000" scaled="0"/>
                  </a:gradFill>
                </a:rPr>
                <a:t>financially-backed </a:t>
              </a:r>
              <a:r>
                <a:rPr lang="en-US" dirty="0">
                  <a:gradFill>
                    <a:gsLst>
                      <a:gs pos="85000">
                        <a:srgbClr val="FFFFFF"/>
                      </a:gs>
                      <a:gs pos="0">
                        <a:srgbClr val="FFFFFF"/>
                      </a:gs>
                    </a:gsLst>
                    <a:lin ang="5400000" scaled="0"/>
                  </a:gradFill>
                </a:rPr>
                <a:t>SLAs </a:t>
              </a:r>
              <a:endParaRPr lang="en-US" dirty="0" smtClean="0">
                <a:gradFill>
                  <a:gsLst>
                    <a:gs pos="85000">
                      <a:srgbClr val="FFFFFF"/>
                    </a:gs>
                    <a:gs pos="0">
                      <a:srgbClr val="FFFFFF"/>
                    </a:gs>
                  </a:gsLst>
                  <a:lin ang="5400000" scaled="0"/>
                </a:gradFill>
              </a:endParaRPr>
            </a:p>
            <a:p>
              <a:pPr marL="284073" indent="-284073">
                <a:spcAft>
                  <a:spcPts val="200"/>
                </a:spcAft>
                <a:buSzPct val="90000"/>
                <a:buBlip>
                  <a:blip r:embed="rId4"/>
                </a:buBlip>
                <a:defRPr/>
              </a:pPr>
              <a:r>
                <a:rPr lang="en-US" dirty="0" smtClean="0">
                  <a:gradFill>
                    <a:gsLst>
                      <a:gs pos="85000">
                        <a:srgbClr val="FFFFFF"/>
                      </a:gs>
                      <a:gs pos="0">
                        <a:srgbClr val="FFFFFF"/>
                      </a:gs>
                    </a:gsLst>
                    <a:lin ang="5400000" scaled="0"/>
                  </a:gradFill>
                </a:rPr>
                <a:t>Federated operations </a:t>
              </a:r>
              <a:br>
                <a:rPr lang="en-US" dirty="0" smtClean="0">
                  <a:gradFill>
                    <a:gsLst>
                      <a:gs pos="85000">
                        <a:srgbClr val="FFFFFF"/>
                      </a:gs>
                      <a:gs pos="0">
                        <a:srgbClr val="FFFFFF"/>
                      </a:gs>
                    </a:gsLst>
                    <a:lin ang="5400000" scaled="0"/>
                  </a:gradFill>
                </a:rPr>
              </a:br>
              <a:r>
                <a:rPr lang="en-US" dirty="0" smtClean="0">
                  <a:gradFill>
                    <a:gsLst>
                      <a:gs pos="85000">
                        <a:srgbClr val="FFFFFF"/>
                      </a:gs>
                      <a:gs pos="0">
                        <a:srgbClr val="FFFFFF"/>
                      </a:gs>
                    </a:gsLst>
                    <a:lin ang="5400000" scaled="0"/>
                  </a:gradFill>
                </a:rPr>
                <a:t>centers </a:t>
              </a:r>
              <a:r>
                <a:rPr lang="en-US" dirty="0">
                  <a:gradFill>
                    <a:gsLst>
                      <a:gs pos="85000">
                        <a:srgbClr val="FFFFFF"/>
                      </a:gs>
                      <a:gs pos="0">
                        <a:srgbClr val="FFFFFF"/>
                      </a:gs>
                    </a:gsLst>
                    <a:lin ang="5400000" scaled="0"/>
                  </a:gradFill>
                </a:rPr>
                <a:t>24x7 </a:t>
              </a:r>
            </a:p>
            <a:p>
              <a:pPr marL="284073" indent="-284073">
                <a:spcAft>
                  <a:spcPts val="200"/>
                </a:spcAft>
                <a:buSzPct val="90000"/>
                <a:buBlip>
                  <a:blip r:embed="rId4"/>
                </a:buBlip>
                <a:defRPr/>
              </a:pPr>
              <a:r>
                <a:rPr lang="en-US" dirty="0">
                  <a:gradFill>
                    <a:gsLst>
                      <a:gs pos="85000">
                        <a:srgbClr val="FFFFFF"/>
                      </a:gs>
                      <a:gs pos="0">
                        <a:srgbClr val="FFFFFF"/>
                      </a:gs>
                    </a:gsLst>
                    <a:lin ang="5400000" scaled="0"/>
                  </a:gradFill>
                </a:rPr>
                <a:t>Standardized </a:t>
              </a:r>
              <a:r>
                <a:rPr lang="en-US" dirty="0" smtClean="0">
                  <a:gradFill>
                    <a:gsLst>
                      <a:gs pos="85000">
                        <a:srgbClr val="FFFFFF"/>
                      </a:gs>
                      <a:gs pos="0">
                        <a:srgbClr val="FFFFFF"/>
                      </a:gs>
                    </a:gsLst>
                    <a:lin ang="5400000" scaled="0"/>
                  </a:gradFill>
                </a:rPr>
                <a:t>cost reporting</a:t>
              </a:r>
              <a:endParaRPr lang="en-US" dirty="0">
                <a:gradFill>
                  <a:gsLst>
                    <a:gs pos="85000">
                      <a:srgbClr val="FFFFFF"/>
                    </a:gs>
                    <a:gs pos="0">
                      <a:srgbClr val="FFFFFF"/>
                    </a:gs>
                  </a:gsLst>
                  <a:lin ang="5400000" scaled="0"/>
                </a:gradFill>
              </a:endParaRPr>
            </a:p>
            <a:p>
              <a:pPr marL="284073" indent="-284073">
                <a:spcAft>
                  <a:spcPts val="200"/>
                </a:spcAft>
                <a:buSzPct val="90000"/>
                <a:buBlip>
                  <a:blip r:embed="rId4"/>
                </a:buBlip>
                <a:defRPr/>
              </a:pPr>
              <a:r>
                <a:rPr lang="en-US" dirty="0">
                  <a:gradFill>
                    <a:gsLst>
                      <a:gs pos="85000">
                        <a:srgbClr val="FFFFFF"/>
                      </a:gs>
                      <a:gs pos="0">
                        <a:srgbClr val="FFFFFF"/>
                      </a:gs>
                    </a:gsLst>
                    <a:lin ang="5400000" scaled="0"/>
                  </a:gradFill>
                </a:rPr>
                <a:t>Secure, </a:t>
              </a:r>
              <a:r>
                <a:rPr lang="en-US" dirty="0" smtClean="0">
                  <a:gradFill>
                    <a:gsLst>
                      <a:gs pos="85000">
                        <a:srgbClr val="FFFFFF"/>
                      </a:gs>
                      <a:gs pos="0">
                        <a:srgbClr val="FFFFFF"/>
                      </a:gs>
                    </a:gsLst>
                    <a:lin ang="5400000" scaled="0"/>
                  </a:gradFill>
                </a:rPr>
                <a:t>compliant infrastructure</a:t>
              </a:r>
            </a:p>
            <a:p>
              <a:pPr marL="284073" indent="-284073">
                <a:spcAft>
                  <a:spcPts val="200"/>
                </a:spcAft>
                <a:buSzPct val="90000"/>
                <a:buBlip>
                  <a:blip r:embed="rId4"/>
                </a:buBlip>
                <a:defRPr/>
              </a:pPr>
              <a:r>
                <a:rPr lang="en-US" dirty="0">
                  <a:gradFill>
                    <a:gsLst>
                      <a:gs pos="85000">
                        <a:srgbClr val="FFFFFF"/>
                      </a:gs>
                      <a:gs pos="0">
                        <a:srgbClr val="FFFFFF"/>
                      </a:gs>
                    </a:gsLst>
                    <a:lin ang="5400000" scaled="0"/>
                  </a:gradFill>
                </a:rPr>
                <a:t>FISMA certified, SAS 70 and ISO 27001 compliant</a:t>
              </a:r>
            </a:p>
            <a:p>
              <a:pPr marL="284073" indent="-284073">
                <a:spcAft>
                  <a:spcPts val="200"/>
                </a:spcAft>
                <a:buSzPct val="90000"/>
                <a:buBlip>
                  <a:blip r:embed="rId4"/>
                </a:buBlip>
                <a:defRPr/>
              </a:pPr>
              <a:r>
                <a:rPr lang="en-US" dirty="0" smtClean="0">
                  <a:gradFill>
                    <a:gsLst>
                      <a:gs pos="85000">
                        <a:srgbClr val="FFFFFF"/>
                      </a:gs>
                      <a:gs pos="0">
                        <a:srgbClr val="FFFFFF"/>
                      </a:gs>
                    </a:gsLst>
                    <a:lin ang="5400000" scaled="0"/>
                  </a:gradFill>
                </a:rPr>
                <a:t>Carbon footprint reduction</a:t>
              </a:r>
              <a:endParaRPr lang="en-US" dirty="0">
                <a:gradFill>
                  <a:gsLst>
                    <a:gs pos="85000">
                      <a:srgbClr val="FFFFFF"/>
                    </a:gs>
                    <a:gs pos="0">
                      <a:srgbClr val="FFFFFF"/>
                    </a:gs>
                  </a:gsLst>
                  <a:lin ang="5400000" scaled="0"/>
                </a:gradFill>
              </a:endParaRPr>
            </a:p>
          </p:txBody>
        </p:sp>
        <p:sp>
          <p:nvSpPr>
            <p:cNvPr id="28" name="Rectangle 27"/>
            <p:cNvSpPr/>
            <p:nvPr/>
          </p:nvSpPr>
          <p:spPr bwMode="auto">
            <a:xfrm>
              <a:off x="6316363" y="1819943"/>
              <a:ext cx="1810512" cy="1810512"/>
            </a:xfrm>
            <a:prstGeom prst="rect">
              <a:avLst/>
            </a:prstGeom>
            <a:solidFill>
              <a:srgbClr val="910091"/>
            </a:solidFill>
            <a:effectLst/>
          </p:spPr>
          <p:txBody>
            <a:bodyPr lIns="182880" rIns="137160" bIns="182880" anchor="b" anchorCtr="0">
              <a:noAutofit/>
            </a:bodyPr>
            <a:lstStyle/>
            <a:p>
              <a:pPr defTabSz="914114">
                <a:lnSpc>
                  <a:spcPct val="90000"/>
                </a:lnSpc>
                <a:spcBef>
                  <a:spcPct val="0"/>
                </a:spcBef>
              </a:pPr>
              <a:endParaRPr lang="en-US" sz="32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endParaRPr>
            </a:p>
          </p:txBody>
        </p:sp>
        <p:grpSp>
          <p:nvGrpSpPr>
            <p:cNvPr id="31" name="Group 30"/>
            <p:cNvGrpSpPr/>
            <p:nvPr/>
          </p:nvGrpSpPr>
          <p:grpSpPr>
            <a:xfrm>
              <a:off x="7008117" y="2203333"/>
              <a:ext cx="427004" cy="1043732"/>
              <a:chOff x="3233738" y="168276"/>
              <a:chExt cx="2651125" cy="6480174"/>
            </a:xfrm>
          </p:grpSpPr>
          <p:sp>
            <p:nvSpPr>
              <p:cNvPr id="32" name="Freeform 212"/>
              <p:cNvSpPr>
                <a:spLocks/>
              </p:cNvSpPr>
              <p:nvPr/>
            </p:nvSpPr>
            <p:spPr bwMode="auto">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13"/>
              <p:cNvSpPr>
                <a:spLocks noEditPoints="1"/>
              </p:cNvSpPr>
              <p:nvPr/>
            </p:nvSpPr>
            <p:spPr bwMode="auto">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14"/>
              <p:cNvSpPr>
                <a:spLocks/>
              </p:cNvSpPr>
              <p:nvPr/>
            </p:nvSpPr>
            <p:spPr bwMode="auto">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146" name="Picture 2" descr="\\sfp\Resources\Microsoft\Archive\Exec_Tier_Archive\Brand_Photography\MSC12_Marissa_0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494" t="4199" r="26398" b="4110"/>
            <a:stretch/>
          </p:blipFill>
          <p:spPr bwMode="auto">
            <a:xfrm>
              <a:off x="6316363" y="3697345"/>
              <a:ext cx="1810512" cy="1810512"/>
            </a:xfrm>
            <a:prstGeom prst="rect">
              <a:avLst/>
            </a:prstGeom>
            <a:solidFill>
              <a:srgbClr val="0070C0"/>
            </a:solidFill>
            <a:ln w="9525" cap="flat" cmpd="sng" algn="ctr">
              <a:noFill/>
              <a:prstDash val="solid"/>
              <a:headEnd type="none" w="med" len="med"/>
              <a:tailEnd type="none" w="med" len="med"/>
            </a:ln>
            <a:effectLst/>
            <a:extLst/>
          </p:spPr>
        </p:pic>
      </p:grpSp>
    </p:spTree>
    <p:extLst>
      <p:ext uri="{BB962C8B-B14F-4D97-AF65-F5344CB8AC3E}">
        <p14:creationId xmlns:p14="http://schemas.microsoft.com/office/powerpoint/2010/main" val="3590629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498598"/>
          </a:xfrm>
        </p:spPr>
        <p:txBody>
          <a:bodyPr/>
          <a:lstStyle/>
          <a:p>
            <a:r>
              <a:rPr lang="en-US" sz="3600" dirty="0" smtClean="0"/>
              <a:t>Licensing Cost </a:t>
            </a:r>
            <a:r>
              <a:rPr lang="en-US" sz="3600" dirty="0"/>
              <a:t>Comparison* - Microsoft and VMware</a:t>
            </a:r>
          </a:p>
        </p:txBody>
      </p:sp>
      <p:sp>
        <p:nvSpPr>
          <p:cNvPr id="5" name="Rectangle 4"/>
          <p:cNvSpPr/>
          <p:nvPr/>
        </p:nvSpPr>
        <p:spPr>
          <a:xfrm>
            <a:off x="1463091" y="5924023"/>
            <a:ext cx="3449781" cy="600164"/>
          </a:xfrm>
          <a:prstGeom prst="rect">
            <a:avLst/>
          </a:prstGeom>
        </p:spPr>
        <p:txBody>
          <a:bodyPr wrap="square">
            <a:spAutoFit/>
          </a:bodyPr>
          <a:lstStyle/>
          <a:p>
            <a:pPr fontAlgn="base">
              <a:spcBef>
                <a:spcPct val="0"/>
              </a:spcBef>
              <a:spcAft>
                <a:spcPct val="0"/>
              </a:spcAft>
            </a:pPr>
            <a:r>
              <a:rPr lang="en-US" sz="1100" dirty="0" smtClean="0">
                <a:solidFill>
                  <a:srgbClr val="FFFFFF">
                    <a:alpha val="99000"/>
                  </a:srgbClr>
                </a:solidFill>
                <a:latin typeface="Segoe UI" pitchFamily="34" charset="0"/>
                <a:cs typeface="Segoe UI" pitchFamily="34" charset="0"/>
              </a:rPr>
              <a:t>Side-By-Side Comparison Virtualizing 5 Servers,</a:t>
            </a:r>
            <a:br>
              <a:rPr lang="en-US" sz="1100" dirty="0" smtClean="0">
                <a:solidFill>
                  <a:srgbClr val="FFFFFF">
                    <a:alpha val="99000"/>
                  </a:srgbClr>
                </a:solidFill>
                <a:latin typeface="Segoe UI" pitchFamily="34" charset="0"/>
                <a:cs typeface="Segoe UI" pitchFamily="34" charset="0"/>
              </a:rPr>
            </a:br>
            <a:r>
              <a:rPr lang="en-US" sz="1100" dirty="0" smtClean="0">
                <a:solidFill>
                  <a:srgbClr val="FFFFFF">
                    <a:alpha val="99000"/>
                  </a:srgbClr>
                </a:solidFill>
                <a:latin typeface="Segoe UI" pitchFamily="34" charset="0"/>
                <a:cs typeface="Segoe UI" pitchFamily="34" charset="0"/>
              </a:rPr>
              <a:t>2-processor Hosts, with Management Server Costs, </a:t>
            </a:r>
            <a:br>
              <a:rPr lang="en-US" sz="1100" dirty="0" smtClean="0">
                <a:solidFill>
                  <a:srgbClr val="FFFFFF">
                    <a:alpha val="99000"/>
                  </a:srgbClr>
                </a:solidFill>
                <a:latin typeface="Segoe UI" pitchFamily="34" charset="0"/>
                <a:cs typeface="Segoe UI" pitchFamily="34" charset="0"/>
              </a:rPr>
            </a:br>
            <a:r>
              <a:rPr lang="en-US" sz="1100" dirty="0" smtClean="0">
                <a:solidFill>
                  <a:srgbClr val="FFFFFF">
                    <a:alpha val="99000"/>
                  </a:srgbClr>
                </a:solidFill>
                <a:latin typeface="Segoe UI" pitchFamily="34" charset="0"/>
                <a:cs typeface="Segoe UI" pitchFamily="34" charset="0"/>
              </a:rPr>
              <a:t>2 year Maintenance and No Operating System Costs</a:t>
            </a:r>
            <a:endParaRPr lang="en-US" sz="1100" dirty="0">
              <a:solidFill>
                <a:srgbClr val="FFFFFF">
                  <a:alpha val="99000"/>
                </a:srgbClr>
              </a:solidFill>
              <a:latin typeface="Segoe UI" pitchFamily="34" charset="0"/>
              <a:cs typeface="Segoe UI" pitchFamily="34" charset="0"/>
            </a:endParaRPr>
          </a:p>
        </p:txBody>
      </p:sp>
      <p:sp>
        <p:nvSpPr>
          <p:cNvPr id="6" name="TextBox 33"/>
          <p:cNvSpPr txBox="1">
            <a:spLocks noChangeArrowheads="1"/>
          </p:cNvSpPr>
          <p:nvPr/>
        </p:nvSpPr>
        <p:spPr bwMode="auto">
          <a:xfrm>
            <a:off x="5574868" y="5845151"/>
            <a:ext cx="4890654" cy="738664"/>
          </a:xfrm>
          <a:prstGeom prst="rect">
            <a:avLst/>
          </a:prstGeom>
          <a:noFill/>
          <a:ln w="9525">
            <a:noFill/>
            <a:miter lim="800000"/>
            <a:headEnd/>
            <a:tailEnd/>
          </a:ln>
        </p:spPr>
        <p:txBody>
          <a:bodyPr wrap="square">
            <a:spAutoFit/>
          </a:bodyPr>
          <a:lstStyle/>
          <a:p>
            <a:pPr defTabSz="912813" fontAlgn="base">
              <a:spcBef>
                <a:spcPct val="0"/>
              </a:spcBef>
              <a:spcAft>
                <a:spcPct val="0"/>
              </a:spcAft>
            </a:pPr>
            <a:r>
              <a:rPr lang="en-US" sz="700" dirty="0">
                <a:solidFill>
                  <a:prstClr val="white">
                    <a:alpha val="99000"/>
                  </a:prstClr>
                </a:solidFill>
              </a:rPr>
              <a:t>*Based on a comparison of Microsoft® System Center Server Management Suite Datacenter with VMware® vSphere Enterprise Plus with VMware vCenter Server.. Assumes a five host configuration, 2 processors on each host, 2 years support costs for both products, and no operating system costs included.. The Microsoft solution can use either the </a:t>
            </a:r>
            <a:r>
              <a:rPr lang="en-US" sz="700" dirty="0" smtClean="0">
                <a:solidFill>
                  <a:prstClr val="white">
                    <a:alpha val="99000"/>
                  </a:prstClr>
                </a:solidFill>
              </a:rPr>
              <a:t/>
            </a:r>
            <a:br>
              <a:rPr lang="en-US" sz="700" dirty="0" smtClean="0">
                <a:solidFill>
                  <a:prstClr val="white">
                    <a:alpha val="99000"/>
                  </a:prstClr>
                </a:solidFill>
              </a:rPr>
            </a:br>
            <a:r>
              <a:rPr lang="en-US" sz="700" dirty="0" smtClean="0">
                <a:solidFill>
                  <a:prstClr val="white">
                    <a:alpha val="99000"/>
                  </a:prstClr>
                </a:solidFill>
              </a:rPr>
              <a:t>free </a:t>
            </a:r>
            <a:r>
              <a:rPr lang="en-US" sz="700" dirty="0">
                <a:solidFill>
                  <a:prstClr val="white">
                    <a:alpha val="99000"/>
                  </a:prstClr>
                </a:solidFill>
              </a:rPr>
              <a:t>Microsoft Hyper-V Server 2008 R2 hypervisor or an existing Windows Server 2008 R2 hypervisor.  Based on </a:t>
            </a:r>
            <a:r>
              <a:rPr lang="en-US" sz="700" dirty="0" smtClean="0">
                <a:solidFill>
                  <a:prstClr val="white">
                    <a:alpha val="99000"/>
                  </a:prstClr>
                </a:solidFill>
              </a:rPr>
              <a:t/>
            </a:r>
            <a:br>
              <a:rPr lang="en-US" sz="700" dirty="0" smtClean="0">
                <a:solidFill>
                  <a:prstClr val="white">
                    <a:alpha val="99000"/>
                  </a:prstClr>
                </a:solidFill>
              </a:rPr>
            </a:br>
            <a:r>
              <a:rPr lang="en-US" sz="700" dirty="0" smtClean="0">
                <a:solidFill>
                  <a:prstClr val="white">
                    <a:alpha val="99000"/>
                  </a:prstClr>
                </a:solidFill>
              </a:rPr>
              <a:t>Microsoft </a:t>
            </a:r>
            <a:r>
              <a:rPr lang="en-US" sz="700" dirty="0">
                <a:solidFill>
                  <a:prstClr val="white">
                    <a:alpha val="99000"/>
                  </a:prstClr>
                </a:solidFill>
              </a:rPr>
              <a:t>estimated retail prices and published VMware prices available at </a:t>
            </a:r>
            <a:r>
              <a:rPr lang="en-US" sz="700" u="sng" dirty="0">
                <a:solidFill>
                  <a:prstClr val="white">
                    <a:alpha val="99000"/>
                  </a:prstClr>
                </a:solidFill>
                <a:hlinkClick r:id=""/>
              </a:rPr>
              <a:t>https://www.vmware.com/vmwarestore</a:t>
            </a:r>
            <a:r>
              <a:rPr lang="en-US" sz="700" dirty="0">
                <a:solidFill>
                  <a:prstClr val="white">
                    <a:alpha val="99000"/>
                  </a:prstClr>
                </a:solidFill>
              </a:rPr>
              <a:t> </a:t>
            </a:r>
            <a:r>
              <a:rPr lang="en-US" sz="700" dirty="0" smtClean="0">
                <a:solidFill>
                  <a:prstClr val="white">
                    <a:alpha val="99000"/>
                  </a:prstClr>
                </a:solidFill>
              </a:rPr>
              <a:t/>
            </a:r>
            <a:br>
              <a:rPr lang="en-US" sz="700" dirty="0" smtClean="0">
                <a:solidFill>
                  <a:prstClr val="white">
                    <a:alpha val="99000"/>
                  </a:prstClr>
                </a:solidFill>
              </a:rPr>
            </a:br>
            <a:r>
              <a:rPr lang="en-US" sz="700" dirty="0" smtClean="0">
                <a:solidFill>
                  <a:prstClr val="white">
                    <a:alpha val="99000"/>
                  </a:prstClr>
                </a:solidFill>
              </a:rPr>
              <a:t>as </a:t>
            </a:r>
            <a:r>
              <a:rPr lang="en-US" sz="700" dirty="0">
                <a:solidFill>
                  <a:prstClr val="white">
                    <a:alpha val="99000"/>
                  </a:prstClr>
                </a:solidFill>
              </a:rPr>
              <a:t>of 08/04/2009 for purchases in the United States. Actual reseller prices may vary. </a:t>
            </a:r>
          </a:p>
        </p:txBody>
      </p:sp>
      <p:sp>
        <p:nvSpPr>
          <p:cNvPr id="7" name="Rectangle 6"/>
          <p:cNvSpPr/>
          <p:nvPr/>
        </p:nvSpPr>
        <p:spPr>
          <a:xfrm>
            <a:off x="201866" y="6565096"/>
            <a:ext cx="9949483" cy="276999"/>
          </a:xfrm>
          <a:prstGeom prst="rect">
            <a:avLst/>
          </a:prstGeom>
        </p:spPr>
        <p:txBody>
          <a:bodyPr wrap="square">
            <a:spAutoFit/>
          </a:bodyPr>
          <a:lstStyle/>
          <a:p>
            <a:pPr defTabSz="914400">
              <a:defRPr/>
            </a:pPr>
            <a:r>
              <a:rPr lang="en-US" sz="1200" dirty="0" smtClean="0"/>
              <a:t>*</a:t>
            </a:r>
            <a:r>
              <a:rPr lang="en-US" sz="1200" dirty="0" smtClean="0">
                <a:hlinkClick r:id="rId2"/>
              </a:rPr>
              <a:t>http</a:t>
            </a:r>
            <a:r>
              <a:rPr lang="en-US" sz="1200" dirty="0">
                <a:hlinkClick r:id="rId2"/>
              </a:rPr>
              <a:t>://</a:t>
            </a:r>
            <a:r>
              <a:rPr lang="en-US" sz="1200" dirty="0" smtClean="0">
                <a:hlinkClick r:id="rId2"/>
              </a:rPr>
              <a:t>www.microsoft.com/virtualization/en/us/cost-advantage.aspx</a:t>
            </a:r>
            <a:r>
              <a:rPr lang="en-US" sz="1200" dirty="0" smtClean="0"/>
              <a:t>  </a:t>
            </a:r>
            <a:endParaRPr lang="en-US" sz="12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183" y="909592"/>
            <a:ext cx="9202339" cy="4923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96300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498598"/>
          </a:xfrm>
        </p:spPr>
        <p:txBody>
          <a:bodyPr/>
          <a:lstStyle/>
          <a:p>
            <a:r>
              <a:rPr lang="en-US" sz="3600" dirty="0" smtClean="0"/>
              <a:t>Ongoing Production </a:t>
            </a:r>
            <a:r>
              <a:rPr lang="en-US" sz="3600" dirty="0"/>
              <a:t>Labor costs – By Maturity</a:t>
            </a:r>
          </a:p>
        </p:txBody>
      </p:sp>
      <p:sp>
        <p:nvSpPr>
          <p:cNvPr id="28" name="Rectangle 27"/>
          <p:cNvSpPr/>
          <p:nvPr/>
        </p:nvSpPr>
        <p:spPr>
          <a:xfrm>
            <a:off x="1828324" y="953830"/>
            <a:ext cx="8938472"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VM </a:t>
            </a:r>
            <a:r>
              <a:rPr kumimoji="0" lang="en-US" sz="1800" b="0" i="0" u="none" strike="noStrike" kern="0" cap="none" spc="0" normalizeH="0" baseline="0" noProof="0" dirty="0" smtClean="0">
                <a:ln>
                  <a:noFill/>
                </a:ln>
                <a:solidFill>
                  <a:srgbClr val="FFFFFF"/>
                </a:solidFill>
                <a:effectLst/>
                <a:uLnTx/>
                <a:uFillTx/>
              </a:rPr>
              <a:t>Labor Cost </a:t>
            </a:r>
            <a:r>
              <a:rPr kumimoji="0" lang="en-US" sz="1800" b="0" i="0" u="none" strike="noStrike" kern="0" cap="none" spc="0" normalizeH="0" baseline="0" noProof="0" dirty="0">
                <a:ln>
                  <a:noFill/>
                </a:ln>
                <a:solidFill>
                  <a:srgbClr val="FFFFFF"/>
                </a:solidFill>
                <a:effectLst/>
                <a:uLnTx/>
                <a:uFillTx/>
              </a:rPr>
              <a:t>Per Annum </a:t>
            </a:r>
            <a:r>
              <a:rPr kumimoji="0" lang="en-US" sz="1100" b="0" i="0" u="none" strike="noStrike" kern="0" cap="none" spc="0" normalizeH="0" baseline="0" noProof="0" dirty="0" smtClean="0">
                <a:ln>
                  <a:noFill/>
                </a:ln>
                <a:solidFill>
                  <a:srgbClr val="FFFFFF"/>
                </a:solidFill>
                <a:effectLst/>
                <a:uLnTx/>
                <a:uFillTx/>
              </a:rPr>
              <a:t>(</a:t>
            </a:r>
            <a:r>
              <a:rPr kumimoji="0" lang="en-US" sz="1100" b="0" i="0" u="none" strike="noStrike" kern="0" cap="none" spc="0" normalizeH="0" baseline="0" noProof="0" dirty="0">
                <a:ln>
                  <a:noFill/>
                </a:ln>
                <a:solidFill>
                  <a:srgbClr val="FFFFFF"/>
                </a:solidFill>
                <a:effectLst/>
                <a:uLnTx/>
                <a:uFillTx/>
              </a:rPr>
              <a:t>by Virtualization Technology, by </a:t>
            </a:r>
            <a:r>
              <a:rPr kumimoji="0" lang="en-US" sz="1100" b="0" i="0" u="none" strike="noStrike" kern="0" cap="none" spc="0" normalizeH="0" baseline="0" noProof="0" dirty="0" smtClean="0">
                <a:ln>
                  <a:noFill/>
                </a:ln>
                <a:solidFill>
                  <a:srgbClr val="FFFFFF"/>
                </a:solidFill>
                <a:effectLst/>
                <a:uLnTx/>
                <a:uFillTx/>
              </a:rPr>
              <a:t>estimated Maturity Ratio)</a:t>
            </a:r>
            <a:endParaRPr kumimoji="0" lang="en-US" sz="1100" b="0" i="0" u="none" strike="noStrike" kern="0" cap="none" spc="0" normalizeH="0" baseline="0" noProof="0" dirty="0">
              <a:ln>
                <a:noFill/>
              </a:ln>
              <a:solidFill>
                <a:srgbClr val="FFFFFF"/>
              </a:solidFill>
              <a:effectLst/>
              <a:uLnTx/>
              <a:uFillTx/>
            </a:endParaRPr>
          </a:p>
        </p:txBody>
      </p:sp>
      <p:graphicFrame>
        <p:nvGraphicFramePr>
          <p:cNvPr id="29" name="Chart 28"/>
          <p:cNvGraphicFramePr>
            <a:graphicFrameLocks/>
          </p:cNvGraphicFramePr>
          <p:nvPr>
            <p:extLst>
              <p:ext uri="{D42A27DB-BD31-4B8C-83A1-F6EECF244321}">
                <p14:modId xmlns:p14="http://schemas.microsoft.com/office/powerpoint/2010/main" val="1017705000"/>
              </p:ext>
            </p:extLst>
          </p:nvPr>
        </p:nvGraphicFramePr>
        <p:xfrm>
          <a:off x="507868" y="1411030"/>
          <a:ext cx="353299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p:cNvGraphicFramePr>
            <a:graphicFrameLocks/>
          </p:cNvGraphicFramePr>
          <p:nvPr>
            <p:extLst>
              <p:ext uri="{D42A27DB-BD31-4B8C-83A1-F6EECF244321}">
                <p14:modId xmlns:p14="http://schemas.microsoft.com/office/powerpoint/2010/main" val="664076619"/>
              </p:ext>
            </p:extLst>
          </p:nvPr>
        </p:nvGraphicFramePr>
        <p:xfrm>
          <a:off x="7821163" y="1411030"/>
          <a:ext cx="355507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a:graphicFrameLocks/>
          </p:cNvGraphicFramePr>
          <p:nvPr>
            <p:extLst>
              <p:ext uri="{D42A27DB-BD31-4B8C-83A1-F6EECF244321}">
                <p14:modId xmlns:p14="http://schemas.microsoft.com/office/powerpoint/2010/main" val="3552630262"/>
              </p:ext>
            </p:extLst>
          </p:nvPr>
        </p:nvGraphicFramePr>
        <p:xfrm>
          <a:off x="4175694" y="1411030"/>
          <a:ext cx="3510634"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32" name="Straight Arrow Connector 31"/>
          <p:cNvCxnSpPr/>
          <p:nvPr/>
        </p:nvCxnSpPr>
        <p:spPr>
          <a:xfrm>
            <a:off x="8840403" y="2112584"/>
            <a:ext cx="1597156" cy="441451"/>
          </a:xfrm>
          <a:prstGeom prst="straightConnector1">
            <a:avLst/>
          </a:prstGeom>
          <a:noFill/>
          <a:ln w="42500" cap="flat" cmpd="sng" algn="ctr">
            <a:solidFill>
              <a:srgbClr val="FED45C"/>
            </a:solidFill>
            <a:prstDash val="solid"/>
            <a:tailEnd type="arrow"/>
          </a:ln>
          <a:effectLst>
            <a:outerShdw blurRad="65500" dist="38100" dir="5400000" rotWithShape="0">
              <a:srgbClr val="000000">
                <a:alpha val="40000"/>
              </a:srgbClr>
            </a:outerShdw>
          </a:effectLst>
        </p:spPr>
      </p:cxnSp>
      <p:cxnSp>
        <p:nvCxnSpPr>
          <p:cNvPr id="33" name="Straight Arrow Connector 32"/>
          <p:cNvCxnSpPr/>
          <p:nvPr/>
        </p:nvCxnSpPr>
        <p:spPr>
          <a:xfrm>
            <a:off x="5169743" y="2312276"/>
            <a:ext cx="1541116" cy="698954"/>
          </a:xfrm>
          <a:prstGeom prst="straightConnector1">
            <a:avLst/>
          </a:prstGeom>
          <a:noFill/>
          <a:ln w="42500" cap="flat" cmpd="sng" algn="ctr">
            <a:solidFill>
              <a:srgbClr val="FED45C"/>
            </a:solidFill>
            <a:prstDash val="solid"/>
            <a:tailEnd type="arrow"/>
          </a:ln>
          <a:effectLst>
            <a:outerShdw blurRad="65500" dist="38100" dir="5400000" rotWithShape="0">
              <a:srgbClr val="000000">
                <a:alpha val="40000"/>
              </a:srgbClr>
            </a:outerShdw>
          </a:effectLst>
        </p:spPr>
      </p:cxnSp>
      <p:cxnSp>
        <p:nvCxnSpPr>
          <p:cNvPr id="34" name="Straight Arrow Connector 33"/>
          <p:cNvCxnSpPr/>
          <p:nvPr/>
        </p:nvCxnSpPr>
        <p:spPr>
          <a:xfrm>
            <a:off x="1415028" y="2196667"/>
            <a:ext cx="1653197" cy="515007"/>
          </a:xfrm>
          <a:prstGeom prst="straightConnector1">
            <a:avLst/>
          </a:prstGeom>
          <a:noFill/>
          <a:ln w="42500" cap="flat" cmpd="sng" algn="ctr">
            <a:solidFill>
              <a:srgbClr val="FED45C"/>
            </a:solidFill>
            <a:prstDash val="solid"/>
            <a:tailEnd type="arrow"/>
          </a:ln>
          <a:effectLst>
            <a:outerShdw blurRad="65500" dist="38100" dir="5400000" rotWithShape="0">
              <a:srgbClr val="000000">
                <a:alpha val="40000"/>
              </a:srgbClr>
            </a:outerShdw>
          </a:effectLst>
        </p:spPr>
      </p:cxnSp>
      <p:sp>
        <p:nvSpPr>
          <p:cNvPr id="35" name="TextBox 34"/>
          <p:cNvSpPr txBox="1"/>
          <p:nvPr/>
        </p:nvSpPr>
        <p:spPr>
          <a:xfrm>
            <a:off x="2002572" y="2559290"/>
            <a:ext cx="508152" cy="43088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glow rad="101600">
                    <a:srgbClr val="F38C37">
                      <a:satMod val="175000"/>
                      <a:alpha val="40000"/>
                    </a:srgbClr>
                  </a:glow>
                </a:effectLst>
                <a:uLnTx/>
                <a:uFillTx/>
              </a:rPr>
              <a:t>29.3%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glow rad="101600">
                    <a:srgbClr val="F38C37">
                      <a:satMod val="175000"/>
                      <a:alpha val="40000"/>
                    </a:srgbClr>
                  </a:glow>
                </a:effectLst>
                <a:uLnTx/>
                <a:uFillTx/>
              </a:rPr>
              <a:t>less</a:t>
            </a:r>
          </a:p>
        </p:txBody>
      </p:sp>
      <p:sp>
        <p:nvSpPr>
          <p:cNvPr id="36" name="TextBox 35"/>
          <p:cNvSpPr txBox="1"/>
          <p:nvPr/>
        </p:nvSpPr>
        <p:spPr>
          <a:xfrm>
            <a:off x="5594139" y="2745839"/>
            <a:ext cx="508152" cy="43088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glow rad="101600">
                    <a:srgbClr val="F38C37">
                      <a:satMod val="175000"/>
                      <a:alpha val="40000"/>
                    </a:srgbClr>
                  </a:glow>
                </a:effectLst>
                <a:uLnTx/>
                <a:uFillTx/>
              </a:rPr>
              <a:t>37.8%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glow rad="101600">
                    <a:srgbClr val="F38C37">
                      <a:satMod val="175000"/>
                      <a:alpha val="40000"/>
                    </a:srgbClr>
                  </a:glow>
                </a:effectLst>
                <a:uLnTx/>
                <a:uFillTx/>
              </a:rPr>
              <a:t>less</a:t>
            </a:r>
          </a:p>
        </p:txBody>
      </p:sp>
      <p:sp>
        <p:nvSpPr>
          <p:cNvPr id="37" name="TextBox 36"/>
          <p:cNvSpPr txBox="1"/>
          <p:nvPr/>
        </p:nvSpPr>
        <p:spPr>
          <a:xfrm>
            <a:off x="9406927" y="2425294"/>
            <a:ext cx="508152" cy="43088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glow rad="101600">
                    <a:srgbClr val="F38C37">
                      <a:satMod val="175000"/>
                      <a:alpha val="40000"/>
                    </a:srgbClr>
                  </a:glow>
                </a:effectLst>
                <a:uLnTx/>
                <a:uFillTx/>
              </a:rPr>
              <a:t>13.5%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glow rad="101600">
                    <a:srgbClr val="F38C37">
                      <a:satMod val="175000"/>
                      <a:alpha val="40000"/>
                    </a:srgbClr>
                  </a:glow>
                </a:effectLst>
                <a:uLnTx/>
                <a:uFillTx/>
              </a:rPr>
              <a:t>less</a:t>
            </a:r>
          </a:p>
        </p:txBody>
      </p:sp>
      <p:grpSp>
        <p:nvGrpSpPr>
          <p:cNvPr id="38" name="Group 37"/>
          <p:cNvGrpSpPr/>
          <p:nvPr/>
        </p:nvGrpSpPr>
        <p:grpSpPr>
          <a:xfrm>
            <a:off x="1415028" y="1408162"/>
            <a:ext cx="1755461" cy="391946"/>
            <a:chOff x="4318272" y="-391946"/>
            <a:chExt cx="1316939" cy="391946"/>
          </a:xfrm>
        </p:grpSpPr>
        <p:sp>
          <p:nvSpPr>
            <p:cNvPr id="39" name="Rectangle 38"/>
            <p:cNvSpPr/>
            <p:nvPr/>
          </p:nvSpPr>
          <p:spPr>
            <a:xfrm>
              <a:off x="4318272" y="-391946"/>
              <a:ext cx="1316939" cy="391946"/>
            </a:xfrm>
            <a:prstGeom prst="rect">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algn="ctr" defTabSz="914400">
                <a:defRPr/>
              </a:pPr>
              <a:endParaRPr lang="en-US" sz="1050" b="1" kern="0" dirty="0">
                <a:solidFill>
                  <a:sysClr val="window" lastClr="FFFFFF"/>
                </a:solidFill>
                <a:cs typeface="Segoe UI" pitchFamily="34" charset="0"/>
              </a:endParaRPr>
            </a:p>
          </p:txBody>
        </p:sp>
        <p:sp>
          <p:nvSpPr>
            <p:cNvPr id="40" name="TextBox 39"/>
            <p:cNvSpPr txBox="1"/>
            <p:nvPr/>
          </p:nvSpPr>
          <p:spPr>
            <a:xfrm>
              <a:off x="4318272" y="-312067"/>
              <a:ext cx="1316939" cy="261610"/>
            </a:xfrm>
            <a:prstGeom prst="rect">
              <a:avLst/>
            </a:prstGeom>
            <a:solidFill>
              <a:sysClr val="window" lastClr="FFFFFF">
                <a:alpha val="32000"/>
              </a:sysClr>
            </a:solidFill>
            <a:effectLst>
              <a:softEdge rad="12700"/>
            </a:effectLst>
          </p:spPr>
          <p:txBody>
            <a:bodyPr wrap="square" rtlCol="0">
              <a:spAutoFit/>
            </a:bodyPr>
            <a:lstStyle/>
            <a:p>
              <a:pPr algn="ctr" defTabSz="914400">
                <a:defRPr/>
              </a:pPr>
              <a:r>
                <a:rPr lang="en-US" sz="1050" b="1" kern="0" dirty="0" smtClean="0">
                  <a:solidFill>
                    <a:sysClr val="window" lastClr="FFFFFF"/>
                  </a:solidFill>
                  <a:cs typeface="Segoe UI" pitchFamily="34" charset="0"/>
                </a:rPr>
                <a:t>Basic</a:t>
              </a:r>
              <a:endParaRPr lang="en-US" sz="1050" b="1" kern="0" dirty="0">
                <a:solidFill>
                  <a:sysClr val="window" lastClr="FFFFFF"/>
                </a:solidFill>
                <a:cs typeface="Segoe UI" pitchFamily="34" charset="0"/>
              </a:endParaRPr>
            </a:p>
          </p:txBody>
        </p:sp>
      </p:grpSp>
      <p:grpSp>
        <p:nvGrpSpPr>
          <p:cNvPr id="41" name="Group 40"/>
          <p:cNvGrpSpPr/>
          <p:nvPr/>
        </p:nvGrpSpPr>
        <p:grpSpPr>
          <a:xfrm>
            <a:off x="5062573" y="1408162"/>
            <a:ext cx="1755461" cy="391946"/>
            <a:chOff x="5735370" y="-391946"/>
            <a:chExt cx="1316939" cy="391946"/>
          </a:xfrm>
        </p:grpSpPr>
        <p:sp>
          <p:nvSpPr>
            <p:cNvPr id="42" name="Rectangle 41"/>
            <p:cNvSpPr/>
            <p:nvPr/>
          </p:nvSpPr>
          <p:spPr>
            <a:xfrm>
              <a:off x="5735370" y="-391946"/>
              <a:ext cx="1316939" cy="391946"/>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l="50000" t="50000" r="50000" b="50000"/>
              </a:path>
              <a:tileRect/>
            </a:gradFill>
            <a:ln w="25400" cap="flat" cmpd="sng" algn="ctr">
              <a:noFill/>
              <a:prstDash val="solid"/>
            </a:ln>
            <a:effectLst>
              <a:softEdge rad="12700"/>
            </a:effectLst>
          </p:spPr>
          <p:txBody>
            <a:bodyPr rtlCol="0" anchor="ctr"/>
            <a:lstStyle/>
            <a:p>
              <a:pPr algn="ctr" defTabSz="914400">
                <a:defRPr/>
              </a:pPr>
              <a:endParaRPr lang="en-US" sz="1050" b="1" kern="0" dirty="0">
                <a:solidFill>
                  <a:sysClr val="window" lastClr="FFFFFF"/>
                </a:solidFill>
                <a:cs typeface="Segoe UI" pitchFamily="34" charset="0"/>
              </a:endParaRPr>
            </a:p>
          </p:txBody>
        </p:sp>
        <p:sp>
          <p:nvSpPr>
            <p:cNvPr id="43" name="TextBox 42"/>
            <p:cNvSpPr txBox="1"/>
            <p:nvPr/>
          </p:nvSpPr>
          <p:spPr>
            <a:xfrm>
              <a:off x="5735370" y="-312067"/>
              <a:ext cx="1316939" cy="261610"/>
            </a:xfrm>
            <a:prstGeom prst="rect">
              <a:avLst/>
            </a:prstGeom>
            <a:solidFill>
              <a:sysClr val="window" lastClr="FFFFFF">
                <a:alpha val="32000"/>
              </a:sysClr>
            </a:solidFill>
            <a:effectLst>
              <a:softEdge rad="12700"/>
            </a:effectLst>
          </p:spPr>
          <p:txBody>
            <a:bodyPr wrap="square" rtlCol="0">
              <a:spAutoFit/>
            </a:bodyPr>
            <a:lstStyle/>
            <a:p>
              <a:pPr algn="ctr" defTabSz="914400">
                <a:defRPr/>
              </a:pPr>
              <a:r>
                <a:rPr lang="en-US" sz="1050" b="1" kern="0" dirty="0" smtClean="0">
                  <a:solidFill>
                    <a:sysClr val="window" lastClr="FFFFFF"/>
                  </a:solidFill>
                  <a:cs typeface="Segoe UI" pitchFamily="34" charset="0"/>
                </a:rPr>
                <a:t>Standardized</a:t>
              </a:r>
              <a:endParaRPr lang="en-US" sz="1050" b="1" kern="0" dirty="0">
                <a:solidFill>
                  <a:sysClr val="window" lastClr="FFFFFF"/>
                </a:solidFill>
                <a:cs typeface="Segoe UI" pitchFamily="34" charset="0"/>
              </a:endParaRPr>
            </a:p>
          </p:txBody>
        </p:sp>
      </p:grpSp>
      <p:grpSp>
        <p:nvGrpSpPr>
          <p:cNvPr id="44" name="Group 43"/>
          <p:cNvGrpSpPr/>
          <p:nvPr/>
        </p:nvGrpSpPr>
        <p:grpSpPr>
          <a:xfrm>
            <a:off x="8761249" y="1422873"/>
            <a:ext cx="1755460" cy="391946"/>
            <a:chOff x="8326910" y="-375690"/>
            <a:chExt cx="1316938" cy="391946"/>
          </a:xfrm>
        </p:grpSpPr>
        <p:sp>
          <p:nvSpPr>
            <p:cNvPr id="45" name="Rectangle 44"/>
            <p:cNvSpPr/>
            <p:nvPr/>
          </p:nvSpPr>
          <p:spPr>
            <a:xfrm>
              <a:off x="8326910" y="-375690"/>
              <a:ext cx="1316938" cy="391946"/>
            </a:xfrm>
            <a:prstGeom prst="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algn="ctr">
                <a:defRPr/>
              </a:pPr>
              <a:endParaRPr lang="en-US" sz="1050" b="1" kern="0" dirty="0">
                <a:solidFill>
                  <a:sysClr val="window" lastClr="FFFFFF"/>
                </a:solidFill>
                <a:cs typeface="Segoe UI" pitchFamily="34" charset="0"/>
              </a:endParaRPr>
            </a:p>
          </p:txBody>
        </p:sp>
        <p:sp>
          <p:nvSpPr>
            <p:cNvPr id="46" name="TextBox 45"/>
            <p:cNvSpPr txBox="1"/>
            <p:nvPr/>
          </p:nvSpPr>
          <p:spPr>
            <a:xfrm>
              <a:off x="8326910" y="-295811"/>
              <a:ext cx="1316938" cy="261610"/>
            </a:xfrm>
            <a:prstGeom prst="rect">
              <a:avLst/>
            </a:prstGeom>
            <a:solidFill>
              <a:sysClr val="window" lastClr="FFFFFF">
                <a:alpha val="32000"/>
              </a:sysClr>
            </a:solidFill>
            <a:effectLst>
              <a:softEdge rad="12700"/>
            </a:effectLst>
          </p:spPr>
          <p:txBody>
            <a:bodyPr wrap="square" rtlCol="0">
              <a:spAutoFit/>
            </a:bodyPr>
            <a:lstStyle/>
            <a:p>
              <a:pPr algn="ctr">
                <a:defRPr/>
              </a:pPr>
              <a:r>
                <a:rPr lang="en-US" sz="1050" b="1" kern="0" dirty="0">
                  <a:solidFill>
                    <a:sysClr val="window" lastClr="FFFFFF"/>
                  </a:solidFill>
                  <a:cs typeface="Segoe UI" pitchFamily="34" charset="0"/>
                </a:rPr>
                <a:t>Rationalized</a:t>
              </a:r>
            </a:p>
          </p:txBody>
        </p:sp>
      </p:grpSp>
      <p:sp>
        <p:nvSpPr>
          <p:cNvPr id="47" name="Rectangle 46"/>
          <p:cNvSpPr/>
          <p:nvPr/>
        </p:nvSpPr>
        <p:spPr>
          <a:xfrm>
            <a:off x="406297" y="6247704"/>
            <a:ext cx="11782530" cy="307777"/>
          </a:xfrm>
          <a:prstGeom prst="rect">
            <a:avLst/>
          </a:prstGeom>
        </p:spPr>
        <p:txBody>
          <a:bodyPr wrap="square">
            <a:spAutoFit/>
          </a:bodyPr>
          <a:lstStyle/>
          <a:p>
            <a:r>
              <a:rPr lang="en-US" sz="1400" dirty="0">
                <a:solidFill>
                  <a:srgbClr val="FFFFFF"/>
                </a:solidFill>
                <a:hlinkClick r:id="rId5"/>
              </a:rPr>
              <a:t>http://</a:t>
            </a:r>
            <a:r>
              <a:rPr lang="en-US" sz="1400" dirty="0" smtClean="0">
                <a:solidFill>
                  <a:srgbClr val="FFFFFF"/>
                </a:solidFill>
                <a:hlinkClick r:id="rId5"/>
              </a:rPr>
              <a:t>download.microsoft.com/download/1/F/8/1F8BD4EF-31CC-4059-9A65-4A51B3B4BC98/Hyper-V-vs-VMware-ESX-and-vShpere-WP.pdf</a:t>
            </a:r>
            <a:r>
              <a:rPr lang="en-US" sz="1400" dirty="0" smtClean="0">
                <a:solidFill>
                  <a:srgbClr val="FFFFFF"/>
                </a:solidFill>
              </a:rPr>
              <a:t> </a:t>
            </a:r>
            <a:endParaRPr lang="en-US" sz="1400" dirty="0">
              <a:solidFill>
                <a:srgbClr val="FFFFFF"/>
              </a:solidFill>
            </a:endParaRPr>
          </a:p>
        </p:txBody>
      </p:sp>
      <p:grpSp>
        <p:nvGrpSpPr>
          <p:cNvPr id="48" name="Group 47"/>
          <p:cNvGrpSpPr/>
          <p:nvPr/>
        </p:nvGrpSpPr>
        <p:grpSpPr>
          <a:xfrm>
            <a:off x="0" y="4480040"/>
            <a:ext cx="12188825" cy="1710558"/>
            <a:chOff x="0" y="4785250"/>
            <a:chExt cx="9144000" cy="1710558"/>
          </a:xfrm>
        </p:grpSpPr>
        <p:pic>
          <p:nvPicPr>
            <p:cNvPr id="49" name="Picture 4" descr="C:\Program Files\Microsoft Resource DVD Artwork\DVD_ART\Artwork_Imagery\Shapes and Graphics\Bar\Gel - horiz gel bar trans end 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45106"/>
              <a:ext cx="9144000" cy="135070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499240" y="5343342"/>
              <a:ext cx="8153400" cy="584775"/>
            </a:xfrm>
            <a:prstGeom prst="rect">
              <a:avLst/>
            </a:prstGeom>
            <a:noFill/>
          </p:spPr>
          <p:txBody>
            <a:bodyPr wrap="square" rtlCol="0">
              <a:spAutoFit/>
            </a:bodyPr>
            <a:lstStyle/>
            <a:p>
              <a:pPr marL="460375" indent="-460375">
                <a:lnSpc>
                  <a:spcPct val="90000"/>
                </a:lnSpc>
                <a:spcBef>
                  <a:spcPct val="20000"/>
                </a:spcBef>
                <a:buSzPct val="85000"/>
                <a:buFontTx/>
                <a:buBlip>
                  <a:blip r:embed="rId7"/>
                </a:buBlip>
              </a:pPr>
              <a:r>
                <a:rPr lang="en-US" sz="1600" dirty="0">
                  <a:gradFill>
                    <a:gsLst>
                      <a:gs pos="0">
                        <a:srgbClr val="FFFFFF"/>
                      </a:gs>
                      <a:gs pos="86000">
                        <a:srgbClr val="FFFFFF"/>
                      </a:gs>
                    </a:gsLst>
                    <a:lin ang="5400000" scaled="0"/>
                  </a:gradFill>
                </a:rPr>
                <a:t>When maturity %’s are used to review Labor Cost per VM –  again Hyper V is cheaper per VM</a:t>
              </a:r>
            </a:p>
            <a:p>
              <a:pPr marL="460375" indent="-460375">
                <a:lnSpc>
                  <a:spcPct val="90000"/>
                </a:lnSpc>
                <a:spcBef>
                  <a:spcPct val="20000"/>
                </a:spcBef>
                <a:buSzPct val="85000"/>
                <a:buFontTx/>
                <a:buBlip>
                  <a:blip r:embed="rId7"/>
                </a:buBlip>
              </a:pPr>
              <a:r>
                <a:rPr lang="en-US" sz="1600" dirty="0">
                  <a:gradFill>
                    <a:gsLst>
                      <a:gs pos="0">
                        <a:srgbClr val="FFFFFF"/>
                      </a:gs>
                      <a:gs pos="86000">
                        <a:srgbClr val="FFFFFF"/>
                      </a:gs>
                    </a:gsLst>
                    <a:lin ang="5400000" scaled="0"/>
                  </a:gradFill>
                </a:rPr>
                <a:t>The variances observed are inline with prior datacenter research Labor per Server ratios</a:t>
              </a:r>
              <a:endParaRPr lang="en-US" sz="1100" dirty="0">
                <a:solidFill>
                  <a:srgbClr val="FFFFFF"/>
                </a:solidFill>
              </a:endParaRPr>
            </a:p>
          </p:txBody>
        </p:sp>
        <p:pic>
          <p:nvPicPr>
            <p:cNvPr id="51" name="Picture 6" descr="C:\Program Files\Microsoft Resource DVD Artwork\DVD_ART\Artwork_Imagery\Shapes and Graphics\Bar\blue bar strips faded edge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00600"/>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3734479" y="4785250"/>
              <a:ext cx="1328787" cy="400110"/>
            </a:xfrm>
            <a:prstGeom prst="rect">
              <a:avLst/>
            </a:prstGeom>
          </p:spPr>
          <p:txBody>
            <a:bodyPr wrap="none">
              <a:spAutoFit/>
            </a:bodyPr>
            <a:lstStyle/>
            <a:p>
              <a:r>
                <a:rPr lang="en-US" sz="2000" b="1" dirty="0" smtClean="0">
                  <a:solidFill>
                    <a:srgbClr val="FFFFFF"/>
                  </a:solidFill>
                  <a:effectLst>
                    <a:outerShdw blurRad="38100" dist="38100" dir="2700000" algn="tl">
                      <a:srgbClr val="000000">
                        <a:alpha val="43137"/>
                      </a:srgbClr>
                    </a:outerShdw>
                  </a:effectLst>
                </a:rPr>
                <a:t>TAKEAWAYS</a:t>
              </a:r>
              <a:endParaRPr lang="en-US" sz="2000" b="1" dirty="0">
                <a:solidFill>
                  <a:srgbClr val="FFFFF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793330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997196"/>
          </a:xfrm>
        </p:spPr>
        <p:txBody>
          <a:bodyPr/>
          <a:lstStyle/>
          <a:p>
            <a:r>
              <a:rPr lang="en-US" sz="3600" dirty="0" smtClean="0"/>
              <a:t>Why Hyper-V is the best virtualization for SQL Server </a:t>
            </a:r>
            <a:r>
              <a:rPr lang="en-US" sz="3600" dirty="0">
                <a:solidFill>
                  <a:schemeClr val="accent1">
                    <a:alpha val="99000"/>
                  </a:schemeClr>
                </a:solidFill>
              </a:rPr>
              <a:t>(mission critical workloads)</a:t>
            </a:r>
          </a:p>
        </p:txBody>
      </p:sp>
      <p:sp>
        <p:nvSpPr>
          <p:cNvPr id="5" name="Content Placeholder 2"/>
          <p:cNvSpPr txBox="1">
            <a:spLocks/>
          </p:cNvSpPr>
          <p:nvPr/>
        </p:nvSpPr>
        <p:spPr>
          <a:xfrm>
            <a:off x="391867" y="1142184"/>
            <a:ext cx="11405793" cy="540763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u="sng" dirty="0" smtClean="0"/>
              <a:t>On-par Performance</a:t>
            </a:r>
            <a:r>
              <a:rPr lang="en-US" sz="2400" dirty="0" smtClean="0"/>
              <a:t> </a:t>
            </a:r>
            <a:r>
              <a:rPr lang="en-US" sz="1800" dirty="0" smtClean="0"/>
              <a:t>– SQL Server on Hyper-V or VMware</a:t>
            </a:r>
          </a:p>
          <a:p>
            <a:pPr lvl="1"/>
            <a:r>
              <a:rPr lang="en-US" sz="1600" dirty="0" smtClean="0"/>
              <a:t>Very close to native performance for </a:t>
            </a:r>
            <a:r>
              <a:rPr lang="en-US" sz="1600" dirty="0" smtClean="0">
                <a:hlinkClick r:id="rId3"/>
              </a:rPr>
              <a:t>Hyper-V</a:t>
            </a:r>
            <a:r>
              <a:rPr lang="en-US" sz="1600" dirty="0" smtClean="0"/>
              <a:t> and </a:t>
            </a:r>
            <a:r>
              <a:rPr lang="en-US" sz="1600" dirty="0" smtClean="0">
                <a:hlinkClick r:id="rId4"/>
              </a:rPr>
              <a:t>VMware</a:t>
            </a:r>
            <a:r>
              <a:rPr lang="en-US" sz="1600" dirty="0" smtClean="0"/>
              <a:t> running SQL Server</a:t>
            </a:r>
          </a:p>
          <a:p>
            <a:pPr lvl="1"/>
            <a:r>
              <a:rPr lang="en-US" sz="1600" dirty="0" smtClean="0"/>
              <a:t>Both products uses the </a:t>
            </a:r>
            <a:r>
              <a:rPr lang="en-US" sz="1600" dirty="0" smtClean="0">
                <a:hlinkClick r:id="rId5"/>
              </a:rPr>
              <a:t>latest features</a:t>
            </a:r>
            <a:r>
              <a:rPr lang="en-US" sz="1600" u="sng" dirty="0" smtClean="0">
                <a:hlinkClick r:id="rId5"/>
              </a:rPr>
              <a:t> </a:t>
            </a:r>
            <a:r>
              <a:rPr lang="en-US" sz="1600" dirty="0" smtClean="0"/>
              <a:t>from Intel (EPT) and AMD chip (NPT)</a:t>
            </a:r>
          </a:p>
          <a:p>
            <a:r>
              <a:rPr lang="en-US" sz="2400" u="sng" dirty="0" smtClean="0"/>
              <a:t>Windows Clustering is the Key HA Technology</a:t>
            </a:r>
          </a:p>
          <a:p>
            <a:pPr lvl="1"/>
            <a:r>
              <a:rPr lang="en-US" sz="1600" dirty="0" smtClean="0"/>
              <a:t>Windows Clustering is a mature technology and part of Windows Server</a:t>
            </a:r>
          </a:p>
          <a:p>
            <a:pPr lvl="1"/>
            <a:r>
              <a:rPr lang="en-US" sz="1600" dirty="0" smtClean="0"/>
              <a:t>More SQL Server customers implemented Failover Clustering for SQL Server over DB Mirroring &amp; Log Shipping (especially in high-end mission critical SQL Server applications) </a:t>
            </a:r>
          </a:p>
          <a:p>
            <a:pPr lvl="1"/>
            <a:r>
              <a:rPr lang="en-US" sz="1600" dirty="0" smtClean="0"/>
              <a:t>Upcoming SQL Server “Denali” HA (AlwaysOn) make use of Windows Clustering</a:t>
            </a:r>
          </a:p>
          <a:p>
            <a:r>
              <a:rPr lang="en-US" sz="2400" u="sng" dirty="0" smtClean="0"/>
              <a:t>Customers Lose Key VMware Features in Failover Clustering* </a:t>
            </a:r>
          </a:p>
          <a:p>
            <a:pPr lvl="1"/>
            <a:r>
              <a:rPr lang="en-US" sz="1600" dirty="0" smtClean="0"/>
              <a:t>VM mobility: No vMotion (Key reason to virtualize </a:t>
            </a:r>
            <a:r>
              <a:rPr lang="en-US" sz="1600" dirty="0" smtClean="0">
                <a:hlinkClick r:id="rId6"/>
              </a:rPr>
              <a:t>http://www.vmware.com/virtualization/why-virtualize.html</a:t>
            </a:r>
            <a:r>
              <a:rPr lang="en-US" sz="1600" dirty="0" smtClean="0"/>
              <a:t> )</a:t>
            </a:r>
          </a:p>
          <a:p>
            <a:pPr lvl="1"/>
            <a:r>
              <a:rPr lang="en-US" sz="1600" dirty="0" smtClean="0"/>
              <a:t>Dynamic Resource Allocation: </a:t>
            </a:r>
          </a:p>
          <a:p>
            <a:pPr lvl="2"/>
            <a:r>
              <a:rPr lang="en-US" sz="1200" dirty="0" smtClean="0"/>
              <a:t>No automation level for VMware DRS (Dynamic Resource Scheduling)</a:t>
            </a:r>
          </a:p>
          <a:p>
            <a:pPr lvl="2"/>
            <a:r>
              <a:rPr lang="en-US" sz="1200" dirty="0" smtClean="0"/>
              <a:t>No Virtual Machine Restart Priority</a:t>
            </a:r>
          </a:p>
          <a:p>
            <a:pPr lvl="1"/>
            <a:r>
              <a:rPr lang="en-US" sz="1600" dirty="0" smtClean="0"/>
              <a:t>Zero-loss: No VMware Fault Tolerance</a:t>
            </a:r>
          </a:p>
          <a:p>
            <a:pPr lvl="1"/>
            <a:r>
              <a:rPr lang="en-US" sz="1600" dirty="0" smtClean="0"/>
              <a:t>Virtual SAN: No N-Port ID virtualization (NPIV)</a:t>
            </a:r>
          </a:p>
          <a:p>
            <a:pPr lvl="1"/>
            <a:r>
              <a:rPr lang="en-US" sz="1600" dirty="0" smtClean="0"/>
              <a:t>Memory overcommit not recommended</a:t>
            </a:r>
          </a:p>
          <a:p>
            <a:r>
              <a:rPr lang="en-US" sz="2400" u="sng" dirty="0" smtClean="0"/>
              <a:t>Customers Retain ALL Hyper-V Features in Failover Clustering</a:t>
            </a:r>
            <a:r>
              <a:rPr lang="en-US" sz="2400" dirty="0" smtClean="0"/>
              <a:t> </a:t>
            </a:r>
            <a:r>
              <a:rPr lang="en-US" sz="1800" dirty="0" smtClean="0"/>
              <a:t>– Live Migration, NPIV^, Dynamic Memory, Mixed Guest/Host Clustering, and many more</a:t>
            </a:r>
          </a:p>
        </p:txBody>
      </p:sp>
      <p:sp>
        <p:nvSpPr>
          <p:cNvPr id="6" name="Rectangle 5"/>
          <p:cNvSpPr/>
          <p:nvPr/>
        </p:nvSpPr>
        <p:spPr>
          <a:xfrm>
            <a:off x="122035" y="6334394"/>
            <a:ext cx="11552937" cy="523220"/>
          </a:xfrm>
          <a:prstGeom prst="rect">
            <a:avLst/>
          </a:prstGeom>
        </p:spPr>
        <p:txBody>
          <a:bodyPr wrap="square">
            <a:spAutoFit/>
          </a:bodyPr>
          <a:lstStyle/>
          <a:p>
            <a:pPr defTabSz="914400">
              <a:defRPr/>
            </a:pPr>
            <a:r>
              <a:rPr lang="en-US" sz="1400" dirty="0" smtClean="0"/>
              <a:t>*VMware publication (page 11) </a:t>
            </a:r>
            <a:r>
              <a:rPr lang="en-US" sz="1400" dirty="0">
                <a:hlinkClick r:id="rId7"/>
              </a:rPr>
              <a:t>http://</a:t>
            </a:r>
            <a:r>
              <a:rPr lang="en-US" sz="1400" dirty="0" smtClean="0">
                <a:hlinkClick r:id="rId7"/>
              </a:rPr>
              <a:t>www.vmware.com/pdf/vsphere4/r41/vsp_41_mscs.pdf</a:t>
            </a:r>
            <a:r>
              <a:rPr lang="en-US" sz="1400" dirty="0" smtClean="0"/>
              <a:t> </a:t>
            </a:r>
          </a:p>
          <a:p>
            <a:pPr defTabSz="914400">
              <a:defRPr/>
            </a:pPr>
            <a:r>
              <a:rPr lang="en-US" sz="1400" dirty="0" smtClean="0"/>
              <a:t>^Needs SCVMM for NPIV support</a:t>
            </a:r>
            <a:endParaRPr lang="en-US" sz="1400" dirty="0"/>
          </a:p>
        </p:txBody>
      </p:sp>
      <p:sp>
        <p:nvSpPr>
          <p:cNvPr id="7" name="TextBox 6"/>
          <p:cNvSpPr txBox="1"/>
          <p:nvPr/>
        </p:nvSpPr>
        <p:spPr>
          <a:xfrm>
            <a:off x="3026845" y="2365414"/>
            <a:ext cx="7063965" cy="2769989"/>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spAutoFit/>
          </a:bodyPr>
          <a:lstStyle/>
          <a:p>
            <a:endParaRPr lang="en-US" sz="3600" dirty="0" smtClean="0">
              <a:solidFill>
                <a:schemeClr val="bg1"/>
              </a:solidFill>
            </a:endParaRPr>
          </a:p>
          <a:p>
            <a:pPr algn="ctr"/>
            <a:r>
              <a:rPr lang="en-US" sz="3600" dirty="0" smtClean="0">
                <a:solidFill>
                  <a:schemeClr val="bg1"/>
                </a:solidFill>
              </a:rPr>
              <a:t>Hyper-V </a:t>
            </a:r>
            <a:r>
              <a:rPr lang="en-US" sz="3600" dirty="0">
                <a:solidFill>
                  <a:schemeClr val="bg1"/>
                </a:solidFill>
              </a:rPr>
              <a:t>is best for SQL Server</a:t>
            </a:r>
          </a:p>
          <a:p>
            <a:endParaRPr lang="en-US" sz="3600" dirty="0" smtClean="0">
              <a:solidFill>
                <a:schemeClr val="bg1"/>
              </a:solidFill>
            </a:endParaRPr>
          </a:p>
          <a:p>
            <a:pPr algn="ctr"/>
            <a:r>
              <a:rPr lang="en-US" sz="3600" dirty="0" smtClean="0">
                <a:solidFill>
                  <a:schemeClr val="bg1"/>
                </a:solidFill>
                <a:hlinkClick r:id="rId8"/>
              </a:rPr>
              <a:t>Customer ready white paper</a:t>
            </a:r>
            <a:endParaRPr lang="en-US" sz="3600" dirty="0"/>
          </a:p>
          <a:p>
            <a:pPr algn="ctr"/>
            <a:endParaRPr lang="en-US" sz="3600" dirty="0" smtClean="0">
              <a:solidFill>
                <a:schemeClr val="bg1"/>
              </a:solidFill>
            </a:endParaRPr>
          </a:p>
        </p:txBody>
      </p:sp>
    </p:spTree>
    <p:extLst>
      <p:ext uri="{BB962C8B-B14F-4D97-AF65-F5344CB8AC3E}">
        <p14:creationId xmlns:p14="http://schemas.microsoft.com/office/powerpoint/2010/main" val="2381460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1107996"/>
          </a:xfrm>
        </p:spPr>
        <p:txBody>
          <a:bodyPr/>
          <a:lstStyle/>
          <a:p>
            <a:r>
              <a:rPr lang="en-US" dirty="0"/>
              <a:t>We have many case studies (over 50</a:t>
            </a:r>
            <a:r>
              <a:rPr lang="en-US" dirty="0" smtClean="0"/>
              <a:t>+)</a:t>
            </a:r>
            <a:br>
              <a:rPr lang="en-US" dirty="0" smtClean="0"/>
            </a:br>
            <a:r>
              <a:rPr lang="en-US" sz="3600" dirty="0">
                <a:solidFill>
                  <a:schemeClr val="accent1">
                    <a:alpha val="99000"/>
                  </a:schemeClr>
                </a:solidFill>
              </a:rPr>
              <a:t>Different industries, countries, all running SQL Server</a:t>
            </a:r>
          </a:p>
        </p:txBody>
      </p:sp>
      <p:sp>
        <p:nvSpPr>
          <p:cNvPr id="27" name="Rectangle 26"/>
          <p:cNvSpPr/>
          <p:nvPr/>
        </p:nvSpPr>
        <p:spPr>
          <a:xfrm>
            <a:off x="263466" y="5980806"/>
            <a:ext cx="13390536" cy="692497"/>
          </a:xfrm>
          <a:prstGeom prst="rect">
            <a:avLst/>
          </a:prstGeom>
        </p:spPr>
        <p:txBody>
          <a:bodyPr wrap="square">
            <a:spAutoFit/>
          </a:bodyPr>
          <a:lstStyle/>
          <a:p>
            <a:r>
              <a:rPr lang="en-US" sz="1300" u="sng" dirty="0">
                <a:hlinkClick r:id="rId3"/>
              </a:rPr>
              <a:t>http://www.microsoft.com/virtualization/en/us/case-studies-featured.aspx?sortBy=name&amp;switched=switched</a:t>
            </a:r>
            <a:endParaRPr lang="en-US" sz="1300" dirty="0"/>
          </a:p>
          <a:p>
            <a:r>
              <a:rPr lang="en-US" sz="1300" u="sng" dirty="0">
                <a:hlinkClick r:id="rId4"/>
              </a:rPr>
              <a:t>http://www.microsoft.com/casestudies/Case_Study_Search_Results.aspx?Type=1&amp;Keywords=hyper-v%20vmware%20sql%20server&amp;LangID=46</a:t>
            </a:r>
            <a:r>
              <a:rPr lang="en-US" sz="1300" dirty="0"/>
              <a:t> </a:t>
            </a:r>
            <a:endParaRPr lang="en-US" sz="1300" dirty="0" smtClean="0"/>
          </a:p>
          <a:p>
            <a:r>
              <a:rPr lang="en-US" sz="1300" dirty="0">
                <a:hlinkClick r:id="rId5"/>
              </a:rPr>
              <a:t>http://</a:t>
            </a:r>
            <a:r>
              <a:rPr lang="en-US" sz="1300" dirty="0" smtClean="0">
                <a:hlinkClick r:id="rId5"/>
              </a:rPr>
              <a:t>download.microsoft.com/download/C/F/B/CFB498D0-37B0-4805-9B41-EE2FCA3F1196/SQL%20Sustainability%20Technical%20White%20Paper.doc</a:t>
            </a:r>
            <a:r>
              <a:rPr lang="en-US" sz="1300" dirty="0" smtClean="0"/>
              <a:t> </a:t>
            </a:r>
            <a:endParaRPr lang="en-US" sz="1300" dirty="0"/>
          </a:p>
        </p:txBody>
      </p:sp>
      <p:pic>
        <p:nvPicPr>
          <p:cNvPr id="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093" y="1717472"/>
            <a:ext cx="1981200" cy="495300"/>
          </a:xfrm>
          <a:prstGeom prst="rect">
            <a:avLst/>
          </a:prstGeom>
          <a:ln/>
        </p:spPr>
        <p:style>
          <a:lnRef idx="0">
            <a:schemeClr val="accent1"/>
          </a:lnRef>
          <a:fillRef idx="3">
            <a:schemeClr val="accent1"/>
          </a:fillRef>
          <a:effectRef idx="3">
            <a:schemeClr val="accent1"/>
          </a:effectRef>
          <a:fontRef idx="minor">
            <a:schemeClr val="lt1"/>
          </a:fontRef>
        </p:style>
      </p:pic>
      <p:cxnSp>
        <p:nvCxnSpPr>
          <p:cNvPr id="29" name="Straight Connector 28"/>
          <p:cNvCxnSpPr/>
          <p:nvPr/>
        </p:nvCxnSpPr>
        <p:spPr>
          <a:xfrm>
            <a:off x="5871747" y="1631312"/>
            <a:ext cx="0" cy="40569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90072" y="5189525"/>
            <a:ext cx="4235134"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Migration from VMware</a:t>
            </a:r>
          </a:p>
        </p:txBody>
      </p:sp>
      <p:sp>
        <p:nvSpPr>
          <p:cNvPr id="31" name="TextBox 30"/>
          <p:cNvSpPr txBox="1"/>
          <p:nvPr/>
        </p:nvSpPr>
        <p:spPr>
          <a:xfrm>
            <a:off x="7193888" y="5195842"/>
            <a:ext cx="3257302"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Win from VMware</a:t>
            </a:r>
          </a:p>
        </p:txBody>
      </p:sp>
      <p:pic>
        <p:nvPicPr>
          <p:cNvPr id="3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1323" y="1646039"/>
            <a:ext cx="1924049" cy="638175"/>
          </a:xfrm>
          <a:prstGeom prst="rect">
            <a:avLst/>
          </a:prstGeom>
          <a:ln/>
        </p:spPr>
        <p:style>
          <a:lnRef idx="1">
            <a:schemeClr val="accent1"/>
          </a:lnRef>
          <a:fillRef idx="3">
            <a:schemeClr val="accent1"/>
          </a:fillRef>
          <a:effectRef idx="2">
            <a:schemeClr val="accent1"/>
          </a:effectRef>
          <a:fontRef idx="minor">
            <a:schemeClr val="lt1"/>
          </a:fontRef>
        </p:style>
      </p:pic>
      <p:pic>
        <p:nvPicPr>
          <p:cNvPr id="3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93" y="2541511"/>
            <a:ext cx="1247775" cy="1228725"/>
          </a:xfrm>
          <a:prstGeom prst="rect">
            <a:avLst/>
          </a:prstGeom>
          <a:ln/>
        </p:spPr>
        <p:style>
          <a:lnRef idx="0">
            <a:schemeClr val="accent1"/>
          </a:lnRef>
          <a:fillRef idx="3">
            <a:schemeClr val="accent1"/>
          </a:fillRef>
          <a:effectRef idx="3">
            <a:schemeClr val="accent1"/>
          </a:effectRef>
          <a:fontRef idx="minor">
            <a:schemeClr val="lt1"/>
          </a:fontRef>
        </p:style>
      </p:pic>
      <p:pic>
        <p:nvPicPr>
          <p:cNvPr id="3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9299" y="2569525"/>
            <a:ext cx="1924049" cy="571500"/>
          </a:xfrm>
          <a:prstGeom prst="rect">
            <a:avLst/>
          </a:prstGeom>
          <a:ln/>
        </p:spPr>
        <p:style>
          <a:lnRef idx="0">
            <a:schemeClr val="accent1"/>
          </a:lnRef>
          <a:fillRef idx="3">
            <a:schemeClr val="accent1"/>
          </a:fillRef>
          <a:effectRef idx="3">
            <a:schemeClr val="accent1"/>
          </a:effectRef>
          <a:fontRef idx="minor">
            <a:schemeClr val="lt1"/>
          </a:fontRef>
        </p:style>
      </p:pic>
      <p:pic>
        <p:nvPicPr>
          <p:cNvPr id="35"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378" y="4355280"/>
            <a:ext cx="1952625" cy="542925"/>
          </a:xfrm>
          <a:prstGeom prst="rect">
            <a:avLst/>
          </a:prstGeom>
          <a:ln/>
        </p:spPr>
        <p:style>
          <a:lnRef idx="0">
            <a:schemeClr val="accent1"/>
          </a:lnRef>
          <a:fillRef idx="3">
            <a:schemeClr val="accent1"/>
          </a:fillRef>
          <a:effectRef idx="3">
            <a:schemeClr val="accent1"/>
          </a:effectRef>
          <a:fontRef idx="minor">
            <a:schemeClr val="lt1"/>
          </a:fontRef>
        </p:style>
      </p:pic>
      <p:pic>
        <p:nvPicPr>
          <p:cNvPr id="36"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4799" y="2541511"/>
            <a:ext cx="1581149" cy="790575"/>
          </a:xfrm>
          <a:prstGeom prst="rect">
            <a:avLst/>
          </a:prstGeom>
          <a:ln/>
        </p:spPr>
        <p:style>
          <a:lnRef idx="0">
            <a:schemeClr val="accent1"/>
          </a:lnRef>
          <a:fillRef idx="3">
            <a:schemeClr val="accent1"/>
          </a:fillRef>
          <a:effectRef idx="3">
            <a:schemeClr val="accent1"/>
          </a:effectRef>
          <a:fontRef idx="minor">
            <a:schemeClr val="lt1"/>
          </a:fontRef>
        </p:style>
      </p:pic>
      <p:pic>
        <p:nvPicPr>
          <p:cNvPr id="37"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1223" y="3332086"/>
            <a:ext cx="1600201" cy="695325"/>
          </a:xfrm>
          <a:prstGeom prst="rect">
            <a:avLst/>
          </a:prstGeom>
          <a:ln/>
        </p:spPr>
        <p:style>
          <a:lnRef idx="0">
            <a:schemeClr val="accent1"/>
          </a:lnRef>
          <a:fillRef idx="3">
            <a:schemeClr val="accent1"/>
          </a:fillRef>
          <a:effectRef idx="3">
            <a:schemeClr val="accent1"/>
          </a:effectRef>
          <a:fontRef idx="minor">
            <a:schemeClr val="lt1"/>
          </a:fontRef>
        </p:style>
      </p:pic>
      <p:pic>
        <p:nvPicPr>
          <p:cNvPr id="38"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44386" y="3570391"/>
            <a:ext cx="1424294" cy="751120"/>
          </a:xfrm>
          <a:prstGeom prst="rect">
            <a:avLst/>
          </a:prstGeom>
          <a:ln/>
        </p:spPr>
        <p:style>
          <a:lnRef idx="0">
            <a:schemeClr val="accent1"/>
          </a:lnRef>
          <a:fillRef idx="3">
            <a:schemeClr val="accent1"/>
          </a:fillRef>
          <a:effectRef idx="3">
            <a:schemeClr val="accent1"/>
          </a:effectRef>
          <a:fontRef idx="minor">
            <a:schemeClr val="lt1"/>
          </a:fontRef>
        </p:style>
      </p:pic>
      <p:pic>
        <p:nvPicPr>
          <p:cNvPr id="39"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1323" y="4198632"/>
            <a:ext cx="863600" cy="856219"/>
          </a:xfrm>
          <a:prstGeom prst="rect">
            <a:avLst/>
          </a:prstGeom>
          <a:ln/>
        </p:spPr>
        <p:style>
          <a:lnRef idx="0">
            <a:schemeClr val="accent1"/>
          </a:lnRef>
          <a:fillRef idx="3">
            <a:schemeClr val="accent1"/>
          </a:fillRef>
          <a:effectRef idx="3">
            <a:schemeClr val="accent1"/>
          </a:effectRef>
          <a:fontRef idx="minor">
            <a:schemeClr val="lt1"/>
          </a:fontRef>
        </p:style>
      </p:pic>
      <p:pic>
        <p:nvPicPr>
          <p:cNvPr id="4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0289" y="1622286"/>
            <a:ext cx="1562100" cy="676275"/>
          </a:xfrm>
          <a:prstGeom prst="rect">
            <a:avLst/>
          </a:prstGeom>
          <a:ln/>
        </p:spPr>
        <p:style>
          <a:lnRef idx="0">
            <a:schemeClr val="accent1"/>
          </a:lnRef>
          <a:fillRef idx="3">
            <a:schemeClr val="accent1"/>
          </a:fillRef>
          <a:effectRef idx="3">
            <a:schemeClr val="accent1"/>
          </a:effectRef>
          <a:fontRef idx="minor">
            <a:schemeClr val="lt1"/>
          </a:fontRef>
        </p:style>
      </p:pic>
      <p:pic>
        <p:nvPicPr>
          <p:cNvPr id="41"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93688" y="1618872"/>
            <a:ext cx="2212402" cy="694592"/>
          </a:xfrm>
          <a:prstGeom prst="rect">
            <a:avLst/>
          </a:prstGeom>
          <a:ln/>
        </p:spPr>
        <p:style>
          <a:lnRef idx="0">
            <a:schemeClr val="accent1"/>
          </a:lnRef>
          <a:fillRef idx="3">
            <a:schemeClr val="accent1"/>
          </a:fillRef>
          <a:effectRef idx="3">
            <a:schemeClr val="accent1"/>
          </a:effectRef>
          <a:fontRef idx="minor">
            <a:schemeClr val="lt1"/>
          </a:fontRef>
        </p:style>
      </p:pic>
      <p:pic>
        <p:nvPicPr>
          <p:cNvPr id="42"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10292" y="2564825"/>
            <a:ext cx="1238249" cy="533400"/>
          </a:xfrm>
          <a:prstGeom prst="rect">
            <a:avLst/>
          </a:prstGeom>
          <a:ln/>
        </p:spPr>
        <p:style>
          <a:lnRef idx="0">
            <a:schemeClr val="accent1"/>
          </a:lnRef>
          <a:fillRef idx="3">
            <a:schemeClr val="accent1"/>
          </a:fillRef>
          <a:effectRef idx="3">
            <a:schemeClr val="accent1"/>
          </a:effectRef>
          <a:fontRef idx="minor">
            <a:schemeClr val="lt1"/>
          </a:fontRef>
        </p:style>
      </p:pic>
      <p:pic>
        <p:nvPicPr>
          <p:cNvPr id="43"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66202" y="3308336"/>
            <a:ext cx="1895476" cy="1076325"/>
          </a:xfrm>
          <a:prstGeom prst="rect">
            <a:avLst/>
          </a:prstGeom>
          <a:ln/>
        </p:spPr>
        <p:style>
          <a:lnRef idx="0">
            <a:schemeClr val="accent1"/>
          </a:lnRef>
          <a:fillRef idx="3">
            <a:schemeClr val="accent1"/>
          </a:fillRef>
          <a:effectRef idx="3">
            <a:schemeClr val="accent1"/>
          </a:effectRef>
          <a:fontRef idx="minor">
            <a:schemeClr val="lt1"/>
          </a:fontRef>
        </p:style>
      </p:pic>
      <p:pic>
        <p:nvPicPr>
          <p:cNvPr id="44" name="Picture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29667" y="2545779"/>
            <a:ext cx="1876425" cy="942975"/>
          </a:xfrm>
          <a:prstGeom prst="rect">
            <a:avLst/>
          </a:prstGeom>
          <a:ln/>
        </p:spPr>
        <p:style>
          <a:lnRef idx="0">
            <a:schemeClr val="accent1"/>
          </a:lnRef>
          <a:fillRef idx="3">
            <a:schemeClr val="accent1"/>
          </a:fillRef>
          <a:effectRef idx="3">
            <a:schemeClr val="accent1"/>
          </a:effectRef>
          <a:fontRef idx="minor">
            <a:schemeClr val="lt1"/>
          </a:fontRef>
        </p:style>
      </p:pic>
      <p:pic>
        <p:nvPicPr>
          <p:cNvPr id="45"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9214" y="2560062"/>
            <a:ext cx="1038226" cy="914400"/>
          </a:xfrm>
          <a:prstGeom prst="rect">
            <a:avLst/>
          </a:prstGeom>
          <a:ln/>
        </p:spPr>
        <p:style>
          <a:lnRef idx="0">
            <a:schemeClr val="accent1"/>
          </a:lnRef>
          <a:fillRef idx="3">
            <a:schemeClr val="accent1"/>
          </a:fillRef>
          <a:effectRef idx="3">
            <a:schemeClr val="accent1"/>
          </a:effectRef>
          <a:fontRef idx="minor">
            <a:schemeClr val="lt1"/>
          </a:fontRef>
        </p:style>
      </p:pic>
      <p:pic>
        <p:nvPicPr>
          <p:cNvPr id="46" name="Picture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533794" y="1693722"/>
            <a:ext cx="1309068" cy="544892"/>
          </a:xfrm>
          <a:prstGeom prst="rect">
            <a:avLst/>
          </a:prstGeom>
          <a:ln/>
        </p:spPr>
        <p:style>
          <a:lnRef idx="0">
            <a:schemeClr val="accent1"/>
          </a:lnRef>
          <a:fillRef idx="3">
            <a:schemeClr val="accent1"/>
          </a:fillRef>
          <a:effectRef idx="3">
            <a:schemeClr val="accent1"/>
          </a:effectRef>
          <a:fontRef idx="minor">
            <a:schemeClr val="lt1"/>
          </a:fontRef>
        </p:style>
      </p:pic>
      <p:pic>
        <p:nvPicPr>
          <p:cNvPr id="47" name="Picture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11931" y="3726260"/>
            <a:ext cx="1640873" cy="653163"/>
          </a:xfrm>
          <a:prstGeom prst="rect">
            <a:avLst/>
          </a:prstGeom>
          <a:ln/>
        </p:spPr>
        <p:style>
          <a:lnRef idx="0">
            <a:schemeClr val="accent1"/>
          </a:lnRef>
          <a:fillRef idx="3">
            <a:schemeClr val="accent1"/>
          </a:fillRef>
          <a:effectRef idx="3">
            <a:schemeClr val="accent1"/>
          </a:effectRef>
          <a:fontRef idx="minor">
            <a:schemeClr val="lt1"/>
          </a:fontRef>
        </p:style>
      </p:pic>
      <p:pic>
        <p:nvPicPr>
          <p:cNvPr id="48" name="Picture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312028" y="3687578"/>
            <a:ext cx="1463473" cy="780988"/>
          </a:xfrm>
          <a:prstGeom prst="rect">
            <a:avLst/>
          </a:prstGeom>
          <a:ln/>
        </p:spPr>
        <p:style>
          <a:lnRef idx="0">
            <a:schemeClr val="accent1"/>
          </a:lnRef>
          <a:fillRef idx="3">
            <a:schemeClr val="accent1"/>
          </a:fillRef>
          <a:effectRef idx="3">
            <a:schemeClr val="accent1"/>
          </a:effectRef>
          <a:fontRef idx="minor">
            <a:schemeClr val="lt1"/>
          </a:fontRef>
        </p:style>
      </p:pic>
      <p:pic>
        <p:nvPicPr>
          <p:cNvPr id="49" name="Picture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66205" y="4602988"/>
            <a:ext cx="1760028" cy="527158"/>
          </a:xfrm>
          <a:prstGeom prst="rect">
            <a:avLst/>
          </a:prstGeom>
          <a:ln/>
        </p:spPr>
        <p:style>
          <a:lnRef idx="0">
            <a:schemeClr val="accent1"/>
          </a:lnRef>
          <a:fillRef idx="3">
            <a:schemeClr val="accent1"/>
          </a:fillRef>
          <a:effectRef idx="3">
            <a:schemeClr val="accent1"/>
          </a:effectRef>
          <a:fontRef idx="minor">
            <a:schemeClr val="lt1"/>
          </a:fontRef>
        </p:style>
      </p:pic>
      <p:sp>
        <p:nvSpPr>
          <p:cNvPr id="26" name="TextBox 25"/>
          <p:cNvSpPr txBox="1"/>
          <p:nvPr/>
        </p:nvSpPr>
        <p:spPr>
          <a:xfrm>
            <a:off x="3026845" y="2365414"/>
            <a:ext cx="7063965" cy="2769989"/>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spAutoFit/>
          </a:bodyPr>
          <a:lstStyle/>
          <a:p>
            <a:endParaRPr lang="en-US" sz="3600" dirty="0" smtClean="0">
              <a:solidFill>
                <a:schemeClr val="bg1"/>
              </a:solidFill>
            </a:endParaRPr>
          </a:p>
          <a:p>
            <a:pPr algn="ctr"/>
            <a:r>
              <a:rPr lang="en-US" sz="3600" dirty="0" smtClean="0">
                <a:solidFill>
                  <a:schemeClr val="bg1"/>
                </a:solidFill>
              </a:rPr>
              <a:t>Hyper-V is Enterprise Ready</a:t>
            </a:r>
          </a:p>
          <a:p>
            <a:pPr algn="ctr"/>
            <a:r>
              <a:rPr lang="en-US" sz="3600" u="sng" dirty="0" smtClean="0">
                <a:hlinkClick r:id="rId25"/>
              </a:rPr>
              <a:t>(3</a:t>
            </a:r>
            <a:r>
              <a:rPr lang="en-US" sz="3600" u="sng" baseline="30000" dirty="0" smtClean="0">
                <a:hlinkClick r:id="rId25"/>
              </a:rPr>
              <a:t>rd</a:t>
            </a:r>
            <a:r>
              <a:rPr lang="en-US" sz="3600" u="sng" dirty="0" smtClean="0">
                <a:hlinkClick r:id="rId25"/>
              </a:rPr>
              <a:t> party study – ESG)</a:t>
            </a:r>
            <a:endParaRPr lang="en-US" sz="3600" u="sng" dirty="0" smtClean="0"/>
          </a:p>
          <a:p>
            <a:pPr algn="ctr"/>
            <a:r>
              <a:rPr lang="en-US" sz="3600" dirty="0" smtClean="0">
                <a:hlinkClick r:id="rId26"/>
              </a:rPr>
              <a:t>(Workload study – ESG)</a:t>
            </a:r>
            <a:endParaRPr lang="en-US" sz="3600" dirty="0" smtClean="0"/>
          </a:p>
          <a:p>
            <a:pPr algn="ctr"/>
            <a:endParaRPr lang="en-US" sz="3600" dirty="0"/>
          </a:p>
        </p:txBody>
      </p:sp>
    </p:spTree>
    <p:extLst>
      <p:ext uri="{BB962C8B-B14F-4D97-AF65-F5344CB8AC3E}">
        <p14:creationId xmlns:p14="http://schemas.microsoft.com/office/powerpoint/2010/main" val="1680437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726566" y="6424117"/>
            <a:ext cx="398607" cy="365125"/>
          </a:xfrm>
          <a:prstGeom prst="rect">
            <a:avLst/>
          </a:prstGeom>
        </p:spPr>
        <p:txBody>
          <a:bodyPr lIns="76179" tIns="38089" rIns="76179" bIns="38089"/>
          <a:lstStyle/>
          <a:p>
            <a:fld id="{B60359E2-F1E6-40F3-81C3-5A646FA87138}" type="slidenum">
              <a:rPr lang="en-US" smtClean="0"/>
              <a:pPr/>
              <a:t>7</a:t>
            </a:fld>
            <a:endParaRPr lang="en-US" dirty="0"/>
          </a:p>
        </p:txBody>
      </p:sp>
      <p:sp>
        <p:nvSpPr>
          <p:cNvPr id="4" name="Rectangle 3"/>
          <p:cNvSpPr/>
          <p:nvPr/>
        </p:nvSpPr>
        <p:spPr bwMode="auto">
          <a:xfrm>
            <a:off x="678695" y="2467970"/>
            <a:ext cx="10928391" cy="3769282"/>
          </a:xfrm>
          <a:prstGeom prst="rect">
            <a:avLst/>
          </a:prstGeom>
          <a:solidFill>
            <a:srgbClr val="00B0F0"/>
          </a:solidFill>
          <a:ln>
            <a:solidFill>
              <a:schemeClr val="tx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60" tIns="38080" rIns="76160" bIns="38080" numCol="1" rtlCol="0" anchor="ctr" anchorCtr="0" compatLnSpc="1">
            <a:prstTxWarp prst="textNoShape">
              <a:avLst/>
            </a:prstTxWarp>
          </a:bodyPr>
          <a:lstStyle/>
          <a:p>
            <a:pPr algn="ctr" defTabSz="761383"/>
            <a:endParaRPr lang="en-US" sz="1600" dirty="0">
              <a:gradFill>
                <a:gsLst>
                  <a:gs pos="0">
                    <a:srgbClr val="FFFFFF"/>
                  </a:gs>
                  <a:gs pos="100000">
                    <a:srgbClr val="FFFFFF"/>
                  </a:gs>
                </a:gsLst>
                <a:lin ang="5400000" scaled="0"/>
              </a:gradFill>
            </a:endParaRPr>
          </a:p>
        </p:txBody>
      </p:sp>
      <p:pic>
        <p:nvPicPr>
          <p:cNvPr id="54" name="Picture 53" descr="D:\AA - Microsoft\Events DVD 35\DVD_ART35\Logos\Azure Services Platform\Windows Azure\Windows Azure logo bl.pn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943992" y="342106"/>
            <a:ext cx="4397802" cy="703404"/>
          </a:xfrm>
          <a:prstGeom prst="rect">
            <a:avLst/>
          </a:prstGeom>
          <a:solidFill>
            <a:schemeClr val="tx2"/>
          </a:solidFill>
          <a:ln>
            <a:noFill/>
          </a:ln>
        </p:spPr>
      </p:pic>
      <p:sp>
        <p:nvSpPr>
          <p:cNvPr id="56" name="Rectangle 55"/>
          <p:cNvSpPr/>
          <p:nvPr/>
        </p:nvSpPr>
        <p:spPr>
          <a:xfrm>
            <a:off x="3943992" y="3702010"/>
            <a:ext cx="1509752" cy="6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80" rIns="76158" bIns="38080" anchor="ctr"/>
          <a:lstStyle/>
          <a:p>
            <a:pPr algn="ctr">
              <a:defRPr/>
            </a:pPr>
            <a:r>
              <a:rPr lang="en-US" sz="2000" b="1" dirty="0">
                <a:solidFill>
                  <a:schemeClr val="bg1"/>
                </a:solidFill>
              </a:rPr>
              <a:t>Compute</a:t>
            </a:r>
            <a:endParaRPr lang="en-US" sz="2000" b="1" dirty="0">
              <a:solidFill>
                <a:schemeClr val="bg1"/>
              </a:solidFill>
              <a:latin typeface="Segoe" pitchFamily="34" charset="0"/>
            </a:endParaRPr>
          </a:p>
        </p:txBody>
      </p:sp>
      <p:sp>
        <p:nvSpPr>
          <p:cNvPr id="57" name="Freeform 79"/>
          <p:cNvSpPr>
            <a:spLocks noEditPoints="1"/>
          </p:cNvSpPr>
          <p:nvPr/>
        </p:nvSpPr>
        <p:spPr bwMode="black">
          <a:xfrm>
            <a:off x="5703075" y="2749613"/>
            <a:ext cx="671192" cy="90760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8555" tIns="34278" rIns="68555" bIns="34278" numCol="1" anchor="t" anchorCtr="0" compatLnSpc="1">
            <a:prstTxWarp prst="textNoShape">
              <a:avLst/>
            </a:prstTxWarp>
          </a:bodyPr>
          <a:lstStyle/>
          <a:p>
            <a:endParaRPr lang="en-US" sz="1300" dirty="0"/>
          </a:p>
        </p:txBody>
      </p:sp>
      <p:sp>
        <p:nvSpPr>
          <p:cNvPr id="58" name="Rectangle 57"/>
          <p:cNvSpPr/>
          <p:nvPr/>
        </p:nvSpPr>
        <p:spPr>
          <a:xfrm>
            <a:off x="5283795" y="3702010"/>
            <a:ext cx="1509752" cy="6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80" rIns="76158" bIns="38080" anchor="ctr"/>
          <a:lstStyle/>
          <a:p>
            <a:pPr algn="ctr">
              <a:defRPr/>
            </a:pPr>
            <a:r>
              <a:rPr lang="en-US" sz="2000" b="1" dirty="0">
                <a:solidFill>
                  <a:schemeClr val="bg1"/>
                </a:solidFill>
              </a:rPr>
              <a:t>Storage</a:t>
            </a:r>
            <a:endParaRPr lang="en-US" sz="2000" b="1" dirty="0">
              <a:solidFill>
                <a:schemeClr val="bg1"/>
              </a:solidFill>
              <a:latin typeface="Segoe" pitchFamily="34" charset="0"/>
            </a:endParaRPr>
          </a:p>
        </p:txBody>
      </p:sp>
      <p:sp>
        <p:nvSpPr>
          <p:cNvPr id="60" name="Rectangle 59"/>
          <p:cNvSpPr/>
          <p:nvPr/>
        </p:nvSpPr>
        <p:spPr>
          <a:xfrm>
            <a:off x="6210179" y="5581351"/>
            <a:ext cx="1731366" cy="6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80" rIns="76158" bIns="38080" anchor="ctr"/>
          <a:lstStyle/>
          <a:p>
            <a:pPr algn="ctr">
              <a:defRPr/>
            </a:pPr>
            <a:r>
              <a:rPr lang="en-US" sz="2000" b="1" dirty="0">
                <a:solidFill>
                  <a:schemeClr val="bg1"/>
                </a:solidFill>
              </a:rPr>
              <a:t>Caching</a:t>
            </a:r>
            <a:endParaRPr lang="en-US" sz="2000" b="1" dirty="0">
              <a:solidFill>
                <a:schemeClr val="bg1"/>
              </a:solidFill>
              <a:latin typeface="Segoe" pitchFamily="34" charset="0"/>
            </a:endParaRPr>
          </a:p>
        </p:txBody>
      </p:sp>
      <p:sp>
        <p:nvSpPr>
          <p:cNvPr id="62" name="Rectangle 61"/>
          <p:cNvSpPr/>
          <p:nvPr/>
        </p:nvSpPr>
        <p:spPr>
          <a:xfrm>
            <a:off x="713059" y="5567366"/>
            <a:ext cx="1509752" cy="6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80" rIns="76158" bIns="38080" anchor="ctr"/>
          <a:lstStyle/>
          <a:p>
            <a:pPr algn="ctr">
              <a:defRPr/>
            </a:pPr>
            <a:r>
              <a:rPr lang="en-US" sz="2000" b="1" dirty="0">
                <a:solidFill>
                  <a:schemeClr val="bg1"/>
                </a:solidFill>
              </a:rPr>
              <a:t>CDN</a:t>
            </a:r>
            <a:endParaRPr lang="en-US" sz="2000" b="1" dirty="0">
              <a:solidFill>
                <a:schemeClr val="bg1"/>
              </a:solidFill>
              <a:latin typeface="Segoe" pitchFamily="34" charset="0"/>
            </a:endParaRPr>
          </a:p>
        </p:txBody>
      </p:sp>
      <p:sp>
        <p:nvSpPr>
          <p:cNvPr id="63" name="Rectangle 62"/>
          <p:cNvSpPr/>
          <p:nvPr/>
        </p:nvSpPr>
        <p:spPr bwMode="auto">
          <a:xfrm>
            <a:off x="1052675" y="1136081"/>
            <a:ext cx="10180439" cy="1127181"/>
          </a:xfrm>
          <a:prstGeom prst="rect">
            <a:avLst/>
          </a:prstGeom>
          <a:solidFill>
            <a:srgbClr val="00B0F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60" tIns="38080" rIns="76160" bIns="38080" numCol="1" rtlCol="0" anchor="ctr" anchorCtr="0" compatLnSpc="1">
            <a:prstTxWarp prst="textNoShape">
              <a:avLst/>
            </a:prstTxWarp>
          </a:bodyPr>
          <a:lstStyle/>
          <a:p>
            <a:pPr algn="ctr" defTabSz="761383"/>
            <a:endParaRPr lang="en-US" sz="1600" dirty="0">
              <a:gradFill>
                <a:gsLst>
                  <a:gs pos="0">
                    <a:srgbClr val="FFFFFF"/>
                  </a:gs>
                  <a:gs pos="100000">
                    <a:srgbClr val="FFFFFF"/>
                  </a:gs>
                </a:gsLst>
                <a:lin ang="5400000" scaled="0"/>
              </a:gradFill>
            </a:endParaRPr>
          </a:p>
        </p:txBody>
      </p:sp>
      <p:pic>
        <p:nvPicPr>
          <p:cNvPr id="64" name="Picture 4" descr="http://www.jbase.com/new/products/images/java.png"/>
          <p:cNvPicPr>
            <a:picLocks noChangeAspect="1" noChangeArrowheads="1"/>
          </p:cNvPicPr>
          <p:nvPr/>
        </p:nvPicPr>
        <p:blipFill>
          <a:blip r:embed="rId4" cstate="print">
            <a:lum bright="100000" contrast="100000"/>
          </a:blip>
          <a:srcRect/>
          <a:stretch>
            <a:fillRect/>
          </a:stretch>
        </p:blipFill>
        <p:spPr bwMode="auto">
          <a:xfrm>
            <a:off x="5086577" y="1193123"/>
            <a:ext cx="547957" cy="1022383"/>
          </a:xfrm>
          <a:prstGeom prst="rect">
            <a:avLst/>
          </a:prstGeom>
          <a:noFill/>
        </p:spPr>
      </p:pic>
      <p:pic>
        <p:nvPicPr>
          <p:cNvPr id="65" name="Picture 64" descr="PHP.png"/>
          <p:cNvPicPr>
            <a:picLocks noChangeAspect="1"/>
          </p:cNvPicPr>
          <p:nvPr/>
        </p:nvPicPr>
        <p:blipFill>
          <a:blip r:embed="rId5" cstate="print"/>
          <a:stretch>
            <a:fillRect/>
          </a:stretch>
        </p:blipFill>
        <p:spPr>
          <a:xfrm>
            <a:off x="6409526" y="1479907"/>
            <a:ext cx="1179683" cy="620441"/>
          </a:xfrm>
          <a:prstGeom prst="rect">
            <a:avLst/>
          </a:prstGeom>
          <a:noFill/>
        </p:spPr>
      </p:pic>
      <p:pic>
        <p:nvPicPr>
          <p:cNvPr id="66" name="Picture 2" descr="https://mediabank.partners.extranet.microsoft.com/Assets/Active/M-Q/Microsoft_.NET/Microsoft_NET_ADO_.NET/Logos+Logotypes/NET-ADO_bL.png"/>
          <p:cNvPicPr>
            <a:picLocks noChangeAspect="1" noChangeArrowheads="1"/>
          </p:cNvPicPr>
          <p:nvPr/>
        </p:nvPicPr>
        <p:blipFill>
          <a:blip r:embed="rId6" cstate="print">
            <a:lum bright="100000" contrast="100000"/>
            <a:alphaModFix/>
          </a:blip>
          <a:srcRect r="31488"/>
          <a:stretch>
            <a:fillRect/>
          </a:stretch>
        </p:blipFill>
        <p:spPr bwMode="auto">
          <a:xfrm>
            <a:off x="1734944" y="1399520"/>
            <a:ext cx="2553503" cy="737999"/>
          </a:xfrm>
          <a:prstGeom prst="rect">
            <a:avLst/>
          </a:prstGeom>
          <a:noFill/>
        </p:spPr>
      </p:pic>
      <p:sp>
        <p:nvSpPr>
          <p:cNvPr id="94" name="Rectangle 93"/>
          <p:cNvSpPr/>
          <p:nvPr/>
        </p:nvSpPr>
        <p:spPr>
          <a:xfrm>
            <a:off x="2468435" y="5576391"/>
            <a:ext cx="1509752" cy="6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80" rIns="76158" bIns="38080" anchor="ctr"/>
          <a:lstStyle/>
          <a:p>
            <a:pPr algn="ctr">
              <a:defRPr/>
            </a:pPr>
            <a:r>
              <a:rPr lang="en-US" sz="2000" b="1" dirty="0">
                <a:solidFill>
                  <a:schemeClr val="bg1"/>
                </a:solidFill>
              </a:rPr>
              <a:t>Service Bus</a:t>
            </a:r>
            <a:endParaRPr lang="en-US" sz="2000" b="1" dirty="0">
              <a:solidFill>
                <a:schemeClr val="bg1"/>
              </a:solidFill>
              <a:latin typeface="Segoe" pitchFamily="34" charset="0"/>
            </a:endParaRPr>
          </a:p>
        </p:txBody>
      </p:sp>
      <p:sp>
        <p:nvSpPr>
          <p:cNvPr id="95" name="Freeform 83"/>
          <p:cNvSpPr>
            <a:spLocks noEditPoints="1"/>
          </p:cNvSpPr>
          <p:nvPr/>
        </p:nvSpPr>
        <p:spPr bwMode="black">
          <a:xfrm>
            <a:off x="6917804" y="2800299"/>
            <a:ext cx="926675" cy="932903"/>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68555" tIns="34278" rIns="68555" bIns="34278" numCol="1" anchor="t" anchorCtr="0" compatLnSpc="1">
            <a:prstTxWarp prst="textNoShape">
              <a:avLst/>
            </a:prstTxWarp>
          </a:bodyPr>
          <a:lstStyle/>
          <a:p>
            <a:endParaRPr lang="en-US" sz="1300" dirty="0"/>
          </a:p>
        </p:txBody>
      </p:sp>
      <p:grpSp>
        <p:nvGrpSpPr>
          <p:cNvPr id="96" name="Group 95"/>
          <p:cNvGrpSpPr/>
          <p:nvPr/>
        </p:nvGrpSpPr>
        <p:grpSpPr bwMode="black">
          <a:xfrm>
            <a:off x="8264406" y="4702243"/>
            <a:ext cx="1194587" cy="922403"/>
            <a:chOff x="7010400" y="2133600"/>
            <a:chExt cx="1379538" cy="1065213"/>
          </a:xfrm>
        </p:grpSpPr>
        <p:sp>
          <p:nvSpPr>
            <p:cNvPr id="97"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98"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99"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0"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1"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2"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3"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4"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5"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6"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7"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8"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09"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10"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11"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12"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13"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14"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15"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16"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17"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18"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21"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37"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38"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46"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56"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57"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74"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75"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76"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77"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78"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79"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0"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1"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2"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3"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4"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5"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6"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7"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8"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89"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90"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91"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sp>
          <p:nvSpPr>
            <p:cNvPr id="192"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p>
          </p:txBody>
        </p:sp>
      </p:grpSp>
      <p:sp>
        <p:nvSpPr>
          <p:cNvPr id="193" name="Rectangle 192"/>
          <p:cNvSpPr/>
          <p:nvPr/>
        </p:nvSpPr>
        <p:spPr>
          <a:xfrm>
            <a:off x="6679325" y="3694851"/>
            <a:ext cx="1509752" cy="6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80" rIns="76158" bIns="38080" anchor="ctr"/>
          <a:lstStyle/>
          <a:p>
            <a:pPr algn="ctr">
              <a:defRPr/>
            </a:pPr>
            <a:r>
              <a:rPr lang="en-US" sz="2000" b="1" dirty="0">
                <a:solidFill>
                  <a:schemeClr val="bg1"/>
                </a:solidFill>
              </a:rPr>
              <a:t>Database</a:t>
            </a:r>
            <a:endParaRPr lang="en-US" sz="2000" b="1" dirty="0">
              <a:solidFill>
                <a:schemeClr val="bg1"/>
              </a:solidFill>
              <a:latin typeface="Segoe" pitchFamily="34" charset="0"/>
            </a:endParaRPr>
          </a:p>
        </p:txBody>
      </p:sp>
      <p:sp>
        <p:nvSpPr>
          <p:cNvPr id="194" name="Rectangle 193"/>
          <p:cNvSpPr/>
          <p:nvPr/>
        </p:nvSpPr>
        <p:spPr>
          <a:xfrm>
            <a:off x="8113698" y="5581516"/>
            <a:ext cx="1509752" cy="6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80" rIns="76158" bIns="38080" anchor="ctr"/>
          <a:lstStyle/>
          <a:p>
            <a:pPr algn="ctr">
              <a:defRPr/>
            </a:pPr>
            <a:r>
              <a:rPr lang="en-US" sz="2000" b="1" dirty="0">
                <a:solidFill>
                  <a:schemeClr val="bg1"/>
                </a:solidFill>
              </a:rPr>
              <a:t>VMs</a:t>
            </a:r>
            <a:endParaRPr lang="en-US" sz="2000" b="1" dirty="0">
              <a:solidFill>
                <a:schemeClr val="bg1"/>
              </a:solidFill>
              <a:latin typeface="Segoe" pitchFamily="34" charset="0"/>
            </a:endParaRPr>
          </a:p>
        </p:txBody>
      </p:sp>
      <p:sp>
        <p:nvSpPr>
          <p:cNvPr id="196" name="Rectangle 195"/>
          <p:cNvSpPr/>
          <p:nvPr/>
        </p:nvSpPr>
        <p:spPr>
          <a:xfrm>
            <a:off x="9909106" y="5582031"/>
            <a:ext cx="1509752" cy="6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80" rIns="76158" bIns="38080" anchor="ctr"/>
          <a:lstStyle/>
          <a:p>
            <a:pPr algn="ctr">
              <a:defRPr/>
            </a:pPr>
            <a:r>
              <a:rPr lang="en-US" sz="2000" b="1" dirty="0">
                <a:solidFill>
                  <a:schemeClr val="bg1"/>
                </a:solidFill>
              </a:rPr>
              <a:t>Reporting</a:t>
            </a:r>
            <a:endParaRPr lang="en-US" sz="2000" b="1" dirty="0">
              <a:solidFill>
                <a:schemeClr val="bg1"/>
              </a:solidFill>
              <a:latin typeface="Segoe" pitchFamily="34" charset="0"/>
            </a:endParaRPr>
          </a:p>
        </p:txBody>
      </p:sp>
      <p:sp>
        <p:nvSpPr>
          <p:cNvPr id="119" name="Freeform 86"/>
          <p:cNvSpPr>
            <a:spLocks noEditPoints="1"/>
          </p:cNvSpPr>
          <p:nvPr/>
        </p:nvSpPr>
        <p:spPr bwMode="black">
          <a:xfrm>
            <a:off x="4229185" y="2880211"/>
            <a:ext cx="726435" cy="7306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65" tIns="38082" rIns="76165" bIns="38082" numCol="1" anchor="t" anchorCtr="0" compatLnSpc="1">
            <a:prstTxWarp prst="textNoShape">
              <a:avLst/>
            </a:prstTxWarp>
          </a:bodyPr>
          <a:lstStyle/>
          <a:p>
            <a:endParaRPr lang="en-US" sz="1600" dirty="0"/>
          </a:p>
        </p:txBody>
      </p:sp>
      <p:sp>
        <p:nvSpPr>
          <p:cNvPr id="120" name="Freeform 88"/>
          <p:cNvSpPr>
            <a:spLocks noEditPoints="1"/>
          </p:cNvSpPr>
          <p:nvPr/>
        </p:nvSpPr>
        <p:spPr bwMode="black">
          <a:xfrm>
            <a:off x="4853137" y="2793440"/>
            <a:ext cx="368481" cy="39690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65" tIns="38082" rIns="76165" bIns="38082" numCol="1" anchor="t" anchorCtr="0" compatLnSpc="1">
            <a:prstTxWarp prst="textNoShape">
              <a:avLst/>
            </a:prstTxWarp>
          </a:bodyPr>
          <a:lstStyle/>
          <a:p>
            <a:endParaRPr lang="en-US" sz="1600" dirty="0"/>
          </a:p>
        </p:txBody>
      </p:sp>
      <p:sp>
        <p:nvSpPr>
          <p:cNvPr id="122" name="Freeform 121"/>
          <p:cNvSpPr>
            <a:spLocks noEditPoints="1"/>
          </p:cNvSpPr>
          <p:nvPr/>
        </p:nvSpPr>
        <p:spPr bwMode="auto">
          <a:xfrm>
            <a:off x="10223362" y="4766530"/>
            <a:ext cx="881238" cy="864140"/>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bg1"/>
          </a:solidFill>
          <a:ln>
            <a:noFill/>
          </a:ln>
        </p:spPr>
        <p:txBody>
          <a:bodyPr vert="horz" wrap="square" lIns="76165" tIns="38082" rIns="76165" bIns="38082" numCol="1" anchor="t" anchorCtr="0" compatLnSpc="1">
            <a:prstTxWarp prst="textNoShape">
              <a:avLst/>
            </a:prstTxWarp>
          </a:bodyPr>
          <a:lstStyle/>
          <a:p>
            <a:endParaRPr lang="en-US" dirty="0"/>
          </a:p>
        </p:txBody>
      </p:sp>
      <p:pic>
        <p:nvPicPr>
          <p:cNvPr id="123" name="Picture 122" descr="caching.png"/>
          <p:cNvPicPr>
            <a:picLocks noChangeAspect="1"/>
          </p:cNvPicPr>
          <p:nvPr/>
        </p:nvPicPr>
        <p:blipFill>
          <a:blip r:embed="rId7">
            <a:grayscl/>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6654896" y="4621827"/>
            <a:ext cx="855545" cy="1085882"/>
          </a:xfrm>
          <a:prstGeom prst="rect">
            <a:avLst/>
          </a:prstGeom>
        </p:spPr>
      </p:pic>
      <p:pic>
        <p:nvPicPr>
          <p:cNvPr id="124" name="Picture 123" descr="service bus.png"/>
          <p:cNvPicPr>
            <a:picLocks noChangeAspect="1"/>
          </p:cNvPicPr>
          <p:nvPr/>
        </p:nvPicPr>
        <p:blipFill>
          <a:blip r:embed="rId9">
            <a:grayscl/>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2727783" y="4606532"/>
            <a:ext cx="1060305" cy="996045"/>
          </a:xfrm>
          <a:prstGeom prst="rect">
            <a:avLst/>
          </a:prstGeom>
        </p:spPr>
      </p:pic>
      <p:pic>
        <p:nvPicPr>
          <p:cNvPr id="126" name="Picture 125" descr="access control.png"/>
          <p:cNvPicPr>
            <a:picLocks noChangeAspect="1"/>
          </p:cNvPicPr>
          <p:nvPr/>
        </p:nvPicPr>
        <p:blipFill>
          <a:blip r:embed="rId11">
            <a:grayscl/>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a:off x="4745322" y="4599513"/>
            <a:ext cx="986506" cy="970063"/>
          </a:xfrm>
          <a:prstGeom prst="rect">
            <a:avLst/>
          </a:prstGeom>
        </p:spPr>
      </p:pic>
      <p:sp>
        <p:nvSpPr>
          <p:cNvPr id="127" name="Rectangle 126"/>
          <p:cNvSpPr/>
          <p:nvPr/>
        </p:nvSpPr>
        <p:spPr>
          <a:xfrm>
            <a:off x="4252343" y="5587581"/>
            <a:ext cx="1867082" cy="6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80" rIns="76158" bIns="38080" anchor="ctr"/>
          <a:lstStyle/>
          <a:p>
            <a:pPr algn="ctr">
              <a:defRPr/>
            </a:pPr>
            <a:r>
              <a:rPr lang="en-US" sz="2000" b="1" dirty="0">
                <a:solidFill>
                  <a:schemeClr val="bg1"/>
                </a:solidFill>
              </a:rPr>
              <a:t>Access Control</a:t>
            </a:r>
            <a:endParaRPr lang="en-US" sz="2000" b="1" dirty="0">
              <a:solidFill>
                <a:schemeClr val="bg1"/>
              </a:solidFill>
              <a:latin typeface="Segoe" pitchFamily="34" charset="0"/>
            </a:endParaRPr>
          </a:p>
        </p:txBody>
      </p:sp>
      <p:sp>
        <p:nvSpPr>
          <p:cNvPr id="128" name="Freeform 81"/>
          <p:cNvSpPr>
            <a:spLocks noEditPoints="1"/>
          </p:cNvSpPr>
          <p:nvPr/>
        </p:nvSpPr>
        <p:spPr bwMode="black">
          <a:xfrm>
            <a:off x="856672" y="4663921"/>
            <a:ext cx="1348309" cy="823259"/>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rgbClr val="FFFFFF"/>
          </a:solidFill>
          <a:ln>
            <a:noFill/>
          </a:ln>
        </p:spPr>
        <p:txBody>
          <a:bodyPr vert="horz" wrap="square" lIns="68555" tIns="34278" rIns="68555" bIns="34278" numCol="1" anchor="t" anchorCtr="0" compatLnSpc="1">
            <a:prstTxWarp prst="textNoShape">
              <a:avLst/>
            </a:prstTxWarp>
          </a:bodyPr>
          <a:lstStyle/>
          <a:p>
            <a:endParaRPr lang="en-US" sz="1300"/>
          </a:p>
        </p:txBody>
      </p:sp>
      <p:pic>
        <p:nvPicPr>
          <p:cNvPr id="6" name="Picture 5"/>
          <p:cNvPicPr>
            <a:picLocks noChangeAspect="1"/>
          </p:cNvPicPr>
          <p:nvPr/>
        </p:nvPicPr>
        <p:blipFill>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10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082480" y="1475794"/>
            <a:ext cx="2277391" cy="602038"/>
          </a:xfrm>
          <a:prstGeom prst="rect">
            <a:avLst/>
          </a:prstGeom>
        </p:spPr>
      </p:pic>
    </p:spTree>
    <p:extLst>
      <p:ext uri="{BB962C8B-B14F-4D97-AF65-F5344CB8AC3E}">
        <p14:creationId xmlns:p14="http://schemas.microsoft.com/office/powerpoint/2010/main" val="311144046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Private Cloud?</a:t>
            </a:r>
          </a:p>
        </p:txBody>
      </p:sp>
      <p:sp>
        <p:nvSpPr>
          <p:cNvPr id="4" name="Rectangle 3"/>
          <p:cNvSpPr/>
          <p:nvPr/>
        </p:nvSpPr>
        <p:spPr>
          <a:xfrm>
            <a:off x="711015" y="1295400"/>
            <a:ext cx="10766795" cy="495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15" tIns="54408" rIns="108815" bIns="54408" rtlCol="0" anchor="ctr"/>
          <a:lstStyle/>
          <a:p>
            <a:pPr algn="ctr" defTabSz="1088158"/>
            <a:endParaRPr lang="en-US" sz="2200">
              <a:solidFill>
                <a:srgbClr val="FFFF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2817" y="1516502"/>
            <a:ext cx="9243192" cy="451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5124372" y="1905000"/>
            <a:ext cx="2087354" cy="3810000"/>
          </a:xfrm>
          <a:prstGeom prst="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8810" tIns="54406" rIns="108810" bIns="54406" numCol="1" rtlCol="0" anchor="ctr" anchorCtr="0" compatLnSpc="1">
            <a:prstTxWarp prst="textNoShape">
              <a:avLst/>
            </a:prstTxWarp>
          </a:bodyPr>
          <a:lstStyle/>
          <a:p>
            <a:pPr algn="ctr" defTabSz="1087799"/>
            <a:endParaRPr lang="en-US" sz="2600" dirty="0">
              <a:solidFill>
                <a:srgbClr val="333333">
                  <a:alpha val="99000"/>
                </a:srgbClr>
              </a:solidFill>
            </a:endParaRPr>
          </a:p>
        </p:txBody>
      </p:sp>
    </p:spTree>
    <p:extLst>
      <p:ext uri="{BB962C8B-B14F-4D97-AF65-F5344CB8AC3E}">
        <p14:creationId xmlns:p14="http://schemas.microsoft.com/office/powerpoint/2010/main" val="39639479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Cloud is happening …</a:t>
            </a:r>
            <a:endParaRPr lang="en-US" dirty="0"/>
          </a:p>
        </p:txBody>
      </p:sp>
      <p:sp>
        <p:nvSpPr>
          <p:cNvPr id="4" name="Text Placeholder 3"/>
          <p:cNvSpPr>
            <a:spLocks noGrp="1" noChangeArrowheads="1"/>
          </p:cNvSpPr>
          <p:nvPr>
            <p:ph type="body" sz="quarter" idx="4294967295"/>
          </p:nvPr>
        </p:nvSpPr>
        <p:spPr>
          <a:xfrm>
            <a:off x="680731" y="1519245"/>
            <a:ext cx="10728799" cy="3145476"/>
          </a:xfrm>
          <a:prstGeom prst="rect">
            <a:avLst/>
          </a:prstGeom>
          <a:noFill/>
        </p:spPr>
        <p:txBody>
          <a:bodyPr/>
          <a:lstStyle/>
          <a:p>
            <a:r>
              <a:rPr lang="en-US" sz="2800" dirty="0" smtClean="0"/>
              <a:t>70% customers are doing/planning private cloud</a:t>
            </a:r>
            <a:r>
              <a:rPr lang="en-US" sz="2800" baseline="30000" dirty="0" smtClean="0"/>
              <a:t>1</a:t>
            </a:r>
            <a:r>
              <a:rPr lang="en-US" sz="2800" dirty="0" smtClean="0"/>
              <a:t> </a:t>
            </a:r>
          </a:p>
          <a:p>
            <a:r>
              <a:rPr lang="en-US" sz="2800" dirty="0" smtClean="0"/>
              <a:t>Half of federal agencies will be in the cloud within 12 months</a:t>
            </a:r>
            <a:r>
              <a:rPr lang="en-US" sz="2800" baseline="30000" dirty="0" smtClean="0"/>
              <a:t>2</a:t>
            </a:r>
            <a:endParaRPr lang="en-US" sz="2800" dirty="0" smtClean="0"/>
          </a:p>
          <a:p>
            <a:r>
              <a:rPr lang="en-US" sz="2800" dirty="0" smtClean="0"/>
              <a:t>Adoption of virtualization and cloud computing to increase dramatically in the next 12 months</a:t>
            </a:r>
            <a:r>
              <a:rPr lang="en-US" sz="2800" baseline="30000" dirty="0" smtClean="0"/>
              <a:t>3</a:t>
            </a:r>
            <a:endParaRPr lang="en-US" sz="2800" dirty="0" smtClean="0"/>
          </a:p>
          <a:p>
            <a:r>
              <a:rPr lang="en-US" sz="2800" dirty="0" smtClean="0"/>
              <a:t>Self-services are catching up with virtualization quickly</a:t>
            </a:r>
            <a:r>
              <a:rPr lang="en-US" sz="2800" baseline="30000" dirty="0" smtClean="0"/>
              <a:t>4</a:t>
            </a:r>
            <a:endParaRPr lang="en-US" sz="2800" dirty="0" smtClean="0"/>
          </a:p>
          <a:p>
            <a:pPr marL="571500" indent="-571500" eaLnBrk="1" hangingPunct="1">
              <a:buFontTx/>
              <a:buNone/>
            </a:pPr>
            <a:endParaRPr lang="en-US" sz="2800" dirty="0" smtClean="0"/>
          </a:p>
          <a:p>
            <a:pPr marL="571500" indent="-571500" eaLnBrk="1" hangingPunct="1">
              <a:buFontTx/>
              <a:buNone/>
            </a:pPr>
            <a:endParaRPr lang="en-US" sz="2800" dirty="0" smtClean="0"/>
          </a:p>
        </p:txBody>
      </p:sp>
      <p:sp>
        <p:nvSpPr>
          <p:cNvPr id="5" name="Rectangle 4"/>
          <p:cNvSpPr/>
          <p:nvPr/>
        </p:nvSpPr>
        <p:spPr>
          <a:xfrm>
            <a:off x="680731" y="4772883"/>
            <a:ext cx="2330061" cy="369332"/>
          </a:xfrm>
          <a:prstGeom prst="rect">
            <a:avLst/>
          </a:prstGeom>
        </p:spPr>
        <p:txBody>
          <a:bodyPr wrap="none">
            <a:spAutoFit/>
          </a:bodyPr>
          <a:lstStyle/>
          <a:p>
            <a:r>
              <a:rPr lang="en-US" baseline="30000" dirty="0" smtClean="0"/>
              <a:t>1</a:t>
            </a:r>
            <a:r>
              <a:rPr lang="en-US" dirty="0" smtClean="0"/>
              <a:t> </a:t>
            </a:r>
            <a:r>
              <a:rPr lang="en-US" dirty="0" smtClean="0">
                <a:hlinkClick r:id="rId2"/>
              </a:rPr>
              <a:t>AFCOM </a:t>
            </a:r>
            <a:r>
              <a:rPr lang="en-US" dirty="0">
                <a:hlinkClick r:id="rId2"/>
              </a:rPr>
              <a:t>2011 </a:t>
            </a:r>
            <a:r>
              <a:rPr lang="en-US" dirty="0" smtClean="0">
                <a:hlinkClick r:id="rId2"/>
              </a:rPr>
              <a:t>study</a:t>
            </a:r>
            <a:endParaRPr lang="en-US" dirty="0"/>
          </a:p>
        </p:txBody>
      </p:sp>
      <p:sp>
        <p:nvSpPr>
          <p:cNvPr id="6" name="Rectangle 5"/>
          <p:cNvSpPr/>
          <p:nvPr/>
        </p:nvSpPr>
        <p:spPr>
          <a:xfrm>
            <a:off x="680731" y="5220844"/>
            <a:ext cx="3441520" cy="369332"/>
          </a:xfrm>
          <a:prstGeom prst="rect">
            <a:avLst/>
          </a:prstGeom>
        </p:spPr>
        <p:txBody>
          <a:bodyPr wrap="none">
            <a:spAutoFit/>
          </a:bodyPr>
          <a:lstStyle/>
          <a:p>
            <a:r>
              <a:rPr lang="en-US" baseline="30000" dirty="0" smtClean="0"/>
              <a:t>2</a:t>
            </a:r>
            <a:r>
              <a:rPr lang="en-US" dirty="0" smtClean="0"/>
              <a:t> </a:t>
            </a:r>
            <a:r>
              <a:rPr lang="en-US" dirty="0" smtClean="0">
                <a:hlinkClick r:id="rId3"/>
              </a:rPr>
              <a:t>Information </a:t>
            </a:r>
            <a:r>
              <a:rPr lang="en-US" dirty="0">
                <a:hlinkClick r:id="rId3"/>
              </a:rPr>
              <a:t>Week 2011 </a:t>
            </a:r>
            <a:r>
              <a:rPr lang="en-US" dirty="0" smtClean="0">
                <a:hlinkClick r:id="rId3"/>
              </a:rPr>
              <a:t>survey</a:t>
            </a:r>
            <a:endParaRPr lang="en-US" dirty="0"/>
          </a:p>
        </p:txBody>
      </p:sp>
      <p:sp>
        <p:nvSpPr>
          <p:cNvPr id="7" name="Rectangle 6"/>
          <p:cNvSpPr/>
          <p:nvPr/>
        </p:nvSpPr>
        <p:spPr>
          <a:xfrm>
            <a:off x="680731" y="5668807"/>
            <a:ext cx="6092825" cy="369332"/>
          </a:xfrm>
          <a:prstGeom prst="rect">
            <a:avLst/>
          </a:prstGeom>
        </p:spPr>
        <p:txBody>
          <a:bodyPr>
            <a:spAutoFit/>
          </a:bodyPr>
          <a:lstStyle/>
          <a:p>
            <a:r>
              <a:rPr lang="en-US" baseline="30000" dirty="0" smtClean="0"/>
              <a:t>3</a:t>
            </a:r>
            <a:r>
              <a:rPr lang="en-US" dirty="0" smtClean="0"/>
              <a:t> </a:t>
            </a:r>
            <a:r>
              <a:rPr lang="en-US" dirty="0" smtClean="0">
                <a:hlinkClick r:id="rId4"/>
              </a:rPr>
              <a:t>Worldwide </a:t>
            </a:r>
            <a:r>
              <a:rPr lang="en-US" dirty="0">
                <a:hlinkClick r:id="rId4"/>
              </a:rPr>
              <a:t>Executive Council 2011 survey on 100 </a:t>
            </a:r>
            <a:r>
              <a:rPr lang="en-US" dirty="0" smtClean="0">
                <a:hlinkClick r:id="rId4"/>
              </a:rPr>
              <a:t>CIOs</a:t>
            </a:r>
            <a:endParaRPr lang="en-US" dirty="0"/>
          </a:p>
        </p:txBody>
      </p:sp>
      <p:sp>
        <p:nvSpPr>
          <p:cNvPr id="8" name="Rectangle 7"/>
          <p:cNvSpPr/>
          <p:nvPr/>
        </p:nvSpPr>
        <p:spPr>
          <a:xfrm>
            <a:off x="680731" y="6116767"/>
            <a:ext cx="4343433" cy="369332"/>
          </a:xfrm>
          <a:prstGeom prst="rect">
            <a:avLst/>
          </a:prstGeom>
        </p:spPr>
        <p:txBody>
          <a:bodyPr wrap="none">
            <a:spAutoFit/>
          </a:bodyPr>
          <a:lstStyle/>
          <a:p>
            <a:r>
              <a:rPr lang="en-US" baseline="30000" dirty="0" smtClean="0"/>
              <a:t>4</a:t>
            </a:r>
            <a:r>
              <a:rPr lang="en-US" dirty="0" smtClean="0"/>
              <a:t> </a:t>
            </a:r>
            <a:r>
              <a:rPr lang="en-US" dirty="0" smtClean="0">
                <a:hlinkClick r:id="rId5"/>
              </a:rPr>
              <a:t>CompTIA </a:t>
            </a:r>
            <a:r>
              <a:rPr lang="en-US" dirty="0">
                <a:hlinkClick r:id="rId5"/>
              </a:rPr>
              <a:t>2011 cloud computing </a:t>
            </a:r>
            <a:r>
              <a:rPr lang="en-US" dirty="0" smtClean="0">
                <a:hlinkClick r:id="rId5"/>
              </a:rPr>
              <a:t>survey</a:t>
            </a:r>
            <a:endParaRPr lang="en-US" dirty="0"/>
          </a:p>
        </p:txBody>
      </p:sp>
    </p:spTree>
    <p:extLst>
      <p:ext uri="{BB962C8B-B14F-4D97-AF65-F5344CB8AC3E}">
        <p14:creationId xmlns:p14="http://schemas.microsoft.com/office/powerpoint/2010/main" val="6981115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zCE.i3tDUa4F73bFj8Q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eqnDjVmXE6QsY08Eey57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Tvs_jB8EU2WVVU8ydsg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WD380OwV0qppyRVhijR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TeSxLIBX0G2AloLPON82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t0qwxi4Jk6DxNQHmOlo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TeSxLIBX0G2AloLPON82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t0qwxi4Jk6DxNQHmOlodw"/>
</p:tagLst>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GXFY12">
    <a:dk1>
      <a:srgbClr val="000000"/>
    </a:dk1>
    <a:lt1>
      <a:srgbClr val="FFFFFF"/>
    </a:lt1>
    <a:dk2>
      <a:srgbClr val="0070C0"/>
    </a:dk2>
    <a:lt2>
      <a:srgbClr val="BDE3FF"/>
    </a:lt2>
    <a:accent1>
      <a:srgbClr val="284EAE"/>
    </a:accent1>
    <a:accent2>
      <a:srgbClr val="5091CD"/>
    </a:accent2>
    <a:accent3>
      <a:srgbClr val="FFCB05"/>
    </a:accent3>
    <a:accent4>
      <a:srgbClr val="F58220"/>
    </a:accent4>
    <a:accent5>
      <a:srgbClr val="755DCB"/>
    </a:accent5>
    <a:accent6>
      <a:srgbClr val="777777"/>
    </a:accent6>
    <a:hlink>
      <a:srgbClr val="F0ED7B"/>
    </a:hlink>
    <a:folHlink>
      <a:srgbClr val="F3EB4F"/>
    </a:folHlink>
  </a:clrScheme>
  <a:fontScheme name="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GXFY12">
    <a:dk1>
      <a:srgbClr val="000000"/>
    </a:dk1>
    <a:lt1>
      <a:srgbClr val="FFFFFF"/>
    </a:lt1>
    <a:dk2>
      <a:srgbClr val="0070C0"/>
    </a:dk2>
    <a:lt2>
      <a:srgbClr val="BDE3FF"/>
    </a:lt2>
    <a:accent1>
      <a:srgbClr val="284EAE"/>
    </a:accent1>
    <a:accent2>
      <a:srgbClr val="5091CD"/>
    </a:accent2>
    <a:accent3>
      <a:srgbClr val="FFCB05"/>
    </a:accent3>
    <a:accent4>
      <a:srgbClr val="F58220"/>
    </a:accent4>
    <a:accent5>
      <a:srgbClr val="755DCB"/>
    </a:accent5>
    <a:accent6>
      <a:srgbClr val="777777"/>
    </a:accent6>
    <a:hlink>
      <a:srgbClr val="F0ED7B"/>
    </a:hlink>
    <a:folHlink>
      <a:srgbClr val="F3EB4F"/>
    </a:folHlink>
  </a:clrScheme>
  <a:fontScheme name="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GXFY12">
    <a:dk1>
      <a:srgbClr val="000000"/>
    </a:dk1>
    <a:lt1>
      <a:srgbClr val="FFFFFF"/>
    </a:lt1>
    <a:dk2>
      <a:srgbClr val="0070C0"/>
    </a:dk2>
    <a:lt2>
      <a:srgbClr val="BDE3FF"/>
    </a:lt2>
    <a:accent1>
      <a:srgbClr val="284EAE"/>
    </a:accent1>
    <a:accent2>
      <a:srgbClr val="5091CD"/>
    </a:accent2>
    <a:accent3>
      <a:srgbClr val="FFCB05"/>
    </a:accent3>
    <a:accent4>
      <a:srgbClr val="F58220"/>
    </a:accent4>
    <a:accent5>
      <a:srgbClr val="755DCB"/>
    </a:accent5>
    <a:accent6>
      <a:srgbClr val="777777"/>
    </a:accent6>
    <a:hlink>
      <a:srgbClr val="F0ED7B"/>
    </a:hlink>
    <a:folHlink>
      <a:srgbClr val="F3EB4F"/>
    </a:folHlink>
  </a:clrScheme>
  <a:fontScheme name="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REAKOUT_CHALKTALK">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REAKOUT_CHALKTALK">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REAKOUT_CHALKTALK">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TENA11_BreakoutSession_Template_16x9_Final</Template>
  <TotalTime>6577</TotalTime>
  <Words>10146</Words>
  <Application>Microsoft Office PowerPoint</Application>
  <PresentationFormat>Custom</PresentationFormat>
  <Paragraphs>1200</Paragraphs>
  <Slides>63</Slides>
  <Notes>28</Notes>
  <HiddenSlides>5</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63</vt:i4>
      </vt:variant>
    </vt:vector>
  </HeadingPairs>
  <TitlesOfParts>
    <vt:vector size="67" baseType="lpstr">
      <vt:lpstr>TENA11_BreakoutSession_Template_16x9_Final</vt:lpstr>
      <vt:lpstr>White with Consolas font for code slides</vt:lpstr>
      <vt:lpstr>1_TENA11_BreakoutSession_Template_16x9_Final</vt:lpstr>
      <vt:lpstr>Visio</vt:lpstr>
      <vt:lpstr>Optimize SQL Server for Private Cloud</vt:lpstr>
      <vt:lpstr>Agenda</vt:lpstr>
      <vt:lpstr>Deliver Best-in-Class Hybrid IT</vt:lpstr>
      <vt:lpstr>IT Continuum</vt:lpstr>
      <vt:lpstr>Cloud Services</vt:lpstr>
      <vt:lpstr>Microsoft Cloud Datacenters</vt:lpstr>
      <vt:lpstr>PowerPoint Presentation</vt:lpstr>
      <vt:lpstr>What is Private Cloud?</vt:lpstr>
      <vt:lpstr>Private Cloud is happening …</vt:lpstr>
      <vt:lpstr>Private Cloud is happening …</vt:lpstr>
      <vt:lpstr>PRIVATE CLOUD DRIVERS</vt:lpstr>
      <vt:lpstr>Resource Pooling Key Steps</vt:lpstr>
      <vt:lpstr>When to virtualize and when not to virtualize SQL Server?</vt:lpstr>
      <vt:lpstr>Discover Database Sprawl (MAP toolkit 5.5)</vt:lpstr>
      <vt:lpstr>SQL Server Upgrade Advisor</vt:lpstr>
      <vt:lpstr>SQL Server Migration Assistant</vt:lpstr>
      <vt:lpstr>Physical to Virtual </vt:lpstr>
      <vt:lpstr>System Center Virtual Machine Manager 2008 R2</vt:lpstr>
      <vt:lpstr>Recap …</vt:lpstr>
      <vt:lpstr>PRIVATE CLOUD DRIVERS</vt:lpstr>
      <vt:lpstr>Elasticity Key Steps</vt:lpstr>
      <vt:lpstr>VM Templates</vt:lpstr>
      <vt:lpstr>Better High Availability with Live Migration</vt:lpstr>
      <vt:lpstr>Guest Failover Clustering</vt:lpstr>
      <vt:lpstr>Dynamic Memory Overview</vt:lpstr>
      <vt:lpstr>Dynamic Memory Findings and Best Practices</vt:lpstr>
      <vt:lpstr>How does Dynamic Memory Benefit SQL Server?</vt:lpstr>
      <vt:lpstr>Load Balancing with Virtual Machine Manager</vt:lpstr>
      <vt:lpstr>Video - Elasticity</vt:lpstr>
      <vt:lpstr>Recap</vt:lpstr>
      <vt:lpstr>PRIVATE CLOUD DRIVERS</vt:lpstr>
      <vt:lpstr>Self Service Key Steps</vt:lpstr>
      <vt:lpstr>Self-Service Portal 2.0</vt:lpstr>
      <vt:lpstr>Video – Self Service</vt:lpstr>
      <vt:lpstr>Recap</vt:lpstr>
      <vt:lpstr>PRIVATE CLOUD DRIVERS</vt:lpstr>
      <vt:lpstr>Control &amp; Customize Key Steps</vt:lpstr>
      <vt:lpstr>Measure Usage</vt:lpstr>
      <vt:lpstr>Advanced Measure Usage – vKernel plugin</vt:lpstr>
      <vt:lpstr>System Center Operations Manager (SCOM)</vt:lpstr>
      <vt:lpstr>Video – Control &amp; Customise</vt:lpstr>
      <vt:lpstr>Recap</vt:lpstr>
      <vt:lpstr>What is SQL Server for Private Cloud?</vt:lpstr>
      <vt:lpstr>                    Available Offers</vt:lpstr>
      <vt:lpstr>Solution Hardware specifications</vt:lpstr>
      <vt:lpstr>Solution Software Specifications</vt:lpstr>
      <vt:lpstr>DBC Appliance – Performance @ Scale</vt:lpstr>
      <vt:lpstr>Solution Support</vt:lpstr>
      <vt:lpstr>PowerPoint Presentation</vt:lpstr>
      <vt:lpstr>PowerPoint Presentation</vt:lpstr>
      <vt:lpstr>PowerPoint Presentation</vt:lpstr>
      <vt:lpstr>Next Steps</vt:lpstr>
      <vt:lpstr>Next Steps:- On boarding</vt:lpstr>
      <vt:lpstr>Interested in Reducing Expenses by 75% in Year 1? – Leverage on Offerings…</vt:lpstr>
      <vt:lpstr>SQL Private Cloud Assessment Workshop 1 - 4  Day Offer</vt:lpstr>
      <vt:lpstr>Resources</vt:lpstr>
      <vt:lpstr>Resources</vt:lpstr>
      <vt:lpstr>PowerPoint Presentation</vt:lpstr>
      <vt:lpstr>Hyper-V is the best virtualization solution for SQL Server</vt:lpstr>
      <vt:lpstr>Licensing Cost Comparison* - Microsoft and VMware</vt:lpstr>
      <vt:lpstr>Ongoing Production Labor costs – By Maturity</vt:lpstr>
      <vt:lpstr>Why Hyper-V is the best virtualization for SQL Server (mission critical workloads)</vt:lpstr>
      <vt:lpstr>We have many case studies (over 50+) Different industries, countries, all running SQL Server</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North America 2011</dc:subject>
  <dc:creator>Darmadi Komo</dc:creator>
  <dc:description>Template: Jordan Cayabyab
Formatting:
Event Date: May 16-19, 2011
Event Location: Atlanta
Audience Type:</dc:description>
  <cp:lastModifiedBy>N. Raja</cp:lastModifiedBy>
  <cp:revision>101</cp:revision>
  <cp:lastPrinted>2010-05-11T05:02:34Z</cp:lastPrinted>
  <dcterms:created xsi:type="dcterms:W3CDTF">2011-03-24T21:43:20Z</dcterms:created>
  <dcterms:modified xsi:type="dcterms:W3CDTF">2012-03-19T15:19:52Z</dcterms:modified>
</cp:coreProperties>
</file>