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6" r:id="rId5"/>
    <p:sldMasterId id="2147483776" r:id="rId6"/>
    <p:sldMasterId id="2147483795" r:id="rId7"/>
    <p:sldMasterId id="2147483813" r:id="rId8"/>
    <p:sldMasterId id="2147483831" r:id="rId9"/>
    <p:sldMasterId id="2147483849" r:id="rId10"/>
    <p:sldMasterId id="2147483867" r:id="rId11"/>
  </p:sldMasterIdLst>
  <p:notesMasterIdLst>
    <p:notesMasterId r:id="rId85"/>
  </p:notesMasterIdLst>
  <p:handoutMasterIdLst>
    <p:handoutMasterId r:id="rId86"/>
  </p:handoutMasterIdLst>
  <p:sldIdLst>
    <p:sldId id="473" r:id="rId12"/>
    <p:sldId id="374" r:id="rId13"/>
    <p:sldId id="474" r:id="rId14"/>
    <p:sldId id="463" r:id="rId15"/>
    <p:sldId id="464" r:id="rId16"/>
    <p:sldId id="406" r:id="rId17"/>
    <p:sldId id="375" r:id="rId18"/>
    <p:sldId id="378" r:id="rId19"/>
    <p:sldId id="407" r:id="rId20"/>
    <p:sldId id="408" r:id="rId21"/>
    <p:sldId id="412" r:id="rId22"/>
    <p:sldId id="465" r:id="rId23"/>
    <p:sldId id="432" r:id="rId24"/>
    <p:sldId id="433" r:id="rId25"/>
    <p:sldId id="434" r:id="rId26"/>
    <p:sldId id="435" r:id="rId27"/>
    <p:sldId id="379" r:id="rId28"/>
    <p:sldId id="380" r:id="rId29"/>
    <p:sldId id="409" r:id="rId30"/>
    <p:sldId id="410" r:id="rId31"/>
    <p:sldId id="411" r:id="rId32"/>
    <p:sldId id="414" r:id="rId33"/>
    <p:sldId id="415" r:id="rId34"/>
    <p:sldId id="416" r:id="rId35"/>
    <p:sldId id="417" r:id="rId36"/>
    <p:sldId id="418" r:id="rId37"/>
    <p:sldId id="419" r:id="rId38"/>
    <p:sldId id="452" r:id="rId39"/>
    <p:sldId id="451" r:id="rId40"/>
    <p:sldId id="420" r:id="rId41"/>
    <p:sldId id="421" r:id="rId42"/>
    <p:sldId id="422" r:id="rId43"/>
    <p:sldId id="453" r:id="rId44"/>
    <p:sldId id="454" r:id="rId45"/>
    <p:sldId id="462" r:id="rId46"/>
    <p:sldId id="424" r:id="rId47"/>
    <p:sldId id="425" r:id="rId48"/>
    <p:sldId id="426" r:id="rId49"/>
    <p:sldId id="427" r:id="rId50"/>
    <p:sldId id="381" r:id="rId51"/>
    <p:sldId id="382" r:id="rId52"/>
    <p:sldId id="442" r:id="rId53"/>
    <p:sldId id="413" r:id="rId54"/>
    <p:sldId id="447" r:id="rId55"/>
    <p:sldId id="429" r:id="rId56"/>
    <p:sldId id="449" r:id="rId57"/>
    <p:sldId id="448" r:id="rId58"/>
    <p:sldId id="466" r:id="rId59"/>
    <p:sldId id="467" r:id="rId60"/>
    <p:sldId id="468" r:id="rId61"/>
    <p:sldId id="469" r:id="rId62"/>
    <p:sldId id="470" r:id="rId63"/>
    <p:sldId id="471" r:id="rId64"/>
    <p:sldId id="472" r:id="rId65"/>
    <p:sldId id="386" r:id="rId66"/>
    <p:sldId id="385" r:id="rId67"/>
    <p:sldId id="450" r:id="rId68"/>
    <p:sldId id="383" r:id="rId69"/>
    <p:sldId id="430" r:id="rId70"/>
    <p:sldId id="461" r:id="rId71"/>
    <p:sldId id="384" r:id="rId72"/>
    <p:sldId id="443" r:id="rId73"/>
    <p:sldId id="444" r:id="rId74"/>
    <p:sldId id="399" r:id="rId75"/>
    <p:sldId id="400" r:id="rId76"/>
    <p:sldId id="440" r:id="rId77"/>
    <p:sldId id="401" r:id="rId78"/>
    <p:sldId id="402" r:id="rId79"/>
    <p:sldId id="446" r:id="rId80"/>
    <p:sldId id="445" r:id="rId81"/>
    <p:sldId id="436" r:id="rId82"/>
    <p:sldId id="439" r:id="rId83"/>
    <p:sldId id="438" r:id="rId84"/>
  </p:sldIdLst>
  <p:sldSz cx="12188825" cy="6858000"/>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40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21" algn="l" defTabSz="912807" rtl="0" eaLnBrk="1" latinLnBrk="0" hangingPunct="1">
      <a:defRPr sz="1800" kern="1200">
        <a:solidFill>
          <a:schemeClr val="tx1"/>
        </a:solidFill>
        <a:latin typeface="+mn-lt"/>
        <a:ea typeface="+mn-ea"/>
        <a:cs typeface="+mn-cs"/>
      </a:defRPr>
    </a:lvl5pPr>
    <a:lvl6pPr marL="2282024" algn="l" defTabSz="912807" rtl="0" eaLnBrk="1" latinLnBrk="0" hangingPunct="1">
      <a:defRPr sz="1800" kern="1200">
        <a:solidFill>
          <a:schemeClr val="tx1"/>
        </a:solidFill>
        <a:latin typeface="+mn-lt"/>
        <a:ea typeface="+mn-ea"/>
        <a:cs typeface="+mn-cs"/>
      </a:defRPr>
    </a:lvl6pPr>
    <a:lvl7pPr marL="2738429" algn="l" defTabSz="912807" rtl="0" eaLnBrk="1" latinLnBrk="0" hangingPunct="1">
      <a:defRPr sz="1800" kern="1200">
        <a:solidFill>
          <a:schemeClr val="tx1"/>
        </a:solidFill>
        <a:latin typeface="+mn-lt"/>
        <a:ea typeface="+mn-ea"/>
        <a:cs typeface="+mn-cs"/>
      </a:defRPr>
    </a:lvl7pPr>
    <a:lvl8pPr marL="3194833" algn="l" defTabSz="912807" rtl="0" eaLnBrk="1" latinLnBrk="0" hangingPunct="1">
      <a:defRPr sz="1800" kern="1200">
        <a:solidFill>
          <a:schemeClr val="tx1"/>
        </a:solidFill>
        <a:latin typeface="+mn-lt"/>
        <a:ea typeface="+mn-ea"/>
        <a:cs typeface="+mn-cs"/>
      </a:defRPr>
    </a:lvl8pPr>
    <a:lvl9pPr marL="3651237" algn="l" defTabSz="912807"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1CE"/>
    <a:srgbClr val="9B4F96"/>
    <a:srgbClr val="FFB900"/>
    <a:srgbClr val="FBFBFB"/>
    <a:srgbClr val="FFFFFF"/>
    <a:srgbClr val="000000"/>
    <a:srgbClr val="929292"/>
    <a:srgbClr val="4D4D4D"/>
    <a:srgbClr val="EE8200"/>
    <a:srgbClr val="F2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66" autoAdjust="0"/>
    <p:restoredTop sz="83543" autoAdjust="0"/>
  </p:normalViewPr>
  <p:slideViewPr>
    <p:cSldViewPr snapToGrid="0">
      <p:cViewPr varScale="1">
        <p:scale>
          <a:sx n="97" d="100"/>
          <a:sy n="97" d="100"/>
        </p:scale>
        <p:origin x="-870" y="-90"/>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
    </p:cViewPr>
  </p:sorterViewPr>
  <p:notesViewPr>
    <p:cSldViewPr snapToGrid="0"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702FB-C9AD-47AA-8ADF-92729CDFFCC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AFBD6CE-8578-4A6A-BDFB-1D099655527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Building the foundation</a:t>
          </a:r>
        </a:p>
        <a:p>
          <a:pPr defTabSz="711200">
            <a:lnSpc>
              <a:spcPct val="90000"/>
            </a:lnSpc>
            <a:spcBef>
              <a:spcPct val="0"/>
            </a:spcBef>
            <a:spcAft>
              <a:spcPct val="35000"/>
            </a:spcAft>
          </a:pPr>
          <a:r>
            <a:rPr lang="en-US" sz="1400" b="0" dirty="0" smtClean="0">
              <a:solidFill>
                <a:schemeClr val="tx1"/>
              </a:solidFill>
            </a:rPr>
            <a:t>V1 product</a:t>
          </a:r>
        </a:p>
      </dgm:t>
    </dgm:pt>
    <dgm:pt modelId="{FBB9FC9A-A9A5-4FF1-847D-DD67B7BC5F70}" type="parTrans" cxnId="{558DF7DC-E29C-4A55-8691-9D6E3377DA8F}">
      <dgm:prSet/>
      <dgm:spPr/>
      <dgm:t>
        <a:bodyPr/>
        <a:lstStyle/>
        <a:p>
          <a:endParaRPr lang="en-US">
            <a:solidFill>
              <a:schemeClr val="bg1"/>
            </a:solidFill>
          </a:endParaRPr>
        </a:p>
      </dgm:t>
    </dgm:pt>
    <dgm:pt modelId="{542198E3-20D9-4B08-904B-F380DF221D10}" type="sibTrans" cxnId="{558DF7DC-E29C-4A55-8691-9D6E3377DA8F}">
      <dgm:prSet/>
      <dgm:spPr/>
      <dgm:t>
        <a:bodyPr/>
        <a:lstStyle/>
        <a:p>
          <a:endParaRPr lang="en-US">
            <a:solidFill>
              <a:schemeClr val="bg1"/>
            </a:solidFill>
          </a:endParaRPr>
        </a:p>
      </dgm:t>
    </dgm:pt>
    <dgm:pt modelId="{0A5D6543-64E0-4094-AB30-69C03785F0D6}">
      <dgm:prSet phldrT="[Text]" custT="1"/>
      <dgm:spPr/>
      <dgm:t>
        <a:bodyPr/>
        <a:lstStyle/>
        <a:p>
          <a:r>
            <a:rPr lang="en-US" sz="1400" b="1" dirty="0" smtClean="0">
              <a:solidFill>
                <a:schemeClr val="tx1"/>
              </a:solidFill>
            </a:rPr>
            <a:t>Empowering IW </a:t>
          </a:r>
          <a:r>
            <a:rPr lang="en-US" sz="1400" dirty="0" smtClean="0">
              <a:solidFill>
                <a:schemeClr val="tx1"/>
              </a:solidFill>
            </a:rPr>
            <a:t>through Excel Add-in and improved Web UI (Silverlight)</a:t>
          </a:r>
        </a:p>
        <a:p>
          <a:r>
            <a:rPr lang="en-US" sz="1400" b="1" dirty="0" smtClean="0">
              <a:solidFill>
                <a:schemeClr val="tx1"/>
              </a:solidFill>
            </a:rPr>
            <a:t>Enhanced performance</a:t>
          </a:r>
          <a:r>
            <a:rPr lang="en-US" sz="1400" dirty="0" smtClean="0">
              <a:solidFill>
                <a:schemeClr val="tx1"/>
              </a:solidFill>
            </a:rPr>
            <a:t> and scalability</a:t>
          </a:r>
        </a:p>
        <a:p>
          <a:r>
            <a:rPr lang="en-US" sz="1400" b="1" dirty="0" smtClean="0">
              <a:solidFill>
                <a:schemeClr val="tx1"/>
              </a:solidFill>
            </a:rPr>
            <a:t>Improved quality</a:t>
          </a:r>
          <a:r>
            <a:rPr lang="en-US" sz="1400" dirty="0" smtClean="0">
              <a:solidFill>
                <a:schemeClr val="tx1"/>
              </a:solidFill>
            </a:rPr>
            <a:t> (usability, robustness, security)</a:t>
          </a:r>
          <a:endParaRPr lang="en-US" sz="1400" dirty="0">
            <a:solidFill>
              <a:schemeClr val="tx1"/>
            </a:solidFill>
          </a:endParaRPr>
        </a:p>
      </dgm:t>
    </dgm:pt>
    <dgm:pt modelId="{7A10C8F6-3DAA-4F9B-BAEB-EA85828E9957}" type="parTrans" cxnId="{DCE502D2-6918-446F-85AD-3DD4709AA90A}">
      <dgm:prSet/>
      <dgm:spPr/>
      <dgm:t>
        <a:bodyPr/>
        <a:lstStyle/>
        <a:p>
          <a:endParaRPr lang="en-US">
            <a:solidFill>
              <a:schemeClr val="bg1"/>
            </a:solidFill>
          </a:endParaRPr>
        </a:p>
      </dgm:t>
    </dgm:pt>
    <dgm:pt modelId="{87305BEE-B4E6-40F8-AD79-C6E9FC515521}" type="sibTrans" cxnId="{DCE502D2-6918-446F-85AD-3DD4709AA90A}">
      <dgm:prSet/>
      <dgm:spPr/>
      <dgm:t>
        <a:bodyPr/>
        <a:lstStyle/>
        <a:p>
          <a:endParaRPr lang="en-US">
            <a:solidFill>
              <a:schemeClr val="bg1"/>
            </a:solidFill>
          </a:endParaRPr>
        </a:p>
      </dgm:t>
    </dgm:pt>
    <dgm:pt modelId="{47AB2588-E97C-4DA9-A7DD-C7B055D55721}">
      <dgm:prSet phldrT="[Text]" custT="1"/>
      <dgm:spPr/>
      <dgm:t>
        <a:bodyPr/>
        <a:lstStyle/>
        <a:p>
          <a:r>
            <a:rPr lang="en-US" sz="1400" b="1" dirty="0" smtClean="0">
              <a:solidFill>
                <a:schemeClr val="tx1"/>
              </a:solidFill>
            </a:rPr>
            <a:t>A Service</a:t>
          </a:r>
        </a:p>
        <a:p>
          <a:r>
            <a:rPr lang="en-US" sz="1400" b="0" u="sng" dirty="0" smtClean="0">
              <a:solidFill>
                <a:schemeClr val="tx1"/>
              </a:solidFill>
            </a:rPr>
            <a:t>Enhance </a:t>
          </a:r>
          <a:r>
            <a:rPr lang="en-US" sz="1400" b="0" u="sng" dirty="0" err="1" smtClean="0">
              <a:solidFill>
                <a:schemeClr val="tx1"/>
              </a:solidFill>
            </a:rPr>
            <a:t>curation</a:t>
          </a:r>
          <a:endParaRPr lang="en-US" sz="1400" b="0" u="sng" dirty="0" smtClean="0">
            <a:solidFill>
              <a:schemeClr val="tx1"/>
            </a:solidFill>
          </a:endParaRPr>
        </a:p>
        <a:p>
          <a:r>
            <a:rPr lang="en-US" sz="1400" dirty="0" smtClean="0">
              <a:solidFill>
                <a:schemeClr val="tx1"/>
              </a:solidFill>
            </a:rPr>
            <a:t>Enhanced </a:t>
          </a:r>
          <a:r>
            <a:rPr lang="en-US" sz="1400" b="1" dirty="0" smtClean="0">
              <a:solidFill>
                <a:schemeClr val="tx1"/>
              </a:solidFill>
            </a:rPr>
            <a:t>collaboration</a:t>
          </a:r>
          <a:r>
            <a:rPr lang="en-US" sz="1400" dirty="0" smtClean="0">
              <a:solidFill>
                <a:schemeClr val="tx1"/>
              </a:solidFill>
            </a:rPr>
            <a:t> and sharing </a:t>
          </a:r>
        </a:p>
        <a:p>
          <a:r>
            <a:rPr lang="en-US" sz="1400" dirty="0" smtClean="0">
              <a:solidFill>
                <a:schemeClr val="tx1"/>
              </a:solidFill>
            </a:rPr>
            <a:t>Improved </a:t>
          </a:r>
          <a:r>
            <a:rPr lang="en-US" sz="1400" b="1" dirty="0" smtClean="0">
              <a:solidFill>
                <a:schemeClr val="tx1"/>
              </a:solidFill>
            </a:rPr>
            <a:t>data quality</a:t>
          </a:r>
          <a:r>
            <a:rPr lang="en-US" sz="1400" b="0" dirty="0" smtClean="0">
              <a:solidFill>
                <a:schemeClr val="tx1"/>
              </a:solidFill>
            </a:rPr>
            <a:t> (DQS)</a:t>
          </a:r>
        </a:p>
        <a:p>
          <a:r>
            <a:rPr lang="en-US" sz="1400" dirty="0" smtClean="0">
              <a:solidFill>
                <a:schemeClr val="tx1"/>
              </a:solidFill>
            </a:rPr>
            <a:t>Further </a:t>
          </a:r>
          <a:r>
            <a:rPr lang="en-US" sz="1400" b="1" dirty="0" smtClean="0">
              <a:solidFill>
                <a:schemeClr val="tx1"/>
              </a:solidFill>
            </a:rPr>
            <a:t>empowering </a:t>
          </a:r>
          <a:r>
            <a:rPr lang="en-US" sz="1400" dirty="0" smtClean="0">
              <a:solidFill>
                <a:schemeClr val="tx1"/>
              </a:solidFill>
            </a:rPr>
            <a:t>business users through simplified, advanced modeling capabilities</a:t>
          </a:r>
        </a:p>
        <a:p>
          <a:r>
            <a:rPr lang="en-US" sz="1400" b="0" u="sng" dirty="0" smtClean="0">
              <a:solidFill>
                <a:schemeClr val="tx1"/>
              </a:solidFill>
            </a:rPr>
            <a:t>Better productivity</a:t>
          </a:r>
        </a:p>
        <a:p>
          <a:r>
            <a:rPr lang="en-US" sz="1400" dirty="0" smtClean="0">
              <a:solidFill>
                <a:schemeClr val="tx1"/>
              </a:solidFill>
            </a:rPr>
            <a:t>Improved productivity through </a:t>
          </a:r>
          <a:r>
            <a:rPr lang="en-US" sz="1400" b="1" dirty="0" smtClean="0">
              <a:solidFill>
                <a:schemeClr val="tx1"/>
              </a:solidFill>
            </a:rPr>
            <a:t>external IP </a:t>
          </a:r>
          <a:r>
            <a:rPr lang="en-US" sz="1400" dirty="0" smtClean="0">
              <a:solidFill>
                <a:schemeClr val="tx1"/>
              </a:solidFill>
            </a:rPr>
            <a:t>(data types and models)</a:t>
          </a:r>
        </a:p>
        <a:p>
          <a:r>
            <a:rPr lang="en-US" sz="1400" b="1" u="none" dirty="0" smtClean="0">
              <a:solidFill>
                <a:schemeClr val="tx1"/>
              </a:solidFill>
            </a:rPr>
            <a:t>Sharing</a:t>
          </a:r>
          <a:r>
            <a:rPr lang="en-US" sz="1400" b="0" u="none" dirty="0" smtClean="0">
              <a:solidFill>
                <a:schemeClr val="tx1"/>
              </a:solidFill>
            </a:rPr>
            <a:t> and </a:t>
          </a:r>
          <a:r>
            <a:rPr lang="en-US" sz="1400" b="1" u="none" dirty="0" smtClean="0">
              <a:solidFill>
                <a:schemeClr val="tx1"/>
              </a:solidFill>
            </a:rPr>
            <a:t>reuse</a:t>
          </a:r>
          <a:endParaRPr lang="en-US" sz="1400" b="1" u="none" dirty="0">
            <a:solidFill>
              <a:schemeClr val="tx1"/>
            </a:solidFill>
          </a:endParaRPr>
        </a:p>
      </dgm:t>
    </dgm:pt>
    <dgm:pt modelId="{AF43B4CF-52FA-4B35-8AC5-C6F33319FCE6}" type="parTrans" cxnId="{F4ED29B3-A904-4966-8CE5-8E8AF6F0C82C}">
      <dgm:prSet/>
      <dgm:spPr/>
      <dgm:t>
        <a:bodyPr/>
        <a:lstStyle/>
        <a:p>
          <a:endParaRPr lang="en-US">
            <a:solidFill>
              <a:schemeClr val="bg1"/>
            </a:solidFill>
          </a:endParaRPr>
        </a:p>
      </dgm:t>
    </dgm:pt>
    <dgm:pt modelId="{09CED392-AF1C-4D69-A1DB-DD8D5E1D2A49}" type="sibTrans" cxnId="{F4ED29B3-A904-4966-8CE5-8E8AF6F0C82C}">
      <dgm:prSet/>
      <dgm:spPr/>
      <dgm:t>
        <a:bodyPr/>
        <a:lstStyle/>
        <a:p>
          <a:endParaRPr lang="en-US">
            <a:solidFill>
              <a:schemeClr val="bg1"/>
            </a:solidFill>
          </a:endParaRPr>
        </a:p>
      </dgm:t>
    </dgm:pt>
    <dgm:pt modelId="{1B6DE572-6D20-4811-B9EE-8E248F7FF1B7}" type="pres">
      <dgm:prSet presAssocID="{B85702FB-C9AD-47AA-8ADF-92729CDFFCCB}" presName="arrowDiagram" presStyleCnt="0">
        <dgm:presLayoutVars>
          <dgm:chMax val="5"/>
          <dgm:dir/>
          <dgm:resizeHandles val="exact"/>
        </dgm:presLayoutVars>
      </dgm:prSet>
      <dgm:spPr/>
      <dgm:t>
        <a:bodyPr/>
        <a:lstStyle/>
        <a:p>
          <a:endParaRPr lang="en-US"/>
        </a:p>
      </dgm:t>
    </dgm:pt>
    <dgm:pt modelId="{44AD87B6-5486-4DDE-9734-16A063EA8E4B}" type="pres">
      <dgm:prSet presAssocID="{B85702FB-C9AD-47AA-8ADF-92729CDFFCCB}" presName="arrow" presStyleLbl="bgShp" presStyleIdx="0" presStyleCnt="1" custScaleX="99813" custScaleY="89812"/>
      <dgm:spPr>
        <a:solidFill>
          <a:schemeClr val="accent1">
            <a:lumMod val="50000"/>
          </a:schemeClr>
        </a:solidFill>
      </dgm:spPr>
      <dgm:t>
        <a:bodyPr/>
        <a:lstStyle/>
        <a:p>
          <a:endParaRPr lang="en-US"/>
        </a:p>
      </dgm:t>
    </dgm:pt>
    <dgm:pt modelId="{90A228EC-726C-4134-85A5-E95D29FED3B0}" type="pres">
      <dgm:prSet presAssocID="{B85702FB-C9AD-47AA-8ADF-92729CDFFCCB}" presName="arrowDiagram3" presStyleCnt="0"/>
      <dgm:spPr/>
    </dgm:pt>
    <dgm:pt modelId="{915D31D9-7882-427F-B1C6-CAE4F9F094A4}" type="pres">
      <dgm:prSet presAssocID="{AAFBD6CE-8578-4A6A-BDFB-1D0996555270}" presName="bullet3a" presStyleLbl="node1" presStyleIdx="0" presStyleCnt="3" custLinFactX="-15691" custLinFactNeighborX="-100000" custLinFactNeighborY="57910"/>
      <dgm:spPr/>
    </dgm:pt>
    <dgm:pt modelId="{229FEB06-2729-4E0A-94B7-D9CF95FD14E5}" type="pres">
      <dgm:prSet presAssocID="{AAFBD6CE-8578-4A6A-BDFB-1D0996555270}" presName="textBox3a" presStyleLbl="revTx" presStyleIdx="0" presStyleCnt="3" custScaleX="146650" custScaleY="49875" custLinFactNeighborX="-91382" custLinFactNeighborY="-5021">
        <dgm:presLayoutVars>
          <dgm:bulletEnabled val="1"/>
        </dgm:presLayoutVars>
      </dgm:prSet>
      <dgm:spPr/>
      <dgm:t>
        <a:bodyPr/>
        <a:lstStyle/>
        <a:p>
          <a:endParaRPr lang="en-US"/>
        </a:p>
      </dgm:t>
    </dgm:pt>
    <dgm:pt modelId="{786E1EBE-7FD2-464A-8C9C-0B53995540C5}" type="pres">
      <dgm:prSet presAssocID="{0A5D6543-64E0-4094-AB30-69C03785F0D6}" presName="bullet3b" presStyleLbl="node1" presStyleIdx="1" presStyleCnt="3"/>
      <dgm:spPr/>
    </dgm:pt>
    <dgm:pt modelId="{5A04A3C4-8C86-4193-97FF-7462EEEB44A1}" type="pres">
      <dgm:prSet presAssocID="{0A5D6543-64E0-4094-AB30-69C03785F0D6}" presName="textBox3b" presStyleLbl="revTx" presStyleIdx="1" presStyleCnt="3" custScaleX="131216" custScaleY="77982" custLinFactNeighborX="-30633" custLinFactNeighborY="-695">
        <dgm:presLayoutVars>
          <dgm:bulletEnabled val="1"/>
        </dgm:presLayoutVars>
      </dgm:prSet>
      <dgm:spPr/>
      <dgm:t>
        <a:bodyPr/>
        <a:lstStyle/>
        <a:p>
          <a:endParaRPr lang="en-US"/>
        </a:p>
      </dgm:t>
    </dgm:pt>
    <dgm:pt modelId="{98C26AE2-7934-4DFE-BEC0-3EAE7CDF7CE7}" type="pres">
      <dgm:prSet presAssocID="{47AB2588-E97C-4DA9-A7DD-C7B055D55721}" presName="bullet3c" presStyleLbl="node1" presStyleIdx="2" presStyleCnt="3" custLinFactX="37570" custLinFactNeighborX="100000" custLinFactNeighborY="-16801"/>
      <dgm:spPr/>
    </dgm:pt>
    <dgm:pt modelId="{0B9F7935-0FF7-49DF-96CB-110655B95310}" type="pres">
      <dgm:prSet presAssocID="{47AB2588-E97C-4DA9-A7DD-C7B055D55721}" presName="textBox3c" presStyleLbl="revTx" presStyleIdx="2" presStyleCnt="3" custScaleX="163552" custScaleY="74439" custLinFactNeighborX="12714" custLinFactNeighborY="-2448">
        <dgm:presLayoutVars>
          <dgm:bulletEnabled val="1"/>
        </dgm:presLayoutVars>
      </dgm:prSet>
      <dgm:spPr/>
      <dgm:t>
        <a:bodyPr/>
        <a:lstStyle/>
        <a:p>
          <a:endParaRPr lang="en-US"/>
        </a:p>
      </dgm:t>
    </dgm:pt>
  </dgm:ptLst>
  <dgm:cxnLst>
    <dgm:cxn modelId="{DCE502D2-6918-446F-85AD-3DD4709AA90A}" srcId="{B85702FB-C9AD-47AA-8ADF-92729CDFFCCB}" destId="{0A5D6543-64E0-4094-AB30-69C03785F0D6}" srcOrd="1" destOrd="0" parTransId="{7A10C8F6-3DAA-4F9B-BAEB-EA85828E9957}" sibTransId="{87305BEE-B4E6-40F8-AD79-C6E9FC515521}"/>
    <dgm:cxn modelId="{558DF7DC-E29C-4A55-8691-9D6E3377DA8F}" srcId="{B85702FB-C9AD-47AA-8ADF-92729CDFFCCB}" destId="{AAFBD6CE-8578-4A6A-BDFB-1D0996555270}" srcOrd="0" destOrd="0" parTransId="{FBB9FC9A-A9A5-4FF1-847D-DD67B7BC5F70}" sibTransId="{542198E3-20D9-4B08-904B-F380DF221D10}"/>
    <dgm:cxn modelId="{95CD380D-D444-46F8-9C82-455214402BBB}" type="presOf" srcId="{47AB2588-E97C-4DA9-A7DD-C7B055D55721}" destId="{0B9F7935-0FF7-49DF-96CB-110655B95310}" srcOrd="0" destOrd="0" presId="urn:microsoft.com/office/officeart/2005/8/layout/arrow2"/>
    <dgm:cxn modelId="{50379D8D-5953-4783-812E-73166756492D}" type="presOf" srcId="{0A5D6543-64E0-4094-AB30-69C03785F0D6}" destId="{5A04A3C4-8C86-4193-97FF-7462EEEB44A1}" srcOrd="0" destOrd="0" presId="urn:microsoft.com/office/officeart/2005/8/layout/arrow2"/>
    <dgm:cxn modelId="{F4ED29B3-A904-4966-8CE5-8E8AF6F0C82C}" srcId="{B85702FB-C9AD-47AA-8ADF-92729CDFFCCB}" destId="{47AB2588-E97C-4DA9-A7DD-C7B055D55721}" srcOrd="2" destOrd="0" parTransId="{AF43B4CF-52FA-4B35-8AC5-C6F33319FCE6}" sibTransId="{09CED392-AF1C-4D69-A1DB-DD8D5E1D2A49}"/>
    <dgm:cxn modelId="{A627CE45-0043-40CA-A0F8-323E19FE1BA0}" type="presOf" srcId="{B85702FB-C9AD-47AA-8ADF-92729CDFFCCB}" destId="{1B6DE572-6D20-4811-B9EE-8E248F7FF1B7}" srcOrd="0" destOrd="0" presId="urn:microsoft.com/office/officeart/2005/8/layout/arrow2"/>
    <dgm:cxn modelId="{7FD0E6A6-043B-4004-9A54-92770EE1CAD4}" type="presOf" srcId="{AAFBD6CE-8578-4A6A-BDFB-1D0996555270}" destId="{229FEB06-2729-4E0A-94B7-D9CF95FD14E5}" srcOrd="0" destOrd="0" presId="urn:microsoft.com/office/officeart/2005/8/layout/arrow2"/>
    <dgm:cxn modelId="{B1D75AE2-B99C-4B7C-9E12-87F5542668D2}" type="presParOf" srcId="{1B6DE572-6D20-4811-B9EE-8E248F7FF1B7}" destId="{44AD87B6-5486-4DDE-9734-16A063EA8E4B}" srcOrd="0" destOrd="0" presId="urn:microsoft.com/office/officeart/2005/8/layout/arrow2"/>
    <dgm:cxn modelId="{E8201318-5C2D-4EC1-BD84-230FFC163465}" type="presParOf" srcId="{1B6DE572-6D20-4811-B9EE-8E248F7FF1B7}" destId="{90A228EC-726C-4134-85A5-E95D29FED3B0}" srcOrd="1" destOrd="0" presId="urn:microsoft.com/office/officeart/2005/8/layout/arrow2"/>
    <dgm:cxn modelId="{2DBDF793-7CB9-48C4-BA65-01F5034F956E}" type="presParOf" srcId="{90A228EC-726C-4134-85A5-E95D29FED3B0}" destId="{915D31D9-7882-427F-B1C6-CAE4F9F094A4}" srcOrd="0" destOrd="0" presId="urn:microsoft.com/office/officeart/2005/8/layout/arrow2"/>
    <dgm:cxn modelId="{406569EF-A361-4D38-88CB-90208C675448}" type="presParOf" srcId="{90A228EC-726C-4134-85A5-E95D29FED3B0}" destId="{229FEB06-2729-4E0A-94B7-D9CF95FD14E5}" srcOrd="1" destOrd="0" presId="urn:microsoft.com/office/officeart/2005/8/layout/arrow2"/>
    <dgm:cxn modelId="{7A722640-E730-4165-AE83-733D5B1A4950}" type="presParOf" srcId="{90A228EC-726C-4134-85A5-E95D29FED3B0}" destId="{786E1EBE-7FD2-464A-8C9C-0B53995540C5}" srcOrd="2" destOrd="0" presId="urn:microsoft.com/office/officeart/2005/8/layout/arrow2"/>
    <dgm:cxn modelId="{5DA31AA7-90BF-42AE-B023-5802848BA8BD}" type="presParOf" srcId="{90A228EC-726C-4134-85A5-E95D29FED3B0}" destId="{5A04A3C4-8C86-4193-97FF-7462EEEB44A1}" srcOrd="3" destOrd="0" presId="urn:microsoft.com/office/officeart/2005/8/layout/arrow2"/>
    <dgm:cxn modelId="{78B6FBCC-E318-4442-ABA3-27691C987B9F}" type="presParOf" srcId="{90A228EC-726C-4134-85A5-E95D29FED3B0}" destId="{98C26AE2-7934-4DFE-BEC0-3EAE7CDF7CE7}" srcOrd="4" destOrd="0" presId="urn:microsoft.com/office/officeart/2005/8/layout/arrow2"/>
    <dgm:cxn modelId="{E54AE623-D3E2-413B-ADDC-7CE9F750EA99}" type="presParOf" srcId="{90A228EC-726C-4134-85A5-E95D29FED3B0}" destId="{0B9F7935-0FF7-49DF-96CB-110655B953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5/23/2012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5/23/2012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2807"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621" indent="-105649" algn="l" defTabSz="9128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7514" indent="-114895" algn="l" defTabSz="9128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022" indent="-146588" algn="l" defTabSz="9128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4082" indent="-114895" algn="l" defTabSz="912807"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2024" algn="l" defTabSz="912807" rtl="0" eaLnBrk="1" latinLnBrk="0" hangingPunct="1">
      <a:defRPr sz="1200" kern="1200">
        <a:solidFill>
          <a:schemeClr val="tx1"/>
        </a:solidFill>
        <a:latin typeface="+mn-lt"/>
        <a:ea typeface="+mn-ea"/>
        <a:cs typeface="+mn-cs"/>
      </a:defRPr>
    </a:lvl6pPr>
    <a:lvl7pPr marL="2738429" algn="l" defTabSz="912807" rtl="0" eaLnBrk="1" latinLnBrk="0" hangingPunct="1">
      <a:defRPr sz="1200" kern="1200">
        <a:solidFill>
          <a:schemeClr val="tx1"/>
        </a:solidFill>
        <a:latin typeface="+mn-lt"/>
        <a:ea typeface="+mn-ea"/>
        <a:cs typeface="+mn-cs"/>
      </a:defRPr>
    </a:lvl7pPr>
    <a:lvl8pPr marL="3194833" algn="l" defTabSz="912807" rtl="0" eaLnBrk="1" latinLnBrk="0" hangingPunct="1">
      <a:defRPr sz="1200" kern="1200">
        <a:solidFill>
          <a:schemeClr val="tx1"/>
        </a:solidFill>
        <a:latin typeface="+mn-lt"/>
        <a:ea typeface="+mn-ea"/>
        <a:cs typeface="+mn-cs"/>
      </a:defRPr>
    </a:lvl8pPr>
    <a:lvl9pPr marL="3651237"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Please use this slide as your first slide.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It means a lot to start and end all presentation</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generic to give an event a strong identity.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Thank you!</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06043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Skapa Quote WCF-SQL LOB adapter</a:t>
            </a:r>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96745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http://msdn.microsoft.com/en-us/library/bb522498(v=sql.105).aspx</a:t>
            </a:r>
          </a:p>
          <a:p>
            <a:endParaRPr lang="en-US" dirty="0" smtClean="0"/>
          </a:p>
          <a:p>
            <a:r>
              <a:rPr lang="en-US" dirty="0" smtClean="0"/>
              <a:t>Of the components shown in the previous diagram, here are some important components to using Integration Services </a:t>
            </a:r>
            <a:r>
              <a:rPr lang="en-US" dirty="0" err="1" smtClean="0"/>
              <a:t>succesfully</a:t>
            </a:r>
            <a:r>
              <a:rPr lang="en-US" dirty="0" smtClean="0"/>
              <a:t>:</a:t>
            </a:r>
          </a:p>
          <a:p>
            <a:pPr marL="171450" indent="-171450">
              <a:buFont typeface="Arial" pitchFamily="34" charset="0"/>
              <a:buChar char="•"/>
            </a:pPr>
            <a:r>
              <a:rPr lang="en-US" dirty="0" smtClean="0"/>
              <a:t>SSIS Designer</a:t>
            </a:r>
          </a:p>
          <a:p>
            <a:r>
              <a:rPr lang="en-US" dirty="0" smtClean="0"/>
              <a:t>SSIS Designer is a graphical tool that you can use to create and maintain Integration Services packages. SSIS Designer is available in Business Intelligence Development Studio as part of an Integration Services project.</a:t>
            </a:r>
          </a:p>
          <a:p>
            <a:pPr marL="171450" indent="-171450">
              <a:buFont typeface="Arial" pitchFamily="34" charset="0"/>
              <a:buChar char="•"/>
            </a:pPr>
            <a:r>
              <a:rPr lang="en-US" dirty="0" smtClean="0"/>
              <a:t>Runtime engine</a:t>
            </a:r>
          </a:p>
          <a:p>
            <a:r>
              <a:rPr lang="en-US" dirty="0" smtClean="0"/>
              <a:t>The Integration Services runtime saves the layout of packages, runs packages, and provides support for logging, breakpoints, configuration, connections, and transactions.</a:t>
            </a:r>
          </a:p>
          <a:p>
            <a:pPr marL="171450" indent="-171450">
              <a:buFont typeface="Arial" pitchFamily="34" charset="0"/>
              <a:buChar char="•"/>
            </a:pPr>
            <a:r>
              <a:rPr lang="en-US" dirty="0" smtClean="0"/>
              <a:t>Tasks and other </a:t>
            </a:r>
            <a:r>
              <a:rPr lang="en-US" dirty="0" err="1" smtClean="0"/>
              <a:t>executables</a:t>
            </a:r>
            <a:endParaRPr lang="en-US" dirty="0" smtClean="0"/>
          </a:p>
          <a:p>
            <a:r>
              <a:rPr lang="en-US" dirty="0" smtClean="0"/>
              <a:t>The Integration Services run-time </a:t>
            </a:r>
            <a:r>
              <a:rPr lang="en-US" dirty="0" err="1" smtClean="0"/>
              <a:t>executables</a:t>
            </a:r>
            <a:r>
              <a:rPr lang="en-US" dirty="0" smtClean="0"/>
              <a:t> are the package, containers, tasks, and event handlers that Integration Services includes. Run-time </a:t>
            </a:r>
            <a:r>
              <a:rPr lang="en-US" dirty="0" err="1" smtClean="0"/>
              <a:t>executables</a:t>
            </a:r>
            <a:r>
              <a:rPr lang="en-US" dirty="0" smtClean="0"/>
              <a:t> also include custom tasks that you develop.</a:t>
            </a:r>
          </a:p>
          <a:p>
            <a:pPr marL="171450" indent="-171450">
              <a:buFont typeface="Arial" pitchFamily="34" charset="0"/>
              <a:buChar char="•"/>
            </a:pPr>
            <a:r>
              <a:rPr lang="en-US" dirty="0" smtClean="0"/>
              <a:t>Data Flow engine (also known as the pipeline) and Data Flow components</a:t>
            </a:r>
          </a:p>
          <a:p>
            <a:r>
              <a:rPr lang="en-US" dirty="0" smtClean="0"/>
              <a:t>The Data Flow task encapsulates the data flow engine. The data flow engine provides the in-memory buffers that move data from source to destination, and calls the sources that extract data from files and relational databases. The data flow engine also manages the transformations that modify data, and the destinations that load data or make data available to other processes. Integration Services data flow components are the sources, transformations, and destinations that Integration Services includes. You can also include custom components in a data flow.</a:t>
            </a:r>
          </a:p>
          <a:p>
            <a:pPr marL="171450" indent="-171450">
              <a:buFont typeface="Arial" pitchFamily="34" charset="0"/>
              <a:buChar char="•"/>
            </a:pPr>
            <a:r>
              <a:rPr lang="en-US" dirty="0" smtClean="0"/>
              <a:t>API or object model</a:t>
            </a:r>
          </a:p>
          <a:p>
            <a:r>
              <a:rPr lang="en-US" dirty="0" smtClean="0"/>
              <a:t>The Integration Services object model includes managed application programming interfaces (API) for creating custom components for use in packages, or custom applications that create, load, run, and manage packages. Developer can write custom applications or custom tasks or transformations by using any common language runtime (CLR) compliant language.</a:t>
            </a:r>
          </a:p>
          <a:p>
            <a:pPr marL="171450" indent="-171450">
              <a:buFont typeface="Arial" pitchFamily="34" charset="0"/>
              <a:buChar char="•"/>
            </a:pPr>
            <a:r>
              <a:rPr lang="en-US" dirty="0" smtClean="0"/>
              <a:t>Integration Services Service</a:t>
            </a:r>
          </a:p>
          <a:p>
            <a:r>
              <a:rPr lang="en-US" dirty="0" smtClean="0"/>
              <a:t>The Integration Services service lets you use SQL Server Management Studio to monitor running Integration Services packages and to manage the storage of packages.</a:t>
            </a:r>
          </a:p>
          <a:p>
            <a:pPr marL="171450" indent="-171450">
              <a:buFont typeface="Arial" pitchFamily="34" charset="0"/>
              <a:buChar char="•"/>
            </a:pPr>
            <a:r>
              <a:rPr lang="en-US" dirty="0" smtClean="0"/>
              <a:t>SQL Server Import and Export Wizard</a:t>
            </a:r>
          </a:p>
          <a:p>
            <a:r>
              <a:rPr lang="en-US" dirty="0" smtClean="0"/>
              <a:t>The SQL Server Import and Export Wizard can copy data to and from any data source for which a managed .NET Framework data provider or a native OLE DB provider is available. This wizard also offers the simplest method to create an Integration Services package that copies data from a source to a destination.</a:t>
            </a:r>
          </a:p>
          <a:p>
            <a:pPr marL="171450" indent="-171450">
              <a:buFont typeface="Arial" pitchFamily="34" charset="0"/>
              <a:buChar char="•"/>
            </a:pPr>
            <a:r>
              <a:rPr lang="en-US" dirty="0" smtClean="0"/>
              <a:t>Other tools, wizards, and command prompt utilities</a:t>
            </a:r>
          </a:p>
          <a:p>
            <a:r>
              <a:rPr lang="en-US" dirty="0" smtClean="0"/>
              <a:t>Integration Services includes additional tools, wizards, and command prompt utilities for running and managing Integration Services packages.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584812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sv-SE" dirty="0" smtClean="0"/>
              <a:t>People (Customer, Vendor etc.)</a:t>
            </a:r>
          </a:p>
          <a:p>
            <a:r>
              <a:rPr lang="sv-SE" dirty="0" smtClean="0"/>
              <a:t>Things (Products, Parts, Documents etc.)</a:t>
            </a:r>
          </a:p>
          <a:p>
            <a:r>
              <a:rPr lang="sv-SE" dirty="0" smtClean="0"/>
              <a:t>Places  (Stores, Oil Wells, Departments etc.)</a:t>
            </a:r>
          </a:p>
          <a:p>
            <a:r>
              <a:rPr lang="sv-SE" dirty="0" smtClean="0"/>
              <a:t>Abstract (Contracts, Warantiees etc.)</a:t>
            </a:r>
          </a:p>
          <a:p>
            <a:endParaRPr lang="sv-SE" dirty="0" smtClean="0"/>
          </a:p>
          <a:p>
            <a:endParaRPr lang="sv-SE" dirty="0" smtClean="0"/>
          </a:p>
          <a:p>
            <a:endParaRPr lang="sv-SE" dirty="0" smtClean="0"/>
          </a:p>
          <a:p>
            <a:endParaRPr lang="sv-SE" dirty="0" smtClean="0"/>
          </a:p>
          <a:p>
            <a:r>
              <a:rPr lang="en-US" dirty="0" smtClean="0"/>
              <a:t>Master data</a:t>
            </a:r>
          </a:p>
          <a:p>
            <a:r>
              <a:rPr lang="en-US" dirty="0" smtClean="0"/>
              <a:t>Giving names to something</a:t>
            </a:r>
          </a:p>
          <a:p>
            <a:r>
              <a:rPr lang="en-US" dirty="0" smtClean="0"/>
              <a:t>Key Nouns of the business</a:t>
            </a:r>
          </a:p>
          <a:p>
            <a:r>
              <a:rPr lang="en-US" dirty="0" smtClean="0"/>
              <a:t>	a Product, a Customer and so on</a:t>
            </a:r>
          </a:p>
          <a:p>
            <a:endParaRPr lang="en-US" dirty="0" smtClean="0"/>
          </a:p>
          <a:p>
            <a:endParaRPr lang="en-US" dirty="0" smtClean="0"/>
          </a:p>
          <a:p>
            <a:r>
              <a:rPr lang="en-US" dirty="0" smtClean="0"/>
              <a:t>Master </a:t>
            </a:r>
            <a:r>
              <a:rPr lang="en-US" dirty="0" err="1" smtClean="0"/>
              <a:t>vs</a:t>
            </a:r>
            <a:r>
              <a:rPr lang="en-US" dirty="0" smtClean="0"/>
              <a:t> Meta data</a:t>
            </a:r>
          </a:p>
          <a:p>
            <a:endParaRPr lang="en-US" dirty="0" smtClean="0"/>
          </a:p>
          <a:p>
            <a:r>
              <a:rPr lang="en-US" dirty="0" smtClean="0"/>
              <a:t>There is </a:t>
            </a:r>
            <a:r>
              <a:rPr lang="en-US" dirty="0" err="1" smtClean="0"/>
              <a:t>alot</a:t>
            </a:r>
            <a:r>
              <a:rPr lang="en-US" dirty="0" smtClean="0"/>
              <a:t> of meta data in master data</a:t>
            </a:r>
          </a:p>
          <a:p>
            <a:endParaRPr lang="en-US" dirty="0" smtClean="0"/>
          </a:p>
          <a:p>
            <a:r>
              <a:rPr lang="en-US" dirty="0" smtClean="0"/>
              <a:t>Meta data is data about data</a:t>
            </a:r>
          </a:p>
          <a:p>
            <a:r>
              <a:rPr lang="en-US" dirty="0" smtClean="0"/>
              <a:t>	data types</a:t>
            </a:r>
          </a:p>
          <a:p>
            <a:r>
              <a:rPr lang="en-US" dirty="0" smtClean="0"/>
              <a:t>	data meaning</a:t>
            </a:r>
          </a:p>
          <a:p>
            <a:endParaRPr lang="en-US" dirty="0" smtClean="0"/>
          </a:p>
          <a:p>
            <a:r>
              <a:rPr lang="en-US" dirty="0" smtClean="0"/>
              <a:t>Master data</a:t>
            </a:r>
          </a:p>
          <a:p>
            <a:r>
              <a:rPr lang="en-US" dirty="0" smtClean="0"/>
              <a:t>	What is my product catalog</a:t>
            </a:r>
          </a:p>
          <a:p>
            <a:r>
              <a:rPr lang="en-US" dirty="0" smtClean="0"/>
              <a:t>	What is this product we call HP 8540w</a:t>
            </a:r>
          </a:p>
          <a:p>
            <a:endParaRPr lang="en-US" dirty="0" smtClean="0"/>
          </a:p>
          <a:p>
            <a:r>
              <a:rPr lang="en-US" dirty="0" smtClean="0"/>
              <a:t>There is metadata around it</a:t>
            </a:r>
          </a:p>
          <a:p>
            <a:endParaRPr lang="en-US" dirty="0" smtClean="0"/>
          </a:p>
          <a:p>
            <a:r>
              <a:rPr lang="en-US" dirty="0" smtClean="0"/>
              <a:t>Master data is the instance of data</a:t>
            </a:r>
          </a:p>
          <a:p>
            <a:r>
              <a:rPr lang="en-US" dirty="0" smtClean="0"/>
              <a:t>Metadata are the properties around it</a:t>
            </a:r>
          </a:p>
          <a:p>
            <a:endParaRPr lang="en-US" dirty="0" smtClean="0"/>
          </a:p>
          <a:p>
            <a:r>
              <a:rPr lang="en-US" dirty="0" smtClean="0"/>
              <a:t>Date warehousing is about having one truth for reporting</a:t>
            </a:r>
          </a:p>
          <a:p>
            <a:endParaRPr lang="en-US" dirty="0" smtClean="0"/>
          </a:p>
          <a:p>
            <a:r>
              <a:rPr lang="en-US" dirty="0" err="1" smtClean="0"/>
              <a:t>MAster</a:t>
            </a:r>
            <a:r>
              <a:rPr lang="en-US" dirty="0" smtClean="0"/>
              <a:t> data is about managing the change of the nouns in your business across different (system) boundaries</a:t>
            </a:r>
          </a:p>
          <a:p>
            <a:endParaRPr lang="en-US" dirty="0" smtClean="0"/>
          </a:p>
          <a:p>
            <a:r>
              <a:rPr lang="en-US" dirty="0" smtClean="0"/>
              <a:t>People (Customer, Vendor etc.)</a:t>
            </a:r>
          </a:p>
          <a:p>
            <a:r>
              <a:rPr lang="en-US" dirty="0" smtClean="0"/>
              <a:t>Things (Products, Parts, Documents etc.)</a:t>
            </a:r>
          </a:p>
          <a:p>
            <a:r>
              <a:rPr lang="en-US" dirty="0" smtClean="0"/>
              <a:t>Places  (Stores, Oil Wells, Departments etc.)</a:t>
            </a:r>
          </a:p>
          <a:p>
            <a:r>
              <a:rPr lang="en-US" dirty="0" smtClean="0"/>
              <a:t>Abstract (Contracts, </a:t>
            </a:r>
            <a:r>
              <a:rPr lang="en-US" dirty="0" err="1" smtClean="0"/>
              <a:t>Warantiees</a:t>
            </a:r>
            <a:r>
              <a:rPr lang="en-US" dirty="0" smtClean="0"/>
              <a:t> etc.)</a:t>
            </a:r>
          </a:p>
          <a:p>
            <a:endParaRPr lang="en-US" dirty="0" smtClean="0"/>
          </a:p>
          <a:p>
            <a:r>
              <a:rPr lang="en-US" dirty="0" smtClean="0"/>
              <a:t>Master Data </a:t>
            </a:r>
            <a:r>
              <a:rPr lang="en-US" dirty="0" err="1" smtClean="0"/>
              <a:t>Managemet</a:t>
            </a:r>
            <a:endParaRPr lang="en-US" dirty="0" smtClean="0"/>
          </a:p>
          <a:p>
            <a:endParaRPr lang="en-US" dirty="0" smtClean="0"/>
          </a:p>
          <a:p>
            <a:r>
              <a:rPr lang="en-US" dirty="0" smtClean="0"/>
              <a:t>Giving an </a:t>
            </a:r>
            <a:r>
              <a:rPr lang="en-US" dirty="0" err="1" smtClean="0"/>
              <a:t>authoritive</a:t>
            </a:r>
            <a:r>
              <a:rPr lang="en-US" dirty="0" smtClean="0"/>
              <a:t> view of the business</a:t>
            </a:r>
          </a:p>
          <a:p>
            <a:endParaRPr lang="en-US" dirty="0" smtClean="0"/>
          </a:p>
          <a:p>
            <a:r>
              <a:rPr lang="en-US" dirty="0" smtClean="0"/>
              <a:t>This requires supplying a way to</a:t>
            </a:r>
          </a:p>
          <a:p>
            <a:r>
              <a:rPr lang="en-US" dirty="0" smtClean="0"/>
              <a:t>Creating the view</a:t>
            </a:r>
          </a:p>
          <a:p>
            <a:r>
              <a:rPr lang="en-US" dirty="0" smtClean="0"/>
              <a:t>Managing the view</a:t>
            </a:r>
          </a:p>
          <a:p>
            <a:endParaRPr lang="en-US" dirty="0" smtClean="0"/>
          </a:p>
          <a:p>
            <a:r>
              <a:rPr lang="en-US" dirty="0" smtClean="0"/>
              <a:t>Managing the software and the process</a:t>
            </a:r>
          </a:p>
          <a:p>
            <a:endParaRPr lang="en-US" dirty="0" smtClean="0"/>
          </a:p>
          <a:p>
            <a:r>
              <a:rPr lang="en-US" dirty="0" smtClean="0"/>
              <a:t>In many ways MDM is not primarily a software issue</a:t>
            </a:r>
          </a:p>
          <a:p>
            <a:endParaRPr lang="en-US" dirty="0" smtClean="0"/>
          </a:p>
          <a:p>
            <a:r>
              <a:rPr lang="en-US" dirty="0" smtClean="0"/>
              <a:t>Most (80%) is about processes and peoples</a:t>
            </a:r>
          </a:p>
          <a:p>
            <a:endParaRPr lang="en-US" dirty="0" smtClean="0"/>
          </a:p>
          <a:p>
            <a:r>
              <a:rPr lang="en-US" dirty="0" smtClean="0"/>
              <a:t>Microsoft has been extending what its data platform is</a:t>
            </a:r>
          </a:p>
          <a:p>
            <a:r>
              <a:rPr lang="en-US" dirty="0" smtClean="0"/>
              <a:t>The more you extend it the more you need master data management</a:t>
            </a:r>
          </a:p>
          <a:p>
            <a:endParaRPr lang="en-US" dirty="0" smtClean="0"/>
          </a:p>
          <a:p>
            <a:r>
              <a:rPr lang="en-US" dirty="0" smtClean="0"/>
              <a:t>MDM part of SQL Server 2008 R2</a:t>
            </a:r>
          </a:p>
          <a:p>
            <a:endParaRPr lang="en-US" dirty="0" smtClean="0"/>
          </a:p>
          <a:p>
            <a:r>
              <a:rPr lang="en-US" dirty="0" smtClean="0"/>
              <a:t>Master data management is built on the concept of not integrating with the applications. but integrating with their data</a:t>
            </a:r>
          </a:p>
          <a:p>
            <a:endParaRPr lang="en-US" dirty="0" smtClean="0"/>
          </a:p>
          <a:p>
            <a:r>
              <a:rPr lang="en-US" dirty="0" smtClean="0"/>
              <a:t>Fundamental to MDM</a:t>
            </a:r>
          </a:p>
          <a:p>
            <a:r>
              <a:rPr lang="en-US" dirty="0" smtClean="0"/>
              <a:t>Almost anyone can export data to SQL and almost anyone can import data from SQL</a:t>
            </a:r>
          </a:p>
          <a:p>
            <a:endParaRPr lang="en-US" dirty="0" smtClean="0"/>
          </a:p>
          <a:p>
            <a:r>
              <a:rPr lang="en-US" dirty="0" smtClean="0"/>
              <a:t>SAP to Siebel for example</a:t>
            </a:r>
          </a:p>
          <a:p>
            <a:r>
              <a:rPr lang="en-US" dirty="0" smtClean="0"/>
              <a:t>Do you need a technology that can connect to directly to SAP and Siebel?</a:t>
            </a:r>
          </a:p>
          <a:p>
            <a:r>
              <a:rPr lang="en-US" dirty="0" smtClean="0"/>
              <a:t>In that case you need a technology that can bridge almost any system out there.</a:t>
            </a:r>
          </a:p>
          <a:p>
            <a:endParaRPr lang="en-US" dirty="0" smtClean="0"/>
          </a:p>
          <a:p>
            <a:r>
              <a:rPr lang="en-US" dirty="0" smtClean="0"/>
              <a:t>How do you make changes to Customer in SAP and make them appear in Siebel</a:t>
            </a:r>
          </a:p>
          <a:p>
            <a:endParaRPr lang="en-US" dirty="0" smtClean="0"/>
          </a:p>
          <a:p>
            <a:r>
              <a:rPr lang="en-US" dirty="0" smtClean="0"/>
              <a:t>Customer is exported to staging area by SAP, MDM does its thing transforming the data, and Siebel can pick it up</a:t>
            </a:r>
          </a:p>
          <a:p>
            <a:endParaRPr lang="en-US" dirty="0" smtClean="0"/>
          </a:p>
          <a:p>
            <a:r>
              <a:rPr lang="en-US" dirty="0" smtClean="0"/>
              <a:t>Master data management is about managing input staging areas and output staging areas, and in between the MDM architecture</a:t>
            </a:r>
          </a:p>
          <a:p>
            <a:endParaRPr lang="en-US" dirty="0" smtClean="0"/>
          </a:p>
          <a:p>
            <a:r>
              <a:rPr lang="en-US" dirty="0" smtClean="0"/>
              <a:t>Change notifications</a:t>
            </a:r>
          </a:p>
          <a:p>
            <a:r>
              <a:rPr lang="en-US" dirty="0" smtClean="0"/>
              <a:t>Workflows that are triggered when data changes</a:t>
            </a:r>
          </a:p>
          <a:p>
            <a:endParaRPr lang="en-US" dirty="0" smtClean="0"/>
          </a:p>
          <a:p>
            <a:r>
              <a:rPr lang="en-US" dirty="0" err="1" smtClean="0"/>
              <a:t>Worflow</a:t>
            </a:r>
            <a:r>
              <a:rPr lang="en-US" dirty="0" smtClean="0"/>
              <a:t> example, if you cannot update customer in Siebel when its updated in SAP, perhaps you should suspend the customer in both systems so we don't sell stuff to someone we cannot deliver it to</a:t>
            </a:r>
          </a:p>
          <a:p>
            <a:endParaRPr lang="en-US" dirty="0" smtClean="0"/>
          </a:p>
          <a:p>
            <a:r>
              <a:rPr lang="en-US" dirty="0" smtClean="0"/>
              <a:t>WCF and WCF are used</a:t>
            </a:r>
          </a:p>
          <a:p>
            <a:endParaRPr lang="en-US" dirty="0" smtClean="0"/>
          </a:p>
          <a:p>
            <a:r>
              <a:rPr lang="en-US" dirty="0" smtClean="0"/>
              <a:t>MDM has an API that LOB or Custom apps can integrate with, through WCF interfaces</a:t>
            </a:r>
          </a:p>
          <a:p>
            <a:endParaRPr lang="en-US" dirty="0" smtClean="0"/>
          </a:p>
          <a:p>
            <a:r>
              <a:rPr lang="en-US" dirty="0" smtClean="0"/>
              <a:t>En model </a:t>
            </a:r>
            <a:r>
              <a:rPr lang="en-US" dirty="0" err="1" smtClean="0"/>
              <a:t>består</a:t>
            </a:r>
            <a:r>
              <a:rPr lang="en-US" dirty="0" smtClean="0"/>
              <a:t> </a:t>
            </a:r>
            <a:r>
              <a:rPr lang="en-US" dirty="0" err="1" smtClean="0"/>
              <a:t>av</a:t>
            </a:r>
            <a:r>
              <a:rPr lang="en-US" dirty="0" smtClean="0"/>
              <a:t> </a:t>
            </a:r>
            <a:r>
              <a:rPr lang="en-US" dirty="0" err="1" smtClean="0"/>
              <a:t>olika</a:t>
            </a:r>
            <a:r>
              <a:rPr lang="en-US" dirty="0" smtClean="0"/>
              <a:t> </a:t>
            </a:r>
            <a:r>
              <a:rPr lang="en-US" dirty="0" err="1" smtClean="0"/>
              <a:t>entiteter</a:t>
            </a:r>
            <a:r>
              <a:rPr lang="en-US" dirty="0" smtClean="0"/>
              <a:t> </a:t>
            </a:r>
            <a:r>
              <a:rPr lang="en-US" dirty="0" err="1" smtClean="0"/>
              <a:t>och</a:t>
            </a:r>
            <a:r>
              <a:rPr lang="en-US" dirty="0" smtClean="0"/>
              <a:t> </a:t>
            </a:r>
            <a:r>
              <a:rPr lang="en-US" dirty="0" err="1" smtClean="0"/>
              <a:t>hierarkier</a:t>
            </a:r>
            <a:endParaRPr lang="en-US" dirty="0" smtClean="0"/>
          </a:p>
          <a:p>
            <a:endParaRPr lang="en-US" dirty="0" smtClean="0"/>
          </a:p>
          <a:p>
            <a:r>
              <a:rPr lang="en-US" dirty="0" smtClean="0"/>
              <a:t>Simple Business Rules</a:t>
            </a:r>
          </a:p>
          <a:p>
            <a:r>
              <a:rPr lang="en-US" dirty="0" smtClean="0"/>
              <a:t>If</a:t>
            </a:r>
          </a:p>
          <a:p>
            <a:r>
              <a:rPr lang="en-US" dirty="0" smtClean="0"/>
              <a:t>Then</a:t>
            </a:r>
          </a:p>
          <a:p>
            <a:r>
              <a:rPr lang="en-US" dirty="0" smtClean="0"/>
              <a:t>Validation Rules on the data</a:t>
            </a:r>
          </a:p>
          <a:p>
            <a:endParaRPr lang="en-US" dirty="0" smtClean="0"/>
          </a:p>
          <a:p>
            <a:r>
              <a:rPr lang="en-US" dirty="0" smtClean="0"/>
              <a:t>(</a:t>
            </a:r>
            <a:r>
              <a:rPr lang="en-US" dirty="0" err="1" smtClean="0"/>
              <a:t>Sharepoint</a:t>
            </a:r>
            <a:r>
              <a:rPr lang="en-US" dirty="0" smtClean="0"/>
              <a:t> integration</a:t>
            </a:r>
          </a:p>
          <a:p>
            <a:r>
              <a:rPr lang="en-US" dirty="0" smtClean="0"/>
              <a:t>Exporting models to </a:t>
            </a:r>
            <a:r>
              <a:rPr lang="en-US" dirty="0" err="1" smtClean="0"/>
              <a:t>sharepoint</a:t>
            </a:r>
            <a:r>
              <a:rPr lang="en-US" dirty="0" smtClean="0"/>
              <a:t> lists)</a:t>
            </a:r>
          </a:p>
          <a:p>
            <a:endParaRPr lang="en-US" dirty="0" smtClean="0"/>
          </a:p>
          <a:p>
            <a:r>
              <a:rPr lang="en-US" dirty="0" smtClean="0"/>
              <a:t>Master data is a methodology</a:t>
            </a:r>
          </a:p>
          <a:p>
            <a:r>
              <a:rPr lang="en-US" dirty="0" smtClean="0"/>
              <a:t>Software isn't the most important</a:t>
            </a:r>
          </a:p>
          <a:p>
            <a:r>
              <a:rPr lang="en-US" dirty="0" smtClean="0"/>
              <a:t>Designing and defining your model is a large part</a:t>
            </a:r>
          </a:p>
          <a:p>
            <a:r>
              <a:rPr lang="en-US" dirty="0" smtClean="0"/>
              <a:t>The tooling and developing is just one small part of it</a:t>
            </a:r>
          </a:p>
          <a:p>
            <a:r>
              <a:rPr lang="en-US" dirty="0" smtClean="0"/>
              <a:t>stabilizing and evaluating is also important</a:t>
            </a:r>
          </a:p>
          <a:p>
            <a:r>
              <a:rPr lang="en-US" dirty="0" smtClean="0"/>
              <a:t>The process is the hardest part to affect and change</a:t>
            </a:r>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95190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smtClean="0"/>
          </a:p>
          <a:p>
            <a:endParaRPr lang="sv-SE" dirty="0" smtClean="0"/>
          </a:p>
          <a:p>
            <a:r>
              <a:rPr lang="sv-SE" dirty="0" smtClean="0"/>
              <a:t>http://social.technet.microsoft.com/wiki/contents/articles/5648.whats-new-in-master-data-services-mds-in-sql-server-2012.aspx</a:t>
            </a:r>
          </a:p>
          <a:p>
            <a:endParaRPr lang="sv-SE" dirty="0" smtClean="0"/>
          </a:p>
          <a:p>
            <a:r>
              <a:rPr lang="sv-SE" dirty="0" smtClean="0"/>
              <a:t>Read also DQS (in SQL Server 2012):</a:t>
            </a:r>
          </a:p>
          <a:p>
            <a:r>
              <a:rPr lang="sv-SE" dirty="0" smtClean="0"/>
              <a:t>http://msdn.microsoft.com/en-us/library/ff877925.aspx</a:t>
            </a:r>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33851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dirty="0" smtClean="0"/>
              <a:t>2 min</a:t>
            </a:r>
            <a:endParaRPr lang="en-US" dirty="0"/>
          </a:p>
        </p:txBody>
      </p:sp>
      <p:sp>
        <p:nvSpPr>
          <p:cNvPr id="4" name="Slide Number Placeholder 3"/>
          <p:cNvSpPr>
            <a:spLocks noGrp="1"/>
          </p:cNvSpPr>
          <p:nvPr>
            <p:ph type="sldNum" sz="quarter" idx="10"/>
          </p:nvPr>
        </p:nvSpPr>
        <p:spPr/>
        <p:txBody>
          <a:bodyPr/>
          <a:lstStyle/>
          <a:p>
            <a:fld id="{B0302FA3-0E47-4574-A648-C44D3A269C9C}" type="slidenum">
              <a:rPr lang="en-US" smtClean="0"/>
              <a:t>4</a:t>
            </a:fld>
            <a:endParaRPr lang="en-US"/>
          </a:p>
        </p:txBody>
      </p:sp>
    </p:spTree>
    <p:extLst>
      <p:ext uri="{BB962C8B-B14F-4D97-AF65-F5344CB8AC3E}">
        <p14:creationId xmlns:p14="http://schemas.microsoft.com/office/powerpoint/2010/main" val="285007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Mikael </a:t>
            </a:r>
            <a:r>
              <a:rPr lang="en-US" dirty="0" err="1" smtClean="0"/>
              <a:t>pratar</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955770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Mikael </a:t>
            </a:r>
            <a:r>
              <a:rPr lang="en-US" dirty="0" err="1" smtClean="0"/>
              <a:t>pratar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800327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indent="0" algn="l" defTabSz="912807" rtl="0" eaLnBrk="1" fontAlgn="auto" latinLnBrk="0" hangingPunct="1">
              <a:lnSpc>
                <a:spcPct val="90000"/>
              </a:lnSpc>
              <a:spcBef>
                <a:spcPts val="0"/>
              </a:spcBef>
              <a:spcAft>
                <a:spcPts val="333"/>
              </a:spcAft>
              <a:buClrTx/>
              <a:buSzTx/>
              <a:buFontTx/>
              <a:buNone/>
              <a:tabLst/>
              <a:defRPr/>
            </a:pPr>
            <a:r>
              <a:rPr lang="en-US" dirty="0" smtClean="0"/>
              <a:t>http://msdn.microsoft.com/en-us/library/ee557646.aspx</a:t>
            </a:r>
          </a:p>
          <a:p>
            <a:pPr marL="0" marR="0" indent="0" algn="l" defTabSz="912807" rtl="0" eaLnBrk="1" fontAlgn="auto" latinLnBrk="0" hangingPunct="1">
              <a:lnSpc>
                <a:spcPct val="90000"/>
              </a:lnSpc>
              <a:spcBef>
                <a:spcPts val="0"/>
              </a:spcBef>
              <a:spcAft>
                <a:spcPts val="333"/>
              </a:spcAft>
              <a:buClrTx/>
              <a:buSzTx/>
              <a:buFontTx/>
              <a:buNone/>
              <a:tabLst/>
              <a:defRPr/>
            </a:pPr>
            <a:endParaRPr lang="en-US" dirty="0" smtClean="0"/>
          </a:p>
          <a:p>
            <a:pPr marL="171450" indent="-171450">
              <a:buFont typeface="Arial" pitchFamily="34" charset="0"/>
              <a:buChar char="•"/>
            </a:pPr>
            <a:r>
              <a:rPr lang="en-US" dirty="0" smtClean="0"/>
              <a:t>SharePoint is a system which facilitates Human Interaction, not system interaction</a:t>
            </a:r>
          </a:p>
          <a:p>
            <a:pPr marL="171450" indent="-171450">
              <a:buFont typeface="Arial" pitchFamily="34" charset="0"/>
              <a:buChar char="•"/>
            </a:pPr>
            <a:r>
              <a:rPr lang="en-US" dirty="0" smtClean="0"/>
              <a:t>Connectivity services is in the product to help connect SharePoint to other systems, but is not a robust integration solution</a:t>
            </a:r>
          </a:p>
          <a:p>
            <a:pPr marL="171450" indent="-171450">
              <a:buFont typeface="Arial" pitchFamily="34" charset="0"/>
              <a:buChar char="•"/>
            </a:pPr>
            <a:r>
              <a:rPr lang="en-US" dirty="0" smtClean="0"/>
              <a:t>SharePoint BCS good for simple connectivity, but it is not an enterprise service bus or middleware server.</a:t>
            </a:r>
          </a:p>
          <a:p>
            <a:pPr marL="0" marR="0" indent="0" algn="l" defTabSz="912807"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this is deceptively</a:t>
            </a:r>
            <a:r>
              <a:rPr lang="en-US" baseline="0" dirty="0" smtClean="0"/>
              <a:t> easy at first glance</a:t>
            </a:r>
          </a:p>
          <a:p>
            <a:pPr marL="171450" indent="-171450">
              <a:buFontTx/>
              <a:buChar char="-"/>
            </a:pPr>
            <a:r>
              <a:rPr lang="en-US" baseline="0" dirty="0" smtClean="0"/>
              <a:t>Usually it is assumed that Web Services are going to be used</a:t>
            </a:r>
          </a:p>
          <a:p>
            <a:pPr marL="171450" indent="-171450">
              <a:buFontTx/>
              <a:buChar char="-"/>
            </a:pPr>
            <a:r>
              <a:rPr lang="en-US" baseline="0" dirty="0" smtClean="0"/>
              <a:t>Usually it is assumed that this will be point to point</a:t>
            </a:r>
          </a:p>
          <a:p>
            <a:pPr marL="171450" indent="-171450">
              <a:buFontTx/>
              <a:buChar char="-"/>
            </a:pPr>
            <a:r>
              <a:rPr lang="en-US" baseline="0" dirty="0" smtClean="0"/>
              <a:t>Usually assume the services match the business needs</a:t>
            </a:r>
          </a:p>
          <a:p>
            <a:pPr marL="171450" indent="-171450">
              <a:buFontTx/>
              <a:buChar char="-"/>
            </a:pPr>
            <a:r>
              <a:rPr lang="en-US" baseline="0" dirty="0" smtClean="0"/>
              <a:t>Don’t think about what ifs</a:t>
            </a:r>
          </a:p>
          <a:p>
            <a:pPr marL="628650" lvl="1" indent="-171450">
              <a:buFontTx/>
              <a:buChar char="-"/>
            </a:pPr>
            <a:r>
              <a:rPr lang="en-US" baseline="0" dirty="0" smtClean="0"/>
              <a:t>What if an interface changes</a:t>
            </a:r>
          </a:p>
          <a:p>
            <a:pPr marL="628650" lvl="1" indent="-171450">
              <a:buFontTx/>
              <a:buChar char="-"/>
            </a:pPr>
            <a:r>
              <a:rPr lang="en-US" baseline="0" dirty="0" smtClean="0"/>
              <a:t>What if an interface moves</a:t>
            </a:r>
          </a:p>
          <a:p>
            <a:pPr marL="628650" lvl="1" indent="-171450">
              <a:buFontTx/>
              <a:buChar char="-"/>
            </a:pPr>
            <a:r>
              <a:rPr lang="en-US" baseline="0" dirty="0" smtClean="0"/>
              <a:t>What if an LOB system is swapped out for a different one</a:t>
            </a:r>
          </a:p>
          <a:p>
            <a:pPr marL="628650" lvl="1" indent="-171450">
              <a:buFontTx/>
              <a:buChar char="-"/>
            </a:pPr>
            <a:r>
              <a:rPr lang="en-US" baseline="0" dirty="0" smtClean="0"/>
              <a:t>What if we can’t connect via web services</a:t>
            </a:r>
          </a:p>
          <a:p>
            <a:pPr marL="628650" lvl="1" indent="-171450">
              <a:buFontTx/>
              <a:buChar char="-"/>
            </a:pPr>
            <a:r>
              <a:rPr lang="en-US" baseline="0" dirty="0" smtClean="0"/>
              <a:t>What if we have security requirements not easily supported by BCS</a:t>
            </a:r>
          </a:p>
          <a:p>
            <a:pPr marL="628650" lvl="1" indent="-171450">
              <a:buFontTx/>
              <a:buChar char="-"/>
            </a:pPr>
            <a:r>
              <a:rPr lang="en-US" baseline="0" dirty="0" smtClean="0"/>
              <a:t>And on and on…</a:t>
            </a:r>
          </a:p>
        </p:txBody>
      </p:sp>
      <p:sp>
        <p:nvSpPr>
          <p:cNvPr id="4" name="Slide Number Placeholder 3"/>
          <p:cNvSpPr>
            <a:spLocks noGrp="1"/>
          </p:cNvSpPr>
          <p:nvPr>
            <p:ph type="sldNum" sz="quarter" idx="10"/>
          </p:nvPr>
        </p:nvSpPr>
        <p:spPr/>
        <p:txBody>
          <a:bodyPr/>
          <a:lstStyle/>
          <a:p>
            <a:fld id="{22F2DEDE-56F8-47C9-8F50-F16649C35C8D}" type="slidenum">
              <a:rPr lang="en-US" smtClean="0"/>
              <a:pPr/>
              <a:t>50</a:t>
            </a:fld>
            <a:endParaRPr lang="en-US"/>
          </a:p>
        </p:txBody>
      </p:sp>
    </p:spTree>
    <p:extLst>
      <p:ext uri="{BB962C8B-B14F-4D97-AF65-F5344CB8AC3E}">
        <p14:creationId xmlns:p14="http://schemas.microsoft.com/office/powerpoint/2010/main" val="2432401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leveraging BizTalk</a:t>
            </a:r>
          </a:p>
          <a:p>
            <a:pPr marL="171450" indent="-171450">
              <a:buFontTx/>
              <a:buChar char="-"/>
            </a:pPr>
            <a:r>
              <a:rPr lang="en-US" baseline="0" dirty="0" smtClean="0"/>
              <a:t>You can create aggregated services which expose business services not granular services.  So instead of add customer info, add customer address, add customer products, etc.  You would have one add Customer Service.</a:t>
            </a:r>
          </a:p>
          <a:p>
            <a:pPr marL="171450" indent="-171450">
              <a:buFontTx/>
              <a:buChar char="-"/>
            </a:pPr>
            <a:r>
              <a:rPr lang="en-US" baseline="0" dirty="0" smtClean="0"/>
              <a:t>This insulates you from backend system changes allowing the LOB systems to version, change, etc. while greatly reducing the downstream impact of those changes.</a:t>
            </a:r>
          </a:p>
          <a:p>
            <a:pPr marL="171450" indent="-171450">
              <a:buFontTx/>
              <a:buChar char="-"/>
            </a:pPr>
            <a:r>
              <a:rPr lang="en-US" baseline="0" dirty="0" smtClean="0"/>
              <a:t>This provides adaptability so developers, whether on the LOB system side or the SharePoint side, don’t have to code and web service API if one isn’t provided.</a:t>
            </a:r>
          </a:p>
        </p:txBody>
      </p:sp>
      <p:sp>
        <p:nvSpPr>
          <p:cNvPr id="4" name="Slide Number Placeholder 3"/>
          <p:cNvSpPr>
            <a:spLocks noGrp="1"/>
          </p:cNvSpPr>
          <p:nvPr>
            <p:ph type="sldNum" sz="quarter" idx="10"/>
          </p:nvPr>
        </p:nvSpPr>
        <p:spPr/>
        <p:txBody>
          <a:bodyPr/>
          <a:lstStyle/>
          <a:p>
            <a:fld id="{22F2DEDE-56F8-47C9-8F50-F16649C35C8D}" type="slidenum">
              <a:rPr lang="en-US" smtClean="0"/>
              <a:pPr/>
              <a:t>52</a:t>
            </a:fld>
            <a:endParaRPr lang="en-US"/>
          </a:p>
        </p:txBody>
      </p:sp>
    </p:spTree>
    <p:extLst>
      <p:ext uri="{BB962C8B-B14F-4D97-AF65-F5344CB8AC3E}">
        <p14:creationId xmlns:p14="http://schemas.microsoft.com/office/powerpoint/2010/main" val="243240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56</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Mikael </a:t>
            </a:r>
            <a:r>
              <a:rPr lang="en-US" dirty="0" err="1" smtClean="0"/>
              <a:t>pratar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97048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59</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62</a:t>
            </a:fld>
            <a:endParaRPr lang="en-GB"/>
          </a:p>
        </p:txBody>
      </p:sp>
    </p:spTree>
    <p:extLst>
      <p:ext uri="{BB962C8B-B14F-4D97-AF65-F5344CB8AC3E}">
        <p14:creationId xmlns:p14="http://schemas.microsoft.com/office/powerpoint/2010/main" val="245509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63</a:t>
            </a:fld>
            <a:endParaRPr lang="en-GB"/>
          </a:p>
        </p:txBody>
      </p:sp>
    </p:spTree>
    <p:extLst>
      <p:ext uri="{BB962C8B-B14F-4D97-AF65-F5344CB8AC3E}">
        <p14:creationId xmlns:p14="http://schemas.microsoft.com/office/powerpoint/2010/main" val="266957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smtClean="0"/>
              <a:t>46-47</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64</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smtClean="0"/>
              <a:t>47-48</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65</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 </a:t>
            </a:r>
            <a:r>
              <a:rPr lang="en-US" dirty="0" err="1" smtClean="0"/>
              <a:t>pratar</a:t>
            </a:r>
            <a:endParaRPr lang="en-US" dirty="0" smtClean="0"/>
          </a:p>
          <a:p>
            <a:endParaRPr lang="en-US" dirty="0" smtClean="0"/>
          </a:p>
          <a:p>
            <a:r>
              <a:rPr lang="en-US" dirty="0" err="1" smtClean="0"/>
              <a:t>Det</a:t>
            </a:r>
            <a:r>
              <a:rPr lang="en-US" dirty="0" smtClean="0"/>
              <a:t> </a:t>
            </a:r>
            <a:r>
              <a:rPr lang="en-US" dirty="0" err="1" smtClean="0"/>
              <a:t>är</a:t>
            </a:r>
            <a:r>
              <a:rPr lang="en-US" dirty="0" smtClean="0"/>
              <a:t> </a:t>
            </a:r>
            <a:r>
              <a:rPr lang="en-US" dirty="0" err="1" smtClean="0"/>
              <a:t>bara</a:t>
            </a:r>
            <a:r>
              <a:rPr lang="en-US" dirty="0" smtClean="0"/>
              <a:t> en binding</a:t>
            </a:r>
          </a:p>
          <a:p>
            <a:r>
              <a:rPr lang="en-US" dirty="0" err="1" smtClean="0"/>
              <a:t>Manegerat</a:t>
            </a:r>
            <a:r>
              <a:rPr lang="en-US" baseline="0" dirty="0" smtClean="0"/>
              <a:t> </a:t>
            </a:r>
            <a:r>
              <a:rPr lang="en-US" baseline="0" dirty="0" err="1" smtClean="0"/>
              <a:t>sätt</a:t>
            </a:r>
            <a:r>
              <a:rPr lang="en-US" baseline="0" dirty="0" smtClean="0"/>
              <a:t> </a:t>
            </a:r>
            <a:r>
              <a:rPr lang="en-US" baseline="0" dirty="0" err="1" smtClean="0"/>
              <a:t>att</a:t>
            </a:r>
            <a:r>
              <a:rPr lang="en-US" baseline="0" dirty="0" smtClean="0"/>
              <a:t> </a:t>
            </a:r>
            <a:r>
              <a:rPr lang="en-US" baseline="0" dirty="0" err="1" smtClean="0"/>
              <a:t>exponera</a:t>
            </a:r>
            <a:r>
              <a:rPr lang="en-US" baseline="0" dirty="0" smtClean="0"/>
              <a:t> en LOB operation/endpoint via </a:t>
            </a:r>
            <a:r>
              <a:rPr lang="en-US" baseline="0" dirty="0" err="1" smtClean="0"/>
              <a:t>ServiceBus</a:t>
            </a:r>
            <a:r>
              <a:rPr lang="en-US" baseline="0" dirty="0" smtClean="0"/>
              <a:t> – Windows Azure </a:t>
            </a:r>
            <a:r>
              <a:rPr lang="en-US" baseline="0" dirty="0" err="1" smtClean="0"/>
              <a:t>ServiceBus</a:t>
            </a:r>
            <a:r>
              <a:rPr lang="en-US" baseline="0" dirty="0" smtClean="0"/>
              <a:t> Connect</a:t>
            </a:r>
          </a:p>
          <a:p>
            <a:r>
              <a:rPr lang="en-US" baseline="0" dirty="0" smtClean="0"/>
              <a:t>Visa Visual Studio </a:t>
            </a:r>
            <a:r>
              <a:rPr lang="en-US" baseline="0" dirty="0" err="1" smtClean="0"/>
              <a:t>och</a:t>
            </a:r>
            <a:r>
              <a:rPr lang="en-US" baseline="0" dirty="0" smtClean="0"/>
              <a:t> Server Explorer – Service Bus Connect Servers</a:t>
            </a:r>
          </a:p>
          <a:p>
            <a:r>
              <a:rPr lang="en-US" baseline="0" dirty="0" smtClean="0"/>
              <a:t>Ta </a:t>
            </a:r>
            <a:r>
              <a:rPr lang="en-US" baseline="0" dirty="0" err="1" smtClean="0"/>
              <a:t>upp</a:t>
            </a:r>
            <a:r>
              <a:rPr lang="en-US" baseline="0" dirty="0" smtClean="0"/>
              <a:t> IIS </a:t>
            </a:r>
            <a:r>
              <a:rPr lang="en-US" baseline="0" dirty="0" err="1" smtClean="0"/>
              <a:t>och</a:t>
            </a:r>
            <a:r>
              <a:rPr lang="en-US" baseline="0" dirty="0" smtClean="0"/>
              <a:t> visa services, </a:t>
            </a:r>
            <a:r>
              <a:rPr lang="en-US" baseline="0" dirty="0" err="1" smtClean="0"/>
              <a:t>ManagementService</a:t>
            </a:r>
            <a:r>
              <a:rPr lang="en-US" baseline="0" dirty="0" smtClean="0"/>
              <a:t>, under en </a:t>
            </a:r>
            <a:r>
              <a:rPr lang="en-US" baseline="0" dirty="0" err="1" smtClean="0"/>
              <a:t>speciell</a:t>
            </a:r>
            <a:r>
              <a:rPr lang="en-US" baseline="0" dirty="0" smtClean="0"/>
              <a:t> site ligger </a:t>
            </a:r>
            <a:r>
              <a:rPr lang="en-US" baseline="0" dirty="0" err="1" smtClean="0"/>
              <a:t>SBConnect</a:t>
            </a:r>
            <a:endParaRPr lang="en-US" baseline="0" dirty="0" smtClean="0"/>
          </a:p>
          <a:p>
            <a:r>
              <a:rPr lang="en-US" baseline="0" dirty="0" err="1" smtClean="0"/>
              <a:t>Varje</a:t>
            </a:r>
            <a:r>
              <a:rPr lang="en-US" baseline="0" dirty="0" smtClean="0"/>
              <a:t> relay </a:t>
            </a:r>
            <a:r>
              <a:rPr lang="en-US" baseline="0" dirty="0" err="1" smtClean="0"/>
              <a:t>motsvarar</a:t>
            </a:r>
            <a:r>
              <a:rPr lang="en-US" baseline="0" dirty="0" smtClean="0"/>
              <a:t> en IIS </a:t>
            </a:r>
            <a:r>
              <a:rPr lang="en-US" baseline="0" dirty="0" err="1" smtClean="0"/>
              <a:t>applikation</a:t>
            </a:r>
            <a:endParaRPr lang="en-US" baseline="0" dirty="0" smtClean="0"/>
          </a:p>
          <a:p>
            <a:r>
              <a:rPr lang="en-US" baseline="0" dirty="0" err="1" smtClean="0"/>
              <a:t>Varje</a:t>
            </a:r>
            <a:r>
              <a:rPr lang="en-US" baseline="0" dirty="0" smtClean="0"/>
              <a:t> LOB target </a:t>
            </a:r>
            <a:r>
              <a:rPr lang="en-US" baseline="0" dirty="0" err="1" smtClean="0"/>
              <a:t>motsvarar</a:t>
            </a:r>
            <a:r>
              <a:rPr lang="en-US" baseline="0" dirty="0" smtClean="0"/>
              <a:t> en relay endpoint (address)</a:t>
            </a:r>
          </a:p>
          <a:p>
            <a:r>
              <a:rPr lang="en-US" baseline="0" dirty="0" err="1" smtClean="0"/>
              <a:t>Dialogen</a:t>
            </a:r>
            <a:r>
              <a:rPr lang="en-US" baseline="0" dirty="0" smtClean="0"/>
              <a:t> </a:t>
            </a:r>
            <a:r>
              <a:rPr lang="en-US" baseline="0" dirty="0" err="1" smtClean="0"/>
              <a:t>är</a:t>
            </a:r>
            <a:r>
              <a:rPr lang="en-US" baseline="0" dirty="0" smtClean="0"/>
              <a:t> </a:t>
            </a:r>
            <a:r>
              <a:rPr lang="en-US" baseline="0" dirty="0" err="1" smtClean="0"/>
              <a:t>samma</a:t>
            </a:r>
            <a:r>
              <a:rPr lang="en-US" baseline="0" dirty="0" smtClean="0"/>
              <a:t> </a:t>
            </a:r>
            <a:r>
              <a:rPr lang="en-US" baseline="0" dirty="0" err="1" smtClean="0"/>
              <a:t>som</a:t>
            </a:r>
            <a:r>
              <a:rPr lang="en-US" baseline="0" dirty="0" smtClean="0"/>
              <a:t> BizTalk, </a:t>
            </a:r>
            <a:r>
              <a:rPr lang="en-US" baseline="0" dirty="0" err="1" smtClean="0"/>
              <a:t>konfigurera</a:t>
            </a:r>
            <a:r>
              <a:rPr lang="en-US" baseline="0" dirty="0" smtClean="0"/>
              <a:t> </a:t>
            </a:r>
            <a:r>
              <a:rPr lang="en-US" baseline="0" dirty="0" err="1" smtClean="0"/>
              <a:t>bindingen</a:t>
            </a:r>
            <a:r>
              <a:rPr lang="en-US" baseline="0" dirty="0" smtClean="0"/>
              <a:t>, </a:t>
            </a:r>
            <a:r>
              <a:rPr lang="en-US" baseline="0" dirty="0" err="1" smtClean="0"/>
              <a:t>samma</a:t>
            </a:r>
            <a:r>
              <a:rPr lang="en-US" baseline="0" dirty="0" smtClean="0"/>
              <a:t> binding </a:t>
            </a:r>
            <a:r>
              <a:rPr lang="en-US" baseline="0" dirty="0" err="1" smtClean="0"/>
              <a:t>som</a:t>
            </a:r>
            <a:r>
              <a:rPr lang="en-US" baseline="0" dirty="0" smtClean="0"/>
              <a:t> BizTalk</a:t>
            </a:r>
          </a:p>
          <a:p>
            <a:r>
              <a:rPr lang="en-US" baseline="0" dirty="0" err="1" smtClean="0"/>
              <a:t>Konfigurera</a:t>
            </a:r>
            <a:r>
              <a:rPr lang="en-US" baseline="0" dirty="0" smtClean="0"/>
              <a:t> SAP, BAPI </a:t>
            </a:r>
            <a:r>
              <a:rPr lang="en-US" baseline="0" dirty="0" err="1" smtClean="0"/>
              <a:t>och</a:t>
            </a:r>
            <a:r>
              <a:rPr lang="en-US" baseline="0" dirty="0" smtClean="0"/>
              <a:t> RFC </a:t>
            </a:r>
            <a:r>
              <a:rPr lang="en-US" baseline="0" dirty="0" err="1" smtClean="0"/>
              <a:t>synkron</a:t>
            </a:r>
            <a:r>
              <a:rPr lang="en-US" baseline="0" dirty="0" smtClean="0"/>
              <a:t>/</a:t>
            </a:r>
            <a:r>
              <a:rPr lang="en-US" baseline="0" dirty="0" err="1" smtClean="0"/>
              <a:t>req</a:t>
            </a:r>
            <a:r>
              <a:rPr lang="en-US" baseline="0" dirty="0" smtClean="0"/>
              <a:t>-resp.</a:t>
            </a:r>
          </a:p>
          <a:p>
            <a:r>
              <a:rPr lang="en-US" baseline="0" dirty="0" err="1" smtClean="0"/>
              <a:t>Det</a:t>
            </a:r>
            <a:r>
              <a:rPr lang="en-US" baseline="0" dirty="0" smtClean="0"/>
              <a:t> </a:t>
            </a:r>
            <a:r>
              <a:rPr lang="en-US" baseline="0" dirty="0" err="1" smtClean="0"/>
              <a:t>finns</a:t>
            </a:r>
            <a:r>
              <a:rPr lang="en-US" baseline="0" dirty="0" smtClean="0"/>
              <a:t> en </a:t>
            </a:r>
            <a:r>
              <a:rPr lang="en-US" baseline="0" dirty="0" err="1" smtClean="0"/>
              <a:t>massa</a:t>
            </a:r>
            <a:r>
              <a:rPr lang="en-US" baseline="0" dirty="0" smtClean="0"/>
              <a:t>. Vi </a:t>
            </a:r>
            <a:r>
              <a:rPr lang="en-US" baseline="0" dirty="0" err="1" smtClean="0"/>
              <a:t>ska</a:t>
            </a:r>
            <a:r>
              <a:rPr lang="en-US" baseline="0" dirty="0" smtClean="0"/>
              <a:t> </a:t>
            </a:r>
            <a:r>
              <a:rPr lang="en-US" baseline="0" dirty="0" err="1" smtClean="0"/>
              <a:t>hämta</a:t>
            </a:r>
            <a:r>
              <a:rPr lang="en-US" baseline="0" dirty="0" smtClean="0"/>
              <a:t> information </a:t>
            </a:r>
            <a:r>
              <a:rPr lang="en-US" baseline="0" dirty="0" err="1" smtClean="0"/>
              <a:t>om</a:t>
            </a:r>
            <a:r>
              <a:rPr lang="en-US" baseline="0" dirty="0" smtClean="0"/>
              <a:t> </a:t>
            </a:r>
            <a:r>
              <a:rPr lang="en-US" baseline="0" dirty="0" err="1" smtClean="0"/>
              <a:t>anställda</a:t>
            </a:r>
            <a:r>
              <a:rPr lang="en-US" baseline="0" dirty="0" smtClean="0"/>
              <a:t>. </a:t>
            </a:r>
            <a:r>
              <a:rPr lang="en-US" baseline="0" dirty="0" err="1" smtClean="0"/>
              <a:t>Så</a:t>
            </a:r>
            <a:r>
              <a:rPr lang="en-US" baseline="0" dirty="0" smtClean="0"/>
              <a:t> Vi </a:t>
            </a:r>
            <a:r>
              <a:rPr lang="en-US" baseline="0" dirty="0" err="1" smtClean="0"/>
              <a:t>ska</a:t>
            </a:r>
            <a:r>
              <a:rPr lang="en-US" baseline="0" dirty="0" smtClean="0"/>
              <a:t> </a:t>
            </a:r>
            <a:r>
              <a:rPr lang="en-US" baseline="0" dirty="0" err="1" smtClean="0"/>
              <a:t>gå</a:t>
            </a:r>
            <a:r>
              <a:rPr lang="en-US" baseline="0" dirty="0" smtClean="0"/>
              <a:t> till Human Resource </a:t>
            </a:r>
            <a:r>
              <a:rPr lang="en-US" baseline="0" dirty="0" err="1" smtClean="0"/>
              <a:t>och</a:t>
            </a:r>
            <a:r>
              <a:rPr lang="en-US" baseline="0" dirty="0" smtClean="0"/>
              <a:t> Employee Get Data</a:t>
            </a:r>
          </a:p>
          <a:p>
            <a:r>
              <a:rPr lang="en-US" baseline="0" dirty="0" smtClean="0"/>
              <a:t>Vi </a:t>
            </a:r>
            <a:r>
              <a:rPr lang="en-US" baseline="0" dirty="0" err="1" smtClean="0"/>
              <a:t>skapar</a:t>
            </a:r>
            <a:r>
              <a:rPr lang="en-US" baseline="0" dirty="0" smtClean="0"/>
              <a:t> de schemas </a:t>
            </a:r>
            <a:r>
              <a:rPr lang="en-US" baseline="0" dirty="0" err="1" smtClean="0"/>
              <a:t>som</a:t>
            </a:r>
            <a:r>
              <a:rPr lang="en-US" baseline="0" dirty="0" smtClean="0"/>
              <a:t> </a:t>
            </a:r>
            <a:r>
              <a:rPr lang="en-US" baseline="0" dirty="0" err="1" smtClean="0"/>
              <a:t>behövs</a:t>
            </a:r>
            <a:r>
              <a:rPr lang="en-US" baseline="0" dirty="0" smtClean="0"/>
              <a:t> </a:t>
            </a:r>
            <a:r>
              <a:rPr lang="en-US" baseline="0" dirty="0" err="1" smtClean="0"/>
              <a:t>för</a:t>
            </a:r>
            <a:r>
              <a:rPr lang="en-US" baseline="0" dirty="0" smtClean="0"/>
              <a:t> </a:t>
            </a:r>
            <a:r>
              <a:rPr lang="en-US" baseline="0" dirty="0" err="1" smtClean="0"/>
              <a:t>kommunikationen</a:t>
            </a:r>
            <a:r>
              <a:rPr lang="en-US" baseline="0" dirty="0" smtClean="0"/>
              <a:t> med SAP</a:t>
            </a:r>
          </a:p>
          <a:p>
            <a:r>
              <a:rPr lang="en-US" baseline="0" dirty="0" err="1" smtClean="0"/>
              <a:t>Sista</a:t>
            </a:r>
            <a:r>
              <a:rPr lang="en-US" baseline="0" dirty="0" smtClean="0"/>
              <a:t> </a:t>
            </a:r>
            <a:r>
              <a:rPr lang="en-US" baseline="0" dirty="0" err="1" smtClean="0"/>
              <a:t>steget</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konfigurera</a:t>
            </a:r>
            <a:r>
              <a:rPr lang="en-US" baseline="0" dirty="0" smtClean="0"/>
              <a:t> </a:t>
            </a:r>
            <a:r>
              <a:rPr lang="en-US" baseline="0" dirty="0" err="1" smtClean="0"/>
              <a:t>var</a:t>
            </a:r>
            <a:r>
              <a:rPr lang="en-US" baseline="0" dirty="0" smtClean="0"/>
              <a:t> </a:t>
            </a:r>
            <a:r>
              <a:rPr lang="en-US" baseline="0" dirty="0" err="1" smtClean="0"/>
              <a:t>någonstans</a:t>
            </a:r>
            <a:r>
              <a:rPr lang="en-US" baseline="0" dirty="0" smtClean="0"/>
              <a:t> vi </a:t>
            </a:r>
            <a:r>
              <a:rPr lang="en-US" baseline="0" dirty="0" err="1" smtClean="0"/>
              <a:t>ska</a:t>
            </a:r>
            <a:r>
              <a:rPr lang="en-US" baseline="0" dirty="0" smtClean="0"/>
              <a:t> </a:t>
            </a:r>
            <a:r>
              <a:rPr lang="en-US" baseline="0" dirty="0" err="1" smtClean="0"/>
              <a:t>exponera</a:t>
            </a:r>
            <a:r>
              <a:rPr lang="en-US" baseline="0" dirty="0" smtClean="0"/>
              <a:t> </a:t>
            </a:r>
            <a:r>
              <a:rPr lang="en-US" baseline="0" dirty="0" err="1" smtClean="0"/>
              <a:t>detta</a:t>
            </a:r>
            <a:r>
              <a:rPr lang="en-US" baseline="0" dirty="0" smtClean="0"/>
              <a:t>; </a:t>
            </a:r>
            <a:r>
              <a:rPr lang="en-US" baseline="0" dirty="0" err="1" smtClean="0"/>
              <a:t>vilken</a:t>
            </a:r>
            <a:r>
              <a:rPr lang="en-US" baseline="0" dirty="0" smtClean="0"/>
              <a:t> </a:t>
            </a:r>
            <a:r>
              <a:rPr lang="en-US" baseline="0" dirty="0" err="1" smtClean="0"/>
              <a:t>ServiceBus</a:t>
            </a:r>
            <a:r>
              <a:rPr lang="en-US" baseline="0" dirty="0" smtClean="0"/>
              <a:t> </a:t>
            </a:r>
            <a:r>
              <a:rPr lang="en-US" baseline="0" dirty="0" err="1" smtClean="0"/>
              <a:t>adress</a:t>
            </a:r>
            <a:endParaRPr lang="en-US" baseline="0" dirty="0" smtClean="0"/>
          </a:p>
          <a:p>
            <a:r>
              <a:rPr lang="en-US" baseline="0" dirty="0" smtClean="0"/>
              <a:t>Vi </a:t>
            </a:r>
            <a:r>
              <a:rPr lang="en-US" baseline="0" dirty="0" err="1" smtClean="0"/>
              <a:t>visar</a:t>
            </a:r>
            <a:r>
              <a:rPr lang="en-US" baseline="0" dirty="0" smtClean="0"/>
              <a:t> internet explorer </a:t>
            </a:r>
            <a:r>
              <a:rPr lang="en-US" baseline="0" dirty="0" err="1" smtClean="0"/>
              <a:t>och</a:t>
            </a:r>
            <a:r>
              <a:rPr lang="en-US" baseline="0" dirty="0" smtClean="0"/>
              <a:t> </a:t>
            </a:r>
            <a:r>
              <a:rPr lang="en-US" baseline="0" dirty="0" err="1" smtClean="0"/>
              <a:t>labbmiljön</a:t>
            </a:r>
            <a:endParaRPr lang="en-US" baseline="0" dirty="0" smtClean="0"/>
          </a:p>
          <a:p>
            <a:r>
              <a:rPr lang="en-US" baseline="0" dirty="0" err="1" smtClean="0"/>
              <a:t>Skapar</a:t>
            </a:r>
            <a:r>
              <a:rPr lang="en-US" baseline="0" dirty="0" smtClean="0"/>
              <a:t> en </a:t>
            </a:r>
            <a:r>
              <a:rPr lang="en-US" baseline="0" dirty="0" err="1" smtClean="0"/>
              <a:t>ny</a:t>
            </a:r>
            <a:r>
              <a:rPr lang="en-US" baseline="0" dirty="0" smtClean="0"/>
              <a:t> relay, Visa IIS  </a:t>
            </a:r>
            <a:r>
              <a:rPr lang="en-US" baseline="0" dirty="0" err="1" smtClean="0"/>
              <a:t>och</a:t>
            </a:r>
            <a:r>
              <a:rPr lang="en-US" baseline="0" dirty="0" smtClean="0"/>
              <a:t> </a:t>
            </a:r>
            <a:r>
              <a:rPr lang="en-US" baseline="0" dirty="0" err="1" smtClean="0"/>
              <a:t>att</a:t>
            </a:r>
            <a:r>
              <a:rPr lang="en-US" baseline="0" dirty="0" smtClean="0"/>
              <a:t> </a:t>
            </a:r>
            <a:r>
              <a:rPr lang="en-US" baseline="0" dirty="0" err="1" smtClean="0"/>
              <a:t>det</a:t>
            </a:r>
            <a:r>
              <a:rPr lang="en-US" baseline="0" dirty="0" smtClean="0"/>
              <a:t> </a:t>
            </a:r>
            <a:r>
              <a:rPr lang="en-US" baseline="0" dirty="0" err="1" smtClean="0"/>
              <a:t>skapats</a:t>
            </a:r>
            <a:r>
              <a:rPr lang="en-US" baseline="0" dirty="0" smtClean="0"/>
              <a:t> en IIS </a:t>
            </a:r>
            <a:r>
              <a:rPr lang="en-US" baseline="0" dirty="0" err="1" smtClean="0"/>
              <a:t>applikation</a:t>
            </a:r>
            <a:endParaRPr lang="en-US" baseline="0" dirty="0" smtClean="0"/>
          </a:p>
          <a:p>
            <a:r>
              <a:rPr lang="en-US" baseline="0" dirty="0" smtClean="0"/>
              <a:t>En relay </a:t>
            </a:r>
            <a:r>
              <a:rPr lang="en-US" baseline="0" dirty="0" err="1" smtClean="0"/>
              <a:t>motsvarar</a:t>
            </a:r>
            <a:r>
              <a:rPr lang="en-US" baseline="0" dirty="0" smtClean="0"/>
              <a:t> </a:t>
            </a:r>
            <a:r>
              <a:rPr lang="en-US" baseline="0" dirty="0" err="1" smtClean="0"/>
              <a:t>det</a:t>
            </a:r>
            <a:r>
              <a:rPr lang="en-US" baseline="0" dirty="0" smtClean="0"/>
              <a:t> del </a:t>
            </a:r>
            <a:r>
              <a:rPr lang="en-US" baseline="0" dirty="0" err="1" smtClean="0"/>
              <a:t>av</a:t>
            </a:r>
            <a:r>
              <a:rPr lang="en-US" baseline="0" dirty="0" smtClean="0"/>
              <a:t> </a:t>
            </a:r>
            <a:r>
              <a:rPr lang="en-US" baseline="0" dirty="0" err="1" smtClean="0"/>
              <a:t>ServiceBus</a:t>
            </a:r>
            <a:r>
              <a:rPr lang="en-US" baseline="0" dirty="0" smtClean="0"/>
              <a:t> </a:t>
            </a:r>
            <a:r>
              <a:rPr lang="en-US" baseline="0" dirty="0" err="1" smtClean="0"/>
              <a:t>namespacet</a:t>
            </a:r>
            <a:r>
              <a:rPr lang="en-US" baseline="0" dirty="0" smtClean="0"/>
              <a:t> </a:t>
            </a:r>
            <a:r>
              <a:rPr lang="en-US" baseline="0" dirty="0" err="1" smtClean="0"/>
              <a:t>som</a:t>
            </a:r>
            <a:r>
              <a:rPr lang="en-US" baseline="0" dirty="0" smtClean="0"/>
              <a:t> </a:t>
            </a:r>
            <a:r>
              <a:rPr lang="en-US" baseline="0" dirty="0" err="1" smtClean="0"/>
              <a:t>kommer</a:t>
            </a:r>
            <a:r>
              <a:rPr lang="en-US" baseline="0" dirty="0" smtClean="0"/>
              <a:t> </a:t>
            </a:r>
            <a:r>
              <a:rPr lang="en-US" baseline="0" dirty="0" err="1" smtClean="0"/>
              <a:t>att</a:t>
            </a:r>
            <a:r>
              <a:rPr lang="en-US" baseline="0" dirty="0" smtClean="0"/>
              <a:t> </a:t>
            </a:r>
            <a:r>
              <a:rPr lang="en-US" baseline="0" dirty="0" err="1" smtClean="0"/>
              <a:t>användas</a:t>
            </a:r>
            <a:r>
              <a:rPr lang="en-US" baseline="0" dirty="0" smtClean="0"/>
              <a:t> </a:t>
            </a:r>
            <a:r>
              <a:rPr lang="en-US" baseline="0" dirty="0" err="1" smtClean="0"/>
              <a:t>av</a:t>
            </a:r>
            <a:r>
              <a:rPr lang="en-US" baseline="0" dirty="0" smtClean="0"/>
              <a:t> de target </a:t>
            </a:r>
            <a:r>
              <a:rPr lang="en-US" baseline="0" dirty="0" err="1" smtClean="0"/>
              <a:t>som</a:t>
            </a:r>
            <a:r>
              <a:rPr lang="en-US" baseline="0" dirty="0" smtClean="0"/>
              <a:t> </a:t>
            </a:r>
            <a:r>
              <a:rPr lang="en-US" baseline="0" dirty="0" err="1" smtClean="0"/>
              <a:t>delar</a:t>
            </a:r>
            <a:r>
              <a:rPr lang="en-US" baseline="0" dirty="0" smtClean="0"/>
              <a:t> </a:t>
            </a:r>
            <a:r>
              <a:rPr lang="en-US" baseline="0" dirty="0" err="1" smtClean="0"/>
              <a:t>samma</a:t>
            </a:r>
            <a:r>
              <a:rPr lang="en-US" baseline="0" dirty="0" smtClean="0"/>
              <a:t> relay</a:t>
            </a:r>
          </a:p>
          <a:p>
            <a:r>
              <a:rPr lang="en-US" baseline="0" dirty="0" err="1" smtClean="0"/>
              <a:t>Skapa</a:t>
            </a:r>
            <a:r>
              <a:rPr lang="en-US" baseline="0" dirty="0" smtClean="0"/>
              <a:t> target </a:t>
            </a:r>
            <a:r>
              <a:rPr lang="en-US" baseline="0" dirty="0" err="1" smtClean="0"/>
              <a:t>som</a:t>
            </a:r>
            <a:r>
              <a:rPr lang="en-US" baseline="0" dirty="0" smtClean="0"/>
              <a:t> </a:t>
            </a:r>
            <a:r>
              <a:rPr lang="en-US" baseline="0" dirty="0" err="1" smtClean="0"/>
              <a:t>är</a:t>
            </a:r>
            <a:r>
              <a:rPr lang="en-US" baseline="0" dirty="0" smtClean="0"/>
              <a:t> </a:t>
            </a:r>
            <a:r>
              <a:rPr lang="en-US" baseline="0" dirty="0" err="1" smtClean="0"/>
              <a:t>ett</a:t>
            </a:r>
            <a:r>
              <a:rPr lang="en-US" baseline="0" dirty="0" smtClean="0"/>
              <a:t> </a:t>
            </a:r>
            <a:r>
              <a:rPr lang="en-US" baseline="0" dirty="0" err="1" smtClean="0"/>
              <a:t>godtyckligt</a:t>
            </a:r>
            <a:r>
              <a:rPr lang="en-US" baseline="0" dirty="0" smtClean="0"/>
              <a:t> </a:t>
            </a:r>
            <a:r>
              <a:rPr lang="en-US" baseline="0" dirty="0" err="1" smtClean="0"/>
              <a:t>namn</a:t>
            </a:r>
            <a:r>
              <a:rPr lang="en-US" baseline="0" dirty="0" smtClean="0"/>
              <a:t> </a:t>
            </a:r>
            <a:r>
              <a:rPr lang="en-US" baseline="0" dirty="0" err="1" smtClean="0"/>
              <a:t>som</a:t>
            </a:r>
            <a:r>
              <a:rPr lang="en-US" baseline="0" dirty="0" smtClean="0"/>
              <a:t> </a:t>
            </a:r>
            <a:r>
              <a:rPr lang="en-US" baseline="0" dirty="0" err="1" smtClean="0"/>
              <a:t>utgör</a:t>
            </a:r>
            <a:r>
              <a:rPr lang="en-US" baseline="0" dirty="0" smtClean="0"/>
              <a:t> den </a:t>
            </a:r>
            <a:r>
              <a:rPr lang="en-US" baseline="0" dirty="0" err="1" smtClean="0"/>
              <a:t>sista</a:t>
            </a:r>
            <a:r>
              <a:rPr lang="en-US" baseline="0" dirty="0" smtClean="0"/>
              <a:t> </a:t>
            </a:r>
            <a:r>
              <a:rPr lang="en-US" baseline="0" dirty="0" err="1" smtClean="0"/>
              <a:t>delen</a:t>
            </a:r>
            <a:r>
              <a:rPr lang="en-US" baseline="0" dirty="0" smtClean="0"/>
              <a:t> </a:t>
            </a:r>
            <a:r>
              <a:rPr lang="en-US" baseline="0" dirty="0" err="1" smtClean="0"/>
              <a:t>i</a:t>
            </a:r>
            <a:r>
              <a:rPr lang="en-US" baseline="0" dirty="0" smtClean="0"/>
              <a:t> en </a:t>
            </a:r>
            <a:r>
              <a:rPr lang="en-US" baseline="0" dirty="0" err="1" smtClean="0"/>
              <a:t>servicebus</a:t>
            </a:r>
            <a:r>
              <a:rPr lang="en-US" baseline="0" dirty="0" smtClean="0"/>
              <a:t> </a:t>
            </a:r>
            <a:r>
              <a:rPr lang="en-US" baseline="0" dirty="0" err="1" smtClean="0"/>
              <a:t>adress</a:t>
            </a:r>
            <a:endParaRPr lang="en-US" baseline="0" dirty="0" smtClean="0"/>
          </a:p>
          <a:p>
            <a:endParaRPr lang="en-US" baseline="0" dirty="0" smtClean="0"/>
          </a:p>
          <a:p>
            <a:r>
              <a:rPr lang="en-US" baseline="0" dirty="0" err="1" smtClean="0"/>
              <a:t>Kör</a:t>
            </a:r>
            <a:r>
              <a:rPr lang="en-US" baseline="0" dirty="0" smtClean="0"/>
              <a:t> </a:t>
            </a:r>
            <a:r>
              <a:rPr lang="en-US" baseline="0" dirty="0" err="1" smtClean="0"/>
              <a:t>vidare</a:t>
            </a:r>
            <a:r>
              <a:rPr lang="en-US" baseline="0" dirty="0" smtClean="0"/>
              <a:t> presentation</a:t>
            </a:r>
          </a:p>
          <a:p>
            <a:endParaRPr lang="en-US" baseline="0" dirty="0" smtClean="0"/>
          </a:p>
          <a:p>
            <a:r>
              <a:rPr lang="en-US" baseline="0" dirty="0" err="1" smtClean="0"/>
              <a:t>Öppna</a:t>
            </a:r>
            <a:r>
              <a:rPr lang="en-US" baseline="0" dirty="0" smtClean="0"/>
              <a:t> </a:t>
            </a:r>
            <a:r>
              <a:rPr lang="en-US" baseline="0" dirty="0" err="1" smtClean="0"/>
              <a:t>SAP_Demo</a:t>
            </a:r>
            <a:r>
              <a:rPr lang="en-US" baseline="0" dirty="0" smtClean="0"/>
              <a:t> Solution</a:t>
            </a:r>
          </a:p>
          <a:p>
            <a:r>
              <a:rPr lang="en-US" baseline="0" dirty="0" err="1" smtClean="0"/>
              <a:t>Solutionen</a:t>
            </a:r>
            <a:r>
              <a:rPr lang="en-US" baseline="0" dirty="0" smtClean="0"/>
              <a:t> </a:t>
            </a:r>
            <a:r>
              <a:rPr lang="en-US" baseline="0" dirty="0" err="1" smtClean="0"/>
              <a:t>innehåller</a:t>
            </a:r>
            <a:r>
              <a:rPr lang="en-US" baseline="0" dirty="0" smtClean="0"/>
              <a:t> </a:t>
            </a:r>
            <a:r>
              <a:rPr lang="en-US" baseline="0" dirty="0" err="1" smtClean="0"/>
              <a:t>ett</a:t>
            </a:r>
            <a:r>
              <a:rPr lang="en-US" baseline="0" dirty="0" smtClean="0"/>
              <a:t> </a:t>
            </a:r>
            <a:r>
              <a:rPr lang="en-US" baseline="0" dirty="0" err="1" smtClean="0"/>
              <a:t>antal</a:t>
            </a:r>
            <a:r>
              <a:rPr lang="en-US" baseline="0" dirty="0" smtClean="0"/>
              <a:t> </a:t>
            </a:r>
            <a:r>
              <a:rPr lang="en-US" baseline="0" dirty="0" err="1" smtClean="0"/>
              <a:t>förskapade</a:t>
            </a:r>
            <a:r>
              <a:rPr lang="en-US" baseline="0" dirty="0" smtClean="0"/>
              <a:t> </a:t>
            </a:r>
            <a:r>
              <a:rPr lang="en-US" baseline="0" dirty="0" err="1" smtClean="0"/>
              <a:t>artifakter</a:t>
            </a:r>
            <a:r>
              <a:rPr lang="en-US" baseline="0" dirty="0" smtClean="0"/>
              <a:t> </a:t>
            </a:r>
            <a:r>
              <a:rPr lang="en-US" baseline="0" dirty="0" err="1" smtClean="0"/>
              <a:t>för</a:t>
            </a:r>
            <a:r>
              <a:rPr lang="en-US" baseline="0" dirty="0" smtClean="0"/>
              <a:t> </a:t>
            </a:r>
            <a:r>
              <a:rPr lang="en-US" baseline="0" dirty="0" err="1" smtClean="0"/>
              <a:t>exponering</a:t>
            </a:r>
            <a:r>
              <a:rPr lang="en-US" baseline="0" dirty="0" smtClean="0"/>
              <a:t> </a:t>
            </a:r>
            <a:r>
              <a:rPr lang="en-US" baseline="0" dirty="0" err="1" smtClean="0"/>
              <a:t>av</a:t>
            </a:r>
            <a:r>
              <a:rPr lang="en-US" baseline="0" dirty="0" smtClean="0"/>
              <a:t> </a:t>
            </a:r>
            <a:r>
              <a:rPr lang="en-US" baseline="0" dirty="0" err="1" smtClean="0"/>
              <a:t>vår</a:t>
            </a:r>
            <a:r>
              <a:rPr lang="en-US" baseline="0" dirty="0" smtClean="0"/>
              <a:t> bridge, de </a:t>
            </a:r>
            <a:r>
              <a:rPr lang="en-US" baseline="0" dirty="0" err="1" smtClean="0"/>
              <a:t>externa</a:t>
            </a:r>
            <a:r>
              <a:rPr lang="en-US" baseline="0" dirty="0" smtClean="0"/>
              <a:t> </a:t>
            </a:r>
            <a:r>
              <a:rPr lang="en-US" baseline="0" dirty="0" err="1" smtClean="0"/>
              <a:t>formaten</a:t>
            </a:r>
            <a:endParaRPr lang="en-US" baseline="0" dirty="0" smtClean="0"/>
          </a:p>
          <a:p>
            <a:r>
              <a:rPr lang="en-US" baseline="0" dirty="0" err="1" smtClean="0"/>
              <a:t>Det</a:t>
            </a:r>
            <a:r>
              <a:rPr lang="en-US" baseline="0" dirty="0" smtClean="0"/>
              <a:t> </a:t>
            </a:r>
            <a:r>
              <a:rPr lang="en-US" baseline="0" dirty="0" err="1" smtClean="0"/>
              <a:t>först</a:t>
            </a:r>
            <a:r>
              <a:rPr lang="en-US" baseline="0" dirty="0" smtClean="0"/>
              <a:t> vi </a:t>
            </a:r>
            <a:r>
              <a:rPr lang="en-US" baseline="0" dirty="0" err="1" smtClean="0"/>
              <a:t>ska</a:t>
            </a:r>
            <a:r>
              <a:rPr lang="en-US" baseline="0" dirty="0" smtClean="0"/>
              <a:t> </a:t>
            </a:r>
            <a:r>
              <a:rPr lang="en-US" baseline="0" dirty="0" err="1" smtClean="0"/>
              <a:t>göra</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skapa</a:t>
            </a:r>
            <a:r>
              <a:rPr lang="en-US" baseline="0" dirty="0" smtClean="0"/>
              <a:t> </a:t>
            </a:r>
            <a:r>
              <a:rPr lang="en-US" baseline="0" dirty="0" err="1" smtClean="0"/>
              <a:t>upp</a:t>
            </a:r>
            <a:r>
              <a:rPr lang="en-US" baseline="0" dirty="0" smtClean="0"/>
              <a:t> SAP </a:t>
            </a:r>
            <a:r>
              <a:rPr lang="en-US" baseline="0" dirty="0" err="1" smtClean="0"/>
              <a:t>schemana</a:t>
            </a:r>
            <a:endParaRPr lang="en-US" baseline="0" dirty="0" smtClean="0"/>
          </a:p>
          <a:p>
            <a:r>
              <a:rPr lang="en-US" baseline="0" dirty="0" smtClean="0"/>
              <a:t>Vi </a:t>
            </a:r>
            <a:r>
              <a:rPr lang="en-US" baseline="0" dirty="0" err="1" smtClean="0"/>
              <a:t>behöver</a:t>
            </a:r>
            <a:r>
              <a:rPr lang="en-US" baseline="0" dirty="0" smtClean="0"/>
              <a:t> </a:t>
            </a:r>
            <a:r>
              <a:rPr lang="en-US" baseline="0" dirty="0" err="1" smtClean="0"/>
              <a:t>ange</a:t>
            </a:r>
            <a:r>
              <a:rPr lang="en-US" baseline="0" dirty="0" smtClean="0"/>
              <a:t> credentials, </a:t>
            </a:r>
            <a:r>
              <a:rPr lang="en-US" baseline="0" dirty="0" err="1" smtClean="0"/>
              <a:t>sen</a:t>
            </a:r>
            <a:r>
              <a:rPr lang="en-US" baseline="0" dirty="0" smtClean="0"/>
              <a:t> </a:t>
            </a:r>
            <a:r>
              <a:rPr lang="en-US" baseline="0" dirty="0" err="1" smtClean="0"/>
              <a:t>genereras</a:t>
            </a:r>
            <a:r>
              <a:rPr lang="en-US" baseline="0" dirty="0" smtClean="0"/>
              <a:t> </a:t>
            </a:r>
            <a:r>
              <a:rPr lang="en-US" baseline="0" dirty="0" err="1" smtClean="0"/>
              <a:t>det</a:t>
            </a:r>
            <a:r>
              <a:rPr lang="en-US" baseline="0" dirty="0" smtClean="0"/>
              <a:t> </a:t>
            </a:r>
            <a:r>
              <a:rPr lang="en-US" baseline="0" dirty="0" err="1" smtClean="0"/>
              <a:t>åt</a:t>
            </a:r>
            <a:r>
              <a:rPr lang="en-US" baseline="0" dirty="0" smtClean="0"/>
              <a:t> </a:t>
            </a:r>
            <a:r>
              <a:rPr lang="en-US" baseline="0" dirty="0" err="1" smtClean="0"/>
              <a:t>oss</a:t>
            </a:r>
            <a:endParaRPr lang="en-US" baseline="0" dirty="0" smtClean="0"/>
          </a:p>
          <a:p>
            <a:r>
              <a:rPr lang="en-US" baseline="0" dirty="0" smtClean="0"/>
              <a:t>Vi </a:t>
            </a:r>
            <a:r>
              <a:rPr lang="en-US" baseline="0" dirty="0" err="1" smtClean="0"/>
              <a:t>öppnar</a:t>
            </a:r>
            <a:r>
              <a:rPr lang="en-US" baseline="0" dirty="0" smtClean="0"/>
              <a:t> </a:t>
            </a:r>
            <a:r>
              <a:rPr lang="en-US" baseline="0" dirty="0" err="1" smtClean="0"/>
              <a:t>och</a:t>
            </a:r>
            <a:r>
              <a:rPr lang="en-US" baseline="0" dirty="0" smtClean="0"/>
              <a:t> </a:t>
            </a:r>
            <a:r>
              <a:rPr lang="en-US" baseline="0" dirty="0" err="1" smtClean="0"/>
              <a:t>kollar</a:t>
            </a:r>
            <a:r>
              <a:rPr lang="en-US" baseline="0" dirty="0" smtClean="0"/>
              <a:t> </a:t>
            </a:r>
            <a:r>
              <a:rPr lang="en-US" baseline="0" dirty="0" err="1" smtClean="0"/>
              <a:t>på</a:t>
            </a:r>
            <a:r>
              <a:rPr lang="en-US" baseline="0" dirty="0" smtClean="0"/>
              <a:t> </a:t>
            </a:r>
            <a:r>
              <a:rPr lang="en-US" baseline="0" dirty="0" err="1" smtClean="0"/>
              <a:t>schemana</a:t>
            </a:r>
            <a:r>
              <a:rPr lang="en-US" baseline="0" dirty="0" smtClean="0"/>
              <a:t> – </a:t>
            </a:r>
            <a:r>
              <a:rPr lang="en-US" baseline="0" dirty="0" err="1" smtClean="0"/>
              <a:t>där</a:t>
            </a:r>
            <a:r>
              <a:rPr lang="en-US" baseline="0" dirty="0" smtClean="0"/>
              <a:t> </a:t>
            </a:r>
            <a:r>
              <a:rPr lang="en-US" baseline="0" dirty="0" err="1" smtClean="0"/>
              <a:t>är</a:t>
            </a:r>
            <a:r>
              <a:rPr lang="en-US" baseline="0" dirty="0" smtClean="0"/>
              <a:t> </a:t>
            </a:r>
            <a:r>
              <a:rPr lang="en-US" baseline="0" dirty="0" err="1" smtClean="0"/>
              <a:t>det</a:t>
            </a:r>
            <a:r>
              <a:rPr lang="en-US" baseline="0" dirty="0" smtClean="0"/>
              <a:t> </a:t>
            </a:r>
            <a:r>
              <a:rPr lang="en-US" baseline="0" dirty="0" err="1" smtClean="0"/>
              <a:t>tydligt</a:t>
            </a:r>
            <a:r>
              <a:rPr lang="en-US" baseline="0" dirty="0" smtClean="0"/>
              <a:t> </a:t>
            </a:r>
            <a:r>
              <a:rPr lang="en-US" baseline="0" dirty="0" err="1" smtClean="0"/>
              <a:t>att</a:t>
            </a:r>
            <a:r>
              <a:rPr lang="en-US" baseline="0" dirty="0" smtClean="0"/>
              <a:t> </a:t>
            </a:r>
            <a:r>
              <a:rPr lang="en-US" baseline="0" dirty="0" err="1" smtClean="0"/>
              <a:t>dessa</a:t>
            </a:r>
            <a:r>
              <a:rPr lang="en-US" baseline="0" dirty="0" smtClean="0"/>
              <a:t> </a:t>
            </a:r>
            <a:r>
              <a:rPr lang="en-US" baseline="0" dirty="0" err="1" smtClean="0"/>
              <a:t>scheman</a:t>
            </a:r>
            <a:r>
              <a:rPr lang="en-US" baseline="0" dirty="0" smtClean="0"/>
              <a:t> </a:t>
            </a:r>
            <a:r>
              <a:rPr lang="en-US" baseline="0" dirty="0" err="1" smtClean="0"/>
              <a:t>inte</a:t>
            </a:r>
            <a:r>
              <a:rPr lang="en-US" baseline="0" dirty="0" smtClean="0"/>
              <a:t> </a:t>
            </a:r>
            <a:r>
              <a:rPr lang="en-US" baseline="0" dirty="0" err="1" smtClean="0"/>
              <a:t>är</a:t>
            </a:r>
            <a:r>
              <a:rPr lang="en-US" baseline="0" dirty="0" smtClean="0"/>
              <a:t> </a:t>
            </a:r>
            <a:r>
              <a:rPr lang="en-US" baseline="0" dirty="0" err="1" smtClean="0"/>
              <a:t>lämpliga</a:t>
            </a:r>
            <a:r>
              <a:rPr lang="en-US" baseline="0" dirty="0" smtClean="0"/>
              <a:t> </a:t>
            </a:r>
            <a:r>
              <a:rPr lang="en-US" baseline="0" dirty="0" err="1" smtClean="0"/>
              <a:t>webservice</a:t>
            </a:r>
            <a:r>
              <a:rPr lang="en-US" baseline="0" dirty="0" smtClean="0"/>
              <a:t> interface</a:t>
            </a:r>
          </a:p>
          <a:p>
            <a:r>
              <a:rPr lang="en-US" baseline="0" dirty="0" smtClean="0"/>
              <a:t>Visa schemas vi </a:t>
            </a:r>
            <a:r>
              <a:rPr lang="en-US" baseline="0" dirty="0" err="1" smtClean="0"/>
              <a:t>vill</a:t>
            </a:r>
            <a:r>
              <a:rPr lang="en-US" baseline="0" dirty="0" smtClean="0"/>
              <a:t> </a:t>
            </a:r>
            <a:r>
              <a:rPr lang="en-US" baseline="0" dirty="0" err="1" smtClean="0"/>
              <a:t>exponera</a:t>
            </a:r>
            <a:r>
              <a:rPr lang="en-US" baseline="0" dirty="0" smtClean="0"/>
              <a:t>, de </a:t>
            </a:r>
            <a:r>
              <a:rPr lang="en-US" baseline="0" dirty="0" err="1" smtClean="0"/>
              <a:t>förskapade</a:t>
            </a:r>
            <a:endParaRPr lang="en-US" baseline="0" dirty="0" smtClean="0"/>
          </a:p>
          <a:p>
            <a:r>
              <a:rPr lang="en-US" baseline="0" dirty="0" smtClean="0"/>
              <a:t>Visa </a:t>
            </a:r>
            <a:r>
              <a:rPr lang="en-US" baseline="0" dirty="0" err="1" smtClean="0"/>
              <a:t>mappningarna</a:t>
            </a:r>
            <a:r>
              <a:rPr lang="en-US" baseline="0" dirty="0" smtClean="0"/>
              <a:t>, </a:t>
            </a:r>
            <a:r>
              <a:rPr lang="en-US" baseline="0" dirty="0" err="1" smtClean="0"/>
              <a:t>prata</a:t>
            </a:r>
            <a:r>
              <a:rPr lang="en-US" baseline="0" dirty="0" smtClean="0"/>
              <a:t> </a:t>
            </a:r>
            <a:r>
              <a:rPr lang="en-US" baseline="0" dirty="0" err="1" smtClean="0"/>
              <a:t>om</a:t>
            </a:r>
            <a:r>
              <a:rPr lang="en-US" baseline="0" dirty="0" smtClean="0"/>
              <a:t> </a:t>
            </a:r>
            <a:r>
              <a:rPr lang="en-US" baseline="0" dirty="0" err="1" smtClean="0"/>
              <a:t>mappern</a:t>
            </a:r>
            <a:r>
              <a:rPr lang="en-US" baseline="0" dirty="0" smtClean="0"/>
              <a:t> </a:t>
            </a:r>
            <a:r>
              <a:rPr lang="en-US" baseline="0" dirty="0" err="1" smtClean="0"/>
              <a:t>och</a:t>
            </a:r>
            <a:r>
              <a:rPr lang="en-US" baseline="0" dirty="0" smtClean="0"/>
              <a:t> </a:t>
            </a:r>
            <a:r>
              <a:rPr lang="en-US" baseline="0" dirty="0" err="1" smtClean="0"/>
              <a:t>att</a:t>
            </a:r>
            <a:r>
              <a:rPr lang="en-US" baseline="0" dirty="0" smtClean="0"/>
              <a:t> </a:t>
            </a:r>
            <a:r>
              <a:rPr lang="en-US" baseline="0" dirty="0" err="1" smtClean="0"/>
              <a:t>detta</a:t>
            </a:r>
            <a:r>
              <a:rPr lang="en-US" baseline="0" dirty="0" smtClean="0"/>
              <a:t> </a:t>
            </a:r>
            <a:r>
              <a:rPr lang="en-US" baseline="0" dirty="0" err="1" smtClean="0"/>
              <a:t>grundar</a:t>
            </a:r>
            <a:r>
              <a:rPr lang="en-US" baseline="0" dirty="0" smtClean="0"/>
              <a:t> sig </a:t>
            </a:r>
            <a:r>
              <a:rPr lang="en-US" baseline="0" dirty="0" err="1" smtClean="0"/>
              <a:t>på</a:t>
            </a:r>
            <a:r>
              <a:rPr lang="en-US" baseline="0" dirty="0" smtClean="0"/>
              <a:t> </a:t>
            </a:r>
            <a:r>
              <a:rPr lang="en-US" baseline="0" dirty="0" err="1" smtClean="0"/>
              <a:t>samma</a:t>
            </a:r>
            <a:r>
              <a:rPr lang="en-US" baseline="0" dirty="0" smtClean="0"/>
              <a:t> mapper designer </a:t>
            </a:r>
            <a:r>
              <a:rPr lang="en-US" baseline="0" dirty="0" err="1" smtClean="0"/>
              <a:t>som</a:t>
            </a:r>
            <a:r>
              <a:rPr lang="en-US" baseline="0" dirty="0" smtClean="0"/>
              <a:t> BizTalk, men </a:t>
            </a:r>
            <a:r>
              <a:rPr lang="en-US" baseline="0" dirty="0" err="1" smtClean="0"/>
              <a:t>innehåller</a:t>
            </a:r>
            <a:r>
              <a:rPr lang="en-US" baseline="0" dirty="0" smtClean="0"/>
              <a:t> </a:t>
            </a:r>
            <a:r>
              <a:rPr lang="en-US" baseline="0" dirty="0" err="1" smtClean="0"/>
              <a:t>annan</a:t>
            </a:r>
            <a:r>
              <a:rPr lang="en-US" baseline="0" dirty="0" smtClean="0"/>
              <a:t> </a:t>
            </a:r>
            <a:r>
              <a:rPr lang="en-US" baseline="0" dirty="0" err="1" smtClean="0"/>
              <a:t>funktionalitet</a:t>
            </a:r>
            <a:endParaRPr lang="en-US" baseline="0" dirty="0" smtClean="0"/>
          </a:p>
          <a:p>
            <a:r>
              <a:rPr lang="en-US" baseline="0" dirty="0" err="1" smtClean="0"/>
              <a:t>Ett</a:t>
            </a:r>
            <a:r>
              <a:rPr lang="en-US" baseline="0" dirty="0" smtClean="0"/>
              <a:t> </a:t>
            </a:r>
            <a:r>
              <a:rPr lang="en-US" baseline="0" dirty="0" err="1" smtClean="0"/>
              <a:t>begränsat</a:t>
            </a:r>
            <a:r>
              <a:rPr lang="en-US" baseline="0" dirty="0" smtClean="0"/>
              <a:t> </a:t>
            </a:r>
            <a:r>
              <a:rPr lang="en-US" baseline="0" dirty="0" err="1" smtClean="0"/>
              <a:t>antal</a:t>
            </a:r>
            <a:r>
              <a:rPr lang="en-US" baseline="0" dirty="0" smtClean="0"/>
              <a:t> </a:t>
            </a:r>
            <a:r>
              <a:rPr lang="en-US" baseline="0" dirty="0" err="1" smtClean="0"/>
              <a:t>functoider</a:t>
            </a:r>
            <a:r>
              <a:rPr lang="en-US" baseline="0" dirty="0" smtClean="0"/>
              <a:t>, </a:t>
            </a:r>
            <a:r>
              <a:rPr lang="en-US" baseline="0" dirty="0" err="1" smtClean="0"/>
              <a:t>fler</a:t>
            </a:r>
            <a:r>
              <a:rPr lang="en-US" baseline="0" dirty="0" smtClean="0"/>
              <a:t> </a:t>
            </a:r>
            <a:r>
              <a:rPr lang="en-US" baseline="0" dirty="0" err="1" smtClean="0"/>
              <a:t>kommer</a:t>
            </a:r>
            <a:r>
              <a:rPr lang="en-US" baseline="0" dirty="0" smtClean="0"/>
              <a:t> </a:t>
            </a:r>
            <a:r>
              <a:rPr lang="en-US" baseline="0" dirty="0" err="1" smtClean="0"/>
              <a:t>sannolikt</a:t>
            </a:r>
            <a:r>
              <a:rPr lang="en-US" baseline="0" dirty="0" smtClean="0"/>
              <a:t> </a:t>
            </a:r>
            <a:r>
              <a:rPr lang="en-US" baseline="0" dirty="0" err="1" smtClean="0"/>
              <a:t>att</a:t>
            </a:r>
            <a:r>
              <a:rPr lang="en-US" baseline="0" dirty="0" smtClean="0"/>
              <a:t> </a:t>
            </a:r>
            <a:r>
              <a:rPr lang="en-US" baseline="0" dirty="0" err="1" smtClean="0"/>
              <a:t>komma</a:t>
            </a:r>
            <a:endParaRPr lang="en-US" baseline="0" dirty="0" smtClean="0"/>
          </a:p>
          <a:p>
            <a:r>
              <a:rPr lang="en-US" baseline="0" dirty="0" smtClean="0"/>
              <a:t>Dock </a:t>
            </a:r>
            <a:r>
              <a:rPr lang="en-US" baseline="0" dirty="0" err="1" smtClean="0"/>
              <a:t>finns</a:t>
            </a:r>
            <a:r>
              <a:rPr lang="en-US" baseline="0" dirty="0" smtClean="0"/>
              <a:t> </a:t>
            </a:r>
            <a:r>
              <a:rPr lang="en-US" baseline="0" dirty="0" err="1" smtClean="0"/>
              <a:t>och</a:t>
            </a:r>
            <a:r>
              <a:rPr lang="en-US" baseline="0" dirty="0" smtClean="0"/>
              <a:t> </a:t>
            </a:r>
            <a:r>
              <a:rPr lang="en-US" baseline="0" dirty="0" err="1" smtClean="0"/>
              <a:t>planeras</a:t>
            </a:r>
            <a:r>
              <a:rPr lang="en-US" baseline="0" dirty="0" smtClean="0"/>
              <a:t> </a:t>
            </a:r>
            <a:r>
              <a:rPr lang="en-US" baseline="0" dirty="0" err="1" smtClean="0"/>
              <a:t>inte</a:t>
            </a:r>
            <a:r>
              <a:rPr lang="en-US" baseline="0" dirty="0" smtClean="0"/>
              <a:t> </a:t>
            </a:r>
            <a:r>
              <a:rPr lang="en-US" baseline="0" dirty="0" err="1" smtClean="0"/>
              <a:t>för</a:t>
            </a:r>
            <a:r>
              <a:rPr lang="en-US" baseline="0" dirty="0" smtClean="0"/>
              <a:t> </a:t>
            </a:r>
            <a:r>
              <a:rPr lang="en-US" baseline="0" dirty="0" err="1" smtClean="0"/>
              <a:t>någon</a:t>
            </a:r>
            <a:r>
              <a:rPr lang="en-US" baseline="0" dirty="0" smtClean="0"/>
              <a:t> scripting functoid</a:t>
            </a:r>
          </a:p>
          <a:p>
            <a:r>
              <a:rPr lang="en-US" baseline="0" dirty="0" err="1" smtClean="0"/>
              <a:t>Betalningsmodell</a:t>
            </a:r>
            <a:r>
              <a:rPr lang="en-US" baseline="0" dirty="0" smtClean="0"/>
              <a:t> transfer men </a:t>
            </a:r>
            <a:r>
              <a:rPr lang="en-US" baseline="0" dirty="0" err="1" smtClean="0"/>
              <a:t>inte</a:t>
            </a:r>
            <a:r>
              <a:rPr lang="en-US" baseline="0" dirty="0" smtClean="0"/>
              <a:t> compute</a:t>
            </a:r>
          </a:p>
          <a:p>
            <a:r>
              <a:rPr lang="en-US" baseline="0" dirty="0" err="1" smtClean="0"/>
              <a:t>Öppna</a:t>
            </a:r>
            <a:r>
              <a:rPr lang="en-US" baseline="0" dirty="0" smtClean="0"/>
              <a:t> Bridge </a:t>
            </a:r>
            <a:r>
              <a:rPr lang="en-US" baseline="0" dirty="0" err="1" smtClean="0"/>
              <a:t>konfiguration</a:t>
            </a:r>
            <a:endParaRPr lang="en-US" baseline="0" dirty="0" smtClean="0"/>
          </a:p>
          <a:p>
            <a:r>
              <a:rPr lang="en-US" baseline="0" dirty="0" smtClean="0"/>
              <a:t>Vi </a:t>
            </a:r>
            <a:r>
              <a:rPr lang="en-US" baseline="0" dirty="0" err="1" smtClean="0"/>
              <a:t>kan</a:t>
            </a:r>
            <a:r>
              <a:rPr lang="en-US" baseline="0" dirty="0" smtClean="0"/>
              <a:t> </a:t>
            </a:r>
            <a:r>
              <a:rPr lang="en-US" baseline="0" dirty="0" err="1" smtClean="0"/>
              <a:t>välja</a:t>
            </a:r>
            <a:r>
              <a:rPr lang="en-US" baseline="0" dirty="0" smtClean="0"/>
              <a:t> </a:t>
            </a:r>
            <a:r>
              <a:rPr lang="en-US" baseline="0" dirty="0" err="1" smtClean="0"/>
              <a:t>antingen</a:t>
            </a:r>
            <a:r>
              <a:rPr lang="en-US" baseline="0" dirty="0" smtClean="0"/>
              <a:t> </a:t>
            </a:r>
            <a:r>
              <a:rPr lang="en-US" baseline="0" dirty="0" err="1" smtClean="0"/>
              <a:t>att</a:t>
            </a:r>
            <a:r>
              <a:rPr lang="en-US" baseline="0" dirty="0" smtClean="0"/>
              <a:t> </a:t>
            </a:r>
            <a:r>
              <a:rPr lang="en-US" baseline="0" dirty="0" err="1" smtClean="0"/>
              <a:t>skapa</a:t>
            </a:r>
            <a:r>
              <a:rPr lang="en-US" baseline="0" dirty="0" smtClean="0"/>
              <a:t> en one-way </a:t>
            </a:r>
            <a:r>
              <a:rPr lang="en-US" baseline="0" dirty="0" err="1" smtClean="0"/>
              <a:t>eller</a:t>
            </a:r>
            <a:r>
              <a:rPr lang="en-US" baseline="0" dirty="0" smtClean="0"/>
              <a:t> two-way bridge</a:t>
            </a:r>
          </a:p>
          <a:p>
            <a:r>
              <a:rPr lang="en-US" baseline="0" dirty="0" smtClean="0"/>
              <a:t>Vi </a:t>
            </a:r>
            <a:r>
              <a:rPr lang="en-US" baseline="0" dirty="0" err="1" smtClean="0"/>
              <a:t>skapar</a:t>
            </a:r>
            <a:r>
              <a:rPr lang="en-US" baseline="0" dirty="0" smtClean="0"/>
              <a:t> two way</a:t>
            </a:r>
          </a:p>
          <a:p>
            <a:r>
              <a:rPr lang="en-US" baseline="0" dirty="0" err="1" smtClean="0"/>
              <a:t>Prata</a:t>
            </a:r>
            <a:r>
              <a:rPr lang="en-US" baseline="0" dirty="0" smtClean="0"/>
              <a:t> </a:t>
            </a:r>
            <a:r>
              <a:rPr lang="en-US" baseline="0" dirty="0" err="1" smtClean="0"/>
              <a:t>om</a:t>
            </a:r>
            <a:r>
              <a:rPr lang="en-US" baseline="0" dirty="0" smtClean="0"/>
              <a:t> </a:t>
            </a:r>
            <a:r>
              <a:rPr lang="en-US" baseline="0" dirty="0" err="1" smtClean="0"/>
              <a:t>innehållet</a:t>
            </a:r>
            <a:r>
              <a:rPr lang="en-US" baseline="0" dirty="0" smtClean="0"/>
              <a:t> I en bridge. VTR</a:t>
            </a:r>
          </a:p>
          <a:p>
            <a:r>
              <a:rPr lang="en-US" baseline="0" dirty="0" smtClean="0"/>
              <a:t>Vi </a:t>
            </a:r>
            <a:r>
              <a:rPr lang="en-US" baseline="0" dirty="0" err="1" smtClean="0"/>
              <a:t>ska</a:t>
            </a:r>
            <a:r>
              <a:rPr lang="en-US" baseline="0" dirty="0" smtClean="0"/>
              <a:t> </a:t>
            </a:r>
            <a:r>
              <a:rPr lang="en-US" baseline="0" dirty="0" err="1" smtClean="0"/>
              <a:t>välja</a:t>
            </a:r>
            <a:r>
              <a:rPr lang="en-US" baseline="0" dirty="0" smtClean="0"/>
              <a:t> </a:t>
            </a:r>
            <a:r>
              <a:rPr lang="en-US" baseline="0" dirty="0" err="1" smtClean="0"/>
              <a:t>vilka</a:t>
            </a:r>
            <a:r>
              <a:rPr lang="en-US" baseline="0" dirty="0" smtClean="0"/>
              <a:t> </a:t>
            </a:r>
            <a:r>
              <a:rPr lang="en-US" baseline="0" dirty="0" err="1" smtClean="0"/>
              <a:t>scheman</a:t>
            </a:r>
            <a:r>
              <a:rPr lang="en-US" baseline="0" dirty="0" smtClean="0"/>
              <a:t> </a:t>
            </a:r>
            <a:r>
              <a:rPr lang="en-US" baseline="0" dirty="0" err="1" smtClean="0"/>
              <a:t>som</a:t>
            </a:r>
            <a:r>
              <a:rPr lang="en-US" baseline="0" dirty="0" smtClean="0"/>
              <a:t> </a:t>
            </a:r>
            <a:r>
              <a:rPr lang="en-US" baseline="0" dirty="0" err="1" smtClean="0"/>
              <a:t>ska</a:t>
            </a:r>
            <a:r>
              <a:rPr lang="en-US" baseline="0" dirty="0" smtClean="0"/>
              <a:t> </a:t>
            </a:r>
            <a:r>
              <a:rPr lang="en-US" baseline="0" dirty="0" err="1" smtClean="0"/>
              <a:t>användas</a:t>
            </a:r>
            <a:r>
              <a:rPr lang="en-US" baseline="0" dirty="0" smtClean="0"/>
              <a:t>, </a:t>
            </a:r>
            <a:r>
              <a:rPr lang="en-US" baseline="0" dirty="0" err="1" smtClean="0"/>
              <a:t>hur</a:t>
            </a:r>
            <a:r>
              <a:rPr lang="en-US" baseline="0" dirty="0" smtClean="0"/>
              <a:t> </a:t>
            </a:r>
            <a:r>
              <a:rPr lang="en-US" baseline="0" dirty="0" err="1" smtClean="0"/>
              <a:t>vårt</a:t>
            </a:r>
            <a:r>
              <a:rPr lang="en-US" baseline="0" dirty="0" smtClean="0"/>
              <a:t> </a:t>
            </a:r>
            <a:r>
              <a:rPr lang="en-US" baseline="0" dirty="0" err="1" smtClean="0"/>
              <a:t>kontraktser</a:t>
            </a:r>
            <a:r>
              <a:rPr lang="en-US" baseline="0" dirty="0" smtClean="0"/>
              <a:t> </a:t>
            </a:r>
            <a:r>
              <a:rPr lang="en-US" baseline="0" dirty="0" err="1" smtClean="0"/>
              <a:t>ut</a:t>
            </a:r>
            <a:endParaRPr lang="en-US" baseline="0" dirty="0" smtClean="0"/>
          </a:p>
          <a:p>
            <a:r>
              <a:rPr lang="en-US" baseline="0" dirty="0" err="1" smtClean="0"/>
              <a:t>Lägg</a:t>
            </a:r>
            <a:r>
              <a:rPr lang="en-US" baseline="0" dirty="0" smtClean="0"/>
              <a:t> till </a:t>
            </a:r>
            <a:r>
              <a:rPr lang="en-US" baseline="0" dirty="0" err="1" smtClean="0"/>
              <a:t>transformeringar</a:t>
            </a:r>
            <a:endParaRPr lang="en-US" baseline="0" dirty="0" smtClean="0"/>
          </a:p>
          <a:p>
            <a:r>
              <a:rPr lang="en-US" baseline="0" dirty="0" smtClean="0"/>
              <a:t>Om man </a:t>
            </a:r>
            <a:r>
              <a:rPr lang="en-US" baseline="0" dirty="0" err="1" smtClean="0"/>
              <a:t>vill</a:t>
            </a:r>
            <a:r>
              <a:rPr lang="en-US" baseline="0" dirty="0" smtClean="0"/>
              <a:t> </a:t>
            </a:r>
            <a:r>
              <a:rPr lang="en-US" baseline="0" dirty="0" err="1" smtClean="0"/>
              <a:t>skulle</a:t>
            </a:r>
            <a:r>
              <a:rPr lang="en-US" baseline="0" dirty="0" smtClean="0"/>
              <a:t> man </a:t>
            </a:r>
            <a:r>
              <a:rPr lang="en-US" baseline="0" dirty="0" err="1" smtClean="0"/>
              <a:t>kunna</a:t>
            </a:r>
            <a:r>
              <a:rPr lang="en-US" baseline="0" dirty="0" smtClean="0"/>
              <a:t> </a:t>
            </a:r>
            <a:r>
              <a:rPr lang="en-US" baseline="0" dirty="0" err="1" smtClean="0"/>
              <a:t>göra</a:t>
            </a:r>
            <a:r>
              <a:rPr lang="en-US" baseline="0" dirty="0" smtClean="0"/>
              <a:t> Enrich – enrich </a:t>
            </a:r>
            <a:r>
              <a:rPr lang="en-US" baseline="0" dirty="0" err="1" smtClean="0"/>
              <a:t>betyder</a:t>
            </a:r>
            <a:r>
              <a:rPr lang="en-US" baseline="0" dirty="0" smtClean="0"/>
              <a:t> </a:t>
            </a:r>
            <a:r>
              <a:rPr lang="en-US" baseline="0" dirty="0" err="1" smtClean="0"/>
              <a:t>att</a:t>
            </a:r>
            <a:r>
              <a:rPr lang="en-US" baseline="0" dirty="0" smtClean="0"/>
              <a:t> </a:t>
            </a:r>
            <a:r>
              <a:rPr lang="en-US" baseline="0" dirty="0" err="1" smtClean="0"/>
              <a:t>lyfta</a:t>
            </a:r>
            <a:r>
              <a:rPr lang="en-US" baseline="0" dirty="0" smtClean="0"/>
              <a:t> </a:t>
            </a:r>
            <a:r>
              <a:rPr lang="en-US" baseline="0" dirty="0" err="1" smtClean="0"/>
              <a:t>upp</a:t>
            </a:r>
            <a:r>
              <a:rPr lang="en-US" baseline="0" dirty="0" smtClean="0"/>
              <a:t> </a:t>
            </a:r>
            <a:r>
              <a:rPr lang="en-US" baseline="0" dirty="0" err="1" smtClean="0"/>
              <a:t>det</a:t>
            </a:r>
            <a:r>
              <a:rPr lang="en-US" baseline="0" dirty="0" smtClean="0"/>
              <a:t> context </a:t>
            </a:r>
            <a:r>
              <a:rPr lang="en-US" baseline="0" dirty="0" err="1" smtClean="0"/>
              <a:t>för</a:t>
            </a:r>
            <a:r>
              <a:rPr lang="en-US" baseline="0" dirty="0" smtClean="0"/>
              <a:t> </a:t>
            </a:r>
            <a:r>
              <a:rPr lang="en-US" baseline="0" dirty="0" err="1" smtClean="0"/>
              <a:t>att</a:t>
            </a:r>
            <a:r>
              <a:rPr lang="en-US" baseline="0" dirty="0" smtClean="0"/>
              <a:t> </a:t>
            </a:r>
            <a:r>
              <a:rPr lang="en-US" baseline="0" dirty="0" err="1" smtClean="0"/>
              <a:t>tillgängliggöra</a:t>
            </a:r>
            <a:r>
              <a:rPr lang="en-US" baseline="0" dirty="0" smtClean="0"/>
              <a:t> </a:t>
            </a:r>
            <a:r>
              <a:rPr lang="en-US" baseline="0" dirty="0" err="1" smtClean="0"/>
              <a:t>det</a:t>
            </a:r>
            <a:r>
              <a:rPr lang="en-US" baseline="0" dirty="0" smtClean="0"/>
              <a:t> </a:t>
            </a:r>
            <a:r>
              <a:rPr lang="en-US" baseline="0" dirty="0" err="1" smtClean="0"/>
              <a:t>för</a:t>
            </a:r>
            <a:r>
              <a:rPr lang="en-US" baseline="0" dirty="0" smtClean="0"/>
              <a:t> t ex routing</a:t>
            </a:r>
          </a:p>
          <a:p>
            <a:r>
              <a:rPr lang="en-US" baseline="0" dirty="0" err="1" smtClean="0"/>
              <a:t>Tillbaka</a:t>
            </a:r>
            <a:r>
              <a:rPr lang="en-US" baseline="0" dirty="0" smtClean="0"/>
              <a:t> I </a:t>
            </a:r>
            <a:r>
              <a:rPr lang="en-US" baseline="0" dirty="0" err="1" smtClean="0"/>
              <a:t>designern</a:t>
            </a:r>
            <a:r>
              <a:rPr lang="en-US" baseline="0" dirty="0" smtClean="0"/>
              <a:t>, </a:t>
            </a:r>
            <a:r>
              <a:rPr lang="en-US" baseline="0" dirty="0" err="1" smtClean="0"/>
              <a:t>lägg</a:t>
            </a:r>
            <a:r>
              <a:rPr lang="en-US" baseline="0" dirty="0" smtClean="0"/>
              <a:t> </a:t>
            </a:r>
            <a:r>
              <a:rPr lang="en-US" baseline="0" dirty="0" err="1" smtClean="0"/>
              <a:t>ut</a:t>
            </a:r>
            <a:r>
              <a:rPr lang="en-US" baseline="0" dirty="0" smtClean="0"/>
              <a:t> en SAP LOB, </a:t>
            </a:r>
            <a:r>
              <a:rPr lang="en-US" baseline="0" dirty="0" err="1" smtClean="0"/>
              <a:t>koppla</a:t>
            </a:r>
            <a:r>
              <a:rPr lang="en-US" baseline="0" dirty="0" smtClean="0"/>
              <a:t> </a:t>
            </a:r>
            <a:r>
              <a:rPr lang="en-US" baseline="0" dirty="0" err="1" smtClean="0"/>
              <a:t>ihop</a:t>
            </a:r>
            <a:r>
              <a:rPr lang="en-US" baseline="0" dirty="0" smtClean="0"/>
              <a:t> </a:t>
            </a:r>
            <a:r>
              <a:rPr lang="en-US" baseline="0" dirty="0" err="1" smtClean="0"/>
              <a:t>dem</a:t>
            </a:r>
            <a:endParaRPr lang="en-US" baseline="0" dirty="0" smtClean="0"/>
          </a:p>
          <a:p>
            <a:r>
              <a:rPr lang="en-US" baseline="0" dirty="0" smtClean="0"/>
              <a:t>SAP LOB </a:t>
            </a:r>
            <a:r>
              <a:rPr lang="en-US" baseline="0" dirty="0" err="1" smtClean="0"/>
              <a:t>är</a:t>
            </a:r>
            <a:r>
              <a:rPr lang="en-US" baseline="0" dirty="0" smtClean="0"/>
              <a:t> en SOAP endpoint, </a:t>
            </a:r>
            <a:r>
              <a:rPr lang="en-US" baseline="0" dirty="0" err="1" smtClean="0"/>
              <a:t>för</a:t>
            </a:r>
            <a:r>
              <a:rPr lang="en-US" baseline="0" dirty="0" smtClean="0"/>
              <a:t> </a:t>
            </a:r>
            <a:r>
              <a:rPr lang="en-US" baseline="0" dirty="0" err="1" smtClean="0"/>
              <a:t>att</a:t>
            </a:r>
            <a:r>
              <a:rPr lang="en-US" baseline="0" dirty="0" smtClean="0"/>
              <a:t> </a:t>
            </a:r>
            <a:r>
              <a:rPr lang="en-US" baseline="0" dirty="0" err="1" smtClean="0"/>
              <a:t>veta</a:t>
            </a:r>
            <a:r>
              <a:rPr lang="en-US" baseline="0" dirty="0" smtClean="0"/>
              <a:t> </a:t>
            </a:r>
            <a:r>
              <a:rPr lang="en-US" baseline="0" dirty="0" err="1" smtClean="0"/>
              <a:t>vilken</a:t>
            </a:r>
            <a:r>
              <a:rPr lang="en-US" baseline="0" dirty="0" smtClean="0"/>
              <a:t> operation </a:t>
            </a:r>
            <a:r>
              <a:rPr lang="en-US" baseline="0" dirty="0" err="1" smtClean="0"/>
              <a:t>som</a:t>
            </a:r>
            <a:r>
              <a:rPr lang="en-US" baseline="0" dirty="0" smtClean="0"/>
              <a:t> vi </a:t>
            </a:r>
            <a:r>
              <a:rPr lang="en-US" baseline="0" dirty="0" err="1" smtClean="0"/>
              <a:t>ska</a:t>
            </a:r>
            <a:r>
              <a:rPr lang="en-US" baseline="0" dirty="0" smtClean="0"/>
              <a:t> </a:t>
            </a:r>
            <a:r>
              <a:rPr lang="en-US" baseline="0" dirty="0" err="1" smtClean="0"/>
              <a:t>använda</a:t>
            </a:r>
            <a:r>
              <a:rPr lang="en-US" baseline="0" dirty="0" smtClean="0"/>
              <a:t> </a:t>
            </a:r>
            <a:r>
              <a:rPr lang="en-US" baseline="0" dirty="0" err="1" smtClean="0"/>
              <a:t>kan</a:t>
            </a:r>
            <a:r>
              <a:rPr lang="en-US" baseline="0" dirty="0" smtClean="0"/>
              <a:t> vi </a:t>
            </a:r>
            <a:r>
              <a:rPr lang="en-US" baseline="0" dirty="0" err="1" smtClean="0"/>
              <a:t>kolla</a:t>
            </a:r>
            <a:r>
              <a:rPr lang="en-US" baseline="0" dirty="0" smtClean="0"/>
              <a:t> </a:t>
            </a:r>
            <a:r>
              <a:rPr lang="en-US" baseline="0" dirty="0" err="1" smtClean="0"/>
              <a:t>vår</a:t>
            </a:r>
            <a:r>
              <a:rPr lang="en-US" baseline="0" dirty="0" smtClean="0"/>
              <a:t> LOB target</a:t>
            </a:r>
          </a:p>
          <a:p>
            <a:r>
              <a:rPr lang="en-US" baseline="0" dirty="0" smtClean="0"/>
              <a:t>Vi </a:t>
            </a:r>
            <a:r>
              <a:rPr lang="en-US" baseline="0" dirty="0" err="1" smtClean="0"/>
              <a:t>behöver</a:t>
            </a:r>
            <a:r>
              <a:rPr lang="en-US" baseline="0" dirty="0" smtClean="0"/>
              <a:t> sedan </a:t>
            </a:r>
            <a:r>
              <a:rPr lang="en-US" baseline="0" dirty="0" err="1" smtClean="0"/>
              <a:t>konfigurera</a:t>
            </a:r>
            <a:r>
              <a:rPr lang="en-US" baseline="0" dirty="0" smtClean="0"/>
              <a:t> connection med den </a:t>
            </a:r>
            <a:r>
              <a:rPr lang="en-US" baseline="0" dirty="0" err="1" smtClean="0"/>
              <a:t>operationen</a:t>
            </a:r>
            <a:r>
              <a:rPr lang="en-US" baseline="0" dirty="0" smtClean="0"/>
              <a:t>, en Route Action</a:t>
            </a:r>
          </a:p>
          <a:p>
            <a:r>
              <a:rPr lang="en-US" baseline="0" dirty="0" err="1" smtClean="0"/>
              <a:t>Och</a:t>
            </a:r>
            <a:r>
              <a:rPr lang="en-US" baseline="0" dirty="0" smtClean="0"/>
              <a:t> </a:t>
            </a:r>
            <a:r>
              <a:rPr lang="en-US" baseline="0" dirty="0" err="1" smtClean="0"/>
              <a:t>ett</a:t>
            </a:r>
            <a:r>
              <a:rPr lang="en-US" baseline="0" dirty="0" smtClean="0"/>
              <a:t> Filter condition, 1 == 1, </a:t>
            </a:r>
            <a:r>
              <a:rPr lang="en-US" baseline="0" dirty="0" err="1" smtClean="0"/>
              <a:t>eller</a:t>
            </a:r>
            <a:r>
              <a:rPr lang="en-US" baseline="0" dirty="0" smtClean="0"/>
              <a:t> </a:t>
            </a:r>
            <a:r>
              <a:rPr lang="en-US" baseline="0" dirty="0" err="1" smtClean="0"/>
              <a:t>så</a:t>
            </a:r>
            <a:r>
              <a:rPr lang="en-US" baseline="0" dirty="0" smtClean="0"/>
              <a:t> </a:t>
            </a:r>
            <a:r>
              <a:rPr lang="en-US" baseline="0" dirty="0" err="1" smtClean="0"/>
              <a:t>skulle</a:t>
            </a:r>
            <a:r>
              <a:rPr lang="en-US" baseline="0" dirty="0" smtClean="0"/>
              <a:t> vi </a:t>
            </a:r>
            <a:r>
              <a:rPr lang="en-US" baseline="0" dirty="0" err="1" smtClean="0"/>
              <a:t>kunna</a:t>
            </a:r>
            <a:r>
              <a:rPr lang="en-US" baseline="0" dirty="0" smtClean="0"/>
              <a:t> </a:t>
            </a:r>
            <a:r>
              <a:rPr lang="en-US" baseline="0" dirty="0" err="1" smtClean="0"/>
              <a:t>filtrera</a:t>
            </a:r>
            <a:r>
              <a:rPr lang="en-US" baseline="0" dirty="0" smtClean="0"/>
              <a:t> </a:t>
            </a:r>
            <a:r>
              <a:rPr lang="en-US" baseline="0" dirty="0" err="1" smtClean="0"/>
              <a:t>på</a:t>
            </a:r>
            <a:r>
              <a:rPr lang="en-US" baseline="0" dirty="0" smtClean="0"/>
              <a:t> </a:t>
            </a:r>
            <a:r>
              <a:rPr lang="en-US" baseline="0" dirty="0" err="1" smtClean="0"/>
              <a:t>saker</a:t>
            </a:r>
            <a:r>
              <a:rPr lang="en-US" baseline="0" dirty="0" smtClean="0"/>
              <a:t> </a:t>
            </a:r>
            <a:r>
              <a:rPr lang="en-US" baseline="0" dirty="0" err="1" smtClean="0"/>
              <a:t>som</a:t>
            </a:r>
            <a:r>
              <a:rPr lang="en-US" baseline="0" dirty="0" smtClean="0"/>
              <a:t> </a:t>
            </a:r>
            <a:r>
              <a:rPr lang="en-US" baseline="0" dirty="0" err="1" smtClean="0"/>
              <a:t>har</a:t>
            </a:r>
            <a:r>
              <a:rPr lang="en-US" baseline="0" dirty="0" smtClean="0"/>
              <a:t> </a:t>
            </a:r>
            <a:r>
              <a:rPr lang="en-US" baseline="0" dirty="0" err="1" smtClean="0"/>
              <a:t>gjorts</a:t>
            </a:r>
            <a:r>
              <a:rPr lang="en-US" baseline="0" dirty="0" smtClean="0"/>
              <a:t> enrich </a:t>
            </a:r>
            <a:r>
              <a:rPr lang="en-US" baseline="0" dirty="0" err="1" smtClean="0"/>
              <a:t>på</a:t>
            </a:r>
            <a:endParaRPr lang="en-US" baseline="0" dirty="0" smtClean="0"/>
          </a:p>
          <a:p>
            <a:r>
              <a:rPr lang="en-US" baseline="0" dirty="0" smtClean="0"/>
              <a:t>Den </a:t>
            </a:r>
            <a:r>
              <a:rPr lang="en-US" baseline="0" dirty="0" err="1" smtClean="0"/>
              <a:t>sista</a:t>
            </a:r>
            <a:r>
              <a:rPr lang="en-US" baseline="0" dirty="0" smtClean="0"/>
              <a:t> </a:t>
            </a:r>
            <a:r>
              <a:rPr lang="en-US" baseline="0" dirty="0" err="1" smtClean="0"/>
              <a:t>konfigurationen</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tala</a:t>
            </a:r>
            <a:r>
              <a:rPr lang="en-US" baseline="0" dirty="0" smtClean="0"/>
              <a:t> </a:t>
            </a:r>
            <a:r>
              <a:rPr lang="en-US" baseline="0" dirty="0" err="1" smtClean="0"/>
              <a:t>om</a:t>
            </a:r>
            <a:r>
              <a:rPr lang="en-US" baseline="0" dirty="0" smtClean="0"/>
              <a:t> </a:t>
            </a:r>
            <a:r>
              <a:rPr lang="en-US" baseline="0" dirty="0" err="1" smtClean="0"/>
              <a:t>vilken</a:t>
            </a:r>
            <a:r>
              <a:rPr lang="en-US" baseline="0" dirty="0" smtClean="0"/>
              <a:t> </a:t>
            </a:r>
            <a:r>
              <a:rPr lang="en-US" baseline="0" dirty="0" err="1" smtClean="0"/>
              <a:t>bakomliggande</a:t>
            </a:r>
            <a:r>
              <a:rPr lang="en-US" baseline="0" dirty="0" smtClean="0"/>
              <a:t> endpoint </a:t>
            </a:r>
            <a:r>
              <a:rPr lang="en-US" baseline="0" dirty="0" err="1" smtClean="0"/>
              <a:t>som</a:t>
            </a:r>
            <a:r>
              <a:rPr lang="en-US" baseline="0" dirty="0" smtClean="0"/>
              <a:t> </a:t>
            </a:r>
            <a:r>
              <a:rPr lang="en-US" baseline="0" dirty="0" err="1" smtClean="0"/>
              <a:t>vår</a:t>
            </a:r>
            <a:r>
              <a:rPr lang="en-US" baseline="0" dirty="0" smtClean="0"/>
              <a:t> SAP LOB </a:t>
            </a:r>
            <a:r>
              <a:rPr lang="en-US" baseline="0" dirty="0" err="1" smtClean="0"/>
              <a:t>ska</a:t>
            </a:r>
            <a:r>
              <a:rPr lang="en-US" baseline="0" dirty="0" smtClean="0"/>
              <a:t> </a:t>
            </a:r>
            <a:r>
              <a:rPr lang="en-US" baseline="0" dirty="0" err="1" smtClean="0"/>
              <a:t>ansluta</a:t>
            </a:r>
            <a:r>
              <a:rPr lang="en-US" baseline="0" dirty="0" smtClean="0"/>
              <a:t> mot, </a:t>
            </a:r>
            <a:r>
              <a:rPr lang="en-US" baseline="0" dirty="0" err="1" smtClean="0"/>
              <a:t>vilket</a:t>
            </a:r>
            <a:r>
              <a:rPr lang="en-US" baseline="0" dirty="0" smtClean="0"/>
              <a:t> </a:t>
            </a:r>
            <a:r>
              <a:rPr lang="en-US" baseline="0" dirty="0" err="1" smtClean="0"/>
              <a:t>är</a:t>
            </a:r>
            <a:r>
              <a:rPr lang="en-US" baseline="0" dirty="0" smtClean="0"/>
              <a:t> den </a:t>
            </a:r>
            <a:r>
              <a:rPr lang="en-US" baseline="0" dirty="0" err="1" smtClean="0"/>
              <a:t>relativa</a:t>
            </a:r>
            <a:r>
              <a:rPr lang="en-US" baseline="0" dirty="0" smtClean="0"/>
              <a:t> </a:t>
            </a:r>
            <a:r>
              <a:rPr lang="en-US" baseline="0" dirty="0" err="1" smtClean="0"/>
              <a:t>adressen</a:t>
            </a:r>
            <a:r>
              <a:rPr lang="en-US" baseline="0" dirty="0" smtClean="0"/>
              <a:t> till den LOB target vi </a:t>
            </a:r>
            <a:r>
              <a:rPr lang="en-US" baseline="0" dirty="0" err="1" smtClean="0"/>
              <a:t>skapat</a:t>
            </a:r>
            <a:endParaRPr lang="en-US" baseline="0" dirty="0" smtClean="0"/>
          </a:p>
          <a:p>
            <a:r>
              <a:rPr lang="en-US" baseline="0" dirty="0" err="1" smtClean="0"/>
              <a:t>Gå</a:t>
            </a:r>
            <a:r>
              <a:rPr lang="en-US" baseline="0" dirty="0" smtClean="0"/>
              <a:t> till </a:t>
            </a:r>
            <a:r>
              <a:rPr lang="en-US" baseline="0" dirty="0" err="1" smtClean="0"/>
              <a:t>projeket</a:t>
            </a:r>
            <a:r>
              <a:rPr lang="en-US" baseline="0" dirty="0" smtClean="0"/>
              <a:t> </a:t>
            </a:r>
            <a:r>
              <a:rPr lang="en-US" baseline="0" dirty="0" err="1" smtClean="0"/>
              <a:t>och</a:t>
            </a:r>
            <a:r>
              <a:rPr lang="en-US" baseline="0" dirty="0" smtClean="0"/>
              <a:t> visa Deploy, men vi </a:t>
            </a:r>
            <a:r>
              <a:rPr lang="en-US" baseline="0" dirty="0" err="1" smtClean="0"/>
              <a:t>gör</a:t>
            </a:r>
            <a:r>
              <a:rPr lang="en-US" baseline="0" dirty="0" smtClean="0"/>
              <a:t> </a:t>
            </a:r>
            <a:r>
              <a:rPr lang="en-US" baseline="0" dirty="0" err="1" smtClean="0"/>
              <a:t>det</a:t>
            </a:r>
            <a:r>
              <a:rPr lang="en-US" baseline="0" dirty="0" smtClean="0"/>
              <a:t> </a:t>
            </a:r>
            <a:r>
              <a:rPr lang="en-US" baseline="0" dirty="0" err="1" smtClean="0"/>
              <a:t>inte</a:t>
            </a:r>
            <a:r>
              <a:rPr lang="en-US" baseline="0" dirty="0" smtClean="0"/>
              <a:t>…. </a:t>
            </a:r>
            <a:r>
              <a:rPr lang="en-US" baseline="0" dirty="0" err="1" smtClean="0"/>
              <a:t>Det</a:t>
            </a:r>
            <a:r>
              <a:rPr lang="en-US" baseline="0" dirty="0" smtClean="0"/>
              <a:t> </a:t>
            </a:r>
            <a:r>
              <a:rPr lang="en-US" baseline="0" dirty="0" err="1" smtClean="0"/>
              <a:t>är</a:t>
            </a:r>
            <a:r>
              <a:rPr lang="en-US" baseline="0" dirty="0" smtClean="0"/>
              <a:t> </a:t>
            </a:r>
            <a:r>
              <a:rPr lang="en-US" baseline="0" dirty="0" err="1" smtClean="0"/>
              <a:t>redan</a:t>
            </a:r>
            <a:r>
              <a:rPr lang="en-US" baseline="0" dirty="0" smtClean="0"/>
              <a:t> </a:t>
            </a:r>
            <a:r>
              <a:rPr lang="en-US" baseline="0" dirty="0" err="1" smtClean="0"/>
              <a:t>deployat</a:t>
            </a:r>
            <a:endParaRPr lang="en-US" baseline="0" dirty="0" smtClean="0"/>
          </a:p>
          <a:p>
            <a:endParaRPr lang="en-US" baseline="0" dirty="0" smtClean="0"/>
          </a:p>
          <a:p>
            <a:r>
              <a:rPr lang="en-US" baseline="0" dirty="0" err="1" smtClean="0"/>
              <a:t>Kör</a:t>
            </a:r>
            <a:r>
              <a:rPr lang="en-US" baseline="0" dirty="0" smtClean="0"/>
              <a:t> </a:t>
            </a:r>
            <a:r>
              <a:rPr lang="en-US" baseline="0" dirty="0" err="1" smtClean="0"/>
              <a:t>demot</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Demo</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542422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48-58</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extLst>
      <p:ext uri="{BB962C8B-B14F-4D97-AF65-F5344CB8AC3E}">
        <p14:creationId xmlns:p14="http://schemas.microsoft.com/office/powerpoint/2010/main" val="5044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71099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58-60</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extLst>
      <p:ext uri="{BB962C8B-B14F-4D97-AF65-F5344CB8AC3E}">
        <p14:creationId xmlns:p14="http://schemas.microsoft.com/office/powerpoint/2010/main" val="2710858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extLst>
      <p:ext uri="{BB962C8B-B14F-4D97-AF65-F5344CB8AC3E}">
        <p14:creationId xmlns:p14="http://schemas.microsoft.com/office/powerpoint/2010/main" val="3933665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70</a:t>
            </a:fld>
            <a:endParaRPr lang="en-GB"/>
          </a:p>
        </p:txBody>
      </p:sp>
    </p:spTree>
    <p:extLst>
      <p:ext uri="{BB962C8B-B14F-4D97-AF65-F5344CB8AC3E}">
        <p14:creationId xmlns:p14="http://schemas.microsoft.com/office/powerpoint/2010/main" val="3627913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 </a:t>
            </a:r>
            <a:r>
              <a:rPr lang="en-US" dirty="0" err="1" smtClean="0"/>
              <a:t>pratar</a:t>
            </a:r>
            <a:endParaRPr lang="en-US" dirty="0" smtClean="0"/>
          </a:p>
          <a:p>
            <a:endParaRPr lang="en-US" dirty="0" smtClean="0"/>
          </a:p>
          <a:p>
            <a:r>
              <a:rPr lang="en-US" dirty="0" err="1" smtClean="0"/>
              <a:t>Det</a:t>
            </a:r>
            <a:r>
              <a:rPr lang="en-US" dirty="0" smtClean="0"/>
              <a:t> </a:t>
            </a:r>
            <a:r>
              <a:rPr lang="en-US" dirty="0" err="1" smtClean="0"/>
              <a:t>är</a:t>
            </a:r>
            <a:r>
              <a:rPr lang="en-US" dirty="0" smtClean="0"/>
              <a:t> </a:t>
            </a:r>
            <a:r>
              <a:rPr lang="en-US" dirty="0" err="1" smtClean="0"/>
              <a:t>bara</a:t>
            </a:r>
            <a:r>
              <a:rPr lang="en-US" dirty="0" smtClean="0"/>
              <a:t> en binding</a:t>
            </a:r>
          </a:p>
          <a:p>
            <a:r>
              <a:rPr lang="en-US" dirty="0" err="1" smtClean="0"/>
              <a:t>Manegerat</a:t>
            </a:r>
            <a:r>
              <a:rPr lang="en-US" baseline="0" dirty="0" smtClean="0"/>
              <a:t> </a:t>
            </a:r>
            <a:r>
              <a:rPr lang="en-US" baseline="0" dirty="0" err="1" smtClean="0"/>
              <a:t>sätt</a:t>
            </a:r>
            <a:r>
              <a:rPr lang="en-US" baseline="0" dirty="0" smtClean="0"/>
              <a:t> </a:t>
            </a:r>
            <a:r>
              <a:rPr lang="en-US" baseline="0" dirty="0" err="1" smtClean="0"/>
              <a:t>att</a:t>
            </a:r>
            <a:r>
              <a:rPr lang="en-US" baseline="0" dirty="0" smtClean="0"/>
              <a:t> </a:t>
            </a:r>
            <a:r>
              <a:rPr lang="en-US" baseline="0" dirty="0" err="1" smtClean="0"/>
              <a:t>exponera</a:t>
            </a:r>
            <a:r>
              <a:rPr lang="en-US" baseline="0" dirty="0" smtClean="0"/>
              <a:t> en LOB operation/endpoint via </a:t>
            </a:r>
            <a:r>
              <a:rPr lang="en-US" baseline="0" dirty="0" err="1" smtClean="0"/>
              <a:t>ServiceBus</a:t>
            </a:r>
            <a:r>
              <a:rPr lang="en-US" baseline="0" dirty="0" smtClean="0"/>
              <a:t> – Windows Azure </a:t>
            </a:r>
            <a:r>
              <a:rPr lang="en-US" baseline="0" dirty="0" err="1" smtClean="0"/>
              <a:t>ServiceBus</a:t>
            </a:r>
            <a:r>
              <a:rPr lang="en-US" baseline="0" dirty="0" smtClean="0"/>
              <a:t> Connect</a:t>
            </a:r>
          </a:p>
          <a:p>
            <a:r>
              <a:rPr lang="en-US" baseline="0" dirty="0" smtClean="0"/>
              <a:t>Visa Visual Studio </a:t>
            </a:r>
            <a:r>
              <a:rPr lang="en-US" baseline="0" dirty="0" err="1" smtClean="0"/>
              <a:t>och</a:t>
            </a:r>
            <a:r>
              <a:rPr lang="en-US" baseline="0" dirty="0" smtClean="0"/>
              <a:t> Server Explorer – Service Bus Connect Servers</a:t>
            </a:r>
          </a:p>
          <a:p>
            <a:r>
              <a:rPr lang="en-US" baseline="0" dirty="0" smtClean="0"/>
              <a:t>Ta </a:t>
            </a:r>
            <a:r>
              <a:rPr lang="en-US" baseline="0" dirty="0" err="1" smtClean="0"/>
              <a:t>upp</a:t>
            </a:r>
            <a:r>
              <a:rPr lang="en-US" baseline="0" dirty="0" smtClean="0"/>
              <a:t> IIS </a:t>
            </a:r>
            <a:r>
              <a:rPr lang="en-US" baseline="0" dirty="0" err="1" smtClean="0"/>
              <a:t>och</a:t>
            </a:r>
            <a:r>
              <a:rPr lang="en-US" baseline="0" dirty="0" smtClean="0"/>
              <a:t> visa services, </a:t>
            </a:r>
            <a:r>
              <a:rPr lang="en-US" baseline="0" dirty="0" err="1" smtClean="0"/>
              <a:t>ManagementService</a:t>
            </a:r>
            <a:r>
              <a:rPr lang="en-US" baseline="0" dirty="0" smtClean="0"/>
              <a:t>, under en </a:t>
            </a:r>
            <a:r>
              <a:rPr lang="en-US" baseline="0" dirty="0" err="1" smtClean="0"/>
              <a:t>speciell</a:t>
            </a:r>
            <a:r>
              <a:rPr lang="en-US" baseline="0" dirty="0" smtClean="0"/>
              <a:t> site ligger </a:t>
            </a:r>
            <a:r>
              <a:rPr lang="en-US" baseline="0" dirty="0" err="1" smtClean="0"/>
              <a:t>SBConnect</a:t>
            </a:r>
            <a:endParaRPr lang="en-US" baseline="0" dirty="0" smtClean="0"/>
          </a:p>
          <a:p>
            <a:r>
              <a:rPr lang="en-US" baseline="0" dirty="0" err="1" smtClean="0"/>
              <a:t>Varje</a:t>
            </a:r>
            <a:r>
              <a:rPr lang="en-US" baseline="0" dirty="0" smtClean="0"/>
              <a:t> relay </a:t>
            </a:r>
            <a:r>
              <a:rPr lang="en-US" baseline="0" dirty="0" err="1" smtClean="0"/>
              <a:t>motsvarar</a:t>
            </a:r>
            <a:r>
              <a:rPr lang="en-US" baseline="0" dirty="0" smtClean="0"/>
              <a:t> en IIS </a:t>
            </a:r>
            <a:r>
              <a:rPr lang="en-US" baseline="0" dirty="0" err="1" smtClean="0"/>
              <a:t>applikation</a:t>
            </a:r>
            <a:endParaRPr lang="en-US" baseline="0" dirty="0" smtClean="0"/>
          </a:p>
          <a:p>
            <a:r>
              <a:rPr lang="en-US" baseline="0" dirty="0" err="1" smtClean="0"/>
              <a:t>Varje</a:t>
            </a:r>
            <a:r>
              <a:rPr lang="en-US" baseline="0" dirty="0" smtClean="0"/>
              <a:t> LOB target </a:t>
            </a:r>
            <a:r>
              <a:rPr lang="en-US" baseline="0" dirty="0" err="1" smtClean="0"/>
              <a:t>motsvarar</a:t>
            </a:r>
            <a:r>
              <a:rPr lang="en-US" baseline="0" dirty="0" smtClean="0"/>
              <a:t> en relay endpoint (address)</a:t>
            </a:r>
          </a:p>
          <a:p>
            <a:r>
              <a:rPr lang="en-US" baseline="0" dirty="0" err="1" smtClean="0"/>
              <a:t>Dialogen</a:t>
            </a:r>
            <a:r>
              <a:rPr lang="en-US" baseline="0" dirty="0" smtClean="0"/>
              <a:t> </a:t>
            </a:r>
            <a:r>
              <a:rPr lang="en-US" baseline="0" dirty="0" err="1" smtClean="0"/>
              <a:t>är</a:t>
            </a:r>
            <a:r>
              <a:rPr lang="en-US" baseline="0" dirty="0" smtClean="0"/>
              <a:t> </a:t>
            </a:r>
            <a:r>
              <a:rPr lang="en-US" baseline="0" dirty="0" err="1" smtClean="0"/>
              <a:t>samma</a:t>
            </a:r>
            <a:r>
              <a:rPr lang="en-US" baseline="0" dirty="0" smtClean="0"/>
              <a:t> </a:t>
            </a:r>
            <a:r>
              <a:rPr lang="en-US" baseline="0" dirty="0" err="1" smtClean="0"/>
              <a:t>som</a:t>
            </a:r>
            <a:r>
              <a:rPr lang="en-US" baseline="0" dirty="0" smtClean="0"/>
              <a:t> BizTalk, </a:t>
            </a:r>
            <a:r>
              <a:rPr lang="en-US" baseline="0" dirty="0" err="1" smtClean="0"/>
              <a:t>konfigurera</a:t>
            </a:r>
            <a:r>
              <a:rPr lang="en-US" baseline="0" dirty="0" smtClean="0"/>
              <a:t> </a:t>
            </a:r>
            <a:r>
              <a:rPr lang="en-US" baseline="0" dirty="0" err="1" smtClean="0"/>
              <a:t>bindingen</a:t>
            </a:r>
            <a:r>
              <a:rPr lang="en-US" baseline="0" dirty="0" smtClean="0"/>
              <a:t>, </a:t>
            </a:r>
            <a:r>
              <a:rPr lang="en-US" baseline="0" dirty="0" err="1" smtClean="0"/>
              <a:t>samma</a:t>
            </a:r>
            <a:r>
              <a:rPr lang="en-US" baseline="0" dirty="0" smtClean="0"/>
              <a:t> binding </a:t>
            </a:r>
            <a:r>
              <a:rPr lang="en-US" baseline="0" dirty="0" err="1" smtClean="0"/>
              <a:t>som</a:t>
            </a:r>
            <a:r>
              <a:rPr lang="en-US" baseline="0" dirty="0" smtClean="0"/>
              <a:t> BizTalk</a:t>
            </a:r>
          </a:p>
          <a:p>
            <a:r>
              <a:rPr lang="en-US" baseline="0" dirty="0" err="1" smtClean="0"/>
              <a:t>Konfigurera</a:t>
            </a:r>
            <a:r>
              <a:rPr lang="en-US" baseline="0" dirty="0" smtClean="0"/>
              <a:t> SAP, BAPI </a:t>
            </a:r>
            <a:r>
              <a:rPr lang="en-US" baseline="0" dirty="0" err="1" smtClean="0"/>
              <a:t>och</a:t>
            </a:r>
            <a:r>
              <a:rPr lang="en-US" baseline="0" dirty="0" smtClean="0"/>
              <a:t> RFC </a:t>
            </a:r>
            <a:r>
              <a:rPr lang="en-US" baseline="0" dirty="0" err="1" smtClean="0"/>
              <a:t>synkron</a:t>
            </a:r>
            <a:r>
              <a:rPr lang="en-US" baseline="0" dirty="0" smtClean="0"/>
              <a:t>/</a:t>
            </a:r>
            <a:r>
              <a:rPr lang="en-US" baseline="0" dirty="0" err="1" smtClean="0"/>
              <a:t>req</a:t>
            </a:r>
            <a:r>
              <a:rPr lang="en-US" baseline="0" dirty="0" smtClean="0"/>
              <a:t>-resp.</a:t>
            </a:r>
          </a:p>
          <a:p>
            <a:r>
              <a:rPr lang="en-US" baseline="0" dirty="0" err="1" smtClean="0"/>
              <a:t>Det</a:t>
            </a:r>
            <a:r>
              <a:rPr lang="en-US" baseline="0" dirty="0" smtClean="0"/>
              <a:t> </a:t>
            </a:r>
            <a:r>
              <a:rPr lang="en-US" baseline="0" dirty="0" err="1" smtClean="0"/>
              <a:t>finns</a:t>
            </a:r>
            <a:r>
              <a:rPr lang="en-US" baseline="0" dirty="0" smtClean="0"/>
              <a:t> en </a:t>
            </a:r>
            <a:r>
              <a:rPr lang="en-US" baseline="0" dirty="0" err="1" smtClean="0"/>
              <a:t>massa</a:t>
            </a:r>
            <a:r>
              <a:rPr lang="en-US" baseline="0" dirty="0" smtClean="0"/>
              <a:t>. Vi </a:t>
            </a:r>
            <a:r>
              <a:rPr lang="en-US" baseline="0" dirty="0" err="1" smtClean="0"/>
              <a:t>ska</a:t>
            </a:r>
            <a:r>
              <a:rPr lang="en-US" baseline="0" dirty="0" smtClean="0"/>
              <a:t> </a:t>
            </a:r>
            <a:r>
              <a:rPr lang="en-US" baseline="0" dirty="0" err="1" smtClean="0"/>
              <a:t>hämta</a:t>
            </a:r>
            <a:r>
              <a:rPr lang="en-US" baseline="0" dirty="0" smtClean="0"/>
              <a:t> information </a:t>
            </a:r>
            <a:r>
              <a:rPr lang="en-US" baseline="0" dirty="0" err="1" smtClean="0"/>
              <a:t>om</a:t>
            </a:r>
            <a:r>
              <a:rPr lang="en-US" baseline="0" dirty="0" smtClean="0"/>
              <a:t> </a:t>
            </a:r>
            <a:r>
              <a:rPr lang="en-US" baseline="0" dirty="0" err="1" smtClean="0"/>
              <a:t>anställda</a:t>
            </a:r>
            <a:r>
              <a:rPr lang="en-US" baseline="0" dirty="0" smtClean="0"/>
              <a:t>. </a:t>
            </a:r>
            <a:r>
              <a:rPr lang="en-US" baseline="0" dirty="0" err="1" smtClean="0"/>
              <a:t>Så</a:t>
            </a:r>
            <a:r>
              <a:rPr lang="en-US" baseline="0" dirty="0" smtClean="0"/>
              <a:t> Vi </a:t>
            </a:r>
            <a:r>
              <a:rPr lang="en-US" baseline="0" dirty="0" err="1" smtClean="0"/>
              <a:t>ska</a:t>
            </a:r>
            <a:r>
              <a:rPr lang="en-US" baseline="0" dirty="0" smtClean="0"/>
              <a:t> </a:t>
            </a:r>
            <a:r>
              <a:rPr lang="en-US" baseline="0" dirty="0" err="1" smtClean="0"/>
              <a:t>gå</a:t>
            </a:r>
            <a:r>
              <a:rPr lang="en-US" baseline="0" dirty="0" smtClean="0"/>
              <a:t> till Human Resource </a:t>
            </a:r>
            <a:r>
              <a:rPr lang="en-US" baseline="0" dirty="0" err="1" smtClean="0"/>
              <a:t>och</a:t>
            </a:r>
            <a:r>
              <a:rPr lang="en-US" baseline="0" dirty="0" smtClean="0"/>
              <a:t> Employee Get Data</a:t>
            </a:r>
          </a:p>
          <a:p>
            <a:r>
              <a:rPr lang="en-US" baseline="0" dirty="0" smtClean="0"/>
              <a:t>Vi </a:t>
            </a:r>
            <a:r>
              <a:rPr lang="en-US" baseline="0" dirty="0" err="1" smtClean="0"/>
              <a:t>skapar</a:t>
            </a:r>
            <a:r>
              <a:rPr lang="en-US" baseline="0" dirty="0" smtClean="0"/>
              <a:t> de schemas </a:t>
            </a:r>
            <a:r>
              <a:rPr lang="en-US" baseline="0" dirty="0" err="1" smtClean="0"/>
              <a:t>som</a:t>
            </a:r>
            <a:r>
              <a:rPr lang="en-US" baseline="0" dirty="0" smtClean="0"/>
              <a:t> </a:t>
            </a:r>
            <a:r>
              <a:rPr lang="en-US" baseline="0" dirty="0" err="1" smtClean="0"/>
              <a:t>behövs</a:t>
            </a:r>
            <a:r>
              <a:rPr lang="en-US" baseline="0" dirty="0" smtClean="0"/>
              <a:t> </a:t>
            </a:r>
            <a:r>
              <a:rPr lang="en-US" baseline="0" dirty="0" err="1" smtClean="0"/>
              <a:t>för</a:t>
            </a:r>
            <a:r>
              <a:rPr lang="en-US" baseline="0" dirty="0" smtClean="0"/>
              <a:t> </a:t>
            </a:r>
            <a:r>
              <a:rPr lang="en-US" baseline="0" dirty="0" err="1" smtClean="0"/>
              <a:t>kommunikationen</a:t>
            </a:r>
            <a:r>
              <a:rPr lang="en-US" baseline="0" dirty="0" smtClean="0"/>
              <a:t> med SAP</a:t>
            </a:r>
          </a:p>
          <a:p>
            <a:r>
              <a:rPr lang="en-US" baseline="0" dirty="0" err="1" smtClean="0"/>
              <a:t>Sista</a:t>
            </a:r>
            <a:r>
              <a:rPr lang="en-US" baseline="0" dirty="0" smtClean="0"/>
              <a:t> </a:t>
            </a:r>
            <a:r>
              <a:rPr lang="en-US" baseline="0" dirty="0" err="1" smtClean="0"/>
              <a:t>steget</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konfigurera</a:t>
            </a:r>
            <a:r>
              <a:rPr lang="en-US" baseline="0" dirty="0" smtClean="0"/>
              <a:t> </a:t>
            </a:r>
            <a:r>
              <a:rPr lang="en-US" baseline="0" dirty="0" err="1" smtClean="0"/>
              <a:t>var</a:t>
            </a:r>
            <a:r>
              <a:rPr lang="en-US" baseline="0" dirty="0" smtClean="0"/>
              <a:t> </a:t>
            </a:r>
            <a:r>
              <a:rPr lang="en-US" baseline="0" dirty="0" err="1" smtClean="0"/>
              <a:t>någonstans</a:t>
            </a:r>
            <a:r>
              <a:rPr lang="en-US" baseline="0" dirty="0" smtClean="0"/>
              <a:t> vi </a:t>
            </a:r>
            <a:r>
              <a:rPr lang="en-US" baseline="0" dirty="0" err="1" smtClean="0"/>
              <a:t>ska</a:t>
            </a:r>
            <a:r>
              <a:rPr lang="en-US" baseline="0" dirty="0" smtClean="0"/>
              <a:t> </a:t>
            </a:r>
            <a:r>
              <a:rPr lang="en-US" baseline="0" dirty="0" err="1" smtClean="0"/>
              <a:t>exponera</a:t>
            </a:r>
            <a:r>
              <a:rPr lang="en-US" baseline="0" dirty="0" smtClean="0"/>
              <a:t> </a:t>
            </a:r>
            <a:r>
              <a:rPr lang="en-US" baseline="0" dirty="0" err="1" smtClean="0"/>
              <a:t>detta</a:t>
            </a:r>
            <a:r>
              <a:rPr lang="en-US" baseline="0" dirty="0" smtClean="0"/>
              <a:t>; </a:t>
            </a:r>
            <a:r>
              <a:rPr lang="en-US" baseline="0" dirty="0" err="1" smtClean="0"/>
              <a:t>vilken</a:t>
            </a:r>
            <a:r>
              <a:rPr lang="en-US" baseline="0" dirty="0" smtClean="0"/>
              <a:t> </a:t>
            </a:r>
            <a:r>
              <a:rPr lang="en-US" baseline="0" dirty="0" err="1" smtClean="0"/>
              <a:t>ServiceBus</a:t>
            </a:r>
            <a:r>
              <a:rPr lang="en-US" baseline="0" dirty="0" smtClean="0"/>
              <a:t> </a:t>
            </a:r>
            <a:r>
              <a:rPr lang="en-US" baseline="0" dirty="0" err="1" smtClean="0"/>
              <a:t>adress</a:t>
            </a:r>
            <a:endParaRPr lang="en-US" baseline="0" dirty="0" smtClean="0"/>
          </a:p>
          <a:p>
            <a:r>
              <a:rPr lang="en-US" baseline="0" dirty="0" smtClean="0"/>
              <a:t>Vi </a:t>
            </a:r>
            <a:r>
              <a:rPr lang="en-US" baseline="0" dirty="0" err="1" smtClean="0"/>
              <a:t>visar</a:t>
            </a:r>
            <a:r>
              <a:rPr lang="en-US" baseline="0" dirty="0" smtClean="0"/>
              <a:t> internet explorer </a:t>
            </a:r>
            <a:r>
              <a:rPr lang="en-US" baseline="0" dirty="0" err="1" smtClean="0"/>
              <a:t>och</a:t>
            </a:r>
            <a:r>
              <a:rPr lang="en-US" baseline="0" dirty="0" smtClean="0"/>
              <a:t> </a:t>
            </a:r>
            <a:r>
              <a:rPr lang="en-US" baseline="0" dirty="0" err="1" smtClean="0"/>
              <a:t>labbmiljön</a:t>
            </a:r>
            <a:endParaRPr lang="en-US" baseline="0" dirty="0" smtClean="0"/>
          </a:p>
          <a:p>
            <a:r>
              <a:rPr lang="en-US" baseline="0" dirty="0" err="1" smtClean="0"/>
              <a:t>Skapar</a:t>
            </a:r>
            <a:r>
              <a:rPr lang="en-US" baseline="0" dirty="0" smtClean="0"/>
              <a:t> en </a:t>
            </a:r>
            <a:r>
              <a:rPr lang="en-US" baseline="0" dirty="0" err="1" smtClean="0"/>
              <a:t>ny</a:t>
            </a:r>
            <a:r>
              <a:rPr lang="en-US" baseline="0" dirty="0" smtClean="0"/>
              <a:t> relay, Visa IIS  </a:t>
            </a:r>
            <a:r>
              <a:rPr lang="en-US" baseline="0" dirty="0" err="1" smtClean="0"/>
              <a:t>och</a:t>
            </a:r>
            <a:r>
              <a:rPr lang="en-US" baseline="0" dirty="0" smtClean="0"/>
              <a:t> </a:t>
            </a:r>
            <a:r>
              <a:rPr lang="en-US" baseline="0" dirty="0" err="1" smtClean="0"/>
              <a:t>att</a:t>
            </a:r>
            <a:r>
              <a:rPr lang="en-US" baseline="0" dirty="0" smtClean="0"/>
              <a:t> </a:t>
            </a:r>
            <a:r>
              <a:rPr lang="en-US" baseline="0" dirty="0" err="1" smtClean="0"/>
              <a:t>det</a:t>
            </a:r>
            <a:r>
              <a:rPr lang="en-US" baseline="0" dirty="0" smtClean="0"/>
              <a:t> </a:t>
            </a:r>
            <a:r>
              <a:rPr lang="en-US" baseline="0" dirty="0" err="1" smtClean="0"/>
              <a:t>skapats</a:t>
            </a:r>
            <a:r>
              <a:rPr lang="en-US" baseline="0" dirty="0" smtClean="0"/>
              <a:t> en IIS </a:t>
            </a:r>
            <a:r>
              <a:rPr lang="en-US" baseline="0" dirty="0" err="1" smtClean="0"/>
              <a:t>applikation</a:t>
            </a:r>
            <a:endParaRPr lang="en-US" baseline="0" dirty="0" smtClean="0"/>
          </a:p>
          <a:p>
            <a:r>
              <a:rPr lang="en-US" baseline="0" dirty="0" smtClean="0"/>
              <a:t>En relay </a:t>
            </a:r>
            <a:r>
              <a:rPr lang="en-US" baseline="0" dirty="0" err="1" smtClean="0"/>
              <a:t>motsvarar</a:t>
            </a:r>
            <a:r>
              <a:rPr lang="en-US" baseline="0" dirty="0" smtClean="0"/>
              <a:t> </a:t>
            </a:r>
            <a:r>
              <a:rPr lang="en-US" baseline="0" dirty="0" err="1" smtClean="0"/>
              <a:t>det</a:t>
            </a:r>
            <a:r>
              <a:rPr lang="en-US" baseline="0" dirty="0" smtClean="0"/>
              <a:t> del </a:t>
            </a:r>
            <a:r>
              <a:rPr lang="en-US" baseline="0" dirty="0" err="1" smtClean="0"/>
              <a:t>av</a:t>
            </a:r>
            <a:r>
              <a:rPr lang="en-US" baseline="0" dirty="0" smtClean="0"/>
              <a:t> </a:t>
            </a:r>
            <a:r>
              <a:rPr lang="en-US" baseline="0" dirty="0" err="1" smtClean="0"/>
              <a:t>ServiceBus</a:t>
            </a:r>
            <a:r>
              <a:rPr lang="en-US" baseline="0" dirty="0" smtClean="0"/>
              <a:t> </a:t>
            </a:r>
            <a:r>
              <a:rPr lang="en-US" baseline="0" dirty="0" err="1" smtClean="0"/>
              <a:t>namespacet</a:t>
            </a:r>
            <a:r>
              <a:rPr lang="en-US" baseline="0" dirty="0" smtClean="0"/>
              <a:t> </a:t>
            </a:r>
            <a:r>
              <a:rPr lang="en-US" baseline="0" dirty="0" err="1" smtClean="0"/>
              <a:t>som</a:t>
            </a:r>
            <a:r>
              <a:rPr lang="en-US" baseline="0" dirty="0" smtClean="0"/>
              <a:t> </a:t>
            </a:r>
            <a:r>
              <a:rPr lang="en-US" baseline="0" dirty="0" err="1" smtClean="0"/>
              <a:t>kommer</a:t>
            </a:r>
            <a:r>
              <a:rPr lang="en-US" baseline="0" dirty="0" smtClean="0"/>
              <a:t> </a:t>
            </a:r>
            <a:r>
              <a:rPr lang="en-US" baseline="0" dirty="0" err="1" smtClean="0"/>
              <a:t>att</a:t>
            </a:r>
            <a:r>
              <a:rPr lang="en-US" baseline="0" dirty="0" smtClean="0"/>
              <a:t> </a:t>
            </a:r>
            <a:r>
              <a:rPr lang="en-US" baseline="0" dirty="0" err="1" smtClean="0"/>
              <a:t>användas</a:t>
            </a:r>
            <a:r>
              <a:rPr lang="en-US" baseline="0" dirty="0" smtClean="0"/>
              <a:t> </a:t>
            </a:r>
            <a:r>
              <a:rPr lang="en-US" baseline="0" dirty="0" err="1" smtClean="0"/>
              <a:t>av</a:t>
            </a:r>
            <a:r>
              <a:rPr lang="en-US" baseline="0" dirty="0" smtClean="0"/>
              <a:t> de target </a:t>
            </a:r>
            <a:r>
              <a:rPr lang="en-US" baseline="0" dirty="0" err="1" smtClean="0"/>
              <a:t>som</a:t>
            </a:r>
            <a:r>
              <a:rPr lang="en-US" baseline="0" dirty="0" smtClean="0"/>
              <a:t> </a:t>
            </a:r>
            <a:r>
              <a:rPr lang="en-US" baseline="0" dirty="0" err="1" smtClean="0"/>
              <a:t>delar</a:t>
            </a:r>
            <a:r>
              <a:rPr lang="en-US" baseline="0" dirty="0" smtClean="0"/>
              <a:t> </a:t>
            </a:r>
            <a:r>
              <a:rPr lang="en-US" baseline="0" dirty="0" err="1" smtClean="0"/>
              <a:t>samma</a:t>
            </a:r>
            <a:r>
              <a:rPr lang="en-US" baseline="0" dirty="0" smtClean="0"/>
              <a:t> relay</a:t>
            </a:r>
          </a:p>
          <a:p>
            <a:r>
              <a:rPr lang="en-US" baseline="0" dirty="0" err="1" smtClean="0"/>
              <a:t>Skapa</a:t>
            </a:r>
            <a:r>
              <a:rPr lang="en-US" baseline="0" dirty="0" smtClean="0"/>
              <a:t> target </a:t>
            </a:r>
            <a:r>
              <a:rPr lang="en-US" baseline="0" dirty="0" err="1" smtClean="0"/>
              <a:t>som</a:t>
            </a:r>
            <a:r>
              <a:rPr lang="en-US" baseline="0" dirty="0" smtClean="0"/>
              <a:t> </a:t>
            </a:r>
            <a:r>
              <a:rPr lang="en-US" baseline="0" dirty="0" err="1" smtClean="0"/>
              <a:t>är</a:t>
            </a:r>
            <a:r>
              <a:rPr lang="en-US" baseline="0" dirty="0" smtClean="0"/>
              <a:t> </a:t>
            </a:r>
            <a:r>
              <a:rPr lang="en-US" baseline="0" dirty="0" err="1" smtClean="0"/>
              <a:t>ett</a:t>
            </a:r>
            <a:r>
              <a:rPr lang="en-US" baseline="0" dirty="0" smtClean="0"/>
              <a:t> </a:t>
            </a:r>
            <a:r>
              <a:rPr lang="en-US" baseline="0" dirty="0" err="1" smtClean="0"/>
              <a:t>godtyckligt</a:t>
            </a:r>
            <a:r>
              <a:rPr lang="en-US" baseline="0" dirty="0" smtClean="0"/>
              <a:t> </a:t>
            </a:r>
            <a:r>
              <a:rPr lang="en-US" baseline="0" dirty="0" err="1" smtClean="0"/>
              <a:t>namn</a:t>
            </a:r>
            <a:r>
              <a:rPr lang="en-US" baseline="0" dirty="0" smtClean="0"/>
              <a:t> </a:t>
            </a:r>
            <a:r>
              <a:rPr lang="en-US" baseline="0" dirty="0" err="1" smtClean="0"/>
              <a:t>som</a:t>
            </a:r>
            <a:r>
              <a:rPr lang="en-US" baseline="0" dirty="0" smtClean="0"/>
              <a:t> </a:t>
            </a:r>
            <a:r>
              <a:rPr lang="en-US" baseline="0" dirty="0" err="1" smtClean="0"/>
              <a:t>utgör</a:t>
            </a:r>
            <a:r>
              <a:rPr lang="en-US" baseline="0" dirty="0" smtClean="0"/>
              <a:t> den </a:t>
            </a:r>
            <a:r>
              <a:rPr lang="en-US" baseline="0" dirty="0" err="1" smtClean="0"/>
              <a:t>sista</a:t>
            </a:r>
            <a:r>
              <a:rPr lang="en-US" baseline="0" dirty="0" smtClean="0"/>
              <a:t> </a:t>
            </a:r>
            <a:r>
              <a:rPr lang="en-US" baseline="0" dirty="0" err="1" smtClean="0"/>
              <a:t>delen</a:t>
            </a:r>
            <a:r>
              <a:rPr lang="en-US" baseline="0" dirty="0" smtClean="0"/>
              <a:t> </a:t>
            </a:r>
            <a:r>
              <a:rPr lang="en-US" baseline="0" dirty="0" err="1" smtClean="0"/>
              <a:t>i</a:t>
            </a:r>
            <a:r>
              <a:rPr lang="en-US" baseline="0" dirty="0" smtClean="0"/>
              <a:t> en </a:t>
            </a:r>
            <a:r>
              <a:rPr lang="en-US" baseline="0" dirty="0" err="1" smtClean="0"/>
              <a:t>servicebus</a:t>
            </a:r>
            <a:r>
              <a:rPr lang="en-US" baseline="0" dirty="0" smtClean="0"/>
              <a:t> </a:t>
            </a:r>
            <a:r>
              <a:rPr lang="en-US" baseline="0" dirty="0" err="1" smtClean="0"/>
              <a:t>adress</a:t>
            </a:r>
            <a:endParaRPr lang="en-US" baseline="0" dirty="0" smtClean="0"/>
          </a:p>
          <a:p>
            <a:endParaRPr lang="en-US" baseline="0" dirty="0" smtClean="0"/>
          </a:p>
          <a:p>
            <a:r>
              <a:rPr lang="en-US" baseline="0" dirty="0" err="1" smtClean="0"/>
              <a:t>Kör</a:t>
            </a:r>
            <a:r>
              <a:rPr lang="en-US" baseline="0" dirty="0" smtClean="0"/>
              <a:t> </a:t>
            </a:r>
            <a:r>
              <a:rPr lang="en-US" baseline="0" dirty="0" err="1" smtClean="0"/>
              <a:t>vidare</a:t>
            </a:r>
            <a:r>
              <a:rPr lang="en-US" baseline="0" dirty="0" smtClean="0"/>
              <a:t> presentation</a:t>
            </a:r>
          </a:p>
          <a:p>
            <a:endParaRPr lang="en-US" baseline="0" dirty="0" smtClean="0"/>
          </a:p>
          <a:p>
            <a:r>
              <a:rPr lang="en-US" baseline="0" dirty="0" err="1" smtClean="0"/>
              <a:t>Öppna</a:t>
            </a:r>
            <a:r>
              <a:rPr lang="en-US" baseline="0" dirty="0" smtClean="0"/>
              <a:t> </a:t>
            </a:r>
            <a:r>
              <a:rPr lang="en-US" baseline="0" dirty="0" err="1" smtClean="0"/>
              <a:t>SAP_Demo</a:t>
            </a:r>
            <a:r>
              <a:rPr lang="en-US" baseline="0" dirty="0" smtClean="0"/>
              <a:t> Solution</a:t>
            </a:r>
          </a:p>
          <a:p>
            <a:r>
              <a:rPr lang="en-US" baseline="0" dirty="0" err="1" smtClean="0"/>
              <a:t>Solutionen</a:t>
            </a:r>
            <a:r>
              <a:rPr lang="en-US" baseline="0" dirty="0" smtClean="0"/>
              <a:t> </a:t>
            </a:r>
            <a:r>
              <a:rPr lang="en-US" baseline="0" dirty="0" err="1" smtClean="0"/>
              <a:t>innehåller</a:t>
            </a:r>
            <a:r>
              <a:rPr lang="en-US" baseline="0" dirty="0" smtClean="0"/>
              <a:t> </a:t>
            </a:r>
            <a:r>
              <a:rPr lang="en-US" baseline="0" dirty="0" err="1" smtClean="0"/>
              <a:t>ett</a:t>
            </a:r>
            <a:r>
              <a:rPr lang="en-US" baseline="0" dirty="0" smtClean="0"/>
              <a:t> </a:t>
            </a:r>
            <a:r>
              <a:rPr lang="en-US" baseline="0" dirty="0" err="1" smtClean="0"/>
              <a:t>antal</a:t>
            </a:r>
            <a:r>
              <a:rPr lang="en-US" baseline="0" dirty="0" smtClean="0"/>
              <a:t> </a:t>
            </a:r>
            <a:r>
              <a:rPr lang="en-US" baseline="0" dirty="0" err="1" smtClean="0"/>
              <a:t>förskapade</a:t>
            </a:r>
            <a:r>
              <a:rPr lang="en-US" baseline="0" dirty="0" smtClean="0"/>
              <a:t> </a:t>
            </a:r>
            <a:r>
              <a:rPr lang="en-US" baseline="0" dirty="0" err="1" smtClean="0"/>
              <a:t>artifakter</a:t>
            </a:r>
            <a:r>
              <a:rPr lang="en-US" baseline="0" dirty="0" smtClean="0"/>
              <a:t> </a:t>
            </a:r>
            <a:r>
              <a:rPr lang="en-US" baseline="0" dirty="0" err="1" smtClean="0"/>
              <a:t>för</a:t>
            </a:r>
            <a:r>
              <a:rPr lang="en-US" baseline="0" dirty="0" smtClean="0"/>
              <a:t> </a:t>
            </a:r>
            <a:r>
              <a:rPr lang="en-US" baseline="0" dirty="0" err="1" smtClean="0"/>
              <a:t>exponering</a:t>
            </a:r>
            <a:r>
              <a:rPr lang="en-US" baseline="0" dirty="0" smtClean="0"/>
              <a:t> </a:t>
            </a:r>
            <a:r>
              <a:rPr lang="en-US" baseline="0" dirty="0" err="1" smtClean="0"/>
              <a:t>av</a:t>
            </a:r>
            <a:r>
              <a:rPr lang="en-US" baseline="0" dirty="0" smtClean="0"/>
              <a:t> </a:t>
            </a:r>
            <a:r>
              <a:rPr lang="en-US" baseline="0" dirty="0" err="1" smtClean="0"/>
              <a:t>vår</a:t>
            </a:r>
            <a:r>
              <a:rPr lang="en-US" baseline="0" dirty="0" smtClean="0"/>
              <a:t> bridge, de </a:t>
            </a:r>
            <a:r>
              <a:rPr lang="en-US" baseline="0" dirty="0" err="1" smtClean="0"/>
              <a:t>externa</a:t>
            </a:r>
            <a:r>
              <a:rPr lang="en-US" baseline="0" dirty="0" smtClean="0"/>
              <a:t> </a:t>
            </a:r>
            <a:r>
              <a:rPr lang="en-US" baseline="0" dirty="0" err="1" smtClean="0"/>
              <a:t>formaten</a:t>
            </a:r>
            <a:endParaRPr lang="en-US" baseline="0" dirty="0" smtClean="0"/>
          </a:p>
          <a:p>
            <a:r>
              <a:rPr lang="en-US" baseline="0" dirty="0" err="1" smtClean="0"/>
              <a:t>Det</a:t>
            </a:r>
            <a:r>
              <a:rPr lang="en-US" baseline="0" dirty="0" smtClean="0"/>
              <a:t> </a:t>
            </a:r>
            <a:r>
              <a:rPr lang="en-US" baseline="0" dirty="0" err="1" smtClean="0"/>
              <a:t>först</a:t>
            </a:r>
            <a:r>
              <a:rPr lang="en-US" baseline="0" dirty="0" smtClean="0"/>
              <a:t> vi </a:t>
            </a:r>
            <a:r>
              <a:rPr lang="en-US" baseline="0" dirty="0" err="1" smtClean="0"/>
              <a:t>ska</a:t>
            </a:r>
            <a:r>
              <a:rPr lang="en-US" baseline="0" dirty="0" smtClean="0"/>
              <a:t> </a:t>
            </a:r>
            <a:r>
              <a:rPr lang="en-US" baseline="0" dirty="0" err="1" smtClean="0"/>
              <a:t>göra</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skapa</a:t>
            </a:r>
            <a:r>
              <a:rPr lang="en-US" baseline="0" dirty="0" smtClean="0"/>
              <a:t> </a:t>
            </a:r>
            <a:r>
              <a:rPr lang="en-US" baseline="0" dirty="0" err="1" smtClean="0"/>
              <a:t>upp</a:t>
            </a:r>
            <a:r>
              <a:rPr lang="en-US" baseline="0" dirty="0" smtClean="0"/>
              <a:t> SAP </a:t>
            </a:r>
            <a:r>
              <a:rPr lang="en-US" baseline="0" dirty="0" err="1" smtClean="0"/>
              <a:t>schemana</a:t>
            </a:r>
            <a:endParaRPr lang="en-US" baseline="0" dirty="0" smtClean="0"/>
          </a:p>
          <a:p>
            <a:r>
              <a:rPr lang="en-US" baseline="0" dirty="0" smtClean="0"/>
              <a:t>Vi </a:t>
            </a:r>
            <a:r>
              <a:rPr lang="en-US" baseline="0" dirty="0" err="1" smtClean="0"/>
              <a:t>behöver</a:t>
            </a:r>
            <a:r>
              <a:rPr lang="en-US" baseline="0" dirty="0" smtClean="0"/>
              <a:t> </a:t>
            </a:r>
            <a:r>
              <a:rPr lang="en-US" baseline="0" dirty="0" err="1" smtClean="0"/>
              <a:t>ange</a:t>
            </a:r>
            <a:r>
              <a:rPr lang="en-US" baseline="0" dirty="0" smtClean="0"/>
              <a:t> credentials, </a:t>
            </a:r>
            <a:r>
              <a:rPr lang="en-US" baseline="0" dirty="0" err="1" smtClean="0"/>
              <a:t>sen</a:t>
            </a:r>
            <a:r>
              <a:rPr lang="en-US" baseline="0" dirty="0" smtClean="0"/>
              <a:t> </a:t>
            </a:r>
            <a:r>
              <a:rPr lang="en-US" baseline="0" dirty="0" err="1" smtClean="0"/>
              <a:t>genereras</a:t>
            </a:r>
            <a:r>
              <a:rPr lang="en-US" baseline="0" dirty="0" smtClean="0"/>
              <a:t> </a:t>
            </a:r>
            <a:r>
              <a:rPr lang="en-US" baseline="0" dirty="0" err="1" smtClean="0"/>
              <a:t>det</a:t>
            </a:r>
            <a:r>
              <a:rPr lang="en-US" baseline="0" dirty="0" smtClean="0"/>
              <a:t> </a:t>
            </a:r>
            <a:r>
              <a:rPr lang="en-US" baseline="0" dirty="0" err="1" smtClean="0"/>
              <a:t>åt</a:t>
            </a:r>
            <a:r>
              <a:rPr lang="en-US" baseline="0" dirty="0" smtClean="0"/>
              <a:t> </a:t>
            </a:r>
            <a:r>
              <a:rPr lang="en-US" baseline="0" dirty="0" err="1" smtClean="0"/>
              <a:t>oss</a:t>
            </a:r>
            <a:endParaRPr lang="en-US" baseline="0" dirty="0" smtClean="0"/>
          </a:p>
          <a:p>
            <a:r>
              <a:rPr lang="en-US" baseline="0" dirty="0" smtClean="0"/>
              <a:t>Vi </a:t>
            </a:r>
            <a:r>
              <a:rPr lang="en-US" baseline="0" dirty="0" err="1" smtClean="0"/>
              <a:t>öppnar</a:t>
            </a:r>
            <a:r>
              <a:rPr lang="en-US" baseline="0" dirty="0" smtClean="0"/>
              <a:t> </a:t>
            </a:r>
            <a:r>
              <a:rPr lang="en-US" baseline="0" dirty="0" err="1" smtClean="0"/>
              <a:t>och</a:t>
            </a:r>
            <a:r>
              <a:rPr lang="en-US" baseline="0" dirty="0" smtClean="0"/>
              <a:t> </a:t>
            </a:r>
            <a:r>
              <a:rPr lang="en-US" baseline="0" dirty="0" err="1" smtClean="0"/>
              <a:t>kollar</a:t>
            </a:r>
            <a:r>
              <a:rPr lang="en-US" baseline="0" dirty="0" smtClean="0"/>
              <a:t> </a:t>
            </a:r>
            <a:r>
              <a:rPr lang="en-US" baseline="0" dirty="0" err="1" smtClean="0"/>
              <a:t>på</a:t>
            </a:r>
            <a:r>
              <a:rPr lang="en-US" baseline="0" dirty="0" smtClean="0"/>
              <a:t> </a:t>
            </a:r>
            <a:r>
              <a:rPr lang="en-US" baseline="0" dirty="0" err="1" smtClean="0"/>
              <a:t>schemana</a:t>
            </a:r>
            <a:r>
              <a:rPr lang="en-US" baseline="0" dirty="0" smtClean="0"/>
              <a:t> – </a:t>
            </a:r>
            <a:r>
              <a:rPr lang="en-US" baseline="0" dirty="0" err="1" smtClean="0"/>
              <a:t>där</a:t>
            </a:r>
            <a:r>
              <a:rPr lang="en-US" baseline="0" dirty="0" smtClean="0"/>
              <a:t> </a:t>
            </a:r>
            <a:r>
              <a:rPr lang="en-US" baseline="0" dirty="0" err="1" smtClean="0"/>
              <a:t>är</a:t>
            </a:r>
            <a:r>
              <a:rPr lang="en-US" baseline="0" dirty="0" smtClean="0"/>
              <a:t> </a:t>
            </a:r>
            <a:r>
              <a:rPr lang="en-US" baseline="0" dirty="0" err="1" smtClean="0"/>
              <a:t>det</a:t>
            </a:r>
            <a:r>
              <a:rPr lang="en-US" baseline="0" dirty="0" smtClean="0"/>
              <a:t> </a:t>
            </a:r>
            <a:r>
              <a:rPr lang="en-US" baseline="0" dirty="0" err="1" smtClean="0"/>
              <a:t>tydligt</a:t>
            </a:r>
            <a:r>
              <a:rPr lang="en-US" baseline="0" dirty="0" smtClean="0"/>
              <a:t> </a:t>
            </a:r>
            <a:r>
              <a:rPr lang="en-US" baseline="0" dirty="0" err="1" smtClean="0"/>
              <a:t>att</a:t>
            </a:r>
            <a:r>
              <a:rPr lang="en-US" baseline="0" dirty="0" smtClean="0"/>
              <a:t> </a:t>
            </a:r>
            <a:r>
              <a:rPr lang="en-US" baseline="0" dirty="0" err="1" smtClean="0"/>
              <a:t>dessa</a:t>
            </a:r>
            <a:r>
              <a:rPr lang="en-US" baseline="0" dirty="0" smtClean="0"/>
              <a:t> </a:t>
            </a:r>
            <a:r>
              <a:rPr lang="en-US" baseline="0" dirty="0" err="1" smtClean="0"/>
              <a:t>scheman</a:t>
            </a:r>
            <a:r>
              <a:rPr lang="en-US" baseline="0" dirty="0" smtClean="0"/>
              <a:t> </a:t>
            </a:r>
            <a:r>
              <a:rPr lang="en-US" baseline="0" dirty="0" err="1" smtClean="0"/>
              <a:t>inte</a:t>
            </a:r>
            <a:r>
              <a:rPr lang="en-US" baseline="0" dirty="0" smtClean="0"/>
              <a:t> </a:t>
            </a:r>
            <a:r>
              <a:rPr lang="en-US" baseline="0" dirty="0" err="1" smtClean="0"/>
              <a:t>är</a:t>
            </a:r>
            <a:r>
              <a:rPr lang="en-US" baseline="0" dirty="0" smtClean="0"/>
              <a:t> </a:t>
            </a:r>
            <a:r>
              <a:rPr lang="en-US" baseline="0" dirty="0" err="1" smtClean="0"/>
              <a:t>lämpliga</a:t>
            </a:r>
            <a:r>
              <a:rPr lang="en-US" baseline="0" dirty="0" smtClean="0"/>
              <a:t> </a:t>
            </a:r>
            <a:r>
              <a:rPr lang="en-US" baseline="0" dirty="0" err="1" smtClean="0"/>
              <a:t>webservice</a:t>
            </a:r>
            <a:r>
              <a:rPr lang="en-US" baseline="0" dirty="0" smtClean="0"/>
              <a:t> interface</a:t>
            </a:r>
          </a:p>
          <a:p>
            <a:r>
              <a:rPr lang="en-US" baseline="0" dirty="0" smtClean="0"/>
              <a:t>Visa schemas vi </a:t>
            </a:r>
            <a:r>
              <a:rPr lang="en-US" baseline="0" dirty="0" err="1" smtClean="0"/>
              <a:t>vill</a:t>
            </a:r>
            <a:r>
              <a:rPr lang="en-US" baseline="0" dirty="0" smtClean="0"/>
              <a:t> </a:t>
            </a:r>
            <a:r>
              <a:rPr lang="en-US" baseline="0" dirty="0" err="1" smtClean="0"/>
              <a:t>exponera</a:t>
            </a:r>
            <a:r>
              <a:rPr lang="en-US" baseline="0" dirty="0" smtClean="0"/>
              <a:t>, de </a:t>
            </a:r>
            <a:r>
              <a:rPr lang="en-US" baseline="0" dirty="0" err="1" smtClean="0"/>
              <a:t>förskapade</a:t>
            </a:r>
            <a:endParaRPr lang="en-US" baseline="0" dirty="0" smtClean="0"/>
          </a:p>
          <a:p>
            <a:r>
              <a:rPr lang="en-US" baseline="0" dirty="0" smtClean="0"/>
              <a:t>Visa </a:t>
            </a:r>
            <a:r>
              <a:rPr lang="en-US" baseline="0" dirty="0" err="1" smtClean="0"/>
              <a:t>mappningarna</a:t>
            </a:r>
            <a:r>
              <a:rPr lang="en-US" baseline="0" dirty="0" smtClean="0"/>
              <a:t>, </a:t>
            </a:r>
            <a:r>
              <a:rPr lang="en-US" baseline="0" dirty="0" err="1" smtClean="0"/>
              <a:t>prata</a:t>
            </a:r>
            <a:r>
              <a:rPr lang="en-US" baseline="0" dirty="0" smtClean="0"/>
              <a:t> </a:t>
            </a:r>
            <a:r>
              <a:rPr lang="en-US" baseline="0" dirty="0" err="1" smtClean="0"/>
              <a:t>om</a:t>
            </a:r>
            <a:r>
              <a:rPr lang="en-US" baseline="0" dirty="0" smtClean="0"/>
              <a:t> </a:t>
            </a:r>
            <a:r>
              <a:rPr lang="en-US" baseline="0" dirty="0" err="1" smtClean="0"/>
              <a:t>mappern</a:t>
            </a:r>
            <a:r>
              <a:rPr lang="en-US" baseline="0" dirty="0" smtClean="0"/>
              <a:t> </a:t>
            </a:r>
            <a:r>
              <a:rPr lang="en-US" baseline="0" dirty="0" err="1" smtClean="0"/>
              <a:t>och</a:t>
            </a:r>
            <a:r>
              <a:rPr lang="en-US" baseline="0" dirty="0" smtClean="0"/>
              <a:t> </a:t>
            </a:r>
            <a:r>
              <a:rPr lang="en-US" baseline="0" dirty="0" err="1" smtClean="0"/>
              <a:t>att</a:t>
            </a:r>
            <a:r>
              <a:rPr lang="en-US" baseline="0" dirty="0" smtClean="0"/>
              <a:t> </a:t>
            </a:r>
            <a:r>
              <a:rPr lang="en-US" baseline="0" dirty="0" err="1" smtClean="0"/>
              <a:t>detta</a:t>
            </a:r>
            <a:r>
              <a:rPr lang="en-US" baseline="0" dirty="0" smtClean="0"/>
              <a:t> </a:t>
            </a:r>
            <a:r>
              <a:rPr lang="en-US" baseline="0" dirty="0" err="1" smtClean="0"/>
              <a:t>grundar</a:t>
            </a:r>
            <a:r>
              <a:rPr lang="en-US" baseline="0" dirty="0" smtClean="0"/>
              <a:t> sig </a:t>
            </a:r>
            <a:r>
              <a:rPr lang="en-US" baseline="0" dirty="0" err="1" smtClean="0"/>
              <a:t>på</a:t>
            </a:r>
            <a:r>
              <a:rPr lang="en-US" baseline="0" dirty="0" smtClean="0"/>
              <a:t> </a:t>
            </a:r>
            <a:r>
              <a:rPr lang="en-US" baseline="0" dirty="0" err="1" smtClean="0"/>
              <a:t>samma</a:t>
            </a:r>
            <a:r>
              <a:rPr lang="en-US" baseline="0" dirty="0" smtClean="0"/>
              <a:t> mapper designer </a:t>
            </a:r>
            <a:r>
              <a:rPr lang="en-US" baseline="0" dirty="0" err="1" smtClean="0"/>
              <a:t>som</a:t>
            </a:r>
            <a:r>
              <a:rPr lang="en-US" baseline="0" dirty="0" smtClean="0"/>
              <a:t> BizTalk, men </a:t>
            </a:r>
            <a:r>
              <a:rPr lang="en-US" baseline="0" dirty="0" err="1" smtClean="0"/>
              <a:t>innehåller</a:t>
            </a:r>
            <a:r>
              <a:rPr lang="en-US" baseline="0" dirty="0" smtClean="0"/>
              <a:t> </a:t>
            </a:r>
            <a:r>
              <a:rPr lang="en-US" baseline="0" dirty="0" err="1" smtClean="0"/>
              <a:t>annan</a:t>
            </a:r>
            <a:r>
              <a:rPr lang="en-US" baseline="0" dirty="0" smtClean="0"/>
              <a:t> </a:t>
            </a:r>
            <a:r>
              <a:rPr lang="en-US" baseline="0" dirty="0" err="1" smtClean="0"/>
              <a:t>funktionalitet</a:t>
            </a:r>
            <a:endParaRPr lang="en-US" baseline="0" dirty="0" smtClean="0"/>
          </a:p>
          <a:p>
            <a:r>
              <a:rPr lang="en-US" baseline="0" dirty="0" err="1" smtClean="0"/>
              <a:t>Ett</a:t>
            </a:r>
            <a:r>
              <a:rPr lang="en-US" baseline="0" dirty="0" smtClean="0"/>
              <a:t> </a:t>
            </a:r>
            <a:r>
              <a:rPr lang="en-US" baseline="0" dirty="0" err="1" smtClean="0"/>
              <a:t>begränsat</a:t>
            </a:r>
            <a:r>
              <a:rPr lang="en-US" baseline="0" dirty="0" smtClean="0"/>
              <a:t> </a:t>
            </a:r>
            <a:r>
              <a:rPr lang="en-US" baseline="0" dirty="0" err="1" smtClean="0"/>
              <a:t>antal</a:t>
            </a:r>
            <a:r>
              <a:rPr lang="en-US" baseline="0" dirty="0" smtClean="0"/>
              <a:t> </a:t>
            </a:r>
            <a:r>
              <a:rPr lang="en-US" baseline="0" dirty="0" err="1" smtClean="0"/>
              <a:t>functoider</a:t>
            </a:r>
            <a:r>
              <a:rPr lang="en-US" baseline="0" dirty="0" smtClean="0"/>
              <a:t>, </a:t>
            </a:r>
            <a:r>
              <a:rPr lang="en-US" baseline="0" dirty="0" err="1" smtClean="0"/>
              <a:t>fler</a:t>
            </a:r>
            <a:r>
              <a:rPr lang="en-US" baseline="0" dirty="0" smtClean="0"/>
              <a:t> </a:t>
            </a:r>
            <a:r>
              <a:rPr lang="en-US" baseline="0" dirty="0" err="1" smtClean="0"/>
              <a:t>kommer</a:t>
            </a:r>
            <a:r>
              <a:rPr lang="en-US" baseline="0" dirty="0" smtClean="0"/>
              <a:t> </a:t>
            </a:r>
            <a:r>
              <a:rPr lang="en-US" baseline="0" dirty="0" err="1" smtClean="0"/>
              <a:t>sannolikt</a:t>
            </a:r>
            <a:r>
              <a:rPr lang="en-US" baseline="0" dirty="0" smtClean="0"/>
              <a:t> </a:t>
            </a:r>
            <a:r>
              <a:rPr lang="en-US" baseline="0" dirty="0" err="1" smtClean="0"/>
              <a:t>att</a:t>
            </a:r>
            <a:r>
              <a:rPr lang="en-US" baseline="0" dirty="0" smtClean="0"/>
              <a:t> </a:t>
            </a:r>
            <a:r>
              <a:rPr lang="en-US" baseline="0" dirty="0" err="1" smtClean="0"/>
              <a:t>komma</a:t>
            </a:r>
            <a:endParaRPr lang="en-US" baseline="0" dirty="0" smtClean="0"/>
          </a:p>
          <a:p>
            <a:r>
              <a:rPr lang="en-US" baseline="0" dirty="0" smtClean="0"/>
              <a:t>Dock </a:t>
            </a:r>
            <a:r>
              <a:rPr lang="en-US" baseline="0" dirty="0" err="1" smtClean="0"/>
              <a:t>finns</a:t>
            </a:r>
            <a:r>
              <a:rPr lang="en-US" baseline="0" dirty="0" smtClean="0"/>
              <a:t> </a:t>
            </a:r>
            <a:r>
              <a:rPr lang="en-US" baseline="0" dirty="0" err="1" smtClean="0"/>
              <a:t>och</a:t>
            </a:r>
            <a:r>
              <a:rPr lang="en-US" baseline="0" dirty="0" smtClean="0"/>
              <a:t> </a:t>
            </a:r>
            <a:r>
              <a:rPr lang="en-US" baseline="0" dirty="0" err="1" smtClean="0"/>
              <a:t>planeras</a:t>
            </a:r>
            <a:r>
              <a:rPr lang="en-US" baseline="0" dirty="0" smtClean="0"/>
              <a:t> </a:t>
            </a:r>
            <a:r>
              <a:rPr lang="en-US" baseline="0" dirty="0" err="1" smtClean="0"/>
              <a:t>inte</a:t>
            </a:r>
            <a:r>
              <a:rPr lang="en-US" baseline="0" dirty="0" smtClean="0"/>
              <a:t> </a:t>
            </a:r>
            <a:r>
              <a:rPr lang="en-US" baseline="0" dirty="0" err="1" smtClean="0"/>
              <a:t>för</a:t>
            </a:r>
            <a:r>
              <a:rPr lang="en-US" baseline="0" dirty="0" smtClean="0"/>
              <a:t> </a:t>
            </a:r>
            <a:r>
              <a:rPr lang="en-US" baseline="0" dirty="0" err="1" smtClean="0"/>
              <a:t>någon</a:t>
            </a:r>
            <a:r>
              <a:rPr lang="en-US" baseline="0" dirty="0" smtClean="0"/>
              <a:t> scripting functoid</a:t>
            </a:r>
          </a:p>
          <a:p>
            <a:r>
              <a:rPr lang="en-US" baseline="0" dirty="0" err="1" smtClean="0"/>
              <a:t>Betalningsmodell</a:t>
            </a:r>
            <a:r>
              <a:rPr lang="en-US" baseline="0" dirty="0" smtClean="0"/>
              <a:t> transfer men </a:t>
            </a:r>
            <a:r>
              <a:rPr lang="en-US" baseline="0" dirty="0" err="1" smtClean="0"/>
              <a:t>inte</a:t>
            </a:r>
            <a:r>
              <a:rPr lang="en-US" baseline="0" dirty="0" smtClean="0"/>
              <a:t> compute</a:t>
            </a:r>
          </a:p>
          <a:p>
            <a:r>
              <a:rPr lang="en-US" baseline="0" dirty="0" err="1" smtClean="0"/>
              <a:t>Öppna</a:t>
            </a:r>
            <a:r>
              <a:rPr lang="en-US" baseline="0" dirty="0" smtClean="0"/>
              <a:t> Bridge </a:t>
            </a:r>
            <a:r>
              <a:rPr lang="en-US" baseline="0" dirty="0" err="1" smtClean="0"/>
              <a:t>konfiguration</a:t>
            </a:r>
            <a:endParaRPr lang="en-US" baseline="0" dirty="0" smtClean="0"/>
          </a:p>
          <a:p>
            <a:r>
              <a:rPr lang="en-US" baseline="0" dirty="0" smtClean="0"/>
              <a:t>Vi </a:t>
            </a:r>
            <a:r>
              <a:rPr lang="en-US" baseline="0" dirty="0" err="1" smtClean="0"/>
              <a:t>kan</a:t>
            </a:r>
            <a:r>
              <a:rPr lang="en-US" baseline="0" dirty="0" smtClean="0"/>
              <a:t> </a:t>
            </a:r>
            <a:r>
              <a:rPr lang="en-US" baseline="0" dirty="0" err="1" smtClean="0"/>
              <a:t>välja</a:t>
            </a:r>
            <a:r>
              <a:rPr lang="en-US" baseline="0" dirty="0" smtClean="0"/>
              <a:t> </a:t>
            </a:r>
            <a:r>
              <a:rPr lang="en-US" baseline="0" dirty="0" err="1" smtClean="0"/>
              <a:t>antingen</a:t>
            </a:r>
            <a:r>
              <a:rPr lang="en-US" baseline="0" dirty="0" smtClean="0"/>
              <a:t> </a:t>
            </a:r>
            <a:r>
              <a:rPr lang="en-US" baseline="0" dirty="0" err="1" smtClean="0"/>
              <a:t>att</a:t>
            </a:r>
            <a:r>
              <a:rPr lang="en-US" baseline="0" dirty="0" smtClean="0"/>
              <a:t> </a:t>
            </a:r>
            <a:r>
              <a:rPr lang="en-US" baseline="0" dirty="0" err="1" smtClean="0"/>
              <a:t>skapa</a:t>
            </a:r>
            <a:r>
              <a:rPr lang="en-US" baseline="0" dirty="0" smtClean="0"/>
              <a:t> en one-way </a:t>
            </a:r>
            <a:r>
              <a:rPr lang="en-US" baseline="0" dirty="0" err="1" smtClean="0"/>
              <a:t>eller</a:t>
            </a:r>
            <a:r>
              <a:rPr lang="en-US" baseline="0" dirty="0" smtClean="0"/>
              <a:t> two-way bridge</a:t>
            </a:r>
          </a:p>
          <a:p>
            <a:r>
              <a:rPr lang="en-US" baseline="0" dirty="0" smtClean="0"/>
              <a:t>Vi </a:t>
            </a:r>
            <a:r>
              <a:rPr lang="en-US" baseline="0" dirty="0" err="1" smtClean="0"/>
              <a:t>skapar</a:t>
            </a:r>
            <a:r>
              <a:rPr lang="en-US" baseline="0" dirty="0" smtClean="0"/>
              <a:t> two way</a:t>
            </a:r>
          </a:p>
          <a:p>
            <a:r>
              <a:rPr lang="en-US" baseline="0" dirty="0" err="1" smtClean="0"/>
              <a:t>Prata</a:t>
            </a:r>
            <a:r>
              <a:rPr lang="en-US" baseline="0" dirty="0" smtClean="0"/>
              <a:t> </a:t>
            </a:r>
            <a:r>
              <a:rPr lang="en-US" baseline="0" dirty="0" err="1" smtClean="0"/>
              <a:t>om</a:t>
            </a:r>
            <a:r>
              <a:rPr lang="en-US" baseline="0" dirty="0" smtClean="0"/>
              <a:t> </a:t>
            </a:r>
            <a:r>
              <a:rPr lang="en-US" baseline="0" dirty="0" err="1" smtClean="0"/>
              <a:t>innehållet</a:t>
            </a:r>
            <a:r>
              <a:rPr lang="en-US" baseline="0" dirty="0" smtClean="0"/>
              <a:t> I en bridge. VTR</a:t>
            </a:r>
          </a:p>
          <a:p>
            <a:r>
              <a:rPr lang="en-US" baseline="0" dirty="0" smtClean="0"/>
              <a:t>Vi </a:t>
            </a:r>
            <a:r>
              <a:rPr lang="en-US" baseline="0" dirty="0" err="1" smtClean="0"/>
              <a:t>ska</a:t>
            </a:r>
            <a:r>
              <a:rPr lang="en-US" baseline="0" dirty="0" smtClean="0"/>
              <a:t> </a:t>
            </a:r>
            <a:r>
              <a:rPr lang="en-US" baseline="0" dirty="0" err="1" smtClean="0"/>
              <a:t>välja</a:t>
            </a:r>
            <a:r>
              <a:rPr lang="en-US" baseline="0" dirty="0" smtClean="0"/>
              <a:t> </a:t>
            </a:r>
            <a:r>
              <a:rPr lang="en-US" baseline="0" dirty="0" err="1" smtClean="0"/>
              <a:t>vilka</a:t>
            </a:r>
            <a:r>
              <a:rPr lang="en-US" baseline="0" dirty="0" smtClean="0"/>
              <a:t> </a:t>
            </a:r>
            <a:r>
              <a:rPr lang="en-US" baseline="0" dirty="0" err="1" smtClean="0"/>
              <a:t>scheman</a:t>
            </a:r>
            <a:r>
              <a:rPr lang="en-US" baseline="0" dirty="0" smtClean="0"/>
              <a:t> </a:t>
            </a:r>
            <a:r>
              <a:rPr lang="en-US" baseline="0" dirty="0" err="1" smtClean="0"/>
              <a:t>som</a:t>
            </a:r>
            <a:r>
              <a:rPr lang="en-US" baseline="0" dirty="0" smtClean="0"/>
              <a:t> </a:t>
            </a:r>
            <a:r>
              <a:rPr lang="en-US" baseline="0" dirty="0" err="1" smtClean="0"/>
              <a:t>ska</a:t>
            </a:r>
            <a:r>
              <a:rPr lang="en-US" baseline="0" dirty="0" smtClean="0"/>
              <a:t> </a:t>
            </a:r>
            <a:r>
              <a:rPr lang="en-US" baseline="0" dirty="0" err="1" smtClean="0"/>
              <a:t>användas</a:t>
            </a:r>
            <a:r>
              <a:rPr lang="en-US" baseline="0" dirty="0" smtClean="0"/>
              <a:t>, </a:t>
            </a:r>
            <a:r>
              <a:rPr lang="en-US" baseline="0" dirty="0" err="1" smtClean="0"/>
              <a:t>hur</a:t>
            </a:r>
            <a:r>
              <a:rPr lang="en-US" baseline="0" dirty="0" smtClean="0"/>
              <a:t> </a:t>
            </a:r>
            <a:r>
              <a:rPr lang="en-US" baseline="0" dirty="0" err="1" smtClean="0"/>
              <a:t>vårt</a:t>
            </a:r>
            <a:r>
              <a:rPr lang="en-US" baseline="0" dirty="0" smtClean="0"/>
              <a:t> </a:t>
            </a:r>
            <a:r>
              <a:rPr lang="en-US" baseline="0" dirty="0" err="1" smtClean="0"/>
              <a:t>kontraktser</a:t>
            </a:r>
            <a:r>
              <a:rPr lang="en-US" baseline="0" dirty="0" smtClean="0"/>
              <a:t> </a:t>
            </a:r>
            <a:r>
              <a:rPr lang="en-US" baseline="0" dirty="0" err="1" smtClean="0"/>
              <a:t>ut</a:t>
            </a:r>
            <a:endParaRPr lang="en-US" baseline="0" dirty="0" smtClean="0"/>
          </a:p>
          <a:p>
            <a:r>
              <a:rPr lang="en-US" baseline="0" dirty="0" err="1" smtClean="0"/>
              <a:t>Lägg</a:t>
            </a:r>
            <a:r>
              <a:rPr lang="en-US" baseline="0" dirty="0" smtClean="0"/>
              <a:t> till </a:t>
            </a:r>
            <a:r>
              <a:rPr lang="en-US" baseline="0" dirty="0" err="1" smtClean="0"/>
              <a:t>transformeringar</a:t>
            </a:r>
            <a:endParaRPr lang="en-US" baseline="0" dirty="0" smtClean="0"/>
          </a:p>
          <a:p>
            <a:r>
              <a:rPr lang="en-US" baseline="0" dirty="0" smtClean="0"/>
              <a:t>Om man </a:t>
            </a:r>
            <a:r>
              <a:rPr lang="en-US" baseline="0" dirty="0" err="1" smtClean="0"/>
              <a:t>vill</a:t>
            </a:r>
            <a:r>
              <a:rPr lang="en-US" baseline="0" dirty="0" smtClean="0"/>
              <a:t> </a:t>
            </a:r>
            <a:r>
              <a:rPr lang="en-US" baseline="0" dirty="0" err="1" smtClean="0"/>
              <a:t>skulle</a:t>
            </a:r>
            <a:r>
              <a:rPr lang="en-US" baseline="0" dirty="0" smtClean="0"/>
              <a:t> man </a:t>
            </a:r>
            <a:r>
              <a:rPr lang="en-US" baseline="0" dirty="0" err="1" smtClean="0"/>
              <a:t>kunna</a:t>
            </a:r>
            <a:r>
              <a:rPr lang="en-US" baseline="0" dirty="0" smtClean="0"/>
              <a:t> </a:t>
            </a:r>
            <a:r>
              <a:rPr lang="en-US" baseline="0" dirty="0" err="1" smtClean="0"/>
              <a:t>göra</a:t>
            </a:r>
            <a:r>
              <a:rPr lang="en-US" baseline="0" dirty="0" smtClean="0"/>
              <a:t> Enrich – enrich </a:t>
            </a:r>
            <a:r>
              <a:rPr lang="en-US" baseline="0" dirty="0" err="1" smtClean="0"/>
              <a:t>betyder</a:t>
            </a:r>
            <a:r>
              <a:rPr lang="en-US" baseline="0" dirty="0" smtClean="0"/>
              <a:t> </a:t>
            </a:r>
            <a:r>
              <a:rPr lang="en-US" baseline="0" dirty="0" err="1" smtClean="0"/>
              <a:t>att</a:t>
            </a:r>
            <a:r>
              <a:rPr lang="en-US" baseline="0" dirty="0" smtClean="0"/>
              <a:t> </a:t>
            </a:r>
            <a:r>
              <a:rPr lang="en-US" baseline="0" dirty="0" err="1" smtClean="0"/>
              <a:t>lyfta</a:t>
            </a:r>
            <a:r>
              <a:rPr lang="en-US" baseline="0" dirty="0" smtClean="0"/>
              <a:t> </a:t>
            </a:r>
            <a:r>
              <a:rPr lang="en-US" baseline="0" dirty="0" err="1" smtClean="0"/>
              <a:t>upp</a:t>
            </a:r>
            <a:r>
              <a:rPr lang="en-US" baseline="0" dirty="0" smtClean="0"/>
              <a:t> </a:t>
            </a:r>
            <a:r>
              <a:rPr lang="en-US" baseline="0" dirty="0" err="1" smtClean="0"/>
              <a:t>det</a:t>
            </a:r>
            <a:r>
              <a:rPr lang="en-US" baseline="0" dirty="0" smtClean="0"/>
              <a:t> context </a:t>
            </a:r>
            <a:r>
              <a:rPr lang="en-US" baseline="0" dirty="0" err="1" smtClean="0"/>
              <a:t>för</a:t>
            </a:r>
            <a:r>
              <a:rPr lang="en-US" baseline="0" dirty="0" smtClean="0"/>
              <a:t> </a:t>
            </a:r>
            <a:r>
              <a:rPr lang="en-US" baseline="0" dirty="0" err="1" smtClean="0"/>
              <a:t>att</a:t>
            </a:r>
            <a:r>
              <a:rPr lang="en-US" baseline="0" dirty="0" smtClean="0"/>
              <a:t> </a:t>
            </a:r>
            <a:r>
              <a:rPr lang="en-US" baseline="0" dirty="0" err="1" smtClean="0"/>
              <a:t>tillgängliggöra</a:t>
            </a:r>
            <a:r>
              <a:rPr lang="en-US" baseline="0" dirty="0" smtClean="0"/>
              <a:t> </a:t>
            </a:r>
            <a:r>
              <a:rPr lang="en-US" baseline="0" dirty="0" err="1" smtClean="0"/>
              <a:t>det</a:t>
            </a:r>
            <a:r>
              <a:rPr lang="en-US" baseline="0" dirty="0" smtClean="0"/>
              <a:t> </a:t>
            </a:r>
            <a:r>
              <a:rPr lang="en-US" baseline="0" dirty="0" err="1" smtClean="0"/>
              <a:t>för</a:t>
            </a:r>
            <a:r>
              <a:rPr lang="en-US" baseline="0" dirty="0" smtClean="0"/>
              <a:t> t ex routing</a:t>
            </a:r>
          </a:p>
          <a:p>
            <a:r>
              <a:rPr lang="en-US" baseline="0" dirty="0" err="1" smtClean="0"/>
              <a:t>Tillbaka</a:t>
            </a:r>
            <a:r>
              <a:rPr lang="en-US" baseline="0" dirty="0" smtClean="0"/>
              <a:t> I </a:t>
            </a:r>
            <a:r>
              <a:rPr lang="en-US" baseline="0" dirty="0" err="1" smtClean="0"/>
              <a:t>designern</a:t>
            </a:r>
            <a:r>
              <a:rPr lang="en-US" baseline="0" dirty="0" smtClean="0"/>
              <a:t>, </a:t>
            </a:r>
            <a:r>
              <a:rPr lang="en-US" baseline="0" dirty="0" err="1" smtClean="0"/>
              <a:t>lägg</a:t>
            </a:r>
            <a:r>
              <a:rPr lang="en-US" baseline="0" dirty="0" smtClean="0"/>
              <a:t> </a:t>
            </a:r>
            <a:r>
              <a:rPr lang="en-US" baseline="0" dirty="0" err="1" smtClean="0"/>
              <a:t>ut</a:t>
            </a:r>
            <a:r>
              <a:rPr lang="en-US" baseline="0" dirty="0" smtClean="0"/>
              <a:t> en SAP LOB, </a:t>
            </a:r>
            <a:r>
              <a:rPr lang="en-US" baseline="0" dirty="0" err="1" smtClean="0"/>
              <a:t>koppla</a:t>
            </a:r>
            <a:r>
              <a:rPr lang="en-US" baseline="0" dirty="0" smtClean="0"/>
              <a:t> </a:t>
            </a:r>
            <a:r>
              <a:rPr lang="en-US" baseline="0" dirty="0" err="1" smtClean="0"/>
              <a:t>ihop</a:t>
            </a:r>
            <a:r>
              <a:rPr lang="en-US" baseline="0" dirty="0" smtClean="0"/>
              <a:t> </a:t>
            </a:r>
            <a:r>
              <a:rPr lang="en-US" baseline="0" dirty="0" err="1" smtClean="0"/>
              <a:t>dem</a:t>
            </a:r>
            <a:endParaRPr lang="en-US" baseline="0" dirty="0" smtClean="0"/>
          </a:p>
          <a:p>
            <a:r>
              <a:rPr lang="en-US" baseline="0" dirty="0" smtClean="0"/>
              <a:t>SAP LOB </a:t>
            </a:r>
            <a:r>
              <a:rPr lang="en-US" baseline="0" dirty="0" err="1" smtClean="0"/>
              <a:t>är</a:t>
            </a:r>
            <a:r>
              <a:rPr lang="en-US" baseline="0" dirty="0" smtClean="0"/>
              <a:t> en SOAP endpoint, </a:t>
            </a:r>
            <a:r>
              <a:rPr lang="en-US" baseline="0" dirty="0" err="1" smtClean="0"/>
              <a:t>för</a:t>
            </a:r>
            <a:r>
              <a:rPr lang="en-US" baseline="0" dirty="0" smtClean="0"/>
              <a:t> </a:t>
            </a:r>
            <a:r>
              <a:rPr lang="en-US" baseline="0" dirty="0" err="1" smtClean="0"/>
              <a:t>att</a:t>
            </a:r>
            <a:r>
              <a:rPr lang="en-US" baseline="0" dirty="0" smtClean="0"/>
              <a:t> </a:t>
            </a:r>
            <a:r>
              <a:rPr lang="en-US" baseline="0" dirty="0" err="1" smtClean="0"/>
              <a:t>veta</a:t>
            </a:r>
            <a:r>
              <a:rPr lang="en-US" baseline="0" dirty="0" smtClean="0"/>
              <a:t> </a:t>
            </a:r>
            <a:r>
              <a:rPr lang="en-US" baseline="0" dirty="0" err="1" smtClean="0"/>
              <a:t>vilken</a:t>
            </a:r>
            <a:r>
              <a:rPr lang="en-US" baseline="0" dirty="0" smtClean="0"/>
              <a:t> operation </a:t>
            </a:r>
            <a:r>
              <a:rPr lang="en-US" baseline="0" dirty="0" err="1" smtClean="0"/>
              <a:t>som</a:t>
            </a:r>
            <a:r>
              <a:rPr lang="en-US" baseline="0" dirty="0" smtClean="0"/>
              <a:t> vi </a:t>
            </a:r>
            <a:r>
              <a:rPr lang="en-US" baseline="0" dirty="0" err="1" smtClean="0"/>
              <a:t>ska</a:t>
            </a:r>
            <a:r>
              <a:rPr lang="en-US" baseline="0" dirty="0" smtClean="0"/>
              <a:t> </a:t>
            </a:r>
            <a:r>
              <a:rPr lang="en-US" baseline="0" dirty="0" err="1" smtClean="0"/>
              <a:t>använda</a:t>
            </a:r>
            <a:r>
              <a:rPr lang="en-US" baseline="0" dirty="0" smtClean="0"/>
              <a:t> </a:t>
            </a:r>
            <a:r>
              <a:rPr lang="en-US" baseline="0" dirty="0" err="1" smtClean="0"/>
              <a:t>kan</a:t>
            </a:r>
            <a:r>
              <a:rPr lang="en-US" baseline="0" dirty="0" smtClean="0"/>
              <a:t> vi </a:t>
            </a:r>
            <a:r>
              <a:rPr lang="en-US" baseline="0" dirty="0" err="1" smtClean="0"/>
              <a:t>kolla</a:t>
            </a:r>
            <a:r>
              <a:rPr lang="en-US" baseline="0" dirty="0" smtClean="0"/>
              <a:t> </a:t>
            </a:r>
            <a:r>
              <a:rPr lang="en-US" baseline="0" dirty="0" err="1" smtClean="0"/>
              <a:t>vår</a:t>
            </a:r>
            <a:r>
              <a:rPr lang="en-US" baseline="0" dirty="0" smtClean="0"/>
              <a:t> LOB target</a:t>
            </a:r>
          </a:p>
          <a:p>
            <a:r>
              <a:rPr lang="en-US" baseline="0" dirty="0" smtClean="0"/>
              <a:t>Vi </a:t>
            </a:r>
            <a:r>
              <a:rPr lang="en-US" baseline="0" dirty="0" err="1" smtClean="0"/>
              <a:t>behöver</a:t>
            </a:r>
            <a:r>
              <a:rPr lang="en-US" baseline="0" dirty="0" smtClean="0"/>
              <a:t> sedan </a:t>
            </a:r>
            <a:r>
              <a:rPr lang="en-US" baseline="0" dirty="0" err="1" smtClean="0"/>
              <a:t>konfigurera</a:t>
            </a:r>
            <a:r>
              <a:rPr lang="en-US" baseline="0" dirty="0" smtClean="0"/>
              <a:t> connection med den </a:t>
            </a:r>
            <a:r>
              <a:rPr lang="en-US" baseline="0" dirty="0" err="1" smtClean="0"/>
              <a:t>operationen</a:t>
            </a:r>
            <a:r>
              <a:rPr lang="en-US" baseline="0" dirty="0" smtClean="0"/>
              <a:t>, en Route Action</a:t>
            </a:r>
          </a:p>
          <a:p>
            <a:r>
              <a:rPr lang="en-US" baseline="0" dirty="0" err="1" smtClean="0"/>
              <a:t>Och</a:t>
            </a:r>
            <a:r>
              <a:rPr lang="en-US" baseline="0" dirty="0" smtClean="0"/>
              <a:t> </a:t>
            </a:r>
            <a:r>
              <a:rPr lang="en-US" baseline="0" dirty="0" err="1" smtClean="0"/>
              <a:t>ett</a:t>
            </a:r>
            <a:r>
              <a:rPr lang="en-US" baseline="0" dirty="0" smtClean="0"/>
              <a:t> Filter condition, 1 == 1, </a:t>
            </a:r>
            <a:r>
              <a:rPr lang="en-US" baseline="0" dirty="0" err="1" smtClean="0"/>
              <a:t>eller</a:t>
            </a:r>
            <a:r>
              <a:rPr lang="en-US" baseline="0" dirty="0" smtClean="0"/>
              <a:t> </a:t>
            </a:r>
            <a:r>
              <a:rPr lang="en-US" baseline="0" dirty="0" err="1" smtClean="0"/>
              <a:t>så</a:t>
            </a:r>
            <a:r>
              <a:rPr lang="en-US" baseline="0" dirty="0" smtClean="0"/>
              <a:t> </a:t>
            </a:r>
            <a:r>
              <a:rPr lang="en-US" baseline="0" dirty="0" err="1" smtClean="0"/>
              <a:t>skulle</a:t>
            </a:r>
            <a:r>
              <a:rPr lang="en-US" baseline="0" dirty="0" smtClean="0"/>
              <a:t> vi </a:t>
            </a:r>
            <a:r>
              <a:rPr lang="en-US" baseline="0" dirty="0" err="1" smtClean="0"/>
              <a:t>kunna</a:t>
            </a:r>
            <a:r>
              <a:rPr lang="en-US" baseline="0" dirty="0" smtClean="0"/>
              <a:t> </a:t>
            </a:r>
            <a:r>
              <a:rPr lang="en-US" baseline="0" dirty="0" err="1" smtClean="0"/>
              <a:t>filtrera</a:t>
            </a:r>
            <a:r>
              <a:rPr lang="en-US" baseline="0" dirty="0" smtClean="0"/>
              <a:t> </a:t>
            </a:r>
            <a:r>
              <a:rPr lang="en-US" baseline="0" dirty="0" err="1" smtClean="0"/>
              <a:t>på</a:t>
            </a:r>
            <a:r>
              <a:rPr lang="en-US" baseline="0" dirty="0" smtClean="0"/>
              <a:t> </a:t>
            </a:r>
            <a:r>
              <a:rPr lang="en-US" baseline="0" dirty="0" err="1" smtClean="0"/>
              <a:t>saker</a:t>
            </a:r>
            <a:r>
              <a:rPr lang="en-US" baseline="0" dirty="0" smtClean="0"/>
              <a:t> </a:t>
            </a:r>
            <a:r>
              <a:rPr lang="en-US" baseline="0" dirty="0" err="1" smtClean="0"/>
              <a:t>som</a:t>
            </a:r>
            <a:r>
              <a:rPr lang="en-US" baseline="0" dirty="0" smtClean="0"/>
              <a:t> </a:t>
            </a:r>
            <a:r>
              <a:rPr lang="en-US" baseline="0" dirty="0" err="1" smtClean="0"/>
              <a:t>har</a:t>
            </a:r>
            <a:r>
              <a:rPr lang="en-US" baseline="0" dirty="0" smtClean="0"/>
              <a:t> </a:t>
            </a:r>
            <a:r>
              <a:rPr lang="en-US" baseline="0" dirty="0" err="1" smtClean="0"/>
              <a:t>gjorts</a:t>
            </a:r>
            <a:r>
              <a:rPr lang="en-US" baseline="0" dirty="0" smtClean="0"/>
              <a:t> enrich </a:t>
            </a:r>
            <a:r>
              <a:rPr lang="en-US" baseline="0" dirty="0" err="1" smtClean="0"/>
              <a:t>på</a:t>
            </a:r>
            <a:endParaRPr lang="en-US" baseline="0" dirty="0" smtClean="0"/>
          </a:p>
          <a:p>
            <a:r>
              <a:rPr lang="en-US" baseline="0" dirty="0" smtClean="0"/>
              <a:t>Den </a:t>
            </a:r>
            <a:r>
              <a:rPr lang="en-US" baseline="0" dirty="0" err="1" smtClean="0"/>
              <a:t>sista</a:t>
            </a:r>
            <a:r>
              <a:rPr lang="en-US" baseline="0" dirty="0" smtClean="0"/>
              <a:t> </a:t>
            </a:r>
            <a:r>
              <a:rPr lang="en-US" baseline="0" dirty="0" err="1" smtClean="0"/>
              <a:t>konfigurationen</a:t>
            </a:r>
            <a:r>
              <a:rPr lang="en-US" baseline="0" dirty="0" smtClean="0"/>
              <a:t> </a:t>
            </a:r>
            <a:r>
              <a:rPr lang="en-US" baseline="0" dirty="0" err="1" smtClean="0"/>
              <a:t>är</a:t>
            </a:r>
            <a:r>
              <a:rPr lang="en-US" baseline="0" dirty="0" smtClean="0"/>
              <a:t> </a:t>
            </a:r>
            <a:r>
              <a:rPr lang="en-US" baseline="0" dirty="0" err="1" smtClean="0"/>
              <a:t>att</a:t>
            </a:r>
            <a:r>
              <a:rPr lang="en-US" baseline="0" dirty="0" smtClean="0"/>
              <a:t> </a:t>
            </a:r>
            <a:r>
              <a:rPr lang="en-US" baseline="0" dirty="0" err="1" smtClean="0"/>
              <a:t>tala</a:t>
            </a:r>
            <a:r>
              <a:rPr lang="en-US" baseline="0" dirty="0" smtClean="0"/>
              <a:t> </a:t>
            </a:r>
            <a:r>
              <a:rPr lang="en-US" baseline="0" dirty="0" err="1" smtClean="0"/>
              <a:t>om</a:t>
            </a:r>
            <a:r>
              <a:rPr lang="en-US" baseline="0" dirty="0" smtClean="0"/>
              <a:t> </a:t>
            </a:r>
            <a:r>
              <a:rPr lang="en-US" baseline="0" dirty="0" err="1" smtClean="0"/>
              <a:t>vilken</a:t>
            </a:r>
            <a:r>
              <a:rPr lang="en-US" baseline="0" dirty="0" smtClean="0"/>
              <a:t> </a:t>
            </a:r>
            <a:r>
              <a:rPr lang="en-US" baseline="0" dirty="0" err="1" smtClean="0"/>
              <a:t>bakomliggande</a:t>
            </a:r>
            <a:r>
              <a:rPr lang="en-US" baseline="0" dirty="0" smtClean="0"/>
              <a:t> endpoint </a:t>
            </a:r>
            <a:r>
              <a:rPr lang="en-US" baseline="0" dirty="0" err="1" smtClean="0"/>
              <a:t>som</a:t>
            </a:r>
            <a:r>
              <a:rPr lang="en-US" baseline="0" dirty="0" smtClean="0"/>
              <a:t> </a:t>
            </a:r>
            <a:r>
              <a:rPr lang="en-US" baseline="0" dirty="0" err="1" smtClean="0"/>
              <a:t>vår</a:t>
            </a:r>
            <a:r>
              <a:rPr lang="en-US" baseline="0" dirty="0" smtClean="0"/>
              <a:t> SAP LOB </a:t>
            </a:r>
            <a:r>
              <a:rPr lang="en-US" baseline="0" dirty="0" err="1" smtClean="0"/>
              <a:t>ska</a:t>
            </a:r>
            <a:r>
              <a:rPr lang="en-US" baseline="0" dirty="0" smtClean="0"/>
              <a:t> </a:t>
            </a:r>
            <a:r>
              <a:rPr lang="en-US" baseline="0" dirty="0" err="1" smtClean="0"/>
              <a:t>ansluta</a:t>
            </a:r>
            <a:r>
              <a:rPr lang="en-US" baseline="0" dirty="0" smtClean="0"/>
              <a:t> mot, </a:t>
            </a:r>
            <a:r>
              <a:rPr lang="en-US" baseline="0" dirty="0" err="1" smtClean="0"/>
              <a:t>vilket</a:t>
            </a:r>
            <a:r>
              <a:rPr lang="en-US" baseline="0" dirty="0" smtClean="0"/>
              <a:t> </a:t>
            </a:r>
            <a:r>
              <a:rPr lang="en-US" baseline="0" dirty="0" err="1" smtClean="0"/>
              <a:t>är</a:t>
            </a:r>
            <a:r>
              <a:rPr lang="en-US" baseline="0" dirty="0" smtClean="0"/>
              <a:t> den </a:t>
            </a:r>
            <a:r>
              <a:rPr lang="en-US" baseline="0" dirty="0" err="1" smtClean="0"/>
              <a:t>relativa</a:t>
            </a:r>
            <a:r>
              <a:rPr lang="en-US" baseline="0" dirty="0" smtClean="0"/>
              <a:t> </a:t>
            </a:r>
            <a:r>
              <a:rPr lang="en-US" baseline="0" dirty="0" err="1" smtClean="0"/>
              <a:t>adressen</a:t>
            </a:r>
            <a:r>
              <a:rPr lang="en-US" baseline="0" dirty="0" smtClean="0"/>
              <a:t> till den LOB target vi </a:t>
            </a:r>
            <a:r>
              <a:rPr lang="en-US" baseline="0" dirty="0" err="1" smtClean="0"/>
              <a:t>skapat</a:t>
            </a:r>
            <a:endParaRPr lang="en-US" baseline="0" dirty="0" smtClean="0"/>
          </a:p>
          <a:p>
            <a:r>
              <a:rPr lang="en-US" baseline="0" dirty="0" err="1" smtClean="0"/>
              <a:t>Gå</a:t>
            </a:r>
            <a:r>
              <a:rPr lang="en-US" baseline="0" dirty="0" smtClean="0"/>
              <a:t> till </a:t>
            </a:r>
            <a:r>
              <a:rPr lang="en-US" baseline="0" dirty="0" err="1" smtClean="0"/>
              <a:t>projeket</a:t>
            </a:r>
            <a:r>
              <a:rPr lang="en-US" baseline="0" dirty="0" smtClean="0"/>
              <a:t> </a:t>
            </a:r>
            <a:r>
              <a:rPr lang="en-US" baseline="0" dirty="0" err="1" smtClean="0"/>
              <a:t>och</a:t>
            </a:r>
            <a:r>
              <a:rPr lang="en-US" baseline="0" dirty="0" smtClean="0"/>
              <a:t> visa Deploy, men vi </a:t>
            </a:r>
            <a:r>
              <a:rPr lang="en-US" baseline="0" dirty="0" err="1" smtClean="0"/>
              <a:t>gör</a:t>
            </a:r>
            <a:r>
              <a:rPr lang="en-US" baseline="0" dirty="0" smtClean="0"/>
              <a:t> </a:t>
            </a:r>
            <a:r>
              <a:rPr lang="en-US" baseline="0" dirty="0" err="1" smtClean="0"/>
              <a:t>det</a:t>
            </a:r>
            <a:r>
              <a:rPr lang="en-US" baseline="0" dirty="0" smtClean="0"/>
              <a:t> </a:t>
            </a:r>
            <a:r>
              <a:rPr lang="en-US" baseline="0" dirty="0" err="1" smtClean="0"/>
              <a:t>inte</a:t>
            </a:r>
            <a:r>
              <a:rPr lang="en-US" baseline="0" dirty="0" smtClean="0"/>
              <a:t>…. </a:t>
            </a:r>
            <a:r>
              <a:rPr lang="en-US" baseline="0" dirty="0" err="1" smtClean="0"/>
              <a:t>Det</a:t>
            </a:r>
            <a:r>
              <a:rPr lang="en-US" baseline="0" dirty="0" smtClean="0"/>
              <a:t> </a:t>
            </a:r>
            <a:r>
              <a:rPr lang="en-US" baseline="0" dirty="0" err="1" smtClean="0"/>
              <a:t>är</a:t>
            </a:r>
            <a:r>
              <a:rPr lang="en-US" baseline="0" dirty="0" smtClean="0"/>
              <a:t> </a:t>
            </a:r>
            <a:r>
              <a:rPr lang="en-US" baseline="0" dirty="0" err="1" smtClean="0"/>
              <a:t>redan</a:t>
            </a:r>
            <a:r>
              <a:rPr lang="en-US" baseline="0" dirty="0" smtClean="0"/>
              <a:t> </a:t>
            </a:r>
            <a:r>
              <a:rPr lang="en-US" baseline="0" dirty="0" err="1" smtClean="0"/>
              <a:t>deployat</a:t>
            </a:r>
            <a:endParaRPr lang="en-US" baseline="0" dirty="0" smtClean="0"/>
          </a:p>
          <a:p>
            <a:endParaRPr lang="en-US" baseline="0" dirty="0" smtClean="0"/>
          </a:p>
          <a:p>
            <a:r>
              <a:rPr lang="en-US" baseline="0" dirty="0" err="1" smtClean="0"/>
              <a:t>Kör</a:t>
            </a:r>
            <a:r>
              <a:rPr lang="en-US" baseline="0" dirty="0" smtClean="0"/>
              <a:t> </a:t>
            </a:r>
            <a:r>
              <a:rPr lang="en-US" baseline="0" dirty="0" err="1" smtClean="0"/>
              <a:t>demot</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Demo</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1542422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extLst>
      <p:ext uri="{BB962C8B-B14F-4D97-AF65-F5344CB8AC3E}">
        <p14:creationId xmlns:p14="http://schemas.microsoft.com/office/powerpoint/2010/main" val="168570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11</a:t>
            </a:fld>
            <a:endParaRPr lang="en-GB"/>
          </a:p>
        </p:txBody>
      </p:sp>
    </p:spTree>
    <p:extLst>
      <p:ext uri="{BB962C8B-B14F-4D97-AF65-F5344CB8AC3E}">
        <p14:creationId xmlns:p14="http://schemas.microsoft.com/office/powerpoint/2010/main" val="280671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Johan </a:t>
            </a:r>
            <a:r>
              <a:rPr lang="en-US" dirty="0" err="1" smtClean="0"/>
              <a:t>pratar</a:t>
            </a: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7818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Johan </a:t>
            </a:r>
            <a:r>
              <a:rPr lang="en-US" dirty="0" err="1" smtClean="0"/>
              <a:t>pratar</a:t>
            </a: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7818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Johan </a:t>
            </a:r>
            <a:r>
              <a:rPr lang="en-US" dirty="0" err="1" smtClean="0"/>
              <a:t>pratar</a:t>
            </a: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7818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Johan </a:t>
            </a:r>
            <a:r>
              <a:rPr lang="en-US" dirty="0" err="1" smtClean="0"/>
              <a:t>pratar</a:t>
            </a: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7818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519127" y="228603"/>
            <a:ext cx="11149013" cy="7502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27"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y take on nextperience">
    <p:bg>
      <p:bgPr>
        <a:solidFill>
          <a:srgbClr val="9B4F9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71314" y="1815082"/>
            <a:ext cx="11228440" cy="747897"/>
          </a:xfrm>
        </p:spPr>
        <p:txBody>
          <a:bodyPr/>
          <a:lstStyle>
            <a:lvl1pPr marL="0" indent="0">
              <a:buNone/>
              <a:defRPr sz="5400" i="0" spc="-100" baseline="0">
                <a:gradFill>
                  <a:gsLst>
                    <a:gs pos="0">
                      <a:schemeClr val="tx1"/>
                    </a:gs>
                    <a:gs pos="100000">
                      <a:schemeClr val="tx1"/>
                    </a:gs>
                  </a:gsLst>
                  <a:lin ang="5400000" scaled="0"/>
                </a:gradFill>
                <a:latin typeface="Segoe UI Light" pitchFamily="34" charset="0"/>
              </a:defRPr>
            </a:lvl1pPr>
          </a:lstStyle>
          <a:p>
            <a:pPr lvl="0"/>
            <a:r>
              <a:rPr lang="en-US" dirty="0" smtClean="0"/>
              <a:t>What’s my </a:t>
            </a:r>
            <a:r>
              <a:rPr lang="en-US" dirty="0" err="1" smtClean="0"/>
              <a:t>nextperience</a:t>
            </a:r>
            <a:endParaRPr lang="en-US" dirty="0" smtClean="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5" y="1198563"/>
            <a:ext cx="5583238" cy="1326517"/>
          </a:xfrm>
        </p:spPr>
        <p:txBody>
          <a:bodyPr/>
          <a:lstStyle>
            <a:lvl1pPr marL="339898" indent="-339898">
              <a:lnSpc>
                <a:spcPct val="90000"/>
              </a:lnSpc>
              <a:defRPr sz="2000"/>
            </a:lvl1pPr>
            <a:lvl2pPr marL="673185" indent="-325350">
              <a:lnSpc>
                <a:spcPct val="90000"/>
              </a:lnSpc>
              <a:defRPr sz="1800"/>
            </a:lvl2pPr>
            <a:lvl3pPr marL="953569" indent="-288318">
              <a:lnSpc>
                <a:spcPct val="90000"/>
              </a:lnSpc>
              <a:defRPr sz="1600"/>
            </a:lvl3pPr>
            <a:lvl4pPr marL="1227340" indent="-273771">
              <a:lnSpc>
                <a:spcPct val="90000"/>
              </a:lnSpc>
              <a:defRPr sz="1400"/>
            </a:lvl4pPr>
            <a:lvl5pPr marL="1515658" indent="-280383">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198563"/>
            <a:ext cx="5638800" cy="1326517"/>
          </a:xfrm>
        </p:spPr>
        <p:txBody>
          <a:bodyPr/>
          <a:lstStyle>
            <a:lvl1pPr marL="347834" indent="-347834">
              <a:lnSpc>
                <a:spcPct val="90000"/>
              </a:lnSpc>
              <a:defRPr sz="2000"/>
            </a:lvl1pPr>
            <a:lvl2pPr marL="673185" indent="-339898">
              <a:lnSpc>
                <a:spcPct val="90000"/>
              </a:lnSpc>
              <a:defRPr sz="1800"/>
            </a:lvl2pPr>
            <a:lvl3pPr marL="961504" indent="-302868">
              <a:lnSpc>
                <a:spcPct val="90000"/>
              </a:lnSpc>
              <a:defRPr sz="1600"/>
            </a:lvl3pPr>
            <a:lvl4pPr marL="1227340" indent="-265836">
              <a:lnSpc>
                <a:spcPct val="90000"/>
              </a:lnSpc>
              <a:defRPr sz="1400"/>
            </a:lvl4pPr>
            <a:lvl5pPr marL="1515658" indent="-273771">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403158512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500" b="0">
                <a:latin typeface="Segoe UI Semibold" pitchFamily="34" charset="0"/>
              </a:defRPr>
            </a:lvl1pPr>
            <a:lvl2pPr marL="457078" indent="0">
              <a:buNone/>
              <a:defRPr sz="2000" b="1"/>
            </a:lvl2pPr>
            <a:lvl3pPr marL="914156" indent="0">
              <a:buNone/>
              <a:defRPr sz="1800" b="1"/>
            </a:lvl3pPr>
            <a:lvl4pPr marL="1371233" indent="0">
              <a:buNone/>
              <a:defRPr sz="1600" b="1"/>
            </a:lvl4pPr>
            <a:lvl5pPr marL="1828313" indent="0">
              <a:buNone/>
              <a:defRPr sz="1600" b="1"/>
            </a:lvl5pPr>
            <a:lvl6pPr marL="2285391" indent="0">
              <a:buNone/>
              <a:defRPr sz="1600" b="1"/>
            </a:lvl6pPr>
            <a:lvl7pPr marL="2742468" indent="0">
              <a:buNone/>
              <a:defRPr sz="1600" b="1"/>
            </a:lvl7pPr>
            <a:lvl8pPr marL="3199546" indent="0">
              <a:buNone/>
              <a:defRPr sz="1600" b="1"/>
            </a:lvl8pPr>
            <a:lvl9pPr marL="36566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055" y="1905000"/>
            <a:ext cx="5581784" cy="1394228"/>
          </a:xfrm>
        </p:spPr>
        <p:txBody>
          <a:bodyPr/>
          <a:lstStyle>
            <a:lvl1pPr marL="281706" indent="-281706">
              <a:defRPr sz="2000"/>
            </a:lvl1pPr>
            <a:lvl2pPr marL="562090" indent="-265836">
              <a:defRPr sz="1800"/>
            </a:lvl2pPr>
            <a:lvl3pPr marL="813378" indent="-243351">
              <a:defRPr sz="1600"/>
            </a:lvl3pPr>
            <a:lvl4pPr marL="1050116" indent="-228804">
              <a:defRPr sz="1600"/>
            </a:lvl4pPr>
            <a:lvl5pPr marL="1278920" indent="-206321">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500" b="1"/>
            </a:lvl1pPr>
            <a:lvl2pPr marL="457078" indent="0">
              <a:buNone/>
              <a:defRPr sz="2000" b="1"/>
            </a:lvl2pPr>
            <a:lvl3pPr marL="914156" indent="0">
              <a:buNone/>
              <a:defRPr sz="1800" b="1"/>
            </a:lvl3pPr>
            <a:lvl4pPr marL="1371233" indent="0">
              <a:buNone/>
              <a:defRPr sz="1600" b="1"/>
            </a:lvl4pPr>
            <a:lvl5pPr marL="1828313" indent="0">
              <a:buNone/>
              <a:defRPr sz="1600" b="1"/>
            </a:lvl5pPr>
            <a:lvl6pPr marL="2285391" indent="0">
              <a:buNone/>
              <a:defRPr sz="1600" b="1"/>
            </a:lvl6pPr>
            <a:lvl7pPr marL="2742468" indent="0">
              <a:buNone/>
              <a:defRPr sz="1600" b="1"/>
            </a:lvl7pPr>
            <a:lvl8pPr marL="3199546" indent="0">
              <a:buNone/>
              <a:defRPr sz="1600" b="1"/>
            </a:lvl8pPr>
            <a:lvl9pPr marL="36566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6" y="1905001"/>
            <a:ext cx="5608493" cy="1394228"/>
          </a:xfrm>
        </p:spPr>
        <p:txBody>
          <a:bodyPr/>
          <a:lstStyle>
            <a:lvl1pPr marL="296254" indent="-296254">
              <a:defRPr sz="2000"/>
            </a:lvl1pPr>
            <a:lvl2pPr marL="570025" indent="-273771">
              <a:defRPr sz="1800"/>
            </a:lvl2pPr>
            <a:lvl3pPr marL="821312" indent="-244674">
              <a:defRPr sz="1600"/>
            </a:lvl3pPr>
            <a:lvl4pPr marL="1050116" indent="-236740">
              <a:defRPr sz="1600"/>
            </a:lvl4pPr>
            <a:lvl5pPr marL="1278920" indent="-22086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1770648810"/>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58" y="6424112"/>
            <a:ext cx="398607"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73738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4214"/>
            <a:r>
              <a:rPr lang="en-US" sz="19900" dirty="0" smtClean="0">
                <a:solidFill>
                  <a:prstClr val="white">
                    <a:lumMod val="95000"/>
                  </a:prstClr>
                </a:solidFill>
              </a:rPr>
              <a:t>Azure </a:t>
            </a:r>
          </a:p>
          <a:p>
            <a:pPr defTabSz="914214"/>
            <a:r>
              <a:rPr lang="en-US" sz="19900" dirty="0" smtClean="0">
                <a:solidFill>
                  <a:prstClr val="white">
                    <a:lumMod val="95000"/>
                  </a:prstClr>
                </a:solidFill>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58" y="6424112"/>
            <a:ext cx="398607"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3227928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4214"/>
            <a:r>
              <a:rPr lang="en-US" sz="19900" dirty="0" smtClean="0">
                <a:solidFill>
                  <a:prstClr val="white">
                    <a:lumMod val="95000"/>
                  </a:prstClr>
                </a:solidFill>
              </a:rPr>
              <a:t>Azure </a:t>
            </a:r>
          </a:p>
          <a:p>
            <a:pPr defTabSz="914214"/>
            <a:r>
              <a:rPr lang="en-US" sz="19900" dirty="0" smtClean="0">
                <a:solidFill>
                  <a:prstClr val="white">
                    <a:lumMod val="95000"/>
                  </a:prstClr>
                </a:solidFill>
              </a:rPr>
              <a:t>Service Bus</a:t>
            </a:r>
          </a:p>
        </p:txBody>
      </p:sp>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58" y="6424112"/>
            <a:ext cx="398607"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200665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361483014"/>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5"/>
            <a:ext cx="11173090" cy="1334981"/>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359" tIns="76180" rIns="152359" bIns="76180"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1668732708"/>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44" y="1410936"/>
            <a:ext cx="10242549" cy="1523497"/>
          </a:xfrm>
        </p:spPr>
        <p:txBody>
          <a:bodyPr>
            <a:noAutofit/>
          </a:bodyPr>
          <a:lstStyle>
            <a:lvl1pPr>
              <a:lnSpc>
                <a:spcPct val="90000"/>
              </a:lnSpc>
              <a:defRPr sz="5900"/>
            </a:lvl1pPr>
          </a:lstStyle>
          <a:p>
            <a:r>
              <a:rPr lang="en-US" smtClean="0"/>
              <a:t>Click to edit Master title style</a:t>
            </a:r>
            <a:endParaRPr lang="en-US" dirty="0"/>
          </a:p>
        </p:txBody>
      </p:sp>
      <p:sp>
        <p:nvSpPr>
          <p:cNvPr id="13" name="Subtitle 2"/>
          <p:cNvSpPr>
            <a:spLocks noGrp="1"/>
          </p:cNvSpPr>
          <p:nvPr>
            <p:ph type="subTitle" idx="1"/>
          </p:nvPr>
        </p:nvSpPr>
        <p:spPr>
          <a:xfrm>
            <a:off x="969183" y="3429006"/>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9375" indent="0" algn="ctr">
              <a:buNone/>
              <a:defRPr>
                <a:solidFill>
                  <a:schemeClr val="tx1">
                    <a:tint val="75000"/>
                  </a:schemeClr>
                </a:solidFill>
              </a:defRPr>
            </a:lvl2pPr>
            <a:lvl3pPr marL="1218749" indent="0" algn="ctr">
              <a:buNone/>
              <a:defRPr>
                <a:solidFill>
                  <a:schemeClr val="tx1">
                    <a:tint val="75000"/>
                  </a:schemeClr>
                </a:solidFill>
              </a:defRPr>
            </a:lvl3pPr>
            <a:lvl4pPr marL="1828124" indent="0" algn="ctr">
              <a:buNone/>
              <a:defRPr>
                <a:solidFill>
                  <a:schemeClr val="tx1">
                    <a:tint val="75000"/>
                  </a:schemeClr>
                </a:solidFill>
              </a:defRPr>
            </a:lvl4pPr>
            <a:lvl5pPr marL="2437499" indent="0" algn="ctr">
              <a:buNone/>
              <a:defRPr>
                <a:solidFill>
                  <a:schemeClr val="tx1">
                    <a:tint val="75000"/>
                  </a:schemeClr>
                </a:solidFill>
              </a:defRPr>
            </a:lvl5pPr>
            <a:lvl6pPr marL="3046872" indent="0" algn="ctr">
              <a:buNone/>
              <a:defRPr>
                <a:solidFill>
                  <a:schemeClr val="tx1">
                    <a:tint val="75000"/>
                  </a:schemeClr>
                </a:solidFill>
              </a:defRPr>
            </a:lvl6pPr>
            <a:lvl7pPr marL="3656245" indent="0" algn="ctr">
              <a:buNone/>
              <a:defRPr>
                <a:solidFill>
                  <a:schemeClr val="tx1">
                    <a:tint val="75000"/>
                  </a:schemeClr>
                </a:solidFill>
              </a:defRPr>
            </a:lvl7pPr>
            <a:lvl8pPr marL="4265621" indent="0" algn="ctr">
              <a:buNone/>
              <a:defRPr>
                <a:solidFill>
                  <a:schemeClr val="tx1">
                    <a:tint val="75000"/>
                  </a:schemeClr>
                </a:solidFill>
              </a:defRPr>
            </a:lvl8pPr>
            <a:lvl9pPr marL="487499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9426366"/>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4" y="1447801"/>
            <a:ext cx="11149013" cy="133498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237880"/>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126" y="2663870"/>
            <a:ext cx="9323387" cy="649941"/>
          </a:xfrm>
        </p:spPr>
        <p:txBody>
          <a:bodyPr anchor="t" anchorCtr="0">
            <a:noAutofit/>
          </a:bodyPr>
          <a:lstStyle>
            <a:lvl1pPr>
              <a:lnSpc>
                <a:spcPct val="90000"/>
              </a:lnSpc>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1889131" y="3881741"/>
            <a:ext cx="9323389" cy="461665"/>
          </a:xfrm>
        </p:spPr>
        <p:txBody>
          <a:bodyPr>
            <a:noAutofit/>
          </a:bodyPr>
          <a:lstStyle>
            <a:lvl1pPr marL="0" indent="0" algn="l">
              <a:lnSpc>
                <a:spcPct val="90000"/>
              </a:lnSpc>
              <a:spcBef>
                <a:spcPts val="0"/>
              </a:spcBef>
              <a:buNone/>
              <a:defRPr sz="3700">
                <a:gradFill>
                  <a:gsLst>
                    <a:gs pos="0">
                      <a:schemeClr val="tx1"/>
                    </a:gs>
                    <a:gs pos="86000">
                      <a:schemeClr val="tx1"/>
                    </a:gs>
                  </a:gsLst>
                  <a:lin ang="5400000" scaled="0"/>
                </a:gradFill>
              </a:defRPr>
            </a:lvl1pPr>
            <a:lvl2pPr marL="609375" indent="0" algn="ctr">
              <a:buNone/>
              <a:defRPr>
                <a:solidFill>
                  <a:schemeClr val="tx1">
                    <a:tint val="75000"/>
                  </a:schemeClr>
                </a:solidFill>
              </a:defRPr>
            </a:lvl2pPr>
            <a:lvl3pPr marL="1218749" indent="0" algn="ctr">
              <a:buNone/>
              <a:defRPr>
                <a:solidFill>
                  <a:schemeClr val="tx1">
                    <a:tint val="75000"/>
                  </a:schemeClr>
                </a:solidFill>
              </a:defRPr>
            </a:lvl3pPr>
            <a:lvl4pPr marL="1828124" indent="0" algn="ctr">
              <a:buNone/>
              <a:defRPr>
                <a:solidFill>
                  <a:schemeClr val="tx1">
                    <a:tint val="75000"/>
                  </a:schemeClr>
                </a:solidFill>
              </a:defRPr>
            </a:lvl4pPr>
            <a:lvl5pPr marL="2437499" indent="0" algn="ctr">
              <a:buNone/>
              <a:defRPr>
                <a:solidFill>
                  <a:schemeClr val="tx1">
                    <a:tint val="75000"/>
                  </a:schemeClr>
                </a:solidFill>
              </a:defRPr>
            </a:lvl5pPr>
            <a:lvl6pPr marL="3046872" indent="0" algn="ctr">
              <a:buNone/>
              <a:defRPr>
                <a:solidFill>
                  <a:schemeClr val="tx1">
                    <a:tint val="75000"/>
                  </a:schemeClr>
                </a:solidFill>
              </a:defRPr>
            </a:lvl6pPr>
            <a:lvl7pPr marL="3656245" indent="0" algn="ctr">
              <a:buNone/>
              <a:defRPr>
                <a:solidFill>
                  <a:schemeClr val="tx1">
                    <a:tint val="75000"/>
                  </a:schemeClr>
                </a:solidFill>
              </a:defRPr>
            </a:lvl7pPr>
            <a:lvl8pPr marL="4265621" indent="0" algn="ctr">
              <a:buNone/>
              <a:defRPr>
                <a:solidFill>
                  <a:schemeClr val="tx1">
                    <a:tint val="75000"/>
                  </a:schemeClr>
                </a:solidFill>
              </a:defRPr>
            </a:lvl8pPr>
            <a:lvl9pPr marL="487499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1447800"/>
            <a:ext cx="10242551"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000" b="0" i="0" u="none" strike="noStrike" kern="1200" cap="none" spc="-20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40730118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4E91CE"/>
        </a:solidFill>
        <a:effectLst/>
      </p:bgPr>
    </p:bg>
    <p:spTree>
      <p:nvGrpSpPr>
        <p:cNvPr id="1" name=""/>
        <p:cNvGrpSpPr/>
        <p:nvPr/>
      </p:nvGrpSpPr>
      <p:grpSpPr>
        <a:xfrm>
          <a:off x="0" y="0"/>
          <a:ext cx="0" cy="0"/>
          <a:chOff x="0" y="0"/>
          <a:chExt cx="0" cy="0"/>
        </a:xfrm>
      </p:grpSpPr>
      <p:pic>
        <p:nvPicPr>
          <p:cNvPr id="1026" name="Picture 2" descr="C:\Users\Administrator\Documents\My Dropbox\TechDays 2012 PPT\td_logo_2012_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890"/>
          <a:stretch/>
        </p:blipFill>
        <p:spPr bwMode="auto">
          <a:xfrm>
            <a:off x="618006" y="568902"/>
            <a:ext cx="4527215" cy="16534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 1"/>
          <p:cNvGrpSpPr/>
          <p:nvPr userDrawn="1"/>
        </p:nvGrpSpPr>
        <p:grpSpPr>
          <a:xfrm>
            <a:off x="542027" y="5978754"/>
            <a:ext cx="4603179" cy="370568"/>
            <a:chOff x="542026" y="5950857"/>
            <a:chExt cx="4949707" cy="398465"/>
          </a:xfrm>
        </p:grpSpPr>
        <p:pic>
          <p:nvPicPr>
            <p:cNvPr id="4"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542026" y="5950857"/>
              <a:ext cx="2369199" cy="398465"/>
            </a:xfrm>
            <a:prstGeom prst="rect">
              <a:avLst/>
            </a:prstGeom>
            <a:noFill/>
            <a:ln>
              <a:noFill/>
            </a:ln>
          </p:spPr>
        </p:pic>
        <p:pic>
          <p:nvPicPr>
            <p:cNvPr id="5" name="Bildobjekt 4" descr="nextperience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6386" y="6197199"/>
              <a:ext cx="2315347" cy="127833"/>
            </a:xfrm>
            <a:prstGeom prst="rect">
              <a:avLst/>
            </a:prstGeom>
          </p:spPr>
        </p:pic>
      </p:grpSp>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01537880"/>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792036165"/>
      </p:ext>
    </p:extLst>
  </p:cSld>
  <p:clrMapOvr>
    <a:masterClrMapping/>
  </p:clrMapOvr>
  <p:transition>
    <p:fade/>
  </p:transition>
  <p:timing>
    <p:tnLst>
      <p:par>
        <p:cTn id="1" dur="indefinite" restart="never" nodeType="tmRoot"/>
      </p:par>
    </p:tnLst>
  </p:timing>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230485040"/>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01889866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9985" y="225430"/>
            <a:ext cx="11173091" cy="553998"/>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9" y="1411559"/>
            <a:ext cx="11173091" cy="1326517"/>
          </a:xfrm>
        </p:spPr>
        <p:txBody>
          <a:bodyPr/>
          <a:lstStyle>
            <a:lvl1pPr>
              <a:buClr>
                <a:schemeClr val="tx1"/>
              </a:buClr>
              <a:buSzPct val="70000"/>
              <a:buFont typeface="Wingdings" pitchFamily="2" charset="2"/>
              <a:buChar char="l"/>
              <a:defRPr>
                <a:solidFill>
                  <a:srgbClr val="FFFFFF"/>
                </a:solidFill>
              </a:defRPr>
            </a:lvl1pPr>
            <a:lvl2pPr>
              <a:buClr>
                <a:schemeClr val="tx1"/>
              </a:buClr>
              <a:buSzPct val="70000"/>
              <a:buFont typeface="Wingdings" pitchFamily="2" charset="2"/>
              <a:buChar char="l"/>
              <a:defRPr>
                <a:solidFill>
                  <a:srgbClr val="FFFFFF"/>
                </a:solidFill>
              </a:defRPr>
            </a:lvl2pPr>
            <a:lvl3pPr>
              <a:buClr>
                <a:schemeClr val="tx1"/>
              </a:buClr>
              <a:buSzPct val="70000"/>
              <a:buFont typeface="Wingdings" pitchFamily="2" charset="2"/>
              <a:buChar char="l"/>
              <a:defRPr>
                <a:solidFill>
                  <a:srgbClr val="FFFFFF"/>
                </a:solidFill>
              </a:defRPr>
            </a:lvl3pPr>
            <a:lvl4pPr>
              <a:buClr>
                <a:schemeClr val="tx1"/>
              </a:buClr>
              <a:buSzPct val="70000"/>
              <a:buFont typeface="Wingdings" pitchFamily="2" charset="2"/>
              <a:buChar char="l"/>
              <a:defRPr>
                <a:solidFill>
                  <a:srgbClr val="FFFFFF"/>
                </a:solidFill>
              </a:defRPr>
            </a:lvl4pPr>
            <a:lvl5pPr>
              <a:buClr>
                <a:schemeClr val="tx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385982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3"/>
            <a:ext cx="2844059" cy="365125"/>
          </a:xfrm>
          <a:prstGeom prst="rect">
            <a:avLst/>
          </a:prstGeom>
        </p:spPr>
        <p:txBody>
          <a:bodyPr lIns="91289" tIns="45645" rIns="91289" bIns="45645"/>
          <a:lstStyle/>
          <a:p>
            <a:fld id="{B4885F75-4E73-4FF0-A886-69C79109CA10}" type="datetimeFigureOut">
              <a:rPr lang="en-US" smtClean="0"/>
              <a:t>5/23/2012</a:t>
            </a:fld>
            <a:endParaRPr lang="en-US"/>
          </a:p>
        </p:txBody>
      </p:sp>
      <p:sp>
        <p:nvSpPr>
          <p:cNvPr id="5" name="Footer Placeholder 4"/>
          <p:cNvSpPr>
            <a:spLocks noGrp="1"/>
          </p:cNvSpPr>
          <p:nvPr>
            <p:ph type="ftr" sz="quarter" idx="11"/>
          </p:nvPr>
        </p:nvSpPr>
        <p:spPr>
          <a:xfrm>
            <a:off x="4164530" y="6356353"/>
            <a:ext cx="3859795" cy="365125"/>
          </a:xfrm>
          <a:prstGeom prst="rect">
            <a:avLst/>
          </a:prstGeom>
        </p:spPr>
        <p:txBody>
          <a:bodyPr lIns="91289" tIns="45645" rIns="91289" bIns="45645"/>
          <a:lstStyle/>
          <a:p>
            <a:endParaRPr lang="en-US"/>
          </a:p>
        </p:txBody>
      </p:sp>
      <p:sp>
        <p:nvSpPr>
          <p:cNvPr id="6" name="Slide Number Placeholder 5"/>
          <p:cNvSpPr>
            <a:spLocks noGrp="1"/>
          </p:cNvSpPr>
          <p:nvPr>
            <p:ph type="sldNum" sz="quarter" idx="12"/>
          </p:nvPr>
        </p:nvSpPr>
        <p:spPr>
          <a:xfrm>
            <a:off x="8735325" y="6356353"/>
            <a:ext cx="2844059" cy="365125"/>
          </a:xfrm>
          <a:prstGeom prst="rect">
            <a:avLst/>
          </a:prstGeom>
        </p:spPr>
        <p:txBody>
          <a:bodyPr lIns="91289" tIns="45645" rIns="91289" bIns="45645"/>
          <a:lstStyle/>
          <a:p>
            <a:fld id="{923017D9-89BB-45D9-86AA-32D3C1D03E32}" type="slidenum">
              <a:rPr lang="en-US" smtClean="0"/>
              <a:t>‹#›</a:t>
            </a:fld>
            <a:endParaRPr lang="en-US"/>
          </a:p>
        </p:txBody>
      </p:sp>
    </p:spTree>
    <p:extLst>
      <p:ext uri="{BB962C8B-B14F-4D97-AF65-F5344CB8AC3E}">
        <p14:creationId xmlns:p14="http://schemas.microsoft.com/office/powerpoint/2010/main" val="2097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737273" y="429492"/>
            <a:ext cx="1082604" cy="179122"/>
            <a:chOff x="3602038" y="1063626"/>
            <a:chExt cx="4365626" cy="722312"/>
          </a:xfrm>
        </p:grpSpPr>
        <p:sp>
          <p:nvSpPr>
            <p:cNvPr id="9" name="Freeform 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0" name="Freeform 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1" name="Freeform 1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2" name="Freeform 1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3" name="Freeform 1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4" name="Freeform 1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5" name="Freeform 1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6" name="Freeform 1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sp>
          <p:nvSpPr>
            <p:cNvPr id="17" name="Freeform 1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659"/>
              <a:endParaRPr lang="en-US" sz="1700">
                <a:solidFill>
                  <a:prstClr val="black"/>
                </a:solidFill>
              </a:endParaRPr>
            </a:p>
          </p:txBody>
        </p:sp>
      </p:grpSp>
      <p:sp>
        <p:nvSpPr>
          <p:cNvPr id="2" name="Title 1"/>
          <p:cNvSpPr>
            <a:spLocks noGrp="1"/>
          </p:cNvSpPr>
          <p:nvPr>
            <p:ph type="ctrTitle"/>
          </p:nvPr>
        </p:nvSpPr>
        <p:spPr>
          <a:xfrm>
            <a:off x="4932445" y="1954476"/>
            <a:ext cx="6888082" cy="968834"/>
          </a:xfrm>
        </p:spPr>
        <p:txBody>
          <a:bodyPr anchor="b">
            <a:noAutofit/>
          </a:bodyPr>
          <a:lstStyle>
            <a:lvl1pPr>
              <a:lnSpc>
                <a:spcPct val="90000"/>
              </a:lnSpc>
              <a:defRPr sz="4000" baseline="0"/>
            </a:lvl1pPr>
          </a:lstStyle>
          <a:p>
            <a:r>
              <a:rPr lang="en-US" smtClean="0"/>
              <a:t>Click to edit Master title style</a:t>
            </a:r>
            <a:endParaRPr lang="en-US" dirty="0"/>
          </a:p>
        </p:txBody>
      </p:sp>
      <p:sp>
        <p:nvSpPr>
          <p:cNvPr id="3" name="Subtitle 2"/>
          <p:cNvSpPr>
            <a:spLocks noGrp="1"/>
          </p:cNvSpPr>
          <p:nvPr>
            <p:ph type="subTitle" idx="1"/>
          </p:nvPr>
        </p:nvSpPr>
        <p:spPr>
          <a:xfrm>
            <a:off x="4932219" y="2978728"/>
            <a:ext cx="6888306"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6302" indent="0" algn="ctr">
              <a:buNone/>
              <a:defRPr>
                <a:solidFill>
                  <a:schemeClr val="tx1">
                    <a:tint val="75000"/>
                  </a:schemeClr>
                </a:solidFill>
              </a:defRPr>
            </a:lvl2pPr>
            <a:lvl3pPr marL="912600" indent="0" algn="ctr">
              <a:buNone/>
              <a:defRPr>
                <a:solidFill>
                  <a:schemeClr val="tx1">
                    <a:tint val="75000"/>
                  </a:schemeClr>
                </a:solidFill>
              </a:defRPr>
            </a:lvl3pPr>
            <a:lvl4pPr marL="1368907" indent="0" algn="ctr">
              <a:buNone/>
              <a:defRPr>
                <a:solidFill>
                  <a:schemeClr val="tx1">
                    <a:tint val="75000"/>
                  </a:schemeClr>
                </a:solidFill>
              </a:defRPr>
            </a:lvl4pPr>
            <a:lvl5pPr marL="1825207" indent="0" algn="ctr">
              <a:buNone/>
              <a:defRPr>
                <a:solidFill>
                  <a:schemeClr val="tx1">
                    <a:tint val="75000"/>
                  </a:schemeClr>
                </a:solidFill>
              </a:defRPr>
            </a:lvl5pPr>
            <a:lvl6pPr marL="2281506" indent="0" algn="ctr">
              <a:buNone/>
              <a:defRPr>
                <a:solidFill>
                  <a:schemeClr val="tx1">
                    <a:tint val="75000"/>
                  </a:schemeClr>
                </a:solidFill>
              </a:defRPr>
            </a:lvl6pPr>
            <a:lvl7pPr marL="2737807" indent="0" algn="ctr">
              <a:buNone/>
              <a:defRPr>
                <a:solidFill>
                  <a:schemeClr val="tx1">
                    <a:tint val="75000"/>
                  </a:schemeClr>
                </a:solidFill>
              </a:defRPr>
            </a:lvl7pPr>
            <a:lvl8pPr marL="3194109" indent="0" algn="ctr">
              <a:buNone/>
              <a:defRPr>
                <a:solidFill>
                  <a:schemeClr val="tx1">
                    <a:tint val="75000"/>
                  </a:schemeClr>
                </a:solidFill>
              </a:defRPr>
            </a:lvl8pPr>
            <a:lvl9pPr marL="3650409"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4264003"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6638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2275" y="1198580"/>
            <a:ext cx="11398249" cy="133498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5" name="Slide Number Placeholder 4"/>
          <p:cNvSpPr>
            <a:spLocks noGrp="1"/>
          </p:cNvSpPr>
          <p:nvPr>
            <p:ph type="sldNum" sz="quarter" idx="4"/>
          </p:nvPr>
        </p:nvSpPr>
        <p:spPr>
          <a:xfrm>
            <a:off x="289659" y="6270904"/>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45478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5" y="1198563"/>
            <a:ext cx="5583238" cy="1326517"/>
          </a:xfrm>
        </p:spPr>
        <p:txBody>
          <a:bodyPr/>
          <a:lstStyle>
            <a:lvl1pPr marL="339321" indent="-339321">
              <a:lnSpc>
                <a:spcPct val="90000"/>
              </a:lnSpc>
              <a:defRPr sz="2000"/>
            </a:lvl1pPr>
            <a:lvl2pPr marL="672042" indent="-324797">
              <a:lnSpc>
                <a:spcPct val="90000"/>
              </a:lnSpc>
              <a:defRPr sz="1800"/>
            </a:lvl2pPr>
            <a:lvl3pPr marL="951949" indent="-287830">
              <a:lnSpc>
                <a:spcPct val="90000"/>
              </a:lnSpc>
              <a:defRPr sz="1600"/>
            </a:lvl3pPr>
            <a:lvl4pPr marL="1225253" indent="-273306">
              <a:lnSpc>
                <a:spcPct val="90000"/>
              </a:lnSpc>
              <a:defRPr sz="1400"/>
            </a:lvl4pPr>
            <a:lvl5pPr marL="1513080" indent="-279907">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198563"/>
            <a:ext cx="5638800" cy="1326517"/>
          </a:xfrm>
        </p:spPr>
        <p:txBody>
          <a:bodyPr/>
          <a:lstStyle>
            <a:lvl1pPr marL="347234" indent="-347234">
              <a:lnSpc>
                <a:spcPct val="90000"/>
              </a:lnSpc>
              <a:defRPr sz="2000"/>
            </a:lvl1pPr>
            <a:lvl2pPr marL="672042" indent="-339321">
              <a:lnSpc>
                <a:spcPct val="90000"/>
              </a:lnSpc>
              <a:defRPr sz="1800"/>
            </a:lvl2pPr>
            <a:lvl3pPr marL="959869" indent="-302344">
              <a:lnSpc>
                <a:spcPct val="90000"/>
              </a:lnSpc>
              <a:defRPr sz="1600"/>
            </a:lvl3pPr>
            <a:lvl4pPr marL="1225253" indent="-265386">
              <a:lnSpc>
                <a:spcPct val="90000"/>
              </a:lnSpc>
              <a:defRPr sz="1400"/>
            </a:lvl4pPr>
            <a:lvl5pPr marL="1513080" indent="-273306">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39293972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500" b="0">
                <a:latin typeface="Segoe UI Semibold" pitchFamily="34" charset="0"/>
              </a:defRPr>
            </a:lvl1pPr>
            <a:lvl2pPr marL="456302" indent="0">
              <a:buNone/>
              <a:defRPr sz="2000" b="1"/>
            </a:lvl2pPr>
            <a:lvl3pPr marL="912600" indent="0">
              <a:buNone/>
              <a:defRPr sz="1800" b="1"/>
            </a:lvl3pPr>
            <a:lvl4pPr marL="1368907" indent="0">
              <a:buNone/>
              <a:defRPr sz="1600" b="1"/>
            </a:lvl4pPr>
            <a:lvl5pPr marL="1825207" indent="0">
              <a:buNone/>
              <a:defRPr sz="1600" b="1"/>
            </a:lvl5pPr>
            <a:lvl6pPr marL="2281506" indent="0">
              <a:buNone/>
              <a:defRPr sz="1600" b="1"/>
            </a:lvl6pPr>
            <a:lvl7pPr marL="2737807" indent="0">
              <a:buNone/>
              <a:defRPr sz="1600" b="1"/>
            </a:lvl7pPr>
            <a:lvl8pPr marL="3194109" indent="0">
              <a:buNone/>
              <a:defRPr sz="1600" b="1"/>
            </a:lvl8pPr>
            <a:lvl9pPr marL="36504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055" y="1905000"/>
            <a:ext cx="5581784" cy="1394228"/>
          </a:xfrm>
        </p:spPr>
        <p:txBody>
          <a:bodyPr/>
          <a:lstStyle>
            <a:lvl1pPr marL="281226" indent="-281226">
              <a:defRPr sz="2000"/>
            </a:lvl1pPr>
            <a:lvl2pPr marL="561134" indent="-265386">
              <a:defRPr sz="1800"/>
            </a:lvl2pPr>
            <a:lvl3pPr marL="811996" indent="-242939">
              <a:defRPr sz="1600"/>
            </a:lvl3pPr>
            <a:lvl4pPr marL="1048332" indent="-228414">
              <a:defRPr sz="1600"/>
            </a:lvl4pPr>
            <a:lvl5pPr marL="1276747" indent="-205971">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500" b="1"/>
            </a:lvl1pPr>
            <a:lvl2pPr marL="456302" indent="0">
              <a:buNone/>
              <a:defRPr sz="2000" b="1"/>
            </a:lvl2pPr>
            <a:lvl3pPr marL="912600" indent="0">
              <a:buNone/>
              <a:defRPr sz="1800" b="1"/>
            </a:lvl3pPr>
            <a:lvl4pPr marL="1368907" indent="0">
              <a:buNone/>
              <a:defRPr sz="1600" b="1"/>
            </a:lvl4pPr>
            <a:lvl5pPr marL="1825207" indent="0">
              <a:buNone/>
              <a:defRPr sz="1600" b="1"/>
            </a:lvl5pPr>
            <a:lvl6pPr marL="2281506" indent="0">
              <a:buNone/>
              <a:defRPr sz="1600" b="1"/>
            </a:lvl6pPr>
            <a:lvl7pPr marL="2737807" indent="0">
              <a:buNone/>
              <a:defRPr sz="1600" b="1"/>
            </a:lvl7pPr>
            <a:lvl8pPr marL="3194109" indent="0">
              <a:buNone/>
              <a:defRPr sz="1600" b="1"/>
            </a:lvl8pPr>
            <a:lvl9pPr marL="36504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41" y="1905001"/>
            <a:ext cx="5608493" cy="1394228"/>
          </a:xfrm>
        </p:spPr>
        <p:txBody>
          <a:bodyPr/>
          <a:lstStyle>
            <a:lvl1pPr marL="295747" indent="-295747">
              <a:defRPr sz="2000"/>
            </a:lvl1pPr>
            <a:lvl2pPr marL="569051" indent="-273306">
              <a:defRPr sz="1800"/>
            </a:lvl2pPr>
            <a:lvl3pPr marL="819917" indent="-244259">
              <a:defRPr sz="1600"/>
            </a:lvl3pPr>
            <a:lvl4pPr marL="1048332" indent="-236338">
              <a:defRPr sz="1600"/>
            </a:lvl4pPr>
            <a:lvl5pPr marL="1276747" indent="-220494">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234888236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3" y="6424113"/>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633255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2659"/>
            <a:r>
              <a:rPr lang="en-US" sz="19900" dirty="0" smtClean="0">
                <a:solidFill>
                  <a:prstClr val="white">
                    <a:lumMod val="95000"/>
                  </a:prstClr>
                </a:solidFill>
              </a:rPr>
              <a:t>Azure </a:t>
            </a:r>
          </a:p>
          <a:p>
            <a:pPr defTabSz="912659"/>
            <a:r>
              <a:rPr lang="en-US" sz="19900" dirty="0" smtClean="0">
                <a:solidFill>
                  <a:prstClr val="white">
                    <a:lumMod val="95000"/>
                  </a:prstClr>
                </a:solidFill>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3" y="6424113"/>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64435766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2659"/>
            <a:r>
              <a:rPr lang="en-US" sz="19900" dirty="0" smtClean="0">
                <a:solidFill>
                  <a:prstClr val="white">
                    <a:lumMod val="95000"/>
                  </a:prstClr>
                </a:solidFill>
              </a:rPr>
              <a:t>Azure </a:t>
            </a:r>
          </a:p>
          <a:p>
            <a:pPr defTabSz="912659"/>
            <a:r>
              <a:rPr lang="en-US" sz="19900" dirty="0" smtClean="0">
                <a:solidFill>
                  <a:prstClr val="white">
                    <a:lumMod val="95000"/>
                  </a:prstClr>
                </a:solidFill>
              </a:rPr>
              <a:t>Service Bus</a:t>
            </a:r>
          </a:p>
        </p:txBody>
      </p:sp>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3" y="6424113"/>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06949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 y="15"/>
            <a:ext cx="12188825" cy="6943439"/>
          </a:xfrm>
        </p:spPr>
        <p:txBody>
          <a:bodyPr/>
          <a:lstStyle/>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269492659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70"/>
            <a:ext cx="11173090" cy="1334981"/>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097" tIns="76049" rIns="152097" bIns="76049"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40157612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45" y="1410937"/>
            <a:ext cx="10242549" cy="1523497"/>
          </a:xfrm>
        </p:spPr>
        <p:txBody>
          <a:bodyPr>
            <a:noAutofit/>
          </a:bodyPr>
          <a:lstStyle>
            <a:lvl1pPr>
              <a:lnSpc>
                <a:spcPct val="90000"/>
              </a:lnSpc>
              <a:defRPr sz="5900"/>
            </a:lvl1pPr>
          </a:lstStyle>
          <a:p>
            <a:r>
              <a:rPr lang="en-US" smtClean="0"/>
              <a:t>Click to edit Master title style</a:t>
            </a:r>
            <a:endParaRPr lang="en-US" dirty="0"/>
          </a:p>
        </p:txBody>
      </p:sp>
      <p:sp>
        <p:nvSpPr>
          <p:cNvPr id="13" name="Subtitle 2"/>
          <p:cNvSpPr>
            <a:spLocks noGrp="1"/>
          </p:cNvSpPr>
          <p:nvPr>
            <p:ph type="subTitle" idx="1"/>
          </p:nvPr>
        </p:nvSpPr>
        <p:spPr>
          <a:xfrm>
            <a:off x="969198" y="3429008"/>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8340" indent="0" algn="ctr">
              <a:buNone/>
              <a:defRPr>
                <a:solidFill>
                  <a:schemeClr val="tx1">
                    <a:tint val="75000"/>
                  </a:schemeClr>
                </a:solidFill>
              </a:defRPr>
            </a:lvl2pPr>
            <a:lvl3pPr marL="1216679" indent="0" algn="ctr">
              <a:buNone/>
              <a:defRPr>
                <a:solidFill>
                  <a:schemeClr val="tx1">
                    <a:tint val="75000"/>
                  </a:schemeClr>
                </a:solidFill>
              </a:defRPr>
            </a:lvl3pPr>
            <a:lvl4pPr marL="1825017" indent="0" algn="ctr">
              <a:buNone/>
              <a:defRPr>
                <a:solidFill>
                  <a:schemeClr val="tx1">
                    <a:tint val="75000"/>
                  </a:schemeClr>
                </a:solidFill>
              </a:defRPr>
            </a:lvl4pPr>
            <a:lvl5pPr marL="2433357" indent="0" algn="ctr">
              <a:buNone/>
              <a:defRPr>
                <a:solidFill>
                  <a:schemeClr val="tx1">
                    <a:tint val="75000"/>
                  </a:schemeClr>
                </a:solidFill>
              </a:defRPr>
            </a:lvl5pPr>
            <a:lvl6pPr marL="3041696" indent="0" algn="ctr">
              <a:buNone/>
              <a:defRPr>
                <a:solidFill>
                  <a:schemeClr val="tx1">
                    <a:tint val="75000"/>
                  </a:schemeClr>
                </a:solidFill>
              </a:defRPr>
            </a:lvl6pPr>
            <a:lvl7pPr marL="3650031" indent="0" algn="ctr">
              <a:buNone/>
              <a:defRPr>
                <a:solidFill>
                  <a:schemeClr val="tx1">
                    <a:tint val="75000"/>
                  </a:schemeClr>
                </a:solidFill>
              </a:defRPr>
            </a:lvl7pPr>
            <a:lvl8pPr marL="4258370" indent="0" algn="ctr">
              <a:buNone/>
              <a:defRPr>
                <a:solidFill>
                  <a:schemeClr val="tx1">
                    <a:tint val="75000"/>
                  </a:schemeClr>
                </a:solidFill>
              </a:defRPr>
            </a:lvl8pPr>
            <a:lvl9pPr marL="486671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973604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29" y="1447816"/>
            <a:ext cx="11149013" cy="133498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3690412"/>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141" y="2663885"/>
            <a:ext cx="9323387" cy="649941"/>
          </a:xfrm>
        </p:spPr>
        <p:txBody>
          <a:bodyPr anchor="t" anchorCtr="0">
            <a:noAutofit/>
          </a:bodyPr>
          <a:lstStyle>
            <a:lvl1pPr>
              <a:lnSpc>
                <a:spcPct val="90000"/>
              </a:lnSpc>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1889146" y="3881743"/>
            <a:ext cx="9323389" cy="461665"/>
          </a:xfrm>
        </p:spPr>
        <p:txBody>
          <a:bodyPr>
            <a:noAutofit/>
          </a:bodyPr>
          <a:lstStyle>
            <a:lvl1pPr marL="0" indent="0" algn="l">
              <a:lnSpc>
                <a:spcPct val="90000"/>
              </a:lnSpc>
              <a:spcBef>
                <a:spcPts val="0"/>
              </a:spcBef>
              <a:buNone/>
              <a:defRPr sz="3700">
                <a:gradFill>
                  <a:gsLst>
                    <a:gs pos="0">
                      <a:schemeClr val="tx1"/>
                    </a:gs>
                    <a:gs pos="86000">
                      <a:schemeClr val="tx1"/>
                    </a:gs>
                  </a:gsLst>
                  <a:lin ang="5400000" scaled="0"/>
                </a:gradFill>
              </a:defRPr>
            </a:lvl1pPr>
            <a:lvl2pPr marL="608340" indent="0" algn="ctr">
              <a:buNone/>
              <a:defRPr>
                <a:solidFill>
                  <a:schemeClr val="tx1">
                    <a:tint val="75000"/>
                  </a:schemeClr>
                </a:solidFill>
              </a:defRPr>
            </a:lvl2pPr>
            <a:lvl3pPr marL="1216679" indent="0" algn="ctr">
              <a:buNone/>
              <a:defRPr>
                <a:solidFill>
                  <a:schemeClr val="tx1">
                    <a:tint val="75000"/>
                  </a:schemeClr>
                </a:solidFill>
              </a:defRPr>
            </a:lvl3pPr>
            <a:lvl4pPr marL="1825017" indent="0" algn="ctr">
              <a:buNone/>
              <a:defRPr>
                <a:solidFill>
                  <a:schemeClr val="tx1">
                    <a:tint val="75000"/>
                  </a:schemeClr>
                </a:solidFill>
              </a:defRPr>
            </a:lvl4pPr>
            <a:lvl5pPr marL="2433357" indent="0" algn="ctr">
              <a:buNone/>
              <a:defRPr>
                <a:solidFill>
                  <a:schemeClr val="tx1">
                    <a:tint val="75000"/>
                  </a:schemeClr>
                </a:solidFill>
              </a:defRPr>
            </a:lvl5pPr>
            <a:lvl6pPr marL="3041696" indent="0" algn="ctr">
              <a:buNone/>
              <a:defRPr>
                <a:solidFill>
                  <a:schemeClr val="tx1">
                    <a:tint val="75000"/>
                  </a:schemeClr>
                </a:solidFill>
              </a:defRPr>
            </a:lvl6pPr>
            <a:lvl7pPr marL="3650031" indent="0" algn="ctr">
              <a:buNone/>
              <a:defRPr>
                <a:solidFill>
                  <a:schemeClr val="tx1">
                    <a:tint val="75000"/>
                  </a:schemeClr>
                </a:solidFill>
              </a:defRPr>
            </a:lvl7pPr>
            <a:lvl8pPr marL="4258370" indent="0" algn="ctr">
              <a:buNone/>
              <a:defRPr>
                <a:solidFill>
                  <a:schemeClr val="tx1">
                    <a:tint val="75000"/>
                  </a:schemeClr>
                </a:solidFill>
              </a:defRPr>
            </a:lvl8pPr>
            <a:lvl9pPr marL="486671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79" y="1447800"/>
            <a:ext cx="10242551"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000" b="0" i="0" u="none" strike="noStrike" kern="1200" cap="none" spc="-20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53756413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3956285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784810404"/>
      </p:ext>
    </p:extLst>
  </p:cSld>
  <p:clrMapOvr>
    <a:masterClrMapping/>
  </p:clrMapOvr>
  <p:transition>
    <p:fade/>
  </p:transition>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84758316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793812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9986" y="225430"/>
            <a:ext cx="11173091" cy="553998"/>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9" y="1411562"/>
            <a:ext cx="11173091" cy="1326517"/>
          </a:xfrm>
        </p:spPr>
        <p:txBody>
          <a:bodyPr/>
          <a:lstStyle>
            <a:lvl1pPr>
              <a:buClr>
                <a:schemeClr val="tx1"/>
              </a:buClr>
              <a:buSzPct val="70000"/>
              <a:buFont typeface="Wingdings" pitchFamily="2" charset="2"/>
              <a:buChar char="l"/>
              <a:defRPr>
                <a:solidFill>
                  <a:srgbClr val="FFFFFF"/>
                </a:solidFill>
              </a:defRPr>
            </a:lvl1pPr>
            <a:lvl2pPr>
              <a:buClr>
                <a:schemeClr val="tx1"/>
              </a:buClr>
              <a:buSzPct val="70000"/>
              <a:buFont typeface="Wingdings" pitchFamily="2" charset="2"/>
              <a:buChar char="l"/>
              <a:defRPr>
                <a:solidFill>
                  <a:srgbClr val="FFFFFF"/>
                </a:solidFill>
              </a:defRPr>
            </a:lvl2pPr>
            <a:lvl3pPr>
              <a:buClr>
                <a:schemeClr val="tx1"/>
              </a:buClr>
              <a:buSzPct val="70000"/>
              <a:buFont typeface="Wingdings" pitchFamily="2" charset="2"/>
              <a:buChar char="l"/>
              <a:defRPr>
                <a:solidFill>
                  <a:srgbClr val="FFFFFF"/>
                </a:solidFill>
              </a:defRPr>
            </a:lvl3pPr>
            <a:lvl4pPr>
              <a:buClr>
                <a:schemeClr val="tx1"/>
              </a:buClr>
              <a:buSzPct val="70000"/>
              <a:buFont typeface="Wingdings" pitchFamily="2" charset="2"/>
              <a:buChar char="l"/>
              <a:defRPr>
                <a:solidFill>
                  <a:srgbClr val="FFFFFF"/>
                </a:solidFill>
              </a:defRPr>
            </a:lvl4pPr>
            <a:lvl5pPr>
              <a:buClr>
                <a:schemeClr val="tx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683353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737273" y="429492"/>
            <a:ext cx="1082604" cy="179122"/>
            <a:chOff x="3602038" y="1063626"/>
            <a:chExt cx="4365626" cy="722312"/>
          </a:xfrm>
        </p:grpSpPr>
        <p:sp>
          <p:nvSpPr>
            <p:cNvPr id="9" name="Freeform 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0" name="Freeform 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1" name="Freeform 1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2" name="Freeform 1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3" name="Freeform 1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4" name="Freeform 1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5" name="Freeform 1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6" name="Freeform 1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sp>
          <p:nvSpPr>
            <p:cNvPr id="17" name="Freeform 1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555"/>
              <a:endParaRPr lang="en-US" sz="1700">
                <a:solidFill>
                  <a:prstClr val="black"/>
                </a:solidFill>
              </a:endParaRPr>
            </a:p>
          </p:txBody>
        </p:sp>
      </p:grpSp>
      <p:sp>
        <p:nvSpPr>
          <p:cNvPr id="2" name="Title 1"/>
          <p:cNvSpPr>
            <a:spLocks noGrp="1"/>
          </p:cNvSpPr>
          <p:nvPr>
            <p:ph type="ctrTitle"/>
          </p:nvPr>
        </p:nvSpPr>
        <p:spPr>
          <a:xfrm>
            <a:off x="4932445" y="1954476"/>
            <a:ext cx="6888082" cy="968834"/>
          </a:xfrm>
        </p:spPr>
        <p:txBody>
          <a:bodyPr anchor="b">
            <a:noAutofit/>
          </a:bodyPr>
          <a:lstStyle>
            <a:lvl1pPr>
              <a:lnSpc>
                <a:spcPct val="90000"/>
              </a:lnSpc>
              <a:defRPr sz="4000" baseline="0"/>
            </a:lvl1pPr>
          </a:lstStyle>
          <a:p>
            <a:r>
              <a:rPr lang="en-US" smtClean="0"/>
              <a:t>Click to edit Master title style</a:t>
            </a:r>
            <a:endParaRPr lang="en-US" dirty="0"/>
          </a:p>
        </p:txBody>
      </p:sp>
      <p:sp>
        <p:nvSpPr>
          <p:cNvPr id="3" name="Subtitle 2"/>
          <p:cNvSpPr>
            <a:spLocks noGrp="1"/>
          </p:cNvSpPr>
          <p:nvPr>
            <p:ph type="subTitle" idx="1"/>
          </p:nvPr>
        </p:nvSpPr>
        <p:spPr>
          <a:xfrm>
            <a:off x="4932219" y="2978728"/>
            <a:ext cx="6888306"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6251" indent="0" algn="ctr">
              <a:buNone/>
              <a:defRPr>
                <a:solidFill>
                  <a:schemeClr val="tx1">
                    <a:tint val="75000"/>
                  </a:schemeClr>
                </a:solidFill>
              </a:defRPr>
            </a:lvl2pPr>
            <a:lvl3pPr marL="912497" indent="0" algn="ctr">
              <a:buNone/>
              <a:defRPr>
                <a:solidFill>
                  <a:schemeClr val="tx1">
                    <a:tint val="75000"/>
                  </a:schemeClr>
                </a:solidFill>
              </a:defRPr>
            </a:lvl3pPr>
            <a:lvl4pPr marL="1368752" indent="0" algn="ctr">
              <a:buNone/>
              <a:defRPr>
                <a:solidFill>
                  <a:schemeClr val="tx1">
                    <a:tint val="75000"/>
                  </a:schemeClr>
                </a:solidFill>
              </a:defRPr>
            </a:lvl4pPr>
            <a:lvl5pPr marL="1825000" indent="0" algn="ctr">
              <a:buNone/>
              <a:defRPr>
                <a:solidFill>
                  <a:schemeClr val="tx1">
                    <a:tint val="75000"/>
                  </a:schemeClr>
                </a:solidFill>
              </a:defRPr>
            </a:lvl5pPr>
            <a:lvl6pPr marL="2281248" indent="0" algn="ctr">
              <a:buNone/>
              <a:defRPr>
                <a:solidFill>
                  <a:schemeClr val="tx1">
                    <a:tint val="75000"/>
                  </a:schemeClr>
                </a:solidFill>
              </a:defRPr>
            </a:lvl6pPr>
            <a:lvl7pPr marL="2737497" indent="0" algn="ctr">
              <a:buNone/>
              <a:defRPr>
                <a:solidFill>
                  <a:schemeClr val="tx1">
                    <a:tint val="75000"/>
                  </a:schemeClr>
                </a:solidFill>
              </a:defRPr>
            </a:lvl7pPr>
            <a:lvl8pPr marL="3193747" indent="0" algn="ctr">
              <a:buNone/>
              <a:defRPr>
                <a:solidFill>
                  <a:schemeClr val="tx1">
                    <a:tint val="75000"/>
                  </a:schemeClr>
                </a:solidFill>
              </a:defRPr>
            </a:lvl8pPr>
            <a:lvl9pPr marL="3649995"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4264003"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2716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2275" y="1198581"/>
            <a:ext cx="11398249" cy="133498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5" name="Slide Number Placeholder 4"/>
          <p:cNvSpPr>
            <a:spLocks noGrp="1"/>
          </p:cNvSpPr>
          <p:nvPr>
            <p:ph type="sldNum" sz="quarter" idx="4"/>
          </p:nvPr>
        </p:nvSpPr>
        <p:spPr>
          <a:xfrm>
            <a:off x="289660" y="6270904"/>
            <a:ext cx="398607" cy="365125"/>
          </a:xfrm>
          <a:prstGeom prst="rect">
            <a:avLst/>
          </a:prstGeom>
        </p:spPr>
        <p:txBody>
          <a:bodyPr vert="horz" lIns="91269" tIns="45635" rIns="91269" bIns="4563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19699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5" y="1198563"/>
            <a:ext cx="5583238" cy="1326517"/>
          </a:xfrm>
        </p:spPr>
        <p:txBody>
          <a:bodyPr/>
          <a:lstStyle>
            <a:lvl1pPr marL="339282" indent="-339282">
              <a:lnSpc>
                <a:spcPct val="90000"/>
              </a:lnSpc>
              <a:defRPr sz="2000"/>
            </a:lvl1pPr>
            <a:lvl2pPr marL="671966" indent="-324760">
              <a:lnSpc>
                <a:spcPct val="90000"/>
              </a:lnSpc>
              <a:defRPr sz="1800"/>
            </a:lvl2pPr>
            <a:lvl3pPr marL="951841" indent="-287798">
              <a:lnSpc>
                <a:spcPct val="90000"/>
              </a:lnSpc>
              <a:defRPr sz="1600"/>
            </a:lvl3pPr>
            <a:lvl4pPr marL="1225114" indent="-273275">
              <a:lnSpc>
                <a:spcPct val="90000"/>
              </a:lnSpc>
              <a:defRPr sz="1400"/>
            </a:lvl4pPr>
            <a:lvl5pPr marL="1512909" indent="-279875">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198563"/>
            <a:ext cx="5638800" cy="1326517"/>
          </a:xfrm>
        </p:spPr>
        <p:txBody>
          <a:bodyPr/>
          <a:lstStyle>
            <a:lvl1pPr marL="347194" indent="-347194">
              <a:lnSpc>
                <a:spcPct val="90000"/>
              </a:lnSpc>
              <a:defRPr sz="2000"/>
            </a:lvl1pPr>
            <a:lvl2pPr marL="671966" indent="-339282">
              <a:lnSpc>
                <a:spcPct val="90000"/>
              </a:lnSpc>
              <a:defRPr sz="1800"/>
            </a:lvl2pPr>
            <a:lvl3pPr marL="959760" indent="-302309">
              <a:lnSpc>
                <a:spcPct val="90000"/>
              </a:lnSpc>
              <a:defRPr sz="1600"/>
            </a:lvl3pPr>
            <a:lvl4pPr marL="1225114" indent="-265356">
              <a:lnSpc>
                <a:spcPct val="90000"/>
              </a:lnSpc>
              <a:defRPr sz="1400"/>
            </a:lvl4pPr>
            <a:lvl5pPr marL="1512909" indent="-273275">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408217551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500" b="0">
                <a:latin typeface="Segoe UI Semibold" pitchFamily="34" charset="0"/>
              </a:defRPr>
            </a:lvl1pPr>
            <a:lvl2pPr marL="456251" indent="0">
              <a:buNone/>
              <a:defRPr sz="2000" b="1"/>
            </a:lvl2pPr>
            <a:lvl3pPr marL="912497" indent="0">
              <a:buNone/>
              <a:defRPr sz="1800" b="1"/>
            </a:lvl3pPr>
            <a:lvl4pPr marL="1368752" indent="0">
              <a:buNone/>
              <a:defRPr sz="1600" b="1"/>
            </a:lvl4pPr>
            <a:lvl5pPr marL="1825000" indent="0">
              <a:buNone/>
              <a:defRPr sz="1600" b="1"/>
            </a:lvl5pPr>
            <a:lvl6pPr marL="2281248" indent="0">
              <a:buNone/>
              <a:defRPr sz="1600" b="1"/>
            </a:lvl6pPr>
            <a:lvl7pPr marL="2737497" indent="0">
              <a:buNone/>
              <a:defRPr sz="1600" b="1"/>
            </a:lvl7pPr>
            <a:lvl8pPr marL="3193747" indent="0">
              <a:buNone/>
              <a:defRPr sz="1600" b="1"/>
            </a:lvl8pPr>
            <a:lvl9pPr marL="36499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055" y="1905000"/>
            <a:ext cx="5581784" cy="1394228"/>
          </a:xfrm>
        </p:spPr>
        <p:txBody>
          <a:bodyPr/>
          <a:lstStyle>
            <a:lvl1pPr marL="281194" indent="-281194">
              <a:defRPr sz="2000"/>
            </a:lvl1pPr>
            <a:lvl2pPr marL="561070" indent="-265356">
              <a:defRPr sz="1800"/>
            </a:lvl2pPr>
            <a:lvl3pPr marL="811904" indent="-242911">
              <a:defRPr sz="1600"/>
            </a:lvl3pPr>
            <a:lvl4pPr marL="1048213" indent="-228388">
              <a:defRPr sz="1600"/>
            </a:lvl4pPr>
            <a:lvl5pPr marL="1276602" indent="-20594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500" b="1"/>
            </a:lvl1pPr>
            <a:lvl2pPr marL="456251" indent="0">
              <a:buNone/>
              <a:defRPr sz="2000" b="1"/>
            </a:lvl2pPr>
            <a:lvl3pPr marL="912497" indent="0">
              <a:buNone/>
              <a:defRPr sz="1800" b="1"/>
            </a:lvl3pPr>
            <a:lvl4pPr marL="1368752" indent="0">
              <a:buNone/>
              <a:defRPr sz="1600" b="1"/>
            </a:lvl4pPr>
            <a:lvl5pPr marL="1825000" indent="0">
              <a:buNone/>
              <a:defRPr sz="1600" b="1"/>
            </a:lvl5pPr>
            <a:lvl6pPr marL="2281248" indent="0">
              <a:buNone/>
              <a:defRPr sz="1600" b="1"/>
            </a:lvl6pPr>
            <a:lvl7pPr marL="2737497" indent="0">
              <a:buNone/>
              <a:defRPr sz="1600" b="1"/>
            </a:lvl7pPr>
            <a:lvl8pPr marL="3193747" indent="0">
              <a:buNone/>
              <a:defRPr sz="1600" b="1"/>
            </a:lvl8pPr>
            <a:lvl9pPr marL="36499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42" y="1905001"/>
            <a:ext cx="5608493" cy="1394228"/>
          </a:xfrm>
        </p:spPr>
        <p:txBody>
          <a:bodyPr/>
          <a:lstStyle>
            <a:lvl1pPr marL="295714" indent="-295714">
              <a:defRPr sz="2000"/>
            </a:lvl1pPr>
            <a:lvl2pPr marL="568986" indent="-273275">
              <a:defRPr sz="1800"/>
            </a:lvl2pPr>
            <a:lvl3pPr marL="819824" indent="-244232">
              <a:defRPr sz="1600"/>
            </a:lvl3pPr>
            <a:lvl4pPr marL="1048213" indent="-236311">
              <a:defRPr sz="1600"/>
            </a:lvl4pPr>
            <a:lvl5pPr marL="1276602" indent="-22046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321050849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4" y="6424113"/>
            <a:ext cx="398607" cy="365125"/>
          </a:xfrm>
          <a:prstGeom prst="rect">
            <a:avLst/>
          </a:prstGeom>
        </p:spPr>
        <p:txBody>
          <a:bodyPr vert="horz" lIns="91269" tIns="45635" rIns="91269" bIns="4563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536928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2555"/>
            <a:r>
              <a:rPr lang="en-US" sz="19900" dirty="0" smtClean="0">
                <a:solidFill>
                  <a:prstClr val="white">
                    <a:lumMod val="95000"/>
                  </a:prstClr>
                </a:solidFill>
              </a:rPr>
              <a:t>Azure </a:t>
            </a:r>
          </a:p>
          <a:p>
            <a:pPr defTabSz="912555"/>
            <a:r>
              <a:rPr lang="en-US" sz="19900" dirty="0" smtClean="0">
                <a:solidFill>
                  <a:prstClr val="white">
                    <a:lumMod val="95000"/>
                  </a:prstClr>
                </a:solidFill>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4" y="6424113"/>
            <a:ext cx="398607" cy="365125"/>
          </a:xfrm>
          <a:prstGeom prst="rect">
            <a:avLst/>
          </a:prstGeom>
        </p:spPr>
        <p:txBody>
          <a:bodyPr vert="horz" lIns="91269" tIns="45635" rIns="91269" bIns="4563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2454239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2555"/>
            <a:r>
              <a:rPr lang="en-US" sz="19900" dirty="0" smtClean="0">
                <a:solidFill>
                  <a:prstClr val="white">
                    <a:lumMod val="95000"/>
                  </a:prstClr>
                </a:solidFill>
              </a:rPr>
              <a:t>Azure </a:t>
            </a:r>
          </a:p>
          <a:p>
            <a:pPr defTabSz="912555"/>
            <a:r>
              <a:rPr lang="en-US" sz="19900" dirty="0" smtClean="0">
                <a:solidFill>
                  <a:prstClr val="white">
                    <a:lumMod val="95000"/>
                  </a:prstClr>
                </a:solidFill>
              </a:rPr>
              <a:t>Service Bus</a:t>
            </a:r>
          </a:p>
        </p:txBody>
      </p:sp>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4" y="6424113"/>
            <a:ext cx="398607" cy="365125"/>
          </a:xfrm>
          <a:prstGeom prst="rect">
            <a:avLst/>
          </a:prstGeom>
        </p:spPr>
        <p:txBody>
          <a:bodyPr vert="horz" lIns="91269" tIns="45635" rIns="91269" bIns="4563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744822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238615054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71"/>
            <a:ext cx="11173090" cy="1334981"/>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080" tIns="76040" rIns="152080" bIns="76040"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125153091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45" y="1410937"/>
            <a:ext cx="10242549" cy="1523497"/>
          </a:xfrm>
        </p:spPr>
        <p:txBody>
          <a:bodyPr>
            <a:noAutofit/>
          </a:bodyPr>
          <a:lstStyle>
            <a:lvl1pPr>
              <a:lnSpc>
                <a:spcPct val="90000"/>
              </a:lnSpc>
              <a:defRPr sz="5900"/>
            </a:lvl1pPr>
          </a:lstStyle>
          <a:p>
            <a:r>
              <a:rPr lang="en-US" smtClean="0"/>
              <a:t>Click to edit Master title style</a:t>
            </a:r>
            <a:endParaRPr lang="en-US" dirty="0"/>
          </a:p>
        </p:txBody>
      </p:sp>
      <p:sp>
        <p:nvSpPr>
          <p:cNvPr id="13" name="Subtitle 2"/>
          <p:cNvSpPr>
            <a:spLocks noGrp="1"/>
          </p:cNvSpPr>
          <p:nvPr>
            <p:ph type="subTitle" idx="1"/>
          </p:nvPr>
        </p:nvSpPr>
        <p:spPr>
          <a:xfrm>
            <a:off x="969199" y="3429008"/>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8271" indent="0" algn="ctr">
              <a:buNone/>
              <a:defRPr>
                <a:solidFill>
                  <a:schemeClr val="tx1">
                    <a:tint val="75000"/>
                  </a:schemeClr>
                </a:solidFill>
              </a:defRPr>
            </a:lvl2pPr>
            <a:lvl3pPr marL="1216541" indent="0" algn="ctr">
              <a:buNone/>
              <a:defRPr>
                <a:solidFill>
                  <a:schemeClr val="tx1">
                    <a:tint val="75000"/>
                  </a:schemeClr>
                </a:solidFill>
              </a:defRPr>
            </a:lvl3pPr>
            <a:lvl4pPr marL="1824810" indent="0" algn="ctr">
              <a:buNone/>
              <a:defRPr>
                <a:solidFill>
                  <a:schemeClr val="tx1">
                    <a:tint val="75000"/>
                  </a:schemeClr>
                </a:solidFill>
              </a:defRPr>
            </a:lvl4pPr>
            <a:lvl5pPr marL="2433081" indent="0" algn="ctr">
              <a:buNone/>
              <a:defRPr>
                <a:solidFill>
                  <a:schemeClr val="tx1">
                    <a:tint val="75000"/>
                  </a:schemeClr>
                </a:solidFill>
              </a:defRPr>
            </a:lvl5pPr>
            <a:lvl6pPr marL="3041352" indent="0" algn="ctr">
              <a:buNone/>
              <a:defRPr>
                <a:solidFill>
                  <a:schemeClr val="tx1">
                    <a:tint val="75000"/>
                  </a:schemeClr>
                </a:solidFill>
              </a:defRPr>
            </a:lvl6pPr>
            <a:lvl7pPr marL="3649617" indent="0" algn="ctr">
              <a:buNone/>
              <a:defRPr>
                <a:solidFill>
                  <a:schemeClr val="tx1">
                    <a:tint val="75000"/>
                  </a:schemeClr>
                </a:solidFill>
              </a:defRPr>
            </a:lvl7pPr>
            <a:lvl8pPr marL="4257887" indent="0" algn="ctr">
              <a:buNone/>
              <a:defRPr>
                <a:solidFill>
                  <a:schemeClr val="tx1">
                    <a:tint val="75000"/>
                  </a:schemeClr>
                </a:solidFill>
              </a:defRPr>
            </a:lvl8pPr>
            <a:lvl9pPr marL="486616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650236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3" y="6424113"/>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fld id="{B60359E2-F1E6-40F3-81C3-5A646FA87138}" type="slidenum">
              <a:rPr lang="en-US" smtClean="0"/>
              <a:pPr/>
              <a:t>‹#›</a:t>
            </a:fld>
            <a:endParaRPr lang="en-US" dirty="0"/>
          </a:p>
        </p:txBody>
      </p:sp>
    </p:spTree>
    <p:extLst>
      <p:ext uri="{BB962C8B-B14F-4D97-AF65-F5344CB8AC3E}">
        <p14:creationId xmlns:p14="http://schemas.microsoft.com/office/powerpoint/2010/main" val="1931852053"/>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30" y="1447817"/>
            <a:ext cx="11149013" cy="133498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2840247"/>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142" y="2663886"/>
            <a:ext cx="9323387" cy="649941"/>
          </a:xfrm>
        </p:spPr>
        <p:txBody>
          <a:bodyPr anchor="t" anchorCtr="0">
            <a:noAutofit/>
          </a:bodyPr>
          <a:lstStyle>
            <a:lvl1pPr>
              <a:lnSpc>
                <a:spcPct val="90000"/>
              </a:lnSpc>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1889147" y="3881743"/>
            <a:ext cx="9323389" cy="461665"/>
          </a:xfrm>
        </p:spPr>
        <p:txBody>
          <a:bodyPr>
            <a:noAutofit/>
          </a:bodyPr>
          <a:lstStyle>
            <a:lvl1pPr marL="0" indent="0" algn="l">
              <a:lnSpc>
                <a:spcPct val="90000"/>
              </a:lnSpc>
              <a:spcBef>
                <a:spcPts val="0"/>
              </a:spcBef>
              <a:buNone/>
              <a:defRPr sz="3700">
                <a:gradFill>
                  <a:gsLst>
                    <a:gs pos="0">
                      <a:schemeClr val="tx1"/>
                    </a:gs>
                    <a:gs pos="86000">
                      <a:schemeClr val="tx1"/>
                    </a:gs>
                  </a:gsLst>
                  <a:lin ang="5400000" scaled="0"/>
                </a:gradFill>
              </a:defRPr>
            </a:lvl1pPr>
            <a:lvl2pPr marL="608271" indent="0" algn="ctr">
              <a:buNone/>
              <a:defRPr>
                <a:solidFill>
                  <a:schemeClr val="tx1">
                    <a:tint val="75000"/>
                  </a:schemeClr>
                </a:solidFill>
              </a:defRPr>
            </a:lvl2pPr>
            <a:lvl3pPr marL="1216541" indent="0" algn="ctr">
              <a:buNone/>
              <a:defRPr>
                <a:solidFill>
                  <a:schemeClr val="tx1">
                    <a:tint val="75000"/>
                  </a:schemeClr>
                </a:solidFill>
              </a:defRPr>
            </a:lvl3pPr>
            <a:lvl4pPr marL="1824810" indent="0" algn="ctr">
              <a:buNone/>
              <a:defRPr>
                <a:solidFill>
                  <a:schemeClr val="tx1">
                    <a:tint val="75000"/>
                  </a:schemeClr>
                </a:solidFill>
              </a:defRPr>
            </a:lvl4pPr>
            <a:lvl5pPr marL="2433081" indent="0" algn="ctr">
              <a:buNone/>
              <a:defRPr>
                <a:solidFill>
                  <a:schemeClr val="tx1">
                    <a:tint val="75000"/>
                  </a:schemeClr>
                </a:solidFill>
              </a:defRPr>
            </a:lvl5pPr>
            <a:lvl6pPr marL="3041352" indent="0" algn="ctr">
              <a:buNone/>
              <a:defRPr>
                <a:solidFill>
                  <a:schemeClr val="tx1">
                    <a:tint val="75000"/>
                  </a:schemeClr>
                </a:solidFill>
              </a:defRPr>
            </a:lvl6pPr>
            <a:lvl7pPr marL="3649617" indent="0" algn="ctr">
              <a:buNone/>
              <a:defRPr>
                <a:solidFill>
                  <a:schemeClr val="tx1">
                    <a:tint val="75000"/>
                  </a:schemeClr>
                </a:solidFill>
              </a:defRPr>
            </a:lvl7pPr>
            <a:lvl8pPr marL="4257887" indent="0" algn="ctr">
              <a:buNone/>
              <a:defRPr>
                <a:solidFill>
                  <a:schemeClr val="tx1">
                    <a:tint val="75000"/>
                  </a:schemeClr>
                </a:solidFill>
              </a:defRPr>
            </a:lvl8pPr>
            <a:lvl9pPr marL="486616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80" y="1447800"/>
            <a:ext cx="10242551"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000" b="0" i="0" u="none" strike="noStrike" kern="1200" cap="none" spc="-20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492934011"/>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40535498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446543770"/>
      </p:ext>
    </p:extLst>
  </p:cSld>
  <p:clrMapOvr>
    <a:masterClrMapping/>
  </p:clrMapOvr>
  <p:transition>
    <p:fade/>
  </p:transition>
  <p:timing>
    <p:tnLst>
      <p:par>
        <p:cTn id="1" dur="indefinite" restart="never" nodeType="tmRoot"/>
      </p:par>
    </p:tn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49279554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05996588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9986" y="225430"/>
            <a:ext cx="11173091" cy="553998"/>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9" y="1411562"/>
            <a:ext cx="11173091" cy="1326517"/>
          </a:xfrm>
        </p:spPr>
        <p:txBody>
          <a:bodyPr/>
          <a:lstStyle>
            <a:lvl1pPr>
              <a:buClr>
                <a:schemeClr val="tx1"/>
              </a:buClr>
              <a:buSzPct val="70000"/>
              <a:buFont typeface="Wingdings" pitchFamily="2" charset="2"/>
              <a:buChar char="l"/>
              <a:defRPr>
                <a:solidFill>
                  <a:srgbClr val="FFFFFF"/>
                </a:solidFill>
              </a:defRPr>
            </a:lvl1pPr>
            <a:lvl2pPr>
              <a:buClr>
                <a:schemeClr val="tx1"/>
              </a:buClr>
              <a:buSzPct val="70000"/>
              <a:buFont typeface="Wingdings" pitchFamily="2" charset="2"/>
              <a:buChar char="l"/>
              <a:defRPr>
                <a:solidFill>
                  <a:srgbClr val="FFFFFF"/>
                </a:solidFill>
              </a:defRPr>
            </a:lvl2pPr>
            <a:lvl3pPr>
              <a:buClr>
                <a:schemeClr val="tx1"/>
              </a:buClr>
              <a:buSzPct val="70000"/>
              <a:buFont typeface="Wingdings" pitchFamily="2" charset="2"/>
              <a:buChar char="l"/>
              <a:defRPr>
                <a:solidFill>
                  <a:srgbClr val="FFFFFF"/>
                </a:solidFill>
              </a:defRPr>
            </a:lvl3pPr>
            <a:lvl4pPr>
              <a:buClr>
                <a:schemeClr val="tx1"/>
              </a:buClr>
              <a:buSzPct val="70000"/>
              <a:buFont typeface="Wingdings" pitchFamily="2" charset="2"/>
              <a:buChar char="l"/>
              <a:defRPr>
                <a:solidFill>
                  <a:srgbClr val="FFFFFF"/>
                </a:solidFill>
              </a:defRPr>
            </a:lvl4pPr>
            <a:lvl5pPr>
              <a:buClr>
                <a:schemeClr val="tx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79981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737273" y="429492"/>
            <a:ext cx="1082604" cy="179122"/>
            <a:chOff x="3602038" y="1063626"/>
            <a:chExt cx="4365626" cy="722312"/>
          </a:xfrm>
        </p:grpSpPr>
        <p:sp>
          <p:nvSpPr>
            <p:cNvPr id="9" name="Freeform 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0" name="Freeform 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1" name="Freeform 1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2" name="Freeform 1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3" name="Freeform 1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4" name="Freeform 1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5" name="Freeform 1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6" name="Freeform 1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sp>
          <p:nvSpPr>
            <p:cNvPr id="17" name="Freeform 1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2865"/>
              <a:endParaRPr lang="en-US" sz="1700">
                <a:solidFill>
                  <a:prstClr val="black"/>
                </a:solidFill>
              </a:endParaRPr>
            </a:p>
          </p:txBody>
        </p:sp>
      </p:grpSp>
      <p:sp>
        <p:nvSpPr>
          <p:cNvPr id="2" name="Title 1"/>
          <p:cNvSpPr>
            <a:spLocks noGrp="1"/>
          </p:cNvSpPr>
          <p:nvPr>
            <p:ph type="ctrTitle"/>
          </p:nvPr>
        </p:nvSpPr>
        <p:spPr>
          <a:xfrm>
            <a:off x="4932445" y="1954476"/>
            <a:ext cx="6888082" cy="968834"/>
          </a:xfrm>
        </p:spPr>
        <p:txBody>
          <a:bodyPr anchor="b">
            <a:noAutofit/>
          </a:bodyPr>
          <a:lstStyle>
            <a:lvl1pPr>
              <a:lnSpc>
                <a:spcPct val="90000"/>
              </a:lnSpc>
              <a:defRPr sz="4000" baseline="0"/>
            </a:lvl1pPr>
          </a:lstStyle>
          <a:p>
            <a:r>
              <a:rPr lang="en-US" smtClean="0"/>
              <a:t>Click to edit Master title style</a:t>
            </a:r>
            <a:endParaRPr lang="en-US" dirty="0"/>
          </a:p>
        </p:txBody>
      </p:sp>
      <p:sp>
        <p:nvSpPr>
          <p:cNvPr id="3" name="Subtitle 2"/>
          <p:cNvSpPr>
            <a:spLocks noGrp="1"/>
          </p:cNvSpPr>
          <p:nvPr>
            <p:ph type="subTitle" idx="1"/>
          </p:nvPr>
        </p:nvSpPr>
        <p:spPr>
          <a:xfrm>
            <a:off x="4932219" y="2978728"/>
            <a:ext cx="6888306"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6406" indent="0" algn="ctr">
              <a:buNone/>
              <a:defRPr>
                <a:solidFill>
                  <a:schemeClr val="tx1">
                    <a:tint val="75000"/>
                  </a:schemeClr>
                </a:solidFill>
              </a:defRPr>
            </a:lvl2pPr>
            <a:lvl3pPr marL="912807" indent="0" algn="ctr">
              <a:buNone/>
              <a:defRPr>
                <a:solidFill>
                  <a:schemeClr val="tx1">
                    <a:tint val="75000"/>
                  </a:schemeClr>
                </a:solidFill>
              </a:defRPr>
            </a:lvl3pPr>
            <a:lvl4pPr marL="1369217" indent="0" algn="ctr">
              <a:buNone/>
              <a:defRPr>
                <a:solidFill>
                  <a:schemeClr val="tx1">
                    <a:tint val="75000"/>
                  </a:schemeClr>
                </a:solidFill>
              </a:defRPr>
            </a:lvl4pPr>
            <a:lvl5pPr marL="1825621" indent="0" algn="ctr">
              <a:buNone/>
              <a:defRPr>
                <a:solidFill>
                  <a:schemeClr val="tx1">
                    <a:tint val="75000"/>
                  </a:schemeClr>
                </a:solidFill>
              </a:defRPr>
            </a:lvl5pPr>
            <a:lvl6pPr marL="2282024" indent="0" algn="ctr">
              <a:buNone/>
              <a:defRPr>
                <a:solidFill>
                  <a:schemeClr val="tx1">
                    <a:tint val="75000"/>
                  </a:schemeClr>
                </a:solidFill>
              </a:defRPr>
            </a:lvl6pPr>
            <a:lvl7pPr marL="2738429" indent="0" algn="ctr">
              <a:buNone/>
              <a:defRPr>
                <a:solidFill>
                  <a:schemeClr val="tx1">
                    <a:tint val="75000"/>
                  </a:schemeClr>
                </a:solidFill>
              </a:defRPr>
            </a:lvl7pPr>
            <a:lvl8pPr marL="3194833" indent="0" algn="ctr">
              <a:buNone/>
              <a:defRPr>
                <a:solidFill>
                  <a:schemeClr val="tx1">
                    <a:tint val="75000"/>
                  </a:schemeClr>
                </a:solidFill>
              </a:defRPr>
            </a:lvl8pPr>
            <a:lvl9pPr marL="3651237"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4264003"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54352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2275" y="1198578"/>
            <a:ext cx="11398249" cy="133498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5" name="Slide Number Placeholder 4"/>
          <p:cNvSpPr>
            <a:spLocks noGrp="1"/>
          </p:cNvSpPr>
          <p:nvPr>
            <p:ph type="sldNum" sz="quarter" idx="4"/>
          </p:nvPr>
        </p:nvSpPr>
        <p:spPr>
          <a:xfrm>
            <a:off x="289657" y="6270904"/>
            <a:ext cx="398607" cy="365125"/>
          </a:xfrm>
          <a:prstGeom prst="rect">
            <a:avLst/>
          </a:prstGeom>
        </p:spPr>
        <p:txBody>
          <a:bodyPr vert="horz" lIns="91299" tIns="45650" rIns="91299" bIns="4565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86426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5" y="1198563"/>
            <a:ext cx="5583238" cy="1326517"/>
          </a:xfrm>
        </p:spPr>
        <p:txBody>
          <a:bodyPr/>
          <a:lstStyle>
            <a:lvl1pPr marL="339398" indent="-339398">
              <a:lnSpc>
                <a:spcPct val="90000"/>
              </a:lnSpc>
              <a:defRPr sz="2000"/>
            </a:lvl1pPr>
            <a:lvl2pPr marL="672195" indent="-324870">
              <a:lnSpc>
                <a:spcPct val="90000"/>
              </a:lnSpc>
              <a:defRPr sz="1800"/>
            </a:lvl2pPr>
            <a:lvl3pPr marL="952165" indent="-287895">
              <a:lnSpc>
                <a:spcPct val="90000"/>
              </a:lnSpc>
              <a:defRPr sz="1600"/>
            </a:lvl3pPr>
            <a:lvl4pPr marL="1225531" indent="-273368">
              <a:lnSpc>
                <a:spcPct val="90000"/>
              </a:lnSpc>
              <a:defRPr sz="1400"/>
            </a:lvl4pPr>
            <a:lvl5pPr marL="1513424" indent="-279970">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198563"/>
            <a:ext cx="5638800" cy="1326517"/>
          </a:xfrm>
        </p:spPr>
        <p:txBody>
          <a:bodyPr/>
          <a:lstStyle>
            <a:lvl1pPr marL="347314" indent="-347314">
              <a:lnSpc>
                <a:spcPct val="90000"/>
              </a:lnSpc>
              <a:defRPr sz="2000"/>
            </a:lvl1pPr>
            <a:lvl2pPr marL="672195" indent="-339398">
              <a:lnSpc>
                <a:spcPct val="90000"/>
              </a:lnSpc>
              <a:defRPr sz="1800"/>
            </a:lvl2pPr>
            <a:lvl3pPr marL="960087" indent="-302414">
              <a:lnSpc>
                <a:spcPct val="90000"/>
              </a:lnSpc>
              <a:defRPr sz="1600"/>
            </a:lvl3pPr>
            <a:lvl4pPr marL="1225531" indent="-265446">
              <a:lnSpc>
                <a:spcPct val="90000"/>
              </a:lnSpc>
              <a:defRPr sz="1400"/>
            </a:lvl4pPr>
            <a:lvl5pPr marL="1513424" indent="-273368">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316009477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553998"/>
          </a:xfrm>
        </p:spPr>
        <p:txBody>
          <a:bodyPr/>
          <a:lstStyle>
            <a:lvl1pPr algn="l" defTabSz="912704" rtl="0" eaLnBrk="1" latinLnBrk="0" hangingPunct="1">
              <a:lnSpc>
                <a:spcPct val="90000"/>
              </a:lnSpc>
              <a:spcBef>
                <a:spcPct val="0"/>
              </a:spcBef>
              <a:buNone/>
              <a:defRPr lang="en-US" sz="4000" b="0" kern="1200" cap="none" spc="-100" baseline="0" dirty="0">
                <a:ln w="3175">
                  <a:noFill/>
                </a:ln>
                <a:solidFill>
                  <a:schemeClr val="tx2">
                    <a:alpha val="99000"/>
                  </a:schemeClr>
                </a:solidFill>
                <a:effectLst/>
                <a:latin typeface="Segoe UI Light" pitchFamily="34" charset="0"/>
                <a:ea typeface="+mn-ea"/>
                <a:cs typeface="Arial" charset="0"/>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11766146" y="6458928"/>
            <a:ext cx="398607" cy="365125"/>
          </a:xfrm>
          <a:prstGeom prst="rect">
            <a:avLst/>
          </a:prstGeom>
        </p:spPr>
        <p:txBody>
          <a:bodyPr lIns="76047" tIns="38014" rIns="76047" bIns="38014"/>
          <a:lstStyle/>
          <a:p>
            <a:fld id="{B60359E2-F1E6-40F3-81C3-5A646FA87138}" type="slidenum">
              <a:rPr lang="en-US" smtClean="0"/>
              <a:pPr/>
              <a:t>‹#›</a:t>
            </a:fld>
            <a:endParaRPr lang="en-US" dirty="0"/>
          </a:p>
        </p:txBody>
      </p:sp>
      <p:sp>
        <p:nvSpPr>
          <p:cNvPr id="4" name="Footer Placeholder 3"/>
          <p:cNvSpPr>
            <a:spLocks noGrp="1"/>
          </p:cNvSpPr>
          <p:nvPr>
            <p:ph type="ftr" sz="quarter" idx="3"/>
          </p:nvPr>
        </p:nvSpPr>
        <p:spPr>
          <a:xfrm>
            <a:off x="4164780" y="6542692"/>
            <a:ext cx="3859266" cy="253292"/>
          </a:xfrm>
          <a:prstGeom prst="rect">
            <a:avLst/>
          </a:prstGeom>
        </p:spPr>
        <p:txBody>
          <a:bodyPr vert="horz" lIns="76047" tIns="38014" rIns="76047" bIns="38014" rtlCol="0" anchor="ctr"/>
          <a:lstStyle>
            <a:lvl1pPr algn="ctr">
              <a:defRPr sz="1000">
                <a:solidFill>
                  <a:schemeClr val="tx1">
                    <a:tint val="75000"/>
                  </a:schemeClr>
                </a:solidFill>
              </a:defRPr>
            </a:lvl1pPr>
          </a:lstStyle>
          <a:p>
            <a:r>
              <a:rPr lang="en-US" smtClean="0"/>
              <a:t>Microsoft Confidential - Signed NDA Required</a:t>
            </a:r>
            <a:endParaRPr lang="en-US" dirty="0"/>
          </a:p>
        </p:txBody>
      </p:sp>
    </p:spTree>
    <p:extLst>
      <p:ext uri="{BB962C8B-B14F-4D97-AF65-F5344CB8AC3E}">
        <p14:creationId xmlns:p14="http://schemas.microsoft.com/office/powerpoint/2010/main" val="1155771225"/>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500" b="0">
                <a:latin typeface="Segoe UI Semibold" pitchFamily="34" charset="0"/>
              </a:defRPr>
            </a:lvl1pPr>
            <a:lvl2pPr marL="456406" indent="0">
              <a:buNone/>
              <a:defRPr sz="2000" b="1"/>
            </a:lvl2pPr>
            <a:lvl3pPr marL="912807" indent="0">
              <a:buNone/>
              <a:defRPr sz="1800" b="1"/>
            </a:lvl3pPr>
            <a:lvl4pPr marL="1369217" indent="0">
              <a:buNone/>
              <a:defRPr sz="1600" b="1"/>
            </a:lvl4pPr>
            <a:lvl5pPr marL="1825621" indent="0">
              <a:buNone/>
              <a:defRPr sz="1600" b="1"/>
            </a:lvl5pPr>
            <a:lvl6pPr marL="2282024" indent="0">
              <a:buNone/>
              <a:defRPr sz="1600" b="1"/>
            </a:lvl6pPr>
            <a:lvl7pPr marL="2738429" indent="0">
              <a:buNone/>
              <a:defRPr sz="1600" b="1"/>
            </a:lvl7pPr>
            <a:lvl8pPr marL="3194833" indent="0">
              <a:buNone/>
              <a:defRPr sz="1600" b="1"/>
            </a:lvl8pPr>
            <a:lvl9pPr marL="365123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055" y="1905000"/>
            <a:ext cx="5581784" cy="1394228"/>
          </a:xfrm>
        </p:spPr>
        <p:txBody>
          <a:bodyPr/>
          <a:lstStyle>
            <a:lvl1pPr marL="281290" indent="-281290">
              <a:defRPr sz="2000"/>
            </a:lvl1pPr>
            <a:lvl2pPr marL="561261" indent="-265446">
              <a:defRPr sz="1800"/>
            </a:lvl2pPr>
            <a:lvl3pPr marL="812180" indent="-242994">
              <a:defRPr sz="1600"/>
            </a:lvl3pPr>
            <a:lvl4pPr marL="1048569" indent="-228466">
              <a:defRPr sz="1600"/>
            </a:lvl4pPr>
            <a:lvl5pPr marL="1277036" indent="-20601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500" b="1"/>
            </a:lvl1pPr>
            <a:lvl2pPr marL="456406" indent="0">
              <a:buNone/>
              <a:defRPr sz="2000" b="1"/>
            </a:lvl2pPr>
            <a:lvl3pPr marL="912807" indent="0">
              <a:buNone/>
              <a:defRPr sz="1800" b="1"/>
            </a:lvl3pPr>
            <a:lvl4pPr marL="1369217" indent="0">
              <a:buNone/>
              <a:defRPr sz="1600" b="1"/>
            </a:lvl4pPr>
            <a:lvl5pPr marL="1825621" indent="0">
              <a:buNone/>
              <a:defRPr sz="1600" b="1"/>
            </a:lvl5pPr>
            <a:lvl6pPr marL="2282024" indent="0">
              <a:buNone/>
              <a:defRPr sz="1600" b="1"/>
            </a:lvl6pPr>
            <a:lvl7pPr marL="2738429" indent="0">
              <a:buNone/>
              <a:defRPr sz="1600" b="1"/>
            </a:lvl7pPr>
            <a:lvl8pPr marL="3194833" indent="0">
              <a:buNone/>
              <a:defRPr sz="1600" b="1"/>
            </a:lvl8pPr>
            <a:lvl9pPr marL="365123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39" y="1905001"/>
            <a:ext cx="5608493" cy="1394228"/>
          </a:xfrm>
        </p:spPr>
        <p:txBody>
          <a:bodyPr/>
          <a:lstStyle>
            <a:lvl1pPr marL="295815" indent="-295815">
              <a:defRPr sz="2000"/>
            </a:lvl1pPr>
            <a:lvl2pPr marL="569181" indent="-273368">
              <a:defRPr sz="1800"/>
            </a:lvl2pPr>
            <a:lvl3pPr marL="820103" indent="-244314">
              <a:defRPr sz="1600"/>
            </a:lvl3pPr>
            <a:lvl4pPr marL="1048569" indent="-236392">
              <a:defRPr sz="1600"/>
            </a:lvl4pPr>
            <a:lvl5pPr marL="1277036" indent="-220544">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69513566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1" y="6424113"/>
            <a:ext cx="398607" cy="365125"/>
          </a:xfrm>
          <a:prstGeom prst="rect">
            <a:avLst/>
          </a:prstGeom>
        </p:spPr>
        <p:txBody>
          <a:bodyPr vert="horz" lIns="91299" tIns="45650" rIns="91299" bIns="4565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37518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2865"/>
            <a:r>
              <a:rPr lang="en-US" sz="19900" dirty="0" smtClean="0">
                <a:solidFill>
                  <a:prstClr val="white">
                    <a:lumMod val="95000"/>
                  </a:prstClr>
                </a:solidFill>
              </a:rPr>
              <a:t>Azure </a:t>
            </a:r>
          </a:p>
          <a:p>
            <a:pPr defTabSz="912865"/>
            <a:r>
              <a:rPr lang="en-US" sz="19900" dirty="0" smtClean="0">
                <a:solidFill>
                  <a:prstClr val="white">
                    <a:lumMod val="95000"/>
                  </a:prstClr>
                </a:solidFill>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1" y="6424113"/>
            <a:ext cx="398607" cy="365125"/>
          </a:xfrm>
          <a:prstGeom prst="rect">
            <a:avLst/>
          </a:prstGeom>
        </p:spPr>
        <p:txBody>
          <a:bodyPr vert="horz" lIns="91299" tIns="45650" rIns="91299" bIns="4565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42929971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2865"/>
            <a:r>
              <a:rPr lang="en-US" sz="19900" dirty="0" smtClean="0">
                <a:solidFill>
                  <a:prstClr val="white">
                    <a:lumMod val="95000"/>
                  </a:prstClr>
                </a:solidFill>
              </a:rPr>
              <a:t>Azure </a:t>
            </a:r>
          </a:p>
          <a:p>
            <a:pPr defTabSz="912865"/>
            <a:r>
              <a:rPr lang="en-US" sz="19900" dirty="0" smtClean="0">
                <a:solidFill>
                  <a:prstClr val="white">
                    <a:lumMod val="95000"/>
                  </a:prstClr>
                </a:solidFill>
              </a:rPr>
              <a:t>Service Bus</a:t>
            </a:r>
          </a:p>
        </p:txBody>
      </p:sp>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1" y="6424113"/>
            <a:ext cx="398607" cy="365125"/>
          </a:xfrm>
          <a:prstGeom prst="rect">
            <a:avLst/>
          </a:prstGeom>
        </p:spPr>
        <p:txBody>
          <a:bodyPr vert="horz" lIns="91299" tIns="45650" rIns="91299" bIns="4565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05129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232426617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68"/>
            <a:ext cx="11173090" cy="1334981"/>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132" tIns="76066" rIns="152132" bIns="7606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180366617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45" y="1410937"/>
            <a:ext cx="10242549" cy="1523497"/>
          </a:xfrm>
        </p:spPr>
        <p:txBody>
          <a:bodyPr>
            <a:noAutofit/>
          </a:bodyPr>
          <a:lstStyle>
            <a:lvl1pPr>
              <a:lnSpc>
                <a:spcPct val="90000"/>
              </a:lnSpc>
              <a:defRPr sz="5900"/>
            </a:lvl1pPr>
          </a:lstStyle>
          <a:p>
            <a:r>
              <a:rPr lang="en-US" smtClean="0"/>
              <a:t>Click to edit Master title style</a:t>
            </a:r>
            <a:endParaRPr lang="en-US" dirty="0"/>
          </a:p>
        </p:txBody>
      </p:sp>
      <p:sp>
        <p:nvSpPr>
          <p:cNvPr id="13" name="Subtitle 2"/>
          <p:cNvSpPr>
            <a:spLocks noGrp="1"/>
          </p:cNvSpPr>
          <p:nvPr>
            <p:ph type="subTitle" idx="1"/>
          </p:nvPr>
        </p:nvSpPr>
        <p:spPr>
          <a:xfrm>
            <a:off x="969196" y="3429008"/>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8478" indent="0" algn="ctr">
              <a:buNone/>
              <a:defRPr>
                <a:solidFill>
                  <a:schemeClr val="tx1">
                    <a:tint val="75000"/>
                  </a:schemeClr>
                </a:solidFill>
              </a:defRPr>
            </a:lvl2pPr>
            <a:lvl3pPr marL="1216955" indent="0" algn="ctr">
              <a:buNone/>
              <a:defRPr>
                <a:solidFill>
                  <a:schemeClr val="tx1">
                    <a:tint val="75000"/>
                  </a:schemeClr>
                </a:solidFill>
              </a:defRPr>
            </a:lvl3pPr>
            <a:lvl4pPr marL="1825431" indent="0" algn="ctr">
              <a:buNone/>
              <a:defRPr>
                <a:solidFill>
                  <a:schemeClr val="tx1">
                    <a:tint val="75000"/>
                  </a:schemeClr>
                </a:solidFill>
              </a:defRPr>
            </a:lvl4pPr>
            <a:lvl5pPr marL="2433909" indent="0" algn="ctr">
              <a:buNone/>
              <a:defRPr>
                <a:solidFill>
                  <a:schemeClr val="tx1">
                    <a:tint val="75000"/>
                  </a:schemeClr>
                </a:solidFill>
              </a:defRPr>
            </a:lvl5pPr>
            <a:lvl6pPr marL="3042386" indent="0" algn="ctr">
              <a:buNone/>
              <a:defRPr>
                <a:solidFill>
                  <a:schemeClr val="tx1">
                    <a:tint val="75000"/>
                  </a:schemeClr>
                </a:solidFill>
              </a:defRPr>
            </a:lvl6pPr>
            <a:lvl7pPr marL="3650859" indent="0" algn="ctr">
              <a:buNone/>
              <a:defRPr>
                <a:solidFill>
                  <a:schemeClr val="tx1">
                    <a:tint val="75000"/>
                  </a:schemeClr>
                </a:solidFill>
              </a:defRPr>
            </a:lvl7pPr>
            <a:lvl8pPr marL="4259336" indent="0" algn="ctr">
              <a:buNone/>
              <a:defRPr>
                <a:solidFill>
                  <a:schemeClr val="tx1">
                    <a:tint val="75000"/>
                  </a:schemeClr>
                </a:solidFill>
              </a:defRPr>
            </a:lvl8pPr>
            <a:lvl9pPr marL="486781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66721443"/>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27" y="1447814"/>
            <a:ext cx="11149013" cy="133498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3538548"/>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139" y="2663883"/>
            <a:ext cx="9323387" cy="649941"/>
          </a:xfrm>
        </p:spPr>
        <p:txBody>
          <a:bodyPr anchor="t" anchorCtr="0">
            <a:noAutofit/>
          </a:bodyPr>
          <a:lstStyle>
            <a:lvl1pPr>
              <a:lnSpc>
                <a:spcPct val="90000"/>
              </a:lnSpc>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1889144" y="3881743"/>
            <a:ext cx="9323389" cy="461665"/>
          </a:xfrm>
        </p:spPr>
        <p:txBody>
          <a:bodyPr>
            <a:noAutofit/>
          </a:bodyPr>
          <a:lstStyle>
            <a:lvl1pPr marL="0" indent="0" algn="l">
              <a:lnSpc>
                <a:spcPct val="90000"/>
              </a:lnSpc>
              <a:spcBef>
                <a:spcPts val="0"/>
              </a:spcBef>
              <a:buNone/>
              <a:defRPr sz="3700">
                <a:gradFill>
                  <a:gsLst>
                    <a:gs pos="0">
                      <a:schemeClr val="tx1"/>
                    </a:gs>
                    <a:gs pos="86000">
                      <a:schemeClr val="tx1"/>
                    </a:gs>
                  </a:gsLst>
                  <a:lin ang="5400000" scaled="0"/>
                </a:gradFill>
              </a:defRPr>
            </a:lvl1pPr>
            <a:lvl2pPr marL="608478" indent="0" algn="ctr">
              <a:buNone/>
              <a:defRPr>
                <a:solidFill>
                  <a:schemeClr val="tx1">
                    <a:tint val="75000"/>
                  </a:schemeClr>
                </a:solidFill>
              </a:defRPr>
            </a:lvl2pPr>
            <a:lvl3pPr marL="1216955" indent="0" algn="ctr">
              <a:buNone/>
              <a:defRPr>
                <a:solidFill>
                  <a:schemeClr val="tx1">
                    <a:tint val="75000"/>
                  </a:schemeClr>
                </a:solidFill>
              </a:defRPr>
            </a:lvl3pPr>
            <a:lvl4pPr marL="1825431" indent="0" algn="ctr">
              <a:buNone/>
              <a:defRPr>
                <a:solidFill>
                  <a:schemeClr val="tx1">
                    <a:tint val="75000"/>
                  </a:schemeClr>
                </a:solidFill>
              </a:defRPr>
            </a:lvl4pPr>
            <a:lvl5pPr marL="2433909" indent="0" algn="ctr">
              <a:buNone/>
              <a:defRPr>
                <a:solidFill>
                  <a:schemeClr val="tx1">
                    <a:tint val="75000"/>
                  </a:schemeClr>
                </a:solidFill>
              </a:defRPr>
            </a:lvl5pPr>
            <a:lvl6pPr marL="3042386" indent="0" algn="ctr">
              <a:buNone/>
              <a:defRPr>
                <a:solidFill>
                  <a:schemeClr val="tx1">
                    <a:tint val="75000"/>
                  </a:schemeClr>
                </a:solidFill>
              </a:defRPr>
            </a:lvl6pPr>
            <a:lvl7pPr marL="3650859" indent="0" algn="ctr">
              <a:buNone/>
              <a:defRPr>
                <a:solidFill>
                  <a:schemeClr val="tx1">
                    <a:tint val="75000"/>
                  </a:schemeClr>
                </a:solidFill>
              </a:defRPr>
            </a:lvl7pPr>
            <a:lvl8pPr marL="4259336" indent="0" algn="ctr">
              <a:buNone/>
              <a:defRPr>
                <a:solidFill>
                  <a:schemeClr val="tx1">
                    <a:tint val="75000"/>
                  </a:schemeClr>
                </a:solidFill>
              </a:defRPr>
            </a:lvl8pPr>
            <a:lvl9pPr marL="486781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77" y="1447800"/>
            <a:ext cx="10242551"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000" b="0" i="0" u="none" strike="noStrike" kern="1200" cap="none" spc="-20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9928315"/>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48061764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r>
              <a:rPr lang="en-US" sz="19900" dirty="0" smtClean="0">
                <a:solidFill>
                  <a:schemeClr val="bg1">
                    <a:lumMod val="95000"/>
                  </a:schemeClr>
                </a:solidFill>
                <a:latin typeface="+mn-lt"/>
              </a:rPr>
              <a:t>Azure </a:t>
            </a:r>
          </a:p>
          <a:p>
            <a:r>
              <a:rPr lang="en-US" sz="19900" dirty="0" smtClean="0">
                <a:solidFill>
                  <a:schemeClr val="bg1">
                    <a:lumMod val="95000"/>
                  </a:schemeClr>
                </a:solidFill>
                <a:latin typeface="+mn-lt"/>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73" y="6424113"/>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fld id="{B60359E2-F1E6-40F3-81C3-5A646FA87138}" type="slidenum">
              <a:rPr lang="en-US" smtClean="0"/>
              <a:pPr/>
              <a:t>‹#›</a:t>
            </a:fld>
            <a:endParaRPr lang="en-US" dirty="0"/>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58265269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51759549"/>
      </p:ext>
    </p:extLst>
  </p:cSld>
  <p:clrMapOvr>
    <a:masterClrMapping/>
  </p:clrMapOvr>
  <p:transition>
    <p:fade/>
  </p:transition>
  <p:timing>
    <p:tnLst>
      <p:par>
        <p:cTn id="1" dur="indefinite" restart="never" nodeType="tmRoot"/>
      </p:par>
    </p:tnLst>
  </p:timing>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22252369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27012580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9986" y="225430"/>
            <a:ext cx="11173091" cy="553998"/>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9" y="1411562"/>
            <a:ext cx="11173091" cy="1326517"/>
          </a:xfrm>
        </p:spPr>
        <p:txBody>
          <a:bodyPr/>
          <a:lstStyle>
            <a:lvl1pPr>
              <a:buClr>
                <a:schemeClr val="tx1"/>
              </a:buClr>
              <a:buSzPct val="70000"/>
              <a:buFont typeface="Wingdings" pitchFamily="2" charset="2"/>
              <a:buChar char="l"/>
              <a:defRPr>
                <a:solidFill>
                  <a:srgbClr val="FFFFFF"/>
                </a:solidFill>
              </a:defRPr>
            </a:lvl1pPr>
            <a:lvl2pPr>
              <a:buClr>
                <a:schemeClr val="tx1"/>
              </a:buClr>
              <a:buSzPct val="70000"/>
              <a:buFont typeface="Wingdings" pitchFamily="2" charset="2"/>
              <a:buChar char="l"/>
              <a:defRPr>
                <a:solidFill>
                  <a:srgbClr val="FFFFFF"/>
                </a:solidFill>
              </a:defRPr>
            </a:lvl2pPr>
            <a:lvl3pPr>
              <a:buClr>
                <a:schemeClr val="tx1"/>
              </a:buClr>
              <a:buSzPct val="70000"/>
              <a:buFont typeface="Wingdings" pitchFamily="2" charset="2"/>
              <a:buChar char="l"/>
              <a:defRPr>
                <a:solidFill>
                  <a:srgbClr val="FFFFFF"/>
                </a:solidFill>
              </a:defRPr>
            </a:lvl3pPr>
            <a:lvl4pPr>
              <a:buClr>
                <a:schemeClr val="tx1"/>
              </a:buClr>
              <a:buSzPct val="70000"/>
              <a:buFont typeface="Wingdings" pitchFamily="2" charset="2"/>
              <a:buChar char="l"/>
              <a:defRPr>
                <a:solidFill>
                  <a:srgbClr val="FFFFFF"/>
                </a:solidFill>
              </a:defRPr>
            </a:lvl4pPr>
            <a:lvl5pPr>
              <a:buClr>
                <a:schemeClr val="tx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394926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737273" y="429492"/>
            <a:ext cx="1082604" cy="179122"/>
            <a:chOff x="3602038" y="1063626"/>
            <a:chExt cx="4365626" cy="722312"/>
          </a:xfrm>
        </p:grpSpPr>
        <p:sp>
          <p:nvSpPr>
            <p:cNvPr id="9" name="Freeform 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0" name="Freeform 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1" name="Freeform 1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2" name="Freeform 1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3" name="Freeform 1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4" name="Freeform 1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5" name="Freeform 1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6" name="Freeform 1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sp>
          <p:nvSpPr>
            <p:cNvPr id="17" name="Freeform 1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280"/>
              <a:endParaRPr lang="en-US" sz="1700">
                <a:solidFill>
                  <a:prstClr val="black"/>
                </a:solidFill>
              </a:endParaRPr>
            </a:p>
          </p:txBody>
        </p:sp>
      </p:grpSp>
      <p:sp>
        <p:nvSpPr>
          <p:cNvPr id="2" name="Title 1"/>
          <p:cNvSpPr>
            <a:spLocks noGrp="1"/>
          </p:cNvSpPr>
          <p:nvPr>
            <p:ph type="ctrTitle"/>
          </p:nvPr>
        </p:nvSpPr>
        <p:spPr>
          <a:xfrm>
            <a:off x="4932445" y="1954476"/>
            <a:ext cx="6888082" cy="968834"/>
          </a:xfrm>
        </p:spPr>
        <p:txBody>
          <a:bodyPr anchor="b">
            <a:noAutofit/>
          </a:bodyPr>
          <a:lstStyle>
            <a:lvl1pPr>
              <a:lnSpc>
                <a:spcPct val="90000"/>
              </a:lnSpc>
              <a:defRPr sz="4000" baseline="0"/>
            </a:lvl1pPr>
          </a:lstStyle>
          <a:p>
            <a:r>
              <a:rPr lang="en-US" smtClean="0"/>
              <a:t>Click to edit Master title style</a:t>
            </a:r>
            <a:endParaRPr lang="en-US" dirty="0"/>
          </a:p>
        </p:txBody>
      </p:sp>
      <p:sp>
        <p:nvSpPr>
          <p:cNvPr id="3" name="Subtitle 2"/>
          <p:cNvSpPr>
            <a:spLocks noGrp="1"/>
          </p:cNvSpPr>
          <p:nvPr>
            <p:ph type="subTitle" idx="1"/>
          </p:nvPr>
        </p:nvSpPr>
        <p:spPr>
          <a:xfrm>
            <a:off x="4932219" y="2978728"/>
            <a:ext cx="6888306"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6613" indent="0" algn="ctr">
              <a:buNone/>
              <a:defRPr>
                <a:solidFill>
                  <a:schemeClr val="tx1">
                    <a:tint val="75000"/>
                  </a:schemeClr>
                </a:solidFill>
              </a:defRPr>
            </a:lvl2pPr>
            <a:lvl3pPr marL="913222" indent="0" algn="ctr">
              <a:buNone/>
              <a:defRPr>
                <a:solidFill>
                  <a:schemeClr val="tx1">
                    <a:tint val="75000"/>
                  </a:schemeClr>
                </a:solidFill>
              </a:defRPr>
            </a:lvl3pPr>
            <a:lvl4pPr marL="1369838" indent="0" algn="ctr">
              <a:buNone/>
              <a:defRPr>
                <a:solidFill>
                  <a:schemeClr val="tx1">
                    <a:tint val="75000"/>
                  </a:schemeClr>
                </a:solidFill>
              </a:defRPr>
            </a:lvl4pPr>
            <a:lvl5pPr marL="1826449" indent="0" algn="ctr">
              <a:buNone/>
              <a:defRPr>
                <a:solidFill>
                  <a:schemeClr val="tx1">
                    <a:tint val="75000"/>
                  </a:schemeClr>
                </a:solidFill>
              </a:defRPr>
            </a:lvl5pPr>
            <a:lvl6pPr marL="2283060" indent="0" algn="ctr">
              <a:buNone/>
              <a:defRPr>
                <a:solidFill>
                  <a:schemeClr val="tx1">
                    <a:tint val="75000"/>
                  </a:schemeClr>
                </a:solidFill>
              </a:defRPr>
            </a:lvl6pPr>
            <a:lvl7pPr marL="2739670" indent="0" algn="ctr">
              <a:buNone/>
              <a:defRPr>
                <a:solidFill>
                  <a:schemeClr val="tx1">
                    <a:tint val="75000"/>
                  </a:schemeClr>
                </a:solidFill>
              </a:defRPr>
            </a:lvl7pPr>
            <a:lvl8pPr marL="3196282" indent="0" algn="ctr">
              <a:buNone/>
              <a:defRPr>
                <a:solidFill>
                  <a:schemeClr val="tx1">
                    <a:tint val="75000"/>
                  </a:schemeClr>
                </a:solidFill>
              </a:defRPr>
            </a:lvl8pPr>
            <a:lvl9pPr marL="3652894"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4264003"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94038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2275" y="1198574"/>
            <a:ext cx="11398249" cy="133498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5" name="Slide Number Placeholder 4"/>
          <p:cNvSpPr>
            <a:spLocks noGrp="1"/>
          </p:cNvSpPr>
          <p:nvPr>
            <p:ph type="sldNum" sz="quarter" idx="4"/>
          </p:nvPr>
        </p:nvSpPr>
        <p:spPr>
          <a:xfrm>
            <a:off x="289653" y="6270904"/>
            <a:ext cx="398607" cy="365125"/>
          </a:xfrm>
          <a:prstGeom prst="rect">
            <a:avLst/>
          </a:prstGeom>
        </p:spPr>
        <p:txBody>
          <a:bodyPr vert="horz" lIns="91339" tIns="45670" rIns="91339" bIns="4567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989384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5" y="1198563"/>
            <a:ext cx="5583238" cy="1326517"/>
          </a:xfrm>
        </p:spPr>
        <p:txBody>
          <a:bodyPr/>
          <a:lstStyle>
            <a:lvl1pPr marL="339552" indent="-339552">
              <a:lnSpc>
                <a:spcPct val="90000"/>
              </a:lnSpc>
              <a:defRPr sz="2000"/>
            </a:lvl1pPr>
            <a:lvl2pPr marL="672499" indent="-325017">
              <a:lnSpc>
                <a:spcPct val="90000"/>
              </a:lnSpc>
              <a:defRPr sz="1800"/>
            </a:lvl2pPr>
            <a:lvl3pPr marL="952597" indent="-288025">
              <a:lnSpc>
                <a:spcPct val="90000"/>
              </a:lnSpc>
              <a:defRPr sz="1600"/>
            </a:lvl3pPr>
            <a:lvl4pPr marL="1226087" indent="-273492">
              <a:lnSpc>
                <a:spcPct val="90000"/>
              </a:lnSpc>
              <a:defRPr sz="1400"/>
            </a:lvl4pPr>
            <a:lvl5pPr marL="1514111" indent="-280097">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198563"/>
            <a:ext cx="5638800" cy="1326517"/>
          </a:xfrm>
        </p:spPr>
        <p:txBody>
          <a:bodyPr/>
          <a:lstStyle>
            <a:lvl1pPr marL="347474" indent="-347474">
              <a:lnSpc>
                <a:spcPct val="90000"/>
              </a:lnSpc>
              <a:defRPr sz="2000"/>
            </a:lvl1pPr>
            <a:lvl2pPr marL="672499" indent="-339552">
              <a:lnSpc>
                <a:spcPct val="90000"/>
              </a:lnSpc>
              <a:defRPr sz="1800"/>
            </a:lvl2pPr>
            <a:lvl3pPr marL="960523" indent="-302554">
              <a:lnSpc>
                <a:spcPct val="90000"/>
              </a:lnSpc>
              <a:defRPr sz="1600"/>
            </a:lvl3pPr>
            <a:lvl4pPr marL="1226087" indent="-265566">
              <a:lnSpc>
                <a:spcPct val="90000"/>
              </a:lnSpc>
              <a:defRPr sz="1400"/>
            </a:lvl4pPr>
            <a:lvl5pPr marL="1514111" indent="-273492">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63251954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500" b="0">
                <a:latin typeface="Segoe UI Semibold" pitchFamily="34" charset="0"/>
              </a:defRPr>
            </a:lvl1pPr>
            <a:lvl2pPr marL="456613" indent="0">
              <a:buNone/>
              <a:defRPr sz="2000" b="1"/>
            </a:lvl2pPr>
            <a:lvl3pPr marL="913222" indent="0">
              <a:buNone/>
              <a:defRPr sz="1800" b="1"/>
            </a:lvl3pPr>
            <a:lvl4pPr marL="1369838" indent="0">
              <a:buNone/>
              <a:defRPr sz="1600" b="1"/>
            </a:lvl4pPr>
            <a:lvl5pPr marL="1826449" indent="0">
              <a:buNone/>
              <a:defRPr sz="1600" b="1"/>
            </a:lvl5pPr>
            <a:lvl6pPr marL="2283060" indent="0">
              <a:buNone/>
              <a:defRPr sz="1600" b="1"/>
            </a:lvl6pPr>
            <a:lvl7pPr marL="2739670" indent="0">
              <a:buNone/>
              <a:defRPr sz="1600" b="1"/>
            </a:lvl7pPr>
            <a:lvl8pPr marL="3196282" indent="0">
              <a:buNone/>
              <a:defRPr sz="1600" b="1"/>
            </a:lvl8pPr>
            <a:lvl9pPr marL="36528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055" y="1905000"/>
            <a:ext cx="5581784" cy="1394228"/>
          </a:xfrm>
        </p:spPr>
        <p:txBody>
          <a:bodyPr/>
          <a:lstStyle>
            <a:lvl1pPr marL="281418" indent="-281418">
              <a:defRPr sz="2000"/>
            </a:lvl1pPr>
            <a:lvl2pPr marL="561516" indent="-265566">
              <a:defRPr sz="1800"/>
            </a:lvl2pPr>
            <a:lvl3pPr marL="812548" indent="-243104">
              <a:defRPr sz="1600"/>
            </a:lvl3pPr>
            <a:lvl4pPr marL="1049045" indent="-228570">
              <a:defRPr sz="1600"/>
            </a:lvl4pPr>
            <a:lvl5pPr marL="1277616" indent="-206111">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500" b="1"/>
            </a:lvl1pPr>
            <a:lvl2pPr marL="456613" indent="0">
              <a:buNone/>
              <a:defRPr sz="2000" b="1"/>
            </a:lvl2pPr>
            <a:lvl3pPr marL="913222" indent="0">
              <a:buNone/>
              <a:defRPr sz="1800" b="1"/>
            </a:lvl3pPr>
            <a:lvl4pPr marL="1369838" indent="0">
              <a:buNone/>
              <a:defRPr sz="1600" b="1"/>
            </a:lvl4pPr>
            <a:lvl5pPr marL="1826449" indent="0">
              <a:buNone/>
              <a:defRPr sz="1600" b="1"/>
            </a:lvl5pPr>
            <a:lvl6pPr marL="2283060" indent="0">
              <a:buNone/>
              <a:defRPr sz="1600" b="1"/>
            </a:lvl6pPr>
            <a:lvl7pPr marL="2739670" indent="0">
              <a:buNone/>
              <a:defRPr sz="1600" b="1"/>
            </a:lvl7pPr>
            <a:lvl8pPr marL="3196282" indent="0">
              <a:buNone/>
              <a:defRPr sz="1600" b="1"/>
            </a:lvl8pPr>
            <a:lvl9pPr marL="36528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35" y="1905001"/>
            <a:ext cx="5608493" cy="1394228"/>
          </a:xfrm>
        </p:spPr>
        <p:txBody>
          <a:bodyPr/>
          <a:lstStyle>
            <a:lvl1pPr marL="295950" indent="-295950">
              <a:defRPr sz="2000"/>
            </a:lvl1pPr>
            <a:lvl2pPr marL="569441" indent="-273492">
              <a:defRPr sz="1800"/>
            </a:lvl2pPr>
            <a:lvl3pPr marL="820475" indent="-244425">
              <a:defRPr sz="1600"/>
            </a:lvl3pPr>
            <a:lvl4pPr marL="1049045" indent="-236500">
              <a:defRPr sz="1600"/>
            </a:lvl4pPr>
            <a:lvl5pPr marL="1277616" indent="-220644">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187648661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67" y="6424113"/>
            <a:ext cx="398607" cy="365125"/>
          </a:xfrm>
          <a:prstGeom prst="rect">
            <a:avLst/>
          </a:prstGeom>
        </p:spPr>
        <p:txBody>
          <a:bodyPr vert="horz" lIns="91339" tIns="45670" rIns="91339" bIns="4567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91809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3280"/>
            <a:r>
              <a:rPr lang="en-US" sz="19900" dirty="0" smtClean="0">
                <a:solidFill>
                  <a:prstClr val="white">
                    <a:lumMod val="95000"/>
                  </a:prstClr>
                </a:solidFill>
              </a:rPr>
              <a:t>Azure </a:t>
            </a:r>
          </a:p>
          <a:p>
            <a:pPr defTabSz="913280"/>
            <a:r>
              <a:rPr lang="en-US" sz="19900" dirty="0" smtClean="0">
                <a:solidFill>
                  <a:prstClr val="white">
                    <a:lumMod val="95000"/>
                  </a:prstClr>
                </a:solidFill>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67" y="6424113"/>
            <a:ext cx="398607" cy="365125"/>
          </a:xfrm>
          <a:prstGeom prst="rect">
            <a:avLst/>
          </a:prstGeom>
        </p:spPr>
        <p:txBody>
          <a:bodyPr vert="horz" lIns="91339" tIns="45670" rIns="91339" bIns="4567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10562072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lvl1pPr marL="177800" indent="-177800">
              <a:buClr>
                <a:schemeClr val="accent1"/>
              </a:buClr>
              <a:buFont typeface="Wingdings" pitchFamily="2" charset="2"/>
              <a:buChar char="§"/>
              <a:defRPr/>
            </a:lvl1pPr>
            <a:lvl2pPr marL="541338" indent="-184150">
              <a:buClr>
                <a:schemeClr val="accent1"/>
              </a:buClr>
              <a:buFont typeface="Wingdings" pitchFamily="2" charset="2"/>
              <a:buChar char="§"/>
              <a:defRPr/>
            </a:lvl2pPr>
            <a:lvl3pPr marL="896938" indent="-176213">
              <a:buClr>
                <a:schemeClr val="accent1"/>
              </a:buClr>
              <a:buFont typeface="Wingdings" pitchFamily="2" charset="2"/>
              <a:buChar char="§"/>
              <a:defRPr/>
            </a:lvl3pPr>
            <a:lvl4pPr marL="1252538" indent="-176213">
              <a:buClr>
                <a:schemeClr val="accent1"/>
              </a:buClr>
              <a:buFont typeface="Wingdings" pitchFamily="2" charset="2"/>
              <a:buChar char="§"/>
              <a:defRPr/>
            </a:lvl4pPr>
            <a:lvl5pPr marL="1616075" indent="-184150">
              <a:buClr>
                <a:schemeClr val="accent1"/>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6019612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3280"/>
            <a:r>
              <a:rPr lang="en-US" sz="19900" dirty="0" smtClean="0">
                <a:solidFill>
                  <a:prstClr val="white">
                    <a:lumMod val="95000"/>
                  </a:prstClr>
                </a:solidFill>
              </a:rPr>
              <a:t>Azure </a:t>
            </a:r>
          </a:p>
          <a:p>
            <a:pPr defTabSz="913280"/>
            <a:r>
              <a:rPr lang="en-US" sz="19900" dirty="0" smtClean="0">
                <a:solidFill>
                  <a:prstClr val="white">
                    <a:lumMod val="95000"/>
                  </a:prstClr>
                </a:solidFill>
              </a:rPr>
              <a:t>Service Bus</a:t>
            </a:r>
          </a:p>
        </p:txBody>
      </p:sp>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67" y="6424113"/>
            <a:ext cx="398607" cy="365125"/>
          </a:xfrm>
          <a:prstGeom prst="rect">
            <a:avLst/>
          </a:prstGeom>
        </p:spPr>
        <p:txBody>
          <a:bodyPr vert="horz" lIns="91339" tIns="45670" rIns="91339" bIns="4567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28705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415714250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64"/>
            <a:ext cx="11173090" cy="1334981"/>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202" tIns="76101" rIns="152202" bIns="76101"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323897865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45" y="1410937"/>
            <a:ext cx="10242549" cy="1523497"/>
          </a:xfrm>
        </p:spPr>
        <p:txBody>
          <a:bodyPr>
            <a:noAutofit/>
          </a:bodyPr>
          <a:lstStyle>
            <a:lvl1pPr>
              <a:lnSpc>
                <a:spcPct val="90000"/>
              </a:lnSpc>
              <a:defRPr sz="5900"/>
            </a:lvl1pPr>
          </a:lstStyle>
          <a:p>
            <a:r>
              <a:rPr lang="en-US" smtClean="0"/>
              <a:t>Click to edit Master title style</a:t>
            </a:r>
            <a:endParaRPr lang="en-US" dirty="0"/>
          </a:p>
        </p:txBody>
      </p:sp>
      <p:sp>
        <p:nvSpPr>
          <p:cNvPr id="13" name="Subtitle 2"/>
          <p:cNvSpPr>
            <a:spLocks noGrp="1"/>
          </p:cNvSpPr>
          <p:nvPr>
            <p:ph type="subTitle" idx="1"/>
          </p:nvPr>
        </p:nvSpPr>
        <p:spPr>
          <a:xfrm>
            <a:off x="969192" y="3429008"/>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8754" indent="0" algn="ctr">
              <a:buNone/>
              <a:defRPr>
                <a:solidFill>
                  <a:schemeClr val="tx1">
                    <a:tint val="75000"/>
                  </a:schemeClr>
                </a:solidFill>
              </a:defRPr>
            </a:lvl2pPr>
            <a:lvl3pPr marL="1217507" indent="0" algn="ctr">
              <a:buNone/>
              <a:defRPr>
                <a:solidFill>
                  <a:schemeClr val="tx1">
                    <a:tint val="75000"/>
                  </a:schemeClr>
                </a:solidFill>
              </a:defRPr>
            </a:lvl3pPr>
            <a:lvl4pPr marL="1826259" indent="0" algn="ctr">
              <a:buNone/>
              <a:defRPr>
                <a:solidFill>
                  <a:schemeClr val="tx1">
                    <a:tint val="75000"/>
                  </a:schemeClr>
                </a:solidFill>
              </a:defRPr>
            </a:lvl4pPr>
            <a:lvl5pPr marL="2435013" indent="0" algn="ctr">
              <a:buNone/>
              <a:defRPr>
                <a:solidFill>
                  <a:schemeClr val="tx1">
                    <a:tint val="75000"/>
                  </a:schemeClr>
                </a:solidFill>
              </a:defRPr>
            </a:lvl5pPr>
            <a:lvl6pPr marL="3043766" indent="0" algn="ctr">
              <a:buNone/>
              <a:defRPr>
                <a:solidFill>
                  <a:schemeClr val="tx1">
                    <a:tint val="75000"/>
                  </a:schemeClr>
                </a:solidFill>
              </a:defRPr>
            </a:lvl6pPr>
            <a:lvl7pPr marL="3652515" indent="0" algn="ctr">
              <a:buNone/>
              <a:defRPr>
                <a:solidFill>
                  <a:schemeClr val="tx1">
                    <a:tint val="75000"/>
                  </a:schemeClr>
                </a:solidFill>
              </a:defRPr>
            </a:lvl7pPr>
            <a:lvl8pPr marL="4261268" indent="0" algn="ctr">
              <a:buNone/>
              <a:defRPr>
                <a:solidFill>
                  <a:schemeClr val="tx1">
                    <a:tint val="75000"/>
                  </a:schemeClr>
                </a:solidFill>
              </a:defRPr>
            </a:lvl8pPr>
            <a:lvl9pPr marL="487002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83292179"/>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23" y="1447810"/>
            <a:ext cx="11149013" cy="133498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3474310"/>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135" y="2663879"/>
            <a:ext cx="9323387" cy="649941"/>
          </a:xfrm>
        </p:spPr>
        <p:txBody>
          <a:bodyPr anchor="t" anchorCtr="0">
            <a:noAutofit/>
          </a:bodyPr>
          <a:lstStyle>
            <a:lvl1pPr>
              <a:lnSpc>
                <a:spcPct val="90000"/>
              </a:lnSpc>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1889140" y="3881743"/>
            <a:ext cx="9323389" cy="461665"/>
          </a:xfrm>
        </p:spPr>
        <p:txBody>
          <a:bodyPr>
            <a:noAutofit/>
          </a:bodyPr>
          <a:lstStyle>
            <a:lvl1pPr marL="0" indent="0" algn="l">
              <a:lnSpc>
                <a:spcPct val="90000"/>
              </a:lnSpc>
              <a:spcBef>
                <a:spcPts val="0"/>
              </a:spcBef>
              <a:buNone/>
              <a:defRPr sz="3700">
                <a:gradFill>
                  <a:gsLst>
                    <a:gs pos="0">
                      <a:schemeClr val="tx1"/>
                    </a:gs>
                    <a:gs pos="86000">
                      <a:schemeClr val="tx1"/>
                    </a:gs>
                  </a:gsLst>
                  <a:lin ang="5400000" scaled="0"/>
                </a:gradFill>
              </a:defRPr>
            </a:lvl1pPr>
            <a:lvl2pPr marL="608754" indent="0" algn="ctr">
              <a:buNone/>
              <a:defRPr>
                <a:solidFill>
                  <a:schemeClr val="tx1">
                    <a:tint val="75000"/>
                  </a:schemeClr>
                </a:solidFill>
              </a:defRPr>
            </a:lvl2pPr>
            <a:lvl3pPr marL="1217507" indent="0" algn="ctr">
              <a:buNone/>
              <a:defRPr>
                <a:solidFill>
                  <a:schemeClr val="tx1">
                    <a:tint val="75000"/>
                  </a:schemeClr>
                </a:solidFill>
              </a:defRPr>
            </a:lvl3pPr>
            <a:lvl4pPr marL="1826259" indent="0" algn="ctr">
              <a:buNone/>
              <a:defRPr>
                <a:solidFill>
                  <a:schemeClr val="tx1">
                    <a:tint val="75000"/>
                  </a:schemeClr>
                </a:solidFill>
              </a:defRPr>
            </a:lvl4pPr>
            <a:lvl5pPr marL="2435013" indent="0" algn="ctr">
              <a:buNone/>
              <a:defRPr>
                <a:solidFill>
                  <a:schemeClr val="tx1">
                    <a:tint val="75000"/>
                  </a:schemeClr>
                </a:solidFill>
              </a:defRPr>
            </a:lvl5pPr>
            <a:lvl6pPr marL="3043766" indent="0" algn="ctr">
              <a:buNone/>
              <a:defRPr>
                <a:solidFill>
                  <a:schemeClr val="tx1">
                    <a:tint val="75000"/>
                  </a:schemeClr>
                </a:solidFill>
              </a:defRPr>
            </a:lvl6pPr>
            <a:lvl7pPr marL="3652515" indent="0" algn="ctr">
              <a:buNone/>
              <a:defRPr>
                <a:solidFill>
                  <a:schemeClr val="tx1">
                    <a:tint val="75000"/>
                  </a:schemeClr>
                </a:solidFill>
              </a:defRPr>
            </a:lvl7pPr>
            <a:lvl8pPr marL="4261268" indent="0" algn="ctr">
              <a:buNone/>
              <a:defRPr>
                <a:solidFill>
                  <a:schemeClr val="tx1">
                    <a:tint val="75000"/>
                  </a:schemeClr>
                </a:solidFill>
              </a:defRPr>
            </a:lvl8pPr>
            <a:lvl9pPr marL="487002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73" y="1447800"/>
            <a:ext cx="10242551"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000" b="0" i="0" u="none" strike="noStrike" kern="1200" cap="none" spc="-20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4202779854"/>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51941240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99336111"/>
      </p:ext>
    </p:extLst>
  </p:cSld>
  <p:clrMapOvr>
    <a:masterClrMapping/>
  </p:clrMapOvr>
  <p:transition>
    <p:fade/>
  </p:transition>
  <p:timing>
    <p:tnLst>
      <p:par>
        <p:cTn id="1" dur="indefinite" restart="never" nodeType="tmRoot"/>
      </p:par>
    </p:tnLst>
  </p:timing>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37435792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96014220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urple">
    <p:bg>
      <p:bgPr>
        <a:solidFill>
          <a:srgbClr val="4E91C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563169"/>
            <a:ext cx="11228440" cy="914096"/>
          </a:xfrm>
        </p:spPr>
        <p:txBody>
          <a:bodyPr anchor="b"/>
          <a:lstStyle>
            <a:lvl1pPr marL="0" indent="0">
              <a:lnSpc>
                <a:spcPts val="6896"/>
              </a:lnSpc>
              <a:buNone/>
              <a:defRPr lang="en-US" sz="66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2807" rtl="0" eaLnBrk="1" latinLnBrk="0" hangingPunct="1">
              <a:lnSpc>
                <a:spcPct val="90000"/>
              </a:lnSpc>
              <a:spcBef>
                <a:spcPct val="20000"/>
              </a:spcBef>
              <a:buSzPct val="90000"/>
              <a:buFont typeface="Arial" pitchFamily="34" charset="0"/>
              <a:buNone/>
            </a:pPr>
            <a:r>
              <a:rPr lang="en-US" dirty="0" smtClean="0"/>
              <a:t>Title</a:t>
            </a:r>
          </a:p>
        </p:txBody>
      </p:sp>
      <p:sp>
        <p:nvSpPr>
          <p:cNvPr id="4" name="Text Placeholder 8"/>
          <p:cNvSpPr>
            <a:spLocks noGrp="1"/>
          </p:cNvSpPr>
          <p:nvPr>
            <p:ph type="body" sz="quarter" idx="11" hasCustomPrompt="1"/>
          </p:nvPr>
        </p:nvSpPr>
        <p:spPr>
          <a:xfrm>
            <a:off x="512778" y="2577728"/>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2807" rtl="0" eaLnBrk="1" latinLnBrk="0" hangingPunct="1">
              <a:lnSpc>
                <a:spcPct val="90000"/>
              </a:lnSpc>
              <a:spcBef>
                <a:spcPct val="20000"/>
              </a:spcBef>
              <a:buSzPct val="90000"/>
              <a:buFont typeface="Arial" pitchFamily="34" charset="0"/>
              <a:buNone/>
            </a:pPr>
            <a:r>
              <a:rPr lang="en-US" dirty="0" smtClean="0"/>
              <a:t>Name</a:t>
            </a:r>
            <a:endParaRPr lang="en-US" dirty="0"/>
          </a:p>
        </p:txBody>
      </p:sp>
      <p:sp>
        <p:nvSpPr>
          <p:cNvPr id="5" name="Text Placeholder 8"/>
          <p:cNvSpPr>
            <a:spLocks noGrp="1"/>
          </p:cNvSpPr>
          <p:nvPr>
            <p:ph type="body" sz="quarter" idx="12" hasCustomPrompt="1"/>
          </p:nvPr>
        </p:nvSpPr>
        <p:spPr>
          <a:xfrm>
            <a:off x="515053" y="3071321"/>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2807" rtl="0" eaLnBrk="1" latinLnBrk="0" hangingPunct="1">
              <a:lnSpc>
                <a:spcPct val="90000"/>
              </a:lnSpc>
              <a:spcBef>
                <a:spcPct val="20000"/>
              </a:spcBef>
              <a:buSzPct val="90000"/>
              <a:buFont typeface="Arial" pitchFamily="34" charset="0"/>
              <a:buNone/>
            </a:pPr>
            <a:r>
              <a:rPr lang="en-US" dirty="0" smtClean="0"/>
              <a:t>Company</a:t>
            </a:r>
            <a:endParaRPr lang="en-US" dirty="0"/>
          </a:p>
        </p:txBody>
      </p:sp>
      <p:grpSp>
        <p:nvGrpSpPr>
          <p:cNvPr id="9" name="Grupp 8"/>
          <p:cNvGrpSpPr/>
          <p:nvPr userDrawn="1"/>
        </p:nvGrpSpPr>
        <p:grpSpPr>
          <a:xfrm>
            <a:off x="542027" y="5978754"/>
            <a:ext cx="4603179" cy="370568"/>
            <a:chOff x="542026" y="5950857"/>
            <a:chExt cx="4949707" cy="398465"/>
          </a:xfrm>
        </p:grpSpPr>
        <p:pic>
          <p:nvPicPr>
            <p:cNvPr id="10"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542026" y="5950857"/>
              <a:ext cx="2369199" cy="398465"/>
            </a:xfrm>
            <a:prstGeom prst="rect">
              <a:avLst/>
            </a:prstGeom>
            <a:noFill/>
            <a:ln>
              <a:noFill/>
            </a:ln>
          </p:spPr>
        </p:pic>
        <p:pic>
          <p:nvPicPr>
            <p:cNvPr id="11" name="Bildobjekt 10" descr="nextperience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6386" y="6197199"/>
              <a:ext cx="2315347" cy="127833"/>
            </a:xfrm>
            <a:prstGeom prst="rect">
              <a:avLst/>
            </a:prstGeom>
          </p:spPr>
        </p:pic>
      </p:gr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9986" y="225430"/>
            <a:ext cx="11173091" cy="553998"/>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9" y="1411562"/>
            <a:ext cx="11173091" cy="1326517"/>
          </a:xfrm>
        </p:spPr>
        <p:txBody>
          <a:bodyPr/>
          <a:lstStyle>
            <a:lvl1pPr>
              <a:buClr>
                <a:schemeClr val="tx1"/>
              </a:buClr>
              <a:buSzPct val="70000"/>
              <a:buFont typeface="Wingdings" pitchFamily="2" charset="2"/>
              <a:buChar char="l"/>
              <a:defRPr>
                <a:solidFill>
                  <a:srgbClr val="FFFFFF"/>
                </a:solidFill>
              </a:defRPr>
            </a:lvl1pPr>
            <a:lvl2pPr>
              <a:buClr>
                <a:schemeClr val="tx1"/>
              </a:buClr>
              <a:buSzPct val="70000"/>
              <a:buFont typeface="Wingdings" pitchFamily="2" charset="2"/>
              <a:buChar char="l"/>
              <a:defRPr>
                <a:solidFill>
                  <a:srgbClr val="FFFFFF"/>
                </a:solidFill>
              </a:defRPr>
            </a:lvl2pPr>
            <a:lvl3pPr>
              <a:buClr>
                <a:schemeClr val="tx1"/>
              </a:buClr>
              <a:buSzPct val="70000"/>
              <a:buFont typeface="Wingdings" pitchFamily="2" charset="2"/>
              <a:buChar char="l"/>
              <a:defRPr>
                <a:solidFill>
                  <a:srgbClr val="FFFFFF"/>
                </a:solidFill>
              </a:defRPr>
            </a:lvl3pPr>
            <a:lvl4pPr>
              <a:buClr>
                <a:schemeClr val="tx1"/>
              </a:buClr>
              <a:buSzPct val="70000"/>
              <a:buFont typeface="Wingdings" pitchFamily="2" charset="2"/>
              <a:buChar char="l"/>
              <a:defRPr>
                <a:solidFill>
                  <a:srgbClr val="FFFFFF"/>
                </a:solidFill>
              </a:defRPr>
            </a:lvl4pPr>
            <a:lvl5pPr>
              <a:buClr>
                <a:schemeClr val="tx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73381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737273" y="429492"/>
            <a:ext cx="1082604" cy="179122"/>
            <a:chOff x="3602038" y="1063626"/>
            <a:chExt cx="4365626" cy="722312"/>
          </a:xfrm>
        </p:grpSpPr>
        <p:sp>
          <p:nvSpPr>
            <p:cNvPr id="9" name="Freeform 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0" name="Freeform 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1" name="Freeform 1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2" name="Freeform 1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3" name="Freeform 1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4" name="Freeform 1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5" name="Freeform 1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6" name="Freeform 1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sp>
          <p:nvSpPr>
            <p:cNvPr id="17" name="Freeform 1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3696"/>
              <a:endParaRPr lang="en-US" sz="1700">
                <a:solidFill>
                  <a:prstClr val="black"/>
                </a:solidFill>
              </a:endParaRPr>
            </a:p>
          </p:txBody>
        </p:sp>
      </p:grpSp>
      <p:sp>
        <p:nvSpPr>
          <p:cNvPr id="2" name="Title 1"/>
          <p:cNvSpPr>
            <a:spLocks noGrp="1"/>
          </p:cNvSpPr>
          <p:nvPr>
            <p:ph type="ctrTitle"/>
          </p:nvPr>
        </p:nvSpPr>
        <p:spPr>
          <a:xfrm>
            <a:off x="4932445" y="1954476"/>
            <a:ext cx="6888082" cy="968834"/>
          </a:xfrm>
        </p:spPr>
        <p:txBody>
          <a:bodyPr anchor="b">
            <a:noAutofit/>
          </a:bodyPr>
          <a:lstStyle>
            <a:lvl1pPr>
              <a:lnSpc>
                <a:spcPct val="90000"/>
              </a:lnSpc>
              <a:defRPr sz="4000" baseline="0"/>
            </a:lvl1pPr>
          </a:lstStyle>
          <a:p>
            <a:r>
              <a:rPr lang="en-US" smtClean="0"/>
              <a:t>Click to edit Master title style</a:t>
            </a:r>
            <a:endParaRPr lang="en-US" dirty="0"/>
          </a:p>
        </p:txBody>
      </p:sp>
      <p:sp>
        <p:nvSpPr>
          <p:cNvPr id="3" name="Subtitle 2"/>
          <p:cNvSpPr>
            <a:spLocks noGrp="1"/>
          </p:cNvSpPr>
          <p:nvPr>
            <p:ph type="subTitle" idx="1"/>
          </p:nvPr>
        </p:nvSpPr>
        <p:spPr>
          <a:xfrm>
            <a:off x="4932219" y="2978728"/>
            <a:ext cx="6888306"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6820" indent="0" algn="ctr">
              <a:buNone/>
              <a:defRPr>
                <a:solidFill>
                  <a:schemeClr val="tx1">
                    <a:tint val="75000"/>
                  </a:schemeClr>
                </a:solidFill>
              </a:defRPr>
            </a:lvl2pPr>
            <a:lvl3pPr marL="913637" indent="0" algn="ctr">
              <a:buNone/>
              <a:defRPr>
                <a:solidFill>
                  <a:schemeClr val="tx1">
                    <a:tint val="75000"/>
                  </a:schemeClr>
                </a:solidFill>
              </a:defRPr>
            </a:lvl3pPr>
            <a:lvl4pPr marL="1370458" indent="0" algn="ctr">
              <a:buNone/>
              <a:defRPr>
                <a:solidFill>
                  <a:schemeClr val="tx1">
                    <a:tint val="75000"/>
                  </a:schemeClr>
                </a:solidFill>
              </a:defRPr>
            </a:lvl4pPr>
            <a:lvl5pPr marL="1827277" indent="0" algn="ctr">
              <a:buNone/>
              <a:defRPr>
                <a:solidFill>
                  <a:schemeClr val="tx1">
                    <a:tint val="75000"/>
                  </a:schemeClr>
                </a:solidFill>
              </a:defRPr>
            </a:lvl5pPr>
            <a:lvl6pPr marL="2284096" indent="0" algn="ctr">
              <a:buNone/>
              <a:defRPr>
                <a:solidFill>
                  <a:schemeClr val="tx1">
                    <a:tint val="75000"/>
                  </a:schemeClr>
                </a:solidFill>
              </a:defRPr>
            </a:lvl6pPr>
            <a:lvl7pPr marL="2740913" indent="0" algn="ctr">
              <a:buNone/>
              <a:defRPr>
                <a:solidFill>
                  <a:schemeClr val="tx1">
                    <a:tint val="75000"/>
                  </a:schemeClr>
                </a:solidFill>
              </a:defRPr>
            </a:lvl7pPr>
            <a:lvl8pPr marL="3197733" indent="0" algn="ctr">
              <a:buNone/>
              <a:defRPr>
                <a:solidFill>
                  <a:schemeClr val="tx1">
                    <a:tint val="75000"/>
                  </a:schemeClr>
                </a:solidFill>
              </a:defRPr>
            </a:lvl8pPr>
            <a:lvl9pPr marL="3654551"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4264003"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39562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2275" y="1198570"/>
            <a:ext cx="11398249" cy="133498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5" name="Slide Number Placeholder 4"/>
          <p:cNvSpPr>
            <a:spLocks noGrp="1"/>
          </p:cNvSpPr>
          <p:nvPr>
            <p:ph type="sldNum" sz="quarter" idx="4"/>
          </p:nvPr>
        </p:nvSpPr>
        <p:spPr>
          <a:xfrm>
            <a:off x="289649" y="6270904"/>
            <a:ext cx="398607"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429372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5" y="1198563"/>
            <a:ext cx="5583238" cy="1326517"/>
          </a:xfrm>
        </p:spPr>
        <p:txBody>
          <a:bodyPr/>
          <a:lstStyle>
            <a:lvl1pPr marL="339705" indent="-339705">
              <a:lnSpc>
                <a:spcPct val="90000"/>
              </a:lnSpc>
              <a:defRPr sz="2000"/>
            </a:lvl1pPr>
            <a:lvl2pPr marL="672804" indent="-325165">
              <a:lnSpc>
                <a:spcPct val="90000"/>
              </a:lnSpc>
              <a:defRPr sz="1800"/>
            </a:lvl2pPr>
            <a:lvl3pPr marL="953029" indent="-288155">
              <a:lnSpc>
                <a:spcPct val="90000"/>
              </a:lnSpc>
              <a:defRPr sz="1600"/>
            </a:lvl3pPr>
            <a:lvl4pPr marL="1226643" indent="-273616">
              <a:lnSpc>
                <a:spcPct val="90000"/>
              </a:lnSpc>
              <a:defRPr sz="1400"/>
            </a:lvl4pPr>
            <a:lvl5pPr marL="1514798" indent="-280223">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198563"/>
            <a:ext cx="5638800" cy="1326517"/>
          </a:xfrm>
        </p:spPr>
        <p:txBody>
          <a:bodyPr/>
          <a:lstStyle>
            <a:lvl1pPr marL="347634" indent="-347634">
              <a:lnSpc>
                <a:spcPct val="90000"/>
              </a:lnSpc>
              <a:defRPr sz="2000"/>
            </a:lvl1pPr>
            <a:lvl2pPr marL="672804" indent="-339705">
              <a:lnSpc>
                <a:spcPct val="90000"/>
              </a:lnSpc>
              <a:defRPr sz="1800"/>
            </a:lvl2pPr>
            <a:lvl3pPr marL="960959" indent="-302694">
              <a:lnSpc>
                <a:spcPct val="90000"/>
              </a:lnSpc>
              <a:defRPr sz="1600"/>
            </a:lvl3pPr>
            <a:lvl4pPr marL="1226643" indent="-265686">
              <a:lnSpc>
                <a:spcPct val="90000"/>
              </a:lnSpc>
              <a:defRPr sz="1400"/>
            </a:lvl4pPr>
            <a:lvl5pPr marL="1514798" indent="-273616">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42849780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500" b="0">
                <a:latin typeface="Segoe UI Semibold" pitchFamily="34" charset="0"/>
              </a:defRPr>
            </a:lvl1pPr>
            <a:lvl2pPr marL="456820" indent="0">
              <a:buNone/>
              <a:defRPr sz="2000" b="1"/>
            </a:lvl2pPr>
            <a:lvl3pPr marL="913637" indent="0">
              <a:buNone/>
              <a:defRPr sz="1800" b="1"/>
            </a:lvl3pPr>
            <a:lvl4pPr marL="1370458" indent="0">
              <a:buNone/>
              <a:defRPr sz="1600" b="1"/>
            </a:lvl4pPr>
            <a:lvl5pPr marL="1827277" indent="0">
              <a:buNone/>
              <a:defRPr sz="1600" b="1"/>
            </a:lvl5pPr>
            <a:lvl6pPr marL="2284096" indent="0">
              <a:buNone/>
              <a:defRPr sz="1600" b="1"/>
            </a:lvl6pPr>
            <a:lvl7pPr marL="2740913" indent="0">
              <a:buNone/>
              <a:defRPr sz="1600" b="1"/>
            </a:lvl7pPr>
            <a:lvl8pPr marL="3197733" indent="0">
              <a:buNone/>
              <a:defRPr sz="1600" b="1"/>
            </a:lvl8pPr>
            <a:lvl9pPr marL="36545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055" y="1905000"/>
            <a:ext cx="5581784" cy="1394228"/>
          </a:xfrm>
        </p:spPr>
        <p:txBody>
          <a:bodyPr/>
          <a:lstStyle>
            <a:lvl1pPr marL="281546" indent="-281546">
              <a:defRPr sz="2000"/>
            </a:lvl1pPr>
            <a:lvl2pPr marL="561771" indent="-265686">
              <a:defRPr sz="1800"/>
            </a:lvl2pPr>
            <a:lvl3pPr marL="812916" indent="-243214">
              <a:defRPr sz="1600"/>
            </a:lvl3pPr>
            <a:lvl4pPr marL="1049521" indent="-228674">
              <a:defRPr sz="1600"/>
            </a:lvl4pPr>
            <a:lvl5pPr marL="1278195" indent="-206204">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500" b="1"/>
            </a:lvl1pPr>
            <a:lvl2pPr marL="456820" indent="0">
              <a:buNone/>
              <a:defRPr sz="2000" b="1"/>
            </a:lvl2pPr>
            <a:lvl3pPr marL="913637" indent="0">
              <a:buNone/>
              <a:defRPr sz="1800" b="1"/>
            </a:lvl3pPr>
            <a:lvl4pPr marL="1370458" indent="0">
              <a:buNone/>
              <a:defRPr sz="1600" b="1"/>
            </a:lvl4pPr>
            <a:lvl5pPr marL="1827277" indent="0">
              <a:buNone/>
              <a:defRPr sz="1600" b="1"/>
            </a:lvl5pPr>
            <a:lvl6pPr marL="2284096" indent="0">
              <a:buNone/>
              <a:defRPr sz="1600" b="1"/>
            </a:lvl6pPr>
            <a:lvl7pPr marL="2740913" indent="0">
              <a:buNone/>
              <a:defRPr sz="1600" b="1"/>
            </a:lvl7pPr>
            <a:lvl8pPr marL="3197733" indent="0">
              <a:buNone/>
              <a:defRPr sz="1600" b="1"/>
            </a:lvl8pPr>
            <a:lvl9pPr marL="36545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31" y="1905001"/>
            <a:ext cx="5608493" cy="1394228"/>
          </a:xfrm>
        </p:spPr>
        <p:txBody>
          <a:bodyPr/>
          <a:lstStyle>
            <a:lvl1pPr marL="296085" indent="-296085">
              <a:defRPr sz="2000"/>
            </a:lvl1pPr>
            <a:lvl2pPr marL="569700" indent="-273616">
              <a:defRPr sz="1800"/>
            </a:lvl2pPr>
            <a:lvl3pPr marL="820847" indent="-244536">
              <a:defRPr sz="1600"/>
            </a:lvl3pPr>
            <a:lvl4pPr marL="1049521" indent="-236606">
              <a:defRPr sz="1600"/>
            </a:lvl4pPr>
            <a:lvl5pPr marL="1278195" indent="-220744">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76997184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63" y="6424113"/>
            <a:ext cx="398607"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218155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3696"/>
            <a:r>
              <a:rPr lang="en-US" sz="19900" dirty="0" smtClean="0">
                <a:solidFill>
                  <a:prstClr val="white">
                    <a:lumMod val="95000"/>
                  </a:prstClr>
                </a:solidFill>
              </a:rPr>
              <a:t>Azure </a:t>
            </a:r>
          </a:p>
          <a:p>
            <a:pPr defTabSz="913696"/>
            <a:r>
              <a:rPr lang="en-US" sz="19900" dirty="0" smtClean="0">
                <a:solidFill>
                  <a:prstClr val="white">
                    <a:lumMod val="95000"/>
                  </a:prstClr>
                </a:solidFill>
              </a:rPr>
              <a:t>Service Bus</a:t>
            </a:r>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63" y="6424113"/>
            <a:ext cx="398607"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81101514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326480" y="0"/>
            <a:ext cx="13893810" cy="6129883"/>
          </a:xfrm>
          <a:prstGeom prst="rect">
            <a:avLst/>
          </a:prstGeom>
          <a:noFill/>
        </p:spPr>
        <p:txBody>
          <a:bodyPr wrap="square" lIns="0" tIns="0" rIns="0" bIns="0" rtlCol="0">
            <a:spAutoFit/>
          </a:bodyPr>
          <a:lstStyle/>
          <a:p>
            <a:pPr defTabSz="913696"/>
            <a:r>
              <a:rPr lang="en-US" sz="19900" dirty="0" smtClean="0">
                <a:solidFill>
                  <a:prstClr val="white">
                    <a:lumMod val="95000"/>
                  </a:prstClr>
                </a:solidFill>
              </a:rPr>
              <a:t>Azure </a:t>
            </a:r>
          </a:p>
          <a:p>
            <a:pPr defTabSz="913696"/>
            <a:r>
              <a:rPr lang="en-US" sz="19900" dirty="0" smtClean="0">
                <a:solidFill>
                  <a:prstClr val="white">
                    <a:lumMod val="95000"/>
                  </a:prstClr>
                </a:solidFill>
              </a:rPr>
              <a:t>Service Bus</a:t>
            </a:r>
          </a:p>
        </p:txBody>
      </p:sp>
      <p:sp>
        <p:nvSpPr>
          <p:cNvPr id="2" name="Title 1"/>
          <p:cNvSpPr>
            <a:spLocks noGrp="1"/>
          </p:cNvSpPr>
          <p:nvPr>
            <p:ph type="title"/>
          </p:nvPr>
        </p:nvSpPr>
        <p:spPr/>
        <p:txBody>
          <a:bodyPr/>
          <a:lstStyle>
            <a:lvl1pPr>
              <a:defRPr>
                <a:solidFill>
                  <a:schemeClr val="tx2">
                    <a:alpha val="99000"/>
                  </a:schemeClr>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4" name="Slide Number Placeholder 4"/>
          <p:cNvSpPr>
            <a:spLocks noGrp="1"/>
          </p:cNvSpPr>
          <p:nvPr>
            <p:ph type="sldNum" sz="quarter" idx="4"/>
          </p:nvPr>
        </p:nvSpPr>
        <p:spPr>
          <a:xfrm>
            <a:off x="11726563" y="6424113"/>
            <a:ext cx="398607"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86701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Tree>
    <p:extLst>
      <p:ext uri="{BB962C8B-B14F-4D97-AF65-F5344CB8AC3E}">
        <p14:creationId xmlns:p14="http://schemas.microsoft.com/office/powerpoint/2010/main" val="4988815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60"/>
            <a:ext cx="11173090" cy="1334981"/>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272" tIns="76136" rIns="152272" bIns="761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288824477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519127" y="228603"/>
            <a:ext cx="11149013" cy="7502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27"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0030072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45" y="1410937"/>
            <a:ext cx="10242549" cy="1523497"/>
          </a:xfrm>
        </p:spPr>
        <p:txBody>
          <a:bodyPr>
            <a:noAutofit/>
          </a:bodyPr>
          <a:lstStyle>
            <a:lvl1pPr>
              <a:lnSpc>
                <a:spcPct val="90000"/>
              </a:lnSpc>
              <a:defRPr sz="5900"/>
            </a:lvl1pPr>
          </a:lstStyle>
          <a:p>
            <a:r>
              <a:rPr lang="en-US" smtClean="0"/>
              <a:t>Click to edit Master title style</a:t>
            </a:r>
            <a:endParaRPr lang="en-US" dirty="0"/>
          </a:p>
        </p:txBody>
      </p:sp>
      <p:sp>
        <p:nvSpPr>
          <p:cNvPr id="13" name="Subtitle 2"/>
          <p:cNvSpPr>
            <a:spLocks noGrp="1"/>
          </p:cNvSpPr>
          <p:nvPr>
            <p:ph type="subTitle" idx="1"/>
          </p:nvPr>
        </p:nvSpPr>
        <p:spPr>
          <a:xfrm>
            <a:off x="969188" y="3429008"/>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9030" indent="0" algn="ctr">
              <a:buNone/>
              <a:defRPr>
                <a:solidFill>
                  <a:schemeClr val="tx1">
                    <a:tint val="75000"/>
                  </a:schemeClr>
                </a:solidFill>
              </a:defRPr>
            </a:lvl2pPr>
            <a:lvl3pPr marL="1218059" indent="0" algn="ctr">
              <a:buNone/>
              <a:defRPr>
                <a:solidFill>
                  <a:schemeClr val="tx1">
                    <a:tint val="75000"/>
                  </a:schemeClr>
                </a:solidFill>
              </a:defRPr>
            </a:lvl3pPr>
            <a:lvl4pPr marL="1827087" indent="0" algn="ctr">
              <a:buNone/>
              <a:defRPr>
                <a:solidFill>
                  <a:schemeClr val="tx1">
                    <a:tint val="75000"/>
                  </a:schemeClr>
                </a:solidFill>
              </a:defRPr>
            </a:lvl4pPr>
            <a:lvl5pPr marL="2436117" indent="0" algn="ctr">
              <a:buNone/>
              <a:defRPr>
                <a:solidFill>
                  <a:schemeClr val="tx1">
                    <a:tint val="75000"/>
                  </a:schemeClr>
                </a:solidFill>
              </a:defRPr>
            </a:lvl5pPr>
            <a:lvl6pPr marL="3045146" indent="0" algn="ctr">
              <a:buNone/>
              <a:defRPr>
                <a:solidFill>
                  <a:schemeClr val="tx1">
                    <a:tint val="75000"/>
                  </a:schemeClr>
                </a:solidFill>
              </a:defRPr>
            </a:lvl6pPr>
            <a:lvl7pPr marL="3654172" indent="0" algn="ctr">
              <a:buNone/>
              <a:defRPr>
                <a:solidFill>
                  <a:schemeClr val="tx1">
                    <a:tint val="75000"/>
                  </a:schemeClr>
                </a:solidFill>
              </a:defRPr>
            </a:lvl7pPr>
            <a:lvl8pPr marL="4263203" indent="0" algn="ctr">
              <a:buNone/>
              <a:defRPr>
                <a:solidFill>
                  <a:schemeClr val="tx1">
                    <a:tint val="75000"/>
                  </a:schemeClr>
                </a:solidFill>
              </a:defRPr>
            </a:lvl8pPr>
            <a:lvl9pPr marL="4872233"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0766899"/>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9" y="1447806"/>
            <a:ext cx="11149013" cy="133498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391698"/>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89131" y="2663875"/>
            <a:ext cx="9323387" cy="649941"/>
          </a:xfrm>
        </p:spPr>
        <p:txBody>
          <a:bodyPr anchor="t" anchorCtr="0">
            <a:noAutofit/>
          </a:bodyPr>
          <a:lstStyle>
            <a:lvl1pPr>
              <a:lnSpc>
                <a:spcPct val="90000"/>
              </a:lnSpc>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1889136" y="3881743"/>
            <a:ext cx="9323389" cy="461665"/>
          </a:xfrm>
        </p:spPr>
        <p:txBody>
          <a:bodyPr>
            <a:noAutofit/>
          </a:bodyPr>
          <a:lstStyle>
            <a:lvl1pPr marL="0" indent="0" algn="l">
              <a:lnSpc>
                <a:spcPct val="90000"/>
              </a:lnSpc>
              <a:spcBef>
                <a:spcPts val="0"/>
              </a:spcBef>
              <a:buNone/>
              <a:defRPr sz="3700">
                <a:gradFill>
                  <a:gsLst>
                    <a:gs pos="0">
                      <a:schemeClr val="tx1"/>
                    </a:gs>
                    <a:gs pos="86000">
                      <a:schemeClr val="tx1"/>
                    </a:gs>
                  </a:gsLst>
                  <a:lin ang="5400000" scaled="0"/>
                </a:gradFill>
              </a:defRPr>
            </a:lvl1pPr>
            <a:lvl2pPr marL="609030" indent="0" algn="ctr">
              <a:buNone/>
              <a:defRPr>
                <a:solidFill>
                  <a:schemeClr val="tx1">
                    <a:tint val="75000"/>
                  </a:schemeClr>
                </a:solidFill>
              </a:defRPr>
            </a:lvl2pPr>
            <a:lvl3pPr marL="1218059" indent="0" algn="ctr">
              <a:buNone/>
              <a:defRPr>
                <a:solidFill>
                  <a:schemeClr val="tx1">
                    <a:tint val="75000"/>
                  </a:schemeClr>
                </a:solidFill>
              </a:defRPr>
            </a:lvl3pPr>
            <a:lvl4pPr marL="1827087" indent="0" algn="ctr">
              <a:buNone/>
              <a:defRPr>
                <a:solidFill>
                  <a:schemeClr val="tx1">
                    <a:tint val="75000"/>
                  </a:schemeClr>
                </a:solidFill>
              </a:defRPr>
            </a:lvl4pPr>
            <a:lvl5pPr marL="2436117" indent="0" algn="ctr">
              <a:buNone/>
              <a:defRPr>
                <a:solidFill>
                  <a:schemeClr val="tx1">
                    <a:tint val="75000"/>
                  </a:schemeClr>
                </a:solidFill>
              </a:defRPr>
            </a:lvl5pPr>
            <a:lvl6pPr marL="3045146" indent="0" algn="ctr">
              <a:buNone/>
              <a:defRPr>
                <a:solidFill>
                  <a:schemeClr val="tx1">
                    <a:tint val="75000"/>
                  </a:schemeClr>
                </a:solidFill>
              </a:defRPr>
            </a:lvl6pPr>
            <a:lvl7pPr marL="3654172" indent="0" algn="ctr">
              <a:buNone/>
              <a:defRPr>
                <a:solidFill>
                  <a:schemeClr val="tx1">
                    <a:tint val="75000"/>
                  </a:schemeClr>
                </a:solidFill>
              </a:defRPr>
            </a:lvl7pPr>
            <a:lvl8pPr marL="4263203" indent="0" algn="ctr">
              <a:buNone/>
              <a:defRPr>
                <a:solidFill>
                  <a:schemeClr val="tx1">
                    <a:tint val="75000"/>
                  </a:schemeClr>
                </a:solidFill>
              </a:defRPr>
            </a:lvl8pPr>
            <a:lvl9pPr marL="487223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9" y="1447800"/>
            <a:ext cx="10242551"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000" b="0" i="0" u="none" strike="noStrike" kern="1200" cap="none" spc="-20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592240330"/>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97516879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484188703"/>
      </p:ext>
    </p:extLst>
  </p:cSld>
  <p:clrMapOvr>
    <a:masterClrMapping/>
  </p:clrMapOvr>
  <p:transition>
    <p:fade/>
  </p:transition>
  <p:timing>
    <p:tnLst>
      <p:par>
        <p:cTn id="1" dur="indefinite" restart="never" nodeType="tmRoot"/>
      </p:par>
    </p:tnLst>
  </p:timing>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259609911"/>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362623" y="2978728"/>
            <a:ext cx="2411194" cy="470898"/>
          </a:xfrm>
        </p:spPr>
        <p:txBody>
          <a:bodyPr/>
          <a:lstStyle>
            <a:lvl1pPr marL="0" indent="0">
              <a:buFontTx/>
              <a:buNone/>
              <a:defRPr sz="1700">
                <a:solidFill>
                  <a:schemeClr val="tx2">
                    <a:alpha val="99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68635419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9986" y="225430"/>
            <a:ext cx="11173091" cy="553998"/>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9" y="1411562"/>
            <a:ext cx="11173091" cy="1326517"/>
          </a:xfrm>
        </p:spPr>
        <p:txBody>
          <a:bodyPr/>
          <a:lstStyle>
            <a:lvl1pPr>
              <a:buClr>
                <a:schemeClr val="tx1"/>
              </a:buClr>
              <a:buSzPct val="70000"/>
              <a:buFont typeface="Wingdings" pitchFamily="2" charset="2"/>
              <a:buChar char="l"/>
              <a:defRPr>
                <a:solidFill>
                  <a:srgbClr val="FFFFFF"/>
                </a:solidFill>
              </a:defRPr>
            </a:lvl1pPr>
            <a:lvl2pPr>
              <a:buClr>
                <a:schemeClr val="tx1"/>
              </a:buClr>
              <a:buSzPct val="70000"/>
              <a:buFont typeface="Wingdings" pitchFamily="2" charset="2"/>
              <a:buChar char="l"/>
              <a:defRPr>
                <a:solidFill>
                  <a:srgbClr val="FFFFFF"/>
                </a:solidFill>
              </a:defRPr>
            </a:lvl2pPr>
            <a:lvl3pPr>
              <a:buClr>
                <a:schemeClr val="tx1"/>
              </a:buClr>
              <a:buSzPct val="70000"/>
              <a:buFont typeface="Wingdings" pitchFamily="2" charset="2"/>
              <a:buChar char="l"/>
              <a:defRPr>
                <a:solidFill>
                  <a:srgbClr val="FFFFFF"/>
                </a:solidFill>
              </a:defRPr>
            </a:lvl3pPr>
            <a:lvl4pPr>
              <a:buClr>
                <a:schemeClr val="tx1"/>
              </a:buClr>
              <a:buSzPct val="70000"/>
              <a:buFont typeface="Wingdings" pitchFamily="2" charset="2"/>
              <a:buChar char="l"/>
              <a:defRPr>
                <a:solidFill>
                  <a:srgbClr val="FFFFFF"/>
                </a:solidFill>
              </a:defRPr>
            </a:lvl4pPr>
            <a:lvl5pPr>
              <a:buClr>
                <a:schemeClr val="tx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2045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737273" y="429492"/>
            <a:ext cx="1082604" cy="179122"/>
            <a:chOff x="3602038" y="1063626"/>
            <a:chExt cx="4365626" cy="722312"/>
          </a:xfrm>
        </p:grpSpPr>
        <p:sp>
          <p:nvSpPr>
            <p:cNvPr id="9" name="Freeform 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0" name="Freeform 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1" name="Freeform 1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2" name="Freeform 1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3" name="Freeform 1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4" name="Freeform 1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5" name="Freeform 1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6" name="Freeform 1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sp>
          <p:nvSpPr>
            <p:cNvPr id="17" name="Freeform 1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214"/>
              <a:endParaRPr lang="en-US" sz="1700">
                <a:solidFill>
                  <a:prstClr val="black"/>
                </a:solidFill>
              </a:endParaRPr>
            </a:p>
          </p:txBody>
        </p:sp>
      </p:grpSp>
      <p:sp>
        <p:nvSpPr>
          <p:cNvPr id="2" name="Title 1"/>
          <p:cNvSpPr>
            <a:spLocks noGrp="1"/>
          </p:cNvSpPr>
          <p:nvPr>
            <p:ph type="ctrTitle"/>
          </p:nvPr>
        </p:nvSpPr>
        <p:spPr>
          <a:xfrm>
            <a:off x="4932445" y="1954476"/>
            <a:ext cx="6888082" cy="968834"/>
          </a:xfrm>
        </p:spPr>
        <p:txBody>
          <a:bodyPr anchor="b">
            <a:noAutofit/>
          </a:bodyPr>
          <a:lstStyle>
            <a:lvl1pPr>
              <a:lnSpc>
                <a:spcPct val="90000"/>
              </a:lnSpc>
              <a:defRPr sz="4000" baseline="0"/>
            </a:lvl1pPr>
          </a:lstStyle>
          <a:p>
            <a:r>
              <a:rPr lang="en-US" smtClean="0"/>
              <a:t>Click to edit Master title style</a:t>
            </a:r>
            <a:endParaRPr lang="en-US" dirty="0"/>
          </a:p>
        </p:txBody>
      </p:sp>
      <p:sp>
        <p:nvSpPr>
          <p:cNvPr id="3" name="Subtitle 2"/>
          <p:cNvSpPr>
            <a:spLocks noGrp="1"/>
          </p:cNvSpPr>
          <p:nvPr>
            <p:ph type="subTitle" idx="1"/>
          </p:nvPr>
        </p:nvSpPr>
        <p:spPr>
          <a:xfrm>
            <a:off x="4932219" y="2978728"/>
            <a:ext cx="6888306"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7078" indent="0" algn="ctr">
              <a:buNone/>
              <a:defRPr>
                <a:solidFill>
                  <a:schemeClr val="tx1">
                    <a:tint val="75000"/>
                  </a:schemeClr>
                </a:solidFill>
              </a:defRPr>
            </a:lvl2pPr>
            <a:lvl3pPr marL="914156" indent="0" algn="ctr">
              <a:buNone/>
              <a:defRPr>
                <a:solidFill>
                  <a:schemeClr val="tx1">
                    <a:tint val="75000"/>
                  </a:schemeClr>
                </a:solidFill>
              </a:defRPr>
            </a:lvl3pPr>
            <a:lvl4pPr marL="1371233" indent="0" algn="ctr">
              <a:buNone/>
              <a:defRPr>
                <a:solidFill>
                  <a:schemeClr val="tx1">
                    <a:tint val="75000"/>
                  </a:schemeClr>
                </a:solidFill>
              </a:defRPr>
            </a:lvl4pPr>
            <a:lvl5pPr marL="1828313" indent="0" algn="ctr">
              <a:buNone/>
              <a:defRPr>
                <a:solidFill>
                  <a:schemeClr val="tx1">
                    <a:tint val="75000"/>
                  </a:schemeClr>
                </a:solidFill>
              </a:defRPr>
            </a:lvl5pPr>
            <a:lvl6pPr marL="2285391" indent="0" algn="ctr">
              <a:buNone/>
              <a:defRPr>
                <a:solidFill>
                  <a:schemeClr val="tx1">
                    <a:tint val="75000"/>
                  </a:schemeClr>
                </a:solidFill>
              </a:defRPr>
            </a:lvl6pPr>
            <a:lvl7pPr marL="2742468" indent="0" algn="ctr">
              <a:buNone/>
              <a:defRPr>
                <a:solidFill>
                  <a:schemeClr val="tx1">
                    <a:tint val="75000"/>
                  </a:schemeClr>
                </a:solidFill>
              </a:defRPr>
            </a:lvl7pPr>
            <a:lvl8pPr marL="3199546" indent="0" algn="ctr">
              <a:buNone/>
              <a:defRPr>
                <a:solidFill>
                  <a:schemeClr val="tx1">
                    <a:tint val="75000"/>
                  </a:schemeClr>
                </a:solidFill>
              </a:defRPr>
            </a:lvl8pPr>
            <a:lvl9pPr marL="3656624"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4264003"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51449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2275" y="1198565"/>
            <a:ext cx="11398249" cy="133498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4" y="6344945"/>
            <a:ext cx="1371600" cy="436856"/>
          </a:xfrm>
          <a:prstGeom prst="rect">
            <a:avLst/>
          </a:prstGeom>
        </p:spPr>
      </p:pic>
      <p:sp>
        <p:nvSpPr>
          <p:cNvPr id="5" name="Slide Number Placeholder 4"/>
          <p:cNvSpPr>
            <a:spLocks noGrp="1"/>
          </p:cNvSpPr>
          <p:nvPr>
            <p:ph type="sldNum" sz="quarter" idx="4"/>
          </p:nvPr>
        </p:nvSpPr>
        <p:spPr>
          <a:xfrm>
            <a:off x="289644" y="6270904"/>
            <a:ext cx="398607"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B60359E2-F1E6-40F3-81C3-5A646FA87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5759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8.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27" y="228602"/>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9" r:id="rId2"/>
    <p:sldLayoutId id="2147483740" r:id="rId3"/>
    <p:sldLayoutId id="2147483774" r:id="rId4"/>
    <p:sldLayoutId id="2147483775" r:id="rId5"/>
    <p:sldLayoutId id="2147483794" r:id="rId6"/>
    <p:sldLayoutId id="2147483887" r:id="rId7"/>
  </p:sldLayoutIdLst>
  <p:transition>
    <p:fade/>
  </p:transition>
  <p:txStyles>
    <p:titleStyle>
      <a:lvl1pPr algn="l" defTabSz="912807"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5483" indent="-345483" algn="l" defTabSz="91280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169" indent="-283678" algn="l" defTabSz="912807" rtl="0" eaLnBrk="1" latinLnBrk="0" hangingPunct="1">
        <a:lnSpc>
          <a:spcPct val="90000"/>
        </a:lnSpc>
        <a:spcBef>
          <a:spcPct val="20000"/>
        </a:spcBef>
        <a:buSzPct val="90000"/>
        <a:buFont typeface="Arial" pitchFamily="34" charset="0"/>
        <a:buChar char="•"/>
        <a:tabLst>
          <a:tab pos="62916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2844" indent="-283678" algn="l" defTabSz="91280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0205" indent="-223461" algn="l" defTabSz="912807" rtl="0" eaLnBrk="1" latinLnBrk="0" hangingPunct="1">
        <a:lnSpc>
          <a:spcPct val="90000"/>
        </a:lnSpc>
        <a:spcBef>
          <a:spcPct val="20000"/>
        </a:spcBef>
        <a:buSzPct val="90000"/>
        <a:buFont typeface="Arial" pitchFamily="34" charset="0"/>
        <a:buChar char="•"/>
        <a:tabLst>
          <a:tab pos="912844"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0003" indent="-229798" algn="l" defTabSz="91280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0224"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631"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035"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443"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21" algn="l" defTabSz="912807" rtl="0" eaLnBrk="1" latinLnBrk="0" hangingPunct="1">
        <a:defRPr sz="1800" kern="1200">
          <a:solidFill>
            <a:schemeClr val="tx1"/>
          </a:solidFill>
          <a:latin typeface="+mn-lt"/>
          <a:ea typeface="+mn-ea"/>
          <a:cs typeface="+mn-cs"/>
        </a:defRPr>
      </a:lvl5pPr>
      <a:lvl6pPr marL="2282024" algn="l" defTabSz="912807" rtl="0" eaLnBrk="1" latinLnBrk="0" hangingPunct="1">
        <a:defRPr sz="1800" kern="1200">
          <a:solidFill>
            <a:schemeClr val="tx1"/>
          </a:solidFill>
          <a:latin typeface="+mn-lt"/>
          <a:ea typeface="+mn-ea"/>
          <a:cs typeface="+mn-cs"/>
        </a:defRPr>
      </a:lvl6pPr>
      <a:lvl7pPr marL="2738429" algn="l" defTabSz="912807" rtl="0" eaLnBrk="1" latinLnBrk="0" hangingPunct="1">
        <a:defRPr sz="1800" kern="1200">
          <a:solidFill>
            <a:schemeClr val="tx1"/>
          </a:solidFill>
          <a:latin typeface="+mn-lt"/>
          <a:ea typeface="+mn-ea"/>
          <a:cs typeface="+mn-cs"/>
        </a:defRPr>
      </a:lvl7pPr>
      <a:lvl8pPr marL="3194833" algn="l" defTabSz="912807" rtl="0" eaLnBrk="1" latinLnBrk="0" hangingPunct="1">
        <a:defRPr sz="1800" kern="1200">
          <a:solidFill>
            <a:schemeClr val="tx1"/>
          </a:solidFill>
          <a:latin typeface="+mn-lt"/>
          <a:ea typeface="+mn-ea"/>
          <a:cs typeface="+mn-cs"/>
        </a:defRPr>
      </a:lvl8pPr>
      <a:lvl9pPr marL="3651237" algn="l" defTabSz="9128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E91C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27" y="228602"/>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6" r:id="rId1"/>
    <p:sldLayoutId id="2147483772" r:id="rId2"/>
    <p:sldLayoutId id="2147483763" r:id="rId3"/>
    <p:sldLayoutId id="2147483771" r:id="rId4"/>
    <p:sldLayoutId id="2147483886" r:id="rId5"/>
  </p:sldLayoutIdLst>
  <p:transition>
    <p:fade/>
  </p:transition>
  <p:txStyles>
    <p:titleStyle>
      <a:lvl1pPr algn="l" defTabSz="912807"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5483" indent="-345483" algn="l" defTabSz="912807"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29169" indent="-283678" algn="l" defTabSz="912807" rtl="0" eaLnBrk="1" latinLnBrk="0" hangingPunct="1">
        <a:lnSpc>
          <a:spcPct val="90000"/>
        </a:lnSpc>
        <a:spcBef>
          <a:spcPct val="20000"/>
        </a:spcBef>
        <a:buSzPct val="90000"/>
        <a:buFont typeface="Arial" pitchFamily="34" charset="0"/>
        <a:buChar char="•"/>
        <a:tabLst>
          <a:tab pos="629169"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2844" indent="-283678" algn="l" defTabSz="91280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0205" indent="-223461" algn="l" defTabSz="912807" rtl="0" eaLnBrk="1" latinLnBrk="0" hangingPunct="1">
        <a:lnSpc>
          <a:spcPct val="90000"/>
        </a:lnSpc>
        <a:spcBef>
          <a:spcPct val="20000"/>
        </a:spcBef>
        <a:buSzPct val="90000"/>
        <a:buFont typeface="Arial" pitchFamily="34" charset="0"/>
        <a:buChar char="•"/>
        <a:tabLst>
          <a:tab pos="912844"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0003" indent="-229798" algn="l" defTabSz="912807"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0224"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631"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035"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443" indent="-228201"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21" algn="l" defTabSz="912807" rtl="0" eaLnBrk="1" latinLnBrk="0" hangingPunct="1">
        <a:defRPr sz="1800" kern="1200">
          <a:solidFill>
            <a:schemeClr val="tx1"/>
          </a:solidFill>
          <a:latin typeface="+mn-lt"/>
          <a:ea typeface="+mn-ea"/>
          <a:cs typeface="+mn-cs"/>
        </a:defRPr>
      </a:lvl5pPr>
      <a:lvl6pPr marL="2282024" algn="l" defTabSz="912807" rtl="0" eaLnBrk="1" latinLnBrk="0" hangingPunct="1">
        <a:defRPr sz="1800" kern="1200">
          <a:solidFill>
            <a:schemeClr val="tx1"/>
          </a:solidFill>
          <a:latin typeface="+mn-lt"/>
          <a:ea typeface="+mn-ea"/>
          <a:cs typeface="+mn-cs"/>
        </a:defRPr>
      </a:lvl6pPr>
      <a:lvl7pPr marL="2738429" algn="l" defTabSz="912807" rtl="0" eaLnBrk="1" latinLnBrk="0" hangingPunct="1">
        <a:defRPr sz="1800" kern="1200">
          <a:solidFill>
            <a:schemeClr val="tx1"/>
          </a:solidFill>
          <a:latin typeface="+mn-lt"/>
          <a:ea typeface="+mn-ea"/>
          <a:cs typeface="+mn-cs"/>
        </a:defRPr>
      </a:lvl7pPr>
      <a:lvl8pPr marL="3194833" algn="l" defTabSz="912807" rtl="0" eaLnBrk="1" latinLnBrk="0" hangingPunct="1">
        <a:defRPr sz="1800" kern="1200">
          <a:solidFill>
            <a:schemeClr val="tx1"/>
          </a:solidFill>
          <a:latin typeface="+mn-lt"/>
          <a:ea typeface="+mn-ea"/>
          <a:cs typeface="+mn-cs"/>
        </a:defRPr>
      </a:lvl8pPr>
      <a:lvl9pPr marL="3651237" algn="l" defTabSz="9128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74" y="436417"/>
            <a:ext cx="11398251"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2275" y="1198417"/>
            <a:ext cx="11398250"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289659" y="6270904"/>
            <a:ext cx="398607" cy="365125"/>
          </a:xfrm>
          <a:prstGeom prst="rect">
            <a:avLst/>
          </a:prstGeom>
        </p:spPr>
        <p:txBody>
          <a:bodyPr vert="horz" lIns="91279" tIns="45640" rIns="91279" bIns="45640" rtlCol="0" anchor="ctr"/>
          <a:lstStyle>
            <a:lvl1pPr algn="l">
              <a:defRPr sz="1200">
                <a:solidFill>
                  <a:schemeClr val="tx1">
                    <a:tint val="75000"/>
                  </a:schemeClr>
                </a:solidFill>
              </a:defRPr>
            </a:lvl1pPr>
          </a:lstStyle>
          <a:p>
            <a:pPr defTabSz="912659"/>
            <a:fld id="{B60359E2-F1E6-40F3-81C3-5A646FA87138}" type="slidenum">
              <a:rPr lang="en-US" smtClean="0">
                <a:solidFill>
                  <a:prstClr val="black">
                    <a:tint val="75000"/>
                  </a:prstClr>
                </a:solidFill>
              </a:rPr>
              <a:pPr defTabSz="912659"/>
              <a:t>‹#›</a:t>
            </a:fld>
            <a:endParaRPr lang="en-US" dirty="0">
              <a:solidFill>
                <a:prstClr val="black">
                  <a:tint val="75000"/>
                </a:prstClr>
              </a:solidFill>
            </a:endParaRPr>
          </a:p>
        </p:txBody>
      </p:sp>
    </p:spTree>
    <p:extLst>
      <p:ext uri="{BB962C8B-B14F-4D97-AF65-F5344CB8AC3E}">
        <p14:creationId xmlns:p14="http://schemas.microsoft.com/office/powerpoint/2010/main" val="43944092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ransition>
    <p:fade/>
  </p:transition>
  <p:timing>
    <p:tnLst>
      <p:par>
        <p:cTn id="1" dur="indefinite" restart="never" nodeType="tmRoot"/>
      </p:par>
    </p:tnLst>
  </p:timing>
  <p:hf hdr="0" dt="0"/>
  <p:txStyles>
    <p:titleStyle>
      <a:lvl1pPr algn="l" defTabSz="912704" rtl="0" eaLnBrk="1" latinLnBrk="0" hangingPunct="1">
        <a:lnSpc>
          <a:spcPct val="90000"/>
        </a:lnSpc>
        <a:spcBef>
          <a:spcPct val="0"/>
        </a:spcBef>
        <a:buNone/>
        <a:defRPr lang="en-US" sz="4000" b="0" kern="1200" cap="none" spc="-100" baseline="0" dirty="0" smtClean="0">
          <a:ln w="3175">
            <a:noFill/>
          </a:ln>
          <a:solidFill>
            <a:schemeClr val="tx2">
              <a:alpha val="99000"/>
            </a:schemeClr>
          </a:solidFill>
          <a:effectLst/>
          <a:latin typeface="+mj-lt"/>
          <a:ea typeface="+mn-ea"/>
          <a:cs typeface="Arial" charset="0"/>
        </a:defRPr>
      </a:lvl1pPr>
    </p:titleStyle>
    <p:bodyStyle>
      <a:lvl1pPr marL="289985" indent="-289985" algn="l" defTabSz="912704" rtl="0" eaLnBrk="1" latinLnBrk="0" hangingPunct="1">
        <a:lnSpc>
          <a:spcPct val="90000"/>
        </a:lnSpc>
        <a:spcBef>
          <a:spcPct val="20000"/>
        </a:spcBef>
        <a:buClr>
          <a:srgbClr val="525051"/>
        </a:buClr>
        <a:buSzPct val="90000"/>
        <a:buFont typeface="Arial" pitchFamily="34" charset="0"/>
        <a:buChar char="•"/>
        <a:defRPr sz="2000" kern="1200">
          <a:solidFill>
            <a:srgbClr val="A1A1A1"/>
          </a:solidFill>
          <a:latin typeface="+mn-lt"/>
          <a:ea typeface="+mn-ea"/>
          <a:cs typeface="+mn-cs"/>
        </a:defRPr>
      </a:lvl1pPr>
      <a:lvl2pPr marL="567289" indent="-277311" algn="l" defTabSz="912704" rtl="0" eaLnBrk="1" latinLnBrk="0" hangingPunct="1">
        <a:lnSpc>
          <a:spcPct val="90000"/>
        </a:lnSpc>
        <a:spcBef>
          <a:spcPct val="20000"/>
        </a:spcBef>
        <a:buClr>
          <a:srgbClr val="525051"/>
        </a:buClr>
        <a:buSzPct val="90000"/>
        <a:buFont typeface="Arial" pitchFamily="34" charset="0"/>
        <a:buChar char="•"/>
        <a:defRPr sz="1800" kern="1200">
          <a:solidFill>
            <a:srgbClr val="A1A1A1"/>
          </a:solidFill>
          <a:latin typeface="+mn-lt"/>
          <a:ea typeface="+mn-ea"/>
          <a:cs typeface="+mn-cs"/>
        </a:defRPr>
      </a:lvl2pPr>
      <a:lvl3pPr marL="857280" indent="-289985" algn="l" defTabSz="912704" rtl="0" eaLnBrk="1" latinLnBrk="0" hangingPunct="1">
        <a:lnSpc>
          <a:spcPct val="90000"/>
        </a:lnSpc>
        <a:spcBef>
          <a:spcPct val="20000"/>
        </a:spcBef>
        <a:buClr>
          <a:srgbClr val="525051"/>
        </a:buClr>
        <a:buSzPct val="90000"/>
        <a:buFont typeface="Arial" pitchFamily="34" charset="0"/>
        <a:buChar char="•"/>
        <a:defRPr sz="1600" kern="1200">
          <a:solidFill>
            <a:srgbClr val="A1A1A1"/>
          </a:solidFill>
          <a:latin typeface="+mn-lt"/>
          <a:ea typeface="+mn-ea"/>
          <a:cs typeface="+mn-cs"/>
        </a:defRPr>
      </a:lvl3pPr>
      <a:lvl4pPr marL="1147270" indent="-289985" algn="l" defTabSz="912704" rtl="0" eaLnBrk="1" latinLnBrk="0" hangingPunct="1">
        <a:lnSpc>
          <a:spcPct val="90000"/>
        </a:lnSpc>
        <a:spcBef>
          <a:spcPct val="20000"/>
        </a:spcBef>
        <a:buClr>
          <a:srgbClr val="525051"/>
        </a:buClr>
        <a:buSzPct val="90000"/>
        <a:buFont typeface="Arial" pitchFamily="34" charset="0"/>
        <a:buChar char="•"/>
        <a:defRPr sz="1400" kern="1200">
          <a:solidFill>
            <a:srgbClr val="A1A1A1"/>
          </a:solidFill>
          <a:latin typeface="+mn-lt"/>
          <a:ea typeface="+mn-ea"/>
          <a:cs typeface="+mn-cs"/>
        </a:defRPr>
      </a:lvl4pPr>
      <a:lvl5pPr marL="1424575" indent="-277311" algn="l" defTabSz="912704" rtl="0" eaLnBrk="1" latinLnBrk="0" hangingPunct="1">
        <a:lnSpc>
          <a:spcPct val="90000"/>
        </a:lnSpc>
        <a:spcBef>
          <a:spcPct val="20000"/>
        </a:spcBef>
        <a:buClr>
          <a:srgbClr val="525051"/>
        </a:buClr>
        <a:buSzPct val="90000"/>
        <a:buFont typeface="Arial" pitchFamily="34" charset="0"/>
        <a:buChar char="•"/>
        <a:tabLst/>
        <a:defRPr sz="1400" kern="1200">
          <a:solidFill>
            <a:srgbClr val="A1A1A1"/>
          </a:solidFill>
          <a:latin typeface="+mn-lt"/>
          <a:ea typeface="+mn-ea"/>
          <a:cs typeface="+mn-cs"/>
        </a:defRPr>
      </a:lvl5pPr>
      <a:lvl6pPr marL="2509940"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95"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47"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003"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04" rtl="0" eaLnBrk="1" latinLnBrk="0" hangingPunct="1">
        <a:defRPr sz="1800" kern="1200">
          <a:solidFill>
            <a:schemeClr val="tx1"/>
          </a:solidFill>
          <a:latin typeface="+mn-lt"/>
          <a:ea typeface="+mn-ea"/>
          <a:cs typeface="+mn-cs"/>
        </a:defRPr>
      </a:lvl1pPr>
      <a:lvl2pPr marL="456354" algn="l" defTabSz="912704" rtl="0" eaLnBrk="1" latinLnBrk="0" hangingPunct="1">
        <a:defRPr sz="1800" kern="1200">
          <a:solidFill>
            <a:schemeClr val="tx1"/>
          </a:solidFill>
          <a:latin typeface="+mn-lt"/>
          <a:ea typeface="+mn-ea"/>
          <a:cs typeface="+mn-cs"/>
        </a:defRPr>
      </a:lvl2pPr>
      <a:lvl3pPr marL="912704" algn="l" defTabSz="912704" rtl="0" eaLnBrk="1" latinLnBrk="0" hangingPunct="1">
        <a:defRPr sz="1800" kern="1200">
          <a:solidFill>
            <a:schemeClr val="tx1"/>
          </a:solidFill>
          <a:latin typeface="+mn-lt"/>
          <a:ea typeface="+mn-ea"/>
          <a:cs typeface="+mn-cs"/>
        </a:defRPr>
      </a:lvl3pPr>
      <a:lvl4pPr marL="1369062" algn="l" defTabSz="912704" rtl="0" eaLnBrk="1" latinLnBrk="0" hangingPunct="1">
        <a:defRPr sz="1800" kern="1200">
          <a:solidFill>
            <a:schemeClr val="tx1"/>
          </a:solidFill>
          <a:latin typeface="+mn-lt"/>
          <a:ea typeface="+mn-ea"/>
          <a:cs typeface="+mn-cs"/>
        </a:defRPr>
      </a:lvl4pPr>
      <a:lvl5pPr marL="1825414" algn="l" defTabSz="912704" rtl="0" eaLnBrk="1" latinLnBrk="0" hangingPunct="1">
        <a:defRPr sz="1800" kern="1200">
          <a:solidFill>
            <a:schemeClr val="tx1"/>
          </a:solidFill>
          <a:latin typeface="+mn-lt"/>
          <a:ea typeface="+mn-ea"/>
          <a:cs typeface="+mn-cs"/>
        </a:defRPr>
      </a:lvl5pPr>
      <a:lvl6pPr marL="2281765" algn="l" defTabSz="912704" rtl="0" eaLnBrk="1" latinLnBrk="0" hangingPunct="1">
        <a:defRPr sz="1800" kern="1200">
          <a:solidFill>
            <a:schemeClr val="tx1"/>
          </a:solidFill>
          <a:latin typeface="+mn-lt"/>
          <a:ea typeface="+mn-ea"/>
          <a:cs typeface="+mn-cs"/>
        </a:defRPr>
      </a:lvl6pPr>
      <a:lvl7pPr marL="2738118" algn="l" defTabSz="912704" rtl="0" eaLnBrk="1" latinLnBrk="0" hangingPunct="1">
        <a:defRPr sz="1800" kern="1200">
          <a:solidFill>
            <a:schemeClr val="tx1"/>
          </a:solidFill>
          <a:latin typeface="+mn-lt"/>
          <a:ea typeface="+mn-ea"/>
          <a:cs typeface="+mn-cs"/>
        </a:defRPr>
      </a:lvl7pPr>
      <a:lvl8pPr marL="3194471" algn="l" defTabSz="912704" rtl="0" eaLnBrk="1" latinLnBrk="0" hangingPunct="1">
        <a:defRPr sz="1800" kern="1200">
          <a:solidFill>
            <a:schemeClr val="tx1"/>
          </a:solidFill>
          <a:latin typeface="+mn-lt"/>
          <a:ea typeface="+mn-ea"/>
          <a:cs typeface="+mn-cs"/>
        </a:defRPr>
      </a:lvl8pPr>
      <a:lvl9pPr marL="3650823" algn="l" defTabSz="91270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74" y="436417"/>
            <a:ext cx="11398251"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2275" y="1198417"/>
            <a:ext cx="11398250"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289660" y="6270904"/>
            <a:ext cx="398607" cy="365125"/>
          </a:xfrm>
          <a:prstGeom prst="rect">
            <a:avLst/>
          </a:prstGeom>
        </p:spPr>
        <p:txBody>
          <a:bodyPr vert="horz" lIns="91269" tIns="45635" rIns="91269" bIns="45635" rtlCol="0" anchor="ctr"/>
          <a:lstStyle>
            <a:lvl1pPr algn="l">
              <a:defRPr sz="1200">
                <a:solidFill>
                  <a:schemeClr val="tx1">
                    <a:tint val="75000"/>
                  </a:schemeClr>
                </a:solidFill>
              </a:defRPr>
            </a:lvl1pPr>
          </a:lstStyle>
          <a:p>
            <a:pPr defTabSz="912555"/>
            <a:fld id="{B60359E2-F1E6-40F3-81C3-5A646FA87138}" type="slidenum">
              <a:rPr lang="en-US" smtClean="0">
                <a:solidFill>
                  <a:prstClr val="black">
                    <a:tint val="75000"/>
                  </a:prstClr>
                </a:solidFill>
              </a:rPr>
              <a:pPr defTabSz="912555"/>
              <a:t>‹#›</a:t>
            </a:fld>
            <a:endParaRPr lang="en-US" dirty="0">
              <a:solidFill>
                <a:prstClr val="black">
                  <a:tint val="75000"/>
                </a:prstClr>
              </a:solidFill>
            </a:endParaRPr>
          </a:p>
        </p:txBody>
      </p:sp>
    </p:spTree>
    <p:extLst>
      <p:ext uri="{BB962C8B-B14F-4D97-AF65-F5344CB8AC3E}">
        <p14:creationId xmlns:p14="http://schemas.microsoft.com/office/powerpoint/2010/main" val="46114586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ransition>
    <p:fade/>
  </p:transition>
  <p:timing>
    <p:tnLst>
      <p:par>
        <p:cTn id="1" dur="indefinite" restart="never" nodeType="tmRoot"/>
      </p:par>
    </p:tnLst>
  </p:timing>
  <p:hf hdr="0" dt="0"/>
  <p:txStyles>
    <p:titleStyle>
      <a:lvl1pPr algn="l" defTabSz="912600" rtl="0" eaLnBrk="1" latinLnBrk="0" hangingPunct="1">
        <a:lnSpc>
          <a:spcPct val="90000"/>
        </a:lnSpc>
        <a:spcBef>
          <a:spcPct val="0"/>
        </a:spcBef>
        <a:buNone/>
        <a:defRPr lang="en-US" sz="4000" b="0" kern="1200" cap="none" spc="-100" baseline="0" dirty="0" smtClean="0">
          <a:ln w="3175">
            <a:noFill/>
          </a:ln>
          <a:solidFill>
            <a:schemeClr val="tx2">
              <a:alpha val="99000"/>
            </a:schemeClr>
          </a:solidFill>
          <a:effectLst/>
          <a:latin typeface="+mj-lt"/>
          <a:ea typeface="+mn-ea"/>
          <a:cs typeface="Arial" charset="0"/>
        </a:defRPr>
      </a:lvl1pPr>
    </p:titleStyle>
    <p:bodyStyle>
      <a:lvl1pPr marL="289952" indent="-289952" algn="l" defTabSz="912600" rtl="0" eaLnBrk="1" latinLnBrk="0" hangingPunct="1">
        <a:lnSpc>
          <a:spcPct val="90000"/>
        </a:lnSpc>
        <a:spcBef>
          <a:spcPct val="20000"/>
        </a:spcBef>
        <a:buClr>
          <a:srgbClr val="525051"/>
        </a:buClr>
        <a:buSzPct val="90000"/>
        <a:buFont typeface="Arial" pitchFamily="34" charset="0"/>
        <a:buChar char="•"/>
        <a:defRPr sz="2000" kern="1200">
          <a:solidFill>
            <a:srgbClr val="A1A1A1"/>
          </a:solidFill>
          <a:latin typeface="+mn-lt"/>
          <a:ea typeface="+mn-ea"/>
          <a:cs typeface="+mn-cs"/>
        </a:defRPr>
      </a:lvl1pPr>
      <a:lvl2pPr marL="567224" indent="-277280" algn="l" defTabSz="912600" rtl="0" eaLnBrk="1" latinLnBrk="0" hangingPunct="1">
        <a:lnSpc>
          <a:spcPct val="90000"/>
        </a:lnSpc>
        <a:spcBef>
          <a:spcPct val="20000"/>
        </a:spcBef>
        <a:buClr>
          <a:srgbClr val="525051"/>
        </a:buClr>
        <a:buSzPct val="90000"/>
        <a:buFont typeface="Arial" pitchFamily="34" charset="0"/>
        <a:buChar char="•"/>
        <a:defRPr sz="1800" kern="1200">
          <a:solidFill>
            <a:srgbClr val="A1A1A1"/>
          </a:solidFill>
          <a:latin typeface="+mn-lt"/>
          <a:ea typeface="+mn-ea"/>
          <a:cs typeface="+mn-cs"/>
        </a:defRPr>
      </a:lvl2pPr>
      <a:lvl3pPr marL="857182" indent="-289952" algn="l" defTabSz="912600" rtl="0" eaLnBrk="1" latinLnBrk="0" hangingPunct="1">
        <a:lnSpc>
          <a:spcPct val="90000"/>
        </a:lnSpc>
        <a:spcBef>
          <a:spcPct val="20000"/>
        </a:spcBef>
        <a:buClr>
          <a:srgbClr val="525051"/>
        </a:buClr>
        <a:buSzPct val="90000"/>
        <a:buFont typeface="Arial" pitchFamily="34" charset="0"/>
        <a:buChar char="•"/>
        <a:defRPr sz="1600" kern="1200">
          <a:solidFill>
            <a:srgbClr val="A1A1A1"/>
          </a:solidFill>
          <a:latin typeface="+mn-lt"/>
          <a:ea typeface="+mn-ea"/>
          <a:cs typeface="+mn-cs"/>
        </a:defRPr>
      </a:lvl3pPr>
      <a:lvl4pPr marL="1147140" indent="-289952" algn="l" defTabSz="912600" rtl="0" eaLnBrk="1" latinLnBrk="0" hangingPunct="1">
        <a:lnSpc>
          <a:spcPct val="90000"/>
        </a:lnSpc>
        <a:spcBef>
          <a:spcPct val="20000"/>
        </a:spcBef>
        <a:buClr>
          <a:srgbClr val="525051"/>
        </a:buClr>
        <a:buSzPct val="90000"/>
        <a:buFont typeface="Arial" pitchFamily="34" charset="0"/>
        <a:buChar char="•"/>
        <a:defRPr sz="1400" kern="1200">
          <a:solidFill>
            <a:srgbClr val="A1A1A1"/>
          </a:solidFill>
          <a:latin typeface="+mn-lt"/>
          <a:ea typeface="+mn-ea"/>
          <a:cs typeface="+mn-cs"/>
        </a:defRPr>
      </a:lvl4pPr>
      <a:lvl5pPr marL="1424414" indent="-277280" algn="l" defTabSz="912600" rtl="0" eaLnBrk="1" latinLnBrk="0" hangingPunct="1">
        <a:lnSpc>
          <a:spcPct val="90000"/>
        </a:lnSpc>
        <a:spcBef>
          <a:spcPct val="20000"/>
        </a:spcBef>
        <a:buClr>
          <a:srgbClr val="525051"/>
        </a:buClr>
        <a:buSzPct val="90000"/>
        <a:buFont typeface="Arial" pitchFamily="34" charset="0"/>
        <a:buChar char="•"/>
        <a:tabLst/>
        <a:defRPr sz="1400" kern="1200">
          <a:solidFill>
            <a:srgbClr val="A1A1A1"/>
          </a:solidFill>
          <a:latin typeface="+mn-lt"/>
          <a:ea typeface="+mn-ea"/>
          <a:cs typeface="+mn-cs"/>
        </a:defRPr>
      </a:lvl5pPr>
      <a:lvl6pPr marL="2509655" indent="-228149" algn="l" defTabSz="9126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58" indent="-228149" algn="l" defTabSz="9126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59" indent="-228149" algn="l" defTabSz="9126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63" indent="-228149" algn="l" defTabSz="9126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00" rtl="0" eaLnBrk="1" latinLnBrk="0" hangingPunct="1">
        <a:defRPr sz="1800" kern="1200">
          <a:solidFill>
            <a:schemeClr val="tx1"/>
          </a:solidFill>
          <a:latin typeface="+mn-lt"/>
          <a:ea typeface="+mn-ea"/>
          <a:cs typeface="+mn-cs"/>
        </a:defRPr>
      </a:lvl1pPr>
      <a:lvl2pPr marL="456302" algn="l" defTabSz="912600" rtl="0" eaLnBrk="1" latinLnBrk="0" hangingPunct="1">
        <a:defRPr sz="1800" kern="1200">
          <a:solidFill>
            <a:schemeClr val="tx1"/>
          </a:solidFill>
          <a:latin typeface="+mn-lt"/>
          <a:ea typeface="+mn-ea"/>
          <a:cs typeface="+mn-cs"/>
        </a:defRPr>
      </a:lvl2pPr>
      <a:lvl3pPr marL="912600" algn="l" defTabSz="912600" rtl="0" eaLnBrk="1" latinLnBrk="0" hangingPunct="1">
        <a:defRPr sz="1800" kern="1200">
          <a:solidFill>
            <a:schemeClr val="tx1"/>
          </a:solidFill>
          <a:latin typeface="+mn-lt"/>
          <a:ea typeface="+mn-ea"/>
          <a:cs typeface="+mn-cs"/>
        </a:defRPr>
      </a:lvl3pPr>
      <a:lvl4pPr marL="1368907" algn="l" defTabSz="912600" rtl="0" eaLnBrk="1" latinLnBrk="0" hangingPunct="1">
        <a:defRPr sz="1800" kern="1200">
          <a:solidFill>
            <a:schemeClr val="tx1"/>
          </a:solidFill>
          <a:latin typeface="+mn-lt"/>
          <a:ea typeface="+mn-ea"/>
          <a:cs typeface="+mn-cs"/>
        </a:defRPr>
      </a:lvl4pPr>
      <a:lvl5pPr marL="1825207" algn="l" defTabSz="912600" rtl="0" eaLnBrk="1" latinLnBrk="0" hangingPunct="1">
        <a:defRPr sz="1800" kern="1200">
          <a:solidFill>
            <a:schemeClr val="tx1"/>
          </a:solidFill>
          <a:latin typeface="+mn-lt"/>
          <a:ea typeface="+mn-ea"/>
          <a:cs typeface="+mn-cs"/>
        </a:defRPr>
      </a:lvl5pPr>
      <a:lvl6pPr marL="2281506" algn="l" defTabSz="912600" rtl="0" eaLnBrk="1" latinLnBrk="0" hangingPunct="1">
        <a:defRPr sz="1800" kern="1200">
          <a:solidFill>
            <a:schemeClr val="tx1"/>
          </a:solidFill>
          <a:latin typeface="+mn-lt"/>
          <a:ea typeface="+mn-ea"/>
          <a:cs typeface="+mn-cs"/>
        </a:defRPr>
      </a:lvl6pPr>
      <a:lvl7pPr marL="2737807" algn="l" defTabSz="912600" rtl="0" eaLnBrk="1" latinLnBrk="0" hangingPunct="1">
        <a:defRPr sz="1800" kern="1200">
          <a:solidFill>
            <a:schemeClr val="tx1"/>
          </a:solidFill>
          <a:latin typeface="+mn-lt"/>
          <a:ea typeface="+mn-ea"/>
          <a:cs typeface="+mn-cs"/>
        </a:defRPr>
      </a:lvl7pPr>
      <a:lvl8pPr marL="3194109" algn="l" defTabSz="912600" rtl="0" eaLnBrk="1" latinLnBrk="0" hangingPunct="1">
        <a:defRPr sz="1800" kern="1200">
          <a:solidFill>
            <a:schemeClr val="tx1"/>
          </a:solidFill>
          <a:latin typeface="+mn-lt"/>
          <a:ea typeface="+mn-ea"/>
          <a:cs typeface="+mn-cs"/>
        </a:defRPr>
      </a:lvl8pPr>
      <a:lvl9pPr marL="3650409" algn="l" defTabSz="9126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74" y="436417"/>
            <a:ext cx="11398251"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2275" y="1198417"/>
            <a:ext cx="11398250"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289657" y="6270904"/>
            <a:ext cx="398607" cy="365125"/>
          </a:xfrm>
          <a:prstGeom prst="rect">
            <a:avLst/>
          </a:prstGeom>
        </p:spPr>
        <p:txBody>
          <a:bodyPr vert="horz" lIns="91299" tIns="45650" rIns="91299" bIns="45650" rtlCol="0" anchor="ctr"/>
          <a:lstStyle>
            <a:lvl1pPr algn="l">
              <a:defRPr sz="1200">
                <a:solidFill>
                  <a:schemeClr val="tx1">
                    <a:tint val="75000"/>
                  </a:schemeClr>
                </a:solidFill>
              </a:defRPr>
            </a:lvl1pPr>
          </a:lstStyle>
          <a:p>
            <a:pPr defTabSz="912865"/>
            <a:fld id="{B60359E2-F1E6-40F3-81C3-5A646FA87138}" type="slidenum">
              <a:rPr lang="en-US" smtClean="0">
                <a:solidFill>
                  <a:prstClr val="black">
                    <a:tint val="75000"/>
                  </a:prstClr>
                </a:solidFill>
              </a:rPr>
              <a:pPr defTabSz="912865"/>
              <a:t>‹#›</a:t>
            </a:fld>
            <a:endParaRPr lang="en-US" dirty="0">
              <a:solidFill>
                <a:prstClr val="black">
                  <a:tint val="75000"/>
                </a:prstClr>
              </a:solidFill>
            </a:endParaRPr>
          </a:p>
        </p:txBody>
      </p:sp>
    </p:spTree>
    <p:extLst>
      <p:ext uri="{BB962C8B-B14F-4D97-AF65-F5344CB8AC3E}">
        <p14:creationId xmlns:p14="http://schemas.microsoft.com/office/powerpoint/2010/main" val="31093872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ransition>
    <p:fade/>
  </p:transition>
  <p:timing>
    <p:tnLst>
      <p:par>
        <p:cTn id="1" dur="indefinite" restart="never" nodeType="tmRoot"/>
      </p:par>
    </p:tnLst>
  </p:timing>
  <p:hf hdr="0" dt="0"/>
  <p:txStyles>
    <p:titleStyle>
      <a:lvl1pPr algn="l" defTabSz="912910" rtl="0" eaLnBrk="1" latinLnBrk="0" hangingPunct="1">
        <a:lnSpc>
          <a:spcPct val="90000"/>
        </a:lnSpc>
        <a:spcBef>
          <a:spcPct val="0"/>
        </a:spcBef>
        <a:buNone/>
        <a:defRPr lang="en-US" sz="4000" b="0" kern="1200" cap="none" spc="-100" baseline="0" dirty="0" smtClean="0">
          <a:ln w="3175">
            <a:noFill/>
          </a:ln>
          <a:solidFill>
            <a:schemeClr val="tx2">
              <a:alpha val="99000"/>
            </a:schemeClr>
          </a:solidFill>
          <a:effectLst/>
          <a:latin typeface="+mj-lt"/>
          <a:ea typeface="+mn-ea"/>
          <a:cs typeface="Arial" charset="0"/>
        </a:defRPr>
      </a:lvl1pPr>
    </p:titleStyle>
    <p:bodyStyle>
      <a:lvl1pPr marL="290051" indent="-290051" algn="l" defTabSz="912910" rtl="0" eaLnBrk="1" latinLnBrk="0" hangingPunct="1">
        <a:lnSpc>
          <a:spcPct val="90000"/>
        </a:lnSpc>
        <a:spcBef>
          <a:spcPct val="20000"/>
        </a:spcBef>
        <a:buClr>
          <a:srgbClr val="525051"/>
        </a:buClr>
        <a:buSzPct val="90000"/>
        <a:buFont typeface="Arial" pitchFamily="34" charset="0"/>
        <a:buChar char="•"/>
        <a:defRPr sz="2000" kern="1200">
          <a:solidFill>
            <a:srgbClr val="A1A1A1"/>
          </a:solidFill>
          <a:latin typeface="+mn-lt"/>
          <a:ea typeface="+mn-ea"/>
          <a:cs typeface="+mn-cs"/>
        </a:defRPr>
      </a:lvl1pPr>
      <a:lvl2pPr marL="567419" indent="-277375" algn="l" defTabSz="912910" rtl="0" eaLnBrk="1" latinLnBrk="0" hangingPunct="1">
        <a:lnSpc>
          <a:spcPct val="90000"/>
        </a:lnSpc>
        <a:spcBef>
          <a:spcPct val="20000"/>
        </a:spcBef>
        <a:buClr>
          <a:srgbClr val="525051"/>
        </a:buClr>
        <a:buSzPct val="90000"/>
        <a:buFont typeface="Arial" pitchFamily="34" charset="0"/>
        <a:buChar char="•"/>
        <a:defRPr sz="1800" kern="1200">
          <a:solidFill>
            <a:srgbClr val="A1A1A1"/>
          </a:solidFill>
          <a:latin typeface="+mn-lt"/>
          <a:ea typeface="+mn-ea"/>
          <a:cs typeface="+mn-cs"/>
        </a:defRPr>
      </a:lvl2pPr>
      <a:lvl3pPr marL="857474" indent="-290051" algn="l" defTabSz="912910" rtl="0" eaLnBrk="1" latinLnBrk="0" hangingPunct="1">
        <a:lnSpc>
          <a:spcPct val="90000"/>
        </a:lnSpc>
        <a:spcBef>
          <a:spcPct val="20000"/>
        </a:spcBef>
        <a:buClr>
          <a:srgbClr val="525051"/>
        </a:buClr>
        <a:buSzPct val="90000"/>
        <a:buFont typeface="Arial" pitchFamily="34" charset="0"/>
        <a:buChar char="•"/>
        <a:defRPr sz="1600" kern="1200">
          <a:solidFill>
            <a:srgbClr val="A1A1A1"/>
          </a:solidFill>
          <a:latin typeface="+mn-lt"/>
          <a:ea typeface="+mn-ea"/>
          <a:cs typeface="+mn-cs"/>
        </a:defRPr>
      </a:lvl3pPr>
      <a:lvl4pPr marL="1147530" indent="-290051" algn="l" defTabSz="912910" rtl="0" eaLnBrk="1" latinLnBrk="0" hangingPunct="1">
        <a:lnSpc>
          <a:spcPct val="90000"/>
        </a:lnSpc>
        <a:spcBef>
          <a:spcPct val="20000"/>
        </a:spcBef>
        <a:buClr>
          <a:srgbClr val="525051"/>
        </a:buClr>
        <a:buSzPct val="90000"/>
        <a:buFont typeface="Arial" pitchFamily="34" charset="0"/>
        <a:buChar char="•"/>
        <a:defRPr sz="1400" kern="1200">
          <a:solidFill>
            <a:srgbClr val="A1A1A1"/>
          </a:solidFill>
          <a:latin typeface="+mn-lt"/>
          <a:ea typeface="+mn-ea"/>
          <a:cs typeface="+mn-cs"/>
        </a:defRPr>
      </a:lvl4pPr>
      <a:lvl5pPr marL="1424898" indent="-277375" algn="l" defTabSz="912910" rtl="0" eaLnBrk="1" latinLnBrk="0" hangingPunct="1">
        <a:lnSpc>
          <a:spcPct val="90000"/>
        </a:lnSpc>
        <a:spcBef>
          <a:spcPct val="20000"/>
        </a:spcBef>
        <a:buClr>
          <a:srgbClr val="525051"/>
        </a:buClr>
        <a:buSzPct val="90000"/>
        <a:buFont typeface="Arial" pitchFamily="34" charset="0"/>
        <a:buChar char="•"/>
        <a:tabLst/>
        <a:defRPr sz="1400" kern="1200">
          <a:solidFill>
            <a:srgbClr val="A1A1A1"/>
          </a:solidFill>
          <a:latin typeface="+mn-lt"/>
          <a:ea typeface="+mn-ea"/>
          <a:cs typeface="+mn-cs"/>
        </a:defRPr>
      </a:lvl5pPr>
      <a:lvl6pPr marL="2510509" indent="-228227" algn="l" defTabSz="912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967" indent="-228227" algn="l" defTabSz="912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424" indent="-228227" algn="l" defTabSz="912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883" indent="-228227" algn="l" defTabSz="912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10" rtl="0" eaLnBrk="1" latinLnBrk="0" hangingPunct="1">
        <a:defRPr sz="1800" kern="1200">
          <a:solidFill>
            <a:schemeClr val="tx1"/>
          </a:solidFill>
          <a:latin typeface="+mn-lt"/>
          <a:ea typeface="+mn-ea"/>
          <a:cs typeface="+mn-cs"/>
        </a:defRPr>
      </a:lvl1pPr>
      <a:lvl2pPr marL="456458" algn="l" defTabSz="912910" rtl="0" eaLnBrk="1" latinLnBrk="0" hangingPunct="1">
        <a:defRPr sz="1800" kern="1200">
          <a:solidFill>
            <a:schemeClr val="tx1"/>
          </a:solidFill>
          <a:latin typeface="+mn-lt"/>
          <a:ea typeface="+mn-ea"/>
          <a:cs typeface="+mn-cs"/>
        </a:defRPr>
      </a:lvl2pPr>
      <a:lvl3pPr marL="912910" algn="l" defTabSz="912910" rtl="0" eaLnBrk="1" latinLnBrk="0" hangingPunct="1">
        <a:defRPr sz="1800" kern="1200">
          <a:solidFill>
            <a:schemeClr val="tx1"/>
          </a:solidFill>
          <a:latin typeface="+mn-lt"/>
          <a:ea typeface="+mn-ea"/>
          <a:cs typeface="+mn-cs"/>
        </a:defRPr>
      </a:lvl3pPr>
      <a:lvl4pPr marL="1369373" algn="l" defTabSz="912910" rtl="0" eaLnBrk="1" latinLnBrk="0" hangingPunct="1">
        <a:defRPr sz="1800" kern="1200">
          <a:solidFill>
            <a:schemeClr val="tx1"/>
          </a:solidFill>
          <a:latin typeface="+mn-lt"/>
          <a:ea typeface="+mn-ea"/>
          <a:cs typeface="+mn-cs"/>
        </a:defRPr>
      </a:lvl4pPr>
      <a:lvl5pPr marL="1825828" algn="l" defTabSz="912910" rtl="0" eaLnBrk="1" latinLnBrk="0" hangingPunct="1">
        <a:defRPr sz="1800" kern="1200">
          <a:solidFill>
            <a:schemeClr val="tx1"/>
          </a:solidFill>
          <a:latin typeface="+mn-lt"/>
          <a:ea typeface="+mn-ea"/>
          <a:cs typeface="+mn-cs"/>
        </a:defRPr>
      </a:lvl5pPr>
      <a:lvl6pPr marL="2282283" algn="l" defTabSz="912910" rtl="0" eaLnBrk="1" latinLnBrk="0" hangingPunct="1">
        <a:defRPr sz="1800" kern="1200">
          <a:solidFill>
            <a:schemeClr val="tx1"/>
          </a:solidFill>
          <a:latin typeface="+mn-lt"/>
          <a:ea typeface="+mn-ea"/>
          <a:cs typeface="+mn-cs"/>
        </a:defRPr>
      </a:lvl6pPr>
      <a:lvl7pPr marL="2738739" algn="l" defTabSz="912910" rtl="0" eaLnBrk="1" latinLnBrk="0" hangingPunct="1">
        <a:defRPr sz="1800" kern="1200">
          <a:solidFill>
            <a:schemeClr val="tx1"/>
          </a:solidFill>
          <a:latin typeface="+mn-lt"/>
          <a:ea typeface="+mn-ea"/>
          <a:cs typeface="+mn-cs"/>
        </a:defRPr>
      </a:lvl7pPr>
      <a:lvl8pPr marL="3195195" algn="l" defTabSz="912910" rtl="0" eaLnBrk="1" latinLnBrk="0" hangingPunct="1">
        <a:defRPr sz="1800" kern="1200">
          <a:solidFill>
            <a:schemeClr val="tx1"/>
          </a:solidFill>
          <a:latin typeface="+mn-lt"/>
          <a:ea typeface="+mn-ea"/>
          <a:cs typeface="+mn-cs"/>
        </a:defRPr>
      </a:lvl8pPr>
      <a:lvl9pPr marL="3651651" algn="l" defTabSz="9129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74" y="436417"/>
            <a:ext cx="11398251"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2275" y="1198417"/>
            <a:ext cx="11398250"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289653" y="6270904"/>
            <a:ext cx="398607" cy="365125"/>
          </a:xfrm>
          <a:prstGeom prst="rect">
            <a:avLst/>
          </a:prstGeom>
        </p:spPr>
        <p:txBody>
          <a:bodyPr vert="horz" lIns="91339" tIns="45670" rIns="91339" bIns="45670" rtlCol="0" anchor="ctr"/>
          <a:lstStyle>
            <a:lvl1pPr algn="l">
              <a:defRPr sz="1200">
                <a:solidFill>
                  <a:schemeClr val="tx1">
                    <a:tint val="75000"/>
                  </a:schemeClr>
                </a:solidFill>
              </a:defRPr>
            </a:lvl1pPr>
          </a:lstStyle>
          <a:p>
            <a:pPr defTabSz="913280"/>
            <a:fld id="{B60359E2-F1E6-40F3-81C3-5A646FA87138}" type="slidenum">
              <a:rPr lang="en-US" smtClean="0">
                <a:solidFill>
                  <a:prstClr val="black">
                    <a:tint val="75000"/>
                  </a:prstClr>
                </a:solidFill>
              </a:rPr>
              <a:pPr defTabSz="913280"/>
              <a:t>‹#›</a:t>
            </a:fld>
            <a:endParaRPr lang="en-US" dirty="0">
              <a:solidFill>
                <a:prstClr val="black">
                  <a:tint val="75000"/>
                </a:prstClr>
              </a:solidFill>
            </a:endParaRPr>
          </a:p>
        </p:txBody>
      </p:sp>
    </p:spTree>
    <p:extLst>
      <p:ext uri="{BB962C8B-B14F-4D97-AF65-F5344CB8AC3E}">
        <p14:creationId xmlns:p14="http://schemas.microsoft.com/office/powerpoint/2010/main" val="365692270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ransition>
    <p:fade/>
  </p:transition>
  <p:timing>
    <p:tnLst>
      <p:par>
        <p:cTn id="1" dur="indefinite" restart="never" nodeType="tmRoot"/>
      </p:par>
    </p:tnLst>
  </p:timing>
  <p:hf hdr="0" dt="0"/>
  <p:txStyles>
    <p:titleStyle>
      <a:lvl1pPr algn="l" defTabSz="913325" rtl="0" eaLnBrk="1" latinLnBrk="0" hangingPunct="1">
        <a:lnSpc>
          <a:spcPct val="90000"/>
        </a:lnSpc>
        <a:spcBef>
          <a:spcPct val="0"/>
        </a:spcBef>
        <a:buNone/>
        <a:defRPr lang="en-US" sz="4000" b="0" kern="1200" cap="none" spc="-100" baseline="0" dirty="0" smtClean="0">
          <a:ln w="3175">
            <a:noFill/>
          </a:ln>
          <a:solidFill>
            <a:schemeClr val="tx2">
              <a:alpha val="99000"/>
            </a:schemeClr>
          </a:solidFill>
          <a:effectLst/>
          <a:latin typeface="+mj-lt"/>
          <a:ea typeface="+mn-ea"/>
          <a:cs typeface="Arial" charset="0"/>
        </a:defRPr>
      </a:lvl1pPr>
    </p:titleStyle>
    <p:bodyStyle>
      <a:lvl1pPr marL="290183" indent="-290183" algn="l" defTabSz="913325" rtl="0" eaLnBrk="1" latinLnBrk="0" hangingPunct="1">
        <a:lnSpc>
          <a:spcPct val="90000"/>
        </a:lnSpc>
        <a:spcBef>
          <a:spcPct val="20000"/>
        </a:spcBef>
        <a:buClr>
          <a:srgbClr val="525051"/>
        </a:buClr>
        <a:buSzPct val="90000"/>
        <a:buFont typeface="Arial" pitchFamily="34" charset="0"/>
        <a:buChar char="•"/>
        <a:defRPr sz="2000" kern="1200">
          <a:solidFill>
            <a:srgbClr val="A1A1A1"/>
          </a:solidFill>
          <a:latin typeface="+mn-lt"/>
          <a:ea typeface="+mn-ea"/>
          <a:cs typeface="+mn-cs"/>
        </a:defRPr>
      </a:lvl1pPr>
      <a:lvl2pPr marL="567679" indent="-277500" algn="l" defTabSz="913325" rtl="0" eaLnBrk="1" latinLnBrk="0" hangingPunct="1">
        <a:lnSpc>
          <a:spcPct val="90000"/>
        </a:lnSpc>
        <a:spcBef>
          <a:spcPct val="20000"/>
        </a:spcBef>
        <a:buClr>
          <a:srgbClr val="525051"/>
        </a:buClr>
        <a:buSzPct val="90000"/>
        <a:buFont typeface="Arial" pitchFamily="34" charset="0"/>
        <a:buChar char="•"/>
        <a:defRPr sz="1800" kern="1200">
          <a:solidFill>
            <a:srgbClr val="A1A1A1"/>
          </a:solidFill>
          <a:latin typeface="+mn-lt"/>
          <a:ea typeface="+mn-ea"/>
          <a:cs typeface="+mn-cs"/>
        </a:defRPr>
      </a:lvl2pPr>
      <a:lvl3pPr marL="857864" indent="-290183" algn="l" defTabSz="913325" rtl="0" eaLnBrk="1" latinLnBrk="0" hangingPunct="1">
        <a:lnSpc>
          <a:spcPct val="90000"/>
        </a:lnSpc>
        <a:spcBef>
          <a:spcPct val="20000"/>
        </a:spcBef>
        <a:buClr>
          <a:srgbClr val="525051"/>
        </a:buClr>
        <a:buSzPct val="90000"/>
        <a:buFont typeface="Arial" pitchFamily="34" charset="0"/>
        <a:buChar char="•"/>
        <a:defRPr sz="1600" kern="1200">
          <a:solidFill>
            <a:srgbClr val="A1A1A1"/>
          </a:solidFill>
          <a:latin typeface="+mn-lt"/>
          <a:ea typeface="+mn-ea"/>
          <a:cs typeface="+mn-cs"/>
        </a:defRPr>
      </a:lvl3pPr>
      <a:lvl4pPr marL="1148050" indent="-290183" algn="l" defTabSz="913325" rtl="0" eaLnBrk="1" latinLnBrk="0" hangingPunct="1">
        <a:lnSpc>
          <a:spcPct val="90000"/>
        </a:lnSpc>
        <a:spcBef>
          <a:spcPct val="20000"/>
        </a:spcBef>
        <a:buClr>
          <a:srgbClr val="525051"/>
        </a:buClr>
        <a:buSzPct val="90000"/>
        <a:buFont typeface="Arial" pitchFamily="34" charset="0"/>
        <a:buChar char="•"/>
        <a:defRPr sz="1400" kern="1200">
          <a:solidFill>
            <a:srgbClr val="A1A1A1"/>
          </a:solidFill>
          <a:latin typeface="+mn-lt"/>
          <a:ea typeface="+mn-ea"/>
          <a:cs typeface="+mn-cs"/>
        </a:defRPr>
      </a:lvl4pPr>
      <a:lvl5pPr marL="1425546" indent="-277500" algn="l" defTabSz="913325" rtl="0" eaLnBrk="1" latinLnBrk="0" hangingPunct="1">
        <a:lnSpc>
          <a:spcPct val="90000"/>
        </a:lnSpc>
        <a:spcBef>
          <a:spcPct val="20000"/>
        </a:spcBef>
        <a:buClr>
          <a:srgbClr val="525051"/>
        </a:buClr>
        <a:buSzPct val="90000"/>
        <a:buFont typeface="Arial" pitchFamily="34" charset="0"/>
        <a:buChar char="•"/>
        <a:tabLst/>
        <a:defRPr sz="1400" kern="1200">
          <a:solidFill>
            <a:srgbClr val="A1A1A1"/>
          </a:solidFill>
          <a:latin typeface="+mn-lt"/>
          <a:ea typeface="+mn-ea"/>
          <a:cs typeface="+mn-cs"/>
        </a:defRPr>
      </a:lvl5pPr>
      <a:lvl6pPr marL="2511649" indent="-228331" algn="l" defTabSz="913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13" indent="-228331" algn="l" defTabSz="913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76" indent="-228331" algn="l" defTabSz="913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43" indent="-228331" algn="l" defTabSz="913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25" rtl="0" eaLnBrk="1" latinLnBrk="0" hangingPunct="1">
        <a:defRPr sz="1800" kern="1200">
          <a:solidFill>
            <a:schemeClr val="tx1"/>
          </a:solidFill>
          <a:latin typeface="+mn-lt"/>
          <a:ea typeface="+mn-ea"/>
          <a:cs typeface="+mn-cs"/>
        </a:defRPr>
      </a:lvl1pPr>
      <a:lvl2pPr marL="456665" algn="l" defTabSz="913325" rtl="0" eaLnBrk="1" latinLnBrk="0" hangingPunct="1">
        <a:defRPr sz="1800" kern="1200">
          <a:solidFill>
            <a:schemeClr val="tx1"/>
          </a:solidFill>
          <a:latin typeface="+mn-lt"/>
          <a:ea typeface="+mn-ea"/>
          <a:cs typeface="+mn-cs"/>
        </a:defRPr>
      </a:lvl2pPr>
      <a:lvl3pPr marL="913325" algn="l" defTabSz="913325" rtl="0" eaLnBrk="1" latinLnBrk="0" hangingPunct="1">
        <a:defRPr sz="1800" kern="1200">
          <a:solidFill>
            <a:schemeClr val="tx1"/>
          </a:solidFill>
          <a:latin typeface="+mn-lt"/>
          <a:ea typeface="+mn-ea"/>
          <a:cs typeface="+mn-cs"/>
        </a:defRPr>
      </a:lvl3pPr>
      <a:lvl4pPr marL="1369993" algn="l" defTabSz="913325" rtl="0" eaLnBrk="1" latinLnBrk="0" hangingPunct="1">
        <a:defRPr sz="1800" kern="1200">
          <a:solidFill>
            <a:schemeClr val="tx1"/>
          </a:solidFill>
          <a:latin typeface="+mn-lt"/>
          <a:ea typeface="+mn-ea"/>
          <a:cs typeface="+mn-cs"/>
        </a:defRPr>
      </a:lvl4pPr>
      <a:lvl5pPr marL="1826656" algn="l" defTabSz="913325" rtl="0" eaLnBrk="1" latinLnBrk="0" hangingPunct="1">
        <a:defRPr sz="1800" kern="1200">
          <a:solidFill>
            <a:schemeClr val="tx1"/>
          </a:solidFill>
          <a:latin typeface="+mn-lt"/>
          <a:ea typeface="+mn-ea"/>
          <a:cs typeface="+mn-cs"/>
        </a:defRPr>
      </a:lvl5pPr>
      <a:lvl6pPr marL="2283319" algn="l" defTabSz="913325" rtl="0" eaLnBrk="1" latinLnBrk="0" hangingPunct="1">
        <a:defRPr sz="1800" kern="1200">
          <a:solidFill>
            <a:schemeClr val="tx1"/>
          </a:solidFill>
          <a:latin typeface="+mn-lt"/>
          <a:ea typeface="+mn-ea"/>
          <a:cs typeface="+mn-cs"/>
        </a:defRPr>
      </a:lvl6pPr>
      <a:lvl7pPr marL="2739981" algn="l" defTabSz="913325" rtl="0" eaLnBrk="1" latinLnBrk="0" hangingPunct="1">
        <a:defRPr sz="1800" kern="1200">
          <a:solidFill>
            <a:schemeClr val="tx1"/>
          </a:solidFill>
          <a:latin typeface="+mn-lt"/>
          <a:ea typeface="+mn-ea"/>
          <a:cs typeface="+mn-cs"/>
        </a:defRPr>
      </a:lvl7pPr>
      <a:lvl8pPr marL="3196645" algn="l" defTabSz="913325" rtl="0" eaLnBrk="1" latinLnBrk="0" hangingPunct="1">
        <a:defRPr sz="1800" kern="1200">
          <a:solidFill>
            <a:schemeClr val="tx1"/>
          </a:solidFill>
          <a:latin typeface="+mn-lt"/>
          <a:ea typeface="+mn-ea"/>
          <a:cs typeface="+mn-cs"/>
        </a:defRPr>
      </a:lvl8pPr>
      <a:lvl9pPr marL="3653308" algn="l" defTabSz="9133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74" y="436417"/>
            <a:ext cx="11398251"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2275" y="1198417"/>
            <a:ext cx="11398250"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289649" y="6270904"/>
            <a:ext cx="398607" cy="365125"/>
          </a:xfrm>
          <a:prstGeom prst="rect">
            <a:avLst/>
          </a:prstGeom>
        </p:spPr>
        <p:txBody>
          <a:bodyPr vert="horz" lIns="91379" tIns="45690" rIns="91379" bIns="45690" rtlCol="0" anchor="ctr"/>
          <a:lstStyle>
            <a:lvl1pPr algn="l">
              <a:defRPr sz="1200">
                <a:solidFill>
                  <a:schemeClr val="tx1">
                    <a:tint val="75000"/>
                  </a:schemeClr>
                </a:solidFill>
              </a:defRPr>
            </a:lvl1pPr>
          </a:lstStyle>
          <a:p>
            <a:pPr defTabSz="913696"/>
            <a:fld id="{B60359E2-F1E6-40F3-81C3-5A646FA87138}" type="slidenum">
              <a:rPr lang="en-US" smtClean="0">
                <a:solidFill>
                  <a:prstClr val="black">
                    <a:tint val="75000"/>
                  </a:prstClr>
                </a:solidFill>
              </a:rPr>
              <a:pPr defTabSz="913696"/>
              <a:t>‹#›</a:t>
            </a:fld>
            <a:endParaRPr lang="en-US" dirty="0">
              <a:solidFill>
                <a:prstClr val="black">
                  <a:tint val="75000"/>
                </a:prstClr>
              </a:solidFill>
            </a:endParaRPr>
          </a:p>
        </p:txBody>
      </p:sp>
    </p:spTree>
    <p:extLst>
      <p:ext uri="{BB962C8B-B14F-4D97-AF65-F5344CB8AC3E}">
        <p14:creationId xmlns:p14="http://schemas.microsoft.com/office/powerpoint/2010/main" val="171695175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ransition>
    <p:fade/>
  </p:transition>
  <p:timing>
    <p:tnLst>
      <p:par>
        <p:cTn id="1" dur="indefinite" restart="never" nodeType="tmRoot"/>
      </p:par>
    </p:tnLst>
  </p:timing>
  <p:hf hdr="0" dt="0"/>
  <p:txStyles>
    <p:titleStyle>
      <a:lvl1pPr algn="l" defTabSz="913741" rtl="0" eaLnBrk="1" latinLnBrk="0" hangingPunct="1">
        <a:lnSpc>
          <a:spcPct val="90000"/>
        </a:lnSpc>
        <a:spcBef>
          <a:spcPct val="0"/>
        </a:spcBef>
        <a:buNone/>
        <a:defRPr lang="en-US" sz="4000" b="0" kern="1200" cap="none" spc="-100" baseline="0" dirty="0" smtClean="0">
          <a:ln w="3175">
            <a:noFill/>
          </a:ln>
          <a:solidFill>
            <a:schemeClr val="tx2">
              <a:alpha val="99000"/>
            </a:schemeClr>
          </a:solidFill>
          <a:effectLst/>
          <a:latin typeface="+mj-lt"/>
          <a:ea typeface="+mn-ea"/>
          <a:cs typeface="Arial" charset="0"/>
        </a:defRPr>
      </a:lvl1pPr>
    </p:titleStyle>
    <p:bodyStyle>
      <a:lvl1pPr marL="290315" indent="-290315" algn="l" defTabSz="913741" rtl="0" eaLnBrk="1" latinLnBrk="0" hangingPunct="1">
        <a:lnSpc>
          <a:spcPct val="90000"/>
        </a:lnSpc>
        <a:spcBef>
          <a:spcPct val="20000"/>
        </a:spcBef>
        <a:buClr>
          <a:srgbClr val="525051"/>
        </a:buClr>
        <a:buSzPct val="90000"/>
        <a:buFont typeface="Arial" pitchFamily="34" charset="0"/>
        <a:buChar char="•"/>
        <a:defRPr sz="2000" kern="1200">
          <a:solidFill>
            <a:srgbClr val="A1A1A1"/>
          </a:solidFill>
          <a:latin typeface="+mn-lt"/>
          <a:ea typeface="+mn-ea"/>
          <a:cs typeface="+mn-cs"/>
        </a:defRPr>
      </a:lvl1pPr>
      <a:lvl2pPr marL="567938" indent="-277625" algn="l" defTabSz="913741" rtl="0" eaLnBrk="1" latinLnBrk="0" hangingPunct="1">
        <a:lnSpc>
          <a:spcPct val="90000"/>
        </a:lnSpc>
        <a:spcBef>
          <a:spcPct val="20000"/>
        </a:spcBef>
        <a:buClr>
          <a:srgbClr val="525051"/>
        </a:buClr>
        <a:buSzPct val="90000"/>
        <a:buFont typeface="Arial" pitchFamily="34" charset="0"/>
        <a:buChar char="•"/>
        <a:defRPr sz="1800" kern="1200">
          <a:solidFill>
            <a:srgbClr val="A1A1A1"/>
          </a:solidFill>
          <a:latin typeface="+mn-lt"/>
          <a:ea typeface="+mn-ea"/>
          <a:cs typeface="+mn-cs"/>
        </a:defRPr>
      </a:lvl2pPr>
      <a:lvl3pPr marL="858253" indent="-290315" algn="l" defTabSz="913741" rtl="0" eaLnBrk="1" latinLnBrk="0" hangingPunct="1">
        <a:lnSpc>
          <a:spcPct val="90000"/>
        </a:lnSpc>
        <a:spcBef>
          <a:spcPct val="20000"/>
        </a:spcBef>
        <a:buClr>
          <a:srgbClr val="525051"/>
        </a:buClr>
        <a:buSzPct val="90000"/>
        <a:buFont typeface="Arial" pitchFamily="34" charset="0"/>
        <a:buChar char="•"/>
        <a:defRPr sz="1600" kern="1200">
          <a:solidFill>
            <a:srgbClr val="A1A1A1"/>
          </a:solidFill>
          <a:latin typeface="+mn-lt"/>
          <a:ea typeface="+mn-ea"/>
          <a:cs typeface="+mn-cs"/>
        </a:defRPr>
      </a:lvl3pPr>
      <a:lvl4pPr marL="1148570" indent="-290315" algn="l" defTabSz="913741" rtl="0" eaLnBrk="1" latinLnBrk="0" hangingPunct="1">
        <a:lnSpc>
          <a:spcPct val="90000"/>
        </a:lnSpc>
        <a:spcBef>
          <a:spcPct val="20000"/>
        </a:spcBef>
        <a:buClr>
          <a:srgbClr val="525051"/>
        </a:buClr>
        <a:buSzPct val="90000"/>
        <a:buFont typeface="Arial" pitchFamily="34" charset="0"/>
        <a:buChar char="•"/>
        <a:defRPr sz="1400" kern="1200">
          <a:solidFill>
            <a:srgbClr val="A1A1A1"/>
          </a:solidFill>
          <a:latin typeface="+mn-lt"/>
          <a:ea typeface="+mn-ea"/>
          <a:cs typeface="+mn-cs"/>
        </a:defRPr>
      </a:lvl4pPr>
      <a:lvl5pPr marL="1426193" indent="-277625" algn="l" defTabSz="913741" rtl="0" eaLnBrk="1" latinLnBrk="0" hangingPunct="1">
        <a:lnSpc>
          <a:spcPct val="90000"/>
        </a:lnSpc>
        <a:spcBef>
          <a:spcPct val="20000"/>
        </a:spcBef>
        <a:buClr>
          <a:srgbClr val="525051"/>
        </a:buClr>
        <a:buSzPct val="90000"/>
        <a:buFont typeface="Arial" pitchFamily="34" charset="0"/>
        <a:buChar char="•"/>
        <a:tabLst/>
        <a:defRPr sz="1400" kern="1200">
          <a:solidFill>
            <a:srgbClr val="A1A1A1"/>
          </a:solidFill>
          <a:latin typeface="+mn-lt"/>
          <a:ea typeface="+mn-ea"/>
          <a:cs typeface="+mn-cs"/>
        </a:defRPr>
      </a:lvl5pPr>
      <a:lvl6pPr marL="2512789" indent="-228435"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60" indent="-228435"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30" indent="-228435"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04" indent="-228435"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41" rtl="0" eaLnBrk="1" latinLnBrk="0" hangingPunct="1">
        <a:defRPr sz="1800" kern="1200">
          <a:solidFill>
            <a:schemeClr val="tx1"/>
          </a:solidFill>
          <a:latin typeface="+mn-lt"/>
          <a:ea typeface="+mn-ea"/>
          <a:cs typeface="+mn-cs"/>
        </a:defRPr>
      </a:lvl1pPr>
      <a:lvl2pPr marL="456871" algn="l" defTabSz="913741" rtl="0" eaLnBrk="1" latinLnBrk="0" hangingPunct="1">
        <a:defRPr sz="1800" kern="1200">
          <a:solidFill>
            <a:schemeClr val="tx1"/>
          </a:solidFill>
          <a:latin typeface="+mn-lt"/>
          <a:ea typeface="+mn-ea"/>
          <a:cs typeface="+mn-cs"/>
        </a:defRPr>
      </a:lvl2pPr>
      <a:lvl3pPr marL="913741" algn="l" defTabSz="913741" rtl="0" eaLnBrk="1" latinLnBrk="0" hangingPunct="1">
        <a:defRPr sz="1800" kern="1200">
          <a:solidFill>
            <a:schemeClr val="tx1"/>
          </a:solidFill>
          <a:latin typeface="+mn-lt"/>
          <a:ea typeface="+mn-ea"/>
          <a:cs typeface="+mn-cs"/>
        </a:defRPr>
      </a:lvl3pPr>
      <a:lvl4pPr marL="1370613" algn="l" defTabSz="913741" rtl="0" eaLnBrk="1" latinLnBrk="0" hangingPunct="1">
        <a:defRPr sz="1800" kern="1200">
          <a:solidFill>
            <a:schemeClr val="tx1"/>
          </a:solidFill>
          <a:latin typeface="+mn-lt"/>
          <a:ea typeface="+mn-ea"/>
          <a:cs typeface="+mn-cs"/>
        </a:defRPr>
      </a:lvl4pPr>
      <a:lvl5pPr marL="1827484" algn="l" defTabSz="913741" rtl="0" eaLnBrk="1" latinLnBrk="0" hangingPunct="1">
        <a:defRPr sz="1800" kern="1200">
          <a:solidFill>
            <a:schemeClr val="tx1"/>
          </a:solidFill>
          <a:latin typeface="+mn-lt"/>
          <a:ea typeface="+mn-ea"/>
          <a:cs typeface="+mn-cs"/>
        </a:defRPr>
      </a:lvl5pPr>
      <a:lvl6pPr marL="2284355" algn="l" defTabSz="913741" rtl="0" eaLnBrk="1" latinLnBrk="0" hangingPunct="1">
        <a:defRPr sz="1800" kern="1200">
          <a:solidFill>
            <a:schemeClr val="tx1"/>
          </a:solidFill>
          <a:latin typeface="+mn-lt"/>
          <a:ea typeface="+mn-ea"/>
          <a:cs typeface="+mn-cs"/>
        </a:defRPr>
      </a:lvl6pPr>
      <a:lvl7pPr marL="2741224" algn="l" defTabSz="913741" rtl="0" eaLnBrk="1" latinLnBrk="0" hangingPunct="1">
        <a:defRPr sz="1800" kern="1200">
          <a:solidFill>
            <a:schemeClr val="tx1"/>
          </a:solidFill>
          <a:latin typeface="+mn-lt"/>
          <a:ea typeface="+mn-ea"/>
          <a:cs typeface="+mn-cs"/>
        </a:defRPr>
      </a:lvl7pPr>
      <a:lvl8pPr marL="3198095" algn="l" defTabSz="913741" rtl="0" eaLnBrk="1" latinLnBrk="0" hangingPunct="1">
        <a:defRPr sz="1800" kern="1200">
          <a:solidFill>
            <a:schemeClr val="tx1"/>
          </a:solidFill>
          <a:latin typeface="+mn-lt"/>
          <a:ea typeface="+mn-ea"/>
          <a:cs typeface="+mn-cs"/>
        </a:defRPr>
      </a:lvl8pPr>
      <a:lvl9pPr marL="3654965" algn="l" defTabSz="91374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74" y="436417"/>
            <a:ext cx="11398251"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2275" y="1198417"/>
            <a:ext cx="11398250"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289644" y="6270904"/>
            <a:ext cx="398607"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14"/>
            <a:fld id="{B60359E2-F1E6-40F3-81C3-5A646FA87138}" type="slidenum">
              <a:rPr lang="en-US" smtClean="0">
                <a:solidFill>
                  <a:prstClr val="black">
                    <a:tint val="75000"/>
                  </a:prstClr>
                </a:solidFill>
              </a:rPr>
              <a:pPr defTabSz="914214"/>
              <a:t>‹#›</a:t>
            </a:fld>
            <a:endParaRPr lang="en-US" dirty="0">
              <a:solidFill>
                <a:prstClr val="black">
                  <a:tint val="75000"/>
                </a:prstClr>
              </a:solidFill>
            </a:endParaRPr>
          </a:p>
        </p:txBody>
      </p:sp>
    </p:spTree>
    <p:extLst>
      <p:ext uri="{BB962C8B-B14F-4D97-AF65-F5344CB8AC3E}">
        <p14:creationId xmlns:p14="http://schemas.microsoft.com/office/powerpoint/2010/main" val="394898489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ransition>
    <p:fade/>
  </p:transition>
  <p:timing>
    <p:tnLst>
      <p:par>
        <p:cTn id="1" dur="indefinite" restart="never" nodeType="tmRoot"/>
      </p:par>
    </p:tnLst>
  </p:timing>
  <p:hf hdr="0" dt="0"/>
  <p:txStyles>
    <p:titleStyle>
      <a:lvl1pPr algn="l" defTabSz="914259" rtl="0" eaLnBrk="1" latinLnBrk="0" hangingPunct="1">
        <a:lnSpc>
          <a:spcPct val="90000"/>
        </a:lnSpc>
        <a:spcBef>
          <a:spcPct val="0"/>
        </a:spcBef>
        <a:buNone/>
        <a:defRPr lang="en-US" sz="4000" b="0" kern="1200" cap="none" spc="-100" baseline="0" dirty="0" smtClean="0">
          <a:ln w="3175">
            <a:noFill/>
          </a:ln>
          <a:solidFill>
            <a:schemeClr val="tx2">
              <a:alpha val="99000"/>
            </a:schemeClr>
          </a:solidFill>
          <a:effectLst/>
          <a:latin typeface="+mj-lt"/>
          <a:ea typeface="+mn-ea"/>
          <a:cs typeface="Arial" charset="0"/>
        </a:defRPr>
      </a:lvl1pPr>
    </p:titleStyle>
    <p:bodyStyle>
      <a:lvl1pPr marL="290480" indent="-290480" algn="l" defTabSz="914259" rtl="0" eaLnBrk="1" latinLnBrk="0" hangingPunct="1">
        <a:lnSpc>
          <a:spcPct val="90000"/>
        </a:lnSpc>
        <a:spcBef>
          <a:spcPct val="20000"/>
        </a:spcBef>
        <a:buClr>
          <a:srgbClr val="525051"/>
        </a:buClr>
        <a:buSzPct val="90000"/>
        <a:buFont typeface="Arial" pitchFamily="34" charset="0"/>
        <a:buChar char="•"/>
        <a:defRPr sz="2000" kern="1200">
          <a:solidFill>
            <a:srgbClr val="A1A1A1"/>
          </a:solidFill>
          <a:latin typeface="+mn-lt"/>
          <a:ea typeface="+mn-ea"/>
          <a:cs typeface="+mn-cs"/>
        </a:defRPr>
      </a:lvl1pPr>
      <a:lvl2pPr marL="568261" indent="-277781" algn="l" defTabSz="914259" rtl="0" eaLnBrk="1" latinLnBrk="0" hangingPunct="1">
        <a:lnSpc>
          <a:spcPct val="90000"/>
        </a:lnSpc>
        <a:spcBef>
          <a:spcPct val="20000"/>
        </a:spcBef>
        <a:buClr>
          <a:srgbClr val="525051"/>
        </a:buClr>
        <a:buSzPct val="90000"/>
        <a:buFont typeface="Arial" pitchFamily="34" charset="0"/>
        <a:buChar char="•"/>
        <a:defRPr sz="1800" kern="1200">
          <a:solidFill>
            <a:srgbClr val="A1A1A1"/>
          </a:solidFill>
          <a:latin typeface="+mn-lt"/>
          <a:ea typeface="+mn-ea"/>
          <a:cs typeface="+mn-cs"/>
        </a:defRPr>
      </a:lvl2pPr>
      <a:lvl3pPr marL="858740" indent="-290480" algn="l" defTabSz="914259" rtl="0" eaLnBrk="1" latinLnBrk="0" hangingPunct="1">
        <a:lnSpc>
          <a:spcPct val="90000"/>
        </a:lnSpc>
        <a:spcBef>
          <a:spcPct val="20000"/>
        </a:spcBef>
        <a:buClr>
          <a:srgbClr val="525051"/>
        </a:buClr>
        <a:buSzPct val="90000"/>
        <a:buFont typeface="Arial" pitchFamily="34" charset="0"/>
        <a:buChar char="•"/>
        <a:defRPr sz="1600" kern="1200">
          <a:solidFill>
            <a:srgbClr val="A1A1A1"/>
          </a:solidFill>
          <a:latin typeface="+mn-lt"/>
          <a:ea typeface="+mn-ea"/>
          <a:cs typeface="+mn-cs"/>
        </a:defRPr>
      </a:lvl3pPr>
      <a:lvl4pPr marL="1149220" indent="-290480" algn="l" defTabSz="914259" rtl="0" eaLnBrk="1" latinLnBrk="0" hangingPunct="1">
        <a:lnSpc>
          <a:spcPct val="90000"/>
        </a:lnSpc>
        <a:spcBef>
          <a:spcPct val="20000"/>
        </a:spcBef>
        <a:buClr>
          <a:srgbClr val="525051"/>
        </a:buClr>
        <a:buSzPct val="90000"/>
        <a:buFont typeface="Arial" pitchFamily="34" charset="0"/>
        <a:buChar char="•"/>
        <a:defRPr sz="1400" kern="1200">
          <a:solidFill>
            <a:srgbClr val="A1A1A1"/>
          </a:solidFill>
          <a:latin typeface="+mn-lt"/>
          <a:ea typeface="+mn-ea"/>
          <a:cs typeface="+mn-cs"/>
        </a:defRPr>
      </a:lvl4pPr>
      <a:lvl5pPr marL="1427001" indent="-277781" algn="l" defTabSz="914259" rtl="0" eaLnBrk="1" latinLnBrk="0" hangingPunct="1">
        <a:lnSpc>
          <a:spcPct val="90000"/>
        </a:lnSpc>
        <a:spcBef>
          <a:spcPct val="20000"/>
        </a:spcBef>
        <a:buClr>
          <a:srgbClr val="525051"/>
        </a:buClr>
        <a:buSzPct val="90000"/>
        <a:buFont typeface="Arial" pitchFamily="34" charset="0"/>
        <a:buChar char="•"/>
        <a:tabLst/>
        <a:defRPr sz="1400" kern="1200">
          <a:solidFill>
            <a:srgbClr val="A1A1A1"/>
          </a:solidFill>
          <a:latin typeface="+mn-lt"/>
          <a:ea typeface="+mn-ea"/>
          <a:cs typeface="+mn-cs"/>
        </a:defRPr>
      </a:lvl5pPr>
      <a:lvl6pPr marL="251421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image" Target="../media/image24.png"/><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Våra</a:t>
            </a:r>
            <a:r>
              <a:rPr lang="en-US" dirty="0" smtClean="0"/>
              <a:t> </a:t>
            </a:r>
            <a:r>
              <a:rPr lang="en-US" dirty="0" err="1" smtClean="0"/>
              <a:t>sponsorer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1090613"/>
            <a:ext cx="6561138"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9853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Recognized Industry </a:t>
            </a:r>
            <a:r>
              <a:rPr lang="en-US" dirty="0"/>
              <a:t>Leadership</a:t>
            </a:r>
          </a:p>
        </p:txBody>
      </p:sp>
      <p:sp>
        <p:nvSpPr>
          <p:cNvPr id="13" name="Freeform 6"/>
          <p:cNvSpPr>
            <a:spLocks/>
          </p:cNvSpPr>
          <p:nvPr/>
        </p:nvSpPr>
        <p:spPr bwMode="auto">
          <a:xfrm>
            <a:off x="932366" y="1160060"/>
            <a:ext cx="3206391" cy="5174776"/>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r>
              <a:rPr lang="en-US" sz="1000" b="1" dirty="0">
                <a:solidFill>
                  <a:schemeClr val="bg1"/>
                </a:solidFill>
              </a:rPr>
              <a:t>Gartner MQ for App Infrastructure for Systematic App Integration</a:t>
            </a:r>
            <a:br>
              <a:rPr lang="en-US" sz="1000" b="1" dirty="0">
                <a:solidFill>
                  <a:schemeClr val="bg1"/>
                </a:solidFill>
              </a:rPr>
            </a:br>
            <a:r>
              <a:rPr lang="en-US" sz="1000" b="1" dirty="0">
                <a:solidFill>
                  <a:schemeClr val="bg1"/>
                </a:solidFill>
              </a:rPr>
              <a:t>Oct 2010</a:t>
            </a:r>
          </a:p>
        </p:txBody>
      </p:sp>
      <p:sp>
        <p:nvSpPr>
          <p:cNvPr id="14" name="Freeform 6"/>
          <p:cNvSpPr>
            <a:spLocks/>
          </p:cNvSpPr>
          <p:nvPr/>
        </p:nvSpPr>
        <p:spPr bwMode="auto">
          <a:xfrm>
            <a:off x="4475121" y="1160060"/>
            <a:ext cx="3206391" cy="5174776"/>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r>
              <a:rPr lang="en-US" sz="1000" b="1" dirty="0">
                <a:solidFill>
                  <a:schemeClr val="bg1"/>
                </a:solidFill>
              </a:rPr>
              <a:t>Forrester Comprehensive Integration Wave Q4 2010</a:t>
            </a:r>
          </a:p>
        </p:txBody>
      </p:sp>
      <p:sp>
        <p:nvSpPr>
          <p:cNvPr id="15" name="Freeform 6"/>
          <p:cNvSpPr>
            <a:spLocks/>
          </p:cNvSpPr>
          <p:nvPr/>
        </p:nvSpPr>
        <p:spPr bwMode="auto">
          <a:xfrm>
            <a:off x="8017878" y="1160060"/>
            <a:ext cx="3206391" cy="5174776"/>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r>
              <a:rPr lang="en-US" sz="1000" b="1" dirty="0">
                <a:solidFill>
                  <a:schemeClr val="bg1"/>
                </a:solidFill>
              </a:rPr>
              <a:t>CRN 2010 Annual Report Card:  Middleware</a:t>
            </a:r>
            <a:br>
              <a:rPr lang="en-US" sz="1000" b="1" dirty="0">
                <a:solidFill>
                  <a:schemeClr val="bg1"/>
                </a:solidFill>
              </a:rPr>
            </a:br>
            <a:r>
              <a:rPr lang="en-US" sz="1000" b="1" dirty="0">
                <a:solidFill>
                  <a:schemeClr val="bg1"/>
                </a:solidFill>
              </a:rPr>
              <a:t>Nov 2010</a:t>
            </a:r>
          </a:p>
        </p:txBody>
      </p:sp>
      <p:pic>
        <p:nvPicPr>
          <p:cNvPr id="16"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4000"/>
                    </a14:imgEffect>
                  </a14:imgLayer>
                </a14:imgProps>
              </a:ext>
              <a:ext uri="{28A0092B-C50C-407E-A947-70E740481C1C}">
                <a14:useLocalDpi xmlns:a14="http://schemas.microsoft.com/office/drawing/2010/main" val="0"/>
              </a:ext>
            </a:extLst>
          </a:blip>
          <a:srcRect/>
          <a:stretch>
            <a:fillRect/>
          </a:stretch>
        </p:blipFill>
        <p:spPr bwMode="auto">
          <a:xfrm>
            <a:off x="1459915" y="1678794"/>
            <a:ext cx="215126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32351" y="4191555"/>
            <a:ext cx="3206390" cy="2108096"/>
          </a:xfrm>
          <a:prstGeom prst="rect">
            <a:avLst/>
          </a:prstGeom>
        </p:spPr>
        <p:txBody>
          <a:bodyPr wrap="square" lIns="76047" tIns="38014" rIns="76047" bIns="38014">
            <a:spAutoFit/>
          </a:bodyPr>
          <a:lstStyle>
            <a:defPPr>
              <a:defRPr lang="en-US"/>
            </a:defPPr>
            <a:lvl1pPr marL="342900" indent="-342900">
              <a:buFont typeface="Arial" pitchFamily="34" charset="0"/>
              <a:buChar char="•"/>
              <a:defRPr sz="1600">
                <a:solidFill>
                  <a:schemeClr val="bg2"/>
                </a:solidFill>
              </a:defRPr>
            </a:lvl1pPr>
          </a:lstStyle>
          <a:p>
            <a:r>
              <a:rPr lang="en-US" sz="1200" dirty="0">
                <a:solidFill>
                  <a:schemeClr val="bg1"/>
                </a:solidFill>
              </a:rPr>
              <a:t>Gartner recognized Microsoft as one of the top Leaders in the integration market</a:t>
            </a:r>
          </a:p>
          <a:p>
            <a:r>
              <a:rPr lang="en-US" sz="1200" dirty="0">
                <a:solidFill>
                  <a:schemeClr val="bg1"/>
                </a:solidFill>
              </a:rPr>
              <a:t>Recognized for: </a:t>
            </a:r>
          </a:p>
          <a:p>
            <a:pPr marL="522829" indent="-237653"/>
            <a:r>
              <a:rPr lang="en-US" sz="1200" b="1" dirty="0">
                <a:solidFill>
                  <a:schemeClr val="bg1"/>
                </a:solidFill>
                <a:effectLst>
                  <a:outerShdw blurRad="38100" dist="38100" dir="2700000" algn="tl">
                    <a:srgbClr val="000000">
                      <a:alpha val="43137"/>
                    </a:srgbClr>
                  </a:outerShdw>
                </a:effectLst>
              </a:rPr>
              <a:t>Brand recognition</a:t>
            </a:r>
            <a:r>
              <a:rPr lang="en-US" sz="1200" dirty="0">
                <a:solidFill>
                  <a:schemeClr val="bg1"/>
                </a:solidFill>
              </a:rPr>
              <a:t>, global reach, mind share and install base</a:t>
            </a:r>
          </a:p>
          <a:p>
            <a:pPr marL="522829" lvl="1" indent="-237653">
              <a:buFont typeface="Arial" pitchFamily="34" charset="0"/>
              <a:buChar char="•"/>
            </a:pPr>
            <a:r>
              <a:rPr lang="en-US" sz="1200" b="1" dirty="0">
                <a:solidFill>
                  <a:schemeClr val="bg1"/>
                </a:solidFill>
                <a:effectLst>
                  <a:outerShdw blurRad="38100" dist="38100" dir="2700000" algn="tl">
                    <a:srgbClr val="000000">
                      <a:alpha val="43137"/>
                    </a:srgbClr>
                  </a:outerShdw>
                </a:effectLst>
              </a:rPr>
              <a:t>Availability of skills</a:t>
            </a:r>
            <a:r>
              <a:rPr lang="en-US" sz="1200" dirty="0">
                <a:solidFill>
                  <a:schemeClr val="bg1"/>
                </a:solidFill>
              </a:rPr>
              <a:t>, services and add-ins that fit within the environment.</a:t>
            </a:r>
          </a:p>
          <a:p>
            <a:pPr marL="522829" lvl="1" indent="-237653">
              <a:buFont typeface="Arial" pitchFamily="34" charset="0"/>
              <a:buChar char="•"/>
            </a:pPr>
            <a:r>
              <a:rPr lang="en-US" sz="1200" b="1" dirty="0">
                <a:solidFill>
                  <a:schemeClr val="bg1"/>
                </a:solidFill>
                <a:effectLst>
                  <a:outerShdw blurRad="38100" dist="38100" dir="2700000" algn="tl">
                    <a:srgbClr val="000000">
                      <a:alpha val="43137"/>
                    </a:srgbClr>
                  </a:outerShdw>
                </a:effectLst>
              </a:rPr>
              <a:t>Value leader </a:t>
            </a:r>
            <a:r>
              <a:rPr lang="en-US" sz="1200" dirty="0">
                <a:solidFill>
                  <a:schemeClr val="bg1"/>
                </a:solidFill>
              </a:rPr>
              <a:t>of all commercial offerings that Gartner analyzed</a:t>
            </a:r>
          </a:p>
        </p:txBody>
      </p:sp>
      <p:pic>
        <p:nvPicPr>
          <p:cNvPr id="18"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4994094" y="1678794"/>
            <a:ext cx="2168418"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475105" y="4191550"/>
            <a:ext cx="3206390" cy="2282676"/>
          </a:xfrm>
          <a:prstGeom prst="rect">
            <a:avLst/>
          </a:prstGeom>
        </p:spPr>
        <p:txBody>
          <a:bodyPr wrap="square" lIns="76047" tIns="38014" rIns="76047" bIns="38014">
            <a:spAutoFit/>
          </a:bodyPr>
          <a:lstStyle>
            <a:defPPr>
              <a:defRPr lang="en-US"/>
            </a:defPPr>
            <a:lvl1pPr marL="342900" indent="-342900">
              <a:buFont typeface="Arial" pitchFamily="34" charset="0"/>
              <a:buChar char="•"/>
              <a:defRPr sz="1600">
                <a:solidFill>
                  <a:schemeClr val="bg2"/>
                </a:solidFill>
              </a:defRPr>
            </a:lvl1pPr>
          </a:lstStyle>
          <a:p>
            <a:r>
              <a:rPr lang="en-US" sz="1200" dirty="0">
                <a:solidFill>
                  <a:schemeClr val="bg1"/>
                </a:solidFill>
              </a:rPr>
              <a:t>Forrester has recognized Microsoft as one of the top Leaders in the integration market</a:t>
            </a:r>
          </a:p>
          <a:p>
            <a:r>
              <a:rPr lang="en-US" sz="1200" dirty="0">
                <a:solidFill>
                  <a:schemeClr val="bg1"/>
                </a:solidFill>
              </a:rPr>
              <a:t>Recognized for:</a:t>
            </a:r>
          </a:p>
          <a:p>
            <a:pPr marL="522829" lvl="1" indent="-237653">
              <a:buFont typeface="Arial" pitchFamily="34" charset="0"/>
              <a:buChar char="•"/>
            </a:pPr>
            <a:r>
              <a:rPr lang="en-US" sz="1200" b="1" dirty="0">
                <a:solidFill>
                  <a:schemeClr val="bg1"/>
                </a:solidFill>
                <a:effectLst>
                  <a:outerShdw blurRad="38100" dist="38100" dir="2700000" algn="tl">
                    <a:srgbClr val="000000">
                      <a:alpha val="43137"/>
                    </a:srgbClr>
                  </a:outerShdw>
                </a:effectLst>
              </a:rPr>
              <a:t>Highest score on market presence </a:t>
            </a:r>
            <a:r>
              <a:rPr lang="en-US" sz="1200" dirty="0">
                <a:solidFill>
                  <a:schemeClr val="bg1"/>
                </a:solidFill>
              </a:rPr>
              <a:t>of any vendor</a:t>
            </a:r>
          </a:p>
          <a:p>
            <a:pPr marL="522829" lvl="1" indent="-237653">
              <a:buFont typeface="Arial" pitchFamily="34" charset="0"/>
              <a:buChar char="•"/>
            </a:pPr>
            <a:r>
              <a:rPr lang="en-US" sz="1200" dirty="0">
                <a:solidFill>
                  <a:schemeClr val="bg1"/>
                </a:solidFill>
              </a:rPr>
              <a:t>Second highest score of any vendor for </a:t>
            </a:r>
            <a:r>
              <a:rPr lang="en-US" sz="1200" b="1" dirty="0">
                <a:solidFill>
                  <a:schemeClr val="bg1"/>
                </a:solidFill>
                <a:effectLst>
                  <a:outerShdw blurRad="38100" dist="38100" dir="2700000" algn="tl">
                    <a:srgbClr val="000000">
                      <a:alpha val="43137"/>
                    </a:srgbClr>
                  </a:outerShdw>
                </a:effectLst>
              </a:rPr>
              <a:t>overall strategy</a:t>
            </a:r>
          </a:p>
          <a:p>
            <a:pPr marL="522829" lvl="1" indent="-237653">
              <a:buFont typeface="Arial" pitchFamily="34" charset="0"/>
              <a:buChar char="•"/>
            </a:pPr>
            <a:r>
              <a:rPr lang="en-US" sz="1200" dirty="0">
                <a:solidFill>
                  <a:schemeClr val="bg1"/>
                </a:solidFill>
              </a:rPr>
              <a:t>Top-level scores for integration server &amp; app development support</a:t>
            </a:r>
          </a:p>
          <a:p>
            <a:pPr marL="522829" indent="-237653"/>
            <a:r>
              <a:rPr lang="en-US" sz="1200" b="1" dirty="0">
                <a:solidFill>
                  <a:schemeClr val="bg1"/>
                </a:solidFill>
                <a:effectLst>
                  <a:outerShdw blurRad="38100" dist="38100" dir="2700000" algn="tl">
                    <a:srgbClr val="000000">
                      <a:alpha val="43137"/>
                    </a:srgbClr>
                  </a:outerShdw>
                </a:effectLst>
              </a:rPr>
              <a:t>Largest install base</a:t>
            </a:r>
          </a:p>
          <a:p>
            <a:endParaRPr lang="en-US" sz="1200" dirty="0">
              <a:solidFill>
                <a:schemeClr val="bg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678440007"/>
              </p:ext>
            </p:extLst>
          </p:nvPr>
        </p:nvGraphicFramePr>
        <p:xfrm>
          <a:off x="8152002" y="1747034"/>
          <a:ext cx="2911435" cy="1989043"/>
        </p:xfrm>
        <a:graphic>
          <a:graphicData uri="http://schemas.openxmlformats.org/presentationml/2006/ole">
            <mc:AlternateContent xmlns:mc="http://schemas.openxmlformats.org/markup-compatibility/2006">
              <mc:Choice xmlns:v="urn:schemas-microsoft-com:vml" Requires="v">
                <p:oleObj spid="_x0000_s1048" name="Worksheet" r:id="rId8" imgW="3638449" imgH="2485957" progId="Excel.Sheet.12">
                  <p:embed/>
                </p:oleObj>
              </mc:Choice>
              <mc:Fallback>
                <p:oleObj name="Worksheet" r:id="rId8" imgW="3638449" imgH="2485957" progId="Excel.Shee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2002" y="1747034"/>
                        <a:ext cx="2911435" cy="1989043"/>
                      </a:xfrm>
                      <a:prstGeom prst="rect">
                        <a:avLst/>
                      </a:prstGeom>
                      <a:noFill/>
                      <a:ln w="9525">
                        <a:solidFill>
                          <a:schemeClr val="tx1"/>
                        </a:solidFill>
                        <a:miter lim="800000"/>
                        <a:headEnd/>
                        <a:tailEnd/>
                      </a:ln>
                    </p:spPr>
                  </p:pic>
                </p:oleObj>
              </mc:Fallback>
            </mc:AlternateContent>
          </a:graphicData>
        </a:graphic>
      </p:graphicFrame>
      <p:sp>
        <p:nvSpPr>
          <p:cNvPr id="21" name="TextBox 20"/>
          <p:cNvSpPr txBox="1"/>
          <p:nvPr/>
        </p:nvSpPr>
        <p:spPr>
          <a:xfrm>
            <a:off x="8017863" y="4138352"/>
            <a:ext cx="3206390" cy="2108247"/>
          </a:xfrm>
          <a:prstGeom prst="rect">
            <a:avLst/>
          </a:prstGeom>
        </p:spPr>
        <p:txBody>
          <a:bodyPr wrap="square" lIns="76047" tIns="38014" rIns="76047" bIns="38014">
            <a:spAutoFit/>
          </a:bodyPr>
          <a:lstStyle>
            <a:defPPr>
              <a:defRPr lang="en-US"/>
            </a:defPPr>
            <a:lvl1pPr marL="342900" indent="-342900">
              <a:buFont typeface="Arial" pitchFamily="34" charset="0"/>
              <a:buChar char="•"/>
              <a:defRPr sz="1600">
                <a:solidFill>
                  <a:schemeClr val="bg2"/>
                </a:solidFill>
              </a:defRPr>
            </a:lvl1pPr>
          </a:lstStyle>
          <a:p>
            <a:r>
              <a:rPr lang="en-US" sz="1200" dirty="0">
                <a:solidFill>
                  <a:schemeClr val="bg1"/>
                </a:solidFill>
              </a:rPr>
              <a:t>Microsoft recognized as “the runaway winner”</a:t>
            </a:r>
          </a:p>
          <a:p>
            <a:r>
              <a:rPr lang="en-US" sz="1200" dirty="0">
                <a:solidFill>
                  <a:schemeClr val="bg1"/>
                </a:solidFill>
              </a:rPr>
              <a:t>Increased average scores in the Support category to 71.2 (from 62.6 in 2009) and in Partnership to 75.4 (from 70.7 last year); top scores across every Support and Partnership criteria</a:t>
            </a:r>
          </a:p>
          <a:p>
            <a:r>
              <a:rPr lang="en-US" sz="1200" dirty="0">
                <a:solidFill>
                  <a:schemeClr val="bg1"/>
                </a:solidFill>
              </a:rPr>
              <a:t>Recognized for tight Visual Studio integration enabling solution providers to perform custom development and integration</a:t>
            </a:r>
          </a:p>
        </p:txBody>
      </p:sp>
    </p:spTree>
    <p:extLst>
      <p:ext uri="{BB962C8B-B14F-4D97-AF65-F5344CB8AC3E}">
        <p14:creationId xmlns:p14="http://schemas.microsoft.com/office/powerpoint/2010/main" val="232689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3489626" y="4239814"/>
            <a:ext cx="1327058" cy="704850"/>
            <a:chOff x="5057517" y="1601458"/>
            <a:chExt cx="2056864" cy="704850"/>
          </a:xfrm>
        </p:grpSpPr>
        <p:sp>
          <p:nvSpPr>
            <p:cNvPr id="64"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5" name="Text Box 33"/>
            <p:cNvSpPr txBox="1">
              <a:spLocks noChangeArrowheads="1"/>
            </p:cNvSpPr>
            <p:nvPr/>
          </p:nvSpPr>
          <p:spPr bwMode="auto">
            <a:xfrm>
              <a:off x="5165440" y="1664958"/>
              <a:ext cx="18410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UDDI</a:t>
              </a:r>
            </a:p>
          </p:txBody>
        </p:sp>
      </p:grpSp>
      <p:grpSp>
        <p:nvGrpSpPr>
          <p:cNvPr id="96" name="Group 95"/>
          <p:cNvGrpSpPr/>
          <p:nvPr/>
        </p:nvGrpSpPr>
        <p:grpSpPr>
          <a:xfrm>
            <a:off x="9242930" y="3100506"/>
            <a:ext cx="1052075" cy="704850"/>
            <a:chOff x="5057517" y="1601458"/>
            <a:chExt cx="2056864" cy="704850"/>
          </a:xfrm>
        </p:grpSpPr>
        <p:sp>
          <p:nvSpPr>
            <p:cNvPr id="97"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8" name="Text Box 33"/>
            <p:cNvSpPr txBox="1">
              <a:spLocks noChangeArrowheads="1"/>
            </p:cNvSpPr>
            <p:nvPr/>
          </p:nvSpPr>
          <p:spPr bwMode="auto">
            <a:xfrm>
              <a:off x="5165440" y="1664958"/>
              <a:ext cx="18410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Pipeline</a:t>
              </a:r>
            </a:p>
          </p:txBody>
        </p:sp>
      </p:grpSp>
      <p:grpSp>
        <p:nvGrpSpPr>
          <p:cNvPr id="93" name="Group 92"/>
          <p:cNvGrpSpPr/>
          <p:nvPr/>
        </p:nvGrpSpPr>
        <p:grpSpPr>
          <a:xfrm>
            <a:off x="1964555" y="3028950"/>
            <a:ext cx="1052075" cy="704850"/>
            <a:chOff x="5057517" y="1601458"/>
            <a:chExt cx="2056864" cy="704850"/>
          </a:xfrm>
        </p:grpSpPr>
        <p:sp>
          <p:nvSpPr>
            <p:cNvPr id="94"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5" name="Text Box 33"/>
            <p:cNvSpPr txBox="1">
              <a:spLocks noChangeArrowheads="1"/>
            </p:cNvSpPr>
            <p:nvPr/>
          </p:nvSpPr>
          <p:spPr bwMode="auto">
            <a:xfrm>
              <a:off x="5165440" y="1664958"/>
              <a:ext cx="18410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Pipeline</a:t>
              </a:r>
            </a:p>
          </p:txBody>
        </p:sp>
      </p:grpSp>
      <p:grpSp>
        <p:nvGrpSpPr>
          <p:cNvPr id="89" name="Group 88"/>
          <p:cNvGrpSpPr/>
          <p:nvPr/>
        </p:nvGrpSpPr>
        <p:grpSpPr>
          <a:xfrm>
            <a:off x="5453244" y="358775"/>
            <a:ext cx="1327058" cy="704850"/>
            <a:chOff x="5057517" y="1601458"/>
            <a:chExt cx="2056864" cy="704850"/>
          </a:xfrm>
        </p:grpSpPr>
        <p:sp>
          <p:nvSpPr>
            <p:cNvPr id="90"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1"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IWT</a:t>
              </a:r>
            </a:p>
          </p:txBody>
        </p:sp>
      </p:grpSp>
      <p:grpSp>
        <p:nvGrpSpPr>
          <p:cNvPr id="86" name="Group 85"/>
          <p:cNvGrpSpPr/>
          <p:nvPr/>
        </p:nvGrpSpPr>
        <p:grpSpPr>
          <a:xfrm>
            <a:off x="6520183" y="705643"/>
            <a:ext cx="1327058" cy="704850"/>
            <a:chOff x="5057517" y="1601458"/>
            <a:chExt cx="2056864" cy="704850"/>
          </a:xfrm>
        </p:grpSpPr>
        <p:sp>
          <p:nvSpPr>
            <p:cNvPr id="87"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88"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LOB</a:t>
              </a:r>
            </a:p>
          </p:txBody>
        </p:sp>
      </p:grpSp>
      <p:grpSp>
        <p:nvGrpSpPr>
          <p:cNvPr id="83" name="Group 82"/>
          <p:cNvGrpSpPr/>
          <p:nvPr/>
        </p:nvGrpSpPr>
        <p:grpSpPr>
          <a:xfrm>
            <a:off x="4417795" y="685800"/>
            <a:ext cx="1327058" cy="704850"/>
            <a:chOff x="5057517" y="1601458"/>
            <a:chExt cx="2056864" cy="704850"/>
          </a:xfrm>
        </p:grpSpPr>
        <p:sp>
          <p:nvSpPr>
            <p:cNvPr id="84"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85"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HIS</a:t>
              </a:r>
            </a:p>
          </p:txBody>
        </p:sp>
      </p:grpSp>
      <p:sp>
        <p:nvSpPr>
          <p:cNvPr id="3" name="Rectangle 17"/>
          <p:cNvSpPr>
            <a:spLocks noChangeArrowheads="1"/>
          </p:cNvSpPr>
          <p:nvPr/>
        </p:nvSpPr>
        <p:spPr bwMode="auto">
          <a:xfrm>
            <a:off x="3492324" y="5384235"/>
            <a:ext cx="5282885" cy="900906"/>
          </a:xfrm>
          <a:prstGeom prst="roundRect">
            <a:avLst>
              <a:gd name="adj" fmla="val 5406"/>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284" tIns="45641" rIns="91284" bIns="45641"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2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4" name="Picture 3" descr="sm yellow straight down arro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rot="19394031">
            <a:off x="2936138" y="4523422"/>
            <a:ext cx="419422" cy="1661268"/>
          </a:xfrm>
          <a:prstGeom prst="rect">
            <a:avLst/>
          </a:prstGeom>
          <a:noFill/>
          <a:ln w="9525">
            <a:noFill/>
            <a:miter lim="800000"/>
            <a:headEnd/>
            <a:tailEnd/>
          </a:ln>
        </p:spPr>
      </p:pic>
      <p:grpSp>
        <p:nvGrpSpPr>
          <p:cNvPr id="5" name="Group 4"/>
          <p:cNvGrpSpPr/>
          <p:nvPr/>
        </p:nvGrpSpPr>
        <p:grpSpPr>
          <a:xfrm>
            <a:off x="4946373" y="2818816"/>
            <a:ext cx="2374591" cy="2190750"/>
            <a:chOff x="4898809" y="2944288"/>
            <a:chExt cx="2374282" cy="2190750"/>
          </a:xfrm>
        </p:grpSpPr>
        <p:sp>
          <p:nvSpPr>
            <p:cNvPr id="45" name="AutoShape 14"/>
            <p:cNvSpPr>
              <a:spLocks noChangeArrowheads="1"/>
            </p:cNvSpPr>
            <p:nvPr/>
          </p:nvSpPr>
          <p:spPr bwMode="auto">
            <a:xfrm>
              <a:off x="4898809" y="2944288"/>
              <a:ext cx="2374282" cy="2190750"/>
            </a:xfrm>
            <a:prstGeom prst="roundRect">
              <a:avLst>
                <a:gd name="adj" fmla="val 4666"/>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lnSpc>
                  <a:spcPct val="90000"/>
                </a:lnSpc>
                <a:spcBef>
                  <a:spcPct val="20000"/>
                </a:spcBef>
                <a:buClr>
                  <a:srgbClr val="777777"/>
                </a:buClr>
                <a:defRPr/>
              </a:pPr>
              <a:endParaRPr lang="en-US" sz="1000">
                <a:gradFill>
                  <a:gsLst>
                    <a:gs pos="0">
                      <a:schemeClr val="bg1"/>
                    </a:gs>
                    <a:gs pos="100000">
                      <a:schemeClr val="bg1">
                        <a:lumMod val="75000"/>
                      </a:schemeClr>
                    </a:gs>
                  </a:gsLst>
                  <a:lin ang="16200000" scaled="1"/>
                </a:gradFill>
                <a:latin typeface="Segoe UI" pitchFamily="34" charset="0"/>
                <a:cs typeface="Segoe UI" pitchFamily="34" charset="0"/>
              </a:endParaRPr>
            </a:p>
          </p:txBody>
        </p:sp>
        <p:sp>
          <p:nvSpPr>
            <p:cNvPr id="46" name="Rectangle 17"/>
            <p:cNvSpPr>
              <a:spLocks noChangeArrowheads="1"/>
            </p:cNvSpPr>
            <p:nvPr/>
          </p:nvSpPr>
          <p:spPr bwMode="auto">
            <a:xfrm>
              <a:off x="5017311" y="3001438"/>
              <a:ext cx="2137277" cy="1801812"/>
            </a:xfrm>
            <a:prstGeom prst="roundRect">
              <a:avLst>
                <a:gd name="adj" fmla="val 5406"/>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2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7" name="Text Box 34"/>
            <p:cNvSpPr txBox="1">
              <a:spLocks noChangeArrowheads="1"/>
            </p:cNvSpPr>
            <p:nvPr/>
          </p:nvSpPr>
          <p:spPr bwMode="auto">
            <a:xfrm>
              <a:off x="5144278" y="3077638"/>
              <a:ext cx="1881227" cy="339725"/>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sz="1200" b="1" dirty="0"/>
                <a:t>Process Engine</a:t>
              </a:r>
            </a:p>
          </p:txBody>
        </p:sp>
        <p:grpSp>
          <p:nvGrpSpPr>
            <p:cNvPr id="48" name="Group 47"/>
            <p:cNvGrpSpPr>
              <a:grpSpLocks/>
            </p:cNvGrpSpPr>
            <p:nvPr/>
          </p:nvGrpSpPr>
          <p:grpSpPr bwMode="auto">
            <a:xfrm>
              <a:off x="5597127" y="3584052"/>
              <a:ext cx="1015736" cy="1143002"/>
              <a:chOff x="1315" y="1152"/>
              <a:chExt cx="720" cy="1008"/>
            </a:xfrm>
          </p:grpSpPr>
          <p:pic>
            <p:nvPicPr>
              <p:cNvPr id="49" name="Picture 48" descr="GEL Diamond fuchsia"/>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1604" y="1344"/>
                <a:ext cx="145" cy="144"/>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pic>
            <p:nvPicPr>
              <p:cNvPr id="50" name="Picture 49" descr="GEL Rounded Rectangle fuchsia"/>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1701" y="1632"/>
                <a:ext cx="334" cy="182"/>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pic>
            <p:nvPicPr>
              <p:cNvPr id="51" name="Picture 50" descr="GEL Rounded Rectangle fuchsia"/>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1318" y="1536"/>
                <a:ext cx="334" cy="182"/>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pic>
            <p:nvPicPr>
              <p:cNvPr id="52" name="Picture 51" descr="GEL Circle fuchsia"/>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1604" y="2016"/>
                <a:ext cx="145" cy="144"/>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cxnSp>
            <p:nvCxnSpPr>
              <p:cNvPr id="53" name="AutoShape 40"/>
              <p:cNvCxnSpPr>
                <a:cxnSpLocks noChangeShapeType="1"/>
              </p:cNvCxnSpPr>
              <p:nvPr/>
            </p:nvCxnSpPr>
            <p:spPr bwMode="auto">
              <a:xfrm rot="16200000">
                <a:off x="1485" y="1417"/>
                <a:ext cx="120" cy="118"/>
              </a:xfrm>
              <a:prstGeom prst="bentConnector2">
                <a:avLst/>
              </a:prstGeom>
              <a:ln>
                <a:headEnd/>
                <a:tailEnd/>
              </a:ln>
            </p:spPr>
            <p:style>
              <a:lnRef idx="2">
                <a:schemeClr val="accent1">
                  <a:shade val="50000"/>
                </a:schemeClr>
              </a:lnRef>
              <a:fillRef idx="1">
                <a:schemeClr val="accent1"/>
              </a:fillRef>
              <a:effectRef idx="0">
                <a:schemeClr val="accent1"/>
              </a:effectRef>
              <a:fontRef idx="minor">
                <a:schemeClr val="lt1"/>
              </a:fontRef>
            </p:style>
          </p:cxnSp>
          <p:cxnSp>
            <p:nvCxnSpPr>
              <p:cNvPr id="54" name="AutoShape 41"/>
              <p:cNvCxnSpPr>
                <a:cxnSpLocks noChangeShapeType="1"/>
              </p:cNvCxnSpPr>
              <p:nvPr/>
            </p:nvCxnSpPr>
            <p:spPr bwMode="auto">
              <a:xfrm>
                <a:off x="1749" y="1416"/>
                <a:ext cx="119" cy="216"/>
              </a:xfrm>
              <a:prstGeom prst="bentConnector2">
                <a:avLst/>
              </a:prstGeom>
              <a:ln>
                <a:headEnd/>
                <a:tailEnd/>
              </a:ln>
            </p:spPr>
            <p:style>
              <a:lnRef idx="2">
                <a:schemeClr val="accent1">
                  <a:shade val="50000"/>
                </a:schemeClr>
              </a:lnRef>
              <a:fillRef idx="1">
                <a:schemeClr val="accent1"/>
              </a:fillRef>
              <a:effectRef idx="0">
                <a:schemeClr val="accent1"/>
              </a:effectRef>
              <a:fontRef idx="minor">
                <a:schemeClr val="lt1"/>
              </a:fontRef>
            </p:style>
          </p:cxnSp>
          <p:cxnSp>
            <p:nvCxnSpPr>
              <p:cNvPr id="55" name="AutoShape 42"/>
              <p:cNvCxnSpPr>
                <a:cxnSpLocks noChangeShapeType="1"/>
              </p:cNvCxnSpPr>
              <p:nvPr/>
            </p:nvCxnSpPr>
            <p:spPr bwMode="auto">
              <a:xfrm>
                <a:off x="1370" y="1718"/>
                <a:ext cx="0" cy="0"/>
              </a:xfrm>
              <a:prstGeom prst="straightConnector1">
                <a:avLst/>
              </a:prstGeom>
              <a:ln>
                <a:headEnd/>
                <a:tailEnd/>
              </a:ln>
            </p:spPr>
            <p:style>
              <a:lnRef idx="2">
                <a:schemeClr val="accent1">
                  <a:shade val="50000"/>
                </a:schemeClr>
              </a:lnRef>
              <a:fillRef idx="1">
                <a:schemeClr val="accent1"/>
              </a:fillRef>
              <a:effectRef idx="0">
                <a:schemeClr val="accent1"/>
              </a:effectRef>
              <a:fontRef idx="minor">
                <a:schemeClr val="lt1"/>
              </a:fontRef>
            </p:style>
          </p:cxnSp>
          <p:cxnSp>
            <p:nvCxnSpPr>
              <p:cNvPr id="56" name="AutoShape 43"/>
              <p:cNvCxnSpPr>
                <a:cxnSpLocks noChangeShapeType="1"/>
              </p:cNvCxnSpPr>
              <p:nvPr/>
            </p:nvCxnSpPr>
            <p:spPr bwMode="auto">
              <a:xfrm>
                <a:off x="1370" y="1718"/>
                <a:ext cx="0" cy="0"/>
              </a:xfrm>
              <a:prstGeom prst="straightConnector1">
                <a:avLst/>
              </a:prstGeom>
              <a:ln>
                <a:headEnd/>
                <a:tailEnd/>
              </a:ln>
            </p:spPr>
            <p:style>
              <a:lnRef idx="2">
                <a:schemeClr val="accent1">
                  <a:shade val="50000"/>
                </a:schemeClr>
              </a:lnRef>
              <a:fillRef idx="1">
                <a:schemeClr val="accent1"/>
              </a:fillRef>
              <a:effectRef idx="0">
                <a:schemeClr val="accent1"/>
              </a:effectRef>
              <a:fontRef idx="minor">
                <a:schemeClr val="lt1"/>
              </a:fontRef>
            </p:style>
          </p:cxnSp>
          <p:cxnSp>
            <p:nvCxnSpPr>
              <p:cNvPr id="57" name="AutoShape 44"/>
              <p:cNvCxnSpPr>
                <a:cxnSpLocks noChangeShapeType="1"/>
              </p:cNvCxnSpPr>
              <p:nvPr/>
            </p:nvCxnSpPr>
            <p:spPr bwMode="auto">
              <a:xfrm rot="16200000" flipH="1">
                <a:off x="1532" y="1871"/>
                <a:ext cx="96" cy="194"/>
              </a:xfrm>
              <a:prstGeom prst="bentConnector3">
                <a:avLst>
                  <a:gd name="adj1"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cxnSp>
          <p:pic>
            <p:nvPicPr>
              <p:cNvPr id="58" name="Picture 57" descr="GEL Rounded Square fuchsia"/>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1604" y="1152"/>
                <a:ext cx="145" cy="144"/>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cxnSp>
            <p:nvCxnSpPr>
              <p:cNvPr id="59" name="AutoShape 46"/>
              <p:cNvCxnSpPr>
                <a:cxnSpLocks noChangeShapeType="1"/>
              </p:cNvCxnSpPr>
              <p:nvPr/>
            </p:nvCxnSpPr>
            <p:spPr bwMode="auto">
              <a:xfrm>
                <a:off x="1677" y="1296"/>
                <a:ext cx="0" cy="48"/>
              </a:xfrm>
              <a:prstGeom prst="straightConnector1">
                <a:avLst/>
              </a:prstGeom>
              <a:ln>
                <a:headEnd/>
                <a:tailEnd/>
              </a:ln>
            </p:spPr>
            <p:style>
              <a:lnRef idx="2">
                <a:schemeClr val="accent1">
                  <a:shade val="50000"/>
                </a:schemeClr>
              </a:lnRef>
              <a:fillRef idx="1">
                <a:schemeClr val="accent1"/>
              </a:fillRef>
              <a:effectRef idx="0">
                <a:schemeClr val="accent1"/>
              </a:effectRef>
              <a:fontRef idx="minor">
                <a:schemeClr val="lt1"/>
              </a:fontRef>
            </p:style>
          </p:cxnSp>
          <p:pic>
            <p:nvPicPr>
              <p:cNvPr id="60" name="Picture 59" descr="GEL Rounded Rectangle fuchsia"/>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1315" y="1738"/>
                <a:ext cx="334" cy="182"/>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cxnSp>
            <p:nvCxnSpPr>
              <p:cNvPr id="61" name="AutoShape 48"/>
              <p:cNvCxnSpPr>
                <a:cxnSpLocks noChangeShapeType="1"/>
                <a:stCxn id="51" idx="2"/>
                <a:endCxn id="60" idx="0"/>
              </p:cNvCxnSpPr>
              <p:nvPr/>
            </p:nvCxnSpPr>
            <p:spPr bwMode="auto">
              <a:xfrm flipH="1">
                <a:off x="1482" y="1718"/>
                <a:ext cx="3" cy="20"/>
              </a:xfrm>
              <a:prstGeom prst="straightConnector1">
                <a:avLst/>
              </a:prstGeom>
              <a:ln>
                <a:headEnd/>
                <a:tailEnd/>
              </a:ln>
            </p:spPr>
            <p:style>
              <a:lnRef idx="2">
                <a:schemeClr val="accent1">
                  <a:shade val="50000"/>
                </a:schemeClr>
              </a:lnRef>
              <a:fillRef idx="1">
                <a:schemeClr val="accent1"/>
              </a:fillRef>
              <a:effectRef idx="0">
                <a:schemeClr val="accent1"/>
              </a:effectRef>
              <a:fontRef idx="minor">
                <a:schemeClr val="lt1"/>
              </a:fontRef>
            </p:style>
          </p:cxnSp>
          <p:cxnSp>
            <p:nvCxnSpPr>
              <p:cNvPr id="62" name="AutoShape 49"/>
              <p:cNvCxnSpPr>
                <a:cxnSpLocks noChangeShapeType="1"/>
              </p:cNvCxnSpPr>
              <p:nvPr/>
            </p:nvCxnSpPr>
            <p:spPr bwMode="auto">
              <a:xfrm flipV="1">
                <a:off x="1652" y="1814"/>
                <a:ext cx="216" cy="154"/>
              </a:xfrm>
              <a:prstGeom prst="bentConnector2">
                <a:avLst/>
              </a:prstGeom>
              <a:ln>
                <a:headEnd/>
                <a:tailEnd/>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6" name="Group 5"/>
          <p:cNvGrpSpPr/>
          <p:nvPr/>
        </p:nvGrpSpPr>
        <p:grpSpPr>
          <a:xfrm>
            <a:off x="3492308" y="2417189"/>
            <a:ext cx="1327058" cy="704850"/>
            <a:chOff x="5057517" y="1601458"/>
            <a:chExt cx="2056864" cy="704850"/>
          </a:xfrm>
        </p:grpSpPr>
        <p:sp>
          <p:nvSpPr>
            <p:cNvPr id="43"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4"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Trading</a:t>
              </a:r>
            </a:p>
            <a:p>
              <a:pPr indent="-396188" algn="ctr">
                <a:buClr>
                  <a:srgbClr val="777777"/>
                </a:buClr>
              </a:pPr>
              <a:r>
                <a:rPr lang="en-US" sz="1200" dirty="0">
                  <a:solidFill>
                    <a:schemeClr val="bg1"/>
                  </a:solidFill>
                  <a:cs typeface="Segoe UI" pitchFamily="34" charset="0"/>
                </a:rPr>
                <a:t>Partner</a:t>
              </a:r>
            </a:p>
            <a:p>
              <a:pPr indent="-396188" algn="ctr">
                <a:buClr>
                  <a:srgbClr val="777777"/>
                </a:buClr>
              </a:pPr>
              <a:r>
                <a:rPr lang="en-US" sz="1200" dirty="0">
                  <a:solidFill>
                    <a:schemeClr val="bg1"/>
                  </a:solidFill>
                  <a:cs typeface="Segoe UI" pitchFamily="34" charset="0"/>
                </a:rPr>
                <a:t>Management</a:t>
              </a:r>
            </a:p>
          </p:txBody>
        </p:sp>
      </p:grpSp>
      <p:grpSp>
        <p:nvGrpSpPr>
          <p:cNvPr id="7" name="Group 6"/>
          <p:cNvGrpSpPr/>
          <p:nvPr/>
        </p:nvGrpSpPr>
        <p:grpSpPr>
          <a:xfrm>
            <a:off x="3492308" y="3269439"/>
            <a:ext cx="1327058" cy="704850"/>
            <a:chOff x="5057517" y="1601458"/>
            <a:chExt cx="2056864" cy="704850"/>
          </a:xfrm>
        </p:grpSpPr>
        <p:sp>
          <p:nvSpPr>
            <p:cNvPr id="41"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2"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RFID</a:t>
              </a:r>
            </a:p>
          </p:txBody>
        </p:sp>
      </p:grpSp>
      <p:grpSp>
        <p:nvGrpSpPr>
          <p:cNvPr id="8" name="Group 7"/>
          <p:cNvGrpSpPr/>
          <p:nvPr/>
        </p:nvGrpSpPr>
        <p:grpSpPr>
          <a:xfrm>
            <a:off x="7448135" y="2417189"/>
            <a:ext cx="1327058" cy="704850"/>
            <a:chOff x="5057517" y="1601458"/>
            <a:chExt cx="2056864" cy="704850"/>
          </a:xfrm>
        </p:grpSpPr>
        <p:sp>
          <p:nvSpPr>
            <p:cNvPr id="39"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0"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EDI/B2B</a:t>
              </a:r>
            </a:p>
          </p:txBody>
        </p:sp>
      </p:grpSp>
      <p:grpSp>
        <p:nvGrpSpPr>
          <p:cNvPr id="9" name="Group 8"/>
          <p:cNvGrpSpPr/>
          <p:nvPr/>
        </p:nvGrpSpPr>
        <p:grpSpPr>
          <a:xfrm>
            <a:off x="1902867" y="2057400"/>
            <a:ext cx="1175422" cy="704850"/>
            <a:chOff x="5057517" y="1601458"/>
            <a:chExt cx="2056864" cy="704850"/>
          </a:xfrm>
        </p:grpSpPr>
        <p:sp>
          <p:nvSpPr>
            <p:cNvPr id="37"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8" name="Text Box 33"/>
            <p:cNvSpPr txBox="1">
              <a:spLocks noChangeArrowheads="1"/>
            </p:cNvSpPr>
            <p:nvPr/>
          </p:nvSpPr>
          <p:spPr bwMode="auto">
            <a:xfrm>
              <a:off x="5165440" y="1664958"/>
              <a:ext cx="18410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Adapters &amp;</a:t>
              </a:r>
            </a:p>
            <a:p>
              <a:pPr algn="ctr"/>
              <a:r>
                <a:rPr lang="en-US" sz="1200" dirty="0"/>
                <a:t>Adapter SDK</a:t>
              </a:r>
            </a:p>
          </p:txBody>
        </p:sp>
      </p:grpSp>
      <p:grpSp>
        <p:nvGrpSpPr>
          <p:cNvPr id="10" name="Group 9"/>
          <p:cNvGrpSpPr/>
          <p:nvPr/>
        </p:nvGrpSpPr>
        <p:grpSpPr>
          <a:xfrm>
            <a:off x="7448135" y="3249254"/>
            <a:ext cx="1327058" cy="704850"/>
            <a:chOff x="5057517" y="1601458"/>
            <a:chExt cx="2056864" cy="704850"/>
          </a:xfrm>
        </p:grpSpPr>
        <p:sp>
          <p:nvSpPr>
            <p:cNvPr id="35"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6"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Business</a:t>
              </a:r>
            </a:p>
            <a:p>
              <a:pPr algn="ctr"/>
              <a:r>
                <a:rPr lang="en-US" sz="1200" dirty="0"/>
                <a:t>Activity</a:t>
              </a:r>
            </a:p>
            <a:p>
              <a:pPr algn="ctr"/>
              <a:r>
                <a:rPr lang="en-US" sz="1200" dirty="0"/>
                <a:t>Monitoring</a:t>
              </a:r>
            </a:p>
          </p:txBody>
        </p:sp>
      </p:grpSp>
      <p:grpSp>
        <p:nvGrpSpPr>
          <p:cNvPr id="11" name="Group 10"/>
          <p:cNvGrpSpPr/>
          <p:nvPr/>
        </p:nvGrpSpPr>
        <p:grpSpPr>
          <a:xfrm>
            <a:off x="7448135" y="4100330"/>
            <a:ext cx="1327058" cy="704850"/>
            <a:chOff x="5057517" y="1601458"/>
            <a:chExt cx="2056864" cy="704850"/>
          </a:xfrm>
        </p:grpSpPr>
        <p:sp>
          <p:nvSpPr>
            <p:cNvPr id="33"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4"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Accelerators</a:t>
              </a:r>
            </a:p>
            <a:p>
              <a:pPr algn="ctr"/>
              <a:r>
                <a:rPr lang="en-US" sz="1200" dirty="0"/>
                <a:t>(SWIFT/HL7)</a:t>
              </a:r>
            </a:p>
          </p:txBody>
        </p:sp>
      </p:grpSp>
      <p:sp>
        <p:nvSpPr>
          <p:cNvPr id="12" name="Text Box 34"/>
          <p:cNvSpPr txBox="1">
            <a:spLocks noChangeArrowheads="1"/>
          </p:cNvSpPr>
          <p:nvPr/>
        </p:nvSpPr>
        <p:spPr bwMode="auto">
          <a:xfrm>
            <a:off x="3570603" y="5468687"/>
            <a:ext cx="5134977" cy="747178"/>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284" tIns="0" rIns="91284"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b="1" dirty="0"/>
              <a:t>Pub/Sub Message Engine</a:t>
            </a:r>
          </a:p>
        </p:txBody>
      </p:sp>
      <p:pic>
        <p:nvPicPr>
          <p:cNvPr id="13" name="Picture 12" descr="sm yellow straight down arro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rot="11684696">
            <a:off x="5793577" y="4710535"/>
            <a:ext cx="218042" cy="863622"/>
          </a:xfrm>
          <a:prstGeom prst="rect">
            <a:avLst/>
          </a:prstGeom>
          <a:noFill/>
          <a:ln w="9525">
            <a:noFill/>
            <a:miter lim="800000"/>
            <a:headEnd/>
            <a:tailEnd/>
          </a:ln>
        </p:spPr>
      </p:pic>
      <p:pic>
        <p:nvPicPr>
          <p:cNvPr id="14" name="Picture 13" descr="sm yellow straight down arro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rot="21146161">
            <a:off x="6140180" y="4531036"/>
            <a:ext cx="233861" cy="926284"/>
          </a:xfrm>
          <a:prstGeom prst="rect">
            <a:avLst/>
          </a:prstGeom>
          <a:noFill/>
          <a:ln w="9525">
            <a:noFill/>
            <a:miter lim="800000"/>
            <a:headEnd/>
            <a:tailEnd/>
          </a:ln>
        </p:spPr>
      </p:pic>
      <p:grpSp>
        <p:nvGrpSpPr>
          <p:cNvPr id="15" name="Group 14"/>
          <p:cNvGrpSpPr/>
          <p:nvPr/>
        </p:nvGrpSpPr>
        <p:grpSpPr>
          <a:xfrm>
            <a:off x="1972911" y="4192968"/>
            <a:ext cx="1035334" cy="704850"/>
            <a:chOff x="5057517" y="1601458"/>
            <a:chExt cx="2056864" cy="704850"/>
          </a:xfrm>
        </p:grpSpPr>
        <p:sp>
          <p:nvSpPr>
            <p:cNvPr id="31"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2" name="Text Box 33"/>
            <p:cNvSpPr txBox="1">
              <a:spLocks noChangeArrowheads="1"/>
            </p:cNvSpPr>
            <p:nvPr/>
          </p:nvSpPr>
          <p:spPr bwMode="auto">
            <a:xfrm>
              <a:off x="5165441" y="1664958"/>
              <a:ext cx="1931755"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Message</a:t>
              </a:r>
            </a:p>
            <a:p>
              <a:pPr algn="ctr"/>
              <a:r>
                <a:rPr lang="en-US" sz="1200" dirty="0"/>
                <a:t>Transform</a:t>
              </a:r>
            </a:p>
          </p:txBody>
        </p:sp>
      </p:grpSp>
      <p:grpSp>
        <p:nvGrpSpPr>
          <p:cNvPr id="16" name="Group 15"/>
          <p:cNvGrpSpPr/>
          <p:nvPr/>
        </p:nvGrpSpPr>
        <p:grpSpPr>
          <a:xfrm>
            <a:off x="9251285" y="4269168"/>
            <a:ext cx="1035334" cy="704850"/>
            <a:chOff x="5057517" y="1601458"/>
            <a:chExt cx="2056864" cy="704850"/>
          </a:xfrm>
        </p:grpSpPr>
        <p:sp>
          <p:nvSpPr>
            <p:cNvPr id="29"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0" name="Text Box 33"/>
            <p:cNvSpPr txBox="1">
              <a:spLocks noChangeArrowheads="1"/>
            </p:cNvSpPr>
            <p:nvPr/>
          </p:nvSpPr>
          <p:spPr bwMode="auto">
            <a:xfrm>
              <a:off x="5165441" y="1664958"/>
              <a:ext cx="1931755"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Message</a:t>
              </a:r>
            </a:p>
            <a:p>
              <a:pPr algn="ctr"/>
              <a:r>
                <a:rPr lang="en-US" sz="1200" dirty="0"/>
                <a:t>Transform</a:t>
              </a:r>
            </a:p>
          </p:txBody>
        </p:sp>
      </p:grpSp>
      <p:pic>
        <p:nvPicPr>
          <p:cNvPr id="17" name="Picture 16" descr="sm yellow straight down arro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rot="12874982">
            <a:off x="8896121" y="4792636"/>
            <a:ext cx="452048" cy="1790491"/>
          </a:xfrm>
          <a:prstGeom prst="rect">
            <a:avLst/>
          </a:prstGeom>
          <a:noFill/>
          <a:ln w="9525">
            <a:noFill/>
            <a:miter lim="800000"/>
            <a:headEnd/>
            <a:tailEnd/>
          </a:ln>
        </p:spPr>
      </p:pic>
      <p:pic>
        <p:nvPicPr>
          <p:cNvPr id="18" name="Picture 17" descr="sm yellow straight down arro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2280866" y="2670358"/>
            <a:ext cx="419422" cy="1661268"/>
          </a:xfrm>
          <a:prstGeom prst="rect">
            <a:avLst/>
          </a:prstGeom>
          <a:noFill/>
          <a:ln w="9525">
            <a:noFill/>
            <a:miter lim="800000"/>
            <a:headEnd/>
            <a:tailEnd/>
          </a:ln>
        </p:spPr>
      </p:pic>
      <p:pic>
        <p:nvPicPr>
          <p:cNvPr id="19" name="Picture 18" descr="sm yellow straight down arrow"/>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rot="10800000">
            <a:off x="9542931" y="2771445"/>
            <a:ext cx="452048" cy="1790491"/>
          </a:xfrm>
          <a:prstGeom prst="rect">
            <a:avLst/>
          </a:prstGeom>
          <a:noFill/>
          <a:ln w="9525">
            <a:noFill/>
            <a:miter lim="800000"/>
            <a:headEnd/>
            <a:tailEnd/>
          </a:ln>
        </p:spPr>
      </p:pic>
      <p:grpSp>
        <p:nvGrpSpPr>
          <p:cNvPr id="20" name="Group 19"/>
          <p:cNvGrpSpPr/>
          <p:nvPr/>
        </p:nvGrpSpPr>
        <p:grpSpPr>
          <a:xfrm>
            <a:off x="4945570" y="2007636"/>
            <a:ext cx="1084299" cy="704850"/>
            <a:chOff x="5057517" y="1601458"/>
            <a:chExt cx="2056864" cy="704850"/>
          </a:xfrm>
        </p:grpSpPr>
        <p:sp>
          <p:nvSpPr>
            <p:cNvPr id="27"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2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28" name="Text Box 33"/>
            <p:cNvSpPr txBox="1">
              <a:spLocks noChangeArrowheads="1"/>
            </p:cNvSpPr>
            <p:nvPr/>
          </p:nvSpPr>
          <p:spPr bwMode="auto">
            <a:xfrm>
              <a:off x="5165438" y="1664958"/>
              <a:ext cx="18181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Business Rules </a:t>
              </a:r>
            </a:p>
            <a:p>
              <a:pPr algn="ctr"/>
              <a:r>
                <a:rPr lang="en-US" sz="1200" dirty="0"/>
                <a:t>Engine</a:t>
              </a:r>
            </a:p>
          </p:txBody>
        </p:sp>
      </p:grpSp>
      <p:grpSp>
        <p:nvGrpSpPr>
          <p:cNvPr id="21" name="Group 20"/>
          <p:cNvGrpSpPr/>
          <p:nvPr/>
        </p:nvGrpSpPr>
        <p:grpSpPr>
          <a:xfrm>
            <a:off x="6195465" y="2007636"/>
            <a:ext cx="1084299" cy="704850"/>
            <a:chOff x="5057517" y="1601458"/>
            <a:chExt cx="2056864" cy="704850"/>
          </a:xfrm>
        </p:grpSpPr>
        <p:sp>
          <p:nvSpPr>
            <p:cNvPr id="25"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26" name="Text Box 33"/>
            <p:cNvSpPr txBox="1">
              <a:spLocks noChangeArrowheads="1"/>
            </p:cNvSpPr>
            <p:nvPr/>
          </p:nvSpPr>
          <p:spPr bwMode="auto">
            <a:xfrm>
              <a:off x="5165438" y="1664958"/>
              <a:ext cx="18181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Enterprise Service Bus</a:t>
              </a:r>
            </a:p>
          </p:txBody>
        </p:sp>
      </p:grpSp>
      <p:sp>
        <p:nvSpPr>
          <p:cNvPr id="22" name="Rounded Rectangle 21"/>
          <p:cNvSpPr/>
          <p:nvPr/>
        </p:nvSpPr>
        <p:spPr bwMode="auto">
          <a:xfrm>
            <a:off x="3194833" y="5258289"/>
            <a:ext cx="5905686" cy="1164880"/>
          </a:xfrm>
          <a:prstGeom prst="roundRect">
            <a:avLst/>
          </a:prstGeom>
          <a:noFill/>
          <a:ln w="38100">
            <a:solidFill>
              <a:schemeClr val="accent1">
                <a:lumMod val="60000"/>
                <a:lumOff val="40000"/>
              </a:schemeClr>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284" tIns="45641" rIns="91284" bIns="45641" numCol="1" rtlCol="0" anchor="ctr" anchorCtr="0" compatLnSpc="1">
            <a:prstTxWarp prst="textNoShape">
              <a:avLst/>
            </a:prstTxWarp>
          </a:bodyPr>
          <a:lstStyle/>
          <a:p>
            <a:pPr algn="ctr" defTabSz="912515" fontAlgn="base">
              <a:spcBef>
                <a:spcPct val="0"/>
              </a:spcBef>
              <a:spcAft>
                <a:spcPct val="0"/>
              </a:spcAft>
            </a:pPr>
            <a:endParaRPr lang="en-US" sz="1400" dirty="0">
              <a:gradFill>
                <a:gsLst>
                  <a:gs pos="0">
                    <a:srgbClr val="FFFFFF"/>
                  </a:gs>
                  <a:gs pos="100000">
                    <a:srgbClr val="FFFFFF"/>
                  </a:gs>
                </a:gsLst>
                <a:lin ang="5400000" scaled="0"/>
              </a:gradFill>
              <a:latin typeface="Segoe Light" pitchFamily="34" charset="0"/>
            </a:endParaRPr>
          </a:p>
        </p:txBody>
      </p:sp>
      <p:sp>
        <p:nvSpPr>
          <p:cNvPr id="23" name="Rounded Rectangle 22"/>
          <p:cNvSpPr/>
          <p:nvPr/>
        </p:nvSpPr>
        <p:spPr bwMode="auto">
          <a:xfrm>
            <a:off x="4819382" y="2729144"/>
            <a:ext cx="2628769" cy="2413219"/>
          </a:xfrm>
          <a:prstGeom prst="roundRect">
            <a:avLst/>
          </a:prstGeom>
          <a:noFill/>
          <a:ln w="38100">
            <a:solidFill>
              <a:schemeClr val="accent1">
                <a:lumMod val="60000"/>
                <a:lumOff val="40000"/>
              </a:schemeClr>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284" tIns="45641" rIns="91284" bIns="45641" numCol="1" rtlCol="0" anchor="ctr" anchorCtr="0" compatLnSpc="1">
            <a:prstTxWarp prst="textNoShape">
              <a:avLst/>
            </a:prstTxWarp>
          </a:bodyPr>
          <a:lstStyle/>
          <a:p>
            <a:pPr algn="ctr" defTabSz="912515" fontAlgn="base">
              <a:spcBef>
                <a:spcPct val="0"/>
              </a:spcBef>
              <a:spcAft>
                <a:spcPct val="0"/>
              </a:spcAft>
            </a:pPr>
            <a:endParaRPr lang="en-US" sz="1400" dirty="0">
              <a:gradFill>
                <a:gsLst>
                  <a:gs pos="0">
                    <a:srgbClr val="FFFFFF"/>
                  </a:gs>
                  <a:gs pos="100000">
                    <a:srgbClr val="FFFFFF"/>
                  </a:gs>
                </a:gsLst>
                <a:lin ang="5400000" scaled="0"/>
              </a:gradFill>
              <a:latin typeface="Segoe Light" pitchFamily="34" charset="0"/>
            </a:endParaRPr>
          </a:p>
        </p:txBody>
      </p:sp>
      <p:sp>
        <p:nvSpPr>
          <p:cNvPr id="24" name="Rounded Rectangle 23"/>
          <p:cNvSpPr/>
          <p:nvPr/>
        </p:nvSpPr>
        <p:spPr bwMode="auto">
          <a:xfrm>
            <a:off x="3399768" y="304803"/>
            <a:ext cx="5514414" cy="4837545"/>
          </a:xfrm>
          <a:prstGeom prst="roundRect">
            <a:avLst/>
          </a:prstGeom>
          <a:noFill/>
          <a:ln w="38100">
            <a:solidFill>
              <a:schemeClr val="accent1">
                <a:lumMod val="60000"/>
                <a:lumOff val="40000"/>
              </a:schemeClr>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284" tIns="45641" rIns="91284" bIns="45641" numCol="1" rtlCol="0" anchor="ctr" anchorCtr="0" compatLnSpc="1">
            <a:prstTxWarp prst="textNoShape">
              <a:avLst/>
            </a:prstTxWarp>
          </a:bodyPr>
          <a:lstStyle/>
          <a:p>
            <a:pPr algn="ctr" defTabSz="912515" fontAlgn="base">
              <a:spcBef>
                <a:spcPct val="0"/>
              </a:spcBef>
              <a:spcAft>
                <a:spcPct val="0"/>
              </a:spcAft>
            </a:pPr>
            <a:endParaRPr lang="en-US" sz="1400" dirty="0">
              <a:gradFill>
                <a:gsLst>
                  <a:gs pos="0">
                    <a:srgbClr val="FFFFFF"/>
                  </a:gs>
                  <a:gs pos="100000">
                    <a:srgbClr val="FFFFFF"/>
                  </a:gs>
                </a:gsLst>
                <a:lin ang="5400000" scaled="0"/>
              </a:gradFill>
              <a:latin typeface="Segoe Light" pitchFamily="34" charset="0"/>
            </a:endParaRPr>
          </a:p>
        </p:txBody>
      </p:sp>
      <p:grpSp>
        <p:nvGrpSpPr>
          <p:cNvPr id="69" name="Group 68"/>
          <p:cNvGrpSpPr/>
          <p:nvPr/>
        </p:nvGrpSpPr>
        <p:grpSpPr>
          <a:xfrm>
            <a:off x="9181242" y="2137843"/>
            <a:ext cx="1175422" cy="704850"/>
            <a:chOff x="5057517" y="1601458"/>
            <a:chExt cx="2056864" cy="704850"/>
          </a:xfrm>
        </p:grpSpPr>
        <p:sp>
          <p:nvSpPr>
            <p:cNvPr id="70"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71" name="Text Box 33"/>
            <p:cNvSpPr txBox="1">
              <a:spLocks noChangeArrowheads="1"/>
            </p:cNvSpPr>
            <p:nvPr/>
          </p:nvSpPr>
          <p:spPr bwMode="auto">
            <a:xfrm>
              <a:off x="5165440" y="1664958"/>
              <a:ext cx="1841020"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dirty="0"/>
                <a:t>Adapters &amp;</a:t>
              </a:r>
            </a:p>
            <a:p>
              <a:pPr algn="ctr"/>
              <a:r>
                <a:rPr lang="en-US" sz="1200" dirty="0"/>
                <a:t>Adapter SDK</a:t>
              </a:r>
            </a:p>
          </p:txBody>
        </p:sp>
      </p:grpSp>
      <p:sp>
        <p:nvSpPr>
          <p:cNvPr id="72" name="Rounded Rectangle 71"/>
          <p:cNvSpPr/>
          <p:nvPr/>
        </p:nvSpPr>
        <p:spPr bwMode="auto">
          <a:xfrm>
            <a:off x="1750448" y="1915281"/>
            <a:ext cx="1470215" cy="3379464"/>
          </a:xfrm>
          <a:prstGeom prst="roundRect">
            <a:avLst/>
          </a:prstGeom>
          <a:noFill/>
          <a:ln w="38100">
            <a:solidFill>
              <a:schemeClr val="accent1">
                <a:lumMod val="60000"/>
                <a:lumOff val="40000"/>
              </a:schemeClr>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284" tIns="45641" rIns="91284" bIns="45641"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fontAlgn="base">
              <a:spcBef>
                <a:spcPct val="0"/>
              </a:spcBef>
              <a:spcAft>
                <a:spcPct val="0"/>
              </a:spcAft>
            </a:pPr>
            <a:endParaRPr lang="en-US" sz="1400" dirty="0">
              <a:gradFill>
                <a:gsLst>
                  <a:gs pos="0">
                    <a:srgbClr val="FFFFFF"/>
                  </a:gs>
                  <a:gs pos="100000">
                    <a:srgbClr val="FFFFFF"/>
                  </a:gs>
                </a:gsLst>
                <a:lin ang="5400000" scaled="0"/>
              </a:gradFill>
              <a:latin typeface="Segoe Light" pitchFamily="34" charset="0"/>
            </a:endParaRPr>
          </a:p>
        </p:txBody>
      </p:sp>
      <p:sp>
        <p:nvSpPr>
          <p:cNvPr id="73" name="Rounded Rectangle 72"/>
          <p:cNvSpPr/>
          <p:nvPr/>
        </p:nvSpPr>
        <p:spPr bwMode="auto">
          <a:xfrm>
            <a:off x="9071672" y="1905001"/>
            <a:ext cx="1470215" cy="3379464"/>
          </a:xfrm>
          <a:prstGeom prst="roundRect">
            <a:avLst/>
          </a:prstGeom>
          <a:noFill/>
          <a:ln w="38100">
            <a:solidFill>
              <a:schemeClr val="accent1">
                <a:lumMod val="60000"/>
                <a:lumOff val="40000"/>
              </a:schemeClr>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284" tIns="45641" rIns="91284" bIns="45641" numCol="1" rtlCol="0" anchor="ctr" anchorCtr="0" compatLnSpc="1">
            <a:prstTxWarp prst="textNoShape">
              <a:avLst/>
            </a:prstTxWarp>
          </a:bodyPr>
          <a:lstStyle/>
          <a:p>
            <a:pPr algn="ctr" defTabSz="912515" fontAlgn="base">
              <a:spcBef>
                <a:spcPct val="0"/>
              </a:spcBef>
              <a:spcAft>
                <a:spcPct val="0"/>
              </a:spcAft>
            </a:pPr>
            <a:endParaRPr lang="en-US" sz="1400" dirty="0">
              <a:gradFill>
                <a:gsLst>
                  <a:gs pos="0">
                    <a:srgbClr val="FFFFFF"/>
                  </a:gs>
                  <a:gs pos="100000">
                    <a:srgbClr val="FFFFFF"/>
                  </a:gs>
                </a:gsLst>
                <a:lin ang="5400000" scaled="0"/>
              </a:gradFill>
              <a:latin typeface="Segoe Light" pitchFamily="34" charset="0"/>
            </a:endParaRPr>
          </a:p>
        </p:txBody>
      </p:sp>
      <p:grpSp>
        <p:nvGrpSpPr>
          <p:cNvPr id="74" name="Group 73"/>
          <p:cNvGrpSpPr/>
          <p:nvPr/>
        </p:nvGrpSpPr>
        <p:grpSpPr>
          <a:xfrm>
            <a:off x="3579486" y="1352550"/>
            <a:ext cx="1327058" cy="704850"/>
            <a:chOff x="5057517" y="1601458"/>
            <a:chExt cx="2056864" cy="704850"/>
          </a:xfrm>
        </p:grpSpPr>
        <p:sp>
          <p:nvSpPr>
            <p:cNvPr id="75"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76"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SCOM Management</a:t>
              </a:r>
            </a:p>
          </p:txBody>
        </p:sp>
      </p:grpSp>
      <p:grpSp>
        <p:nvGrpSpPr>
          <p:cNvPr id="77" name="Group 76"/>
          <p:cNvGrpSpPr/>
          <p:nvPr/>
        </p:nvGrpSpPr>
        <p:grpSpPr>
          <a:xfrm>
            <a:off x="5453244" y="1194593"/>
            <a:ext cx="1327058" cy="704850"/>
            <a:chOff x="5057517" y="1601458"/>
            <a:chExt cx="2056864" cy="704850"/>
          </a:xfrm>
        </p:grpSpPr>
        <p:sp>
          <p:nvSpPr>
            <p:cNvPr id="78"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79"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Throttling</a:t>
              </a:r>
            </a:p>
          </p:txBody>
        </p:sp>
      </p:grpSp>
      <p:grpSp>
        <p:nvGrpSpPr>
          <p:cNvPr id="80" name="Group 79"/>
          <p:cNvGrpSpPr/>
          <p:nvPr/>
        </p:nvGrpSpPr>
        <p:grpSpPr>
          <a:xfrm>
            <a:off x="7358492" y="1352550"/>
            <a:ext cx="1327058" cy="704850"/>
            <a:chOff x="5057517" y="1601458"/>
            <a:chExt cx="2056864" cy="704850"/>
          </a:xfrm>
        </p:grpSpPr>
        <p:sp>
          <p:nvSpPr>
            <p:cNvPr id="81" name="Rectangle 15"/>
            <p:cNvSpPr>
              <a:spLocks noChangeArrowheads="1"/>
            </p:cNvSpPr>
            <p:nvPr/>
          </p:nvSpPr>
          <p:spPr bwMode="auto">
            <a:xfrm>
              <a:off x="5057517" y="1601458"/>
              <a:ext cx="2056864" cy="704850"/>
            </a:xfrm>
            <a:prstGeom prst="roundRect">
              <a:avLst>
                <a:gd name="adj" fmla="val 824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2515"/>
              <a:endParaRPr lang="en-US" sz="110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82" name="Text Box 33"/>
            <p:cNvSpPr txBox="1">
              <a:spLocks noChangeArrowheads="1"/>
            </p:cNvSpPr>
            <p:nvPr/>
          </p:nvSpPr>
          <p:spPr bwMode="auto">
            <a:xfrm>
              <a:off x="5165439" y="1664958"/>
              <a:ext cx="1841021" cy="566737"/>
            </a:xfrm>
            <a:prstGeom prst="round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0" rIns="91436"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96188" algn="ctr">
                <a:buClr>
                  <a:srgbClr val="777777"/>
                </a:buClr>
              </a:pPr>
              <a:r>
                <a:rPr lang="en-US" sz="1200" dirty="0">
                  <a:solidFill>
                    <a:schemeClr val="bg1"/>
                  </a:solidFill>
                  <a:cs typeface="Segoe UI" pitchFamily="34" charset="0"/>
                </a:rPr>
                <a:t>SSO</a:t>
              </a:r>
            </a:p>
          </p:txBody>
        </p:sp>
      </p:grpSp>
    </p:spTree>
    <p:extLst>
      <p:ext uri="{BB962C8B-B14F-4D97-AF65-F5344CB8AC3E}">
        <p14:creationId xmlns:p14="http://schemas.microsoft.com/office/powerpoint/2010/main" val="34585908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2010 – Adapters</a:t>
            </a:r>
            <a:endParaRPr lang="en-US" dirty="0"/>
          </a:p>
        </p:txBody>
      </p:sp>
      <p:sp>
        <p:nvSpPr>
          <p:cNvPr id="2" name="Slide Number Placeholder 1"/>
          <p:cNvSpPr>
            <a:spLocks noGrp="1"/>
          </p:cNvSpPr>
          <p:nvPr>
            <p:ph type="sldNum" sz="quarter" idx="4"/>
          </p:nvPr>
        </p:nvSpPr>
        <p:spPr/>
        <p:txBody>
          <a:bodyPr/>
          <a:lstStyle/>
          <a:p>
            <a:fld id="{B60359E2-F1E6-40F3-81C3-5A646FA87138}" type="slidenum">
              <a:rPr lang="en-US" smtClean="0">
                <a:solidFill>
                  <a:prstClr val="black">
                    <a:tint val="75000"/>
                  </a:prstClr>
                </a:solidFill>
              </a:rPr>
              <a:pPr/>
              <a:t>12</a:t>
            </a:fld>
            <a:endParaRPr lang="en-US" dirty="0">
              <a:solidFill>
                <a:prstClr val="black">
                  <a:tint val="75000"/>
                </a:prstClr>
              </a:solidFill>
            </a:endParaRPr>
          </a:p>
        </p:txBody>
      </p:sp>
      <p:sp>
        <p:nvSpPr>
          <p:cNvPr id="58" name="TextBox 57"/>
          <p:cNvSpPr txBox="1"/>
          <p:nvPr/>
        </p:nvSpPr>
        <p:spPr>
          <a:xfrm>
            <a:off x="759680" y="1215447"/>
            <a:ext cx="5008246" cy="5129609"/>
          </a:xfrm>
          <a:prstGeom prst="rect">
            <a:avLst/>
          </a:prstGeom>
          <a:noFill/>
        </p:spPr>
        <p:txBody>
          <a:bodyPr wrap="square" lIns="0" tIns="0" rIns="0" bIns="0" rtlCol="0">
            <a:spAutoFit/>
          </a:bodyPr>
          <a:lstStyle/>
          <a:p>
            <a:pPr defTabSz="912555"/>
            <a:r>
              <a:rPr lang="en-US" sz="3300" b="1" dirty="0">
                <a:gradFill>
                  <a:gsLst>
                    <a:gs pos="0">
                      <a:prstClr val="black"/>
                    </a:gs>
                    <a:gs pos="86000">
                      <a:prstClr val="black"/>
                    </a:gs>
                  </a:gsLst>
                  <a:lin ang="5400000" scaled="0"/>
                </a:gradFill>
                <a:latin typeface="Segoe UI Light"/>
              </a:rPr>
              <a:t>Core Adapters</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FILE</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FTP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SFTP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MQ</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SOAP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MSMQ</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SMTP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POP3</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...etc</a:t>
            </a:r>
          </a:p>
        </p:txBody>
      </p:sp>
      <p:sp>
        <p:nvSpPr>
          <p:cNvPr id="48" name="TextBox 47"/>
          <p:cNvSpPr txBox="1"/>
          <p:nvPr/>
        </p:nvSpPr>
        <p:spPr>
          <a:xfrm>
            <a:off x="4113223" y="1215430"/>
            <a:ext cx="5280319" cy="5642570"/>
          </a:xfrm>
          <a:prstGeom prst="rect">
            <a:avLst/>
          </a:prstGeom>
          <a:noFill/>
        </p:spPr>
        <p:txBody>
          <a:bodyPr wrap="square" lIns="0" tIns="0" rIns="0" bIns="0" rtlCol="0">
            <a:spAutoFit/>
          </a:bodyPr>
          <a:lstStyle/>
          <a:p>
            <a:pPr defTabSz="912555"/>
            <a:r>
              <a:rPr lang="en-US" sz="3300" b="1" dirty="0">
                <a:gradFill>
                  <a:gsLst>
                    <a:gs pos="0">
                      <a:prstClr val="black"/>
                    </a:gs>
                    <a:gs pos="86000">
                      <a:prstClr val="black"/>
                    </a:gs>
                  </a:gsLst>
                  <a:lin ang="5400000" scaled="0"/>
                </a:gradFill>
                <a:latin typeface="Segoe UI Light"/>
              </a:rPr>
              <a:t>WCF Adapters</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WCF-BasicHttp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WCF-WsHttp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WCF-NetTcp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WCF-NetNamedPipe</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WCF-NetMsmq</a:t>
            </a:r>
          </a:p>
          <a:p>
            <a:pPr marL="475253" indent="-475253" defTabSz="912555">
              <a:buFont typeface="Arial" pitchFamily="34" charset="0"/>
              <a:buChar char="•"/>
            </a:pPr>
            <a:endParaRPr lang="en-US" sz="3300" dirty="0">
              <a:gradFill>
                <a:gsLst>
                  <a:gs pos="0">
                    <a:prstClr val="black"/>
                  </a:gs>
                  <a:gs pos="86000">
                    <a:prstClr val="black"/>
                  </a:gs>
                </a:gsLst>
                <a:lin ang="5400000" scaled="0"/>
              </a:gradFill>
              <a:latin typeface="Segoe UI Light"/>
            </a:endParaRP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WCF-Custom</a:t>
            </a:r>
          </a:p>
          <a:p>
            <a:pPr marL="475253" indent="-475253" defTabSz="912555">
              <a:buFont typeface="Arial" pitchFamily="34" charset="0"/>
              <a:buChar char="•"/>
            </a:pPr>
            <a:endParaRPr lang="en-US" sz="3300" dirty="0">
              <a:gradFill>
                <a:gsLst>
                  <a:gs pos="0">
                    <a:prstClr val="black"/>
                  </a:gs>
                  <a:gs pos="86000">
                    <a:prstClr val="black"/>
                  </a:gs>
                </a:gsLst>
                <a:lin ang="5400000" scaled="0"/>
              </a:gradFill>
              <a:latin typeface="Segoe UI Light"/>
            </a:endParaRPr>
          </a:p>
          <a:p>
            <a:pPr marL="475253" indent="-475253" defTabSz="912555">
              <a:buFont typeface="Arial" pitchFamily="34" charset="0"/>
              <a:buChar char="•"/>
            </a:pPr>
            <a:endParaRPr lang="en-US" sz="3300" dirty="0">
              <a:gradFill>
                <a:gsLst>
                  <a:gs pos="0">
                    <a:prstClr val="black"/>
                  </a:gs>
                  <a:gs pos="86000">
                    <a:prstClr val="black"/>
                  </a:gs>
                </a:gsLst>
                <a:lin ang="5400000" scaled="0"/>
              </a:gradFill>
              <a:latin typeface="Segoe UI Light"/>
            </a:endParaRPr>
          </a:p>
          <a:p>
            <a:pPr defTabSz="912555"/>
            <a:endParaRPr lang="en-US" sz="3300" dirty="0">
              <a:gradFill>
                <a:gsLst>
                  <a:gs pos="0">
                    <a:prstClr val="black"/>
                  </a:gs>
                  <a:gs pos="86000">
                    <a:prstClr val="black"/>
                  </a:gs>
                </a:gsLst>
                <a:lin ang="5400000" scaled="0"/>
              </a:gradFill>
              <a:latin typeface="Segoe UI Light"/>
            </a:endParaRPr>
          </a:p>
        </p:txBody>
      </p:sp>
      <p:sp>
        <p:nvSpPr>
          <p:cNvPr id="6" name="TextBox 5"/>
          <p:cNvSpPr txBox="1"/>
          <p:nvPr/>
        </p:nvSpPr>
        <p:spPr>
          <a:xfrm>
            <a:off x="8866939" y="1215447"/>
            <a:ext cx="2452146" cy="3046988"/>
          </a:xfrm>
          <a:prstGeom prst="rect">
            <a:avLst/>
          </a:prstGeom>
          <a:noFill/>
        </p:spPr>
        <p:txBody>
          <a:bodyPr wrap="none" lIns="0" tIns="0" rIns="0" bIns="0" rtlCol="0">
            <a:spAutoFit/>
          </a:bodyPr>
          <a:lstStyle/>
          <a:p>
            <a:r>
              <a:rPr lang="en-US" sz="3300" b="1" dirty="0" smtClean="0">
                <a:gradFill>
                  <a:gsLst>
                    <a:gs pos="0">
                      <a:schemeClr val="tx1"/>
                    </a:gs>
                    <a:gs pos="86000">
                      <a:schemeClr val="tx1"/>
                    </a:gs>
                  </a:gsLst>
                  <a:lin ang="5400000" scaled="0"/>
                </a:gradFill>
                <a:latin typeface="+mj-lt"/>
              </a:rPr>
              <a:t>LOB Adapters</a:t>
            </a:r>
            <a:endParaRPr lang="en-US" sz="3300" b="1" dirty="0">
              <a:gradFill>
                <a:gsLst>
                  <a:gs pos="0">
                    <a:schemeClr val="tx1"/>
                  </a:gs>
                  <a:gs pos="86000">
                    <a:schemeClr val="tx1"/>
                  </a:gs>
                </a:gsLst>
                <a:lin ang="5400000" scaled="0"/>
              </a:gradFill>
              <a:latin typeface="+mj-lt"/>
            </a:endParaRP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SQL Server</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Oracle DB</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Oracle </a:t>
            </a:r>
            <a:r>
              <a:rPr lang="en-US" sz="3300" dirty="0" smtClean="0">
                <a:gradFill>
                  <a:gsLst>
                    <a:gs pos="0">
                      <a:schemeClr val="tx1"/>
                    </a:gs>
                    <a:gs pos="86000">
                      <a:schemeClr val="tx1"/>
                    </a:gs>
                  </a:gsLst>
                  <a:lin ang="5400000" scaled="0"/>
                </a:gradFill>
                <a:latin typeface="+mj-lt"/>
              </a:rPr>
              <a:t>EBS</a:t>
            </a:r>
            <a:endParaRPr lang="en-US" sz="3300" dirty="0">
              <a:gradFill>
                <a:gsLst>
                  <a:gs pos="0">
                    <a:schemeClr val="tx1"/>
                  </a:gs>
                  <a:gs pos="86000">
                    <a:schemeClr val="tx1"/>
                  </a:gs>
                </a:gsLst>
                <a:lin ang="5400000" scaled="0"/>
              </a:gradFill>
              <a:latin typeface="+mj-lt"/>
            </a:endParaRPr>
          </a:p>
          <a:p>
            <a:pPr marL="475307" indent="-475307">
              <a:buFont typeface="Arial" pitchFamily="34" charset="0"/>
              <a:buChar char="•"/>
            </a:pPr>
            <a:r>
              <a:rPr lang="en-US" sz="3300" dirty="0" smtClean="0">
                <a:gradFill>
                  <a:gsLst>
                    <a:gs pos="0">
                      <a:schemeClr val="tx1"/>
                    </a:gs>
                    <a:gs pos="86000">
                      <a:schemeClr val="tx1"/>
                    </a:gs>
                  </a:gsLst>
                  <a:lin ang="5400000" scaled="0"/>
                </a:gradFill>
                <a:latin typeface="+mj-lt"/>
              </a:rPr>
              <a:t>Siebel</a:t>
            </a:r>
          </a:p>
          <a:p>
            <a:pPr marL="475307" indent="-475307">
              <a:buFont typeface="Arial" pitchFamily="34" charset="0"/>
              <a:buChar char="•"/>
            </a:pPr>
            <a:r>
              <a:rPr lang="en-US" sz="3300" dirty="0" smtClean="0">
                <a:gradFill>
                  <a:gsLst>
                    <a:gs pos="0">
                      <a:schemeClr val="tx1"/>
                    </a:gs>
                    <a:gs pos="86000">
                      <a:schemeClr val="tx1"/>
                    </a:gs>
                  </a:gsLst>
                  <a:lin ang="5400000" scaled="0"/>
                </a:gradFill>
                <a:latin typeface="+mj-lt"/>
              </a:rPr>
              <a:t>SAP</a:t>
            </a:r>
            <a:endParaRPr lang="en-US" sz="3300" dirty="0">
              <a:gradFill>
                <a:gsLst>
                  <a:gs pos="0">
                    <a:schemeClr val="tx1"/>
                  </a:gs>
                  <a:gs pos="86000">
                    <a:schemeClr val="tx1"/>
                  </a:gs>
                </a:gsLst>
                <a:lin ang="5400000" scaled="0"/>
              </a:gradFill>
              <a:latin typeface="+mj-lt"/>
            </a:endParaRPr>
          </a:p>
        </p:txBody>
      </p:sp>
    </p:spTree>
    <p:extLst>
      <p:ext uri="{BB962C8B-B14F-4D97-AF65-F5344CB8AC3E}">
        <p14:creationId xmlns:p14="http://schemas.microsoft.com/office/powerpoint/2010/main" val="330557451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2010 – Adapters</a:t>
            </a:r>
            <a:endParaRPr lang="en-US" dirty="0"/>
          </a:p>
        </p:txBody>
      </p:sp>
      <p:sp>
        <p:nvSpPr>
          <p:cNvPr id="2" name="Slide Number Placeholder 1"/>
          <p:cNvSpPr>
            <a:spLocks noGrp="1"/>
          </p:cNvSpPr>
          <p:nvPr>
            <p:ph type="sldNum" sz="quarter" idx="4"/>
          </p:nvPr>
        </p:nvSpPr>
        <p:spPr/>
        <p:txBody>
          <a:bodyPr/>
          <a:lstStyle/>
          <a:p>
            <a:fld id="{B60359E2-F1E6-40F3-81C3-5A646FA87138}" type="slidenum">
              <a:rPr lang="en-US" smtClean="0">
                <a:solidFill>
                  <a:prstClr val="black">
                    <a:tint val="75000"/>
                  </a:prstClr>
                </a:solidFill>
              </a:rPr>
              <a:pPr/>
              <a:t>13</a:t>
            </a:fld>
            <a:endParaRPr lang="en-US" dirty="0">
              <a:solidFill>
                <a:prstClr val="black">
                  <a:tint val="75000"/>
                </a:prstClr>
              </a:solidFill>
            </a:endParaRPr>
          </a:p>
        </p:txBody>
      </p:sp>
      <p:sp>
        <p:nvSpPr>
          <p:cNvPr id="58" name="TextBox 57"/>
          <p:cNvSpPr txBox="1"/>
          <p:nvPr/>
        </p:nvSpPr>
        <p:spPr>
          <a:xfrm>
            <a:off x="759680" y="1215447"/>
            <a:ext cx="5008246" cy="5129609"/>
          </a:xfrm>
          <a:prstGeom prst="rect">
            <a:avLst/>
          </a:prstGeom>
          <a:noFill/>
        </p:spPr>
        <p:txBody>
          <a:bodyPr wrap="square" lIns="0" tIns="0" rIns="0" bIns="0" rtlCol="0">
            <a:spAutoFit/>
          </a:bodyPr>
          <a:lstStyle/>
          <a:p>
            <a:pPr defTabSz="912555"/>
            <a:r>
              <a:rPr lang="en-US" sz="3300" b="1" dirty="0">
                <a:gradFill>
                  <a:gsLst>
                    <a:gs pos="0">
                      <a:prstClr val="black"/>
                    </a:gs>
                    <a:gs pos="86000">
                      <a:prstClr val="black"/>
                    </a:gs>
                  </a:gsLst>
                  <a:lin ang="5400000" scaled="0"/>
                </a:gradFill>
                <a:latin typeface="Segoe UI Light"/>
              </a:rPr>
              <a:t>Core Adapters</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FILE</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FTP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SFTP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MQ</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SOAP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MSMQ</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SMTP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POP3</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...etc</a:t>
            </a:r>
          </a:p>
        </p:txBody>
      </p:sp>
      <p:sp>
        <p:nvSpPr>
          <p:cNvPr id="48" name="TextBox 47"/>
          <p:cNvSpPr txBox="1"/>
          <p:nvPr/>
        </p:nvSpPr>
        <p:spPr>
          <a:xfrm>
            <a:off x="6195089" y="1215430"/>
            <a:ext cx="5280319" cy="5642570"/>
          </a:xfrm>
          <a:prstGeom prst="rect">
            <a:avLst/>
          </a:prstGeom>
          <a:noFill/>
        </p:spPr>
        <p:txBody>
          <a:bodyPr wrap="square" lIns="0" tIns="0" rIns="0" bIns="0" rtlCol="0">
            <a:spAutoFit/>
          </a:bodyPr>
          <a:lstStyle/>
          <a:p>
            <a:pPr defTabSz="912555"/>
            <a:r>
              <a:rPr lang="en-US" sz="3300" b="1" dirty="0">
                <a:gradFill>
                  <a:gsLst>
                    <a:gs pos="0">
                      <a:prstClr val="black"/>
                    </a:gs>
                    <a:gs pos="86000">
                      <a:prstClr val="black"/>
                    </a:gs>
                  </a:gsLst>
                  <a:lin ang="5400000" scaled="0"/>
                </a:gradFill>
                <a:latin typeface="Segoe UI Light"/>
              </a:rPr>
              <a:t>WCF Adapters</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WCF-BasicHttp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WCF-WsHttp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WCF-NetTcp</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WCF-NetNamedPipe</a:t>
            </a: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WCF-NetMsmq</a:t>
            </a:r>
          </a:p>
          <a:p>
            <a:pPr marL="475253" indent="-475253" defTabSz="912555">
              <a:buFont typeface="Arial" pitchFamily="34" charset="0"/>
              <a:buChar char="•"/>
            </a:pPr>
            <a:endParaRPr lang="en-US" sz="3300" dirty="0">
              <a:gradFill>
                <a:gsLst>
                  <a:gs pos="0">
                    <a:prstClr val="black"/>
                  </a:gs>
                  <a:gs pos="86000">
                    <a:prstClr val="black"/>
                  </a:gs>
                </a:gsLst>
                <a:lin ang="5400000" scaled="0"/>
              </a:gradFill>
              <a:latin typeface="Segoe UI Light"/>
            </a:endParaRPr>
          </a:p>
          <a:p>
            <a:pPr marL="475253" indent="-475253" defTabSz="912555">
              <a:buFont typeface="Arial" pitchFamily="34" charset="0"/>
              <a:buChar char="•"/>
            </a:pPr>
            <a:r>
              <a:rPr lang="en-US" sz="3300" dirty="0">
                <a:gradFill>
                  <a:gsLst>
                    <a:gs pos="0">
                      <a:prstClr val="black"/>
                    </a:gs>
                    <a:gs pos="86000">
                      <a:prstClr val="black"/>
                    </a:gs>
                  </a:gsLst>
                  <a:lin ang="5400000" scaled="0"/>
                </a:gradFill>
                <a:latin typeface="Segoe UI Light"/>
              </a:rPr>
              <a:t>WCF-Custom</a:t>
            </a:r>
          </a:p>
          <a:p>
            <a:pPr marL="475253" indent="-475253" defTabSz="912555">
              <a:buFont typeface="Arial" pitchFamily="34" charset="0"/>
              <a:buChar char="•"/>
            </a:pPr>
            <a:endParaRPr lang="en-US" sz="3300" dirty="0">
              <a:gradFill>
                <a:gsLst>
                  <a:gs pos="0">
                    <a:prstClr val="black"/>
                  </a:gs>
                  <a:gs pos="86000">
                    <a:prstClr val="black"/>
                  </a:gs>
                </a:gsLst>
                <a:lin ang="5400000" scaled="0"/>
              </a:gradFill>
              <a:latin typeface="Segoe UI Light"/>
            </a:endParaRPr>
          </a:p>
          <a:p>
            <a:pPr marL="475253" indent="-475253" defTabSz="912555">
              <a:buFont typeface="Arial" pitchFamily="34" charset="0"/>
              <a:buChar char="•"/>
            </a:pPr>
            <a:endParaRPr lang="en-US" sz="3300" dirty="0">
              <a:gradFill>
                <a:gsLst>
                  <a:gs pos="0">
                    <a:prstClr val="black"/>
                  </a:gs>
                  <a:gs pos="86000">
                    <a:prstClr val="black"/>
                  </a:gs>
                </a:gsLst>
                <a:lin ang="5400000" scaled="0"/>
              </a:gradFill>
              <a:latin typeface="Segoe UI Light"/>
            </a:endParaRPr>
          </a:p>
          <a:p>
            <a:pPr defTabSz="912555"/>
            <a:endParaRPr lang="en-US" sz="3300" dirty="0">
              <a:gradFill>
                <a:gsLst>
                  <a:gs pos="0">
                    <a:prstClr val="black"/>
                  </a:gs>
                  <a:gs pos="86000">
                    <a:prstClr val="black"/>
                  </a:gs>
                </a:gsLst>
                <a:lin ang="5400000" scaled="0"/>
              </a:gradFill>
              <a:latin typeface="Segoe UI Light"/>
            </a:endParaRPr>
          </a:p>
        </p:txBody>
      </p:sp>
    </p:spTree>
    <p:extLst>
      <p:ext uri="{BB962C8B-B14F-4D97-AF65-F5344CB8AC3E}">
        <p14:creationId xmlns:p14="http://schemas.microsoft.com/office/powerpoint/2010/main" val="31650013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Communication Foundation (WCF)</a:t>
            </a:r>
            <a:endParaRPr lang="sv-SE" dirty="0"/>
          </a:p>
        </p:txBody>
      </p:sp>
      <p:sp>
        <p:nvSpPr>
          <p:cNvPr id="3" name="Slide Number Placeholder 2"/>
          <p:cNvSpPr>
            <a:spLocks noGrp="1"/>
          </p:cNvSpPr>
          <p:nvPr>
            <p:ph type="sldNum" sz="quarter" idx="4"/>
          </p:nvPr>
        </p:nvSpPr>
        <p:spPr/>
        <p:txBody>
          <a:bodyPr/>
          <a:lstStyle/>
          <a:p>
            <a:fld id="{B60359E2-F1E6-40F3-81C3-5A646FA87138}"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3"/>
          <p:cNvSpPr/>
          <p:nvPr/>
        </p:nvSpPr>
        <p:spPr>
          <a:xfrm>
            <a:off x="627381" y="2954250"/>
            <a:ext cx="959857"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039" tIns="38009" rIns="76039" bIns="38009" rtlCol="0" anchor="ctr"/>
          <a:lstStyle/>
          <a:p>
            <a:pPr algn="ctr" defTabSz="912555"/>
            <a:r>
              <a:rPr lang="sv-SE" sz="1600" dirty="0" err="1">
                <a:solidFill>
                  <a:prstClr val="white"/>
                </a:solidFill>
              </a:rPr>
              <a:t>Client</a:t>
            </a:r>
            <a:endParaRPr lang="en-US" sz="1600" dirty="0">
              <a:solidFill>
                <a:prstClr val="white"/>
              </a:solidFill>
            </a:endParaRPr>
          </a:p>
        </p:txBody>
      </p:sp>
      <p:cxnSp>
        <p:nvCxnSpPr>
          <p:cNvPr id="6" name="Straight Arrow Connector 5"/>
          <p:cNvCxnSpPr>
            <a:stCxn id="4" idx="3"/>
            <a:endCxn id="9" idx="1"/>
          </p:cNvCxnSpPr>
          <p:nvPr/>
        </p:nvCxnSpPr>
        <p:spPr>
          <a:xfrm flipV="1">
            <a:off x="1587238" y="3401699"/>
            <a:ext cx="1109299" cy="26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96552" y="2527909"/>
            <a:ext cx="5042401" cy="1747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039" tIns="38009" rIns="76039" bIns="38009" rtlCol="0" anchor="ctr"/>
          <a:lstStyle/>
          <a:p>
            <a:pPr algn="ctr" defTabSz="912555"/>
            <a:endParaRPr lang="en-US" sz="1400" dirty="0">
              <a:solidFill>
                <a:prstClr val="white"/>
              </a:solidFill>
            </a:endParaRPr>
          </a:p>
        </p:txBody>
      </p:sp>
      <p:sp>
        <p:nvSpPr>
          <p:cNvPr id="13" name="Rectangle 12"/>
          <p:cNvSpPr/>
          <p:nvPr/>
        </p:nvSpPr>
        <p:spPr bwMode="auto">
          <a:xfrm>
            <a:off x="2890011" y="2739855"/>
            <a:ext cx="1039919" cy="1324146"/>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35" tIns="38009" rIns="76035" bIns="38009"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Transport</a:t>
            </a:r>
          </a:p>
        </p:txBody>
      </p:sp>
      <p:sp>
        <p:nvSpPr>
          <p:cNvPr id="14" name="Rectangle 13"/>
          <p:cNvSpPr/>
          <p:nvPr/>
        </p:nvSpPr>
        <p:spPr bwMode="auto">
          <a:xfrm>
            <a:off x="4056897" y="2739855"/>
            <a:ext cx="1039919" cy="1324146"/>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35" tIns="38009" rIns="76035" bIns="38009"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Encoding</a:t>
            </a:r>
          </a:p>
        </p:txBody>
      </p:sp>
      <p:sp>
        <p:nvSpPr>
          <p:cNvPr id="15" name="Rectangle 14"/>
          <p:cNvSpPr/>
          <p:nvPr/>
        </p:nvSpPr>
        <p:spPr bwMode="auto">
          <a:xfrm>
            <a:off x="5254012" y="2739855"/>
            <a:ext cx="1039919" cy="1324146"/>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35" tIns="38009" rIns="76035" bIns="38009"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a:t>
            </a:r>
          </a:p>
        </p:txBody>
      </p:sp>
      <p:sp>
        <p:nvSpPr>
          <p:cNvPr id="16" name="Rectangle 15"/>
          <p:cNvSpPr/>
          <p:nvPr/>
        </p:nvSpPr>
        <p:spPr bwMode="auto">
          <a:xfrm>
            <a:off x="6420898" y="2739855"/>
            <a:ext cx="1039919" cy="1324146"/>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35" tIns="38009" rIns="76035" bIns="38009"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Operation Invoker</a:t>
            </a:r>
          </a:p>
        </p:txBody>
      </p:sp>
      <p:grpSp>
        <p:nvGrpSpPr>
          <p:cNvPr id="42" name="Group 41"/>
          <p:cNvGrpSpPr/>
          <p:nvPr/>
        </p:nvGrpSpPr>
        <p:grpSpPr>
          <a:xfrm>
            <a:off x="2696551" y="2516134"/>
            <a:ext cx="5042401" cy="1747583"/>
            <a:chOff x="-3135086" y="5708925"/>
            <a:chExt cx="6052457" cy="2097100"/>
          </a:xfrm>
        </p:grpSpPr>
        <p:sp>
          <p:nvSpPr>
            <p:cNvPr id="31" name="Rectangle 30"/>
            <p:cNvSpPr/>
            <p:nvPr/>
          </p:nvSpPr>
          <p:spPr>
            <a:xfrm>
              <a:off x="-3135086" y="5708925"/>
              <a:ext cx="6052457" cy="209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555"/>
              <a:endParaRPr lang="en-US" sz="1400" dirty="0">
                <a:solidFill>
                  <a:prstClr val="white"/>
                </a:solidFill>
              </a:endParaRPr>
            </a:p>
          </p:txBody>
        </p:sp>
        <p:sp>
          <p:nvSpPr>
            <p:cNvPr id="32" name="Rectangle 31"/>
            <p:cNvSpPr/>
            <p:nvPr/>
          </p:nvSpPr>
          <p:spPr bwMode="auto">
            <a:xfrm>
              <a:off x="-2902857" y="5963263"/>
              <a:ext cx="1248228" cy="1588975"/>
            </a:xfrm>
            <a:prstGeom prst="rect">
              <a:avLst/>
            </a:prstGeom>
            <a:noFill/>
            <a:ln>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HTTP</a:t>
              </a:r>
            </a:p>
          </p:txBody>
        </p:sp>
        <p:sp>
          <p:nvSpPr>
            <p:cNvPr id="33" name="Rectangle 32"/>
            <p:cNvSpPr/>
            <p:nvPr/>
          </p:nvSpPr>
          <p:spPr bwMode="auto">
            <a:xfrm>
              <a:off x="-1502229" y="5963262"/>
              <a:ext cx="1248228" cy="1588975"/>
            </a:xfrm>
            <a:prstGeom prst="rect">
              <a:avLst/>
            </a:prstGeom>
            <a:noFill/>
            <a:ln>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SOAP</a:t>
              </a:r>
            </a:p>
          </p:txBody>
        </p:sp>
        <p:sp>
          <p:nvSpPr>
            <p:cNvPr id="35" name="Rectangle 34"/>
            <p:cNvSpPr/>
            <p:nvPr/>
          </p:nvSpPr>
          <p:spPr bwMode="auto">
            <a:xfrm>
              <a:off x="1335313" y="5963263"/>
              <a:ext cx="1248228" cy="1588975"/>
            </a:xfrm>
            <a:prstGeom prst="rect">
              <a:avLst/>
            </a:prstGeom>
            <a:noFill/>
            <a:ln>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Operation Invoker</a:t>
              </a:r>
            </a:p>
          </p:txBody>
        </p:sp>
      </p:grpSp>
      <p:grpSp>
        <p:nvGrpSpPr>
          <p:cNvPr id="22" name="Group 21"/>
          <p:cNvGrpSpPr/>
          <p:nvPr/>
        </p:nvGrpSpPr>
        <p:grpSpPr>
          <a:xfrm>
            <a:off x="7919275" y="1822151"/>
            <a:ext cx="4147587" cy="3135548"/>
            <a:chOff x="9506859" y="2275291"/>
            <a:chExt cx="4978401" cy="3762658"/>
          </a:xfrm>
        </p:grpSpPr>
        <p:sp>
          <p:nvSpPr>
            <p:cNvPr id="21" name="Rectangle 20"/>
            <p:cNvSpPr/>
            <p:nvPr/>
          </p:nvSpPr>
          <p:spPr bwMode="auto">
            <a:xfrm>
              <a:off x="9506859" y="2275291"/>
              <a:ext cx="4978401" cy="3762658"/>
            </a:xfrm>
            <a:prstGeom prst="rect">
              <a:avLst/>
            </a:prstGeom>
            <a:solidFill>
              <a:schemeClr val="bg1"/>
            </a:solidFill>
            <a:ln w="28575">
              <a:solidFill>
                <a:schemeClr val="tx2"/>
              </a:solidFill>
              <a:prstDash val="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157"/>
              <a:endParaRPr lang="sv-SE" sz="1600" dirty="0">
                <a:gradFill>
                  <a:gsLst>
                    <a:gs pos="0">
                      <a:srgbClr val="FFFFFF"/>
                    </a:gs>
                    <a:gs pos="100000">
                      <a:srgbClr val="FFFFFF"/>
                    </a:gs>
                  </a:gsLst>
                  <a:lin ang="5400000" scaled="0"/>
                </a:gradFill>
              </a:endParaRPr>
            </a:p>
          </p:txBody>
        </p:sp>
        <p:sp>
          <p:nvSpPr>
            <p:cNvPr id="17" name="TextBox 16"/>
            <p:cNvSpPr txBox="1"/>
            <p:nvPr/>
          </p:nvSpPr>
          <p:spPr>
            <a:xfrm>
              <a:off x="9651998" y="2580085"/>
              <a:ext cx="4448334" cy="3139321"/>
            </a:xfrm>
            <a:prstGeom prst="rect">
              <a:avLst/>
            </a:prstGeom>
            <a:noFill/>
          </p:spPr>
          <p:txBody>
            <a:bodyPr wrap="none" lIns="0" tIns="0" rIns="0" bIns="0" rtlCol="0">
              <a:spAutoFit/>
            </a:bodyPr>
            <a:lstStyle/>
            <a:p>
              <a:pPr defTabSz="912555"/>
              <a:r>
                <a:rPr lang="sv-SE" sz="1400" dirty="0">
                  <a:solidFill>
                    <a:srgbClr val="0000FF"/>
                  </a:solidFill>
                  <a:latin typeface="Consolas"/>
                </a:rPr>
                <a:t>public</a:t>
              </a:r>
              <a:r>
                <a:rPr lang="sv-SE" sz="1400" dirty="0">
                  <a:solidFill>
                    <a:prstClr val="black"/>
                  </a:solidFill>
                  <a:latin typeface="Consolas"/>
                </a:rPr>
                <a:t> </a:t>
              </a:r>
              <a:r>
                <a:rPr lang="sv-SE" sz="1400" dirty="0">
                  <a:solidFill>
                    <a:srgbClr val="0000FF"/>
                  </a:solidFill>
                  <a:latin typeface="Consolas"/>
                </a:rPr>
                <a:t>class</a:t>
              </a:r>
              <a:r>
                <a:rPr lang="sv-SE" sz="1400" dirty="0">
                  <a:solidFill>
                    <a:prstClr val="black"/>
                  </a:solidFill>
                  <a:latin typeface="Consolas"/>
                </a:rPr>
                <a:t> </a:t>
              </a:r>
              <a:r>
                <a:rPr lang="sv-SE" sz="1400" dirty="0">
                  <a:solidFill>
                    <a:srgbClr val="2B91AF"/>
                  </a:solidFill>
                  <a:latin typeface="Consolas"/>
                </a:rPr>
                <a:t>MyService</a:t>
              </a:r>
              <a:endParaRPr lang="sv-SE" sz="1400" dirty="0">
                <a:solidFill>
                  <a:prstClr val="black"/>
                </a:solidFill>
                <a:latin typeface="Consolas"/>
              </a:endParaRPr>
            </a:p>
            <a:p>
              <a:pPr defTabSz="912555"/>
              <a:r>
                <a:rPr lang="sv-SE" sz="1400" dirty="0">
                  <a:solidFill>
                    <a:prstClr val="black"/>
                  </a:solidFill>
                  <a:latin typeface="Consolas"/>
                </a:rPr>
                <a:t>{</a:t>
              </a:r>
            </a:p>
            <a:p>
              <a:pPr defTabSz="912555"/>
              <a:r>
                <a:rPr lang="sv-SE" sz="1400" dirty="0">
                  <a:solidFill>
                    <a:prstClr val="black"/>
                  </a:solidFill>
                  <a:latin typeface="Consolas"/>
                </a:rPr>
                <a:t>    </a:t>
              </a:r>
              <a:r>
                <a:rPr lang="sv-SE" sz="1400" dirty="0">
                  <a:solidFill>
                    <a:srgbClr val="0000FF"/>
                  </a:solidFill>
                  <a:latin typeface="Consolas"/>
                </a:rPr>
                <a:t>public</a:t>
              </a:r>
              <a:r>
                <a:rPr lang="sv-SE" sz="1400" dirty="0">
                  <a:solidFill>
                    <a:prstClr val="black"/>
                  </a:solidFill>
                  <a:latin typeface="Consolas"/>
                </a:rPr>
                <a:t> </a:t>
              </a:r>
              <a:r>
                <a:rPr lang="sv-SE" sz="1400" dirty="0">
                  <a:solidFill>
                    <a:srgbClr val="0000FF"/>
                  </a:solidFill>
                  <a:latin typeface="Consolas"/>
                </a:rPr>
                <a:t>int</a:t>
              </a:r>
              <a:r>
                <a:rPr lang="sv-SE" sz="1400" dirty="0">
                  <a:solidFill>
                    <a:prstClr val="black"/>
                  </a:solidFill>
                  <a:latin typeface="Consolas"/>
                </a:rPr>
                <a:t> </a:t>
              </a:r>
              <a:r>
                <a:rPr lang="sv-SE" sz="1400" b="1" dirty="0">
                  <a:solidFill>
                    <a:prstClr val="black"/>
                  </a:solidFill>
                  <a:latin typeface="Consolas"/>
                </a:rPr>
                <a:t>Add</a:t>
              </a:r>
              <a:r>
                <a:rPr lang="sv-SE" sz="1400" dirty="0">
                  <a:solidFill>
                    <a:prstClr val="black"/>
                  </a:solidFill>
                  <a:latin typeface="Consolas"/>
                </a:rPr>
                <a:t>(</a:t>
              </a:r>
              <a:r>
                <a:rPr lang="sv-SE" sz="1400" dirty="0">
                  <a:solidFill>
                    <a:srgbClr val="0000FF"/>
                  </a:solidFill>
                  <a:latin typeface="Consolas"/>
                </a:rPr>
                <a:t>int</a:t>
              </a:r>
              <a:r>
                <a:rPr lang="sv-SE" sz="1400" dirty="0">
                  <a:solidFill>
                    <a:prstClr val="black"/>
                  </a:solidFill>
                  <a:latin typeface="Consolas"/>
                </a:rPr>
                <a:t> x, </a:t>
              </a:r>
              <a:r>
                <a:rPr lang="sv-SE" sz="1400" dirty="0">
                  <a:solidFill>
                    <a:srgbClr val="0000FF"/>
                  </a:solidFill>
                  <a:latin typeface="Consolas"/>
                </a:rPr>
                <a:t>int</a:t>
              </a:r>
              <a:r>
                <a:rPr lang="sv-SE" sz="1400" dirty="0">
                  <a:solidFill>
                    <a:prstClr val="black"/>
                  </a:solidFill>
                  <a:latin typeface="Consolas"/>
                </a:rPr>
                <a:t> y)</a:t>
              </a:r>
            </a:p>
            <a:p>
              <a:pPr defTabSz="912555"/>
              <a:r>
                <a:rPr lang="sv-SE" sz="1400" dirty="0">
                  <a:solidFill>
                    <a:prstClr val="black"/>
                  </a:solidFill>
                  <a:latin typeface="Consolas"/>
                </a:rPr>
                <a:t>    {</a:t>
              </a:r>
            </a:p>
            <a:p>
              <a:pPr defTabSz="912555"/>
              <a:r>
                <a:rPr lang="sv-SE" sz="1400" dirty="0">
                  <a:solidFill>
                    <a:prstClr val="black"/>
                  </a:solidFill>
                  <a:latin typeface="Consolas"/>
                </a:rPr>
                <a:t>        </a:t>
              </a:r>
              <a:r>
                <a:rPr lang="sv-SE" sz="1400" dirty="0">
                  <a:solidFill>
                    <a:srgbClr val="0000FF"/>
                  </a:solidFill>
                  <a:latin typeface="Consolas"/>
                </a:rPr>
                <a:t>return</a:t>
              </a:r>
              <a:r>
                <a:rPr lang="sv-SE" sz="1400" dirty="0">
                  <a:solidFill>
                    <a:prstClr val="black"/>
                  </a:solidFill>
                  <a:latin typeface="Consolas"/>
                </a:rPr>
                <a:t> x + y;</a:t>
              </a:r>
            </a:p>
            <a:p>
              <a:pPr defTabSz="912555"/>
              <a:r>
                <a:rPr lang="sv-SE" sz="1400" dirty="0">
                  <a:solidFill>
                    <a:prstClr val="black"/>
                  </a:solidFill>
                  <a:latin typeface="Consolas"/>
                </a:rPr>
                <a:t>    }</a:t>
              </a:r>
            </a:p>
            <a:p>
              <a:pPr defTabSz="912555"/>
              <a:r>
                <a:rPr lang="sv-SE" sz="1400" dirty="0">
                  <a:solidFill>
                    <a:prstClr val="black"/>
                  </a:solidFill>
                  <a:latin typeface="Consolas"/>
                </a:rPr>
                <a:t>    </a:t>
              </a:r>
              <a:r>
                <a:rPr lang="sv-SE" sz="1400" dirty="0">
                  <a:solidFill>
                    <a:srgbClr val="0000FF"/>
                  </a:solidFill>
                  <a:latin typeface="Consolas"/>
                </a:rPr>
                <a:t>public</a:t>
              </a:r>
              <a:r>
                <a:rPr lang="sv-SE" sz="1400" dirty="0">
                  <a:solidFill>
                    <a:prstClr val="black"/>
                  </a:solidFill>
                  <a:latin typeface="Consolas"/>
                </a:rPr>
                <a:t> </a:t>
              </a:r>
              <a:r>
                <a:rPr lang="sv-SE" sz="1400" dirty="0">
                  <a:solidFill>
                    <a:srgbClr val="0000FF"/>
                  </a:solidFill>
                  <a:latin typeface="Consolas"/>
                </a:rPr>
                <a:t>int</a:t>
              </a:r>
              <a:r>
                <a:rPr lang="sv-SE" sz="1400" dirty="0">
                  <a:solidFill>
                    <a:prstClr val="black"/>
                  </a:solidFill>
                  <a:latin typeface="Consolas"/>
                </a:rPr>
                <a:t> </a:t>
              </a:r>
              <a:r>
                <a:rPr lang="sv-SE" sz="1400" b="1" dirty="0">
                  <a:solidFill>
                    <a:prstClr val="black"/>
                  </a:solidFill>
                  <a:latin typeface="Consolas"/>
                </a:rPr>
                <a:t>Subtract</a:t>
              </a:r>
              <a:r>
                <a:rPr lang="sv-SE" sz="1400" dirty="0">
                  <a:solidFill>
                    <a:prstClr val="black"/>
                  </a:solidFill>
                  <a:latin typeface="Consolas"/>
                </a:rPr>
                <a:t>(</a:t>
              </a:r>
              <a:r>
                <a:rPr lang="sv-SE" sz="1400" dirty="0">
                  <a:solidFill>
                    <a:srgbClr val="0000FF"/>
                  </a:solidFill>
                  <a:latin typeface="Consolas"/>
                </a:rPr>
                <a:t>int</a:t>
              </a:r>
              <a:r>
                <a:rPr lang="sv-SE" sz="1400" dirty="0">
                  <a:solidFill>
                    <a:prstClr val="black"/>
                  </a:solidFill>
                  <a:latin typeface="Consolas"/>
                </a:rPr>
                <a:t> x, </a:t>
              </a:r>
              <a:r>
                <a:rPr lang="sv-SE" sz="1400" dirty="0">
                  <a:solidFill>
                    <a:srgbClr val="0000FF"/>
                  </a:solidFill>
                  <a:latin typeface="Consolas"/>
                </a:rPr>
                <a:t>int</a:t>
              </a:r>
              <a:r>
                <a:rPr lang="sv-SE" sz="1400" dirty="0">
                  <a:solidFill>
                    <a:prstClr val="black"/>
                  </a:solidFill>
                  <a:latin typeface="Consolas"/>
                </a:rPr>
                <a:t> y)</a:t>
              </a:r>
            </a:p>
            <a:p>
              <a:pPr defTabSz="912555"/>
              <a:r>
                <a:rPr lang="sv-SE" sz="1400" dirty="0">
                  <a:solidFill>
                    <a:prstClr val="black"/>
                  </a:solidFill>
                  <a:latin typeface="Consolas"/>
                </a:rPr>
                <a:t>    {</a:t>
              </a:r>
            </a:p>
            <a:p>
              <a:pPr defTabSz="912555"/>
              <a:r>
                <a:rPr lang="sv-SE" sz="1400" dirty="0">
                  <a:solidFill>
                    <a:prstClr val="black"/>
                  </a:solidFill>
                  <a:latin typeface="Consolas"/>
                </a:rPr>
                <a:t>        </a:t>
              </a:r>
              <a:r>
                <a:rPr lang="sv-SE" sz="1400" dirty="0">
                  <a:solidFill>
                    <a:srgbClr val="0000FF"/>
                  </a:solidFill>
                  <a:latin typeface="Consolas"/>
                </a:rPr>
                <a:t>return</a:t>
              </a:r>
              <a:r>
                <a:rPr lang="sv-SE" sz="1400" dirty="0">
                  <a:solidFill>
                    <a:prstClr val="black"/>
                  </a:solidFill>
                  <a:latin typeface="Consolas"/>
                </a:rPr>
                <a:t> x - y;</a:t>
              </a:r>
            </a:p>
            <a:p>
              <a:pPr defTabSz="912555"/>
              <a:r>
                <a:rPr lang="sv-SE" sz="1400" dirty="0">
                  <a:solidFill>
                    <a:prstClr val="black"/>
                  </a:solidFill>
                  <a:latin typeface="Consolas"/>
                </a:rPr>
                <a:t>    }</a:t>
              </a:r>
            </a:p>
            <a:p>
              <a:pPr defTabSz="912555"/>
              <a:r>
                <a:rPr lang="sv-SE" sz="1400" dirty="0">
                  <a:solidFill>
                    <a:prstClr val="black"/>
                  </a:solidFill>
                  <a:latin typeface="Consolas"/>
                </a:rPr>
                <a:t>}</a:t>
              </a:r>
            </a:p>
            <a:p>
              <a:pPr defTabSz="912555"/>
              <a:endParaRPr lang="sv-SE" sz="1400" dirty="0" err="1">
                <a:gradFill>
                  <a:gsLst>
                    <a:gs pos="0">
                      <a:prstClr val="black"/>
                    </a:gs>
                    <a:gs pos="86000">
                      <a:prstClr val="black"/>
                    </a:gs>
                  </a:gsLst>
                  <a:lin ang="5400000" scaled="0"/>
                </a:gradFill>
              </a:endParaRPr>
            </a:p>
          </p:txBody>
        </p:sp>
      </p:grpSp>
      <p:grpSp>
        <p:nvGrpSpPr>
          <p:cNvPr id="48" name="Group 47"/>
          <p:cNvGrpSpPr/>
          <p:nvPr/>
        </p:nvGrpSpPr>
        <p:grpSpPr>
          <a:xfrm>
            <a:off x="7460817" y="2739854"/>
            <a:ext cx="955276" cy="840338"/>
            <a:chOff x="8955313" y="3287824"/>
            <a:chExt cx="1146630" cy="1008405"/>
          </a:xfrm>
        </p:grpSpPr>
        <p:cxnSp>
          <p:nvCxnSpPr>
            <p:cNvPr id="24" name="Straight Arrow Connector 23"/>
            <p:cNvCxnSpPr/>
            <p:nvPr/>
          </p:nvCxnSpPr>
          <p:spPr>
            <a:xfrm flipV="1">
              <a:off x="8955313" y="3287824"/>
              <a:ext cx="1146630" cy="794213"/>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p:cNvCxnSpPr>
            <p:nvPr/>
          </p:nvCxnSpPr>
          <p:spPr>
            <a:xfrm>
              <a:off x="8955313" y="4082313"/>
              <a:ext cx="1146630" cy="213916"/>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2696551" y="2518414"/>
            <a:ext cx="5042401" cy="1747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039" tIns="38009" rIns="76039" bIns="38009" rtlCol="0" anchor="ctr"/>
          <a:lstStyle/>
          <a:p>
            <a:pPr algn="ctr" defTabSz="912555"/>
            <a:r>
              <a:rPr lang="en-US" sz="1400" dirty="0">
                <a:solidFill>
                  <a:prstClr val="white"/>
                </a:solidFill>
              </a:rPr>
              <a:t>Web Service</a:t>
            </a:r>
          </a:p>
        </p:txBody>
      </p:sp>
      <p:grpSp>
        <p:nvGrpSpPr>
          <p:cNvPr id="46" name="Group 45"/>
          <p:cNvGrpSpPr/>
          <p:nvPr/>
        </p:nvGrpSpPr>
        <p:grpSpPr>
          <a:xfrm>
            <a:off x="2696535" y="1680790"/>
            <a:ext cx="5054493" cy="698716"/>
            <a:chOff x="3236685" y="2016946"/>
            <a:chExt cx="6066972" cy="838459"/>
          </a:xfrm>
        </p:grpSpPr>
        <p:sp>
          <p:nvSpPr>
            <p:cNvPr id="44" name="Left Brace 43"/>
            <p:cNvSpPr/>
            <p:nvPr/>
          </p:nvSpPr>
          <p:spPr>
            <a:xfrm rot="5400000" flipV="1">
              <a:off x="6080899" y="-352839"/>
              <a:ext cx="364030" cy="60524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2555"/>
              <a:endParaRPr lang="sv-SE" sz="1600">
                <a:solidFill>
                  <a:prstClr val="black"/>
                </a:solidFill>
              </a:endParaRPr>
            </a:p>
          </p:txBody>
        </p:sp>
        <p:sp>
          <p:nvSpPr>
            <p:cNvPr id="45" name="TextBox 44"/>
            <p:cNvSpPr txBox="1"/>
            <p:nvPr/>
          </p:nvSpPr>
          <p:spPr>
            <a:xfrm>
              <a:off x="3251199" y="2016946"/>
              <a:ext cx="6052458" cy="369332"/>
            </a:xfrm>
            <a:prstGeom prst="rect">
              <a:avLst/>
            </a:prstGeom>
            <a:noFill/>
          </p:spPr>
          <p:txBody>
            <a:bodyPr wrap="square" lIns="0" tIns="0" rIns="0" bIns="0" rtlCol="0">
              <a:spAutoFit/>
            </a:bodyPr>
            <a:lstStyle/>
            <a:p>
              <a:pPr algn="ctr" defTabSz="912555"/>
              <a:r>
                <a:rPr lang="sv-SE" sz="2000" dirty="0">
                  <a:gradFill>
                    <a:gsLst>
                      <a:gs pos="0">
                        <a:prstClr val="black"/>
                      </a:gs>
                      <a:gs pos="86000">
                        <a:prstClr val="black"/>
                      </a:gs>
                    </a:gsLst>
                    <a:lin ang="5400000" scaled="0"/>
                  </a:gradFill>
                  <a:latin typeface="Segoe UI Light"/>
                </a:rPr>
                <a:t>Binding</a:t>
              </a:r>
              <a:endParaRPr lang="sv-SE" sz="1600" dirty="0">
                <a:gradFill>
                  <a:gsLst>
                    <a:gs pos="0">
                      <a:prstClr val="black"/>
                    </a:gs>
                    <a:gs pos="86000">
                      <a:prstClr val="black"/>
                    </a:gs>
                  </a:gsLst>
                  <a:lin ang="5400000" scaled="0"/>
                </a:gradFill>
                <a:latin typeface="Segoe UI Light"/>
              </a:endParaRPr>
            </a:p>
          </p:txBody>
        </p:sp>
      </p:grpSp>
      <p:grpSp>
        <p:nvGrpSpPr>
          <p:cNvPr id="52" name="Group 51"/>
          <p:cNvGrpSpPr/>
          <p:nvPr/>
        </p:nvGrpSpPr>
        <p:grpSpPr>
          <a:xfrm>
            <a:off x="2888800" y="2738595"/>
            <a:ext cx="2194713" cy="1324146"/>
            <a:chOff x="3468915" y="5949239"/>
            <a:chExt cx="2634342" cy="1588975"/>
          </a:xfrm>
        </p:grpSpPr>
        <p:sp>
          <p:nvSpPr>
            <p:cNvPr id="50" name="Rectangle 49"/>
            <p:cNvSpPr/>
            <p:nvPr/>
          </p:nvSpPr>
          <p:spPr bwMode="auto">
            <a:xfrm>
              <a:off x="3468915" y="5949239"/>
              <a:ext cx="1248228" cy="1588975"/>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HTTP</a:t>
              </a:r>
            </a:p>
            <a:p>
              <a:pPr algn="ctr" defTabSz="760157"/>
              <a:r>
                <a:rPr lang="sv-SE" sz="1400" dirty="0">
                  <a:gradFill>
                    <a:gsLst>
                      <a:gs pos="0">
                        <a:srgbClr val="FFFFFF"/>
                      </a:gs>
                      <a:gs pos="100000">
                        <a:srgbClr val="FFFFFF"/>
                      </a:gs>
                    </a:gsLst>
                    <a:lin ang="5400000" scaled="0"/>
                  </a:gradFill>
                </a:rPr>
                <a:t>NetTcp</a:t>
              </a:r>
            </a:p>
            <a:p>
              <a:pPr algn="ctr" defTabSz="760157"/>
              <a:r>
                <a:rPr lang="sv-SE" sz="1400" dirty="0">
                  <a:gradFill>
                    <a:gsLst>
                      <a:gs pos="0">
                        <a:srgbClr val="FFFFFF"/>
                      </a:gs>
                      <a:gs pos="100000">
                        <a:srgbClr val="FFFFFF"/>
                      </a:gs>
                    </a:gsLst>
                    <a:lin ang="5400000" scaled="0"/>
                  </a:gradFill>
                </a:rPr>
                <a:t>MQ</a:t>
              </a:r>
            </a:p>
            <a:p>
              <a:pPr algn="ctr" defTabSz="760157"/>
              <a:r>
                <a:rPr lang="sv-SE" sz="1400" dirty="0">
                  <a:gradFill>
                    <a:gsLst>
                      <a:gs pos="0">
                        <a:srgbClr val="FFFFFF"/>
                      </a:gs>
                      <a:gs pos="100000">
                        <a:srgbClr val="FFFFFF"/>
                      </a:gs>
                    </a:gsLst>
                    <a:lin ang="5400000" scaled="0"/>
                  </a:gradFill>
                </a:rPr>
                <a:t>etc</a:t>
              </a:r>
            </a:p>
          </p:txBody>
        </p:sp>
        <p:sp>
          <p:nvSpPr>
            <p:cNvPr id="51" name="Rectangle 50"/>
            <p:cNvSpPr/>
            <p:nvPr/>
          </p:nvSpPr>
          <p:spPr bwMode="auto">
            <a:xfrm>
              <a:off x="4855029" y="5949239"/>
              <a:ext cx="1248228" cy="1588975"/>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157"/>
              <a:r>
                <a:rPr lang="sv-SE" sz="1400" dirty="0">
                  <a:gradFill>
                    <a:gsLst>
                      <a:gs pos="0">
                        <a:srgbClr val="FFFFFF"/>
                      </a:gs>
                      <a:gs pos="100000">
                        <a:srgbClr val="FFFFFF"/>
                      </a:gs>
                    </a:gsLst>
                    <a:lin ang="5400000" scaled="0"/>
                  </a:gradFill>
                </a:rPr>
                <a:t>SOAP</a:t>
              </a:r>
            </a:p>
            <a:p>
              <a:pPr algn="ctr" defTabSz="760157"/>
              <a:r>
                <a:rPr lang="sv-SE" sz="1400" dirty="0">
                  <a:gradFill>
                    <a:gsLst>
                      <a:gs pos="0">
                        <a:srgbClr val="FFFFFF"/>
                      </a:gs>
                      <a:gs pos="100000">
                        <a:srgbClr val="FFFFFF"/>
                      </a:gs>
                    </a:gsLst>
                    <a:lin ang="5400000" scaled="0"/>
                  </a:gradFill>
                </a:rPr>
                <a:t>Text</a:t>
              </a:r>
            </a:p>
            <a:p>
              <a:pPr algn="ctr" defTabSz="760157"/>
              <a:r>
                <a:rPr lang="sv-SE" sz="1400" dirty="0">
                  <a:gradFill>
                    <a:gsLst>
                      <a:gs pos="0">
                        <a:srgbClr val="FFFFFF"/>
                      </a:gs>
                      <a:gs pos="100000">
                        <a:srgbClr val="FFFFFF"/>
                      </a:gs>
                    </a:gsLst>
                    <a:lin ang="5400000" scaled="0"/>
                  </a:gradFill>
                </a:rPr>
                <a:t>Binary</a:t>
              </a:r>
            </a:p>
            <a:p>
              <a:pPr algn="ctr" defTabSz="760157"/>
              <a:r>
                <a:rPr lang="sv-SE" sz="1400" dirty="0">
                  <a:gradFill>
                    <a:gsLst>
                      <a:gs pos="0">
                        <a:srgbClr val="FFFFFF"/>
                      </a:gs>
                      <a:gs pos="100000">
                        <a:srgbClr val="FFFFFF"/>
                      </a:gs>
                    </a:gsLst>
                    <a:lin ang="5400000" scaled="0"/>
                  </a:gradFill>
                </a:rPr>
                <a:t>JSON</a:t>
              </a:r>
            </a:p>
          </p:txBody>
        </p:sp>
      </p:grpSp>
    </p:spTree>
    <p:extLst>
      <p:ext uri="{BB962C8B-B14F-4D97-AF65-F5344CB8AC3E}">
        <p14:creationId xmlns:p14="http://schemas.microsoft.com/office/powerpoint/2010/main" val="734418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500"/>
                                        <p:tgtEl>
                                          <p:spTgt spid="42"/>
                                        </p:tgtEl>
                                      </p:cBhvr>
                                    </p:animEffect>
                                    <p:set>
                                      <p:cBhvr>
                                        <p:cTn id="14" dur="1" fill="hold">
                                          <p:stCondLst>
                                            <p:cond delay="499"/>
                                          </p:stCondLst>
                                        </p:cTn>
                                        <p:tgtEl>
                                          <p:spTgt spid="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2010 – Line Of Business Adapters (LOB)</a:t>
            </a:r>
            <a:endParaRPr lang="en-US" dirty="0"/>
          </a:p>
        </p:txBody>
      </p:sp>
      <p:sp>
        <p:nvSpPr>
          <p:cNvPr id="2" name="Slide Number Placeholder 1"/>
          <p:cNvSpPr>
            <a:spLocks noGrp="1"/>
          </p:cNvSpPr>
          <p:nvPr>
            <p:ph type="sldNum" sz="quarter" idx="4"/>
          </p:nvPr>
        </p:nvSpPr>
        <p:spPr/>
        <p:txBody>
          <a:bodyPr/>
          <a:lstStyle/>
          <a:p>
            <a:fld id="{B60359E2-F1E6-40F3-81C3-5A646FA87138}" type="slidenum">
              <a:rPr lang="en-US" smtClean="0"/>
              <a:pPr/>
              <a:t>15</a:t>
            </a:fld>
            <a:endParaRPr lang="en-US" dirty="0"/>
          </a:p>
        </p:txBody>
      </p:sp>
      <p:grpSp>
        <p:nvGrpSpPr>
          <p:cNvPr id="118" name="Group 117"/>
          <p:cNvGrpSpPr/>
          <p:nvPr/>
        </p:nvGrpSpPr>
        <p:grpSpPr>
          <a:xfrm>
            <a:off x="4578062" y="1993799"/>
            <a:ext cx="2762659" cy="2298700"/>
            <a:chOff x="7169773" y="3933056"/>
            <a:chExt cx="1794715" cy="1728192"/>
          </a:xfrm>
        </p:grpSpPr>
        <p:sp>
          <p:nvSpPr>
            <p:cNvPr id="119" name="Rectangle 118"/>
            <p:cNvSpPr/>
            <p:nvPr/>
          </p:nvSpPr>
          <p:spPr>
            <a:xfrm>
              <a:off x="7169773" y="3933056"/>
              <a:ext cx="1717705"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0" name="TextBox 119"/>
            <p:cNvSpPr txBox="1"/>
            <p:nvPr/>
          </p:nvSpPr>
          <p:spPr>
            <a:xfrm>
              <a:off x="7235698" y="3948823"/>
              <a:ext cx="1728790" cy="277669"/>
            </a:xfrm>
            <a:prstGeom prst="rect">
              <a:avLst/>
            </a:prstGeom>
            <a:noFill/>
          </p:spPr>
          <p:txBody>
            <a:bodyPr wrap="square" rtlCol="0">
              <a:spAutoFit/>
            </a:bodyPr>
            <a:lstStyle/>
            <a:p>
              <a:pPr algn="ctr"/>
              <a:r>
                <a:rPr lang="en-US" dirty="0" smtClean="0"/>
                <a:t>BizTalk</a:t>
              </a:r>
              <a:endParaRPr lang="en-US" dirty="0"/>
            </a:p>
          </p:txBody>
        </p:sp>
      </p:grpSp>
      <p:sp>
        <p:nvSpPr>
          <p:cNvPr id="121" name="Rectangle 120"/>
          <p:cNvSpPr/>
          <p:nvPr/>
        </p:nvSpPr>
        <p:spPr>
          <a:xfrm>
            <a:off x="540903" y="2837781"/>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19" tIns="45660" rIns="91319" bIns="45660" rtlCol="0" anchor="ctr"/>
          <a:lstStyle/>
          <a:p>
            <a:pPr algn="ctr"/>
            <a:r>
              <a:rPr lang="sv-SE" dirty="0" err="1" smtClean="0"/>
              <a:t>Client</a:t>
            </a:r>
            <a:endParaRPr lang="en-US" dirty="0"/>
          </a:p>
        </p:txBody>
      </p:sp>
      <p:sp>
        <p:nvSpPr>
          <p:cNvPr id="122" name="Rounded Rectangle 121"/>
          <p:cNvSpPr/>
          <p:nvPr/>
        </p:nvSpPr>
        <p:spPr>
          <a:xfrm>
            <a:off x="4740889" y="2625839"/>
            <a:ext cx="2340260" cy="1450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19" tIns="45660" rIns="91319" bIns="45660" rtlCol="0" anchor="ctr"/>
          <a:lstStyle/>
          <a:p>
            <a:pPr algn="ctr"/>
            <a:endParaRPr lang="en-US" dirty="0"/>
          </a:p>
        </p:txBody>
      </p:sp>
      <p:sp>
        <p:nvSpPr>
          <p:cNvPr id="123" name="TextBox 122"/>
          <p:cNvSpPr txBox="1"/>
          <p:nvPr/>
        </p:nvSpPr>
        <p:spPr>
          <a:xfrm>
            <a:off x="7501189" y="2987607"/>
            <a:ext cx="1301116" cy="374477"/>
          </a:xfrm>
          <a:prstGeom prst="rect">
            <a:avLst/>
          </a:prstGeom>
          <a:noFill/>
        </p:spPr>
        <p:txBody>
          <a:bodyPr wrap="none" lIns="91319" tIns="45660" rIns="91319" bIns="45660" rtlCol="0">
            <a:spAutoFit/>
          </a:bodyPr>
          <a:lstStyle/>
          <a:p>
            <a:r>
              <a:rPr lang="en-US" dirty="0" err="1" smtClean="0"/>
              <a:t>SqlBinding</a:t>
            </a:r>
            <a:endParaRPr lang="en-US" dirty="0"/>
          </a:p>
        </p:txBody>
      </p:sp>
      <p:pic>
        <p:nvPicPr>
          <p:cNvPr id="124"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9472661" y="2559677"/>
            <a:ext cx="1957774" cy="1656289"/>
          </a:xfrm>
          <a:prstGeom prst="rect">
            <a:avLst/>
          </a:prstGeom>
          <a:noFill/>
        </p:spPr>
      </p:pic>
      <p:grpSp>
        <p:nvGrpSpPr>
          <p:cNvPr id="125" name="Group 124"/>
          <p:cNvGrpSpPr/>
          <p:nvPr/>
        </p:nvGrpSpPr>
        <p:grpSpPr>
          <a:xfrm>
            <a:off x="4866902" y="2829015"/>
            <a:ext cx="2088233" cy="1003821"/>
            <a:chOff x="5254807" y="2587988"/>
            <a:chExt cx="2088233" cy="1003821"/>
          </a:xfrm>
        </p:grpSpPr>
        <p:sp>
          <p:nvSpPr>
            <p:cNvPr id="126" name="Rectangle 125"/>
            <p:cNvSpPr/>
            <p:nvPr/>
          </p:nvSpPr>
          <p:spPr>
            <a:xfrm>
              <a:off x="5254807" y="2587988"/>
              <a:ext cx="2088233" cy="1003821"/>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5293318" y="2634866"/>
              <a:ext cx="184731" cy="369332"/>
            </a:xfrm>
            <a:prstGeom prst="rect">
              <a:avLst/>
            </a:prstGeom>
            <a:noFill/>
          </p:spPr>
          <p:txBody>
            <a:bodyPr wrap="none" rtlCol="0">
              <a:spAutoFit/>
            </a:bodyPr>
            <a:lstStyle/>
            <a:p>
              <a:endParaRPr lang="en-US" dirty="0"/>
            </a:p>
          </p:txBody>
        </p:sp>
        <p:grpSp>
          <p:nvGrpSpPr>
            <p:cNvPr id="128" name="Group 127"/>
            <p:cNvGrpSpPr/>
            <p:nvPr/>
          </p:nvGrpSpPr>
          <p:grpSpPr>
            <a:xfrm>
              <a:off x="5398824" y="3016030"/>
              <a:ext cx="504056" cy="288032"/>
              <a:chOff x="3059832" y="2248279"/>
              <a:chExt cx="504056" cy="288032"/>
            </a:xfrm>
          </p:grpSpPr>
          <p:grpSp>
            <p:nvGrpSpPr>
              <p:cNvPr id="137" name="Group 136"/>
              <p:cNvGrpSpPr/>
              <p:nvPr/>
            </p:nvGrpSpPr>
            <p:grpSpPr>
              <a:xfrm>
                <a:off x="3059832" y="2248279"/>
                <a:ext cx="504056" cy="288032"/>
                <a:chOff x="1187624" y="1772816"/>
                <a:chExt cx="504056" cy="288032"/>
              </a:xfrm>
            </p:grpSpPr>
            <p:sp>
              <p:nvSpPr>
                <p:cNvPr id="139" name="Oval 138"/>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694968" y="3015745"/>
              <a:ext cx="504056" cy="288032"/>
              <a:chOff x="3059832" y="2248279"/>
              <a:chExt cx="504056" cy="288032"/>
            </a:xfrm>
          </p:grpSpPr>
          <p:grpSp>
            <p:nvGrpSpPr>
              <p:cNvPr id="133" name="Group 132"/>
              <p:cNvGrpSpPr/>
              <p:nvPr/>
            </p:nvGrpSpPr>
            <p:grpSpPr>
              <a:xfrm>
                <a:off x="3059832" y="2248279"/>
                <a:ext cx="504056" cy="288032"/>
                <a:chOff x="1187624" y="1772816"/>
                <a:chExt cx="504056" cy="288032"/>
              </a:xfrm>
            </p:grpSpPr>
            <p:sp>
              <p:nvSpPr>
                <p:cNvPr id="135" name="Oval 134"/>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6107435" y="2944023"/>
              <a:ext cx="432048" cy="432048"/>
              <a:chOff x="3754321" y="5166716"/>
              <a:chExt cx="432048" cy="432048"/>
            </a:xfrm>
          </p:grpSpPr>
          <p:sp>
            <p:nvSpPr>
              <p:cNvPr id="131" name="Rectangle 130"/>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1" name="Straight Arrow Connector 140"/>
          <p:cNvCxnSpPr>
            <a:endCxn id="124" idx="1"/>
          </p:cNvCxnSpPr>
          <p:nvPr/>
        </p:nvCxnSpPr>
        <p:spPr>
          <a:xfrm flipV="1">
            <a:off x="6810375" y="3387810"/>
            <a:ext cx="2662285" cy="13252"/>
          </a:xfrm>
          <a:prstGeom prst="straightConnector1">
            <a:avLst/>
          </a:prstGeom>
          <a:ln w="28575">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1693031" y="2971309"/>
            <a:ext cx="3317888" cy="429752"/>
            <a:chOff x="338145" y="4483296"/>
            <a:chExt cx="3317888" cy="429752"/>
          </a:xfrm>
        </p:grpSpPr>
        <p:cxnSp>
          <p:nvCxnSpPr>
            <p:cNvPr id="143" name="Straight Arrow Connector 142"/>
            <p:cNvCxnSpPr>
              <a:stCxn id="121" idx="3"/>
              <a:endCxn id="139" idx="2"/>
            </p:cNvCxnSpPr>
            <p:nvPr/>
          </p:nvCxnSpPr>
          <p:spPr>
            <a:xfrm>
              <a:off x="338145" y="4889828"/>
              <a:ext cx="3317888" cy="232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41880" y="4483296"/>
              <a:ext cx="1674113" cy="369332"/>
            </a:xfrm>
            <a:prstGeom prst="rect">
              <a:avLst/>
            </a:prstGeom>
            <a:noFill/>
          </p:spPr>
          <p:txBody>
            <a:bodyPr wrap="none" rtlCol="0">
              <a:spAutoFit/>
            </a:bodyPr>
            <a:lstStyle/>
            <a:p>
              <a:r>
                <a:rPr lang="en-US" dirty="0" err="1" smtClean="0"/>
                <a:t>NetTcpBinding</a:t>
              </a:r>
              <a:endParaRPr lang="en-US" dirty="0"/>
            </a:p>
          </p:txBody>
        </p:sp>
      </p:grpSp>
      <p:sp>
        <p:nvSpPr>
          <p:cNvPr id="145" name="TextBox 144"/>
          <p:cNvSpPr txBox="1"/>
          <p:nvPr/>
        </p:nvSpPr>
        <p:spPr>
          <a:xfrm>
            <a:off x="7403557" y="2978497"/>
            <a:ext cx="1495617" cy="374477"/>
          </a:xfrm>
          <a:prstGeom prst="rect">
            <a:avLst/>
          </a:prstGeom>
          <a:noFill/>
        </p:spPr>
        <p:txBody>
          <a:bodyPr wrap="none" lIns="91319" tIns="45660" rIns="91319" bIns="45660" rtlCol="0">
            <a:spAutoFit/>
          </a:bodyPr>
          <a:lstStyle/>
          <a:p>
            <a:r>
              <a:rPr lang="en-US" dirty="0" smtClean="0"/>
              <a:t>LOB Adapter</a:t>
            </a:r>
            <a:endParaRPr lang="en-US" dirty="0"/>
          </a:p>
        </p:txBody>
      </p:sp>
    </p:spTree>
    <p:extLst>
      <p:ext uri="{BB962C8B-B14F-4D97-AF65-F5344CB8AC3E}">
        <p14:creationId xmlns:p14="http://schemas.microsoft.com/office/powerpoint/2010/main" val="2856244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5"/>
                                        </p:tgtEl>
                                      </p:cBhvr>
                                    </p:animEffect>
                                    <p:set>
                                      <p:cBhvr>
                                        <p:cTn id="7" dur="1" fill="hold">
                                          <p:stCondLst>
                                            <p:cond delay="499"/>
                                          </p:stCondLst>
                                        </p:cTn>
                                        <p:tgtEl>
                                          <p:spTgt spid="145"/>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dissolve">
                                      <p:cBhvr>
                                        <p:cTn id="1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2010 – Adapters</a:t>
            </a:r>
            <a:endParaRPr lang="en-US" dirty="0"/>
          </a:p>
        </p:txBody>
      </p:sp>
      <p:sp>
        <p:nvSpPr>
          <p:cNvPr id="2" name="Slide Number Placeholder 1"/>
          <p:cNvSpPr>
            <a:spLocks noGrp="1"/>
          </p:cNvSpPr>
          <p:nvPr>
            <p:ph type="sldNum" sz="quarter" idx="4"/>
          </p:nvPr>
        </p:nvSpPr>
        <p:spPr/>
        <p:txBody>
          <a:bodyPr/>
          <a:lstStyle/>
          <a:p>
            <a:fld id="{B60359E2-F1E6-40F3-81C3-5A646FA87138}" type="slidenum">
              <a:rPr lang="en-US" smtClean="0"/>
              <a:pPr/>
              <a:t>16</a:t>
            </a:fld>
            <a:endParaRPr lang="en-US" dirty="0"/>
          </a:p>
        </p:txBody>
      </p:sp>
      <p:sp>
        <p:nvSpPr>
          <p:cNvPr id="48" name="TextBox 47"/>
          <p:cNvSpPr txBox="1"/>
          <p:nvPr/>
        </p:nvSpPr>
        <p:spPr>
          <a:xfrm>
            <a:off x="765734" y="1209241"/>
            <a:ext cx="5717972" cy="3077766"/>
          </a:xfrm>
          <a:prstGeom prst="rect">
            <a:avLst/>
          </a:prstGeom>
          <a:noFill/>
        </p:spPr>
        <p:txBody>
          <a:bodyPr wrap="none" lIns="0" tIns="0" rIns="0" bIns="0" rtlCol="0">
            <a:spAutoFit/>
          </a:bodyPr>
          <a:lstStyle/>
          <a:p>
            <a:r>
              <a:rPr lang="en-US" sz="3300" b="1" dirty="0">
                <a:gradFill>
                  <a:gsLst>
                    <a:gs pos="0">
                      <a:schemeClr val="tx1"/>
                    </a:gs>
                    <a:gs pos="86000">
                      <a:schemeClr val="tx1"/>
                    </a:gs>
                  </a:gsLst>
                  <a:lin ang="5400000" scaled="0"/>
                </a:gradFill>
                <a:latin typeface="+mj-lt"/>
              </a:rPr>
              <a:t>Line Of Business Adapters (LOB)</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SQL Server</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Oracle DB</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Oracle eBusiness Suite</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Siebel eBusiness Applications</a:t>
            </a:r>
          </a:p>
          <a:p>
            <a:pPr marL="475307" indent="-475307">
              <a:buFont typeface="Arial" pitchFamily="34" charset="0"/>
              <a:buChar char="•"/>
            </a:pPr>
            <a:r>
              <a:rPr lang="en-US" sz="3300" dirty="0">
                <a:gradFill>
                  <a:gsLst>
                    <a:gs pos="0">
                      <a:schemeClr val="tx1"/>
                    </a:gs>
                    <a:gs pos="86000">
                      <a:schemeClr val="tx1"/>
                    </a:gs>
                  </a:gsLst>
                  <a:lin ang="5400000" scaled="0"/>
                </a:gradFill>
                <a:latin typeface="+mj-lt"/>
              </a:rPr>
              <a:t>SAP</a:t>
            </a:r>
          </a:p>
        </p:txBody>
      </p:sp>
      <p:sp>
        <p:nvSpPr>
          <p:cNvPr id="3" name="Explosion 1 2"/>
          <p:cNvSpPr/>
          <p:nvPr/>
        </p:nvSpPr>
        <p:spPr bwMode="auto">
          <a:xfrm rot="945853">
            <a:off x="2041902" y="3298456"/>
            <a:ext cx="4570809" cy="3761619"/>
          </a:xfrm>
          <a:prstGeom prst="irregularSeal1">
            <a:avLst/>
          </a:prstGeom>
          <a:solidFill>
            <a:schemeClr val="accent3"/>
          </a:solidFill>
          <a:ln>
            <a:noFill/>
            <a:headEnd type="none" w="med" len="med"/>
            <a:tailEnd type="none" w="med" len="me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r>
              <a:rPr lang="sv-SE" sz="3000" dirty="0">
                <a:gradFill>
                  <a:gsLst>
                    <a:gs pos="0">
                      <a:srgbClr val="FFFFFF"/>
                    </a:gs>
                    <a:gs pos="100000">
                      <a:srgbClr val="FFFFFF"/>
                    </a:gs>
                  </a:gsLst>
                  <a:lin ang="5400000" scaled="0"/>
                </a:gradFill>
              </a:rPr>
              <a:t>Just Bindings!</a:t>
            </a:r>
            <a:endParaRPr lang="sv-SE" sz="1500" dirty="0">
              <a:gradFill>
                <a:gsLst>
                  <a:gs pos="0">
                    <a:srgbClr val="FFFFFF"/>
                  </a:gs>
                  <a:gs pos="100000">
                    <a:srgbClr val="FFFFFF"/>
                  </a:gs>
                </a:gsLst>
                <a:lin ang="5400000" scaled="0"/>
              </a:gradFill>
            </a:endParaRPr>
          </a:p>
        </p:txBody>
      </p:sp>
      <p:sp>
        <p:nvSpPr>
          <p:cNvPr id="5" name="TextBox 4"/>
          <p:cNvSpPr txBox="1"/>
          <p:nvPr/>
        </p:nvSpPr>
        <p:spPr>
          <a:xfrm>
            <a:off x="6638518" y="1705148"/>
            <a:ext cx="4120078" cy="2564805"/>
          </a:xfrm>
          <a:prstGeom prst="rect">
            <a:avLst/>
          </a:prstGeom>
          <a:noFill/>
        </p:spPr>
        <p:txBody>
          <a:bodyPr wrap="square" lIns="0" tIns="0" rIns="0" bIns="0" rtlCol="0">
            <a:spAutoFit/>
          </a:bodyPr>
          <a:lstStyle/>
          <a:p>
            <a:r>
              <a:rPr lang="sv-SE" sz="3300" b="1" dirty="0">
                <a:gradFill>
                  <a:gsLst>
                    <a:gs pos="0">
                      <a:schemeClr val="tx1"/>
                    </a:gs>
                    <a:gs pos="86000">
                      <a:schemeClr val="tx1"/>
                    </a:gs>
                  </a:gsLst>
                  <a:lin ang="5400000" scaled="0"/>
                </a:gradFill>
                <a:latin typeface="+mj-lt"/>
              </a:rPr>
              <a:t>sqlBinding</a:t>
            </a:r>
          </a:p>
          <a:p>
            <a:r>
              <a:rPr lang="sv-SE" sz="3300" b="1" dirty="0">
                <a:gradFill>
                  <a:gsLst>
                    <a:gs pos="0">
                      <a:schemeClr val="tx1"/>
                    </a:gs>
                    <a:gs pos="86000">
                      <a:schemeClr val="tx1"/>
                    </a:gs>
                  </a:gsLst>
                  <a:lin ang="5400000" scaled="0"/>
                </a:gradFill>
                <a:latin typeface="+mj-lt"/>
              </a:rPr>
              <a:t>oracleBinding</a:t>
            </a:r>
          </a:p>
          <a:p>
            <a:r>
              <a:rPr lang="sv-SE" sz="3300" b="1" dirty="0">
                <a:gradFill>
                  <a:gsLst>
                    <a:gs pos="0">
                      <a:schemeClr val="tx1"/>
                    </a:gs>
                    <a:gs pos="86000">
                      <a:schemeClr val="tx1"/>
                    </a:gs>
                  </a:gsLst>
                  <a:lin ang="5400000" scaled="0"/>
                </a:gradFill>
                <a:latin typeface="+mj-lt"/>
              </a:rPr>
              <a:t>oracleEbsBinding</a:t>
            </a:r>
          </a:p>
          <a:p>
            <a:r>
              <a:rPr lang="sv-SE" sz="3300" b="1" dirty="0">
                <a:gradFill>
                  <a:gsLst>
                    <a:gs pos="0">
                      <a:schemeClr val="tx1"/>
                    </a:gs>
                    <a:gs pos="86000">
                      <a:schemeClr val="tx1"/>
                    </a:gs>
                  </a:gsLst>
                  <a:lin ang="5400000" scaled="0"/>
                </a:gradFill>
                <a:latin typeface="+mj-lt"/>
              </a:rPr>
              <a:t>siebelBinding</a:t>
            </a:r>
          </a:p>
          <a:p>
            <a:r>
              <a:rPr lang="sv-SE" sz="3300" b="1" dirty="0">
                <a:gradFill>
                  <a:gsLst>
                    <a:gs pos="0">
                      <a:schemeClr val="tx1"/>
                    </a:gs>
                    <a:gs pos="86000">
                      <a:schemeClr val="tx1"/>
                    </a:gs>
                  </a:gsLst>
                  <a:lin ang="5400000" scaled="0"/>
                </a:gradFill>
                <a:latin typeface="+mj-lt"/>
              </a:rPr>
              <a:t>sapBinding</a:t>
            </a:r>
          </a:p>
        </p:txBody>
      </p:sp>
      <p:sp>
        <p:nvSpPr>
          <p:cNvPr id="9" name="Explosion 1 8"/>
          <p:cNvSpPr/>
          <p:nvPr/>
        </p:nvSpPr>
        <p:spPr bwMode="auto">
          <a:xfrm rot="945853">
            <a:off x="5797699" y="3136886"/>
            <a:ext cx="5268803" cy="3761619"/>
          </a:xfrm>
          <a:prstGeom prst="irregularSeal1">
            <a:avLst/>
          </a:prstGeom>
          <a:solidFill>
            <a:schemeClr val="accent3"/>
          </a:solidFill>
          <a:ln>
            <a:noFill/>
            <a:headEnd type="none" w="med" len="med"/>
            <a:tailEnd type="none" w="med" len="me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r>
              <a:rPr lang="sv-SE" sz="3000" dirty="0">
                <a:gradFill>
                  <a:gsLst>
                    <a:gs pos="0">
                      <a:srgbClr val="FFFFFF"/>
                    </a:gs>
                    <a:gs pos="100000">
                      <a:srgbClr val="FFFFFF"/>
                    </a:gs>
                  </a:gsLst>
                  <a:lin ang="5400000" scaled="0"/>
                </a:gradFill>
              </a:rPr>
              <a:t>Works for any .Net application!</a:t>
            </a:r>
            <a:endParaRPr lang="sv-SE" sz="15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22527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Enterprise Connectivity and Processing</a:t>
            </a:r>
          </a:p>
        </p:txBody>
      </p:sp>
      <p:sp>
        <p:nvSpPr>
          <p:cNvPr id="5" name="Text Placeholder 4"/>
          <p:cNvSpPr>
            <a:spLocks noGrp="1"/>
          </p:cNvSpPr>
          <p:nvPr>
            <p:ph type="body" sz="quarter" idx="10"/>
          </p:nvPr>
        </p:nvSpPr>
        <p:spPr>
          <a:xfrm>
            <a:off x="519127" y="1447799"/>
            <a:ext cx="11149013" cy="553998"/>
          </a:xfrm>
        </p:spPr>
        <p:txBody>
          <a:bodyPr/>
          <a:lstStyle/>
          <a:p>
            <a:r>
              <a:rPr lang="sv-SE" dirty="0" err="1" smtClean="0"/>
              <a:t>Using</a:t>
            </a:r>
            <a:r>
              <a:rPr lang="sv-SE" dirty="0" smtClean="0"/>
              <a:t> </a:t>
            </a:r>
            <a:r>
              <a:rPr lang="en-US" dirty="0"/>
              <a:t>Microsoft BizTalk Server 2010</a:t>
            </a:r>
          </a:p>
        </p:txBody>
      </p:sp>
      <p:pic>
        <p:nvPicPr>
          <p:cNvPr id="6" name="Picture 2" descr="http://icons.iconarchive.com/icons/artua/mac/Play-512x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8923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a:t>Microsoft BizTalk Server </a:t>
            </a:r>
            <a:r>
              <a:rPr lang="en-US" smtClean="0"/>
              <a:t>2010</a:t>
            </a:r>
            <a:endParaRPr lang="en-US"/>
          </a:p>
        </p:txBody>
      </p:sp>
      <p:sp>
        <p:nvSpPr>
          <p:cNvPr id="5" name="Text Placeholder 4"/>
          <p:cNvSpPr>
            <a:spLocks noGrp="1"/>
          </p:cNvSpPr>
          <p:nvPr>
            <p:ph type="body" sz="quarter" idx="10"/>
          </p:nvPr>
        </p:nvSpPr>
        <p:spPr>
          <a:xfrm>
            <a:off x="519127" y="1447801"/>
            <a:ext cx="11149013" cy="3794885"/>
          </a:xfrm>
        </p:spPr>
        <p:txBody>
          <a:bodyPr/>
          <a:lstStyle/>
          <a:p>
            <a:r>
              <a:rPr lang="en-US" sz="3200" dirty="0"/>
              <a:t>Strengths:</a:t>
            </a:r>
          </a:p>
          <a:p>
            <a:pPr marL="570525" indent="-570525">
              <a:buFont typeface="Arial" pitchFamily="34" charset="0"/>
              <a:buChar char="•"/>
            </a:pPr>
            <a:r>
              <a:rPr lang="en-US" sz="3200" i="1" dirty="0" smtClean="0"/>
              <a:t>Reliable messaging solution</a:t>
            </a:r>
          </a:p>
          <a:p>
            <a:pPr marL="570525" indent="-570525">
              <a:buFont typeface="Arial" pitchFamily="34" charset="0"/>
              <a:buChar char="•"/>
            </a:pPr>
            <a:r>
              <a:rPr lang="en-US" sz="3200" i="1" dirty="0" smtClean="0"/>
              <a:t>High </a:t>
            </a:r>
            <a:r>
              <a:rPr lang="en-US" sz="3200" i="1" dirty="0"/>
              <a:t>level of connectivity</a:t>
            </a:r>
          </a:p>
          <a:p>
            <a:pPr marL="570525" indent="-570525">
              <a:buFont typeface="Arial" pitchFamily="34" charset="0"/>
              <a:buChar char="•"/>
            </a:pPr>
            <a:r>
              <a:rPr lang="en-US" sz="3200" i="1" dirty="0" smtClean="0"/>
              <a:t>Effective and proven message transformations</a:t>
            </a:r>
          </a:p>
          <a:p>
            <a:pPr marL="570525" indent="-570525">
              <a:buFont typeface="Arial" pitchFamily="34" charset="0"/>
              <a:buChar char="•"/>
            </a:pPr>
            <a:r>
              <a:rPr lang="en-US" sz="3200" i="1" dirty="0" smtClean="0"/>
              <a:t>Workflow/Orchestration business process capabilities</a:t>
            </a:r>
          </a:p>
          <a:p>
            <a:pPr marL="570525" indent="-570525">
              <a:buFont typeface="Arial" pitchFamily="34" charset="0"/>
              <a:buChar char="•"/>
            </a:pPr>
            <a:r>
              <a:rPr lang="en-US" sz="3200" i="1" dirty="0" smtClean="0"/>
              <a:t>Feature rich; RFID, EDI, BRE, BAM, LOB etc. etc.</a:t>
            </a:r>
          </a:p>
          <a:p>
            <a:pPr marL="570525" indent="-570525">
              <a:buFont typeface="Arial" pitchFamily="34" charset="0"/>
              <a:buChar char="•"/>
            </a:pPr>
            <a:r>
              <a:rPr lang="en-US" sz="3200" i="1" dirty="0"/>
              <a:t>Mature </a:t>
            </a:r>
            <a:r>
              <a:rPr lang="en-US" sz="3200" i="1" dirty="0" smtClean="0"/>
              <a:t>product</a:t>
            </a:r>
            <a:endParaRPr lang="en-US" sz="3200" i="1" dirty="0"/>
          </a:p>
        </p:txBody>
      </p:sp>
    </p:spTree>
    <p:extLst>
      <p:ext uri="{BB962C8B-B14F-4D97-AF65-F5344CB8AC3E}">
        <p14:creationId xmlns:p14="http://schemas.microsoft.com/office/powerpoint/2010/main" val="18338254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and evolution</a:t>
            </a:r>
            <a:endParaRPr lang="en-US" dirty="0"/>
          </a:p>
        </p:txBody>
      </p:sp>
      <p:grpSp>
        <p:nvGrpSpPr>
          <p:cNvPr id="9" name="Group 8"/>
          <p:cNvGrpSpPr>
            <a:grpSpLocks noChangeAspect="1"/>
          </p:cNvGrpSpPr>
          <p:nvPr/>
        </p:nvGrpSpPr>
        <p:grpSpPr>
          <a:xfrm>
            <a:off x="3547533" y="931097"/>
            <a:ext cx="4811073" cy="775888"/>
            <a:chOff x="1676885" y="5399583"/>
            <a:chExt cx="10025076" cy="1616333"/>
          </a:xfrm>
        </p:grpSpPr>
        <p:pic>
          <p:nvPicPr>
            <p:cNvPr id="3074" name="Picture 2" descr="\\eventsql\dvd\Online_ART\DVD_Art_Sept-2-2010\Logos\BizTalk\BizTalk Server 2010\BizTalk_Server-2010_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85" y="5399583"/>
              <a:ext cx="9104848" cy="16163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ventsql\dvd\Online_ART\DVD_Art_Sept-2-2010\Logos\BizTalk\BizTalk Server 2006 R2\BizTalk Server 2006 R2 logo bl h.png"/>
            <p:cNvPicPr>
              <a:picLocks noChangeAspect="1" noChangeArrowheads="1"/>
            </p:cNvPicPr>
            <p:nvPr/>
          </p:nvPicPr>
          <p:blipFill rotWithShape="1">
            <a:blip r:embed="rId3">
              <a:extLst>
                <a:ext uri="{28A0092B-C50C-407E-A947-70E740481C1C}">
                  <a14:useLocalDpi xmlns:a14="http://schemas.microsoft.com/office/drawing/2010/main" val="0"/>
                </a:ext>
              </a:extLst>
            </a:blip>
            <a:srcRect l="89497" t="34332" r="-1026" b="-14907"/>
            <a:stretch/>
          </p:blipFill>
          <p:spPr bwMode="auto">
            <a:xfrm>
              <a:off x="10781732" y="6075054"/>
              <a:ext cx="920229" cy="89793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Freeform 6"/>
          <p:cNvSpPr>
            <a:spLocks/>
          </p:cNvSpPr>
          <p:nvPr/>
        </p:nvSpPr>
        <p:spPr bwMode="auto">
          <a:xfrm>
            <a:off x="380901" y="2616828"/>
            <a:ext cx="3656648" cy="173630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ctr"/>
          <a:lstStyle/>
          <a:p>
            <a:pPr algn="ctr"/>
            <a:endParaRPr lang="en-US" kern="0">
              <a:solidFill>
                <a:sysClr val="window" lastClr="FFFFFF"/>
              </a:solidFill>
            </a:endParaRPr>
          </a:p>
        </p:txBody>
      </p:sp>
      <p:sp>
        <p:nvSpPr>
          <p:cNvPr id="14" name="Freeform 6"/>
          <p:cNvSpPr>
            <a:spLocks/>
          </p:cNvSpPr>
          <p:nvPr/>
        </p:nvSpPr>
        <p:spPr bwMode="auto">
          <a:xfrm>
            <a:off x="4273009" y="2616828"/>
            <a:ext cx="3656648" cy="173630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ctr"/>
          <a:lstStyle/>
          <a:p>
            <a:pPr algn="ctr"/>
            <a:endParaRPr lang="en-US" kern="0">
              <a:solidFill>
                <a:sysClr val="window" lastClr="FFFFFF"/>
              </a:solidFill>
            </a:endParaRPr>
          </a:p>
        </p:txBody>
      </p:sp>
      <p:sp>
        <p:nvSpPr>
          <p:cNvPr id="15" name="Rectangle 14"/>
          <p:cNvSpPr/>
          <p:nvPr/>
        </p:nvSpPr>
        <p:spPr bwMode="auto">
          <a:xfrm>
            <a:off x="2" y="2411547"/>
            <a:ext cx="12188825" cy="63501"/>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endParaRPr lang="en-US" dirty="0">
              <a:gradFill>
                <a:gsLst>
                  <a:gs pos="0">
                    <a:srgbClr val="FFFFFF"/>
                  </a:gs>
                  <a:gs pos="100000">
                    <a:srgbClr val="FFFFFF"/>
                  </a:gs>
                </a:gsLst>
                <a:lin ang="5400000" scaled="0"/>
              </a:gradFill>
            </a:endParaRPr>
          </a:p>
        </p:txBody>
      </p:sp>
      <p:sp>
        <p:nvSpPr>
          <p:cNvPr id="16" name="Rectangle 15"/>
          <p:cNvSpPr/>
          <p:nvPr/>
        </p:nvSpPr>
        <p:spPr>
          <a:xfrm>
            <a:off x="8165443" y="4453597"/>
            <a:ext cx="3819946" cy="1056288"/>
          </a:xfrm>
          <a:prstGeom prst="rect">
            <a:avLst/>
          </a:prstGeom>
        </p:spPr>
        <p:txBody>
          <a:bodyPr wrap="square" lIns="91279" tIns="45640" rIns="91279" bIns="45640">
            <a:spAutoFit/>
          </a:bodyPr>
          <a:lstStyle/>
          <a:p>
            <a:pPr marL="4763" indent="-4763" algn="ctr">
              <a:lnSpc>
                <a:spcPts val="2916"/>
              </a:lnSpc>
            </a:pPr>
            <a:r>
              <a:rPr lang="en-US" sz="2700" dirty="0">
                <a:solidFill>
                  <a:schemeClr val="accent1">
                    <a:alpha val="99000"/>
                  </a:schemeClr>
                </a:solidFill>
                <a:ea typeface="Segoe UI" pitchFamily="34" charset="0"/>
                <a:cs typeface="Segoe UI" pitchFamily="34" charset="0"/>
              </a:rPr>
              <a:t>Ready for the Cloud</a:t>
            </a:r>
          </a:p>
          <a:p>
            <a:pPr marL="4763" indent="-4763">
              <a:spcBef>
                <a:spcPts val="1000"/>
              </a:spcBef>
              <a:tabLst>
                <a:tab pos="3092139" algn="l"/>
              </a:tabLst>
            </a:pPr>
            <a:r>
              <a:rPr lang="en-US" sz="1500" dirty="0">
                <a:solidFill>
                  <a:schemeClr val="tx2">
                    <a:alpha val="99000"/>
                  </a:schemeClr>
                </a:solidFill>
                <a:latin typeface="Segoe"/>
              </a:rPr>
              <a:t/>
            </a:r>
            <a:br>
              <a:rPr lang="en-US" sz="1500" dirty="0">
                <a:solidFill>
                  <a:schemeClr val="tx2">
                    <a:alpha val="99000"/>
                  </a:schemeClr>
                </a:solidFill>
                <a:latin typeface="Segoe"/>
              </a:rPr>
            </a:br>
            <a:r>
              <a:rPr lang="en-US" sz="1500" dirty="0">
                <a:solidFill>
                  <a:schemeClr val="tx2">
                    <a:alpha val="99000"/>
                  </a:schemeClr>
                </a:solidFill>
                <a:latin typeface="Segoe"/>
              </a:rPr>
              <a:t>Start enjoying the benefits of the cloud.</a:t>
            </a:r>
          </a:p>
        </p:txBody>
      </p:sp>
      <p:sp>
        <p:nvSpPr>
          <p:cNvPr id="17" name="Freeform 6"/>
          <p:cNvSpPr>
            <a:spLocks/>
          </p:cNvSpPr>
          <p:nvPr/>
        </p:nvSpPr>
        <p:spPr bwMode="auto">
          <a:xfrm>
            <a:off x="8165441" y="2616828"/>
            <a:ext cx="3656648" cy="173630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ctr"/>
          <a:lstStyle/>
          <a:p>
            <a:pPr algn="ctr"/>
            <a:endParaRPr lang="en-US" kern="0">
              <a:solidFill>
                <a:sysClr val="window" lastClr="FFFFFF"/>
              </a:solidFill>
            </a:endParaRPr>
          </a:p>
        </p:txBody>
      </p:sp>
      <p:sp>
        <p:nvSpPr>
          <p:cNvPr id="19" name="Rectangle 18"/>
          <p:cNvSpPr/>
          <p:nvPr/>
        </p:nvSpPr>
        <p:spPr>
          <a:xfrm>
            <a:off x="309713" y="4453597"/>
            <a:ext cx="3723357" cy="1056288"/>
          </a:xfrm>
          <a:prstGeom prst="rect">
            <a:avLst/>
          </a:prstGeom>
        </p:spPr>
        <p:txBody>
          <a:bodyPr wrap="square" lIns="91279" tIns="45640" rIns="91279" bIns="45640">
            <a:spAutoFit/>
          </a:bodyPr>
          <a:lstStyle/>
          <a:p>
            <a:pPr marL="4763" indent="-4763" algn="ctr">
              <a:lnSpc>
                <a:spcPts val="2916"/>
              </a:lnSpc>
            </a:pPr>
            <a:r>
              <a:rPr lang="en-US" sz="2700" dirty="0">
                <a:solidFill>
                  <a:schemeClr val="accent1">
                    <a:alpha val="99000"/>
                  </a:schemeClr>
                </a:solidFill>
                <a:ea typeface="Segoe UI" pitchFamily="34" charset="0"/>
                <a:cs typeface="Segoe UI" pitchFamily="34" charset="0"/>
              </a:rPr>
              <a:t>Platform Support</a:t>
            </a:r>
          </a:p>
          <a:p>
            <a:pPr>
              <a:spcAft>
                <a:spcPts val="1000"/>
              </a:spcAft>
            </a:pPr>
            <a:endParaRPr lang="en-US" sz="1500" dirty="0">
              <a:gradFill>
                <a:gsLst>
                  <a:gs pos="0">
                    <a:schemeClr val="tx1">
                      <a:lumMod val="75000"/>
                      <a:lumOff val="25000"/>
                    </a:schemeClr>
                  </a:gs>
                  <a:gs pos="100000">
                    <a:schemeClr val="tx1">
                      <a:lumMod val="75000"/>
                      <a:lumOff val="25000"/>
                    </a:schemeClr>
                  </a:gs>
                </a:gsLst>
                <a:lin ang="5400000" scaled="0"/>
              </a:gradFill>
            </a:endParaRPr>
          </a:p>
          <a:p>
            <a:pPr>
              <a:spcAft>
                <a:spcPts val="1000"/>
              </a:spcAft>
            </a:pPr>
            <a:r>
              <a:rPr lang="en-US" sz="1500" dirty="0">
                <a:solidFill>
                  <a:schemeClr val="tx2">
                    <a:alpha val="99000"/>
                  </a:schemeClr>
                </a:solidFill>
                <a:latin typeface="Segoe"/>
              </a:rPr>
              <a:t>Stay up-to-date with the latest platform.</a:t>
            </a:r>
          </a:p>
        </p:txBody>
      </p:sp>
      <p:sp>
        <p:nvSpPr>
          <p:cNvPr id="23" name="TextBox 22"/>
          <p:cNvSpPr txBox="1"/>
          <p:nvPr/>
        </p:nvSpPr>
        <p:spPr>
          <a:xfrm>
            <a:off x="3302299" y="1815278"/>
            <a:ext cx="5056307" cy="535511"/>
          </a:xfrm>
          <a:prstGeom prst="rect">
            <a:avLst/>
          </a:prstGeom>
          <a:noFill/>
        </p:spPr>
        <p:txBody>
          <a:bodyPr wrap="square" lIns="118623" tIns="59309" rIns="118623" bIns="59309" rtlCol="0">
            <a:spAutoFit/>
          </a:bodyPr>
          <a:lstStyle/>
          <a:p>
            <a:pPr algn="ctr" defTabSz="608318">
              <a:lnSpc>
                <a:spcPct val="90000"/>
              </a:lnSpc>
              <a:spcBef>
                <a:spcPct val="0"/>
              </a:spcBef>
              <a:defRPr/>
            </a:pPr>
            <a:r>
              <a:rPr lang="en-US" sz="3000" dirty="0">
                <a:solidFill>
                  <a:prstClr val="black">
                    <a:alpha val="99000"/>
                  </a:prstClr>
                </a:solidFill>
                <a:latin typeface="Segoe UI Light" pitchFamily="34" charset="0"/>
              </a:rPr>
              <a:t>Key Themes</a:t>
            </a:r>
            <a:endParaRPr lang="en-US" sz="3000" dirty="0">
              <a:solidFill>
                <a:srgbClr val="EE7816">
                  <a:alpha val="99000"/>
                </a:srgbClr>
              </a:solidFill>
              <a:latin typeface="Segoe UI Light" pitchFamily="34" charset="0"/>
            </a:endParaRPr>
          </a:p>
        </p:txBody>
      </p:sp>
      <p:pic>
        <p:nvPicPr>
          <p:cNvPr id="24" name="Picture 30" descr="server"/>
          <p:cNvPicPr>
            <a:picLocks noChangeAspect="1" noChangeArrowheads="1"/>
          </p:cNvPicPr>
          <p:nvPr/>
        </p:nvPicPr>
        <p:blipFill>
          <a:blip r:embed="rId4"/>
          <a:srcRect/>
          <a:stretch>
            <a:fillRect/>
          </a:stretch>
        </p:blipFill>
        <p:spPr bwMode="auto">
          <a:xfrm>
            <a:off x="5131582" y="2707488"/>
            <a:ext cx="1925665" cy="1554978"/>
          </a:xfrm>
          <a:prstGeom prst="rect">
            <a:avLst/>
          </a:prstGeom>
          <a:noFill/>
          <a:ln w="9525">
            <a:noFill/>
            <a:miter lim="800000"/>
            <a:headEnd/>
            <a:tailEnd/>
          </a:ln>
        </p:spPr>
      </p:pic>
      <p:pic>
        <p:nvPicPr>
          <p:cNvPr id="25" name="Picture 2" descr="C:\Program Files\Microsoft Resource DVD Artwork\DVD_ART\Artwork_Imagery\Shapes and Graphics\Internet Cloud\cloud internet.png"/>
          <p:cNvPicPr>
            <a:picLocks noChangeAspect="1" noChangeArrowheads="1"/>
          </p:cNvPicPr>
          <p:nvPr/>
        </p:nvPicPr>
        <p:blipFill>
          <a:blip r:embed="rId5"/>
          <a:srcRect/>
          <a:stretch>
            <a:fillRect/>
          </a:stretch>
        </p:blipFill>
        <p:spPr bwMode="auto">
          <a:xfrm flipH="1">
            <a:off x="9231323" y="2866965"/>
            <a:ext cx="1524915" cy="1236029"/>
          </a:xfrm>
          <a:prstGeom prst="rect">
            <a:avLst/>
          </a:prstGeom>
          <a:noFill/>
          <a:ln w="9525">
            <a:noFill/>
            <a:miter lim="800000"/>
            <a:headEnd/>
            <a:tailEnd/>
          </a:ln>
          <a:effectLst/>
        </p:spPr>
      </p:pic>
      <p:pic>
        <p:nvPicPr>
          <p:cNvPr id="26" name="Picture 39" descr="agility"/>
          <p:cNvPicPr>
            <a:picLocks noChangeAspect="1" noChangeArrowheads="1"/>
          </p:cNvPicPr>
          <p:nvPr/>
        </p:nvPicPr>
        <p:blipFill>
          <a:blip r:embed="rId6"/>
          <a:srcRect/>
          <a:stretch>
            <a:fillRect/>
          </a:stretch>
        </p:blipFill>
        <p:spPr bwMode="auto">
          <a:xfrm>
            <a:off x="1057719" y="2939893"/>
            <a:ext cx="2303012" cy="1163098"/>
          </a:xfrm>
          <a:prstGeom prst="rect">
            <a:avLst/>
          </a:prstGeom>
          <a:noFill/>
          <a:ln w="9525">
            <a:noFill/>
            <a:miter lim="800000"/>
            <a:headEnd/>
            <a:tailEnd/>
          </a:ln>
        </p:spPr>
      </p:pic>
      <p:sp>
        <p:nvSpPr>
          <p:cNvPr id="21" name="Rectangle 20"/>
          <p:cNvSpPr/>
          <p:nvPr/>
        </p:nvSpPr>
        <p:spPr>
          <a:xfrm>
            <a:off x="4273011" y="4453597"/>
            <a:ext cx="3819946" cy="1287120"/>
          </a:xfrm>
          <a:prstGeom prst="rect">
            <a:avLst/>
          </a:prstGeom>
        </p:spPr>
        <p:txBody>
          <a:bodyPr wrap="square" lIns="91279" tIns="45640" rIns="91279" bIns="45640">
            <a:spAutoFit/>
          </a:bodyPr>
          <a:lstStyle/>
          <a:p>
            <a:pPr marL="4763" indent="-4763" algn="ctr">
              <a:lnSpc>
                <a:spcPts val="2916"/>
              </a:lnSpc>
            </a:pPr>
            <a:r>
              <a:rPr lang="en-US" sz="2700" dirty="0">
                <a:solidFill>
                  <a:schemeClr val="accent1">
                    <a:alpha val="99000"/>
                  </a:schemeClr>
                </a:solidFill>
                <a:ea typeface="Segoe UI" pitchFamily="34" charset="0"/>
                <a:cs typeface="Segoe UI" pitchFamily="34" charset="0"/>
              </a:rPr>
              <a:t>Improved B2B</a:t>
            </a:r>
          </a:p>
          <a:p>
            <a:pPr marL="4763" indent="-4763">
              <a:spcBef>
                <a:spcPts val="1000"/>
              </a:spcBef>
              <a:tabLst>
                <a:tab pos="3092139" algn="l"/>
              </a:tabLst>
            </a:pPr>
            <a:r>
              <a:rPr lang="en-US" sz="1500" dirty="0">
                <a:solidFill>
                  <a:schemeClr val="tx2">
                    <a:alpha val="99000"/>
                  </a:schemeClr>
                </a:solidFill>
                <a:latin typeface="Segoe"/>
              </a:rPr>
              <a:t/>
            </a:r>
            <a:br>
              <a:rPr lang="en-US" sz="1500" dirty="0">
                <a:solidFill>
                  <a:schemeClr val="tx2">
                    <a:alpha val="99000"/>
                  </a:schemeClr>
                </a:solidFill>
                <a:latin typeface="Segoe"/>
              </a:rPr>
            </a:br>
            <a:r>
              <a:rPr lang="en-US" sz="1500" dirty="0">
                <a:solidFill>
                  <a:schemeClr val="tx2">
                    <a:alpha val="99000"/>
                  </a:schemeClr>
                </a:solidFill>
                <a:latin typeface="Segoe"/>
              </a:rPr>
              <a:t>Industry standards support, performance improvements.</a:t>
            </a:r>
          </a:p>
        </p:txBody>
      </p:sp>
    </p:spTree>
    <p:extLst>
      <p:ext uri="{BB962C8B-B14F-4D97-AF65-F5344CB8AC3E}">
        <p14:creationId xmlns:p14="http://schemas.microsoft.com/office/powerpoint/2010/main" val="12979794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r>
              <a:rPr lang="sv-SE" dirty="0" smtClean="0"/>
              <a:t>Microsoft Integration Story</a:t>
            </a:r>
            <a:endParaRPr lang="sv-SE" dirty="0"/>
          </a:p>
        </p:txBody>
      </p:sp>
      <p:sp>
        <p:nvSpPr>
          <p:cNvPr id="3" name="Platshållare för text 2"/>
          <p:cNvSpPr>
            <a:spLocks noGrp="1"/>
          </p:cNvSpPr>
          <p:nvPr>
            <p:ph type="body" sz="quarter" idx="11"/>
          </p:nvPr>
        </p:nvSpPr>
        <p:spPr>
          <a:xfrm>
            <a:off x="512764" y="3155471"/>
            <a:ext cx="5196920" cy="2068259"/>
          </a:xfrm>
        </p:spPr>
        <p:txBody>
          <a:bodyPr/>
          <a:lstStyle/>
          <a:p>
            <a:r>
              <a:rPr lang="sv-SE" dirty="0"/>
              <a:t>Mikael Håkansson - </a:t>
            </a:r>
            <a:r>
              <a:rPr lang="sv-SE" sz="2800" dirty="0"/>
              <a:t>Enfo Zystems  </a:t>
            </a:r>
            <a:endParaRPr lang="sv-SE" dirty="0" smtClean="0"/>
          </a:p>
          <a:p>
            <a:r>
              <a:rPr lang="sv-SE" sz="2400" dirty="0"/>
              <a:t>MVP BizTalk</a:t>
            </a:r>
          </a:p>
          <a:p>
            <a:r>
              <a:rPr lang="sv-SE" sz="2400" dirty="0"/>
              <a:t>http://blogical.se/blogs/mikael</a:t>
            </a:r>
          </a:p>
          <a:p>
            <a:r>
              <a:rPr lang="sv-SE" sz="2400" dirty="0" err="1"/>
              <a:t>Twitter</a:t>
            </a:r>
            <a:r>
              <a:rPr lang="sv-SE" sz="2400" dirty="0"/>
              <a:t>: @</a:t>
            </a:r>
            <a:r>
              <a:rPr lang="sv-SE" sz="2400" dirty="0" err="1"/>
              <a:t>wmmihaa</a:t>
            </a:r>
            <a:endParaRPr lang="sv-SE" sz="2400" dirty="0"/>
          </a:p>
          <a:p>
            <a:endParaRPr lang="sv-SE" sz="2400" dirty="0"/>
          </a:p>
        </p:txBody>
      </p:sp>
      <p:sp>
        <p:nvSpPr>
          <p:cNvPr id="8" name="Platshållare för text 2"/>
          <p:cNvSpPr>
            <a:spLocks noGrp="1"/>
          </p:cNvSpPr>
          <p:nvPr>
            <p:ph type="body" sz="quarter" idx="11"/>
          </p:nvPr>
        </p:nvSpPr>
        <p:spPr>
          <a:xfrm>
            <a:off x="6342977" y="3155471"/>
            <a:ext cx="5196920" cy="2068259"/>
          </a:xfrm>
        </p:spPr>
        <p:txBody>
          <a:bodyPr/>
          <a:lstStyle/>
          <a:p>
            <a:r>
              <a:rPr lang="sv-SE" dirty="0" smtClean="0"/>
              <a:t>Johan Hedberg- </a:t>
            </a:r>
            <a:r>
              <a:rPr lang="sv-SE" sz="2800" dirty="0"/>
              <a:t>Enfo Zystems  </a:t>
            </a:r>
            <a:endParaRPr lang="sv-SE" dirty="0" smtClean="0"/>
          </a:p>
          <a:p>
            <a:r>
              <a:rPr lang="sv-SE" sz="2400" dirty="0"/>
              <a:t>MVP BizTalk</a:t>
            </a:r>
          </a:p>
          <a:p>
            <a:r>
              <a:rPr lang="sv-SE" sz="2400" dirty="0"/>
              <a:t>http://blogical.se/blogs/johan</a:t>
            </a:r>
          </a:p>
          <a:p>
            <a:r>
              <a:rPr lang="sv-SE" sz="2400" dirty="0" err="1"/>
              <a:t>Twitter</a:t>
            </a:r>
            <a:r>
              <a:rPr lang="sv-SE" sz="2400" dirty="0"/>
              <a:t>: @</a:t>
            </a:r>
            <a:r>
              <a:rPr lang="sv-SE" sz="2400" dirty="0" err="1"/>
              <a:t>JoHed</a:t>
            </a:r>
            <a:endParaRPr lang="sv-SE" sz="2400" dirty="0"/>
          </a:p>
          <a:p>
            <a:endParaRPr lang="sv-SE" sz="2400" dirty="0"/>
          </a:p>
        </p:txBody>
      </p:sp>
      <p:sp>
        <p:nvSpPr>
          <p:cNvPr id="4" name="Rectangle 3"/>
          <p:cNvSpPr/>
          <p:nvPr/>
        </p:nvSpPr>
        <p:spPr bwMode="auto">
          <a:xfrm>
            <a:off x="388188" y="5296619"/>
            <a:ext cx="5365631" cy="1414732"/>
          </a:xfrm>
          <a:prstGeom prst="rect">
            <a:avLst/>
          </a:prstGeom>
          <a:solidFill>
            <a:srgbClr val="4E91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sv-SE"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25012817"/>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688891" y="86877"/>
            <a:ext cx="4811073" cy="775888"/>
            <a:chOff x="1676885" y="5399583"/>
            <a:chExt cx="10025076" cy="1616333"/>
          </a:xfrm>
        </p:grpSpPr>
        <p:pic>
          <p:nvPicPr>
            <p:cNvPr id="5" name="Picture 2" descr="\\eventsql\dvd\Online_ART\DVD_Art_Sept-2-2010\Logos\BizTalk\BizTalk Server 2010\BizTalk_Server-2010_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85" y="5399583"/>
              <a:ext cx="9104848" cy="1616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ventsql\dvd\Online_ART\DVD_Art_Sept-2-2010\Logos\BizTalk\BizTalk Server 2006 R2\BizTalk Server 2006 R2 logo bl h.png"/>
            <p:cNvPicPr>
              <a:picLocks noChangeAspect="1" noChangeArrowheads="1"/>
            </p:cNvPicPr>
            <p:nvPr/>
          </p:nvPicPr>
          <p:blipFill rotWithShape="1">
            <a:blip r:embed="rId3">
              <a:extLst>
                <a:ext uri="{28A0092B-C50C-407E-A947-70E740481C1C}">
                  <a14:useLocalDpi xmlns:a14="http://schemas.microsoft.com/office/drawing/2010/main" val="0"/>
                </a:ext>
              </a:extLst>
            </a:blip>
            <a:srcRect l="89497" t="34332" r="-1026" b="-14907"/>
            <a:stretch/>
          </p:blipFill>
          <p:spPr bwMode="auto">
            <a:xfrm>
              <a:off x="10781732" y="6075054"/>
              <a:ext cx="920229" cy="89793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reeform 6"/>
          <p:cNvSpPr>
            <a:spLocks/>
          </p:cNvSpPr>
          <p:nvPr/>
        </p:nvSpPr>
        <p:spPr bwMode="auto">
          <a:xfrm>
            <a:off x="380901" y="954328"/>
            <a:ext cx="3656648" cy="173630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ctr"/>
          <a:lstStyle/>
          <a:p>
            <a:pPr algn="ctr"/>
            <a:endParaRPr lang="en-US" kern="0">
              <a:solidFill>
                <a:sysClr val="window" lastClr="FFFFFF"/>
              </a:solidFill>
            </a:endParaRPr>
          </a:p>
        </p:txBody>
      </p:sp>
      <p:sp>
        <p:nvSpPr>
          <p:cNvPr id="8" name="Freeform 6"/>
          <p:cNvSpPr>
            <a:spLocks/>
          </p:cNvSpPr>
          <p:nvPr/>
        </p:nvSpPr>
        <p:spPr bwMode="auto">
          <a:xfrm>
            <a:off x="4273009" y="954328"/>
            <a:ext cx="3656648" cy="173630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ctr"/>
          <a:lstStyle/>
          <a:p>
            <a:pPr algn="ctr"/>
            <a:endParaRPr lang="en-US" kern="0">
              <a:solidFill>
                <a:sysClr val="window" lastClr="FFFFFF"/>
              </a:solidFill>
            </a:endParaRPr>
          </a:p>
        </p:txBody>
      </p:sp>
      <p:sp>
        <p:nvSpPr>
          <p:cNvPr id="10" name="Rectangle 9"/>
          <p:cNvSpPr/>
          <p:nvPr/>
        </p:nvSpPr>
        <p:spPr>
          <a:xfrm>
            <a:off x="8165443" y="2692140"/>
            <a:ext cx="3819946" cy="4062630"/>
          </a:xfrm>
          <a:prstGeom prst="rect">
            <a:avLst/>
          </a:prstGeom>
        </p:spPr>
        <p:txBody>
          <a:bodyPr wrap="square" lIns="91279" tIns="45640" rIns="91279" bIns="45640">
            <a:spAutoFit/>
          </a:bodyPr>
          <a:lstStyle/>
          <a:p>
            <a:pPr marL="4763" indent="-4763" algn="ctr">
              <a:lnSpc>
                <a:spcPts val="2916"/>
              </a:lnSpc>
            </a:pPr>
            <a:r>
              <a:rPr lang="en-US" sz="2400" dirty="0">
                <a:solidFill>
                  <a:schemeClr val="accent1">
                    <a:alpha val="99000"/>
                  </a:schemeClr>
                </a:solidFill>
                <a:ea typeface="Segoe UI" pitchFamily="34" charset="0"/>
                <a:cs typeface="Segoe UI" pitchFamily="34" charset="0"/>
              </a:rPr>
              <a:t>Ready for the Cloud</a:t>
            </a:r>
          </a:p>
          <a:p>
            <a:pPr marL="237653" indent="-237653">
              <a:spcAft>
                <a:spcPts val="500"/>
              </a:spcAft>
              <a:buFont typeface="Arial" pitchFamily="34" charset="0"/>
              <a:buChar char="•"/>
            </a:pPr>
            <a:endParaRPr lang="en-US" sz="100" b="1" dirty="0">
              <a:solidFill>
                <a:schemeClr val="tx2"/>
              </a:solidFill>
            </a:endParaRPr>
          </a:p>
          <a:p>
            <a:pPr marL="237653" indent="-237653">
              <a:spcAft>
                <a:spcPts val="500"/>
              </a:spcAft>
              <a:buFont typeface="Arial" pitchFamily="34" charset="0"/>
              <a:buChar char="•"/>
            </a:pPr>
            <a:r>
              <a:rPr lang="en-US" sz="1100" b="1" dirty="0">
                <a:solidFill>
                  <a:schemeClr val="tx2"/>
                </a:solidFill>
              </a:rPr>
              <a:t>BizTalk Server on Windows Azure</a:t>
            </a:r>
          </a:p>
          <a:p>
            <a:pPr marL="380247" lvl="1" indent="-237653">
              <a:spcAft>
                <a:spcPts val="500"/>
              </a:spcAft>
              <a:buFont typeface="Arial" pitchFamily="34" charset="0"/>
              <a:buChar char="•"/>
            </a:pPr>
            <a:r>
              <a:rPr lang="en-US" sz="1100" dirty="0">
                <a:solidFill>
                  <a:schemeClr val="tx2"/>
                </a:solidFill>
              </a:rPr>
              <a:t>Enable running BizTalk Server on a Windows Azure virtual machine </a:t>
            </a:r>
          </a:p>
          <a:p>
            <a:pPr marL="380247" lvl="1" indent="-237653">
              <a:spcAft>
                <a:spcPts val="500"/>
              </a:spcAft>
              <a:buFont typeface="Arial" pitchFamily="34" charset="0"/>
              <a:buChar char="•"/>
            </a:pPr>
            <a:r>
              <a:rPr lang="en-US" sz="1100" dirty="0">
                <a:solidFill>
                  <a:schemeClr val="tx2"/>
                </a:solidFill>
              </a:rPr>
              <a:t>Enjoy the benefits of IaaS scale and elasticity</a:t>
            </a:r>
          </a:p>
          <a:p>
            <a:pPr marL="380247" lvl="1" indent="-237653">
              <a:spcAft>
                <a:spcPts val="500"/>
              </a:spcAft>
              <a:buFont typeface="Arial" pitchFamily="34" charset="0"/>
              <a:buChar char="•"/>
            </a:pPr>
            <a:r>
              <a:rPr lang="en-US" sz="1100" dirty="0">
                <a:solidFill>
                  <a:schemeClr val="tx2"/>
                </a:solidFill>
              </a:rPr>
              <a:t>Leverage Windows Azure services, such as Service Bus</a:t>
            </a:r>
          </a:p>
          <a:p>
            <a:pPr marL="237653" indent="-237653">
              <a:spcAft>
                <a:spcPts val="500"/>
              </a:spcAft>
              <a:buFont typeface="Arial" pitchFamily="34" charset="0"/>
              <a:buChar char="•"/>
            </a:pPr>
            <a:r>
              <a:rPr lang="en-US" sz="1100" b="1" dirty="0">
                <a:solidFill>
                  <a:schemeClr val="tx2"/>
                </a:solidFill>
              </a:rPr>
              <a:t>Extend on-premises solution to the cloud</a:t>
            </a:r>
          </a:p>
          <a:p>
            <a:pPr marL="380247" lvl="1" indent="-237653">
              <a:spcAft>
                <a:spcPts val="500"/>
              </a:spcAft>
              <a:buFont typeface="Arial" pitchFamily="34" charset="0"/>
              <a:buChar char="•"/>
            </a:pPr>
            <a:r>
              <a:rPr lang="en-US" sz="1100" dirty="0">
                <a:solidFill>
                  <a:schemeClr val="tx2"/>
                </a:solidFill>
              </a:rPr>
              <a:t>Easily extend your on-premises BizTalk Server solution to the cloud in a secure manner</a:t>
            </a:r>
          </a:p>
          <a:p>
            <a:pPr marL="380247" lvl="1" indent="-237653">
              <a:spcAft>
                <a:spcPts val="500"/>
              </a:spcAft>
              <a:buFont typeface="Arial" pitchFamily="34" charset="0"/>
              <a:buChar char="•"/>
            </a:pPr>
            <a:r>
              <a:rPr lang="en-US" sz="1100" dirty="0">
                <a:solidFill>
                  <a:schemeClr val="tx2"/>
                </a:solidFill>
              </a:rPr>
              <a:t>Tighter integration of on-premises BizTalk Server applications with Windows Azure Service Bus</a:t>
            </a:r>
          </a:p>
          <a:p>
            <a:pPr marL="237653" indent="-237653">
              <a:spcAft>
                <a:spcPts val="500"/>
              </a:spcAft>
              <a:buFont typeface="Arial" pitchFamily="34" charset="0"/>
              <a:buChar char="•"/>
            </a:pPr>
            <a:r>
              <a:rPr lang="en-US" sz="1100" b="1" dirty="0">
                <a:solidFill>
                  <a:schemeClr val="tx2"/>
                </a:solidFill>
              </a:rPr>
              <a:t>Improved Licensing</a:t>
            </a:r>
          </a:p>
          <a:p>
            <a:pPr marL="380247" lvl="1" indent="-237653">
              <a:spcAft>
                <a:spcPts val="500"/>
              </a:spcAft>
              <a:buFont typeface="Arial" pitchFamily="34" charset="0"/>
              <a:buChar char="•"/>
            </a:pPr>
            <a:r>
              <a:rPr lang="en-US" sz="1100" dirty="0">
                <a:solidFill>
                  <a:schemeClr val="tx2"/>
                </a:solidFill>
              </a:rPr>
              <a:t>Adjustments to licensing that are geared towards cloud hosting, including:</a:t>
            </a:r>
          </a:p>
          <a:p>
            <a:pPr marL="380247" lvl="1" indent="-237653">
              <a:spcAft>
                <a:spcPts val="500"/>
              </a:spcAft>
              <a:buFont typeface="Arial" pitchFamily="34" charset="0"/>
              <a:buChar char="•"/>
            </a:pPr>
            <a:r>
              <a:rPr lang="en-US" sz="1100" dirty="0">
                <a:solidFill>
                  <a:schemeClr val="tx2"/>
                </a:solidFill>
              </a:rPr>
              <a:t>Purchase from a hoster on a monthly basis (SPLA)</a:t>
            </a:r>
          </a:p>
          <a:p>
            <a:pPr marL="380247" lvl="1" indent="-237653">
              <a:spcAft>
                <a:spcPts val="500"/>
              </a:spcAft>
              <a:buFont typeface="Arial" pitchFamily="34" charset="0"/>
              <a:buChar char="•"/>
            </a:pPr>
            <a:r>
              <a:rPr lang="en-US" sz="1100" dirty="0">
                <a:solidFill>
                  <a:schemeClr val="tx2"/>
                </a:solidFill>
              </a:rPr>
              <a:t>Register your existing license with a hoster (License Mobility)</a:t>
            </a:r>
          </a:p>
        </p:txBody>
      </p:sp>
      <p:sp>
        <p:nvSpPr>
          <p:cNvPr id="11" name="Freeform 6"/>
          <p:cNvSpPr>
            <a:spLocks/>
          </p:cNvSpPr>
          <p:nvPr/>
        </p:nvSpPr>
        <p:spPr bwMode="auto">
          <a:xfrm>
            <a:off x="8165441" y="954328"/>
            <a:ext cx="3656648" cy="173630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ctr"/>
          <a:lstStyle/>
          <a:p>
            <a:pPr algn="ctr"/>
            <a:endParaRPr lang="en-US" kern="0">
              <a:solidFill>
                <a:sysClr val="window" lastClr="FFFFFF"/>
              </a:solidFill>
            </a:endParaRPr>
          </a:p>
        </p:txBody>
      </p:sp>
      <p:sp>
        <p:nvSpPr>
          <p:cNvPr id="12" name="Rectangle 11"/>
          <p:cNvSpPr/>
          <p:nvPr/>
        </p:nvSpPr>
        <p:spPr>
          <a:xfrm>
            <a:off x="309713" y="2692140"/>
            <a:ext cx="3723357" cy="3659956"/>
          </a:xfrm>
          <a:prstGeom prst="rect">
            <a:avLst/>
          </a:prstGeom>
        </p:spPr>
        <p:txBody>
          <a:bodyPr wrap="square" lIns="91279" tIns="45640" rIns="91279" bIns="45640">
            <a:spAutoFit/>
          </a:bodyPr>
          <a:lstStyle/>
          <a:p>
            <a:pPr marL="4763" indent="-4763" algn="ctr">
              <a:lnSpc>
                <a:spcPts val="2916"/>
              </a:lnSpc>
            </a:pPr>
            <a:r>
              <a:rPr lang="en-US" sz="2400" dirty="0">
                <a:solidFill>
                  <a:schemeClr val="accent1">
                    <a:alpha val="99000"/>
                  </a:schemeClr>
                </a:solidFill>
                <a:ea typeface="Segoe UI" pitchFamily="34" charset="0"/>
                <a:cs typeface="Segoe UI" pitchFamily="34" charset="0"/>
              </a:rPr>
              <a:t>Platform Support</a:t>
            </a:r>
            <a:endParaRPr lang="en-US" sz="1100" dirty="0">
              <a:solidFill>
                <a:schemeClr val="tx2"/>
              </a:solidFill>
            </a:endParaRPr>
          </a:p>
          <a:p>
            <a:pPr marL="237653" indent="-237653">
              <a:spcAft>
                <a:spcPts val="500"/>
              </a:spcAft>
              <a:buFont typeface="Arial" pitchFamily="34" charset="0"/>
              <a:buChar char="•"/>
            </a:pPr>
            <a:endParaRPr lang="en-US" sz="100" b="1" dirty="0">
              <a:solidFill>
                <a:schemeClr val="tx2"/>
              </a:solidFill>
            </a:endParaRPr>
          </a:p>
          <a:p>
            <a:pPr marL="237653" indent="-237653">
              <a:spcAft>
                <a:spcPts val="500"/>
              </a:spcAft>
              <a:buFont typeface="Arial" pitchFamily="34" charset="0"/>
              <a:buChar char="•"/>
            </a:pPr>
            <a:r>
              <a:rPr lang="en-US" sz="1100" b="1" dirty="0">
                <a:solidFill>
                  <a:schemeClr val="tx2"/>
                </a:solidFill>
              </a:rPr>
              <a:t>New Platforms and Infrastructure</a:t>
            </a:r>
          </a:p>
          <a:p>
            <a:pPr marL="380247" lvl="1" indent="-237653">
              <a:spcAft>
                <a:spcPts val="500"/>
              </a:spcAft>
              <a:buFont typeface="Arial" pitchFamily="34" charset="0"/>
              <a:buChar char="•"/>
            </a:pPr>
            <a:r>
              <a:rPr lang="en-US" sz="1100" dirty="0">
                <a:solidFill>
                  <a:schemeClr val="tx2"/>
                </a:solidFill>
              </a:rPr>
              <a:t>Windows Server 8</a:t>
            </a:r>
          </a:p>
          <a:p>
            <a:pPr marL="380247" lvl="1" indent="-237653">
              <a:spcAft>
                <a:spcPts val="500"/>
              </a:spcAft>
              <a:buFont typeface="Arial" pitchFamily="34" charset="0"/>
              <a:buChar char="•"/>
            </a:pPr>
            <a:r>
              <a:rPr lang="en-US" sz="1100" dirty="0">
                <a:solidFill>
                  <a:schemeClr val="tx2"/>
                </a:solidFill>
              </a:rPr>
              <a:t>SQL Server 2012 (“Denali”)</a:t>
            </a:r>
          </a:p>
          <a:p>
            <a:pPr marL="380247" lvl="1" indent="-237653">
              <a:spcAft>
                <a:spcPts val="500"/>
              </a:spcAft>
              <a:buFont typeface="Arial" pitchFamily="34" charset="0"/>
              <a:buChar char="•"/>
            </a:pPr>
            <a:r>
              <a:rPr lang="en-US" sz="1100" dirty="0">
                <a:solidFill>
                  <a:schemeClr val="tx2"/>
                </a:solidFill>
              </a:rPr>
              <a:t>Continued support for Windows Server 2008 R2, SQL Server 2008 R2</a:t>
            </a:r>
          </a:p>
          <a:p>
            <a:pPr marL="237653" indent="-237653">
              <a:spcAft>
                <a:spcPts val="500"/>
              </a:spcAft>
              <a:buFont typeface="Arial" pitchFamily="34" charset="0"/>
              <a:buChar char="•"/>
            </a:pPr>
            <a:r>
              <a:rPr lang="en-US" sz="1100" b="1" dirty="0">
                <a:solidFill>
                  <a:schemeClr val="tx2"/>
                </a:solidFill>
              </a:rPr>
              <a:t>Increased Developer and IT Productivity</a:t>
            </a:r>
          </a:p>
          <a:p>
            <a:pPr marL="380247" lvl="1" indent="-237653">
              <a:spcAft>
                <a:spcPts val="500"/>
              </a:spcAft>
              <a:buFont typeface="Arial" pitchFamily="34" charset="0"/>
              <a:buChar char="•"/>
            </a:pPr>
            <a:r>
              <a:rPr lang="nl-NL" sz="1100" dirty="0">
                <a:solidFill>
                  <a:schemeClr val="tx2"/>
                </a:solidFill>
              </a:rPr>
              <a:t>Visual Studio 11 and Windows 8 to develop solutions</a:t>
            </a:r>
          </a:p>
          <a:p>
            <a:pPr marL="380247" lvl="1" indent="-237653">
              <a:spcAft>
                <a:spcPts val="500"/>
              </a:spcAft>
              <a:buFont typeface="Arial" pitchFamily="34" charset="0"/>
              <a:buChar char="•"/>
            </a:pPr>
            <a:r>
              <a:rPr lang="en-US" sz="1100" dirty="0">
                <a:solidFill>
                  <a:schemeClr val="tx2"/>
                </a:solidFill>
              </a:rPr>
              <a:t>In-place migration from BizTalk Server 2010</a:t>
            </a:r>
          </a:p>
          <a:p>
            <a:pPr marL="237653" indent="-237653">
              <a:spcAft>
                <a:spcPts val="500"/>
              </a:spcAft>
              <a:buFont typeface="Arial" pitchFamily="34" charset="0"/>
              <a:buChar char="•"/>
            </a:pPr>
            <a:r>
              <a:rPr lang="en-US" sz="1100" b="1" dirty="0">
                <a:solidFill>
                  <a:schemeClr val="tx2"/>
                </a:solidFill>
              </a:rPr>
              <a:t>Extended Platform Integration</a:t>
            </a:r>
          </a:p>
          <a:p>
            <a:pPr marL="380247" lvl="1" indent="-237653">
              <a:spcAft>
                <a:spcPts val="500"/>
              </a:spcAft>
              <a:buFont typeface="Arial" pitchFamily="34" charset="0"/>
              <a:buChar char="•"/>
            </a:pPr>
            <a:r>
              <a:rPr lang="en-US" sz="1100" dirty="0">
                <a:solidFill>
                  <a:schemeClr val="tx2"/>
                </a:solidFill>
              </a:rPr>
              <a:t>DB2 client connectivity to SQL Server, </a:t>
            </a:r>
            <a:br>
              <a:rPr lang="en-US" sz="1100" dirty="0">
                <a:solidFill>
                  <a:schemeClr val="tx2"/>
                </a:solidFill>
              </a:rPr>
            </a:br>
            <a:r>
              <a:rPr lang="en-US" sz="1100" dirty="0">
                <a:solidFill>
                  <a:schemeClr val="tx2"/>
                </a:solidFill>
              </a:rPr>
              <a:t>conversion of commands to T-SQL, </a:t>
            </a:r>
            <a:br>
              <a:rPr lang="en-US" sz="1100" dirty="0">
                <a:solidFill>
                  <a:schemeClr val="tx2"/>
                </a:solidFill>
              </a:rPr>
            </a:br>
            <a:r>
              <a:rPr lang="en-US" sz="1100" dirty="0">
                <a:solidFill>
                  <a:schemeClr val="tx2"/>
                </a:solidFill>
              </a:rPr>
              <a:t>migration of packages to stored procedures</a:t>
            </a:r>
          </a:p>
          <a:p>
            <a:pPr marL="380247" lvl="1" indent="-237653">
              <a:spcAft>
                <a:spcPts val="500"/>
              </a:spcAft>
              <a:buFont typeface="Arial" pitchFamily="34" charset="0"/>
              <a:buChar char="•"/>
            </a:pPr>
            <a:r>
              <a:rPr lang="en-US" sz="1100" dirty="0">
                <a:solidFill>
                  <a:schemeClr val="tx2"/>
                </a:solidFill>
              </a:rPr>
              <a:t>Adapter connectivity to new data sources, including IBM Informix V11 and IBM IMS/DB V11</a:t>
            </a:r>
          </a:p>
        </p:txBody>
      </p:sp>
      <p:pic>
        <p:nvPicPr>
          <p:cNvPr id="13" name="Picture 30" descr="server"/>
          <p:cNvPicPr>
            <a:picLocks noChangeAspect="1" noChangeArrowheads="1"/>
          </p:cNvPicPr>
          <p:nvPr/>
        </p:nvPicPr>
        <p:blipFill>
          <a:blip r:embed="rId4"/>
          <a:srcRect/>
          <a:stretch>
            <a:fillRect/>
          </a:stretch>
        </p:blipFill>
        <p:spPr bwMode="auto">
          <a:xfrm>
            <a:off x="5131582" y="1044988"/>
            <a:ext cx="1925665" cy="1554978"/>
          </a:xfrm>
          <a:prstGeom prst="rect">
            <a:avLst/>
          </a:prstGeom>
          <a:noFill/>
          <a:ln w="9525">
            <a:noFill/>
            <a:miter lim="800000"/>
            <a:headEnd/>
            <a:tailEnd/>
          </a:ln>
        </p:spPr>
      </p:pic>
      <p:pic>
        <p:nvPicPr>
          <p:cNvPr id="14" name="Picture 2" descr="C:\Program Files\Microsoft Resource DVD Artwork\DVD_ART\Artwork_Imagery\Shapes and Graphics\Internet Cloud\cloud internet.png"/>
          <p:cNvPicPr>
            <a:picLocks noChangeAspect="1" noChangeArrowheads="1"/>
          </p:cNvPicPr>
          <p:nvPr/>
        </p:nvPicPr>
        <p:blipFill>
          <a:blip r:embed="rId5"/>
          <a:srcRect/>
          <a:stretch>
            <a:fillRect/>
          </a:stretch>
        </p:blipFill>
        <p:spPr bwMode="auto">
          <a:xfrm flipH="1">
            <a:off x="9231323" y="1204476"/>
            <a:ext cx="1524915" cy="1236029"/>
          </a:xfrm>
          <a:prstGeom prst="rect">
            <a:avLst/>
          </a:prstGeom>
          <a:noFill/>
          <a:ln w="9525">
            <a:noFill/>
            <a:miter lim="800000"/>
            <a:headEnd/>
            <a:tailEnd/>
          </a:ln>
          <a:effectLst/>
        </p:spPr>
      </p:pic>
      <p:pic>
        <p:nvPicPr>
          <p:cNvPr id="15" name="Picture 39" descr="agility"/>
          <p:cNvPicPr>
            <a:picLocks noChangeAspect="1" noChangeArrowheads="1"/>
          </p:cNvPicPr>
          <p:nvPr/>
        </p:nvPicPr>
        <p:blipFill>
          <a:blip r:embed="rId6"/>
          <a:srcRect/>
          <a:stretch>
            <a:fillRect/>
          </a:stretch>
        </p:blipFill>
        <p:spPr bwMode="auto">
          <a:xfrm>
            <a:off x="1057719" y="1277393"/>
            <a:ext cx="2303012" cy="1163098"/>
          </a:xfrm>
          <a:prstGeom prst="rect">
            <a:avLst/>
          </a:prstGeom>
          <a:noFill/>
          <a:ln w="9525">
            <a:noFill/>
            <a:miter lim="800000"/>
            <a:headEnd/>
            <a:tailEnd/>
          </a:ln>
        </p:spPr>
      </p:pic>
      <p:sp>
        <p:nvSpPr>
          <p:cNvPr id="16" name="Rectangle 15"/>
          <p:cNvSpPr/>
          <p:nvPr/>
        </p:nvSpPr>
        <p:spPr>
          <a:xfrm>
            <a:off x="4273011" y="2692142"/>
            <a:ext cx="3819946" cy="3426418"/>
          </a:xfrm>
          <a:prstGeom prst="rect">
            <a:avLst/>
          </a:prstGeom>
        </p:spPr>
        <p:txBody>
          <a:bodyPr wrap="square" lIns="91279" tIns="45640" rIns="91279" bIns="45640">
            <a:spAutoFit/>
          </a:bodyPr>
          <a:lstStyle/>
          <a:p>
            <a:pPr marL="4763" indent="-4763" algn="ctr">
              <a:lnSpc>
                <a:spcPts val="2916"/>
              </a:lnSpc>
            </a:pPr>
            <a:r>
              <a:rPr lang="en-US" sz="2400" dirty="0">
                <a:solidFill>
                  <a:schemeClr val="accent1">
                    <a:alpha val="99000"/>
                  </a:schemeClr>
                </a:solidFill>
                <a:ea typeface="Segoe UI" pitchFamily="34" charset="0"/>
                <a:cs typeface="Segoe UI" pitchFamily="34" charset="0"/>
              </a:rPr>
              <a:t>Improved B2B</a:t>
            </a:r>
          </a:p>
          <a:p>
            <a:pPr marL="237653" indent="-237653">
              <a:spcAft>
                <a:spcPts val="500"/>
              </a:spcAft>
              <a:buFont typeface="Arial" pitchFamily="34" charset="0"/>
              <a:buChar char="•"/>
            </a:pPr>
            <a:endParaRPr lang="en-US" sz="100" b="1" dirty="0">
              <a:solidFill>
                <a:schemeClr val="tx2"/>
              </a:solidFill>
            </a:endParaRPr>
          </a:p>
          <a:p>
            <a:pPr marL="237653" indent="-237653">
              <a:spcAft>
                <a:spcPts val="500"/>
              </a:spcAft>
              <a:buFont typeface="Arial" pitchFamily="34" charset="0"/>
              <a:buChar char="•"/>
            </a:pPr>
            <a:r>
              <a:rPr lang="en-US" sz="1100" b="1" dirty="0">
                <a:solidFill>
                  <a:schemeClr val="tx2"/>
                </a:solidFill>
              </a:rPr>
              <a:t>Agile Response to Industry Standards </a:t>
            </a:r>
          </a:p>
          <a:p>
            <a:pPr marL="380247" lvl="1" indent="-237653">
              <a:spcAft>
                <a:spcPts val="500"/>
              </a:spcAft>
              <a:buFont typeface="Arial" pitchFamily="34" charset="0"/>
              <a:buChar char="•"/>
            </a:pPr>
            <a:r>
              <a:rPr lang="en-US" sz="1100" dirty="0">
                <a:solidFill>
                  <a:schemeClr val="tx2"/>
                </a:solidFill>
              </a:rPr>
              <a:t>Regular updates to schemas, accelerators certifications and adapters. Highlights include:</a:t>
            </a:r>
          </a:p>
          <a:p>
            <a:pPr marL="380247" lvl="1" indent="-237653">
              <a:spcAft>
                <a:spcPts val="500"/>
              </a:spcAft>
              <a:buFont typeface="Arial" pitchFamily="34" charset="0"/>
              <a:buChar char="•"/>
            </a:pPr>
            <a:r>
              <a:rPr lang="en-US" sz="1100" dirty="0">
                <a:solidFill>
                  <a:schemeClr val="tx2"/>
                </a:solidFill>
              </a:rPr>
              <a:t>Healthcare: HIPPA 5010 extensions: 2777CA, 999, HL7 2.5.1</a:t>
            </a:r>
          </a:p>
          <a:p>
            <a:pPr marL="380247" lvl="1" indent="-237653">
              <a:spcAft>
                <a:spcPts val="500"/>
              </a:spcAft>
              <a:buFont typeface="Arial" pitchFamily="34" charset="0"/>
              <a:buChar char="•"/>
            </a:pPr>
            <a:r>
              <a:rPr lang="en-US" sz="1100" dirty="0">
                <a:solidFill>
                  <a:schemeClr val="tx2"/>
                </a:solidFill>
              </a:rPr>
              <a:t>Finance: SWIFT SRG 2011 support, SWIFT SRG 2012, </a:t>
            </a:r>
            <a:r>
              <a:rPr lang="en-US" sz="1100" dirty="0" err="1">
                <a:solidFill>
                  <a:schemeClr val="tx2"/>
                </a:solidFill>
              </a:rPr>
              <a:t>SWIFTNet</a:t>
            </a:r>
            <a:r>
              <a:rPr lang="en-US" sz="1100" dirty="0">
                <a:solidFill>
                  <a:schemeClr val="tx2"/>
                </a:solidFill>
              </a:rPr>
              <a:t> 7.0 (new messaging platform)</a:t>
            </a:r>
          </a:p>
          <a:p>
            <a:pPr marL="237653" indent="-237653">
              <a:spcAft>
                <a:spcPts val="500"/>
              </a:spcAft>
              <a:buFont typeface="Arial" pitchFamily="34" charset="0"/>
              <a:buChar char="•"/>
            </a:pPr>
            <a:r>
              <a:rPr lang="en-US" sz="1100" b="1" dirty="0">
                <a:solidFill>
                  <a:schemeClr val="tx2"/>
                </a:solidFill>
              </a:rPr>
              <a:t>Improved Performance and Scalability</a:t>
            </a:r>
          </a:p>
          <a:p>
            <a:pPr marL="380247" lvl="1" indent="-237653">
              <a:spcAft>
                <a:spcPts val="500"/>
              </a:spcAft>
              <a:buFont typeface="Arial" pitchFamily="34" charset="0"/>
              <a:buChar char="•"/>
            </a:pPr>
            <a:r>
              <a:rPr lang="en-US" sz="1100" dirty="0">
                <a:solidFill>
                  <a:schemeClr val="tx2"/>
                </a:solidFill>
              </a:rPr>
              <a:t>HL7 MLLP adapter performance improvements</a:t>
            </a:r>
          </a:p>
          <a:p>
            <a:pPr marL="380247" lvl="1" indent="-237653">
              <a:spcAft>
                <a:spcPts val="500"/>
              </a:spcAft>
              <a:buFont typeface="Arial" pitchFamily="34" charset="0"/>
              <a:buChar char="•"/>
            </a:pPr>
            <a:r>
              <a:rPr lang="en-US" sz="1100" dirty="0">
                <a:solidFill>
                  <a:schemeClr val="tx2"/>
                </a:solidFill>
              </a:rPr>
              <a:t>Better performance with ordered send ports</a:t>
            </a:r>
          </a:p>
          <a:p>
            <a:pPr marL="380247" lvl="1" indent="-237653">
              <a:spcAft>
                <a:spcPts val="500"/>
              </a:spcAft>
              <a:buFont typeface="Arial" pitchFamily="34" charset="0"/>
              <a:buChar char="•"/>
            </a:pPr>
            <a:r>
              <a:rPr lang="en-US" sz="1100" dirty="0">
                <a:solidFill>
                  <a:schemeClr val="tx2"/>
                </a:solidFill>
              </a:rPr>
              <a:t>Enhanced scale out configuration with multiple hosts</a:t>
            </a:r>
          </a:p>
          <a:p>
            <a:pPr marL="380247" lvl="1" indent="-237653">
              <a:spcAft>
                <a:spcPts val="500"/>
              </a:spcAft>
              <a:buFont typeface="Arial" pitchFamily="34" charset="0"/>
              <a:buChar char="•"/>
            </a:pPr>
            <a:r>
              <a:rPr lang="en-US" sz="1100" dirty="0">
                <a:solidFill>
                  <a:schemeClr val="tx2"/>
                </a:solidFill>
              </a:rPr>
              <a:t>Expanded adapter options for faster batch processing</a:t>
            </a:r>
          </a:p>
        </p:txBody>
      </p:sp>
    </p:spTree>
    <p:extLst>
      <p:ext uri="{BB962C8B-B14F-4D97-AF65-F5344CB8AC3E}">
        <p14:creationId xmlns:p14="http://schemas.microsoft.com/office/powerpoint/2010/main" val="8128875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TextBox 3"/>
          <p:cNvSpPr txBox="1"/>
          <p:nvPr/>
        </p:nvSpPr>
        <p:spPr>
          <a:xfrm>
            <a:off x="819167" y="2535298"/>
            <a:ext cx="2765822" cy="723275"/>
          </a:xfrm>
          <a:prstGeom prst="rect">
            <a:avLst/>
          </a:prstGeom>
          <a:noFill/>
        </p:spPr>
        <p:txBody>
          <a:bodyPr wrap="none" lIns="0" tIns="0" rIns="0" bIns="0" rtlCol="0">
            <a:spAutoFit/>
          </a:bodyPr>
          <a:lstStyle/>
          <a:p>
            <a:r>
              <a:rPr lang="en-US" sz="2000" b="1" dirty="0">
                <a:solidFill>
                  <a:schemeClr val="accent1"/>
                </a:solidFill>
                <a:latin typeface="+mj-lt"/>
              </a:rPr>
              <a:t>11/2010</a:t>
            </a:r>
            <a:r>
              <a:rPr lang="en-US" sz="2700" b="1" dirty="0">
                <a:solidFill>
                  <a:schemeClr val="accent1"/>
                </a:solidFill>
                <a:latin typeface="+mj-lt"/>
              </a:rPr>
              <a:t/>
            </a:r>
            <a:br>
              <a:rPr lang="en-US" sz="2700" b="1" dirty="0">
                <a:solidFill>
                  <a:schemeClr val="accent1"/>
                </a:solidFill>
                <a:latin typeface="+mj-lt"/>
              </a:rPr>
            </a:br>
            <a:r>
              <a:rPr lang="en-US" sz="2700" b="1" dirty="0">
                <a:solidFill>
                  <a:schemeClr val="accent1"/>
                </a:solidFill>
                <a:latin typeface="+mj-lt"/>
              </a:rPr>
              <a:t>BizTalk Server 2010</a:t>
            </a:r>
          </a:p>
        </p:txBody>
      </p:sp>
      <p:sp>
        <p:nvSpPr>
          <p:cNvPr id="5" name="TextBox 4"/>
          <p:cNvSpPr txBox="1"/>
          <p:nvPr/>
        </p:nvSpPr>
        <p:spPr>
          <a:xfrm>
            <a:off x="8351647" y="2441893"/>
            <a:ext cx="3230693" cy="415498"/>
          </a:xfrm>
          <a:prstGeom prst="rect">
            <a:avLst/>
          </a:prstGeom>
          <a:noFill/>
        </p:spPr>
        <p:txBody>
          <a:bodyPr wrap="none" lIns="0" tIns="0" rIns="0" bIns="0" rtlCol="0">
            <a:spAutoFit/>
          </a:bodyPr>
          <a:lstStyle/>
          <a:p>
            <a:r>
              <a:rPr lang="en-US" sz="2700" b="1" dirty="0">
                <a:solidFill>
                  <a:schemeClr val="accent1"/>
                </a:solidFill>
                <a:latin typeface="+mj-lt"/>
              </a:rPr>
              <a:t>BizTalk Server 2010 R2</a:t>
            </a:r>
          </a:p>
        </p:txBody>
      </p:sp>
      <p:sp>
        <p:nvSpPr>
          <p:cNvPr id="7" name="Oval 6"/>
          <p:cNvSpPr/>
          <p:nvPr/>
        </p:nvSpPr>
        <p:spPr bwMode="auto">
          <a:xfrm>
            <a:off x="1523492" y="2220035"/>
            <a:ext cx="302139" cy="301256"/>
          </a:xfrm>
          <a:prstGeom prst="ellipse">
            <a:avLst/>
          </a:prstGeom>
          <a:noFill/>
          <a:ln w="19050">
            <a:solidFill>
              <a:schemeClr val="accent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endParaRPr lang="en-US" sz="1500" dirty="0">
              <a:ln>
                <a:solidFill>
                  <a:schemeClr val="accent1"/>
                </a:solidFill>
              </a:ln>
              <a:noFill/>
            </a:endParaRPr>
          </a:p>
        </p:txBody>
      </p:sp>
      <p:cxnSp>
        <p:nvCxnSpPr>
          <p:cNvPr id="8" name="Elbow Connector 7"/>
          <p:cNvCxnSpPr/>
          <p:nvPr/>
        </p:nvCxnSpPr>
        <p:spPr>
          <a:xfrm rot="10800000">
            <a:off x="488939" y="2370675"/>
            <a:ext cx="1034553" cy="1"/>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8901028" y="2948925"/>
            <a:ext cx="302139" cy="301256"/>
          </a:xfrm>
          <a:prstGeom prst="ellipse">
            <a:avLst/>
          </a:prstGeom>
          <a:noFill/>
          <a:ln w="19050">
            <a:solidFill>
              <a:schemeClr val="accent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endParaRPr lang="en-US" sz="1500" dirty="0">
              <a:ln>
                <a:solidFill>
                  <a:schemeClr val="accent1"/>
                </a:solidFill>
              </a:ln>
              <a:noFill/>
            </a:endParaRPr>
          </a:p>
        </p:txBody>
      </p:sp>
      <p:cxnSp>
        <p:nvCxnSpPr>
          <p:cNvPr id="10" name="Elbow Connector 9"/>
          <p:cNvCxnSpPr/>
          <p:nvPr/>
        </p:nvCxnSpPr>
        <p:spPr>
          <a:xfrm rot="10800000">
            <a:off x="3960099" y="2076732"/>
            <a:ext cx="1861451" cy="1140692"/>
          </a:xfrm>
          <a:prstGeom prst="bentConnector3">
            <a:avLst>
              <a:gd name="adj1" fmla="val 100698"/>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7" idx="0"/>
          </p:cNvCxnSpPr>
          <p:nvPr/>
        </p:nvCxnSpPr>
        <p:spPr>
          <a:xfrm rot="10800000" flipV="1">
            <a:off x="1674547" y="1933447"/>
            <a:ext cx="2134467" cy="286599"/>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20" idx="0"/>
          </p:cNvCxnSpPr>
          <p:nvPr/>
        </p:nvCxnSpPr>
        <p:spPr>
          <a:xfrm rot="10800000">
            <a:off x="5972605" y="3066799"/>
            <a:ext cx="2928408" cy="10583"/>
          </a:xfrm>
          <a:prstGeom prst="bentConnector4">
            <a:avLst>
              <a:gd name="adj1" fmla="val 29949"/>
              <a:gd name="adj2" fmla="val 7756717"/>
            </a:avLst>
          </a:prstGeom>
          <a:ln>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3809029" y="1775476"/>
            <a:ext cx="302139" cy="301256"/>
          </a:xfrm>
          <a:prstGeom prst="ellipse">
            <a:avLst/>
          </a:prstGeom>
          <a:noFill/>
          <a:ln w="19050">
            <a:solidFill>
              <a:schemeClr val="accent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endParaRPr lang="en-US" sz="1500" dirty="0">
              <a:ln>
                <a:solidFill>
                  <a:schemeClr val="accent1"/>
                </a:solidFill>
              </a:ln>
              <a:noFill/>
            </a:endParaRPr>
          </a:p>
        </p:txBody>
      </p:sp>
      <p:sp>
        <p:nvSpPr>
          <p:cNvPr id="17" name="TextBox 16"/>
          <p:cNvSpPr txBox="1"/>
          <p:nvPr/>
        </p:nvSpPr>
        <p:spPr>
          <a:xfrm>
            <a:off x="2833598" y="1057333"/>
            <a:ext cx="2909451" cy="723275"/>
          </a:xfrm>
          <a:prstGeom prst="rect">
            <a:avLst/>
          </a:prstGeom>
          <a:noFill/>
        </p:spPr>
        <p:txBody>
          <a:bodyPr wrap="none" lIns="0" tIns="0" rIns="0" bIns="0" rtlCol="0">
            <a:spAutoFit/>
          </a:bodyPr>
          <a:lstStyle/>
          <a:p>
            <a:r>
              <a:rPr lang="en-US" sz="2000" b="1" dirty="0">
                <a:solidFill>
                  <a:schemeClr val="accent1"/>
                </a:solidFill>
                <a:latin typeface="+mj-lt"/>
              </a:rPr>
              <a:t>5/2011</a:t>
            </a:r>
            <a:r>
              <a:rPr lang="en-US" sz="2700" b="1" dirty="0">
                <a:solidFill>
                  <a:schemeClr val="accent1"/>
                </a:solidFill>
                <a:latin typeface="+mj-lt"/>
              </a:rPr>
              <a:t/>
            </a:r>
            <a:br>
              <a:rPr lang="en-US" sz="2700" b="1" dirty="0">
                <a:solidFill>
                  <a:schemeClr val="accent1"/>
                </a:solidFill>
                <a:latin typeface="+mj-lt"/>
              </a:rPr>
            </a:br>
            <a:r>
              <a:rPr lang="en-US" sz="2700" b="1" dirty="0">
                <a:solidFill>
                  <a:schemeClr val="accent1"/>
                </a:solidFill>
                <a:latin typeface="+mj-lt"/>
              </a:rPr>
              <a:t>Cumulative Updates</a:t>
            </a:r>
          </a:p>
        </p:txBody>
      </p:sp>
      <p:sp>
        <p:nvSpPr>
          <p:cNvPr id="20" name="Oval 19"/>
          <p:cNvSpPr/>
          <p:nvPr/>
        </p:nvSpPr>
        <p:spPr bwMode="auto">
          <a:xfrm>
            <a:off x="5821550" y="3066796"/>
            <a:ext cx="302139" cy="301256"/>
          </a:xfrm>
          <a:prstGeom prst="ellipse">
            <a:avLst/>
          </a:prstGeom>
          <a:noFill/>
          <a:ln w="19050">
            <a:solidFill>
              <a:schemeClr val="accent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44" tIns="38014" rIns="76044" bIns="38014" numCol="1" rtlCol="0" anchor="ctr" anchorCtr="0" compatLnSpc="1">
            <a:prstTxWarp prst="textNoShape">
              <a:avLst/>
            </a:prstTxWarp>
          </a:bodyPr>
          <a:lstStyle/>
          <a:p>
            <a:pPr algn="ctr" defTabSz="760243"/>
            <a:endParaRPr lang="en-US" sz="1500" dirty="0">
              <a:ln>
                <a:solidFill>
                  <a:schemeClr val="accent1"/>
                </a:solidFill>
              </a:ln>
              <a:noFill/>
            </a:endParaRPr>
          </a:p>
        </p:txBody>
      </p:sp>
      <p:sp>
        <p:nvSpPr>
          <p:cNvPr id="21" name="TextBox 20"/>
          <p:cNvSpPr txBox="1"/>
          <p:nvPr/>
        </p:nvSpPr>
        <p:spPr>
          <a:xfrm>
            <a:off x="5001890" y="3481705"/>
            <a:ext cx="2616422" cy="415498"/>
          </a:xfrm>
          <a:prstGeom prst="rect">
            <a:avLst/>
          </a:prstGeom>
          <a:noFill/>
        </p:spPr>
        <p:txBody>
          <a:bodyPr wrap="none" lIns="0" tIns="0" rIns="0" bIns="0" rtlCol="0">
            <a:spAutoFit/>
          </a:bodyPr>
          <a:lstStyle/>
          <a:p>
            <a:r>
              <a:rPr lang="en-US" sz="2700" b="1" dirty="0">
                <a:solidFill>
                  <a:schemeClr val="accent1"/>
                </a:solidFill>
                <a:latin typeface="+mj-lt"/>
              </a:rPr>
              <a:t>Windows Server 8</a:t>
            </a:r>
            <a:endParaRPr lang="en-US" sz="3300" b="1" dirty="0">
              <a:solidFill>
                <a:schemeClr val="accent1"/>
              </a:solidFill>
              <a:latin typeface="+mj-lt"/>
            </a:endParaRPr>
          </a:p>
        </p:txBody>
      </p:sp>
      <p:sp>
        <p:nvSpPr>
          <p:cNvPr id="55" name="TextBox 54"/>
          <p:cNvSpPr txBox="1"/>
          <p:nvPr/>
        </p:nvSpPr>
        <p:spPr>
          <a:xfrm>
            <a:off x="6385994" y="2392927"/>
            <a:ext cx="1176565" cy="307777"/>
          </a:xfrm>
          <a:prstGeom prst="rect">
            <a:avLst/>
          </a:prstGeom>
          <a:noFill/>
        </p:spPr>
        <p:txBody>
          <a:bodyPr wrap="none" lIns="0" tIns="0" rIns="0" bIns="0" rtlCol="0">
            <a:spAutoFit/>
          </a:bodyPr>
          <a:lstStyle/>
          <a:p>
            <a:r>
              <a:rPr lang="en-US" sz="2000" b="1" dirty="0">
                <a:solidFill>
                  <a:schemeClr val="accent1"/>
                </a:solidFill>
                <a:latin typeface="+mj-lt"/>
              </a:rPr>
              <a:t>+6 months</a:t>
            </a:r>
          </a:p>
        </p:txBody>
      </p:sp>
      <p:sp>
        <p:nvSpPr>
          <p:cNvPr id="56" name="Rectangle 55"/>
          <p:cNvSpPr/>
          <p:nvPr/>
        </p:nvSpPr>
        <p:spPr>
          <a:xfrm>
            <a:off x="272601" y="4917398"/>
            <a:ext cx="11400008" cy="674010"/>
          </a:xfrm>
          <a:prstGeom prst="rect">
            <a:avLst/>
          </a:prstGeom>
          <a:noFill/>
        </p:spPr>
        <p:txBody>
          <a:bodyPr wrap="square" lIns="118623" tIns="59309" rIns="118623" bIns="59309" rtlCol="0">
            <a:spAutoFit/>
          </a:bodyPr>
          <a:lstStyle/>
          <a:p>
            <a:pPr defTabSz="608318">
              <a:lnSpc>
                <a:spcPct val="90000"/>
              </a:lnSpc>
              <a:spcBef>
                <a:spcPct val="0"/>
              </a:spcBef>
            </a:pPr>
            <a:r>
              <a:rPr lang="en-US" sz="2000" dirty="0">
                <a:solidFill>
                  <a:prstClr val="black">
                    <a:alpha val="99000"/>
                  </a:prstClr>
                </a:solidFill>
                <a:latin typeface="Segoe UI Light" pitchFamily="34" charset="0"/>
              </a:rPr>
              <a:t>In addition, regular cumulative updates that include performance improvements, updates to schemas and accelerators and bug fixes will continue to be delivered on a quarterly basis as needed</a:t>
            </a:r>
          </a:p>
        </p:txBody>
      </p:sp>
    </p:spTree>
    <p:extLst>
      <p:ext uri="{BB962C8B-B14F-4D97-AF65-F5344CB8AC3E}">
        <p14:creationId xmlns:p14="http://schemas.microsoft.com/office/powerpoint/2010/main" val="15252467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Event Driven Architecture</a:t>
            </a:r>
          </a:p>
        </p:txBody>
      </p:sp>
      <p:grpSp>
        <p:nvGrpSpPr>
          <p:cNvPr id="3" name="Group 2"/>
          <p:cNvGrpSpPr/>
          <p:nvPr/>
        </p:nvGrpSpPr>
        <p:grpSpPr>
          <a:xfrm>
            <a:off x="1980868" y="1826228"/>
            <a:ext cx="7778005" cy="3483751"/>
            <a:chOff x="1980853" y="1826213"/>
            <a:chExt cx="7778005" cy="3483751"/>
          </a:xfrm>
        </p:grpSpPr>
        <p:sp>
          <p:nvSpPr>
            <p:cNvPr id="21" name="Rectangle 20"/>
            <p:cNvSpPr/>
            <p:nvPr/>
          </p:nvSpPr>
          <p:spPr>
            <a:xfrm>
              <a:off x="1980853" y="1826213"/>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Stock </a:t>
              </a:r>
              <a:r>
                <a:rPr lang="sv-SE" dirty="0" err="1" smtClean="0"/>
                <a:t>values</a:t>
              </a:r>
              <a:endParaRPr lang="en-US" dirty="0"/>
            </a:p>
          </p:txBody>
        </p:sp>
        <p:sp>
          <p:nvSpPr>
            <p:cNvPr id="22" name="Flowchart: Magnetic Disk 21"/>
            <p:cNvSpPr/>
            <p:nvPr/>
          </p:nvSpPr>
          <p:spPr>
            <a:xfrm>
              <a:off x="8462714" y="3085124"/>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SQL</a:t>
              </a:r>
              <a:endParaRPr lang="en-US" dirty="0"/>
            </a:p>
          </p:txBody>
        </p:sp>
        <p:cxnSp>
          <p:nvCxnSpPr>
            <p:cNvPr id="23" name="Straight Arrow Connector 22"/>
            <p:cNvCxnSpPr>
              <a:stCxn id="25" idx="3"/>
              <a:endCxn id="22" idx="2"/>
            </p:cNvCxnSpPr>
            <p:nvPr/>
          </p:nvCxnSpPr>
          <p:spPr>
            <a:xfrm>
              <a:off x="7924779" y="3575112"/>
              <a:ext cx="53793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366370" y="2819028"/>
              <a:ext cx="2558409" cy="1512168"/>
              <a:chOff x="2949695" y="2636912"/>
              <a:chExt cx="2558409" cy="1512168"/>
            </a:xfrm>
          </p:grpSpPr>
          <p:sp>
            <p:nvSpPr>
              <p:cNvPr id="25" name="Rounded Rectangle 24"/>
              <p:cNvSpPr/>
              <p:nvPr/>
            </p:nvSpPr>
            <p:spPr>
              <a:xfrm>
                <a:off x="3453751" y="2636912"/>
                <a:ext cx="2054353"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2949695" y="3252305"/>
                <a:ext cx="504056" cy="288032"/>
                <a:chOff x="1187624" y="1772816"/>
                <a:chExt cx="504056" cy="288032"/>
              </a:xfrm>
            </p:grpSpPr>
            <p:sp>
              <p:nvSpPr>
                <p:cNvPr id="33" name="Oval 32"/>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647532" y="3068960"/>
                <a:ext cx="1656185" cy="736470"/>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35995" y="3265369"/>
                <a:ext cx="576064"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LOB</a:t>
                </a:r>
                <a:endParaRPr lang="en-US" sz="1600" dirty="0"/>
              </a:p>
            </p:txBody>
          </p:sp>
          <p:grpSp>
            <p:nvGrpSpPr>
              <p:cNvPr id="29" name="Group 28"/>
              <p:cNvGrpSpPr/>
              <p:nvPr/>
            </p:nvGrpSpPr>
            <p:grpSpPr>
              <a:xfrm>
                <a:off x="3847491" y="3229365"/>
                <a:ext cx="432048" cy="432048"/>
                <a:chOff x="3754321" y="5166716"/>
                <a:chExt cx="432048" cy="432048"/>
              </a:xfrm>
            </p:grpSpPr>
            <p:sp>
              <p:nvSpPr>
                <p:cNvPr id="31" name="Rectangle 30"/>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3439558" y="2636912"/>
                <a:ext cx="2068545" cy="369332"/>
              </a:xfrm>
              <a:prstGeom prst="rect">
                <a:avLst/>
              </a:prstGeom>
              <a:noFill/>
            </p:spPr>
            <p:txBody>
              <a:bodyPr wrap="square" rtlCol="0">
                <a:spAutoFit/>
              </a:bodyPr>
              <a:lstStyle/>
              <a:p>
                <a:pPr algn="ctr"/>
                <a:r>
                  <a:rPr lang="sv-SE" dirty="0" smtClean="0">
                    <a:solidFill>
                      <a:schemeClr val="bg1"/>
                    </a:solidFill>
                  </a:rPr>
                  <a:t>BizTalk</a:t>
                </a:r>
                <a:endParaRPr lang="en-US" dirty="0">
                  <a:solidFill>
                    <a:schemeClr val="bg1"/>
                  </a:solidFill>
                </a:endParaRPr>
              </a:p>
            </p:txBody>
          </p:sp>
        </p:grpSp>
        <p:cxnSp>
          <p:nvCxnSpPr>
            <p:cNvPr id="35" name="Straight Arrow Connector 34"/>
            <p:cNvCxnSpPr>
              <a:stCxn id="36" idx="3"/>
              <a:endCxn id="33" idx="2"/>
            </p:cNvCxnSpPr>
            <p:nvPr/>
          </p:nvCxnSpPr>
          <p:spPr>
            <a:xfrm>
              <a:off x="4934322" y="3572851"/>
              <a:ext cx="432048" cy="55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82194" y="1835738"/>
              <a:ext cx="1152128" cy="3474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1980853" y="3006477"/>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News</a:t>
              </a:r>
              <a:endParaRPr lang="en-US" dirty="0"/>
            </a:p>
          </p:txBody>
        </p:sp>
        <p:sp>
          <p:nvSpPr>
            <p:cNvPr id="38" name="Rectangle 37"/>
            <p:cNvSpPr/>
            <p:nvPr/>
          </p:nvSpPr>
          <p:spPr>
            <a:xfrm>
              <a:off x="1980853" y="4229844"/>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Other</a:t>
              </a:r>
              <a:endParaRPr lang="sv-SE" dirty="0" smtClean="0"/>
            </a:p>
            <a:p>
              <a:pPr algn="ctr"/>
              <a:r>
                <a:rPr lang="sv-SE" dirty="0" smtClean="0"/>
                <a:t>events</a:t>
              </a:r>
              <a:endParaRPr lang="en-US" dirty="0"/>
            </a:p>
          </p:txBody>
        </p:sp>
        <p:cxnSp>
          <p:nvCxnSpPr>
            <p:cNvPr id="39" name="Straight Arrow Connector 38"/>
            <p:cNvCxnSpPr/>
            <p:nvPr/>
          </p:nvCxnSpPr>
          <p:spPr>
            <a:xfrm>
              <a:off x="3132981" y="2360687"/>
              <a:ext cx="609943" cy="55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12639" y="3558178"/>
              <a:ext cx="609943" cy="55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092297" y="4755669"/>
              <a:ext cx="609943" cy="55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82195" y="1835738"/>
              <a:ext cx="1152128" cy="923330"/>
            </a:xfrm>
            <a:prstGeom prst="rect">
              <a:avLst/>
            </a:prstGeom>
            <a:noFill/>
          </p:spPr>
          <p:txBody>
            <a:bodyPr wrap="square" rtlCol="0">
              <a:spAutoFit/>
            </a:bodyPr>
            <a:lstStyle/>
            <a:p>
              <a:pPr algn="ctr"/>
              <a:r>
                <a:rPr lang="sv-SE" dirty="0" err="1">
                  <a:solidFill>
                    <a:schemeClr val="bg1"/>
                  </a:solidFill>
                </a:rPr>
                <a:t>Stream</a:t>
              </a:r>
              <a:r>
                <a:rPr lang="sv-SE" dirty="0">
                  <a:solidFill>
                    <a:schemeClr val="bg1"/>
                  </a:solidFill>
                </a:rPr>
                <a:t> </a:t>
              </a:r>
              <a:r>
                <a:rPr lang="sv-SE" dirty="0" err="1">
                  <a:solidFill>
                    <a:schemeClr val="bg1"/>
                  </a:solidFill>
                </a:rPr>
                <a:t>Insight</a:t>
              </a:r>
              <a:endParaRPr lang="en-US" dirty="0">
                <a:solidFill>
                  <a:schemeClr val="bg1"/>
                </a:solidFill>
              </a:endParaRPr>
            </a:p>
            <a:p>
              <a:pPr algn="ctr"/>
              <a:endParaRPr lang="en-US" dirty="0">
                <a:solidFill>
                  <a:schemeClr val="bg1"/>
                </a:solidFill>
              </a:endParaRPr>
            </a:p>
          </p:txBody>
        </p:sp>
        <p:grpSp>
          <p:nvGrpSpPr>
            <p:cNvPr id="43" name="Group 42"/>
            <p:cNvGrpSpPr/>
            <p:nvPr/>
          </p:nvGrpSpPr>
          <p:grpSpPr>
            <a:xfrm>
              <a:off x="4070226" y="3255274"/>
              <a:ext cx="576064" cy="552252"/>
              <a:chOff x="3203848" y="3245749"/>
              <a:chExt cx="576064" cy="552252"/>
            </a:xfrm>
          </p:grpSpPr>
          <p:sp>
            <p:nvSpPr>
              <p:cNvPr id="44" name="Curved Down Arrow 43"/>
              <p:cNvSpPr/>
              <p:nvPr/>
            </p:nvSpPr>
            <p:spPr>
              <a:xfrm>
                <a:off x="3222902" y="3245749"/>
                <a:ext cx="557010" cy="266096"/>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flipH="1" flipV="1">
                <a:off x="3203848" y="3531905"/>
                <a:ext cx="557010" cy="266096"/>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3333657" y="3298601"/>
                <a:ext cx="319318" cy="461665"/>
              </a:xfrm>
              <a:prstGeom prst="rect">
                <a:avLst/>
              </a:prstGeom>
              <a:noFill/>
            </p:spPr>
            <p:txBody>
              <a:bodyPr wrap="none" rtlCol="0">
                <a:spAutoFit/>
              </a:bodyPr>
              <a:lstStyle/>
              <a:p>
                <a:r>
                  <a:rPr lang="sv-SE" sz="2400" b="1" dirty="0">
                    <a:solidFill>
                      <a:schemeClr val="bg1"/>
                    </a:solidFill>
                    <a:effectLst>
                      <a:outerShdw blurRad="38100" dist="38100" dir="2700000" algn="tl">
                        <a:srgbClr val="000000">
                          <a:alpha val="43137"/>
                        </a:srgbClr>
                      </a:outerShdw>
                    </a:effectLst>
                  </a:rPr>
                  <a:t>?</a:t>
                </a:r>
                <a:endParaRPr lang="en-US" sz="2400" b="1" dirty="0">
                  <a:solidFill>
                    <a:schemeClr val="bg1"/>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431214366"/>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Microsoft </a:t>
            </a:r>
            <a:r>
              <a:rPr lang="en-US" dirty="0" err="1" smtClean="0"/>
              <a:t>StreamInsight</a:t>
            </a:r>
            <a:endParaRPr lang="en-US" dirty="0"/>
          </a:p>
        </p:txBody>
      </p:sp>
      <p:sp>
        <p:nvSpPr>
          <p:cNvPr id="9" name="Text Placeholder 8"/>
          <p:cNvSpPr>
            <a:spLocks noGrp="1"/>
          </p:cNvSpPr>
          <p:nvPr>
            <p:ph type="body" sz="quarter" idx="10"/>
          </p:nvPr>
        </p:nvSpPr>
        <p:spPr>
          <a:xfrm>
            <a:off x="497846" y="1198692"/>
            <a:ext cx="11357455" cy="2331407"/>
          </a:xfrm>
        </p:spPr>
        <p:txBody>
          <a:bodyPr/>
          <a:lstStyle/>
          <a:p>
            <a:r>
              <a:rPr lang="en-US" i="1" dirty="0" smtClean="0"/>
              <a:t>“Using </a:t>
            </a:r>
            <a:r>
              <a:rPr lang="en-US" i="1" dirty="0" err="1"/>
              <a:t>StreamInsight</a:t>
            </a:r>
            <a:r>
              <a:rPr lang="en-US" i="1" dirty="0"/>
              <a:t>, you can develop complex event processing (CEP</a:t>
            </a:r>
            <a:r>
              <a:rPr lang="en-US" i="1" dirty="0" smtClean="0"/>
              <a:t>) applications </a:t>
            </a:r>
            <a:r>
              <a:rPr lang="en-US" i="1" dirty="0"/>
              <a:t>that derive </a:t>
            </a:r>
            <a:r>
              <a:rPr lang="en-US" i="1" dirty="0" smtClean="0"/>
              <a:t>business </a:t>
            </a:r>
            <a:r>
              <a:rPr lang="en-US" i="1" dirty="0"/>
              <a:t>value from </a:t>
            </a:r>
            <a:r>
              <a:rPr lang="en-US" i="1" dirty="0" smtClean="0"/>
              <a:t>analyzing</a:t>
            </a:r>
            <a:r>
              <a:rPr lang="en-US" i="1" dirty="0"/>
              <a:t>, </a:t>
            </a:r>
            <a:r>
              <a:rPr lang="en-US" i="1" dirty="0" smtClean="0"/>
              <a:t>filter and </a:t>
            </a:r>
            <a:r>
              <a:rPr lang="en-US" i="1" dirty="0"/>
              <a:t>correlating </a:t>
            </a:r>
            <a:r>
              <a:rPr lang="en-US" i="1" dirty="0" smtClean="0"/>
              <a:t>raw data”</a:t>
            </a:r>
            <a:endParaRPr lang="en-US" i="1"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403" y="3355886"/>
            <a:ext cx="6728287" cy="3030096"/>
          </a:xfrm>
          <a:prstGeom prst="rect">
            <a:avLst/>
          </a:prstGeom>
        </p:spPr>
      </p:pic>
    </p:spTree>
    <p:extLst>
      <p:ext uri="{BB962C8B-B14F-4D97-AF65-F5344CB8AC3E}">
        <p14:creationId xmlns:p14="http://schemas.microsoft.com/office/powerpoint/2010/main" val="505510106"/>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Event Driven Architecture</a:t>
            </a:r>
          </a:p>
        </p:txBody>
      </p:sp>
      <p:sp>
        <p:nvSpPr>
          <p:cNvPr id="5" name="Text Placeholder 4"/>
          <p:cNvSpPr>
            <a:spLocks noGrp="1"/>
          </p:cNvSpPr>
          <p:nvPr>
            <p:ph type="body" sz="quarter" idx="10"/>
          </p:nvPr>
        </p:nvSpPr>
        <p:spPr>
          <a:xfrm>
            <a:off x="519127" y="1447799"/>
            <a:ext cx="11149013" cy="553998"/>
          </a:xfrm>
        </p:spPr>
        <p:txBody>
          <a:bodyPr/>
          <a:lstStyle/>
          <a:p>
            <a:r>
              <a:rPr lang="sv-SE" dirty="0" err="1" smtClean="0"/>
              <a:t>Using</a:t>
            </a:r>
            <a:r>
              <a:rPr lang="sv-SE" dirty="0" smtClean="0"/>
              <a:t> </a:t>
            </a:r>
            <a:r>
              <a:rPr lang="en-US" dirty="0"/>
              <a:t>Microsoft </a:t>
            </a:r>
            <a:r>
              <a:rPr lang="en-US" dirty="0" err="1"/>
              <a:t>StreamInsight</a:t>
            </a:r>
            <a:endParaRPr lang="en-US" dirty="0"/>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3960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Microsoft </a:t>
            </a:r>
            <a:r>
              <a:rPr lang="en-US" dirty="0" err="1"/>
              <a:t>StreamInsight</a:t>
            </a:r>
            <a:endParaRPr lang="en-US" dirty="0"/>
          </a:p>
        </p:txBody>
      </p:sp>
      <p:sp>
        <p:nvSpPr>
          <p:cNvPr id="5" name="Text Placeholder 4"/>
          <p:cNvSpPr>
            <a:spLocks noGrp="1"/>
          </p:cNvSpPr>
          <p:nvPr>
            <p:ph type="body" sz="quarter" idx="10"/>
          </p:nvPr>
        </p:nvSpPr>
        <p:spPr>
          <a:xfrm>
            <a:off x="519127" y="1447802"/>
            <a:ext cx="11149013" cy="4122667"/>
          </a:xfrm>
        </p:spPr>
        <p:txBody>
          <a:bodyPr/>
          <a:lstStyle/>
          <a:p>
            <a:r>
              <a:rPr lang="en-US" sz="3200" dirty="0"/>
              <a:t>Strengths:</a:t>
            </a:r>
          </a:p>
          <a:p>
            <a:pPr marL="570525" indent="-570525">
              <a:buFont typeface="Arial" pitchFamily="34" charset="0"/>
              <a:buChar char="•"/>
            </a:pPr>
            <a:r>
              <a:rPr lang="en-US" sz="3200" i="1" dirty="0"/>
              <a:t>Monitor your data from multiple sources for meaningful patterns, trends, exceptions, and opportunities</a:t>
            </a:r>
          </a:p>
          <a:p>
            <a:pPr marL="570525" indent="-570525">
              <a:buFont typeface="Arial" pitchFamily="34" charset="0"/>
              <a:buChar char="•"/>
            </a:pPr>
            <a:r>
              <a:rPr lang="en-US" sz="3200" dirty="0"/>
              <a:t>Analyze and correlate data incrementally while the data is in-flight</a:t>
            </a:r>
          </a:p>
          <a:p>
            <a:pPr marL="570525" indent="-570525">
              <a:buFont typeface="Arial" pitchFamily="34" charset="0"/>
              <a:buChar char="•"/>
            </a:pPr>
            <a:endParaRPr lang="en-US" sz="3200" i="1" dirty="0"/>
          </a:p>
          <a:p>
            <a:r>
              <a:rPr lang="en-US" sz="3200" dirty="0"/>
              <a:t>Future &amp; evolution:</a:t>
            </a:r>
          </a:p>
          <a:p>
            <a:pPr marL="570525" indent="-570525">
              <a:buFont typeface="Arial" pitchFamily="34" charset="0"/>
              <a:buChar char="•"/>
            </a:pPr>
            <a:r>
              <a:rPr lang="en-US" sz="3200" i="1" dirty="0"/>
              <a:t>Adoption of CEP is expecting to grow as organizations gets more dependent on volatile and momentary information.</a:t>
            </a:r>
          </a:p>
        </p:txBody>
      </p:sp>
    </p:spTree>
    <p:extLst>
      <p:ext uri="{BB962C8B-B14F-4D97-AF65-F5344CB8AC3E}">
        <p14:creationId xmlns:p14="http://schemas.microsoft.com/office/powerpoint/2010/main" val="3944768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664797"/>
          </a:xfrm>
        </p:spPr>
        <p:txBody>
          <a:bodyPr/>
          <a:lstStyle/>
          <a:p>
            <a:r>
              <a:rPr lang="en-US" sz="4800" dirty="0" smtClean="0"/>
              <a:t>Data flow and Data warehouse load</a:t>
            </a:r>
            <a:endParaRPr lang="en-US" sz="4800" dirty="0"/>
          </a:p>
        </p:txBody>
      </p:sp>
      <p:sp>
        <p:nvSpPr>
          <p:cNvPr id="18" name="Rounded Rectangle 17"/>
          <p:cNvSpPr/>
          <p:nvPr/>
        </p:nvSpPr>
        <p:spPr>
          <a:xfrm>
            <a:off x="5041813" y="3081690"/>
            <a:ext cx="180020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SSIS</a:t>
            </a:r>
            <a:endParaRPr lang="en-US" dirty="0"/>
          </a:p>
        </p:txBody>
      </p:sp>
      <p:sp>
        <p:nvSpPr>
          <p:cNvPr id="19" name="Flowchart: Magnetic Disk 18"/>
          <p:cNvSpPr/>
          <p:nvPr/>
        </p:nvSpPr>
        <p:spPr>
          <a:xfrm>
            <a:off x="8642213" y="3341586"/>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SQL</a:t>
            </a:r>
            <a:endParaRPr lang="en-US" dirty="0"/>
          </a:p>
        </p:txBody>
      </p:sp>
      <p:cxnSp>
        <p:nvCxnSpPr>
          <p:cNvPr id="20" name="Straight Arrow Connector 19"/>
          <p:cNvCxnSpPr>
            <a:stCxn id="18" idx="3"/>
            <a:endCxn id="19" idx="2"/>
          </p:cNvCxnSpPr>
          <p:nvPr/>
        </p:nvCxnSpPr>
        <p:spPr>
          <a:xfrm flipV="1">
            <a:off x="6842013" y="3831574"/>
            <a:ext cx="1800200" cy="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8" idx="1"/>
          </p:cNvCxnSpPr>
          <p:nvPr/>
        </p:nvCxnSpPr>
        <p:spPr>
          <a:xfrm flipV="1">
            <a:off x="3001108" y="3837774"/>
            <a:ext cx="2040705" cy="63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24585" y="3202432"/>
            <a:ext cx="138291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sv-SE" dirty="0" smtClean="0"/>
              <a:t>Source</a:t>
            </a:r>
            <a:endParaRPr lang="en-US" dirty="0"/>
          </a:p>
        </p:txBody>
      </p:sp>
    </p:spTree>
    <p:extLst>
      <p:ext uri="{BB962C8B-B14F-4D97-AF65-F5344CB8AC3E}">
        <p14:creationId xmlns:p14="http://schemas.microsoft.com/office/powerpoint/2010/main" val="3209142829"/>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sv-SE" dirty="0" smtClean="0"/>
              <a:t>SQL Server Integration Services (SSIS)</a:t>
            </a:r>
            <a:endParaRPr lang="en-US" dirty="0"/>
          </a:p>
        </p:txBody>
      </p:sp>
      <p:sp>
        <p:nvSpPr>
          <p:cNvPr id="9" name="Text Placeholder 8"/>
          <p:cNvSpPr>
            <a:spLocks noGrp="1"/>
          </p:cNvSpPr>
          <p:nvPr>
            <p:ph type="body" sz="quarter" idx="10"/>
          </p:nvPr>
        </p:nvSpPr>
        <p:spPr>
          <a:xfrm>
            <a:off x="497846" y="1198690"/>
            <a:ext cx="11357455" cy="1661993"/>
          </a:xfrm>
        </p:spPr>
        <p:txBody>
          <a:bodyPr/>
          <a:lstStyle/>
          <a:p>
            <a:r>
              <a:rPr lang="en-US" i="1" dirty="0" smtClean="0"/>
              <a:t>“SSIS </a:t>
            </a:r>
            <a:r>
              <a:rPr lang="en-US" i="1" dirty="0"/>
              <a:t>is an Extract, Transform, Load (ETL) framework that allows you to integrate different </a:t>
            </a:r>
            <a:r>
              <a:rPr lang="en-US" i="1" dirty="0" smtClean="0"/>
              <a:t>data sources </a:t>
            </a:r>
            <a:r>
              <a:rPr lang="en-US" i="1" dirty="0"/>
              <a:t>using a workflow like designer and </a:t>
            </a:r>
            <a:r>
              <a:rPr lang="en-US" i="1" dirty="0" smtClean="0"/>
              <a:t>a set </a:t>
            </a:r>
            <a:r>
              <a:rPr lang="en-US" i="1" dirty="0"/>
              <a:t>of tasks</a:t>
            </a:r>
            <a:r>
              <a:rPr lang="en-US" i="1"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4470767"/>
            <a:ext cx="803592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695599"/>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sv-SE" dirty="0" smtClean="0"/>
              <a:t>SQL Server Integration Services (SSIS)</a:t>
            </a:r>
            <a:endParaRPr lang="en-US" dirty="0"/>
          </a:p>
        </p:txBody>
      </p:sp>
      <p:sp>
        <p:nvSpPr>
          <p:cNvPr id="9" name="Text Placeholder 8"/>
          <p:cNvSpPr>
            <a:spLocks noGrp="1"/>
          </p:cNvSpPr>
          <p:nvPr>
            <p:ph type="body" sz="quarter" idx="10"/>
          </p:nvPr>
        </p:nvSpPr>
        <p:spPr>
          <a:xfrm>
            <a:off x="497846" y="1198690"/>
            <a:ext cx="11357455" cy="2215991"/>
          </a:xfrm>
        </p:spPr>
        <p:txBody>
          <a:bodyPr/>
          <a:lstStyle/>
          <a:p>
            <a:r>
              <a:rPr lang="en-US" i="1" dirty="0" smtClean="0"/>
              <a:t>“SSIS is </a:t>
            </a:r>
            <a:r>
              <a:rPr lang="en-US" i="1" dirty="0"/>
              <a:t>a scalable enterprise data integration platform with exceptional ETL and integration capabilities, enabling organizations to more easily manage data from a wide array of data </a:t>
            </a:r>
            <a:r>
              <a:rPr lang="en-US" i="1" dirty="0" smtClean="0"/>
              <a:t>sources”</a:t>
            </a:r>
            <a:endParaRPr lang="sv-SE" i="1" dirty="0"/>
          </a:p>
        </p:txBody>
      </p:sp>
      <p:sp>
        <p:nvSpPr>
          <p:cNvPr id="11" name="Rounded Rectangle 10"/>
          <p:cNvSpPr/>
          <p:nvPr/>
        </p:nvSpPr>
        <p:spPr>
          <a:xfrm>
            <a:off x="5135597" y="4475130"/>
            <a:ext cx="180020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SSIS</a:t>
            </a:r>
            <a:endParaRPr lang="en-US" dirty="0"/>
          </a:p>
        </p:txBody>
      </p:sp>
      <p:sp>
        <p:nvSpPr>
          <p:cNvPr id="12" name="Flowchart: Magnetic Disk 11"/>
          <p:cNvSpPr/>
          <p:nvPr/>
        </p:nvSpPr>
        <p:spPr>
          <a:xfrm>
            <a:off x="8735997" y="4735026"/>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SQL</a:t>
            </a:r>
            <a:endParaRPr lang="en-US" dirty="0"/>
          </a:p>
        </p:txBody>
      </p:sp>
      <p:cxnSp>
        <p:nvCxnSpPr>
          <p:cNvPr id="13" name="Straight Arrow Connector 12"/>
          <p:cNvCxnSpPr>
            <a:stCxn id="11" idx="3"/>
            <a:endCxn id="12" idx="2"/>
          </p:cNvCxnSpPr>
          <p:nvPr/>
        </p:nvCxnSpPr>
        <p:spPr>
          <a:xfrm flipV="1">
            <a:off x="6935797" y="5225014"/>
            <a:ext cx="1800200" cy="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1"/>
          </p:cNvCxnSpPr>
          <p:nvPr/>
        </p:nvCxnSpPr>
        <p:spPr>
          <a:xfrm flipV="1">
            <a:off x="3094892" y="5231214"/>
            <a:ext cx="2040705" cy="63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18369" y="4595872"/>
            <a:ext cx="138291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sv-SE" dirty="0" smtClean="0"/>
              <a:t>Source</a:t>
            </a:r>
            <a:endParaRPr lang="en-US" dirty="0"/>
          </a:p>
        </p:txBody>
      </p:sp>
    </p:spTree>
    <p:extLst>
      <p:ext uri="{BB962C8B-B14F-4D97-AF65-F5344CB8AC3E}">
        <p14:creationId xmlns:p14="http://schemas.microsoft.com/office/powerpoint/2010/main" val="2984968837"/>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75" y="762000"/>
            <a:ext cx="39528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4493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Kommande</a:t>
            </a:r>
            <a:r>
              <a:rPr lang="en-US" dirty="0" smtClean="0"/>
              <a:t> events…</a:t>
            </a:r>
            <a:endParaRPr lang="en-US" dirty="0"/>
          </a:p>
        </p:txBody>
      </p:sp>
      <p:sp>
        <p:nvSpPr>
          <p:cNvPr id="3" name="Text Placeholder 2"/>
          <p:cNvSpPr>
            <a:spLocks noGrp="1"/>
          </p:cNvSpPr>
          <p:nvPr>
            <p:ph type="body" sz="quarter" idx="10"/>
          </p:nvPr>
        </p:nvSpPr>
        <p:spPr>
          <a:xfrm>
            <a:off x="1199535" y="1241315"/>
            <a:ext cx="10478437" cy="5212196"/>
          </a:xfrm>
        </p:spPr>
        <p:txBody>
          <a:bodyPr/>
          <a:lstStyle/>
          <a:p>
            <a:r>
              <a:rPr lang="en-US" sz="3600" b="1" dirty="0" smtClean="0"/>
              <a:t>24-26:e April</a:t>
            </a:r>
          </a:p>
          <a:p>
            <a:r>
              <a:rPr lang="en-US" sz="3200" dirty="0" err="1" smtClean="0"/>
              <a:t>TechDays</a:t>
            </a:r>
            <a:r>
              <a:rPr lang="en-US" sz="3200" dirty="0" smtClean="0"/>
              <a:t> </a:t>
            </a:r>
            <a:r>
              <a:rPr lang="en-US" sz="3200" dirty="0" err="1" smtClean="0"/>
              <a:t>Örebro</a:t>
            </a:r>
            <a:endParaRPr lang="en-US" sz="3200" dirty="0"/>
          </a:p>
          <a:p>
            <a:endParaRPr lang="en-US" sz="700" b="1" dirty="0" smtClean="0"/>
          </a:p>
          <a:p>
            <a:r>
              <a:rPr lang="en-US" sz="3600" b="1" dirty="0" smtClean="0"/>
              <a:t>8:e </a:t>
            </a:r>
            <a:r>
              <a:rPr lang="en-US" sz="3600" b="1" dirty="0" err="1" smtClean="0"/>
              <a:t>Maj</a:t>
            </a:r>
            <a:endParaRPr lang="en-US" sz="3600" b="1" dirty="0" smtClean="0"/>
          </a:p>
          <a:p>
            <a:r>
              <a:rPr lang="en-US" sz="3200" dirty="0" smtClean="0"/>
              <a:t>REST/</a:t>
            </a:r>
            <a:r>
              <a:rPr lang="en-US" sz="3200" dirty="0" err="1" smtClean="0"/>
              <a:t>OData</a:t>
            </a:r>
            <a:r>
              <a:rPr lang="en-US" sz="3200" dirty="0" smtClean="0"/>
              <a:t>/Entity </a:t>
            </a:r>
            <a:r>
              <a:rPr lang="en-US" sz="3200" dirty="0"/>
              <a:t>Framework &amp; BizTalk Certification </a:t>
            </a:r>
            <a:r>
              <a:rPr lang="en-US" sz="3200" dirty="0" smtClean="0"/>
              <a:t>Cram</a:t>
            </a:r>
          </a:p>
          <a:p>
            <a:endParaRPr lang="en-US" sz="900" b="1" dirty="0"/>
          </a:p>
          <a:p>
            <a:r>
              <a:rPr lang="en-US" sz="3600" b="1" dirty="0" smtClean="0"/>
              <a:t>23:e </a:t>
            </a:r>
            <a:r>
              <a:rPr lang="en-US" sz="3600" b="1" dirty="0" err="1" smtClean="0"/>
              <a:t>Maj</a:t>
            </a:r>
            <a:endParaRPr lang="en-US" sz="3600" b="1" dirty="0" smtClean="0"/>
          </a:p>
          <a:p>
            <a:r>
              <a:rPr lang="en-US" sz="3200" dirty="0"/>
              <a:t>BizTalk - EDI &amp; B2B </a:t>
            </a:r>
            <a:endParaRPr lang="en-US" sz="3200" dirty="0" smtClean="0"/>
          </a:p>
          <a:p>
            <a:endParaRPr lang="en-US" sz="900" b="1" dirty="0"/>
          </a:p>
          <a:p>
            <a:r>
              <a:rPr lang="en-US" sz="3200" b="1" dirty="0" err="1" smtClean="0"/>
              <a:t>Sommar</a:t>
            </a:r>
            <a:r>
              <a:rPr lang="en-US" sz="3200" b="1" dirty="0" smtClean="0"/>
              <a:t> </a:t>
            </a:r>
            <a:r>
              <a:rPr lang="en-US" sz="3200" b="1" dirty="0" err="1"/>
              <a:t>Kollo</a:t>
            </a:r>
            <a:r>
              <a:rPr lang="en-US" sz="3200" b="1" dirty="0"/>
              <a:t> with Johan Hedberg </a:t>
            </a:r>
          </a:p>
          <a:p>
            <a:r>
              <a:rPr lang="en-US" sz="3200" dirty="0"/>
              <a:t>Helsingborg </a:t>
            </a:r>
            <a:r>
              <a:rPr lang="en-US" sz="3200" dirty="0" smtClean="0"/>
              <a:t>26:e </a:t>
            </a:r>
            <a:r>
              <a:rPr lang="en-US" sz="3200" dirty="0" err="1" smtClean="0"/>
              <a:t>Juni</a:t>
            </a:r>
            <a:r>
              <a:rPr lang="en-US" sz="3200" dirty="0" smtClean="0"/>
              <a:t>, </a:t>
            </a:r>
            <a:r>
              <a:rPr lang="en-US" sz="3200" dirty="0"/>
              <a:t>Stockholm </a:t>
            </a:r>
            <a:r>
              <a:rPr lang="en-US" sz="3200" dirty="0" smtClean="0"/>
              <a:t>27:e </a:t>
            </a:r>
            <a:r>
              <a:rPr lang="en-US" sz="3200" dirty="0" err="1" smtClean="0"/>
              <a:t>Juli</a:t>
            </a:r>
            <a:r>
              <a:rPr lang="en-US" sz="3200" dirty="0" smtClean="0"/>
              <a:t> </a:t>
            </a:r>
            <a:r>
              <a:rPr lang="en-US" sz="3200" dirty="0"/>
              <a:t>+ </a:t>
            </a:r>
            <a:r>
              <a:rPr lang="en-US" sz="3200" dirty="0" smtClean="0"/>
              <a:t>21:a Aug</a:t>
            </a:r>
            <a:endParaRPr lang="en-US" sz="3200" dirty="0"/>
          </a:p>
        </p:txBody>
      </p:sp>
    </p:spTree>
    <p:extLst>
      <p:ext uri="{BB962C8B-B14F-4D97-AF65-F5344CB8AC3E}">
        <p14:creationId xmlns:p14="http://schemas.microsoft.com/office/powerpoint/2010/main" val="14275827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664797"/>
          </a:xfrm>
        </p:spPr>
        <p:txBody>
          <a:bodyPr/>
          <a:lstStyle/>
          <a:p>
            <a:r>
              <a:rPr lang="en-US" sz="4800" dirty="0"/>
              <a:t>Data </a:t>
            </a:r>
            <a:r>
              <a:rPr lang="en-US" sz="4800" dirty="0" smtClean="0"/>
              <a:t>flow and </a:t>
            </a:r>
            <a:r>
              <a:rPr lang="en-US" sz="4800" dirty="0"/>
              <a:t>Data warehouse load</a:t>
            </a:r>
          </a:p>
        </p:txBody>
      </p:sp>
      <p:sp>
        <p:nvSpPr>
          <p:cNvPr id="5" name="Text Placeholder 4"/>
          <p:cNvSpPr>
            <a:spLocks noGrp="1"/>
          </p:cNvSpPr>
          <p:nvPr>
            <p:ph type="body" sz="quarter" idx="10"/>
          </p:nvPr>
        </p:nvSpPr>
        <p:spPr>
          <a:xfrm>
            <a:off x="519127" y="1447799"/>
            <a:ext cx="11149013" cy="553998"/>
          </a:xfrm>
        </p:spPr>
        <p:txBody>
          <a:bodyPr/>
          <a:lstStyle/>
          <a:p>
            <a:r>
              <a:rPr lang="sv-SE" dirty="0" err="1" smtClean="0"/>
              <a:t>Using</a:t>
            </a:r>
            <a:r>
              <a:rPr lang="sv-SE" dirty="0" smtClean="0"/>
              <a:t> </a:t>
            </a:r>
            <a:r>
              <a:rPr lang="sv-SE" dirty="0"/>
              <a:t>SQL Server Integration Services (SSIS)</a:t>
            </a:r>
            <a:endParaRPr lang="en-US" dirty="0"/>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2157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sv-SE" dirty="0"/>
              <a:t>SQL Server Integration Services (SSIS)</a:t>
            </a:r>
            <a:endParaRPr lang="en-US" dirty="0"/>
          </a:p>
        </p:txBody>
      </p:sp>
      <p:sp>
        <p:nvSpPr>
          <p:cNvPr id="5" name="Text Placeholder 4"/>
          <p:cNvSpPr>
            <a:spLocks noGrp="1"/>
          </p:cNvSpPr>
          <p:nvPr>
            <p:ph type="body" sz="quarter" idx="10"/>
          </p:nvPr>
        </p:nvSpPr>
        <p:spPr>
          <a:xfrm>
            <a:off x="519127" y="1447799"/>
            <a:ext cx="11149013" cy="5692328"/>
          </a:xfrm>
        </p:spPr>
        <p:txBody>
          <a:bodyPr/>
          <a:lstStyle/>
          <a:p>
            <a:r>
              <a:rPr lang="en-US" sz="2800" dirty="0"/>
              <a:t>Strengths:</a:t>
            </a:r>
          </a:p>
          <a:p>
            <a:pPr marL="570525" indent="-570525">
              <a:buFont typeface="Arial" pitchFamily="34" charset="0"/>
              <a:buChar char="•"/>
            </a:pPr>
            <a:r>
              <a:rPr lang="en-US" sz="2800" i="1" dirty="0" smtClean="0"/>
              <a:t>Populating data warehouse</a:t>
            </a:r>
          </a:p>
          <a:p>
            <a:pPr marL="570525" indent="-570525">
              <a:buFont typeface="Arial" pitchFamily="34" charset="0"/>
              <a:buChar char="•"/>
            </a:pPr>
            <a:r>
              <a:rPr lang="en-US" sz="2800" i="1" dirty="0" smtClean="0"/>
              <a:t>Clean, standardize and improve data</a:t>
            </a:r>
          </a:p>
          <a:p>
            <a:pPr marL="570525" indent="-570525">
              <a:buFont typeface="Arial" pitchFamily="34" charset="0"/>
              <a:buChar char="•"/>
            </a:pPr>
            <a:r>
              <a:rPr lang="en-US" sz="2800" i="1" dirty="0" smtClean="0"/>
              <a:t>Merge data from different sources</a:t>
            </a:r>
          </a:p>
          <a:p>
            <a:pPr marL="570525" indent="-570525">
              <a:buFont typeface="Arial" pitchFamily="34" charset="0"/>
              <a:buChar char="•"/>
            </a:pPr>
            <a:r>
              <a:rPr lang="en-US" sz="2800" i="1" dirty="0" smtClean="0"/>
              <a:t>Automating administrative data tasks</a:t>
            </a:r>
          </a:p>
          <a:p>
            <a:r>
              <a:rPr lang="en-US" sz="2800" dirty="0" smtClean="0"/>
              <a:t>Future &amp; evolution:</a:t>
            </a:r>
          </a:p>
          <a:p>
            <a:pPr marL="570525" indent="-570525">
              <a:buFont typeface="Arial" pitchFamily="34" charset="0"/>
              <a:buChar char="•"/>
            </a:pPr>
            <a:r>
              <a:rPr lang="en-US" sz="2800" i="1" dirty="0" smtClean="0"/>
              <a:t>Lots of updates and improvements in SQL Server 2012</a:t>
            </a:r>
            <a:endParaRPr lang="en-US" sz="2800" i="1" dirty="0"/>
          </a:p>
          <a:p>
            <a:pPr marL="570525" indent="-570525">
              <a:buFont typeface="Arial" pitchFamily="34" charset="0"/>
              <a:buChar char="•"/>
            </a:pPr>
            <a:r>
              <a:rPr lang="en-US" sz="2800" i="1" dirty="0" smtClean="0"/>
              <a:t>CDC, DQS tasks, ODBC support, UI improvements, Flat File handling improvements, </a:t>
            </a:r>
            <a:r>
              <a:rPr lang="en-US" sz="2800" i="1" dirty="0" err="1" smtClean="0"/>
              <a:t>powershell</a:t>
            </a:r>
            <a:r>
              <a:rPr lang="en-US" sz="2800" i="1" dirty="0" smtClean="0"/>
              <a:t> management improvements, troubleshooting and logging, data taps, performance and more.</a:t>
            </a:r>
          </a:p>
          <a:p>
            <a:pPr marL="570525" indent="-570525">
              <a:buFont typeface="Arial" pitchFamily="34" charset="0"/>
              <a:buChar char="•"/>
            </a:pPr>
            <a:r>
              <a:rPr lang="en-US" sz="2800" i="1" dirty="0" smtClean="0"/>
              <a:t>Remains the premier ETL tool for data warehouse loading</a:t>
            </a:r>
          </a:p>
          <a:p>
            <a:pPr marL="457200" indent="-457200">
              <a:buFont typeface="Arial" pitchFamily="34" charset="0"/>
              <a:buChar char="•"/>
            </a:pPr>
            <a:endParaRPr lang="en-US" sz="2800" i="1" dirty="0"/>
          </a:p>
        </p:txBody>
      </p:sp>
    </p:spTree>
    <p:extLst>
      <p:ext uri="{BB962C8B-B14F-4D97-AF65-F5344CB8AC3E}">
        <p14:creationId xmlns:p14="http://schemas.microsoft.com/office/powerpoint/2010/main" val="384493519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Master Data</a:t>
            </a:r>
            <a:endParaRPr lang="sv-SE" dirty="0"/>
          </a:p>
        </p:txBody>
      </p:sp>
      <p:grpSp>
        <p:nvGrpSpPr>
          <p:cNvPr id="12" name="Group 11"/>
          <p:cNvGrpSpPr/>
          <p:nvPr/>
        </p:nvGrpSpPr>
        <p:grpSpPr>
          <a:xfrm>
            <a:off x="4938542" y="2258216"/>
            <a:ext cx="1971068" cy="1999954"/>
            <a:chOff x="1430215" y="3892062"/>
            <a:chExt cx="1971068" cy="1999954"/>
          </a:xfrm>
        </p:grpSpPr>
        <p:sp>
          <p:nvSpPr>
            <p:cNvPr id="4" name="Rectangle 3"/>
            <p:cNvSpPr/>
            <p:nvPr/>
          </p:nvSpPr>
          <p:spPr>
            <a:xfrm>
              <a:off x="1430215" y="3892062"/>
              <a:ext cx="1971068" cy="199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t" anchorCtr="0"/>
            <a:lstStyle/>
            <a:p>
              <a:pPr algn="ctr"/>
              <a:r>
                <a:rPr lang="sv-SE" dirty="0" smtClean="0"/>
                <a:t>Customers</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785" y="4232882"/>
              <a:ext cx="1547446" cy="161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2508450" y="2258217"/>
            <a:ext cx="2072985" cy="1999954"/>
            <a:chOff x="5031199" y="3892061"/>
            <a:chExt cx="2072985" cy="1953639"/>
          </a:xfrm>
        </p:grpSpPr>
        <p:sp>
          <p:nvSpPr>
            <p:cNvPr id="5" name="Rectangle 4"/>
            <p:cNvSpPr/>
            <p:nvPr/>
          </p:nvSpPr>
          <p:spPr>
            <a:xfrm>
              <a:off x="5031199" y="3892061"/>
              <a:ext cx="2072985" cy="1953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t" anchorCtr="0"/>
            <a:lstStyle/>
            <a:p>
              <a:pPr algn="ctr"/>
              <a:r>
                <a:rPr lang="sv-SE" dirty="0" smtClean="0"/>
                <a:t>Products</a:t>
              </a: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591" y="4185989"/>
              <a:ext cx="1547446" cy="161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ounded Rectangle 14"/>
          <p:cNvSpPr/>
          <p:nvPr/>
        </p:nvSpPr>
        <p:spPr>
          <a:xfrm>
            <a:off x="2508451" y="4405198"/>
            <a:ext cx="6729334" cy="57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MDS</a:t>
            </a:r>
            <a:endParaRPr lang="en-US" dirty="0"/>
          </a:p>
        </p:txBody>
      </p:sp>
      <p:sp>
        <p:nvSpPr>
          <p:cNvPr id="22" name="Rectangle 21"/>
          <p:cNvSpPr/>
          <p:nvPr/>
        </p:nvSpPr>
        <p:spPr>
          <a:xfrm>
            <a:off x="7266717" y="2208541"/>
            <a:ext cx="1971068" cy="199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t" anchorCtr="0"/>
          <a:lstStyle/>
          <a:p>
            <a:pPr algn="ctr"/>
            <a:endParaRPr lang="en-US" dirty="0" smtClean="0"/>
          </a:p>
          <a:p>
            <a:pPr algn="ctr"/>
            <a:r>
              <a:rPr lang="en-US" dirty="0" smtClean="0"/>
              <a:t>People</a:t>
            </a:r>
          </a:p>
          <a:p>
            <a:pPr algn="ctr"/>
            <a:r>
              <a:rPr lang="en-US" dirty="0" smtClean="0"/>
              <a:t>Things</a:t>
            </a:r>
          </a:p>
          <a:p>
            <a:pPr algn="ctr"/>
            <a:r>
              <a:rPr lang="en-US" dirty="0" smtClean="0"/>
              <a:t>Places</a:t>
            </a:r>
          </a:p>
          <a:p>
            <a:pPr algn="ctr"/>
            <a:r>
              <a:rPr lang="en-US" dirty="0" smtClean="0"/>
              <a:t>Abstracts</a:t>
            </a:r>
          </a:p>
          <a:p>
            <a:pPr algn="ctr"/>
            <a:r>
              <a:rPr lang="en-US" dirty="0" smtClean="0"/>
              <a:t>…</a:t>
            </a:r>
            <a:endParaRPr lang="en-US" dirty="0"/>
          </a:p>
        </p:txBody>
      </p:sp>
    </p:spTree>
    <p:extLst>
      <p:ext uri="{BB962C8B-B14F-4D97-AF65-F5344CB8AC3E}">
        <p14:creationId xmlns:p14="http://schemas.microsoft.com/office/powerpoint/2010/main" val="26167424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sv-SE" dirty="0" smtClean="0"/>
              <a:t>SQL Master Data Services</a:t>
            </a:r>
            <a:endParaRPr lang="en-US" dirty="0"/>
          </a:p>
        </p:txBody>
      </p:sp>
      <p:sp>
        <p:nvSpPr>
          <p:cNvPr id="9" name="Text Placeholder 8"/>
          <p:cNvSpPr>
            <a:spLocks noGrp="1"/>
          </p:cNvSpPr>
          <p:nvPr>
            <p:ph type="body" sz="quarter" idx="10"/>
          </p:nvPr>
        </p:nvSpPr>
        <p:spPr>
          <a:xfrm>
            <a:off x="497846" y="1198690"/>
            <a:ext cx="11357455" cy="2769989"/>
          </a:xfrm>
        </p:spPr>
        <p:txBody>
          <a:bodyPr/>
          <a:lstStyle/>
          <a:p>
            <a:r>
              <a:rPr lang="en-US" i="1" dirty="0" smtClean="0"/>
              <a:t>“Master </a:t>
            </a:r>
            <a:r>
              <a:rPr lang="en-US" i="1" dirty="0"/>
              <a:t>Data Services (MDS) is the SQL Server solution for </a:t>
            </a:r>
            <a:r>
              <a:rPr lang="en-US" i="1" dirty="0" smtClean="0"/>
              <a:t>master data </a:t>
            </a:r>
            <a:r>
              <a:rPr lang="en-US" i="1" dirty="0"/>
              <a:t>management (MDM</a:t>
            </a:r>
            <a:r>
              <a:rPr lang="en-US" i="1" dirty="0" smtClean="0"/>
              <a:t>); </a:t>
            </a:r>
            <a:r>
              <a:rPr lang="en-US" i="1" dirty="0"/>
              <a:t>the efforts made by an organization to discover and define non-transactional lists of data, with the goal of compiling maintainable master </a:t>
            </a:r>
            <a:r>
              <a:rPr lang="en-US" i="1" dirty="0" smtClean="0"/>
              <a:t>lists” </a:t>
            </a:r>
            <a:endParaRPr lang="sv-SE"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740" y="4263292"/>
            <a:ext cx="4874310" cy="202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618199"/>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sv-SE" dirty="0"/>
              <a:t>SQL </a:t>
            </a:r>
            <a:r>
              <a:rPr lang="sv-SE" dirty="0" smtClean="0"/>
              <a:t>Master Data Services (MDS)</a:t>
            </a:r>
            <a:endParaRPr lang="en-US" dirty="0"/>
          </a:p>
        </p:txBody>
      </p:sp>
      <p:sp>
        <p:nvSpPr>
          <p:cNvPr id="5" name="Text Placeholder 4"/>
          <p:cNvSpPr>
            <a:spLocks noGrp="1"/>
          </p:cNvSpPr>
          <p:nvPr>
            <p:ph type="body" sz="quarter" idx="10"/>
          </p:nvPr>
        </p:nvSpPr>
        <p:spPr>
          <a:xfrm>
            <a:off x="519127" y="1447799"/>
            <a:ext cx="11149013" cy="2903872"/>
          </a:xfrm>
        </p:spPr>
        <p:txBody>
          <a:bodyPr/>
          <a:lstStyle/>
          <a:p>
            <a:r>
              <a:rPr lang="en-US" sz="2800" dirty="0"/>
              <a:t>Strengths:</a:t>
            </a:r>
          </a:p>
          <a:p>
            <a:pPr marL="570525" indent="-570525">
              <a:buFont typeface="Arial" pitchFamily="34" charset="0"/>
              <a:buChar char="•"/>
            </a:pPr>
            <a:r>
              <a:rPr lang="en-US" sz="2800" i="1" dirty="0" smtClean="0"/>
              <a:t>Defining data models and entities</a:t>
            </a:r>
          </a:p>
          <a:p>
            <a:pPr marL="570525" indent="-570525">
              <a:buFont typeface="Arial" pitchFamily="34" charset="0"/>
              <a:buChar char="•"/>
            </a:pPr>
            <a:r>
              <a:rPr lang="en-US" sz="2800" i="1" dirty="0" smtClean="0"/>
              <a:t>Collecting , storing and maintaining master data </a:t>
            </a:r>
          </a:p>
          <a:p>
            <a:pPr marL="570525" indent="-570525">
              <a:buFont typeface="Arial" pitchFamily="34" charset="0"/>
              <a:buChar char="•"/>
            </a:pPr>
            <a:r>
              <a:rPr lang="en-US" sz="2800" i="1" dirty="0" smtClean="0"/>
              <a:t>Improving data quality </a:t>
            </a:r>
          </a:p>
          <a:p>
            <a:pPr marL="570525" indent="-570525">
              <a:buFont typeface="Arial" pitchFamily="34" charset="0"/>
              <a:buChar char="•"/>
            </a:pPr>
            <a:r>
              <a:rPr lang="en-US" sz="2800" i="1" dirty="0" smtClean="0"/>
              <a:t>Distributing Master Data</a:t>
            </a:r>
          </a:p>
          <a:p>
            <a:pPr marL="457200" indent="-457200">
              <a:buFont typeface="Arial" pitchFamily="34" charset="0"/>
              <a:buChar char="•"/>
            </a:pPr>
            <a:endParaRPr lang="en-US" sz="2800" i="1" dirty="0"/>
          </a:p>
        </p:txBody>
      </p:sp>
    </p:spTree>
    <p:extLst>
      <p:ext uri="{BB962C8B-B14F-4D97-AF65-F5344CB8AC3E}">
        <p14:creationId xmlns:p14="http://schemas.microsoft.com/office/powerpoint/2010/main" val="223533365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700" dirty="0"/>
              <a:t>MDS </a:t>
            </a:r>
            <a:r>
              <a:rPr lang="en-US" sz="3700" dirty="0" smtClean="0"/>
              <a:t>Future and evolution</a:t>
            </a:r>
            <a:endParaRPr lang="en-US" sz="3700" dirty="0"/>
          </a:p>
        </p:txBody>
      </p:sp>
      <p:graphicFrame>
        <p:nvGraphicFramePr>
          <p:cNvPr id="4" name="Diagram 3"/>
          <p:cNvGraphicFramePr/>
          <p:nvPr>
            <p:extLst>
              <p:ext uri="{D42A27DB-BD31-4B8C-83A1-F6EECF244321}">
                <p14:modId xmlns:p14="http://schemas.microsoft.com/office/powerpoint/2010/main" val="913758205"/>
              </p:ext>
            </p:extLst>
          </p:nvPr>
        </p:nvGraphicFramePr>
        <p:xfrm>
          <a:off x="406294" y="1219200"/>
          <a:ext cx="1147781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45577" y="4380405"/>
            <a:ext cx="1523227" cy="338554"/>
          </a:xfrm>
          <a:prstGeom prst="rect">
            <a:avLst/>
          </a:prstGeom>
          <a:noFill/>
        </p:spPr>
        <p:txBody>
          <a:bodyPr wrap="square" rtlCol="0">
            <a:spAutoFit/>
          </a:bodyPr>
          <a:lstStyle/>
          <a:p>
            <a:r>
              <a:rPr lang="en-US" sz="1600" b="1" dirty="0" smtClean="0"/>
              <a:t>SQL 2008R2</a:t>
            </a:r>
            <a:endParaRPr lang="en-US" sz="1600" b="1" dirty="0"/>
          </a:p>
        </p:txBody>
      </p:sp>
      <p:sp>
        <p:nvSpPr>
          <p:cNvPr id="7" name="TextBox 6"/>
          <p:cNvSpPr txBox="1"/>
          <p:nvPr/>
        </p:nvSpPr>
        <p:spPr>
          <a:xfrm>
            <a:off x="4310073" y="2812668"/>
            <a:ext cx="1562022" cy="338554"/>
          </a:xfrm>
          <a:prstGeom prst="rect">
            <a:avLst/>
          </a:prstGeom>
          <a:noFill/>
        </p:spPr>
        <p:txBody>
          <a:bodyPr wrap="square" rtlCol="0">
            <a:spAutoFit/>
          </a:bodyPr>
          <a:lstStyle/>
          <a:p>
            <a:r>
              <a:rPr lang="en-US" sz="1600" b="1" dirty="0" smtClean="0"/>
              <a:t>SQL2012</a:t>
            </a:r>
            <a:endParaRPr lang="en-US" sz="1600" b="1" dirty="0"/>
          </a:p>
        </p:txBody>
      </p:sp>
      <p:sp>
        <p:nvSpPr>
          <p:cNvPr id="8" name="TextBox 7"/>
          <p:cNvSpPr txBox="1"/>
          <p:nvPr/>
        </p:nvSpPr>
        <p:spPr>
          <a:xfrm>
            <a:off x="6315005" y="1840473"/>
            <a:ext cx="3373755" cy="338554"/>
          </a:xfrm>
          <a:prstGeom prst="rect">
            <a:avLst/>
          </a:prstGeom>
          <a:noFill/>
        </p:spPr>
        <p:txBody>
          <a:bodyPr wrap="square" rtlCol="0">
            <a:spAutoFit/>
          </a:bodyPr>
          <a:lstStyle/>
          <a:p>
            <a:pPr algn="ctr"/>
            <a:r>
              <a:rPr lang="en-US" sz="1600" b="1" dirty="0" smtClean="0"/>
              <a:t>Post SQL2012</a:t>
            </a:r>
          </a:p>
        </p:txBody>
      </p:sp>
    </p:spTree>
    <p:extLst>
      <p:ext uri="{BB962C8B-B14F-4D97-AF65-F5344CB8AC3E}">
        <p14:creationId xmlns:p14="http://schemas.microsoft.com/office/powerpoint/2010/main" val="33949527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High throughput and low latency</a:t>
            </a:r>
          </a:p>
        </p:txBody>
      </p:sp>
      <p:grpSp>
        <p:nvGrpSpPr>
          <p:cNvPr id="4" name="Group 3"/>
          <p:cNvGrpSpPr/>
          <p:nvPr/>
        </p:nvGrpSpPr>
        <p:grpSpPr>
          <a:xfrm>
            <a:off x="2123728" y="2776498"/>
            <a:ext cx="7776864" cy="1512168"/>
            <a:chOff x="2123728" y="2776498"/>
            <a:chExt cx="7776864" cy="1512168"/>
          </a:xfrm>
        </p:grpSpPr>
        <p:sp>
          <p:nvSpPr>
            <p:cNvPr id="64" name="Rectangle 63"/>
            <p:cNvSpPr/>
            <p:nvPr/>
          </p:nvSpPr>
          <p:spPr>
            <a:xfrm>
              <a:off x="2123728" y="2992522"/>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Web </a:t>
              </a:r>
              <a:r>
                <a:rPr lang="sv-SE" dirty="0" err="1" smtClean="0"/>
                <a:t>Client</a:t>
              </a:r>
              <a:endParaRPr lang="en-US" dirty="0"/>
            </a:p>
          </p:txBody>
        </p:sp>
        <p:cxnSp>
          <p:nvCxnSpPr>
            <p:cNvPr id="65" name="Straight Arrow Connector 64"/>
            <p:cNvCxnSpPr>
              <a:stCxn id="64" idx="3"/>
              <a:endCxn id="70" idx="2"/>
            </p:cNvCxnSpPr>
            <p:nvPr/>
          </p:nvCxnSpPr>
          <p:spPr>
            <a:xfrm>
              <a:off x="3275856" y="3532582"/>
              <a:ext cx="1113999" cy="3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6" name="Flowchart: Magnetic Disk 65"/>
            <p:cNvSpPr/>
            <p:nvPr/>
          </p:nvSpPr>
          <p:spPr>
            <a:xfrm>
              <a:off x="8604448" y="3036394"/>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SQL</a:t>
              </a:r>
              <a:endParaRPr lang="en-US" dirty="0"/>
            </a:p>
          </p:txBody>
        </p:sp>
        <p:cxnSp>
          <p:nvCxnSpPr>
            <p:cNvPr id="67" name="Straight Arrow Connector 66"/>
            <p:cNvCxnSpPr>
              <a:stCxn id="68" idx="3"/>
              <a:endCxn id="66" idx="2"/>
            </p:cNvCxnSpPr>
            <p:nvPr/>
          </p:nvCxnSpPr>
          <p:spPr>
            <a:xfrm flipV="1">
              <a:off x="6948264" y="3526382"/>
              <a:ext cx="1656184" cy="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4893911" y="2776498"/>
              <a:ext cx="2054353"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p:nvPr/>
          </p:nvGrpSpPr>
          <p:grpSpPr>
            <a:xfrm>
              <a:off x="4389855" y="3391891"/>
              <a:ext cx="504056" cy="288032"/>
              <a:chOff x="1187624" y="1772816"/>
              <a:chExt cx="504056" cy="288032"/>
            </a:xfrm>
          </p:grpSpPr>
          <p:sp>
            <p:nvSpPr>
              <p:cNvPr id="70" name="Oval 69"/>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5087692" y="3155381"/>
              <a:ext cx="1656185" cy="736470"/>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76155" y="3351790"/>
              <a:ext cx="576064"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LOB</a:t>
              </a:r>
              <a:endParaRPr lang="en-US" sz="1600" dirty="0"/>
            </a:p>
          </p:txBody>
        </p:sp>
        <p:grpSp>
          <p:nvGrpSpPr>
            <p:cNvPr id="74" name="Group 73"/>
            <p:cNvGrpSpPr/>
            <p:nvPr/>
          </p:nvGrpSpPr>
          <p:grpSpPr>
            <a:xfrm>
              <a:off x="5287651" y="3315786"/>
              <a:ext cx="432048" cy="432048"/>
              <a:chOff x="3754321" y="5166716"/>
              <a:chExt cx="432048" cy="432048"/>
            </a:xfrm>
          </p:grpSpPr>
          <p:sp>
            <p:nvSpPr>
              <p:cNvPr id="75" name="Rectangle 74"/>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4879718" y="2776498"/>
              <a:ext cx="2068545" cy="369332"/>
            </a:xfrm>
            <a:prstGeom prst="rect">
              <a:avLst/>
            </a:prstGeom>
            <a:noFill/>
          </p:spPr>
          <p:txBody>
            <a:bodyPr wrap="square" rtlCol="0">
              <a:spAutoFit/>
            </a:bodyPr>
            <a:lstStyle/>
            <a:p>
              <a:pPr algn="ctr"/>
              <a:endParaRPr lang="en-US" dirty="0">
                <a:solidFill>
                  <a:schemeClr val="bg1"/>
                </a:solidFill>
              </a:endParaRPr>
            </a:p>
          </p:txBody>
        </p:sp>
      </p:grpSp>
    </p:spTree>
    <p:extLst>
      <p:ext uri="{BB962C8B-B14F-4D97-AF65-F5344CB8AC3E}">
        <p14:creationId xmlns:p14="http://schemas.microsoft.com/office/powerpoint/2010/main" val="2789265241"/>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sv-SE" dirty="0"/>
              <a:t>Windows Server </a:t>
            </a:r>
            <a:r>
              <a:rPr lang="sv-SE" dirty="0" err="1"/>
              <a:t>AppFabric</a:t>
            </a:r>
            <a:endParaRPr lang="en-US" dirty="0"/>
          </a:p>
        </p:txBody>
      </p:sp>
      <p:sp>
        <p:nvSpPr>
          <p:cNvPr id="9" name="Text Placeholder 8"/>
          <p:cNvSpPr>
            <a:spLocks noGrp="1"/>
          </p:cNvSpPr>
          <p:nvPr>
            <p:ph type="body" sz="quarter" idx="10"/>
          </p:nvPr>
        </p:nvSpPr>
        <p:spPr>
          <a:xfrm>
            <a:off x="497846" y="1198693"/>
            <a:ext cx="11357455" cy="2885405"/>
          </a:xfrm>
        </p:spPr>
        <p:txBody>
          <a:bodyPr/>
          <a:lstStyle/>
          <a:p>
            <a:r>
              <a:rPr lang="en-US" i="1" dirty="0"/>
              <a:t>“Microsoft </a:t>
            </a:r>
            <a:r>
              <a:rPr lang="en-US" i="1" dirty="0" err="1"/>
              <a:t>AppFabric</a:t>
            </a:r>
            <a:r>
              <a:rPr lang="en-US" i="1" dirty="0"/>
              <a:t> </a:t>
            </a:r>
            <a:r>
              <a:rPr lang="en-US" i="1" dirty="0" smtClean="0"/>
              <a:t>for </a:t>
            </a:r>
            <a:r>
              <a:rPr lang="en-US" i="1" dirty="0"/>
              <a:t>Windows Server </a:t>
            </a:r>
            <a:r>
              <a:rPr lang="en-US" i="1" dirty="0" smtClean="0"/>
              <a:t>is a set of integrated technologies that makes it easier to build, scale, and manage Web and composite applications that run on IIS”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750" y="4656855"/>
            <a:ext cx="7802236" cy="1542161"/>
          </a:xfrm>
          <a:prstGeom prst="rect">
            <a:avLst/>
          </a:prstGeom>
        </p:spPr>
      </p:pic>
    </p:spTree>
    <p:extLst>
      <p:ext uri="{BB962C8B-B14F-4D97-AF65-F5344CB8AC3E}">
        <p14:creationId xmlns:p14="http://schemas.microsoft.com/office/powerpoint/2010/main" val="1801426456"/>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High throughput and low latency</a:t>
            </a:r>
          </a:p>
        </p:txBody>
      </p:sp>
      <p:sp>
        <p:nvSpPr>
          <p:cNvPr id="5" name="Text Placeholder 4"/>
          <p:cNvSpPr>
            <a:spLocks noGrp="1"/>
          </p:cNvSpPr>
          <p:nvPr>
            <p:ph type="body" sz="quarter" idx="10"/>
          </p:nvPr>
        </p:nvSpPr>
        <p:spPr>
          <a:xfrm>
            <a:off x="519127" y="1447799"/>
            <a:ext cx="11149013" cy="553998"/>
          </a:xfrm>
        </p:spPr>
        <p:txBody>
          <a:bodyPr/>
          <a:lstStyle/>
          <a:p>
            <a:r>
              <a:rPr lang="sv-SE" dirty="0" err="1" smtClean="0"/>
              <a:t>Using</a:t>
            </a:r>
            <a:r>
              <a:rPr lang="sv-SE" dirty="0" smtClean="0"/>
              <a:t> </a:t>
            </a:r>
            <a:r>
              <a:rPr lang="sv-SE" dirty="0"/>
              <a:t>Windows Server </a:t>
            </a:r>
            <a:r>
              <a:rPr lang="sv-SE" dirty="0" err="1"/>
              <a:t>AppFabric</a:t>
            </a:r>
            <a:endParaRPr lang="en-US" dirty="0"/>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85351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sv-SE" dirty="0"/>
              <a:t>Windows Server </a:t>
            </a:r>
            <a:r>
              <a:rPr lang="sv-SE" dirty="0" err="1"/>
              <a:t>AppFabric</a:t>
            </a:r>
            <a:endParaRPr lang="en-US" dirty="0"/>
          </a:p>
        </p:txBody>
      </p:sp>
      <p:sp>
        <p:nvSpPr>
          <p:cNvPr id="5" name="Text Placeholder 4"/>
          <p:cNvSpPr>
            <a:spLocks noGrp="1"/>
          </p:cNvSpPr>
          <p:nvPr>
            <p:ph type="body" sz="quarter" idx="10"/>
          </p:nvPr>
        </p:nvSpPr>
        <p:spPr>
          <a:xfrm>
            <a:off x="519127" y="1447799"/>
            <a:ext cx="11149013" cy="4747026"/>
          </a:xfrm>
        </p:spPr>
        <p:txBody>
          <a:bodyPr/>
          <a:lstStyle/>
          <a:p>
            <a:r>
              <a:rPr lang="en-US" sz="2800" dirty="0"/>
              <a:t>Strengths:</a:t>
            </a:r>
          </a:p>
          <a:p>
            <a:pPr marL="570525" indent="-570525">
              <a:buFont typeface="Arial" pitchFamily="34" charset="0"/>
              <a:buChar char="•"/>
            </a:pPr>
            <a:r>
              <a:rPr lang="en-US" sz="2800" i="1" dirty="0"/>
              <a:t>Offers hosting capabilities for Windows Workflow Foundation workflows.</a:t>
            </a:r>
          </a:p>
          <a:p>
            <a:pPr marL="570525" indent="-570525">
              <a:buFont typeface="Arial" pitchFamily="34" charset="0"/>
              <a:buChar char="•"/>
            </a:pPr>
            <a:r>
              <a:rPr lang="en-US" sz="2800" i="1" dirty="0"/>
              <a:t>Monitoring capabilities for workflows and services</a:t>
            </a:r>
          </a:p>
          <a:p>
            <a:pPr marL="570525" indent="-570525">
              <a:buFont typeface="Arial" pitchFamily="34" charset="0"/>
              <a:buChar char="•"/>
            </a:pPr>
            <a:r>
              <a:rPr lang="en-US" sz="2800" i="1" dirty="0"/>
              <a:t>Caching capabilities to off-load storage and services</a:t>
            </a:r>
          </a:p>
          <a:p>
            <a:pPr marL="570525" indent="-570525">
              <a:buFont typeface="Arial" pitchFamily="34" charset="0"/>
              <a:buChar char="•"/>
            </a:pPr>
            <a:r>
              <a:rPr lang="en-US" sz="2800" i="1" dirty="0"/>
              <a:t>With the option of not persist any data, Windows Server </a:t>
            </a:r>
            <a:r>
              <a:rPr lang="en-US" sz="2800" i="1" dirty="0" err="1"/>
              <a:t>AppFabric</a:t>
            </a:r>
            <a:r>
              <a:rPr lang="en-US" sz="2800" i="1" dirty="0"/>
              <a:t> offers in-memory processing .</a:t>
            </a:r>
            <a:endParaRPr lang="en-US" sz="2800" dirty="0"/>
          </a:p>
          <a:p>
            <a:pPr marL="570525" indent="-570525">
              <a:buFont typeface="Arial" pitchFamily="34" charset="0"/>
              <a:buChar char="•"/>
            </a:pPr>
            <a:endParaRPr lang="en-US" sz="2800" i="1" dirty="0"/>
          </a:p>
          <a:p>
            <a:r>
              <a:rPr lang="en-US" sz="2800" dirty="0"/>
              <a:t>Future &amp; evolution:</a:t>
            </a:r>
          </a:p>
          <a:p>
            <a:pPr marL="570525" indent="-570525">
              <a:buFont typeface="Arial" pitchFamily="34" charset="0"/>
              <a:buChar char="•"/>
            </a:pPr>
            <a:r>
              <a:rPr lang="en-US" sz="2800" i="1" dirty="0"/>
              <a:t>Windows Server </a:t>
            </a:r>
            <a:r>
              <a:rPr lang="en-US" sz="2800" i="1" dirty="0" err="1"/>
              <a:t>AppFabric</a:t>
            </a:r>
            <a:r>
              <a:rPr lang="en-US" sz="2800" i="1" dirty="0"/>
              <a:t> is likely to undergo a large remake, as capabilities from Azure Service Bus will become available on-prem.</a:t>
            </a:r>
          </a:p>
        </p:txBody>
      </p:sp>
    </p:spTree>
    <p:extLst>
      <p:ext uri="{BB962C8B-B14F-4D97-AF65-F5344CB8AC3E}">
        <p14:creationId xmlns:p14="http://schemas.microsoft.com/office/powerpoint/2010/main" val="11081268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Challenges </a:t>
            </a:r>
            <a:endParaRPr lang="sv-SE" dirty="0"/>
          </a:p>
        </p:txBody>
      </p:sp>
      <p:sp>
        <p:nvSpPr>
          <p:cNvPr id="5" name="Content Placeholder 4"/>
          <p:cNvSpPr>
            <a:spLocks noGrp="1"/>
          </p:cNvSpPr>
          <p:nvPr>
            <p:ph idx="1"/>
          </p:nvPr>
        </p:nvSpPr>
        <p:spPr>
          <a:xfrm>
            <a:off x="842963" y="1190625"/>
            <a:ext cx="11149012" cy="2000548"/>
          </a:xfrm>
        </p:spPr>
        <p:txBody>
          <a:bodyPr>
            <a:noAutofit/>
          </a:bodyPr>
          <a:lstStyle/>
          <a:p>
            <a:r>
              <a:rPr lang="en-US" dirty="0"/>
              <a:t>Enterprise Connectivity and Processing</a:t>
            </a:r>
          </a:p>
          <a:p>
            <a:r>
              <a:rPr lang="en-US" dirty="0"/>
              <a:t>Event Driven Architecture</a:t>
            </a:r>
          </a:p>
          <a:p>
            <a:r>
              <a:rPr lang="en-US" dirty="0" smtClean="0"/>
              <a:t>Data flow and </a:t>
            </a:r>
            <a:r>
              <a:rPr lang="en-US" dirty="0"/>
              <a:t>Data warehouse ETL</a:t>
            </a:r>
          </a:p>
          <a:p>
            <a:r>
              <a:rPr lang="en-US" dirty="0"/>
              <a:t>Master Data Management and Data Quality</a:t>
            </a:r>
          </a:p>
          <a:p>
            <a:r>
              <a:rPr lang="en-US" dirty="0" smtClean="0"/>
              <a:t>High </a:t>
            </a:r>
            <a:r>
              <a:rPr lang="en-US" dirty="0"/>
              <a:t>throughput and low latency</a:t>
            </a:r>
          </a:p>
          <a:p>
            <a:r>
              <a:rPr lang="en-US" dirty="0" smtClean="0"/>
              <a:t>Cloud </a:t>
            </a:r>
            <a:r>
              <a:rPr lang="en-US" dirty="0"/>
              <a:t>and inter-enterprise </a:t>
            </a:r>
            <a:r>
              <a:rPr lang="en-US" dirty="0" smtClean="0"/>
              <a:t>Connectivity</a:t>
            </a:r>
          </a:p>
          <a:p>
            <a:r>
              <a:rPr lang="en-US" dirty="0"/>
              <a:t>Data Access from a Unified User Interface</a:t>
            </a:r>
          </a:p>
          <a:p>
            <a:r>
              <a:rPr lang="en-US" dirty="0" smtClean="0"/>
              <a:t>Burst scenarios &amp; Sometimes </a:t>
            </a:r>
            <a:r>
              <a:rPr lang="en-US" dirty="0"/>
              <a:t>connected clients/scenarios</a:t>
            </a:r>
          </a:p>
          <a:p>
            <a:r>
              <a:rPr lang="en-US" dirty="0" smtClean="0"/>
              <a:t>Integration </a:t>
            </a:r>
            <a:r>
              <a:rPr lang="en-US" dirty="0"/>
              <a:t>as a service</a:t>
            </a:r>
          </a:p>
        </p:txBody>
      </p:sp>
    </p:spTree>
    <p:extLst>
      <p:ext uri="{BB962C8B-B14F-4D97-AF65-F5344CB8AC3E}">
        <p14:creationId xmlns:p14="http://schemas.microsoft.com/office/powerpoint/2010/main" val="343717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Cloud and inter-enterprise Connectivity</a:t>
            </a:r>
            <a:endParaRPr lang="sv-SE" dirty="0"/>
          </a:p>
        </p:txBody>
      </p:sp>
      <p:sp>
        <p:nvSpPr>
          <p:cNvPr id="21" name="Rectangle 20"/>
          <p:cNvSpPr/>
          <p:nvPr/>
        </p:nvSpPr>
        <p:spPr>
          <a:xfrm>
            <a:off x="832905" y="4522993"/>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err="1" smtClean="0"/>
              <a:t>Client</a:t>
            </a:r>
            <a:endParaRPr lang="en-US" dirty="0"/>
          </a:p>
        </p:txBody>
      </p:sp>
      <p:sp>
        <p:nvSpPr>
          <p:cNvPr id="25" name="Cloud Callout 24"/>
          <p:cNvSpPr/>
          <p:nvPr/>
        </p:nvSpPr>
        <p:spPr>
          <a:xfrm>
            <a:off x="2057041" y="1458805"/>
            <a:ext cx="2891886" cy="1872208"/>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26" name="Rectangle 25"/>
          <p:cNvSpPr/>
          <p:nvPr/>
        </p:nvSpPr>
        <p:spPr>
          <a:xfrm>
            <a:off x="472865" y="2106877"/>
            <a:ext cx="13681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27" name="Rectangle 26"/>
          <p:cNvSpPr/>
          <p:nvPr/>
        </p:nvSpPr>
        <p:spPr>
          <a:xfrm>
            <a:off x="2849144" y="1962861"/>
            <a:ext cx="1226671" cy="864096"/>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28" name="TextBox 27"/>
          <p:cNvSpPr txBox="1"/>
          <p:nvPr/>
        </p:nvSpPr>
        <p:spPr>
          <a:xfrm>
            <a:off x="2854652" y="1962862"/>
            <a:ext cx="732359" cy="374477"/>
          </a:xfrm>
          <a:prstGeom prst="rect">
            <a:avLst/>
          </a:prstGeom>
          <a:noFill/>
        </p:spPr>
        <p:txBody>
          <a:bodyPr wrap="none" lIns="91289" tIns="45645" rIns="91289" bIns="45645" rtlCol="0">
            <a:spAutoFit/>
          </a:bodyPr>
          <a:lstStyle/>
          <a:p>
            <a:r>
              <a:rPr lang="sv-SE" dirty="0" err="1" smtClean="0"/>
              <a:t>Relay</a:t>
            </a:r>
            <a:endParaRPr lang="en-US" dirty="0"/>
          </a:p>
        </p:txBody>
      </p:sp>
      <p:grpSp>
        <p:nvGrpSpPr>
          <p:cNvPr id="29" name="Group 28"/>
          <p:cNvGrpSpPr/>
          <p:nvPr/>
        </p:nvGrpSpPr>
        <p:grpSpPr>
          <a:xfrm>
            <a:off x="3171040" y="2390442"/>
            <a:ext cx="504056" cy="288032"/>
            <a:chOff x="1187624" y="1772816"/>
            <a:chExt cx="504056" cy="288032"/>
          </a:xfrm>
        </p:grpSpPr>
        <p:sp>
          <p:nvSpPr>
            <p:cNvPr id="30" name="Oval 29"/>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2" name="Curved Connector 31"/>
          <p:cNvCxnSpPr>
            <a:endCxn id="30" idx="2"/>
          </p:cNvCxnSpPr>
          <p:nvPr/>
        </p:nvCxnSpPr>
        <p:spPr>
          <a:xfrm rot="5400000" flipH="1" flipV="1">
            <a:off x="1351668" y="2591761"/>
            <a:ext cx="1876675" cy="1762071"/>
          </a:xfrm>
          <a:prstGeom prst="curved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3718298" y="2529415"/>
            <a:ext cx="1876675" cy="1762071"/>
          </a:xfrm>
          <a:prstGeom prst="curvedConnector2">
            <a:avLst/>
          </a:prstGeom>
          <a:ln w="28575">
            <a:prstDash val="solid"/>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783958" y="4338327"/>
            <a:ext cx="2054353"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dirty="0"/>
          </a:p>
        </p:txBody>
      </p:sp>
      <p:grpSp>
        <p:nvGrpSpPr>
          <p:cNvPr id="36" name="Group 35"/>
          <p:cNvGrpSpPr/>
          <p:nvPr/>
        </p:nvGrpSpPr>
        <p:grpSpPr>
          <a:xfrm>
            <a:off x="4279902" y="4953720"/>
            <a:ext cx="504056" cy="288032"/>
            <a:chOff x="1187624" y="1772816"/>
            <a:chExt cx="504056" cy="288032"/>
          </a:xfrm>
        </p:grpSpPr>
        <p:sp>
          <p:nvSpPr>
            <p:cNvPr id="43" name="Oval 42"/>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4977739" y="4727843"/>
            <a:ext cx="1656185" cy="736470"/>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38" name="Rectangle 37"/>
          <p:cNvSpPr/>
          <p:nvPr/>
        </p:nvSpPr>
        <p:spPr>
          <a:xfrm>
            <a:off x="5866202" y="4924267"/>
            <a:ext cx="576064"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sz="1600" dirty="0"/>
              <a:t>LOB</a:t>
            </a:r>
            <a:endParaRPr lang="en-US" sz="1600" dirty="0"/>
          </a:p>
        </p:txBody>
      </p:sp>
      <p:grpSp>
        <p:nvGrpSpPr>
          <p:cNvPr id="39" name="Group 38"/>
          <p:cNvGrpSpPr/>
          <p:nvPr/>
        </p:nvGrpSpPr>
        <p:grpSpPr>
          <a:xfrm>
            <a:off x="5177699" y="4888248"/>
            <a:ext cx="432048" cy="432048"/>
            <a:chOff x="3754321" y="5166716"/>
            <a:chExt cx="432048" cy="432048"/>
          </a:xfrm>
        </p:grpSpPr>
        <p:sp>
          <p:nvSpPr>
            <p:cNvPr id="41" name="Rectangle 40"/>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4769780" y="4338327"/>
            <a:ext cx="2068545" cy="374477"/>
          </a:xfrm>
          <a:prstGeom prst="rect">
            <a:avLst/>
          </a:prstGeom>
          <a:noFill/>
        </p:spPr>
        <p:txBody>
          <a:bodyPr wrap="square" lIns="91289" tIns="45645" rIns="91289" bIns="45645" rtlCol="0">
            <a:spAutoFit/>
          </a:bodyPr>
          <a:lstStyle/>
          <a:p>
            <a:pPr algn="ctr"/>
            <a:endParaRPr lang="en-US" dirty="0">
              <a:solidFill>
                <a:schemeClr val="bg1"/>
              </a:solidFill>
            </a:endParaRPr>
          </a:p>
        </p:txBody>
      </p:sp>
      <p:sp>
        <p:nvSpPr>
          <p:cNvPr id="45" name="Cloud Callout 44"/>
          <p:cNvSpPr/>
          <p:nvPr/>
        </p:nvSpPr>
        <p:spPr>
          <a:xfrm>
            <a:off x="6611508" y="1268760"/>
            <a:ext cx="2891886" cy="1872208"/>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6" name="Rectangle 45"/>
          <p:cNvSpPr/>
          <p:nvPr/>
        </p:nvSpPr>
        <p:spPr>
          <a:xfrm>
            <a:off x="5027332" y="1916832"/>
            <a:ext cx="13681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7" name="Rectangle 46"/>
          <p:cNvSpPr/>
          <p:nvPr/>
        </p:nvSpPr>
        <p:spPr>
          <a:xfrm>
            <a:off x="7403611" y="1772816"/>
            <a:ext cx="1226671" cy="864096"/>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8" name="TextBox 47"/>
          <p:cNvSpPr txBox="1"/>
          <p:nvPr/>
        </p:nvSpPr>
        <p:spPr>
          <a:xfrm>
            <a:off x="7409119" y="1772816"/>
            <a:ext cx="875095" cy="374477"/>
          </a:xfrm>
          <a:prstGeom prst="rect">
            <a:avLst/>
          </a:prstGeom>
          <a:noFill/>
        </p:spPr>
        <p:txBody>
          <a:bodyPr wrap="none" lIns="91289" tIns="45645" rIns="91289" bIns="45645" rtlCol="0">
            <a:spAutoFit/>
          </a:bodyPr>
          <a:lstStyle/>
          <a:p>
            <a:r>
              <a:rPr lang="sv-SE" dirty="0" err="1" smtClean="0"/>
              <a:t>Queue</a:t>
            </a:r>
            <a:endParaRPr lang="en-US" dirty="0"/>
          </a:p>
        </p:txBody>
      </p:sp>
      <p:cxnSp>
        <p:nvCxnSpPr>
          <p:cNvPr id="49" name="Curved Connector 48"/>
          <p:cNvCxnSpPr/>
          <p:nvPr/>
        </p:nvCxnSpPr>
        <p:spPr>
          <a:xfrm rot="5400000" flipH="1" flipV="1">
            <a:off x="5906135" y="2401716"/>
            <a:ext cx="1876675" cy="1762071"/>
          </a:xfrm>
          <a:prstGeom prst="curved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a:off x="8272765" y="2339370"/>
            <a:ext cx="1876675" cy="1762071"/>
          </a:xfrm>
          <a:prstGeom prst="curvedConnector2">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V="1">
            <a:off x="7691628" y="2168860"/>
            <a:ext cx="639688" cy="252028"/>
            <a:chOff x="6020544" y="2096852"/>
            <a:chExt cx="639688" cy="252028"/>
          </a:xfrm>
        </p:grpSpPr>
        <p:cxnSp>
          <p:nvCxnSpPr>
            <p:cNvPr id="52" name="Elbow Connector 51"/>
            <p:cNvCxnSpPr/>
            <p:nvPr/>
          </p:nvCxnSpPr>
          <p:spPr>
            <a:xfrm>
              <a:off x="6264188"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6020544"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9573361" y="4522993"/>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err="1" smtClean="0"/>
              <a:t>Client</a:t>
            </a:r>
            <a:endParaRPr lang="en-US" dirty="0"/>
          </a:p>
        </p:txBody>
      </p:sp>
    </p:spTree>
    <p:extLst>
      <p:ext uri="{BB962C8B-B14F-4D97-AF65-F5344CB8AC3E}">
        <p14:creationId xmlns:p14="http://schemas.microsoft.com/office/powerpoint/2010/main" val="2439327952"/>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Cloud and inter-enterprise Connectivity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557" y="1411760"/>
            <a:ext cx="9057849" cy="4897596"/>
          </a:xfrm>
          <a:prstGeom prst="rect">
            <a:avLst/>
          </a:prstGeom>
        </p:spPr>
      </p:pic>
    </p:spTree>
    <p:extLst>
      <p:ext uri="{BB962C8B-B14F-4D97-AF65-F5344CB8AC3E}">
        <p14:creationId xmlns:p14="http://schemas.microsoft.com/office/powerpoint/2010/main" val="3050720936"/>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story of ”AppFabric”</a:t>
            </a:r>
            <a:endParaRPr lang="en-US" dirty="0"/>
          </a:p>
        </p:txBody>
      </p:sp>
      <p:grpSp>
        <p:nvGrpSpPr>
          <p:cNvPr id="24" name="Group 23"/>
          <p:cNvGrpSpPr/>
          <p:nvPr/>
        </p:nvGrpSpPr>
        <p:grpSpPr>
          <a:xfrm>
            <a:off x="169120" y="2895600"/>
            <a:ext cx="1337016" cy="1521508"/>
            <a:chOff x="378619" y="2743200"/>
            <a:chExt cx="1336842" cy="1521508"/>
          </a:xfrm>
        </p:grpSpPr>
        <p:pic>
          <p:nvPicPr>
            <p:cNvPr id="3" name="Picture 2" descr="D:\Pennie's documents\MS Image\NEWFeb15\Windows_Vista_Icons_ for_Marketing_use\Vista Icons off the web\networkmap.dll_I00d4_0409.png"/>
            <p:cNvPicPr>
              <a:picLocks noChangeAspect="1" noChangeArrowheads="1"/>
            </p:cNvPicPr>
            <p:nvPr/>
          </p:nvPicPr>
          <p:blipFill>
            <a:blip r:embed="rId2"/>
            <a:srcRect/>
            <a:stretch>
              <a:fillRect/>
            </a:stretch>
          </p:blipFill>
          <p:spPr bwMode="auto">
            <a:xfrm>
              <a:off x="378619" y="2743200"/>
              <a:ext cx="1336842" cy="1336842"/>
            </a:xfrm>
            <a:prstGeom prst="rect">
              <a:avLst/>
            </a:prstGeom>
            <a:noFill/>
          </p:spPr>
        </p:pic>
        <p:sp>
          <p:nvSpPr>
            <p:cNvPr id="6" name="TextBox 5"/>
            <p:cNvSpPr txBox="1"/>
            <p:nvPr/>
          </p:nvSpPr>
          <p:spPr>
            <a:xfrm>
              <a:off x="638113" y="3895376"/>
              <a:ext cx="817853" cy="369332"/>
            </a:xfrm>
            <a:prstGeom prst="rect">
              <a:avLst/>
            </a:prstGeom>
            <a:noFill/>
          </p:spPr>
          <p:txBody>
            <a:bodyPr wrap="none" rtlCol="0">
              <a:spAutoFit/>
            </a:bodyPr>
            <a:lstStyle/>
            <a:p>
              <a:r>
                <a:rPr lang="sv-SE" dirty="0" smtClean="0"/>
                <a:t>”Oslo”</a:t>
              </a:r>
              <a:endParaRPr lang="en-US" dirty="0"/>
            </a:p>
          </p:txBody>
        </p:sp>
      </p:grpSp>
      <p:cxnSp>
        <p:nvCxnSpPr>
          <p:cNvPr id="8" name="Straight Connector 7"/>
          <p:cNvCxnSpPr/>
          <p:nvPr/>
        </p:nvCxnSpPr>
        <p:spPr>
          <a:xfrm>
            <a:off x="1693317" y="1981200"/>
            <a:ext cx="0" cy="43434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50985" y="1981200"/>
            <a:ext cx="0" cy="43434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08653" y="1981200"/>
            <a:ext cx="0" cy="43434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66320" y="1981200"/>
            <a:ext cx="0" cy="43434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23988" y="1981200"/>
            <a:ext cx="0" cy="43434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3959" y="5950527"/>
            <a:ext cx="692134" cy="374477"/>
          </a:xfrm>
          <a:prstGeom prst="rect">
            <a:avLst/>
          </a:prstGeom>
          <a:noFill/>
        </p:spPr>
        <p:txBody>
          <a:bodyPr wrap="none" lIns="91319" tIns="45660" rIns="91319" bIns="45660" rtlCol="0">
            <a:spAutoFit/>
          </a:bodyPr>
          <a:lstStyle/>
          <a:p>
            <a:r>
              <a:rPr lang="sv-SE" dirty="0" smtClean="0"/>
              <a:t>2007</a:t>
            </a:r>
            <a:endParaRPr lang="en-US" dirty="0"/>
          </a:p>
        </p:txBody>
      </p:sp>
      <p:sp>
        <p:nvSpPr>
          <p:cNvPr id="14" name="TextBox 13"/>
          <p:cNvSpPr txBox="1"/>
          <p:nvPr/>
        </p:nvSpPr>
        <p:spPr>
          <a:xfrm>
            <a:off x="2333020" y="5943602"/>
            <a:ext cx="692134" cy="374477"/>
          </a:xfrm>
          <a:prstGeom prst="rect">
            <a:avLst/>
          </a:prstGeom>
          <a:noFill/>
        </p:spPr>
        <p:txBody>
          <a:bodyPr wrap="none" lIns="91319" tIns="45660" rIns="91319" bIns="45660" rtlCol="0">
            <a:spAutoFit/>
          </a:bodyPr>
          <a:lstStyle/>
          <a:p>
            <a:r>
              <a:rPr lang="sv-SE" dirty="0" smtClean="0"/>
              <a:t>2008</a:t>
            </a:r>
            <a:endParaRPr lang="en-US" dirty="0"/>
          </a:p>
        </p:txBody>
      </p:sp>
      <p:sp>
        <p:nvSpPr>
          <p:cNvPr id="15" name="TextBox 14"/>
          <p:cNvSpPr txBox="1"/>
          <p:nvPr/>
        </p:nvSpPr>
        <p:spPr>
          <a:xfrm>
            <a:off x="4425046" y="5936673"/>
            <a:ext cx="692134" cy="374477"/>
          </a:xfrm>
          <a:prstGeom prst="rect">
            <a:avLst/>
          </a:prstGeom>
          <a:noFill/>
        </p:spPr>
        <p:txBody>
          <a:bodyPr wrap="none" lIns="91319" tIns="45660" rIns="91319" bIns="45660" rtlCol="0">
            <a:spAutoFit/>
          </a:bodyPr>
          <a:lstStyle/>
          <a:p>
            <a:r>
              <a:rPr lang="sv-SE" dirty="0" smtClean="0"/>
              <a:t>2009</a:t>
            </a:r>
            <a:endParaRPr lang="en-US" dirty="0"/>
          </a:p>
        </p:txBody>
      </p:sp>
      <p:sp>
        <p:nvSpPr>
          <p:cNvPr id="16" name="TextBox 15"/>
          <p:cNvSpPr txBox="1"/>
          <p:nvPr/>
        </p:nvSpPr>
        <p:spPr>
          <a:xfrm>
            <a:off x="6517071" y="5929747"/>
            <a:ext cx="692134" cy="374477"/>
          </a:xfrm>
          <a:prstGeom prst="rect">
            <a:avLst/>
          </a:prstGeom>
          <a:noFill/>
        </p:spPr>
        <p:txBody>
          <a:bodyPr wrap="none" lIns="91319" tIns="45660" rIns="91319" bIns="45660" rtlCol="0">
            <a:spAutoFit/>
          </a:bodyPr>
          <a:lstStyle/>
          <a:p>
            <a:r>
              <a:rPr lang="sv-SE" dirty="0" smtClean="0"/>
              <a:t>2010</a:t>
            </a:r>
            <a:endParaRPr lang="en-US" dirty="0"/>
          </a:p>
        </p:txBody>
      </p:sp>
      <p:sp>
        <p:nvSpPr>
          <p:cNvPr id="17" name="TextBox 16"/>
          <p:cNvSpPr txBox="1"/>
          <p:nvPr/>
        </p:nvSpPr>
        <p:spPr>
          <a:xfrm>
            <a:off x="8609099" y="5922822"/>
            <a:ext cx="692134" cy="374477"/>
          </a:xfrm>
          <a:prstGeom prst="rect">
            <a:avLst/>
          </a:prstGeom>
          <a:noFill/>
        </p:spPr>
        <p:txBody>
          <a:bodyPr wrap="none" lIns="91319" tIns="45660" rIns="91319" bIns="45660" rtlCol="0">
            <a:spAutoFit/>
          </a:bodyPr>
          <a:lstStyle/>
          <a:p>
            <a:r>
              <a:rPr lang="sv-SE" dirty="0" smtClean="0"/>
              <a:t>2011</a:t>
            </a:r>
            <a:endParaRPr lang="en-US" dirty="0"/>
          </a:p>
        </p:txBody>
      </p:sp>
      <p:sp>
        <p:nvSpPr>
          <p:cNvPr id="18" name="TextBox 17"/>
          <p:cNvSpPr txBox="1"/>
          <p:nvPr/>
        </p:nvSpPr>
        <p:spPr>
          <a:xfrm>
            <a:off x="10521840" y="5915892"/>
            <a:ext cx="692134" cy="374477"/>
          </a:xfrm>
          <a:prstGeom prst="rect">
            <a:avLst/>
          </a:prstGeom>
          <a:noFill/>
        </p:spPr>
        <p:txBody>
          <a:bodyPr wrap="none" lIns="91319" tIns="45660" rIns="91319" bIns="45660" rtlCol="0">
            <a:spAutoFit/>
          </a:bodyPr>
          <a:lstStyle/>
          <a:p>
            <a:r>
              <a:rPr lang="sv-SE" dirty="0" smtClean="0"/>
              <a:t>2012</a:t>
            </a:r>
            <a:endParaRPr lang="en-US" dirty="0"/>
          </a:p>
        </p:txBody>
      </p:sp>
      <p:grpSp>
        <p:nvGrpSpPr>
          <p:cNvPr id="25" name="Group 24"/>
          <p:cNvGrpSpPr/>
          <p:nvPr/>
        </p:nvGrpSpPr>
        <p:grpSpPr>
          <a:xfrm>
            <a:off x="1807677" y="3865554"/>
            <a:ext cx="2010487" cy="935059"/>
            <a:chOff x="2023495" y="2133600"/>
            <a:chExt cx="2010225" cy="935059"/>
          </a:xfrm>
        </p:grpSpPr>
        <p:pic>
          <p:nvPicPr>
            <p:cNvPr id="5" name="Picture 4" descr="green ball_tiny"/>
            <p:cNvPicPr>
              <a:picLocks noChangeAspect="1" noChangeArrowheads="1"/>
            </p:cNvPicPr>
            <p:nvPr/>
          </p:nvPicPr>
          <p:blipFill>
            <a:blip r:embed="rId3"/>
            <a:srcRect/>
            <a:stretch>
              <a:fillRect/>
            </a:stretch>
          </p:blipFill>
          <p:spPr bwMode="auto">
            <a:xfrm>
              <a:off x="2618796" y="2133600"/>
              <a:ext cx="544512" cy="544513"/>
            </a:xfrm>
            <a:prstGeom prst="rect">
              <a:avLst/>
            </a:prstGeom>
            <a:noFill/>
          </p:spPr>
        </p:pic>
        <p:sp>
          <p:nvSpPr>
            <p:cNvPr id="19" name="TextBox 18"/>
            <p:cNvSpPr txBox="1"/>
            <p:nvPr/>
          </p:nvSpPr>
          <p:spPr>
            <a:xfrm>
              <a:off x="2023495" y="2699327"/>
              <a:ext cx="2010225" cy="369332"/>
            </a:xfrm>
            <a:prstGeom prst="rect">
              <a:avLst/>
            </a:prstGeom>
            <a:noFill/>
          </p:spPr>
          <p:txBody>
            <a:bodyPr wrap="none" rtlCol="0">
              <a:spAutoFit/>
            </a:bodyPr>
            <a:lstStyle/>
            <a:p>
              <a:r>
                <a:rPr lang="sv-SE" dirty="0" smtClean="0"/>
                <a:t>”M” &amp; ”Quadrant”</a:t>
              </a:r>
              <a:endParaRPr lang="en-US" dirty="0"/>
            </a:p>
          </p:txBody>
        </p:sp>
      </p:grpSp>
      <p:grpSp>
        <p:nvGrpSpPr>
          <p:cNvPr id="26" name="Group 25"/>
          <p:cNvGrpSpPr/>
          <p:nvPr/>
        </p:nvGrpSpPr>
        <p:grpSpPr>
          <a:xfrm>
            <a:off x="2122878" y="1711295"/>
            <a:ext cx="1027845" cy="935059"/>
            <a:chOff x="2332111" y="3352800"/>
            <a:chExt cx="1027711" cy="935059"/>
          </a:xfrm>
        </p:grpSpPr>
        <p:pic>
          <p:nvPicPr>
            <p:cNvPr id="20" name="Picture 19" descr="green ball_tiny"/>
            <p:cNvPicPr>
              <a:picLocks noChangeAspect="1" noChangeArrowheads="1"/>
            </p:cNvPicPr>
            <p:nvPr/>
          </p:nvPicPr>
          <p:blipFill>
            <a:blip r:embed="rId3"/>
            <a:srcRect/>
            <a:stretch>
              <a:fillRect/>
            </a:stretch>
          </p:blipFill>
          <p:spPr bwMode="auto">
            <a:xfrm>
              <a:off x="2618439" y="3352800"/>
              <a:ext cx="544512" cy="544513"/>
            </a:xfrm>
            <a:prstGeom prst="rect">
              <a:avLst/>
            </a:prstGeom>
            <a:noFill/>
          </p:spPr>
        </p:pic>
        <p:sp>
          <p:nvSpPr>
            <p:cNvPr id="21" name="TextBox 20"/>
            <p:cNvSpPr txBox="1"/>
            <p:nvPr/>
          </p:nvSpPr>
          <p:spPr>
            <a:xfrm>
              <a:off x="2332111" y="3918527"/>
              <a:ext cx="1027711" cy="369332"/>
            </a:xfrm>
            <a:prstGeom prst="rect">
              <a:avLst/>
            </a:prstGeom>
            <a:noFill/>
          </p:spPr>
          <p:txBody>
            <a:bodyPr wrap="none" rtlCol="0">
              <a:spAutoFit/>
            </a:bodyPr>
            <a:lstStyle/>
            <a:p>
              <a:r>
                <a:rPr lang="sv-SE" dirty="0" smtClean="0"/>
                <a:t>”</a:t>
              </a:r>
              <a:r>
                <a:rPr lang="en-US" dirty="0" smtClean="0"/>
                <a:t>Dublin</a:t>
              </a:r>
              <a:r>
                <a:rPr lang="sv-SE" dirty="0" smtClean="0"/>
                <a:t>”</a:t>
              </a:r>
              <a:endParaRPr lang="en-US" dirty="0"/>
            </a:p>
          </p:txBody>
        </p:sp>
      </p:grpSp>
      <p:grpSp>
        <p:nvGrpSpPr>
          <p:cNvPr id="27" name="Group 26"/>
          <p:cNvGrpSpPr/>
          <p:nvPr/>
        </p:nvGrpSpPr>
        <p:grpSpPr>
          <a:xfrm>
            <a:off x="2108418" y="2722554"/>
            <a:ext cx="1151149" cy="935059"/>
            <a:chOff x="2317655" y="4572000"/>
            <a:chExt cx="1150999" cy="935059"/>
          </a:xfrm>
        </p:grpSpPr>
        <p:pic>
          <p:nvPicPr>
            <p:cNvPr id="22" name="Picture 21" descr="green ball_tiny"/>
            <p:cNvPicPr>
              <a:picLocks noChangeAspect="1" noChangeArrowheads="1"/>
            </p:cNvPicPr>
            <p:nvPr/>
          </p:nvPicPr>
          <p:blipFill>
            <a:blip r:embed="rId3"/>
            <a:srcRect/>
            <a:stretch>
              <a:fillRect/>
            </a:stretch>
          </p:blipFill>
          <p:spPr bwMode="auto">
            <a:xfrm>
              <a:off x="2618082" y="4572000"/>
              <a:ext cx="544512" cy="544513"/>
            </a:xfrm>
            <a:prstGeom prst="rect">
              <a:avLst/>
            </a:prstGeom>
            <a:noFill/>
          </p:spPr>
        </p:pic>
        <p:sp>
          <p:nvSpPr>
            <p:cNvPr id="23" name="TextBox 22"/>
            <p:cNvSpPr txBox="1"/>
            <p:nvPr/>
          </p:nvSpPr>
          <p:spPr>
            <a:xfrm>
              <a:off x="2317655" y="5137727"/>
              <a:ext cx="1150999" cy="369332"/>
            </a:xfrm>
            <a:prstGeom prst="rect">
              <a:avLst/>
            </a:prstGeom>
            <a:noFill/>
          </p:spPr>
          <p:txBody>
            <a:bodyPr wrap="none" rtlCol="0">
              <a:spAutoFit/>
            </a:bodyPr>
            <a:lstStyle/>
            <a:p>
              <a:r>
                <a:rPr lang="sv-SE" dirty="0" smtClean="0"/>
                <a:t>”</a:t>
              </a:r>
              <a:r>
                <a:rPr lang="sv-SE" dirty="0" err="1" smtClean="0"/>
                <a:t>Velocity</a:t>
              </a:r>
              <a:r>
                <a:rPr lang="sv-SE" dirty="0" smtClean="0"/>
                <a:t>”</a:t>
              </a:r>
              <a:endParaRPr lang="en-US" dirty="0"/>
            </a:p>
          </p:txBody>
        </p:sp>
      </p:grpSp>
      <p:grpSp>
        <p:nvGrpSpPr>
          <p:cNvPr id="31" name="Group 30"/>
          <p:cNvGrpSpPr/>
          <p:nvPr/>
        </p:nvGrpSpPr>
        <p:grpSpPr>
          <a:xfrm>
            <a:off x="1732168" y="4856154"/>
            <a:ext cx="1923155" cy="935059"/>
            <a:chOff x="1941453" y="4856141"/>
            <a:chExt cx="1922904" cy="935059"/>
          </a:xfrm>
        </p:grpSpPr>
        <p:pic>
          <p:nvPicPr>
            <p:cNvPr id="29" name="Picture 28" descr="green ball_tiny"/>
            <p:cNvPicPr>
              <a:picLocks noChangeAspect="1" noChangeArrowheads="1"/>
            </p:cNvPicPr>
            <p:nvPr/>
          </p:nvPicPr>
          <p:blipFill>
            <a:blip r:embed="rId3"/>
            <a:srcRect/>
            <a:stretch>
              <a:fillRect/>
            </a:stretch>
          </p:blipFill>
          <p:spPr bwMode="auto">
            <a:xfrm>
              <a:off x="2623358" y="4856141"/>
              <a:ext cx="544512" cy="544513"/>
            </a:xfrm>
            <a:prstGeom prst="rect">
              <a:avLst/>
            </a:prstGeom>
            <a:noFill/>
          </p:spPr>
        </p:pic>
        <p:sp>
          <p:nvSpPr>
            <p:cNvPr id="30" name="TextBox 29"/>
            <p:cNvSpPr txBox="1"/>
            <p:nvPr/>
          </p:nvSpPr>
          <p:spPr>
            <a:xfrm>
              <a:off x="1941453" y="5421868"/>
              <a:ext cx="1922904" cy="369332"/>
            </a:xfrm>
            <a:prstGeom prst="rect">
              <a:avLst/>
            </a:prstGeom>
            <a:noFill/>
          </p:spPr>
          <p:txBody>
            <a:bodyPr wrap="none" rtlCol="0">
              <a:spAutoFit/>
            </a:bodyPr>
            <a:lstStyle/>
            <a:p>
              <a:r>
                <a:rPr lang="sv-SE" dirty="0" smtClean="0"/>
                <a:t>”BizTalk Services”</a:t>
              </a:r>
              <a:endParaRPr lang="en-US" dirty="0"/>
            </a:p>
          </p:txBody>
        </p:sp>
      </p:grpSp>
      <p:sp>
        <p:nvSpPr>
          <p:cNvPr id="34" name="Right Brace 33"/>
          <p:cNvSpPr/>
          <p:nvPr/>
        </p:nvSpPr>
        <p:spPr>
          <a:xfrm>
            <a:off x="3369935" y="1711282"/>
            <a:ext cx="267556" cy="1946318"/>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lIns="91319" tIns="45660" rIns="91319" bIns="45660" rtlCol="0" anchor="ctr"/>
          <a:lstStyle/>
          <a:p>
            <a:pPr algn="ctr"/>
            <a:endParaRPr lang="en-US"/>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159" y="4981875"/>
            <a:ext cx="1752828" cy="352690"/>
          </a:xfrm>
          <a:prstGeom prst="rect">
            <a:avLst/>
          </a:prstGeom>
        </p:spPr>
      </p:pic>
      <p:pic>
        <p:nvPicPr>
          <p:cNvPr id="46" name="Picture 45" descr="blue ball_tiny"/>
          <p:cNvPicPr>
            <a:picLocks noChangeAspect="1" noChangeArrowheads="1"/>
          </p:cNvPicPr>
          <p:nvPr/>
        </p:nvPicPr>
        <p:blipFill>
          <a:blip r:embed="rId5"/>
          <a:srcRect/>
          <a:stretch>
            <a:fillRect/>
          </a:stretch>
        </p:blipFill>
        <p:spPr bwMode="auto">
          <a:xfrm>
            <a:off x="6454060" y="5447170"/>
            <a:ext cx="272291" cy="272256"/>
          </a:xfrm>
          <a:prstGeom prst="rect">
            <a:avLst/>
          </a:prstGeom>
          <a:noFill/>
        </p:spPr>
      </p:pic>
      <p:pic>
        <p:nvPicPr>
          <p:cNvPr id="47" name="Picture 46" descr="blue ball_tiny"/>
          <p:cNvPicPr>
            <a:picLocks noChangeAspect="1" noChangeArrowheads="1"/>
          </p:cNvPicPr>
          <p:nvPr/>
        </p:nvPicPr>
        <p:blipFill>
          <a:blip r:embed="rId5"/>
          <a:srcRect/>
          <a:stretch>
            <a:fillRect/>
          </a:stretch>
        </p:blipFill>
        <p:spPr bwMode="auto">
          <a:xfrm>
            <a:off x="6977746" y="5447170"/>
            <a:ext cx="272291" cy="272256"/>
          </a:xfrm>
          <a:prstGeom prst="rect">
            <a:avLst/>
          </a:prstGeom>
          <a:noFill/>
        </p:spPr>
      </p:pic>
      <p:pic>
        <p:nvPicPr>
          <p:cNvPr id="49" name="Picture 48" descr="blue ball_tiny"/>
          <p:cNvPicPr>
            <a:picLocks noChangeAspect="1" noChangeArrowheads="1"/>
          </p:cNvPicPr>
          <p:nvPr/>
        </p:nvPicPr>
        <p:blipFill>
          <a:blip r:embed="rId5"/>
          <a:srcRect/>
          <a:stretch>
            <a:fillRect/>
          </a:stretch>
        </p:blipFill>
        <p:spPr bwMode="auto">
          <a:xfrm>
            <a:off x="8242316" y="5447170"/>
            <a:ext cx="272291" cy="272256"/>
          </a:xfrm>
          <a:prstGeom prst="rect">
            <a:avLst/>
          </a:prstGeom>
          <a:noFill/>
        </p:spPr>
      </p:pic>
      <p:pic>
        <p:nvPicPr>
          <p:cNvPr id="50" name="Picture 49" descr="blue ball_tiny"/>
          <p:cNvPicPr>
            <a:picLocks noChangeAspect="1" noChangeArrowheads="1"/>
          </p:cNvPicPr>
          <p:nvPr/>
        </p:nvPicPr>
        <p:blipFill>
          <a:blip r:embed="rId5"/>
          <a:srcRect/>
          <a:stretch>
            <a:fillRect/>
          </a:stretch>
        </p:blipFill>
        <p:spPr bwMode="auto">
          <a:xfrm>
            <a:off x="8766006" y="5447170"/>
            <a:ext cx="272291" cy="272256"/>
          </a:xfrm>
          <a:prstGeom prst="rect">
            <a:avLst/>
          </a:prstGeom>
          <a:noFill/>
        </p:spPr>
      </p:pic>
      <p:pic>
        <p:nvPicPr>
          <p:cNvPr id="51" name="Picture 50" descr="blue ball_tiny"/>
          <p:cNvPicPr>
            <a:picLocks noChangeAspect="1" noChangeArrowheads="1"/>
          </p:cNvPicPr>
          <p:nvPr/>
        </p:nvPicPr>
        <p:blipFill>
          <a:blip r:embed="rId5"/>
          <a:srcRect/>
          <a:stretch>
            <a:fillRect/>
          </a:stretch>
        </p:blipFill>
        <p:spPr bwMode="auto">
          <a:xfrm>
            <a:off x="9289693" y="5447170"/>
            <a:ext cx="272291" cy="272256"/>
          </a:xfrm>
          <a:prstGeom prst="rect">
            <a:avLst/>
          </a:prstGeom>
          <a:noFill/>
        </p:spPr>
      </p:pic>
      <p:pic>
        <p:nvPicPr>
          <p:cNvPr id="53" name="Picture 52" descr="blue ball_tiny"/>
          <p:cNvPicPr>
            <a:picLocks noChangeAspect="1" noChangeArrowheads="1"/>
          </p:cNvPicPr>
          <p:nvPr/>
        </p:nvPicPr>
        <p:blipFill>
          <a:blip r:embed="rId5"/>
          <a:srcRect/>
          <a:stretch>
            <a:fillRect/>
          </a:stretch>
        </p:blipFill>
        <p:spPr bwMode="auto">
          <a:xfrm>
            <a:off x="10533669" y="5447170"/>
            <a:ext cx="272291" cy="272256"/>
          </a:xfrm>
          <a:prstGeom prst="rect">
            <a:avLst/>
          </a:prstGeom>
          <a:noFill/>
        </p:spPr>
      </p:pic>
      <p:pic>
        <p:nvPicPr>
          <p:cNvPr id="54" name="Picture 53" descr="blue ball_tiny"/>
          <p:cNvPicPr>
            <a:picLocks noChangeAspect="1" noChangeArrowheads="1"/>
          </p:cNvPicPr>
          <p:nvPr/>
        </p:nvPicPr>
        <p:blipFill>
          <a:blip r:embed="rId5"/>
          <a:srcRect/>
          <a:stretch>
            <a:fillRect/>
          </a:stretch>
        </p:blipFill>
        <p:spPr bwMode="auto">
          <a:xfrm>
            <a:off x="10914718" y="5447170"/>
            <a:ext cx="272291" cy="272256"/>
          </a:xfrm>
          <a:prstGeom prst="rect">
            <a:avLst/>
          </a:prstGeom>
          <a:noFill/>
        </p:spPr>
      </p:pic>
      <p:pic>
        <p:nvPicPr>
          <p:cNvPr id="55" name="Picture 54" descr="blue ball_tiny"/>
          <p:cNvPicPr>
            <a:picLocks noChangeAspect="1" noChangeArrowheads="1"/>
          </p:cNvPicPr>
          <p:nvPr/>
        </p:nvPicPr>
        <p:blipFill>
          <a:blip r:embed="rId5"/>
          <a:srcRect/>
          <a:stretch>
            <a:fillRect/>
          </a:stretch>
        </p:blipFill>
        <p:spPr bwMode="auto">
          <a:xfrm>
            <a:off x="4513084" y="2971800"/>
            <a:ext cx="457260" cy="457200"/>
          </a:xfrm>
          <a:prstGeom prst="rect">
            <a:avLst/>
          </a:prstGeom>
          <a:noFill/>
        </p:spPr>
      </p:pic>
      <p:pic>
        <p:nvPicPr>
          <p:cNvPr id="56" name="Picture 55" descr="blue ball_tiny"/>
          <p:cNvPicPr>
            <a:picLocks noChangeAspect="1" noChangeArrowheads="1"/>
          </p:cNvPicPr>
          <p:nvPr/>
        </p:nvPicPr>
        <p:blipFill>
          <a:blip r:embed="rId5"/>
          <a:srcRect/>
          <a:stretch>
            <a:fillRect/>
          </a:stretch>
        </p:blipFill>
        <p:spPr bwMode="auto">
          <a:xfrm>
            <a:off x="4545276" y="5309726"/>
            <a:ext cx="457260" cy="457200"/>
          </a:xfrm>
          <a:prstGeom prst="rect">
            <a:avLst/>
          </a:prstGeom>
          <a:noFill/>
        </p:spPr>
      </p:pic>
      <p:pic>
        <p:nvPicPr>
          <p:cNvPr id="57" name="Picture 56" descr="blue ball_tiny"/>
          <p:cNvPicPr>
            <a:picLocks noChangeAspect="1" noChangeArrowheads="1"/>
          </p:cNvPicPr>
          <p:nvPr/>
        </p:nvPicPr>
        <p:blipFill>
          <a:blip r:embed="rId5"/>
          <a:srcRect/>
          <a:stretch>
            <a:fillRect/>
          </a:stretch>
        </p:blipFill>
        <p:spPr bwMode="auto">
          <a:xfrm>
            <a:off x="10655938" y="2994797"/>
            <a:ext cx="457260" cy="457200"/>
          </a:xfrm>
          <a:prstGeom prst="rect">
            <a:avLst/>
          </a:prstGeom>
          <a:noFill/>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047" y="4910186"/>
            <a:ext cx="1868771" cy="496074"/>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3867" y="4910186"/>
            <a:ext cx="1868771" cy="496074"/>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6687" y="4910186"/>
            <a:ext cx="1868771" cy="496074"/>
          </a:xfrm>
          <a:prstGeom prst="rect">
            <a:avLst/>
          </a:prstGeom>
        </p:spPr>
      </p:pic>
      <p:pic>
        <p:nvPicPr>
          <p:cNvPr id="3075" name="Picture 3"/>
          <p:cNvPicPr>
            <a:picLocks noChangeAspect="1" noChangeArrowheads="1"/>
          </p:cNvPicPr>
          <p:nvPr/>
        </p:nvPicPr>
        <p:blipFill>
          <a:blip r:embed="rId7">
            <a:clrChange>
              <a:clrFrom>
                <a:srgbClr val="00FFFF"/>
              </a:clrFrom>
              <a:clrTo>
                <a:srgbClr val="00FFFF">
                  <a:alpha val="0"/>
                </a:srgbClr>
              </a:clrTo>
            </a:clrChange>
            <a:extLst>
              <a:ext uri="{28A0092B-C50C-407E-A947-70E740481C1C}">
                <a14:useLocalDpi xmlns:a14="http://schemas.microsoft.com/office/drawing/2010/main" val="0"/>
              </a:ext>
            </a:extLst>
          </a:blip>
          <a:srcRect/>
          <a:stretch>
            <a:fillRect/>
          </a:stretch>
        </p:blipFill>
        <p:spPr bwMode="auto">
          <a:xfrm>
            <a:off x="3884364" y="2522229"/>
            <a:ext cx="1771881"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7">
            <a:clrChange>
              <a:clrFrom>
                <a:srgbClr val="00FFFF"/>
              </a:clrFrom>
              <a:clrTo>
                <a:srgbClr val="00FFFF">
                  <a:alpha val="0"/>
                </a:srgbClr>
              </a:clrTo>
            </a:clrChange>
            <a:extLst>
              <a:ext uri="{28A0092B-C50C-407E-A947-70E740481C1C}">
                <a14:useLocalDpi xmlns:a14="http://schemas.microsoft.com/office/drawing/2010/main" val="0"/>
              </a:ext>
            </a:extLst>
          </a:blip>
          <a:srcRect/>
          <a:stretch>
            <a:fillRect/>
          </a:stretch>
        </p:blipFill>
        <p:spPr bwMode="auto">
          <a:xfrm>
            <a:off x="5942032" y="2522229"/>
            <a:ext cx="1771881"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7">
            <a:clrChange>
              <a:clrFrom>
                <a:srgbClr val="00FFFF"/>
              </a:clrFrom>
              <a:clrTo>
                <a:srgbClr val="00FFFF">
                  <a:alpha val="0"/>
                </a:srgbClr>
              </a:clrTo>
            </a:clrChange>
            <a:extLst>
              <a:ext uri="{28A0092B-C50C-407E-A947-70E740481C1C}">
                <a14:useLocalDpi xmlns:a14="http://schemas.microsoft.com/office/drawing/2010/main" val="0"/>
              </a:ext>
            </a:extLst>
          </a:blip>
          <a:srcRect/>
          <a:stretch>
            <a:fillRect/>
          </a:stretch>
        </p:blipFill>
        <p:spPr bwMode="auto">
          <a:xfrm>
            <a:off x="7999700" y="2545483"/>
            <a:ext cx="1771881"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7">
            <a:clrChange>
              <a:clrFrom>
                <a:srgbClr val="00FFFF"/>
              </a:clrFrom>
              <a:clrTo>
                <a:srgbClr val="00FFFF">
                  <a:alpha val="0"/>
                </a:srgbClr>
              </a:clrTo>
            </a:clrChange>
            <a:extLst>
              <a:ext uri="{28A0092B-C50C-407E-A947-70E740481C1C}">
                <a14:useLocalDpi xmlns:a14="http://schemas.microsoft.com/office/drawing/2010/main" val="0"/>
              </a:ext>
            </a:extLst>
          </a:blip>
          <a:srcRect/>
          <a:stretch>
            <a:fillRect/>
          </a:stretch>
        </p:blipFill>
        <p:spPr bwMode="auto">
          <a:xfrm>
            <a:off x="10057368" y="2514603"/>
            <a:ext cx="1771881"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0" descr="blue ball_tiny"/>
          <p:cNvPicPr>
            <a:picLocks noChangeAspect="1" noChangeArrowheads="1"/>
          </p:cNvPicPr>
          <p:nvPr/>
        </p:nvPicPr>
        <p:blipFill>
          <a:blip r:embed="rId5"/>
          <a:srcRect/>
          <a:stretch>
            <a:fillRect/>
          </a:stretch>
        </p:blipFill>
        <p:spPr bwMode="auto">
          <a:xfrm>
            <a:off x="11295767" y="5442745"/>
            <a:ext cx="272291" cy="272256"/>
          </a:xfrm>
          <a:prstGeom prst="rect">
            <a:avLst/>
          </a:prstGeom>
          <a:noFill/>
        </p:spPr>
      </p:pic>
      <p:pic>
        <p:nvPicPr>
          <p:cNvPr id="65" name="Picture 64" descr="blue ball_tiny"/>
          <p:cNvPicPr>
            <a:picLocks noChangeAspect="1" noChangeArrowheads="1"/>
          </p:cNvPicPr>
          <p:nvPr/>
        </p:nvPicPr>
        <p:blipFill>
          <a:blip r:embed="rId5"/>
          <a:srcRect/>
          <a:stretch>
            <a:fillRect/>
          </a:stretch>
        </p:blipFill>
        <p:spPr bwMode="auto">
          <a:xfrm>
            <a:off x="11682069" y="5451145"/>
            <a:ext cx="272291" cy="272256"/>
          </a:xfrm>
          <a:prstGeom prst="rect">
            <a:avLst/>
          </a:prstGeom>
          <a:noFill/>
        </p:spPr>
      </p:pic>
      <p:pic>
        <p:nvPicPr>
          <p:cNvPr id="66" name="Picture 65" descr="blue ball_tiny"/>
          <p:cNvPicPr>
            <a:picLocks noChangeAspect="1" noChangeArrowheads="1"/>
          </p:cNvPicPr>
          <p:nvPr/>
        </p:nvPicPr>
        <p:blipFill>
          <a:blip r:embed="rId5"/>
          <a:srcRect/>
          <a:stretch>
            <a:fillRect/>
          </a:stretch>
        </p:blipFill>
        <p:spPr bwMode="auto">
          <a:xfrm>
            <a:off x="6646962" y="2971800"/>
            <a:ext cx="457260" cy="457200"/>
          </a:xfrm>
          <a:prstGeom prst="rect">
            <a:avLst/>
          </a:prstGeom>
          <a:noFill/>
        </p:spPr>
      </p:pic>
      <p:pic>
        <p:nvPicPr>
          <p:cNvPr id="67" name="Picture 66" descr="blue ball_tiny"/>
          <p:cNvPicPr>
            <a:picLocks noChangeAspect="1" noChangeArrowheads="1"/>
          </p:cNvPicPr>
          <p:nvPr/>
        </p:nvPicPr>
        <p:blipFill>
          <a:blip r:embed="rId5"/>
          <a:srcRect/>
          <a:stretch>
            <a:fillRect/>
          </a:stretch>
        </p:blipFill>
        <p:spPr bwMode="auto">
          <a:xfrm>
            <a:off x="8704631" y="2971800"/>
            <a:ext cx="457260" cy="457200"/>
          </a:xfrm>
          <a:prstGeom prst="rect">
            <a:avLst/>
          </a:prstGeom>
          <a:noFill/>
        </p:spPr>
      </p:pic>
      <p:sp>
        <p:nvSpPr>
          <p:cNvPr id="4" name="Rectangle 3"/>
          <p:cNvSpPr/>
          <p:nvPr/>
        </p:nvSpPr>
        <p:spPr bwMode="auto">
          <a:xfrm>
            <a:off x="10356838" y="5209023"/>
            <a:ext cx="1548620" cy="309119"/>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sv-SE" sz="1600" spc="-50" dirty="0" smtClean="0">
                <a:solidFill>
                  <a:schemeClr val="tx1"/>
                </a:solidFill>
                <a:latin typeface="Segoe UI Light" pitchFamily="34" charset="0"/>
                <a:ea typeface="Segoe UI" pitchFamily="34" charset="0"/>
                <a:cs typeface="Segoe UI" pitchFamily="34" charset="0"/>
              </a:rPr>
              <a:t>Service Bus</a:t>
            </a:r>
          </a:p>
        </p:txBody>
      </p:sp>
      <p:sp>
        <p:nvSpPr>
          <p:cNvPr id="69" name="Rectangle 68"/>
          <p:cNvSpPr/>
          <p:nvPr/>
        </p:nvSpPr>
        <p:spPr bwMode="auto">
          <a:xfrm>
            <a:off x="10533670" y="5406260"/>
            <a:ext cx="1520956" cy="384953"/>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sv-SE"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52" name="Picture 51" descr="blue ball_tiny"/>
          <p:cNvPicPr>
            <a:picLocks noChangeAspect="1" noChangeArrowheads="1"/>
          </p:cNvPicPr>
          <p:nvPr/>
        </p:nvPicPr>
        <p:blipFill>
          <a:blip r:embed="rId5"/>
          <a:srcRect/>
          <a:stretch>
            <a:fillRect/>
          </a:stretch>
        </p:blipFill>
        <p:spPr bwMode="auto">
          <a:xfrm>
            <a:off x="10152619" y="5447170"/>
            <a:ext cx="272291" cy="272256"/>
          </a:xfrm>
          <a:prstGeom prst="rect">
            <a:avLst/>
          </a:prstGeom>
          <a:noFill/>
        </p:spPr>
      </p:pic>
    </p:spTree>
    <p:extLst>
      <p:ext uri="{BB962C8B-B14F-4D97-AF65-F5344CB8AC3E}">
        <p14:creationId xmlns:p14="http://schemas.microsoft.com/office/powerpoint/2010/main" val="10836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5"/>
                                        </p:tgtEl>
                                        <p:attrNameLst>
                                          <p:attrName>style.opacity</p:attrName>
                                        </p:attrNameLst>
                                      </p:cBhvr>
                                      <p:to>
                                        <p:strVal val="0.5"/>
                                      </p:to>
                                    </p:set>
                                    <p:animEffect filter="image" prLst="opacity: 0.5">
                                      <p:cBhvr rctx="IE">
                                        <p:cTn id="12" dur="indefinite"/>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par>
                                <p:cTn id="76" presetID="10" presetClass="entr" presetSubtype="0" fill="hold"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10" presetClass="entr" presetSubtype="0"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par>
                                <p:cTn id="82" presetID="10"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par>
                                <p:cTn id="85" presetID="10"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animBg="1"/>
      <p:bldP spid="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smtClean="0"/>
              <a:t>Service Bus Relayed Messaging</a:t>
            </a:r>
            <a:endParaRPr lang="en-US" dirty="0"/>
          </a:p>
        </p:txBody>
      </p:sp>
      <p:sp>
        <p:nvSpPr>
          <p:cNvPr id="9" name="Text Placeholder 8"/>
          <p:cNvSpPr>
            <a:spLocks noGrp="1"/>
          </p:cNvSpPr>
          <p:nvPr>
            <p:ph type="body" sz="quarter" idx="10"/>
          </p:nvPr>
        </p:nvSpPr>
        <p:spPr>
          <a:xfrm>
            <a:off x="519112" y="1447802"/>
            <a:ext cx="11357455" cy="2331407"/>
          </a:xfrm>
        </p:spPr>
        <p:txBody>
          <a:bodyPr/>
          <a:lstStyle/>
          <a:p>
            <a:r>
              <a:rPr lang="en-US" dirty="0" smtClean="0"/>
              <a:t>“Organizations can use the Service Bus Relay to extend the reach of their on-</a:t>
            </a:r>
            <a:r>
              <a:rPr lang="en-US" dirty="0" err="1" smtClean="0"/>
              <a:t>prem</a:t>
            </a:r>
            <a:r>
              <a:rPr lang="en-US" dirty="0" smtClean="0"/>
              <a:t> services, to the outside world, in a secure and reliable way.”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103" y="3072495"/>
            <a:ext cx="6003471" cy="3246088"/>
          </a:xfrm>
          <a:prstGeom prst="rect">
            <a:avLst/>
          </a:prstGeom>
        </p:spPr>
      </p:pic>
    </p:spTree>
    <p:extLst>
      <p:ext uri="{BB962C8B-B14F-4D97-AF65-F5344CB8AC3E}">
        <p14:creationId xmlns:p14="http://schemas.microsoft.com/office/powerpoint/2010/main" val="2224258122"/>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Service Bus Relayed Messaging</a:t>
            </a:r>
            <a:endParaRPr lang="en-US" dirty="0"/>
          </a:p>
        </p:txBody>
      </p:sp>
      <p:sp>
        <p:nvSpPr>
          <p:cNvPr id="31" name="Rectangle 30"/>
          <p:cNvSpPr/>
          <p:nvPr/>
        </p:nvSpPr>
        <p:spPr>
          <a:xfrm>
            <a:off x="2880460" y="4436258"/>
            <a:ext cx="959857"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091" tIns="38039" rIns="76091" bIns="38039" rtlCol="0" anchor="ctr"/>
          <a:lstStyle/>
          <a:p>
            <a:pPr algn="ctr" defTabSz="913177"/>
            <a:r>
              <a:rPr lang="sv-SE" sz="1700" dirty="0" err="1">
                <a:solidFill>
                  <a:prstClr val="white"/>
                </a:solidFill>
              </a:rPr>
              <a:t>Client</a:t>
            </a:r>
            <a:endParaRPr lang="en-US" sz="1700" dirty="0">
              <a:solidFill>
                <a:prstClr val="white"/>
              </a:solidFill>
            </a:endParaRPr>
          </a:p>
        </p:txBody>
      </p:sp>
      <p:sp>
        <p:nvSpPr>
          <p:cNvPr id="32" name="Cloud Callout 31"/>
          <p:cNvSpPr/>
          <p:nvPr/>
        </p:nvSpPr>
        <p:spPr>
          <a:xfrm>
            <a:off x="3900318" y="1882769"/>
            <a:ext cx="2409277" cy="1560173"/>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6091" tIns="38039" rIns="76091" bIns="38039" rtlCol="0" anchor="ctr"/>
          <a:lstStyle/>
          <a:p>
            <a:pPr algn="ctr" defTabSz="913177"/>
            <a:endParaRPr lang="en-US" sz="1700">
              <a:solidFill>
                <a:prstClr val="white"/>
              </a:solidFill>
            </a:endParaRPr>
          </a:p>
        </p:txBody>
      </p:sp>
      <p:sp>
        <p:nvSpPr>
          <p:cNvPr id="33" name="Rectangle 32"/>
          <p:cNvSpPr/>
          <p:nvPr/>
        </p:nvSpPr>
        <p:spPr>
          <a:xfrm>
            <a:off x="2580505" y="2422829"/>
            <a:ext cx="1139830" cy="66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091" tIns="38039" rIns="76091" bIns="38039" rtlCol="0" anchor="ctr"/>
          <a:lstStyle/>
          <a:p>
            <a:pPr algn="ctr" defTabSz="913177"/>
            <a:endParaRPr lang="en-US" sz="1700">
              <a:solidFill>
                <a:prstClr val="white"/>
              </a:solidFill>
            </a:endParaRPr>
          </a:p>
        </p:txBody>
      </p:sp>
      <p:cxnSp>
        <p:nvCxnSpPr>
          <p:cNvPr id="34" name="Curved Connector 33"/>
          <p:cNvCxnSpPr>
            <a:endCxn id="50" idx="2"/>
          </p:cNvCxnSpPr>
          <p:nvPr/>
        </p:nvCxnSpPr>
        <p:spPr>
          <a:xfrm rot="5400000" flipH="1" flipV="1">
            <a:off x="3245790" y="2870219"/>
            <a:ext cx="1563896" cy="1468010"/>
          </a:xfrm>
          <a:prstGeom prst="curvedConnector2">
            <a:avLst/>
          </a:prstGeom>
          <a:ln w="285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707970" y="4469451"/>
            <a:ext cx="1022522" cy="752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091" tIns="38039" rIns="76091" bIns="38039" rtlCol="0" anchor="ctr"/>
          <a:lstStyle/>
          <a:p>
            <a:pPr algn="ctr" defTabSz="913177"/>
            <a:r>
              <a:rPr lang="en-US" sz="1700" dirty="0">
                <a:solidFill>
                  <a:prstClr val="white"/>
                </a:solidFill>
              </a:rPr>
              <a:t>WCF Service</a:t>
            </a:r>
          </a:p>
        </p:txBody>
      </p:sp>
      <p:grpSp>
        <p:nvGrpSpPr>
          <p:cNvPr id="36" name="Group 35"/>
          <p:cNvGrpSpPr/>
          <p:nvPr/>
        </p:nvGrpSpPr>
        <p:grpSpPr>
          <a:xfrm>
            <a:off x="7288033" y="4775027"/>
            <a:ext cx="419937" cy="240027"/>
            <a:chOff x="1187624" y="1772816"/>
            <a:chExt cx="504056" cy="288032"/>
          </a:xfrm>
        </p:grpSpPr>
        <p:sp>
          <p:nvSpPr>
            <p:cNvPr id="37" name="Oval 36"/>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77"/>
              <a:endParaRPr lang="en-US" sz="1700">
                <a:solidFill>
                  <a:prstClr val="white"/>
                </a:solidFill>
              </a:endParaRPr>
            </a:p>
          </p:txBody>
        </p:sp>
        <p:cxnSp>
          <p:nvCxnSpPr>
            <p:cNvPr id="38" name="Straight Connector 37"/>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stCxn id="37" idx="1"/>
          </p:cNvCxnSpPr>
          <p:nvPr/>
        </p:nvCxnSpPr>
        <p:spPr>
          <a:xfrm flipH="1" flipV="1">
            <a:off x="5248347" y="2779155"/>
            <a:ext cx="2074837" cy="20310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220122" y="2906155"/>
            <a:ext cx="2074837" cy="2031031"/>
          </a:xfrm>
          <a:prstGeom prst="straightConnector1">
            <a:avLst/>
          </a:prstGeom>
          <a:ln w="38100">
            <a:solidFill>
              <a:schemeClr val="accent3"/>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840083" y="4542009"/>
            <a:ext cx="3447714" cy="353943"/>
            <a:chOff x="2229238" y="4209644"/>
            <a:chExt cx="4138335" cy="424732"/>
          </a:xfrm>
        </p:grpSpPr>
        <p:cxnSp>
          <p:nvCxnSpPr>
            <p:cNvPr id="42" name="Straight Arrow Connector 41"/>
            <p:cNvCxnSpPr>
              <a:stCxn id="31" idx="3"/>
              <a:endCxn id="37" idx="2"/>
            </p:cNvCxnSpPr>
            <p:nvPr/>
          </p:nvCxnSpPr>
          <p:spPr>
            <a:xfrm>
              <a:off x="2229238" y="4600901"/>
              <a:ext cx="4138335" cy="104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68232" y="4209644"/>
              <a:ext cx="2149148" cy="424732"/>
            </a:xfrm>
            <a:prstGeom prst="rect">
              <a:avLst/>
            </a:prstGeom>
            <a:noFill/>
          </p:spPr>
          <p:txBody>
            <a:bodyPr wrap="none" rtlCol="0">
              <a:spAutoFit/>
            </a:bodyPr>
            <a:lstStyle/>
            <a:p>
              <a:pPr defTabSz="913177"/>
              <a:r>
                <a:rPr lang="en-US" sz="1700" dirty="0" err="1">
                  <a:solidFill>
                    <a:prstClr val="black"/>
                  </a:solidFill>
                </a:rPr>
                <a:t>WebHttpBinding</a:t>
              </a:r>
              <a:endParaRPr lang="en-US" sz="1700" dirty="0">
                <a:solidFill>
                  <a:prstClr val="black"/>
                </a:solidFill>
              </a:endParaRPr>
            </a:p>
          </p:txBody>
        </p:sp>
      </p:grpSp>
      <p:sp>
        <p:nvSpPr>
          <p:cNvPr id="44" name="TextBox 43"/>
          <p:cNvSpPr txBox="1"/>
          <p:nvPr/>
        </p:nvSpPr>
        <p:spPr>
          <a:xfrm>
            <a:off x="5575736" y="5068416"/>
            <a:ext cx="2312047" cy="338522"/>
          </a:xfrm>
          <a:prstGeom prst="rect">
            <a:avLst/>
          </a:prstGeom>
          <a:noFill/>
        </p:spPr>
        <p:txBody>
          <a:bodyPr wrap="none" lIns="76091" tIns="38039" rIns="76091" bIns="38039" rtlCol="0">
            <a:spAutoFit/>
          </a:bodyPr>
          <a:lstStyle/>
          <a:p>
            <a:pPr defTabSz="913177"/>
            <a:r>
              <a:rPr lang="en-US" sz="1700" dirty="0" err="1">
                <a:solidFill>
                  <a:prstClr val="black"/>
                </a:solidFill>
              </a:rPr>
              <a:t>WebHttp</a:t>
            </a:r>
            <a:r>
              <a:rPr lang="en-US" sz="1700" b="1" dirty="0" err="1">
                <a:solidFill>
                  <a:srgbClr val="00B050"/>
                </a:solidFill>
              </a:rPr>
              <a:t>Relay</a:t>
            </a:r>
            <a:r>
              <a:rPr lang="en-US" sz="1700" dirty="0" err="1">
                <a:solidFill>
                  <a:prstClr val="black"/>
                </a:solidFill>
              </a:rPr>
              <a:t>Binding</a:t>
            </a:r>
            <a:endParaRPr lang="en-US" sz="1700" dirty="0">
              <a:solidFill>
                <a:prstClr val="black"/>
              </a:solidFill>
            </a:endParaRPr>
          </a:p>
        </p:txBody>
      </p:sp>
      <p:sp>
        <p:nvSpPr>
          <p:cNvPr id="45" name="Can 44"/>
          <p:cNvSpPr/>
          <p:nvPr/>
        </p:nvSpPr>
        <p:spPr>
          <a:xfrm rot="18887395">
            <a:off x="6116191" y="2931306"/>
            <a:ext cx="526077" cy="2068178"/>
          </a:xfrm>
          <a:prstGeom prst="can">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6091" tIns="38039" rIns="76091" bIns="38039" rtlCol="0" anchor="ctr"/>
          <a:lstStyle/>
          <a:p>
            <a:pPr algn="ctr" defTabSz="913177"/>
            <a:endParaRPr lang="en-US" sz="1700">
              <a:solidFill>
                <a:prstClr val="white"/>
              </a:solidFill>
            </a:endParaRPr>
          </a:p>
        </p:txBody>
      </p:sp>
      <p:cxnSp>
        <p:nvCxnSpPr>
          <p:cNvPr id="46" name="Curved Connector 45"/>
          <p:cNvCxnSpPr/>
          <p:nvPr/>
        </p:nvCxnSpPr>
        <p:spPr>
          <a:xfrm rot="5400000" flipH="1" flipV="1">
            <a:off x="3336824" y="2919078"/>
            <a:ext cx="1563896" cy="1468010"/>
          </a:xfrm>
          <a:prstGeom prst="curvedConnector2">
            <a:avLst/>
          </a:prstGeom>
          <a:ln w="28575">
            <a:solidFill>
              <a:schemeClr val="accent2"/>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761742" y="2702262"/>
            <a:ext cx="419937" cy="240027"/>
            <a:chOff x="3059832" y="2248279"/>
            <a:chExt cx="504056" cy="288032"/>
          </a:xfrm>
        </p:grpSpPr>
        <p:grpSp>
          <p:nvGrpSpPr>
            <p:cNvPr id="48" name="Group 47"/>
            <p:cNvGrpSpPr/>
            <p:nvPr/>
          </p:nvGrpSpPr>
          <p:grpSpPr>
            <a:xfrm>
              <a:off x="3059832" y="2248279"/>
              <a:ext cx="504056" cy="288032"/>
              <a:chOff x="1187624" y="1772816"/>
              <a:chExt cx="504056" cy="288032"/>
            </a:xfrm>
          </p:grpSpPr>
          <p:sp>
            <p:nvSpPr>
              <p:cNvPr id="50" name="Oval 49"/>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77"/>
                <a:endParaRPr lang="en-US" sz="1700">
                  <a:solidFill>
                    <a:prstClr val="white"/>
                  </a:solidFill>
                </a:endParaRPr>
              </a:p>
            </p:txBody>
          </p:sp>
          <p:cxnSp>
            <p:nvCxnSpPr>
              <p:cNvPr id="51" name="Straight Connector 50"/>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a:off x="5196053" y="2999686"/>
            <a:ext cx="1933296" cy="1887174"/>
          </a:xfrm>
          <a:prstGeom prst="straightConnector1">
            <a:avLst/>
          </a:prstGeom>
          <a:ln w="38100">
            <a:solidFill>
              <a:schemeClr val="accent2"/>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5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par>
                          <p:cTn id="47" fill="hold">
                            <p:stCondLst>
                              <p:cond delay="1000"/>
                            </p:stCondLst>
                            <p:childTnLst>
                              <p:par>
                                <p:cTn id="48" presetID="22" presetClass="entr" presetSubtype="1"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4" grpId="0"/>
      <p:bldP spid="4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Cloud and inter-enterprise Connectivity</a:t>
            </a:r>
          </a:p>
        </p:txBody>
      </p:sp>
      <p:sp>
        <p:nvSpPr>
          <p:cNvPr id="5" name="Text Placeholder 4"/>
          <p:cNvSpPr>
            <a:spLocks noGrp="1"/>
          </p:cNvSpPr>
          <p:nvPr>
            <p:ph type="body" sz="quarter" idx="10"/>
          </p:nvPr>
        </p:nvSpPr>
        <p:spPr>
          <a:xfrm>
            <a:off x="519127" y="1447799"/>
            <a:ext cx="11149013" cy="553998"/>
          </a:xfrm>
        </p:spPr>
        <p:txBody>
          <a:bodyPr/>
          <a:lstStyle/>
          <a:p>
            <a:r>
              <a:rPr lang="en-US" dirty="0" smtClean="0"/>
              <a:t>Windows Azure Service Bus Relayed Messaging</a:t>
            </a:r>
            <a:endParaRPr lang="en-US" dirty="0"/>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56590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986371" y="4157024"/>
            <a:ext cx="2301616" cy="1915583"/>
            <a:chOff x="7169773" y="3933056"/>
            <a:chExt cx="1794715" cy="1728192"/>
          </a:xfrm>
        </p:grpSpPr>
        <p:sp>
          <p:nvSpPr>
            <p:cNvPr id="27" name="Rectangle 26"/>
            <p:cNvSpPr/>
            <p:nvPr/>
          </p:nvSpPr>
          <p:spPr>
            <a:xfrm>
              <a:off x="7169773" y="3933056"/>
              <a:ext cx="1717705"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3592"/>
              <a:endParaRPr lang="en-US" sz="1700">
                <a:solidFill>
                  <a:prstClr val="black"/>
                </a:solidFill>
              </a:endParaRPr>
            </a:p>
          </p:txBody>
        </p:sp>
        <p:sp>
          <p:nvSpPr>
            <p:cNvPr id="28" name="TextBox 27"/>
            <p:cNvSpPr txBox="1"/>
            <p:nvPr/>
          </p:nvSpPr>
          <p:spPr>
            <a:xfrm>
              <a:off x="7235698" y="3948823"/>
              <a:ext cx="1728790" cy="319319"/>
            </a:xfrm>
            <a:prstGeom prst="rect">
              <a:avLst/>
            </a:prstGeom>
            <a:noFill/>
          </p:spPr>
          <p:txBody>
            <a:bodyPr wrap="square" rtlCol="0">
              <a:spAutoFit/>
            </a:bodyPr>
            <a:lstStyle/>
            <a:p>
              <a:pPr algn="ctr" defTabSz="913592"/>
              <a:r>
                <a:rPr lang="en-US" sz="1700" dirty="0">
                  <a:solidFill>
                    <a:prstClr val="black"/>
                  </a:solidFill>
                </a:rPr>
                <a:t>BizTalk</a:t>
              </a:r>
            </a:p>
          </p:txBody>
        </p:sp>
      </p:grpSp>
      <p:sp>
        <p:nvSpPr>
          <p:cNvPr id="29" name="Rounded Rectangle 28"/>
          <p:cNvSpPr/>
          <p:nvPr/>
        </p:nvSpPr>
        <p:spPr>
          <a:xfrm>
            <a:off x="6122024" y="4683715"/>
            <a:ext cx="1949709" cy="1208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26" tIns="38059" rIns="76126" bIns="38059" rtlCol="0" anchor="ctr"/>
          <a:lstStyle/>
          <a:p>
            <a:pPr algn="ctr" defTabSz="913592"/>
            <a:endParaRPr lang="en-US" sz="1700" dirty="0">
              <a:solidFill>
                <a:prstClr val="white"/>
              </a:solidFill>
            </a:endParaRPr>
          </a:p>
        </p:txBody>
      </p:sp>
      <p:pic>
        <p:nvPicPr>
          <p:cNvPr id="53"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9302345" y="4628586"/>
            <a:ext cx="1631053" cy="1380241"/>
          </a:xfrm>
          <a:prstGeom prst="rect">
            <a:avLst/>
          </a:prstGeom>
          <a:noFill/>
        </p:spPr>
      </p:pic>
      <p:grpSp>
        <p:nvGrpSpPr>
          <p:cNvPr id="54" name="Group 53"/>
          <p:cNvGrpSpPr/>
          <p:nvPr/>
        </p:nvGrpSpPr>
        <p:grpSpPr>
          <a:xfrm>
            <a:off x="6227014" y="4853028"/>
            <a:ext cx="1739741" cy="836518"/>
            <a:chOff x="5254807" y="2587988"/>
            <a:chExt cx="2088233" cy="1003821"/>
          </a:xfrm>
        </p:grpSpPr>
        <p:sp>
          <p:nvSpPr>
            <p:cNvPr id="55" name="Rectangle 54"/>
            <p:cNvSpPr/>
            <p:nvPr/>
          </p:nvSpPr>
          <p:spPr>
            <a:xfrm>
              <a:off x="5254807" y="2587988"/>
              <a:ext cx="2088233" cy="1003821"/>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2"/>
              <a:endParaRPr lang="en-US" sz="1700">
                <a:solidFill>
                  <a:prstClr val="white"/>
                </a:solidFill>
              </a:endParaRPr>
            </a:p>
          </p:txBody>
        </p:sp>
        <p:sp>
          <p:nvSpPr>
            <p:cNvPr id="56" name="TextBox 55"/>
            <p:cNvSpPr txBox="1"/>
            <p:nvPr/>
          </p:nvSpPr>
          <p:spPr>
            <a:xfrm>
              <a:off x="5293318" y="2634866"/>
              <a:ext cx="221735" cy="424731"/>
            </a:xfrm>
            <a:prstGeom prst="rect">
              <a:avLst/>
            </a:prstGeom>
            <a:noFill/>
          </p:spPr>
          <p:txBody>
            <a:bodyPr wrap="none" rtlCol="0">
              <a:spAutoFit/>
            </a:bodyPr>
            <a:lstStyle/>
            <a:p>
              <a:pPr defTabSz="913592"/>
              <a:endParaRPr lang="en-US" sz="1700" dirty="0">
                <a:solidFill>
                  <a:prstClr val="black"/>
                </a:solidFill>
              </a:endParaRPr>
            </a:p>
          </p:txBody>
        </p:sp>
        <p:grpSp>
          <p:nvGrpSpPr>
            <p:cNvPr id="57" name="Group 56"/>
            <p:cNvGrpSpPr/>
            <p:nvPr/>
          </p:nvGrpSpPr>
          <p:grpSpPr>
            <a:xfrm>
              <a:off x="5398824" y="3016030"/>
              <a:ext cx="504056" cy="288032"/>
              <a:chOff x="3059832" y="2248279"/>
              <a:chExt cx="504056" cy="288032"/>
            </a:xfrm>
          </p:grpSpPr>
          <p:grpSp>
            <p:nvGrpSpPr>
              <p:cNvPr id="66" name="Group 65"/>
              <p:cNvGrpSpPr/>
              <p:nvPr/>
            </p:nvGrpSpPr>
            <p:grpSpPr>
              <a:xfrm>
                <a:off x="3059832" y="2248279"/>
                <a:ext cx="504056" cy="288032"/>
                <a:chOff x="1187624" y="1772816"/>
                <a:chExt cx="504056" cy="288032"/>
              </a:xfrm>
            </p:grpSpPr>
            <p:sp>
              <p:nvSpPr>
                <p:cNvPr id="68" name="Oval 67"/>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2"/>
                  <a:endParaRPr lang="en-US" sz="1700">
                    <a:solidFill>
                      <a:prstClr val="white"/>
                    </a:solidFill>
                  </a:endParaRPr>
                </a:p>
              </p:txBody>
            </p:sp>
            <p:cxnSp>
              <p:nvCxnSpPr>
                <p:cNvPr id="69" name="Straight Connector 68"/>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694968" y="3015745"/>
              <a:ext cx="504056" cy="288032"/>
              <a:chOff x="3059832" y="2248279"/>
              <a:chExt cx="504056" cy="288032"/>
            </a:xfrm>
          </p:grpSpPr>
          <p:grpSp>
            <p:nvGrpSpPr>
              <p:cNvPr id="62" name="Group 61"/>
              <p:cNvGrpSpPr/>
              <p:nvPr/>
            </p:nvGrpSpPr>
            <p:grpSpPr>
              <a:xfrm>
                <a:off x="3059832" y="2248279"/>
                <a:ext cx="504056" cy="288032"/>
                <a:chOff x="1187624" y="1772816"/>
                <a:chExt cx="504056" cy="288032"/>
              </a:xfrm>
            </p:grpSpPr>
            <p:sp>
              <p:nvSpPr>
                <p:cNvPr id="64" name="Oval 63"/>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2"/>
                  <a:endParaRPr lang="en-US" sz="1700">
                    <a:solidFill>
                      <a:prstClr val="white"/>
                    </a:solidFill>
                  </a:endParaRPr>
                </a:p>
              </p:txBody>
            </p:sp>
            <p:cxnSp>
              <p:nvCxnSpPr>
                <p:cNvPr id="65" name="Straight Connector 64"/>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107435" y="2944023"/>
              <a:ext cx="432048" cy="432048"/>
              <a:chOff x="3754321" y="5166716"/>
              <a:chExt cx="432048" cy="432048"/>
            </a:xfrm>
          </p:grpSpPr>
          <p:sp>
            <p:nvSpPr>
              <p:cNvPr id="60" name="Rectangle 59"/>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2"/>
                <a:endParaRPr lang="en-US" sz="1700">
                  <a:solidFill>
                    <a:prstClr val="white"/>
                  </a:solidFill>
                </a:endParaRPr>
              </a:p>
            </p:txBody>
          </p:sp>
          <p:sp>
            <p:nvSpPr>
              <p:cNvPr id="61" name="Cross 60"/>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2"/>
                <a:endParaRPr lang="en-US" sz="1700">
                  <a:solidFill>
                    <a:prstClr val="white"/>
                  </a:solidFill>
                </a:endParaRPr>
              </a:p>
            </p:txBody>
          </p:sp>
        </p:grpSp>
      </p:grpSp>
      <p:cxnSp>
        <p:nvCxnSpPr>
          <p:cNvPr id="70" name="Straight Arrow Connector 69"/>
          <p:cNvCxnSpPr>
            <a:endCxn id="53" idx="1"/>
          </p:cNvCxnSpPr>
          <p:nvPr/>
        </p:nvCxnSpPr>
        <p:spPr>
          <a:xfrm flipV="1">
            <a:off x="7084352" y="5318700"/>
            <a:ext cx="2217993" cy="11043"/>
          </a:xfrm>
          <a:prstGeom prst="straightConnector1">
            <a:avLst/>
          </a:prstGeom>
          <a:ln w="28575">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smtClean="0"/>
              <a:t>Service Bus Relayed Messaging</a:t>
            </a:r>
            <a:endParaRPr lang="en-US" dirty="0"/>
          </a:p>
        </p:txBody>
      </p:sp>
      <p:sp>
        <p:nvSpPr>
          <p:cNvPr id="31" name="Rectangle 30"/>
          <p:cNvSpPr/>
          <p:nvPr/>
        </p:nvSpPr>
        <p:spPr>
          <a:xfrm>
            <a:off x="1793069" y="5015546"/>
            <a:ext cx="959857"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26" tIns="38059" rIns="76126" bIns="38059" rtlCol="0" anchor="ctr"/>
          <a:lstStyle/>
          <a:p>
            <a:pPr algn="ctr" defTabSz="913592"/>
            <a:r>
              <a:rPr lang="sv-SE" sz="1700" dirty="0" err="1">
                <a:solidFill>
                  <a:prstClr val="white"/>
                </a:solidFill>
              </a:rPr>
              <a:t>Client</a:t>
            </a:r>
            <a:endParaRPr lang="en-US" sz="1700" dirty="0">
              <a:solidFill>
                <a:prstClr val="white"/>
              </a:solidFill>
            </a:endParaRPr>
          </a:p>
        </p:txBody>
      </p:sp>
      <p:sp>
        <p:nvSpPr>
          <p:cNvPr id="32" name="Cloud Callout 31"/>
          <p:cNvSpPr/>
          <p:nvPr/>
        </p:nvSpPr>
        <p:spPr>
          <a:xfrm>
            <a:off x="2812921" y="2462059"/>
            <a:ext cx="2409277" cy="1560173"/>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6126" tIns="38059" rIns="76126" bIns="38059" rtlCol="0" anchor="ctr"/>
          <a:lstStyle/>
          <a:p>
            <a:pPr algn="ctr" defTabSz="913592"/>
            <a:endParaRPr lang="en-US" sz="1700">
              <a:solidFill>
                <a:prstClr val="white"/>
              </a:solidFill>
            </a:endParaRPr>
          </a:p>
        </p:txBody>
      </p:sp>
      <p:sp>
        <p:nvSpPr>
          <p:cNvPr id="33" name="Rectangle 32"/>
          <p:cNvSpPr/>
          <p:nvPr/>
        </p:nvSpPr>
        <p:spPr>
          <a:xfrm>
            <a:off x="1493112" y="3002119"/>
            <a:ext cx="1139830" cy="66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126" tIns="38059" rIns="76126" bIns="38059" rtlCol="0" anchor="ctr"/>
          <a:lstStyle/>
          <a:p>
            <a:pPr algn="ctr" defTabSz="913592"/>
            <a:endParaRPr lang="en-US" sz="1700">
              <a:solidFill>
                <a:prstClr val="white"/>
              </a:solidFill>
            </a:endParaRPr>
          </a:p>
        </p:txBody>
      </p:sp>
      <p:cxnSp>
        <p:nvCxnSpPr>
          <p:cNvPr id="34" name="Curved Connector 33"/>
          <p:cNvCxnSpPr>
            <a:endCxn id="50" idx="2"/>
          </p:cNvCxnSpPr>
          <p:nvPr/>
        </p:nvCxnSpPr>
        <p:spPr>
          <a:xfrm rot="5400000" flipH="1" flipV="1">
            <a:off x="2158396" y="3449508"/>
            <a:ext cx="1563896" cy="1468010"/>
          </a:xfrm>
          <a:prstGeom prst="curvedConnector2">
            <a:avLst/>
          </a:prstGeom>
          <a:ln w="285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196208" y="3369023"/>
            <a:ext cx="2074837" cy="2031031"/>
          </a:xfrm>
          <a:prstGeom prst="straightConnector1">
            <a:avLst/>
          </a:prstGeom>
          <a:ln w="38100">
            <a:solidFill>
              <a:schemeClr val="accent3"/>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2779689">
            <a:off x="4682193" y="4063109"/>
            <a:ext cx="1440398" cy="338522"/>
          </a:xfrm>
          <a:prstGeom prst="rect">
            <a:avLst/>
          </a:prstGeom>
          <a:noFill/>
        </p:spPr>
        <p:txBody>
          <a:bodyPr wrap="none" lIns="76126" tIns="38059" rIns="76126" bIns="38059" rtlCol="0">
            <a:spAutoFit/>
          </a:bodyPr>
          <a:lstStyle/>
          <a:p>
            <a:pPr defTabSz="913592"/>
            <a:r>
              <a:rPr lang="en-US" sz="1700" b="1" dirty="0" err="1">
                <a:solidFill>
                  <a:srgbClr val="00B050"/>
                </a:solidFill>
              </a:rPr>
              <a:t>Relay</a:t>
            </a:r>
            <a:r>
              <a:rPr lang="en-US" sz="1700" dirty="0" err="1">
                <a:solidFill>
                  <a:prstClr val="black"/>
                </a:solidFill>
              </a:rPr>
              <a:t>Binding</a:t>
            </a:r>
            <a:endParaRPr lang="en-US" sz="1700" dirty="0">
              <a:solidFill>
                <a:prstClr val="black"/>
              </a:solidFill>
            </a:endParaRPr>
          </a:p>
        </p:txBody>
      </p:sp>
      <p:cxnSp>
        <p:nvCxnSpPr>
          <p:cNvPr id="46" name="Curved Connector 45"/>
          <p:cNvCxnSpPr/>
          <p:nvPr/>
        </p:nvCxnSpPr>
        <p:spPr>
          <a:xfrm rot="5400000" flipH="1" flipV="1">
            <a:off x="2249432" y="3498368"/>
            <a:ext cx="1563896" cy="1468010"/>
          </a:xfrm>
          <a:prstGeom prst="curvedConnector2">
            <a:avLst/>
          </a:prstGeom>
          <a:ln w="28575">
            <a:solidFill>
              <a:schemeClr val="accent2"/>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674351" y="3281552"/>
            <a:ext cx="419937" cy="240027"/>
            <a:chOff x="3059832" y="2248279"/>
            <a:chExt cx="504056" cy="288032"/>
          </a:xfrm>
        </p:grpSpPr>
        <p:grpSp>
          <p:nvGrpSpPr>
            <p:cNvPr id="48" name="Group 47"/>
            <p:cNvGrpSpPr/>
            <p:nvPr/>
          </p:nvGrpSpPr>
          <p:grpSpPr>
            <a:xfrm>
              <a:off x="3059832" y="2248279"/>
              <a:ext cx="504056" cy="288032"/>
              <a:chOff x="1187624" y="1772816"/>
              <a:chExt cx="504056" cy="288032"/>
            </a:xfrm>
          </p:grpSpPr>
          <p:sp>
            <p:nvSpPr>
              <p:cNvPr id="50" name="Oval 49"/>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2"/>
                <a:endParaRPr lang="en-US" sz="1700">
                  <a:solidFill>
                    <a:prstClr val="white"/>
                  </a:solidFill>
                </a:endParaRPr>
              </a:p>
            </p:txBody>
          </p:sp>
          <p:cxnSp>
            <p:nvCxnSpPr>
              <p:cNvPr id="51" name="Straight Connector 50"/>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a:off x="4172143" y="3462556"/>
            <a:ext cx="1933296" cy="1887174"/>
          </a:xfrm>
          <a:prstGeom prst="straightConnector1">
            <a:avLst/>
          </a:prstGeom>
          <a:ln w="38100">
            <a:solidFill>
              <a:schemeClr val="accent2"/>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9686" y="1311016"/>
            <a:ext cx="9238853" cy="512961"/>
          </a:xfrm>
          <a:prstGeom prst="rect">
            <a:avLst/>
          </a:prstGeom>
          <a:noFill/>
        </p:spPr>
        <p:txBody>
          <a:bodyPr wrap="none" lIns="0" tIns="0" rIns="0" bIns="0" rtlCol="0">
            <a:spAutoFit/>
          </a:bodyPr>
          <a:lstStyle/>
          <a:p>
            <a:pPr defTabSz="913592"/>
            <a:r>
              <a:rPr lang="en-US" sz="3300" dirty="0">
                <a:gradFill>
                  <a:gsLst>
                    <a:gs pos="0">
                      <a:prstClr val="black"/>
                    </a:gs>
                    <a:gs pos="86000">
                      <a:prstClr val="black"/>
                    </a:gs>
                  </a:gsLst>
                  <a:lin ang="5400000" scaled="0"/>
                </a:gradFill>
                <a:latin typeface="Segoe UI Light"/>
              </a:rPr>
              <a:t>Scenario #2 – Exposing BizTalk services to the cloud</a:t>
            </a:r>
          </a:p>
        </p:txBody>
      </p:sp>
    </p:spTree>
    <p:extLst>
      <p:ext uri="{BB962C8B-B14F-4D97-AF65-F5344CB8AC3E}">
        <p14:creationId xmlns:p14="http://schemas.microsoft.com/office/powerpoint/2010/main" val="360239063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Cloud and inter-enterprise Connectivity</a:t>
            </a:r>
          </a:p>
        </p:txBody>
      </p:sp>
      <p:sp>
        <p:nvSpPr>
          <p:cNvPr id="5" name="Text Placeholder 4"/>
          <p:cNvSpPr>
            <a:spLocks noGrp="1"/>
          </p:cNvSpPr>
          <p:nvPr>
            <p:ph type="body" sz="quarter" idx="10"/>
          </p:nvPr>
        </p:nvSpPr>
        <p:spPr>
          <a:xfrm>
            <a:off x="519127" y="1447799"/>
            <a:ext cx="11149013" cy="553998"/>
          </a:xfrm>
        </p:spPr>
        <p:txBody>
          <a:bodyPr/>
          <a:lstStyle/>
          <a:p>
            <a:pPr defTabSz="913592"/>
            <a:r>
              <a:rPr lang="en-US" dirty="0">
                <a:gradFill>
                  <a:gsLst>
                    <a:gs pos="0">
                      <a:prstClr val="black"/>
                    </a:gs>
                    <a:gs pos="86000">
                      <a:prstClr val="black"/>
                    </a:gs>
                  </a:gsLst>
                  <a:lin ang="5400000" scaled="0"/>
                </a:gradFill>
                <a:latin typeface="Segoe UI Light"/>
              </a:rPr>
              <a:t>Exposing BizTalk services to the </a:t>
            </a:r>
            <a:r>
              <a:rPr lang="en-US" dirty="0" smtClean="0">
                <a:gradFill>
                  <a:gsLst>
                    <a:gs pos="0">
                      <a:prstClr val="black"/>
                    </a:gs>
                    <a:gs pos="86000">
                      <a:prstClr val="black"/>
                    </a:gs>
                  </a:gsLst>
                  <a:lin ang="5400000" scaled="0"/>
                </a:gradFill>
                <a:latin typeface="Segoe UI Light"/>
              </a:rPr>
              <a:t>cloud as relay services</a:t>
            </a:r>
            <a:endParaRPr lang="en-US" dirty="0">
              <a:gradFill>
                <a:gsLst>
                  <a:gs pos="0">
                    <a:prstClr val="black"/>
                  </a:gs>
                  <a:gs pos="86000">
                    <a:prstClr val="black"/>
                  </a:gs>
                </a:gsLst>
                <a:lin ang="5400000" scaled="0"/>
              </a:gradFill>
              <a:latin typeface="Segoe UI Light"/>
            </a:endParaRPr>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26617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Unified UI and SharePoint Integration</a:t>
            </a:r>
            <a:endParaRPr lang="sv-SE" dirty="0"/>
          </a:p>
        </p:txBody>
      </p:sp>
      <p:sp>
        <p:nvSpPr>
          <p:cNvPr id="5" name="Rounded Rectangle 4"/>
          <p:cNvSpPr/>
          <p:nvPr/>
        </p:nvSpPr>
        <p:spPr>
          <a:xfrm>
            <a:off x="2508451" y="2444968"/>
            <a:ext cx="6729334" cy="57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User Interface</a:t>
            </a:r>
            <a:endParaRPr lang="en-US" dirty="0"/>
          </a:p>
        </p:txBody>
      </p:sp>
      <p:sp>
        <p:nvSpPr>
          <p:cNvPr id="6" name="Flowchart: Magnetic Disk 5"/>
          <p:cNvSpPr/>
          <p:nvPr/>
        </p:nvSpPr>
        <p:spPr>
          <a:xfrm>
            <a:off x="2508451" y="3716988"/>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Data</a:t>
            </a:r>
            <a:endParaRPr lang="en-US" dirty="0"/>
          </a:p>
        </p:txBody>
      </p:sp>
      <p:sp>
        <p:nvSpPr>
          <p:cNvPr id="7" name="Hexagon 6"/>
          <p:cNvSpPr/>
          <p:nvPr/>
        </p:nvSpPr>
        <p:spPr>
          <a:xfrm>
            <a:off x="8162254" y="3716988"/>
            <a:ext cx="1075531" cy="97997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sv-SE" dirty="0" smtClean="0"/>
              <a:t>Etc</a:t>
            </a:r>
            <a:endParaRPr lang="en-US" dirty="0"/>
          </a:p>
        </p:txBody>
      </p:sp>
      <p:sp>
        <p:nvSpPr>
          <p:cNvPr id="8" name="Rectangle 7"/>
          <p:cNvSpPr/>
          <p:nvPr/>
        </p:nvSpPr>
        <p:spPr>
          <a:xfrm>
            <a:off x="6220021" y="3699108"/>
            <a:ext cx="138291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sv-SE" sz="1600" dirty="0" smtClean="0"/>
              <a:t>Components</a:t>
            </a:r>
            <a:endParaRPr lang="en-US" sz="1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00" y="3716988"/>
            <a:ext cx="1588015" cy="115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51713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sv-SE" dirty="0" smtClean="0"/>
              <a:t>Business Connectivity Services</a:t>
            </a:r>
            <a:endParaRPr lang="en-US" dirty="0"/>
          </a:p>
        </p:txBody>
      </p:sp>
      <p:sp>
        <p:nvSpPr>
          <p:cNvPr id="9" name="Text Placeholder 8"/>
          <p:cNvSpPr>
            <a:spLocks noGrp="1"/>
          </p:cNvSpPr>
          <p:nvPr>
            <p:ph type="body" sz="quarter" idx="10"/>
          </p:nvPr>
        </p:nvSpPr>
        <p:spPr>
          <a:xfrm>
            <a:off x="497846" y="1198690"/>
            <a:ext cx="11357455" cy="1661993"/>
          </a:xfrm>
        </p:spPr>
        <p:txBody>
          <a:bodyPr/>
          <a:lstStyle/>
          <a:p>
            <a:r>
              <a:rPr lang="en-US" i="1" dirty="0" smtClean="0"/>
              <a:t>“</a:t>
            </a:r>
            <a:r>
              <a:rPr lang="en-US" dirty="0"/>
              <a:t>Microsoft Business Connectivity Services (BCS) is designed to enable easy interaction with external systems from within SharePoint</a:t>
            </a:r>
            <a:r>
              <a:rPr lang="en-US" i="1" dirty="0" smtClean="0"/>
              <a:t>” </a:t>
            </a:r>
            <a:endParaRPr lang="sv-SE" i="1" dirty="0"/>
          </a:p>
        </p:txBody>
      </p:sp>
      <p:pic>
        <p:nvPicPr>
          <p:cNvPr id="5" name="Picture 2" descr="High-level view of BDC"/>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6895" y="3271234"/>
            <a:ext cx="6047617" cy="306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7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and frameworks</a:t>
            </a:r>
            <a:endParaRPr lang="en-US" dirty="0"/>
          </a:p>
        </p:txBody>
      </p:sp>
      <p:sp>
        <p:nvSpPr>
          <p:cNvPr id="3" name="Content Placeholder 2"/>
          <p:cNvSpPr>
            <a:spLocks noGrp="1"/>
          </p:cNvSpPr>
          <p:nvPr>
            <p:ph idx="1"/>
          </p:nvPr>
        </p:nvSpPr>
        <p:spPr>
          <a:xfrm>
            <a:off x="519113" y="1447800"/>
            <a:ext cx="11149012" cy="4776692"/>
          </a:xfrm>
        </p:spPr>
        <p:txBody>
          <a:bodyPr/>
          <a:lstStyle/>
          <a:p>
            <a:r>
              <a:rPr lang="en-US" dirty="0" smtClean="0"/>
              <a:t>Microsoft BizTalk Server 2010</a:t>
            </a:r>
          </a:p>
          <a:p>
            <a:r>
              <a:rPr lang="en-US" dirty="0"/>
              <a:t>Microsoft </a:t>
            </a:r>
            <a:r>
              <a:rPr lang="en-US" dirty="0" smtClean="0"/>
              <a:t>Stream Insight</a:t>
            </a:r>
            <a:endParaRPr lang="en-US" dirty="0"/>
          </a:p>
          <a:p>
            <a:r>
              <a:rPr lang="en-US" dirty="0"/>
              <a:t>SQL Server Integration Services</a:t>
            </a:r>
          </a:p>
          <a:p>
            <a:r>
              <a:rPr lang="en-US" dirty="0"/>
              <a:t>SQL Server Master Data Services</a:t>
            </a:r>
          </a:p>
          <a:p>
            <a:r>
              <a:rPr lang="en-US" dirty="0" smtClean="0"/>
              <a:t>Windows </a:t>
            </a:r>
            <a:r>
              <a:rPr lang="en-US" dirty="0"/>
              <a:t>Server </a:t>
            </a:r>
            <a:r>
              <a:rPr lang="en-US" dirty="0" err="1"/>
              <a:t>AppFabric</a:t>
            </a:r>
            <a:endParaRPr lang="en-US" dirty="0"/>
          </a:p>
          <a:p>
            <a:r>
              <a:rPr lang="en-US" dirty="0" smtClean="0"/>
              <a:t>Windows Azure Service Bus Relayed Messaging</a:t>
            </a:r>
          </a:p>
          <a:p>
            <a:r>
              <a:rPr lang="en-US" dirty="0"/>
              <a:t>SharePoint Business Connectivity Services</a:t>
            </a:r>
          </a:p>
          <a:p>
            <a:r>
              <a:rPr lang="en-US" dirty="0" smtClean="0"/>
              <a:t>Windows </a:t>
            </a:r>
            <a:r>
              <a:rPr lang="en-US" dirty="0"/>
              <a:t>Azure Service Bus </a:t>
            </a:r>
            <a:r>
              <a:rPr lang="en-US" dirty="0" smtClean="0"/>
              <a:t>Brokered Messaging</a:t>
            </a:r>
          </a:p>
          <a:p>
            <a:r>
              <a:rPr lang="en-US" dirty="0" smtClean="0"/>
              <a:t>Windows </a:t>
            </a:r>
            <a:r>
              <a:rPr lang="en-US" dirty="0"/>
              <a:t>Azure Service Bus </a:t>
            </a:r>
            <a:r>
              <a:rPr lang="en-US" dirty="0" smtClean="0"/>
              <a:t>EAI &amp; EDI</a:t>
            </a:r>
            <a:endParaRPr lang="en-US" dirty="0"/>
          </a:p>
        </p:txBody>
      </p:sp>
    </p:spTree>
    <p:extLst>
      <p:ext uri="{BB962C8B-B14F-4D97-AF65-F5344CB8AC3E}">
        <p14:creationId xmlns:p14="http://schemas.microsoft.com/office/powerpoint/2010/main" val="308942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2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2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25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8" name="Straight Arrow Connector 417"/>
          <p:cNvCxnSpPr>
            <a:endCxn id="316" idx="0"/>
          </p:cNvCxnSpPr>
          <p:nvPr/>
        </p:nvCxnSpPr>
        <p:spPr>
          <a:xfrm flipH="1">
            <a:off x="1073428" y="2286001"/>
            <a:ext cx="1073430" cy="2834641"/>
          </a:xfrm>
          <a:prstGeom prst="straightConnector1">
            <a:avLst/>
          </a:prstGeom>
          <a:noFill/>
          <a:ln w="28575" cap="flat" cmpd="sng" algn="ctr">
            <a:solidFill>
              <a:schemeClr val="bg1">
                <a:lumMod val="65000"/>
              </a:schemeClr>
            </a:solidFill>
            <a:prstDash val="solid"/>
            <a:tailEnd type="arrow"/>
          </a:ln>
          <a:effectLst/>
        </p:spPr>
      </p:cxnSp>
      <p:cxnSp>
        <p:nvCxnSpPr>
          <p:cNvPr id="419" name="Straight Arrow Connector 418"/>
          <p:cNvCxnSpPr/>
          <p:nvPr/>
        </p:nvCxnSpPr>
        <p:spPr>
          <a:xfrm flipH="1">
            <a:off x="2002624" y="2286000"/>
            <a:ext cx="1073430" cy="2834641"/>
          </a:xfrm>
          <a:prstGeom prst="straightConnector1">
            <a:avLst/>
          </a:prstGeom>
          <a:noFill/>
          <a:ln w="28575" cap="flat" cmpd="sng" algn="ctr">
            <a:solidFill>
              <a:schemeClr val="bg1">
                <a:lumMod val="65000"/>
              </a:schemeClr>
            </a:solidFill>
            <a:prstDash val="solid"/>
            <a:tailEnd type="arrow"/>
          </a:ln>
          <a:effectLst/>
        </p:spPr>
      </p:cxnSp>
      <p:cxnSp>
        <p:nvCxnSpPr>
          <p:cNvPr id="420" name="Straight Arrow Connector 419"/>
          <p:cNvCxnSpPr/>
          <p:nvPr/>
        </p:nvCxnSpPr>
        <p:spPr>
          <a:xfrm flipH="1">
            <a:off x="1530509" y="2256408"/>
            <a:ext cx="1073430" cy="2834641"/>
          </a:xfrm>
          <a:prstGeom prst="straightConnector1">
            <a:avLst/>
          </a:prstGeom>
          <a:noFill/>
          <a:ln w="28575" cap="flat" cmpd="sng" algn="ctr">
            <a:solidFill>
              <a:schemeClr val="bg1">
                <a:lumMod val="65000"/>
              </a:schemeClr>
            </a:solidFill>
            <a:prstDash val="solid"/>
            <a:tailEnd type="arrow"/>
          </a:ln>
          <a:effectLst/>
        </p:spPr>
      </p:cxnSp>
      <p:cxnSp>
        <p:nvCxnSpPr>
          <p:cNvPr id="421" name="Straight Arrow Connector 420"/>
          <p:cNvCxnSpPr>
            <a:endCxn id="345" idx="0"/>
          </p:cNvCxnSpPr>
          <p:nvPr/>
        </p:nvCxnSpPr>
        <p:spPr>
          <a:xfrm>
            <a:off x="3656647" y="2325506"/>
            <a:ext cx="159269" cy="2807713"/>
          </a:xfrm>
          <a:prstGeom prst="straightConnector1">
            <a:avLst/>
          </a:prstGeom>
          <a:noFill/>
          <a:ln w="28575" cap="flat" cmpd="sng" algn="ctr">
            <a:solidFill>
              <a:schemeClr val="bg1">
                <a:lumMod val="65000"/>
              </a:schemeClr>
            </a:solidFill>
            <a:prstDash val="solid"/>
            <a:tailEnd type="arrow"/>
          </a:ln>
          <a:effectLst/>
        </p:spPr>
      </p:cxnSp>
      <p:cxnSp>
        <p:nvCxnSpPr>
          <p:cNvPr id="422" name="Straight Arrow Connector 421"/>
          <p:cNvCxnSpPr>
            <a:endCxn id="337" idx="0"/>
          </p:cNvCxnSpPr>
          <p:nvPr/>
        </p:nvCxnSpPr>
        <p:spPr>
          <a:xfrm flipH="1">
            <a:off x="2901753" y="2325506"/>
            <a:ext cx="1364337" cy="2807712"/>
          </a:xfrm>
          <a:prstGeom prst="straightConnector1">
            <a:avLst/>
          </a:prstGeom>
          <a:noFill/>
          <a:ln w="28575" cap="flat" cmpd="sng" algn="ctr">
            <a:solidFill>
              <a:schemeClr val="bg1">
                <a:lumMod val="65000"/>
              </a:schemeClr>
            </a:solidFill>
            <a:prstDash val="solid"/>
            <a:tailEnd type="arrow"/>
          </a:ln>
          <a:effectLst/>
        </p:spPr>
      </p:cxnSp>
      <p:cxnSp>
        <p:nvCxnSpPr>
          <p:cNvPr id="423" name="Straight Arrow Connector 422"/>
          <p:cNvCxnSpPr/>
          <p:nvPr/>
        </p:nvCxnSpPr>
        <p:spPr>
          <a:xfrm>
            <a:off x="6849305" y="2299463"/>
            <a:ext cx="159269" cy="2807713"/>
          </a:xfrm>
          <a:prstGeom prst="straightConnector1">
            <a:avLst/>
          </a:prstGeom>
          <a:noFill/>
          <a:ln w="28575" cap="flat" cmpd="sng" algn="ctr">
            <a:solidFill>
              <a:schemeClr val="bg1">
                <a:lumMod val="65000"/>
              </a:schemeClr>
            </a:solidFill>
            <a:prstDash val="solid"/>
            <a:tailEnd type="arrow"/>
          </a:ln>
          <a:effectLst/>
        </p:spPr>
      </p:cxnSp>
      <p:cxnSp>
        <p:nvCxnSpPr>
          <p:cNvPr id="424" name="Straight Arrow Connector 423"/>
          <p:cNvCxnSpPr/>
          <p:nvPr/>
        </p:nvCxnSpPr>
        <p:spPr>
          <a:xfrm>
            <a:off x="8467332" y="2269871"/>
            <a:ext cx="159269" cy="2807713"/>
          </a:xfrm>
          <a:prstGeom prst="straightConnector1">
            <a:avLst/>
          </a:prstGeom>
          <a:noFill/>
          <a:ln w="28575" cap="flat" cmpd="sng" algn="ctr">
            <a:solidFill>
              <a:schemeClr val="bg1">
                <a:lumMod val="65000"/>
              </a:schemeClr>
            </a:solidFill>
            <a:prstDash val="solid"/>
            <a:tailEnd type="arrow"/>
          </a:ln>
          <a:effectLst/>
        </p:spPr>
      </p:cxnSp>
      <p:cxnSp>
        <p:nvCxnSpPr>
          <p:cNvPr id="425" name="Straight Arrow Connector 424"/>
          <p:cNvCxnSpPr>
            <a:endCxn id="387" idx="0"/>
          </p:cNvCxnSpPr>
          <p:nvPr/>
        </p:nvCxnSpPr>
        <p:spPr>
          <a:xfrm>
            <a:off x="5074732" y="2256407"/>
            <a:ext cx="4052103" cy="2876817"/>
          </a:xfrm>
          <a:prstGeom prst="straightConnector1">
            <a:avLst/>
          </a:prstGeom>
          <a:noFill/>
          <a:ln w="28575" cap="flat" cmpd="sng" algn="ctr">
            <a:solidFill>
              <a:schemeClr val="bg1">
                <a:lumMod val="65000"/>
              </a:schemeClr>
            </a:solidFill>
            <a:prstDash val="solid"/>
            <a:tailEnd type="arrow"/>
          </a:ln>
          <a:effectLst/>
        </p:spPr>
      </p:cxnSp>
      <p:cxnSp>
        <p:nvCxnSpPr>
          <p:cNvPr id="426" name="Straight Arrow Connector 425"/>
          <p:cNvCxnSpPr>
            <a:endCxn id="365" idx="0"/>
          </p:cNvCxnSpPr>
          <p:nvPr/>
        </p:nvCxnSpPr>
        <p:spPr>
          <a:xfrm>
            <a:off x="4686196" y="2269870"/>
            <a:ext cx="856468" cy="2863352"/>
          </a:xfrm>
          <a:prstGeom prst="straightConnector1">
            <a:avLst/>
          </a:prstGeom>
          <a:noFill/>
          <a:ln w="28575" cap="flat" cmpd="sng" algn="ctr">
            <a:solidFill>
              <a:schemeClr val="bg1">
                <a:lumMod val="65000"/>
              </a:schemeClr>
            </a:solidFill>
            <a:prstDash val="solid"/>
            <a:tailEnd type="arrow"/>
          </a:ln>
          <a:effectLst/>
        </p:spPr>
      </p:cxnSp>
      <p:cxnSp>
        <p:nvCxnSpPr>
          <p:cNvPr id="427" name="Straight Arrow Connector 426"/>
          <p:cNvCxnSpPr>
            <a:endCxn id="358" idx="0"/>
          </p:cNvCxnSpPr>
          <p:nvPr/>
        </p:nvCxnSpPr>
        <p:spPr>
          <a:xfrm flipH="1">
            <a:off x="4995098" y="2269870"/>
            <a:ext cx="997741" cy="2863351"/>
          </a:xfrm>
          <a:prstGeom prst="straightConnector1">
            <a:avLst/>
          </a:prstGeom>
          <a:noFill/>
          <a:ln w="28575" cap="flat" cmpd="sng" algn="ctr">
            <a:solidFill>
              <a:schemeClr val="bg1">
                <a:lumMod val="65000"/>
              </a:schemeClr>
            </a:solidFill>
            <a:prstDash val="solid"/>
            <a:tailEnd type="arrow"/>
          </a:ln>
          <a:effectLst/>
        </p:spPr>
      </p:cxnSp>
      <p:cxnSp>
        <p:nvCxnSpPr>
          <p:cNvPr id="428" name="Straight Arrow Connector 427"/>
          <p:cNvCxnSpPr>
            <a:endCxn id="393" idx="0"/>
          </p:cNvCxnSpPr>
          <p:nvPr/>
        </p:nvCxnSpPr>
        <p:spPr>
          <a:xfrm>
            <a:off x="8967567" y="2325507"/>
            <a:ext cx="1145907" cy="2818965"/>
          </a:xfrm>
          <a:prstGeom prst="straightConnector1">
            <a:avLst/>
          </a:prstGeom>
          <a:noFill/>
          <a:ln w="28575" cap="flat" cmpd="sng" algn="ctr">
            <a:solidFill>
              <a:schemeClr val="bg1">
                <a:lumMod val="65000"/>
              </a:schemeClr>
            </a:solidFill>
            <a:prstDash val="solid"/>
            <a:tailEnd type="arrow"/>
          </a:ln>
          <a:effectLst/>
        </p:spPr>
      </p:cxnSp>
      <p:cxnSp>
        <p:nvCxnSpPr>
          <p:cNvPr id="429" name="Straight Arrow Connector 428"/>
          <p:cNvCxnSpPr/>
          <p:nvPr/>
        </p:nvCxnSpPr>
        <p:spPr>
          <a:xfrm flipH="1">
            <a:off x="4499306" y="2280225"/>
            <a:ext cx="997741" cy="2863351"/>
          </a:xfrm>
          <a:prstGeom prst="straightConnector1">
            <a:avLst/>
          </a:prstGeom>
          <a:noFill/>
          <a:ln w="28575" cap="flat" cmpd="sng" algn="ctr">
            <a:solidFill>
              <a:schemeClr val="bg1">
                <a:lumMod val="65000"/>
              </a:schemeClr>
            </a:solidFill>
            <a:prstDash val="solid"/>
            <a:tailEnd type="arrow"/>
          </a:ln>
          <a:effectLst/>
        </p:spPr>
      </p:cxnSp>
      <p:cxnSp>
        <p:nvCxnSpPr>
          <p:cNvPr id="430" name="Straight Arrow Connector 429"/>
          <p:cNvCxnSpPr>
            <a:endCxn id="401" idx="0"/>
          </p:cNvCxnSpPr>
          <p:nvPr/>
        </p:nvCxnSpPr>
        <p:spPr>
          <a:xfrm>
            <a:off x="7185833" y="2299462"/>
            <a:ext cx="3246176" cy="2845010"/>
          </a:xfrm>
          <a:prstGeom prst="straightConnector1">
            <a:avLst/>
          </a:prstGeom>
          <a:noFill/>
          <a:ln w="28575" cap="flat" cmpd="sng" algn="ctr">
            <a:solidFill>
              <a:schemeClr val="bg1">
                <a:lumMod val="65000"/>
              </a:schemeClr>
            </a:solidFill>
            <a:prstDash val="solid"/>
            <a:tailEnd type="arrow"/>
          </a:ln>
          <a:effectLst/>
        </p:spPr>
      </p:cxnSp>
      <p:cxnSp>
        <p:nvCxnSpPr>
          <p:cNvPr id="431" name="Straight Arrow Connector 430"/>
          <p:cNvCxnSpPr/>
          <p:nvPr/>
        </p:nvCxnSpPr>
        <p:spPr>
          <a:xfrm>
            <a:off x="9541253" y="2281928"/>
            <a:ext cx="1145907" cy="2818965"/>
          </a:xfrm>
          <a:prstGeom prst="straightConnector1">
            <a:avLst/>
          </a:prstGeom>
          <a:noFill/>
          <a:ln w="28575" cap="flat" cmpd="sng" algn="ctr">
            <a:solidFill>
              <a:schemeClr val="bg1">
                <a:lumMod val="65000"/>
              </a:schemeClr>
            </a:solidFill>
            <a:prstDash val="solid"/>
            <a:tailEnd type="arrow"/>
          </a:ln>
          <a:effectLst/>
        </p:spPr>
      </p:cxnSp>
      <p:cxnSp>
        <p:nvCxnSpPr>
          <p:cNvPr id="432" name="Straight Arrow Connector 431"/>
          <p:cNvCxnSpPr/>
          <p:nvPr/>
        </p:nvCxnSpPr>
        <p:spPr>
          <a:xfrm>
            <a:off x="9206467" y="2299462"/>
            <a:ext cx="1878617" cy="2829324"/>
          </a:xfrm>
          <a:prstGeom prst="straightConnector1">
            <a:avLst/>
          </a:prstGeom>
          <a:noFill/>
          <a:ln w="28575" cap="flat" cmpd="sng" algn="ctr">
            <a:solidFill>
              <a:schemeClr val="bg1">
                <a:lumMod val="65000"/>
              </a:schemeClr>
            </a:solidFill>
            <a:prstDash val="solid"/>
            <a:tailEnd type="arrow"/>
          </a:ln>
          <a:effectLst/>
        </p:spPr>
      </p:cxnSp>
      <p:sp>
        <p:nvSpPr>
          <p:cNvPr id="2" name="Title 1"/>
          <p:cNvSpPr>
            <a:spLocks noGrp="1"/>
          </p:cNvSpPr>
          <p:nvPr>
            <p:ph type="title"/>
          </p:nvPr>
        </p:nvSpPr>
        <p:spPr/>
        <p:txBody>
          <a:bodyPr/>
          <a:lstStyle/>
          <a:p>
            <a:r>
              <a:rPr lang="en-US" dirty="0" smtClean="0"/>
              <a:t>Using Just SharePoint &amp; BCS</a:t>
            </a:r>
            <a:endParaRPr lang="en-US" dirty="0"/>
          </a:p>
        </p:txBody>
      </p:sp>
      <p:sp>
        <p:nvSpPr>
          <p:cNvPr id="306" name="Rounded Rectangle 305"/>
          <p:cNvSpPr/>
          <p:nvPr/>
        </p:nvSpPr>
        <p:spPr bwMode="auto">
          <a:xfrm>
            <a:off x="1523603" y="1066800"/>
            <a:ext cx="8532178"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SharePoint</a:t>
            </a:r>
          </a:p>
        </p:txBody>
      </p:sp>
      <p:sp>
        <p:nvSpPr>
          <p:cNvPr id="307" name="Rounded Rectangle 306"/>
          <p:cNvSpPr/>
          <p:nvPr/>
        </p:nvSpPr>
        <p:spPr bwMode="auto">
          <a:xfrm>
            <a:off x="711015" y="5486400"/>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A</a:t>
            </a:r>
          </a:p>
        </p:txBody>
      </p:sp>
      <p:sp>
        <p:nvSpPr>
          <p:cNvPr id="308" name="Rounded Rectangle 307"/>
          <p:cNvSpPr/>
          <p:nvPr/>
        </p:nvSpPr>
        <p:spPr bwMode="auto">
          <a:xfrm>
            <a:off x="2539338" y="5498977"/>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B</a:t>
            </a:r>
          </a:p>
        </p:txBody>
      </p:sp>
      <p:sp>
        <p:nvSpPr>
          <p:cNvPr id="309" name="Rounded Rectangle 308"/>
          <p:cNvSpPr/>
          <p:nvPr/>
        </p:nvSpPr>
        <p:spPr bwMode="auto">
          <a:xfrm>
            <a:off x="4367662" y="5498977"/>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C</a:t>
            </a:r>
          </a:p>
        </p:txBody>
      </p:sp>
      <p:sp>
        <p:nvSpPr>
          <p:cNvPr id="310" name="Rounded Rectangle 309"/>
          <p:cNvSpPr/>
          <p:nvPr/>
        </p:nvSpPr>
        <p:spPr bwMode="auto">
          <a:xfrm>
            <a:off x="6195986" y="5498977"/>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D</a:t>
            </a:r>
          </a:p>
        </p:txBody>
      </p:sp>
      <p:sp>
        <p:nvSpPr>
          <p:cNvPr id="311" name="Rounded Rectangle 310"/>
          <p:cNvSpPr/>
          <p:nvPr/>
        </p:nvSpPr>
        <p:spPr bwMode="auto">
          <a:xfrm>
            <a:off x="8125883" y="5486400"/>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E</a:t>
            </a:r>
          </a:p>
        </p:txBody>
      </p:sp>
      <p:sp>
        <p:nvSpPr>
          <p:cNvPr id="312" name="Rounded Rectangle 311"/>
          <p:cNvSpPr/>
          <p:nvPr/>
        </p:nvSpPr>
        <p:spPr bwMode="auto">
          <a:xfrm>
            <a:off x="9954207" y="5486400"/>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F</a:t>
            </a:r>
          </a:p>
        </p:txBody>
      </p:sp>
      <p:grpSp>
        <p:nvGrpSpPr>
          <p:cNvPr id="313" name="Group 180"/>
          <p:cNvGrpSpPr>
            <a:grpSpLocks noChangeAspect="1"/>
          </p:cNvGrpSpPr>
          <p:nvPr/>
        </p:nvGrpSpPr>
        <p:grpSpPr>
          <a:xfrm rot="5400000">
            <a:off x="890548" y="5144254"/>
            <a:ext cx="365760" cy="318534"/>
            <a:chOff x="6248400" y="4191000"/>
            <a:chExt cx="457200" cy="304800"/>
          </a:xfrm>
        </p:grpSpPr>
        <p:grpSp>
          <p:nvGrpSpPr>
            <p:cNvPr id="314" name="Group 160"/>
            <p:cNvGrpSpPr/>
            <p:nvPr/>
          </p:nvGrpSpPr>
          <p:grpSpPr>
            <a:xfrm>
              <a:off x="6324600" y="4267200"/>
              <a:ext cx="381000" cy="152400"/>
              <a:chOff x="5943600" y="4267200"/>
              <a:chExt cx="381000" cy="152400"/>
            </a:xfrm>
          </p:grpSpPr>
          <p:sp>
            <p:nvSpPr>
              <p:cNvPr id="318" name="Oval 317"/>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19" name="Straight Connector 318"/>
              <p:cNvCxnSpPr>
                <a:stCxn id="318"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15" name="Group 163"/>
            <p:cNvGrpSpPr/>
            <p:nvPr/>
          </p:nvGrpSpPr>
          <p:grpSpPr>
            <a:xfrm>
              <a:off x="6248400" y="4191000"/>
              <a:ext cx="304800" cy="304800"/>
              <a:chOff x="6248400" y="2971800"/>
              <a:chExt cx="304800" cy="304800"/>
            </a:xfrm>
          </p:grpSpPr>
          <p:sp>
            <p:nvSpPr>
              <p:cNvPr id="316" name="Arc 315"/>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17" name="Arc 316"/>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20" name="Group 180"/>
          <p:cNvGrpSpPr>
            <a:grpSpLocks noChangeAspect="1"/>
          </p:cNvGrpSpPr>
          <p:nvPr/>
        </p:nvGrpSpPr>
        <p:grpSpPr>
          <a:xfrm rot="5400000">
            <a:off x="1340722" y="5144255"/>
            <a:ext cx="365760" cy="318534"/>
            <a:chOff x="6248400" y="4191000"/>
            <a:chExt cx="457200" cy="304800"/>
          </a:xfrm>
        </p:grpSpPr>
        <p:grpSp>
          <p:nvGrpSpPr>
            <p:cNvPr id="321" name="Group 160"/>
            <p:cNvGrpSpPr/>
            <p:nvPr/>
          </p:nvGrpSpPr>
          <p:grpSpPr>
            <a:xfrm>
              <a:off x="6324600" y="4267200"/>
              <a:ext cx="381000" cy="152400"/>
              <a:chOff x="5943600" y="4267200"/>
              <a:chExt cx="381000" cy="152400"/>
            </a:xfrm>
          </p:grpSpPr>
          <p:sp>
            <p:nvSpPr>
              <p:cNvPr id="325" name="Oval 324"/>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26" name="Straight Connector 325"/>
              <p:cNvCxnSpPr>
                <a:stCxn id="325"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22" name="Group 163"/>
            <p:cNvGrpSpPr/>
            <p:nvPr/>
          </p:nvGrpSpPr>
          <p:grpSpPr>
            <a:xfrm>
              <a:off x="6248400" y="4191000"/>
              <a:ext cx="304800" cy="304800"/>
              <a:chOff x="6248400" y="2971800"/>
              <a:chExt cx="304800" cy="304800"/>
            </a:xfrm>
          </p:grpSpPr>
          <p:sp>
            <p:nvSpPr>
              <p:cNvPr id="323" name="Arc 322"/>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24" name="Arc 323"/>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27" name="Group 180"/>
          <p:cNvGrpSpPr>
            <a:grpSpLocks noChangeAspect="1"/>
          </p:cNvGrpSpPr>
          <p:nvPr/>
        </p:nvGrpSpPr>
        <p:grpSpPr>
          <a:xfrm rot="5400000">
            <a:off x="1804710" y="5144254"/>
            <a:ext cx="365760" cy="318534"/>
            <a:chOff x="6248400" y="4191000"/>
            <a:chExt cx="457200" cy="304800"/>
          </a:xfrm>
        </p:grpSpPr>
        <p:grpSp>
          <p:nvGrpSpPr>
            <p:cNvPr id="328" name="Group 160"/>
            <p:cNvGrpSpPr/>
            <p:nvPr/>
          </p:nvGrpSpPr>
          <p:grpSpPr>
            <a:xfrm>
              <a:off x="6324600" y="4267200"/>
              <a:ext cx="381000" cy="152400"/>
              <a:chOff x="5943600" y="4267200"/>
              <a:chExt cx="381000" cy="152400"/>
            </a:xfrm>
          </p:grpSpPr>
          <p:sp>
            <p:nvSpPr>
              <p:cNvPr id="332" name="Oval 331"/>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33" name="Straight Connector 332"/>
              <p:cNvCxnSpPr>
                <a:stCxn id="332"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29" name="Group 163"/>
            <p:cNvGrpSpPr/>
            <p:nvPr/>
          </p:nvGrpSpPr>
          <p:grpSpPr>
            <a:xfrm>
              <a:off x="6248400" y="4191000"/>
              <a:ext cx="304800" cy="304800"/>
              <a:chOff x="6248400" y="2971800"/>
              <a:chExt cx="304800" cy="304800"/>
            </a:xfrm>
          </p:grpSpPr>
          <p:sp>
            <p:nvSpPr>
              <p:cNvPr id="330" name="Arc 329"/>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31" name="Arc 330"/>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34" name="Group 180"/>
          <p:cNvGrpSpPr>
            <a:grpSpLocks noChangeAspect="1"/>
          </p:cNvGrpSpPr>
          <p:nvPr/>
        </p:nvGrpSpPr>
        <p:grpSpPr>
          <a:xfrm rot="5400000">
            <a:off x="2718872" y="5156831"/>
            <a:ext cx="365760" cy="318534"/>
            <a:chOff x="6248400" y="4191000"/>
            <a:chExt cx="457200" cy="304800"/>
          </a:xfrm>
        </p:grpSpPr>
        <p:grpSp>
          <p:nvGrpSpPr>
            <p:cNvPr id="335" name="Group 160"/>
            <p:cNvGrpSpPr/>
            <p:nvPr/>
          </p:nvGrpSpPr>
          <p:grpSpPr>
            <a:xfrm>
              <a:off x="6324600" y="4267200"/>
              <a:ext cx="381000" cy="152400"/>
              <a:chOff x="5943600" y="4267200"/>
              <a:chExt cx="381000" cy="152400"/>
            </a:xfrm>
          </p:grpSpPr>
          <p:sp>
            <p:nvSpPr>
              <p:cNvPr id="339" name="Oval 338"/>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40" name="Straight Connector 339"/>
              <p:cNvCxnSpPr>
                <a:stCxn id="339"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36" name="Group 163"/>
            <p:cNvGrpSpPr/>
            <p:nvPr/>
          </p:nvGrpSpPr>
          <p:grpSpPr>
            <a:xfrm>
              <a:off x="6248400" y="4191000"/>
              <a:ext cx="304800" cy="304800"/>
              <a:chOff x="6248400" y="2971800"/>
              <a:chExt cx="304800" cy="304800"/>
            </a:xfrm>
          </p:grpSpPr>
          <p:sp>
            <p:nvSpPr>
              <p:cNvPr id="337" name="Arc 336"/>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38" name="Arc 337"/>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41" name="Group 180"/>
          <p:cNvGrpSpPr>
            <a:grpSpLocks noChangeAspect="1"/>
          </p:cNvGrpSpPr>
          <p:nvPr/>
        </p:nvGrpSpPr>
        <p:grpSpPr>
          <a:xfrm rot="5400000">
            <a:off x="3633034" y="5156832"/>
            <a:ext cx="365760" cy="318534"/>
            <a:chOff x="6248400" y="4191000"/>
            <a:chExt cx="457200" cy="304800"/>
          </a:xfrm>
        </p:grpSpPr>
        <p:grpSp>
          <p:nvGrpSpPr>
            <p:cNvPr id="342" name="Group 160"/>
            <p:cNvGrpSpPr/>
            <p:nvPr/>
          </p:nvGrpSpPr>
          <p:grpSpPr>
            <a:xfrm>
              <a:off x="6324600" y="4267200"/>
              <a:ext cx="381000" cy="152400"/>
              <a:chOff x="5943600" y="4267200"/>
              <a:chExt cx="381000" cy="152400"/>
            </a:xfrm>
          </p:grpSpPr>
          <p:sp>
            <p:nvSpPr>
              <p:cNvPr id="346" name="Oval 345"/>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47" name="Straight Connector 346"/>
              <p:cNvCxnSpPr>
                <a:stCxn id="346"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43" name="Group 163"/>
            <p:cNvGrpSpPr/>
            <p:nvPr/>
          </p:nvGrpSpPr>
          <p:grpSpPr>
            <a:xfrm>
              <a:off x="6248400" y="4191000"/>
              <a:ext cx="304800" cy="304800"/>
              <a:chOff x="6248400" y="2971800"/>
              <a:chExt cx="304800" cy="304800"/>
            </a:xfrm>
          </p:grpSpPr>
          <p:sp>
            <p:nvSpPr>
              <p:cNvPr id="344" name="Arc 343"/>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45" name="Arc 344"/>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48" name="Group 180"/>
          <p:cNvGrpSpPr>
            <a:grpSpLocks noChangeAspect="1"/>
          </p:cNvGrpSpPr>
          <p:nvPr/>
        </p:nvGrpSpPr>
        <p:grpSpPr>
          <a:xfrm rot="5400000">
            <a:off x="4344049" y="5156833"/>
            <a:ext cx="365760" cy="318534"/>
            <a:chOff x="6248400" y="4191000"/>
            <a:chExt cx="457200" cy="304800"/>
          </a:xfrm>
        </p:grpSpPr>
        <p:grpSp>
          <p:nvGrpSpPr>
            <p:cNvPr id="349" name="Group 160"/>
            <p:cNvGrpSpPr/>
            <p:nvPr/>
          </p:nvGrpSpPr>
          <p:grpSpPr>
            <a:xfrm>
              <a:off x="6324600" y="4267200"/>
              <a:ext cx="381000" cy="152400"/>
              <a:chOff x="5943600" y="4267200"/>
              <a:chExt cx="381000" cy="152400"/>
            </a:xfrm>
          </p:grpSpPr>
          <p:sp>
            <p:nvSpPr>
              <p:cNvPr id="353" name="Oval 352"/>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54" name="Straight Connector 353"/>
              <p:cNvCxnSpPr>
                <a:stCxn id="353"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50" name="Group 163"/>
            <p:cNvGrpSpPr/>
            <p:nvPr/>
          </p:nvGrpSpPr>
          <p:grpSpPr>
            <a:xfrm>
              <a:off x="6248400" y="4191000"/>
              <a:ext cx="304800" cy="304800"/>
              <a:chOff x="6248400" y="2971800"/>
              <a:chExt cx="304800" cy="304800"/>
            </a:xfrm>
          </p:grpSpPr>
          <p:sp>
            <p:nvSpPr>
              <p:cNvPr id="351" name="Arc 350"/>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52" name="Arc 351"/>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55" name="Group 180"/>
          <p:cNvGrpSpPr>
            <a:grpSpLocks noChangeAspect="1"/>
          </p:cNvGrpSpPr>
          <p:nvPr/>
        </p:nvGrpSpPr>
        <p:grpSpPr>
          <a:xfrm rot="5400000">
            <a:off x="4812218" y="5156834"/>
            <a:ext cx="365760" cy="318534"/>
            <a:chOff x="6248400" y="4191000"/>
            <a:chExt cx="457200" cy="304800"/>
          </a:xfrm>
        </p:grpSpPr>
        <p:grpSp>
          <p:nvGrpSpPr>
            <p:cNvPr id="356" name="Group 160"/>
            <p:cNvGrpSpPr/>
            <p:nvPr/>
          </p:nvGrpSpPr>
          <p:grpSpPr>
            <a:xfrm>
              <a:off x="6324600" y="4267200"/>
              <a:ext cx="381000" cy="152400"/>
              <a:chOff x="5943600" y="4267200"/>
              <a:chExt cx="381000" cy="152400"/>
            </a:xfrm>
          </p:grpSpPr>
          <p:sp>
            <p:nvSpPr>
              <p:cNvPr id="360" name="Oval 359"/>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61" name="Straight Connector 360"/>
              <p:cNvCxnSpPr>
                <a:stCxn id="360"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57" name="Group 163"/>
            <p:cNvGrpSpPr/>
            <p:nvPr/>
          </p:nvGrpSpPr>
          <p:grpSpPr>
            <a:xfrm>
              <a:off x="6248400" y="4191000"/>
              <a:ext cx="304800" cy="304800"/>
              <a:chOff x="6248400" y="2971800"/>
              <a:chExt cx="304800" cy="304800"/>
            </a:xfrm>
          </p:grpSpPr>
          <p:sp>
            <p:nvSpPr>
              <p:cNvPr id="358" name="Arc 357"/>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59" name="Arc 358"/>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62" name="Group 180"/>
          <p:cNvGrpSpPr>
            <a:grpSpLocks noChangeAspect="1"/>
          </p:cNvGrpSpPr>
          <p:nvPr/>
        </p:nvGrpSpPr>
        <p:grpSpPr>
          <a:xfrm rot="5400000">
            <a:off x="5359784" y="5156835"/>
            <a:ext cx="365760" cy="318534"/>
            <a:chOff x="6248400" y="4191000"/>
            <a:chExt cx="457200" cy="304800"/>
          </a:xfrm>
        </p:grpSpPr>
        <p:grpSp>
          <p:nvGrpSpPr>
            <p:cNvPr id="363" name="Group 160"/>
            <p:cNvGrpSpPr/>
            <p:nvPr/>
          </p:nvGrpSpPr>
          <p:grpSpPr>
            <a:xfrm>
              <a:off x="6324600" y="4267200"/>
              <a:ext cx="381000" cy="152400"/>
              <a:chOff x="5943600" y="4267200"/>
              <a:chExt cx="381000" cy="152400"/>
            </a:xfrm>
          </p:grpSpPr>
          <p:sp>
            <p:nvSpPr>
              <p:cNvPr id="367" name="Oval 366"/>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68" name="Straight Connector 367"/>
              <p:cNvCxnSpPr>
                <a:stCxn id="367"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64" name="Group 163"/>
            <p:cNvGrpSpPr/>
            <p:nvPr/>
          </p:nvGrpSpPr>
          <p:grpSpPr>
            <a:xfrm>
              <a:off x="6248400" y="4191000"/>
              <a:ext cx="304800" cy="304800"/>
              <a:chOff x="6248400" y="2971800"/>
              <a:chExt cx="304800" cy="304800"/>
            </a:xfrm>
          </p:grpSpPr>
          <p:sp>
            <p:nvSpPr>
              <p:cNvPr id="365" name="Arc 364"/>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66" name="Arc 365"/>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69" name="Group 180"/>
          <p:cNvGrpSpPr>
            <a:grpSpLocks noChangeAspect="1"/>
          </p:cNvGrpSpPr>
          <p:nvPr/>
        </p:nvGrpSpPr>
        <p:grpSpPr>
          <a:xfrm rot="5400000">
            <a:off x="6825693" y="5156836"/>
            <a:ext cx="365760" cy="318534"/>
            <a:chOff x="6248400" y="4191000"/>
            <a:chExt cx="457200" cy="304800"/>
          </a:xfrm>
        </p:grpSpPr>
        <p:grpSp>
          <p:nvGrpSpPr>
            <p:cNvPr id="370" name="Group 160"/>
            <p:cNvGrpSpPr/>
            <p:nvPr/>
          </p:nvGrpSpPr>
          <p:grpSpPr>
            <a:xfrm>
              <a:off x="6324600" y="4267200"/>
              <a:ext cx="381000" cy="152400"/>
              <a:chOff x="5943600" y="4267200"/>
              <a:chExt cx="381000" cy="152400"/>
            </a:xfrm>
          </p:grpSpPr>
          <p:sp>
            <p:nvSpPr>
              <p:cNvPr id="374" name="Oval 373"/>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75" name="Straight Connector 374"/>
              <p:cNvCxnSpPr>
                <a:stCxn id="374"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71" name="Group 163"/>
            <p:cNvGrpSpPr/>
            <p:nvPr/>
          </p:nvGrpSpPr>
          <p:grpSpPr>
            <a:xfrm>
              <a:off x="6248400" y="4191000"/>
              <a:ext cx="304800" cy="304800"/>
              <a:chOff x="6248400" y="2971800"/>
              <a:chExt cx="304800" cy="304800"/>
            </a:xfrm>
          </p:grpSpPr>
          <p:sp>
            <p:nvSpPr>
              <p:cNvPr id="372" name="Arc 371"/>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73" name="Arc 372"/>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76" name="Group 180"/>
          <p:cNvGrpSpPr>
            <a:grpSpLocks noChangeAspect="1"/>
          </p:cNvGrpSpPr>
          <p:nvPr/>
        </p:nvGrpSpPr>
        <p:grpSpPr>
          <a:xfrm rot="5400000">
            <a:off x="8508564" y="5168083"/>
            <a:ext cx="365760" cy="318534"/>
            <a:chOff x="6248400" y="4191000"/>
            <a:chExt cx="457200" cy="304800"/>
          </a:xfrm>
        </p:grpSpPr>
        <p:grpSp>
          <p:nvGrpSpPr>
            <p:cNvPr id="377" name="Group 160"/>
            <p:cNvGrpSpPr/>
            <p:nvPr/>
          </p:nvGrpSpPr>
          <p:grpSpPr>
            <a:xfrm>
              <a:off x="6324600" y="4267200"/>
              <a:ext cx="381000" cy="152400"/>
              <a:chOff x="5943600" y="4267200"/>
              <a:chExt cx="381000" cy="152400"/>
            </a:xfrm>
          </p:grpSpPr>
          <p:sp>
            <p:nvSpPr>
              <p:cNvPr id="381" name="Oval 380"/>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82" name="Straight Connector 381"/>
              <p:cNvCxnSpPr>
                <a:stCxn id="381"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78" name="Group 163"/>
            <p:cNvGrpSpPr/>
            <p:nvPr/>
          </p:nvGrpSpPr>
          <p:grpSpPr>
            <a:xfrm>
              <a:off x="6248400" y="4191000"/>
              <a:ext cx="304800" cy="304800"/>
              <a:chOff x="6248400" y="2971800"/>
              <a:chExt cx="304800" cy="304800"/>
            </a:xfrm>
          </p:grpSpPr>
          <p:sp>
            <p:nvSpPr>
              <p:cNvPr id="379" name="Arc 378"/>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80" name="Arc 379"/>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83" name="Group 180"/>
          <p:cNvGrpSpPr>
            <a:grpSpLocks noChangeAspect="1"/>
          </p:cNvGrpSpPr>
          <p:nvPr/>
        </p:nvGrpSpPr>
        <p:grpSpPr>
          <a:xfrm rot="5400000">
            <a:off x="8943953" y="5156837"/>
            <a:ext cx="365760" cy="318534"/>
            <a:chOff x="6248400" y="4191000"/>
            <a:chExt cx="457200" cy="304800"/>
          </a:xfrm>
        </p:grpSpPr>
        <p:grpSp>
          <p:nvGrpSpPr>
            <p:cNvPr id="384" name="Group 160"/>
            <p:cNvGrpSpPr/>
            <p:nvPr/>
          </p:nvGrpSpPr>
          <p:grpSpPr>
            <a:xfrm>
              <a:off x="6324600" y="4267200"/>
              <a:ext cx="381000" cy="152400"/>
              <a:chOff x="5943600" y="4267200"/>
              <a:chExt cx="381000" cy="152400"/>
            </a:xfrm>
          </p:grpSpPr>
          <p:sp>
            <p:nvSpPr>
              <p:cNvPr id="388" name="Oval 387"/>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89" name="Straight Connector 388"/>
              <p:cNvCxnSpPr>
                <a:stCxn id="388"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85" name="Group 163"/>
            <p:cNvGrpSpPr/>
            <p:nvPr/>
          </p:nvGrpSpPr>
          <p:grpSpPr>
            <a:xfrm>
              <a:off x="6248400" y="4191000"/>
              <a:ext cx="304800" cy="304800"/>
              <a:chOff x="6248400" y="2971800"/>
              <a:chExt cx="304800" cy="304800"/>
            </a:xfrm>
          </p:grpSpPr>
          <p:sp>
            <p:nvSpPr>
              <p:cNvPr id="386" name="Arc 385"/>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87" name="Arc 386"/>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90" name="Group 180"/>
          <p:cNvGrpSpPr>
            <a:grpSpLocks noChangeAspect="1"/>
          </p:cNvGrpSpPr>
          <p:nvPr/>
        </p:nvGrpSpPr>
        <p:grpSpPr>
          <a:xfrm rot="5400000">
            <a:off x="9930594" y="5168084"/>
            <a:ext cx="365760" cy="318534"/>
            <a:chOff x="6248400" y="4191000"/>
            <a:chExt cx="457200" cy="304800"/>
          </a:xfrm>
        </p:grpSpPr>
        <p:grpSp>
          <p:nvGrpSpPr>
            <p:cNvPr id="391" name="Group 160"/>
            <p:cNvGrpSpPr/>
            <p:nvPr/>
          </p:nvGrpSpPr>
          <p:grpSpPr>
            <a:xfrm>
              <a:off x="6324600" y="4267200"/>
              <a:ext cx="381000" cy="152400"/>
              <a:chOff x="5943600" y="4267200"/>
              <a:chExt cx="381000" cy="152400"/>
            </a:xfrm>
          </p:grpSpPr>
          <p:sp>
            <p:nvSpPr>
              <p:cNvPr id="395" name="Oval 394"/>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96" name="Straight Connector 395"/>
              <p:cNvCxnSpPr>
                <a:stCxn id="395"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92" name="Group 163"/>
            <p:cNvGrpSpPr/>
            <p:nvPr/>
          </p:nvGrpSpPr>
          <p:grpSpPr>
            <a:xfrm>
              <a:off x="6248400" y="4191000"/>
              <a:ext cx="304800" cy="304800"/>
              <a:chOff x="6248400" y="2971800"/>
              <a:chExt cx="304800" cy="304800"/>
            </a:xfrm>
          </p:grpSpPr>
          <p:sp>
            <p:nvSpPr>
              <p:cNvPr id="393" name="Arc 392"/>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94" name="Arc 393"/>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97" name="Group 180"/>
          <p:cNvGrpSpPr>
            <a:grpSpLocks noChangeAspect="1"/>
          </p:cNvGrpSpPr>
          <p:nvPr/>
        </p:nvGrpSpPr>
        <p:grpSpPr>
          <a:xfrm rot="5400000">
            <a:off x="10249128" y="5168085"/>
            <a:ext cx="365760" cy="318534"/>
            <a:chOff x="6248400" y="4191000"/>
            <a:chExt cx="457200" cy="304800"/>
          </a:xfrm>
        </p:grpSpPr>
        <p:grpSp>
          <p:nvGrpSpPr>
            <p:cNvPr id="398" name="Group 160"/>
            <p:cNvGrpSpPr/>
            <p:nvPr/>
          </p:nvGrpSpPr>
          <p:grpSpPr>
            <a:xfrm>
              <a:off x="6324600" y="4267200"/>
              <a:ext cx="381000" cy="152400"/>
              <a:chOff x="5943600" y="4267200"/>
              <a:chExt cx="381000" cy="152400"/>
            </a:xfrm>
          </p:grpSpPr>
          <p:sp>
            <p:nvSpPr>
              <p:cNvPr id="402" name="Oval 401"/>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03" name="Straight Connector 402"/>
              <p:cNvCxnSpPr>
                <a:stCxn id="402"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99" name="Group 163"/>
            <p:cNvGrpSpPr/>
            <p:nvPr/>
          </p:nvGrpSpPr>
          <p:grpSpPr>
            <a:xfrm>
              <a:off x="6248400" y="4191000"/>
              <a:ext cx="304800" cy="304800"/>
              <a:chOff x="6248400" y="2971800"/>
              <a:chExt cx="304800" cy="304800"/>
            </a:xfrm>
          </p:grpSpPr>
          <p:sp>
            <p:nvSpPr>
              <p:cNvPr id="400" name="Arc 399"/>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01" name="Arc 400"/>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04" name="Group 180"/>
          <p:cNvGrpSpPr>
            <a:grpSpLocks noChangeAspect="1"/>
          </p:cNvGrpSpPr>
          <p:nvPr/>
        </p:nvGrpSpPr>
        <p:grpSpPr>
          <a:xfrm rot="5400000">
            <a:off x="10583914" y="5156838"/>
            <a:ext cx="365760" cy="318534"/>
            <a:chOff x="6248400" y="4191000"/>
            <a:chExt cx="457200" cy="304800"/>
          </a:xfrm>
        </p:grpSpPr>
        <p:grpSp>
          <p:nvGrpSpPr>
            <p:cNvPr id="405" name="Group 160"/>
            <p:cNvGrpSpPr/>
            <p:nvPr/>
          </p:nvGrpSpPr>
          <p:grpSpPr>
            <a:xfrm>
              <a:off x="6324600" y="4267200"/>
              <a:ext cx="381000" cy="152400"/>
              <a:chOff x="5943600" y="4267200"/>
              <a:chExt cx="381000" cy="152400"/>
            </a:xfrm>
          </p:grpSpPr>
          <p:sp>
            <p:nvSpPr>
              <p:cNvPr id="409" name="Oval 408"/>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10" name="Straight Connector 409"/>
              <p:cNvCxnSpPr>
                <a:stCxn id="409"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06" name="Group 163"/>
            <p:cNvGrpSpPr/>
            <p:nvPr/>
          </p:nvGrpSpPr>
          <p:grpSpPr>
            <a:xfrm>
              <a:off x="6248400" y="4191000"/>
              <a:ext cx="304800" cy="304800"/>
              <a:chOff x="6248400" y="2971800"/>
              <a:chExt cx="304800" cy="304800"/>
            </a:xfrm>
          </p:grpSpPr>
          <p:sp>
            <p:nvSpPr>
              <p:cNvPr id="407" name="Arc 406"/>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08" name="Arc 407"/>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11" name="Group 180"/>
          <p:cNvGrpSpPr>
            <a:grpSpLocks noChangeAspect="1"/>
          </p:cNvGrpSpPr>
          <p:nvPr/>
        </p:nvGrpSpPr>
        <p:grpSpPr>
          <a:xfrm rot="5400000">
            <a:off x="10912309" y="5148703"/>
            <a:ext cx="365760" cy="318534"/>
            <a:chOff x="6248400" y="4191000"/>
            <a:chExt cx="457200" cy="304800"/>
          </a:xfrm>
        </p:grpSpPr>
        <p:grpSp>
          <p:nvGrpSpPr>
            <p:cNvPr id="412" name="Group 160"/>
            <p:cNvGrpSpPr/>
            <p:nvPr/>
          </p:nvGrpSpPr>
          <p:grpSpPr>
            <a:xfrm>
              <a:off x="6324600" y="4267200"/>
              <a:ext cx="381000" cy="152400"/>
              <a:chOff x="5943600" y="4267200"/>
              <a:chExt cx="381000" cy="152400"/>
            </a:xfrm>
          </p:grpSpPr>
          <p:sp>
            <p:nvSpPr>
              <p:cNvPr id="416" name="Oval 415"/>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17" name="Straight Connector 416"/>
              <p:cNvCxnSpPr>
                <a:stCxn id="416"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13" name="Group 163"/>
            <p:cNvGrpSpPr/>
            <p:nvPr/>
          </p:nvGrpSpPr>
          <p:grpSpPr>
            <a:xfrm>
              <a:off x="6248400" y="4191000"/>
              <a:ext cx="304800" cy="304800"/>
              <a:chOff x="6248400" y="2971800"/>
              <a:chExt cx="304800" cy="304800"/>
            </a:xfrm>
          </p:grpSpPr>
          <p:sp>
            <p:nvSpPr>
              <p:cNvPr id="414" name="Arc 413"/>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15" name="Arc 414"/>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33" name="Group 180"/>
          <p:cNvGrpSpPr>
            <a:grpSpLocks noChangeAspect="1"/>
          </p:cNvGrpSpPr>
          <p:nvPr/>
        </p:nvGrpSpPr>
        <p:grpSpPr>
          <a:xfrm rot="5400000">
            <a:off x="6375520" y="5168086"/>
            <a:ext cx="365760" cy="318534"/>
            <a:chOff x="6248400" y="4191000"/>
            <a:chExt cx="457200" cy="304800"/>
          </a:xfrm>
        </p:grpSpPr>
        <p:grpSp>
          <p:nvGrpSpPr>
            <p:cNvPr id="434" name="Group 433"/>
            <p:cNvGrpSpPr/>
            <p:nvPr/>
          </p:nvGrpSpPr>
          <p:grpSpPr>
            <a:xfrm>
              <a:off x="6324600" y="4267200"/>
              <a:ext cx="381000" cy="152400"/>
              <a:chOff x="5943600" y="4267200"/>
              <a:chExt cx="381000" cy="152400"/>
            </a:xfrm>
          </p:grpSpPr>
          <p:sp>
            <p:nvSpPr>
              <p:cNvPr id="438" name="Oval 437"/>
              <p:cNvSpPr/>
              <p:nvPr/>
            </p:nvSpPr>
            <p:spPr bwMode="auto">
              <a:xfrm>
                <a:off x="5943600" y="4267200"/>
                <a:ext cx="152400" cy="152400"/>
              </a:xfrm>
              <a:prstGeom prst="ellipse">
                <a:avLst/>
              </a:prstGeom>
              <a:noFill/>
              <a:ln w="25400" cap="flat" cmpd="sng" algn="ctr">
                <a:solidFill>
                  <a:srgbClr val="0070C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39" name="Straight Connector 438"/>
              <p:cNvCxnSpPr>
                <a:stCxn id="438" idx="6"/>
              </p:cNvCxnSpPr>
              <p:nvPr/>
            </p:nvCxnSpPr>
            <p:spPr>
              <a:xfrm>
                <a:off x="6096000" y="4343400"/>
                <a:ext cx="228600" cy="0"/>
              </a:xfrm>
              <a:prstGeom prst="line">
                <a:avLst/>
              </a:prstGeom>
              <a:noFill/>
              <a:ln w="25400" cap="flat" cmpd="sng" algn="ctr">
                <a:solidFill>
                  <a:srgbClr val="0070C0"/>
                </a:solidFill>
                <a:prstDash val="solid"/>
                <a:headEnd type="none" w="med" len="med"/>
                <a:tailEnd type="none" w="med" len="med"/>
              </a:ln>
              <a:effectLst/>
            </p:spPr>
          </p:cxnSp>
        </p:grpSp>
        <p:grpSp>
          <p:nvGrpSpPr>
            <p:cNvPr id="435" name="Group 163"/>
            <p:cNvGrpSpPr/>
            <p:nvPr/>
          </p:nvGrpSpPr>
          <p:grpSpPr>
            <a:xfrm>
              <a:off x="6248400" y="4191000"/>
              <a:ext cx="304800" cy="304800"/>
              <a:chOff x="6248400" y="2971800"/>
              <a:chExt cx="304800" cy="304800"/>
            </a:xfrm>
          </p:grpSpPr>
          <p:sp>
            <p:nvSpPr>
              <p:cNvPr id="436" name="Arc 435"/>
              <p:cNvSpPr/>
              <p:nvPr/>
            </p:nvSpPr>
            <p:spPr>
              <a:xfrm rot="16200000">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37" name="Arc 436"/>
              <p:cNvSpPr/>
              <p:nvPr/>
            </p:nvSpPr>
            <p:spPr>
              <a:xfrm rot="5400000" flipV="1">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40" name="Group 180"/>
          <p:cNvGrpSpPr>
            <a:grpSpLocks noChangeAspect="1"/>
          </p:cNvGrpSpPr>
          <p:nvPr/>
        </p:nvGrpSpPr>
        <p:grpSpPr>
          <a:xfrm rot="5400000">
            <a:off x="7289682" y="5156832"/>
            <a:ext cx="365760" cy="318534"/>
            <a:chOff x="6248400" y="4191000"/>
            <a:chExt cx="457200" cy="304800"/>
          </a:xfrm>
        </p:grpSpPr>
        <p:grpSp>
          <p:nvGrpSpPr>
            <p:cNvPr id="441" name="Group 160"/>
            <p:cNvGrpSpPr/>
            <p:nvPr/>
          </p:nvGrpSpPr>
          <p:grpSpPr>
            <a:xfrm>
              <a:off x="6324600" y="4267200"/>
              <a:ext cx="381000" cy="152400"/>
              <a:chOff x="5943600" y="4267200"/>
              <a:chExt cx="381000" cy="152400"/>
            </a:xfrm>
          </p:grpSpPr>
          <p:sp>
            <p:nvSpPr>
              <p:cNvPr id="445" name="Oval 444"/>
              <p:cNvSpPr/>
              <p:nvPr/>
            </p:nvSpPr>
            <p:spPr bwMode="auto">
              <a:xfrm>
                <a:off x="5943600" y="4267200"/>
                <a:ext cx="152400" cy="152400"/>
              </a:xfrm>
              <a:prstGeom prst="ellipse">
                <a:avLst/>
              </a:prstGeom>
              <a:noFill/>
              <a:ln w="25400" cap="flat" cmpd="sng" algn="ctr">
                <a:solidFill>
                  <a:srgbClr val="0070C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46" name="Straight Connector 445"/>
              <p:cNvCxnSpPr>
                <a:stCxn id="445" idx="6"/>
              </p:cNvCxnSpPr>
              <p:nvPr/>
            </p:nvCxnSpPr>
            <p:spPr>
              <a:xfrm>
                <a:off x="6096000" y="4343400"/>
                <a:ext cx="228600" cy="0"/>
              </a:xfrm>
              <a:prstGeom prst="line">
                <a:avLst/>
              </a:prstGeom>
              <a:noFill/>
              <a:ln w="25400" cap="flat" cmpd="sng" algn="ctr">
                <a:solidFill>
                  <a:srgbClr val="0070C0"/>
                </a:solidFill>
                <a:prstDash val="solid"/>
                <a:headEnd type="none" w="med" len="med"/>
                <a:tailEnd type="none" w="med" len="med"/>
              </a:ln>
              <a:effectLst/>
            </p:spPr>
          </p:cxnSp>
        </p:grpSp>
        <p:grpSp>
          <p:nvGrpSpPr>
            <p:cNvPr id="442" name="Group 163"/>
            <p:cNvGrpSpPr/>
            <p:nvPr/>
          </p:nvGrpSpPr>
          <p:grpSpPr>
            <a:xfrm>
              <a:off x="6248400" y="4191000"/>
              <a:ext cx="304800" cy="304800"/>
              <a:chOff x="6248400" y="2971800"/>
              <a:chExt cx="304800" cy="304800"/>
            </a:xfrm>
          </p:grpSpPr>
          <p:sp>
            <p:nvSpPr>
              <p:cNvPr id="443" name="Arc 442"/>
              <p:cNvSpPr/>
              <p:nvPr/>
            </p:nvSpPr>
            <p:spPr>
              <a:xfrm rot="16200000">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44" name="Arc 443"/>
              <p:cNvSpPr/>
              <p:nvPr/>
            </p:nvSpPr>
            <p:spPr>
              <a:xfrm rot="5400000" flipV="1">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spTree>
    <p:extLst>
      <p:ext uri="{BB962C8B-B14F-4D97-AF65-F5344CB8AC3E}">
        <p14:creationId xmlns:p14="http://schemas.microsoft.com/office/powerpoint/2010/main" val="21563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 calcmode="lin" valueType="num">
                                      <p:cBhvr>
                                        <p:cTn id="7" dur="500" fill="hold"/>
                                        <p:tgtEl>
                                          <p:spTgt spid="418"/>
                                        </p:tgtEl>
                                        <p:attrNameLst>
                                          <p:attrName>ppt_w</p:attrName>
                                        </p:attrNameLst>
                                      </p:cBhvr>
                                      <p:tavLst>
                                        <p:tav tm="0">
                                          <p:val>
                                            <p:fltVal val="0"/>
                                          </p:val>
                                        </p:tav>
                                        <p:tav tm="100000">
                                          <p:val>
                                            <p:strVal val="#ppt_w"/>
                                          </p:val>
                                        </p:tav>
                                      </p:tavLst>
                                    </p:anim>
                                    <p:anim calcmode="lin" valueType="num">
                                      <p:cBhvr>
                                        <p:cTn id="8" dur="500" fill="hold"/>
                                        <p:tgtEl>
                                          <p:spTgt spid="418"/>
                                        </p:tgtEl>
                                        <p:attrNameLst>
                                          <p:attrName>ppt_h</p:attrName>
                                        </p:attrNameLst>
                                      </p:cBhvr>
                                      <p:tavLst>
                                        <p:tav tm="0">
                                          <p:val>
                                            <p:fltVal val="0"/>
                                          </p:val>
                                        </p:tav>
                                        <p:tav tm="100000">
                                          <p:val>
                                            <p:strVal val="#ppt_h"/>
                                          </p:val>
                                        </p:tav>
                                      </p:tavLst>
                                    </p:anim>
                                    <p:animEffect transition="in" filter="fade">
                                      <p:cBhvr>
                                        <p:cTn id="9" dur="500"/>
                                        <p:tgtEl>
                                          <p:spTgt spid="418"/>
                                        </p:tgtEl>
                                      </p:cBhvr>
                                    </p:animEffect>
                                  </p:childTnLst>
                                </p:cTn>
                              </p:par>
                              <p:par>
                                <p:cTn id="10" presetID="53" presetClass="entr" presetSubtype="16" fill="hold" nodeType="withEffect">
                                  <p:stCondLst>
                                    <p:cond delay="0"/>
                                  </p:stCondLst>
                                  <p:childTnLst>
                                    <p:set>
                                      <p:cBhvr>
                                        <p:cTn id="11" dur="1" fill="hold">
                                          <p:stCondLst>
                                            <p:cond delay="0"/>
                                          </p:stCondLst>
                                        </p:cTn>
                                        <p:tgtEl>
                                          <p:spTgt spid="419"/>
                                        </p:tgtEl>
                                        <p:attrNameLst>
                                          <p:attrName>style.visibility</p:attrName>
                                        </p:attrNameLst>
                                      </p:cBhvr>
                                      <p:to>
                                        <p:strVal val="visible"/>
                                      </p:to>
                                    </p:set>
                                    <p:anim calcmode="lin" valueType="num">
                                      <p:cBhvr>
                                        <p:cTn id="12" dur="500" fill="hold"/>
                                        <p:tgtEl>
                                          <p:spTgt spid="419"/>
                                        </p:tgtEl>
                                        <p:attrNameLst>
                                          <p:attrName>ppt_w</p:attrName>
                                        </p:attrNameLst>
                                      </p:cBhvr>
                                      <p:tavLst>
                                        <p:tav tm="0">
                                          <p:val>
                                            <p:fltVal val="0"/>
                                          </p:val>
                                        </p:tav>
                                        <p:tav tm="100000">
                                          <p:val>
                                            <p:strVal val="#ppt_w"/>
                                          </p:val>
                                        </p:tav>
                                      </p:tavLst>
                                    </p:anim>
                                    <p:anim calcmode="lin" valueType="num">
                                      <p:cBhvr>
                                        <p:cTn id="13" dur="500" fill="hold"/>
                                        <p:tgtEl>
                                          <p:spTgt spid="419"/>
                                        </p:tgtEl>
                                        <p:attrNameLst>
                                          <p:attrName>ppt_h</p:attrName>
                                        </p:attrNameLst>
                                      </p:cBhvr>
                                      <p:tavLst>
                                        <p:tav tm="0">
                                          <p:val>
                                            <p:fltVal val="0"/>
                                          </p:val>
                                        </p:tav>
                                        <p:tav tm="100000">
                                          <p:val>
                                            <p:strVal val="#ppt_h"/>
                                          </p:val>
                                        </p:tav>
                                      </p:tavLst>
                                    </p:anim>
                                    <p:animEffect transition="in" filter="fade">
                                      <p:cBhvr>
                                        <p:cTn id="14" dur="500"/>
                                        <p:tgtEl>
                                          <p:spTgt spid="419"/>
                                        </p:tgtEl>
                                      </p:cBhvr>
                                    </p:animEffect>
                                  </p:childTnLst>
                                </p:cTn>
                              </p:par>
                              <p:par>
                                <p:cTn id="15" presetID="53" presetClass="entr" presetSubtype="16" fill="hold" nodeType="withEffect">
                                  <p:stCondLst>
                                    <p:cond delay="0"/>
                                  </p:stCondLst>
                                  <p:childTnLst>
                                    <p:set>
                                      <p:cBhvr>
                                        <p:cTn id="16" dur="1" fill="hold">
                                          <p:stCondLst>
                                            <p:cond delay="0"/>
                                          </p:stCondLst>
                                        </p:cTn>
                                        <p:tgtEl>
                                          <p:spTgt spid="420"/>
                                        </p:tgtEl>
                                        <p:attrNameLst>
                                          <p:attrName>style.visibility</p:attrName>
                                        </p:attrNameLst>
                                      </p:cBhvr>
                                      <p:to>
                                        <p:strVal val="visible"/>
                                      </p:to>
                                    </p:set>
                                    <p:anim calcmode="lin" valueType="num">
                                      <p:cBhvr>
                                        <p:cTn id="17" dur="500" fill="hold"/>
                                        <p:tgtEl>
                                          <p:spTgt spid="420"/>
                                        </p:tgtEl>
                                        <p:attrNameLst>
                                          <p:attrName>ppt_w</p:attrName>
                                        </p:attrNameLst>
                                      </p:cBhvr>
                                      <p:tavLst>
                                        <p:tav tm="0">
                                          <p:val>
                                            <p:fltVal val="0"/>
                                          </p:val>
                                        </p:tav>
                                        <p:tav tm="100000">
                                          <p:val>
                                            <p:strVal val="#ppt_w"/>
                                          </p:val>
                                        </p:tav>
                                      </p:tavLst>
                                    </p:anim>
                                    <p:anim calcmode="lin" valueType="num">
                                      <p:cBhvr>
                                        <p:cTn id="18" dur="500" fill="hold"/>
                                        <p:tgtEl>
                                          <p:spTgt spid="420"/>
                                        </p:tgtEl>
                                        <p:attrNameLst>
                                          <p:attrName>ppt_h</p:attrName>
                                        </p:attrNameLst>
                                      </p:cBhvr>
                                      <p:tavLst>
                                        <p:tav tm="0">
                                          <p:val>
                                            <p:fltVal val="0"/>
                                          </p:val>
                                        </p:tav>
                                        <p:tav tm="100000">
                                          <p:val>
                                            <p:strVal val="#ppt_h"/>
                                          </p:val>
                                        </p:tav>
                                      </p:tavLst>
                                    </p:anim>
                                    <p:animEffect transition="in" filter="fade">
                                      <p:cBhvr>
                                        <p:cTn id="19" dur="500"/>
                                        <p:tgtEl>
                                          <p:spTgt spid="420"/>
                                        </p:tgtEl>
                                      </p:cBhvr>
                                    </p:animEffect>
                                  </p:childTnLst>
                                </p:cTn>
                              </p:par>
                              <p:par>
                                <p:cTn id="20" presetID="53" presetClass="entr" presetSubtype="16" fill="hold" nodeType="withEffect">
                                  <p:stCondLst>
                                    <p:cond delay="0"/>
                                  </p:stCondLst>
                                  <p:childTnLst>
                                    <p:set>
                                      <p:cBhvr>
                                        <p:cTn id="21" dur="1" fill="hold">
                                          <p:stCondLst>
                                            <p:cond delay="0"/>
                                          </p:stCondLst>
                                        </p:cTn>
                                        <p:tgtEl>
                                          <p:spTgt spid="421"/>
                                        </p:tgtEl>
                                        <p:attrNameLst>
                                          <p:attrName>style.visibility</p:attrName>
                                        </p:attrNameLst>
                                      </p:cBhvr>
                                      <p:to>
                                        <p:strVal val="visible"/>
                                      </p:to>
                                    </p:set>
                                    <p:anim calcmode="lin" valueType="num">
                                      <p:cBhvr>
                                        <p:cTn id="22" dur="500" fill="hold"/>
                                        <p:tgtEl>
                                          <p:spTgt spid="421"/>
                                        </p:tgtEl>
                                        <p:attrNameLst>
                                          <p:attrName>ppt_w</p:attrName>
                                        </p:attrNameLst>
                                      </p:cBhvr>
                                      <p:tavLst>
                                        <p:tav tm="0">
                                          <p:val>
                                            <p:fltVal val="0"/>
                                          </p:val>
                                        </p:tav>
                                        <p:tav tm="100000">
                                          <p:val>
                                            <p:strVal val="#ppt_w"/>
                                          </p:val>
                                        </p:tav>
                                      </p:tavLst>
                                    </p:anim>
                                    <p:anim calcmode="lin" valueType="num">
                                      <p:cBhvr>
                                        <p:cTn id="23" dur="500" fill="hold"/>
                                        <p:tgtEl>
                                          <p:spTgt spid="421"/>
                                        </p:tgtEl>
                                        <p:attrNameLst>
                                          <p:attrName>ppt_h</p:attrName>
                                        </p:attrNameLst>
                                      </p:cBhvr>
                                      <p:tavLst>
                                        <p:tav tm="0">
                                          <p:val>
                                            <p:fltVal val="0"/>
                                          </p:val>
                                        </p:tav>
                                        <p:tav tm="100000">
                                          <p:val>
                                            <p:strVal val="#ppt_h"/>
                                          </p:val>
                                        </p:tav>
                                      </p:tavLst>
                                    </p:anim>
                                    <p:animEffect transition="in" filter="fade">
                                      <p:cBhvr>
                                        <p:cTn id="24" dur="500"/>
                                        <p:tgtEl>
                                          <p:spTgt spid="421"/>
                                        </p:tgtEl>
                                      </p:cBhvr>
                                    </p:animEffect>
                                  </p:childTnLst>
                                </p:cTn>
                              </p:par>
                              <p:par>
                                <p:cTn id="25" presetID="53" presetClass="entr" presetSubtype="16" fill="hold" nodeType="withEffect">
                                  <p:stCondLst>
                                    <p:cond delay="0"/>
                                  </p:stCondLst>
                                  <p:childTnLst>
                                    <p:set>
                                      <p:cBhvr>
                                        <p:cTn id="26" dur="1" fill="hold">
                                          <p:stCondLst>
                                            <p:cond delay="0"/>
                                          </p:stCondLst>
                                        </p:cTn>
                                        <p:tgtEl>
                                          <p:spTgt spid="422"/>
                                        </p:tgtEl>
                                        <p:attrNameLst>
                                          <p:attrName>style.visibility</p:attrName>
                                        </p:attrNameLst>
                                      </p:cBhvr>
                                      <p:to>
                                        <p:strVal val="visible"/>
                                      </p:to>
                                    </p:set>
                                    <p:anim calcmode="lin" valueType="num">
                                      <p:cBhvr>
                                        <p:cTn id="27" dur="500" fill="hold"/>
                                        <p:tgtEl>
                                          <p:spTgt spid="422"/>
                                        </p:tgtEl>
                                        <p:attrNameLst>
                                          <p:attrName>ppt_w</p:attrName>
                                        </p:attrNameLst>
                                      </p:cBhvr>
                                      <p:tavLst>
                                        <p:tav tm="0">
                                          <p:val>
                                            <p:fltVal val="0"/>
                                          </p:val>
                                        </p:tav>
                                        <p:tav tm="100000">
                                          <p:val>
                                            <p:strVal val="#ppt_w"/>
                                          </p:val>
                                        </p:tav>
                                      </p:tavLst>
                                    </p:anim>
                                    <p:anim calcmode="lin" valueType="num">
                                      <p:cBhvr>
                                        <p:cTn id="28" dur="500" fill="hold"/>
                                        <p:tgtEl>
                                          <p:spTgt spid="422"/>
                                        </p:tgtEl>
                                        <p:attrNameLst>
                                          <p:attrName>ppt_h</p:attrName>
                                        </p:attrNameLst>
                                      </p:cBhvr>
                                      <p:tavLst>
                                        <p:tav tm="0">
                                          <p:val>
                                            <p:fltVal val="0"/>
                                          </p:val>
                                        </p:tav>
                                        <p:tav tm="100000">
                                          <p:val>
                                            <p:strVal val="#ppt_h"/>
                                          </p:val>
                                        </p:tav>
                                      </p:tavLst>
                                    </p:anim>
                                    <p:animEffect transition="in" filter="fade">
                                      <p:cBhvr>
                                        <p:cTn id="29" dur="500"/>
                                        <p:tgtEl>
                                          <p:spTgt spid="422"/>
                                        </p:tgtEl>
                                      </p:cBhvr>
                                    </p:animEffect>
                                  </p:childTnLst>
                                </p:cTn>
                              </p:par>
                              <p:par>
                                <p:cTn id="30" presetID="53" presetClass="entr" presetSubtype="16" fill="hold" nodeType="withEffect">
                                  <p:stCondLst>
                                    <p:cond delay="0"/>
                                  </p:stCondLst>
                                  <p:childTnLst>
                                    <p:set>
                                      <p:cBhvr>
                                        <p:cTn id="31" dur="1" fill="hold">
                                          <p:stCondLst>
                                            <p:cond delay="0"/>
                                          </p:stCondLst>
                                        </p:cTn>
                                        <p:tgtEl>
                                          <p:spTgt spid="426"/>
                                        </p:tgtEl>
                                        <p:attrNameLst>
                                          <p:attrName>style.visibility</p:attrName>
                                        </p:attrNameLst>
                                      </p:cBhvr>
                                      <p:to>
                                        <p:strVal val="visible"/>
                                      </p:to>
                                    </p:set>
                                    <p:anim calcmode="lin" valueType="num">
                                      <p:cBhvr>
                                        <p:cTn id="32" dur="500" fill="hold"/>
                                        <p:tgtEl>
                                          <p:spTgt spid="426"/>
                                        </p:tgtEl>
                                        <p:attrNameLst>
                                          <p:attrName>ppt_w</p:attrName>
                                        </p:attrNameLst>
                                      </p:cBhvr>
                                      <p:tavLst>
                                        <p:tav tm="0">
                                          <p:val>
                                            <p:fltVal val="0"/>
                                          </p:val>
                                        </p:tav>
                                        <p:tav tm="100000">
                                          <p:val>
                                            <p:strVal val="#ppt_w"/>
                                          </p:val>
                                        </p:tav>
                                      </p:tavLst>
                                    </p:anim>
                                    <p:anim calcmode="lin" valueType="num">
                                      <p:cBhvr>
                                        <p:cTn id="33" dur="500" fill="hold"/>
                                        <p:tgtEl>
                                          <p:spTgt spid="426"/>
                                        </p:tgtEl>
                                        <p:attrNameLst>
                                          <p:attrName>ppt_h</p:attrName>
                                        </p:attrNameLst>
                                      </p:cBhvr>
                                      <p:tavLst>
                                        <p:tav tm="0">
                                          <p:val>
                                            <p:fltVal val="0"/>
                                          </p:val>
                                        </p:tav>
                                        <p:tav tm="100000">
                                          <p:val>
                                            <p:strVal val="#ppt_h"/>
                                          </p:val>
                                        </p:tav>
                                      </p:tavLst>
                                    </p:anim>
                                    <p:animEffect transition="in" filter="fade">
                                      <p:cBhvr>
                                        <p:cTn id="34" dur="500"/>
                                        <p:tgtEl>
                                          <p:spTgt spid="426"/>
                                        </p:tgtEl>
                                      </p:cBhvr>
                                    </p:animEffect>
                                  </p:childTnLst>
                                </p:cTn>
                              </p:par>
                              <p:par>
                                <p:cTn id="35" presetID="53" presetClass="entr" presetSubtype="16" fill="hold" nodeType="withEffect">
                                  <p:stCondLst>
                                    <p:cond delay="0"/>
                                  </p:stCondLst>
                                  <p:childTnLst>
                                    <p:set>
                                      <p:cBhvr>
                                        <p:cTn id="36" dur="1" fill="hold">
                                          <p:stCondLst>
                                            <p:cond delay="0"/>
                                          </p:stCondLst>
                                        </p:cTn>
                                        <p:tgtEl>
                                          <p:spTgt spid="427"/>
                                        </p:tgtEl>
                                        <p:attrNameLst>
                                          <p:attrName>style.visibility</p:attrName>
                                        </p:attrNameLst>
                                      </p:cBhvr>
                                      <p:to>
                                        <p:strVal val="visible"/>
                                      </p:to>
                                    </p:set>
                                    <p:anim calcmode="lin" valueType="num">
                                      <p:cBhvr>
                                        <p:cTn id="37" dur="500" fill="hold"/>
                                        <p:tgtEl>
                                          <p:spTgt spid="427"/>
                                        </p:tgtEl>
                                        <p:attrNameLst>
                                          <p:attrName>ppt_w</p:attrName>
                                        </p:attrNameLst>
                                      </p:cBhvr>
                                      <p:tavLst>
                                        <p:tav tm="0">
                                          <p:val>
                                            <p:fltVal val="0"/>
                                          </p:val>
                                        </p:tav>
                                        <p:tav tm="100000">
                                          <p:val>
                                            <p:strVal val="#ppt_w"/>
                                          </p:val>
                                        </p:tav>
                                      </p:tavLst>
                                    </p:anim>
                                    <p:anim calcmode="lin" valueType="num">
                                      <p:cBhvr>
                                        <p:cTn id="38" dur="500" fill="hold"/>
                                        <p:tgtEl>
                                          <p:spTgt spid="427"/>
                                        </p:tgtEl>
                                        <p:attrNameLst>
                                          <p:attrName>ppt_h</p:attrName>
                                        </p:attrNameLst>
                                      </p:cBhvr>
                                      <p:tavLst>
                                        <p:tav tm="0">
                                          <p:val>
                                            <p:fltVal val="0"/>
                                          </p:val>
                                        </p:tav>
                                        <p:tav tm="100000">
                                          <p:val>
                                            <p:strVal val="#ppt_h"/>
                                          </p:val>
                                        </p:tav>
                                      </p:tavLst>
                                    </p:anim>
                                    <p:animEffect transition="in" filter="fade">
                                      <p:cBhvr>
                                        <p:cTn id="39" dur="500"/>
                                        <p:tgtEl>
                                          <p:spTgt spid="427"/>
                                        </p:tgtEl>
                                      </p:cBhvr>
                                    </p:animEffect>
                                  </p:childTnLst>
                                </p:cTn>
                              </p:par>
                              <p:par>
                                <p:cTn id="40" presetID="53" presetClass="entr" presetSubtype="16" fill="hold" nodeType="withEffect">
                                  <p:stCondLst>
                                    <p:cond delay="0"/>
                                  </p:stCondLst>
                                  <p:childTnLst>
                                    <p:set>
                                      <p:cBhvr>
                                        <p:cTn id="41" dur="1" fill="hold">
                                          <p:stCondLst>
                                            <p:cond delay="0"/>
                                          </p:stCondLst>
                                        </p:cTn>
                                        <p:tgtEl>
                                          <p:spTgt spid="429"/>
                                        </p:tgtEl>
                                        <p:attrNameLst>
                                          <p:attrName>style.visibility</p:attrName>
                                        </p:attrNameLst>
                                      </p:cBhvr>
                                      <p:to>
                                        <p:strVal val="visible"/>
                                      </p:to>
                                    </p:set>
                                    <p:anim calcmode="lin" valueType="num">
                                      <p:cBhvr>
                                        <p:cTn id="42" dur="500" fill="hold"/>
                                        <p:tgtEl>
                                          <p:spTgt spid="429"/>
                                        </p:tgtEl>
                                        <p:attrNameLst>
                                          <p:attrName>ppt_w</p:attrName>
                                        </p:attrNameLst>
                                      </p:cBhvr>
                                      <p:tavLst>
                                        <p:tav tm="0">
                                          <p:val>
                                            <p:fltVal val="0"/>
                                          </p:val>
                                        </p:tav>
                                        <p:tav tm="100000">
                                          <p:val>
                                            <p:strVal val="#ppt_w"/>
                                          </p:val>
                                        </p:tav>
                                      </p:tavLst>
                                    </p:anim>
                                    <p:anim calcmode="lin" valueType="num">
                                      <p:cBhvr>
                                        <p:cTn id="43" dur="500" fill="hold"/>
                                        <p:tgtEl>
                                          <p:spTgt spid="429"/>
                                        </p:tgtEl>
                                        <p:attrNameLst>
                                          <p:attrName>ppt_h</p:attrName>
                                        </p:attrNameLst>
                                      </p:cBhvr>
                                      <p:tavLst>
                                        <p:tav tm="0">
                                          <p:val>
                                            <p:fltVal val="0"/>
                                          </p:val>
                                        </p:tav>
                                        <p:tav tm="100000">
                                          <p:val>
                                            <p:strVal val="#ppt_h"/>
                                          </p:val>
                                        </p:tav>
                                      </p:tavLst>
                                    </p:anim>
                                    <p:animEffect transition="in" filter="fade">
                                      <p:cBhvr>
                                        <p:cTn id="44" dur="500"/>
                                        <p:tgtEl>
                                          <p:spTgt spid="4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7"/>
                                        </p:tgtEl>
                                        <p:attrNameLst>
                                          <p:attrName>style.visibility</p:attrName>
                                        </p:attrNameLst>
                                      </p:cBhvr>
                                      <p:to>
                                        <p:strVal val="visible"/>
                                      </p:to>
                                    </p:set>
                                    <p:anim calcmode="lin" valueType="num">
                                      <p:cBhvr>
                                        <p:cTn id="47" dur="500" fill="hold"/>
                                        <p:tgtEl>
                                          <p:spTgt spid="307"/>
                                        </p:tgtEl>
                                        <p:attrNameLst>
                                          <p:attrName>ppt_w</p:attrName>
                                        </p:attrNameLst>
                                      </p:cBhvr>
                                      <p:tavLst>
                                        <p:tav tm="0">
                                          <p:val>
                                            <p:fltVal val="0"/>
                                          </p:val>
                                        </p:tav>
                                        <p:tav tm="100000">
                                          <p:val>
                                            <p:strVal val="#ppt_w"/>
                                          </p:val>
                                        </p:tav>
                                      </p:tavLst>
                                    </p:anim>
                                    <p:anim calcmode="lin" valueType="num">
                                      <p:cBhvr>
                                        <p:cTn id="48" dur="500" fill="hold"/>
                                        <p:tgtEl>
                                          <p:spTgt spid="307"/>
                                        </p:tgtEl>
                                        <p:attrNameLst>
                                          <p:attrName>ppt_h</p:attrName>
                                        </p:attrNameLst>
                                      </p:cBhvr>
                                      <p:tavLst>
                                        <p:tav tm="0">
                                          <p:val>
                                            <p:fltVal val="0"/>
                                          </p:val>
                                        </p:tav>
                                        <p:tav tm="100000">
                                          <p:val>
                                            <p:strVal val="#ppt_h"/>
                                          </p:val>
                                        </p:tav>
                                      </p:tavLst>
                                    </p:anim>
                                    <p:animEffect transition="in" filter="fade">
                                      <p:cBhvr>
                                        <p:cTn id="49" dur="500"/>
                                        <p:tgtEl>
                                          <p:spTgt spid="30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8"/>
                                        </p:tgtEl>
                                        <p:attrNameLst>
                                          <p:attrName>style.visibility</p:attrName>
                                        </p:attrNameLst>
                                      </p:cBhvr>
                                      <p:to>
                                        <p:strVal val="visible"/>
                                      </p:to>
                                    </p:set>
                                    <p:anim calcmode="lin" valueType="num">
                                      <p:cBhvr>
                                        <p:cTn id="52" dur="500" fill="hold"/>
                                        <p:tgtEl>
                                          <p:spTgt spid="308"/>
                                        </p:tgtEl>
                                        <p:attrNameLst>
                                          <p:attrName>ppt_w</p:attrName>
                                        </p:attrNameLst>
                                      </p:cBhvr>
                                      <p:tavLst>
                                        <p:tav tm="0">
                                          <p:val>
                                            <p:fltVal val="0"/>
                                          </p:val>
                                        </p:tav>
                                        <p:tav tm="100000">
                                          <p:val>
                                            <p:strVal val="#ppt_w"/>
                                          </p:val>
                                        </p:tav>
                                      </p:tavLst>
                                    </p:anim>
                                    <p:anim calcmode="lin" valueType="num">
                                      <p:cBhvr>
                                        <p:cTn id="53" dur="500" fill="hold"/>
                                        <p:tgtEl>
                                          <p:spTgt spid="308"/>
                                        </p:tgtEl>
                                        <p:attrNameLst>
                                          <p:attrName>ppt_h</p:attrName>
                                        </p:attrNameLst>
                                      </p:cBhvr>
                                      <p:tavLst>
                                        <p:tav tm="0">
                                          <p:val>
                                            <p:fltVal val="0"/>
                                          </p:val>
                                        </p:tav>
                                        <p:tav tm="100000">
                                          <p:val>
                                            <p:strVal val="#ppt_h"/>
                                          </p:val>
                                        </p:tav>
                                      </p:tavLst>
                                    </p:anim>
                                    <p:animEffect transition="in" filter="fade">
                                      <p:cBhvr>
                                        <p:cTn id="54" dur="500"/>
                                        <p:tgtEl>
                                          <p:spTgt spid="30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9"/>
                                        </p:tgtEl>
                                        <p:attrNameLst>
                                          <p:attrName>style.visibility</p:attrName>
                                        </p:attrNameLst>
                                      </p:cBhvr>
                                      <p:to>
                                        <p:strVal val="visible"/>
                                      </p:to>
                                    </p:set>
                                    <p:anim calcmode="lin" valueType="num">
                                      <p:cBhvr>
                                        <p:cTn id="57" dur="500" fill="hold"/>
                                        <p:tgtEl>
                                          <p:spTgt spid="309"/>
                                        </p:tgtEl>
                                        <p:attrNameLst>
                                          <p:attrName>ppt_w</p:attrName>
                                        </p:attrNameLst>
                                      </p:cBhvr>
                                      <p:tavLst>
                                        <p:tav tm="0">
                                          <p:val>
                                            <p:fltVal val="0"/>
                                          </p:val>
                                        </p:tav>
                                        <p:tav tm="100000">
                                          <p:val>
                                            <p:strVal val="#ppt_w"/>
                                          </p:val>
                                        </p:tav>
                                      </p:tavLst>
                                    </p:anim>
                                    <p:anim calcmode="lin" valueType="num">
                                      <p:cBhvr>
                                        <p:cTn id="58" dur="500" fill="hold"/>
                                        <p:tgtEl>
                                          <p:spTgt spid="309"/>
                                        </p:tgtEl>
                                        <p:attrNameLst>
                                          <p:attrName>ppt_h</p:attrName>
                                        </p:attrNameLst>
                                      </p:cBhvr>
                                      <p:tavLst>
                                        <p:tav tm="0">
                                          <p:val>
                                            <p:fltVal val="0"/>
                                          </p:val>
                                        </p:tav>
                                        <p:tav tm="100000">
                                          <p:val>
                                            <p:strVal val="#ppt_h"/>
                                          </p:val>
                                        </p:tav>
                                      </p:tavLst>
                                    </p:anim>
                                    <p:animEffect transition="in" filter="fade">
                                      <p:cBhvr>
                                        <p:cTn id="59" dur="500"/>
                                        <p:tgtEl>
                                          <p:spTgt spid="309"/>
                                        </p:tgtEl>
                                      </p:cBhvr>
                                    </p:animEffect>
                                  </p:childTnLst>
                                </p:cTn>
                              </p:par>
                              <p:par>
                                <p:cTn id="60" presetID="53" presetClass="entr" presetSubtype="16" fill="hold" nodeType="withEffect">
                                  <p:stCondLst>
                                    <p:cond delay="0"/>
                                  </p:stCondLst>
                                  <p:childTnLst>
                                    <p:set>
                                      <p:cBhvr>
                                        <p:cTn id="61" dur="1" fill="hold">
                                          <p:stCondLst>
                                            <p:cond delay="0"/>
                                          </p:stCondLst>
                                        </p:cTn>
                                        <p:tgtEl>
                                          <p:spTgt spid="313"/>
                                        </p:tgtEl>
                                        <p:attrNameLst>
                                          <p:attrName>style.visibility</p:attrName>
                                        </p:attrNameLst>
                                      </p:cBhvr>
                                      <p:to>
                                        <p:strVal val="visible"/>
                                      </p:to>
                                    </p:set>
                                    <p:anim calcmode="lin" valueType="num">
                                      <p:cBhvr>
                                        <p:cTn id="62" dur="500" fill="hold"/>
                                        <p:tgtEl>
                                          <p:spTgt spid="313"/>
                                        </p:tgtEl>
                                        <p:attrNameLst>
                                          <p:attrName>ppt_w</p:attrName>
                                        </p:attrNameLst>
                                      </p:cBhvr>
                                      <p:tavLst>
                                        <p:tav tm="0">
                                          <p:val>
                                            <p:fltVal val="0"/>
                                          </p:val>
                                        </p:tav>
                                        <p:tav tm="100000">
                                          <p:val>
                                            <p:strVal val="#ppt_w"/>
                                          </p:val>
                                        </p:tav>
                                      </p:tavLst>
                                    </p:anim>
                                    <p:anim calcmode="lin" valueType="num">
                                      <p:cBhvr>
                                        <p:cTn id="63" dur="500" fill="hold"/>
                                        <p:tgtEl>
                                          <p:spTgt spid="313"/>
                                        </p:tgtEl>
                                        <p:attrNameLst>
                                          <p:attrName>ppt_h</p:attrName>
                                        </p:attrNameLst>
                                      </p:cBhvr>
                                      <p:tavLst>
                                        <p:tav tm="0">
                                          <p:val>
                                            <p:fltVal val="0"/>
                                          </p:val>
                                        </p:tav>
                                        <p:tav tm="100000">
                                          <p:val>
                                            <p:strVal val="#ppt_h"/>
                                          </p:val>
                                        </p:tav>
                                      </p:tavLst>
                                    </p:anim>
                                    <p:animEffect transition="in" filter="fade">
                                      <p:cBhvr>
                                        <p:cTn id="64" dur="500"/>
                                        <p:tgtEl>
                                          <p:spTgt spid="313"/>
                                        </p:tgtEl>
                                      </p:cBhvr>
                                    </p:animEffect>
                                  </p:childTnLst>
                                </p:cTn>
                              </p:par>
                              <p:par>
                                <p:cTn id="65" presetID="53" presetClass="entr" presetSubtype="16" fill="hold" nodeType="withEffect">
                                  <p:stCondLst>
                                    <p:cond delay="0"/>
                                  </p:stCondLst>
                                  <p:childTnLst>
                                    <p:set>
                                      <p:cBhvr>
                                        <p:cTn id="66" dur="1" fill="hold">
                                          <p:stCondLst>
                                            <p:cond delay="0"/>
                                          </p:stCondLst>
                                        </p:cTn>
                                        <p:tgtEl>
                                          <p:spTgt spid="320"/>
                                        </p:tgtEl>
                                        <p:attrNameLst>
                                          <p:attrName>style.visibility</p:attrName>
                                        </p:attrNameLst>
                                      </p:cBhvr>
                                      <p:to>
                                        <p:strVal val="visible"/>
                                      </p:to>
                                    </p:set>
                                    <p:anim calcmode="lin" valueType="num">
                                      <p:cBhvr>
                                        <p:cTn id="67" dur="500" fill="hold"/>
                                        <p:tgtEl>
                                          <p:spTgt spid="320"/>
                                        </p:tgtEl>
                                        <p:attrNameLst>
                                          <p:attrName>ppt_w</p:attrName>
                                        </p:attrNameLst>
                                      </p:cBhvr>
                                      <p:tavLst>
                                        <p:tav tm="0">
                                          <p:val>
                                            <p:fltVal val="0"/>
                                          </p:val>
                                        </p:tav>
                                        <p:tav tm="100000">
                                          <p:val>
                                            <p:strVal val="#ppt_w"/>
                                          </p:val>
                                        </p:tav>
                                      </p:tavLst>
                                    </p:anim>
                                    <p:anim calcmode="lin" valueType="num">
                                      <p:cBhvr>
                                        <p:cTn id="68" dur="500" fill="hold"/>
                                        <p:tgtEl>
                                          <p:spTgt spid="320"/>
                                        </p:tgtEl>
                                        <p:attrNameLst>
                                          <p:attrName>ppt_h</p:attrName>
                                        </p:attrNameLst>
                                      </p:cBhvr>
                                      <p:tavLst>
                                        <p:tav tm="0">
                                          <p:val>
                                            <p:fltVal val="0"/>
                                          </p:val>
                                        </p:tav>
                                        <p:tav tm="100000">
                                          <p:val>
                                            <p:strVal val="#ppt_h"/>
                                          </p:val>
                                        </p:tav>
                                      </p:tavLst>
                                    </p:anim>
                                    <p:animEffect transition="in" filter="fade">
                                      <p:cBhvr>
                                        <p:cTn id="69" dur="500"/>
                                        <p:tgtEl>
                                          <p:spTgt spid="320"/>
                                        </p:tgtEl>
                                      </p:cBhvr>
                                    </p:animEffect>
                                  </p:childTnLst>
                                </p:cTn>
                              </p:par>
                              <p:par>
                                <p:cTn id="70" presetID="53" presetClass="entr" presetSubtype="16" fill="hold" nodeType="withEffect">
                                  <p:stCondLst>
                                    <p:cond delay="0"/>
                                  </p:stCondLst>
                                  <p:childTnLst>
                                    <p:set>
                                      <p:cBhvr>
                                        <p:cTn id="71" dur="1" fill="hold">
                                          <p:stCondLst>
                                            <p:cond delay="0"/>
                                          </p:stCondLst>
                                        </p:cTn>
                                        <p:tgtEl>
                                          <p:spTgt spid="327"/>
                                        </p:tgtEl>
                                        <p:attrNameLst>
                                          <p:attrName>style.visibility</p:attrName>
                                        </p:attrNameLst>
                                      </p:cBhvr>
                                      <p:to>
                                        <p:strVal val="visible"/>
                                      </p:to>
                                    </p:set>
                                    <p:anim calcmode="lin" valueType="num">
                                      <p:cBhvr>
                                        <p:cTn id="72" dur="500" fill="hold"/>
                                        <p:tgtEl>
                                          <p:spTgt spid="327"/>
                                        </p:tgtEl>
                                        <p:attrNameLst>
                                          <p:attrName>ppt_w</p:attrName>
                                        </p:attrNameLst>
                                      </p:cBhvr>
                                      <p:tavLst>
                                        <p:tav tm="0">
                                          <p:val>
                                            <p:fltVal val="0"/>
                                          </p:val>
                                        </p:tav>
                                        <p:tav tm="100000">
                                          <p:val>
                                            <p:strVal val="#ppt_w"/>
                                          </p:val>
                                        </p:tav>
                                      </p:tavLst>
                                    </p:anim>
                                    <p:anim calcmode="lin" valueType="num">
                                      <p:cBhvr>
                                        <p:cTn id="73" dur="500" fill="hold"/>
                                        <p:tgtEl>
                                          <p:spTgt spid="327"/>
                                        </p:tgtEl>
                                        <p:attrNameLst>
                                          <p:attrName>ppt_h</p:attrName>
                                        </p:attrNameLst>
                                      </p:cBhvr>
                                      <p:tavLst>
                                        <p:tav tm="0">
                                          <p:val>
                                            <p:fltVal val="0"/>
                                          </p:val>
                                        </p:tav>
                                        <p:tav tm="100000">
                                          <p:val>
                                            <p:strVal val="#ppt_h"/>
                                          </p:val>
                                        </p:tav>
                                      </p:tavLst>
                                    </p:anim>
                                    <p:animEffect transition="in" filter="fade">
                                      <p:cBhvr>
                                        <p:cTn id="74" dur="500"/>
                                        <p:tgtEl>
                                          <p:spTgt spid="327"/>
                                        </p:tgtEl>
                                      </p:cBhvr>
                                    </p:animEffect>
                                  </p:childTnLst>
                                </p:cTn>
                              </p:par>
                              <p:par>
                                <p:cTn id="75" presetID="53" presetClass="entr" presetSubtype="16" fill="hold" nodeType="withEffect">
                                  <p:stCondLst>
                                    <p:cond delay="0"/>
                                  </p:stCondLst>
                                  <p:childTnLst>
                                    <p:set>
                                      <p:cBhvr>
                                        <p:cTn id="76" dur="1" fill="hold">
                                          <p:stCondLst>
                                            <p:cond delay="0"/>
                                          </p:stCondLst>
                                        </p:cTn>
                                        <p:tgtEl>
                                          <p:spTgt spid="334"/>
                                        </p:tgtEl>
                                        <p:attrNameLst>
                                          <p:attrName>style.visibility</p:attrName>
                                        </p:attrNameLst>
                                      </p:cBhvr>
                                      <p:to>
                                        <p:strVal val="visible"/>
                                      </p:to>
                                    </p:set>
                                    <p:anim calcmode="lin" valueType="num">
                                      <p:cBhvr>
                                        <p:cTn id="77" dur="500" fill="hold"/>
                                        <p:tgtEl>
                                          <p:spTgt spid="334"/>
                                        </p:tgtEl>
                                        <p:attrNameLst>
                                          <p:attrName>ppt_w</p:attrName>
                                        </p:attrNameLst>
                                      </p:cBhvr>
                                      <p:tavLst>
                                        <p:tav tm="0">
                                          <p:val>
                                            <p:fltVal val="0"/>
                                          </p:val>
                                        </p:tav>
                                        <p:tav tm="100000">
                                          <p:val>
                                            <p:strVal val="#ppt_w"/>
                                          </p:val>
                                        </p:tav>
                                      </p:tavLst>
                                    </p:anim>
                                    <p:anim calcmode="lin" valueType="num">
                                      <p:cBhvr>
                                        <p:cTn id="78" dur="500" fill="hold"/>
                                        <p:tgtEl>
                                          <p:spTgt spid="334"/>
                                        </p:tgtEl>
                                        <p:attrNameLst>
                                          <p:attrName>ppt_h</p:attrName>
                                        </p:attrNameLst>
                                      </p:cBhvr>
                                      <p:tavLst>
                                        <p:tav tm="0">
                                          <p:val>
                                            <p:fltVal val="0"/>
                                          </p:val>
                                        </p:tav>
                                        <p:tav tm="100000">
                                          <p:val>
                                            <p:strVal val="#ppt_h"/>
                                          </p:val>
                                        </p:tav>
                                      </p:tavLst>
                                    </p:anim>
                                    <p:animEffect transition="in" filter="fade">
                                      <p:cBhvr>
                                        <p:cTn id="79" dur="500"/>
                                        <p:tgtEl>
                                          <p:spTgt spid="334"/>
                                        </p:tgtEl>
                                      </p:cBhvr>
                                    </p:animEffect>
                                  </p:childTnLst>
                                </p:cTn>
                              </p:par>
                              <p:par>
                                <p:cTn id="80" presetID="53" presetClass="entr" presetSubtype="16" fill="hold" nodeType="withEffect">
                                  <p:stCondLst>
                                    <p:cond delay="0"/>
                                  </p:stCondLst>
                                  <p:childTnLst>
                                    <p:set>
                                      <p:cBhvr>
                                        <p:cTn id="81" dur="1" fill="hold">
                                          <p:stCondLst>
                                            <p:cond delay="0"/>
                                          </p:stCondLst>
                                        </p:cTn>
                                        <p:tgtEl>
                                          <p:spTgt spid="341"/>
                                        </p:tgtEl>
                                        <p:attrNameLst>
                                          <p:attrName>style.visibility</p:attrName>
                                        </p:attrNameLst>
                                      </p:cBhvr>
                                      <p:to>
                                        <p:strVal val="visible"/>
                                      </p:to>
                                    </p:set>
                                    <p:anim calcmode="lin" valueType="num">
                                      <p:cBhvr>
                                        <p:cTn id="82" dur="500" fill="hold"/>
                                        <p:tgtEl>
                                          <p:spTgt spid="341"/>
                                        </p:tgtEl>
                                        <p:attrNameLst>
                                          <p:attrName>ppt_w</p:attrName>
                                        </p:attrNameLst>
                                      </p:cBhvr>
                                      <p:tavLst>
                                        <p:tav tm="0">
                                          <p:val>
                                            <p:fltVal val="0"/>
                                          </p:val>
                                        </p:tav>
                                        <p:tav tm="100000">
                                          <p:val>
                                            <p:strVal val="#ppt_w"/>
                                          </p:val>
                                        </p:tav>
                                      </p:tavLst>
                                    </p:anim>
                                    <p:anim calcmode="lin" valueType="num">
                                      <p:cBhvr>
                                        <p:cTn id="83" dur="500" fill="hold"/>
                                        <p:tgtEl>
                                          <p:spTgt spid="341"/>
                                        </p:tgtEl>
                                        <p:attrNameLst>
                                          <p:attrName>ppt_h</p:attrName>
                                        </p:attrNameLst>
                                      </p:cBhvr>
                                      <p:tavLst>
                                        <p:tav tm="0">
                                          <p:val>
                                            <p:fltVal val="0"/>
                                          </p:val>
                                        </p:tav>
                                        <p:tav tm="100000">
                                          <p:val>
                                            <p:strVal val="#ppt_h"/>
                                          </p:val>
                                        </p:tav>
                                      </p:tavLst>
                                    </p:anim>
                                    <p:animEffect transition="in" filter="fade">
                                      <p:cBhvr>
                                        <p:cTn id="84" dur="500"/>
                                        <p:tgtEl>
                                          <p:spTgt spid="341"/>
                                        </p:tgtEl>
                                      </p:cBhvr>
                                    </p:animEffect>
                                  </p:childTnLst>
                                </p:cTn>
                              </p:par>
                              <p:par>
                                <p:cTn id="85" presetID="53" presetClass="entr" presetSubtype="16" fill="hold" nodeType="withEffect">
                                  <p:stCondLst>
                                    <p:cond delay="0"/>
                                  </p:stCondLst>
                                  <p:childTnLst>
                                    <p:set>
                                      <p:cBhvr>
                                        <p:cTn id="86" dur="1" fill="hold">
                                          <p:stCondLst>
                                            <p:cond delay="0"/>
                                          </p:stCondLst>
                                        </p:cTn>
                                        <p:tgtEl>
                                          <p:spTgt spid="348"/>
                                        </p:tgtEl>
                                        <p:attrNameLst>
                                          <p:attrName>style.visibility</p:attrName>
                                        </p:attrNameLst>
                                      </p:cBhvr>
                                      <p:to>
                                        <p:strVal val="visible"/>
                                      </p:to>
                                    </p:set>
                                    <p:anim calcmode="lin" valueType="num">
                                      <p:cBhvr>
                                        <p:cTn id="87" dur="500" fill="hold"/>
                                        <p:tgtEl>
                                          <p:spTgt spid="348"/>
                                        </p:tgtEl>
                                        <p:attrNameLst>
                                          <p:attrName>ppt_w</p:attrName>
                                        </p:attrNameLst>
                                      </p:cBhvr>
                                      <p:tavLst>
                                        <p:tav tm="0">
                                          <p:val>
                                            <p:fltVal val="0"/>
                                          </p:val>
                                        </p:tav>
                                        <p:tav tm="100000">
                                          <p:val>
                                            <p:strVal val="#ppt_w"/>
                                          </p:val>
                                        </p:tav>
                                      </p:tavLst>
                                    </p:anim>
                                    <p:anim calcmode="lin" valueType="num">
                                      <p:cBhvr>
                                        <p:cTn id="88" dur="500" fill="hold"/>
                                        <p:tgtEl>
                                          <p:spTgt spid="348"/>
                                        </p:tgtEl>
                                        <p:attrNameLst>
                                          <p:attrName>ppt_h</p:attrName>
                                        </p:attrNameLst>
                                      </p:cBhvr>
                                      <p:tavLst>
                                        <p:tav tm="0">
                                          <p:val>
                                            <p:fltVal val="0"/>
                                          </p:val>
                                        </p:tav>
                                        <p:tav tm="100000">
                                          <p:val>
                                            <p:strVal val="#ppt_h"/>
                                          </p:val>
                                        </p:tav>
                                      </p:tavLst>
                                    </p:anim>
                                    <p:animEffect transition="in" filter="fade">
                                      <p:cBhvr>
                                        <p:cTn id="89" dur="500"/>
                                        <p:tgtEl>
                                          <p:spTgt spid="348"/>
                                        </p:tgtEl>
                                      </p:cBhvr>
                                    </p:animEffect>
                                  </p:childTnLst>
                                </p:cTn>
                              </p:par>
                              <p:par>
                                <p:cTn id="90" presetID="53" presetClass="entr" presetSubtype="16" fill="hold" nodeType="withEffect">
                                  <p:stCondLst>
                                    <p:cond delay="0"/>
                                  </p:stCondLst>
                                  <p:childTnLst>
                                    <p:set>
                                      <p:cBhvr>
                                        <p:cTn id="91" dur="1" fill="hold">
                                          <p:stCondLst>
                                            <p:cond delay="0"/>
                                          </p:stCondLst>
                                        </p:cTn>
                                        <p:tgtEl>
                                          <p:spTgt spid="355"/>
                                        </p:tgtEl>
                                        <p:attrNameLst>
                                          <p:attrName>style.visibility</p:attrName>
                                        </p:attrNameLst>
                                      </p:cBhvr>
                                      <p:to>
                                        <p:strVal val="visible"/>
                                      </p:to>
                                    </p:set>
                                    <p:anim calcmode="lin" valueType="num">
                                      <p:cBhvr>
                                        <p:cTn id="92" dur="500" fill="hold"/>
                                        <p:tgtEl>
                                          <p:spTgt spid="355"/>
                                        </p:tgtEl>
                                        <p:attrNameLst>
                                          <p:attrName>ppt_w</p:attrName>
                                        </p:attrNameLst>
                                      </p:cBhvr>
                                      <p:tavLst>
                                        <p:tav tm="0">
                                          <p:val>
                                            <p:fltVal val="0"/>
                                          </p:val>
                                        </p:tav>
                                        <p:tav tm="100000">
                                          <p:val>
                                            <p:strVal val="#ppt_w"/>
                                          </p:val>
                                        </p:tav>
                                      </p:tavLst>
                                    </p:anim>
                                    <p:anim calcmode="lin" valueType="num">
                                      <p:cBhvr>
                                        <p:cTn id="93" dur="500" fill="hold"/>
                                        <p:tgtEl>
                                          <p:spTgt spid="355"/>
                                        </p:tgtEl>
                                        <p:attrNameLst>
                                          <p:attrName>ppt_h</p:attrName>
                                        </p:attrNameLst>
                                      </p:cBhvr>
                                      <p:tavLst>
                                        <p:tav tm="0">
                                          <p:val>
                                            <p:fltVal val="0"/>
                                          </p:val>
                                        </p:tav>
                                        <p:tav tm="100000">
                                          <p:val>
                                            <p:strVal val="#ppt_h"/>
                                          </p:val>
                                        </p:tav>
                                      </p:tavLst>
                                    </p:anim>
                                    <p:animEffect transition="in" filter="fade">
                                      <p:cBhvr>
                                        <p:cTn id="94" dur="500"/>
                                        <p:tgtEl>
                                          <p:spTgt spid="355"/>
                                        </p:tgtEl>
                                      </p:cBhvr>
                                    </p:animEffect>
                                  </p:childTnLst>
                                </p:cTn>
                              </p:par>
                              <p:par>
                                <p:cTn id="95" presetID="53" presetClass="entr" presetSubtype="16" fill="hold" nodeType="withEffect">
                                  <p:stCondLst>
                                    <p:cond delay="0"/>
                                  </p:stCondLst>
                                  <p:childTnLst>
                                    <p:set>
                                      <p:cBhvr>
                                        <p:cTn id="96" dur="1" fill="hold">
                                          <p:stCondLst>
                                            <p:cond delay="0"/>
                                          </p:stCondLst>
                                        </p:cTn>
                                        <p:tgtEl>
                                          <p:spTgt spid="362"/>
                                        </p:tgtEl>
                                        <p:attrNameLst>
                                          <p:attrName>style.visibility</p:attrName>
                                        </p:attrNameLst>
                                      </p:cBhvr>
                                      <p:to>
                                        <p:strVal val="visible"/>
                                      </p:to>
                                    </p:set>
                                    <p:anim calcmode="lin" valueType="num">
                                      <p:cBhvr>
                                        <p:cTn id="97" dur="500" fill="hold"/>
                                        <p:tgtEl>
                                          <p:spTgt spid="362"/>
                                        </p:tgtEl>
                                        <p:attrNameLst>
                                          <p:attrName>ppt_w</p:attrName>
                                        </p:attrNameLst>
                                      </p:cBhvr>
                                      <p:tavLst>
                                        <p:tav tm="0">
                                          <p:val>
                                            <p:fltVal val="0"/>
                                          </p:val>
                                        </p:tav>
                                        <p:tav tm="100000">
                                          <p:val>
                                            <p:strVal val="#ppt_w"/>
                                          </p:val>
                                        </p:tav>
                                      </p:tavLst>
                                    </p:anim>
                                    <p:anim calcmode="lin" valueType="num">
                                      <p:cBhvr>
                                        <p:cTn id="98" dur="500" fill="hold"/>
                                        <p:tgtEl>
                                          <p:spTgt spid="362"/>
                                        </p:tgtEl>
                                        <p:attrNameLst>
                                          <p:attrName>ppt_h</p:attrName>
                                        </p:attrNameLst>
                                      </p:cBhvr>
                                      <p:tavLst>
                                        <p:tav tm="0">
                                          <p:val>
                                            <p:fltVal val="0"/>
                                          </p:val>
                                        </p:tav>
                                        <p:tav tm="100000">
                                          <p:val>
                                            <p:strVal val="#ppt_h"/>
                                          </p:val>
                                        </p:tav>
                                      </p:tavLst>
                                    </p:anim>
                                    <p:animEffect transition="in" filter="fade">
                                      <p:cBhvr>
                                        <p:cTn id="99" dur="500"/>
                                        <p:tgtEl>
                                          <p:spTgt spid="362"/>
                                        </p:tgtEl>
                                      </p:cBhvr>
                                    </p:animEffect>
                                  </p:childTnLst>
                                </p:cTn>
                              </p:par>
                              <p:par>
                                <p:cTn id="100" presetID="53" presetClass="entr" presetSubtype="16" fill="hold" nodeType="withEffect">
                                  <p:stCondLst>
                                    <p:cond delay="0"/>
                                  </p:stCondLst>
                                  <p:childTnLst>
                                    <p:set>
                                      <p:cBhvr>
                                        <p:cTn id="101" dur="1" fill="hold">
                                          <p:stCondLst>
                                            <p:cond delay="0"/>
                                          </p:stCondLst>
                                        </p:cTn>
                                        <p:tgtEl>
                                          <p:spTgt spid="424"/>
                                        </p:tgtEl>
                                        <p:attrNameLst>
                                          <p:attrName>style.visibility</p:attrName>
                                        </p:attrNameLst>
                                      </p:cBhvr>
                                      <p:to>
                                        <p:strVal val="visible"/>
                                      </p:to>
                                    </p:set>
                                    <p:anim calcmode="lin" valueType="num">
                                      <p:cBhvr>
                                        <p:cTn id="102" dur="500" fill="hold"/>
                                        <p:tgtEl>
                                          <p:spTgt spid="424"/>
                                        </p:tgtEl>
                                        <p:attrNameLst>
                                          <p:attrName>ppt_w</p:attrName>
                                        </p:attrNameLst>
                                      </p:cBhvr>
                                      <p:tavLst>
                                        <p:tav tm="0">
                                          <p:val>
                                            <p:fltVal val="0"/>
                                          </p:val>
                                        </p:tav>
                                        <p:tav tm="100000">
                                          <p:val>
                                            <p:strVal val="#ppt_w"/>
                                          </p:val>
                                        </p:tav>
                                      </p:tavLst>
                                    </p:anim>
                                    <p:anim calcmode="lin" valueType="num">
                                      <p:cBhvr>
                                        <p:cTn id="103" dur="500" fill="hold"/>
                                        <p:tgtEl>
                                          <p:spTgt spid="424"/>
                                        </p:tgtEl>
                                        <p:attrNameLst>
                                          <p:attrName>ppt_h</p:attrName>
                                        </p:attrNameLst>
                                      </p:cBhvr>
                                      <p:tavLst>
                                        <p:tav tm="0">
                                          <p:val>
                                            <p:fltVal val="0"/>
                                          </p:val>
                                        </p:tav>
                                        <p:tav tm="100000">
                                          <p:val>
                                            <p:strVal val="#ppt_h"/>
                                          </p:val>
                                        </p:tav>
                                      </p:tavLst>
                                    </p:anim>
                                    <p:animEffect transition="in" filter="fade">
                                      <p:cBhvr>
                                        <p:cTn id="104" dur="500"/>
                                        <p:tgtEl>
                                          <p:spTgt spid="424"/>
                                        </p:tgtEl>
                                      </p:cBhvr>
                                    </p:animEffect>
                                  </p:childTnLst>
                                </p:cTn>
                              </p:par>
                              <p:par>
                                <p:cTn id="105" presetID="53" presetClass="entr" presetSubtype="16" fill="hold" nodeType="withEffect">
                                  <p:stCondLst>
                                    <p:cond delay="0"/>
                                  </p:stCondLst>
                                  <p:childTnLst>
                                    <p:set>
                                      <p:cBhvr>
                                        <p:cTn id="106" dur="1" fill="hold">
                                          <p:stCondLst>
                                            <p:cond delay="0"/>
                                          </p:stCondLst>
                                        </p:cTn>
                                        <p:tgtEl>
                                          <p:spTgt spid="428"/>
                                        </p:tgtEl>
                                        <p:attrNameLst>
                                          <p:attrName>style.visibility</p:attrName>
                                        </p:attrNameLst>
                                      </p:cBhvr>
                                      <p:to>
                                        <p:strVal val="visible"/>
                                      </p:to>
                                    </p:set>
                                    <p:anim calcmode="lin" valueType="num">
                                      <p:cBhvr>
                                        <p:cTn id="107" dur="500" fill="hold"/>
                                        <p:tgtEl>
                                          <p:spTgt spid="428"/>
                                        </p:tgtEl>
                                        <p:attrNameLst>
                                          <p:attrName>ppt_w</p:attrName>
                                        </p:attrNameLst>
                                      </p:cBhvr>
                                      <p:tavLst>
                                        <p:tav tm="0">
                                          <p:val>
                                            <p:fltVal val="0"/>
                                          </p:val>
                                        </p:tav>
                                        <p:tav tm="100000">
                                          <p:val>
                                            <p:strVal val="#ppt_w"/>
                                          </p:val>
                                        </p:tav>
                                      </p:tavLst>
                                    </p:anim>
                                    <p:anim calcmode="lin" valueType="num">
                                      <p:cBhvr>
                                        <p:cTn id="108" dur="500" fill="hold"/>
                                        <p:tgtEl>
                                          <p:spTgt spid="428"/>
                                        </p:tgtEl>
                                        <p:attrNameLst>
                                          <p:attrName>ppt_h</p:attrName>
                                        </p:attrNameLst>
                                      </p:cBhvr>
                                      <p:tavLst>
                                        <p:tav tm="0">
                                          <p:val>
                                            <p:fltVal val="0"/>
                                          </p:val>
                                        </p:tav>
                                        <p:tav tm="100000">
                                          <p:val>
                                            <p:strVal val="#ppt_h"/>
                                          </p:val>
                                        </p:tav>
                                      </p:tavLst>
                                    </p:anim>
                                    <p:animEffect transition="in" filter="fade">
                                      <p:cBhvr>
                                        <p:cTn id="109" dur="500"/>
                                        <p:tgtEl>
                                          <p:spTgt spid="428"/>
                                        </p:tgtEl>
                                      </p:cBhvr>
                                    </p:animEffect>
                                  </p:childTnLst>
                                </p:cTn>
                              </p:par>
                              <p:par>
                                <p:cTn id="110" presetID="53" presetClass="entr" presetSubtype="16" fill="hold" nodeType="withEffect">
                                  <p:stCondLst>
                                    <p:cond delay="0"/>
                                  </p:stCondLst>
                                  <p:childTnLst>
                                    <p:set>
                                      <p:cBhvr>
                                        <p:cTn id="111" dur="1" fill="hold">
                                          <p:stCondLst>
                                            <p:cond delay="0"/>
                                          </p:stCondLst>
                                        </p:cTn>
                                        <p:tgtEl>
                                          <p:spTgt spid="431"/>
                                        </p:tgtEl>
                                        <p:attrNameLst>
                                          <p:attrName>style.visibility</p:attrName>
                                        </p:attrNameLst>
                                      </p:cBhvr>
                                      <p:to>
                                        <p:strVal val="visible"/>
                                      </p:to>
                                    </p:set>
                                    <p:anim calcmode="lin" valueType="num">
                                      <p:cBhvr>
                                        <p:cTn id="112" dur="500" fill="hold"/>
                                        <p:tgtEl>
                                          <p:spTgt spid="431"/>
                                        </p:tgtEl>
                                        <p:attrNameLst>
                                          <p:attrName>ppt_w</p:attrName>
                                        </p:attrNameLst>
                                      </p:cBhvr>
                                      <p:tavLst>
                                        <p:tav tm="0">
                                          <p:val>
                                            <p:fltVal val="0"/>
                                          </p:val>
                                        </p:tav>
                                        <p:tav tm="100000">
                                          <p:val>
                                            <p:strVal val="#ppt_w"/>
                                          </p:val>
                                        </p:tav>
                                      </p:tavLst>
                                    </p:anim>
                                    <p:anim calcmode="lin" valueType="num">
                                      <p:cBhvr>
                                        <p:cTn id="113" dur="500" fill="hold"/>
                                        <p:tgtEl>
                                          <p:spTgt spid="431"/>
                                        </p:tgtEl>
                                        <p:attrNameLst>
                                          <p:attrName>ppt_h</p:attrName>
                                        </p:attrNameLst>
                                      </p:cBhvr>
                                      <p:tavLst>
                                        <p:tav tm="0">
                                          <p:val>
                                            <p:fltVal val="0"/>
                                          </p:val>
                                        </p:tav>
                                        <p:tav tm="100000">
                                          <p:val>
                                            <p:strVal val="#ppt_h"/>
                                          </p:val>
                                        </p:tav>
                                      </p:tavLst>
                                    </p:anim>
                                    <p:animEffect transition="in" filter="fade">
                                      <p:cBhvr>
                                        <p:cTn id="114" dur="500"/>
                                        <p:tgtEl>
                                          <p:spTgt spid="431"/>
                                        </p:tgtEl>
                                      </p:cBhvr>
                                    </p:animEffect>
                                  </p:childTnLst>
                                </p:cTn>
                              </p:par>
                              <p:par>
                                <p:cTn id="115" presetID="53" presetClass="entr" presetSubtype="16" fill="hold" nodeType="withEffect">
                                  <p:stCondLst>
                                    <p:cond delay="0"/>
                                  </p:stCondLst>
                                  <p:childTnLst>
                                    <p:set>
                                      <p:cBhvr>
                                        <p:cTn id="116" dur="1" fill="hold">
                                          <p:stCondLst>
                                            <p:cond delay="0"/>
                                          </p:stCondLst>
                                        </p:cTn>
                                        <p:tgtEl>
                                          <p:spTgt spid="432"/>
                                        </p:tgtEl>
                                        <p:attrNameLst>
                                          <p:attrName>style.visibility</p:attrName>
                                        </p:attrNameLst>
                                      </p:cBhvr>
                                      <p:to>
                                        <p:strVal val="visible"/>
                                      </p:to>
                                    </p:set>
                                    <p:anim calcmode="lin" valueType="num">
                                      <p:cBhvr>
                                        <p:cTn id="117" dur="500" fill="hold"/>
                                        <p:tgtEl>
                                          <p:spTgt spid="432"/>
                                        </p:tgtEl>
                                        <p:attrNameLst>
                                          <p:attrName>ppt_w</p:attrName>
                                        </p:attrNameLst>
                                      </p:cBhvr>
                                      <p:tavLst>
                                        <p:tav tm="0">
                                          <p:val>
                                            <p:fltVal val="0"/>
                                          </p:val>
                                        </p:tav>
                                        <p:tav tm="100000">
                                          <p:val>
                                            <p:strVal val="#ppt_w"/>
                                          </p:val>
                                        </p:tav>
                                      </p:tavLst>
                                    </p:anim>
                                    <p:anim calcmode="lin" valueType="num">
                                      <p:cBhvr>
                                        <p:cTn id="118" dur="500" fill="hold"/>
                                        <p:tgtEl>
                                          <p:spTgt spid="432"/>
                                        </p:tgtEl>
                                        <p:attrNameLst>
                                          <p:attrName>ppt_h</p:attrName>
                                        </p:attrNameLst>
                                      </p:cBhvr>
                                      <p:tavLst>
                                        <p:tav tm="0">
                                          <p:val>
                                            <p:fltVal val="0"/>
                                          </p:val>
                                        </p:tav>
                                        <p:tav tm="100000">
                                          <p:val>
                                            <p:strVal val="#ppt_h"/>
                                          </p:val>
                                        </p:tav>
                                      </p:tavLst>
                                    </p:anim>
                                    <p:animEffect transition="in" filter="fade">
                                      <p:cBhvr>
                                        <p:cTn id="119" dur="500"/>
                                        <p:tgtEl>
                                          <p:spTgt spid="43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11"/>
                                        </p:tgtEl>
                                        <p:attrNameLst>
                                          <p:attrName>style.visibility</p:attrName>
                                        </p:attrNameLst>
                                      </p:cBhvr>
                                      <p:to>
                                        <p:strVal val="visible"/>
                                      </p:to>
                                    </p:set>
                                    <p:anim calcmode="lin" valueType="num">
                                      <p:cBhvr>
                                        <p:cTn id="122" dur="500" fill="hold"/>
                                        <p:tgtEl>
                                          <p:spTgt spid="311"/>
                                        </p:tgtEl>
                                        <p:attrNameLst>
                                          <p:attrName>ppt_w</p:attrName>
                                        </p:attrNameLst>
                                      </p:cBhvr>
                                      <p:tavLst>
                                        <p:tav tm="0">
                                          <p:val>
                                            <p:fltVal val="0"/>
                                          </p:val>
                                        </p:tav>
                                        <p:tav tm="100000">
                                          <p:val>
                                            <p:strVal val="#ppt_w"/>
                                          </p:val>
                                        </p:tav>
                                      </p:tavLst>
                                    </p:anim>
                                    <p:anim calcmode="lin" valueType="num">
                                      <p:cBhvr>
                                        <p:cTn id="123" dur="500" fill="hold"/>
                                        <p:tgtEl>
                                          <p:spTgt spid="311"/>
                                        </p:tgtEl>
                                        <p:attrNameLst>
                                          <p:attrName>ppt_h</p:attrName>
                                        </p:attrNameLst>
                                      </p:cBhvr>
                                      <p:tavLst>
                                        <p:tav tm="0">
                                          <p:val>
                                            <p:fltVal val="0"/>
                                          </p:val>
                                        </p:tav>
                                        <p:tav tm="100000">
                                          <p:val>
                                            <p:strVal val="#ppt_h"/>
                                          </p:val>
                                        </p:tav>
                                      </p:tavLst>
                                    </p:anim>
                                    <p:animEffect transition="in" filter="fade">
                                      <p:cBhvr>
                                        <p:cTn id="124" dur="500"/>
                                        <p:tgtEl>
                                          <p:spTgt spid="31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12"/>
                                        </p:tgtEl>
                                        <p:attrNameLst>
                                          <p:attrName>style.visibility</p:attrName>
                                        </p:attrNameLst>
                                      </p:cBhvr>
                                      <p:to>
                                        <p:strVal val="visible"/>
                                      </p:to>
                                    </p:set>
                                    <p:anim calcmode="lin" valueType="num">
                                      <p:cBhvr>
                                        <p:cTn id="127" dur="500" fill="hold"/>
                                        <p:tgtEl>
                                          <p:spTgt spid="312"/>
                                        </p:tgtEl>
                                        <p:attrNameLst>
                                          <p:attrName>ppt_w</p:attrName>
                                        </p:attrNameLst>
                                      </p:cBhvr>
                                      <p:tavLst>
                                        <p:tav tm="0">
                                          <p:val>
                                            <p:fltVal val="0"/>
                                          </p:val>
                                        </p:tav>
                                        <p:tav tm="100000">
                                          <p:val>
                                            <p:strVal val="#ppt_w"/>
                                          </p:val>
                                        </p:tav>
                                      </p:tavLst>
                                    </p:anim>
                                    <p:anim calcmode="lin" valueType="num">
                                      <p:cBhvr>
                                        <p:cTn id="128" dur="500" fill="hold"/>
                                        <p:tgtEl>
                                          <p:spTgt spid="312"/>
                                        </p:tgtEl>
                                        <p:attrNameLst>
                                          <p:attrName>ppt_h</p:attrName>
                                        </p:attrNameLst>
                                      </p:cBhvr>
                                      <p:tavLst>
                                        <p:tav tm="0">
                                          <p:val>
                                            <p:fltVal val="0"/>
                                          </p:val>
                                        </p:tav>
                                        <p:tav tm="100000">
                                          <p:val>
                                            <p:strVal val="#ppt_h"/>
                                          </p:val>
                                        </p:tav>
                                      </p:tavLst>
                                    </p:anim>
                                    <p:animEffect transition="in" filter="fade">
                                      <p:cBhvr>
                                        <p:cTn id="129" dur="500"/>
                                        <p:tgtEl>
                                          <p:spTgt spid="312"/>
                                        </p:tgtEl>
                                      </p:cBhvr>
                                    </p:animEffect>
                                  </p:childTnLst>
                                </p:cTn>
                              </p:par>
                              <p:par>
                                <p:cTn id="130" presetID="53" presetClass="entr" presetSubtype="16" fill="hold" nodeType="withEffect">
                                  <p:stCondLst>
                                    <p:cond delay="0"/>
                                  </p:stCondLst>
                                  <p:childTnLst>
                                    <p:set>
                                      <p:cBhvr>
                                        <p:cTn id="131" dur="1" fill="hold">
                                          <p:stCondLst>
                                            <p:cond delay="0"/>
                                          </p:stCondLst>
                                        </p:cTn>
                                        <p:tgtEl>
                                          <p:spTgt spid="376"/>
                                        </p:tgtEl>
                                        <p:attrNameLst>
                                          <p:attrName>style.visibility</p:attrName>
                                        </p:attrNameLst>
                                      </p:cBhvr>
                                      <p:to>
                                        <p:strVal val="visible"/>
                                      </p:to>
                                    </p:set>
                                    <p:anim calcmode="lin" valueType="num">
                                      <p:cBhvr>
                                        <p:cTn id="132" dur="500" fill="hold"/>
                                        <p:tgtEl>
                                          <p:spTgt spid="376"/>
                                        </p:tgtEl>
                                        <p:attrNameLst>
                                          <p:attrName>ppt_w</p:attrName>
                                        </p:attrNameLst>
                                      </p:cBhvr>
                                      <p:tavLst>
                                        <p:tav tm="0">
                                          <p:val>
                                            <p:fltVal val="0"/>
                                          </p:val>
                                        </p:tav>
                                        <p:tav tm="100000">
                                          <p:val>
                                            <p:strVal val="#ppt_w"/>
                                          </p:val>
                                        </p:tav>
                                      </p:tavLst>
                                    </p:anim>
                                    <p:anim calcmode="lin" valueType="num">
                                      <p:cBhvr>
                                        <p:cTn id="133" dur="500" fill="hold"/>
                                        <p:tgtEl>
                                          <p:spTgt spid="376"/>
                                        </p:tgtEl>
                                        <p:attrNameLst>
                                          <p:attrName>ppt_h</p:attrName>
                                        </p:attrNameLst>
                                      </p:cBhvr>
                                      <p:tavLst>
                                        <p:tav tm="0">
                                          <p:val>
                                            <p:fltVal val="0"/>
                                          </p:val>
                                        </p:tav>
                                        <p:tav tm="100000">
                                          <p:val>
                                            <p:strVal val="#ppt_h"/>
                                          </p:val>
                                        </p:tav>
                                      </p:tavLst>
                                    </p:anim>
                                    <p:animEffect transition="in" filter="fade">
                                      <p:cBhvr>
                                        <p:cTn id="134" dur="500"/>
                                        <p:tgtEl>
                                          <p:spTgt spid="376"/>
                                        </p:tgtEl>
                                      </p:cBhvr>
                                    </p:animEffect>
                                  </p:childTnLst>
                                </p:cTn>
                              </p:par>
                              <p:par>
                                <p:cTn id="135" presetID="53" presetClass="entr" presetSubtype="16" fill="hold" nodeType="withEffect">
                                  <p:stCondLst>
                                    <p:cond delay="0"/>
                                  </p:stCondLst>
                                  <p:childTnLst>
                                    <p:set>
                                      <p:cBhvr>
                                        <p:cTn id="136" dur="1" fill="hold">
                                          <p:stCondLst>
                                            <p:cond delay="0"/>
                                          </p:stCondLst>
                                        </p:cTn>
                                        <p:tgtEl>
                                          <p:spTgt spid="383"/>
                                        </p:tgtEl>
                                        <p:attrNameLst>
                                          <p:attrName>style.visibility</p:attrName>
                                        </p:attrNameLst>
                                      </p:cBhvr>
                                      <p:to>
                                        <p:strVal val="visible"/>
                                      </p:to>
                                    </p:set>
                                    <p:anim calcmode="lin" valueType="num">
                                      <p:cBhvr>
                                        <p:cTn id="137" dur="500" fill="hold"/>
                                        <p:tgtEl>
                                          <p:spTgt spid="383"/>
                                        </p:tgtEl>
                                        <p:attrNameLst>
                                          <p:attrName>ppt_w</p:attrName>
                                        </p:attrNameLst>
                                      </p:cBhvr>
                                      <p:tavLst>
                                        <p:tav tm="0">
                                          <p:val>
                                            <p:fltVal val="0"/>
                                          </p:val>
                                        </p:tav>
                                        <p:tav tm="100000">
                                          <p:val>
                                            <p:strVal val="#ppt_w"/>
                                          </p:val>
                                        </p:tav>
                                      </p:tavLst>
                                    </p:anim>
                                    <p:anim calcmode="lin" valueType="num">
                                      <p:cBhvr>
                                        <p:cTn id="138" dur="500" fill="hold"/>
                                        <p:tgtEl>
                                          <p:spTgt spid="383"/>
                                        </p:tgtEl>
                                        <p:attrNameLst>
                                          <p:attrName>ppt_h</p:attrName>
                                        </p:attrNameLst>
                                      </p:cBhvr>
                                      <p:tavLst>
                                        <p:tav tm="0">
                                          <p:val>
                                            <p:fltVal val="0"/>
                                          </p:val>
                                        </p:tav>
                                        <p:tav tm="100000">
                                          <p:val>
                                            <p:strVal val="#ppt_h"/>
                                          </p:val>
                                        </p:tav>
                                      </p:tavLst>
                                    </p:anim>
                                    <p:animEffect transition="in" filter="fade">
                                      <p:cBhvr>
                                        <p:cTn id="139" dur="500"/>
                                        <p:tgtEl>
                                          <p:spTgt spid="383"/>
                                        </p:tgtEl>
                                      </p:cBhvr>
                                    </p:animEffect>
                                  </p:childTnLst>
                                </p:cTn>
                              </p:par>
                              <p:par>
                                <p:cTn id="140" presetID="53" presetClass="entr" presetSubtype="16" fill="hold" nodeType="withEffect">
                                  <p:stCondLst>
                                    <p:cond delay="0"/>
                                  </p:stCondLst>
                                  <p:childTnLst>
                                    <p:set>
                                      <p:cBhvr>
                                        <p:cTn id="141" dur="1" fill="hold">
                                          <p:stCondLst>
                                            <p:cond delay="0"/>
                                          </p:stCondLst>
                                        </p:cTn>
                                        <p:tgtEl>
                                          <p:spTgt spid="390"/>
                                        </p:tgtEl>
                                        <p:attrNameLst>
                                          <p:attrName>style.visibility</p:attrName>
                                        </p:attrNameLst>
                                      </p:cBhvr>
                                      <p:to>
                                        <p:strVal val="visible"/>
                                      </p:to>
                                    </p:set>
                                    <p:anim calcmode="lin" valueType="num">
                                      <p:cBhvr>
                                        <p:cTn id="142" dur="500" fill="hold"/>
                                        <p:tgtEl>
                                          <p:spTgt spid="390"/>
                                        </p:tgtEl>
                                        <p:attrNameLst>
                                          <p:attrName>ppt_w</p:attrName>
                                        </p:attrNameLst>
                                      </p:cBhvr>
                                      <p:tavLst>
                                        <p:tav tm="0">
                                          <p:val>
                                            <p:fltVal val="0"/>
                                          </p:val>
                                        </p:tav>
                                        <p:tav tm="100000">
                                          <p:val>
                                            <p:strVal val="#ppt_w"/>
                                          </p:val>
                                        </p:tav>
                                      </p:tavLst>
                                    </p:anim>
                                    <p:anim calcmode="lin" valueType="num">
                                      <p:cBhvr>
                                        <p:cTn id="143" dur="500" fill="hold"/>
                                        <p:tgtEl>
                                          <p:spTgt spid="390"/>
                                        </p:tgtEl>
                                        <p:attrNameLst>
                                          <p:attrName>ppt_h</p:attrName>
                                        </p:attrNameLst>
                                      </p:cBhvr>
                                      <p:tavLst>
                                        <p:tav tm="0">
                                          <p:val>
                                            <p:fltVal val="0"/>
                                          </p:val>
                                        </p:tav>
                                        <p:tav tm="100000">
                                          <p:val>
                                            <p:strVal val="#ppt_h"/>
                                          </p:val>
                                        </p:tav>
                                      </p:tavLst>
                                    </p:anim>
                                    <p:animEffect transition="in" filter="fade">
                                      <p:cBhvr>
                                        <p:cTn id="144" dur="500"/>
                                        <p:tgtEl>
                                          <p:spTgt spid="390"/>
                                        </p:tgtEl>
                                      </p:cBhvr>
                                    </p:animEffect>
                                  </p:childTnLst>
                                </p:cTn>
                              </p:par>
                              <p:par>
                                <p:cTn id="145" presetID="53" presetClass="entr" presetSubtype="16" fill="hold" nodeType="withEffect">
                                  <p:stCondLst>
                                    <p:cond delay="0"/>
                                  </p:stCondLst>
                                  <p:childTnLst>
                                    <p:set>
                                      <p:cBhvr>
                                        <p:cTn id="146" dur="1" fill="hold">
                                          <p:stCondLst>
                                            <p:cond delay="0"/>
                                          </p:stCondLst>
                                        </p:cTn>
                                        <p:tgtEl>
                                          <p:spTgt spid="397"/>
                                        </p:tgtEl>
                                        <p:attrNameLst>
                                          <p:attrName>style.visibility</p:attrName>
                                        </p:attrNameLst>
                                      </p:cBhvr>
                                      <p:to>
                                        <p:strVal val="visible"/>
                                      </p:to>
                                    </p:set>
                                    <p:anim calcmode="lin" valueType="num">
                                      <p:cBhvr>
                                        <p:cTn id="147" dur="500" fill="hold"/>
                                        <p:tgtEl>
                                          <p:spTgt spid="397"/>
                                        </p:tgtEl>
                                        <p:attrNameLst>
                                          <p:attrName>ppt_w</p:attrName>
                                        </p:attrNameLst>
                                      </p:cBhvr>
                                      <p:tavLst>
                                        <p:tav tm="0">
                                          <p:val>
                                            <p:fltVal val="0"/>
                                          </p:val>
                                        </p:tav>
                                        <p:tav tm="100000">
                                          <p:val>
                                            <p:strVal val="#ppt_w"/>
                                          </p:val>
                                        </p:tav>
                                      </p:tavLst>
                                    </p:anim>
                                    <p:anim calcmode="lin" valueType="num">
                                      <p:cBhvr>
                                        <p:cTn id="148" dur="500" fill="hold"/>
                                        <p:tgtEl>
                                          <p:spTgt spid="397"/>
                                        </p:tgtEl>
                                        <p:attrNameLst>
                                          <p:attrName>ppt_h</p:attrName>
                                        </p:attrNameLst>
                                      </p:cBhvr>
                                      <p:tavLst>
                                        <p:tav tm="0">
                                          <p:val>
                                            <p:fltVal val="0"/>
                                          </p:val>
                                        </p:tav>
                                        <p:tav tm="100000">
                                          <p:val>
                                            <p:strVal val="#ppt_h"/>
                                          </p:val>
                                        </p:tav>
                                      </p:tavLst>
                                    </p:anim>
                                    <p:animEffect transition="in" filter="fade">
                                      <p:cBhvr>
                                        <p:cTn id="149" dur="500"/>
                                        <p:tgtEl>
                                          <p:spTgt spid="397"/>
                                        </p:tgtEl>
                                      </p:cBhvr>
                                    </p:animEffect>
                                  </p:childTnLst>
                                </p:cTn>
                              </p:par>
                              <p:par>
                                <p:cTn id="150" presetID="53" presetClass="entr" presetSubtype="16" fill="hold" nodeType="withEffect">
                                  <p:stCondLst>
                                    <p:cond delay="0"/>
                                  </p:stCondLst>
                                  <p:childTnLst>
                                    <p:set>
                                      <p:cBhvr>
                                        <p:cTn id="151" dur="1" fill="hold">
                                          <p:stCondLst>
                                            <p:cond delay="0"/>
                                          </p:stCondLst>
                                        </p:cTn>
                                        <p:tgtEl>
                                          <p:spTgt spid="404"/>
                                        </p:tgtEl>
                                        <p:attrNameLst>
                                          <p:attrName>style.visibility</p:attrName>
                                        </p:attrNameLst>
                                      </p:cBhvr>
                                      <p:to>
                                        <p:strVal val="visible"/>
                                      </p:to>
                                    </p:set>
                                    <p:anim calcmode="lin" valueType="num">
                                      <p:cBhvr>
                                        <p:cTn id="152" dur="500" fill="hold"/>
                                        <p:tgtEl>
                                          <p:spTgt spid="404"/>
                                        </p:tgtEl>
                                        <p:attrNameLst>
                                          <p:attrName>ppt_w</p:attrName>
                                        </p:attrNameLst>
                                      </p:cBhvr>
                                      <p:tavLst>
                                        <p:tav tm="0">
                                          <p:val>
                                            <p:fltVal val="0"/>
                                          </p:val>
                                        </p:tav>
                                        <p:tav tm="100000">
                                          <p:val>
                                            <p:strVal val="#ppt_w"/>
                                          </p:val>
                                        </p:tav>
                                      </p:tavLst>
                                    </p:anim>
                                    <p:anim calcmode="lin" valueType="num">
                                      <p:cBhvr>
                                        <p:cTn id="153" dur="500" fill="hold"/>
                                        <p:tgtEl>
                                          <p:spTgt spid="404"/>
                                        </p:tgtEl>
                                        <p:attrNameLst>
                                          <p:attrName>ppt_h</p:attrName>
                                        </p:attrNameLst>
                                      </p:cBhvr>
                                      <p:tavLst>
                                        <p:tav tm="0">
                                          <p:val>
                                            <p:fltVal val="0"/>
                                          </p:val>
                                        </p:tav>
                                        <p:tav tm="100000">
                                          <p:val>
                                            <p:strVal val="#ppt_h"/>
                                          </p:val>
                                        </p:tav>
                                      </p:tavLst>
                                    </p:anim>
                                    <p:animEffect transition="in" filter="fade">
                                      <p:cBhvr>
                                        <p:cTn id="154" dur="500"/>
                                        <p:tgtEl>
                                          <p:spTgt spid="404"/>
                                        </p:tgtEl>
                                      </p:cBhvr>
                                    </p:animEffect>
                                  </p:childTnLst>
                                </p:cTn>
                              </p:par>
                              <p:par>
                                <p:cTn id="155" presetID="53" presetClass="entr" presetSubtype="16" fill="hold" nodeType="withEffect">
                                  <p:stCondLst>
                                    <p:cond delay="0"/>
                                  </p:stCondLst>
                                  <p:childTnLst>
                                    <p:set>
                                      <p:cBhvr>
                                        <p:cTn id="156" dur="1" fill="hold">
                                          <p:stCondLst>
                                            <p:cond delay="0"/>
                                          </p:stCondLst>
                                        </p:cTn>
                                        <p:tgtEl>
                                          <p:spTgt spid="411"/>
                                        </p:tgtEl>
                                        <p:attrNameLst>
                                          <p:attrName>style.visibility</p:attrName>
                                        </p:attrNameLst>
                                      </p:cBhvr>
                                      <p:to>
                                        <p:strVal val="visible"/>
                                      </p:to>
                                    </p:set>
                                    <p:anim calcmode="lin" valueType="num">
                                      <p:cBhvr>
                                        <p:cTn id="157" dur="500" fill="hold"/>
                                        <p:tgtEl>
                                          <p:spTgt spid="411"/>
                                        </p:tgtEl>
                                        <p:attrNameLst>
                                          <p:attrName>ppt_w</p:attrName>
                                        </p:attrNameLst>
                                      </p:cBhvr>
                                      <p:tavLst>
                                        <p:tav tm="0">
                                          <p:val>
                                            <p:fltVal val="0"/>
                                          </p:val>
                                        </p:tav>
                                        <p:tav tm="100000">
                                          <p:val>
                                            <p:strVal val="#ppt_w"/>
                                          </p:val>
                                        </p:tav>
                                      </p:tavLst>
                                    </p:anim>
                                    <p:anim calcmode="lin" valueType="num">
                                      <p:cBhvr>
                                        <p:cTn id="158" dur="500" fill="hold"/>
                                        <p:tgtEl>
                                          <p:spTgt spid="411"/>
                                        </p:tgtEl>
                                        <p:attrNameLst>
                                          <p:attrName>ppt_h</p:attrName>
                                        </p:attrNameLst>
                                      </p:cBhvr>
                                      <p:tavLst>
                                        <p:tav tm="0">
                                          <p:val>
                                            <p:fltVal val="0"/>
                                          </p:val>
                                        </p:tav>
                                        <p:tav tm="100000">
                                          <p:val>
                                            <p:strVal val="#ppt_h"/>
                                          </p:val>
                                        </p:tav>
                                      </p:tavLst>
                                    </p:anim>
                                    <p:animEffect transition="in" filter="fade">
                                      <p:cBhvr>
                                        <p:cTn id="159" dur="500"/>
                                        <p:tgtEl>
                                          <p:spTgt spid="411"/>
                                        </p:tgtEl>
                                      </p:cBhvr>
                                    </p:animEffect>
                                  </p:childTnLst>
                                </p:cTn>
                              </p:par>
                              <p:par>
                                <p:cTn id="160" presetID="53" presetClass="entr" presetSubtype="16" fill="hold" nodeType="withEffect">
                                  <p:stCondLst>
                                    <p:cond delay="0"/>
                                  </p:stCondLst>
                                  <p:childTnLst>
                                    <p:set>
                                      <p:cBhvr>
                                        <p:cTn id="161" dur="1" fill="hold">
                                          <p:stCondLst>
                                            <p:cond delay="0"/>
                                          </p:stCondLst>
                                        </p:cTn>
                                        <p:tgtEl>
                                          <p:spTgt spid="430"/>
                                        </p:tgtEl>
                                        <p:attrNameLst>
                                          <p:attrName>style.visibility</p:attrName>
                                        </p:attrNameLst>
                                      </p:cBhvr>
                                      <p:to>
                                        <p:strVal val="visible"/>
                                      </p:to>
                                    </p:set>
                                    <p:anim calcmode="lin" valueType="num">
                                      <p:cBhvr>
                                        <p:cTn id="162" dur="500" fill="hold"/>
                                        <p:tgtEl>
                                          <p:spTgt spid="430"/>
                                        </p:tgtEl>
                                        <p:attrNameLst>
                                          <p:attrName>ppt_w</p:attrName>
                                        </p:attrNameLst>
                                      </p:cBhvr>
                                      <p:tavLst>
                                        <p:tav tm="0">
                                          <p:val>
                                            <p:fltVal val="0"/>
                                          </p:val>
                                        </p:tav>
                                        <p:tav tm="100000">
                                          <p:val>
                                            <p:strVal val="#ppt_w"/>
                                          </p:val>
                                        </p:tav>
                                      </p:tavLst>
                                    </p:anim>
                                    <p:anim calcmode="lin" valueType="num">
                                      <p:cBhvr>
                                        <p:cTn id="163" dur="500" fill="hold"/>
                                        <p:tgtEl>
                                          <p:spTgt spid="430"/>
                                        </p:tgtEl>
                                        <p:attrNameLst>
                                          <p:attrName>ppt_h</p:attrName>
                                        </p:attrNameLst>
                                      </p:cBhvr>
                                      <p:tavLst>
                                        <p:tav tm="0">
                                          <p:val>
                                            <p:fltVal val="0"/>
                                          </p:val>
                                        </p:tav>
                                        <p:tav tm="100000">
                                          <p:val>
                                            <p:strVal val="#ppt_h"/>
                                          </p:val>
                                        </p:tav>
                                      </p:tavLst>
                                    </p:anim>
                                    <p:animEffect transition="in" filter="fade">
                                      <p:cBhvr>
                                        <p:cTn id="164" dur="500"/>
                                        <p:tgtEl>
                                          <p:spTgt spid="430"/>
                                        </p:tgtEl>
                                      </p:cBhvr>
                                    </p:animEffect>
                                  </p:childTnLst>
                                </p:cTn>
                              </p:par>
                              <p:par>
                                <p:cTn id="165" presetID="53" presetClass="entr" presetSubtype="16" fill="hold" nodeType="withEffect">
                                  <p:stCondLst>
                                    <p:cond delay="0"/>
                                  </p:stCondLst>
                                  <p:childTnLst>
                                    <p:set>
                                      <p:cBhvr>
                                        <p:cTn id="166" dur="1" fill="hold">
                                          <p:stCondLst>
                                            <p:cond delay="0"/>
                                          </p:stCondLst>
                                        </p:cTn>
                                        <p:tgtEl>
                                          <p:spTgt spid="425"/>
                                        </p:tgtEl>
                                        <p:attrNameLst>
                                          <p:attrName>style.visibility</p:attrName>
                                        </p:attrNameLst>
                                      </p:cBhvr>
                                      <p:to>
                                        <p:strVal val="visible"/>
                                      </p:to>
                                    </p:set>
                                    <p:anim calcmode="lin" valueType="num">
                                      <p:cBhvr>
                                        <p:cTn id="167" dur="500" fill="hold"/>
                                        <p:tgtEl>
                                          <p:spTgt spid="425"/>
                                        </p:tgtEl>
                                        <p:attrNameLst>
                                          <p:attrName>ppt_w</p:attrName>
                                        </p:attrNameLst>
                                      </p:cBhvr>
                                      <p:tavLst>
                                        <p:tav tm="0">
                                          <p:val>
                                            <p:fltVal val="0"/>
                                          </p:val>
                                        </p:tav>
                                        <p:tav tm="100000">
                                          <p:val>
                                            <p:strVal val="#ppt_w"/>
                                          </p:val>
                                        </p:tav>
                                      </p:tavLst>
                                    </p:anim>
                                    <p:anim calcmode="lin" valueType="num">
                                      <p:cBhvr>
                                        <p:cTn id="168" dur="500" fill="hold"/>
                                        <p:tgtEl>
                                          <p:spTgt spid="425"/>
                                        </p:tgtEl>
                                        <p:attrNameLst>
                                          <p:attrName>ppt_h</p:attrName>
                                        </p:attrNameLst>
                                      </p:cBhvr>
                                      <p:tavLst>
                                        <p:tav tm="0">
                                          <p:val>
                                            <p:fltVal val="0"/>
                                          </p:val>
                                        </p:tav>
                                        <p:tav tm="100000">
                                          <p:val>
                                            <p:strVal val="#ppt_h"/>
                                          </p:val>
                                        </p:tav>
                                      </p:tavLst>
                                    </p:anim>
                                    <p:animEffect transition="in" filter="fade">
                                      <p:cBhvr>
                                        <p:cTn id="169"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P spid="308" grpId="0" animBg="1"/>
      <p:bldP spid="309" grpId="0" animBg="1"/>
      <p:bldP spid="311" grpId="0" animBg="1"/>
      <p:bldP spid="3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SharePoint + BizTalk options</a:t>
            </a:r>
            <a:endParaRPr lang="sv-SE" dirty="0"/>
          </a:p>
        </p:txBody>
      </p:sp>
      <p:sp>
        <p:nvSpPr>
          <p:cNvPr id="3" name="Content Placeholder 2"/>
          <p:cNvSpPr>
            <a:spLocks noGrp="1"/>
          </p:cNvSpPr>
          <p:nvPr>
            <p:ph idx="1"/>
          </p:nvPr>
        </p:nvSpPr>
        <p:spPr>
          <a:xfrm>
            <a:off x="519113" y="1447800"/>
            <a:ext cx="11149012" cy="4906108"/>
          </a:xfrm>
        </p:spPr>
        <p:txBody>
          <a:bodyPr/>
          <a:lstStyle/>
          <a:p>
            <a:r>
              <a:rPr lang="en-US" dirty="0" smtClean="0"/>
              <a:t>BizTalk WSS Adapter</a:t>
            </a:r>
          </a:p>
          <a:p>
            <a:r>
              <a:rPr lang="en-US" dirty="0" err="1" smtClean="0"/>
              <a:t>Sharepoints</a:t>
            </a:r>
            <a:r>
              <a:rPr lang="en-US" dirty="0" smtClean="0"/>
              <a:t> Web Services</a:t>
            </a:r>
          </a:p>
          <a:p>
            <a:pPr lvl="1"/>
            <a:r>
              <a:rPr lang="en-US" dirty="0" smtClean="0"/>
              <a:t>Limitations of WSS Adapter – Document Library centric</a:t>
            </a:r>
          </a:p>
          <a:p>
            <a:pPr lvl="1"/>
            <a:r>
              <a:rPr lang="en-US" dirty="0" smtClean="0"/>
              <a:t>You have options:</a:t>
            </a:r>
          </a:p>
          <a:p>
            <a:pPr lvl="2"/>
            <a:r>
              <a:rPr lang="en-US" dirty="0" smtClean="0"/>
              <a:t>ASMX Web Services</a:t>
            </a:r>
          </a:p>
          <a:p>
            <a:pPr lvl="2"/>
            <a:r>
              <a:rPr lang="en-US" dirty="0" smtClean="0"/>
              <a:t>WCF REST Services</a:t>
            </a:r>
          </a:p>
          <a:p>
            <a:pPr lvl="1"/>
            <a:r>
              <a:rPr lang="en-US" dirty="0" smtClean="0"/>
              <a:t>Ideal when manipulating Lists</a:t>
            </a:r>
          </a:p>
          <a:p>
            <a:r>
              <a:rPr lang="en-US" dirty="0" smtClean="0"/>
              <a:t>Business Connectivity Services (BCS)</a:t>
            </a:r>
          </a:p>
          <a:p>
            <a:endParaRPr lang="en-US" dirty="0" smtClean="0"/>
          </a:p>
          <a:p>
            <a:endParaRPr lang="sv-SE" dirty="0"/>
          </a:p>
        </p:txBody>
      </p:sp>
    </p:spTree>
    <p:extLst>
      <p:ext uri="{BB962C8B-B14F-4D97-AF65-F5344CB8AC3E}">
        <p14:creationId xmlns:p14="http://schemas.microsoft.com/office/powerpoint/2010/main" val="375369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SharePoint &amp; BizTalk</a:t>
            </a:r>
            <a:endParaRPr lang="en-US" dirty="0"/>
          </a:p>
        </p:txBody>
      </p:sp>
      <p:sp>
        <p:nvSpPr>
          <p:cNvPr id="364" name="Rounded Rectangle 363"/>
          <p:cNvSpPr/>
          <p:nvPr/>
        </p:nvSpPr>
        <p:spPr bwMode="auto">
          <a:xfrm>
            <a:off x="1523603" y="1066800"/>
            <a:ext cx="8532178"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SharePoint</a:t>
            </a:r>
          </a:p>
        </p:txBody>
      </p:sp>
      <p:sp>
        <p:nvSpPr>
          <p:cNvPr id="365" name="Rounded Rectangle 364"/>
          <p:cNvSpPr/>
          <p:nvPr/>
        </p:nvSpPr>
        <p:spPr bwMode="auto">
          <a:xfrm>
            <a:off x="711015" y="5486400"/>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A</a:t>
            </a:r>
          </a:p>
        </p:txBody>
      </p:sp>
      <p:sp>
        <p:nvSpPr>
          <p:cNvPr id="366" name="Rounded Rectangle 365"/>
          <p:cNvSpPr/>
          <p:nvPr/>
        </p:nvSpPr>
        <p:spPr bwMode="auto">
          <a:xfrm>
            <a:off x="2539338" y="5498977"/>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B</a:t>
            </a:r>
          </a:p>
        </p:txBody>
      </p:sp>
      <p:sp>
        <p:nvSpPr>
          <p:cNvPr id="367" name="Rounded Rectangle 366"/>
          <p:cNvSpPr/>
          <p:nvPr/>
        </p:nvSpPr>
        <p:spPr bwMode="auto">
          <a:xfrm>
            <a:off x="4367662" y="5498977"/>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C</a:t>
            </a:r>
          </a:p>
        </p:txBody>
      </p:sp>
      <p:sp>
        <p:nvSpPr>
          <p:cNvPr id="368" name="Rounded Rectangle 367"/>
          <p:cNvSpPr/>
          <p:nvPr/>
        </p:nvSpPr>
        <p:spPr bwMode="auto">
          <a:xfrm>
            <a:off x="6195986" y="5498977"/>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D</a:t>
            </a:r>
          </a:p>
        </p:txBody>
      </p:sp>
      <p:sp>
        <p:nvSpPr>
          <p:cNvPr id="369" name="Rounded Rectangle 368"/>
          <p:cNvSpPr/>
          <p:nvPr/>
        </p:nvSpPr>
        <p:spPr bwMode="auto">
          <a:xfrm>
            <a:off x="8125883" y="5486400"/>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E</a:t>
            </a:r>
          </a:p>
        </p:txBody>
      </p:sp>
      <p:sp>
        <p:nvSpPr>
          <p:cNvPr id="370" name="Rounded Rectangle 369"/>
          <p:cNvSpPr/>
          <p:nvPr/>
        </p:nvSpPr>
        <p:spPr bwMode="auto">
          <a:xfrm>
            <a:off x="9954207" y="5486400"/>
            <a:ext cx="16251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solidFill>
                  <a:schemeClr val="lt1"/>
                </a:solidFill>
              </a:rPr>
              <a:t>LOB F</a:t>
            </a:r>
          </a:p>
        </p:txBody>
      </p:sp>
      <p:grpSp>
        <p:nvGrpSpPr>
          <p:cNvPr id="371" name="Group 180"/>
          <p:cNvGrpSpPr>
            <a:grpSpLocks noChangeAspect="1"/>
          </p:cNvGrpSpPr>
          <p:nvPr/>
        </p:nvGrpSpPr>
        <p:grpSpPr>
          <a:xfrm rot="5400000">
            <a:off x="890548" y="5144254"/>
            <a:ext cx="365760" cy="318534"/>
            <a:chOff x="6248400" y="4191000"/>
            <a:chExt cx="457200" cy="304800"/>
          </a:xfrm>
        </p:grpSpPr>
        <p:grpSp>
          <p:nvGrpSpPr>
            <p:cNvPr id="372" name="Group 160"/>
            <p:cNvGrpSpPr/>
            <p:nvPr/>
          </p:nvGrpSpPr>
          <p:grpSpPr>
            <a:xfrm>
              <a:off x="6324600" y="4267200"/>
              <a:ext cx="381000" cy="152400"/>
              <a:chOff x="5943600" y="4267200"/>
              <a:chExt cx="381000" cy="152400"/>
            </a:xfrm>
          </p:grpSpPr>
          <p:sp>
            <p:nvSpPr>
              <p:cNvPr id="376" name="Oval 375"/>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77" name="Straight Connector 376"/>
              <p:cNvCxnSpPr>
                <a:stCxn id="376"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73" name="Group 163"/>
            <p:cNvGrpSpPr/>
            <p:nvPr/>
          </p:nvGrpSpPr>
          <p:grpSpPr>
            <a:xfrm>
              <a:off x="6248400" y="4191000"/>
              <a:ext cx="304800" cy="304800"/>
              <a:chOff x="6248400" y="2971800"/>
              <a:chExt cx="304800" cy="304800"/>
            </a:xfrm>
          </p:grpSpPr>
          <p:sp>
            <p:nvSpPr>
              <p:cNvPr id="374" name="Arc 373"/>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75" name="Arc 374"/>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78" name="Group 180"/>
          <p:cNvGrpSpPr>
            <a:grpSpLocks noChangeAspect="1"/>
          </p:cNvGrpSpPr>
          <p:nvPr/>
        </p:nvGrpSpPr>
        <p:grpSpPr>
          <a:xfrm rot="5400000">
            <a:off x="1340722" y="5144255"/>
            <a:ext cx="365760" cy="318534"/>
            <a:chOff x="6248400" y="4191000"/>
            <a:chExt cx="457200" cy="304800"/>
          </a:xfrm>
        </p:grpSpPr>
        <p:grpSp>
          <p:nvGrpSpPr>
            <p:cNvPr id="379" name="Group 160"/>
            <p:cNvGrpSpPr/>
            <p:nvPr/>
          </p:nvGrpSpPr>
          <p:grpSpPr>
            <a:xfrm>
              <a:off x="6324600" y="4267200"/>
              <a:ext cx="381000" cy="152400"/>
              <a:chOff x="5943600" y="4267200"/>
              <a:chExt cx="381000" cy="152400"/>
            </a:xfrm>
          </p:grpSpPr>
          <p:sp>
            <p:nvSpPr>
              <p:cNvPr id="383" name="Oval 382"/>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84" name="Straight Connector 383"/>
              <p:cNvCxnSpPr>
                <a:stCxn id="383"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80" name="Group 163"/>
            <p:cNvGrpSpPr/>
            <p:nvPr/>
          </p:nvGrpSpPr>
          <p:grpSpPr>
            <a:xfrm>
              <a:off x="6248400" y="4191000"/>
              <a:ext cx="304800" cy="304800"/>
              <a:chOff x="6248400" y="2971800"/>
              <a:chExt cx="304800" cy="304800"/>
            </a:xfrm>
          </p:grpSpPr>
          <p:sp>
            <p:nvSpPr>
              <p:cNvPr id="381" name="Arc 380"/>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82" name="Arc 381"/>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85" name="Group 180"/>
          <p:cNvGrpSpPr>
            <a:grpSpLocks noChangeAspect="1"/>
          </p:cNvGrpSpPr>
          <p:nvPr/>
        </p:nvGrpSpPr>
        <p:grpSpPr>
          <a:xfrm rot="5400000">
            <a:off x="1804710" y="5144254"/>
            <a:ext cx="365760" cy="318534"/>
            <a:chOff x="6248400" y="4191000"/>
            <a:chExt cx="457200" cy="304800"/>
          </a:xfrm>
        </p:grpSpPr>
        <p:grpSp>
          <p:nvGrpSpPr>
            <p:cNvPr id="386" name="Group 160"/>
            <p:cNvGrpSpPr/>
            <p:nvPr/>
          </p:nvGrpSpPr>
          <p:grpSpPr>
            <a:xfrm>
              <a:off x="6324600" y="4267200"/>
              <a:ext cx="381000" cy="152400"/>
              <a:chOff x="5943600" y="4267200"/>
              <a:chExt cx="381000" cy="152400"/>
            </a:xfrm>
          </p:grpSpPr>
          <p:sp>
            <p:nvSpPr>
              <p:cNvPr id="390" name="Oval 389"/>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91" name="Straight Connector 390"/>
              <p:cNvCxnSpPr>
                <a:stCxn id="390"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87" name="Group 163"/>
            <p:cNvGrpSpPr/>
            <p:nvPr/>
          </p:nvGrpSpPr>
          <p:grpSpPr>
            <a:xfrm>
              <a:off x="6248400" y="4191000"/>
              <a:ext cx="304800" cy="304800"/>
              <a:chOff x="6248400" y="2971800"/>
              <a:chExt cx="304800" cy="304800"/>
            </a:xfrm>
          </p:grpSpPr>
          <p:sp>
            <p:nvSpPr>
              <p:cNvPr id="388" name="Arc 387"/>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89" name="Arc 388"/>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92" name="Group 180"/>
          <p:cNvGrpSpPr>
            <a:grpSpLocks noChangeAspect="1"/>
          </p:cNvGrpSpPr>
          <p:nvPr/>
        </p:nvGrpSpPr>
        <p:grpSpPr>
          <a:xfrm rot="5400000">
            <a:off x="2718872" y="5156831"/>
            <a:ext cx="365760" cy="318534"/>
            <a:chOff x="6248400" y="4191000"/>
            <a:chExt cx="457200" cy="304800"/>
          </a:xfrm>
        </p:grpSpPr>
        <p:grpSp>
          <p:nvGrpSpPr>
            <p:cNvPr id="393" name="Group 160"/>
            <p:cNvGrpSpPr/>
            <p:nvPr/>
          </p:nvGrpSpPr>
          <p:grpSpPr>
            <a:xfrm>
              <a:off x="6324600" y="4267200"/>
              <a:ext cx="381000" cy="152400"/>
              <a:chOff x="5943600" y="4267200"/>
              <a:chExt cx="381000" cy="152400"/>
            </a:xfrm>
          </p:grpSpPr>
          <p:sp>
            <p:nvSpPr>
              <p:cNvPr id="397" name="Oval 396"/>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398" name="Straight Connector 397"/>
              <p:cNvCxnSpPr>
                <a:stCxn id="397"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394" name="Group 163"/>
            <p:cNvGrpSpPr/>
            <p:nvPr/>
          </p:nvGrpSpPr>
          <p:grpSpPr>
            <a:xfrm>
              <a:off x="6248400" y="4191000"/>
              <a:ext cx="304800" cy="304800"/>
              <a:chOff x="6248400" y="2971800"/>
              <a:chExt cx="304800" cy="304800"/>
            </a:xfrm>
          </p:grpSpPr>
          <p:sp>
            <p:nvSpPr>
              <p:cNvPr id="395" name="Arc 394"/>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396" name="Arc 395"/>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399" name="Group 180"/>
          <p:cNvGrpSpPr>
            <a:grpSpLocks noChangeAspect="1"/>
          </p:cNvGrpSpPr>
          <p:nvPr/>
        </p:nvGrpSpPr>
        <p:grpSpPr>
          <a:xfrm rot="5400000">
            <a:off x="3633034" y="5156832"/>
            <a:ext cx="365760" cy="318534"/>
            <a:chOff x="6248400" y="4191000"/>
            <a:chExt cx="457200" cy="304800"/>
          </a:xfrm>
        </p:grpSpPr>
        <p:grpSp>
          <p:nvGrpSpPr>
            <p:cNvPr id="400" name="Group 160"/>
            <p:cNvGrpSpPr/>
            <p:nvPr/>
          </p:nvGrpSpPr>
          <p:grpSpPr>
            <a:xfrm>
              <a:off x="6324600" y="4267200"/>
              <a:ext cx="381000" cy="152400"/>
              <a:chOff x="5943600" y="4267200"/>
              <a:chExt cx="381000" cy="152400"/>
            </a:xfrm>
          </p:grpSpPr>
          <p:sp>
            <p:nvSpPr>
              <p:cNvPr id="404" name="Oval 403"/>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05" name="Straight Connector 404"/>
              <p:cNvCxnSpPr>
                <a:stCxn id="404"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01" name="Group 163"/>
            <p:cNvGrpSpPr/>
            <p:nvPr/>
          </p:nvGrpSpPr>
          <p:grpSpPr>
            <a:xfrm>
              <a:off x="6248400" y="4191000"/>
              <a:ext cx="304800" cy="304800"/>
              <a:chOff x="6248400" y="2971800"/>
              <a:chExt cx="304800" cy="304800"/>
            </a:xfrm>
          </p:grpSpPr>
          <p:sp>
            <p:nvSpPr>
              <p:cNvPr id="402" name="Arc 401"/>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03" name="Arc 402"/>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06" name="Group 180"/>
          <p:cNvGrpSpPr>
            <a:grpSpLocks noChangeAspect="1"/>
          </p:cNvGrpSpPr>
          <p:nvPr/>
        </p:nvGrpSpPr>
        <p:grpSpPr>
          <a:xfrm rot="5400000">
            <a:off x="4344049" y="5156833"/>
            <a:ext cx="365760" cy="318534"/>
            <a:chOff x="6248400" y="4191000"/>
            <a:chExt cx="457200" cy="304800"/>
          </a:xfrm>
        </p:grpSpPr>
        <p:grpSp>
          <p:nvGrpSpPr>
            <p:cNvPr id="407" name="Group 160"/>
            <p:cNvGrpSpPr/>
            <p:nvPr/>
          </p:nvGrpSpPr>
          <p:grpSpPr>
            <a:xfrm>
              <a:off x="6324600" y="4267200"/>
              <a:ext cx="381000" cy="152400"/>
              <a:chOff x="5943600" y="4267200"/>
              <a:chExt cx="381000" cy="152400"/>
            </a:xfrm>
          </p:grpSpPr>
          <p:sp>
            <p:nvSpPr>
              <p:cNvPr id="411" name="Oval 410"/>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12" name="Straight Connector 411"/>
              <p:cNvCxnSpPr>
                <a:stCxn id="411"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08" name="Group 163"/>
            <p:cNvGrpSpPr/>
            <p:nvPr/>
          </p:nvGrpSpPr>
          <p:grpSpPr>
            <a:xfrm>
              <a:off x="6248400" y="4191000"/>
              <a:ext cx="304800" cy="304800"/>
              <a:chOff x="6248400" y="2971800"/>
              <a:chExt cx="304800" cy="304800"/>
            </a:xfrm>
          </p:grpSpPr>
          <p:sp>
            <p:nvSpPr>
              <p:cNvPr id="409" name="Arc 408"/>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10" name="Arc 409"/>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13" name="Group 180"/>
          <p:cNvGrpSpPr>
            <a:grpSpLocks noChangeAspect="1"/>
          </p:cNvGrpSpPr>
          <p:nvPr/>
        </p:nvGrpSpPr>
        <p:grpSpPr>
          <a:xfrm rot="5400000">
            <a:off x="4812218" y="5156834"/>
            <a:ext cx="365760" cy="318534"/>
            <a:chOff x="6248400" y="4191000"/>
            <a:chExt cx="457200" cy="304800"/>
          </a:xfrm>
        </p:grpSpPr>
        <p:grpSp>
          <p:nvGrpSpPr>
            <p:cNvPr id="414" name="Group 160"/>
            <p:cNvGrpSpPr/>
            <p:nvPr/>
          </p:nvGrpSpPr>
          <p:grpSpPr>
            <a:xfrm>
              <a:off x="6324600" y="4267200"/>
              <a:ext cx="381000" cy="152400"/>
              <a:chOff x="5943600" y="4267200"/>
              <a:chExt cx="381000" cy="152400"/>
            </a:xfrm>
          </p:grpSpPr>
          <p:sp>
            <p:nvSpPr>
              <p:cNvPr id="418" name="Oval 417"/>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19" name="Straight Connector 418"/>
              <p:cNvCxnSpPr>
                <a:stCxn id="418"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15" name="Group 163"/>
            <p:cNvGrpSpPr/>
            <p:nvPr/>
          </p:nvGrpSpPr>
          <p:grpSpPr>
            <a:xfrm>
              <a:off x="6248400" y="4191000"/>
              <a:ext cx="304800" cy="304800"/>
              <a:chOff x="6248400" y="2971800"/>
              <a:chExt cx="304800" cy="304800"/>
            </a:xfrm>
          </p:grpSpPr>
          <p:sp>
            <p:nvSpPr>
              <p:cNvPr id="416" name="Arc 415"/>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17" name="Arc 416"/>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20" name="Group 180"/>
          <p:cNvGrpSpPr>
            <a:grpSpLocks noChangeAspect="1"/>
          </p:cNvGrpSpPr>
          <p:nvPr/>
        </p:nvGrpSpPr>
        <p:grpSpPr>
          <a:xfrm rot="5400000">
            <a:off x="5359784" y="5156835"/>
            <a:ext cx="365760" cy="318534"/>
            <a:chOff x="6248400" y="4191000"/>
            <a:chExt cx="457200" cy="304800"/>
          </a:xfrm>
        </p:grpSpPr>
        <p:grpSp>
          <p:nvGrpSpPr>
            <p:cNvPr id="421" name="Group 160"/>
            <p:cNvGrpSpPr/>
            <p:nvPr/>
          </p:nvGrpSpPr>
          <p:grpSpPr>
            <a:xfrm>
              <a:off x="6324600" y="4267200"/>
              <a:ext cx="381000" cy="152400"/>
              <a:chOff x="5943600" y="4267200"/>
              <a:chExt cx="381000" cy="152400"/>
            </a:xfrm>
          </p:grpSpPr>
          <p:sp>
            <p:nvSpPr>
              <p:cNvPr id="425" name="Oval 424"/>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26" name="Straight Connector 425"/>
              <p:cNvCxnSpPr>
                <a:stCxn id="425"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22" name="Group 163"/>
            <p:cNvGrpSpPr/>
            <p:nvPr/>
          </p:nvGrpSpPr>
          <p:grpSpPr>
            <a:xfrm>
              <a:off x="6248400" y="4191000"/>
              <a:ext cx="304800" cy="304800"/>
              <a:chOff x="6248400" y="2971800"/>
              <a:chExt cx="304800" cy="304800"/>
            </a:xfrm>
          </p:grpSpPr>
          <p:sp>
            <p:nvSpPr>
              <p:cNvPr id="423" name="Arc 422"/>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24" name="Arc 423"/>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27" name="Group 180"/>
          <p:cNvGrpSpPr>
            <a:grpSpLocks noChangeAspect="1"/>
          </p:cNvGrpSpPr>
          <p:nvPr/>
        </p:nvGrpSpPr>
        <p:grpSpPr>
          <a:xfrm rot="5400000">
            <a:off x="6825693" y="5156836"/>
            <a:ext cx="365760" cy="318534"/>
            <a:chOff x="6248400" y="4191000"/>
            <a:chExt cx="457200" cy="304800"/>
          </a:xfrm>
        </p:grpSpPr>
        <p:grpSp>
          <p:nvGrpSpPr>
            <p:cNvPr id="428" name="Group 160"/>
            <p:cNvGrpSpPr/>
            <p:nvPr/>
          </p:nvGrpSpPr>
          <p:grpSpPr>
            <a:xfrm>
              <a:off x="6324600" y="4267200"/>
              <a:ext cx="381000" cy="152400"/>
              <a:chOff x="5943600" y="4267200"/>
              <a:chExt cx="381000" cy="152400"/>
            </a:xfrm>
          </p:grpSpPr>
          <p:sp>
            <p:nvSpPr>
              <p:cNvPr id="432" name="Oval 431"/>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33" name="Straight Connector 432"/>
              <p:cNvCxnSpPr>
                <a:stCxn id="432"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29" name="Group 163"/>
            <p:cNvGrpSpPr/>
            <p:nvPr/>
          </p:nvGrpSpPr>
          <p:grpSpPr>
            <a:xfrm>
              <a:off x="6248400" y="4191000"/>
              <a:ext cx="304800" cy="304800"/>
              <a:chOff x="6248400" y="2971800"/>
              <a:chExt cx="304800" cy="304800"/>
            </a:xfrm>
          </p:grpSpPr>
          <p:sp>
            <p:nvSpPr>
              <p:cNvPr id="430" name="Arc 429"/>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31" name="Arc 430"/>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34" name="Group 180"/>
          <p:cNvGrpSpPr>
            <a:grpSpLocks noChangeAspect="1"/>
          </p:cNvGrpSpPr>
          <p:nvPr/>
        </p:nvGrpSpPr>
        <p:grpSpPr>
          <a:xfrm rot="5400000">
            <a:off x="8508564" y="5168083"/>
            <a:ext cx="365760" cy="318534"/>
            <a:chOff x="6248400" y="4191000"/>
            <a:chExt cx="457200" cy="304800"/>
          </a:xfrm>
        </p:grpSpPr>
        <p:grpSp>
          <p:nvGrpSpPr>
            <p:cNvPr id="435" name="Group 160"/>
            <p:cNvGrpSpPr/>
            <p:nvPr/>
          </p:nvGrpSpPr>
          <p:grpSpPr>
            <a:xfrm>
              <a:off x="6324600" y="4267200"/>
              <a:ext cx="381000" cy="152400"/>
              <a:chOff x="5943600" y="4267200"/>
              <a:chExt cx="381000" cy="152400"/>
            </a:xfrm>
          </p:grpSpPr>
          <p:sp>
            <p:nvSpPr>
              <p:cNvPr id="439" name="Oval 438"/>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40" name="Straight Connector 439"/>
              <p:cNvCxnSpPr>
                <a:stCxn id="439"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36" name="Group 163"/>
            <p:cNvGrpSpPr/>
            <p:nvPr/>
          </p:nvGrpSpPr>
          <p:grpSpPr>
            <a:xfrm>
              <a:off x="6248400" y="4191000"/>
              <a:ext cx="304800" cy="304800"/>
              <a:chOff x="6248400" y="2971800"/>
              <a:chExt cx="304800" cy="304800"/>
            </a:xfrm>
          </p:grpSpPr>
          <p:sp>
            <p:nvSpPr>
              <p:cNvPr id="437" name="Arc 436"/>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38" name="Arc 437"/>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41" name="Group 180"/>
          <p:cNvGrpSpPr>
            <a:grpSpLocks noChangeAspect="1"/>
          </p:cNvGrpSpPr>
          <p:nvPr/>
        </p:nvGrpSpPr>
        <p:grpSpPr>
          <a:xfrm rot="5400000">
            <a:off x="8943953" y="5156837"/>
            <a:ext cx="365760" cy="318534"/>
            <a:chOff x="6248400" y="4191000"/>
            <a:chExt cx="457200" cy="304800"/>
          </a:xfrm>
        </p:grpSpPr>
        <p:grpSp>
          <p:nvGrpSpPr>
            <p:cNvPr id="442" name="Group 160"/>
            <p:cNvGrpSpPr/>
            <p:nvPr/>
          </p:nvGrpSpPr>
          <p:grpSpPr>
            <a:xfrm>
              <a:off x="6324600" y="4267200"/>
              <a:ext cx="381000" cy="152400"/>
              <a:chOff x="5943600" y="4267200"/>
              <a:chExt cx="381000" cy="152400"/>
            </a:xfrm>
          </p:grpSpPr>
          <p:sp>
            <p:nvSpPr>
              <p:cNvPr id="446" name="Oval 445"/>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47" name="Straight Connector 446"/>
              <p:cNvCxnSpPr>
                <a:stCxn id="446"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43" name="Group 163"/>
            <p:cNvGrpSpPr/>
            <p:nvPr/>
          </p:nvGrpSpPr>
          <p:grpSpPr>
            <a:xfrm>
              <a:off x="6248400" y="4191000"/>
              <a:ext cx="304800" cy="304800"/>
              <a:chOff x="6248400" y="2971800"/>
              <a:chExt cx="304800" cy="304800"/>
            </a:xfrm>
          </p:grpSpPr>
          <p:sp>
            <p:nvSpPr>
              <p:cNvPr id="444" name="Arc 443"/>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45" name="Arc 444"/>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48" name="Group 180"/>
          <p:cNvGrpSpPr>
            <a:grpSpLocks noChangeAspect="1"/>
          </p:cNvGrpSpPr>
          <p:nvPr/>
        </p:nvGrpSpPr>
        <p:grpSpPr>
          <a:xfrm rot="5400000">
            <a:off x="9930594" y="5168084"/>
            <a:ext cx="365760" cy="318534"/>
            <a:chOff x="6248400" y="4191000"/>
            <a:chExt cx="457200" cy="304800"/>
          </a:xfrm>
        </p:grpSpPr>
        <p:grpSp>
          <p:nvGrpSpPr>
            <p:cNvPr id="449" name="Group 160"/>
            <p:cNvGrpSpPr/>
            <p:nvPr/>
          </p:nvGrpSpPr>
          <p:grpSpPr>
            <a:xfrm>
              <a:off x="6324600" y="4267200"/>
              <a:ext cx="381000" cy="152400"/>
              <a:chOff x="5943600" y="4267200"/>
              <a:chExt cx="381000" cy="152400"/>
            </a:xfrm>
          </p:grpSpPr>
          <p:sp>
            <p:nvSpPr>
              <p:cNvPr id="453" name="Oval 452"/>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54" name="Straight Connector 453"/>
              <p:cNvCxnSpPr>
                <a:stCxn id="453"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50" name="Group 163"/>
            <p:cNvGrpSpPr/>
            <p:nvPr/>
          </p:nvGrpSpPr>
          <p:grpSpPr>
            <a:xfrm>
              <a:off x="6248400" y="4191000"/>
              <a:ext cx="304800" cy="304800"/>
              <a:chOff x="6248400" y="2971800"/>
              <a:chExt cx="304800" cy="304800"/>
            </a:xfrm>
          </p:grpSpPr>
          <p:sp>
            <p:nvSpPr>
              <p:cNvPr id="451" name="Arc 450"/>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52" name="Arc 451"/>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55" name="Group 180"/>
          <p:cNvGrpSpPr>
            <a:grpSpLocks noChangeAspect="1"/>
          </p:cNvGrpSpPr>
          <p:nvPr/>
        </p:nvGrpSpPr>
        <p:grpSpPr>
          <a:xfrm rot="5400000">
            <a:off x="10249128" y="5168085"/>
            <a:ext cx="365760" cy="318534"/>
            <a:chOff x="6248400" y="4191000"/>
            <a:chExt cx="457200" cy="304800"/>
          </a:xfrm>
        </p:grpSpPr>
        <p:grpSp>
          <p:nvGrpSpPr>
            <p:cNvPr id="456" name="Group 160"/>
            <p:cNvGrpSpPr/>
            <p:nvPr/>
          </p:nvGrpSpPr>
          <p:grpSpPr>
            <a:xfrm>
              <a:off x="6324600" y="4267200"/>
              <a:ext cx="381000" cy="152400"/>
              <a:chOff x="5943600" y="4267200"/>
              <a:chExt cx="381000" cy="152400"/>
            </a:xfrm>
          </p:grpSpPr>
          <p:sp>
            <p:nvSpPr>
              <p:cNvPr id="460" name="Oval 459"/>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61" name="Straight Connector 460"/>
              <p:cNvCxnSpPr>
                <a:stCxn id="460"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57" name="Group 163"/>
            <p:cNvGrpSpPr/>
            <p:nvPr/>
          </p:nvGrpSpPr>
          <p:grpSpPr>
            <a:xfrm>
              <a:off x="6248400" y="4191000"/>
              <a:ext cx="304800" cy="304800"/>
              <a:chOff x="6248400" y="2971800"/>
              <a:chExt cx="304800" cy="304800"/>
            </a:xfrm>
          </p:grpSpPr>
          <p:sp>
            <p:nvSpPr>
              <p:cNvPr id="458" name="Arc 457"/>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59" name="Arc 458"/>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62" name="Group 180"/>
          <p:cNvGrpSpPr>
            <a:grpSpLocks noChangeAspect="1"/>
          </p:cNvGrpSpPr>
          <p:nvPr/>
        </p:nvGrpSpPr>
        <p:grpSpPr>
          <a:xfrm rot="5400000">
            <a:off x="10583914" y="5156838"/>
            <a:ext cx="365760" cy="318534"/>
            <a:chOff x="6248400" y="4191000"/>
            <a:chExt cx="457200" cy="304800"/>
          </a:xfrm>
        </p:grpSpPr>
        <p:grpSp>
          <p:nvGrpSpPr>
            <p:cNvPr id="463" name="Group 160"/>
            <p:cNvGrpSpPr/>
            <p:nvPr/>
          </p:nvGrpSpPr>
          <p:grpSpPr>
            <a:xfrm>
              <a:off x="6324600" y="4267200"/>
              <a:ext cx="381000" cy="152400"/>
              <a:chOff x="5943600" y="4267200"/>
              <a:chExt cx="381000" cy="152400"/>
            </a:xfrm>
          </p:grpSpPr>
          <p:sp>
            <p:nvSpPr>
              <p:cNvPr id="467" name="Oval 466"/>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68" name="Straight Connector 467"/>
              <p:cNvCxnSpPr>
                <a:stCxn id="467"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64" name="Group 163"/>
            <p:cNvGrpSpPr/>
            <p:nvPr/>
          </p:nvGrpSpPr>
          <p:grpSpPr>
            <a:xfrm>
              <a:off x="6248400" y="4191000"/>
              <a:ext cx="304800" cy="304800"/>
              <a:chOff x="6248400" y="2971800"/>
              <a:chExt cx="304800" cy="304800"/>
            </a:xfrm>
          </p:grpSpPr>
          <p:sp>
            <p:nvSpPr>
              <p:cNvPr id="465" name="Arc 464"/>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66" name="Arc 465"/>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69" name="Group 180"/>
          <p:cNvGrpSpPr>
            <a:grpSpLocks noChangeAspect="1"/>
          </p:cNvGrpSpPr>
          <p:nvPr/>
        </p:nvGrpSpPr>
        <p:grpSpPr>
          <a:xfrm rot="5400000">
            <a:off x="10912309" y="5148703"/>
            <a:ext cx="365760" cy="318534"/>
            <a:chOff x="6248400" y="4191000"/>
            <a:chExt cx="457200" cy="304800"/>
          </a:xfrm>
        </p:grpSpPr>
        <p:grpSp>
          <p:nvGrpSpPr>
            <p:cNvPr id="470" name="Group 160"/>
            <p:cNvGrpSpPr/>
            <p:nvPr/>
          </p:nvGrpSpPr>
          <p:grpSpPr>
            <a:xfrm>
              <a:off x="6324600" y="4267200"/>
              <a:ext cx="381000" cy="152400"/>
              <a:chOff x="5943600" y="4267200"/>
              <a:chExt cx="381000" cy="152400"/>
            </a:xfrm>
          </p:grpSpPr>
          <p:sp>
            <p:nvSpPr>
              <p:cNvPr id="474" name="Oval 473"/>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75" name="Straight Connector 474"/>
              <p:cNvCxnSpPr>
                <a:stCxn id="474"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471" name="Group 163"/>
            <p:cNvGrpSpPr/>
            <p:nvPr/>
          </p:nvGrpSpPr>
          <p:grpSpPr>
            <a:xfrm>
              <a:off x="6248400" y="4191000"/>
              <a:ext cx="304800" cy="304800"/>
              <a:chOff x="6248400" y="2971800"/>
              <a:chExt cx="304800" cy="304800"/>
            </a:xfrm>
          </p:grpSpPr>
          <p:sp>
            <p:nvSpPr>
              <p:cNvPr id="472" name="Arc 471"/>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73" name="Arc 472"/>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cxnSp>
        <p:nvCxnSpPr>
          <p:cNvPr id="476" name="Straight Arrow Connector 475"/>
          <p:cNvCxnSpPr>
            <a:endCxn id="374" idx="0"/>
          </p:cNvCxnSpPr>
          <p:nvPr/>
        </p:nvCxnSpPr>
        <p:spPr>
          <a:xfrm flipH="1">
            <a:off x="1073429" y="4495801"/>
            <a:ext cx="834528" cy="624841"/>
          </a:xfrm>
          <a:prstGeom prst="straightConnector1">
            <a:avLst/>
          </a:prstGeom>
          <a:noFill/>
          <a:ln w="28575" cap="flat" cmpd="sng" algn="ctr">
            <a:solidFill>
              <a:schemeClr val="bg1">
                <a:lumMod val="65000"/>
              </a:schemeClr>
            </a:solidFill>
            <a:prstDash val="solid"/>
            <a:tailEnd type="arrow"/>
          </a:ln>
          <a:effectLst/>
        </p:spPr>
      </p:cxnSp>
      <p:cxnSp>
        <p:nvCxnSpPr>
          <p:cNvPr id="477" name="Straight Arrow Connector 476"/>
          <p:cNvCxnSpPr/>
          <p:nvPr/>
        </p:nvCxnSpPr>
        <p:spPr>
          <a:xfrm flipH="1">
            <a:off x="2002624" y="4495800"/>
            <a:ext cx="899128" cy="624840"/>
          </a:xfrm>
          <a:prstGeom prst="straightConnector1">
            <a:avLst/>
          </a:prstGeom>
          <a:noFill/>
          <a:ln w="28575" cap="flat" cmpd="sng" algn="ctr">
            <a:solidFill>
              <a:schemeClr val="bg1">
                <a:lumMod val="65000"/>
              </a:schemeClr>
            </a:solidFill>
            <a:prstDash val="solid"/>
            <a:tailEnd type="arrow"/>
          </a:ln>
          <a:effectLst/>
        </p:spPr>
      </p:cxnSp>
      <p:cxnSp>
        <p:nvCxnSpPr>
          <p:cNvPr id="478" name="Straight Arrow Connector 477"/>
          <p:cNvCxnSpPr/>
          <p:nvPr/>
        </p:nvCxnSpPr>
        <p:spPr>
          <a:xfrm flipH="1">
            <a:off x="1530510" y="4495800"/>
            <a:ext cx="1008829" cy="595248"/>
          </a:xfrm>
          <a:prstGeom prst="straightConnector1">
            <a:avLst/>
          </a:prstGeom>
          <a:noFill/>
          <a:ln w="28575" cap="flat" cmpd="sng" algn="ctr">
            <a:solidFill>
              <a:schemeClr val="bg1">
                <a:lumMod val="65000"/>
              </a:schemeClr>
            </a:solidFill>
            <a:prstDash val="solid"/>
            <a:tailEnd type="arrow"/>
          </a:ln>
          <a:effectLst/>
        </p:spPr>
      </p:cxnSp>
      <p:cxnSp>
        <p:nvCxnSpPr>
          <p:cNvPr id="479" name="Straight Arrow Connector 478"/>
          <p:cNvCxnSpPr>
            <a:endCxn id="403" idx="0"/>
          </p:cNvCxnSpPr>
          <p:nvPr/>
        </p:nvCxnSpPr>
        <p:spPr>
          <a:xfrm flipH="1">
            <a:off x="3815915" y="4495801"/>
            <a:ext cx="348600" cy="637419"/>
          </a:xfrm>
          <a:prstGeom prst="straightConnector1">
            <a:avLst/>
          </a:prstGeom>
          <a:noFill/>
          <a:ln w="28575" cap="flat" cmpd="sng" algn="ctr">
            <a:solidFill>
              <a:schemeClr val="bg1">
                <a:lumMod val="65000"/>
              </a:schemeClr>
            </a:solidFill>
            <a:prstDash val="solid"/>
            <a:tailEnd type="arrow"/>
          </a:ln>
          <a:effectLst/>
        </p:spPr>
      </p:cxnSp>
      <p:cxnSp>
        <p:nvCxnSpPr>
          <p:cNvPr id="480" name="Straight Arrow Connector 479"/>
          <p:cNvCxnSpPr>
            <a:endCxn id="395" idx="0"/>
          </p:cNvCxnSpPr>
          <p:nvPr/>
        </p:nvCxnSpPr>
        <p:spPr>
          <a:xfrm flipH="1">
            <a:off x="2901753" y="4495800"/>
            <a:ext cx="450175" cy="637418"/>
          </a:xfrm>
          <a:prstGeom prst="straightConnector1">
            <a:avLst/>
          </a:prstGeom>
          <a:noFill/>
          <a:ln w="28575" cap="flat" cmpd="sng" algn="ctr">
            <a:solidFill>
              <a:schemeClr val="bg1">
                <a:lumMod val="65000"/>
              </a:schemeClr>
            </a:solidFill>
            <a:prstDash val="solid"/>
            <a:tailEnd type="arrow"/>
          </a:ln>
          <a:effectLst/>
        </p:spPr>
      </p:cxnSp>
      <p:cxnSp>
        <p:nvCxnSpPr>
          <p:cNvPr id="481" name="Straight Arrow Connector 480"/>
          <p:cNvCxnSpPr/>
          <p:nvPr/>
        </p:nvCxnSpPr>
        <p:spPr>
          <a:xfrm flipH="1">
            <a:off x="7008573" y="4495801"/>
            <a:ext cx="159268" cy="611375"/>
          </a:xfrm>
          <a:prstGeom prst="straightConnector1">
            <a:avLst/>
          </a:prstGeom>
          <a:noFill/>
          <a:ln w="28575" cap="flat" cmpd="sng" algn="ctr">
            <a:solidFill>
              <a:schemeClr val="bg1">
                <a:lumMod val="65000"/>
              </a:schemeClr>
            </a:solidFill>
            <a:prstDash val="solid"/>
            <a:headEnd type="arrow"/>
            <a:tailEnd type="arrow"/>
          </a:ln>
          <a:effectLst/>
        </p:spPr>
      </p:cxnSp>
      <p:cxnSp>
        <p:nvCxnSpPr>
          <p:cNvPr id="482" name="Straight Arrow Connector 481"/>
          <p:cNvCxnSpPr/>
          <p:nvPr/>
        </p:nvCxnSpPr>
        <p:spPr>
          <a:xfrm flipH="1">
            <a:off x="8626602" y="4495801"/>
            <a:ext cx="224111" cy="581783"/>
          </a:xfrm>
          <a:prstGeom prst="straightConnector1">
            <a:avLst/>
          </a:prstGeom>
          <a:noFill/>
          <a:ln w="28575" cap="flat" cmpd="sng" algn="ctr">
            <a:solidFill>
              <a:schemeClr val="bg1">
                <a:lumMod val="65000"/>
              </a:schemeClr>
            </a:solidFill>
            <a:prstDash val="solid"/>
            <a:tailEnd type="arrow"/>
          </a:ln>
          <a:effectLst/>
        </p:spPr>
      </p:cxnSp>
      <p:cxnSp>
        <p:nvCxnSpPr>
          <p:cNvPr id="483" name="Straight Arrow Connector 482"/>
          <p:cNvCxnSpPr>
            <a:endCxn id="445" idx="0"/>
          </p:cNvCxnSpPr>
          <p:nvPr/>
        </p:nvCxnSpPr>
        <p:spPr>
          <a:xfrm>
            <a:off x="8024310" y="4495800"/>
            <a:ext cx="1102525" cy="637424"/>
          </a:xfrm>
          <a:prstGeom prst="straightConnector1">
            <a:avLst/>
          </a:prstGeom>
          <a:noFill/>
          <a:ln w="28575" cap="flat" cmpd="sng" algn="ctr">
            <a:solidFill>
              <a:schemeClr val="bg1">
                <a:lumMod val="65000"/>
              </a:schemeClr>
            </a:solidFill>
            <a:prstDash val="solid"/>
            <a:headEnd type="arrow"/>
            <a:tailEnd type="arrow"/>
          </a:ln>
          <a:effectLst/>
        </p:spPr>
      </p:cxnSp>
      <p:cxnSp>
        <p:nvCxnSpPr>
          <p:cNvPr id="484" name="Straight Arrow Connector 483"/>
          <p:cNvCxnSpPr>
            <a:endCxn id="423" idx="0"/>
          </p:cNvCxnSpPr>
          <p:nvPr/>
        </p:nvCxnSpPr>
        <p:spPr>
          <a:xfrm flipH="1">
            <a:off x="5542665" y="4495800"/>
            <a:ext cx="79634" cy="637422"/>
          </a:xfrm>
          <a:prstGeom prst="straightConnector1">
            <a:avLst/>
          </a:prstGeom>
          <a:noFill/>
          <a:ln w="28575" cap="flat" cmpd="sng" algn="ctr">
            <a:solidFill>
              <a:schemeClr val="bg1">
                <a:lumMod val="65000"/>
              </a:schemeClr>
            </a:solidFill>
            <a:prstDash val="solid"/>
            <a:tailEnd type="arrow"/>
          </a:ln>
          <a:effectLst/>
        </p:spPr>
      </p:cxnSp>
      <p:cxnSp>
        <p:nvCxnSpPr>
          <p:cNvPr id="485" name="Straight Arrow Connector 484"/>
          <p:cNvCxnSpPr>
            <a:endCxn id="416" idx="0"/>
          </p:cNvCxnSpPr>
          <p:nvPr/>
        </p:nvCxnSpPr>
        <p:spPr>
          <a:xfrm flipH="1">
            <a:off x="4995098" y="4495801"/>
            <a:ext cx="1563302" cy="637421"/>
          </a:xfrm>
          <a:prstGeom prst="straightConnector1">
            <a:avLst/>
          </a:prstGeom>
          <a:noFill/>
          <a:ln w="28575" cap="flat" cmpd="sng" algn="ctr">
            <a:solidFill>
              <a:schemeClr val="bg1">
                <a:lumMod val="65000"/>
              </a:schemeClr>
            </a:solidFill>
            <a:prstDash val="solid"/>
            <a:tailEnd type="arrow"/>
          </a:ln>
          <a:effectLst/>
        </p:spPr>
      </p:cxnSp>
      <p:cxnSp>
        <p:nvCxnSpPr>
          <p:cNvPr id="486" name="Straight Arrow Connector 485"/>
          <p:cNvCxnSpPr>
            <a:endCxn id="451" idx="0"/>
          </p:cNvCxnSpPr>
          <p:nvPr/>
        </p:nvCxnSpPr>
        <p:spPr>
          <a:xfrm>
            <a:off x="9751060" y="4495801"/>
            <a:ext cx="362414" cy="648671"/>
          </a:xfrm>
          <a:prstGeom prst="straightConnector1">
            <a:avLst/>
          </a:prstGeom>
          <a:noFill/>
          <a:ln w="28575" cap="flat" cmpd="sng" algn="ctr">
            <a:solidFill>
              <a:schemeClr val="bg1">
                <a:lumMod val="65000"/>
              </a:schemeClr>
            </a:solidFill>
            <a:prstDash val="solid"/>
            <a:tailEnd type="arrow"/>
          </a:ln>
          <a:effectLst/>
        </p:spPr>
      </p:cxnSp>
      <p:cxnSp>
        <p:nvCxnSpPr>
          <p:cNvPr id="487" name="Straight Arrow Connector 486"/>
          <p:cNvCxnSpPr/>
          <p:nvPr/>
        </p:nvCxnSpPr>
        <p:spPr>
          <a:xfrm flipH="1">
            <a:off x="4499307" y="4495801"/>
            <a:ext cx="680944" cy="647775"/>
          </a:xfrm>
          <a:prstGeom prst="straightConnector1">
            <a:avLst/>
          </a:prstGeom>
          <a:noFill/>
          <a:ln w="28575" cap="flat" cmpd="sng" algn="ctr">
            <a:solidFill>
              <a:schemeClr val="bg1">
                <a:lumMod val="65000"/>
              </a:schemeClr>
            </a:solidFill>
            <a:prstDash val="solid"/>
            <a:tailEnd type="arrow"/>
          </a:ln>
          <a:effectLst/>
        </p:spPr>
      </p:cxnSp>
      <p:cxnSp>
        <p:nvCxnSpPr>
          <p:cNvPr id="488" name="Straight Arrow Connector 487"/>
          <p:cNvCxnSpPr>
            <a:endCxn id="459" idx="0"/>
          </p:cNvCxnSpPr>
          <p:nvPr/>
        </p:nvCxnSpPr>
        <p:spPr>
          <a:xfrm>
            <a:off x="9286102" y="4495800"/>
            <a:ext cx="1145908" cy="648672"/>
          </a:xfrm>
          <a:prstGeom prst="straightConnector1">
            <a:avLst/>
          </a:prstGeom>
          <a:noFill/>
          <a:ln w="28575" cap="flat" cmpd="sng" algn="ctr">
            <a:solidFill>
              <a:schemeClr val="bg1">
                <a:lumMod val="65000"/>
              </a:schemeClr>
            </a:solidFill>
            <a:prstDash val="solid"/>
            <a:headEnd type="arrow"/>
            <a:tailEnd type="arrow"/>
          </a:ln>
          <a:effectLst/>
        </p:spPr>
      </p:cxnSp>
      <p:cxnSp>
        <p:nvCxnSpPr>
          <p:cNvPr id="489" name="Straight Arrow Connector 488"/>
          <p:cNvCxnSpPr/>
          <p:nvPr/>
        </p:nvCxnSpPr>
        <p:spPr>
          <a:xfrm>
            <a:off x="9954207" y="4038601"/>
            <a:ext cx="732954" cy="1062293"/>
          </a:xfrm>
          <a:prstGeom prst="straightConnector1">
            <a:avLst/>
          </a:prstGeom>
          <a:noFill/>
          <a:ln w="28575" cap="flat" cmpd="sng" algn="ctr">
            <a:solidFill>
              <a:srgbClr val="FFDD00"/>
            </a:solidFill>
            <a:prstDash val="solid"/>
            <a:tailEnd type="arrow"/>
          </a:ln>
          <a:effectLst/>
        </p:spPr>
      </p:cxnSp>
      <p:cxnSp>
        <p:nvCxnSpPr>
          <p:cNvPr id="490" name="Straight Arrow Connector 489"/>
          <p:cNvCxnSpPr/>
          <p:nvPr/>
        </p:nvCxnSpPr>
        <p:spPr>
          <a:xfrm>
            <a:off x="9954206" y="4343400"/>
            <a:ext cx="1130879" cy="785386"/>
          </a:xfrm>
          <a:prstGeom prst="straightConnector1">
            <a:avLst/>
          </a:prstGeom>
          <a:noFill/>
          <a:ln w="28575" cap="flat" cmpd="sng" algn="ctr">
            <a:solidFill>
              <a:schemeClr val="bg1">
                <a:lumMod val="65000"/>
              </a:schemeClr>
            </a:solidFill>
            <a:prstDash val="solid"/>
            <a:headEnd type="arrow"/>
            <a:tailEnd type="arrow"/>
          </a:ln>
          <a:effectLst/>
        </p:spPr>
      </p:cxnSp>
      <p:grpSp>
        <p:nvGrpSpPr>
          <p:cNvPr id="491" name="Group 180"/>
          <p:cNvGrpSpPr>
            <a:grpSpLocks noChangeAspect="1"/>
          </p:cNvGrpSpPr>
          <p:nvPr/>
        </p:nvGrpSpPr>
        <p:grpSpPr>
          <a:xfrm rot="5400000">
            <a:off x="6375520" y="5168086"/>
            <a:ext cx="365760" cy="318534"/>
            <a:chOff x="6248400" y="4191000"/>
            <a:chExt cx="457200" cy="304800"/>
          </a:xfrm>
        </p:grpSpPr>
        <p:grpSp>
          <p:nvGrpSpPr>
            <p:cNvPr id="492" name="Group 491"/>
            <p:cNvGrpSpPr/>
            <p:nvPr/>
          </p:nvGrpSpPr>
          <p:grpSpPr>
            <a:xfrm>
              <a:off x="6324600" y="4267200"/>
              <a:ext cx="381000" cy="152400"/>
              <a:chOff x="5943600" y="4267200"/>
              <a:chExt cx="381000" cy="152400"/>
            </a:xfrm>
          </p:grpSpPr>
          <p:sp>
            <p:nvSpPr>
              <p:cNvPr id="496" name="Oval 495"/>
              <p:cNvSpPr/>
              <p:nvPr/>
            </p:nvSpPr>
            <p:spPr bwMode="auto">
              <a:xfrm>
                <a:off x="5943600" y="4267200"/>
                <a:ext cx="152400" cy="152400"/>
              </a:xfrm>
              <a:prstGeom prst="ellipse">
                <a:avLst/>
              </a:prstGeom>
              <a:noFill/>
              <a:ln w="25400" cap="flat" cmpd="sng" algn="ctr">
                <a:solidFill>
                  <a:srgbClr val="0070C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497" name="Straight Connector 496"/>
              <p:cNvCxnSpPr>
                <a:stCxn id="496" idx="6"/>
              </p:cNvCxnSpPr>
              <p:nvPr/>
            </p:nvCxnSpPr>
            <p:spPr>
              <a:xfrm>
                <a:off x="6096000" y="4343400"/>
                <a:ext cx="228600" cy="0"/>
              </a:xfrm>
              <a:prstGeom prst="line">
                <a:avLst/>
              </a:prstGeom>
              <a:noFill/>
              <a:ln w="25400" cap="flat" cmpd="sng" algn="ctr">
                <a:solidFill>
                  <a:srgbClr val="0070C0"/>
                </a:solidFill>
                <a:prstDash val="solid"/>
                <a:headEnd type="none" w="med" len="med"/>
                <a:tailEnd type="none" w="med" len="med"/>
              </a:ln>
              <a:effectLst/>
            </p:spPr>
          </p:cxnSp>
        </p:grpSp>
        <p:grpSp>
          <p:nvGrpSpPr>
            <p:cNvPr id="493" name="Group 163"/>
            <p:cNvGrpSpPr/>
            <p:nvPr/>
          </p:nvGrpSpPr>
          <p:grpSpPr>
            <a:xfrm>
              <a:off x="6248400" y="4191000"/>
              <a:ext cx="304800" cy="304800"/>
              <a:chOff x="6248400" y="2971800"/>
              <a:chExt cx="304800" cy="304800"/>
            </a:xfrm>
          </p:grpSpPr>
          <p:sp>
            <p:nvSpPr>
              <p:cNvPr id="494" name="Arc 493"/>
              <p:cNvSpPr/>
              <p:nvPr/>
            </p:nvSpPr>
            <p:spPr>
              <a:xfrm rot="16200000">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495" name="Arc 494"/>
              <p:cNvSpPr/>
              <p:nvPr/>
            </p:nvSpPr>
            <p:spPr>
              <a:xfrm rot="5400000" flipV="1">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498" name="Group 180"/>
          <p:cNvGrpSpPr>
            <a:grpSpLocks noChangeAspect="1"/>
          </p:cNvGrpSpPr>
          <p:nvPr/>
        </p:nvGrpSpPr>
        <p:grpSpPr>
          <a:xfrm rot="5400000">
            <a:off x="7289682" y="5156832"/>
            <a:ext cx="365760" cy="318534"/>
            <a:chOff x="6248400" y="4191000"/>
            <a:chExt cx="457200" cy="304800"/>
          </a:xfrm>
        </p:grpSpPr>
        <p:grpSp>
          <p:nvGrpSpPr>
            <p:cNvPr id="499" name="Group 160"/>
            <p:cNvGrpSpPr/>
            <p:nvPr/>
          </p:nvGrpSpPr>
          <p:grpSpPr>
            <a:xfrm>
              <a:off x="6324600" y="4267200"/>
              <a:ext cx="381000" cy="152400"/>
              <a:chOff x="5943600" y="4267200"/>
              <a:chExt cx="381000" cy="152400"/>
            </a:xfrm>
          </p:grpSpPr>
          <p:sp>
            <p:nvSpPr>
              <p:cNvPr id="503" name="Oval 502"/>
              <p:cNvSpPr/>
              <p:nvPr/>
            </p:nvSpPr>
            <p:spPr bwMode="auto">
              <a:xfrm>
                <a:off x="5943600" y="4267200"/>
                <a:ext cx="152400" cy="152400"/>
              </a:xfrm>
              <a:prstGeom prst="ellipse">
                <a:avLst/>
              </a:prstGeom>
              <a:noFill/>
              <a:ln w="25400" cap="flat" cmpd="sng" algn="ctr">
                <a:solidFill>
                  <a:srgbClr val="0070C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504" name="Straight Connector 503"/>
              <p:cNvCxnSpPr>
                <a:stCxn id="503" idx="6"/>
              </p:cNvCxnSpPr>
              <p:nvPr/>
            </p:nvCxnSpPr>
            <p:spPr>
              <a:xfrm>
                <a:off x="6096000" y="4343400"/>
                <a:ext cx="228600" cy="0"/>
              </a:xfrm>
              <a:prstGeom prst="line">
                <a:avLst/>
              </a:prstGeom>
              <a:noFill/>
              <a:ln w="25400" cap="flat" cmpd="sng" algn="ctr">
                <a:solidFill>
                  <a:srgbClr val="0070C0"/>
                </a:solidFill>
                <a:prstDash val="solid"/>
                <a:headEnd type="none" w="med" len="med"/>
                <a:tailEnd type="none" w="med" len="med"/>
              </a:ln>
              <a:effectLst/>
            </p:spPr>
          </p:cxnSp>
        </p:grpSp>
        <p:grpSp>
          <p:nvGrpSpPr>
            <p:cNvPr id="500" name="Group 163"/>
            <p:cNvGrpSpPr/>
            <p:nvPr/>
          </p:nvGrpSpPr>
          <p:grpSpPr>
            <a:xfrm>
              <a:off x="6248400" y="4191000"/>
              <a:ext cx="304800" cy="304800"/>
              <a:chOff x="6248400" y="2971800"/>
              <a:chExt cx="304800" cy="304800"/>
            </a:xfrm>
          </p:grpSpPr>
          <p:sp>
            <p:nvSpPr>
              <p:cNvPr id="501" name="Arc 500"/>
              <p:cNvSpPr/>
              <p:nvPr/>
            </p:nvSpPr>
            <p:spPr>
              <a:xfrm rot="16200000">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502" name="Arc 501"/>
              <p:cNvSpPr/>
              <p:nvPr/>
            </p:nvSpPr>
            <p:spPr>
              <a:xfrm rot="5400000" flipV="1">
                <a:off x="6248400" y="2971800"/>
                <a:ext cx="304800" cy="304800"/>
              </a:xfrm>
              <a:prstGeom prst="arc">
                <a:avLst/>
              </a:prstGeom>
              <a:noFill/>
              <a:ln w="25400" cap="flat" cmpd="sng" algn="ctr">
                <a:solidFill>
                  <a:srgbClr val="0070C0"/>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sp>
        <p:nvSpPr>
          <p:cNvPr id="505" name="Rounded Rectangle 504"/>
          <p:cNvSpPr/>
          <p:nvPr/>
        </p:nvSpPr>
        <p:spPr bwMode="auto">
          <a:xfrm>
            <a:off x="1603235" y="3276600"/>
            <a:ext cx="8532178"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en-US" dirty="0"/>
              <a:t>BizTalk Server</a:t>
            </a:r>
          </a:p>
        </p:txBody>
      </p:sp>
      <p:grpSp>
        <p:nvGrpSpPr>
          <p:cNvPr id="506" name="Group 180"/>
          <p:cNvGrpSpPr>
            <a:grpSpLocks noChangeAspect="1"/>
          </p:cNvGrpSpPr>
          <p:nvPr/>
        </p:nvGrpSpPr>
        <p:grpSpPr>
          <a:xfrm rot="5400000">
            <a:off x="3134306" y="2866024"/>
            <a:ext cx="438911" cy="382242"/>
            <a:chOff x="6248400" y="4191000"/>
            <a:chExt cx="457200" cy="304800"/>
          </a:xfrm>
        </p:grpSpPr>
        <p:grpSp>
          <p:nvGrpSpPr>
            <p:cNvPr id="507" name="Group 160"/>
            <p:cNvGrpSpPr/>
            <p:nvPr/>
          </p:nvGrpSpPr>
          <p:grpSpPr>
            <a:xfrm>
              <a:off x="6324600" y="4267200"/>
              <a:ext cx="381000" cy="152400"/>
              <a:chOff x="5943600" y="4267200"/>
              <a:chExt cx="381000" cy="152400"/>
            </a:xfrm>
          </p:grpSpPr>
          <p:sp>
            <p:nvSpPr>
              <p:cNvPr id="511" name="Oval 510"/>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512" name="Straight Connector 511"/>
              <p:cNvCxnSpPr>
                <a:stCxn id="511"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508" name="Group 163"/>
            <p:cNvGrpSpPr/>
            <p:nvPr/>
          </p:nvGrpSpPr>
          <p:grpSpPr>
            <a:xfrm>
              <a:off x="6248400" y="4191000"/>
              <a:ext cx="304800" cy="304800"/>
              <a:chOff x="6248400" y="2971800"/>
              <a:chExt cx="304800" cy="304800"/>
            </a:xfrm>
          </p:grpSpPr>
          <p:sp>
            <p:nvSpPr>
              <p:cNvPr id="509" name="Arc 508"/>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510" name="Arc 509"/>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513" name="Group 512"/>
          <p:cNvGrpSpPr>
            <a:grpSpLocks noChangeAspect="1"/>
          </p:cNvGrpSpPr>
          <p:nvPr/>
        </p:nvGrpSpPr>
        <p:grpSpPr>
          <a:xfrm rot="5400000">
            <a:off x="4811443" y="2866025"/>
            <a:ext cx="438911" cy="382242"/>
            <a:chOff x="6248400" y="4191000"/>
            <a:chExt cx="457200" cy="304800"/>
          </a:xfrm>
        </p:grpSpPr>
        <p:grpSp>
          <p:nvGrpSpPr>
            <p:cNvPr id="514" name="Group 160"/>
            <p:cNvGrpSpPr/>
            <p:nvPr/>
          </p:nvGrpSpPr>
          <p:grpSpPr>
            <a:xfrm>
              <a:off x="6324600" y="4267200"/>
              <a:ext cx="381000" cy="152400"/>
              <a:chOff x="5943600" y="4267200"/>
              <a:chExt cx="381000" cy="152400"/>
            </a:xfrm>
          </p:grpSpPr>
          <p:sp>
            <p:nvSpPr>
              <p:cNvPr id="518" name="Oval 517"/>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519" name="Straight Connector 518"/>
              <p:cNvCxnSpPr>
                <a:stCxn id="518"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515" name="Group 163"/>
            <p:cNvGrpSpPr/>
            <p:nvPr/>
          </p:nvGrpSpPr>
          <p:grpSpPr>
            <a:xfrm>
              <a:off x="6248400" y="4191000"/>
              <a:ext cx="304800" cy="304800"/>
              <a:chOff x="6248400" y="2971800"/>
              <a:chExt cx="304800" cy="304800"/>
            </a:xfrm>
          </p:grpSpPr>
          <p:sp>
            <p:nvSpPr>
              <p:cNvPr id="516" name="Arc 515"/>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517" name="Arc 516"/>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grpSp>
        <p:nvGrpSpPr>
          <p:cNvPr id="520" name="Group 519"/>
          <p:cNvGrpSpPr>
            <a:grpSpLocks noChangeAspect="1"/>
          </p:cNvGrpSpPr>
          <p:nvPr/>
        </p:nvGrpSpPr>
        <p:grpSpPr>
          <a:xfrm rot="5400000">
            <a:off x="6158161" y="2857242"/>
            <a:ext cx="438911" cy="382242"/>
            <a:chOff x="6248400" y="4191000"/>
            <a:chExt cx="457200" cy="304800"/>
          </a:xfrm>
        </p:grpSpPr>
        <p:grpSp>
          <p:nvGrpSpPr>
            <p:cNvPr id="521" name="Group 160"/>
            <p:cNvGrpSpPr/>
            <p:nvPr/>
          </p:nvGrpSpPr>
          <p:grpSpPr>
            <a:xfrm>
              <a:off x="6324600" y="4267200"/>
              <a:ext cx="381000" cy="152400"/>
              <a:chOff x="5943600" y="4267200"/>
              <a:chExt cx="381000" cy="152400"/>
            </a:xfrm>
          </p:grpSpPr>
          <p:sp>
            <p:nvSpPr>
              <p:cNvPr id="525" name="Oval 524"/>
              <p:cNvSpPr/>
              <p:nvPr/>
            </p:nvSpPr>
            <p:spPr bwMode="auto">
              <a:xfrm>
                <a:off x="5943600" y="4267200"/>
                <a:ext cx="152400" cy="152400"/>
              </a:xfrm>
              <a:prstGeom prst="ellipse">
                <a:avLst/>
              </a:prstGeom>
              <a:noFill/>
              <a:ln w="25400"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pitchFamily="34" charset="0"/>
                  <a:ea typeface="+mn-ea"/>
                  <a:cs typeface="Segoe UI" pitchFamily="34" charset="0"/>
                </a:endParaRPr>
              </a:p>
            </p:txBody>
          </p:sp>
          <p:cxnSp>
            <p:nvCxnSpPr>
              <p:cNvPr id="526" name="Straight Connector 525"/>
              <p:cNvCxnSpPr>
                <a:stCxn id="525" idx="6"/>
              </p:cNvCxnSpPr>
              <p:nvPr/>
            </p:nvCxnSpPr>
            <p:spPr>
              <a:xfrm>
                <a:off x="6096000" y="4343400"/>
                <a:ext cx="228600" cy="0"/>
              </a:xfrm>
              <a:prstGeom prst="line">
                <a:avLst/>
              </a:prstGeom>
              <a:noFill/>
              <a:ln w="25400" cap="flat" cmpd="sng" algn="ctr">
                <a:solidFill>
                  <a:schemeClr val="accent2"/>
                </a:solidFill>
                <a:prstDash val="solid"/>
                <a:headEnd type="none" w="med" len="med"/>
                <a:tailEnd type="none" w="med" len="med"/>
              </a:ln>
              <a:effectLst/>
            </p:spPr>
          </p:cxnSp>
        </p:grpSp>
        <p:grpSp>
          <p:nvGrpSpPr>
            <p:cNvPr id="522" name="Group 163"/>
            <p:cNvGrpSpPr/>
            <p:nvPr/>
          </p:nvGrpSpPr>
          <p:grpSpPr>
            <a:xfrm>
              <a:off x="6248400" y="4191000"/>
              <a:ext cx="304800" cy="304800"/>
              <a:chOff x="6248400" y="2971800"/>
              <a:chExt cx="304800" cy="304800"/>
            </a:xfrm>
          </p:grpSpPr>
          <p:sp>
            <p:nvSpPr>
              <p:cNvPr id="523" name="Arc 522"/>
              <p:cNvSpPr/>
              <p:nvPr/>
            </p:nvSpPr>
            <p:spPr>
              <a:xfrm rot="16200000">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sp>
            <p:nvSpPr>
              <p:cNvPr id="524" name="Arc 523"/>
              <p:cNvSpPr/>
              <p:nvPr/>
            </p:nvSpPr>
            <p:spPr>
              <a:xfrm rot="5400000" flipV="1">
                <a:off x="6248400" y="2971800"/>
                <a:ext cx="304800" cy="304800"/>
              </a:xfrm>
              <a:prstGeom prst="arc">
                <a:avLst/>
              </a:prstGeom>
              <a:noFill/>
              <a:ln w="25400" cap="flat" cmpd="sng" algn="ctr">
                <a:solidFill>
                  <a:schemeClr val="accent2"/>
                </a:solidFill>
                <a:prstDash val="solid"/>
                <a:headEnd type="none" w="med" len="med"/>
                <a:tailEnd type="none" w="med" len="me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itchFamily="34" charset="0"/>
                  <a:ea typeface="+mn-ea"/>
                  <a:cs typeface="Segoe UI" pitchFamily="34" charset="0"/>
                </a:endParaRPr>
              </a:p>
            </p:txBody>
          </p:sp>
        </p:grpSp>
      </p:grpSp>
      <p:cxnSp>
        <p:nvCxnSpPr>
          <p:cNvPr id="527" name="Straight Arrow Connector 526"/>
          <p:cNvCxnSpPr>
            <a:endCxn id="510" idx="0"/>
          </p:cNvCxnSpPr>
          <p:nvPr/>
        </p:nvCxnSpPr>
        <p:spPr>
          <a:xfrm flipH="1">
            <a:off x="3353762" y="2286000"/>
            <a:ext cx="462153" cy="551691"/>
          </a:xfrm>
          <a:prstGeom prst="straightConnector1">
            <a:avLst/>
          </a:prstGeom>
          <a:noFill/>
          <a:ln w="28575" cap="flat" cmpd="sng" algn="ctr">
            <a:solidFill>
              <a:schemeClr val="bg1">
                <a:lumMod val="65000"/>
              </a:schemeClr>
            </a:solidFill>
            <a:prstDash val="solid"/>
            <a:headEnd type="arrow"/>
            <a:tailEnd type="arrow"/>
          </a:ln>
          <a:effectLst/>
        </p:spPr>
      </p:cxnSp>
      <p:cxnSp>
        <p:nvCxnSpPr>
          <p:cNvPr id="528" name="Straight Arrow Connector 527"/>
          <p:cNvCxnSpPr>
            <a:endCxn id="523" idx="0"/>
          </p:cNvCxnSpPr>
          <p:nvPr/>
        </p:nvCxnSpPr>
        <p:spPr>
          <a:xfrm flipH="1">
            <a:off x="6377616" y="2286000"/>
            <a:ext cx="21517" cy="542909"/>
          </a:xfrm>
          <a:prstGeom prst="straightConnector1">
            <a:avLst/>
          </a:prstGeom>
          <a:noFill/>
          <a:ln w="28575" cap="flat" cmpd="sng" algn="ctr">
            <a:solidFill>
              <a:schemeClr val="bg1">
                <a:lumMod val="65000"/>
              </a:schemeClr>
            </a:solidFill>
            <a:prstDash val="solid"/>
            <a:headEnd type="arrow"/>
            <a:tailEnd type="arrow"/>
          </a:ln>
          <a:effectLst/>
        </p:spPr>
      </p:cxnSp>
      <p:cxnSp>
        <p:nvCxnSpPr>
          <p:cNvPr id="529" name="Straight Arrow Connector 528"/>
          <p:cNvCxnSpPr>
            <a:endCxn id="517" idx="0"/>
          </p:cNvCxnSpPr>
          <p:nvPr/>
        </p:nvCxnSpPr>
        <p:spPr>
          <a:xfrm>
            <a:off x="4935339" y="2285999"/>
            <a:ext cx="95560" cy="551692"/>
          </a:xfrm>
          <a:prstGeom prst="straightConnector1">
            <a:avLst/>
          </a:prstGeom>
          <a:noFill/>
          <a:ln w="28575" cap="flat" cmpd="sng" algn="ctr">
            <a:solidFill>
              <a:schemeClr val="bg1">
                <a:lumMod val="65000"/>
              </a:schemeClr>
            </a:solidFill>
            <a:prstDash val="solid"/>
            <a:headEnd type="arrow"/>
            <a:tailEnd type="arrow"/>
          </a:ln>
          <a:effectLst/>
        </p:spPr>
      </p:cxnSp>
    </p:spTree>
    <p:extLst>
      <p:ext uri="{BB962C8B-B14F-4D97-AF65-F5344CB8AC3E}">
        <p14:creationId xmlns:p14="http://schemas.microsoft.com/office/powerpoint/2010/main" val="184685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smtClean="0"/>
              <a:t>Unified UI and SharePoint Integration</a:t>
            </a:r>
            <a:endParaRPr lang="en-US" dirty="0"/>
          </a:p>
        </p:txBody>
      </p:sp>
      <p:sp>
        <p:nvSpPr>
          <p:cNvPr id="5" name="Text Placeholder 4"/>
          <p:cNvSpPr>
            <a:spLocks noGrp="1"/>
          </p:cNvSpPr>
          <p:nvPr>
            <p:ph type="body" sz="quarter" idx="10"/>
          </p:nvPr>
        </p:nvSpPr>
        <p:spPr>
          <a:xfrm>
            <a:off x="519127" y="1447799"/>
            <a:ext cx="11149013" cy="553998"/>
          </a:xfrm>
        </p:spPr>
        <p:txBody>
          <a:bodyPr/>
          <a:lstStyle/>
          <a:p>
            <a:r>
              <a:rPr lang="sv-SE" dirty="0" smtClean="0"/>
              <a:t>Using SharePoint Business Connectivity Services</a:t>
            </a:r>
            <a:endParaRPr lang="en-US" dirty="0"/>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65340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sv-SE" dirty="0" smtClean="0"/>
              <a:t>Business Connectivity Services</a:t>
            </a:r>
            <a:endParaRPr lang="en-US" dirty="0"/>
          </a:p>
        </p:txBody>
      </p:sp>
      <p:sp>
        <p:nvSpPr>
          <p:cNvPr id="5" name="Text Placeholder 4"/>
          <p:cNvSpPr>
            <a:spLocks noGrp="1"/>
          </p:cNvSpPr>
          <p:nvPr>
            <p:ph type="body" sz="quarter" idx="10"/>
          </p:nvPr>
        </p:nvSpPr>
        <p:spPr>
          <a:xfrm>
            <a:off x="519127" y="1447799"/>
            <a:ext cx="11149013" cy="2516073"/>
          </a:xfrm>
        </p:spPr>
        <p:txBody>
          <a:bodyPr/>
          <a:lstStyle/>
          <a:p>
            <a:r>
              <a:rPr lang="en-US" sz="2800" dirty="0" smtClean="0"/>
              <a:t>Strengths:</a:t>
            </a:r>
            <a:endParaRPr lang="en-US" sz="2800" dirty="0"/>
          </a:p>
          <a:p>
            <a:pPr marL="570525" indent="-570525">
              <a:buFont typeface="Arial" pitchFamily="34" charset="0"/>
              <a:buChar char="•"/>
            </a:pPr>
            <a:r>
              <a:rPr lang="en-US" sz="2800" i="1" dirty="0" smtClean="0"/>
              <a:t>Integration of external data into SharePoint</a:t>
            </a:r>
          </a:p>
          <a:p>
            <a:pPr marL="570525" indent="-570525">
              <a:buFont typeface="Arial" pitchFamily="34" charset="0"/>
              <a:buChar char="•"/>
            </a:pPr>
            <a:r>
              <a:rPr lang="en-US" sz="2800" i="1" dirty="0" smtClean="0"/>
              <a:t>With BizTalk, easily expose  and edit data from any LOB system in SharePoint</a:t>
            </a:r>
          </a:p>
          <a:p>
            <a:pPr marL="570525" indent="-570525">
              <a:buFont typeface="Arial" pitchFamily="34" charset="0"/>
              <a:buChar char="•"/>
            </a:pPr>
            <a:r>
              <a:rPr lang="en-US" sz="2800" i="1" dirty="0"/>
              <a:t>Integration of SharePoint Online (Office 365) with on-premise data sources</a:t>
            </a:r>
          </a:p>
          <a:p>
            <a:endParaRPr lang="en-US" sz="2800" i="1" dirty="0"/>
          </a:p>
        </p:txBody>
      </p:sp>
    </p:spTree>
    <p:extLst>
      <p:ext uri="{BB962C8B-B14F-4D97-AF65-F5344CB8AC3E}">
        <p14:creationId xmlns:p14="http://schemas.microsoft.com/office/powerpoint/2010/main" val="115021096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Cloud and inter-enterprise Connectivity</a:t>
            </a:r>
            <a:endParaRPr lang="sv-SE" dirty="0"/>
          </a:p>
        </p:txBody>
      </p:sp>
      <p:grpSp>
        <p:nvGrpSpPr>
          <p:cNvPr id="7" name="Group 6"/>
          <p:cNvGrpSpPr/>
          <p:nvPr/>
        </p:nvGrpSpPr>
        <p:grpSpPr>
          <a:xfrm>
            <a:off x="503252" y="1468713"/>
            <a:ext cx="8548085" cy="4381785"/>
            <a:chOff x="503252" y="1468710"/>
            <a:chExt cx="8548085" cy="4381785"/>
          </a:xfrm>
        </p:grpSpPr>
        <p:sp>
          <p:nvSpPr>
            <p:cNvPr id="21" name="Rectangle 20"/>
            <p:cNvSpPr/>
            <p:nvPr/>
          </p:nvSpPr>
          <p:spPr>
            <a:xfrm>
              <a:off x="832905" y="4522993"/>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Client</a:t>
              </a:r>
              <a:endParaRPr lang="en-US" dirty="0"/>
            </a:p>
          </p:txBody>
        </p:sp>
        <p:sp>
          <p:nvSpPr>
            <p:cNvPr id="35" name="Rounded Rectangle 34"/>
            <p:cNvSpPr/>
            <p:nvPr/>
          </p:nvSpPr>
          <p:spPr>
            <a:xfrm>
              <a:off x="4783958" y="4338327"/>
              <a:ext cx="2054353"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4279902" y="4953720"/>
              <a:ext cx="504056" cy="288032"/>
              <a:chOff x="1187624" y="1772816"/>
              <a:chExt cx="504056" cy="288032"/>
            </a:xfrm>
          </p:grpSpPr>
          <p:sp>
            <p:nvSpPr>
              <p:cNvPr id="43" name="Oval 42"/>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4977739" y="4727843"/>
              <a:ext cx="1656185" cy="736470"/>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66202" y="4924252"/>
              <a:ext cx="576064"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LOB</a:t>
              </a:r>
              <a:endParaRPr lang="en-US" sz="1600" dirty="0"/>
            </a:p>
          </p:txBody>
        </p:sp>
        <p:grpSp>
          <p:nvGrpSpPr>
            <p:cNvPr id="39" name="Group 38"/>
            <p:cNvGrpSpPr/>
            <p:nvPr/>
          </p:nvGrpSpPr>
          <p:grpSpPr>
            <a:xfrm>
              <a:off x="5177698" y="4888248"/>
              <a:ext cx="432048" cy="432048"/>
              <a:chOff x="3754321" y="5166716"/>
              <a:chExt cx="432048" cy="432048"/>
            </a:xfrm>
          </p:grpSpPr>
          <p:sp>
            <p:nvSpPr>
              <p:cNvPr id="41" name="Rectangle 40"/>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4769765" y="4338327"/>
              <a:ext cx="2068545" cy="369332"/>
            </a:xfrm>
            <a:prstGeom prst="rect">
              <a:avLst/>
            </a:prstGeom>
            <a:noFill/>
          </p:spPr>
          <p:txBody>
            <a:bodyPr wrap="square" rtlCol="0">
              <a:spAutoFit/>
            </a:bodyPr>
            <a:lstStyle/>
            <a:p>
              <a:pPr algn="ctr"/>
              <a:endParaRPr lang="en-US" dirty="0">
                <a:solidFill>
                  <a:schemeClr val="bg1"/>
                </a:solidFill>
              </a:endParaRPr>
            </a:p>
          </p:txBody>
        </p:sp>
        <p:sp>
          <p:nvSpPr>
            <p:cNvPr id="45" name="Cloud Callout 44"/>
            <p:cNvSpPr/>
            <p:nvPr/>
          </p:nvSpPr>
          <p:spPr>
            <a:xfrm>
              <a:off x="2087428" y="1468710"/>
              <a:ext cx="2891886" cy="1872208"/>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3252" y="2116782"/>
              <a:ext cx="13681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79516" y="1972766"/>
              <a:ext cx="1226671" cy="864096"/>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885037" y="1972766"/>
              <a:ext cx="859531" cy="369332"/>
            </a:xfrm>
            <a:prstGeom prst="rect">
              <a:avLst/>
            </a:prstGeom>
            <a:noFill/>
          </p:spPr>
          <p:txBody>
            <a:bodyPr wrap="none" rtlCol="0">
              <a:spAutoFit/>
            </a:bodyPr>
            <a:lstStyle/>
            <a:p>
              <a:r>
                <a:rPr lang="sv-SE" dirty="0" err="1" smtClean="0"/>
                <a:t>Queue</a:t>
              </a:r>
              <a:endParaRPr lang="en-US" dirty="0"/>
            </a:p>
          </p:txBody>
        </p:sp>
        <p:grpSp>
          <p:nvGrpSpPr>
            <p:cNvPr id="51" name="Group 50"/>
            <p:cNvGrpSpPr/>
            <p:nvPr/>
          </p:nvGrpSpPr>
          <p:grpSpPr>
            <a:xfrm flipV="1">
              <a:off x="3167548" y="2368810"/>
              <a:ext cx="639688" cy="252028"/>
              <a:chOff x="6020544" y="2096852"/>
              <a:chExt cx="639688" cy="252028"/>
            </a:xfrm>
          </p:grpSpPr>
          <p:cxnSp>
            <p:nvCxnSpPr>
              <p:cNvPr id="52" name="Elbow Connector 51"/>
              <p:cNvCxnSpPr/>
              <p:nvPr/>
            </p:nvCxnSpPr>
            <p:spPr>
              <a:xfrm>
                <a:off x="6264188"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6020544"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2" name="Curved Connector 31"/>
            <p:cNvCxnSpPr>
              <a:endCxn id="30" idx="2"/>
            </p:cNvCxnSpPr>
            <p:nvPr/>
          </p:nvCxnSpPr>
          <p:spPr>
            <a:xfrm rot="5400000" flipH="1" flipV="1">
              <a:off x="1351667" y="2591761"/>
              <a:ext cx="1876675" cy="1762071"/>
            </a:xfrm>
            <a:prstGeom prst="curved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3718283" y="2529400"/>
              <a:ext cx="1876675" cy="1762071"/>
            </a:xfrm>
            <a:prstGeom prst="curvedConnector2">
              <a:avLst/>
            </a:prstGeom>
            <a:ln w="28575">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3"/>
              <a:endCxn id="54" idx="2"/>
            </p:cNvCxnSpPr>
            <p:nvPr/>
          </p:nvCxnSpPr>
          <p:spPr>
            <a:xfrm flipV="1">
              <a:off x="6838311" y="5091616"/>
              <a:ext cx="916882" cy="27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Flowchart: Magnetic Disk 53"/>
            <p:cNvSpPr/>
            <p:nvPr/>
          </p:nvSpPr>
          <p:spPr>
            <a:xfrm>
              <a:off x="7755193" y="4601628"/>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SQL</a:t>
              </a:r>
              <a:endParaRPr lang="en-US" dirty="0"/>
            </a:p>
          </p:txBody>
        </p:sp>
      </p:grpSp>
    </p:spTree>
    <p:extLst>
      <p:ext uri="{BB962C8B-B14F-4D97-AF65-F5344CB8AC3E}">
        <p14:creationId xmlns:p14="http://schemas.microsoft.com/office/powerpoint/2010/main" val="2989718676"/>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Azure </a:t>
            </a:r>
            <a:r>
              <a:rPr lang="en-US" dirty="0" smtClean="0"/>
              <a:t>Service Bus – Queues &amp; Topics</a:t>
            </a:r>
            <a:endParaRPr lang="en-US" dirty="0"/>
          </a:p>
        </p:txBody>
      </p:sp>
      <p:sp>
        <p:nvSpPr>
          <p:cNvPr id="9" name="Text Placeholder 8"/>
          <p:cNvSpPr>
            <a:spLocks noGrp="1"/>
          </p:cNvSpPr>
          <p:nvPr>
            <p:ph type="body" sz="quarter" idx="10"/>
          </p:nvPr>
        </p:nvSpPr>
        <p:spPr>
          <a:xfrm>
            <a:off x="519112" y="1447799"/>
            <a:ext cx="11357455" cy="2885405"/>
          </a:xfrm>
        </p:spPr>
        <p:txBody>
          <a:bodyPr/>
          <a:lstStyle/>
          <a:p>
            <a:r>
              <a:rPr lang="en-US" dirty="0"/>
              <a:t>“Service Bus Queues offer a reliable, highly scalable way to store messages as they travel between systems without losing messages in the event of connectivity failure.”</a:t>
            </a:r>
          </a:p>
          <a:p>
            <a:endParaRPr lang="en-US" dirty="0"/>
          </a:p>
        </p:txBody>
      </p:sp>
      <p:grpSp>
        <p:nvGrpSpPr>
          <p:cNvPr id="4" name="Group 3"/>
          <p:cNvGrpSpPr/>
          <p:nvPr/>
        </p:nvGrpSpPr>
        <p:grpSpPr>
          <a:xfrm>
            <a:off x="5053931" y="4029212"/>
            <a:ext cx="4525306" cy="1872208"/>
            <a:chOff x="5053931" y="4029212"/>
            <a:chExt cx="4525306" cy="1872208"/>
          </a:xfrm>
        </p:grpSpPr>
        <p:sp>
          <p:nvSpPr>
            <p:cNvPr id="12" name="Cloud Callout 11"/>
            <p:cNvSpPr/>
            <p:nvPr/>
          </p:nvSpPr>
          <p:spPr>
            <a:xfrm>
              <a:off x="6687351" y="4029212"/>
              <a:ext cx="2891886" cy="1872208"/>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3" name="Rectangle 12"/>
            <p:cNvSpPr/>
            <p:nvPr/>
          </p:nvSpPr>
          <p:spPr>
            <a:xfrm>
              <a:off x="7479440" y="4533268"/>
              <a:ext cx="1226671" cy="864096"/>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4" name="TextBox 13"/>
            <p:cNvSpPr txBox="1"/>
            <p:nvPr/>
          </p:nvSpPr>
          <p:spPr>
            <a:xfrm>
              <a:off x="7484961" y="4533268"/>
              <a:ext cx="859508" cy="369322"/>
            </a:xfrm>
            <a:prstGeom prst="rect">
              <a:avLst/>
            </a:prstGeom>
            <a:noFill/>
          </p:spPr>
          <p:txBody>
            <a:bodyPr wrap="none" lIns="91429" tIns="45715" rIns="91429" bIns="45715" rtlCol="0">
              <a:spAutoFit/>
            </a:bodyPr>
            <a:lstStyle/>
            <a:p>
              <a:r>
                <a:rPr lang="sv-SE" dirty="0" err="1" smtClean="0"/>
                <a:t>Queue</a:t>
              </a:r>
              <a:endParaRPr lang="en-US" dirty="0"/>
            </a:p>
          </p:txBody>
        </p:sp>
        <p:grpSp>
          <p:nvGrpSpPr>
            <p:cNvPr id="15" name="Group 14"/>
            <p:cNvGrpSpPr/>
            <p:nvPr/>
          </p:nvGrpSpPr>
          <p:grpSpPr>
            <a:xfrm flipV="1">
              <a:off x="7767471" y="4929312"/>
              <a:ext cx="639688" cy="252028"/>
              <a:chOff x="6020544" y="2096852"/>
              <a:chExt cx="639688" cy="252028"/>
            </a:xfrm>
          </p:grpSpPr>
          <p:cxnSp>
            <p:nvCxnSpPr>
              <p:cNvPr id="16" name="Elbow Connector 15"/>
              <p:cNvCxnSpPr/>
              <p:nvPr/>
            </p:nvCxnSpPr>
            <p:spPr>
              <a:xfrm>
                <a:off x="6264188"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H="1">
                <a:off x="6020544"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5053931" y="4907745"/>
              <a:ext cx="13681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spTree>
    <p:extLst>
      <p:ext uri="{BB962C8B-B14F-4D97-AF65-F5344CB8AC3E}">
        <p14:creationId xmlns:p14="http://schemas.microsoft.com/office/powerpoint/2010/main" val="1933850578"/>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59972" y="4157024"/>
            <a:ext cx="2301616" cy="1915583"/>
            <a:chOff x="7169773" y="3933056"/>
            <a:chExt cx="1794715" cy="1728192"/>
          </a:xfrm>
        </p:grpSpPr>
        <p:sp>
          <p:nvSpPr>
            <p:cNvPr id="27" name="Rectangle 26"/>
            <p:cNvSpPr/>
            <p:nvPr/>
          </p:nvSpPr>
          <p:spPr>
            <a:xfrm>
              <a:off x="7169773" y="3933056"/>
              <a:ext cx="1717705"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4111"/>
              <a:endParaRPr lang="en-US" sz="1700">
                <a:solidFill>
                  <a:prstClr val="black"/>
                </a:solidFill>
              </a:endParaRPr>
            </a:p>
          </p:txBody>
        </p:sp>
        <p:sp>
          <p:nvSpPr>
            <p:cNvPr id="28" name="TextBox 27"/>
            <p:cNvSpPr txBox="1"/>
            <p:nvPr/>
          </p:nvSpPr>
          <p:spPr>
            <a:xfrm>
              <a:off x="7235698" y="3948823"/>
              <a:ext cx="1728790" cy="319319"/>
            </a:xfrm>
            <a:prstGeom prst="rect">
              <a:avLst/>
            </a:prstGeom>
            <a:noFill/>
          </p:spPr>
          <p:txBody>
            <a:bodyPr wrap="square" rtlCol="0">
              <a:spAutoFit/>
            </a:bodyPr>
            <a:lstStyle/>
            <a:p>
              <a:pPr algn="ctr" defTabSz="914111"/>
              <a:r>
                <a:rPr lang="en-US" sz="1700" dirty="0">
                  <a:solidFill>
                    <a:prstClr val="black"/>
                  </a:solidFill>
                </a:rPr>
                <a:t>BizTalk</a:t>
              </a:r>
            </a:p>
          </p:txBody>
        </p:sp>
      </p:grpSp>
      <p:sp>
        <p:nvSpPr>
          <p:cNvPr id="29" name="Rounded Rectangle 28"/>
          <p:cNvSpPr/>
          <p:nvPr/>
        </p:nvSpPr>
        <p:spPr>
          <a:xfrm>
            <a:off x="5395625" y="4683715"/>
            <a:ext cx="1949709" cy="1208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70" tIns="38084" rIns="76170" bIns="38084" rtlCol="0" anchor="ctr"/>
          <a:lstStyle/>
          <a:p>
            <a:pPr algn="ctr" defTabSz="914111"/>
            <a:endParaRPr lang="en-US" sz="1700" dirty="0">
              <a:solidFill>
                <a:prstClr val="white"/>
              </a:solidFill>
            </a:endParaRPr>
          </a:p>
        </p:txBody>
      </p:sp>
      <p:pic>
        <p:nvPicPr>
          <p:cNvPr id="53"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8575941" y="4628581"/>
            <a:ext cx="1631053" cy="1380241"/>
          </a:xfrm>
          <a:prstGeom prst="rect">
            <a:avLst/>
          </a:prstGeom>
          <a:noFill/>
        </p:spPr>
      </p:pic>
      <p:grpSp>
        <p:nvGrpSpPr>
          <p:cNvPr id="54" name="Group 53"/>
          <p:cNvGrpSpPr/>
          <p:nvPr/>
        </p:nvGrpSpPr>
        <p:grpSpPr>
          <a:xfrm>
            <a:off x="5500610" y="4853028"/>
            <a:ext cx="1739741" cy="836518"/>
            <a:chOff x="5254807" y="2587988"/>
            <a:chExt cx="2088233" cy="1003821"/>
          </a:xfrm>
        </p:grpSpPr>
        <p:sp>
          <p:nvSpPr>
            <p:cNvPr id="55" name="Rectangle 54"/>
            <p:cNvSpPr/>
            <p:nvPr/>
          </p:nvSpPr>
          <p:spPr>
            <a:xfrm>
              <a:off x="5254807" y="2587988"/>
              <a:ext cx="2088233" cy="1003821"/>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1"/>
              <a:endParaRPr lang="en-US" sz="1700">
                <a:solidFill>
                  <a:prstClr val="white"/>
                </a:solidFill>
              </a:endParaRPr>
            </a:p>
          </p:txBody>
        </p:sp>
        <p:sp>
          <p:nvSpPr>
            <p:cNvPr id="56" name="TextBox 55"/>
            <p:cNvSpPr txBox="1"/>
            <p:nvPr/>
          </p:nvSpPr>
          <p:spPr>
            <a:xfrm>
              <a:off x="5293318" y="2634866"/>
              <a:ext cx="221735" cy="424731"/>
            </a:xfrm>
            <a:prstGeom prst="rect">
              <a:avLst/>
            </a:prstGeom>
            <a:noFill/>
          </p:spPr>
          <p:txBody>
            <a:bodyPr wrap="none" rtlCol="0">
              <a:spAutoFit/>
            </a:bodyPr>
            <a:lstStyle/>
            <a:p>
              <a:pPr defTabSz="914111"/>
              <a:endParaRPr lang="en-US" sz="1700" dirty="0">
                <a:solidFill>
                  <a:prstClr val="black"/>
                </a:solidFill>
              </a:endParaRPr>
            </a:p>
          </p:txBody>
        </p:sp>
        <p:grpSp>
          <p:nvGrpSpPr>
            <p:cNvPr id="57" name="Group 56"/>
            <p:cNvGrpSpPr/>
            <p:nvPr/>
          </p:nvGrpSpPr>
          <p:grpSpPr>
            <a:xfrm>
              <a:off x="5398824" y="3016030"/>
              <a:ext cx="504056" cy="288032"/>
              <a:chOff x="3059832" y="2248279"/>
              <a:chExt cx="504056" cy="288032"/>
            </a:xfrm>
          </p:grpSpPr>
          <p:grpSp>
            <p:nvGrpSpPr>
              <p:cNvPr id="66" name="Group 65"/>
              <p:cNvGrpSpPr/>
              <p:nvPr/>
            </p:nvGrpSpPr>
            <p:grpSpPr>
              <a:xfrm>
                <a:off x="3059832" y="2248279"/>
                <a:ext cx="504056" cy="288032"/>
                <a:chOff x="1187624" y="1772816"/>
                <a:chExt cx="504056" cy="288032"/>
              </a:xfrm>
            </p:grpSpPr>
            <p:sp>
              <p:nvSpPr>
                <p:cNvPr id="68" name="Oval 67"/>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1"/>
                  <a:endParaRPr lang="en-US" sz="1700">
                    <a:solidFill>
                      <a:prstClr val="white"/>
                    </a:solidFill>
                  </a:endParaRPr>
                </a:p>
              </p:txBody>
            </p:sp>
            <p:cxnSp>
              <p:nvCxnSpPr>
                <p:cNvPr id="69" name="Straight Connector 68"/>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694968" y="3015745"/>
              <a:ext cx="504056" cy="288032"/>
              <a:chOff x="3059832" y="2248279"/>
              <a:chExt cx="504056" cy="288032"/>
            </a:xfrm>
          </p:grpSpPr>
          <p:grpSp>
            <p:nvGrpSpPr>
              <p:cNvPr id="62" name="Group 61"/>
              <p:cNvGrpSpPr/>
              <p:nvPr/>
            </p:nvGrpSpPr>
            <p:grpSpPr>
              <a:xfrm>
                <a:off x="3059832" y="2248279"/>
                <a:ext cx="504056" cy="288032"/>
                <a:chOff x="1187624" y="1772816"/>
                <a:chExt cx="504056" cy="288032"/>
              </a:xfrm>
            </p:grpSpPr>
            <p:sp>
              <p:nvSpPr>
                <p:cNvPr id="64" name="Oval 63"/>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1"/>
                  <a:endParaRPr lang="en-US" sz="1700">
                    <a:solidFill>
                      <a:prstClr val="white"/>
                    </a:solidFill>
                  </a:endParaRPr>
                </a:p>
              </p:txBody>
            </p:sp>
            <p:cxnSp>
              <p:nvCxnSpPr>
                <p:cNvPr id="65" name="Straight Connector 64"/>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107435" y="2944023"/>
              <a:ext cx="432048" cy="432048"/>
              <a:chOff x="3754321" y="5166716"/>
              <a:chExt cx="432048" cy="432048"/>
            </a:xfrm>
          </p:grpSpPr>
          <p:sp>
            <p:nvSpPr>
              <p:cNvPr id="60" name="Rectangle 59"/>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1"/>
                <a:endParaRPr lang="en-US" sz="1700">
                  <a:solidFill>
                    <a:prstClr val="white"/>
                  </a:solidFill>
                </a:endParaRPr>
              </a:p>
            </p:txBody>
          </p:sp>
          <p:sp>
            <p:nvSpPr>
              <p:cNvPr id="61" name="Cross 60"/>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1"/>
                <a:endParaRPr lang="en-US" sz="1700">
                  <a:solidFill>
                    <a:prstClr val="white"/>
                  </a:solidFill>
                </a:endParaRPr>
              </a:p>
            </p:txBody>
          </p:sp>
        </p:grpSp>
      </p:grpSp>
      <p:cxnSp>
        <p:nvCxnSpPr>
          <p:cNvPr id="70" name="Straight Arrow Connector 69"/>
          <p:cNvCxnSpPr>
            <a:endCxn id="53" idx="1"/>
          </p:cNvCxnSpPr>
          <p:nvPr/>
        </p:nvCxnSpPr>
        <p:spPr>
          <a:xfrm flipV="1">
            <a:off x="6357948" y="5318700"/>
            <a:ext cx="2217993" cy="11043"/>
          </a:xfrm>
          <a:prstGeom prst="straightConnector1">
            <a:avLst/>
          </a:prstGeom>
          <a:ln w="28575">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smtClean="0"/>
              <a:t>Service Bus Brokered Messaging - Queues</a:t>
            </a:r>
            <a:endParaRPr lang="en-US" dirty="0"/>
          </a:p>
        </p:txBody>
      </p:sp>
      <p:sp>
        <p:nvSpPr>
          <p:cNvPr id="31" name="Rectangle 30"/>
          <p:cNvSpPr/>
          <p:nvPr/>
        </p:nvSpPr>
        <p:spPr>
          <a:xfrm>
            <a:off x="1793068" y="5015546"/>
            <a:ext cx="959857"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70" tIns="38084" rIns="76170" bIns="38084" rtlCol="0" anchor="ctr"/>
          <a:lstStyle/>
          <a:p>
            <a:pPr algn="ctr" defTabSz="914111"/>
            <a:r>
              <a:rPr lang="sv-SE" sz="1700" dirty="0" err="1">
                <a:solidFill>
                  <a:prstClr val="white"/>
                </a:solidFill>
              </a:rPr>
              <a:t>Client</a:t>
            </a:r>
            <a:endParaRPr lang="en-US" sz="1700" dirty="0">
              <a:solidFill>
                <a:prstClr val="white"/>
              </a:solidFill>
            </a:endParaRPr>
          </a:p>
        </p:txBody>
      </p:sp>
      <p:sp>
        <p:nvSpPr>
          <p:cNvPr id="32" name="Cloud Callout 31"/>
          <p:cNvSpPr/>
          <p:nvPr/>
        </p:nvSpPr>
        <p:spPr>
          <a:xfrm>
            <a:off x="2812916" y="2462057"/>
            <a:ext cx="2409277" cy="1560173"/>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6170" tIns="38084" rIns="76170" bIns="38084" rtlCol="0" anchor="ctr"/>
          <a:lstStyle/>
          <a:p>
            <a:pPr algn="ctr" defTabSz="914111"/>
            <a:endParaRPr lang="en-US" sz="1700">
              <a:solidFill>
                <a:prstClr val="white"/>
              </a:solidFill>
            </a:endParaRPr>
          </a:p>
        </p:txBody>
      </p:sp>
      <p:sp>
        <p:nvSpPr>
          <p:cNvPr id="33" name="Rectangle 32"/>
          <p:cNvSpPr/>
          <p:nvPr/>
        </p:nvSpPr>
        <p:spPr>
          <a:xfrm>
            <a:off x="1493112" y="3002117"/>
            <a:ext cx="1139830" cy="66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170" tIns="38084" rIns="76170" bIns="38084" rtlCol="0" anchor="ctr"/>
          <a:lstStyle/>
          <a:p>
            <a:pPr algn="ctr" defTabSz="914111"/>
            <a:endParaRPr lang="en-US" sz="1700">
              <a:solidFill>
                <a:prstClr val="white"/>
              </a:solidFill>
            </a:endParaRPr>
          </a:p>
        </p:txBody>
      </p:sp>
      <p:cxnSp>
        <p:nvCxnSpPr>
          <p:cNvPr id="34" name="Curved Connector 33"/>
          <p:cNvCxnSpPr/>
          <p:nvPr/>
        </p:nvCxnSpPr>
        <p:spPr>
          <a:xfrm rot="5400000" flipH="1" flipV="1">
            <a:off x="2158396" y="3449508"/>
            <a:ext cx="1563896" cy="1468010"/>
          </a:xfrm>
          <a:prstGeom prst="curvedConnector2">
            <a:avLst/>
          </a:prstGeom>
          <a:ln w="285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9681" y="1311011"/>
            <a:ext cx="9344161" cy="553998"/>
          </a:xfrm>
          <a:prstGeom prst="rect">
            <a:avLst/>
          </a:prstGeom>
          <a:noFill/>
        </p:spPr>
        <p:txBody>
          <a:bodyPr wrap="none" lIns="0" tIns="0" rIns="0" bIns="0" rtlCol="0">
            <a:spAutoFit/>
          </a:bodyPr>
          <a:lstStyle/>
          <a:p>
            <a:pPr defTabSz="913592"/>
            <a:r>
              <a:rPr lang="en-US" sz="3600" dirty="0">
                <a:gradFill>
                  <a:gsLst>
                    <a:gs pos="0">
                      <a:prstClr val="black"/>
                    </a:gs>
                    <a:gs pos="86000">
                      <a:prstClr val="black"/>
                    </a:gs>
                  </a:gsLst>
                  <a:lin ang="5400000" scaled="0"/>
                </a:gradFill>
                <a:latin typeface="Segoe UI Light"/>
              </a:rPr>
              <a:t>Exposing BizTalk services to the cloud as </a:t>
            </a:r>
            <a:r>
              <a:rPr lang="en-US" sz="3600" dirty="0" smtClean="0">
                <a:gradFill>
                  <a:gsLst>
                    <a:gs pos="0">
                      <a:prstClr val="black"/>
                    </a:gs>
                    <a:gs pos="86000">
                      <a:prstClr val="black"/>
                    </a:gs>
                  </a:gsLst>
                  <a:lin ang="5400000" scaled="0"/>
                </a:gradFill>
                <a:latin typeface="Segoe UI Light"/>
              </a:rPr>
              <a:t>Queues</a:t>
            </a:r>
            <a:endParaRPr lang="en-US" sz="3600" dirty="0">
              <a:gradFill>
                <a:gsLst>
                  <a:gs pos="0">
                    <a:prstClr val="black"/>
                  </a:gs>
                  <a:gs pos="86000">
                    <a:prstClr val="black"/>
                  </a:gs>
                </a:gsLst>
                <a:lin ang="5400000" scaled="0"/>
              </a:gradFill>
              <a:latin typeface="Segoe UI Light"/>
            </a:endParaRPr>
          </a:p>
        </p:txBody>
      </p:sp>
      <p:grpSp>
        <p:nvGrpSpPr>
          <p:cNvPr id="39" name="Group 38"/>
          <p:cNvGrpSpPr/>
          <p:nvPr/>
        </p:nvGrpSpPr>
        <p:grpSpPr>
          <a:xfrm>
            <a:off x="3776265" y="3188323"/>
            <a:ext cx="419937" cy="405045"/>
            <a:chOff x="3563888" y="692696"/>
            <a:chExt cx="504056" cy="486054"/>
          </a:xfrm>
        </p:grpSpPr>
        <p:sp>
          <p:nvSpPr>
            <p:cNvPr id="41" name="Rectangle 40"/>
            <p:cNvSpPr/>
            <p:nvPr/>
          </p:nvSpPr>
          <p:spPr>
            <a:xfrm>
              <a:off x="3563888" y="692696"/>
              <a:ext cx="504056"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1"/>
              <a:endParaRPr lang="en-US" sz="1700">
                <a:solidFill>
                  <a:prstClr val="white"/>
                </a:solidFill>
              </a:endParaRPr>
            </a:p>
          </p:txBody>
        </p:sp>
        <p:grpSp>
          <p:nvGrpSpPr>
            <p:cNvPr id="42" name="Group 41"/>
            <p:cNvGrpSpPr/>
            <p:nvPr/>
          </p:nvGrpSpPr>
          <p:grpSpPr>
            <a:xfrm flipV="1">
              <a:off x="3672408" y="849496"/>
              <a:ext cx="297650" cy="185988"/>
              <a:chOff x="6020544" y="2096852"/>
              <a:chExt cx="639688" cy="252028"/>
            </a:xfrm>
          </p:grpSpPr>
          <p:cxnSp>
            <p:nvCxnSpPr>
              <p:cNvPr id="43" name="Elbow Connector 42"/>
              <p:cNvCxnSpPr/>
              <p:nvPr/>
            </p:nvCxnSpPr>
            <p:spPr>
              <a:xfrm>
                <a:off x="6264188" y="2096852"/>
                <a:ext cx="396044" cy="252028"/>
              </a:xfrm>
              <a:prstGeom prst="bentConnector3">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H="1">
                <a:off x="6020544" y="2096852"/>
                <a:ext cx="396044" cy="252028"/>
              </a:xfrm>
              <a:prstGeom prst="bentConnector3">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71" name="Curved Connector 70"/>
          <p:cNvCxnSpPr/>
          <p:nvPr/>
        </p:nvCxnSpPr>
        <p:spPr>
          <a:xfrm rot="16200000" flipV="1">
            <a:off x="4174834" y="3444428"/>
            <a:ext cx="1563896" cy="1468010"/>
          </a:xfrm>
          <a:prstGeom prst="curvedConnector2">
            <a:avLst/>
          </a:prstGeom>
          <a:ln w="285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2559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Cloud and inter-enterprise Connectivity</a:t>
            </a:r>
          </a:p>
        </p:txBody>
      </p:sp>
      <p:sp>
        <p:nvSpPr>
          <p:cNvPr id="5" name="Text Placeholder 4"/>
          <p:cNvSpPr>
            <a:spLocks noGrp="1"/>
          </p:cNvSpPr>
          <p:nvPr>
            <p:ph type="body" sz="quarter" idx="10"/>
          </p:nvPr>
        </p:nvSpPr>
        <p:spPr>
          <a:xfrm>
            <a:off x="519127" y="1447800"/>
            <a:ext cx="11149013" cy="553998"/>
          </a:xfrm>
        </p:spPr>
        <p:txBody>
          <a:bodyPr/>
          <a:lstStyle/>
          <a:p>
            <a:pPr defTabSz="913592"/>
            <a:r>
              <a:rPr lang="en-US" dirty="0">
                <a:gradFill>
                  <a:gsLst>
                    <a:gs pos="0">
                      <a:prstClr val="black"/>
                    </a:gs>
                    <a:gs pos="86000">
                      <a:prstClr val="black"/>
                    </a:gs>
                  </a:gsLst>
                  <a:lin ang="5400000" scaled="0"/>
                </a:gradFill>
                <a:latin typeface="Segoe UI Light"/>
              </a:rPr>
              <a:t>Exposing BizTalk services to the cloud as Queues</a:t>
            </a:r>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67814"/>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smtClean="0"/>
              <a:t>Sometimes connected clients</a:t>
            </a:r>
            <a:endParaRPr lang="sv-SE" dirty="0"/>
          </a:p>
        </p:txBody>
      </p:sp>
      <p:sp>
        <p:nvSpPr>
          <p:cNvPr id="21" name="Rectangle 20"/>
          <p:cNvSpPr/>
          <p:nvPr/>
        </p:nvSpPr>
        <p:spPr>
          <a:xfrm>
            <a:off x="3041330" y="4821050"/>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System</a:t>
            </a:r>
            <a:endParaRPr lang="en-US" dirty="0"/>
          </a:p>
        </p:txBody>
      </p:sp>
      <p:sp>
        <p:nvSpPr>
          <p:cNvPr id="26" name="Rectangle 25"/>
          <p:cNvSpPr/>
          <p:nvPr/>
        </p:nvSpPr>
        <p:spPr>
          <a:xfrm>
            <a:off x="472865" y="2106877"/>
            <a:ext cx="13681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5" name="Cloud Callout 44"/>
          <p:cNvSpPr/>
          <p:nvPr/>
        </p:nvSpPr>
        <p:spPr>
          <a:xfrm>
            <a:off x="4265465" y="1566817"/>
            <a:ext cx="2891886" cy="1872208"/>
          </a:xfrm>
          <a:prstGeom prst="cloudCallout">
            <a:avLst>
              <a:gd name="adj1" fmla="val -100448"/>
              <a:gd name="adj2" fmla="val 131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6" name="Rectangle 45"/>
          <p:cNvSpPr/>
          <p:nvPr/>
        </p:nvSpPr>
        <p:spPr>
          <a:xfrm>
            <a:off x="2681289" y="2214889"/>
            <a:ext cx="13681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7" name="Rectangle 46"/>
          <p:cNvSpPr/>
          <p:nvPr/>
        </p:nvSpPr>
        <p:spPr>
          <a:xfrm>
            <a:off x="5057568" y="2070873"/>
            <a:ext cx="1226671" cy="864096"/>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48" name="TextBox 47"/>
          <p:cNvSpPr txBox="1"/>
          <p:nvPr/>
        </p:nvSpPr>
        <p:spPr>
          <a:xfrm>
            <a:off x="5063076" y="2070873"/>
            <a:ext cx="875095" cy="374477"/>
          </a:xfrm>
          <a:prstGeom prst="rect">
            <a:avLst/>
          </a:prstGeom>
          <a:noFill/>
        </p:spPr>
        <p:txBody>
          <a:bodyPr wrap="none" lIns="91289" tIns="45645" rIns="91289" bIns="45645" rtlCol="0">
            <a:spAutoFit/>
          </a:bodyPr>
          <a:lstStyle/>
          <a:p>
            <a:r>
              <a:rPr lang="sv-SE" dirty="0" err="1" smtClean="0"/>
              <a:t>Queue</a:t>
            </a:r>
            <a:endParaRPr lang="en-US" dirty="0"/>
          </a:p>
        </p:txBody>
      </p:sp>
      <p:cxnSp>
        <p:nvCxnSpPr>
          <p:cNvPr id="49" name="Curved Connector 48"/>
          <p:cNvCxnSpPr/>
          <p:nvPr/>
        </p:nvCxnSpPr>
        <p:spPr>
          <a:xfrm rot="5400000" flipH="1" flipV="1">
            <a:off x="3560092" y="2699773"/>
            <a:ext cx="1876675" cy="1762071"/>
          </a:xfrm>
          <a:prstGeom prst="curved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a:off x="5926722" y="2637427"/>
            <a:ext cx="1876675" cy="1762071"/>
          </a:xfrm>
          <a:prstGeom prst="curvedConnector2">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V="1">
            <a:off x="5345585" y="2466917"/>
            <a:ext cx="639688" cy="252028"/>
            <a:chOff x="6020544" y="2096852"/>
            <a:chExt cx="639688" cy="252028"/>
          </a:xfrm>
        </p:grpSpPr>
        <p:cxnSp>
          <p:nvCxnSpPr>
            <p:cNvPr id="52" name="Elbow Connector 51"/>
            <p:cNvCxnSpPr/>
            <p:nvPr/>
          </p:nvCxnSpPr>
          <p:spPr>
            <a:xfrm>
              <a:off x="6264188"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6020544" y="2096852"/>
              <a:ext cx="396044" cy="252028"/>
            </a:xfrm>
            <a:prstGeom prst="bentConnector3">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7227318" y="4821050"/>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err="1" smtClean="0"/>
              <a:t>Client</a:t>
            </a:r>
            <a:endParaRPr lang="en-US" dirty="0"/>
          </a:p>
        </p:txBody>
      </p:sp>
    </p:spTree>
    <p:extLst>
      <p:ext uri="{BB962C8B-B14F-4D97-AF65-F5344CB8AC3E}">
        <p14:creationId xmlns:p14="http://schemas.microsoft.com/office/powerpoint/2010/main" val="1081249251"/>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Integration Needs</a:t>
            </a:r>
            <a:endParaRPr lang="en-US" dirty="0"/>
          </a:p>
        </p:txBody>
      </p:sp>
      <p:grpSp>
        <p:nvGrpSpPr>
          <p:cNvPr id="4126" name="Group 4125"/>
          <p:cNvGrpSpPr/>
          <p:nvPr/>
        </p:nvGrpSpPr>
        <p:grpSpPr>
          <a:xfrm>
            <a:off x="7163365" y="2728234"/>
            <a:ext cx="1995589" cy="1822173"/>
            <a:chOff x="437322" y="2382890"/>
            <a:chExt cx="2395331" cy="2186608"/>
          </a:xfrm>
        </p:grpSpPr>
        <p:sp>
          <p:nvSpPr>
            <p:cNvPr id="3" name="Oval 2"/>
            <p:cNvSpPr/>
            <p:nvPr/>
          </p:nvSpPr>
          <p:spPr bwMode="auto">
            <a:xfrm>
              <a:off x="437322" y="2382890"/>
              <a:ext cx="2395331" cy="2186608"/>
            </a:xfrm>
            <a:prstGeom prst="ellipse">
              <a:avLst/>
            </a:prstGeom>
            <a:solidFill>
              <a:schemeClr val="accent1"/>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pic>
          <p:nvPicPr>
            <p:cNvPr id="33" name="Picture 19" descr="\\eventsql\dvd\Online_ART\DVD_ART35\Artwork_Imagery\Hardware Photos\OEM HW\SERVERS\Unisys ES7000 Orion 560 Server.png"/>
            <p:cNvPicPr>
              <a:picLocks noChangeAspect="1" noChangeArrowheads="1"/>
            </p:cNvPicPr>
            <p:nvPr/>
          </p:nvPicPr>
          <p:blipFill>
            <a:blip r:embed="rId2" cstate="print"/>
            <a:srcRect/>
            <a:stretch>
              <a:fillRect/>
            </a:stretch>
          </p:blipFill>
          <p:spPr bwMode="auto">
            <a:xfrm>
              <a:off x="1276839" y="3011556"/>
              <a:ext cx="716295" cy="929275"/>
            </a:xfrm>
            <a:prstGeom prst="rect">
              <a:avLst/>
            </a:prstGeom>
            <a:noFill/>
          </p:spPr>
        </p:pic>
      </p:grpSp>
      <p:grpSp>
        <p:nvGrpSpPr>
          <p:cNvPr id="4105" name="Group 4104"/>
          <p:cNvGrpSpPr/>
          <p:nvPr/>
        </p:nvGrpSpPr>
        <p:grpSpPr>
          <a:xfrm>
            <a:off x="6592624" y="2207105"/>
            <a:ext cx="3137036" cy="2864428"/>
            <a:chOff x="10718450" y="4569498"/>
            <a:chExt cx="3765424" cy="3437314"/>
          </a:xfrm>
        </p:grpSpPr>
        <p:sp>
          <p:nvSpPr>
            <p:cNvPr id="35" name="Oval 34"/>
            <p:cNvSpPr/>
            <p:nvPr/>
          </p:nvSpPr>
          <p:spPr bwMode="auto">
            <a:xfrm>
              <a:off x="10718450" y="4569498"/>
              <a:ext cx="3765424" cy="3437314"/>
            </a:xfrm>
            <a:prstGeom prst="ellipse">
              <a:avLst/>
            </a:prstGeom>
            <a:solidFill>
              <a:schemeClr val="accent1">
                <a:alpha val="80000"/>
              </a:schemeClr>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sp>
          <p:nvSpPr>
            <p:cNvPr id="34" name="Oval 33"/>
            <p:cNvSpPr/>
            <p:nvPr/>
          </p:nvSpPr>
          <p:spPr bwMode="auto">
            <a:xfrm>
              <a:off x="11403497" y="5194851"/>
              <a:ext cx="2395331" cy="2186608"/>
            </a:xfrm>
            <a:prstGeom prst="ellipse">
              <a:avLst/>
            </a:prstGeom>
            <a:solidFill>
              <a:schemeClr val="accent1"/>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4565" y="4782558"/>
              <a:ext cx="924054" cy="924054"/>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696" y="5974226"/>
              <a:ext cx="924054" cy="924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4989" y="5980855"/>
              <a:ext cx="535088" cy="535088"/>
            </a:xfrm>
            <a:prstGeom prst="rect">
              <a:avLst/>
            </a:prstGeom>
          </p:spPr>
        </p:pic>
        <p:cxnSp>
          <p:nvCxnSpPr>
            <p:cNvPr id="8" name="Straight Arrow Connector 7"/>
            <p:cNvCxnSpPr/>
            <p:nvPr/>
          </p:nvCxnSpPr>
          <p:spPr>
            <a:xfrm flipH="1" flipV="1">
              <a:off x="12950690" y="6288155"/>
              <a:ext cx="685798" cy="8863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2056166" y="5509588"/>
              <a:ext cx="278823" cy="37474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1986592" y="6515943"/>
              <a:ext cx="351973" cy="30811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148" y="6645963"/>
              <a:ext cx="924054" cy="924054"/>
            </a:xfrm>
            <a:prstGeom prst="rect">
              <a:avLst/>
            </a:prstGeom>
          </p:spPr>
        </p:pic>
      </p:grpSp>
      <p:grpSp>
        <p:nvGrpSpPr>
          <p:cNvPr id="4104" name="Group 4103"/>
          <p:cNvGrpSpPr/>
          <p:nvPr/>
        </p:nvGrpSpPr>
        <p:grpSpPr>
          <a:xfrm>
            <a:off x="6013975" y="1664017"/>
            <a:ext cx="4296622" cy="3923247"/>
            <a:chOff x="4840918" y="1580259"/>
            <a:chExt cx="5157290" cy="4707896"/>
          </a:xfrm>
        </p:grpSpPr>
        <p:sp>
          <p:nvSpPr>
            <p:cNvPr id="56" name="Oval 55"/>
            <p:cNvSpPr/>
            <p:nvPr/>
          </p:nvSpPr>
          <p:spPr bwMode="auto">
            <a:xfrm>
              <a:off x="4840918" y="1580259"/>
              <a:ext cx="5157290" cy="4707896"/>
            </a:xfrm>
            <a:prstGeom prst="ellipse">
              <a:avLst/>
            </a:prstGeom>
            <a:solidFill>
              <a:schemeClr val="accent1">
                <a:alpha val="80000"/>
              </a:schemeClr>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pic>
          <p:nvPicPr>
            <p:cNvPr id="38" name="Picture 74" descr="Server"/>
            <p:cNvPicPr>
              <a:picLocks noChangeAspect="1" noChangeArrowheads="1"/>
            </p:cNvPicPr>
            <p:nvPr/>
          </p:nvPicPr>
          <p:blipFill>
            <a:blip r:embed="rId5" cstate="screen"/>
            <a:srcRect/>
            <a:stretch>
              <a:fillRect/>
            </a:stretch>
          </p:blipFill>
          <p:spPr bwMode="auto">
            <a:xfrm>
              <a:off x="7130555" y="2579998"/>
              <a:ext cx="578015" cy="896196"/>
            </a:xfrm>
            <a:prstGeom prst="rect">
              <a:avLst/>
            </a:prstGeom>
            <a:noFill/>
            <a:ln w="9525">
              <a:noFill/>
              <a:miter lim="800000"/>
              <a:headEnd/>
              <a:tailEnd/>
            </a:ln>
          </p:spPr>
        </p:pic>
        <p:pic>
          <p:nvPicPr>
            <p:cNvPr id="57" name="Picture 74" descr="Server"/>
            <p:cNvPicPr>
              <a:picLocks noChangeAspect="1" noChangeArrowheads="1"/>
            </p:cNvPicPr>
            <p:nvPr/>
          </p:nvPicPr>
          <p:blipFill>
            <a:blip r:embed="rId5" cstate="screen"/>
            <a:srcRect/>
            <a:stretch>
              <a:fillRect/>
            </a:stretch>
          </p:blipFill>
          <p:spPr bwMode="auto">
            <a:xfrm>
              <a:off x="6159834" y="3940831"/>
              <a:ext cx="578015" cy="896196"/>
            </a:xfrm>
            <a:prstGeom prst="rect">
              <a:avLst/>
            </a:prstGeom>
            <a:noFill/>
            <a:ln w="9525">
              <a:noFill/>
              <a:miter lim="800000"/>
              <a:headEnd/>
              <a:tailEnd/>
            </a:ln>
          </p:spPr>
        </p:pic>
        <p:pic>
          <p:nvPicPr>
            <p:cNvPr id="58" name="Picture 74" descr="Server"/>
            <p:cNvPicPr>
              <a:picLocks noChangeAspect="1" noChangeArrowheads="1"/>
            </p:cNvPicPr>
            <p:nvPr/>
          </p:nvPicPr>
          <p:blipFill>
            <a:blip r:embed="rId5" cstate="screen"/>
            <a:srcRect/>
            <a:stretch>
              <a:fillRect/>
            </a:stretch>
          </p:blipFill>
          <p:spPr bwMode="auto">
            <a:xfrm>
              <a:off x="8031705" y="3940831"/>
              <a:ext cx="578015" cy="896196"/>
            </a:xfrm>
            <a:prstGeom prst="rect">
              <a:avLst/>
            </a:prstGeom>
            <a:noFill/>
            <a:ln w="9525">
              <a:noFill/>
              <a:miter lim="800000"/>
              <a:headEnd/>
              <a:tailEnd/>
            </a:ln>
          </p:spPr>
        </p:pic>
        <p:cxnSp>
          <p:nvCxnSpPr>
            <p:cNvPr id="60" name="Straight Arrow Connector 59"/>
            <p:cNvCxnSpPr/>
            <p:nvPr/>
          </p:nvCxnSpPr>
          <p:spPr>
            <a:xfrm flipH="1" flipV="1">
              <a:off x="7603442" y="3407806"/>
              <a:ext cx="526767" cy="526401"/>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867172" y="4388929"/>
              <a:ext cx="999653" cy="1"/>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737849" y="3476194"/>
              <a:ext cx="392707" cy="46463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8" name="Picture 74" descr="Server"/>
            <p:cNvPicPr>
              <a:picLocks noChangeAspect="1" noChangeArrowheads="1"/>
            </p:cNvPicPr>
            <p:nvPr/>
          </p:nvPicPr>
          <p:blipFill>
            <a:blip r:embed="rId5" cstate="screen"/>
            <a:srcRect/>
            <a:stretch>
              <a:fillRect/>
            </a:stretch>
          </p:blipFill>
          <p:spPr bwMode="auto">
            <a:xfrm>
              <a:off x="5812850" y="2579998"/>
              <a:ext cx="578015" cy="896196"/>
            </a:xfrm>
            <a:prstGeom prst="rect">
              <a:avLst/>
            </a:prstGeom>
            <a:noFill/>
            <a:ln w="9525">
              <a:noFill/>
              <a:miter lim="800000"/>
              <a:headEnd/>
              <a:tailEnd/>
            </a:ln>
          </p:spPr>
        </p:pic>
        <p:pic>
          <p:nvPicPr>
            <p:cNvPr id="69" name="Picture 74" descr="Server"/>
            <p:cNvPicPr>
              <a:picLocks noChangeAspect="1" noChangeArrowheads="1"/>
            </p:cNvPicPr>
            <p:nvPr/>
          </p:nvPicPr>
          <p:blipFill>
            <a:blip r:embed="rId5" cstate="screen"/>
            <a:srcRect/>
            <a:stretch>
              <a:fillRect/>
            </a:stretch>
          </p:blipFill>
          <p:spPr bwMode="auto">
            <a:xfrm>
              <a:off x="8487362" y="2557608"/>
              <a:ext cx="578015" cy="896196"/>
            </a:xfrm>
            <a:prstGeom prst="rect">
              <a:avLst/>
            </a:prstGeom>
            <a:noFill/>
            <a:ln w="9525">
              <a:noFill/>
              <a:miter lim="800000"/>
              <a:headEnd/>
              <a:tailEnd/>
            </a:ln>
          </p:spPr>
        </p:pic>
        <p:pic>
          <p:nvPicPr>
            <p:cNvPr id="70" name="Picture 74" descr="Server"/>
            <p:cNvPicPr>
              <a:picLocks noChangeAspect="1" noChangeArrowheads="1"/>
            </p:cNvPicPr>
            <p:nvPr/>
          </p:nvPicPr>
          <p:blipFill>
            <a:blip r:embed="rId5" cstate="screen"/>
            <a:srcRect/>
            <a:stretch>
              <a:fillRect/>
            </a:stretch>
          </p:blipFill>
          <p:spPr bwMode="auto">
            <a:xfrm>
              <a:off x="7130556" y="4988141"/>
              <a:ext cx="578015" cy="896196"/>
            </a:xfrm>
            <a:prstGeom prst="rect">
              <a:avLst/>
            </a:prstGeom>
            <a:noFill/>
            <a:ln w="9525">
              <a:noFill/>
              <a:miter lim="800000"/>
              <a:headEnd/>
              <a:tailEnd/>
            </a:ln>
          </p:spPr>
        </p:pic>
        <p:cxnSp>
          <p:nvCxnSpPr>
            <p:cNvPr id="71" name="Straight Arrow Connector 70"/>
            <p:cNvCxnSpPr/>
            <p:nvPr/>
          </p:nvCxnSpPr>
          <p:spPr>
            <a:xfrm>
              <a:off x="6541495" y="4853568"/>
              <a:ext cx="392707" cy="34128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7866825" y="3022743"/>
              <a:ext cx="424183" cy="535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101858" y="3577309"/>
              <a:ext cx="289007" cy="363522"/>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513448" y="3015645"/>
              <a:ext cx="483700" cy="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8487362" y="3561991"/>
              <a:ext cx="212092" cy="294392"/>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3" name="Group 4112"/>
          <p:cNvGrpSpPr/>
          <p:nvPr/>
        </p:nvGrpSpPr>
        <p:grpSpPr>
          <a:xfrm>
            <a:off x="6013975" y="1650378"/>
            <a:ext cx="4296622" cy="3950525"/>
            <a:chOff x="4973439" y="1441110"/>
            <a:chExt cx="5157290" cy="4740630"/>
          </a:xfrm>
        </p:grpSpPr>
        <p:sp>
          <p:nvSpPr>
            <p:cNvPr id="83" name="Oval 82"/>
            <p:cNvSpPr/>
            <p:nvPr/>
          </p:nvSpPr>
          <p:spPr bwMode="auto">
            <a:xfrm>
              <a:off x="4973439" y="1441110"/>
              <a:ext cx="5157290" cy="4707896"/>
            </a:xfrm>
            <a:prstGeom prst="ellipse">
              <a:avLst/>
            </a:prstGeom>
            <a:solidFill>
              <a:schemeClr val="accent1">
                <a:alpha val="80000"/>
              </a:schemeClr>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pic>
          <p:nvPicPr>
            <p:cNvPr id="84" name="Picture 74" descr="Server"/>
            <p:cNvPicPr>
              <a:picLocks noChangeAspect="1" noChangeArrowheads="1"/>
            </p:cNvPicPr>
            <p:nvPr/>
          </p:nvPicPr>
          <p:blipFill>
            <a:blip r:embed="rId5" cstate="screen"/>
            <a:srcRect/>
            <a:stretch>
              <a:fillRect/>
            </a:stretch>
          </p:blipFill>
          <p:spPr bwMode="auto">
            <a:xfrm>
              <a:off x="7263077" y="1522263"/>
              <a:ext cx="578015" cy="896196"/>
            </a:xfrm>
            <a:prstGeom prst="rect">
              <a:avLst/>
            </a:prstGeom>
            <a:noFill/>
            <a:ln w="9525">
              <a:noFill/>
              <a:miter lim="800000"/>
              <a:headEnd/>
              <a:tailEnd/>
            </a:ln>
          </p:spPr>
        </p:pic>
        <p:pic>
          <p:nvPicPr>
            <p:cNvPr id="85" name="Picture 74" descr="Server"/>
            <p:cNvPicPr>
              <a:picLocks noChangeAspect="1" noChangeArrowheads="1"/>
            </p:cNvPicPr>
            <p:nvPr/>
          </p:nvPicPr>
          <p:blipFill>
            <a:blip r:embed="rId5" cstate="screen"/>
            <a:srcRect/>
            <a:stretch>
              <a:fillRect/>
            </a:stretch>
          </p:blipFill>
          <p:spPr bwMode="auto">
            <a:xfrm>
              <a:off x="5648083" y="4486182"/>
              <a:ext cx="578015" cy="896196"/>
            </a:xfrm>
            <a:prstGeom prst="rect">
              <a:avLst/>
            </a:prstGeom>
            <a:noFill/>
            <a:ln w="9525">
              <a:noFill/>
              <a:miter lim="800000"/>
              <a:headEnd/>
              <a:tailEnd/>
            </a:ln>
          </p:spPr>
        </p:pic>
        <p:pic>
          <p:nvPicPr>
            <p:cNvPr id="86" name="Picture 74" descr="Server"/>
            <p:cNvPicPr>
              <a:picLocks noChangeAspect="1" noChangeArrowheads="1"/>
            </p:cNvPicPr>
            <p:nvPr/>
          </p:nvPicPr>
          <p:blipFill>
            <a:blip r:embed="rId5" cstate="screen"/>
            <a:srcRect/>
            <a:stretch>
              <a:fillRect/>
            </a:stretch>
          </p:blipFill>
          <p:spPr bwMode="auto">
            <a:xfrm>
              <a:off x="8979236" y="4486182"/>
              <a:ext cx="578015" cy="896196"/>
            </a:xfrm>
            <a:prstGeom prst="rect">
              <a:avLst/>
            </a:prstGeom>
            <a:noFill/>
            <a:ln w="9525">
              <a:noFill/>
              <a:miter lim="800000"/>
              <a:headEnd/>
              <a:tailEnd/>
            </a:ln>
          </p:spPr>
        </p:pic>
        <p:pic>
          <p:nvPicPr>
            <p:cNvPr id="90" name="Picture 74" descr="Server"/>
            <p:cNvPicPr>
              <a:picLocks noChangeAspect="1" noChangeArrowheads="1"/>
            </p:cNvPicPr>
            <p:nvPr/>
          </p:nvPicPr>
          <p:blipFill>
            <a:blip r:embed="rId5" cstate="screen"/>
            <a:srcRect/>
            <a:stretch>
              <a:fillRect/>
            </a:stretch>
          </p:blipFill>
          <p:spPr bwMode="auto">
            <a:xfrm>
              <a:off x="5498111" y="2418459"/>
              <a:ext cx="578015" cy="896196"/>
            </a:xfrm>
            <a:prstGeom prst="rect">
              <a:avLst/>
            </a:prstGeom>
            <a:noFill/>
            <a:ln w="9525">
              <a:noFill/>
              <a:miter lim="800000"/>
              <a:headEnd/>
              <a:tailEnd/>
            </a:ln>
          </p:spPr>
        </p:pic>
        <p:pic>
          <p:nvPicPr>
            <p:cNvPr id="91" name="Picture 74" descr="Server"/>
            <p:cNvPicPr>
              <a:picLocks noChangeAspect="1" noChangeArrowheads="1"/>
            </p:cNvPicPr>
            <p:nvPr/>
          </p:nvPicPr>
          <p:blipFill>
            <a:blip r:embed="rId5" cstate="screen"/>
            <a:srcRect/>
            <a:stretch>
              <a:fillRect/>
            </a:stretch>
          </p:blipFill>
          <p:spPr bwMode="auto">
            <a:xfrm>
              <a:off x="8979235" y="2418459"/>
              <a:ext cx="578015" cy="896196"/>
            </a:xfrm>
            <a:prstGeom prst="rect">
              <a:avLst/>
            </a:prstGeom>
            <a:noFill/>
            <a:ln w="9525">
              <a:noFill/>
              <a:miter lim="800000"/>
              <a:headEnd/>
              <a:tailEnd/>
            </a:ln>
          </p:spPr>
        </p:pic>
        <p:pic>
          <p:nvPicPr>
            <p:cNvPr id="92" name="Picture 74" descr="Server"/>
            <p:cNvPicPr>
              <a:picLocks noChangeAspect="1" noChangeArrowheads="1"/>
            </p:cNvPicPr>
            <p:nvPr/>
          </p:nvPicPr>
          <p:blipFill>
            <a:blip r:embed="rId5" cstate="screen"/>
            <a:srcRect/>
            <a:stretch>
              <a:fillRect/>
            </a:stretch>
          </p:blipFill>
          <p:spPr bwMode="auto">
            <a:xfrm>
              <a:off x="7332651" y="5285544"/>
              <a:ext cx="578015" cy="896196"/>
            </a:xfrm>
            <a:prstGeom prst="rect">
              <a:avLst/>
            </a:prstGeom>
            <a:noFill/>
            <a:ln w="9525">
              <a:noFill/>
              <a:miter lim="800000"/>
              <a:headEnd/>
              <a:tailEnd/>
            </a:ln>
          </p:spPr>
        </p:pic>
        <p:pic>
          <p:nvPicPr>
            <p:cNvPr id="100" name="Picture 62" descr="BizTalk"/>
            <p:cNvPicPr>
              <a:picLocks noChangeAspect="1" noChangeArrowheads="1"/>
            </p:cNvPicPr>
            <p:nvPr/>
          </p:nvPicPr>
          <p:blipFill>
            <a:blip r:embed="rId6" cstate="screen"/>
            <a:srcRect/>
            <a:stretch>
              <a:fillRect/>
            </a:stretch>
          </p:blipFill>
          <p:spPr bwMode="auto">
            <a:xfrm>
              <a:off x="7103168" y="3183767"/>
              <a:ext cx="897832" cy="1394860"/>
            </a:xfrm>
            <a:prstGeom prst="rect">
              <a:avLst/>
            </a:prstGeom>
            <a:noFill/>
            <a:ln w="9525">
              <a:noFill/>
              <a:miter lim="800000"/>
              <a:headEnd/>
              <a:tailEnd/>
            </a:ln>
            <a:effectLst>
              <a:glow rad="139700">
                <a:schemeClr val="accent6">
                  <a:satMod val="175000"/>
                  <a:alpha val="40000"/>
                </a:schemeClr>
              </a:glow>
            </a:effectLst>
          </p:spPr>
        </p:pic>
        <p:cxnSp>
          <p:nvCxnSpPr>
            <p:cNvPr id="101" name="Straight Arrow Connector 100"/>
            <p:cNvCxnSpPr/>
            <p:nvPr/>
          </p:nvCxnSpPr>
          <p:spPr>
            <a:xfrm>
              <a:off x="7552084" y="2458215"/>
              <a:ext cx="0" cy="59309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7552084" y="4697804"/>
              <a:ext cx="0" cy="59309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6329571" y="4263887"/>
              <a:ext cx="598003" cy="43391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8239539" y="3069411"/>
              <a:ext cx="596348" cy="40678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8309112" y="4248224"/>
              <a:ext cx="526774" cy="434944"/>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329571" y="3069411"/>
              <a:ext cx="510210" cy="43831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23" name="Group 4122"/>
          <p:cNvGrpSpPr/>
          <p:nvPr/>
        </p:nvGrpSpPr>
        <p:grpSpPr>
          <a:xfrm>
            <a:off x="6013975" y="1644567"/>
            <a:ext cx="4296622" cy="3923247"/>
            <a:chOff x="5380944" y="1408443"/>
            <a:chExt cx="5157290" cy="4707896"/>
          </a:xfrm>
        </p:grpSpPr>
        <p:sp>
          <p:nvSpPr>
            <p:cNvPr id="117" name="Oval 116"/>
            <p:cNvSpPr/>
            <p:nvPr/>
          </p:nvSpPr>
          <p:spPr bwMode="auto">
            <a:xfrm>
              <a:off x="5380944" y="1408443"/>
              <a:ext cx="5157290" cy="4707896"/>
            </a:xfrm>
            <a:prstGeom prst="ellipse">
              <a:avLst/>
            </a:prstGeom>
            <a:solidFill>
              <a:schemeClr val="accent1">
                <a:alpha val="80000"/>
              </a:schemeClr>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pic>
          <p:nvPicPr>
            <p:cNvPr id="118" name="Picture 74" descr="Server"/>
            <p:cNvPicPr>
              <a:picLocks noChangeAspect="1" noChangeArrowheads="1"/>
            </p:cNvPicPr>
            <p:nvPr/>
          </p:nvPicPr>
          <p:blipFill>
            <a:blip r:embed="rId5" cstate="screen"/>
            <a:srcRect/>
            <a:stretch>
              <a:fillRect/>
            </a:stretch>
          </p:blipFill>
          <p:spPr bwMode="auto">
            <a:xfrm>
              <a:off x="7624091" y="1769219"/>
              <a:ext cx="578015" cy="896196"/>
            </a:xfrm>
            <a:prstGeom prst="rect">
              <a:avLst/>
            </a:prstGeom>
            <a:noFill/>
            <a:ln w="9525">
              <a:noFill/>
              <a:miter lim="800000"/>
              <a:headEnd/>
              <a:tailEnd/>
            </a:ln>
          </p:spPr>
        </p:pic>
        <p:pic>
          <p:nvPicPr>
            <p:cNvPr id="121" name="Picture 74" descr="Server"/>
            <p:cNvPicPr>
              <a:picLocks noChangeAspect="1" noChangeArrowheads="1"/>
            </p:cNvPicPr>
            <p:nvPr/>
          </p:nvPicPr>
          <p:blipFill>
            <a:blip r:embed="rId5" cstate="screen"/>
            <a:srcRect/>
            <a:stretch>
              <a:fillRect/>
            </a:stretch>
          </p:blipFill>
          <p:spPr bwMode="auto">
            <a:xfrm>
              <a:off x="6633603" y="1769219"/>
              <a:ext cx="578015" cy="896196"/>
            </a:xfrm>
            <a:prstGeom prst="rect">
              <a:avLst/>
            </a:prstGeom>
            <a:noFill/>
            <a:ln w="9525">
              <a:noFill/>
              <a:miter lim="800000"/>
              <a:headEnd/>
              <a:tailEnd/>
            </a:ln>
          </p:spPr>
        </p:pic>
        <p:pic>
          <p:nvPicPr>
            <p:cNvPr id="122" name="Picture 74" descr="Server"/>
            <p:cNvPicPr>
              <a:picLocks noChangeAspect="1" noChangeArrowheads="1"/>
            </p:cNvPicPr>
            <p:nvPr/>
          </p:nvPicPr>
          <p:blipFill>
            <a:blip r:embed="rId5" cstate="screen"/>
            <a:srcRect/>
            <a:stretch>
              <a:fillRect/>
            </a:stretch>
          </p:blipFill>
          <p:spPr bwMode="auto">
            <a:xfrm>
              <a:off x="8614580" y="1769219"/>
              <a:ext cx="578015" cy="896196"/>
            </a:xfrm>
            <a:prstGeom prst="rect">
              <a:avLst/>
            </a:prstGeom>
            <a:noFill/>
            <a:ln w="9525">
              <a:noFill/>
              <a:miter lim="800000"/>
              <a:headEnd/>
              <a:tailEnd/>
            </a:ln>
          </p:spPr>
        </p:pic>
        <p:pic>
          <p:nvPicPr>
            <p:cNvPr id="124" name="Picture 62" descr="BizTalk"/>
            <p:cNvPicPr>
              <a:picLocks noChangeAspect="1" noChangeArrowheads="1"/>
            </p:cNvPicPr>
            <p:nvPr/>
          </p:nvPicPr>
          <p:blipFill>
            <a:blip r:embed="rId6" cstate="screen"/>
            <a:srcRect/>
            <a:stretch>
              <a:fillRect/>
            </a:stretch>
          </p:blipFill>
          <p:spPr bwMode="auto">
            <a:xfrm>
              <a:off x="9522353" y="3048054"/>
              <a:ext cx="737924" cy="1146429"/>
            </a:xfrm>
            <a:prstGeom prst="rect">
              <a:avLst/>
            </a:prstGeom>
            <a:noFill/>
            <a:ln w="9525">
              <a:noFill/>
              <a:miter lim="800000"/>
              <a:headEnd/>
              <a:tailEnd/>
            </a:ln>
            <a:effectLst>
              <a:glow rad="139700">
                <a:schemeClr val="accent6">
                  <a:satMod val="175000"/>
                  <a:alpha val="40000"/>
                </a:schemeClr>
              </a:glow>
            </a:effectLst>
          </p:spPr>
        </p:pic>
        <p:cxnSp>
          <p:nvCxnSpPr>
            <p:cNvPr id="4115" name="Straight Connector 4114"/>
            <p:cNvCxnSpPr>
              <a:stCxn id="124" idx="1"/>
            </p:cNvCxnSpPr>
            <p:nvPr/>
          </p:nvCxnSpPr>
          <p:spPr>
            <a:xfrm flipH="1" flipV="1">
              <a:off x="6055360" y="3621268"/>
              <a:ext cx="3466993"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5730" y="3621268"/>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476218" y="3606340"/>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466706" y="3616812"/>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457194" y="3627284"/>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1" name="Picture 74" descr="Server"/>
            <p:cNvPicPr>
              <a:picLocks noChangeAspect="1" noChangeArrowheads="1"/>
            </p:cNvPicPr>
            <p:nvPr/>
          </p:nvPicPr>
          <p:blipFill>
            <a:blip r:embed="rId5" cstate="screen"/>
            <a:srcRect/>
            <a:stretch>
              <a:fillRect/>
            </a:stretch>
          </p:blipFill>
          <p:spPr bwMode="auto">
            <a:xfrm>
              <a:off x="7187211" y="4390499"/>
              <a:ext cx="578015" cy="896196"/>
            </a:xfrm>
            <a:prstGeom prst="rect">
              <a:avLst/>
            </a:prstGeom>
            <a:noFill/>
            <a:ln w="9525">
              <a:noFill/>
              <a:miter lim="800000"/>
              <a:headEnd/>
              <a:tailEnd/>
            </a:ln>
          </p:spPr>
        </p:pic>
        <p:pic>
          <p:nvPicPr>
            <p:cNvPr id="132" name="Picture 74" descr="Server"/>
            <p:cNvPicPr>
              <a:picLocks noChangeAspect="1" noChangeArrowheads="1"/>
            </p:cNvPicPr>
            <p:nvPr/>
          </p:nvPicPr>
          <p:blipFill>
            <a:blip r:embed="rId5" cstate="screen"/>
            <a:srcRect/>
            <a:stretch>
              <a:fillRect/>
            </a:stretch>
          </p:blipFill>
          <p:spPr bwMode="auto">
            <a:xfrm>
              <a:off x="6196723" y="4390499"/>
              <a:ext cx="578015" cy="896196"/>
            </a:xfrm>
            <a:prstGeom prst="rect">
              <a:avLst/>
            </a:prstGeom>
            <a:noFill/>
            <a:ln w="9525">
              <a:noFill/>
              <a:miter lim="800000"/>
              <a:headEnd/>
              <a:tailEnd/>
            </a:ln>
          </p:spPr>
        </p:pic>
        <p:pic>
          <p:nvPicPr>
            <p:cNvPr id="133" name="Picture 74" descr="Server"/>
            <p:cNvPicPr>
              <a:picLocks noChangeAspect="1" noChangeArrowheads="1"/>
            </p:cNvPicPr>
            <p:nvPr/>
          </p:nvPicPr>
          <p:blipFill>
            <a:blip r:embed="rId5" cstate="screen"/>
            <a:srcRect/>
            <a:stretch>
              <a:fillRect/>
            </a:stretch>
          </p:blipFill>
          <p:spPr bwMode="auto">
            <a:xfrm>
              <a:off x="8177700" y="4390499"/>
              <a:ext cx="578015" cy="896196"/>
            </a:xfrm>
            <a:prstGeom prst="rect">
              <a:avLst/>
            </a:prstGeom>
            <a:noFill/>
            <a:ln w="9525">
              <a:noFill/>
              <a:miter lim="800000"/>
              <a:headEnd/>
              <a:tailEnd/>
            </a:ln>
          </p:spPr>
        </p:pic>
        <p:pic>
          <p:nvPicPr>
            <p:cNvPr id="134" name="Picture 74" descr="Server"/>
            <p:cNvPicPr>
              <a:picLocks noChangeAspect="1" noChangeArrowheads="1"/>
            </p:cNvPicPr>
            <p:nvPr/>
          </p:nvPicPr>
          <p:blipFill>
            <a:blip r:embed="rId5" cstate="screen"/>
            <a:srcRect/>
            <a:stretch>
              <a:fillRect/>
            </a:stretch>
          </p:blipFill>
          <p:spPr bwMode="auto">
            <a:xfrm>
              <a:off x="9132740" y="4380339"/>
              <a:ext cx="578015" cy="896196"/>
            </a:xfrm>
            <a:prstGeom prst="rect">
              <a:avLst/>
            </a:prstGeom>
            <a:noFill/>
            <a:ln w="9525">
              <a:noFill/>
              <a:miter lim="800000"/>
              <a:headEnd/>
              <a:tailEnd/>
            </a:ln>
          </p:spPr>
        </p:pic>
        <p:pic>
          <p:nvPicPr>
            <p:cNvPr id="145" name="Picture 144"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6749830" y="2973377"/>
              <a:ext cx="345560" cy="330202"/>
            </a:xfrm>
            <a:prstGeom prst="rect">
              <a:avLst/>
            </a:prstGeom>
            <a:noFill/>
          </p:spPr>
        </p:pic>
        <p:pic>
          <p:nvPicPr>
            <p:cNvPr id="146" name="Picture 145"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7702330" y="2973377"/>
              <a:ext cx="345560" cy="330202"/>
            </a:xfrm>
            <a:prstGeom prst="rect">
              <a:avLst/>
            </a:prstGeom>
            <a:noFill/>
          </p:spPr>
        </p:pic>
        <p:pic>
          <p:nvPicPr>
            <p:cNvPr id="147" name="Picture 146"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8654830" y="2973377"/>
              <a:ext cx="345560" cy="330202"/>
            </a:xfrm>
            <a:prstGeom prst="rect">
              <a:avLst/>
            </a:prstGeom>
            <a:noFill/>
          </p:spPr>
        </p:pic>
        <p:cxnSp>
          <p:nvCxnSpPr>
            <p:cNvPr id="148" name="Straight Connector 147"/>
            <p:cNvCxnSpPr/>
            <p:nvPr/>
          </p:nvCxnSpPr>
          <p:spPr>
            <a:xfrm>
              <a:off x="6928960" y="3345059"/>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875110" y="3344725"/>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833960" y="3338041"/>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2" name="Straight Arrow Connector 4121"/>
            <p:cNvCxnSpPr/>
            <p:nvPr/>
          </p:nvCxnSpPr>
          <p:spPr>
            <a:xfrm>
              <a:off x="6922610" y="2707858"/>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7868760" y="2707858"/>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8814910" y="2707858"/>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25" name="Group 4124"/>
          <p:cNvGrpSpPr/>
          <p:nvPr/>
        </p:nvGrpSpPr>
        <p:grpSpPr>
          <a:xfrm>
            <a:off x="5055100" y="769018"/>
            <a:ext cx="6214370" cy="5674342"/>
            <a:chOff x="4064162" y="1148746"/>
            <a:chExt cx="7459186" cy="6809210"/>
          </a:xfrm>
        </p:grpSpPr>
        <p:sp>
          <p:nvSpPr>
            <p:cNvPr id="181" name="Oval 180"/>
            <p:cNvSpPr/>
            <p:nvPr/>
          </p:nvSpPr>
          <p:spPr bwMode="auto">
            <a:xfrm>
              <a:off x="4064162" y="1148746"/>
              <a:ext cx="7459186" cy="6809210"/>
            </a:xfrm>
            <a:prstGeom prst="ellipse">
              <a:avLst/>
            </a:prstGeom>
            <a:solidFill>
              <a:schemeClr val="accent1">
                <a:alpha val="54000"/>
              </a:schemeClr>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sp>
          <p:nvSpPr>
            <p:cNvPr id="158" name="Oval 157"/>
            <p:cNvSpPr/>
            <p:nvPr/>
          </p:nvSpPr>
          <p:spPr bwMode="auto">
            <a:xfrm>
              <a:off x="5206002" y="2199403"/>
              <a:ext cx="5157290" cy="4707896"/>
            </a:xfrm>
            <a:prstGeom prst="ellipse">
              <a:avLst/>
            </a:prstGeom>
            <a:solidFill>
              <a:schemeClr val="accent1">
                <a:alpha val="80000"/>
              </a:schemeClr>
            </a:solidFill>
            <a:ln w="28575">
              <a:solidFill>
                <a:schemeClr val="accent1">
                  <a:lumMod val="75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243"/>
              <a:endParaRPr lang="en-US" sz="1500" dirty="0">
                <a:gradFill>
                  <a:gsLst>
                    <a:gs pos="0">
                      <a:srgbClr val="FFFFFF"/>
                    </a:gs>
                    <a:gs pos="100000">
                      <a:srgbClr val="FFFFFF"/>
                    </a:gs>
                  </a:gsLst>
                  <a:lin ang="5400000" scaled="0"/>
                </a:gradFill>
              </a:endParaRPr>
            </a:p>
          </p:txBody>
        </p:sp>
        <p:pic>
          <p:nvPicPr>
            <p:cNvPr id="159" name="Picture 74" descr="Server"/>
            <p:cNvPicPr>
              <a:picLocks noChangeAspect="1" noChangeArrowheads="1"/>
            </p:cNvPicPr>
            <p:nvPr/>
          </p:nvPicPr>
          <p:blipFill>
            <a:blip r:embed="rId5" cstate="screen"/>
            <a:srcRect/>
            <a:stretch>
              <a:fillRect/>
            </a:stretch>
          </p:blipFill>
          <p:spPr bwMode="auto">
            <a:xfrm>
              <a:off x="7449149" y="2560179"/>
              <a:ext cx="578015" cy="896196"/>
            </a:xfrm>
            <a:prstGeom prst="rect">
              <a:avLst/>
            </a:prstGeom>
            <a:noFill/>
            <a:ln w="9525">
              <a:noFill/>
              <a:miter lim="800000"/>
              <a:headEnd/>
              <a:tailEnd/>
            </a:ln>
          </p:spPr>
        </p:pic>
        <p:pic>
          <p:nvPicPr>
            <p:cNvPr id="160" name="Picture 74" descr="Server"/>
            <p:cNvPicPr>
              <a:picLocks noChangeAspect="1" noChangeArrowheads="1"/>
            </p:cNvPicPr>
            <p:nvPr/>
          </p:nvPicPr>
          <p:blipFill>
            <a:blip r:embed="rId5" cstate="screen"/>
            <a:srcRect/>
            <a:stretch>
              <a:fillRect/>
            </a:stretch>
          </p:blipFill>
          <p:spPr bwMode="auto">
            <a:xfrm>
              <a:off x="6458661" y="2560179"/>
              <a:ext cx="578015" cy="896196"/>
            </a:xfrm>
            <a:prstGeom prst="rect">
              <a:avLst/>
            </a:prstGeom>
            <a:noFill/>
            <a:ln w="9525">
              <a:noFill/>
              <a:miter lim="800000"/>
              <a:headEnd/>
              <a:tailEnd/>
            </a:ln>
          </p:spPr>
        </p:pic>
        <p:pic>
          <p:nvPicPr>
            <p:cNvPr id="161" name="Picture 74" descr="Server"/>
            <p:cNvPicPr>
              <a:picLocks noChangeAspect="1" noChangeArrowheads="1"/>
            </p:cNvPicPr>
            <p:nvPr/>
          </p:nvPicPr>
          <p:blipFill>
            <a:blip r:embed="rId5" cstate="screen"/>
            <a:srcRect/>
            <a:stretch>
              <a:fillRect/>
            </a:stretch>
          </p:blipFill>
          <p:spPr bwMode="auto">
            <a:xfrm>
              <a:off x="8439638" y="2560179"/>
              <a:ext cx="578015" cy="896196"/>
            </a:xfrm>
            <a:prstGeom prst="rect">
              <a:avLst/>
            </a:prstGeom>
            <a:noFill/>
            <a:ln w="9525">
              <a:noFill/>
              <a:miter lim="800000"/>
              <a:headEnd/>
              <a:tailEnd/>
            </a:ln>
          </p:spPr>
        </p:pic>
        <p:pic>
          <p:nvPicPr>
            <p:cNvPr id="162" name="Picture 62" descr="BizTalk"/>
            <p:cNvPicPr>
              <a:picLocks noChangeAspect="1" noChangeArrowheads="1"/>
            </p:cNvPicPr>
            <p:nvPr/>
          </p:nvPicPr>
          <p:blipFill>
            <a:blip r:embed="rId6" cstate="screen"/>
            <a:srcRect/>
            <a:stretch>
              <a:fillRect/>
            </a:stretch>
          </p:blipFill>
          <p:spPr bwMode="auto">
            <a:xfrm>
              <a:off x="9347411" y="3839014"/>
              <a:ext cx="737924" cy="1146429"/>
            </a:xfrm>
            <a:prstGeom prst="rect">
              <a:avLst/>
            </a:prstGeom>
            <a:noFill/>
            <a:ln w="9525">
              <a:noFill/>
              <a:miter lim="800000"/>
              <a:headEnd/>
              <a:tailEnd/>
            </a:ln>
            <a:effectLst>
              <a:glow rad="139700">
                <a:schemeClr val="accent6">
                  <a:satMod val="175000"/>
                  <a:alpha val="40000"/>
                </a:schemeClr>
              </a:glow>
            </a:effectLst>
          </p:spPr>
        </p:pic>
        <p:cxnSp>
          <p:nvCxnSpPr>
            <p:cNvPr id="163" name="Straight Connector 162"/>
            <p:cNvCxnSpPr>
              <a:stCxn id="162" idx="1"/>
            </p:cNvCxnSpPr>
            <p:nvPr/>
          </p:nvCxnSpPr>
          <p:spPr>
            <a:xfrm flipH="1" flipV="1">
              <a:off x="4460240" y="4407772"/>
              <a:ext cx="4887171" cy="445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310788" y="4412228"/>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301276" y="4397300"/>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91764" y="4407772"/>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9282252" y="4418244"/>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8" name="Picture 74" descr="Server"/>
            <p:cNvPicPr>
              <a:picLocks noChangeAspect="1" noChangeArrowheads="1"/>
            </p:cNvPicPr>
            <p:nvPr/>
          </p:nvPicPr>
          <p:blipFill>
            <a:blip r:embed="rId5" cstate="screen"/>
            <a:srcRect/>
            <a:stretch>
              <a:fillRect/>
            </a:stretch>
          </p:blipFill>
          <p:spPr bwMode="auto">
            <a:xfrm>
              <a:off x="7012269" y="5181459"/>
              <a:ext cx="578015" cy="896196"/>
            </a:xfrm>
            <a:prstGeom prst="rect">
              <a:avLst/>
            </a:prstGeom>
            <a:noFill/>
            <a:ln w="9525">
              <a:noFill/>
              <a:miter lim="800000"/>
              <a:headEnd/>
              <a:tailEnd/>
            </a:ln>
          </p:spPr>
        </p:pic>
        <p:pic>
          <p:nvPicPr>
            <p:cNvPr id="169" name="Picture 74" descr="Server"/>
            <p:cNvPicPr>
              <a:picLocks noChangeAspect="1" noChangeArrowheads="1"/>
            </p:cNvPicPr>
            <p:nvPr/>
          </p:nvPicPr>
          <p:blipFill>
            <a:blip r:embed="rId5" cstate="screen"/>
            <a:srcRect/>
            <a:stretch>
              <a:fillRect/>
            </a:stretch>
          </p:blipFill>
          <p:spPr bwMode="auto">
            <a:xfrm>
              <a:off x="6021781" y="5181459"/>
              <a:ext cx="578015" cy="896196"/>
            </a:xfrm>
            <a:prstGeom prst="rect">
              <a:avLst/>
            </a:prstGeom>
            <a:noFill/>
            <a:ln w="9525">
              <a:noFill/>
              <a:miter lim="800000"/>
              <a:headEnd/>
              <a:tailEnd/>
            </a:ln>
          </p:spPr>
        </p:pic>
        <p:pic>
          <p:nvPicPr>
            <p:cNvPr id="170" name="Picture 74" descr="Server"/>
            <p:cNvPicPr>
              <a:picLocks noChangeAspect="1" noChangeArrowheads="1"/>
            </p:cNvPicPr>
            <p:nvPr/>
          </p:nvPicPr>
          <p:blipFill>
            <a:blip r:embed="rId5" cstate="screen"/>
            <a:srcRect/>
            <a:stretch>
              <a:fillRect/>
            </a:stretch>
          </p:blipFill>
          <p:spPr bwMode="auto">
            <a:xfrm>
              <a:off x="8002758" y="5181459"/>
              <a:ext cx="578015" cy="896196"/>
            </a:xfrm>
            <a:prstGeom prst="rect">
              <a:avLst/>
            </a:prstGeom>
            <a:noFill/>
            <a:ln w="9525">
              <a:noFill/>
              <a:miter lim="800000"/>
              <a:headEnd/>
              <a:tailEnd/>
            </a:ln>
          </p:spPr>
        </p:pic>
        <p:pic>
          <p:nvPicPr>
            <p:cNvPr id="171" name="Picture 74" descr="Server"/>
            <p:cNvPicPr>
              <a:picLocks noChangeAspect="1" noChangeArrowheads="1"/>
            </p:cNvPicPr>
            <p:nvPr/>
          </p:nvPicPr>
          <p:blipFill>
            <a:blip r:embed="rId5" cstate="screen"/>
            <a:srcRect/>
            <a:stretch>
              <a:fillRect/>
            </a:stretch>
          </p:blipFill>
          <p:spPr bwMode="auto">
            <a:xfrm>
              <a:off x="8957798" y="5171299"/>
              <a:ext cx="578015" cy="896196"/>
            </a:xfrm>
            <a:prstGeom prst="rect">
              <a:avLst/>
            </a:prstGeom>
            <a:noFill/>
            <a:ln w="9525">
              <a:noFill/>
              <a:miter lim="800000"/>
              <a:headEnd/>
              <a:tailEnd/>
            </a:ln>
          </p:spPr>
        </p:pic>
        <p:pic>
          <p:nvPicPr>
            <p:cNvPr id="172" name="Picture 171"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6574888" y="3764337"/>
              <a:ext cx="345560" cy="330202"/>
            </a:xfrm>
            <a:prstGeom prst="rect">
              <a:avLst/>
            </a:prstGeom>
            <a:noFill/>
          </p:spPr>
        </p:pic>
        <p:pic>
          <p:nvPicPr>
            <p:cNvPr id="173" name="Picture 172"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7527388" y="3764337"/>
              <a:ext cx="345560" cy="330202"/>
            </a:xfrm>
            <a:prstGeom prst="rect">
              <a:avLst/>
            </a:prstGeom>
            <a:noFill/>
          </p:spPr>
        </p:pic>
        <p:pic>
          <p:nvPicPr>
            <p:cNvPr id="174" name="Picture 173"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8479888" y="3764337"/>
              <a:ext cx="345560" cy="330202"/>
            </a:xfrm>
            <a:prstGeom prst="rect">
              <a:avLst/>
            </a:prstGeom>
            <a:noFill/>
          </p:spPr>
        </p:pic>
        <p:cxnSp>
          <p:nvCxnSpPr>
            <p:cNvPr id="175" name="Straight Connector 174"/>
            <p:cNvCxnSpPr/>
            <p:nvPr/>
          </p:nvCxnSpPr>
          <p:spPr>
            <a:xfrm>
              <a:off x="6754018" y="4136019"/>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700168" y="4135685"/>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8659018" y="4129001"/>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6747668" y="3498818"/>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7693818" y="3498818"/>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8639968" y="3498818"/>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27" name="Group 4126"/>
          <p:cNvGrpSpPr/>
          <p:nvPr/>
        </p:nvGrpSpPr>
        <p:grpSpPr>
          <a:xfrm>
            <a:off x="5637315" y="1953218"/>
            <a:ext cx="481554" cy="1548388"/>
            <a:chOff x="2748951" y="2331332"/>
            <a:chExt cx="578015" cy="1858065"/>
          </a:xfrm>
        </p:grpSpPr>
        <p:pic>
          <p:nvPicPr>
            <p:cNvPr id="183" name="Picture 74" descr="Server"/>
            <p:cNvPicPr>
              <a:picLocks noChangeAspect="1" noChangeArrowheads="1"/>
            </p:cNvPicPr>
            <p:nvPr/>
          </p:nvPicPr>
          <p:blipFill>
            <a:blip r:embed="rId5" cstate="screen"/>
            <a:srcRect/>
            <a:stretch>
              <a:fillRect/>
            </a:stretch>
          </p:blipFill>
          <p:spPr bwMode="auto">
            <a:xfrm>
              <a:off x="2748951" y="2331332"/>
              <a:ext cx="578015" cy="896196"/>
            </a:xfrm>
            <a:prstGeom prst="rect">
              <a:avLst/>
            </a:prstGeom>
            <a:noFill/>
            <a:ln w="9525">
              <a:noFill/>
              <a:miter lim="800000"/>
              <a:headEnd/>
              <a:tailEnd/>
            </a:ln>
          </p:spPr>
        </p:pic>
        <p:pic>
          <p:nvPicPr>
            <p:cNvPr id="184" name="Picture 183" descr="D:\Pennie's documents\Images for TechEd06\Hardware_Imagery\XML Web Service front Triangle.png"/>
            <p:cNvPicPr>
              <a:picLocks noChangeAspect="1" noChangeArrowheads="1"/>
            </p:cNvPicPr>
            <p:nvPr/>
          </p:nvPicPr>
          <p:blipFill>
            <a:blip r:embed="rId7"/>
            <a:srcRect/>
            <a:stretch>
              <a:fillRect/>
            </a:stretch>
          </p:blipFill>
          <p:spPr bwMode="auto">
            <a:xfrm flipH="1">
              <a:off x="2865178" y="3535490"/>
              <a:ext cx="345560" cy="330202"/>
            </a:xfrm>
            <a:prstGeom prst="rect">
              <a:avLst/>
            </a:prstGeom>
            <a:noFill/>
          </p:spPr>
        </p:pic>
        <p:cxnSp>
          <p:nvCxnSpPr>
            <p:cNvPr id="185" name="Straight Connector 184"/>
            <p:cNvCxnSpPr/>
            <p:nvPr/>
          </p:nvCxnSpPr>
          <p:spPr>
            <a:xfrm>
              <a:off x="3044308" y="3907172"/>
              <a:ext cx="0" cy="2822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3037958" y="3269971"/>
              <a:ext cx="6350" cy="2290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451833" y="3496595"/>
            <a:ext cx="481554" cy="1387856"/>
            <a:chOff x="2566071" y="4183381"/>
            <a:chExt cx="578015" cy="1665427"/>
          </a:xfrm>
        </p:grpSpPr>
        <p:cxnSp>
          <p:nvCxnSpPr>
            <p:cNvPr id="187" name="Straight Connector 186"/>
            <p:cNvCxnSpPr/>
            <p:nvPr/>
          </p:nvCxnSpPr>
          <p:spPr>
            <a:xfrm>
              <a:off x="2855078" y="4183381"/>
              <a:ext cx="0" cy="94823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88" name="Picture 74" descr="Server"/>
            <p:cNvPicPr>
              <a:picLocks noChangeAspect="1" noChangeArrowheads="1"/>
            </p:cNvPicPr>
            <p:nvPr/>
          </p:nvPicPr>
          <p:blipFill>
            <a:blip r:embed="rId5" cstate="screen"/>
            <a:srcRect/>
            <a:stretch>
              <a:fillRect/>
            </a:stretch>
          </p:blipFill>
          <p:spPr bwMode="auto">
            <a:xfrm>
              <a:off x="2566071" y="4952612"/>
              <a:ext cx="578015" cy="896196"/>
            </a:xfrm>
            <a:prstGeom prst="rect">
              <a:avLst/>
            </a:prstGeom>
            <a:noFill/>
            <a:ln w="9525">
              <a:noFill/>
              <a:miter lim="800000"/>
              <a:headEnd/>
              <a:tailEnd/>
            </a:ln>
          </p:spPr>
        </p:pic>
      </p:grpSp>
      <p:sp>
        <p:nvSpPr>
          <p:cNvPr id="221" name="Title 1"/>
          <p:cNvSpPr txBox="1">
            <a:spLocks/>
          </p:cNvSpPr>
          <p:nvPr/>
        </p:nvSpPr>
        <p:spPr>
          <a:xfrm>
            <a:off x="768348" y="5355320"/>
            <a:ext cx="4868968" cy="664797"/>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a:ln w="3175">
                  <a:noFill/>
                </a:ln>
                <a:solidFill>
                  <a:schemeClr val="tx2">
                    <a:alpha val="99000"/>
                  </a:schemeClr>
                </a:solidFill>
                <a:effectLst/>
                <a:latin typeface="+mj-lt"/>
                <a:ea typeface="+mn-ea"/>
                <a:cs typeface="Arial" charset="0"/>
              </a:defRPr>
            </a:lvl1pPr>
          </a:lstStyle>
          <a:p>
            <a:r>
              <a:rPr lang="en-US" b="1" dirty="0" smtClean="0"/>
              <a:t>1970 Mainframe</a:t>
            </a:r>
            <a:endParaRPr lang="en-US" b="1" dirty="0"/>
          </a:p>
        </p:txBody>
      </p:sp>
      <p:sp>
        <p:nvSpPr>
          <p:cNvPr id="222" name="Title 1"/>
          <p:cNvSpPr txBox="1">
            <a:spLocks/>
          </p:cNvSpPr>
          <p:nvPr/>
        </p:nvSpPr>
        <p:spPr>
          <a:xfrm>
            <a:off x="774396" y="4551005"/>
            <a:ext cx="4677437" cy="664797"/>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a:ln w="3175">
                  <a:noFill/>
                </a:ln>
                <a:solidFill>
                  <a:schemeClr val="tx2">
                    <a:alpha val="99000"/>
                  </a:schemeClr>
                </a:solidFill>
                <a:effectLst/>
                <a:latin typeface="+mj-lt"/>
                <a:ea typeface="+mn-ea"/>
                <a:cs typeface="Arial" charset="0"/>
              </a:defRPr>
            </a:lvl1pPr>
          </a:lstStyle>
          <a:p>
            <a:r>
              <a:rPr lang="en-US" dirty="0" smtClean="0"/>
              <a:t>1980 Client-Server</a:t>
            </a:r>
            <a:endParaRPr lang="en-US" dirty="0"/>
          </a:p>
        </p:txBody>
      </p:sp>
      <p:sp>
        <p:nvSpPr>
          <p:cNvPr id="223" name="Title 1"/>
          <p:cNvSpPr txBox="1">
            <a:spLocks/>
          </p:cNvSpPr>
          <p:nvPr/>
        </p:nvSpPr>
        <p:spPr>
          <a:xfrm>
            <a:off x="780444" y="3746690"/>
            <a:ext cx="4080580" cy="664797"/>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a:ln w="3175">
                  <a:noFill/>
                </a:ln>
                <a:solidFill>
                  <a:schemeClr val="tx2">
                    <a:alpha val="99000"/>
                  </a:schemeClr>
                </a:solidFill>
                <a:effectLst/>
                <a:latin typeface="+mj-lt"/>
                <a:ea typeface="+mn-ea"/>
                <a:cs typeface="Arial" charset="0"/>
              </a:defRPr>
            </a:lvl1pPr>
          </a:lstStyle>
          <a:p>
            <a:r>
              <a:rPr lang="en-US" dirty="0" smtClean="0"/>
              <a:t>1990 Web</a:t>
            </a:r>
            <a:endParaRPr lang="en-US" dirty="0"/>
          </a:p>
        </p:txBody>
      </p:sp>
      <p:sp>
        <p:nvSpPr>
          <p:cNvPr id="224" name="Title 1"/>
          <p:cNvSpPr txBox="1">
            <a:spLocks/>
          </p:cNvSpPr>
          <p:nvPr/>
        </p:nvSpPr>
        <p:spPr>
          <a:xfrm>
            <a:off x="786493" y="2942375"/>
            <a:ext cx="4080580" cy="664797"/>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a:ln w="3175">
                  <a:noFill/>
                </a:ln>
                <a:solidFill>
                  <a:schemeClr val="tx2">
                    <a:alpha val="99000"/>
                  </a:schemeClr>
                </a:solidFill>
                <a:effectLst/>
                <a:latin typeface="+mj-lt"/>
                <a:ea typeface="+mn-ea"/>
                <a:cs typeface="Arial" charset="0"/>
              </a:defRPr>
            </a:lvl1pPr>
          </a:lstStyle>
          <a:p>
            <a:r>
              <a:rPr lang="en-US" dirty="0" smtClean="0"/>
              <a:t>2000 SOA</a:t>
            </a:r>
            <a:endParaRPr lang="en-US" dirty="0"/>
          </a:p>
        </p:txBody>
      </p:sp>
      <p:sp>
        <p:nvSpPr>
          <p:cNvPr id="225" name="Title 1"/>
          <p:cNvSpPr txBox="1">
            <a:spLocks/>
          </p:cNvSpPr>
          <p:nvPr/>
        </p:nvSpPr>
        <p:spPr>
          <a:xfrm>
            <a:off x="792541" y="2138060"/>
            <a:ext cx="4080580" cy="664797"/>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a:ln w="3175">
                  <a:noFill/>
                </a:ln>
                <a:solidFill>
                  <a:schemeClr val="tx2">
                    <a:alpha val="99000"/>
                  </a:schemeClr>
                </a:solidFill>
                <a:effectLst/>
                <a:latin typeface="+mj-lt"/>
                <a:ea typeface="+mn-ea"/>
                <a:cs typeface="Arial" charset="0"/>
              </a:defRPr>
            </a:lvl1pPr>
          </a:lstStyle>
          <a:p>
            <a:r>
              <a:rPr lang="en-US" dirty="0" smtClean="0"/>
              <a:t>2010 Cloud</a:t>
            </a:r>
            <a:endParaRPr lang="en-US" dirty="0"/>
          </a:p>
        </p:txBody>
      </p:sp>
      <p:grpSp>
        <p:nvGrpSpPr>
          <p:cNvPr id="66" name="Group 65"/>
          <p:cNvGrpSpPr/>
          <p:nvPr/>
        </p:nvGrpSpPr>
        <p:grpSpPr>
          <a:xfrm>
            <a:off x="8913230" y="588229"/>
            <a:ext cx="3584599" cy="2282323"/>
            <a:chOff x="11951623" y="-1052679"/>
            <a:chExt cx="4302639" cy="2738787"/>
          </a:xfrm>
        </p:grpSpPr>
        <p:pic>
          <p:nvPicPr>
            <p:cNvPr id="227" name="Picture 4" descr="D:\Pennie's documents\Images for TechEd06\Shapes_and_Graphics\Internet Cloud\cloud 2.png"/>
            <p:cNvPicPr>
              <a:picLocks noChangeAspect="1" noChangeArrowheads="1"/>
            </p:cNvPicPr>
            <p:nvPr/>
          </p:nvPicPr>
          <p:blipFill>
            <a:blip r:embed="rId8"/>
            <a:srcRect/>
            <a:stretch>
              <a:fillRect/>
            </a:stretch>
          </p:blipFill>
          <p:spPr bwMode="auto">
            <a:xfrm>
              <a:off x="11951623" y="-1052679"/>
              <a:ext cx="4302639" cy="2738787"/>
            </a:xfrm>
            <a:prstGeom prst="rect">
              <a:avLst/>
            </a:prstGeom>
            <a:noFill/>
          </p:spPr>
        </p:pic>
        <p:grpSp>
          <p:nvGrpSpPr>
            <p:cNvPr id="228" name="Group 227"/>
            <p:cNvGrpSpPr/>
            <p:nvPr/>
          </p:nvGrpSpPr>
          <p:grpSpPr>
            <a:xfrm>
              <a:off x="12810391" y="-1052679"/>
              <a:ext cx="2585101" cy="1892842"/>
              <a:chOff x="1502998" y="487074"/>
              <a:chExt cx="2585438" cy="1892842"/>
            </a:xfrm>
          </p:grpSpPr>
          <p:pic>
            <p:nvPicPr>
              <p:cNvPr id="229" name="Picture 2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2998" y="487074"/>
                <a:ext cx="2585438" cy="1546315"/>
              </a:xfrm>
              <a:prstGeom prst="rect">
                <a:avLst/>
              </a:prstGeom>
            </p:spPr>
          </p:pic>
          <p:grpSp>
            <p:nvGrpSpPr>
              <p:cNvPr id="230" name="Group 229"/>
              <p:cNvGrpSpPr/>
              <p:nvPr/>
            </p:nvGrpSpPr>
            <p:grpSpPr>
              <a:xfrm>
                <a:off x="1773359" y="1563626"/>
                <a:ext cx="1504950" cy="816290"/>
                <a:chOff x="8853836" y="1374532"/>
                <a:chExt cx="1504950" cy="816290"/>
              </a:xfrm>
            </p:grpSpPr>
            <p:pic>
              <p:nvPicPr>
                <p:cNvPr id="231" name="Picture 4" descr="Click here to learn about Exchange Online available with Office 3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5319" y="1658714"/>
                  <a:ext cx="1409700" cy="257176"/>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6" descr="Click here to learn about SharePoint Online available with Office 3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3836" y="1374532"/>
                  <a:ext cx="1504950" cy="257176"/>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8" descr="Click here to learn about Lync Online available with Office 3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68419" y="1933646"/>
                  <a:ext cx="1028700" cy="257176"/>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34" name="Group 233"/>
          <p:cNvGrpSpPr/>
          <p:nvPr/>
        </p:nvGrpSpPr>
        <p:grpSpPr>
          <a:xfrm>
            <a:off x="7163661" y="706120"/>
            <a:ext cx="1631651" cy="1038876"/>
            <a:chOff x="941464" y="2959804"/>
            <a:chExt cx="1958491" cy="1246651"/>
          </a:xfrm>
        </p:grpSpPr>
        <p:pic>
          <p:nvPicPr>
            <p:cNvPr id="235" name="Picture 4" descr="D:\Pennie's documents\Images for TechEd06\Shapes_and_Graphics\Internet Cloud\cloud 2.png"/>
            <p:cNvPicPr>
              <a:picLocks noChangeAspect="1" noChangeArrowheads="1"/>
            </p:cNvPicPr>
            <p:nvPr/>
          </p:nvPicPr>
          <p:blipFill>
            <a:blip r:embed="rId8"/>
            <a:srcRect/>
            <a:stretch>
              <a:fillRect/>
            </a:stretch>
          </p:blipFill>
          <p:spPr bwMode="auto">
            <a:xfrm>
              <a:off x="941464" y="2959804"/>
              <a:ext cx="1958491" cy="1246651"/>
            </a:xfrm>
            <a:prstGeom prst="rect">
              <a:avLst/>
            </a:prstGeom>
            <a:noFill/>
          </p:spPr>
        </p:pic>
        <p:pic>
          <p:nvPicPr>
            <p:cNvPr id="236" name="Picture 6"/>
            <p:cNvPicPr>
              <a:picLocks noChangeAspect="1" noChangeArrowheads="1"/>
            </p:cNvPicPr>
            <p:nvPr/>
          </p:nvPicPr>
          <p:blipFill>
            <a:blip r:embed="rId13">
              <a:clrChange>
                <a:clrFrom>
                  <a:srgbClr val="FF00DC"/>
                </a:clrFrom>
                <a:clrTo>
                  <a:srgbClr val="FF00DC">
                    <a:alpha val="0"/>
                  </a:srgbClr>
                </a:clrTo>
              </a:clrChange>
              <a:extLst>
                <a:ext uri="{28A0092B-C50C-407E-A947-70E740481C1C}">
                  <a14:useLocalDpi xmlns:a14="http://schemas.microsoft.com/office/drawing/2010/main" val="0"/>
                </a:ext>
              </a:extLst>
            </a:blip>
            <a:srcRect/>
            <a:stretch>
              <a:fillRect/>
            </a:stretch>
          </p:blipFill>
          <p:spPr bwMode="auto">
            <a:xfrm>
              <a:off x="1597819" y="2981304"/>
              <a:ext cx="949374" cy="7464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7" name="Picture 5"/>
          <p:cNvPicPr>
            <a:picLocks noChangeAspect="1" noChangeArrowheads="1"/>
          </p:cNvPicPr>
          <p:nvPr/>
        </p:nvPicPr>
        <p:blipFill>
          <a:blip r:embed="rId14">
            <a:clrChange>
              <a:clrFrom>
                <a:srgbClr val="FF00DC"/>
              </a:clrFrom>
              <a:clrTo>
                <a:srgbClr val="FF00DC">
                  <a:alpha val="0"/>
                </a:srgbClr>
              </a:clrTo>
            </a:clrChange>
            <a:extLst>
              <a:ext uri="{28A0092B-C50C-407E-A947-70E740481C1C}">
                <a14:useLocalDpi xmlns:a14="http://schemas.microsoft.com/office/drawing/2010/main" val="0"/>
              </a:ext>
            </a:extLst>
          </a:blip>
          <a:srcRect/>
          <a:stretch>
            <a:fillRect/>
          </a:stretch>
        </p:blipFill>
        <p:spPr bwMode="auto">
          <a:xfrm>
            <a:off x="9228583" y="5202691"/>
            <a:ext cx="637446" cy="79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47" descr="D:\Pennie's documents\MS Image\NEWFeb15\Windows_Vista_Icons_ for_Marketing_use\Tablet.png"/>
          <p:cNvPicPr>
            <a:picLocks noChangeAspect="1" noChangeArrowheads="1"/>
          </p:cNvPicPr>
          <p:nvPr/>
        </p:nvPicPr>
        <p:blipFill>
          <a:blip r:embed="rId15"/>
          <a:srcRect/>
          <a:stretch>
            <a:fillRect/>
          </a:stretch>
        </p:blipFill>
        <p:spPr bwMode="auto">
          <a:xfrm>
            <a:off x="6926801" y="5506161"/>
            <a:ext cx="806074" cy="806284"/>
          </a:xfrm>
          <a:prstGeom prst="rect">
            <a:avLst/>
          </a:prstGeom>
          <a:noFill/>
        </p:spPr>
      </p:pic>
    </p:spTree>
    <p:extLst>
      <p:ext uri="{BB962C8B-B14F-4D97-AF65-F5344CB8AC3E}">
        <p14:creationId xmlns:p14="http://schemas.microsoft.com/office/powerpoint/2010/main" val="2358194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par>
                                <p:cTn id="10" presetID="15" presetClass="emph" presetSubtype="0" nodeType="withEffect">
                                  <p:stCondLst>
                                    <p:cond delay="0"/>
                                  </p:stCondLst>
                                  <p:iterate type="lt">
                                    <p:tmAbs val="25"/>
                                  </p:iterate>
                                  <p:childTnLst>
                                    <p:set>
                                      <p:cBhvr override="childStyle">
                                        <p:cTn id="11" dur="indefinite"/>
                                        <p:tgtEl>
                                          <p:spTgt spid="222">
                                            <p:txEl>
                                              <p:pRg st="0" end="0"/>
                                            </p:txEl>
                                          </p:spTgt>
                                        </p:tgtEl>
                                        <p:attrNameLst>
                                          <p:attrName>style.fontWeight</p:attrName>
                                        </p:attrNameLst>
                                      </p:cBhvr>
                                      <p:to>
                                        <p:strVal val="bold"/>
                                      </p:to>
                                    </p:set>
                                  </p:childTnLst>
                                </p:cTn>
                              </p:par>
                            </p:childTnLst>
                          </p:cTn>
                        </p:par>
                        <p:par>
                          <p:cTn id="12" fill="hold">
                            <p:stCondLst>
                              <p:cond delay="500"/>
                            </p:stCondLst>
                            <p:childTnLst>
                              <p:par>
                                <p:cTn id="13" presetID="1" presetClass="exit" presetSubtype="0" fill="hold" nodeType="afterEffect">
                                  <p:stCondLst>
                                    <p:cond delay="0"/>
                                  </p:stCondLst>
                                  <p:childTnLst>
                                    <p:set>
                                      <p:cBhvr>
                                        <p:cTn id="14" dur="1" fill="hold">
                                          <p:stCondLst>
                                            <p:cond delay="0"/>
                                          </p:stCondLst>
                                        </p:cTn>
                                        <p:tgtEl>
                                          <p:spTgt spid="41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p:cTn id="19" dur="500" fill="hold"/>
                                        <p:tgtEl>
                                          <p:spTgt spid="4104"/>
                                        </p:tgtEl>
                                        <p:attrNameLst>
                                          <p:attrName>ppt_w</p:attrName>
                                        </p:attrNameLst>
                                      </p:cBhvr>
                                      <p:tavLst>
                                        <p:tav tm="0">
                                          <p:val>
                                            <p:fltVal val="0"/>
                                          </p:val>
                                        </p:tav>
                                        <p:tav tm="100000">
                                          <p:val>
                                            <p:strVal val="#ppt_w"/>
                                          </p:val>
                                        </p:tav>
                                      </p:tavLst>
                                    </p:anim>
                                    <p:anim calcmode="lin" valueType="num">
                                      <p:cBhvr>
                                        <p:cTn id="20" dur="500" fill="hold"/>
                                        <p:tgtEl>
                                          <p:spTgt spid="4104"/>
                                        </p:tgtEl>
                                        <p:attrNameLst>
                                          <p:attrName>ppt_h</p:attrName>
                                        </p:attrNameLst>
                                      </p:cBhvr>
                                      <p:tavLst>
                                        <p:tav tm="0">
                                          <p:val>
                                            <p:fltVal val="0"/>
                                          </p:val>
                                        </p:tav>
                                        <p:tav tm="100000">
                                          <p:val>
                                            <p:strVal val="#ppt_h"/>
                                          </p:val>
                                        </p:tav>
                                      </p:tavLst>
                                    </p:anim>
                                    <p:animEffect transition="in" filter="fade">
                                      <p:cBhvr>
                                        <p:cTn id="21" dur="500"/>
                                        <p:tgtEl>
                                          <p:spTgt spid="4104"/>
                                        </p:tgtEl>
                                      </p:cBhvr>
                                    </p:animEffect>
                                  </p:childTnLst>
                                </p:cTn>
                              </p:par>
                              <p:par>
                                <p:cTn id="22" presetID="15" presetClass="emph" presetSubtype="0" nodeType="withEffect">
                                  <p:stCondLst>
                                    <p:cond delay="0"/>
                                  </p:stCondLst>
                                  <p:iterate type="lt">
                                    <p:tmAbs val="25"/>
                                  </p:iterate>
                                  <p:childTnLst>
                                    <p:set>
                                      <p:cBhvr override="childStyle">
                                        <p:cTn id="23" dur="indefinite"/>
                                        <p:tgtEl>
                                          <p:spTgt spid="223">
                                            <p:txEl>
                                              <p:pRg st="0" end="0"/>
                                            </p:txEl>
                                          </p:spTgt>
                                        </p:tgtEl>
                                        <p:attrNameLst>
                                          <p:attrName>style.fontWeight</p:attrName>
                                        </p:attrNameLst>
                                      </p:cBhvr>
                                      <p:to>
                                        <p:strVal val="bold"/>
                                      </p:to>
                                    </p:set>
                                  </p:childTnLst>
                                </p:cTn>
                              </p:par>
                            </p:childTnLst>
                          </p:cTn>
                        </p:par>
                        <p:par>
                          <p:cTn id="24" fill="hold">
                            <p:stCondLst>
                              <p:cond delay="500"/>
                            </p:stCondLst>
                            <p:childTnLst>
                              <p:par>
                                <p:cTn id="25" presetID="1" presetClass="exit" presetSubtype="0" fill="hold" nodeType="afterEffect">
                                  <p:stCondLst>
                                    <p:cond delay="0"/>
                                  </p:stCondLst>
                                  <p:childTnLst>
                                    <p:set>
                                      <p:cBhvr>
                                        <p:cTn id="26" dur="1" fill="hold">
                                          <p:stCondLst>
                                            <p:cond delay="0"/>
                                          </p:stCondLst>
                                        </p:cTn>
                                        <p:tgtEl>
                                          <p:spTgt spid="410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113"/>
                                        </p:tgtEl>
                                        <p:attrNameLst>
                                          <p:attrName>style.visibility</p:attrName>
                                        </p:attrNameLst>
                                      </p:cBhvr>
                                      <p:to>
                                        <p:strVal val="visible"/>
                                      </p:to>
                                    </p:set>
                                    <p:anim calcmode="lin" valueType="num">
                                      <p:cBhvr>
                                        <p:cTn id="31" dur="500" fill="hold"/>
                                        <p:tgtEl>
                                          <p:spTgt spid="4113"/>
                                        </p:tgtEl>
                                        <p:attrNameLst>
                                          <p:attrName>ppt_w</p:attrName>
                                        </p:attrNameLst>
                                      </p:cBhvr>
                                      <p:tavLst>
                                        <p:tav tm="0">
                                          <p:val>
                                            <p:fltVal val="0"/>
                                          </p:val>
                                        </p:tav>
                                        <p:tav tm="100000">
                                          <p:val>
                                            <p:strVal val="#ppt_w"/>
                                          </p:val>
                                        </p:tav>
                                      </p:tavLst>
                                    </p:anim>
                                    <p:anim calcmode="lin" valueType="num">
                                      <p:cBhvr>
                                        <p:cTn id="32" dur="500" fill="hold"/>
                                        <p:tgtEl>
                                          <p:spTgt spid="4113"/>
                                        </p:tgtEl>
                                        <p:attrNameLst>
                                          <p:attrName>ppt_h</p:attrName>
                                        </p:attrNameLst>
                                      </p:cBhvr>
                                      <p:tavLst>
                                        <p:tav tm="0">
                                          <p:val>
                                            <p:fltVal val="0"/>
                                          </p:val>
                                        </p:tav>
                                        <p:tav tm="100000">
                                          <p:val>
                                            <p:strVal val="#ppt_h"/>
                                          </p:val>
                                        </p:tav>
                                      </p:tavLst>
                                    </p:anim>
                                    <p:animEffect transition="in" filter="fade">
                                      <p:cBhvr>
                                        <p:cTn id="33" dur="500"/>
                                        <p:tgtEl>
                                          <p:spTgt spid="4113"/>
                                        </p:tgtEl>
                                      </p:cBhvr>
                                    </p:animEffect>
                                  </p:childTnLst>
                                </p:cTn>
                              </p:par>
                            </p:childTnLst>
                          </p:cTn>
                        </p:par>
                        <p:par>
                          <p:cTn id="34" fill="hold">
                            <p:stCondLst>
                              <p:cond delay="500"/>
                            </p:stCondLst>
                            <p:childTnLst>
                              <p:par>
                                <p:cTn id="35" presetID="1" presetClass="exit" presetSubtype="0" fill="hold" nodeType="afterEffect">
                                  <p:stCondLst>
                                    <p:cond delay="0"/>
                                  </p:stCondLst>
                                  <p:childTnLst>
                                    <p:set>
                                      <p:cBhvr>
                                        <p:cTn id="36" dur="1" fill="hold">
                                          <p:stCondLst>
                                            <p:cond delay="0"/>
                                          </p:stCondLst>
                                        </p:cTn>
                                        <p:tgtEl>
                                          <p:spTgt spid="410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123"/>
                                        </p:tgtEl>
                                        <p:attrNameLst>
                                          <p:attrName>style.visibility</p:attrName>
                                        </p:attrNameLst>
                                      </p:cBhvr>
                                      <p:to>
                                        <p:strVal val="visible"/>
                                      </p:to>
                                    </p:set>
                                    <p:anim calcmode="lin" valueType="num">
                                      <p:cBhvr>
                                        <p:cTn id="41" dur="500" fill="hold"/>
                                        <p:tgtEl>
                                          <p:spTgt spid="4123"/>
                                        </p:tgtEl>
                                        <p:attrNameLst>
                                          <p:attrName>ppt_w</p:attrName>
                                        </p:attrNameLst>
                                      </p:cBhvr>
                                      <p:tavLst>
                                        <p:tav tm="0">
                                          <p:val>
                                            <p:fltVal val="0"/>
                                          </p:val>
                                        </p:tav>
                                        <p:tav tm="100000">
                                          <p:val>
                                            <p:strVal val="#ppt_w"/>
                                          </p:val>
                                        </p:tav>
                                      </p:tavLst>
                                    </p:anim>
                                    <p:anim calcmode="lin" valueType="num">
                                      <p:cBhvr>
                                        <p:cTn id="42" dur="500" fill="hold"/>
                                        <p:tgtEl>
                                          <p:spTgt spid="4123"/>
                                        </p:tgtEl>
                                        <p:attrNameLst>
                                          <p:attrName>ppt_h</p:attrName>
                                        </p:attrNameLst>
                                      </p:cBhvr>
                                      <p:tavLst>
                                        <p:tav tm="0">
                                          <p:val>
                                            <p:fltVal val="0"/>
                                          </p:val>
                                        </p:tav>
                                        <p:tav tm="100000">
                                          <p:val>
                                            <p:strVal val="#ppt_h"/>
                                          </p:val>
                                        </p:tav>
                                      </p:tavLst>
                                    </p:anim>
                                    <p:animEffect transition="in" filter="fade">
                                      <p:cBhvr>
                                        <p:cTn id="43" dur="500"/>
                                        <p:tgtEl>
                                          <p:spTgt spid="4123"/>
                                        </p:tgtEl>
                                      </p:cBhvr>
                                    </p:animEffect>
                                  </p:childTnLst>
                                </p:cTn>
                              </p:par>
                              <p:par>
                                <p:cTn id="44" presetID="15" presetClass="emph" presetSubtype="0" nodeType="withEffect">
                                  <p:stCondLst>
                                    <p:cond delay="0"/>
                                  </p:stCondLst>
                                  <p:iterate type="lt">
                                    <p:tmAbs val="25"/>
                                  </p:iterate>
                                  <p:childTnLst>
                                    <p:set>
                                      <p:cBhvr override="childStyle">
                                        <p:cTn id="45" dur="indefinite"/>
                                        <p:tgtEl>
                                          <p:spTgt spid="224">
                                            <p:txEl>
                                              <p:pRg st="0" end="0"/>
                                            </p:txEl>
                                          </p:spTgt>
                                        </p:tgtEl>
                                        <p:attrNameLst>
                                          <p:attrName>style.fontWeight</p:attrName>
                                        </p:attrNameLst>
                                      </p:cBhvr>
                                      <p:to>
                                        <p:strVal val="bold"/>
                                      </p:to>
                                    </p:se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41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125"/>
                                        </p:tgtEl>
                                        <p:attrNameLst>
                                          <p:attrName>style.visibility</p:attrName>
                                        </p:attrNameLst>
                                      </p:cBhvr>
                                      <p:to>
                                        <p:strVal val="visible"/>
                                      </p:to>
                                    </p:set>
                                    <p:anim calcmode="lin" valueType="num">
                                      <p:cBhvr>
                                        <p:cTn id="53" dur="500" fill="hold"/>
                                        <p:tgtEl>
                                          <p:spTgt spid="4125"/>
                                        </p:tgtEl>
                                        <p:attrNameLst>
                                          <p:attrName>ppt_w</p:attrName>
                                        </p:attrNameLst>
                                      </p:cBhvr>
                                      <p:tavLst>
                                        <p:tav tm="0">
                                          <p:val>
                                            <p:fltVal val="0"/>
                                          </p:val>
                                        </p:tav>
                                        <p:tav tm="100000">
                                          <p:val>
                                            <p:strVal val="#ppt_w"/>
                                          </p:val>
                                        </p:tav>
                                      </p:tavLst>
                                    </p:anim>
                                    <p:anim calcmode="lin" valueType="num">
                                      <p:cBhvr>
                                        <p:cTn id="54" dur="500" fill="hold"/>
                                        <p:tgtEl>
                                          <p:spTgt spid="4125"/>
                                        </p:tgtEl>
                                        <p:attrNameLst>
                                          <p:attrName>ppt_h</p:attrName>
                                        </p:attrNameLst>
                                      </p:cBhvr>
                                      <p:tavLst>
                                        <p:tav tm="0">
                                          <p:val>
                                            <p:fltVal val="0"/>
                                          </p:val>
                                        </p:tav>
                                        <p:tav tm="100000">
                                          <p:val>
                                            <p:strVal val="#ppt_h"/>
                                          </p:val>
                                        </p:tav>
                                      </p:tavLst>
                                    </p:anim>
                                    <p:animEffect transition="in" filter="fade">
                                      <p:cBhvr>
                                        <p:cTn id="55" dur="500"/>
                                        <p:tgtEl>
                                          <p:spTgt spid="4125"/>
                                        </p:tgtEl>
                                      </p:cBhvr>
                                    </p:animEffect>
                                  </p:childTnLst>
                                </p:cTn>
                              </p:par>
                              <p:par>
                                <p:cTn id="56" presetID="15" presetClass="emph" presetSubtype="0" nodeType="withEffect">
                                  <p:stCondLst>
                                    <p:cond delay="0"/>
                                  </p:stCondLst>
                                  <p:iterate type="lt">
                                    <p:tmAbs val="25"/>
                                  </p:iterate>
                                  <p:childTnLst>
                                    <p:set>
                                      <p:cBhvr override="childStyle">
                                        <p:cTn id="57" dur="indefinite"/>
                                        <p:tgtEl>
                                          <p:spTgt spid="225">
                                            <p:txEl>
                                              <p:pRg st="0" end="0"/>
                                            </p:txEl>
                                          </p:spTgt>
                                        </p:tgtEl>
                                        <p:attrNameLst>
                                          <p:attrName>style.fontWeight</p:attrName>
                                        </p:attrNameLst>
                                      </p:cBhvr>
                                      <p:to>
                                        <p:strVal val="bold"/>
                                      </p:to>
                                    </p:set>
                                  </p:childTnLst>
                                </p:cTn>
                              </p:par>
                            </p:childTnLst>
                          </p:cTn>
                        </p:par>
                        <p:par>
                          <p:cTn id="58" fill="hold">
                            <p:stCondLst>
                              <p:cond delay="500"/>
                            </p:stCondLst>
                            <p:childTnLst>
                              <p:par>
                                <p:cTn id="59" presetID="1" presetClass="exit" presetSubtype="0" fill="hold" nodeType="afterEffect">
                                  <p:stCondLst>
                                    <p:cond delay="0"/>
                                  </p:stCondLst>
                                  <p:childTnLst>
                                    <p:set>
                                      <p:cBhvr>
                                        <p:cTn id="60" dur="1" fill="hold">
                                          <p:stCondLst>
                                            <p:cond delay="0"/>
                                          </p:stCondLst>
                                        </p:cTn>
                                        <p:tgtEl>
                                          <p:spTgt spid="4123"/>
                                        </p:tgtEl>
                                        <p:attrNameLst>
                                          <p:attrName>style.visibility</p:attrName>
                                        </p:attrNameLst>
                                      </p:cBhvr>
                                      <p:to>
                                        <p:strVal val="hidden"/>
                                      </p:to>
                                    </p:set>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4127"/>
                                        </p:tgtEl>
                                        <p:attrNameLst>
                                          <p:attrName>style.visibility</p:attrName>
                                        </p:attrNameLst>
                                      </p:cBhvr>
                                      <p:to>
                                        <p:strVal val="visible"/>
                                      </p:to>
                                    </p:set>
                                    <p:anim calcmode="lin" valueType="num">
                                      <p:cBhvr>
                                        <p:cTn id="64" dur="500" fill="hold"/>
                                        <p:tgtEl>
                                          <p:spTgt spid="4127"/>
                                        </p:tgtEl>
                                        <p:attrNameLst>
                                          <p:attrName>ppt_w</p:attrName>
                                        </p:attrNameLst>
                                      </p:cBhvr>
                                      <p:tavLst>
                                        <p:tav tm="0">
                                          <p:val>
                                            <p:fltVal val="0"/>
                                          </p:val>
                                        </p:tav>
                                        <p:tav tm="100000">
                                          <p:val>
                                            <p:strVal val="#ppt_w"/>
                                          </p:val>
                                        </p:tav>
                                      </p:tavLst>
                                    </p:anim>
                                    <p:anim calcmode="lin" valueType="num">
                                      <p:cBhvr>
                                        <p:cTn id="65" dur="500" fill="hold"/>
                                        <p:tgtEl>
                                          <p:spTgt spid="4127"/>
                                        </p:tgtEl>
                                        <p:attrNameLst>
                                          <p:attrName>ppt_h</p:attrName>
                                        </p:attrNameLst>
                                      </p:cBhvr>
                                      <p:tavLst>
                                        <p:tav tm="0">
                                          <p:val>
                                            <p:fltVal val="0"/>
                                          </p:val>
                                        </p:tav>
                                        <p:tav tm="100000">
                                          <p:val>
                                            <p:strVal val="#ppt_h"/>
                                          </p:val>
                                        </p:tav>
                                      </p:tavLst>
                                    </p:anim>
                                    <p:animEffect transition="in" filter="fade">
                                      <p:cBhvr>
                                        <p:cTn id="66" dur="500"/>
                                        <p:tgtEl>
                                          <p:spTgt spid="41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4"/>
                                        </p:tgtEl>
                                        <p:attrNameLst>
                                          <p:attrName>style.visibility</p:attrName>
                                        </p:attrNameLst>
                                      </p:cBhvr>
                                      <p:to>
                                        <p:strVal val="visible"/>
                                      </p:to>
                                    </p:set>
                                    <p:animEffect transition="in" filter="fade">
                                      <p:cBhvr>
                                        <p:cTn id="71" dur="500"/>
                                        <p:tgtEl>
                                          <p:spTgt spid="234"/>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500" fill="hold"/>
                                        <p:tgtEl>
                                          <p:spTgt spid="65"/>
                                        </p:tgtEl>
                                        <p:attrNameLst>
                                          <p:attrName>ppt_w</p:attrName>
                                        </p:attrNameLst>
                                      </p:cBhvr>
                                      <p:tavLst>
                                        <p:tav tm="0">
                                          <p:val>
                                            <p:fltVal val="0"/>
                                          </p:val>
                                        </p:tav>
                                        <p:tav tm="100000">
                                          <p:val>
                                            <p:strVal val="#ppt_w"/>
                                          </p:val>
                                        </p:tav>
                                      </p:tavLst>
                                    </p:anim>
                                    <p:anim calcmode="lin" valueType="num">
                                      <p:cBhvr>
                                        <p:cTn id="81" dur="500" fill="hold"/>
                                        <p:tgtEl>
                                          <p:spTgt spid="65"/>
                                        </p:tgtEl>
                                        <p:attrNameLst>
                                          <p:attrName>ppt_h</p:attrName>
                                        </p:attrNameLst>
                                      </p:cBhvr>
                                      <p:tavLst>
                                        <p:tav tm="0">
                                          <p:val>
                                            <p:fltVal val="0"/>
                                          </p:val>
                                        </p:tav>
                                        <p:tav tm="100000">
                                          <p:val>
                                            <p:strVal val="#ppt_h"/>
                                          </p:val>
                                        </p:tav>
                                      </p:tavLst>
                                    </p:anim>
                                    <p:animEffect transition="in" filter="fade">
                                      <p:cBhvr>
                                        <p:cTn id="82" dur="500"/>
                                        <p:tgtEl>
                                          <p:spTgt spid="65"/>
                                        </p:tgtEl>
                                      </p:cBhvr>
                                    </p:animEffec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237"/>
                                        </p:tgtEl>
                                        <p:attrNameLst>
                                          <p:attrName>style.visibility</p:attrName>
                                        </p:attrNameLst>
                                      </p:cBhvr>
                                      <p:to>
                                        <p:strVal val="visible"/>
                                      </p:to>
                                    </p:set>
                                    <p:animEffect transition="in" filter="fade">
                                      <p:cBhvr>
                                        <p:cTn id="86" dur="1000"/>
                                        <p:tgtEl>
                                          <p:spTgt spid="237"/>
                                        </p:tgtEl>
                                      </p:cBhvr>
                                    </p:animEffect>
                                  </p:childTnLst>
                                </p:cTn>
                              </p:par>
                            </p:childTnLst>
                          </p:cTn>
                        </p:par>
                        <p:par>
                          <p:cTn id="87" fill="hold">
                            <p:stCondLst>
                              <p:cond delay="1500"/>
                            </p:stCondLst>
                            <p:childTnLst>
                              <p:par>
                                <p:cTn id="88" presetID="10" presetClass="entr" presetSubtype="0" fill="hold" nodeType="afterEffect">
                                  <p:stCondLst>
                                    <p:cond delay="0"/>
                                  </p:stCondLst>
                                  <p:childTnLst>
                                    <p:set>
                                      <p:cBhvr>
                                        <p:cTn id="89" dur="1" fill="hold">
                                          <p:stCondLst>
                                            <p:cond delay="0"/>
                                          </p:stCondLst>
                                        </p:cTn>
                                        <p:tgtEl>
                                          <p:spTgt spid="238"/>
                                        </p:tgtEl>
                                        <p:attrNameLst>
                                          <p:attrName>style.visibility</p:attrName>
                                        </p:attrNameLst>
                                      </p:cBhvr>
                                      <p:to>
                                        <p:strVal val="visible"/>
                                      </p:to>
                                    </p:set>
                                    <p:animEffect transition="in" filter="fade">
                                      <p:cBhvr>
                                        <p:cTn id="90"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smtClean="0"/>
              <a:t>Sometimes connected clients</a:t>
            </a:r>
            <a:endParaRPr lang="en-US" dirty="0"/>
          </a:p>
        </p:txBody>
      </p:sp>
      <p:sp>
        <p:nvSpPr>
          <p:cNvPr id="5" name="Text Placeholder 4"/>
          <p:cNvSpPr>
            <a:spLocks noGrp="1"/>
          </p:cNvSpPr>
          <p:nvPr>
            <p:ph type="body" sz="quarter" idx="10"/>
          </p:nvPr>
        </p:nvSpPr>
        <p:spPr>
          <a:xfrm>
            <a:off x="519127" y="1447800"/>
            <a:ext cx="11149013" cy="553998"/>
          </a:xfrm>
        </p:spPr>
        <p:txBody>
          <a:bodyPr/>
          <a:lstStyle/>
          <a:p>
            <a:r>
              <a:rPr lang="en-US" dirty="0" smtClean="0"/>
              <a:t>Sending data to Queues</a:t>
            </a:r>
            <a:endParaRPr lang="en-US" dirty="0"/>
          </a:p>
        </p:txBody>
      </p:sp>
      <p:pic>
        <p:nvPicPr>
          <p:cNvPr id="6" name="Picture 2" descr="http://icons.iconarchive.com/icons/artua/mac/Play-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48432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1301895"/>
          </a:xfrm>
        </p:spPr>
        <p:txBody>
          <a:bodyPr/>
          <a:lstStyle/>
          <a:p>
            <a:r>
              <a:rPr lang="en-US" dirty="0" smtClean="0"/>
              <a:t>Windows Azure Service Bus </a:t>
            </a:r>
            <a:br>
              <a:rPr lang="en-US" dirty="0" smtClean="0"/>
            </a:br>
            <a:r>
              <a:rPr lang="en-US" sz="4000" dirty="0" smtClean="0"/>
              <a:t>– Relayed and Brokered messaging</a:t>
            </a:r>
            <a:endParaRPr lang="en-US" sz="4000" dirty="0"/>
          </a:p>
        </p:txBody>
      </p:sp>
      <p:sp>
        <p:nvSpPr>
          <p:cNvPr id="5" name="Text Placeholder 4"/>
          <p:cNvSpPr>
            <a:spLocks noGrp="1"/>
          </p:cNvSpPr>
          <p:nvPr>
            <p:ph type="body" sz="quarter" idx="10"/>
          </p:nvPr>
        </p:nvSpPr>
        <p:spPr>
          <a:xfrm>
            <a:off x="519127" y="1876424"/>
            <a:ext cx="11149013" cy="4912114"/>
          </a:xfrm>
        </p:spPr>
        <p:txBody>
          <a:bodyPr/>
          <a:lstStyle/>
          <a:p>
            <a:r>
              <a:rPr lang="en-US" sz="3200" dirty="0"/>
              <a:t>Strengths</a:t>
            </a:r>
            <a:r>
              <a:rPr lang="en-US" sz="3200" dirty="0" smtClean="0"/>
              <a:t>:</a:t>
            </a:r>
          </a:p>
          <a:p>
            <a:pPr marL="570525" indent="-570525">
              <a:buFont typeface="Arial" pitchFamily="34" charset="0"/>
              <a:buChar char="•"/>
            </a:pPr>
            <a:r>
              <a:rPr lang="en-US" sz="3200" i="1" dirty="0" smtClean="0"/>
              <a:t>Secure firewall traversal for inter-enterprise connectivity</a:t>
            </a:r>
          </a:p>
          <a:p>
            <a:pPr marL="570525" indent="-570525">
              <a:buFont typeface="Arial" pitchFamily="34" charset="0"/>
              <a:buChar char="•"/>
            </a:pPr>
            <a:r>
              <a:rPr lang="en-US" sz="3200" i="1" dirty="0" smtClean="0"/>
              <a:t>Interoperability across platforms</a:t>
            </a:r>
          </a:p>
          <a:p>
            <a:pPr marL="570525" indent="-570525">
              <a:buFont typeface="Arial" pitchFamily="34" charset="0"/>
              <a:buChar char="•"/>
            </a:pPr>
            <a:r>
              <a:rPr lang="en-US" sz="3200" i="1" dirty="0" smtClean="0"/>
              <a:t>Highly scalable pay-per-use messaging as a service</a:t>
            </a:r>
          </a:p>
          <a:p>
            <a:pPr marL="570525" indent="-570525">
              <a:buFont typeface="Arial" pitchFamily="34" charset="0"/>
              <a:buChar char="•"/>
            </a:pPr>
            <a:r>
              <a:rPr lang="en-US" sz="3200" i="1" dirty="0" smtClean="0"/>
              <a:t>No investment, easy to start, low threshold , easily accessible</a:t>
            </a:r>
          </a:p>
          <a:p>
            <a:r>
              <a:rPr lang="en-US" sz="3200" dirty="0" smtClean="0"/>
              <a:t>Future </a:t>
            </a:r>
            <a:r>
              <a:rPr lang="en-US" sz="3200" dirty="0"/>
              <a:t>&amp; evolution</a:t>
            </a:r>
            <a:r>
              <a:rPr lang="en-US" sz="3200" dirty="0" smtClean="0"/>
              <a:t>:</a:t>
            </a:r>
          </a:p>
          <a:p>
            <a:pPr marL="570525" indent="-570525">
              <a:buFont typeface="Arial" pitchFamily="34" charset="0"/>
              <a:buChar char="•"/>
            </a:pPr>
            <a:r>
              <a:rPr lang="en-US" sz="3200" i="1" dirty="0" smtClean="0"/>
              <a:t>Service Bus will continue to receive quarterly updates</a:t>
            </a:r>
          </a:p>
          <a:p>
            <a:pPr marL="570525" indent="-570525">
              <a:buFont typeface="Arial" pitchFamily="34" charset="0"/>
              <a:buChar char="•"/>
            </a:pPr>
            <a:r>
              <a:rPr lang="en-US" sz="3200" i="1" dirty="0" smtClean="0"/>
              <a:t>More on EAI and EDI later in this presentation</a:t>
            </a:r>
            <a:endParaRPr lang="en-US" sz="3200" dirty="0"/>
          </a:p>
          <a:p>
            <a:pPr marL="570525" indent="-570525">
              <a:buFont typeface="Arial" pitchFamily="34" charset="0"/>
              <a:buChar char="•"/>
            </a:pPr>
            <a:endParaRPr lang="en-US" sz="3200" i="1" dirty="0"/>
          </a:p>
        </p:txBody>
      </p:sp>
    </p:spTree>
    <p:extLst>
      <p:ext uri="{BB962C8B-B14F-4D97-AF65-F5344CB8AC3E}">
        <p14:creationId xmlns:p14="http://schemas.microsoft.com/office/powerpoint/2010/main" val="77565673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Comparing features</a:t>
            </a:r>
            <a:br>
              <a:rPr lang="sv-SE" dirty="0" smtClean="0"/>
            </a:br>
            <a:r>
              <a:rPr lang="sv-SE" dirty="0" smtClean="0"/>
              <a:t>Service Bus </a:t>
            </a:r>
            <a:r>
              <a:rPr lang="sv-SE" dirty="0" err="1" smtClean="0"/>
              <a:t>Queues</a:t>
            </a:r>
            <a:r>
              <a:rPr lang="sv-SE" dirty="0" smtClean="0"/>
              <a:t> and Message Buffers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1996731475"/>
              </p:ext>
            </p:extLst>
          </p:nvPr>
        </p:nvGraphicFramePr>
        <p:xfrm>
          <a:off x="1979077" y="2286000"/>
          <a:ext cx="8125884" cy="2225040"/>
        </p:xfrm>
        <a:graphic>
          <a:graphicData uri="http://schemas.openxmlformats.org/drawingml/2006/table">
            <a:tbl>
              <a:tblPr firstRow="1" bandRow="1">
                <a:tableStyleId>{5C22544A-7EE6-4342-B048-85BDC9FD1C3A}</a:tableStyleId>
              </a:tblPr>
              <a:tblGrid>
                <a:gridCol w="4062942"/>
                <a:gridCol w="4062942"/>
              </a:tblGrid>
              <a:tr h="370840">
                <a:tc>
                  <a:txBody>
                    <a:bodyPr/>
                    <a:lstStyle/>
                    <a:p>
                      <a:r>
                        <a:rPr lang="sv-SE" sz="1800" dirty="0" err="1" smtClean="0"/>
                        <a:t>Queues</a:t>
                      </a:r>
                      <a:endParaRPr lang="sv-SE" sz="1800" dirty="0"/>
                    </a:p>
                  </a:txBody>
                  <a:tcPr marL="91452" marR="91452"/>
                </a:tc>
                <a:tc>
                  <a:txBody>
                    <a:bodyPr/>
                    <a:lstStyle/>
                    <a:p>
                      <a:r>
                        <a:rPr lang="sv-SE" sz="1800" dirty="0" smtClean="0"/>
                        <a:t>MessageBuffer</a:t>
                      </a:r>
                      <a:endParaRPr lang="sv-SE" sz="1800" dirty="0"/>
                    </a:p>
                  </a:txBody>
                  <a:tcPr marL="91452" marR="91452"/>
                </a:tc>
              </a:tr>
              <a:tr h="370840">
                <a:tc>
                  <a:txBody>
                    <a:bodyPr/>
                    <a:lstStyle/>
                    <a:p>
                      <a:r>
                        <a:rPr lang="sv-SE" sz="1800" baseline="0" dirty="0" smtClean="0"/>
                        <a:t>FIFO</a:t>
                      </a:r>
                      <a:endParaRPr lang="sv-SE" sz="1800" dirty="0"/>
                    </a:p>
                  </a:txBody>
                  <a:tcPr marL="91452" marR="91452"/>
                </a:tc>
                <a:tc>
                  <a:txBody>
                    <a:bodyPr/>
                    <a:lstStyle/>
                    <a:p>
                      <a:r>
                        <a:rPr lang="sv-SE" sz="1800" dirty="0" smtClean="0"/>
                        <a:t>FIFO</a:t>
                      </a:r>
                      <a:endParaRPr lang="sv-SE" sz="1800" dirty="0"/>
                    </a:p>
                  </a:txBody>
                  <a:tcPr marL="91452" marR="91452"/>
                </a:tc>
              </a:tr>
              <a:tr h="370840">
                <a:tc>
                  <a:txBody>
                    <a:bodyPr/>
                    <a:lstStyle/>
                    <a:p>
                      <a:r>
                        <a:rPr lang="sv-SE" sz="1800" dirty="0" smtClean="0"/>
                        <a:t>Durable, built on</a:t>
                      </a:r>
                      <a:r>
                        <a:rPr lang="sv-SE" sz="1800" baseline="0" dirty="0" smtClean="0"/>
                        <a:t> top of SQL Azure</a:t>
                      </a:r>
                      <a:endParaRPr lang="sv-SE" sz="1800" dirty="0"/>
                    </a:p>
                  </a:txBody>
                  <a:tcPr marL="91452" marR="91452"/>
                </a:tc>
                <a:tc>
                  <a:txBody>
                    <a:bodyPr/>
                    <a:lstStyle/>
                    <a:p>
                      <a:r>
                        <a:rPr lang="sv-SE" sz="1800" dirty="0" smtClean="0"/>
                        <a:t>In</a:t>
                      </a:r>
                      <a:r>
                        <a:rPr lang="sv-SE" sz="1800" baseline="0" dirty="0" smtClean="0"/>
                        <a:t> memory</a:t>
                      </a:r>
                      <a:endParaRPr lang="sv-SE" sz="1800" dirty="0"/>
                    </a:p>
                  </a:txBody>
                  <a:tcPr marL="91452" marR="91452"/>
                </a:tc>
              </a:tr>
              <a:tr h="370840">
                <a:tc>
                  <a:txBody>
                    <a:bodyPr/>
                    <a:lstStyle/>
                    <a:p>
                      <a:r>
                        <a:rPr lang="sv-SE" sz="1800" dirty="0" smtClean="0"/>
                        <a:t>Unlimited TTL</a:t>
                      </a:r>
                      <a:endParaRPr lang="sv-SE" sz="1800" dirty="0"/>
                    </a:p>
                  </a:txBody>
                  <a:tcPr marL="91452" marR="91452"/>
                </a:tc>
                <a:tc>
                  <a:txBody>
                    <a:bodyPr/>
                    <a:lstStyle/>
                    <a:p>
                      <a:r>
                        <a:rPr lang="sv-SE" sz="1800" dirty="0" smtClean="0"/>
                        <a:t>Max 10 minutes</a:t>
                      </a:r>
                      <a:endParaRPr lang="sv-SE" sz="1800" dirty="0"/>
                    </a:p>
                  </a:txBody>
                  <a:tcPr marL="91452" marR="91452"/>
                </a:tc>
              </a:tr>
              <a:tr h="370840">
                <a:tc>
                  <a:txBody>
                    <a:bodyPr/>
                    <a:lstStyle/>
                    <a:p>
                      <a:r>
                        <a:rPr lang="sv-SE" sz="1800" dirty="0" smtClean="0"/>
                        <a:t>Topics/Subscriptions</a:t>
                      </a:r>
                      <a:endParaRPr lang="sv-SE" sz="1800" dirty="0"/>
                    </a:p>
                  </a:txBody>
                  <a:tcPr marL="91452" marR="91452"/>
                </a:tc>
                <a:tc>
                  <a:txBody>
                    <a:bodyPr/>
                    <a:lstStyle/>
                    <a:p>
                      <a:r>
                        <a:rPr lang="sv-SE" sz="1800" dirty="0" smtClean="0"/>
                        <a:t>n/a</a:t>
                      </a:r>
                      <a:endParaRPr lang="sv-SE" sz="1800" dirty="0"/>
                    </a:p>
                  </a:txBody>
                  <a:tcPr marL="91452" marR="91452"/>
                </a:tc>
              </a:tr>
              <a:tr h="370840">
                <a:tc>
                  <a:txBody>
                    <a:bodyPr/>
                    <a:lstStyle/>
                    <a:p>
                      <a:r>
                        <a:rPr lang="sv-SE" sz="1800" dirty="0" smtClean="0"/>
                        <a:t>Large Messages through</a:t>
                      </a:r>
                      <a:r>
                        <a:rPr lang="sv-SE" sz="1800" baseline="0" dirty="0" smtClean="0"/>
                        <a:t> sessions</a:t>
                      </a:r>
                      <a:endParaRPr lang="sv-SE" sz="1800" dirty="0"/>
                    </a:p>
                  </a:txBody>
                  <a:tcPr marL="91452" marR="91452"/>
                </a:tc>
                <a:tc>
                  <a:txBody>
                    <a:bodyPr/>
                    <a:lstStyle/>
                    <a:p>
                      <a:r>
                        <a:rPr lang="sv-SE" sz="1800" dirty="0" smtClean="0"/>
                        <a:t>64kb</a:t>
                      </a:r>
                      <a:endParaRPr lang="sv-SE" sz="1800" dirty="0"/>
                    </a:p>
                  </a:txBody>
                  <a:tcPr marL="91452" marR="91452"/>
                </a:tc>
              </a:tr>
            </a:tbl>
          </a:graphicData>
        </a:graphic>
      </p:graphicFrame>
    </p:spTree>
    <p:extLst>
      <p:ext uri="{BB962C8B-B14F-4D97-AF65-F5344CB8AC3E}">
        <p14:creationId xmlns:p14="http://schemas.microsoft.com/office/powerpoint/2010/main" val="11719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Comparing features</a:t>
            </a:r>
            <a:br>
              <a:rPr lang="sv-SE" dirty="0" smtClean="0"/>
            </a:br>
            <a:r>
              <a:rPr lang="sv-SE" dirty="0" smtClean="0"/>
              <a:t>Service Bus </a:t>
            </a:r>
            <a:r>
              <a:rPr lang="sv-SE" dirty="0" err="1" smtClean="0"/>
              <a:t>Queues</a:t>
            </a:r>
            <a:r>
              <a:rPr lang="sv-SE" dirty="0" smtClean="0"/>
              <a:t> and Storage Queues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1512212123"/>
              </p:ext>
            </p:extLst>
          </p:nvPr>
        </p:nvGraphicFramePr>
        <p:xfrm>
          <a:off x="1979077" y="2286000"/>
          <a:ext cx="8125884" cy="4079240"/>
        </p:xfrm>
        <a:graphic>
          <a:graphicData uri="http://schemas.openxmlformats.org/drawingml/2006/table">
            <a:tbl>
              <a:tblPr firstRow="1" bandRow="1">
                <a:tableStyleId>{5C22544A-7EE6-4342-B048-85BDC9FD1C3A}</a:tableStyleId>
              </a:tblPr>
              <a:tblGrid>
                <a:gridCol w="4062942"/>
                <a:gridCol w="4062942"/>
              </a:tblGrid>
              <a:tr h="370840">
                <a:tc>
                  <a:txBody>
                    <a:bodyPr/>
                    <a:lstStyle/>
                    <a:p>
                      <a:r>
                        <a:rPr lang="sv-SE" sz="1800" dirty="0" err="1" smtClean="0"/>
                        <a:t>Queues</a:t>
                      </a:r>
                      <a:endParaRPr lang="sv-SE" sz="1800" dirty="0"/>
                    </a:p>
                  </a:txBody>
                  <a:tcPr marL="91452" marR="91452"/>
                </a:tc>
                <a:tc>
                  <a:txBody>
                    <a:bodyPr/>
                    <a:lstStyle/>
                    <a:p>
                      <a:r>
                        <a:rPr lang="sv-SE" sz="1800" dirty="0" smtClean="0"/>
                        <a:t>Azure Storage</a:t>
                      </a:r>
                      <a:endParaRPr lang="sv-SE" sz="1800" dirty="0"/>
                    </a:p>
                  </a:txBody>
                  <a:tcPr marL="91452" marR="91452"/>
                </a:tc>
              </a:tr>
              <a:tr h="370840">
                <a:tc>
                  <a:txBody>
                    <a:bodyPr/>
                    <a:lstStyle/>
                    <a:p>
                      <a:r>
                        <a:rPr lang="sv-SE" sz="1800" baseline="0" dirty="0" smtClean="0"/>
                        <a:t>FIFO</a:t>
                      </a:r>
                      <a:endParaRPr lang="sv-SE" sz="1800" dirty="0"/>
                    </a:p>
                  </a:txBody>
                  <a:tcPr marL="91452" marR="91452"/>
                </a:tc>
                <a:tc>
                  <a:txBody>
                    <a:bodyPr/>
                    <a:lstStyle/>
                    <a:p>
                      <a:r>
                        <a:rPr lang="sv-SE" sz="1800" dirty="0" smtClean="0"/>
                        <a:t>Best attempt,</a:t>
                      </a:r>
                      <a:r>
                        <a:rPr lang="sv-SE" sz="1800" baseline="0" dirty="0" smtClean="0"/>
                        <a:t> not guaranteed</a:t>
                      </a:r>
                      <a:endParaRPr lang="sv-SE" sz="1800" dirty="0"/>
                    </a:p>
                  </a:txBody>
                  <a:tcPr marL="91452" marR="91452"/>
                </a:tc>
              </a:tr>
              <a:tr h="370840">
                <a:tc>
                  <a:txBody>
                    <a:bodyPr/>
                    <a:lstStyle/>
                    <a:p>
                      <a:r>
                        <a:rPr lang="sv-SE" sz="1800" dirty="0" smtClean="0"/>
                        <a:t>Durable, built on</a:t>
                      </a:r>
                      <a:r>
                        <a:rPr lang="sv-SE" sz="1800" baseline="0" dirty="0" smtClean="0"/>
                        <a:t> top of SQL Azure</a:t>
                      </a:r>
                      <a:endParaRPr lang="sv-SE" sz="1800" dirty="0"/>
                    </a:p>
                  </a:txBody>
                  <a:tcPr marL="91452" marR="91452"/>
                </a:tc>
                <a:tc>
                  <a:txBody>
                    <a:bodyPr/>
                    <a:lstStyle/>
                    <a:p>
                      <a:r>
                        <a:rPr lang="sv-SE" sz="1800" dirty="0" smtClean="0"/>
                        <a:t>Durable, built on Azure Tables</a:t>
                      </a:r>
                      <a:endParaRPr lang="sv-SE" sz="1800" dirty="0"/>
                    </a:p>
                  </a:txBody>
                  <a:tcPr marL="91452" marR="91452"/>
                </a:tc>
              </a:tr>
              <a:tr h="370840">
                <a:tc>
                  <a:txBody>
                    <a:bodyPr/>
                    <a:lstStyle/>
                    <a:p>
                      <a:r>
                        <a:rPr lang="sv-SE" sz="1800" dirty="0" smtClean="0"/>
                        <a:t>Unlimited</a:t>
                      </a:r>
                      <a:r>
                        <a:rPr lang="sv-SE" sz="1800" baseline="0" dirty="0" smtClean="0"/>
                        <a:t> TTL</a:t>
                      </a:r>
                      <a:endParaRPr lang="sv-SE" sz="1800" dirty="0"/>
                    </a:p>
                  </a:txBody>
                  <a:tcPr marL="91452" marR="91452"/>
                </a:tc>
                <a:tc>
                  <a:txBody>
                    <a:bodyPr/>
                    <a:lstStyle/>
                    <a:p>
                      <a:r>
                        <a:rPr lang="sv-SE" sz="1800" dirty="0" smtClean="0"/>
                        <a:t>Max 7 days</a:t>
                      </a:r>
                      <a:endParaRPr lang="sv-SE" sz="1800" dirty="0"/>
                    </a:p>
                  </a:txBody>
                  <a:tcPr marL="91452" marR="91452"/>
                </a:tc>
              </a:tr>
              <a:tr h="370840">
                <a:tc>
                  <a:txBody>
                    <a:bodyPr/>
                    <a:lstStyle/>
                    <a:p>
                      <a:r>
                        <a:rPr lang="sv-SE" sz="1800" dirty="0" smtClean="0"/>
                        <a:t>TryReceive</a:t>
                      </a:r>
                      <a:r>
                        <a:rPr lang="sv-SE" sz="1800" baseline="0" dirty="0" smtClean="0"/>
                        <a:t> wait with timeout etc</a:t>
                      </a:r>
                      <a:endParaRPr lang="sv-SE" sz="1800" dirty="0"/>
                    </a:p>
                  </a:txBody>
                  <a:tcPr marL="91452" marR="91452"/>
                </a:tc>
                <a:tc>
                  <a:txBody>
                    <a:bodyPr/>
                    <a:lstStyle/>
                    <a:p>
                      <a:r>
                        <a:rPr lang="sv-SE" sz="1800" dirty="0" smtClean="0"/>
                        <a:t>Polling</a:t>
                      </a:r>
                      <a:endParaRPr lang="sv-SE" sz="1800" dirty="0"/>
                    </a:p>
                  </a:txBody>
                  <a:tcPr marL="91452" marR="91452"/>
                </a:tc>
              </a:tr>
              <a:tr h="370840">
                <a:tc>
                  <a:txBody>
                    <a:bodyPr/>
                    <a:lstStyle/>
                    <a:p>
                      <a:r>
                        <a:rPr lang="sv-SE" sz="1800" dirty="0" smtClean="0"/>
                        <a:t>Topics/Subscriptions</a:t>
                      </a:r>
                      <a:endParaRPr lang="sv-SE" sz="1800" dirty="0"/>
                    </a:p>
                  </a:txBody>
                  <a:tcPr marL="91452" marR="91452"/>
                </a:tc>
                <a:tc>
                  <a:txBody>
                    <a:bodyPr/>
                    <a:lstStyle/>
                    <a:p>
                      <a:r>
                        <a:rPr lang="sv-SE" sz="1800" dirty="0" smtClean="0"/>
                        <a:t>n/a</a:t>
                      </a:r>
                      <a:endParaRPr lang="sv-SE" sz="1800" dirty="0"/>
                    </a:p>
                  </a:txBody>
                  <a:tcPr marL="91452" marR="91452"/>
                </a:tc>
              </a:tr>
              <a:tr h="370840">
                <a:tc>
                  <a:txBody>
                    <a:bodyPr/>
                    <a:lstStyle/>
                    <a:p>
                      <a:r>
                        <a:rPr lang="sv-SE" sz="1800" dirty="0" smtClean="0"/>
                        <a:t>WCF/REST/APIs</a:t>
                      </a:r>
                      <a:endParaRPr lang="sv-SE" sz="1800" dirty="0"/>
                    </a:p>
                  </a:txBody>
                  <a:tcPr marL="91452" marR="91452"/>
                </a:tc>
                <a:tc>
                  <a:txBody>
                    <a:bodyPr/>
                    <a:lstStyle/>
                    <a:p>
                      <a:r>
                        <a:rPr lang="sv-SE" sz="1800" dirty="0" smtClean="0"/>
                        <a:t>REST/APIs</a:t>
                      </a:r>
                      <a:endParaRPr lang="sv-SE" sz="1800" dirty="0"/>
                    </a:p>
                  </a:txBody>
                  <a:tcPr marL="91452" marR="91452"/>
                </a:tc>
              </a:tr>
              <a:tr h="370840">
                <a:tc>
                  <a:txBody>
                    <a:bodyPr/>
                    <a:lstStyle/>
                    <a:p>
                      <a:r>
                        <a:rPr lang="sv-SE" sz="1800" dirty="0" smtClean="0"/>
                        <a:t>PeekLock/ReceiveDelete</a:t>
                      </a:r>
                      <a:endParaRPr lang="sv-SE" sz="1800" dirty="0"/>
                    </a:p>
                  </a:txBody>
                  <a:tcPr marL="91452" marR="91452"/>
                </a:tc>
                <a:tc>
                  <a:txBody>
                    <a:bodyPr/>
                    <a:lstStyle/>
                    <a:p>
                      <a:r>
                        <a:rPr lang="sv-SE" sz="1800" dirty="0" smtClean="0"/>
                        <a:t>PeekLock</a:t>
                      </a:r>
                      <a:endParaRPr lang="sv-SE" sz="1800" dirty="0"/>
                    </a:p>
                  </a:txBody>
                  <a:tcPr marL="91452" marR="91452"/>
                </a:tc>
              </a:tr>
              <a:tr h="370840">
                <a:tc>
                  <a:txBody>
                    <a:bodyPr/>
                    <a:lstStyle/>
                    <a:p>
                      <a:r>
                        <a:rPr lang="sv-SE" sz="1800" dirty="0" smtClean="0"/>
                        <a:t>Large Messages through</a:t>
                      </a:r>
                      <a:r>
                        <a:rPr lang="sv-SE" sz="1800" baseline="0" dirty="0" smtClean="0"/>
                        <a:t> sessions</a:t>
                      </a:r>
                      <a:endParaRPr lang="sv-SE" sz="1800" dirty="0"/>
                    </a:p>
                  </a:txBody>
                  <a:tcPr marL="91452" marR="91452"/>
                </a:tc>
                <a:tc>
                  <a:txBody>
                    <a:bodyPr/>
                    <a:lstStyle/>
                    <a:p>
                      <a:r>
                        <a:rPr lang="sv-SE" sz="1800" dirty="0" smtClean="0"/>
                        <a:t>8kb</a:t>
                      </a:r>
                      <a:endParaRPr lang="sv-SE" sz="1800" dirty="0"/>
                    </a:p>
                  </a:txBody>
                  <a:tcPr marL="91452" marR="91452"/>
                </a:tc>
              </a:tr>
              <a:tr h="370840">
                <a:tc>
                  <a:txBody>
                    <a:bodyPr/>
                    <a:lstStyle/>
                    <a:p>
                      <a:r>
                        <a:rPr lang="sv-SE" sz="1800" dirty="0" smtClean="0"/>
                        <a:t>Secured using ACS</a:t>
                      </a:r>
                      <a:endParaRPr lang="sv-SE" sz="1800" dirty="0"/>
                    </a:p>
                  </a:txBody>
                  <a:tcPr marL="91452" marR="91452"/>
                </a:tc>
                <a:tc>
                  <a:txBody>
                    <a:bodyPr/>
                    <a:lstStyle/>
                    <a:p>
                      <a:r>
                        <a:rPr lang="sv-SE" sz="1800" dirty="0" smtClean="0"/>
                        <a:t>Secured using Azure Credentials</a:t>
                      </a:r>
                      <a:endParaRPr lang="sv-SE" sz="1800" dirty="0"/>
                    </a:p>
                  </a:txBody>
                  <a:tcPr marL="91452" marR="91452"/>
                </a:tc>
              </a:tr>
              <a:tr h="370840">
                <a:tc>
                  <a:txBody>
                    <a:bodyPr/>
                    <a:lstStyle/>
                    <a:p>
                      <a:r>
                        <a:rPr lang="sv-SE" sz="1800" dirty="0" smtClean="0"/>
                        <a:t>Server</a:t>
                      </a:r>
                      <a:r>
                        <a:rPr lang="sv-SE" sz="1800" baseline="0" dirty="0" smtClean="0"/>
                        <a:t> and client side transactions</a:t>
                      </a:r>
                      <a:endParaRPr lang="sv-SE" sz="1800" dirty="0"/>
                    </a:p>
                  </a:txBody>
                  <a:tcPr marL="91452" marR="91452"/>
                </a:tc>
                <a:tc>
                  <a:txBody>
                    <a:bodyPr/>
                    <a:lstStyle/>
                    <a:p>
                      <a:r>
                        <a:rPr lang="sv-SE" sz="1800" dirty="0" smtClean="0"/>
                        <a:t>n/a</a:t>
                      </a:r>
                      <a:endParaRPr lang="sv-SE" sz="1800" dirty="0"/>
                    </a:p>
                  </a:txBody>
                  <a:tcPr marL="91452" marR="91452"/>
                </a:tc>
              </a:tr>
            </a:tbl>
          </a:graphicData>
        </a:graphic>
      </p:graphicFrame>
    </p:spTree>
    <p:extLst>
      <p:ext uri="{BB962C8B-B14F-4D97-AF65-F5344CB8AC3E}">
        <p14:creationId xmlns:p14="http://schemas.microsoft.com/office/powerpoint/2010/main" val="29111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sv-SE" dirty="0"/>
              <a:t>Integration as a service</a:t>
            </a:r>
            <a:endParaRPr lang="en-US" dirty="0"/>
          </a:p>
        </p:txBody>
      </p:sp>
      <p:grpSp>
        <p:nvGrpSpPr>
          <p:cNvPr id="5" name="Group 4"/>
          <p:cNvGrpSpPr/>
          <p:nvPr/>
        </p:nvGrpSpPr>
        <p:grpSpPr>
          <a:xfrm>
            <a:off x="2017241" y="1253025"/>
            <a:ext cx="7776864" cy="4536504"/>
            <a:chOff x="2017241" y="1253024"/>
            <a:chExt cx="7776864" cy="4536504"/>
          </a:xfrm>
        </p:grpSpPr>
        <p:sp>
          <p:nvSpPr>
            <p:cNvPr id="10" name="Rectangle 9"/>
            <p:cNvSpPr/>
            <p:nvPr/>
          </p:nvSpPr>
          <p:spPr>
            <a:xfrm>
              <a:off x="2017241" y="4709408"/>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Client</a:t>
              </a:r>
              <a:endParaRPr lang="en-US" dirty="0"/>
            </a:p>
          </p:txBody>
        </p:sp>
        <p:sp>
          <p:nvSpPr>
            <p:cNvPr id="12" name="Flowchart: Magnetic Disk 11"/>
            <p:cNvSpPr/>
            <p:nvPr/>
          </p:nvSpPr>
          <p:spPr>
            <a:xfrm>
              <a:off x="8497961" y="4753280"/>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SQL</a:t>
              </a:r>
              <a:endParaRPr lang="en-US" dirty="0"/>
            </a:p>
          </p:txBody>
        </p:sp>
        <p:sp>
          <p:nvSpPr>
            <p:cNvPr id="14" name="Cloud Callout 13"/>
            <p:cNvSpPr/>
            <p:nvPr/>
          </p:nvSpPr>
          <p:spPr>
            <a:xfrm>
              <a:off x="3765690" y="1253024"/>
              <a:ext cx="4084199" cy="2197668"/>
            </a:xfrm>
            <a:prstGeom prst="cloudCallout">
              <a:avLst>
                <a:gd name="adj1" fmla="val -54672"/>
                <a:gd name="adj2" fmla="val 79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0914" y="3294451"/>
              <a:ext cx="1186607" cy="1029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0990" y="1685072"/>
              <a:ext cx="2414803" cy="1168518"/>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810695" y="2279850"/>
              <a:ext cx="504056" cy="288032"/>
              <a:chOff x="1187624" y="1772816"/>
              <a:chExt cx="504056" cy="288032"/>
            </a:xfrm>
          </p:grpSpPr>
          <p:sp>
            <p:nvSpPr>
              <p:cNvPr id="23" name="Oval 22"/>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576511" y="1685072"/>
              <a:ext cx="846707" cy="369332"/>
            </a:xfrm>
            <a:prstGeom prst="rect">
              <a:avLst/>
            </a:prstGeom>
            <a:noFill/>
          </p:spPr>
          <p:txBody>
            <a:bodyPr wrap="none" rtlCol="0">
              <a:spAutoFit/>
            </a:bodyPr>
            <a:lstStyle/>
            <a:p>
              <a:r>
                <a:rPr lang="sv-SE" dirty="0" smtClean="0"/>
                <a:t>Bridge</a:t>
              </a:r>
              <a:endParaRPr lang="en-US" dirty="0"/>
            </a:p>
          </p:txBody>
        </p:sp>
        <p:cxnSp>
          <p:nvCxnSpPr>
            <p:cNvPr id="26" name="Elbow Connector 25"/>
            <p:cNvCxnSpPr>
              <a:stCxn id="28" idx="3"/>
              <a:endCxn id="12" idx="1"/>
            </p:cNvCxnSpPr>
            <p:nvPr/>
          </p:nvCxnSpPr>
          <p:spPr>
            <a:xfrm>
              <a:off x="6697761" y="2387862"/>
              <a:ext cx="2448272" cy="236541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0"/>
              <a:endCxn id="23" idx="2"/>
            </p:cNvCxnSpPr>
            <p:nvPr/>
          </p:nvCxnSpPr>
          <p:spPr>
            <a:xfrm rot="5400000" flipH="1" flipV="1">
              <a:off x="2559229" y="2457942"/>
              <a:ext cx="2285542" cy="221739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21697" y="2207841"/>
              <a:ext cx="576064"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LOB</a:t>
              </a:r>
              <a:endParaRPr lang="en-US" sz="1600" dirty="0"/>
            </a:p>
          </p:txBody>
        </p:sp>
        <p:sp>
          <p:nvSpPr>
            <p:cNvPr id="29" name="Rectangle 28"/>
            <p:cNvSpPr/>
            <p:nvPr/>
          </p:nvSpPr>
          <p:spPr>
            <a:xfrm>
              <a:off x="5433193" y="219865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rot="18847516">
              <a:off x="5447763" y="2220893"/>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3040040"/>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Windows Azure Service Bus EAI</a:t>
            </a:r>
          </a:p>
        </p:txBody>
      </p:sp>
      <p:sp>
        <p:nvSpPr>
          <p:cNvPr id="9" name="Text Placeholder 8"/>
          <p:cNvSpPr>
            <a:spLocks noGrp="1"/>
          </p:cNvSpPr>
          <p:nvPr>
            <p:ph type="body" sz="quarter" idx="10"/>
          </p:nvPr>
        </p:nvSpPr>
        <p:spPr>
          <a:xfrm>
            <a:off x="497846" y="1198692"/>
            <a:ext cx="11357455" cy="2331407"/>
          </a:xfrm>
        </p:spPr>
        <p:txBody>
          <a:bodyPr/>
          <a:lstStyle/>
          <a:p>
            <a:r>
              <a:rPr lang="en-US" i="1" dirty="0" smtClean="0"/>
              <a:t>“Windows </a:t>
            </a:r>
            <a:r>
              <a:rPr lang="en-US" i="1" dirty="0"/>
              <a:t>Azure Service Bus EAI Labs provides common integration </a:t>
            </a:r>
            <a:r>
              <a:rPr lang="en-US" i="1" dirty="0" smtClean="0"/>
              <a:t>capabilities </a:t>
            </a:r>
            <a:r>
              <a:rPr lang="en-US" i="1" dirty="0"/>
              <a:t>for the Windows Azure Platform to extend on-premises applications to the </a:t>
            </a:r>
            <a:r>
              <a:rPr lang="en-US" i="1" dirty="0" smtClean="0"/>
              <a:t>cloud”</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3381781"/>
            <a:ext cx="5144035" cy="3004374"/>
          </a:xfrm>
          <a:prstGeom prst="rect">
            <a:avLst/>
          </a:prstGeom>
        </p:spPr>
      </p:pic>
    </p:spTree>
    <p:extLst>
      <p:ext uri="{BB962C8B-B14F-4D97-AF65-F5344CB8AC3E}">
        <p14:creationId xmlns:p14="http://schemas.microsoft.com/office/powerpoint/2010/main" val="2799487097"/>
      </p:ext>
    </p:extLst>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87" y="436417"/>
            <a:ext cx="11862338" cy="553998"/>
          </a:xfrm>
        </p:spPr>
        <p:txBody>
          <a:bodyPr/>
          <a:lstStyle/>
          <a:p>
            <a:r>
              <a:rPr lang="en-US" dirty="0" smtClean="0"/>
              <a:t>Azure Service Bus – Enterprise Application Integration (EAI)</a:t>
            </a:r>
            <a:endParaRPr lang="en-US" dirty="0"/>
          </a:p>
        </p:txBody>
      </p:sp>
      <p:sp>
        <p:nvSpPr>
          <p:cNvPr id="3" name="Slide Number Placeholder 2"/>
          <p:cNvSpPr>
            <a:spLocks noGrp="1"/>
          </p:cNvSpPr>
          <p:nvPr>
            <p:ph type="sldNum" sz="quarter" idx="4"/>
          </p:nvPr>
        </p:nvSpPr>
        <p:spPr/>
        <p:txBody>
          <a:bodyPr/>
          <a:lstStyle/>
          <a:p>
            <a:fld id="{B60359E2-F1E6-40F3-81C3-5A646FA87138}" type="slidenum">
              <a:rPr lang="en-US" smtClean="0">
                <a:solidFill>
                  <a:prstClr val="black">
                    <a:tint val="75000"/>
                  </a:prstClr>
                </a:solidFill>
              </a:rPr>
              <a:pPr/>
              <a:t>66</a:t>
            </a:fld>
            <a:endParaRPr lang="en-US" dirty="0">
              <a:solidFill>
                <a:prstClr val="black">
                  <a:tint val="75000"/>
                </a:prstClr>
              </a:solidFill>
            </a:endParaRPr>
          </a:p>
        </p:txBody>
      </p:sp>
      <p:grpSp>
        <p:nvGrpSpPr>
          <p:cNvPr id="86" name="Group 85"/>
          <p:cNvGrpSpPr/>
          <p:nvPr/>
        </p:nvGrpSpPr>
        <p:grpSpPr>
          <a:xfrm>
            <a:off x="5564991" y="3953281"/>
            <a:ext cx="1495206" cy="1440160"/>
            <a:chOff x="7169773" y="3933056"/>
            <a:chExt cx="1794715" cy="1728192"/>
          </a:xfrm>
        </p:grpSpPr>
        <p:sp>
          <p:nvSpPr>
            <p:cNvPr id="87" name="Rectangle 86"/>
            <p:cNvSpPr/>
            <p:nvPr/>
          </p:nvSpPr>
          <p:spPr>
            <a:xfrm>
              <a:off x="7169773" y="3933056"/>
              <a:ext cx="1717705"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762"/>
              <a:endParaRPr lang="en-US" sz="1700">
                <a:solidFill>
                  <a:prstClr val="black"/>
                </a:solidFill>
              </a:endParaRPr>
            </a:p>
          </p:txBody>
        </p:sp>
        <p:sp>
          <p:nvSpPr>
            <p:cNvPr id="88" name="TextBox 87"/>
            <p:cNvSpPr txBox="1"/>
            <p:nvPr/>
          </p:nvSpPr>
          <p:spPr>
            <a:xfrm>
              <a:off x="7235698" y="3948823"/>
              <a:ext cx="1728790" cy="424732"/>
            </a:xfrm>
            <a:prstGeom prst="rect">
              <a:avLst/>
            </a:prstGeom>
            <a:noFill/>
          </p:spPr>
          <p:txBody>
            <a:bodyPr wrap="square" rtlCol="0">
              <a:spAutoFit/>
            </a:bodyPr>
            <a:lstStyle/>
            <a:p>
              <a:pPr algn="ctr" defTabSz="912762"/>
              <a:r>
                <a:rPr lang="en-US" sz="1700" dirty="0">
                  <a:solidFill>
                    <a:prstClr val="black"/>
                  </a:solidFill>
                </a:rPr>
                <a:t>BizTalk</a:t>
              </a:r>
            </a:p>
          </p:txBody>
        </p:sp>
      </p:grpSp>
      <p:grpSp>
        <p:nvGrpSpPr>
          <p:cNvPr id="89" name="Group 88"/>
          <p:cNvGrpSpPr/>
          <p:nvPr/>
        </p:nvGrpSpPr>
        <p:grpSpPr>
          <a:xfrm>
            <a:off x="8396770" y="3953281"/>
            <a:ext cx="1440283" cy="1440160"/>
            <a:chOff x="7235698" y="3933056"/>
            <a:chExt cx="1728790" cy="1728192"/>
          </a:xfrm>
        </p:grpSpPr>
        <p:sp>
          <p:nvSpPr>
            <p:cNvPr id="90" name="Rectangle 89"/>
            <p:cNvSpPr/>
            <p:nvPr/>
          </p:nvSpPr>
          <p:spPr>
            <a:xfrm>
              <a:off x="7246783" y="3933056"/>
              <a:ext cx="1717705"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762"/>
              <a:endParaRPr lang="en-US" sz="1700">
                <a:solidFill>
                  <a:prstClr val="black"/>
                </a:solidFill>
              </a:endParaRPr>
            </a:p>
          </p:txBody>
        </p:sp>
        <p:sp>
          <p:nvSpPr>
            <p:cNvPr id="91" name="TextBox 90"/>
            <p:cNvSpPr txBox="1"/>
            <p:nvPr/>
          </p:nvSpPr>
          <p:spPr>
            <a:xfrm>
              <a:off x="7235698" y="3948823"/>
              <a:ext cx="1728790" cy="424732"/>
            </a:xfrm>
            <a:prstGeom prst="rect">
              <a:avLst/>
            </a:prstGeom>
            <a:noFill/>
          </p:spPr>
          <p:txBody>
            <a:bodyPr wrap="square" rtlCol="0">
              <a:spAutoFit/>
            </a:bodyPr>
            <a:lstStyle/>
            <a:p>
              <a:pPr algn="ctr" defTabSz="912762"/>
              <a:r>
                <a:rPr lang="en-US" sz="1700" dirty="0">
                  <a:solidFill>
                    <a:prstClr val="black"/>
                  </a:solidFill>
                </a:rPr>
                <a:t>IIS</a:t>
              </a:r>
            </a:p>
          </p:txBody>
        </p:sp>
      </p:grpSp>
      <p:sp>
        <p:nvSpPr>
          <p:cNvPr id="92" name="Rectangle 91"/>
          <p:cNvSpPr/>
          <p:nvPr/>
        </p:nvSpPr>
        <p:spPr>
          <a:xfrm>
            <a:off x="2521341" y="4247354"/>
            <a:ext cx="959857"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056" tIns="38019" rIns="76056" bIns="38019" rtlCol="0" anchor="ctr"/>
          <a:lstStyle/>
          <a:p>
            <a:pPr algn="ctr" defTabSz="912762"/>
            <a:r>
              <a:rPr lang="sv-SE" sz="1700" dirty="0" err="1">
                <a:solidFill>
                  <a:prstClr val="white"/>
                </a:solidFill>
              </a:rPr>
              <a:t>Client</a:t>
            </a:r>
            <a:endParaRPr lang="en-US" sz="1700" dirty="0">
              <a:solidFill>
                <a:prstClr val="white"/>
              </a:solidFill>
            </a:endParaRPr>
          </a:p>
        </p:txBody>
      </p:sp>
      <p:sp>
        <p:nvSpPr>
          <p:cNvPr id="93" name="Cloud Callout 92"/>
          <p:cNvSpPr/>
          <p:nvPr/>
        </p:nvSpPr>
        <p:spPr>
          <a:xfrm>
            <a:off x="3777958" y="1613020"/>
            <a:ext cx="2819579" cy="1992736"/>
          </a:xfrm>
          <a:prstGeom prst="cloudCallout">
            <a:avLst>
              <a:gd name="adj1" fmla="val -79802"/>
              <a:gd name="adj2" fmla="val 6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6056" tIns="38019" rIns="76056" bIns="38019" rtlCol="0" anchor="ctr"/>
          <a:lstStyle/>
          <a:p>
            <a:pPr algn="ctr" defTabSz="912762"/>
            <a:endParaRPr lang="en-US" sz="1700">
              <a:solidFill>
                <a:prstClr val="white"/>
              </a:solidFill>
            </a:endParaRPr>
          </a:p>
        </p:txBody>
      </p:sp>
      <p:sp>
        <p:nvSpPr>
          <p:cNvPr id="94" name="Rectangle 93"/>
          <p:cNvSpPr/>
          <p:nvPr/>
        </p:nvSpPr>
        <p:spPr>
          <a:xfrm>
            <a:off x="2602453" y="2250339"/>
            <a:ext cx="1139830" cy="66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056" tIns="38019" rIns="76056" bIns="38019" rtlCol="0" anchor="ctr"/>
          <a:lstStyle/>
          <a:p>
            <a:pPr algn="ctr" defTabSz="912762"/>
            <a:endParaRPr lang="en-US" sz="1700">
              <a:solidFill>
                <a:prstClr val="white"/>
              </a:solidFill>
            </a:endParaRPr>
          </a:p>
        </p:txBody>
      </p:sp>
      <p:cxnSp>
        <p:nvCxnSpPr>
          <p:cNvPr id="95" name="Straight Arrow Connector 94"/>
          <p:cNvCxnSpPr/>
          <p:nvPr/>
        </p:nvCxnSpPr>
        <p:spPr>
          <a:xfrm flipH="1" flipV="1">
            <a:off x="6177599" y="2590257"/>
            <a:ext cx="2039695" cy="19958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6117622" y="2717256"/>
            <a:ext cx="2074837" cy="2031031"/>
          </a:xfrm>
          <a:prstGeom prst="straightConnector1">
            <a:avLst/>
          </a:prstGeom>
          <a:ln w="38100">
            <a:solidFill>
              <a:schemeClr val="accent3"/>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Can 97"/>
          <p:cNvSpPr/>
          <p:nvPr/>
        </p:nvSpPr>
        <p:spPr>
          <a:xfrm rot="18887395">
            <a:off x="7013689" y="2742403"/>
            <a:ext cx="526077" cy="2068178"/>
          </a:xfrm>
          <a:prstGeom prst="can">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lIns="76056" tIns="38019" rIns="76056" bIns="38019" rtlCol="0" anchor="ctr"/>
          <a:lstStyle/>
          <a:p>
            <a:pPr algn="ctr" defTabSz="912762"/>
            <a:endParaRPr lang="en-US" sz="1700">
              <a:solidFill>
                <a:prstClr val="white"/>
              </a:solidFill>
            </a:endParaRPr>
          </a:p>
        </p:txBody>
      </p:sp>
      <p:cxnSp>
        <p:nvCxnSpPr>
          <p:cNvPr id="99" name="Straight Arrow Connector 98"/>
          <p:cNvCxnSpPr/>
          <p:nvPr/>
        </p:nvCxnSpPr>
        <p:spPr>
          <a:xfrm>
            <a:off x="6093549" y="2810781"/>
            <a:ext cx="1933296" cy="1887174"/>
          </a:xfrm>
          <a:prstGeom prst="straightConnector1">
            <a:avLst/>
          </a:prstGeom>
          <a:ln w="38100">
            <a:solidFill>
              <a:schemeClr val="accent2"/>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377880" y="2156657"/>
            <a:ext cx="1739741" cy="836518"/>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76056" tIns="38019" rIns="76056" bIns="38019" rtlCol="0" anchor="ctr"/>
          <a:lstStyle/>
          <a:p>
            <a:pPr algn="ctr" defTabSz="912762"/>
            <a:endParaRPr lang="en-US" sz="1700">
              <a:solidFill>
                <a:prstClr val="white"/>
              </a:solidFill>
            </a:endParaRPr>
          </a:p>
        </p:txBody>
      </p:sp>
      <p:sp>
        <p:nvSpPr>
          <p:cNvPr id="101" name="TextBox 100"/>
          <p:cNvSpPr txBox="1"/>
          <p:nvPr/>
        </p:nvSpPr>
        <p:spPr>
          <a:xfrm>
            <a:off x="4409964" y="2195722"/>
            <a:ext cx="777415" cy="338532"/>
          </a:xfrm>
          <a:prstGeom prst="rect">
            <a:avLst/>
          </a:prstGeom>
          <a:noFill/>
        </p:spPr>
        <p:txBody>
          <a:bodyPr wrap="none" lIns="76056" tIns="38019" rIns="76056" bIns="38019" rtlCol="0">
            <a:spAutoFit/>
          </a:bodyPr>
          <a:lstStyle/>
          <a:p>
            <a:pPr defTabSz="912762"/>
            <a:r>
              <a:rPr lang="sv-SE" sz="1700" dirty="0">
                <a:solidFill>
                  <a:prstClr val="black"/>
                </a:solidFill>
              </a:rPr>
              <a:t>Bridge</a:t>
            </a:r>
            <a:endParaRPr lang="en-US" sz="1700" dirty="0">
              <a:solidFill>
                <a:prstClr val="black"/>
              </a:solidFill>
            </a:endParaRPr>
          </a:p>
        </p:txBody>
      </p:sp>
      <p:cxnSp>
        <p:nvCxnSpPr>
          <p:cNvPr id="102" name="Curved Connector 101"/>
          <p:cNvCxnSpPr/>
          <p:nvPr/>
        </p:nvCxnSpPr>
        <p:spPr>
          <a:xfrm rot="5400000" flipH="1" flipV="1">
            <a:off x="3072930" y="2730173"/>
            <a:ext cx="1563896" cy="1468010"/>
          </a:xfrm>
          <a:prstGeom prst="curvedConnector2">
            <a:avLst/>
          </a:prstGeom>
          <a:ln w="28575">
            <a:solidFill>
              <a:schemeClr val="accent2"/>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p:nvPr/>
        </p:nvCxnSpPr>
        <p:spPr>
          <a:xfrm rot="5400000" flipH="1" flipV="1">
            <a:off x="2960336" y="2681318"/>
            <a:ext cx="1563896" cy="1468010"/>
          </a:xfrm>
          <a:prstGeom prst="curvedConnector2">
            <a:avLst/>
          </a:prstGeom>
          <a:ln w="285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4497849" y="2513358"/>
            <a:ext cx="419937" cy="240027"/>
            <a:chOff x="3059832" y="2248279"/>
            <a:chExt cx="504056" cy="288032"/>
          </a:xfrm>
        </p:grpSpPr>
        <p:grpSp>
          <p:nvGrpSpPr>
            <p:cNvPr id="105" name="Group 104"/>
            <p:cNvGrpSpPr/>
            <p:nvPr/>
          </p:nvGrpSpPr>
          <p:grpSpPr>
            <a:xfrm>
              <a:off x="3059832" y="2248279"/>
              <a:ext cx="504056" cy="288032"/>
              <a:chOff x="1187624" y="1772816"/>
              <a:chExt cx="504056" cy="288032"/>
            </a:xfrm>
          </p:grpSpPr>
          <p:sp>
            <p:nvSpPr>
              <p:cNvPr id="107" name="Oval 106"/>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08" name="Straight Connector 107"/>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577687" y="2513122"/>
            <a:ext cx="419937" cy="240027"/>
            <a:chOff x="3059832" y="2248279"/>
            <a:chExt cx="504056" cy="288032"/>
          </a:xfrm>
        </p:grpSpPr>
        <p:grpSp>
          <p:nvGrpSpPr>
            <p:cNvPr id="110" name="Group 109"/>
            <p:cNvGrpSpPr/>
            <p:nvPr/>
          </p:nvGrpSpPr>
          <p:grpSpPr>
            <a:xfrm>
              <a:off x="3059832" y="2248279"/>
              <a:ext cx="504056" cy="288032"/>
              <a:chOff x="1187624" y="1772816"/>
              <a:chExt cx="504056" cy="288032"/>
            </a:xfrm>
          </p:grpSpPr>
          <p:sp>
            <p:nvSpPr>
              <p:cNvPr id="112" name="Oval 111"/>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13" name="Straight Connector 112"/>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5088204" y="2453353"/>
            <a:ext cx="359946" cy="360040"/>
            <a:chOff x="3754321" y="5166716"/>
            <a:chExt cx="432048" cy="432048"/>
          </a:xfrm>
        </p:grpSpPr>
        <p:sp>
          <p:nvSpPr>
            <p:cNvPr id="115" name="Rectangle 114"/>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sp>
          <p:nvSpPr>
            <p:cNvPr id="116" name="Cross 115"/>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grpSp>
      <p:cxnSp>
        <p:nvCxnSpPr>
          <p:cNvPr id="117" name="Straight Arrow Connector 116"/>
          <p:cNvCxnSpPr/>
          <p:nvPr/>
        </p:nvCxnSpPr>
        <p:spPr>
          <a:xfrm>
            <a:off x="4945913" y="2551563"/>
            <a:ext cx="660521" cy="0"/>
          </a:xfrm>
          <a:prstGeom prst="straightConnector1">
            <a:avLst/>
          </a:prstGeom>
          <a:ln w="381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4932159" y="2664186"/>
            <a:ext cx="606674" cy="0"/>
          </a:xfrm>
          <a:prstGeom prst="straightConnector1">
            <a:avLst/>
          </a:prstGeom>
          <a:ln w="381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5335048" y="4280547"/>
            <a:ext cx="4530050" cy="752854"/>
            <a:chOff x="3632685" y="4325775"/>
            <a:chExt cx="5437476" cy="903425"/>
          </a:xfrm>
        </p:grpSpPr>
        <p:grpSp>
          <p:nvGrpSpPr>
            <p:cNvPr id="120" name="Group 119"/>
            <p:cNvGrpSpPr/>
            <p:nvPr/>
          </p:nvGrpSpPr>
          <p:grpSpPr>
            <a:xfrm>
              <a:off x="3632685" y="4325775"/>
              <a:ext cx="1731403" cy="903425"/>
              <a:chOff x="7054152" y="4325775"/>
              <a:chExt cx="1731403" cy="903425"/>
            </a:xfrm>
          </p:grpSpPr>
          <p:sp>
            <p:nvSpPr>
              <p:cNvPr id="127" name="Rounded Rectangle 126"/>
              <p:cNvSpPr/>
              <p:nvPr/>
            </p:nvSpPr>
            <p:spPr>
              <a:xfrm>
                <a:off x="7558209" y="4325775"/>
                <a:ext cx="1227346" cy="90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dirty="0">
                  <a:solidFill>
                    <a:prstClr val="white"/>
                  </a:solidFill>
                </a:endParaRPr>
              </a:p>
            </p:txBody>
          </p:sp>
          <p:grpSp>
            <p:nvGrpSpPr>
              <p:cNvPr id="128" name="Group 127"/>
              <p:cNvGrpSpPr/>
              <p:nvPr/>
            </p:nvGrpSpPr>
            <p:grpSpPr>
              <a:xfrm>
                <a:off x="7054152" y="4692465"/>
                <a:ext cx="504056" cy="288032"/>
                <a:chOff x="1187624" y="1772816"/>
                <a:chExt cx="504056" cy="288032"/>
              </a:xfrm>
            </p:grpSpPr>
            <p:sp>
              <p:nvSpPr>
                <p:cNvPr id="129" name="Oval 128"/>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30" name="Straight Connector 129"/>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7199404" y="4437112"/>
              <a:ext cx="1870757" cy="694558"/>
              <a:chOff x="7199404" y="4493651"/>
              <a:chExt cx="1870757" cy="694558"/>
            </a:xfrm>
          </p:grpSpPr>
          <p:grpSp>
            <p:nvGrpSpPr>
              <p:cNvPr id="123" name="Group 122"/>
              <p:cNvGrpSpPr/>
              <p:nvPr/>
            </p:nvGrpSpPr>
            <p:grpSpPr>
              <a:xfrm>
                <a:off x="7199404" y="4692464"/>
                <a:ext cx="508818" cy="288032"/>
                <a:chOff x="1523345" y="1772816"/>
                <a:chExt cx="508818" cy="288032"/>
              </a:xfrm>
            </p:grpSpPr>
            <p:sp>
              <p:nvSpPr>
                <p:cNvPr id="125" name="Oval 124"/>
                <p:cNvSpPr/>
                <p:nvPr/>
              </p:nvSpPr>
              <p:spPr>
                <a:xfrm>
                  <a:off x="1523345"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26" name="Straight Connector 125"/>
                <p:cNvCxnSpPr/>
                <p:nvPr/>
              </p:nvCxnSpPr>
              <p:spPr>
                <a:xfrm>
                  <a:off x="1816139"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499" y="4493651"/>
                <a:ext cx="1336662" cy="694558"/>
              </a:xfrm>
              <a:prstGeom prst="rect">
                <a:avLst/>
              </a:prstGeom>
              <a:ln/>
            </p:spPr>
            <p:style>
              <a:lnRef idx="2">
                <a:schemeClr val="accent1"/>
              </a:lnRef>
              <a:fillRef idx="1">
                <a:schemeClr val="lt1"/>
              </a:fillRef>
              <a:effectRef idx="0">
                <a:schemeClr val="accent1"/>
              </a:effectRef>
              <a:fontRef idx="minor">
                <a:schemeClr val="dk1"/>
              </a:fontRef>
            </p:style>
          </p:pic>
        </p:grpSp>
        <p:cxnSp>
          <p:nvCxnSpPr>
            <p:cNvPr id="122" name="Straight Arrow Connector 121"/>
            <p:cNvCxnSpPr>
              <a:stCxn id="127" idx="3"/>
              <a:endCxn id="125" idx="2"/>
            </p:cNvCxnSpPr>
            <p:nvPr/>
          </p:nvCxnSpPr>
          <p:spPr>
            <a:xfrm>
              <a:off x="5364088" y="4777488"/>
              <a:ext cx="1835316" cy="2453"/>
            </a:xfrm>
            <a:prstGeom prst="straightConnector1">
              <a:avLst/>
            </a:prstGeom>
            <a:ln w="28575">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32" name="Straight Arrow Connector 131"/>
          <p:cNvCxnSpPr>
            <a:stCxn id="92" idx="3"/>
            <a:endCxn id="129" idx="2"/>
          </p:cNvCxnSpPr>
          <p:nvPr/>
        </p:nvCxnSpPr>
        <p:spPr>
          <a:xfrm>
            <a:off x="3481198" y="4697419"/>
            <a:ext cx="1853850" cy="87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92" idx="0"/>
          </p:cNvCxnSpPr>
          <p:nvPr/>
        </p:nvCxnSpPr>
        <p:spPr>
          <a:xfrm flipV="1">
            <a:off x="3001271" y="2664186"/>
            <a:ext cx="2442339" cy="1583168"/>
          </a:xfrm>
          <a:prstGeom prst="straightConnector1">
            <a:avLst/>
          </a:prstGeom>
          <a:ln w="28575">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981750" y="4287171"/>
            <a:ext cx="1242285" cy="338532"/>
          </a:xfrm>
          <a:prstGeom prst="rect">
            <a:avLst/>
          </a:prstGeom>
          <a:noFill/>
        </p:spPr>
        <p:txBody>
          <a:bodyPr wrap="none" lIns="76056" tIns="38019" rIns="76056" bIns="38019" rtlCol="0">
            <a:spAutoFit/>
          </a:bodyPr>
          <a:lstStyle/>
          <a:p>
            <a:pPr defTabSz="912762"/>
            <a:r>
              <a:rPr lang="en-US" sz="1700" dirty="0" err="1">
                <a:solidFill>
                  <a:prstClr val="black"/>
                </a:solidFill>
              </a:rPr>
              <a:t>SapBinding</a:t>
            </a:r>
            <a:endParaRPr lang="en-US" sz="1700" dirty="0">
              <a:solidFill>
                <a:prstClr val="black"/>
              </a:solidFill>
            </a:endParaRPr>
          </a:p>
        </p:txBody>
      </p:sp>
      <p:grpSp>
        <p:nvGrpSpPr>
          <p:cNvPr id="136" name="Group 135"/>
          <p:cNvGrpSpPr/>
          <p:nvPr/>
        </p:nvGrpSpPr>
        <p:grpSpPr>
          <a:xfrm>
            <a:off x="6106835" y="2959314"/>
            <a:ext cx="3516480" cy="784549"/>
            <a:chOff x="4559069" y="2740278"/>
            <a:chExt cx="4220875" cy="941459"/>
          </a:xfrm>
        </p:grpSpPr>
        <p:sp>
          <p:nvSpPr>
            <p:cNvPr id="137" name="Right Brace 136"/>
            <p:cNvSpPr/>
            <p:nvPr/>
          </p:nvSpPr>
          <p:spPr>
            <a:xfrm rot="18794021">
              <a:off x="6385219" y="1287012"/>
              <a:ext cx="568575" cy="4220875"/>
            </a:xfrm>
            <a:prstGeom prst="righ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2762"/>
              <a:endParaRPr lang="en-US" sz="1700">
                <a:solidFill>
                  <a:prstClr val="black"/>
                </a:solidFill>
              </a:endParaRPr>
            </a:p>
          </p:txBody>
        </p:sp>
        <p:sp>
          <p:nvSpPr>
            <p:cNvPr id="138" name="TextBox 137"/>
            <p:cNvSpPr txBox="1"/>
            <p:nvPr/>
          </p:nvSpPr>
          <p:spPr>
            <a:xfrm>
              <a:off x="6269866" y="2740278"/>
              <a:ext cx="1463013" cy="424732"/>
            </a:xfrm>
            <a:prstGeom prst="rect">
              <a:avLst/>
            </a:prstGeom>
            <a:noFill/>
          </p:spPr>
          <p:txBody>
            <a:bodyPr wrap="none" rtlCol="0">
              <a:spAutoFit/>
            </a:bodyPr>
            <a:lstStyle/>
            <a:p>
              <a:pPr defTabSz="912762"/>
              <a:r>
                <a:rPr lang="en-US" sz="1700" dirty="0">
                  <a:solidFill>
                    <a:prstClr val="black"/>
                  </a:solidFill>
                </a:rPr>
                <a:t>LOB Target</a:t>
              </a:r>
            </a:p>
          </p:txBody>
        </p:sp>
      </p:grpSp>
      <p:grpSp>
        <p:nvGrpSpPr>
          <p:cNvPr id="139" name="Group 138"/>
          <p:cNvGrpSpPr/>
          <p:nvPr/>
        </p:nvGrpSpPr>
        <p:grpSpPr>
          <a:xfrm>
            <a:off x="2469134" y="1406228"/>
            <a:ext cx="7468461" cy="4740527"/>
            <a:chOff x="179512" y="620688"/>
            <a:chExt cx="8964488" cy="5688632"/>
          </a:xfrm>
        </p:grpSpPr>
        <p:sp>
          <p:nvSpPr>
            <p:cNvPr id="140" name="Rectangle 139"/>
            <p:cNvSpPr/>
            <p:nvPr/>
          </p:nvSpPr>
          <p:spPr>
            <a:xfrm>
              <a:off x="179512" y="620688"/>
              <a:ext cx="8964488" cy="5688632"/>
            </a:xfrm>
            <a:prstGeom prst="rect">
              <a:avLst/>
            </a:prstGeom>
            <a:solidFill>
              <a:schemeClr val="bg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grpSp>
          <p:nvGrpSpPr>
            <p:cNvPr id="141" name="Group 140"/>
            <p:cNvGrpSpPr/>
            <p:nvPr/>
          </p:nvGrpSpPr>
          <p:grpSpPr>
            <a:xfrm>
              <a:off x="1979711" y="1777107"/>
              <a:ext cx="4680521" cy="2876029"/>
              <a:chOff x="1979711" y="1777107"/>
              <a:chExt cx="4680521" cy="2876029"/>
            </a:xfrm>
          </p:grpSpPr>
          <p:sp>
            <p:nvSpPr>
              <p:cNvPr id="142" name="Rectangle 141"/>
              <p:cNvSpPr/>
              <p:nvPr/>
            </p:nvSpPr>
            <p:spPr>
              <a:xfrm>
                <a:off x="2483767" y="1777107"/>
                <a:ext cx="4176465" cy="2876029"/>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dirty="0">
                  <a:solidFill>
                    <a:prstClr val="white"/>
                  </a:solidFill>
                </a:endParaRPr>
              </a:p>
            </p:txBody>
          </p:sp>
          <p:sp>
            <p:nvSpPr>
              <p:cNvPr id="143" name="TextBox 142"/>
              <p:cNvSpPr txBox="1"/>
              <p:nvPr/>
            </p:nvSpPr>
            <p:spPr>
              <a:xfrm>
                <a:off x="2522278" y="1823985"/>
                <a:ext cx="970135" cy="424732"/>
              </a:xfrm>
              <a:prstGeom prst="rect">
                <a:avLst/>
              </a:prstGeom>
              <a:noFill/>
            </p:spPr>
            <p:txBody>
              <a:bodyPr wrap="none" rtlCol="0">
                <a:spAutoFit/>
              </a:bodyPr>
              <a:lstStyle/>
              <a:p>
                <a:pPr defTabSz="912762"/>
                <a:r>
                  <a:rPr lang="sv-SE" sz="1700" dirty="0">
                    <a:solidFill>
                      <a:prstClr val="black"/>
                    </a:solidFill>
                  </a:rPr>
                  <a:t>Bridge</a:t>
                </a:r>
                <a:endParaRPr lang="en-US" sz="1700" dirty="0">
                  <a:solidFill>
                    <a:prstClr val="black"/>
                  </a:solidFill>
                </a:endParaRPr>
              </a:p>
            </p:txBody>
          </p:sp>
          <p:grpSp>
            <p:nvGrpSpPr>
              <p:cNvPr id="144" name="Group 143"/>
              <p:cNvGrpSpPr/>
              <p:nvPr/>
            </p:nvGrpSpPr>
            <p:grpSpPr>
              <a:xfrm>
                <a:off x="1979711" y="2996952"/>
                <a:ext cx="504056" cy="288032"/>
                <a:chOff x="3059832" y="2248279"/>
                <a:chExt cx="504056" cy="288032"/>
              </a:xfrm>
            </p:grpSpPr>
            <p:grpSp>
              <p:nvGrpSpPr>
                <p:cNvPr id="162" name="Group 161"/>
                <p:cNvGrpSpPr/>
                <p:nvPr/>
              </p:nvGrpSpPr>
              <p:grpSpPr>
                <a:xfrm>
                  <a:off x="3059832" y="2248279"/>
                  <a:ext cx="504056" cy="288032"/>
                  <a:chOff x="1187624" y="1772816"/>
                  <a:chExt cx="504056" cy="288032"/>
                </a:xfrm>
              </p:grpSpPr>
              <p:sp>
                <p:nvSpPr>
                  <p:cNvPr id="164" name="Oval 163"/>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65" name="Straight Connector 164"/>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63" name="Straight Connector 162"/>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688322" y="2924945"/>
                <a:ext cx="432048" cy="432048"/>
                <a:chOff x="3754321" y="5166716"/>
                <a:chExt cx="432048" cy="432048"/>
              </a:xfrm>
            </p:grpSpPr>
            <p:sp>
              <p:nvSpPr>
                <p:cNvPr id="160" name="Rectangle 159"/>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sp>
              <p:nvSpPr>
                <p:cNvPr id="161" name="Cross 160"/>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grpSp>
          <p:grpSp>
            <p:nvGrpSpPr>
              <p:cNvPr id="146" name="Group 145"/>
              <p:cNvGrpSpPr/>
              <p:nvPr/>
            </p:nvGrpSpPr>
            <p:grpSpPr>
              <a:xfrm>
                <a:off x="5570105" y="3861048"/>
                <a:ext cx="504056" cy="288032"/>
                <a:chOff x="3059832" y="2248279"/>
                <a:chExt cx="504056" cy="288032"/>
              </a:xfrm>
            </p:grpSpPr>
            <p:grpSp>
              <p:nvGrpSpPr>
                <p:cNvPr id="156" name="Group 155"/>
                <p:cNvGrpSpPr/>
                <p:nvPr/>
              </p:nvGrpSpPr>
              <p:grpSpPr>
                <a:xfrm>
                  <a:off x="3059832" y="2248279"/>
                  <a:ext cx="504056" cy="288032"/>
                  <a:chOff x="1187624" y="1772816"/>
                  <a:chExt cx="504056" cy="288032"/>
                </a:xfrm>
              </p:grpSpPr>
              <p:sp>
                <p:nvSpPr>
                  <p:cNvPr id="158" name="Oval 157"/>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59" name="Straight Connector 158"/>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5508104" y="2132856"/>
                <a:ext cx="504056" cy="486054"/>
                <a:chOff x="3563888" y="692696"/>
                <a:chExt cx="504056" cy="486054"/>
              </a:xfrm>
            </p:grpSpPr>
            <p:sp>
              <p:nvSpPr>
                <p:cNvPr id="152" name="Rectangle 151"/>
                <p:cNvSpPr/>
                <p:nvPr/>
              </p:nvSpPr>
              <p:spPr>
                <a:xfrm>
                  <a:off x="3563888" y="692696"/>
                  <a:ext cx="504056"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grpSp>
              <p:nvGrpSpPr>
                <p:cNvPr id="153" name="Group 152"/>
                <p:cNvGrpSpPr/>
                <p:nvPr/>
              </p:nvGrpSpPr>
              <p:grpSpPr>
                <a:xfrm flipV="1">
                  <a:off x="3672408" y="849496"/>
                  <a:ext cx="297650" cy="185988"/>
                  <a:chOff x="6020544" y="2096852"/>
                  <a:chExt cx="639688" cy="252028"/>
                </a:xfrm>
              </p:grpSpPr>
              <p:cxnSp>
                <p:nvCxnSpPr>
                  <p:cNvPr id="154" name="Elbow Connector 153"/>
                  <p:cNvCxnSpPr/>
                  <p:nvPr/>
                </p:nvCxnSpPr>
                <p:spPr>
                  <a:xfrm>
                    <a:off x="6264188" y="2096852"/>
                    <a:ext cx="396044" cy="252028"/>
                  </a:xfrm>
                  <a:prstGeom prst="bentConnector3">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Elbow Connector 154"/>
                  <p:cNvCxnSpPr/>
                  <p:nvPr/>
                </p:nvCxnSpPr>
                <p:spPr>
                  <a:xfrm flipH="1">
                    <a:off x="6020544" y="2096852"/>
                    <a:ext cx="396044" cy="252028"/>
                  </a:xfrm>
                  <a:prstGeom prst="bentConnector3">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48" name="Elbow Connector 147"/>
              <p:cNvCxnSpPr>
                <a:stCxn id="160" idx="3"/>
              </p:cNvCxnSpPr>
              <p:nvPr/>
            </p:nvCxnSpPr>
            <p:spPr>
              <a:xfrm flipV="1">
                <a:off x="3120370" y="2382650"/>
                <a:ext cx="2387734" cy="758319"/>
              </a:xfrm>
              <a:prstGeom prst="bentConnector3">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stCxn id="160" idx="3"/>
                <a:endCxn id="158" idx="2"/>
              </p:cNvCxnSpPr>
              <p:nvPr/>
            </p:nvCxnSpPr>
            <p:spPr>
              <a:xfrm>
                <a:off x="3120370" y="3140969"/>
                <a:ext cx="2449735" cy="864095"/>
              </a:xfrm>
              <a:prstGeom prst="bentConnector3">
                <a:avLst>
                  <a:gd name="adj1" fmla="val 48834"/>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222862" y="2039428"/>
                <a:ext cx="2118748" cy="332399"/>
              </a:xfrm>
              <a:prstGeom prst="rect">
                <a:avLst/>
              </a:prstGeom>
              <a:noFill/>
            </p:spPr>
            <p:txBody>
              <a:bodyPr wrap="none" rtlCol="0">
                <a:spAutoFit/>
              </a:bodyPr>
              <a:lstStyle/>
              <a:p>
                <a:pPr defTabSz="912762"/>
                <a:r>
                  <a:rPr lang="en-US" sz="1200" dirty="0" err="1">
                    <a:solidFill>
                      <a:prstClr val="black"/>
                    </a:solidFill>
                  </a:rPr>
                  <a:t>customerType</a:t>
                </a:r>
                <a:r>
                  <a:rPr lang="en-US" sz="1200" dirty="0">
                    <a:solidFill>
                      <a:prstClr val="black"/>
                    </a:solidFill>
                  </a:rPr>
                  <a:t> == “VIP”</a:t>
                </a:r>
                <a:endParaRPr lang="en-US" sz="1700" dirty="0">
                  <a:solidFill>
                    <a:prstClr val="black"/>
                  </a:solidFill>
                </a:endParaRPr>
              </a:p>
            </p:txBody>
          </p:sp>
          <p:sp>
            <p:nvSpPr>
              <p:cNvPr id="151" name="TextBox 150"/>
              <p:cNvSpPr txBox="1"/>
              <p:nvPr/>
            </p:nvSpPr>
            <p:spPr>
              <a:xfrm>
                <a:off x="3253862" y="4032897"/>
                <a:ext cx="2438150" cy="332399"/>
              </a:xfrm>
              <a:prstGeom prst="rect">
                <a:avLst/>
              </a:prstGeom>
              <a:noFill/>
            </p:spPr>
            <p:txBody>
              <a:bodyPr wrap="none" rtlCol="0">
                <a:spAutoFit/>
              </a:bodyPr>
              <a:lstStyle/>
              <a:p>
                <a:pPr defTabSz="912762"/>
                <a:r>
                  <a:rPr lang="en-US" sz="1200" dirty="0" err="1">
                    <a:solidFill>
                      <a:prstClr val="black"/>
                    </a:solidFill>
                  </a:rPr>
                  <a:t>customerType</a:t>
                </a:r>
                <a:r>
                  <a:rPr lang="en-US" sz="1200" dirty="0">
                    <a:solidFill>
                      <a:prstClr val="black"/>
                    </a:solidFill>
                  </a:rPr>
                  <a:t> == “Default”</a:t>
                </a:r>
                <a:endParaRPr lang="en-US" sz="1700" dirty="0">
                  <a:solidFill>
                    <a:prstClr val="black"/>
                  </a:solidFill>
                </a:endParaRPr>
              </a:p>
            </p:txBody>
          </p:sp>
        </p:grpSp>
      </p:grpSp>
      <p:sp>
        <p:nvSpPr>
          <p:cNvPr id="97" name="TextBox 96"/>
          <p:cNvSpPr txBox="1"/>
          <p:nvPr/>
        </p:nvSpPr>
        <p:spPr>
          <a:xfrm>
            <a:off x="6807350" y="4785631"/>
            <a:ext cx="1440398" cy="338522"/>
          </a:xfrm>
          <a:prstGeom prst="rect">
            <a:avLst/>
          </a:prstGeom>
          <a:noFill/>
        </p:spPr>
        <p:txBody>
          <a:bodyPr wrap="none" lIns="76056" tIns="38019" rIns="76056" bIns="38019" rtlCol="0">
            <a:spAutoFit/>
          </a:bodyPr>
          <a:lstStyle/>
          <a:p>
            <a:pPr defTabSz="912762"/>
            <a:r>
              <a:rPr lang="en-US" sz="1700" b="1" dirty="0" err="1">
                <a:solidFill>
                  <a:srgbClr val="00B050"/>
                </a:solidFill>
              </a:rPr>
              <a:t>Relay</a:t>
            </a:r>
            <a:r>
              <a:rPr lang="en-US" sz="1700" dirty="0" err="1">
                <a:solidFill>
                  <a:prstClr val="black"/>
                </a:solidFill>
              </a:rPr>
              <a:t>Binding</a:t>
            </a:r>
            <a:endParaRPr lang="en-US" sz="1700" dirty="0">
              <a:solidFill>
                <a:prstClr val="black"/>
              </a:solidFill>
            </a:endParaRPr>
          </a:p>
        </p:txBody>
      </p:sp>
      <p:pic>
        <p:nvPicPr>
          <p:cNvPr id="168" name="Picture 7" descr="D:\Pennie's documents\Images for TechEd06\Hardware_Imagery\Database blue.png"/>
          <p:cNvPicPr>
            <a:picLocks noChangeAspect="1" noChangeArrowheads="1"/>
          </p:cNvPicPr>
          <p:nvPr/>
        </p:nvPicPr>
        <p:blipFill>
          <a:blip r:embed="rId4" cstate="print"/>
          <a:srcRect/>
          <a:stretch>
            <a:fillRect/>
          </a:stretch>
        </p:blipFill>
        <p:spPr bwMode="auto">
          <a:xfrm>
            <a:off x="8306554" y="4013214"/>
            <a:ext cx="1631053" cy="1380241"/>
          </a:xfrm>
          <a:prstGeom prst="rect">
            <a:avLst/>
          </a:prstGeom>
          <a:noFill/>
        </p:spPr>
      </p:pic>
      <p:grpSp>
        <p:nvGrpSpPr>
          <p:cNvPr id="166" name="Group 165"/>
          <p:cNvGrpSpPr/>
          <p:nvPr/>
        </p:nvGrpSpPr>
        <p:grpSpPr>
          <a:xfrm>
            <a:off x="5785803" y="4425913"/>
            <a:ext cx="961764" cy="473628"/>
            <a:chOff x="5254807" y="2587988"/>
            <a:chExt cx="2088233" cy="1003821"/>
          </a:xfrm>
        </p:grpSpPr>
        <p:sp>
          <p:nvSpPr>
            <p:cNvPr id="167" name="Rectangle 166"/>
            <p:cNvSpPr/>
            <p:nvPr/>
          </p:nvSpPr>
          <p:spPr>
            <a:xfrm>
              <a:off x="5254807" y="2587988"/>
              <a:ext cx="2088233" cy="1003821"/>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sp>
          <p:nvSpPr>
            <p:cNvPr id="169" name="TextBox 168"/>
            <p:cNvSpPr txBox="1"/>
            <p:nvPr/>
          </p:nvSpPr>
          <p:spPr>
            <a:xfrm>
              <a:off x="5293319" y="2634866"/>
              <a:ext cx="401098" cy="750157"/>
            </a:xfrm>
            <a:prstGeom prst="rect">
              <a:avLst/>
            </a:prstGeom>
            <a:noFill/>
          </p:spPr>
          <p:txBody>
            <a:bodyPr wrap="none" rtlCol="0">
              <a:spAutoFit/>
            </a:bodyPr>
            <a:lstStyle/>
            <a:p>
              <a:pPr defTabSz="912762"/>
              <a:endParaRPr lang="en-US" sz="1700" dirty="0">
                <a:solidFill>
                  <a:prstClr val="black"/>
                </a:solidFill>
              </a:endParaRPr>
            </a:p>
          </p:txBody>
        </p:sp>
        <p:grpSp>
          <p:nvGrpSpPr>
            <p:cNvPr id="170" name="Group 169"/>
            <p:cNvGrpSpPr/>
            <p:nvPr/>
          </p:nvGrpSpPr>
          <p:grpSpPr>
            <a:xfrm>
              <a:off x="5398824" y="3016030"/>
              <a:ext cx="504056" cy="288032"/>
              <a:chOff x="3059832" y="2248279"/>
              <a:chExt cx="504056" cy="288032"/>
            </a:xfrm>
          </p:grpSpPr>
          <p:grpSp>
            <p:nvGrpSpPr>
              <p:cNvPr id="179" name="Group 178"/>
              <p:cNvGrpSpPr/>
              <p:nvPr/>
            </p:nvGrpSpPr>
            <p:grpSpPr>
              <a:xfrm>
                <a:off x="3059832" y="2248279"/>
                <a:ext cx="504056" cy="288032"/>
                <a:chOff x="1187624" y="1772816"/>
                <a:chExt cx="504056" cy="288032"/>
              </a:xfrm>
            </p:grpSpPr>
            <p:sp>
              <p:nvSpPr>
                <p:cNvPr id="181" name="Oval 180"/>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82" name="Straight Connector 181"/>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80" name="Straight Connector 179"/>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6694968" y="3015745"/>
              <a:ext cx="504056" cy="288032"/>
              <a:chOff x="3059832" y="2248279"/>
              <a:chExt cx="504056" cy="288032"/>
            </a:xfrm>
          </p:grpSpPr>
          <p:grpSp>
            <p:nvGrpSpPr>
              <p:cNvPr id="175" name="Group 174"/>
              <p:cNvGrpSpPr/>
              <p:nvPr/>
            </p:nvGrpSpPr>
            <p:grpSpPr>
              <a:xfrm>
                <a:off x="3059832" y="2248279"/>
                <a:ext cx="504056" cy="288032"/>
                <a:chOff x="1187624" y="1772816"/>
                <a:chExt cx="504056" cy="288032"/>
              </a:xfrm>
            </p:grpSpPr>
            <p:sp>
              <p:nvSpPr>
                <p:cNvPr id="177" name="Oval 176"/>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cxnSp>
              <p:nvCxnSpPr>
                <p:cNvPr id="178" name="Straight Connector 177"/>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76" name="Straight Connector 175"/>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6107435" y="2944023"/>
              <a:ext cx="432048" cy="432048"/>
              <a:chOff x="3754321" y="5166716"/>
              <a:chExt cx="432048" cy="432048"/>
            </a:xfrm>
          </p:grpSpPr>
          <p:sp>
            <p:nvSpPr>
              <p:cNvPr id="173" name="Rectangle 172"/>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sp>
            <p:nvSpPr>
              <p:cNvPr id="174" name="Cross 173"/>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762"/>
                <a:endParaRPr lang="en-US" sz="1700">
                  <a:solidFill>
                    <a:prstClr val="white"/>
                  </a:solidFill>
                </a:endParaRPr>
              </a:p>
            </p:txBody>
          </p:sp>
        </p:grpSp>
      </p:grpSp>
    </p:spTree>
    <p:extLst>
      <p:ext uri="{BB962C8B-B14F-4D97-AF65-F5344CB8AC3E}">
        <p14:creationId xmlns:p14="http://schemas.microsoft.com/office/powerpoint/2010/main" val="1848564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68"/>
                                        </p:tgtEl>
                                      </p:cBhvr>
                                    </p:animEffect>
                                    <p:set>
                                      <p:cBhvr>
                                        <p:cTn id="7" dur="1" fill="hold">
                                          <p:stCondLst>
                                            <p:cond delay="499"/>
                                          </p:stCondLst>
                                        </p:cTn>
                                        <p:tgtEl>
                                          <p:spTgt spid="16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500"/>
                                        <p:tgtEl>
                                          <p:spTgt spid="13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66"/>
                                        </p:tgtEl>
                                      </p:cBhvr>
                                    </p:animEffect>
                                    <p:set>
                                      <p:cBhvr>
                                        <p:cTn id="16" dur="1" fill="hold">
                                          <p:stCondLst>
                                            <p:cond delay="499"/>
                                          </p:stCondLst>
                                        </p:cTn>
                                        <p:tgtEl>
                                          <p:spTgt spid="16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2.60417E-6 -2.34568E-6 L 0.23742 -0.00096 " pathEditMode="relative" rAng="0" ptsTypes="AA">
                                      <p:cBhvr>
                                        <p:cTn id="20" dur="2000" fill="hold"/>
                                        <p:tgtEl>
                                          <p:spTgt spid="119"/>
                                        </p:tgtEl>
                                        <p:attrNameLst>
                                          <p:attrName>ppt_x</p:attrName>
                                          <p:attrName>ppt_y</p:attrName>
                                        </p:attrNameLst>
                                      </p:cBhvr>
                                      <p:rCtr x="11871" y="-58"/>
                                    </p:animMotion>
                                  </p:childTnLst>
                                </p:cTn>
                              </p:par>
                              <p:par>
                                <p:cTn id="21" presetID="10" presetClass="exit" presetSubtype="0" fill="hold" nodeType="withEffect">
                                  <p:stCondLst>
                                    <p:cond delay="0"/>
                                  </p:stCondLst>
                                  <p:childTnLst>
                                    <p:animEffect transition="out" filter="fade">
                                      <p:cBhvr>
                                        <p:cTn id="22" dur="500"/>
                                        <p:tgtEl>
                                          <p:spTgt spid="132"/>
                                        </p:tgtEl>
                                      </p:cBhvr>
                                    </p:animEffect>
                                    <p:set>
                                      <p:cBhvr>
                                        <p:cTn id="23" dur="1" fill="hold">
                                          <p:stCondLst>
                                            <p:cond delay="499"/>
                                          </p:stCondLst>
                                        </p:cTn>
                                        <p:tgtEl>
                                          <p:spTgt spid="132"/>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86"/>
                                        </p:tgtEl>
                                      </p:cBhvr>
                                    </p:animEffect>
                                    <p:set>
                                      <p:cBhvr>
                                        <p:cTn id="26" dur="1" fill="hold">
                                          <p:stCondLst>
                                            <p:cond delay="499"/>
                                          </p:stCondLst>
                                        </p:cTn>
                                        <p:tgtEl>
                                          <p:spTgt spid="86"/>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500"/>
                                        <p:tgtEl>
                                          <p:spTgt spid="135"/>
                                        </p:tgtEl>
                                      </p:cBhvr>
                                    </p:animEffect>
                                    <p:set>
                                      <p:cBhvr>
                                        <p:cTn id="29" dur="1" fill="hold">
                                          <p:stCondLst>
                                            <p:cond delay="499"/>
                                          </p:stCondLst>
                                        </p:cTn>
                                        <p:tgtEl>
                                          <p:spTgt spid="135"/>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dissolve">
                                      <p:cBhvr>
                                        <p:cTn id="38" dur="5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dissolve">
                                      <p:cBhvr>
                                        <p:cTn id="43" dur="500"/>
                                        <p:tgtEl>
                                          <p:spTgt spid="93"/>
                                        </p:tgtEl>
                                      </p:cBhvr>
                                    </p:animEffect>
                                  </p:childTnLst>
                                </p:cTn>
                              </p:par>
                            </p:childTnLst>
                          </p:cTn>
                        </p:par>
                        <p:par>
                          <p:cTn id="44" fill="hold">
                            <p:stCondLst>
                              <p:cond delay="500"/>
                            </p:stCondLst>
                            <p:childTnLst>
                              <p:par>
                                <p:cTn id="45" presetID="23" presetClass="entr" presetSubtype="16"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p:cTn id="47" dur="500" fill="hold"/>
                                        <p:tgtEl>
                                          <p:spTgt spid="95"/>
                                        </p:tgtEl>
                                        <p:attrNameLst>
                                          <p:attrName>ppt_w</p:attrName>
                                        </p:attrNameLst>
                                      </p:cBhvr>
                                      <p:tavLst>
                                        <p:tav tm="0">
                                          <p:val>
                                            <p:fltVal val="0"/>
                                          </p:val>
                                        </p:tav>
                                        <p:tav tm="100000">
                                          <p:val>
                                            <p:strVal val="#ppt_w"/>
                                          </p:val>
                                        </p:tav>
                                      </p:tavLst>
                                    </p:anim>
                                    <p:anim calcmode="lin" valueType="num">
                                      <p:cBhvr>
                                        <p:cTn id="48" dur="500" fill="hold"/>
                                        <p:tgtEl>
                                          <p:spTgt spid="95"/>
                                        </p:tgtEl>
                                        <p:attrNameLst>
                                          <p:attrName>ppt_h</p:attrName>
                                        </p:attrNameLst>
                                      </p:cBhvr>
                                      <p:tavLst>
                                        <p:tav tm="0">
                                          <p:val>
                                            <p:fltVal val="0"/>
                                          </p:val>
                                        </p:tav>
                                        <p:tav tm="100000">
                                          <p:val>
                                            <p:strVal val="#ppt_h"/>
                                          </p:val>
                                        </p:tav>
                                      </p:tavLst>
                                    </p:anim>
                                  </p:childTnLst>
                                </p:cTn>
                              </p:par>
                            </p:childTnLst>
                          </p:cTn>
                        </p:par>
                        <p:par>
                          <p:cTn id="49" fill="hold">
                            <p:stCondLst>
                              <p:cond delay="1000"/>
                            </p:stCondLst>
                            <p:childTnLst>
                              <p:par>
                                <p:cTn id="50" presetID="23" presetClass="entr" presetSubtype="16"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childTnLst>
                                </p:cTn>
                              </p:par>
                            </p:childTnLst>
                          </p:cTn>
                        </p:par>
                        <p:par>
                          <p:cTn id="54" fill="hold">
                            <p:stCondLst>
                              <p:cond delay="1500"/>
                            </p:stCondLst>
                            <p:childTnLst>
                              <p:par>
                                <p:cTn id="55" presetID="9" presetClass="entr" presetSubtype="0"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dissolve">
                                      <p:cBhvr>
                                        <p:cTn id="57" dur="500"/>
                                        <p:tgtEl>
                                          <p:spTgt spid="10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fade">
                                      <p:cBhvr>
                                        <p:cTn id="62" dur="500"/>
                                        <p:tgtEl>
                                          <p:spTgt spid="1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36"/>
                                        </p:tgtEl>
                                      </p:cBhvr>
                                    </p:animEffect>
                                    <p:set>
                                      <p:cBhvr>
                                        <p:cTn id="67" dur="1" fill="hold">
                                          <p:stCondLst>
                                            <p:cond delay="499"/>
                                          </p:stCondLst>
                                        </p:cTn>
                                        <p:tgtEl>
                                          <p:spTgt spid="136"/>
                                        </p:tgtEl>
                                        <p:attrNameLst>
                                          <p:attrName>style.visibility</p:attrName>
                                        </p:attrNameLst>
                                      </p:cBhvr>
                                      <p:to>
                                        <p:strVal val="hidden"/>
                                      </p:to>
                                    </p:set>
                                  </p:childTnLst>
                                </p:cTn>
                              </p:par>
                              <p:par>
                                <p:cTn id="68" presetID="22" presetClass="entr" presetSubtype="4" fill="hold" nodeType="withEffect">
                                  <p:stCondLst>
                                    <p:cond delay="0"/>
                                  </p:stCondLst>
                                  <p:childTnLst>
                                    <p:set>
                                      <p:cBhvr>
                                        <p:cTn id="69" dur="1" fill="hold">
                                          <p:stCondLst>
                                            <p:cond delay="0"/>
                                          </p:stCondLst>
                                        </p:cTn>
                                        <p:tgtEl>
                                          <p:spTgt spid="134"/>
                                        </p:tgtEl>
                                        <p:attrNameLst>
                                          <p:attrName>style.visibility</p:attrName>
                                        </p:attrNameLst>
                                      </p:cBhvr>
                                      <p:to>
                                        <p:strVal val="visible"/>
                                      </p:to>
                                    </p:set>
                                    <p:animEffect transition="in" filter="wipe(down)">
                                      <p:cBhvr>
                                        <p:cTn id="70" dur="5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nodeType="clickEffect">
                                  <p:stCondLst>
                                    <p:cond delay="0"/>
                                  </p:stCondLst>
                                  <p:childTnLst>
                                    <p:animEffect transition="out" filter="dissolve">
                                      <p:cBhvr>
                                        <p:cTn id="74" dur="500"/>
                                        <p:tgtEl>
                                          <p:spTgt spid="134"/>
                                        </p:tgtEl>
                                      </p:cBhvr>
                                    </p:animEffect>
                                    <p:set>
                                      <p:cBhvr>
                                        <p:cTn id="75" dur="1" fill="hold">
                                          <p:stCondLst>
                                            <p:cond delay="499"/>
                                          </p:stCondLst>
                                        </p:cTn>
                                        <p:tgtEl>
                                          <p:spTgt spid="1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dissolve">
                                      <p:cBhvr>
                                        <p:cTn id="80" dur="500"/>
                                        <p:tgtEl>
                                          <p:spTgt spid="100"/>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dissolve">
                                      <p:cBhvr>
                                        <p:cTn id="83" dur="500"/>
                                        <p:tgtEl>
                                          <p:spTgt spid="10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39"/>
                                        </p:tgtEl>
                                        <p:attrNameLst>
                                          <p:attrName>style.visibility</p:attrName>
                                        </p:attrNameLst>
                                      </p:cBhvr>
                                      <p:to>
                                        <p:strVal val="visible"/>
                                      </p:to>
                                    </p:set>
                                    <p:anim calcmode="lin" valueType="num">
                                      <p:cBhvr>
                                        <p:cTn id="88" dur="500" fill="hold"/>
                                        <p:tgtEl>
                                          <p:spTgt spid="139"/>
                                        </p:tgtEl>
                                        <p:attrNameLst>
                                          <p:attrName>ppt_w</p:attrName>
                                        </p:attrNameLst>
                                      </p:cBhvr>
                                      <p:tavLst>
                                        <p:tav tm="0">
                                          <p:val>
                                            <p:fltVal val="0"/>
                                          </p:val>
                                        </p:tav>
                                        <p:tav tm="100000">
                                          <p:val>
                                            <p:strVal val="#ppt_w"/>
                                          </p:val>
                                        </p:tav>
                                      </p:tavLst>
                                    </p:anim>
                                    <p:anim calcmode="lin" valueType="num">
                                      <p:cBhvr>
                                        <p:cTn id="89" dur="500" fill="hold"/>
                                        <p:tgtEl>
                                          <p:spTgt spid="139"/>
                                        </p:tgtEl>
                                        <p:attrNameLst>
                                          <p:attrName>ppt_h</p:attrName>
                                        </p:attrNameLst>
                                      </p:cBhvr>
                                      <p:tavLst>
                                        <p:tav tm="0">
                                          <p:val>
                                            <p:fltVal val="0"/>
                                          </p:val>
                                        </p:tav>
                                        <p:tav tm="100000">
                                          <p:val>
                                            <p:strVal val="#ppt_h"/>
                                          </p:val>
                                        </p:tav>
                                      </p:tavLst>
                                    </p:anim>
                                    <p:animEffect transition="in" filter="fade">
                                      <p:cBhvr>
                                        <p:cTn id="90" dur="500"/>
                                        <p:tgtEl>
                                          <p:spTgt spid="13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139"/>
                                        </p:tgtEl>
                                      </p:cBhvr>
                                    </p:animEffect>
                                    <p:set>
                                      <p:cBhvr>
                                        <p:cTn id="95" dur="1" fill="hold">
                                          <p:stCondLst>
                                            <p:cond delay="499"/>
                                          </p:stCondLst>
                                        </p:cTn>
                                        <p:tgtEl>
                                          <p:spTgt spid="139"/>
                                        </p:tgtEl>
                                        <p:attrNameLst>
                                          <p:attrName>style.visibility</p:attrName>
                                        </p:attrNameLst>
                                      </p:cBhvr>
                                      <p:to>
                                        <p:strVal val="hidden"/>
                                      </p:to>
                                    </p:set>
                                  </p:childTnLst>
                                </p:cTn>
                              </p:par>
                            </p:childTnLst>
                          </p:cTn>
                        </p:par>
                        <p:par>
                          <p:cTn id="96" fill="hold">
                            <p:stCondLst>
                              <p:cond delay="500"/>
                            </p:stCondLst>
                            <p:childTnLst>
                              <p:par>
                                <p:cTn id="97" presetID="9" presetClass="entr" presetSubtype="0" fill="hold" nodeType="after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dissolve">
                                      <p:cBhvr>
                                        <p:cTn id="99" dur="500"/>
                                        <p:tgtEl>
                                          <p:spTgt spid="104"/>
                                        </p:tgtEl>
                                      </p:cBhvr>
                                    </p:animEffect>
                                  </p:childTnLst>
                                </p:cTn>
                              </p:par>
                              <p:par>
                                <p:cTn id="100" presetID="9" presetClass="entr" presetSubtype="0" fill="hold" nodeType="withEffect">
                                  <p:stCondLst>
                                    <p:cond delay="0"/>
                                  </p:stCondLst>
                                  <p:childTnLst>
                                    <p:set>
                                      <p:cBhvr>
                                        <p:cTn id="101" dur="1" fill="hold">
                                          <p:stCondLst>
                                            <p:cond delay="0"/>
                                          </p:stCondLst>
                                        </p:cTn>
                                        <p:tgtEl>
                                          <p:spTgt spid="114"/>
                                        </p:tgtEl>
                                        <p:attrNameLst>
                                          <p:attrName>style.visibility</p:attrName>
                                        </p:attrNameLst>
                                      </p:cBhvr>
                                      <p:to>
                                        <p:strVal val="visible"/>
                                      </p:to>
                                    </p:set>
                                    <p:animEffect transition="in" filter="dissolve">
                                      <p:cBhvr>
                                        <p:cTn id="102" dur="500"/>
                                        <p:tgtEl>
                                          <p:spTgt spid="11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wipe(down)">
                                      <p:cBhvr>
                                        <p:cTn id="107" dur="500"/>
                                        <p:tgtEl>
                                          <p:spTgt spid="103"/>
                                        </p:tgtEl>
                                      </p:cBhvr>
                                    </p:animEffec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117"/>
                                        </p:tgtEl>
                                        <p:attrNameLst>
                                          <p:attrName>style.visibility</p:attrName>
                                        </p:attrNameLst>
                                      </p:cBhvr>
                                      <p:to>
                                        <p:strVal val="visible"/>
                                      </p:to>
                                    </p:set>
                                    <p:animEffect transition="in" filter="wipe(left)">
                                      <p:cBhvr>
                                        <p:cTn id="111" dur="500"/>
                                        <p:tgtEl>
                                          <p:spTgt spid="117"/>
                                        </p:tgtEl>
                                      </p:cBhvr>
                                    </p:animEffect>
                                  </p:childTnLst>
                                </p:cTn>
                              </p:par>
                            </p:childTnLst>
                          </p:cTn>
                        </p:par>
                        <p:par>
                          <p:cTn id="112" fill="hold">
                            <p:stCondLst>
                              <p:cond delay="1000"/>
                            </p:stCondLst>
                            <p:childTnLst>
                              <p:par>
                                <p:cTn id="113" presetID="22" presetClass="entr" presetSubtype="1" fill="hold"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wipe(up)">
                                      <p:cBhvr>
                                        <p:cTn id="115" dur="500"/>
                                        <p:tgtEl>
                                          <p:spTgt spid="96"/>
                                        </p:tgtEl>
                                      </p:cBhvr>
                                    </p:animEffect>
                                  </p:childTnLst>
                                </p:cTn>
                              </p:par>
                            </p:childTnLst>
                          </p:cTn>
                        </p:par>
                        <p:par>
                          <p:cTn id="116" fill="hold">
                            <p:stCondLst>
                              <p:cond delay="1500"/>
                            </p:stCondLst>
                            <p:childTnLst>
                              <p:par>
                                <p:cTn id="117" presetID="22" presetClass="entr" presetSubtype="4" fill="hold" nodeType="after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down)">
                                      <p:cBhvr>
                                        <p:cTn id="119" dur="500"/>
                                        <p:tgtEl>
                                          <p:spTgt spid="99"/>
                                        </p:tgtEl>
                                      </p:cBhvr>
                                    </p:animEffect>
                                  </p:childTnLst>
                                </p:cTn>
                              </p:par>
                            </p:childTnLst>
                          </p:cTn>
                        </p:par>
                        <p:par>
                          <p:cTn id="120" fill="hold">
                            <p:stCondLst>
                              <p:cond delay="2000"/>
                            </p:stCondLst>
                            <p:childTnLst>
                              <p:par>
                                <p:cTn id="121" presetID="22" presetClass="entr" presetSubtype="2" fill="hold" nodeType="afterEffect">
                                  <p:stCondLst>
                                    <p:cond delay="0"/>
                                  </p:stCondLst>
                                  <p:childTnLst>
                                    <p:set>
                                      <p:cBhvr>
                                        <p:cTn id="122" dur="1" fill="hold">
                                          <p:stCondLst>
                                            <p:cond delay="0"/>
                                          </p:stCondLst>
                                        </p:cTn>
                                        <p:tgtEl>
                                          <p:spTgt spid="118"/>
                                        </p:tgtEl>
                                        <p:attrNameLst>
                                          <p:attrName>style.visibility</p:attrName>
                                        </p:attrNameLst>
                                      </p:cBhvr>
                                      <p:to>
                                        <p:strVal val="visible"/>
                                      </p:to>
                                    </p:set>
                                    <p:animEffect transition="in" filter="wipe(right)">
                                      <p:cBhvr>
                                        <p:cTn id="123" dur="500"/>
                                        <p:tgtEl>
                                          <p:spTgt spid="118"/>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102"/>
                                        </p:tgtEl>
                                        <p:attrNameLst>
                                          <p:attrName>style.visibility</p:attrName>
                                        </p:attrNameLst>
                                      </p:cBhvr>
                                      <p:to>
                                        <p:strVal val="visible"/>
                                      </p:to>
                                    </p:set>
                                    <p:animEffect transition="in" filter="wipe(up)">
                                      <p:cBhvr>
                                        <p:cTn id="1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8" grpId="0" animBg="1"/>
      <p:bldP spid="100" grpId="0" animBg="1"/>
      <p:bldP spid="101" grpId="0"/>
      <p:bldP spid="135" grpId="0"/>
      <p:bldP spid="135" grpId="1"/>
      <p:bldP spid="9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sv-SE" dirty="0"/>
              <a:t>Integration as a service</a:t>
            </a:r>
            <a:endParaRPr lang="en-US" dirty="0"/>
          </a:p>
        </p:txBody>
      </p:sp>
      <p:sp>
        <p:nvSpPr>
          <p:cNvPr id="5" name="Text Placeholder 4"/>
          <p:cNvSpPr>
            <a:spLocks noGrp="1"/>
          </p:cNvSpPr>
          <p:nvPr>
            <p:ph type="body" sz="quarter" idx="10"/>
          </p:nvPr>
        </p:nvSpPr>
        <p:spPr>
          <a:xfrm>
            <a:off x="519127" y="1447799"/>
            <a:ext cx="11149013" cy="553998"/>
          </a:xfrm>
        </p:spPr>
        <p:txBody>
          <a:bodyPr/>
          <a:lstStyle/>
          <a:p>
            <a:r>
              <a:rPr lang="sv-SE" dirty="0" err="1" smtClean="0"/>
              <a:t>Using</a:t>
            </a:r>
            <a:r>
              <a:rPr lang="sv-SE" dirty="0" smtClean="0"/>
              <a:t> </a:t>
            </a:r>
            <a:r>
              <a:rPr lang="en-US" dirty="0"/>
              <a:t>Windows Azure Service Bus EAI</a:t>
            </a:r>
          </a:p>
        </p:txBody>
      </p:sp>
      <p:pic>
        <p:nvPicPr>
          <p:cNvPr id="6" name="Picture 2" descr="http://icons.iconarchive.com/icons/artua/mac/Play-512x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743" y="2306272"/>
            <a:ext cx="3786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17725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27" y="228602"/>
            <a:ext cx="11149013" cy="747897"/>
          </a:xfrm>
        </p:spPr>
        <p:txBody>
          <a:bodyPr/>
          <a:lstStyle/>
          <a:p>
            <a:r>
              <a:rPr lang="en-US" dirty="0"/>
              <a:t>Windows Azure Service Bus EAI</a:t>
            </a:r>
          </a:p>
        </p:txBody>
      </p:sp>
      <p:sp>
        <p:nvSpPr>
          <p:cNvPr id="5" name="Text Placeholder 4"/>
          <p:cNvSpPr>
            <a:spLocks noGrp="1"/>
          </p:cNvSpPr>
          <p:nvPr>
            <p:ph type="body" sz="quarter" idx="10"/>
          </p:nvPr>
        </p:nvSpPr>
        <p:spPr>
          <a:xfrm>
            <a:off x="519127" y="1447799"/>
            <a:ext cx="11149013" cy="2942258"/>
          </a:xfrm>
        </p:spPr>
        <p:txBody>
          <a:bodyPr/>
          <a:lstStyle/>
          <a:p>
            <a:r>
              <a:rPr lang="en-US" sz="2800" dirty="0"/>
              <a:t>Strengths:</a:t>
            </a:r>
          </a:p>
          <a:p>
            <a:pPr marL="456423" indent="-456423">
              <a:buFont typeface="Arial" pitchFamily="34" charset="0"/>
              <a:buChar char="•"/>
            </a:pPr>
            <a:r>
              <a:rPr lang="sv-SE" sz="2800" i="1" dirty="0" err="1"/>
              <a:t>Elastic</a:t>
            </a:r>
            <a:r>
              <a:rPr lang="sv-SE" sz="2800" i="1" dirty="0"/>
              <a:t>  </a:t>
            </a:r>
            <a:r>
              <a:rPr lang="sv-SE" sz="2800" i="1" dirty="0" err="1"/>
              <a:t>pay</a:t>
            </a:r>
            <a:r>
              <a:rPr lang="sv-SE" sz="2800" i="1" dirty="0"/>
              <a:t>-as-</a:t>
            </a:r>
            <a:r>
              <a:rPr lang="sv-SE" sz="2800" i="1" dirty="0" err="1"/>
              <a:t>you</a:t>
            </a:r>
            <a:r>
              <a:rPr lang="sv-SE" sz="2800" i="1" dirty="0"/>
              <a:t>-go </a:t>
            </a:r>
            <a:r>
              <a:rPr lang="sv-SE" sz="2800" i="1" dirty="0" err="1"/>
              <a:t>model</a:t>
            </a:r>
            <a:endParaRPr lang="sv-SE" sz="2800" i="1" dirty="0"/>
          </a:p>
          <a:p>
            <a:pPr marL="456423" indent="-456423">
              <a:buFont typeface="Arial" pitchFamily="34" charset="0"/>
              <a:buChar char="•"/>
            </a:pPr>
            <a:r>
              <a:rPr lang="sv-SE" sz="2800" i="1" dirty="0" err="1"/>
              <a:t>Highly</a:t>
            </a:r>
            <a:r>
              <a:rPr lang="sv-SE" sz="2800" i="1" dirty="0"/>
              <a:t> </a:t>
            </a:r>
            <a:r>
              <a:rPr lang="sv-SE" sz="2800" i="1" dirty="0" err="1"/>
              <a:t>scaleable</a:t>
            </a:r>
            <a:endParaRPr lang="sv-SE" sz="2800" i="1" dirty="0"/>
          </a:p>
          <a:p>
            <a:pPr marL="456423" indent="-456423">
              <a:buFont typeface="Arial" pitchFamily="34" charset="0"/>
              <a:buChar char="•"/>
            </a:pPr>
            <a:r>
              <a:rPr lang="sv-SE" sz="2800" i="1" dirty="0" err="1"/>
              <a:t>Builds</a:t>
            </a:r>
            <a:r>
              <a:rPr lang="sv-SE" sz="2800" i="1" dirty="0"/>
              <a:t> on </a:t>
            </a:r>
            <a:r>
              <a:rPr lang="sv-SE" sz="2800" i="1" dirty="0" err="1"/>
              <a:t>top</a:t>
            </a:r>
            <a:r>
              <a:rPr lang="sv-SE" sz="2800" i="1" dirty="0"/>
              <a:t> </a:t>
            </a:r>
            <a:r>
              <a:rPr lang="sv-SE" sz="2800" i="1" dirty="0" err="1"/>
              <a:t>of</a:t>
            </a:r>
            <a:r>
              <a:rPr lang="sv-SE" sz="2800" i="1" dirty="0"/>
              <a:t> Service Bus</a:t>
            </a:r>
            <a:endParaRPr lang="en-US" sz="2800" i="1" dirty="0"/>
          </a:p>
          <a:p>
            <a:pPr marL="570525" indent="-570525">
              <a:buFont typeface="Arial" pitchFamily="34" charset="0"/>
              <a:buChar char="•"/>
            </a:pPr>
            <a:endParaRPr lang="en-US" sz="2800" i="1" dirty="0"/>
          </a:p>
          <a:p>
            <a:r>
              <a:rPr lang="en-US" sz="2800" dirty="0"/>
              <a:t>Future &amp; evolution:</a:t>
            </a:r>
          </a:p>
        </p:txBody>
      </p:sp>
    </p:spTree>
    <p:extLst>
      <p:ext uri="{BB962C8B-B14F-4D97-AF65-F5344CB8AC3E}">
        <p14:creationId xmlns:p14="http://schemas.microsoft.com/office/powerpoint/2010/main" val="166149169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v-SE" dirty="0" smtClean="0"/>
              <a:t>Windows Azure Connect</a:t>
            </a:r>
            <a:endParaRPr lang="en-US" dirty="0"/>
          </a:p>
        </p:txBody>
      </p:sp>
      <p:sp>
        <p:nvSpPr>
          <p:cNvPr id="58" name="Rounded Rectangle 57"/>
          <p:cNvSpPr/>
          <p:nvPr/>
        </p:nvSpPr>
        <p:spPr>
          <a:xfrm>
            <a:off x="3061427" y="3937170"/>
            <a:ext cx="6019800" cy="1584176"/>
          </a:xfrm>
          <a:prstGeom prst="roundRect">
            <a:avLst/>
          </a:prstGeom>
          <a:solidFill>
            <a:sysClr val="window" lastClr="FFFFFF"/>
          </a:solidFill>
          <a:ln w="48000" cap="flat" cmpd="thickThin" algn="ctr">
            <a:solidFill>
              <a:srgbClr val="6BB76D"/>
            </a:solidFill>
            <a:prstDash val="solid"/>
          </a:ln>
          <a:effectLst/>
        </p:spPr>
        <p:txBody>
          <a:bodyPr lIns="91319" tIns="45660" rIns="91319" bIns="45660" rtlCol="0" anchor="ctr"/>
          <a:lstStyle/>
          <a:p>
            <a:pPr algn="ctr" defTabSz="913155"/>
            <a:endParaRPr lang="sv-SE" kern="0">
              <a:solidFill>
                <a:sysClr val="windowText" lastClr="000000"/>
              </a:solidFill>
              <a:latin typeface="Corbel"/>
            </a:endParaRPr>
          </a:p>
        </p:txBody>
      </p:sp>
      <p:sp>
        <p:nvSpPr>
          <p:cNvPr id="59" name="Rounded Rectangle 58"/>
          <p:cNvSpPr/>
          <p:nvPr/>
        </p:nvSpPr>
        <p:spPr>
          <a:xfrm>
            <a:off x="699228" y="4089568"/>
            <a:ext cx="4686300" cy="1289088"/>
          </a:xfrm>
          <a:prstGeom prst="roundRect">
            <a:avLst/>
          </a:prstGeom>
          <a:noFill/>
          <a:ln w="48000" cap="flat" cmpd="thickThin" algn="ctr">
            <a:solidFill>
              <a:srgbClr val="F0AD00"/>
            </a:solidFill>
            <a:prstDash val="sysDot"/>
          </a:ln>
          <a:effectLst/>
        </p:spPr>
        <p:txBody>
          <a:bodyPr lIns="91319" tIns="45660" rIns="91319" bIns="45660" rtlCol="0" anchor="ctr"/>
          <a:lstStyle/>
          <a:p>
            <a:pPr algn="ctr" defTabSz="913155"/>
            <a:endParaRPr lang="sv-SE" kern="0">
              <a:solidFill>
                <a:sysClr val="windowText" lastClr="000000"/>
              </a:solidFill>
              <a:latin typeface="Corbel"/>
            </a:endParaRPr>
          </a:p>
        </p:txBody>
      </p:sp>
      <p:sp>
        <p:nvSpPr>
          <p:cNvPr id="60" name="Rounded Rectangle 59"/>
          <p:cNvSpPr/>
          <p:nvPr/>
        </p:nvSpPr>
        <p:spPr>
          <a:xfrm>
            <a:off x="6261827" y="4089568"/>
            <a:ext cx="2667000" cy="1289088"/>
          </a:xfrm>
          <a:prstGeom prst="roundRect">
            <a:avLst/>
          </a:prstGeom>
          <a:solidFill>
            <a:sysClr val="window" lastClr="FFFFFF"/>
          </a:solidFill>
          <a:ln w="48000" cap="flat" cmpd="thickThin" algn="ctr">
            <a:solidFill>
              <a:srgbClr val="F0AD00"/>
            </a:solidFill>
            <a:prstDash val="sysDot"/>
          </a:ln>
          <a:effectLst/>
        </p:spPr>
        <p:txBody>
          <a:bodyPr lIns="91319" tIns="45660" rIns="91319" bIns="45660" rtlCol="0" anchor="ctr"/>
          <a:lstStyle/>
          <a:p>
            <a:pPr algn="ctr" defTabSz="913155"/>
            <a:endParaRPr lang="sv-SE" kern="0">
              <a:solidFill>
                <a:sysClr val="windowText" lastClr="000000"/>
              </a:solidFill>
              <a:latin typeface="Corbel"/>
            </a:endParaRPr>
          </a:p>
        </p:txBody>
      </p:sp>
      <p:pic>
        <p:nvPicPr>
          <p:cNvPr id="61" name="Picture 6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09229" y="1501101"/>
            <a:ext cx="2155757" cy="378679"/>
          </a:xfrm>
          <a:prstGeom prst="rect">
            <a:avLst/>
          </a:prstGeom>
        </p:spPr>
      </p:pic>
      <p:pic>
        <p:nvPicPr>
          <p:cNvPr id="62" name="Picture 6" descr="D:\Pennie's documents\Images for TechEd06\Shapes_and_Graphics\Buildings and dwellings\enterprise blue.png"/>
          <p:cNvPicPr>
            <a:picLocks noChangeAspect="1" noChangeArrowheads="1"/>
          </p:cNvPicPr>
          <p:nvPr/>
        </p:nvPicPr>
        <p:blipFill>
          <a:blip r:embed="rId4" cstate="print">
            <a:duotone>
              <a:prstClr val="black"/>
              <a:srgbClr val="6BB76D">
                <a:tint val="45000"/>
                <a:satMod val="400000"/>
              </a:srgbClr>
            </a:duotone>
          </a:blip>
          <a:srcRect/>
          <a:stretch>
            <a:fillRect/>
          </a:stretch>
        </p:blipFill>
        <p:spPr bwMode="auto">
          <a:xfrm>
            <a:off x="4733096" y="4571368"/>
            <a:ext cx="1076261" cy="1614601"/>
          </a:xfrm>
          <a:prstGeom prst="rect">
            <a:avLst/>
          </a:prstGeom>
          <a:noFill/>
        </p:spPr>
      </p:pic>
      <p:cxnSp>
        <p:nvCxnSpPr>
          <p:cNvPr id="63" name="Straight Arrow Connector 62"/>
          <p:cNvCxnSpPr/>
          <p:nvPr/>
        </p:nvCxnSpPr>
        <p:spPr>
          <a:xfrm flipV="1">
            <a:off x="3061427" y="2802635"/>
            <a:ext cx="0" cy="1219200"/>
          </a:xfrm>
          <a:prstGeom prst="straightConnector1">
            <a:avLst/>
          </a:prstGeom>
          <a:noFill/>
          <a:ln w="48500" cap="flat" cmpd="thickThin" algn="ctr">
            <a:solidFill>
              <a:srgbClr val="F0AD00"/>
            </a:solidFill>
            <a:prstDash val="solid"/>
            <a:headEnd type="triangle"/>
            <a:tailEnd type="triangle"/>
          </a:ln>
          <a:effectLst>
            <a:outerShdw blurRad="39000" dist="25400" dir="5400000" rotWithShape="0">
              <a:srgbClr val="000000">
                <a:alpha val="38000"/>
              </a:srgbClr>
            </a:outerShdw>
          </a:effectLst>
        </p:spPr>
      </p:cxnSp>
      <p:sp>
        <p:nvSpPr>
          <p:cNvPr id="64" name="Rounded Rectangle 63"/>
          <p:cNvSpPr/>
          <p:nvPr/>
        </p:nvSpPr>
        <p:spPr>
          <a:xfrm>
            <a:off x="1095993" y="4466246"/>
            <a:ext cx="1447800" cy="533400"/>
          </a:xfrm>
          <a:prstGeom prst="roundRect">
            <a:avLst/>
          </a:prstGeom>
          <a:noFill/>
          <a:ln w="48000" cap="flat" cmpd="thickThin" algn="ctr">
            <a:solidFill>
              <a:srgbClr val="FFC000"/>
            </a:solidFill>
            <a:prstDash val="solid"/>
          </a:ln>
          <a:effectLst/>
        </p:spPr>
        <p:txBody>
          <a:bodyPr lIns="91319" tIns="45660" rIns="91319" bIns="45660" rtlCol="0" anchor="ctr"/>
          <a:lstStyle/>
          <a:p>
            <a:pPr algn="ctr" defTabSz="913155"/>
            <a:r>
              <a:rPr lang="sv-SE" kern="0" dirty="0">
                <a:solidFill>
                  <a:sysClr val="windowText" lastClr="000000"/>
                </a:solidFill>
                <a:latin typeface="Corbel"/>
              </a:rPr>
              <a:t>DevMachine</a:t>
            </a:r>
          </a:p>
        </p:txBody>
      </p:sp>
      <p:sp>
        <p:nvSpPr>
          <p:cNvPr id="65" name="Rounded Rectangle 64"/>
          <p:cNvSpPr/>
          <p:nvPr/>
        </p:nvSpPr>
        <p:spPr>
          <a:xfrm>
            <a:off x="6947627" y="4466246"/>
            <a:ext cx="1295400" cy="533400"/>
          </a:xfrm>
          <a:prstGeom prst="roundRect">
            <a:avLst/>
          </a:prstGeom>
          <a:solidFill>
            <a:srgbClr val="6BB76D">
              <a:lumMod val="40000"/>
              <a:lumOff val="60000"/>
            </a:srgbClr>
          </a:solidFill>
          <a:ln w="48000" cap="flat" cmpd="thickThin" algn="ctr">
            <a:solidFill>
              <a:srgbClr val="FFC000"/>
            </a:solidFill>
            <a:prstDash val="solid"/>
          </a:ln>
          <a:effectLst/>
        </p:spPr>
        <p:txBody>
          <a:bodyPr lIns="91319" tIns="45660" rIns="91319" bIns="45660" rtlCol="0" anchor="ctr"/>
          <a:lstStyle/>
          <a:p>
            <a:pPr algn="ctr" defTabSz="913155"/>
            <a:r>
              <a:rPr lang="sv-SE" kern="0" dirty="0">
                <a:solidFill>
                  <a:sysClr val="windowText" lastClr="000000"/>
                </a:solidFill>
                <a:latin typeface="Corbel"/>
              </a:rPr>
              <a:t>Server</a:t>
            </a:r>
          </a:p>
        </p:txBody>
      </p:sp>
      <p:sp>
        <p:nvSpPr>
          <p:cNvPr id="66" name="Rectangle 65"/>
          <p:cNvSpPr/>
          <p:nvPr/>
        </p:nvSpPr>
        <p:spPr>
          <a:xfrm>
            <a:off x="1741682" y="4394380"/>
            <a:ext cx="152400" cy="124739"/>
          </a:xfrm>
          <a:prstGeom prst="rect">
            <a:avLst/>
          </a:prstGeom>
          <a:solidFill>
            <a:srgbClr val="F0AD00"/>
          </a:solidFill>
          <a:ln w="48000" cap="flat" cmpd="thickThin" algn="ctr">
            <a:solidFill>
              <a:srgbClr val="FFC000"/>
            </a:solidFill>
            <a:prstDash val="solid"/>
          </a:ln>
          <a:effectLst/>
        </p:spPr>
        <p:txBody>
          <a:bodyPr lIns="91319" tIns="45660" rIns="91319" bIns="45660" rtlCol="0" anchor="ctr"/>
          <a:lstStyle/>
          <a:p>
            <a:pPr algn="ctr" defTabSz="913155"/>
            <a:endParaRPr lang="sv-SE" kern="0">
              <a:solidFill>
                <a:sysClr val="window" lastClr="FFFFFF"/>
              </a:solidFill>
              <a:latin typeface="Corbel"/>
            </a:endParaRPr>
          </a:p>
        </p:txBody>
      </p:sp>
      <p:sp>
        <p:nvSpPr>
          <p:cNvPr id="67" name="Rectangle 66"/>
          <p:cNvSpPr/>
          <p:nvPr/>
        </p:nvSpPr>
        <p:spPr>
          <a:xfrm>
            <a:off x="7519127" y="4394380"/>
            <a:ext cx="152400" cy="124739"/>
          </a:xfrm>
          <a:prstGeom prst="rect">
            <a:avLst/>
          </a:prstGeom>
          <a:solidFill>
            <a:srgbClr val="F0AD00"/>
          </a:solidFill>
          <a:ln w="48000" cap="flat" cmpd="thickThin" algn="ctr">
            <a:solidFill>
              <a:srgbClr val="FFC000"/>
            </a:solidFill>
            <a:prstDash val="solid"/>
          </a:ln>
          <a:effectLst/>
        </p:spPr>
        <p:txBody>
          <a:bodyPr lIns="91319" tIns="45660" rIns="91319" bIns="45660" rtlCol="0" anchor="ctr"/>
          <a:lstStyle/>
          <a:p>
            <a:pPr algn="ctr" defTabSz="913155"/>
            <a:endParaRPr lang="sv-SE" kern="0">
              <a:solidFill>
                <a:sysClr val="window" lastClr="FFFFFF"/>
              </a:solidFill>
              <a:latin typeface="Corbel"/>
            </a:endParaRPr>
          </a:p>
        </p:txBody>
      </p:sp>
      <p:sp>
        <p:nvSpPr>
          <p:cNvPr id="68" name="Rounded Rectangle 67"/>
          <p:cNvSpPr/>
          <p:nvPr/>
        </p:nvSpPr>
        <p:spPr>
          <a:xfrm>
            <a:off x="4343163" y="2002126"/>
            <a:ext cx="1571543" cy="792088"/>
          </a:xfrm>
          <a:prstGeom prst="roundRect">
            <a:avLst/>
          </a:prstGeom>
          <a:solidFill>
            <a:sysClr val="window" lastClr="FFFFFF"/>
          </a:solidFill>
          <a:ln w="48000" cap="flat" cmpd="thickThin" algn="ctr">
            <a:solidFill>
              <a:srgbClr val="60B5CC"/>
            </a:solidFill>
            <a:prstDash val="solid"/>
          </a:ln>
          <a:effectLst/>
        </p:spPr>
        <p:txBody>
          <a:bodyPr lIns="91319" tIns="45660" rIns="91319" bIns="45660" rtlCol="0" anchor="t" anchorCtr="0"/>
          <a:lstStyle/>
          <a:p>
            <a:pPr algn="ctr" defTabSz="913155"/>
            <a:r>
              <a:rPr lang="sv-SE" kern="0" dirty="0">
                <a:solidFill>
                  <a:sysClr val="windowText" lastClr="000000"/>
                </a:solidFill>
                <a:latin typeface="Corbel"/>
              </a:rPr>
              <a:t>Worker Role</a:t>
            </a:r>
          </a:p>
        </p:txBody>
      </p:sp>
      <p:sp>
        <p:nvSpPr>
          <p:cNvPr id="69" name="Rounded Rectangle 68"/>
          <p:cNvSpPr/>
          <p:nvPr/>
        </p:nvSpPr>
        <p:spPr>
          <a:xfrm>
            <a:off x="4526015" y="2336651"/>
            <a:ext cx="1024758" cy="322854"/>
          </a:xfrm>
          <a:prstGeom prst="roundRect">
            <a:avLst/>
          </a:prstGeom>
          <a:solidFill>
            <a:srgbClr val="60B5CC"/>
          </a:solidFill>
          <a:ln w="48000" cap="flat" cmpd="thickThin" algn="ctr">
            <a:solidFill>
              <a:srgbClr val="60B5CC">
                <a:shade val="50000"/>
              </a:srgbClr>
            </a:solidFill>
            <a:prstDash val="solid"/>
          </a:ln>
          <a:effectLst/>
        </p:spPr>
        <p:txBody>
          <a:bodyPr lIns="91319" tIns="45660" rIns="91319" bIns="45660" rtlCol="0" anchor="ctr"/>
          <a:lstStyle/>
          <a:p>
            <a:pPr algn="ctr" defTabSz="913155"/>
            <a:r>
              <a:rPr lang="sv-SE" kern="0" dirty="0">
                <a:solidFill>
                  <a:sysClr val="window" lastClr="FFFFFF"/>
                </a:solidFill>
                <a:latin typeface="Corbel"/>
              </a:rPr>
              <a:t>Instance</a:t>
            </a:r>
          </a:p>
        </p:txBody>
      </p:sp>
      <p:sp>
        <p:nvSpPr>
          <p:cNvPr id="70" name="Rounded Rectangle 69"/>
          <p:cNvSpPr/>
          <p:nvPr/>
        </p:nvSpPr>
        <p:spPr>
          <a:xfrm>
            <a:off x="2518596" y="2000306"/>
            <a:ext cx="1571543" cy="792088"/>
          </a:xfrm>
          <a:prstGeom prst="roundRect">
            <a:avLst/>
          </a:prstGeom>
          <a:solidFill>
            <a:sysClr val="window" lastClr="FFFFFF"/>
          </a:solidFill>
          <a:ln w="48000" cap="flat" cmpd="thickThin" algn="ctr">
            <a:solidFill>
              <a:srgbClr val="FFC000"/>
            </a:solidFill>
            <a:prstDash val="solid"/>
          </a:ln>
          <a:effectLst/>
        </p:spPr>
        <p:txBody>
          <a:bodyPr lIns="91319" tIns="45660" rIns="91319" bIns="45660" rtlCol="0" anchor="t" anchorCtr="0"/>
          <a:lstStyle/>
          <a:p>
            <a:pPr algn="ctr" defTabSz="913155"/>
            <a:r>
              <a:rPr lang="sv-SE" kern="0" dirty="0">
                <a:solidFill>
                  <a:sysClr val="windowText" lastClr="000000"/>
                </a:solidFill>
                <a:latin typeface="Corbel"/>
              </a:rPr>
              <a:t>Worker Role</a:t>
            </a:r>
          </a:p>
        </p:txBody>
      </p:sp>
      <p:sp>
        <p:nvSpPr>
          <p:cNvPr id="71" name="Rounded Rectangle 70"/>
          <p:cNvSpPr/>
          <p:nvPr/>
        </p:nvSpPr>
        <p:spPr>
          <a:xfrm>
            <a:off x="2701448" y="2334831"/>
            <a:ext cx="1024758" cy="322854"/>
          </a:xfrm>
          <a:prstGeom prst="roundRect">
            <a:avLst/>
          </a:prstGeom>
          <a:solidFill>
            <a:srgbClr val="60B5CC"/>
          </a:solidFill>
          <a:ln w="48000" cap="flat" cmpd="thickThin" algn="ctr">
            <a:solidFill>
              <a:srgbClr val="60B5CC">
                <a:shade val="50000"/>
              </a:srgbClr>
            </a:solidFill>
            <a:prstDash val="solid"/>
          </a:ln>
          <a:effectLst/>
        </p:spPr>
        <p:txBody>
          <a:bodyPr lIns="91319" tIns="45660" rIns="91319" bIns="45660" rtlCol="0" anchor="ctr"/>
          <a:lstStyle/>
          <a:p>
            <a:pPr algn="ctr" defTabSz="913155"/>
            <a:r>
              <a:rPr lang="sv-SE" kern="0" dirty="0">
                <a:solidFill>
                  <a:sysClr val="window" lastClr="FFFFFF"/>
                </a:solidFill>
                <a:latin typeface="Corbel"/>
              </a:rPr>
              <a:t>Instance</a:t>
            </a:r>
          </a:p>
        </p:txBody>
      </p:sp>
      <p:sp>
        <p:nvSpPr>
          <p:cNvPr id="72" name="Rounded Rectangle 71"/>
          <p:cNvSpPr/>
          <p:nvPr/>
        </p:nvSpPr>
        <p:spPr>
          <a:xfrm>
            <a:off x="6185639" y="2000306"/>
            <a:ext cx="1571543" cy="792088"/>
          </a:xfrm>
          <a:prstGeom prst="roundRect">
            <a:avLst/>
          </a:prstGeom>
          <a:solidFill>
            <a:sysClr val="window" lastClr="FFFFFF"/>
          </a:solidFill>
          <a:ln w="48000" cap="flat" cmpd="thickThin" algn="ctr">
            <a:solidFill>
              <a:srgbClr val="FFC000"/>
            </a:solidFill>
            <a:prstDash val="solid"/>
          </a:ln>
          <a:effectLst/>
        </p:spPr>
        <p:txBody>
          <a:bodyPr lIns="91319" tIns="45660" rIns="91319" bIns="45660" rtlCol="0" anchor="t" anchorCtr="0"/>
          <a:lstStyle/>
          <a:p>
            <a:pPr algn="ctr" defTabSz="913155"/>
            <a:r>
              <a:rPr lang="sv-SE" kern="0" dirty="0">
                <a:solidFill>
                  <a:sysClr val="windowText" lastClr="000000"/>
                </a:solidFill>
                <a:latin typeface="Corbel"/>
              </a:rPr>
              <a:t>Web Role</a:t>
            </a:r>
          </a:p>
        </p:txBody>
      </p:sp>
      <p:sp>
        <p:nvSpPr>
          <p:cNvPr id="73" name="Rounded Rectangle 72"/>
          <p:cNvSpPr/>
          <p:nvPr/>
        </p:nvSpPr>
        <p:spPr>
          <a:xfrm>
            <a:off x="6368491" y="2334831"/>
            <a:ext cx="1024758" cy="322854"/>
          </a:xfrm>
          <a:prstGeom prst="roundRect">
            <a:avLst/>
          </a:prstGeom>
          <a:solidFill>
            <a:srgbClr val="60B5CC"/>
          </a:solidFill>
          <a:ln w="48000" cap="flat" cmpd="thickThin" algn="ctr">
            <a:solidFill>
              <a:srgbClr val="60B5CC">
                <a:shade val="50000"/>
              </a:srgbClr>
            </a:solidFill>
            <a:prstDash val="solid"/>
          </a:ln>
          <a:effectLst/>
        </p:spPr>
        <p:txBody>
          <a:bodyPr lIns="91319" tIns="45660" rIns="91319" bIns="45660" rtlCol="0" anchor="ctr"/>
          <a:lstStyle/>
          <a:p>
            <a:pPr algn="ctr" defTabSz="913155"/>
            <a:r>
              <a:rPr lang="sv-SE" kern="0" dirty="0">
                <a:solidFill>
                  <a:sysClr val="window" lastClr="FFFFFF"/>
                </a:solidFill>
                <a:latin typeface="Corbel"/>
              </a:rPr>
              <a:t>Instance</a:t>
            </a:r>
          </a:p>
        </p:txBody>
      </p:sp>
      <p:sp>
        <p:nvSpPr>
          <p:cNvPr id="74" name="Rounded Rectangle 73"/>
          <p:cNvSpPr/>
          <p:nvPr/>
        </p:nvSpPr>
        <p:spPr>
          <a:xfrm>
            <a:off x="3290029" y="4466246"/>
            <a:ext cx="1447800" cy="533400"/>
          </a:xfrm>
          <a:prstGeom prst="roundRect">
            <a:avLst/>
          </a:prstGeom>
          <a:solidFill>
            <a:srgbClr val="6BB76D">
              <a:lumMod val="40000"/>
              <a:lumOff val="60000"/>
            </a:srgbClr>
          </a:solidFill>
          <a:ln w="48000" cap="flat" cmpd="thickThin" algn="ctr">
            <a:solidFill>
              <a:srgbClr val="FFC000"/>
            </a:solidFill>
            <a:prstDash val="solid"/>
          </a:ln>
          <a:effectLst/>
        </p:spPr>
        <p:txBody>
          <a:bodyPr lIns="91319" tIns="45660" rIns="91319" bIns="45660" rtlCol="0" anchor="ctr"/>
          <a:lstStyle/>
          <a:p>
            <a:pPr algn="ctr" defTabSz="913155"/>
            <a:r>
              <a:rPr lang="sv-SE" kern="0" dirty="0">
                <a:solidFill>
                  <a:sysClr val="windowText" lastClr="000000"/>
                </a:solidFill>
                <a:latin typeface="Corbel"/>
              </a:rPr>
              <a:t>DevMachine</a:t>
            </a:r>
          </a:p>
        </p:txBody>
      </p:sp>
      <p:sp>
        <p:nvSpPr>
          <p:cNvPr id="75" name="Rectangle 74"/>
          <p:cNvSpPr/>
          <p:nvPr/>
        </p:nvSpPr>
        <p:spPr>
          <a:xfrm>
            <a:off x="3935716" y="4394380"/>
            <a:ext cx="152400" cy="124739"/>
          </a:xfrm>
          <a:prstGeom prst="rect">
            <a:avLst/>
          </a:prstGeom>
          <a:solidFill>
            <a:srgbClr val="F0AD00"/>
          </a:solidFill>
          <a:ln w="48000" cap="flat" cmpd="thickThin" algn="ctr">
            <a:solidFill>
              <a:srgbClr val="FFC000"/>
            </a:solidFill>
            <a:prstDash val="solid"/>
          </a:ln>
          <a:effectLst/>
        </p:spPr>
        <p:txBody>
          <a:bodyPr lIns="91319" tIns="45660" rIns="91319" bIns="45660" rtlCol="0" anchor="ctr"/>
          <a:lstStyle/>
          <a:p>
            <a:pPr algn="ctr" defTabSz="913155"/>
            <a:endParaRPr lang="sv-SE" kern="0">
              <a:solidFill>
                <a:sysClr val="window" lastClr="FFFFFF"/>
              </a:solidFill>
              <a:latin typeface="Corbel"/>
            </a:endParaRPr>
          </a:p>
        </p:txBody>
      </p:sp>
      <p:cxnSp>
        <p:nvCxnSpPr>
          <p:cNvPr id="76" name="Straight Arrow Connector 75"/>
          <p:cNvCxnSpPr/>
          <p:nvPr/>
        </p:nvCxnSpPr>
        <p:spPr>
          <a:xfrm flipV="1">
            <a:off x="7023827" y="2794168"/>
            <a:ext cx="0" cy="1219200"/>
          </a:xfrm>
          <a:prstGeom prst="straightConnector1">
            <a:avLst/>
          </a:prstGeom>
          <a:noFill/>
          <a:ln w="48500" cap="flat" cmpd="thickThin" algn="ctr">
            <a:solidFill>
              <a:srgbClr val="F0AD00"/>
            </a:solidFill>
            <a:prstDash val="solid"/>
            <a:headEnd type="triangle"/>
            <a:tailEnd type="triangle"/>
          </a:ln>
          <a:effectLst>
            <a:outerShdw blurRad="39000" dist="25400" dir="5400000" rotWithShape="0">
              <a:srgbClr val="000000">
                <a:alpha val="38000"/>
              </a:srgbClr>
            </a:outerShdw>
          </a:effectLst>
        </p:spPr>
      </p:cxnSp>
    </p:spTree>
    <p:extLst>
      <p:ext uri="{BB962C8B-B14F-4D97-AF65-F5344CB8AC3E}">
        <p14:creationId xmlns:p14="http://schemas.microsoft.com/office/powerpoint/2010/main" val="296327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27" y="228602"/>
            <a:ext cx="11149013" cy="747897"/>
          </a:xfrm>
        </p:spPr>
        <p:txBody>
          <a:bodyPr/>
          <a:lstStyle/>
          <a:p>
            <a:r>
              <a:rPr lang="en-US" dirty="0"/>
              <a:t>Enterprise Connectivity and </a:t>
            </a:r>
            <a:r>
              <a:rPr lang="en-US" dirty="0" smtClean="0"/>
              <a:t>Processing</a:t>
            </a:r>
            <a:endParaRPr lang="en-US" dirty="0"/>
          </a:p>
        </p:txBody>
      </p:sp>
      <p:sp>
        <p:nvSpPr>
          <p:cNvPr id="4" name="Rectangle 3"/>
          <p:cNvSpPr/>
          <p:nvPr/>
        </p:nvSpPr>
        <p:spPr>
          <a:xfrm>
            <a:off x="2123728" y="2992522"/>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Web </a:t>
            </a:r>
            <a:r>
              <a:rPr lang="sv-SE" dirty="0" err="1" smtClean="0"/>
              <a:t>Client</a:t>
            </a:r>
            <a:endParaRPr lang="en-US" dirty="0"/>
          </a:p>
        </p:txBody>
      </p:sp>
      <p:cxnSp>
        <p:nvCxnSpPr>
          <p:cNvPr id="5" name="Straight Arrow Connector 4"/>
          <p:cNvCxnSpPr>
            <a:stCxn id="4" idx="3"/>
            <a:endCxn id="19" idx="2"/>
          </p:cNvCxnSpPr>
          <p:nvPr/>
        </p:nvCxnSpPr>
        <p:spPr>
          <a:xfrm>
            <a:off x="3275871" y="3532583"/>
            <a:ext cx="1113999" cy="3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Flowchart: Magnetic Disk 6"/>
          <p:cNvSpPr/>
          <p:nvPr/>
        </p:nvSpPr>
        <p:spPr>
          <a:xfrm>
            <a:off x="8604448" y="3036395"/>
            <a:ext cx="1296144" cy="9799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dirty="0" smtClean="0"/>
              <a:t>SQL</a:t>
            </a:r>
            <a:endParaRPr lang="en-US" dirty="0"/>
          </a:p>
        </p:txBody>
      </p:sp>
      <p:cxnSp>
        <p:nvCxnSpPr>
          <p:cNvPr id="8" name="Straight Arrow Connector 7"/>
          <p:cNvCxnSpPr>
            <a:stCxn id="11" idx="3"/>
            <a:endCxn id="7" idx="2"/>
          </p:cNvCxnSpPr>
          <p:nvPr/>
        </p:nvCxnSpPr>
        <p:spPr>
          <a:xfrm flipV="1">
            <a:off x="6948264" y="3526382"/>
            <a:ext cx="1656184" cy="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893911" y="2776498"/>
            <a:ext cx="2054353"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dirty="0"/>
          </a:p>
        </p:txBody>
      </p:sp>
      <p:grpSp>
        <p:nvGrpSpPr>
          <p:cNvPr id="12" name="Group 11"/>
          <p:cNvGrpSpPr/>
          <p:nvPr/>
        </p:nvGrpSpPr>
        <p:grpSpPr>
          <a:xfrm>
            <a:off x="4389855" y="3391891"/>
            <a:ext cx="504056" cy="288032"/>
            <a:chOff x="1187624" y="1772816"/>
            <a:chExt cx="504056" cy="288032"/>
          </a:xfrm>
        </p:grpSpPr>
        <p:sp>
          <p:nvSpPr>
            <p:cNvPr id="19" name="Oval 18"/>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475656" y="19168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5087692" y="3155381"/>
            <a:ext cx="1656185" cy="736470"/>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endParaRPr lang="en-US"/>
          </a:p>
        </p:txBody>
      </p:sp>
      <p:sp>
        <p:nvSpPr>
          <p:cNvPr id="14" name="Rectangle 13"/>
          <p:cNvSpPr/>
          <p:nvPr/>
        </p:nvSpPr>
        <p:spPr>
          <a:xfrm>
            <a:off x="5976155" y="3351805"/>
            <a:ext cx="576064"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289" tIns="45645" rIns="91289" bIns="45645" rtlCol="0" anchor="ctr"/>
          <a:lstStyle/>
          <a:p>
            <a:pPr algn="ctr"/>
            <a:r>
              <a:rPr lang="sv-SE" sz="1600" dirty="0"/>
              <a:t>LOB</a:t>
            </a:r>
            <a:endParaRPr lang="en-US" sz="1600" dirty="0"/>
          </a:p>
        </p:txBody>
      </p:sp>
      <p:grpSp>
        <p:nvGrpSpPr>
          <p:cNvPr id="15" name="Group 14"/>
          <p:cNvGrpSpPr/>
          <p:nvPr/>
        </p:nvGrpSpPr>
        <p:grpSpPr>
          <a:xfrm>
            <a:off x="5287652" y="3315786"/>
            <a:ext cx="432048" cy="432048"/>
            <a:chOff x="3754321" y="5166716"/>
            <a:chExt cx="432048" cy="432048"/>
          </a:xfrm>
        </p:grpSpPr>
        <p:sp>
          <p:nvSpPr>
            <p:cNvPr id="17" name="Rectangle 16"/>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4879733" y="2776498"/>
            <a:ext cx="2068545" cy="374477"/>
          </a:xfrm>
          <a:prstGeom prst="rect">
            <a:avLst/>
          </a:prstGeom>
          <a:noFill/>
        </p:spPr>
        <p:txBody>
          <a:bodyPr wrap="square" lIns="91289" tIns="45645" rIns="91289" bIns="45645" rtlCol="0">
            <a:spAutoFit/>
          </a:bodyPr>
          <a:lstStyle/>
          <a:p>
            <a:pPr algn="ctr"/>
            <a:endParaRPr lang="en-US" dirty="0">
              <a:solidFill>
                <a:schemeClr val="bg1"/>
              </a:solidFill>
            </a:endParaRPr>
          </a:p>
        </p:txBody>
      </p:sp>
    </p:spTree>
    <p:extLst>
      <p:ext uri="{BB962C8B-B14F-4D97-AF65-F5344CB8AC3E}">
        <p14:creationId xmlns:p14="http://schemas.microsoft.com/office/powerpoint/2010/main" val="3494965239"/>
      </p:ext>
    </p:extLst>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Comparing features</a:t>
            </a:r>
            <a:br>
              <a:rPr lang="sv-SE" dirty="0" smtClean="0"/>
            </a:br>
            <a:r>
              <a:rPr lang="sv-SE" dirty="0" smtClean="0"/>
              <a:t>ServiceBus and Azure Connect</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3173082626"/>
              </p:ext>
            </p:extLst>
          </p:nvPr>
        </p:nvGraphicFramePr>
        <p:xfrm>
          <a:off x="1979077" y="2286000"/>
          <a:ext cx="8125884" cy="2595880"/>
        </p:xfrm>
        <a:graphic>
          <a:graphicData uri="http://schemas.openxmlformats.org/drawingml/2006/table">
            <a:tbl>
              <a:tblPr firstRow="1" bandRow="1">
                <a:tableStyleId>{5C22544A-7EE6-4342-B048-85BDC9FD1C3A}</a:tableStyleId>
              </a:tblPr>
              <a:tblGrid>
                <a:gridCol w="4062942"/>
                <a:gridCol w="4062942"/>
              </a:tblGrid>
              <a:tr h="370840">
                <a:tc>
                  <a:txBody>
                    <a:bodyPr/>
                    <a:lstStyle/>
                    <a:p>
                      <a:r>
                        <a:rPr lang="sv-SE" sz="1800" dirty="0" smtClean="0"/>
                        <a:t>ServiceBus</a:t>
                      </a:r>
                      <a:endParaRPr lang="sv-SE" sz="1800" dirty="0"/>
                    </a:p>
                  </a:txBody>
                  <a:tcPr marL="91452" marR="91452"/>
                </a:tc>
                <a:tc>
                  <a:txBody>
                    <a:bodyPr/>
                    <a:lstStyle/>
                    <a:p>
                      <a:r>
                        <a:rPr lang="sv-SE" sz="1800" dirty="0" smtClean="0"/>
                        <a:t>Azure Connect</a:t>
                      </a:r>
                      <a:endParaRPr lang="sv-SE" sz="1800" dirty="0"/>
                    </a:p>
                  </a:txBody>
                  <a:tcPr marL="91452" marR="91452"/>
                </a:tc>
              </a:tr>
              <a:tr h="370840">
                <a:tc>
                  <a:txBody>
                    <a:bodyPr/>
                    <a:lstStyle/>
                    <a:p>
                      <a:r>
                        <a:rPr lang="sv-SE" sz="1800" baseline="0" dirty="0" smtClean="0"/>
                        <a:t>Messaging, Pub/Sub, Filters</a:t>
                      </a:r>
                      <a:endParaRPr lang="sv-SE" sz="1800" dirty="0"/>
                    </a:p>
                  </a:txBody>
                  <a:tcPr marL="91452" marR="91452"/>
                </a:tc>
                <a:tc>
                  <a:txBody>
                    <a:bodyPr/>
                    <a:lstStyle/>
                    <a:p>
                      <a:r>
                        <a:rPr lang="sv-SE" sz="1800" dirty="0" smtClean="0"/>
                        <a:t>n/a</a:t>
                      </a:r>
                      <a:endParaRPr lang="sv-SE" sz="1800" dirty="0"/>
                    </a:p>
                  </a:txBody>
                  <a:tcPr marL="91452" marR="91452"/>
                </a:tc>
              </a:tr>
              <a:tr h="370840">
                <a:tc>
                  <a:txBody>
                    <a:bodyPr/>
                    <a:lstStyle/>
                    <a:p>
                      <a:r>
                        <a:rPr lang="sv-SE" sz="1800" dirty="0" smtClean="0"/>
                        <a:t>Pipelines</a:t>
                      </a:r>
                      <a:r>
                        <a:rPr lang="sv-SE" sz="1800" baseline="0" dirty="0" smtClean="0"/>
                        <a:t>, Adapter, Maps</a:t>
                      </a:r>
                      <a:endParaRPr lang="sv-SE" sz="1800" dirty="0"/>
                    </a:p>
                  </a:txBody>
                  <a:tcPr marL="91452" marR="91452"/>
                </a:tc>
                <a:tc>
                  <a:txBody>
                    <a:bodyPr/>
                    <a:lstStyle/>
                    <a:p>
                      <a:r>
                        <a:rPr lang="sv-SE" sz="1800" dirty="0" smtClean="0"/>
                        <a:t>n/a</a:t>
                      </a:r>
                      <a:endParaRPr lang="sv-SE" sz="1800" dirty="0"/>
                    </a:p>
                  </a:txBody>
                  <a:tcPr marL="91452" marR="91452"/>
                </a:tc>
              </a:tr>
              <a:tr h="370840">
                <a:tc>
                  <a:txBody>
                    <a:bodyPr/>
                    <a:lstStyle/>
                    <a:p>
                      <a:r>
                        <a:rPr lang="sv-SE" sz="1800" dirty="0" smtClean="0"/>
                        <a:t>Orchestrations,</a:t>
                      </a:r>
                      <a:r>
                        <a:rPr lang="sv-SE" sz="1800" baseline="0" dirty="0" smtClean="0"/>
                        <a:t> etc.</a:t>
                      </a:r>
                      <a:endParaRPr lang="sv-SE" sz="1800" dirty="0"/>
                    </a:p>
                  </a:txBody>
                  <a:tcPr marL="91452" marR="91452"/>
                </a:tc>
                <a:tc>
                  <a:txBody>
                    <a:bodyPr/>
                    <a:lstStyle/>
                    <a:p>
                      <a:r>
                        <a:rPr lang="sv-SE" sz="1800" dirty="0" smtClean="0"/>
                        <a:t>n/a</a:t>
                      </a:r>
                      <a:endParaRPr lang="sv-SE" sz="1800" dirty="0"/>
                    </a:p>
                  </a:txBody>
                  <a:tcPr marL="91452" marR="91452"/>
                </a:tc>
              </a:tr>
              <a:tr h="370840">
                <a:tc>
                  <a:txBody>
                    <a:bodyPr/>
                    <a:lstStyle/>
                    <a:p>
                      <a:r>
                        <a:rPr lang="sv-SE" sz="1800" dirty="0" smtClean="0"/>
                        <a:t>n/a</a:t>
                      </a:r>
                      <a:endParaRPr lang="sv-SE" sz="1800" dirty="0"/>
                    </a:p>
                  </a:txBody>
                  <a:tcPr marL="91452" marR="91452"/>
                </a:tc>
                <a:tc>
                  <a:txBody>
                    <a:bodyPr/>
                    <a:lstStyle/>
                    <a:p>
                      <a:r>
                        <a:rPr lang="sv-SE" sz="1800" dirty="0" smtClean="0"/>
                        <a:t>IPSec</a:t>
                      </a:r>
                      <a:r>
                        <a:rPr lang="sv-SE" sz="1800" baseline="0" dirty="0" smtClean="0"/>
                        <a:t> connectivity</a:t>
                      </a:r>
                      <a:endParaRPr lang="sv-SE" sz="1800" dirty="0"/>
                    </a:p>
                  </a:txBody>
                  <a:tcPr marL="91452" marR="91452"/>
                </a:tc>
              </a:tr>
              <a:tr h="370840">
                <a:tc>
                  <a:txBody>
                    <a:bodyPr/>
                    <a:lstStyle/>
                    <a:p>
                      <a:r>
                        <a:rPr lang="sv-SE" sz="1800" dirty="0" smtClean="0"/>
                        <a:t>n/a</a:t>
                      </a:r>
                      <a:endParaRPr lang="sv-SE" sz="1800" dirty="0"/>
                    </a:p>
                  </a:txBody>
                  <a:tcPr marL="91452" marR="91452"/>
                </a:tc>
                <a:tc>
                  <a:txBody>
                    <a:bodyPr/>
                    <a:lstStyle/>
                    <a:p>
                      <a:r>
                        <a:rPr lang="sv-SE" sz="1800" dirty="0" smtClean="0"/>
                        <a:t>Domain join with Azure role</a:t>
                      </a:r>
                      <a:r>
                        <a:rPr lang="sv-SE" sz="1800" baseline="0" dirty="0" smtClean="0"/>
                        <a:t> instances</a:t>
                      </a:r>
                      <a:endParaRPr lang="sv-SE" sz="1800" dirty="0"/>
                    </a:p>
                  </a:txBody>
                  <a:tcPr marL="91452" marR="91452"/>
                </a:tc>
              </a:tr>
              <a:tr h="370840">
                <a:tc>
                  <a:txBody>
                    <a:bodyPr/>
                    <a:lstStyle/>
                    <a:p>
                      <a:r>
                        <a:rPr lang="sv-SE" sz="1800" dirty="0" smtClean="0"/>
                        <a:t>Connectivity</a:t>
                      </a:r>
                      <a:r>
                        <a:rPr lang="sv-SE" sz="1800" baseline="0" dirty="0" smtClean="0"/>
                        <a:t> through messaging</a:t>
                      </a:r>
                      <a:endParaRPr lang="sv-SE" sz="1800" dirty="0"/>
                    </a:p>
                  </a:txBody>
                  <a:tcPr marL="91452" marR="91452"/>
                </a:tc>
                <a:tc>
                  <a:txBody>
                    <a:bodyPr/>
                    <a:lstStyle/>
                    <a:p>
                      <a:r>
                        <a:rPr lang="sv-SE" sz="1800" dirty="0" smtClean="0"/>
                        <a:t>Connectivity on</a:t>
                      </a:r>
                      <a:r>
                        <a:rPr lang="sv-SE" sz="1800" baseline="0" dirty="0" smtClean="0"/>
                        <a:t> network level</a:t>
                      </a:r>
                      <a:endParaRPr lang="sv-SE" sz="1800" dirty="0"/>
                    </a:p>
                  </a:txBody>
                  <a:tcPr marL="91452" marR="91452"/>
                </a:tc>
              </a:tr>
            </a:tbl>
          </a:graphicData>
        </a:graphic>
      </p:graphicFrame>
    </p:spTree>
    <p:extLst>
      <p:ext uri="{BB962C8B-B14F-4D97-AF65-F5344CB8AC3E}">
        <p14:creationId xmlns:p14="http://schemas.microsoft.com/office/powerpoint/2010/main" val="271557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Service Bus </a:t>
            </a:r>
            <a:r>
              <a:rPr lang="en-US" dirty="0" smtClean="0"/>
              <a:t>– Cost model</a:t>
            </a:r>
            <a:endParaRPr lang="sv-SE" dirty="0"/>
          </a:p>
        </p:txBody>
      </p:sp>
      <p:sp>
        <p:nvSpPr>
          <p:cNvPr id="3" name="Slide Number Placeholder 2"/>
          <p:cNvSpPr>
            <a:spLocks noGrp="1"/>
          </p:cNvSpPr>
          <p:nvPr>
            <p:ph type="sldNum" sz="quarter" idx="4"/>
          </p:nvPr>
        </p:nvSpPr>
        <p:spPr/>
        <p:txBody>
          <a:bodyPr/>
          <a:lstStyle/>
          <a:p>
            <a:fld id="{B60359E2-F1E6-40F3-81C3-5A646FA87138}" type="slidenum">
              <a:rPr lang="en-US" smtClean="0"/>
              <a:pPr/>
              <a:t>71</a:t>
            </a:fld>
            <a:endParaRPr lang="en-US" dirty="0"/>
          </a:p>
        </p:txBody>
      </p:sp>
      <p:sp>
        <p:nvSpPr>
          <p:cNvPr id="6" name="TextBox 5"/>
          <p:cNvSpPr txBox="1"/>
          <p:nvPr/>
        </p:nvSpPr>
        <p:spPr>
          <a:xfrm>
            <a:off x="1765445" y="5914572"/>
            <a:ext cx="8144873" cy="307777"/>
          </a:xfrm>
          <a:prstGeom prst="rect">
            <a:avLst/>
          </a:prstGeom>
          <a:noFill/>
        </p:spPr>
        <p:txBody>
          <a:bodyPr wrap="none" lIns="0" tIns="0" rIns="0" bIns="0" rtlCol="0">
            <a:spAutoFit/>
          </a:bodyPr>
          <a:lstStyle/>
          <a:p>
            <a:r>
              <a:rPr lang="sv-SE" sz="2000" dirty="0">
                <a:gradFill>
                  <a:gsLst>
                    <a:gs pos="0">
                      <a:schemeClr val="tx1"/>
                    </a:gs>
                    <a:gs pos="86000">
                      <a:schemeClr val="tx1"/>
                    </a:gs>
                  </a:gsLst>
                  <a:lin ang="5400000" scaled="0"/>
                </a:gradFill>
              </a:rPr>
              <a:t>* Service Bus Relay is currently free. These prices starts from 31st of May</a:t>
            </a:r>
          </a:p>
        </p:txBody>
      </p:sp>
      <p:grpSp>
        <p:nvGrpSpPr>
          <p:cNvPr id="24" name="Group 23"/>
          <p:cNvGrpSpPr/>
          <p:nvPr/>
        </p:nvGrpSpPr>
        <p:grpSpPr>
          <a:xfrm>
            <a:off x="1074443" y="1271605"/>
            <a:ext cx="9272035" cy="1350620"/>
            <a:chOff x="1289665" y="1525925"/>
            <a:chExt cx="11129340" cy="1620744"/>
          </a:xfrm>
        </p:grpSpPr>
        <p:sp>
          <p:nvSpPr>
            <p:cNvPr id="4" name="TextBox 3"/>
            <p:cNvSpPr txBox="1"/>
            <p:nvPr/>
          </p:nvSpPr>
          <p:spPr>
            <a:xfrm>
              <a:off x="3368325" y="1525925"/>
              <a:ext cx="78" cy="332399"/>
            </a:xfrm>
            <a:prstGeom prst="rect">
              <a:avLst/>
            </a:prstGeom>
            <a:noFill/>
          </p:spPr>
          <p:txBody>
            <a:bodyPr wrap="none" lIns="0" tIns="0" rIns="0" bIns="0" rtlCol="0">
              <a:spAutoFit/>
            </a:bodyPr>
            <a:lstStyle/>
            <a:p>
              <a:endParaRPr lang="sv-SE" dirty="0" err="1" smtClean="0">
                <a:gradFill>
                  <a:gsLst>
                    <a:gs pos="0">
                      <a:schemeClr val="tx1"/>
                    </a:gs>
                    <a:gs pos="86000">
                      <a:schemeClr val="tx1"/>
                    </a:gs>
                  </a:gsLst>
                  <a:lin ang="5400000" scaled="0"/>
                </a:gradFill>
              </a:endParaRPr>
            </a:p>
          </p:txBody>
        </p:sp>
        <p:sp>
          <p:nvSpPr>
            <p:cNvPr id="5" name="TextBox 4"/>
            <p:cNvSpPr txBox="1"/>
            <p:nvPr/>
          </p:nvSpPr>
          <p:spPr>
            <a:xfrm>
              <a:off x="1289665" y="1700119"/>
              <a:ext cx="5641917" cy="1446550"/>
            </a:xfrm>
            <a:prstGeom prst="rect">
              <a:avLst/>
            </a:prstGeom>
            <a:noFill/>
          </p:spPr>
          <p:txBody>
            <a:bodyPr wrap="square" lIns="0" tIns="0" rIns="0" bIns="0" rtlCol="0">
              <a:spAutoFit/>
            </a:bodyPr>
            <a:lstStyle/>
            <a:p>
              <a:pPr algn="r"/>
              <a:r>
                <a:rPr lang="sv-SE" sz="3000" dirty="0"/>
                <a:t># Messages </a:t>
              </a:r>
            </a:p>
            <a:p>
              <a:pPr algn="r"/>
              <a:r>
                <a:rPr lang="sv-SE" sz="3000" dirty="0"/>
                <a:t># Relay hours </a:t>
              </a:r>
            </a:p>
            <a:p>
              <a:endParaRPr lang="sv-SE" dirty="0" err="1" smtClean="0">
                <a:gradFill>
                  <a:gsLst>
                    <a:gs pos="0">
                      <a:schemeClr val="tx1"/>
                    </a:gs>
                    <a:gs pos="86000">
                      <a:schemeClr val="tx1"/>
                    </a:gs>
                  </a:gsLst>
                  <a:lin ang="5400000" scaled="0"/>
                </a:gradFill>
              </a:endParaRPr>
            </a:p>
          </p:txBody>
        </p:sp>
        <p:sp>
          <p:nvSpPr>
            <p:cNvPr id="7" name="TextBox 6"/>
            <p:cNvSpPr txBox="1"/>
            <p:nvPr/>
          </p:nvSpPr>
          <p:spPr>
            <a:xfrm>
              <a:off x="8054333" y="2049687"/>
              <a:ext cx="4364672" cy="553998"/>
            </a:xfrm>
            <a:prstGeom prst="rect">
              <a:avLst/>
            </a:prstGeom>
            <a:noFill/>
          </p:spPr>
          <p:txBody>
            <a:bodyPr wrap="square" lIns="0" tIns="0" rIns="0" bIns="0" rtlCol="0">
              <a:spAutoFit/>
            </a:bodyPr>
            <a:lstStyle/>
            <a:p>
              <a:r>
                <a:rPr lang="sv-SE" sz="3000" dirty="0"/>
                <a:t>Message size</a:t>
              </a:r>
            </a:p>
          </p:txBody>
        </p:sp>
        <p:sp>
          <p:nvSpPr>
            <p:cNvPr id="8" name="TextBox 7"/>
            <p:cNvSpPr txBox="1"/>
            <p:nvPr/>
          </p:nvSpPr>
          <p:spPr>
            <a:xfrm>
              <a:off x="7702489" y="2049687"/>
              <a:ext cx="256480" cy="738664"/>
            </a:xfrm>
            <a:prstGeom prst="rect">
              <a:avLst/>
            </a:prstGeom>
            <a:noFill/>
          </p:spPr>
          <p:txBody>
            <a:bodyPr wrap="none" lIns="0" tIns="0" rIns="0" bIns="0" rtlCol="0">
              <a:spAutoFit/>
            </a:bodyPr>
            <a:lstStyle/>
            <a:p>
              <a:r>
                <a:rPr lang="sv-SE" sz="4000" dirty="0">
                  <a:solidFill>
                    <a:schemeClr val="accent1"/>
                  </a:solidFill>
                </a:rPr>
                <a:t>*</a:t>
              </a:r>
              <a:endParaRPr lang="sv-SE" dirty="0" smtClean="0">
                <a:solidFill>
                  <a:schemeClr val="accent1"/>
                </a:solidFill>
              </a:endParaRPr>
            </a:p>
          </p:txBody>
        </p:sp>
        <p:sp>
          <p:nvSpPr>
            <p:cNvPr id="9" name="Right Brace 8"/>
            <p:cNvSpPr/>
            <p:nvPr/>
          </p:nvSpPr>
          <p:spPr>
            <a:xfrm>
              <a:off x="7142039" y="1849090"/>
              <a:ext cx="388769" cy="9686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23" name="Group 22"/>
          <p:cNvGrpSpPr/>
          <p:nvPr/>
        </p:nvGrpSpPr>
        <p:grpSpPr>
          <a:xfrm>
            <a:off x="1074443" y="3206121"/>
            <a:ext cx="9213247" cy="2101681"/>
            <a:chOff x="1289665" y="3847328"/>
            <a:chExt cx="11058777" cy="2522018"/>
          </a:xfrm>
        </p:grpSpPr>
        <p:sp>
          <p:nvSpPr>
            <p:cNvPr id="14" name="TextBox 13"/>
            <p:cNvSpPr txBox="1"/>
            <p:nvPr/>
          </p:nvSpPr>
          <p:spPr>
            <a:xfrm>
              <a:off x="7530808" y="3847328"/>
              <a:ext cx="1608551" cy="997197"/>
            </a:xfrm>
            <a:prstGeom prst="rect">
              <a:avLst/>
            </a:prstGeom>
            <a:noFill/>
          </p:spPr>
          <p:txBody>
            <a:bodyPr wrap="none" lIns="0" tIns="0" rIns="0" bIns="0" rtlCol="0">
              <a:spAutoFit/>
            </a:bodyPr>
            <a:lstStyle/>
            <a:p>
              <a:r>
                <a:rPr lang="sv-SE" sz="2700" dirty="0">
                  <a:gradFill>
                    <a:gsLst>
                      <a:gs pos="0">
                        <a:schemeClr val="tx1"/>
                      </a:gs>
                      <a:gs pos="86000">
                        <a:schemeClr val="tx1"/>
                      </a:gs>
                    </a:gsLst>
                    <a:lin ang="5400000" scaled="0"/>
                  </a:gradFill>
                </a:rPr>
                <a:t>€ 0,0672</a:t>
              </a:r>
            </a:p>
            <a:p>
              <a:r>
                <a:rPr lang="sv-SE" sz="2700" dirty="0">
                  <a:gradFill>
                    <a:gsLst>
                      <a:gs pos="0">
                        <a:schemeClr val="tx1"/>
                      </a:gs>
                      <a:gs pos="86000">
                        <a:schemeClr val="tx1"/>
                      </a:gs>
                    </a:gsLst>
                    <a:lin ang="5400000" scaled="0"/>
                  </a:gradFill>
                </a:rPr>
                <a:t>+ € 0,54 </a:t>
              </a:r>
              <a:endParaRPr lang="sv-SE" dirty="0" smtClean="0">
                <a:gradFill>
                  <a:gsLst>
                    <a:gs pos="0">
                      <a:schemeClr val="tx1"/>
                    </a:gs>
                    <a:gs pos="86000">
                      <a:schemeClr val="tx1"/>
                    </a:gs>
                  </a:gsLst>
                  <a:lin ang="5400000" scaled="0"/>
                </a:gradFill>
              </a:endParaRPr>
            </a:p>
          </p:txBody>
        </p:sp>
        <p:cxnSp>
          <p:nvCxnSpPr>
            <p:cNvPr id="16" name="Straight Connector 15"/>
            <p:cNvCxnSpPr/>
            <p:nvPr/>
          </p:nvCxnSpPr>
          <p:spPr>
            <a:xfrm>
              <a:off x="6778171" y="4832213"/>
              <a:ext cx="245291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81605" y="4860199"/>
              <a:ext cx="1495030" cy="1495794"/>
            </a:xfrm>
            <a:prstGeom prst="rect">
              <a:avLst/>
            </a:prstGeom>
            <a:noFill/>
          </p:spPr>
          <p:txBody>
            <a:bodyPr wrap="none" lIns="0" tIns="0" rIns="0" bIns="0" rtlCol="0">
              <a:spAutoFit/>
            </a:bodyPr>
            <a:lstStyle/>
            <a:p>
              <a:r>
                <a:rPr lang="sv-SE" sz="2700" dirty="0">
                  <a:gradFill>
                    <a:gsLst>
                      <a:gs pos="0">
                        <a:schemeClr val="tx1"/>
                      </a:gs>
                      <a:gs pos="86000">
                        <a:schemeClr val="tx1"/>
                      </a:gs>
                    </a:gsLst>
                    <a:lin ang="5400000" scaled="0"/>
                  </a:gradFill>
                </a:rPr>
                <a:t>= € 0,60</a:t>
              </a:r>
            </a:p>
            <a:p>
              <a:r>
                <a:rPr lang="sv-SE" sz="2700" dirty="0">
                  <a:gradFill>
                    <a:gsLst>
                      <a:gs pos="0">
                        <a:schemeClr val="tx1"/>
                      </a:gs>
                      <a:gs pos="86000">
                        <a:schemeClr val="tx1"/>
                      </a:gs>
                    </a:gsLst>
                    <a:lin ang="5400000" scaled="0"/>
                  </a:gradFill>
                </a:rPr>
                <a:t>*       16</a:t>
              </a:r>
            </a:p>
            <a:p>
              <a:r>
                <a:rPr lang="sv-SE" sz="2700" dirty="0">
                  <a:gradFill>
                    <a:gsLst>
                      <a:gs pos="0">
                        <a:schemeClr val="tx1"/>
                      </a:gs>
                      <a:gs pos="86000">
                        <a:schemeClr val="tx1"/>
                      </a:gs>
                    </a:gsLst>
                    <a:lin ang="5400000" scaled="0"/>
                  </a:gradFill>
                </a:rPr>
                <a:t>=  </a:t>
              </a:r>
              <a:r>
                <a:rPr lang="sv-SE" sz="2700" b="1" dirty="0">
                  <a:gradFill>
                    <a:gsLst>
                      <a:gs pos="0">
                        <a:schemeClr val="tx1"/>
                      </a:gs>
                      <a:gs pos="86000">
                        <a:schemeClr val="tx1"/>
                      </a:gs>
                    </a:gsLst>
                    <a:lin ang="5400000" scaled="0"/>
                  </a:gradFill>
                </a:rPr>
                <a:t>€ 9,6</a:t>
              </a:r>
            </a:p>
          </p:txBody>
        </p:sp>
        <p:cxnSp>
          <p:nvCxnSpPr>
            <p:cNvPr id="18" name="Straight Connector 17"/>
            <p:cNvCxnSpPr/>
            <p:nvPr/>
          </p:nvCxnSpPr>
          <p:spPr>
            <a:xfrm>
              <a:off x="6755305" y="5826442"/>
              <a:ext cx="24529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289665" y="3847328"/>
              <a:ext cx="5183706" cy="2277701"/>
              <a:chOff x="1289665" y="3847328"/>
              <a:chExt cx="5183706" cy="2277701"/>
            </a:xfrm>
          </p:grpSpPr>
          <p:sp>
            <p:nvSpPr>
              <p:cNvPr id="10" name="TextBox 9"/>
              <p:cNvSpPr txBox="1"/>
              <p:nvPr/>
            </p:nvSpPr>
            <p:spPr>
              <a:xfrm>
                <a:off x="1289665" y="4739956"/>
                <a:ext cx="4812186" cy="498598"/>
              </a:xfrm>
              <a:prstGeom prst="rect">
                <a:avLst/>
              </a:prstGeom>
              <a:noFill/>
            </p:spPr>
            <p:txBody>
              <a:bodyPr wrap="none" lIns="0" tIns="0" rIns="0" bIns="0" rtlCol="0">
                <a:spAutoFit/>
              </a:bodyPr>
              <a:lstStyle/>
              <a:p>
                <a:r>
                  <a:rPr lang="sv-SE" sz="2700" dirty="0">
                    <a:gradFill>
                      <a:gsLst>
                        <a:gs pos="0">
                          <a:schemeClr val="tx1"/>
                        </a:gs>
                        <a:gs pos="86000">
                          <a:schemeClr val="tx1"/>
                        </a:gs>
                      </a:gsLst>
                      <a:lin ang="5400000" scaled="0"/>
                    </a:gradFill>
                  </a:rPr>
                  <a:t>100 000 1Mb messages = </a:t>
                </a:r>
              </a:p>
            </p:txBody>
          </p:sp>
          <p:sp>
            <p:nvSpPr>
              <p:cNvPr id="19" name="Left Brace 18"/>
              <p:cNvSpPr/>
              <p:nvPr/>
            </p:nvSpPr>
            <p:spPr>
              <a:xfrm>
                <a:off x="6125029" y="3847328"/>
                <a:ext cx="348342" cy="22777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21" name="TextBox 20"/>
            <p:cNvSpPr txBox="1"/>
            <p:nvPr/>
          </p:nvSpPr>
          <p:spPr>
            <a:xfrm>
              <a:off x="9579424" y="3876355"/>
              <a:ext cx="2769018" cy="2492991"/>
            </a:xfrm>
            <a:prstGeom prst="rect">
              <a:avLst/>
            </a:prstGeom>
            <a:noFill/>
          </p:spPr>
          <p:txBody>
            <a:bodyPr wrap="none" lIns="0" tIns="0" rIns="0" bIns="0" rtlCol="0">
              <a:spAutoFit/>
            </a:bodyPr>
            <a:lstStyle/>
            <a:p>
              <a:r>
                <a:rPr lang="sv-SE" sz="2700" dirty="0">
                  <a:solidFill>
                    <a:schemeClr val="accent1"/>
                  </a:solidFill>
                  <a:latin typeface="+mj-lt"/>
                </a:rPr>
                <a:t>100 000 msgs</a:t>
              </a:r>
            </a:p>
            <a:p>
              <a:r>
                <a:rPr lang="sv-SE" sz="2700" dirty="0">
                  <a:solidFill>
                    <a:schemeClr val="accent1"/>
                  </a:solidFill>
                  <a:latin typeface="+mj-lt"/>
                </a:rPr>
                <a:t>720 Relay hours</a:t>
              </a:r>
            </a:p>
            <a:p>
              <a:endParaRPr lang="sv-SE" sz="2700" dirty="0">
                <a:solidFill>
                  <a:schemeClr val="accent1"/>
                </a:solidFill>
                <a:latin typeface="+mj-lt"/>
              </a:endParaRPr>
            </a:p>
            <a:p>
              <a:r>
                <a:rPr lang="sv-SE" sz="2700" dirty="0">
                  <a:solidFill>
                    <a:schemeClr val="accent1"/>
                  </a:solidFill>
                  <a:latin typeface="+mj-lt"/>
                </a:rPr>
                <a:t>1Mb/64Kb = 16</a:t>
              </a:r>
            </a:p>
            <a:p>
              <a:r>
                <a:rPr lang="sv-SE" sz="2700" dirty="0">
                  <a:solidFill>
                    <a:schemeClr val="accent1"/>
                  </a:solidFill>
                  <a:latin typeface="+mj-lt"/>
                </a:rPr>
                <a:t>Total</a:t>
              </a:r>
            </a:p>
          </p:txBody>
        </p:sp>
      </p:grpSp>
      <p:grpSp>
        <p:nvGrpSpPr>
          <p:cNvPr id="25" name="Group 24"/>
          <p:cNvGrpSpPr/>
          <p:nvPr/>
        </p:nvGrpSpPr>
        <p:grpSpPr>
          <a:xfrm>
            <a:off x="1074443" y="1270008"/>
            <a:ext cx="9272035" cy="1350620"/>
            <a:chOff x="1289665" y="1525925"/>
            <a:chExt cx="11129340" cy="1620744"/>
          </a:xfrm>
        </p:grpSpPr>
        <p:sp>
          <p:nvSpPr>
            <p:cNvPr id="26" name="TextBox 25"/>
            <p:cNvSpPr txBox="1"/>
            <p:nvPr/>
          </p:nvSpPr>
          <p:spPr>
            <a:xfrm>
              <a:off x="3368325" y="1525925"/>
              <a:ext cx="78" cy="332399"/>
            </a:xfrm>
            <a:prstGeom prst="rect">
              <a:avLst/>
            </a:prstGeom>
            <a:noFill/>
          </p:spPr>
          <p:txBody>
            <a:bodyPr wrap="none" lIns="0" tIns="0" rIns="0" bIns="0" rtlCol="0">
              <a:spAutoFit/>
            </a:bodyPr>
            <a:lstStyle/>
            <a:p>
              <a:endParaRPr lang="sv-SE" dirty="0" err="1" smtClean="0">
                <a:gradFill>
                  <a:gsLst>
                    <a:gs pos="0">
                      <a:schemeClr val="tx1"/>
                    </a:gs>
                    <a:gs pos="86000">
                      <a:schemeClr val="tx1"/>
                    </a:gs>
                  </a:gsLst>
                  <a:lin ang="5400000" scaled="0"/>
                </a:gradFill>
              </a:endParaRPr>
            </a:p>
          </p:txBody>
        </p:sp>
        <p:sp>
          <p:nvSpPr>
            <p:cNvPr id="27" name="TextBox 26"/>
            <p:cNvSpPr txBox="1"/>
            <p:nvPr/>
          </p:nvSpPr>
          <p:spPr>
            <a:xfrm>
              <a:off x="1289665" y="1700119"/>
              <a:ext cx="6241143" cy="1446550"/>
            </a:xfrm>
            <a:prstGeom prst="rect">
              <a:avLst/>
            </a:prstGeom>
            <a:noFill/>
          </p:spPr>
          <p:txBody>
            <a:bodyPr wrap="square" lIns="0" tIns="0" rIns="0" bIns="0" rtlCol="0">
              <a:spAutoFit/>
            </a:bodyPr>
            <a:lstStyle/>
            <a:p>
              <a:r>
                <a:rPr lang="sv-SE" sz="3000" dirty="0"/>
                <a:t>€ 0,00672 / 10 000 Messages </a:t>
              </a:r>
            </a:p>
            <a:p>
              <a:r>
                <a:rPr lang="sv-SE" sz="3000" dirty="0"/>
                <a:t>€ 7,5 / 10 000 Relay hours </a:t>
              </a:r>
            </a:p>
            <a:p>
              <a:endParaRPr lang="sv-SE" dirty="0" err="1" smtClean="0">
                <a:gradFill>
                  <a:gsLst>
                    <a:gs pos="0">
                      <a:schemeClr val="tx1"/>
                    </a:gs>
                    <a:gs pos="86000">
                      <a:schemeClr val="tx1"/>
                    </a:gs>
                  </a:gsLst>
                  <a:lin ang="5400000" scaled="0"/>
                </a:gradFill>
              </a:endParaRPr>
            </a:p>
          </p:txBody>
        </p:sp>
        <p:sp>
          <p:nvSpPr>
            <p:cNvPr id="28" name="TextBox 27"/>
            <p:cNvSpPr txBox="1"/>
            <p:nvPr/>
          </p:nvSpPr>
          <p:spPr>
            <a:xfrm>
              <a:off x="8054333" y="2049687"/>
              <a:ext cx="4364672" cy="553998"/>
            </a:xfrm>
            <a:prstGeom prst="rect">
              <a:avLst/>
            </a:prstGeom>
            <a:noFill/>
          </p:spPr>
          <p:txBody>
            <a:bodyPr wrap="square" lIns="0" tIns="0" rIns="0" bIns="0" rtlCol="0">
              <a:spAutoFit/>
            </a:bodyPr>
            <a:lstStyle/>
            <a:p>
              <a:r>
                <a:rPr lang="sv-SE" sz="3000" dirty="0"/>
                <a:t>64Kb Message size</a:t>
              </a:r>
            </a:p>
          </p:txBody>
        </p:sp>
        <p:sp>
          <p:nvSpPr>
            <p:cNvPr id="29" name="TextBox 28"/>
            <p:cNvSpPr txBox="1"/>
            <p:nvPr/>
          </p:nvSpPr>
          <p:spPr>
            <a:xfrm>
              <a:off x="7702489" y="2049687"/>
              <a:ext cx="256480" cy="738664"/>
            </a:xfrm>
            <a:prstGeom prst="rect">
              <a:avLst/>
            </a:prstGeom>
            <a:noFill/>
          </p:spPr>
          <p:txBody>
            <a:bodyPr wrap="none" lIns="0" tIns="0" rIns="0" bIns="0" rtlCol="0">
              <a:spAutoFit/>
            </a:bodyPr>
            <a:lstStyle/>
            <a:p>
              <a:r>
                <a:rPr lang="sv-SE" sz="4000" dirty="0">
                  <a:solidFill>
                    <a:schemeClr val="accent1"/>
                  </a:solidFill>
                </a:rPr>
                <a:t>*</a:t>
              </a:r>
              <a:endParaRPr lang="sv-SE" dirty="0" smtClean="0">
                <a:solidFill>
                  <a:schemeClr val="accent1"/>
                </a:solidFill>
              </a:endParaRPr>
            </a:p>
          </p:txBody>
        </p:sp>
        <p:sp>
          <p:nvSpPr>
            <p:cNvPr id="30" name="Right Brace 29"/>
            <p:cNvSpPr/>
            <p:nvPr/>
          </p:nvSpPr>
          <p:spPr>
            <a:xfrm>
              <a:off x="7142039" y="1849090"/>
              <a:ext cx="388769" cy="9686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Tree>
    <p:extLst>
      <p:ext uri="{BB962C8B-B14F-4D97-AF65-F5344CB8AC3E}">
        <p14:creationId xmlns:p14="http://schemas.microsoft.com/office/powerpoint/2010/main" val="859813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87" y="436417"/>
            <a:ext cx="11862338" cy="553998"/>
          </a:xfrm>
        </p:spPr>
        <p:txBody>
          <a:bodyPr/>
          <a:lstStyle/>
          <a:p>
            <a:r>
              <a:rPr lang="en-US" dirty="0" smtClean="0"/>
              <a:t>Azure Service Bus – EDI</a:t>
            </a:r>
            <a:endParaRPr lang="en-US" dirty="0"/>
          </a:p>
        </p:txBody>
      </p:sp>
      <p:sp>
        <p:nvSpPr>
          <p:cNvPr id="3" name="Slide Number Placeholder 2"/>
          <p:cNvSpPr>
            <a:spLocks noGrp="1"/>
          </p:cNvSpPr>
          <p:nvPr>
            <p:ph type="sldNum" sz="quarter" idx="4"/>
          </p:nvPr>
        </p:nvSpPr>
        <p:spPr/>
        <p:txBody>
          <a:bodyPr/>
          <a:lstStyle/>
          <a:p>
            <a:fld id="{B60359E2-F1E6-40F3-81C3-5A646FA87138}" type="slidenum">
              <a:rPr lang="en-US" smtClean="0">
                <a:solidFill>
                  <a:prstClr val="black">
                    <a:tint val="75000"/>
                  </a:prstClr>
                </a:solidFill>
              </a:rPr>
              <a:pPr/>
              <a:t>72</a:t>
            </a:fld>
            <a:endParaRPr lang="en-US" dirty="0">
              <a:solidFill>
                <a:prstClr val="black">
                  <a:tint val="75000"/>
                </a:prstClr>
              </a:solidFill>
            </a:endParaRPr>
          </a:p>
        </p:txBody>
      </p:sp>
      <p:sp>
        <p:nvSpPr>
          <p:cNvPr id="93" name="Cloud Callout 92"/>
          <p:cNvSpPr/>
          <p:nvPr/>
        </p:nvSpPr>
        <p:spPr>
          <a:xfrm>
            <a:off x="3777958" y="1613020"/>
            <a:ext cx="2819579" cy="1992736"/>
          </a:xfrm>
          <a:prstGeom prst="cloudCallout">
            <a:avLst>
              <a:gd name="adj1" fmla="val -79802"/>
              <a:gd name="adj2" fmla="val 6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6030" tIns="38004" rIns="76030" bIns="38004" rtlCol="0" anchor="ctr"/>
          <a:lstStyle/>
          <a:p>
            <a:pPr algn="ctr" defTabSz="912452"/>
            <a:endParaRPr lang="en-US" sz="1700">
              <a:solidFill>
                <a:prstClr val="white"/>
              </a:solidFill>
            </a:endParaRPr>
          </a:p>
        </p:txBody>
      </p:sp>
      <p:sp>
        <p:nvSpPr>
          <p:cNvPr id="94" name="Rectangle 93"/>
          <p:cNvSpPr/>
          <p:nvPr/>
        </p:nvSpPr>
        <p:spPr>
          <a:xfrm>
            <a:off x="2602453" y="2250339"/>
            <a:ext cx="1139830" cy="66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030" tIns="38004" rIns="76030" bIns="38004" rtlCol="0" anchor="ctr"/>
          <a:lstStyle/>
          <a:p>
            <a:pPr algn="ctr" defTabSz="912452"/>
            <a:endParaRPr lang="en-US" sz="1700">
              <a:solidFill>
                <a:prstClr val="white"/>
              </a:solidFill>
            </a:endParaRPr>
          </a:p>
        </p:txBody>
      </p:sp>
      <p:sp>
        <p:nvSpPr>
          <p:cNvPr id="100" name="Rectangle 99"/>
          <p:cNvSpPr/>
          <p:nvPr/>
        </p:nvSpPr>
        <p:spPr>
          <a:xfrm>
            <a:off x="4377883" y="2156657"/>
            <a:ext cx="1739741" cy="836518"/>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76030" tIns="38004" rIns="76030" bIns="38004" rtlCol="0" anchor="ctr"/>
          <a:lstStyle/>
          <a:p>
            <a:pPr algn="ctr" defTabSz="912452"/>
            <a:endParaRPr lang="en-US" sz="1700">
              <a:solidFill>
                <a:prstClr val="white"/>
              </a:solidFill>
            </a:endParaRPr>
          </a:p>
        </p:txBody>
      </p:sp>
      <p:sp>
        <p:nvSpPr>
          <p:cNvPr id="101" name="TextBox 100"/>
          <p:cNvSpPr txBox="1"/>
          <p:nvPr/>
        </p:nvSpPr>
        <p:spPr>
          <a:xfrm>
            <a:off x="4409967" y="2195722"/>
            <a:ext cx="777415" cy="338532"/>
          </a:xfrm>
          <a:prstGeom prst="rect">
            <a:avLst/>
          </a:prstGeom>
          <a:noFill/>
        </p:spPr>
        <p:txBody>
          <a:bodyPr wrap="none" lIns="76030" tIns="38004" rIns="76030" bIns="38004" rtlCol="0">
            <a:spAutoFit/>
          </a:bodyPr>
          <a:lstStyle/>
          <a:p>
            <a:pPr defTabSz="912452"/>
            <a:r>
              <a:rPr lang="sv-SE" sz="1700" dirty="0">
                <a:solidFill>
                  <a:prstClr val="black"/>
                </a:solidFill>
              </a:rPr>
              <a:t>Bridge</a:t>
            </a:r>
            <a:endParaRPr lang="en-US" sz="1700" dirty="0">
              <a:solidFill>
                <a:prstClr val="black"/>
              </a:solidFill>
            </a:endParaRPr>
          </a:p>
        </p:txBody>
      </p:sp>
      <p:grpSp>
        <p:nvGrpSpPr>
          <p:cNvPr id="104" name="Group 103"/>
          <p:cNvGrpSpPr/>
          <p:nvPr/>
        </p:nvGrpSpPr>
        <p:grpSpPr>
          <a:xfrm>
            <a:off x="4497849" y="2513358"/>
            <a:ext cx="419937" cy="240027"/>
            <a:chOff x="3059832" y="2248279"/>
            <a:chExt cx="504056" cy="288032"/>
          </a:xfrm>
        </p:grpSpPr>
        <p:grpSp>
          <p:nvGrpSpPr>
            <p:cNvPr id="105" name="Group 104"/>
            <p:cNvGrpSpPr/>
            <p:nvPr/>
          </p:nvGrpSpPr>
          <p:grpSpPr>
            <a:xfrm>
              <a:off x="3059832" y="2248279"/>
              <a:ext cx="504056" cy="288032"/>
              <a:chOff x="1187624" y="1772816"/>
              <a:chExt cx="504056" cy="288032"/>
            </a:xfrm>
          </p:grpSpPr>
          <p:sp>
            <p:nvSpPr>
              <p:cNvPr id="107" name="Oval 106"/>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52"/>
                <a:endParaRPr lang="en-US" sz="1700">
                  <a:solidFill>
                    <a:prstClr val="white"/>
                  </a:solidFill>
                </a:endParaRPr>
              </a:p>
            </p:txBody>
          </p:sp>
          <p:cxnSp>
            <p:nvCxnSpPr>
              <p:cNvPr id="108" name="Straight Connector 107"/>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577687" y="2513122"/>
            <a:ext cx="419937" cy="240027"/>
            <a:chOff x="3059832" y="2248279"/>
            <a:chExt cx="504056" cy="288032"/>
          </a:xfrm>
        </p:grpSpPr>
        <p:grpSp>
          <p:nvGrpSpPr>
            <p:cNvPr id="110" name="Group 109"/>
            <p:cNvGrpSpPr/>
            <p:nvPr/>
          </p:nvGrpSpPr>
          <p:grpSpPr>
            <a:xfrm>
              <a:off x="3059832" y="2248279"/>
              <a:ext cx="504056" cy="288032"/>
              <a:chOff x="1187624" y="1772816"/>
              <a:chExt cx="504056" cy="288032"/>
            </a:xfrm>
          </p:grpSpPr>
          <p:sp>
            <p:nvSpPr>
              <p:cNvPr id="112" name="Oval 111"/>
              <p:cNvSpPr/>
              <p:nvPr/>
            </p:nvSpPr>
            <p:spPr>
              <a:xfrm>
                <a:off x="1187624" y="17728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52"/>
                <a:endParaRPr lang="en-US" sz="1700">
                  <a:solidFill>
                    <a:prstClr val="white"/>
                  </a:solidFill>
                </a:endParaRPr>
              </a:p>
            </p:txBody>
          </p:sp>
          <p:cxnSp>
            <p:nvCxnSpPr>
              <p:cNvPr id="113" name="Straight Connector 112"/>
              <p:cNvCxnSpPr/>
              <p:nvPr/>
            </p:nvCxnSpPr>
            <p:spPr>
              <a:xfrm>
                <a:off x="1475656" y="1916832"/>
                <a:ext cx="2160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3563144" y="2292209"/>
              <a:ext cx="0" cy="1910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5088204" y="2453353"/>
            <a:ext cx="359946" cy="360040"/>
            <a:chOff x="3754321" y="5166716"/>
            <a:chExt cx="432048" cy="432048"/>
          </a:xfrm>
        </p:grpSpPr>
        <p:sp>
          <p:nvSpPr>
            <p:cNvPr id="115" name="Rectangle 114"/>
            <p:cNvSpPr/>
            <p:nvPr/>
          </p:nvSpPr>
          <p:spPr>
            <a:xfrm>
              <a:off x="3754321" y="51667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52"/>
              <a:endParaRPr lang="en-US" sz="1700">
                <a:solidFill>
                  <a:prstClr val="white"/>
                </a:solidFill>
              </a:endParaRPr>
            </a:p>
          </p:txBody>
        </p:sp>
        <p:sp>
          <p:nvSpPr>
            <p:cNvPr id="116" name="Cross 115"/>
            <p:cNvSpPr/>
            <p:nvPr/>
          </p:nvSpPr>
          <p:spPr>
            <a:xfrm rot="18847516">
              <a:off x="3768891" y="5188957"/>
              <a:ext cx="407645" cy="407042"/>
            </a:xfrm>
            <a:prstGeom prst="plus">
              <a:avLst>
                <a:gd name="adj" fmla="val 345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52"/>
              <a:endParaRPr lang="en-US" sz="1700">
                <a:solidFill>
                  <a:prstClr val="white"/>
                </a:solidFill>
              </a:endParaRPr>
            </a:p>
          </p:txBody>
        </p:sp>
      </p:grpSp>
      <p:sp>
        <p:nvSpPr>
          <p:cNvPr id="131" name="TextBox 130"/>
          <p:cNvSpPr txBox="1"/>
          <p:nvPr/>
        </p:nvSpPr>
        <p:spPr>
          <a:xfrm>
            <a:off x="759680" y="1057032"/>
            <a:ext cx="4120675" cy="512961"/>
          </a:xfrm>
          <a:prstGeom prst="rect">
            <a:avLst/>
          </a:prstGeom>
          <a:noFill/>
        </p:spPr>
        <p:txBody>
          <a:bodyPr wrap="none" lIns="0" tIns="0" rIns="0" bIns="0" rtlCol="0">
            <a:spAutoFit/>
          </a:bodyPr>
          <a:lstStyle/>
          <a:p>
            <a:pPr defTabSz="912452"/>
            <a:r>
              <a:rPr lang="en-US" sz="3300" dirty="0">
                <a:gradFill>
                  <a:gsLst>
                    <a:gs pos="0">
                      <a:prstClr val="black"/>
                    </a:gs>
                    <a:gs pos="86000">
                      <a:prstClr val="black"/>
                    </a:gs>
                  </a:gsLst>
                  <a:lin ang="5400000" scaled="0"/>
                </a:gradFill>
                <a:latin typeface="Segoe UI Light"/>
              </a:rPr>
              <a:t>Integration as a service</a:t>
            </a:r>
          </a:p>
        </p:txBody>
      </p:sp>
      <p:sp>
        <p:nvSpPr>
          <p:cNvPr id="7" name="Rectangle 6"/>
          <p:cNvSpPr/>
          <p:nvPr/>
        </p:nvSpPr>
        <p:spPr bwMode="auto">
          <a:xfrm>
            <a:off x="3172369" y="1569975"/>
            <a:ext cx="4070793" cy="2518216"/>
          </a:xfrm>
          <a:prstGeom prst="rect">
            <a:avLst/>
          </a:prstGeom>
          <a:solidFill>
            <a:schemeClr val="bg1">
              <a:alpha val="59000"/>
            </a:schemeClr>
          </a:solidFill>
          <a:ln>
            <a:solidFill>
              <a:schemeClr val="bg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26" tIns="38004" rIns="76026" bIns="38004" numCol="1" rtlCol="0" anchor="ctr" anchorCtr="0" compatLnSpc="1">
            <a:prstTxWarp prst="textNoShape">
              <a:avLst/>
            </a:prstTxWarp>
          </a:bodyPr>
          <a:lstStyle/>
          <a:p>
            <a:pPr algn="ctr" defTabSz="760070"/>
            <a:endParaRPr lang="sv-SE" dirty="0">
              <a:gradFill>
                <a:gsLst>
                  <a:gs pos="0">
                    <a:srgbClr val="FFFFFF"/>
                  </a:gs>
                  <a:gs pos="100000">
                    <a:srgbClr val="FFFFFF"/>
                  </a:gs>
                </a:gsLst>
                <a:lin ang="5400000" scaled="0"/>
              </a:gradFill>
            </a:endParaRPr>
          </a:p>
        </p:txBody>
      </p:sp>
      <p:grpSp>
        <p:nvGrpSpPr>
          <p:cNvPr id="6" name="Group 5"/>
          <p:cNvGrpSpPr/>
          <p:nvPr/>
        </p:nvGrpSpPr>
        <p:grpSpPr>
          <a:xfrm>
            <a:off x="3742285" y="2910412"/>
            <a:ext cx="3289456" cy="1753808"/>
            <a:chOff x="5398824" y="5007430"/>
            <a:chExt cx="3948376" cy="2104570"/>
          </a:xfrm>
        </p:grpSpPr>
        <p:sp>
          <p:nvSpPr>
            <p:cNvPr id="133" name="Rectangle 132"/>
            <p:cNvSpPr/>
            <p:nvPr/>
          </p:nvSpPr>
          <p:spPr>
            <a:xfrm>
              <a:off x="5407207" y="5007430"/>
              <a:ext cx="3939993" cy="2104570"/>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52"/>
              <a:endParaRPr lang="en-US" sz="1600">
                <a:solidFill>
                  <a:prstClr val="white"/>
                </a:solidFill>
              </a:endParaRPr>
            </a:p>
          </p:txBody>
        </p:sp>
        <p:sp>
          <p:nvSpPr>
            <p:cNvPr id="168" name="TextBox 167"/>
            <p:cNvSpPr txBox="1"/>
            <p:nvPr/>
          </p:nvSpPr>
          <p:spPr>
            <a:xfrm>
              <a:off x="5464413" y="5007430"/>
              <a:ext cx="585313" cy="406265"/>
            </a:xfrm>
            <a:prstGeom prst="rect">
              <a:avLst/>
            </a:prstGeom>
            <a:noFill/>
          </p:spPr>
          <p:txBody>
            <a:bodyPr wrap="none" rtlCol="0">
              <a:spAutoFit/>
            </a:bodyPr>
            <a:lstStyle/>
            <a:p>
              <a:pPr defTabSz="912452"/>
              <a:r>
                <a:rPr lang="sv-SE" sz="1600" dirty="0">
                  <a:solidFill>
                    <a:prstClr val="black"/>
                  </a:solidFill>
                </a:rPr>
                <a:t>EDI</a:t>
              </a:r>
              <a:endParaRPr lang="en-US" sz="1600" dirty="0">
                <a:solidFill>
                  <a:prstClr val="black"/>
                </a:solidFill>
              </a:endParaRPr>
            </a:p>
          </p:txBody>
        </p:sp>
        <p:sp>
          <p:nvSpPr>
            <p:cNvPr id="4" name="Rectangle 3"/>
            <p:cNvSpPr/>
            <p:nvPr/>
          </p:nvSpPr>
          <p:spPr bwMode="auto">
            <a:xfrm>
              <a:off x="5542840" y="5478906"/>
              <a:ext cx="1152128" cy="522513"/>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070"/>
              <a:r>
                <a:rPr lang="sv-SE" sz="1600" dirty="0">
                  <a:gradFill>
                    <a:gsLst>
                      <a:gs pos="0">
                        <a:srgbClr val="FFFFFF"/>
                      </a:gs>
                      <a:gs pos="100000">
                        <a:srgbClr val="FFFFFF"/>
                      </a:gs>
                    </a:gsLst>
                    <a:lin ang="5400000" scaled="0"/>
                  </a:gradFill>
                </a:rPr>
                <a:t>TPM</a:t>
              </a:r>
            </a:p>
          </p:txBody>
        </p:sp>
        <p:sp>
          <p:nvSpPr>
            <p:cNvPr id="186" name="Rectangle 185"/>
            <p:cNvSpPr/>
            <p:nvPr/>
          </p:nvSpPr>
          <p:spPr bwMode="auto">
            <a:xfrm>
              <a:off x="6766976" y="5478905"/>
              <a:ext cx="1152128" cy="522513"/>
            </a:xfrm>
            <a:prstGeom prst="rect">
              <a:avLst/>
            </a:prstGeom>
            <a:solidFill>
              <a:schemeClr val="tx2">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070"/>
              <a:r>
                <a:rPr lang="sv-SE" sz="1600" dirty="0">
                  <a:gradFill>
                    <a:gsLst>
                      <a:gs pos="0">
                        <a:srgbClr val="FFFFFF"/>
                      </a:gs>
                      <a:gs pos="100000">
                        <a:srgbClr val="FFFFFF"/>
                      </a:gs>
                    </a:gsLst>
                    <a:lin ang="5400000" scaled="0"/>
                  </a:gradFill>
                </a:rPr>
                <a:t>AS2</a:t>
              </a:r>
            </a:p>
          </p:txBody>
        </p:sp>
        <p:sp>
          <p:nvSpPr>
            <p:cNvPr id="188" name="Rectangle 187"/>
            <p:cNvSpPr/>
            <p:nvPr/>
          </p:nvSpPr>
          <p:spPr bwMode="auto">
            <a:xfrm>
              <a:off x="5542840" y="6059716"/>
              <a:ext cx="1152128" cy="522513"/>
            </a:xfrm>
            <a:prstGeom prst="rect">
              <a:avLst/>
            </a:prstGeom>
            <a:solidFill>
              <a:schemeClr val="tx2">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070"/>
              <a:r>
                <a:rPr lang="sv-SE" sz="1600" dirty="0">
                  <a:gradFill>
                    <a:gsLst>
                      <a:gs pos="0">
                        <a:srgbClr val="FFFFFF"/>
                      </a:gs>
                      <a:gs pos="100000">
                        <a:srgbClr val="FFFFFF"/>
                      </a:gs>
                    </a:gsLst>
                    <a:lin ang="5400000" scaled="0"/>
                  </a:gradFill>
                </a:rPr>
                <a:t>EDIFACT</a:t>
              </a:r>
            </a:p>
          </p:txBody>
        </p:sp>
        <p:sp>
          <p:nvSpPr>
            <p:cNvPr id="189" name="Rectangle 188"/>
            <p:cNvSpPr/>
            <p:nvPr/>
          </p:nvSpPr>
          <p:spPr bwMode="auto">
            <a:xfrm>
              <a:off x="6766976" y="6059715"/>
              <a:ext cx="1152128" cy="522513"/>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070"/>
              <a:r>
                <a:rPr lang="sv-SE" sz="1600" dirty="0">
                  <a:gradFill>
                    <a:gsLst>
                      <a:gs pos="0">
                        <a:srgbClr val="FFFFFF"/>
                      </a:gs>
                      <a:gs pos="100000">
                        <a:srgbClr val="FFFFFF"/>
                      </a:gs>
                    </a:gsLst>
                    <a:lin ang="5400000" scaled="0"/>
                  </a:gradFill>
                </a:rPr>
                <a:t>X12</a:t>
              </a:r>
            </a:p>
          </p:txBody>
        </p:sp>
        <p:sp>
          <p:nvSpPr>
            <p:cNvPr id="190" name="Rectangle 189"/>
            <p:cNvSpPr/>
            <p:nvPr/>
          </p:nvSpPr>
          <p:spPr bwMode="auto">
            <a:xfrm>
              <a:off x="8031907" y="5478906"/>
              <a:ext cx="1152128" cy="522513"/>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070"/>
              <a:r>
                <a:rPr lang="sv-SE" sz="1600" dirty="0">
                  <a:gradFill>
                    <a:gsLst>
                      <a:gs pos="0">
                        <a:srgbClr val="FFFFFF"/>
                      </a:gs>
                      <a:gs pos="100000">
                        <a:srgbClr val="FFFFFF"/>
                      </a:gs>
                    </a:gsLst>
                    <a:lin ang="5400000" scaled="0"/>
                  </a:gradFill>
                </a:rPr>
                <a:t>BAM</a:t>
              </a:r>
            </a:p>
          </p:txBody>
        </p:sp>
        <p:sp>
          <p:nvSpPr>
            <p:cNvPr id="191" name="Rectangle 190"/>
            <p:cNvSpPr/>
            <p:nvPr/>
          </p:nvSpPr>
          <p:spPr bwMode="auto">
            <a:xfrm>
              <a:off x="8031907" y="6059716"/>
              <a:ext cx="1152128" cy="522513"/>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0070"/>
              <a:r>
                <a:rPr lang="sv-SE" sz="1600" dirty="0">
                  <a:gradFill>
                    <a:gsLst>
                      <a:gs pos="0">
                        <a:srgbClr val="FFFFFF"/>
                      </a:gs>
                      <a:gs pos="100000">
                        <a:srgbClr val="FFFFFF"/>
                      </a:gs>
                    </a:gsLst>
                    <a:lin ang="5400000" scaled="0"/>
                  </a:gradFill>
                </a:rPr>
                <a:t>FTP</a:t>
              </a:r>
            </a:p>
          </p:txBody>
        </p:sp>
        <p:sp>
          <p:nvSpPr>
            <p:cNvPr id="5" name="TextBox 4"/>
            <p:cNvSpPr txBox="1"/>
            <p:nvPr/>
          </p:nvSpPr>
          <p:spPr>
            <a:xfrm>
              <a:off x="5398824" y="6644137"/>
              <a:ext cx="3948376" cy="295465"/>
            </a:xfrm>
            <a:prstGeom prst="rect">
              <a:avLst/>
            </a:prstGeom>
            <a:noFill/>
          </p:spPr>
          <p:txBody>
            <a:bodyPr wrap="square" lIns="0" tIns="0" rIns="0" bIns="0" rtlCol="0">
              <a:spAutoFit/>
            </a:bodyPr>
            <a:lstStyle/>
            <a:p>
              <a:pPr algn="ctr" defTabSz="912452"/>
              <a:r>
                <a:rPr lang="sv-SE" sz="1600" i="1" dirty="0">
                  <a:gradFill>
                    <a:gsLst>
                      <a:gs pos="0">
                        <a:prstClr val="black"/>
                      </a:gs>
                      <a:gs pos="86000">
                        <a:prstClr val="black"/>
                      </a:gs>
                    </a:gsLst>
                    <a:lin ang="5400000" scaled="0"/>
                  </a:gradFill>
                </a:rPr>
                <a:t>10.000+ EDI schemas</a:t>
              </a:r>
            </a:p>
          </p:txBody>
        </p:sp>
      </p:grpSp>
    </p:spTree>
    <p:extLst>
      <p:ext uri="{BB962C8B-B14F-4D97-AF65-F5344CB8AC3E}">
        <p14:creationId xmlns:p14="http://schemas.microsoft.com/office/powerpoint/2010/main" val="3474480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ediabank.partners.extranet.microsoft.com/Assets/Active/M-Q/Microsoft_Project/Brand%20Signature/Brand%20Signature%20%E2%80%93%20no%20version%20year/black-line-art/_w/Project_h_bL_png.jpg"/>
          <p:cNvSpPr>
            <a:spLocks noChangeAspect="1" noChangeArrowheads="1"/>
          </p:cNvSpPr>
          <p:nvPr/>
        </p:nvSpPr>
        <p:spPr bwMode="auto">
          <a:xfrm>
            <a:off x="0" y="-120386"/>
            <a:ext cx="253934"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047" tIns="38014" rIns="76047" bIns="38014" numCol="1" anchor="t" anchorCtr="0" compatLnSpc="1">
            <a:prstTxWarp prst="textNoShape">
              <a:avLst/>
            </a:prstTxWarp>
          </a:bodyPr>
          <a:lstStyle/>
          <a:p>
            <a:endParaRPr lang="en-US"/>
          </a:p>
        </p:txBody>
      </p:sp>
      <p:sp>
        <p:nvSpPr>
          <p:cNvPr id="9" name="AutoShape 4" descr="https://mediabank.partners.extranet.microsoft.com/Assets/Active/M-Q/Microsoft_Project/Brand%20Signature/Brand%20Signature%20%E2%80%93%20no%20version%20year/black-line-art/_w/Project_h_bL_png.jpg"/>
          <p:cNvSpPr>
            <a:spLocks noChangeAspect="1" noChangeArrowheads="1"/>
          </p:cNvSpPr>
          <p:nvPr/>
        </p:nvSpPr>
        <p:spPr bwMode="auto">
          <a:xfrm>
            <a:off x="126967" y="6630"/>
            <a:ext cx="253934"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047" tIns="38014" rIns="76047" bIns="38014" numCol="1" anchor="t" anchorCtr="0" compatLnSpc="1">
            <a:prstTxWarp prst="textNoShape">
              <a:avLst/>
            </a:prstTxWarp>
          </a:bodyPr>
          <a:lstStyle/>
          <a:p>
            <a:endParaRPr lang="en-US"/>
          </a:p>
        </p:txBody>
      </p:sp>
      <p:sp>
        <p:nvSpPr>
          <p:cNvPr id="13" name="Title 2"/>
          <p:cNvSpPr txBox="1">
            <a:spLocks/>
          </p:cNvSpPr>
          <p:nvPr/>
        </p:nvSpPr>
        <p:spPr>
          <a:xfrm>
            <a:off x="380901" y="2745209"/>
            <a:ext cx="6889278" cy="692498"/>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3800" b="0" kern="1200" cap="none" spc="-120" baseline="0" dirty="0" smtClean="0">
                <a:ln w="3175">
                  <a:noFill/>
                </a:ln>
                <a:solidFill>
                  <a:srgbClr val="EE7816">
                    <a:alpha val="99000"/>
                  </a:srgbClr>
                </a:solidFill>
                <a:effectLst/>
                <a:latin typeface="+mj-lt"/>
                <a:ea typeface="+mn-ea"/>
                <a:cs typeface="Arial" charset="0"/>
              </a:defRPr>
            </a:lvl1pPr>
          </a:lstStyle>
          <a:p>
            <a:r>
              <a:rPr lang="en-US" sz="5000" dirty="0">
                <a:solidFill>
                  <a:schemeClr val="accent1">
                    <a:alpha val="99000"/>
                  </a:schemeClr>
                </a:solidFill>
              </a:rPr>
              <a:t>Thank You</a:t>
            </a:r>
          </a:p>
        </p:txBody>
      </p:sp>
      <p:sp>
        <p:nvSpPr>
          <p:cNvPr id="4" name="AutoShape 2" descr="https://mediabank.partners.extranet.microsoft.com/Assets/Active/_Microsoft_Brand/Microsoft_Business_Identity/Logos+Logotypes/Microsoft_Logo_Be_Whats_Next_Lockup/English/ms-logo-BWN_bL.png"/>
          <p:cNvSpPr>
            <a:spLocks noChangeAspect="1" noChangeArrowheads="1"/>
          </p:cNvSpPr>
          <p:nvPr/>
        </p:nvSpPr>
        <p:spPr bwMode="auto">
          <a:xfrm>
            <a:off x="52903" y="-113771"/>
            <a:ext cx="253934"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047" tIns="38014" rIns="76047" bIns="38014" numCol="1" anchor="t" anchorCtr="0" compatLnSpc="1">
            <a:prstTxWarp prst="textNoShape">
              <a:avLst/>
            </a:prstTxWarp>
          </a:bodyPr>
          <a:lstStyle/>
          <a:p>
            <a:endParaRPr lang="en-US"/>
          </a:p>
        </p:txBody>
      </p:sp>
      <p:sp>
        <p:nvSpPr>
          <p:cNvPr id="10" name="AutoShape 5" descr="https://mediabank.partners.extranet.microsoft.com/Assets/Active/_Microsoft_Brand/Microsoft_Business_Identity/Logos+Logotypes/Microsoft_Logo_Be_Whats_Next_Lockup/English/ms-logo-BWN_bL.png"/>
          <p:cNvSpPr>
            <a:spLocks noChangeAspect="1" noChangeArrowheads="1"/>
          </p:cNvSpPr>
          <p:nvPr/>
        </p:nvSpPr>
        <p:spPr bwMode="auto">
          <a:xfrm>
            <a:off x="179870" y="13229"/>
            <a:ext cx="253934"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047" tIns="38014" rIns="76047" bIns="38014" numCol="1" anchor="t" anchorCtr="0" compatLnSpc="1">
            <a:prstTxWarp prst="textNoShape">
              <a:avLst/>
            </a:prstTxWarp>
          </a:bodyPr>
          <a:lstStyle/>
          <a:p>
            <a:endParaRPr lang="en-US"/>
          </a:p>
        </p:txBody>
      </p:sp>
      <p:sp>
        <p:nvSpPr>
          <p:cNvPr id="11" name="Subtitle 1"/>
          <p:cNvSpPr txBox="1">
            <a:spLocks/>
          </p:cNvSpPr>
          <p:nvPr/>
        </p:nvSpPr>
        <p:spPr>
          <a:xfrm>
            <a:off x="2157060" y="5161049"/>
            <a:ext cx="3369593" cy="1292662"/>
          </a:xfrm>
          <a:prstGeom prst="rect">
            <a:avLst/>
          </a:prstGeom>
        </p:spPr>
        <p:txBody>
          <a:bodyPr vert="horz" wrap="square" lIns="0" tIns="0" rIns="0" bIns="0" rtlCol="0">
            <a:spAutoFit/>
          </a:bodyPr>
          <a:lstStyle>
            <a:lvl1pPr marL="0" indent="0" algn="l" defTabSz="1097418" rtl="0" eaLnBrk="1" latinLnBrk="0" hangingPunct="1">
              <a:lnSpc>
                <a:spcPct val="90000"/>
              </a:lnSpc>
              <a:spcBef>
                <a:spcPct val="20000"/>
              </a:spcBef>
              <a:buClr>
                <a:srgbClr val="525051"/>
              </a:buClr>
              <a:buSzPct val="90000"/>
              <a:buFontTx/>
              <a:buNone/>
              <a:defRPr sz="2000" kern="1200">
                <a:solidFill>
                  <a:schemeClr val="tx2">
                    <a:alpha val="99000"/>
                  </a:schemeClr>
                </a:solidFill>
                <a:latin typeface="+mn-lt"/>
                <a:ea typeface="+mn-ea"/>
                <a:cs typeface="+mn-cs"/>
              </a:defRPr>
            </a:lvl1pPr>
            <a:lvl2pPr marL="682104" indent="-333431" algn="l" defTabSz="1097418" rtl="0" eaLnBrk="1" latinLnBrk="0" hangingPunct="1">
              <a:lnSpc>
                <a:spcPct val="90000"/>
              </a:lnSpc>
              <a:spcBef>
                <a:spcPct val="20000"/>
              </a:spcBef>
              <a:buClr>
                <a:srgbClr val="525051"/>
              </a:buClr>
              <a:buSzPct val="90000"/>
              <a:buFont typeface="Arial" pitchFamily="34" charset="0"/>
              <a:buChar char="•"/>
              <a:defRPr sz="2200" kern="1200">
                <a:solidFill>
                  <a:srgbClr val="A1A1A1"/>
                </a:solidFill>
                <a:latin typeface="+mn-lt"/>
                <a:ea typeface="+mn-ea"/>
                <a:cs typeface="+mn-cs"/>
              </a:defRPr>
            </a:lvl2pPr>
            <a:lvl3pPr marL="1030777" indent="-348674" algn="l" defTabSz="1097418" rtl="0" eaLnBrk="1" latinLnBrk="0" hangingPunct="1">
              <a:lnSpc>
                <a:spcPct val="90000"/>
              </a:lnSpc>
              <a:spcBef>
                <a:spcPct val="20000"/>
              </a:spcBef>
              <a:buClr>
                <a:srgbClr val="525051"/>
              </a:buClr>
              <a:buSzPct val="90000"/>
              <a:buFont typeface="Arial" pitchFamily="34" charset="0"/>
              <a:buChar char="•"/>
              <a:defRPr sz="1900" kern="1200">
                <a:solidFill>
                  <a:srgbClr val="A1A1A1"/>
                </a:solidFill>
                <a:latin typeface="+mn-lt"/>
                <a:ea typeface="+mn-ea"/>
                <a:cs typeface="+mn-cs"/>
              </a:defRPr>
            </a:lvl3pPr>
            <a:lvl4pPr marL="1379450" indent="-348674" algn="l" defTabSz="1097418" rtl="0" eaLnBrk="1" latinLnBrk="0" hangingPunct="1">
              <a:lnSpc>
                <a:spcPct val="90000"/>
              </a:lnSpc>
              <a:spcBef>
                <a:spcPct val="20000"/>
              </a:spcBef>
              <a:buClr>
                <a:srgbClr val="525051"/>
              </a:buClr>
              <a:buSzPct val="90000"/>
              <a:buFont typeface="Arial" pitchFamily="34" charset="0"/>
              <a:buChar char="•"/>
              <a:defRPr sz="1700" kern="1200">
                <a:solidFill>
                  <a:srgbClr val="A1A1A1"/>
                </a:solidFill>
                <a:latin typeface="+mn-lt"/>
                <a:ea typeface="+mn-ea"/>
                <a:cs typeface="+mn-cs"/>
              </a:defRPr>
            </a:lvl4pPr>
            <a:lvl5pPr marL="1712881" indent="-333431" algn="l" defTabSz="1097418" rtl="0" eaLnBrk="1" latinLnBrk="0" hangingPunct="1">
              <a:lnSpc>
                <a:spcPct val="90000"/>
              </a:lnSpc>
              <a:spcBef>
                <a:spcPct val="20000"/>
              </a:spcBef>
              <a:buClr>
                <a:srgbClr val="525051"/>
              </a:buClr>
              <a:buSzPct val="90000"/>
              <a:buFont typeface="Arial" pitchFamily="34" charset="0"/>
              <a:buChar char="•"/>
              <a:tabLst/>
              <a:defRPr sz="1700" kern="1200">
                <a:solidFill>
                  <a:srgbClr val="A1A1A1"/>
                </a:solidFill>
                <a:latin typeface="+mn-lt"/>
                <a:ea typeface="+mn-ea"/>
                <a:cs typeface="+mn-cs"/>
              </a:defRPr>
            </a:lvl5pPr>
            <a:lvl6pPr marL="3017902"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612"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321"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4031"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smtClean="0"/>
              <a:t>Johan Hedberg</a:t>
            </a:r>
          </a:p>
          <a:p>
            <a:r>
              <a:rPr lang="sv-SE" dirty="0" smtClean="0"/>
              <a:t>johan.hedberg@enfo.se</a:t>
            </a:r>
          </a:p>
          <a:p>
            <a:r>
              <a:rPr lang="sv-SE" dirty="0" smtClean="0"/>
              <a:t>http://blogical.se/blogs/johan</a:t>
            </a:r>
          </a:p>
          <a:p>
            <a:r>
              <a:rPr lang="sv-SE" dirty="0" smtClean="0"/>
              <a:t>@JoHed</a:t>
            </a:r>
            <a:endParaRPr lang="en-US" dirty="0"/>
          </a:p>
        </p:txBody>
      </p:sp>
      <p:sp>
        <p:nvSpPr>
          <p:cNvPr id="14" name="Subtitle 1"/>
          <p:cNvSpPr txBox="1">
            <a:spLocks/>
          </p:cNvSpPr>
          <p:nvPr/>
        </p:nvSpPr>
        <p:spPr>
          <a:xfrm>
            <a:off x="6413224" y="5161049"/>
            <a:ext cx="3692068" cy="1292662"/>
          </a:xfrm>
          <a:prstGeom prst="rect">
            <a:avLst/>
          </a:prstGeom>
        </p:spPr>
        <p:txBody>
          <a:bodyPr vert="horz" wrap="square" lIns="0" tIns="0" rIns="0" bIns="0" rtlCol="0">
            <a:spAutoFit/>
          </a:bodyPr>
          <a:lstStyle>
            <a:lvl1pPr marL="0" indent="0" algn="l" defTabSz="1097418" rtl="0" eaLnBrk="1" latinLnBrk="0" hangingPunct="1">
              <a:lnSpc>
                <a:spcPct val="90000"/>
              </a:lnSpc>
              <a:spcBef>
                <a:spcPct val="20000"/>
              </a:spcBef>
              <a:buClr>
                <a:srgbClr val="525051"/>
              </a:buClr>
              <a:buSzPct val="90000"/>
              <a:buFontTx/>
              <a:buNone/>
              <a:defRPr sz="2000" kern="1200">
                <a:solidFill>
                  <a:schemeClr val="tx2">
                    <a:alpha val="99000"/>
                  </a:schemeClr>
                </a:solidFill>
                <a:latin typeface="+mn-lt"/>
                <a:ea typeface="+mn-ea"/>
                <a:cs typeface="+mn-cs"/>
              </a:defRPr>
            </a:lvl1pPr>
            <a:lvl2pPr marL="682104" indent="-333431" algn="l" defTabSz="1097418" rtl="0" eaLnBrk="1" latinLnBrk="0" hangingPunct="1">
              <a:lnSpc>
                <a:spcPct val="90000"/>
              </a:lnSpc>
              <a:spcBef>
                <a:spcPct val="20000"/>
              </a:spcBef>
              <a:buClr>
                <a:srgbClr val="525051"/>
              </a:buClr>
              <a:buSzPct val="90000"/>
              <a:buFont typeface="Arial" pitchFamily="34" charset="0"/>
              <a:buChar char="•"/>
              <a:defRPr sz="2200" kern="1200">
                <a:solidFill>
                  <a:srgbClr val="A1A1A1"/>
                </a:solidFill>
                <a:latin typeface="+mn-lt"/>
                <a:ea typeface="+mn-ea"/>
                <a:cs typeface="+mn-cs"/>
              </a:defRPr>
            </a:lvl2pPr>
            <a:lvl3pPr marL="1030777" indent="-348674" algn="l" defTabSz="1097418" rtl="0" eaLnBrk="1" latinLnBrk="0" hangingPunct="1">
              <a:lnSpc>
                <a:spcPct val="90000"/>
              </a:lnSpc>
              <a:spcBef>
                <a:spcPct val="20000"/>
              </a:spcBef>
              <a:buClr>
                <a:srgbClr val="525051"/>
              </a:buClr>
              <a:buSzPct val="90000"/>
              <a:buFont typeface="Arial" pitchFamily="34" charset="0"/>
              <a:buChar char="•"/>
              <a:defRPr sz="1900" kern="1200">
                <a:solidFill>
                  <a:srgbClr val="A1A1A1"/>
                </a:solidFill>
                <a:latin typeface="+mn-lt"/>
                <a:ea typeface="+mn-ea"/>
                <a:cs typeface="+mn-cs"/>
              </a:defRPr>
            </a:lvl3pPr>
            <a:lvl4pPr marL="1379450" indent="-348674" algn="l" defTabSz="1097418" rtl="0" eaLnBrk="1" latinLnBrk="0" hangingPunct="1">
              <a:lnSpc>
                <a:spcPct val="90000"/>
              </a:lnSpc>
              <a:spcBef>
                <a:spcPct val="20000"/>
              </a:spcBef>
              <a:buClr>
                <a:srgbClr val="525051"/>
              </a:buClr>
              <a:buSzPct val="90000"/>
              <a:buFont typeface="Arial" pitchFamily="34" charset="0"/>
              <a:buChar char="•"/>
              <a:defRPr sz="1700" kern="1200">
                <a:solidFill>
                  <a:srgbClr val="A1A1A1"/>
                </a:solidFill>
                <a:latin typeface="+mn-lt"/>
                <a:ea typeface="+mn-ea"/>
                <a:cs typeface="+mn-cs"/>
              </a:defRPr>
            </a:lvl4pPr>
            <a:lvl5pPr marL="1712881" indent="-333431" algn="l" defTabSz="1097418" rtl="0" eaLnBrk="1" latinLnBrk="0" hangingPunct="1">
              <a:lnSpc>
                <a:spcPct val="90000"/>
              </a:lnSpc>
              <a:spcBef>
                <a:spcPct val="20000"/>
              </a:spcBef>
              <a:buClr>
                <a:srgbClr val="525051"/>
              </a:buClr>
              <a:buSzPct val="90000"/>
              <a:buFont typeface="Arial" pitchFamily="34" charset="0"/>
              <a:buChar char="•"/>
              <a:tabLst/>
              <a:defRPr sz="1700" kern="1200">
                <a:solidFill>
                  <a:srgbClr val="A1A1A1"/>
                </a:solidFill>
                <a:latin typeface="+mn-lt"/>
                <a:ea typeface="+mn-ea"/>
                <a:cs typeface="+mn-cs"/>
              </a:defRPr>
            </a:lvl5pPr>
            <a:lvl6pPr marL="3017902"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612"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321"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4031" indent="-274355" algn="l" defTabSz="109741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smtClean="0"/>
              <a:t>Mikael Håkansson</a:t>
            </a:r>
          </a:p>
          <a:p>
            <a:r>
              <a:rPr lang="sv-SE" dirty="0" smtClean="0"/>
              <a:t>mikael.hakansson@enfo.se</a:t>
            </a:r>
          </a:p>
          <a:p>
            <a:r>
              <a:rPr lang="sv-SE" dirty="0" smtClean="0"/>
              <a:t>http://blogical.se/blogs/mikael</a:t>
            </a:r>
          </a:p>
          <a:p>
            <a:r>
              <a:rPr lang="sv-SE" dirty="0" smtClean="0"/>
              <a:t>@</a:t>
            </a:r>
            <a:r>
              <a:rPr lang="sv-SE" dirty="0" err="1" smtClean="0"/>
              <a:t>wmmihaa</a:t>
            </a:r>
            <a:endParaRPr lang="en-US" dirty="0"/>
          </a:p>
        </p:txBody>
      </p:sp>
      <p:sp>
        <p:nvSpPr>
          <p:cNvPr id="5" name="TextBox 4"/>
          <p:cNvSpPr txBox="1"/>
          <p:nvPr/>
        </p:nvSpPr>
        <p:spPr>
          <a:xfrm>
            <a:off x="4093725" y="1006292"/>
            <a:ext cx="8095101" cy="3821559"/>
          </a:xfrm>
          <a:prstGeom prst="rect">
            <a:avLst/>
          </a:prstGeom>
          <a:noFill/>
        </p:spPr>
        <p:txBody>
          <a:bodyPr wrap="square" lIns="0" tIns="0" rIns="0" bIns="0" rtlCol="0">
            <a:spAutoFit/>
          </a:bodyPr>
          <a:lstStyle/>
          <a:p>
            <a:r>
              <a:rPr lang="en-US" sz="2000" dirty="0" err="1">
                <a:gradFill>
                  <a:gsLst>
                    <a:gs pos="0">
                      <a:schemeClr val="tx1"/>
                    </a:gs>
                    <a:gs pos="86000">
                      <a:schemeClr val="tx1"/>
                    </a:gs>
                  </a:gsLst>
                  <a:lin ang="5400000" scaled="0"/>
                </a:gradFill>
              </a:rPr>
              <a:t>Upcomming</a:t>
            </a:r>
            <a:r>
              <a:rPr lang="en-US" sz="2000" dirty="0">
                <a:gradFill>
                  <a:gsLst>
                    <a:gs pos="0">
                      <a:schemeClr val="tx1"/>
                    </a:gs>
                    <a:gs pos="86000">
                      <a:schemeClr val="tx1"/>
                    </a:gs>
                  </a:gsLst>
                  <a:lin ang="5400000" scaled="0"/>
                </a:gradFill>
              </a:rPr>
              <a:t> Events</a:t>
            </a:r>
            <a:r>
              <a:rPr lang="sv-SE" sz="2000" dirty="0">
                <a:gradFill>
                  <a:gsLst>
                    <a:gs pos="0">
                      <a:schemeClr val="tx1"/>
                    </a:gs>
                    <a:gs pos="86000">
                      <a:schemeClr val="tx1"/>
                    </a:gs>
                  </a:gsLst>
                  <a:lin ang="5400000" scaled="0"/>
                </a:gradFill>
              </a:rPr>
              <a:t>:</a:t>
            </a:r>
          </a:p>
          <a:p>
            <a:r>
              <a:rPr lang="en-US" sz="2300" b="1" dirty="0">
                <a:solidFill>
                  <a:schemeClr val="accent1"/>
                </a:solidFill>
                <a:latin typeface="Segoe UI Light" pitchFamily="34" charset="0"/>
              </a:rPr>
              <a:t>19</a:t>
            </a:r>
            <a:r>
              <a:rPr lang="en-US" sz="2300" b="1" baseline="30000" dirty="0">
                <a:solidFill>
                  <a:schemeClr val="accent1"/>
                </a:solidFill>
                <a:latin typeface="Segoe UI Light" pitchFamily="34" charset="0"/>
              </a:rPr>
              <a:t>th</a:t>
            </a:r>
            <a:r>
              <a:rPr lang="en-US" sz="2300" b="1" dirty="0">
                <a:solidFill>
                  <a:schemeClr val="accent1"/>
                </a:solidFill>
                <a:latin typeface="Segoe UI Light" pitchFamily="34" charset="0"/>
              </a:rPr>
              <a:t> April </a:t>
            </a:r>
            <a:r>
              <a:rPr lang="en-US" sz="2300" dirty="0">
                <a:solidFill>
                  <a:schemeClr val="accent1"/>
                </a:solidFill>
                <a:latin typeface="Segoe UI Light" pitchFamily="34" charset="0"/>
              </a:rPr>
              <a:t>- Microsoft Integration Story</a:t>
            </a:r>
            <a:br>
              <a:rPr lang="en-US" sz="2300" dirty="0">
                <a:solidFill>
                  <a:schemeClr val="accent1"/>
                </a:solidFill>
                <a:latin typeface="Segoe UI Light" pitchFamily="34" charset="0"/>
              </a:rPr>
            </a:br>
            <a:endParaRPr lang="en-US" sz="2300" dirty="0">
              <a:solidFill>
                <a:schemeClr val="accent1"/>
              </a:solidFill>
              <a:latin typeface="Segoe UI Light" pitchFamily="34" charset="0"/>
            </a:endParaRPr>
          </a:p>
          <a:p>
            <a:r>
              <a:rPr lang="en-US" sz="2300" b="1" dirty="0">
                <a:solidFill>
                  <a:schemeClr val="accent1"/>
                </a:solidFill>
                <a:latin typeface="Segoe UI Light" pitchFamily="34" charset="0"/>
              </a:rPr>
              <a:t>25-26 April </a:t>
            </a:r>
            <a:r>
              <a:rPr lang="en-US" sz="2300" dirty="0">
                <a:solidFill>
                  <a:schemeClr val="accent1"/>
                </a:solidFill>
                <a:latin typeface="Segoe UI Light" pitchFamily="34" charset="0"/>
              </a:rPr>
              <a:t>– </a:t>
            </a:r>
            <a:r>
              <a:rPr lang="en-US" sz="2300" dirty="0" err="1">
                <a:solidFill>
                  <a:schemeClr val="accent1"/>
                </a:solidFill>
                <a:latin typeface="Segoe UI Light" pitchFamily="34" charset="0"/>
              </a:rPr>
              <a:t>TechDays</a:t>
            </a:r>
            <a:r>
              <a:rPr lang="en-US" sz="2300" dirty="0">
                <a:solidFill>
                  <a:schemeClr val="accent1"/>
                </a:solidFill>
                <a:latin typeface="Segoe UI Light" pitchFamily="34" charset="0"/>
              </a:rPr>
              <a:t> - Microsoft Integration Story &amp; more</a:t>
            </a:r>
            <a:br>
              <a:rPr lang="en-US" sz="2300" dirty="0">
                <a:solidFill>
                  <a:schemeClr val="accent1"/>
                </a:solidFill>
                <a:latin typeface="Segoe UI Light" pitchFamily="34" charset="0"/>
              </a:rPr>
            </a:br>
            <a:endParaRPr lang="en-US" sz="2300" dirty="0">
              <a:solidFill>
                <a:schemeClr val="accent1"/>
              </a:solidFill>
              <a:latin typeface="Segoe UI Light" pitchFamily="34" charset="0"/>
            </a:endParaRPr>
          </a:p>
          <a:p>
            <a:r>
              <a:rPr lang="en-US" sz="2300" b="1" dirty="0">
                <a:solidFill>
                  <a:schemeClr val="accent1"/>
                </a:solidFill>
                <a:latin typeface="Segoe UI Light" pitchFamily="34" charset="0"/>
              </a:rPr>
              <a:t>8</a:t>
            </a:r>
            <a:r>
              <a:rPr lang="en-US" sz="2300" b="1" baseline="30000" dirty="0">
                <a:solidFill>
                  <a:schemeClr val="accent1"/>
                </a:solidFill>
                <a:latin typeface="Segoe UI Light" pitchFamily="34" charset="0"/>
              </a:rPr>
              <a:t>th</a:t>
            </a:r>
            <a:r>
              <a:rPr lang="en-US" sz="2300" b="1" dirty="0">
                <a:solidFill>
                  <a:schemeClr val="accent1"/>
                </a:solidFill>
                <a:latin typeface="Segoe UI Light" pitchFamily="34" charset="0"/>
              </a:rPr>
              <a:t> May </a:t>
            </a:r>
            <a:r>
              <a:rPr lang="en-US" sz="2300" dirty="0">
                <a:solidFill>
                  <a:schemeClr val="accent1"/>
                </a:solidFill>
                <a:latin typeface="Segoe UI Light" pitchFamily="34" charset="0"/>
              </a:rPr>
              <a:t>- REST/OData/Entity Framework &amp; BizTalk Certification</a:t>
            </a:r>
          </a:p>
          <a:p>
            <a:r>
              <a:rPr lang="en-US" sz="2300" b="1" dirty="0">
                <a:solidFill>
                  <a:schemeClr val="accent1"/>
                </a:solidFill>
                <a:latin typeface="Segoe UI Light" pitchFamily="34" charset="0"/>
              </a:rPr>
              <a:t>23</a:t>
            </a:r>
            <a:r>
              <a:rPr lang="en-US" sz="2300" b="1" baseline="30000" dirty="0">
                <a:solidFill>
                  <a:schemeClr val="accent1"/>
                </a:solidFill>
                <a:latin typeface="Segoe UI Light" pitchFamily="34" charset="0"/>
              </a:rPr>
              <a:t>rd</a:t>
            </a:r>
            <a:r>
              <a:rPr lang="en-US" sz="2300" b="1" dirty="0">
                <a:solidFill>
                  <a:schemeClr val="accent1"/>
                </a:solidFill>
                <a:latin typeface="Segoe UI Light" pitchFamily="34" charset="0"/>
              </a:rPr>
              <a:t> May </a:t>
            </a:r>
            <a:r>
              <a:rPr lang="en-US" sz="2300" dirty="0">
                <a:solidFill>
                  <a:schemeClr val="accent1"/>
                </a:solidFill>
                <a:latin typeface="Segoe UI Light" pitchFamily="34" charset="0"/>
              </a:rPr>
              <a:t>- BizTalk - EDI &amp; B2B</a:t>
            </a:r>
          </a:p>
          <a:p>
            <a:endParaRPr lang="en-US" sz="2300" dirty="0">
              <a:solidFill>
                <a:schemeClr val="accent1"/>
              </a:solidFill>
              <a:latin typeface="Segoe UI Light" pitchFamily="34" charset="0"/>
            </a:endParaRPr>
          </a:p>
          <a:p>
            <a:r>
              <a:rPr lang="en-US" sz="2300" dirty="0" err="1">
                <a:solidFill>
                  <a:schemeClr val="accent1"/>
                </a:solidFill>
                <a:latin typeface="Segoe UI Light" pitchFamily="34" charset="0"/>
              </a:rPr>
              <a:t>Sommarkollo</a:t>
            </a:r>
            <a:endParaRPr lang="en-US" sz="2300" dirty="0">
              <a:solidFill>
                <a:schemeClr val="accent1"/>
              </a:solidFill>
              <a:latin typeface="Segoe UI Light" pitchFamily="34" charset="0"/>
            </a:endParaRPr>
          </a:p>
          <a:p>
            <a:r>
              <a:rPr lang="en-US" sz="2300" dirty="0">
                <a:solidFill>
                  <a:schemeClr val="accent1"/>
                </a:solidFill>
                <a:latin typeface="Segoe UI Light" pitchFamily="34" charset="0"/>
              </a:rPr>
              <a:t>Helsingborg 26</a:t>
            </a:r>
            <a:r>
              <a:rPr lang="en-US" sz="2300" baseline="30000" dirty="0">
                <a:solidFill>
                  <a:schemeClr val="accent1"/>
                </a:solidFill>
                <a:latin typeface="Segoe UI Light" pitchFamily="34" charset="0"/>
              </a:rPr>
              <a:t>th</a:t>
            </a:r>
            <a:r>
              <a:rPr lang="en-US" sz="2300" dirty="0">
                <a:solidFill>
                  <a:schemeClr val="accent1"/>
                </a:solidFill>
                <a:latin typeface="Segoe UI Light" pitchFamily="34" charset="0"/>
              </a:rPr>
              <a:t> June, Stockholm 27</a:t>
            </a:r>
            <a:r>
              <a:rPr lang="en-US" sz="2300" baseline="30000" dirty="0">
                <a:solidFill>
                  <a:schemeClr val="accent1"/>
                </a:solidFill>
                <a:latin typeface="Segoe UI Light" pitchFamily="34" charset="0"/>
              </a:rPr>
              <a:t>th</a:t>
            </a:r>
            <a:r>
              <a:rPr lang="en-US" sz="2300" dirty="0">
                <a:solidFill>
                  <a:schemeClr val="accent1"/>
                </a:solidFill>
                <a:latin typeface="Segoe UI Light" pitchFamily="34" charset="0"/>
              </a:rPr>
              <a:t> July + 21</a:t>
            </a:r>
            <a:r>
              <a:rPr lang="en-US" sz="2300" baseline="30000" dirty="0">
                <a:solidFill>
                  <a:schemeClr val="accent1"/>
                </a:solidFill>
                <a:latin typeface="Segoe UI Light" pitchFamily="34" charset="0"/>
              </a:rPr>
              <a:t>st</a:t>
            </a:r>
            <a:r>
              <a:rPr lang="en-US" sz="2300" dirty="0">
                <a:solidFill>
                  <a:schemeClr val="accent1"/>
                </a:solidFill>
                <a:latin typeface="Segoe UI Light" pitchFamily="34" charset="0"/>
              </a:rPr>
              <a:t> Aug</a:t>
            </a:r>
            <a:endParaRPr lang="sv-SE" dirty="0" smtClean="0">
              <a:solidFill>
                <a:schemeClr val="accent1"/>
              </a:solidFill>
            </a:endParaRPr>
          </a:p>
          <a:p>
            <a:endParaRPr lang="sv-SE" dirty="0" err="1"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79003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Microsoft BizTalk Server 2010</a:t>
            </a:r>
          </a:p>
        </p:txBody>
      </p:sp>
      <p:sp>
        <p:nvSpPr>
          <p:cNvPr id="9" name="Text Placeholder 8"/>
          <p:cNvSpPr>
            <a:spLocks noGrp="1"/>
          </p:cNvSpPr>
          <p:nvPr>
            <p:ph type="body" sz="quarter" idx="10"/>
          </p:nvPr>
        </p:nvSpPr>
        <p:spPr>
          <a:xfrm>
            <a:off x="519112" y="1447799"/>
            <a:ext cx="11357455" cy="2885405"/>
          </a:xfrm>
        </p:spPr>
        <p:txBody>
          <a:bodyPr/>
          <a:lstStyle/>
          <a:p>
            <a:r>
              <a:rPr lang="en-US" i="1" dirty="0"/>
              <a:t>“Microsoft BizTalk Server is used to simplify and automate the </a:t>
            </a:r>
            <a:r>
              <a:rPr lang="en-US" b="1" i="1" dirty="0">
                <a:solidFill>
                  <a:srgbClr val="00B050"/>
                </a:solidFill>
                <a:effectLst>
                  <a:outerShdw blurRad="38100" dist="38100" dir="2700000" algn="tl">
                    <a:srgbClr val="000000">
                      <a:alpha val="43137"/>
                    </a:srgbClr>
                  </a:outerShdw>
                </a:effectLst>
              </a:rPr>
              <a:t>exchange of information </a:t>
            </a:r>
            <a:r>
              <a:rPr lang="en-US" i="1" dirty="0"/>
              <a:t>between publishers and subscribers, to orchestrate </a:t>
            </a:r>
            <a:r>
              <a:rPr lang="en-US" b="1" i="1" dirty="0">
                <a:solidFill>
                  <a:srgbClr val="00B050"/>
                </a:solidFill>
                <a:effectLst>
                  <a:outerShdw blurRad="38100" dist="38100" dir="2700000" algn="tl">
                    <a:srgbClr val="000000">
                      <a:alpha val="43137"/>
                    </a:srgbClr>
                  </a:outerShdw>
                </a:effectLst>
              </a:rPr>
              <a:t>business processes</a:t>
            </a:r>
            <a:r>
              <a:rPr lang="en-US" i="1" dirty="0">
                <a:effectLst>
                  <a:outerShdw blurRad="38100" dist="38100" dir="2700000" algn="tl">
                    <a:srgbClr val="000000">
                      <a:alpha val="43137"/>
                    </a:srgbClr>
                  </a:outerShdw>
                </a:effectLst>
              </a:rPr>
              <a:t> </a:t>
            </a:r>
            <a:r>
              <a:rPr lang="en-US" i="1" dirty="0"/>
              <a:t>and to supply </a:t>
            </a:r>
            <a:r>
              <a:rPr lang="en-US" b="1" i="1" dirty="0">
                <a:solidFill>
                  <a:srgbClr val="00B050"/>
                </a:solidFill>
                <a:effectLst>
                  <a:outerShdw blurRad="38100" dist="38100" dir="2700000" algn="tl">
                    <a:srgbClr val="000000">
                      <a:alpha val="43137"/>
                    </a:srgbClr>
                  </a:outerShdw>
                </a:effectLst>
              </a:rPr>
              <a:t>insight </a:t>
            </a:r>
            <a:r>
              <a:rPr lang="en-US" i="1" dirty="0"/>
              <a:t>into processes”</a:t>
            </a:r>
          </a:p>
          <a:p>
            <a:endParaRPr lang="en-US" dirty="0"/>
          </a:p>
        </p:txBody>
      </p:sp>
      <p:sp>
        <p:nvSpPr>
          <p:cNvPr id="21" name="Rectangle 20"/>
          <p:cNvSpPr/>
          <p:nvPr/>
        </p:nvSpPr>
        <p:spPr>
          <a:xfrm>
            <a:off x="1340120" y="4593046"/>
            <a:ext cx="138291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sv-SE" dirty="0" smtClean="0"/>
              <a:t>System</a:t>
            </a:r>
            <a:endParaRPr lang="en-US" dirty="0"/>
          </a:p>
        </p:txBody>
      </p:sp>
      <p:cxnSp>
        <p:nvCxnSpPr>
          <p:cNvPr id="22" name="Straight Arrow Connector 21"/>
          <p:cNvCxnSpPr>
            <a:stCxn id="21" idx="3"/>
            <a:endCxn id="24" idx="1"/>
          </p:cNvCxnSpPr>
          <p:nvPr/>
        </p:nvCxnSpPr>
        <p:spPr>
          <a:xfrm>
            <a:off x="2723033" y="5241116"/>
            <a:ext cx="19421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3"/>
          </p:cNvCxnSpPr>
          <p:nvPr/>
        </p:nvCxnSpPr>
        <p:spPr>
          <a:xfrm flipV="1">
            <a:off x="7131070" y="5233676"/>
            <a:ext cx="1987938" cy="74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665205" y="4333815"/>
            <a:ext cx="2465866" cy="1814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en-US" dirty="0" smtClean="0"/>
              <a:t>BizTalk</a:t>
            </a:r>
            <a:endParaRPr lang="en-US" dirty="0"/>
          </a:p>
        </p:txBody>
      </p:sp>
      <p:sp>
        <p:nvSpPr>
          <p:cNvPr id="25" name="TextBox 24"/>
          <p:cNvSpPr txBox="1"/>
          <p:nvPr/>
        </p:nvSpPr>
        <p:spPr>
          <a:xfrm>
            <a:off x="4648184" y="4333815"/>
            <a:ext cx="2482901" cy="392966"/>
          </a:xfrm>
          <a:prstGeom prst="rect">
            <a:avLst/>
          </a:prstGeom>
          <a:noFill/>
        </p:spPr>
        <p:txBody>
          <a:bodyPr wrap="square" lIns="109558" tIns="54779" rIns="109558" bIns="54779" rtlCol="0">
            <a:spAutoFit/>
          </a:bodyPr>
          <a:lstStyle/>
          <a:p>
            <a:pPr algn="ctr"/>
            <a:endParaRPr lang="en-US" dirty="0">
              <a:solidFill>
                <a:schemeClr val="bg1"/>
              </a:solidFill>
            </a:endParaRPr>
          </a:p>
        </p:txBody>
      </p:sp>
      <p:sp>
        <p:nvSpPr>
          <p:cNvPr id="26" name="Rectangle 25"/>
          <p:cNvSpPr/>
          <p:nvPr/>
        </p:nvSpPr>
        <p:spPr>
          <a:xfrm>
            <a:off x="9119008" y="4582286"/>
            <a:ext cx="138291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558" tIns="54779" rIns="109558" bIns="54779" rtlCol="0" anchor="ctr"/>
          <a:lstStyle/>
          <a:p>
            <a:pPr algn="ctr"/>
            <a:r>
              <a:rPr lang="sv-SE" dirty="0" smtClean="0"/>
              <a:t>System</a:t>
            </a:r>
            <a:endParaRPr lang="en-US" dirty="0"/>
          </a:p>
        </p:txBody>
      </p:sp>
    </p:spTree>
    <p:extLst>
      <p:ext uri="{BB962C8B-B14F-4D97-AF65-F5344CB8AC3E}">
        <p14:creationId xmlns:p14="http://schemas.microsoft.com/office/powerpoint/2010/main" val="255814033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814" y="144784"/>
            <a:ext cx="11804126" cy="4233873"/>
            <a:chOff x="623503" y="131745"/>
            <a:chExt cx="8780395" cy="4332354"/>
          </a:xfrm>
        </p:grpSpPr>
        <p:sp>
          <p:nvSpPr>
            <p:cNvPr id="13" name=" 3"/>
            <p:cNvSpPr/>
            <p:nvPr/>
          </p:nvSpPr>
          <p:spPr>
            <a:xfrm>
              <a:off x="623503" y="131745"/>
              <a:ext cx="8595360" cy="4332354"/>
            </a:xfrm>
            <a:prstGeom prst="swooshArrow">
              <a:avLst>
                <a:gd name="adj1" fmla="val 24779"/>
                <a:gd name="adj2" fmla="val 33555"/>
              </a:avLst>
            </a:prstGeom>
            <a:solidFill>
              <a:schemeClr val="accent5"/>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sp>
        <p:sp>
          <p:nvSpPr>
            <p:cNvPr id="15" name="TextBox 14"/>
            <p:cNvSpPr txBox="1"/>
            <p:nvPr/>
          </p:nvSpPr>
          <p:spPr>
            <a:xfrm rot="21239449">
              <a:off x="3468610" y="1559933"/>
              <a:ext cx="5935288" cy="811900"/>
            </a:xfrm>
            <a:prstGeom prst="rect">
              <a:avLst/>
            </a:prstGeom>
            <a:noFill/>
          </p:spPr>
          <p:txBody>
            <a:bodyPr wrap="square" rtlCol="0">
              <a:prstTxWarp prst="textArchUp">
                <a:avLst>
                  <a:gd name="adj" fmla="val 12887256"/>
                </a:avLst>
              </a:prstTxWarp>
              <a:spAutoFit/>
            </a:bodyPr>
            <a:lstStyle/>
            <a:p>
              <a:r>
                <a:rPr lang="en-US" dirty="0" smtClean="0">
                  <a:solidFill>
                    <a:schemeClr val="bg1"/>
                  </a:solidFill>
                  <a:latin typeface="Segoe UI" pitchFamily="34" charset="0"/>
                  <a:cs typeface="Segoe UI" pitchFamily="34" charset="0"/>
                </a:rPr>
                <a:t>CONTINUOUS INNOVATION EVERY 2-3 YEARS</a:t>
              </a:r>
            </a:p>
          </p:txBody>
        </p:sp>
      </p:grpSp>
      <p:sp>
        <p:nvSpPr>
          <p:cNvPr id="6" name="Freeform 6"/>
          <p:cNvSpPr>
            <a:spLocks/>
          </p:cNvSpPr>
          <p:nvPr/>
        </p:nvSpPr>
        <p:spPr bwMode="auto">
          <a:xfrm>
            <a:off x="1880050" y="2957015"/>
            <a:ext cx="1610174" cy="2843283"/>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2002</a:t>
            </a:r>
          </a:p>
        </p:txBody>
      </p:sp>
      <p:sp>
        <p:nvSpPr>
          <p:cNvPr id="7" name="Freeform 6"/>
          <p:cNvSpPr>
            <a:spLocks/>
          </p:cNvSpPr>
          <p:nvPr/>
        </p:nvSpPr>
        <p:spPr bwMode="auto">
          <a:xfrm>
            <a:off x="3583617" y="2720746"/>
            <a:ext cx="1610174" cy="3079554"/>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2004</a:t>
            </a:r>
          </a:p>
        </p:txBody>
      </p:sp>
      <p:sp>
        <p:nvSpPr>
          <p:cNvPr id="8" name="Freeform 6"/>
          <p:cNvSpPr>
            <a:spLocks/>
          </p:cNvSpPr>
          <p:nvPr/>
        </p:nvSpPr>
        <p:spPr bwMode="auto">
          <a:xfrm>
            <a:off x="5287184" y="2342867"/>
            <a:ext cx="1610174" cy="3457432"/>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2006</a:t>
            </a:r>
          </a:p>
        </p:txBody>
      </p:sp>
      <p:sp>
        <p:nvSpPr>
          <p:cNvPr id="9" name="Freeform 6"/>
          <p:cNvSpPr>
            <a:spLocks/>
          </p:cNvSpPr>
          <p:nvPr/>
        </p:nvSpPr>
        <p:spPr bwMode="auto">
          <a:xfrm>
            <a:off x="6990751" y="2058553"/>
            <a:ext cx="1610174" cy="3741759"/>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2006 R2</a:t>
            </a:r>
          </a:p>
        </p:txBody>
      </p:sp>
      <p:sp>
        <p:nvSpPr>
          <p:cNvPr id="10" name="Freeform 6"/>
          <p:cNvSpPr>
            <a:spLocks/>
          </p:cNvSpPr>
          <p:nvPr/>
        </p:nvSpPr>
        <p:spPr bwMode="auto">
          <a:xfrm>
            <a:off x="8694319" y="1717344"/>
            <a:ext cx="1610174" cy="4082953"/>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2009</a:t>
            </a:r>
          </a:p>
        </p:txBody>
      </p:sp>
      <p:sp>
        <p:nvSpPr>
          <p:cNvPr id="11" name="Freeform 6"/>
          <p:cNvSpPr>
            <a:spLocks/>
          </p:cNvSpPr>
          <p:nvPr/>
        </p:nvSpPr>
        <p:spPr bwMode="auto">
          <a:xfrm>
            <a:off x="10397886" y="1376150"/>
            <a:ext cx="1610174" cy="4424146"/>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2010</a:t>
            </a:r>
          </a:p>
        </p:txBody>
      </p:sp>
      <p:sp>
        <p:nvSpPr>
          <p:cNvPr id="4" name="Freeform 6"/>
          <p:cNvSpPr>
            <a:spLocks/>
          </p:cNvSpPr>
          <p:nvPr/>
        </p:nvSpPr>
        <p:spPr bwMode="auto">
          <a:xfrm>
            <a:off x="176483" y="3218599"/>
            <a:ext cx="1610174" cy="2581703"/>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lIns="76047" tIns="38014" rIns="76047" bIns="38014" rtlCol="0" anchor="t" anchorCtr="0"/>
          <a:lstStyle/>
          <a:p>
            <a:pPr algn="ctr"/>
            <a:r>
              <a:rPr lang="en-US" sz="1700" kern="0" dirty="0">
                <a:solidFill>
                  <a:sysClr val="window" lastClr="FFFFFF"/>
                </a:solidFill>
              </a:rPr>
              <a:t>BizTalk Server</a:t>
            </a:r>
          </a:p>
          <a:p>
            <a:pPr algn="ctr"/>
            <a:r>
              <a:rPr lang="en-US" sz="1700" kern="0" dirty="0">
                <a:solidFill>
                  <a:sysClr val="window" lastClr="FFFFFF"/>
                </a:solidFill>
              </a:rPr>
              <a:t>2000</a:t>
            </a:r>
          </a:p>
        </p:txBody>
      </p:sp>
      <p:sp>
        <p:nvSpPr>
          <p:cNvPr id="5" name="Rectangle 4"/>
          <p:cNvSpPr/>
          <p:nvPr/>
        </p:nvSpPr>
        <p:spPr bwMode="auto">
          <a:xfrm>
            <a:off x="2" y="5450135"/>
            <a:ext cx="12188825" cy="1017716"/>
          </a:xfrm>
          <a:prstGeom prst="rect">
            <a:avLst/>
          </a:prstGeom>
          <a:solidFill>
            <a:schemeClr val="bg2"/>
          </a:solidFill>
          <a:ln w="15875">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274" tIns="45638" rIns="91274" bIns="45638" numCol="1" rtlCol="0" anchor="ctr" anchorCtr="0" compatLnSpc="1">
            <a:prstTxWarp prst="textNoShape">
              <a:avLst/>
            </a:prstTxWarp>
          </a:bodyPr>
          <a:lstStyle/>
          <a:p>
            <a:pPr algn="ctr" defTabSz="91244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422274" y="436417"/>
            <a:ext cx="11398251" cy="747897"/>
          </a:xfrm>
        </p:spPr>
        <p:txBody>
          <a:bodyPr/>
          <a:lstStyle/>
          <a:p>
            <a:r>
              <a:rPr lang="en-US" spc="0" dirty="0"/>
              <a:t>Evolution of BizTalk Server</a:t>
            </a:r>
            <a:endParaRPr lang="en-US" dirty="0"/>
          </a:p>
        </p:txBody>
      </p:sp>
      <p:sp>
        <p:nvSpPr>
          <p:cNvPr id="16" name="TextBox 15"/>
          <p:cNvSpPr txBox="1"/>
          <p:nvPr/>
        </p:nvSpPr>
        <p:spPr>
          <a:xfrm>
            <a:off x="379672" y="5700913"/>
            <a:ext cx="1212234" cy="510899"/>
          </a:xfrm>
          <a:prstGeom prst="rect">
            <a:avLst/>
          </a:prstGeom>
          <a:noFill/>
        </p:spPr>
        <p:txBody>
          <a:bodyPr wrap="none" lIns="91279" tIns="45640" rIns="91279" bIns="45640" rtlCol="0" anchor="ctr">
            <a:spAutoFit/>
          </a:bodyPr>
          <a:lstStyle/>
          <a:p>
            <a:pPr marL="4763" indent="-4763" algn="ctr">
              <a:lnSpc>
                <a:spcPct val="80000"/>
              </a:lnSpc>
            </a:pPr>
            <a:r>
              <a:rPr lang="en-US" sz="1700" dirty="0">
                <a:solidFill>
                  <a:schemeClr val="tx2"/>
                </a:solidFill>
                <a:ea typeface="Segoe UI" pitchFamily="34" charset="0"/>
                <a:cs typeface="Segoe UI" pitchFamily="34" charset="0"/>
              </a:rPr>
              <a:t>500 </a:t>
            </a:r>
            <a:br>
              <a:rPr lang="en-US" sz="1700" dirty="0">
                <a:solidFill>
                  <a:schemeClr val="tx2"/>
                </a:solidFill>
                <a:ea typeface="Segoe UI" pitchFamily="34" charset="0"/>
                <a:cs typeface="Segoe UI" pitchFamily="34" charset="0"/>
              </a:rPr>
            </a:br>
            <a:r>
              <a:rPr lang="en-US" sz="1700" dirty="0">
                <a:solidFill>
                  <a:schemeClr val="tx2"/>
                </a:solidFill>
                <a:ea typeface="Segoe UI" pitchFamily="34" charset="0"/>
                <a:cs typeface="Segoe UI" pitchFamily="34" charset="0"/>
              </a:rPr>
              <a:t>Customers</a:t>
            </a:r>
          </a:p>
        </p:txBody>
      </p:sp>
      <p:sp>
        <p:nvSpPr>
          <p:cNvPr id="22" name="TextBox 21"/>
          <p:cNvSpPr txBox="1"/>
          <p:nvPr/>
        </p:nvSpPr>
        <p:spPr>
          <a:xfrm>
            <a:off x="2081342" y="5700913"/>
            <a:ext cx="1212234" cy="510899"/>
          </a:xfrm>
          <a:prstGeom prst="rect">
            <a:avLst/>
          </a:prstGeom>
          <a:noFill/>
        </p:spPr>
        <p:txBody>
          <a:bodyPr wrap="none" lIns="91279" tIns="45640" rIns="91279" bIns="45640" rtlCol="0" anchor="ctr">
            <a:spAutoFit/>
          </a:bodyPr>
          <a:lstStyle/>
          <a:p>
            <a:pPr marL="4763" indent="-4763" algn="ctr">
              <a:lnSpc>
                <a:spcPct val="80000"/>
              </a:lnSpc>
            </a:pPr>
            <a:r>
              <a:rPr lang="en-US" sz="1700" dirty="0">
                <a:solidFill>
                  <a:schemeClr val="tx2"/>
                </a:solidFill>
                <a:ea typeface="Segoe UI" pitchFamily="34" charset="0"/>
                <a:cs typeface="Segoe UI" pitchFamily="34" charset="0"/>
              </a:rPr>
              <a:t>2,000</a:t>
            </a:r>
            <a:br>
              <a:rPr lang="en-US" sz="1700" dirty="0">
                <a:solidFill>
                  <a:schemeClr val="tx2"/>
                </a:solidFill>
                <a:ea typeface="Segoe UI" pitchFamily="34" charset="0"/>
                <a:cs typeface="Segoe UI" pitchFamily="34" charset="0"/>
              </a:rPr>
            </a:br>
            <a:r>
              <a:rPr lang="en-US" sz="1700" dirty="0">
                <a:solidFill>
                  <a:schemeClr val="tx2"/>
                </a:solidFill>
                <a:ea typeface="Segoe UI" pitchFamily="34" charset="0"/>
                <a:cs typeface="Segoe UI" pitchFamily="34" charset="0"/>
              </a:rPr>
              <a:t>Customers</a:t>
            </a:r>
          </a:p>
        </p:txBody>
      </p:sp>
      <p:sp>
        <p:nvSpPr>
          <p:cNvPr id="23" name="TextBox 22"/>
          <p:cNvSpPr txBox="1"/>
          <p:nvPr/>
        </p:nvSpPr>
        <p:spPr>
          <a:xfrm>
            <a:off x="3785289" y="5703555"/>
            <a:ext cx="1212234" cy="510899"/>
          </a:xfrm>
          <a:prstGeom prst="rect">
            <a:avLst/>
          </a:prstGeom>
          <a:noFill/>
        </p:spPr>
        <p:txBody>
          <a:bodyPr wrap="none" lIns="91279" tIns="45640" rIns="91279" bIns="45640" rtlCol="0" anchor="ctr">
            <a:spAutoFit/>
          </a:bodyPr>
          <a:lstStyle/>
          <a:p>
            <a:pPr marL="4763" indent="-4763" algn="ctr">
              <a:lnSpc>
                <a:spcPct val="80000"/>
              </a:lnSpc>
            </a:pPr>
            <a:r>
              <a:rPr lang="en-US" sz="1700" dirty="0">
                <a:solidFill>
                  <a:schemeClr val="tx2"/>
                </a:solidFill>
                <a:ea typeface="Segoe UI" pitchFamily="34" charset="0"/>
                <a:cs typeface="Segoe UI" pitchFamily="34" charset="0"/>
              </a:rPr>
              <a:t>4,000</a:t>
            </a:r>
            <a:br>
              <a:rPr lang="en-US" sz="1700" dirty="0">
                <a:solidFill>
                  <a:schemeClr val="tx2"/>
                </a:solidFill>
                <a:ea typeface="Segoe UI" pitchFamily="34" charset="0"/>
                <a:cs typeface="Segoe UI" pitchFamily="34" charset="0"/>
              </a:rPr>
            </a:br>
            <a:r>
              <a:rPr lang="en-US" sz="1700" dirty="0">
                <a:solidFill>
                  <a:schemeClr val="tx2"/>
                </a:solidFill>
                <a:ea typeface="Segoe UI" pitchFamily="34" charset="0"/>
                <a:cs typeface="Segoe UI" pitchFamily="34" charset="0"/>
              </a:rPr>
              <a:t>Customers</a:t>
            </a:r>
          </a:p>
        </p:txBody>
      </p:sp>
      <p:sp>
        <p:nvSpPr>
          <p:cNvPr id="24" name="TextBox 23"/>
          <p:cNvSpPr txBox="1"/>
          <p:nvPr/>
        </p:nvSpPr>
        <p:spPr>
          <a:xfrm>
            <a:off x="5542354" y="5703768"/>
            <a:ext cx="1212234" cy="510899"/>
          </a:xfrm>
          <a:prstGeom prst="rect">
            <a:avLst/>
          </a:prstGeom>
          <a:noFill/>
        </p:spPr>
        <p:txBody>
          <a:bodyPr wrap="none" lIns="91279" tIns="45640" rIns="91279" bIns="45640" rtlCol="0" anchor="ctr">
            <a:spAutoFit/>
          </a:bodyPr>
          <a:lstStyle/>
          <a:p>
            <a:pPr marL="4763" indent="-4763" algn="ctr">
              <a:lnSpc>
                <a:spcPct val="80000"/>
              </a:lnSpc>
            </a:pPr>
            <a:r>
              <a:rPr lang="en-US" sz="1700" dirty="0">
                <a:solidFill>
                  <a:schemeClr val="tx2"/>
                </a:solidFill>
                <a:ea typeface="Segoe UI" pitchFamily="34" charset="0"/>
                <a:cs typeface="Segoe UI" pitchFamily="34" charset="0"/>
              </a:rPr>
              <a:t>7,000</a:t>
            </a:r>
            <a:br>
              <a:rPr lang="en-US" sz="1700" dirty="0">
                <a:solidFill>
                  <a:schemeClr val="tx2"/>
                </a:solidFill>
                <a:ea typeface="Segoe UI" pitchFamily="34" charset="0"/>
                <a:cs typeface="Segoe UI" pitchFamily="34" charset="0"/>
              </a:rPr>
            </a:br>
            <a:r>
              <a:rPr lang="en-US" sz="1700" dirty="0">
                <a:solidFill>
                  <a:schemeClr val="tx2"/>
                </a:solidFill>
                <a:ea typeface="Segoe UI" pitchFamily="34" charset="0"/>
                <a:cs typeface="Segoe UI" pitchFamily="34" charset="0"/>
              </a:rPr>
              <a:t>Customers</a:t>
            </a:r>
          </a:p>
        </p:txBody>
      </p:sp>
      <p:sp>
        <p:nvSpPr>
          <p:cNvPr id="25" name="TextBox 24"/>
          <p:cNvSpPr txBox="1"/>
          <p:nvPr/>
        </p:nvSpPr>
        <p:spPr>
          <a:xfrm>
            <a:off x="7193181" y="5703768"/>
            <a:ext cx="1212234" cy="510899"/>
          </a:xfrm>
          <a:prstGeom prst="rect">
            <a:avLst/>
          </a:prstGeom>
          <a:noFill/>
        </p:spPr>
        <p:txBody>
          <a:bodyPr wrap="none" lIns="91279" tIns="45640" rIns="91279" bIns="45640" rtlCol="0" anchor="ctr">
            <a:spAutoFit/>
          </a:bodyPr>
          <a:lstStyle/>
          <a:p>
            <a:pPr marL="4763" indent="-4763" algn="ctr">
              <a:lnSpc>
                <a:spcPct val="80000"/>
              </a:lnSpc>
            </a:pPr>
            <a:r>
              <a:rPr lang="en-US" sz="1700" dirty="0">
                <a:solidFill>
                  <a:schemeClr val="tx2"/>
                </a:solidFill>
                <a:ea typeface="Segoe UI" pitchFamily="34" charset="0"/>
                <a:cs typeface="Segoe UI" pitchFamily="34" charset="0"/>
              </a:rPr>
              <a:t>8,500</a:t>
            </a:r>
            <a:br>
              <a:rPr lang="en-US" sz="1700" dirty="0">
                <a:solidFill>
                  <a:schemeClr val="tx2"/>
                </a:solidFill>
                <a:ea typeface="Segoe UI" pitchFamily="34" charset="0"/>
                <a:cs typeface="Segoe UI" pitchFamily="34" charset="0"/>
              </a:rPr>
            </a:br>
            <a:r>
              <a:rPr lang="en-US" sz="1700" dirty="0">
                <a:solidFill>
                  <a:schemeClr val="tx2"/>
                </a:solidFill>
                <a:ea typeface="Segoe UI" pitchFamily="34" charset="0"/>
                <a:cs typeface="Segoe UI" pitchFamily="34" charset="0"/>
              </a:rPr>
              <a:t>Customers</a:t>
            </a:r>
          </a:p>
        </p:txBody>
      </p:sp>
      <p:sp>
        <p:nvSpPr>
          <p:cNvPr id="26" name="TextBox 25"/>
          <p:cNvSpPr txBox="1"/>
          <p:nvPr/>
        </p:nvSpPr>
        <p:spPr>
          <a:xfrm>
            <a:off x="8897127" y="5700913"/>
            <a:ext cx="1212234" cy="510899"/>
          </a:xfrm>
          <a:prstGeom prst="rect">
            <a:avLst/>
          </a:prstGeom>
          <a:noFill/>
        </p:spPr>
        <p:txBody>
          <a:bodyPr wrap="none" lIns="91279" tIns="45640" rIns="91279" bIns="45640" rtlCol="0" anchor="ctr">
            <a:spAutoFit/>
          </a:bodyPr>
          <a:lstStyle/>
          <a:p>
            <a:pPr marL="4763" indent="-4763" algn="ctr">
              <a:lnSpc>
                <a:spcPct val="80000"/>
              </a:lnSpc>
            </a:pPr>
            <a:r>
              <a:rPr lang="en-US" sz="1700" dirty="0">
                <a:solidFill>
                  <a:schemeClr val="tx2"/>
                </a:solidFill>
                <a:ea typeface="Segoe UI" pitchFamily="34" charset="0"/>
                <a:cs typeface="Segoe UI" pitchFamily="34" charset="0"/>
              </a:rPr>
              <a:t>10,500</a:t>
            </a:r>
            <a:br>
              <a:rPr lang="en-US" sz="1700" dirty="0">
                <a:solidFill>
                  <a:schemeClr val="tx2"/>
                </a:solidFill>
                <a:ea typeface="Segoe UI" pitchFamily="34" charset="0"/>
                <a:cs typeface="Segoe UI" pitchFamily="34" charset="0"/>
              </a:rPr>
            </a:br>
            <a:r>
              <a:rPr lang="en-US" sz="1700" dirty="0">
                <a:solidFill>
                  <a:schemeClr val="tx2"/>
                </a:solidFill>
                <a:ea typeface="Segoe UI" pitchFamily="34" charset="0"/>
                <a:cs typeface="Segoe UI" pitchFamily="34" charset="0"/>
              </a:rPr>
              <a:t>Customers</a:t>
            </a:r>
          </a:p>
        </p:txBody>
      </p:sp>
      <p:sp>
        <p:nvSpPr>
          <p:cNvPr id="28" name="Rectangle 27"/>
          <p:cNvSpPr/>
          <p:nvPr/>
        </p:nvSpPr>
        <p:spPr>
          <a:xfrm>
            <a:off x="241042" y="3793762"/>
            <a:ext cx="1489495" cy="692498"/>
          </a:xfrm>
          <a:prstGeom prst="rect">
            <a:avLst/>
          </a:prstGeom>
        </p:spPr>
        <p:txBody>
          <a:bodyPr wrap="square" lIns="76047" tIns="38014" rIns="76047" bIns="38014">
            <a:spAutoFit/>
          </a:bodyPr>
          <a:lstStyle/>
          <a:p>
            <a:pPr marL="114073" indent="-114073">
              <a:buFont typeface="Arial" pitchFamily="34" charset="0"/>
              <a:buChar char="•"/>
            </a:pPr>
            <a:r>
              <a:rPr lang="en-US" sz="1300" dirty="0">
                <a:solidFill>
                  <a:schemeClr val="bg2"/>
                </a:solidFill>
              </a:rPr>
              <a:t>Messaging</a:t>
            </a:r>
          </a:p>
          <a:p>
            <a:pPr marL="114073" indent="-114073">
              <a:buFont typeface="Arial" pitchFamily="34" charset="0"/>
              <a:buChar char="•"/>
            </a:pPr>
            <a:r>
              <a:rPr lang="en-US" sz="1300" dirty="0">
                <a:solidFill>
                  <a:schemeClr val="bg2"/>
                </a:solidFill>
              </a:rPr>
              <a:t>XML tools</a:t>
            </a:r>
          </a:p>
          <a:p>
            <a:pPr marL="114073" indent="-114073">
              <a:buFont typeface="Arial" pitchFamily="34" charset="0"/>
              <a:buChar char="•"/>
            </a:pPr>
            <a:r>
              <a:rPr lang="en-US" sz="1300" dirty="0">
                <a:solidFill>
                  <a:schemeClr val="bg2"/>
                </a:solidFill>
              </a:rPr>
              <a:t>XLang</a:t>
            </a:r>
          </a:p>
        </p:txBody>
      </p:sp>
      <p:sp>
        <p:nvSpPr>
          <p:cNvPr id="29" name="Rectangle 28"/>
          <p:cNvSpPr/>
          <p:nvPr/>
        </p:nvSpPr>
        <p:spPr>
          <a:xfrm>
            <a:off x="1942712" y="3593908"/>
            <a:ext cx="1489495" cy="1308050"/>
          </a:xfrm>
          <a:prstGeom prst="rect">
            <a:avLst/>
          </a:prstGeom>
        </p:spPr>
        <p:txBody>
          <a:bodyPr wrap="square" lIns="76047" tIns="38014" rIns="76047" bIns="38014">
            <a:spAutoFit/>
          </a:bodyPr>
          <a:lstStyle/>
          <a:p>
            <a:pPr marL="114073" indent="-114073">
              <a:buFont typeface="Arial" pitchFamily="34" charset="0"/>
              <a:buChar char="•"/>
            </a:pPr>
            <a:r>
              <a:rPr lang="en-US" sz="1300" dirty="0">
                <a:solidFill>
                  <a:schemeClr val="bg2"/>
                </a:solidFill>
              </a:rPr>
              <a:t>Deployment Tools</a:t>
            </a:r>
          </a:p>
          <a:p>
            <a:pPr marL="114073" indent="-114073">
              <a:buFont typeface="Arial" pitchFamily="34" charset="0"/>
              <a:buChar char="•"/>
            </a:pPr>
            <a:r>
              <a:rPr lang="en-US" sz="1300" dirty="0">
                <a:solidFill>
                  <a:schemeClr val="bg2"/>
                </a:solidFill>
              </a:rPr>
              <a:t>XSD</a:t>
            </a:r>
          </a:p>
          <a:p>
            <a:pPr marL="114073" indent="-114073">
              <a:buFont typeface="Arial" pitchFamily="34" charset="0"/>
              <a:buChar char="•"/>
            </a:pPr>
            <a:r>
              <a:rPr lang="en-US" sz="1300" dirty="0">
                <a:solidFill>
                  <a:schemeClr val="bg2"/>
                </a:solidFill>
              </a:rPr>
              <a:t>EAI (partner adapters)</a:t>
            </a:r>
          </a:p>
          <a:p>
            <a:pPr marL="114073" indent="-114073">
              <a:buFont typeface="Arial" pitchFamily="34" charset="0"/>
              <a:buChar char="•"/>
            </a:pPr>
            <a:r>
              <a:rPr lang="en-US" sz="1300" dirty="0">
                <a:solidFill>
                  <a:schemeClr val="bg2"/>
                </a:solidFill>
              </a:rPr>
              <a:t>Vertical B2B</a:t>
            </a:r>
          </a:p>
        </p:txBody>
      </p:sp>
      <p:sp>
        <p:nvSpPr>
          <p:cNvPr id="30" name="Rectangle 29"/>
          <p:cNvSpPr/>
          <p:nvPr/>
        </p:nvSpPr>
        <p:spPr>
          <a:xfrm>
            <a:off x="3642211" y="3366449"/>
            <a:ext cx="1489495" cy="1513235"/>
          </a:xfrm>
          <a:prstGeom prst="rect">
            <a:avLst/>
          </a:prstGeom>
        </p:spPr>
        <p:txBody>
          <a:bodyPr wrap="square" lIns="76047" tIns="38014" rIns="76047" bIns="38014">
            <a:spAutoFit/>
          </a:bodyPr>
          <a:lstStyle/>
          <a:p>
            <a:pPr marL="114073" indent="-114073">
              <a:buFont typeface="Arial" pitchFamily="34" charset="0"/>
              <a:buChar char="•"/>
            </a:pPr>
            <a:r>
              <a:rPr lang="en-US" sz="1300" dirty="0">
                <a:solidFill>
                  <a:schemeClr val="bg2"/>
                </a:solidFill>
              </a:rPr>
              <a:t>VS + .NET</a:t>
            </a:r>
          </a:p>
          <a:p>
            <a:pPr marL="114073" indent="-114073">
              <a:buFont typeface="Arial" pitchFamily="34" charset="0"/>
              <a:buChar char="•"/>
            </a:pPr>
            <a:r>
              <a:rPr lang="en-US" sz="1300" dirty="0">
                <a:solidFill>
                  <a:schemeClr val="bg2"/>
                </a:solidFill>
              </a:rPr>
              <a:t>Messaging + Orchestration</a:t>
            </a:r>
          </a:p>
          <a:p>
            <a:pPr marL="114073" indent="-114073">
              <a:buFont typeface="Arial" pitchFamily="34" charset="0"/>
              <a:buChar char="•"/>
            </a:pPr>
            <a:r>
              <a:rPr lang="en-US" sz="1300" dirty="0">
                <a:solidFill>
                  <a:schemeClr val="bg2"/>
                </a:solidFill>
              </a:rPr>
              <a:t>BRE</a:t>
            </a:r>
          </a:p>
          <a:p>
            <a:pPr marL="114073" indent="-114073">
              <a:buFont typeface="Arial" pitchFamily="34" charset="0"/>
              <a:buChar char="•"/>
            </a:pPr>
            <a:r>
              <a:rPr lang="en-US" sz="1300" dirty="0">
                <a:solidFill>
                  <a:schemeClr val="bg2"/>
                </a:solidFill>
              </a:rPr>
              <a:t>Routing</a:t>
            </a:r>
          </a:p>
          <a:p>
            <a:pPr marL="114073" indent="-114073">
              <a:buFont typeface="Arial" pitchFamily="34" charset="0"/>
              <a:buChar char="•"/>
            </a:pPr>
            <a:r>
              <a:rPr lang="en-US" sz="1300" dirty="0">
                <a:solidFill>
                  <a:schemeClr val="bg2"/>
                </a:solidFill>
              </a:rPr>
              <a:t>BAM</a:t>
            </a:r>
          </a:p>
          <a:p>
            <a:pPr marL="114073" indent="-114073">
              <a:buFont typeface="Arial" pitchFamily="34" charset="0"/>
              <a:buChar char="•"/>
            </a:pPr>
            <a:r>
              <a:rPr lang="en-US" sz="1300" dirty="0">
                <a:solidFill>
                  <a:schemeClr val="bg2"/>
                </a:solidFill>
              </a:rPr>
              <a:t>Scale-out</a:t>
            </a:r>
          </a:p>
        </p:txBody>
      </p:sp>
      <p:sp>
        <p:nvSpPr>
          <p:cNvPr id="31" name="Rectangle 30"/>
          <p:cNvSpPr/>
          <p:nvPr/>
        </p:nvSpPr>
        <p:spPr>
          <a:xfrm>
            <a:off x="5350606" y="2950280"/>
            <a:ext cx="1489495" cy="1102866"/>
          </a:xfrm>
          <a:prstGeom prst="rect">
            <a:avLst/>
          </a:prstGeom>
        </p:spPr>
        <p:txBody>
          <a:bodyPr wrap="square" lIns="76047" tIns="38014" rIns="76047" bIns="38014">
            <a:spAutoFit/>
          </a:bodyPr>
          <a:lstStyle/>
          <a:p>
            <a:pPr marL="114073" indent="-114073">
              <a:buFont typeface="Arial" pitchFamily="34" charset="0"/>
              <a:buChar char="•"/>
            </a:pPr>
            <a:r>
              <a:rPr lang="en-US" sz="1300" dirty="0">
                <a:solidFill>
                  <a:schemeClr val="bg2"/>
                </a:solidFill>
              </a:rPr>
              <a:t>Simple configuration </a:t>
            </a:r>
          </a:p>
          <a:p>
            <a:pPr marL="114073" indent="-114073">
              <a:buFont typeface="Arial" pitchFamily="34" charset="0"/>
              <a:buChar char="•"/>
            </a:pPr>
            <a:r>
              <a:rPr lang="en-US" sz="1300" dirty="0">
                <a:solidFill>
                  <a:schemeClr val="bg2"/>
                </a:solidFill>
              </a:rPr>
              <a:t>Adapters in box</a:t>
            </a:r>
          </a:p>
          <a:p>
            <a:pPr marL="114073" indent="-114073">
              <a:buFont typeface="Arial" pitchFamily="34" charset="0"/>
              <a:buChar char="•"/>
            </a:pPr>
            <a:r>
              <a:rPr lang="en-US" sz="1300" dirty="0">
                <a:solidFill>
                  <a:schemeClr val="bg2"/>
                </a:solidFill>
              </a:rPr>
              <a:t>Runtime+</a:t>
            </a:r>
          </a:p>
          <a:p>
            <a:pPr marL="114073" indent="-114073">
              <a:buFont typeface="Arial" pitchFamily="34" charset="0"/>
              <a:buChar char="•"/>
            </a:pPr>
            <a:r>
              <a:rPr lang="en-US" sz="1300" dirty="0">
                <a:solidFill>
                  <a:schemeClr val="bg2"/>
                </a:solidFill>
              </a:rPr>
              <a:t>BAM+</a:t>
            </a:r>
          </a:p>
        </p:txBody>
      </p:sp>
      <p:sp>
        <p:nvSpPr>
          <p:cNvPr id="32" name="Rectangle 31"/>
          <p:cNvSpPr/>
          <p:nvPr/>
        </p:nvSpPr>
        <p:spPr>
          <a:xfrm>
            <a:off x="7054553" y="2747289"/>
            <a:ext cx="1489495" cy="1923603"/>
          </a:xfrm>
          <a:prstGeom prst="rect">
            <a:avLst/>
          </a:prstGeom>
        </p:spPr>
        <p:txBody>
          <a:bodyPr wrap="square" lIns="76047" tIns="38014" rIns="76047" bIns="38014">
            <a:spAutoFit/>
          </a:bodyPr>
          <a:lstStyle/>
          <a:p>
            <a:pPr marL="114073" indent="-114073">
              <a:buFont typeface="Arial" pitchFamily="34" charset="0"/>
              <a:buChar char="•"/>
            </a:pPr>
            <a:r>
              <a:rPr lang="en-US" sz="1300" dirty="0">
                <a:solidFill>
                  <a:schemeClr val="bg2"/>
                </a:solidFill>
              </a:rPr>
              <a:t>SOA/ESB</a:t>
            </a:r>
          </a:p>
          <a:p>
            <a:pPr marL="114073" indent="-114073">
              <a:buFont typeface="Arial" pitchFamily="34" charset="0"/>
              <a:buChar char="•"/>
            </a:pPr>
            <a:r>
              <a:rPr lang="en-US" sz="1300" dirty="0">
                <a:solidFill>
                  <a:schemeClr val="bg2"/>
                </a:solidFill>
              </a:rPr>
              <a:t>EDI/AS2</a:t>
            </a:r>
          </a:p>
          <a:p>
            <a:pPr marL="114073" indent="-114073">
              <a:buFont typeface="Arial" pitchFamily="34" charset="0"/>
              <a:buChar char="•"/>
            </a:pPr>
            <a:r>
              <a:rPr lang="en-US" sz="1300" dirty="0">
                <a:solidFill>
                  <a:schemeClr val="bg2"/>
                </a:solidFill>
              </a:rPr>
              <a:t>RFID</a:t>
            </a:r>
          </a:p>
          <a:p>
            <a:pPr marL="114073" indent="-114073">
              <a:buFont typeface="Arial" pitchFamily="34" charset="0"/>
              <a:buChar char="•"/>
            </a:pPr>
            <a:r>
              <a:rPr lang="en-US" sz="1300" dirty="0">
                <a:solidFill>
                  <a:schemeClr val="bg2"/>
                </a:solidFill>
              </a:rPr>
              <a:t>WCF </a:t>
            </a:r>
          </a:p>
          <a:p>
            <a:pPr marL="114073" indent="-114073">
              <a:buFont typeface="Arial" pitchFamily="34" charset="0"/>
              <a:buChar char="•"/>
            </a:pPr>
            <a:r>
              <a:rPr lang="en-US" sz="1300" dirty="0">
                <a:solidFill>
                  <a:schemeClr val="bg2"/>
                </a:solidFill>
              </a:rPr>
              <a:t>Adapter Pack</a:t>
            </a:r>
          </a:p>
          <a:p>
            <a:pPr marL="114073" indent="-114073">
              <a:buFont typeface="Arial" pitchFamily="34" charset="0"/>
              <a:buChar char="•"/>
            </a:pPr>
            <a:r>
              <a:rPr lang="en-US" sz="1300" dirty="0">
                <a:solidFill>
                  <a:schemeClr val="bg2"/>
                </a:solidFill>
              </a:rPr>
              <a:t>Adapter SDK</a:t>
            </a:r>
          </a:p>
          <a:p>
            <a:pPr marL="114073" indent="-114073">
              <a:buFont typeface="Arial" pitchFamily="34" charset="0"/>
              <a:buChar char="•"/>
            </a:pPr>
            <a:r>
              <a:rPr lang="en-US" sz="1300" dirty="0">
                <a:solidFill>
                  <a:schemeClr val="bg2"/>
                </a:solidFill>
              </a:rPr>
              <a:t>HIS 2006</a:t>
            </a:r>
          </a:p>
          <a:p>
            <a:pPr marL="114073" indent="-114073">
              <a:buFont typeface="Arial" pitchFamily="34" charset="0"/>
              <a:buChar char="•"/>
            </a:pPr>
            <a:r>
              <a:rPr lang="en-US" sz="1300" dirty="0">
                <a:solidFill>
                  <a:schemeClr val="bg2"/>
                </a:solidFill>
              </a:rPr>
              <a:t>BAHS</a:t>
            </a:r>
          </a:p>
          <a:p>
            <a:pPr marL="114073" indent="-114073">
              <a:buFont typeface="Arial" pitchFamily="34" charset="0"/>
              <a:buChar char="•"/>
            </a:pPr>
            <a:endParaRPr lang="en-US" sz="1300" dirty="0">
              <a:solidFill>
                <a:schemeClr val="bg2"/>
              </a:solidFill>
            </a:endParaRPr>
          </a:p>
        </p:txBody>
      </p:sp>
      <p:sp>
        <p:nvSpPr>
          <p:cNvPr id="33" name="Rectangle 32"/>
          <p:cNvSpPr/>
          <p:nvPr/>
        </p:nvSpPr>
        <p:spPr>
          <a:xfrm>
            <a:off x="8758496" y="2383149"/>
            <a:ext cx="1489495" cy="1923581"/>
          </a:xfrm>
          <a:prstGeom prst="rect">
            <a:avLst/>
          </a:prstGeom>
        </p:spPr>
        <p:txBody>
          <a:bodyPr wrap="square" lIns="76047" tIns="38014" rIns="76047" bIns="38014">
            <a:spAutoFit/>
          </a:bodyPr>
          <a:lstStyle/>
          <a:p>
            <a:pPr marL="114073" indent="-114073">
              <a:buFont typeface="Arial" pitchFamily="34" charset="0"/>
              <a:buChar char="•"/>
            </a:pPr>
            <a:r>
              <a:rPr lang="en-US" sz="1200" dirty="0">
                <a:solidFill>
                  <a:schemeClr val="bg2"/>
                </a:solidFill>
              </a:rPr>
              <a:t>ALM Support</a:t>
            </a:r>
          </a:p>
          <a:p>
            <a:pPr marL="114073" indent="-114073">
              <a:buFont typeface="Arial" pitchFamily="34" charset="0"/>
              <a:buChar char="•"/>
            </a:pPr>
            <a:r>
              <a:rPr lang="en-US" sz="1200" dirty="0">
                <a:solidFill>
                  <a:schemeClr val="bg2"/>
                </a:solidFill>
              </a:rPr>
              <a:t>B2B Enhancements</a:t>
            </a:r>
          </a:p>
          <a:p>
            <a:pPr marL="114073" indent="-114073">
              <a:buFont typeface="Arial" pitchFamily="34" charset="0"/>
              <a:buChar char="•"/>
            </a:pPr>
            <a:r>
              <a:rPr lang="en-US" sz="1200" dirty="0">
                <a:solidFill>
                  <a:schemeClr val="bg2"/>
                </a:solidFill>
              </a:rPr>
              <a:t>RFID Mobile</a:t>
            </a:r>
          </a:p>
          <a:p>
            <a:pPr marL="114073" indent="-114073">
              <a:buFont typeface="Arial" pitchFamily="34" charset="0"/>
              <a:buChar char="•"/>
            </a:pPr>
            <a:r>
              <a:rPr lang="en-US" sz="1200" dirty="0">
                <a:solidFill>
                  <a:schemeClr val="bg2"/>
                </a:solidFill>
              </a:rPr>
              <a:t>Adapter Pack 2.0</a:t>
            </a:r>
          </a:p>
          <a:p>
            <a:pPr marL="114073" indent="-114073">
              <a:buFont typeface="Arial" pitchFamily="34" charset="0"/>
              <a:buChar char="•"/>
            </a:pPr>
            <a:r>
              <a:rPr lang="en-US" sz="1200" dirty="0">
                <a:solidFill>
                  <a:schemeClr val="bg2"/>
                </a:solidFill>
              </a:rPr>
              <a:t>ESB 2.0 Toolkit</a:t>
            </a:r>
          </a:p>
          <a:p>
            <a:pPr marL="114073" indent="-114073">
              <a:buFont typeface="Arial" pitchFamily="34" charset="0"/>
              <a:buChar char="•"/>
            </a:pPr>
            <a:r>
              <a:rPr lang="en-US" sz="1200" dirty="0">
                <a:solidFill>
                  <a:schemeClr val="bg2"/>
                </a:solidFill>
              </a:rPr>
              <a:t>BAM+</a:t>
            </a:r>
          </a:p>
          <a:p>
            <a:pPr marL="114073" indent="-114073">
              <a:buFont typeface="Arial" pitchFamily="34" charset="0"/>
              <a:buChar char="•"/>
            </a:pPr>
            <a:r>
              <a:rPr lang="en-US" sz="1200" dirty="0">
                <a:solidFill>
                  <a:schemeClr val="bg2"/>
                </a:solidFill>
              </a:rPr>
              <a:t>Hyper-V Support</a:t>
            </a:r>
          </a:p>
          <a:p>
            <a:pPr marL="114073" indent="-114073">
              <a:buFont typeface="Arial" pitchFamily="34" charset="0"/>
              <a:buChar char="•"/>
            </a:pPr>
            <a:r>
              <a:rPr lang="en-US" sz="1200" dirty="0">
                <a:solidFill>
                  <a:schemeClr val="bg2"/>
                </a:solidFill>
              </a:rPr>
              <a:t>HIS 2009</a:t>
            </a:r>
          </a:p>
          <a:p>
            <a:pPr marL="114073" indent="-114073">
              <a:buFont typeface="Arial" pitchFamily="34" charset="0"/>
              <a:buChar char="•"/>
            </a:pPr>
            <a:r>
              <a:rPr lang="en-US" sz="1200" dirty="0">
                <a:solidFill>
                  <a:schemeClr val="bg2"/>
                </a:solidFill>
              </a:rPr>
              <a:t>BAHS 2.0</a:t>
            </a:r>
          </a:p>
        </p:txBody>
      </p:sp>
      <p:sp>
        <p:nvSpPr>
          <p:cNvPr id="34" name="Rectangle 33"/>
          <p:cNvSpPr/>
          <p:nvPr/>
        </p:nvSpPr>
        <p:spPr>
          <a:xfrm>
            <a:off x="10462443" y="2042534"/>
            <a:ext cx="1489495" cy="2846911"/>
          </a:xfrm>
          <a:prstGeom prst="rect">
            <a:avLst/>
          </a:prstGeom>
        </p:spPr>
        <p:txBody>
          <a:bodyPr wrap="square" lIns="76047" tIns="38014" rIns="76047" bIns="38014">
            <a:spAutoFit/>
          </a:bodyPr>
          <a:lstStyle/>
          <a:p>
            <a:pPr marL="114073" indent="-114073">
              <a:buFont typeface="Arial" pitchFamily="34" charset="0"/>
              <a:buChar char="•"/>
            </a:pPr>
            <a:r>
              <a:rPr lang="en-US" sz="1200" dirty="0">
                <a:solidFill>
                  <a:schemeClr val="bg2"/>
                </a:solidFill>
              </a:rPr>
              <a:t>Workflow Integration</a:t>
            </a:r>
          </a:p>
          <a:p>
            <a:pPr marL="114073" indent="-114073">
              <a:buFont typeface="Arial" pitchFamily="34" charset="0"/>
              <a:buChar char="•"/>
            </a:pPr>
            <a:r>
              <a:rPr lang="en-US" sz="1200" dirty="0">
                <a:solidFill>
                  <a:schemeClr val="bg2"/>
                </a:solidFill>
              </a:rPr>
              <a:t>ESB 2.1</a:t>
            </a:r>
          </a:p>
          <a:p>
            <a:pPr marL="114073" indent="-114073">
              <a:buFont typeface="Arial" pitchFamily="34" charset="0"/>
              <a:buChar char="•"/>
            </a:pPr>
            <a:r>
              <a:rPr lang="en-US" sz="1200" dirty="0">
                <a:solidFill>
                  <a:schemeClr val="bg2"/>
                </a:solidFill>
              </a:rPr>
              <a:t>SharePoint 2010 BCS</a:t>
            </a:r>
          </a:p>
          <a:p>
            <a:pPr marL="114073" indent="-114073">
              <a:buFont typeface="Arial" pitchFamily="34" charset="0"/>
              <a:buChar char="•"/>
            </a:pPr>
            <a:r>
              <a:rPr lang="en-US" sz="1200" dirty="0">
                <a:solidFill>
                  <a:schemeClr val="bg2"/>
                </a:solidFill>
              </a:rPr>
              <a:t>Data Mapper</a:t>
            </a:r>
          </a:p>
          <a:p>
            <a:pPr marL="114073" indent="-114073">
              <a:buFont typeface="Arial" pitchFamily="34" charset="0"/>
              <a:buChar char="•"/>
            </a:pPr>
            <a:r>
              <a:rPr lang="en-US" sz="1200" dirty="0">
                <a:solidFill>
                  <a:schemeClr val="bg2"/>
                </a:solidFill>
              </a:rPr>
              <a:t>TPM</a:t>
            </a:r>
          </a:p>
          <a:p>
            <a:pPr marL="114073" indent="-114073">
              <a:buFont typeface="Arial" pitchFamily="34" charset="0"/>
              <a:buChar char="•"/>
            </a:pPr>
            <a:r>
              <a:rPr lang="en-US" sz="1200" dirty="0">
                <a:solidFill>
                  <a:schemeClr val="bg2"/>
                </a:solidFill>
              </a:rPr>
              <a:t>Secure FTP</a:t>
            </a:r>
          </a:p>
          <a:p>
            <a:pPr marL="114073" indent="-114073">
              <a:buFont typeface="Arial" pitchFamily="34" charset="0"/>
              <a:buChar char="•"/>
            </a:pPr>
            <a:r>
              <a:rPr lang="en-US" sz="1200" dirty="0">
                <a:solidFill>
                  <a:schemeClr val="bg2"/>
                </a:solidFill>
              </a:rPr>
              <a:t>Updated Swift </a:t>
            </a:r>
            <a:br>
              <a:rPr lang="en-US" sz="1200" dirty="0">
                <a:solidFill>
                  <a:schemeClr val="bg2"/>
                </a:solidFill>
              </a:rPr>
            </a:br>
            <a:r>
              <a:rPr lang="en-US" sz="1200" dirty="0">
                <a:solidFill>
                  <a:schemeClr val="bg2"/>
                </a:solidFill>
              </a:rPr>
              <a:t>and HIPAA</a:t>
            </a:r>
          </a:p>
          <a:p>
            <a:pPr marL="114073" indent="-114073">
              <a:buFont typeface="Arial" pitchFamily="34" charset="0"/>
              <a:buChar char="•"/>
            </a:pPr>
            <a:r>
              <a:rPr lang="en-US" sz="1200" dirty="0">
                <a:solidFill>
                  <a:schemeClr val="bg2"/>
                </a:solidFill>
              </a:rPr>
              <a:t>SQL Server </a:t>
            </a:r>
            <a:br>
              <a:rPr lang="en-US" sz="1200" dirty="0">
                <a:solidFill>
                  <a:schemeClr val="bg2"/>
                </a:solidFill>
              </a:rPr>
            </a:br>
            <a:r>
              <a:rPr lang="en-US" sz="1200" dirty="0">
                <a:solidFill>
                  <a:schemeClr val="bg2"/>
                </a:solidFill>
              </a:rPr>
              <a:t>2008 R2</a:t>
            </a:r>
          </a:p>
          <a:p>
            <a:pPr marL="114073" indent="-114073">
              <a:buFont typeface="Arial" pitchFamily="34" charset="0"/>
              <a:buChar char="•"/>
            </a:pPr>
            <a:r>
              <a:rPr lang="en-US" sz="1200" dirty="0">
                <a:solidFill>
                  <a:schemeClr val="bg2"/>
                </a:solidFill>
              </a:rPr>
              <a:t>Windows Server 2008 R2</a:t>
            </a:r>
          </a:p>
          <a:p>
            <a:pPr marL="114073" indent="-114073">
              <a:buFont typeface="Arial" pitchFamily="34" charset="0"/>
              <a:buChar char="•"/>
            </a:pPr>
            <a:r>
              <a:rPr lang="en-US" sz="1200" dirty="0">
                <a:solidFill>
                  <a:schemeClr val="bg2"/>
                </a:solidFill>
              </a:rPr>
              <a:t>HIS 2010</a:t>
            </a:r>
          </a:p>
        </p:txBody>
      </p:sp>
    </p:spTree>
    <p:extLst>
      <p:ext uri="{BB962C8B-B14F-4D97-AF65-F5344CB8AC3E}">
        <p14:creationId xmlns:p14="http://schemas.microsoft.com/office/powerpoint/2010/main" val="975894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background">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ed Backgrounds">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AzureTemplate">
  <a:themeElements>
    <a:clrScheme name="Custom 2">
      <a:dk1>
        <a:sysClr val="windowText" lastClr="000000"/>
      </a:dk1>
      <a:lt1>
        <a:sysClr val="window" lastClr="FFFFFF"/>
      </a:lt1>
      <a:dk2>
        <a:srgbClr val="525051"/>
      </a:dk2>
      <a:lt2>
        <a:srgbClr val="D4D4D4"/>
      </a:lt2>
      <a:accent1>
        <a:srgbClr val="16A5D9"/>
      </a:accent1>
      <a:accent2>
        <a:srgbClr val="AFFAFA"/>
      </a:accent2>
      <a:accent3>
        <a:srgbClr val="0BD0D9"/>
      </a:accent3>
      <a:accent4>
        <a:srgbClr val="10CF9B"/>
      </a:accent4>
      <a:accent5>
        <a:srgbClr val="5AD12C"/>
      </a:accent5>
      <a:accent6>
        <a:srgbClr val="DAF40A"/>
      </a:accent6>
      <a:hlink>
        <a:srgbClr val="FE5815"/>
      </a:hlink>
      <a:folHlink>
        <a:srgbClr val="85DFD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1_AzureTemplate">
  <a:themeElements>
    <a:clrScheme name="Custom 2">
      <a:dk1>
        <a:sysClr val="windowText" lastClr="000000"/>
      </a:dk1>
      <a:lt1>
        <a:sysClr val="window" lastClr="FFFFFF"/>
      </a:lt1>
      <a:dk2>
        <a:srgbClr val="525051"/>
      </a:dk2>
      <a:lt2>
        <a:srgbClr val="D4D4D4"/>
      </a:lt2>
      <a:accent1>
        <a:srgbClr val="16A5D9"/>
      </a:accent1>
      <a:accent2>
        <a:srgbClr val="AFFAFA"/>
      </a:accent2>
      <a:accent3>
        <a:srgbClr val="0BD0D9"/>
      </a:accent3>
      <a:accent4>
        <a:srgbClr val="10CF9B"/>
      </a:accent4>
      <a:accent5>
        <a:srgbClr val="5AD12C"/>
      </a:accent5>
      <a:accent6>
        <a:srgbClr val="DAF40A"/>
      </a:accent6>
      <a:hlink>
        <a:srgbClr val="FE5815"/>
      </a:hlink>
      <a:folHlink>
        <a:srgbClr val="85DFD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2_AzureTemplate">
  <a:themeElements>
    <a:clrScheme name="Custom 2">
      <a:dk1>
        <a:sysClr val="windowText" lastClr="000000"/>
      </a:dk1>
      <a:lt1>
        <a:sysClr val="window" lastClr="FFFFFF"/>
      </a:lt1>
      <a:dk2>
        <a:srgbClr val="525051"/>
      </a:dk2>
      <a:lt2>
        <a:srgbClr val="D4D4D4"/>
      </a:lt2>
      <a:accent1>
        <a:srgbClr val="16A5D9"/>
      </a:accent1>
      <a:accent2>
        <a:srgbClr val="AFFAFA"/>
      </a:accent2>
      <a:accent3>
        <a:srgbClr val="0BD0D9"/>
      </a:accent3>
      <a:accent4>
        <a:srgbClr val="10CF9B"/>
      </a:accent4>
      <a:accent5>
        <a:srgbClr val="5AD12C"/>
      </a:accent5>
      <a:accent6>
        <a:srgbClr val="DAF40A"/>
      </a:accent6>
      <a:hlink>
        <a:srgbClr val="FE5815"/>
      </a:hlink>
      <a:folHlink>
        <a:srgbClr val="85DFD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3_AzureTemplate">
  <a:themeElements>
    <a:clrScheme name="Custom 2">
      <a:dk1>
        <a:sysClr val="windowText" lastClr="000000"/>
      </a:dk1>
      <a:lt1>
        <a:sysClr val="window" lastClr="FFFFFF"/>
      </a:lt1>
      <a:dk2>
        <a:srgbClr val="525051"/>
      </a:dk2>
      <a:lt2>
        <a:srgbClr val="D4D4D4"/>
      </a:lt2>
      <a:accent1>
        <a:srgbClr val="16A5D9"/>
      </a:accent1>
      <a:accent2>
        <a:srgbClr val="AFFAFA"/>
      </a:accent2>
      <a:accent3>
        <a:srgbClr val="0BD0D9"/>
      </a:accent3>
      <a:accent4>
        <a:srgbClr val="10CF9B"/>
      </a:accent4>
      <a:accent5>
        <a:srgbClr val="5AD12C"/>
      </a:accent5>
      <a:accent6>
        <a:srgbClr val="DAF40A"/>
      </a:accent6>
      <a:hlink>
        <a:srgbClr val="FE5815"/>
      </a:hlink>
      <a:folHlink>
        <a:srgbClr val="85DFD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4_AzureTemplate">
  <a:themeElements>
    <a:clrScheme name="Custom 2">
      <a:dk1>
        <a:sysClr val="windowText" lastClr="000000"/>
      </a:dk1>
      <a:lt1>
        <a:sysClr val="window" lastClr="FFFFFF"/>
      </a:lt1>
      <a:dk2>
        <a:srgbClr val="525051"/>
      </a:dk2>
      <a:lt2>
        <a:srgbClr val="D4D4D4"/>
      </a:lt2>
      <a:accent1>
        <a:srgbClr val="16A5D9"/>
      </a:accent1>
      <a:accent2>
        <a:srgbClr val="AFFAFA"/>
      </a:accent2>
      <a:accent3>
        <a:srgbClr val="0BD0D9"/>
      </a:accent3>
      <a:accent4>
        <a:srgbClr val="10CF9B"/>
      </a:accent4>
      <a:accent5>
        <a:srgbClr val="5AD12C"/>
      </a:accent5>
      <a:accent6>
        <a:srgbClr val="DAF40A"/>
      </a:accent6>
      <a:hlink>
        <a:srgbClr val="FE5815"/>
      </a:hlink>
      <a:folHlink>
        <a:srgbClr val="85DFD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8.xml><?xml version="1.0" encoding="utf-8"?>
<a:theme xmlns:a="http://schemas.openxmlformats.org/drawingml/2006/main" name="5_AzureTemplate">
  <a:themeElements>
    <a:clrScheme name="Custom 2">
      <a:dk1>
        <a:sysClr val="windowText" lastClr="000000"/>
      </a:dk1>
      <a:lt1>
        <a:sysClr val="window" lastClr="FFFFFF"/>
      </a:lt1>
      <a:dk2>
        <a:srgbClr val="525051"/>
      </a:dk2>
      <a:lt2>
        <a:srgbClr val="D4D4D4"/>
      </a:lt2>
      <a:accent1>
        <a:srgbClr val="16A5D9"/>
      </a:accent1>
      <a:accent2>
        <a:srgbClr val="AFFAFA"/>
      </a:accent2>
      <a:accent3>
        <a:srgbClr val="0BD0D9"/>
      </a:accent3>
      <a:accent4>
        <a:srgbClr val="10CF9B"/>
      </a:accent4>
      <a:accent5>
        <a:srgbClr val="5AD12C"/>
      </a:accent5>
      <a:accent6>
        <a:srgbClr val="DAF40A"/>
      </a:accent6>
      <a:hlink>
        <a:srgbClr val="FE5815"/>
      </a:hlink>
      <a:folHlink>
        <a:srgbClr val="85DFD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AudienceTaxHTField0 xmlns="c6bb9d19-7926-47a4-9d93-93d54014735c">
      <Terms xmlns="http://schemas.microsoft.com/office/infopath/2007/PartnerControls"/>
    </AudienceTaxHTField0>
    <AverageRating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AD782177ECB24F489B6FFC2D5D3099D1" ma:contentTypeVersion="65" ma:contentTypeDescription="" ma:contentTypeScope="" ma:versionID="47160766eacd36269d2fd65704d81343">
  <xsd:schema xmlns:xsd="http://www.w3.org/2001/XMLSchema" xmlns:xs="http://www.w3.org/2001/XMLSchema" xmlns:p="http://schemas.microsoft.com/office/2006/metadata/properties" xmlns:ns1="http://schemas.microsoft.com/sharepoint/v3" xmlns:ns2="2295e2e7-0eeb-498e-8716-217bb2ee6ee3" xmlns:ns3="c6bb9d19-7926-47a4-9d93-93d54014735c" targetNamespace="http://schemas.microsoft.com/office/2006/metadata/properties" ma:root="true" ma:fieldsID="c832fa291f69295bc0d4e1b83a55794d" ns1:_="" ns2:_="" ns3:_="">
    <xsd:import namespace="http://schemas.microsoft.com/sharepoint/v3"/>
    <xsd:import namespace="2295e2e7-0eeb-498e-8716-217bb2ee6ee3"/>
    <xsd:import namespace="c6bb9d19-7926-47a4-9d93-93d54014735c"/>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bb9d19-7926-47a4-9d93-93d54014735c"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2295e2e7-0eeb-498e-8716-217bb2ee6ee3"/>
    <ds:schemaRef ds:uri="http://schemas.openxmlformats.org/package/2006/metadata/core-properties"/>
    <ds:schemaRef ds:uri="http://purl.org/dc/terms/"/>
    <ds:schemaRef ds:uri="http://schemas.microsoft.com/sharepoint/v3"/>
    <ds:schemaRef ds:uri="http://schemas.microsoft.com/office/2006/metadata/properties"/>
    <ds:schemaRef ds:uri="http://purl.org/dc/dcmitype/"/>
    <ds:schemaRef ds:uri="http://www.w3.org/XML/1998/namespace"/>
    <ds:schemaRef ds:uri="c6bb9d19-7926-47a4-9d93-93d54014735c"/>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9253FB22-03E3-4A41-BF56-63A021EAE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95e2e7-0eeb-498e-8716-217bb2ee6ee3"/>
    <ds:schemaRef ds:uri="c6bb9d19-7926-47a4-9d93-93d540147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 Template Light 16x9</Template>
  <TotalTime>1185</TotalTime>
  <Words>4228</Words>
  <Application>Microsoft Office PowerPoint</Application>
  <PresentationFormat>Custom</PresentationFormat>
  <Paragraphs>999</Paragraphs>
  <Slides>73</Slides>
  <Notes>44</Notes>
  <HiddenSlides>9</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73</vt:i4>
      </vt:variant>
    </vt:vector>
  </HeadingPairs>
  <TitlesOfParts>
    <vt:vector size="82" baseType="lpstr">
      <vt:lpstr>White background</vt:lpstr>
      <vt:lpstr>Colored Backgrounds</vt:lpstr>
      <vt:lpstr>AzureTemplate</vt:lpstr>
      <vt:lpstr>1_AzureTemplate</vt:lpstr>
      <vt:lpstr>2_AzureTemplate</vt:lpstr>
      <vt:lpstr>3_AzureTemplate</vt:lpstr>
      <vt:lpstr>4_AzureTemplate</vt:lpstr>
      <vt:lpstr>5_AzureTemplate</vt:lpstr>
      <vt:lpstr>Worksheet</vt:lpstr>
      <vt:lpstr>Våra sponsorer</vt:lpstr>
      <vt:lpstr>PowerPoint Presentation</vt:lpstr>
      <vt:lpstr>Kommande events…</vt:lpstr>
      <vt:lpstr>Challenges </vt:lpstr>
      <vt:lpstr>Product and frameworks</vt:lpstr>
      <vt:lpstr>Evolving Integration Needs</vt:lpstr>
      <vt:lpstr>Enterprise Connectivity and Processing</vt:lpstr>
      <vt:lpstr>Microsoft BizTalk Server 2010</vt:lpstr>
      <vt:lpstr>Evolution of BizTalk Server</vt:lpstr>
      <vt:lpstr>Recognized Industry Leadership</vt:lpstr>
      <vt:lpstr>PowerPoint Presentation</vt:lpstr>
      <vt:lpstr>BizTalk 2010 – Adapters</vt:lpstr>
      <vt:lpstr>BizTalk 2010 – Adapters</vt:lpstr>
      <vt:lpstr>Windows Communication Foundation (WCF)</vt:lpstr>
      <vt:lpstr>BizTalk 2010 – Line Of Business Adapters (LOB)</vt:lpstr>
      <vt:lpstr>BizTalk 2010 – Adapters</vt:lpstr>
      <vt:lpstr>Enterprise Connectivity and Processing</vt:lpstr>
      <vt:lpstr>Microsoft BizTalk Server 2010</vt:lpstr>
      <vt:lpstr>Future and evolution</vt:lpstr>
      <vt:lpstr>PowerPoint Presentation</vt:lpstr>
      <vt:lpstr>Timeline</vt:lpstr>
      <vt:lpstr>Event Driven Architecture</vt:lpstr>
      <vt:lpstr>Microsoft StreamInsight</vt:lpstr>
      <vt:lpstr>Event Driven Architecture</vt:lpstr>
      <vt:lpstr>Microsoft StreamInsight</vt:lpstr>
      <vt:lpstr>Data flow and Data warehouse load</vt:lpstr>
      <vt:lpstr>SQL Server Integration Services (SSIS)</vt:lpstr>
      <vt:lpstr>SQL Server Integration Services (SSIS)</vt:lpstr>
      <vt:lpstr>PowerPoint Presentation</vt:lpstr>
      <vt:lpstr>Data flow and Data warehouse load</vt:lpstr>
      <vt:lpstr>SQL Server Integration Services (SSIS)</vt:lpstr>
      <vt:lpstr>Master Data</vt:lpstr>
      <vt:lpstr>SQL Master Data Services</vt:lpstr>
      <vt:lpstr>SQL Master Data Services (MDS)</vt:lpstr>
      <vt:lpstr>MDS Future and evolution</vt:lpstr>
      <vt:lpstr>High throughput and low latency</vt:lpstr>
      <vt:lpstr>Windows Server AppFabric</vt:lpstr>
      <vt:lpstr>High throughput and low latency</vt:lpstr>
      <vt:lpstr>Windows Server AppFabric</vt:lpstr>
      <vt:lpstr>Cloud and inter-enterprise Connectivity</vt:lpstr>
      <vt:lpstr>Cloud and inter-enterprise Connectivity</vt:lpstr>
      <vt:lpstr>The story of ”AppFabric”</vt:lpstr>
      <vt:lpstr>Service Bus Relayed Messaging</vt:lpstr>
      <vt:lpstr>Service Bus Relayed Messaging</vt:lpstr>
      <vt:lpstr>Cloud and inter-enterprise Connectivity</vt:lpstr>
      <vt:lpstr>Service Bus Relayed Messaging</vt:lpstr>
      <vt:lpstr>Cloud and inter-enterprise Connectivity</vt:lpstr>
      <vt:lpstr>Unified UI and SharePoint Integration</vt:lpstr>
      <vt:lpstr>Business Connectivity Services</vt:lpstr>
      <vt:lpstr>Using Just SharePoint &amp; BCS</vt:lpstr>
      <vt:lpstr>SharePoint + BizTalk options</vt:lpstr>
      <vt:lpstr>Using SharePoint &amp; BizTalk</vt:lpstr>
      <vt:lpstr>Unified UI and SharePoint Integration</vt:lpstr>
      <vt:lpstr>Business Connectivity Services</vt:lpstr>
      <vt:lpstr>Cloud and inter-enterprise Connectivity</vt:lpstr>
      <vt:lpstr>Azure Service Bus – Queues &amp; Topics</vt:lpstr>
      <vt:lpstr>Service Bus Brokered Messaging - Queues</vt:lpstr>
      <vt:lpstr>Cloud and inter-enterprise Connectivity</vt:lpstr>
      <vt:lpstr>Sometimes connected clients</vt:lpstr>
      <vt:lpstr>Sometimes connected clients</vt:lpstr>
      <vt:lpstr>Windows Azure Service Bus  – Relayed and Brokered messaging</vt:lpstr>
      <vt:lpstr>Comparing features Service Bus Queues and Message Buffers</vt:lpstr>
      <vt:lpstr>Comparing features Service Bus Queues and Storage Queues</vt:lpstr>
      <vt:lpstr>Integration as a service</vt:lpstr>
      <vt:lpstr>Windows Azure Service Bus EAI</vt:lpstr>
      <vt:lpstr>Azure Service Bus – Enterprise Application Integration (EAI)</vt:lpstr>
      <vt:lpstr>Integration as a service</vt:lpstr>
      <vt:lpstr>Windows Azure Service Bus EAI</vt:lpstr>
      <vt:lpstr>Windows Azure Connect</vt:lpstr>
      <vt:lpstr>Comparing features ServiceBus and Azure Connect</vt:lpstr>
      <vt:lpstr>Azure Service Bus – Cost model</vt:lpstr>
      <vt:lpstr>Azure Service Bus – EDI</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Christian Witte</dc:creator>
  <cp:keywords>&lt;Any Related Keywords&gt;</cp:keywords>
  <dc:description>Template: Saku Uchikawa, Microsoft Corporation
Formatting:
Event Date: 
Event Location: 
Audience Type: Internal</dc:description>
  <cp:lastModifiedBy>AutoBVT</cp:lastModifiedBy>
  <cp:revision>81</cp:revision>
  <dcterms:created xsi:type="dcterms:W3CDTF">2011-11-02T07:43:07Z</dcterms:created>
  <dcterms:modified xsi:type="dcterms:W3CDTF">2012-05-23T20:13:22Z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0x010100B88FC3ECA26D1C46B3C4C83281D2EB9C00AD782177ECB24F489B6FFC2D5D3099D1</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