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2"/>
  </p:notesMasterIdLst>
  <p:handoutMasterIdLst>
    <p:handoutMasterId r:id="rId43"/>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ise Morrison" initials="ESM" lastIdx="13" clrIdx="0"/>
  <p:cmAuthor id="1" name="Administrator" initials="A" lastIdx="20" clrIdx="1"/>
  <p:cmAuthor id="2" name="Elise" initials="E" lastIdx="8"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C400"/>
    <a:srgbClr val="82BF36"/>
    <a:srgbClr val="7FBA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21" autoAdjust="0"/>
    <p:restoredTop sz="76992" autoAdjust="0"/>
  </p:normalViewPr>
  <p:slideViewPr>
    <p:cSldViewPr snapToGrid="0">
      <p:cViewPr varScale="1">
        <p:scale>
          <a:sx n="53" d="100"/>
          <a:sy n="53" d="100"/>
        </p:scale>
        <p:origin x="-806" y="-82"/>
      </p:cViewPr>
      <p:guideLst>
        <p:guide orient="horz" pos="2160"/>
        <p:guide pos="3840"/>
      </p:guideLst>
    </p:cSldViewPr>
  </p:slideViewPr>
  <p:outlineViewPr>
    <p:cViewPr>
      <p:scale>
        <a:sx n="33" d="100"/>
        <a:sy n="33" d="100"/>
      </p:scale>
      <p:origin x="0" y="39762"/>
    </p:cViewPr>
  </p:outlineViewPr>
  <p:notesTextViewPr>
    <p:cViewPr>
      <p:scale>
        <a:sx n="1" d="1"/>
        <a:sy n="1" d="1"/>
      </p:scale>
      <p:origin x="0" y="0"/>
    </p:cViewPr>
  </p:notesTextViewPr>
  <p:sorterViewPr>
    <p:cViewPr>
      <p:scale>
        <a:sx n="100" d="100"/>
        <a:sy n="100" d="100"/>
      </p:scale>
      <p:origin x="0" y="2502"/>
    </p:cViewPr>
  </p:sorterViewPr>
  <p:notesViewPr>
    <p:cSldViewPr snapToGrid="0">
      <p:cViewPr varScale="1">
        <p:scale>
          <a:sx n="53" d="100"/>
          <a:sy n="53" d="100"/>
        </p:scale>
        <p:origin x="-264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12E7B4A-039C-48A2-9B2C-AF16AA3873D8}" type="datetimeFigureOut">
              <a:rPr lang="en-US" smtClean="0"/>
              <a:t>10/15/2013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F5FCDD8-505C-48BF-B1E5-CD9B258934D2}" type="slidenum">
              <a:rPr lang="en-US" smtClean="0"/>
              <a:t>‹#›</a:t>
            </a:fld>
            <a:endParaRPr lang="en-US" dirty="0"/>
          </a:p>
        </p:txBody>
      </p:sp>
    </p:spTree>
    <p:extLst>
      <p:ext uri="{BB962C8B-B14F-4D97-AF65-F5344CB8AC3E}">
        <p14:creationId xmlns:p14="http://schemas.microsoft.com/office/powerpoint/2010/main" val="178192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005A0C-54D9-45AA-87D4-C551D08DFCE1}" type="datetimeFigureOut">
              <a:rPr lang="en-US" smtClean="0"/>
              <a:t>10/15/2013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FD207A-07DF-40AD-A916-9872E089CE7A}" type="slidenum">
              <a:rPr lang="en-US" smtClean="0"/>
              <a:t>‹#›</a:t>
            </a:fld>
            <a:endParaRPr lang="en-US" dirty="0"/>
          </a:p>
        </p:txBody>
      </p:sp>
    </p:spTree>
    <p:extLst>
      <p:ext uri="{BB962C8B-B14F-4D97-AF65-F5344CB8AC3E}">
        <p14:creationId xmlns:p14="http://schemas.microsoft.com/office/powerpoint/2010/main" val="12957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639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10</a:t>
            </a:fld>
            <a:endParaRPr lang="en-US" dirty="0"/>
          </a:p>
        </p:txBody>
      </p:sp>
    </p:spTree>
    <p:extLst>
      <p:ext uri="{BB962C8B-B14F-4D97-AF65-F5344CB8AC3E}">
        <p14:creationId xmlns:p14="http://schemas.microsoft.com/office/powerpoint/2010/main" val="10472361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11</a:t>
            </a:fld>
            <a:endParaRPr lang="en-US" dirty="0"/>
          </a:p>
        </p:txBody>
      </p:sp>
    </p:spTree>
    <p:extLst>
      <p:ext uri="{BB962C8B-B14F-4D97-AF65-F5344CB8AC3E}">
        <p14:creationId xmlns:p14="http://schemas.microsoft.com/office/powerpoint/2010/main" val="1771994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12</a:t>
            </a:fld>
            <a:endParaRPr lang="en-US" dirty="0"/>
          </a:p>
        </p:txBody>
      </p:sp>
    </p:spTree>
    <p:extLst>
      <p:ext uri="{BB962C8B-B14F-4D97-AF65-F5344CB8AC3E}">
        <p14:creationId xmlns:p14="http://schemas.microsoft.com/office/powerpoint/2010/main" val="3667440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13</a:t>
            </a:fld>
            <a:endParaRPr lang="en-US" dirty="0"/>
          </a:p>
        </p:txBody>
      </p:sp>
    </p:spTree>
    <p:extLst>
      <p:ext uri="{BB962C8B-B14F-4D97-AF65-F5344CB8AC3E}">
        <p14:creationId xmlns:p14="http://schemas.microsoft.com/office/powerpoint/2010/main" val="2972667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14</a:t>
            </a:fld>
            <a:endParaRPr lang="en-US" dirty="0"/>
          </a:p>
        </p:txBody>
      </p:sp>
    </p:spTree>
    <p:extLst>
      <p:ext uri="{BB962C8B-B14F-4D97-AF65-F5344CB8AC3E}">
        <p14:creationId xmlns:p14="http://schemas.microsoft.com/office/powerpoint/2010/main" val="3982499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15</a:t>
            </a:fld>
            <a:endParaRPr lang="en-US" dirty="0"/>
          </a:p>
        </p:txBody>
      </p:sp>
    </p:spTree>
    <p:extLst>
      <p:ext uri="{BB962C8B-B14F-4D97-AF65-F5344CB8AC3E}">
        <p14:creationId xmlns:p14="http://schemas.microsoft.com/office/powerpoint/2010/main" val="422864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16</a:t>
            </a:fld>
            <a:endParaRPr lang="en-US" dirty="0"/>
          </a:p>
        </p:txBody>
      </p:sp>
    </p:spTree>
    <p:extLst>
      <p:ext uri="{BB962C8B-B14F-4D97-AF65-F5344CB8AC3E}">
        <p14:creationId xmlns:p14="http://schemas.microsoft.com/office/powerpoint/2010/main" val="30305624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17</a:t>
            </a:fld>
            <a:endParaRPr lang="en-US" dirty="0"/>
          </a:p>
        </p:txBody>
      </p:sp>
    </p:spTree>
    <p:extLst>
      <p:ext uri="{BB962C8B-B14F-4D97-AF65-F5344CB8AC3E}">
        <p14:creationId xmlns:p14="http://schemas.microsoft.com/office/powerpoint/2010/main" val="62134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18</a:t>
            </a:fld>
            <a:endParaRPr lang="en-US" dirty="0"/>
          </a:p>
        </p:txBody>
      </p:sp>
    </p:spTree>
    <p:extLst>
      <p:ext uri="{BB962C8B-B14F-4D97-AF65-F5344CB8AC3E}">
        <p14:creationId xmlns:p14="http://schemas.microsoft.com/office/powerpoint/2010/main" val="507121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19</a:t>
            </a:fld>
            <a:endParaRPr lang="en-US" dirty="0"/>
          </a:p>
        </p:txBody>
      </p:sp>
    </p:spTree>
    <p:extLst>
      <p:ext uri="{BB962C8B-B14F-4D97-AF65-F5344CB8AC3E}">
        <p14:creationId xmlns:p14="http://schemas.microsoft.com/office/powerpoint/2010/main" val="3106861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37897009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20</a:t>
            </a:fld>
            <a:endParaRPr lang="en-US" dirty="0"/>
          </a:p>
        </p:txBody>
      </p:sp>
    </p:spTree>
    <p:extLst>
      <p:ext uri="{BB962C8B-B14F-4D97-AF65-F5344CB8AC3E}">
        <p14:creationId xmlns:p14="http://schemas.microsoft.com/office/powerpoint/2010/main" val="3047951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21</a:t>
            </a:fld>
            <a:endParaRPr lang="en-US" dirty="0"/>
          </a:p>
        </p:txBody>
      </p:sp>
    </p:spTree>
    <p:extLst>
      <p:ext uri="{BB962C8B-B14F-4D97-AF65-F5344CB8AC3E}">
        <p14:creationId xmlns:p14="http://schemas.microsoft.com/office/powerpoint/2010/main" val="913614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22</a:t>
            </a:fld>
            <a:endParaRPr lang="en-US" dirty="0"/>
          </a:p>
        </p:txBody>
      </p:sp>
    </p:spTree>
    <p:extLst>
      <p:ext uri="{BB962C8B-B14F-4D97-AF65-F5344CB8AC3E}">
        <p14:creationId xmlns:p14="http://schemas.microsoft.com/office/powerpoint/2010/main" val="20359984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23</a:t>
            </a:fld>
            <a:endParaRPr lang="en-US" dirty="0"/>
          </a:p>
        </p:txBody>
      </p:sp>
    </p:spTree>
    <p:extLst>
      <p:ext uri="{BB962C8B-B14F-4D97-AF65-F5344CB8AC3E}">
        <p14:creationId xmlns:p14="http://schemas.microsoft.com/office/powerpoint/2010/main" val="3844874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24</a:t>
            </a:fld>
            <a:endParaRPr lang="en-US" dirty="0"/>
          </a:p>
        </p:txBody>
      </p:sp>
    </p:spTree>
    <p:extLst>
      <p:ext uri="{BB962C8B-B14F-4D97-AF65-F5344CB8AC3E}">
        <p14:creationId xmlns:p14="http://schemas.microsoft.com/office/powerpoint/2010/main" val="792264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4CFD207A-07DF-40AD-A916-9872E089CE7A}" type="slidenum">
              <a:rPr lang="en-US" smtClean="0"/>
              <a:t>25</a:t>
            </a:fld>
            <a:endParaRPr lang="en-US" dirty="0"/>
          </a:p>
        </p:txBody>
      </p:sp>
    </p:spTree>
    <p:extLst>
      <p:ext uri="{BB962C8B-B14F-4D97-AF65-F5344CB8AC3E}">
        <p14:creationId xmlns:p14="http://schemas.microsoft.com/office/powerpoint/2010/main" val="22432928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26</a:t>
            </a:fld>
            <a:endParaRPr lang="en-US" dirty="0"/>
          </a:p>
        </p:txBody>
      </p:sp>
    </p:spTree>
    <p:extLst>
      <p:ext uri="{BB962C8B-B14F-4D97-AF65-F5344CB8AC3E}">
        <p14:creationId xmlns:p14="http://schemas.microsoft.com/office/powerpoint/2010/main" val="26596344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27</a:t>
            </a:fld>
            <a:endParaRPr lang="en-US" dirty="0"/>
          </a:p>
        </p:txBody>
      </p:sp>
    </p:spTree>
    <p:extLst>
      <p:ext uri="{BB962C8B-B14F-4D97-AF65-F5344CB8AC3E}">
        <p14:creationId xmlns:p14="http://schemas.microsoft.com/office/powerpoint/2010/main" val="11042822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CFD207A-07DF-40AD-A916-9872E089CE7A}" type="slidenum">
              <a:rPr lang="en-US" smtClean="0"/>
              <a:t>28</a:t>
            </a:fld>
            <a:endParaRPr lang="en-US" dirty="0"/>
          </a:p>
        </p:txBody>
      </p:sp>
    </p:spTree>
    <p:extLst>
      <p:ext uri="{BB962C8B-B14F-4D97-AF65-F5344CB8AC3E}">
        <p14:creationId xmlns:p14="http://schemas.microsoft.com/office/powerpoint/2010/main" val="6534256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4CFD207A-07DF-40AD-A916-9872E089CE7A}" type="slidenum">
              <a:rPr lang="en-US" smtClean="0"/>
              <a:t>29</a:t>
            </a:fld>
            <a:endParaRPr lang="en-US" dirty="0"/>
          </a:p>
        </p:txBody>
      </p:sp>
    </p:spTree>
    <p:extLst>
      <p:ext uri="{BB962C8B-B14F-4D97-AF65-F5344CB8AC3E}">
        <p14:creationId xmlns:p14="http://schemas.microsoft.com/office/powerpoint/2010/main" val="379992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3</a:t>
            </a:fld>
            <a:endParaRPr lang="en-US" dirty="0"/>
          </a:p>
        </p:txBody>
      </p:sp>
    </p:spTree>
    <p:extLst>
      <p:ext uri="{BB962C8B-B14F-4D97-AF65-F5344CB8AC3E}">
        <p14:creationId xmlns:p14="http://schemas.microsoft.com/office/powerpoint/2010/main" val="12520463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30</a:t>
            </a:fld>
            <a:endParaRPr lang="en-US" dirty="0"/>
          </a:p>
        </p:txBody>
      </p:sp>
    </p:spTree>
    <p:extLst>
      <p:ext uri="{BB962C8B-B14F-4D97-AF65-F5344CB8AC3E}">
        <p14:creationId xmlns:p14="http://schemas.microsoft.com/office/powerpoint/2010/main" val="24444788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31</a:t>
            </a:fld>
            <a:endParaRPr lang="en-US" dirty="0"/>
          </a:p>
        </p:txBody>
      </p:sp>
    </p:spTree>
    <p:extLst>
      <p:ext uri="{BB962C8B-B14F-4D97-AF65-F5344CB8AC3E}">
        <p14:creationId xmlns:p14="http://schemas.microsoft.com/office/powerpoint/2010/main" val="16456006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32</a:t>
            </a:fld>
            <a:endParaRPr lang="en-US" dirty="0"/>
          </a:p>
        </p:txBody>
      </p:sp>
    </p:spTree>
    <p:extLst>
      <p:ext uri="{BB962C8B-B14F-4D97-AF65-F5344CB8AC3E}">
        <p14:creationId xmlns:p14="http://schemas.microsoft.com/office/powerpoint/2010/main" val="30724518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33</a:t>
            </a:fld>
            <a:endParaRPr lang="en-US" dirty="0"/>
          </a:p>
        </p:txBody>
      </p:sp>
    </p:spTree>
    <p:extLst>
      <p:ext uri="{BB962C8B-B14F-4D97-AF65-F5344CB8AC3E}">
        <p14:creationId xmlns:p14="http://schemas.microsoft.com/office/powerpoint/2010/main" val="24362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34</a:t>
            </a:fld>
            <a:endParaRPr lang="en-US" dirty="0"/>
          </a:p>
        </p:txBody>
      </p:sp>
    </p:spTree>
    <p:extLst>
      <p:ext uri="{BB962C8B-B14F-4D97-AF65-F5344CB8AC3E}">
        <p14:creationId xmlns:p14="http://schemas.microsoft.com/office/powerpoint/2010/main" val="25138304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35</a:t>
            </a:fld>
            <a:endParaRPr lang="en-US" dirty="0"/>
          </a:p>
        </p:txBody>
      </p:sp>
    </p:spTree>
    <p:extLst>
      <p:ext uri="{BB962C8B-B14F-4D97-AF65-F5344CB8AC3E}">
        <p14:creationId xmlns:p14="http://schemas.microsoft.com/office/powerpoint/2010/main" val="34137157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36</a:t>
            </a:fld>
            <a:endParaRPr lang="en-US" dirty="0"/>
          </a:p>
        </p:txBody>
      </p:sp>
    </p:spTree>
    <p:extLst>
      <p:ext uri="{BB962C8B-B14F-4D97-AF65-F5344CB8AC3E}">
        <p14:creationId xmlns:p14="http://schemas.microsoft.com/office/powerpoint/2010/main" val="468512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CFD207A-07DF-40AD-A916-9872E089CE7A}" type="slidenum">
              <a:rPr lang="en-US" smtClean="0"/>
              <a:t>37</a:t>
            </a:fld>
            <a:endParaRPr lang="en-US" dirty="0"/>
          </a:p>
        </p:txBody>
      </p:sp>
    </p:spTree>
    <p:extLst>
      <p:ext uri="{BB962C8B-B14F-4D97-AF65-F5344CB8AC3E}">
        <p14:creationId xmlns:p14="http://schemas.microsoft.com/office/powerpoint/2010/main" val="1179873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Tree>
    <p:extLst>
      <p:ext uri="{BB962C8B-B14F-4D97-AF65-F5344CB8AC3E}">
        <p14:creationId xmlns:p14="http://schemas.microsoft.com/office/powerpoint/2010/main" val="1455130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CA" b="0" dirty="0" smtClean="0"/>
          </a:p>
        </p:txBody>
      </p:sp>
      <p:sp>
        <p:nvSpPr>
          <p:cNvPr id="4" name="Slide Number Placeholder 3"/>
          <p:cNvSpPr>
            <a:spLocks noGrp="1"/>
          </p:cNvSpPr>
          <p:nvPr>
            <p:ph type="sldNum" sz="quarter" idx="10"/>
          </p:nvPr>
        </p:nvSpPr>
        <p:spPr/>
        <p:txBody>
          <a:bodyPr/>
          <a:lstStyle/>
          <a:p>
            <a:fld id="{13F0F35F-DD44-4607-AEC1-49D7A4BC4066}" type="slidenum">
              <a:rPr lang="en-US" smtClean="0"/>
              <a:pPr/>
              <a:t>5</a:t>
            </a:fld>
            <a:endParaRPr lang="en-US" dirty="0"/>
          </a:p>
        </p:txBody>
      </p:sp>
    </p:spTree>
    <p:extLst>
      <p:ext uri="{BB962C8B-B14F-4D97-AF65-F5344CB8AC3E}">
        <p14:creationId xmlns:p14="http://schemas.microsoft.com/office/powerpoint/2010/main" val="1178114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6</a:t>
            </a:fld>
            <a:endParaRPr lang="en-US" dirty="0"/>
          </a:p>
        </p:txBody>
      </p:sp>
    </p:spTree>
    <p:extLst>
      <p:ext uri="{BB962C8B-B14F-4D97-AF65-F5344CB8AC3E}">
        <p14:creationId xmlns:p14="http://schemas.microsoft.com/office/powerpoint/2010/main" val="2420087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7</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21821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8</a:t>
            </a:fld>
            <a:endParaRPr lang="en-US" dirty="0"/>
          </a:p>
        </p:txBody>
      </p:sp>
    </p:spTree>
    <p:extLst>
      <p:ext uri="{BB962C8B-B14F-4D97-AF65-F5344CB8AC3E}">
        <p14:creationId xmlns:p14="http://schemas.microsoft.com/office/powerpoint/2010/main" val="38051060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FD207A-07DF-40AD-A916-9872E089CE7A}" type="slidenum">
              <a:rPr lang="en-US" smtClean="0"/>
              <a:t>9</a:t>
            </a:fld>
            <a:endParaRPr lang="en-US" dirty="0"/>
          </a:p>
        </p:txBody>
      </p:sp>
    </p:spTree>
    <p:extLst>
      <p:ext uri="{BB962C8B-B14F-4D97-AF65-F5344CB8AC3E}">
        <p14:creationId xmlns:p14="http://schemas.microsoft.com/office/powerpoint/2010/main" val="15930547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3271" y="5132437"/>
            <a:ext cx="8579886"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1"/>
          <p:cNvSpPr>
            <a:spLocks noGrp="1"/>
          </p:cNvSpPr>
          <p:nvPr>
            <p:ph type="ctrTitle" hasCustomPrompt="1"/>
          </p:nvPr>
        </p:nvSpPr>
        <p:spPr>
          <a:xfrm>
            <a:off x="193271" y="2415641"/>
            <a:ext cx="8579886" cy="2603307"/>
          </a:xfrm>
          <a:prstGeom prst="rect">
            <a:avLst/>
          </a:prstGeom>
          <a:solidFill>
            <a:srgbClr val="7FBA00"/>
          </a:solidFill>
          <a:effectLst/>
        </p:spPr>
        <p:txBody>
          <a:bodyPr vert="horz" lIns="137160" tIns="137160" rIns="91409" bIns="137160" rtlCol="0" anchor="b" anchorCtr="0">
            <a:noAutofit/>
          </a:bodyPr>
          <a:lstStyle>
            <a:lvl1pPr>
              <a:defRPr lang="en-US" sz="4800" kern="0" dirty="0">
                <a:ln w="3175">
                  <a:noFill/>
                </a:ln>
                <a:gradFill flip="none" rotWithShape="1">
                  <a:gsLst>
                    <a:gs pos="4583">
                      <a:srgbClr val="FFFFFF"/>
                    </a:gs>
                    <a:gs pos="100000">
                      <a:srgbClr val="FFFFFF"/>
                    </a:gs>
                  </a:gsLst>
                  <a:lin ang="5400000" scaled="0"/>
                  <a:tileRect/>
                </a:gradFill>
              </a:defRPr>
            </a:lvl1pPr>
          </a:lstStyle>
          <a:p>
            <a:pPr lvl="0"/>
            <a:r>
              <a:rPr lang="en-US" dirty="0" smtClean="0"/>
              <a:t>Course title style</a:t>
            </a:r>
            <a:endParaRPr lang="en-US" dirty="0"/>
          </a:p>
        </p:txBody>
      </p:sp>
      <p:sp>
        <p:nvSpPr>
          <p:cNvPr id="8" name="top right small rectangle"/>
          <p:cNvSpPr/>
          <p:nvPr userDrawn="1"/>
        </p:nvSpPr>
        <p:spPr bwMode="auto">
          <a:xfrm>
            <a:off x="8902492" y="2418735"/>
            <a:ext cx="3087947"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37160" tIns="137160" rIns="137160" bIns="137160" numCol="1" rtlCol="0" anchor="b" anchorCtr="0" compatLnSpc="1">
            <a:prstTxWarp prst="textNoShape">
              <a:avLst/>
            </a:prstTxWarp>
          </a:bodyPr>
          <a:lstStyle/>
          <a:p>
            <a:pPr defTabSz="913788" fontAlgn="base">
              <a:spcBef>
                <a:spcPct val="0"/>
              </a:spcBef>
              <a:spcAft>
                <a:spcPct val="0"/>
              </a:spcAft>
            </a:pPr>
            <a:endParaRPr lang="en-US" sz="20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0731799" y="4630992"/>
            <a:ext cx="1131688"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3271" y="164177"/>
            <a:ext cx="2084416" cy="833766"/>
          </a:xfrm>
          <a:prstGeom prst="rect">
            <a:avLst/>
          </a:prstGeom>
        </p:spPr>
      </p:pic>
    </p:spTree>
    <p:extLst>
      <p:ext uri="{BB962C8B-B14F-4D97-AF65-F5344CB8AC3E}">
        <p14:creationId xmlns:p14="http://schemas.microsoft.com/office/powerpoint/2010/main" val="942519667"/>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8738733" y="2685050"/>
            <a:ext cx="2241224" cy="2355337"/>
          </a:xfrm>
          <a:prstGeom prst="rect">
            <a:avLst/>
          </a:prstGeom>
        </p:spPr>
        <p:txBody>
          <a:bodyPr vert="horz" lIns="91409" tIns="45705" rIns="91409" bIns="45705"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t>Click to edit Master subtitle style</a:t>
            </a:r>
            <a:endParaRPr lang="en-US" dirty="0"/>
          </a:p>
        </p:txBody>
      </p:sp>
      <p:sp>
        <p:nvSpPr>
          <p:cNvPr id="13" name="Title 1"/>
          <p:cNvSpPr txBox="1">
            <a:spLocks/>
          </p:cNvSpPr>
          <p:nvPr userDrawn="1"/>
        </p:nvSpPr>
        <p:spPr>
          <a:xfrm>
            <a:off x="193271" y="3376350"/>
            <a:ext cx="8409867" cy="1692617"/>
          </a:xfrm>
          <a:prstGeom prst="rect">
            <a:avLst/>
          </a:prstGeom>
          <a:solidFill>
            <a:srgbClr val="82BF36"/>
          </a:solidFill>
          <a:effectLst/>
        </p:spPr>
        <p:txBody>
          <a:bodyPr vert="horz" lIns="137160" tIns="137160" rIns="91409" bIns="13716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lang="en-US" sz="4000" dirty="0"/>
          </a:p>
        </p:txBody>
      </p:sp>
      <p:sp>
        <p:nvSpPr>
          <p:cNvPr id="14" name="top right small rectangle"/>
          <p:cNvSpPr/>
          <p:nvPr userDrawn="1"/>
        </p:nvSpPr>
        <p:spPr bwMode="auto">
          <a:xfrm>
            <a:off x="8682790" y="3374967"/>
            <a:ext cx="3257419"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11181757" y="4821401"/>
            <a:ext cx="740346" cy="218986"/>
          </a:xfrm>
          <a:prstGeom prst="rect">
            <a:avLst/>
          </a:prstGeom>
        </p:spPr>
      </p:pic>
      <p:sp>
        <p:nvSpPr>
          <p:cNvPr id="16" name="Text Placeholder 10"/>
          <p:cNvSpPr>
            <a:spLocks noGrp="1"/>
          </p:cNvSpPr>
          <p:nvPr>
            <p:ph type="body" sz="quarter" idx="10" hasCustomPrompt="1"/>
          </p:nvPr>
        </p:nvSpPr>
        <p:spPr>
          <a:xfrm>
            <a:off x="292101" y="3466407"/>
            <a:ext cx="8215796" cy="1485524"/>
          </a:xfrm>
          <a:prstGeom prst="rect">
            <a:avLst/>
          </a:prstGeom>
        </p:spPr>
        <p:txBody>
          <a:bodyPr anchor="b" anchorCtr="0">
            <a:normAutofit/>
          </a:bodyPr>
          <a:lstStyle>
            <a:lvl1pPr marL="0" indent="0">
              <a:buNone/>
              <a:defRPr sz="3600" b="0" baseline="0">
                <a:solidFill>
                  <a:schemeClr val="bg1"/>
                </a:solidFill>
                <a:latin typeface="Segoe UI Light" panose="020B0502040204020203" pitchFamily="34" charset="0"/>
                <a:cs typeface="Segoe UI Light" panose="020B0502040204020203" pitchFamily="34" charset="0"/>
              </a:defRPr>
            </a:lvl1pPr>
          </a:lstStyle>
          <a:p>
            <a:pPr lvl="0"/>
            <a:r>
              <a:rPr lang="en-US" dirty="0" smtClean="0"/>
              <a:t>Module or Section transition style</a:t>
            </a:r>
          </a:p>
        </p:txBody>
      </p:sp>
      <p:sp>
        <p:nvSpPr>
          <p:cNvPr id="11" name="Subtitle 2"/>
          <p:cNvSpPr>
            <a:spLocks noGrp="1"/>
          </p:cNvSpPr>
          <p:nvPr>
            <p:ph type="subTitle" idx="1"/>
          </p:nvPr>
        </p:nvSpPr>
        <p:spPr>
          <a:xfrm>
            <a:off x="193271" y="5132437"/>
            <a:ext cx="8409867" cy="1460779"/>
          </a:xfrm>
          <a:prstGeom prst="rect">
            <a:avLst/>
          </a:prstGeom>
        </p:spPr>
        <p:txBody>
          <a:bodyPr lIns="137160" tIns="137160" rIns="137160" bIns="137160" anchor="b" anchorCtr="0">
            <a:normAutofit/>
          </a:bodyPr>
          <a:lstStyle>
            <a:lvl1pPr marL="0" indent="0" algn="l" defTabSz="914052" rtl="0" eaLnBrk="1" latinLnBrk="0" hangingPunct="1">
              <a:lnSpc>
                <a:spcPct val="100000"/>
              </a:lnSpc>
              <a:spcBef>
                <a:spcPts val="0"/>
              </a:spcBef>
              <a:buSzPct val="90000"/>
              <a:buFont typeface="Arial" pitchFamily="34" charset="0"/>
              <a:buNone/>
              <a:defRPr lang="en-US" sz="24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457044" indent="0" algn="ctr">
              <a:buNone/>
              <a:defRPr>
                <a:solidFill>
                  <a:schemeClr val="tx1">
                    <a:tint val="75000"/>
                  </a:schemeClr>
                </a:solidFill>
              </a:defRPr>
            </a:lvl2pPr>
            <a:lvl3pPr marL="914088" indent="0" algn="ctr">
              <a:buNone/>
              <a:defRPr>
                <a:solidFill>
                  <a:schemeClr val="tx1">
                    <a:tint val="75000"/>
                  </a:schemeClr>
                </a:solidFill>
              </a:defRPr>
            </a:lvl3pPr>
            <a:lvl4pPr marL="1371133" indent="0" algn="ctr">
              <a:buNone/>
              <a:defRPr>
                <a:solidFill>
                  <a:schemeClr val="tx1">
                    <a:tint val="75000"/>
                  </a:schemeClr>
                </a:solidFill>
              </a:defRPr>
            </a:lvl4pPr>
            <a:lvl5pPr marL="1828178" indent="0" algn="ctr">
              <a:buNone/>
              <a:defRPr>
                <a:solidFill>
                  <a:schemeClr val="tx1">
                    <a:tint val="75000"/>
                  </a:schemeClr>
                </a:solidFill>
              </a:defRPr>
            </a:lvl5pPr>
            <a:lvl6pPr marL="2285222" indent="0" algn="ctr">
              <a:buNone/>
              <a:defRPr>
                <a:solidFill>
                  <a:schemeClr val="tx1">
                    <a:tint val="75000"/>
                  </a:schemeClr>
                </a:solidFill>
              </a:defRPr>
            </a:lvl6pPr>
            <a:lvl7pPr marL="2742267" indent="0" algn="ctr">
              <a:buNone/>
              <a:defRPr>
                <a:solidFill>
                  <a:schemeClr val="tx1">
                    <a:tint val="75000"/>
                  </a:schemeClr>
                </a:solidFill>
              </a:defRPr>
            </a:lvl7pPr>
            <a:lvl8pPr marL="3199311" indent="0" algn="ctr">
              <a:buNone/>
              <a:defRPr>
                <a:solidFill>
                  <a:schemeClr val="tx1">
                    <a:tint val="75000"/>
                  </a:schemeClr>
                </a:solidFill>
              </a:defRPr>
            </a:lvl8pPr>
            <a:lvl9pPr marL="3656358" indent="0" algn="ctr">
              <a:buNone/>
              <a:defRPr>
                <a:solidFill>
                  <a:schemeClr val="tx1">
                    <a:tint val="75000"/>
                  </a:schemeClr>
                </a:solidFill>
              </a:defRPr>
            </a:lvl9pPr>
          </a:lstStyle>
          <a:p>
            <a:r>
              <a:rPr lang="en-US" dirty="0" smtClean="0"/>
              <a:t>Click to edit Master subtitle style</a:t>
            </a:r>
            <a:endParaRPr lang="en-US" dirty="0"/>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3271" y="164177"/>
            <a:ext cx="2084416" cy="833766"/>
          </a:xfrm>
          <a:prstGeom prst="rect">
            <a:avLst/>
          </a:prstGeom>
        </p:spPr>
      </p:pic>
    </p:spTree>
    <p:extLst>
      <p:ext uri="{BB962C8B-B14F-4D97-AF65-F5344CB8AC3E}">
        <p14:creationId xmlns:p14="http://schemas.microsoft.com/office/powerpoint/2010/main" val="1652591824"/>
      </p:ext>
    </p:extLst>
  </p:cSld>
  <p:clrMapOvr>
    <a:masterClrMapping/>
  </p:clrMapOvr>
  <p:timing>
    <p:tnLst>
      <p:par>
        <p:cTn id="1" dur="indefinite" restart="never" nodeType="tmRoot"/>
      </p:par>
    </p:tnLst>
  </p:timing>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15744" y="4771506"/>
            <a:ext cx="10487627"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smtClean="0"/>
              <a:t>{Sample Code Location e.g., Codeshow.codeplex.com} </a:t>
            </a:r>
          </a:p>
          <a:p>
            <a:r>
              <a:rPr lang="en-US" dirty="0" smtClean="0"/>
              <a:t>(</a:t>
            </a:r>
            <a:r>
              <a:rPr lang="en-US" dirty="0" err="1" smtClean="0"/>
              <a:t>dEMO</a:t>
            </a:r>
            <a:r>
              <a:rPr lang="en-US" dirty="0" smtClean="0"/>
              <a:t> NAME)</a:t>
            </a:r>
            <a:endParaRPr lang="en-US" dirty="0"/>
          </a:p>
        </p:txBody>
      </p:sp>
      <p:sp>
        <p:nvSpPr>
          <p:cNvPr id="10" name="Text Placeholder 9"/>
          <p:cNvSpPr>
            <a:spLocks noGrp="1"/>
          </p:cNvSpPr>
          <p:nvPr>
            <p:ph type="body" sz="quarter" idx="10" hasCustomPrompt="1"/>
          </p:nvPr>
        </p:nvSpPr>
        <p:spPr>
          <a:xfrm>
            <a:off x="415745" y="3117273"/>
            <a:ext cx="10723468"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smtClean="0"/>
              <a:t>demo</a:t>
            </a:r>
            <a:endParaRPr lang="en-US" dirty="0"/>
          </a:p>
        </p:txBody>
      </p:sp>
    </p:spTree>
    <p:extLst>
      <p:ext uri="{BB962C8B-B14F-4D97-AF65-F5344CB8AC3E}">
        <p14:creationId xmlns:p14="http://schemas.microsoft.com/office/powerpoint/2010/main" val="3527557315"/>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MO Layout">
    <p:spTree>
      <p:nvGrpSpPr>
        <p:cNvPr id="1" name=""/>
        <p:cNvGrpSpPr/>
        <p:nvPr/>
      </p:nvGrpSpPr>
      <p:grpSpPr>
        <a:xfrm>
          <a:off x="0" y="0"/>
          <a:ext cx="0" cy="0"/>
          <a:chOff x="0" y="0"/>
          <a:chExt cx="0" cy="0"/>
        </a:xfrm>
      </p:grpSpPr>
      <p:sp>
        <p:nvSpPr>
          <p:cNvPr id="3" name="Title Placeholder 9"/>
          <p:cNvSpPr>
            <a:spLocks noGrp="1"/>
          </p:cNvSpPr>
          <p:nvPr>
            <p:ph type="title"/>
          </p:nvPr>
        </p:nvSpPr>
        <p:spPr>
          <a:xfrm>
            <a:off x="608171" y="4468764"/>
            <a:ext cx="11432977" cy="1676400"/>
          </a:xfrm>
          <a:prstGeom prst="rect">
            <a:avLst/>
          </a:prstGeom>
        </p:spPr>
        <p:txBody>
          <a:bodyPr vert="horz" lIns="91409" tIns="45705" rIns="91409" bIns="45705" rtlCol="0" anchor="t" anchorCtr="0">
            <a:normAutofit/>
          </a:bodyPr>
          <a:lstStyle>
            <a:lvl1pPr>
              <a:defRPr sz="3600"/>
            </a:lvl1pPr>
          </a:lstStyle>
          <a:p>
            <a:r>
              <a:rPr lang="en-US" dirty="0" smtClean="0"/>
              <a:t>Click to edit Master title style</a:t>
            </a:r>
            <a:endParaRPr lang="en-US" dirty="0"/>
          </a:p>
        </p:txBody>
      </p:sp>
      <p:sp>
        <p:nvSpPr>
          <p:cNvPr id="2" name="TextBox 1"/>
          <p:cNvSpPr txBox="1"/>
          <p:nvPr userDrawn="1"/>
        </p:nvSpPr>
        <p:spPr>
          <a:xfrm>
            <a:off x="608171" y="3087325"/>
            <a:ext cx="11356757" cy="1107996"/>
          </a:xfrm>
          <a:prstGeom prst="rect">
            <a:avLst/>
          </a:prstGeom>
          <a:noFill/>
        </p:spPr>
        <p:txBody>
          <a:bodyPr wrap="square" rtlCol="0">
            <a:spAutoFit/>
          </a:bodyPr>
          <a:lstStyle/>
          <a:p>
            <a:pPr defTabSz="914088"/>
            <a:r>
              <a:rPr lang="en-US" sz="6600" dirty="0">
                <a:solidFill>
                  <a:prstClr val="black"/>
                </a:solidFill>
                <a:latin typeface="Segoe UI Light" pitchFamily="34" charset="0"/>
                <a:ea typeface="Segoe UI" pitchFamily="34" charset="0"/>
                <a:cs typeface="Segoe UI" pitchFamily="34" charset="0"/>
              </a:rPr>
              <a:t>DEMO</a:t>
            </a:r>
          </a:p>
        </p:txBody>
      </p:sp>
      <p:cxnSp>
        <p:nvCxnSpPr>
          <p:cNvPr id="6" name="Straight Connector 5"/>
          <p:cNvCxnSpPr/>
          <p:nvPr userDrawn="1"/>
        </p:nvCxnSpPr>
        <p:spPr>
          <a:xfrm>
            <a:off x="608171" y="4077925"/>
            <a:ext cx="11356757" cy="0"/>
          </a:xfrm>
          <a:prstGeom prst="line">
            <a:avLst/>
          </a:prstGeom>
          <a:ln>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1450" y="177800"/>
            <a:ext cx="2857500" cy="1143000"/>
          </a:xfrm>
          <a:prstGeom prst="rect">
            <a:avLst/>
          </a:prstGeom>
        </p:spPr>
      </p:pic>
    </p:spTree>
    <p:extLst>
      <p:ext uri="{BB962C8B-B14F-4D97-AF65-F5344CB8AC3E}">
        <p14:creationId xmlns:p14="http://schemas.microsoft.com/office/powerpoint/2010/main" val="38232600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p:spPr>
        <p:txBody>
          <a:bodyPr/>
          <a:lstStyle>
            <a:lvl1pPr>
              <a:spcBef>
                <a:spcPts val="1400"/>
              </a:spcBef>
              <a:defRPr b="0"/>
            </a:lvl1pPr>
            <a:lvl2pPr>
              <a:defRPr>
                <a:solidFill>
                  <a:schemeClr val="tx1">
                    <a:lumMod val="75000"/>
                    <a:lumOff val="2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6077458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Title 2"/>
          <p:cNvSpPr>
            <a:spLocks noGrp="1"/>
          </p:cNvSpPr>
          <p:nvPr>
            <p:ph type="title"/>
          </p:nvPr>
        </p:nvSpPr>
        <p:spPr>
          <a:solidFill>
            <a:schemeClr val="accent5"/>
          </a:solidFill>
        </p:spPr>
        <p:txBody>
          <a:bodyPr/>
          <a:lstStyle/>
          <a:p>
            <a:r>
              <a:rPr lang="en-US" dirty="0" smtClean="0"/>
              <a:t>Click to edit Master title style</a:t>
            </a:r>
            <a:endParaRPr lang="en-US" dirty="0"/>
          </a:p>
        </p:txBody>
      </p:sp>
      <p:sp>
        <p:nvSpPr>
          <p:cNvPr id="6" name="Content Placeholder 5"/>
          <p:cNvSpPr>
            <a:spLocks noGrp="1"/>
          </p:cNvSpPr>
          <p:nvPr>
            <p:ph sz="quarter" idx="10"/>
          </p:nvPr>
        </p:nvSpPr>
        <p:spPr>
          <a:xfrm>
            <a:off x="379413" y="1388226"/>
            <a:ext cx="11525250" cy="5290388"/>
          </a:xfrm>
          <a:prstGeom prst="rect">
            <a:avLst/>
          </a:prstGeom>
          <a:solidFill>
            <a:schemeClr val="accent3"/>
          </a:solidFill>
        </p:spPr>
        <p:txBody>
          <a:bodyPr/>
          <a:lstStyle>
            <a:lvl1pPr>
              <a:spcBef>
                <a:spcPts val="1400"/>
              </a:spcBef>
              <a:defRPr b="0"/>
            </a:lvl1pPr>
            <a:lvl2pPr>
              <a:defRPr>
                <a:solidFill>
                  <a:schemeClr val="tx1">
                    <a:lumMod val="75000"/>
                    <a:lumOff val="25000"/>
                  </a:schemeClr>
                </a:solidFill>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321086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3"/>
          <p:cNvSpPr>
            <a:spLocks noGrp="1"/>
          </p:cNvSpPr>
          <p:nvPr>
            <p:ph sz="half" idx="2"/>
          </p:nvPr>
        </p:nvSpPr>
        <p:spPr>
          <a:xfrm>
            <a:off x="379511" y="1371601"/>
            <a:ext cx="5616915"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5"/>
          <p:cNvSpPr>
            <a:spLocks noGrp="1"/>
          </p:cNvSpPr>
          <p:nvPr>
            <p:ph sz="quarter" idx="4"/>
          </p:nvPr>
        </p:nvSpPr>
        <p:spPr>
          <a:xfrm>
            <a:off x="6275742" y="1371601"/>
            <a:ext cx="5619121" cy="4953001"/>
          </a:xfrm>
          <a:prstGeom prst="rect">
            <a:avLst/>
          </a:prstGeom>
        </p:spPr>
        <p:txBody>
          <a:bodyPr>
            <a:normAutofit/>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946145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511" y="1330656"/>
            <a:ext cx="5616915" cy="639762"/>
          </a:xfrm>
          <a:prstGeom prst="rect">
            <a:avLst/>
          </a:prstGeom>
          <a:solidFill>
            <a:srgbClr val="86C400"/>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511" y="1981200"/>
            <a:ext cx="5616915"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345807" y="1330656"/>
            <a:ext cx="5619121" cy="639762"/>
          </a:xfrm>
          <a:prstGeom prst="rect">
            <a:avLst/>
          </a:prstGeom>
          <a:solidFill>
            <a:srgbClr val="1F497D"/>
          </a:solidFill>
        </p:spPr>
        <p:txBody>
          <a:bodyPr anchor="b">
            <a:normAutofit/>
          </a:bodyPr>
          <a:lstStyle>
            <a:lvl1pPr marL="0" indent="0">
              <a:buNone/>
              <a:defRPr sz="3200" b="1">
                <a:solidFill>
                  <a:schemeClr val="bg1"/>
                </a:solidFill>
                <a:effectLst/>
              </a:defRPr>
            </a:lvl1pPr>
            <a:lvl2pPr marL="457044" indent="0">
              <a:buNone/>
              <a:defRPr sz="2000" b="1"/>
            </a:lvl2pPr>
            <a:lvl3pPr marL="914088" indent="0">
              <a:buNone/>
              <a:defRPr sz="1800" b="1"/>
            </a:lvl3pPr>
            <a:lvl4pPr marL="1371133" indent="0">
              <a:buNone/>
              <a:defRPr sz="1600" b="1"/>
            </a:lvl4pPr>
            <a:lvl5pPr marL="1828178" indent="0">
              <a:buNone/>
              <a:defRPr sz="1600" b="1"/>
            </a:lvl5pPr>
            <a:lvl6pPr marL="2285222" indent="0">
              <a:buNone/>
              <a:defRPr sz="1600" b="1"/>
            </a:lvl6pPr>
            <a:lvl7pPr marL="2742267" indent="0">
              <a:buNone/>
              <a:defRPr sz="1600" b="1"/>
            </a:lvl7pPr>
            <a:lvl8pPr marL="3199311" indent="0">
              <a:buNone/>
              <a:defRPr sz="1600" b="1"/>
            </a:lvl8pPr>
            <a:lvl9pPr marL="3656358"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345807" y="1981200"/>
            <a:ext cx="5619121" cy="4648200"/>
          </a:xfrm>
          <a:prstGeom prst="rect">
            <a:avLst/>
          </a:prstGeom>
        </p:spPr>
        <p:txBody>
          <a:bodyPr/>
          <a:lstStyle>
            <a:lvl1pPr>
              <a:defRPr sz="2800"/>
            </a:lvl1pPr>
            <a:lvl2pPr>
              <a:defRPr sz="24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690216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78398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54126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Blank Color 1 Layout">
    <p:spTree>
      <p:nvGrpSpPr>
        <p:cNvPr id="1" name=""/>
        <p:cNvGrpSpPr/>
        <p:nvPr/>
      </p:nvGrpSpPr>
      <p:grpSpPr>
        <a:xfrm>
          <a:off x="0" y="0"/>
          <a:ext cx="0" cy="0"/>
          <a:chOff x="0" y="0"/>
          <a:chExt cx="0" cy="0"/>
        </a:xfrm>
      </p:grpSpPr>
      <p:sp>
        <p:nvSpPr>
          <p:cNvPr id="6" name="top right small rectangle"/>
          <p:cNvSpPr/>
          <p:nvPr userDrawn="1"/>
        </p:nvSpPr>
        <p:spPr bwMode="auto">
          <a:xfrm>
            <a:off x="0" y="0"/>
            <a:ext cx="12192000" cy="6858000"/>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04" tIns="45703" rIns="91404" bIns="45703" numCol="1" rtlCol="0" anchor="ctr" anchorCtr="0" compatLnSpc="1">
            <a:prstTxWarp prst="textNoShape">
              <a:avLst/>
            </a:prstTxWarp>
          </a:bodyPr>
          <a:lstStyle/>
          <a:p>
            <a:pPr algn="ctr" defTabSz="913788" fontAlgn="base">
              <a:spcBef>
                <a:spcPct val="0"/>
              </a:spcBef>
              <a:spcAft>
                <a:spcPct val="0"/>
              </a:spcAft>
            </a:pPr>
            <a:endParaRPr lang="en-US" sz="2200" dirty="0">
              <a:gradFill>
                <a:gsLst>
                  <a:gs pos="0">
                    <a:srgbClr val="FFFFFF"/>
                  </a:gs>
                  <a:gs pos="100000">
                    <a:srgbClr val="FFFFFF"/>
                  </a:gs>
                </a:gsLst>
                <a:lin ang="5400000" scaled="0"/>
              </a:gradFill>
            </a:endParaRPr>
          </a:p>
        </p:txBody>
      </p:sp>
      <p:sp>
        <p:nvSpPr>
          <p:cNvPr id="11" name="Rectangle 2"/>
          <p:cNvSpPr>
            <a:spLocks noChangeArrowheads="1"/>
          </p:cNvSpPr>
          <p:nvPr userDrawn="1"/>
        </p:nvSpPr>
        <p:spPr bwMode="auto">
          <a:xfrm>
            <a:off x="530087" y="5960743"/>
            <a:ext cx="11078818" cy="738664"/>
          </a:xfrm>
          <a:prstGeom prst="rect">
            <a:avLst/>
          </a:prstGeom>
          <a:noFill/>
          <a:ln w="9525">
            <a:noFill/>
            <a:miter lim="800000"/>
            <a:headEnd/>
            <a:tailEnd/>
          </a:ln>
        </p:spPr>
        <p:txBody>
          <a:bodyPr wrap="square">
            <a:spAutoFit/>
          </a:bodyPr>
          <a:lstStyle/>
          <a:p>
            <a:pPr marL="0" lvl="1" defTabSz="914088">
              <a:defRPr/>
            </a:pPr>
            <a:r>
              <a:rPr lang="en-US" sz="1050" dirty="0">
                <a:solidFill>
                  <a:schemeClr val="bg1">
                    <a:lumMod val="85000"/>
                  </a:schemeClr>
                </a:solidFill>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19"/>
          <a:stretch/>
        </p:blipFill>
        <p:spPr>
          <a:xfrm>
            <a:off x="530087" y="2940117"/>
            <a:ext cx="5473148" cy="2229412"/>
          </a:xfrm>
          <a:prstGeom prst="rect">
            <a:avLst/>
          </a:prstGeom>
        </p:spPr>
      </p:pic>
    </p:spTree>
    <p:extLst>
      <p:ext uri="{BB962C8B-B14F-4D97-AF65-F5344CB8AC3E}">
        <p14:creationId xmlns:p14="http://schemas.microsoft.com/office/powerpoint/2010/main" val="2667837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Title Placeholder 9"/>
          <p:cNvSpPr>
            <a:spLocks noGrp="1"/>
          </p:cNvSpPr>
          <p:nvPr>
            <p:ph type="title"/>
          </p:nvPr>
        </p:nvSpPr>
        <p:spPr>
          <a:xfrm>
            <a:off x="379514" y="182215"/>
            <a:ext cx="11524432" cy="1063487"/>
          </a:xfrm>
          <a:prstGeom prst="rect">
            <a:avLst/>
          </a:prstGeom>
        </p:spPr>
        <p:txBody>
          <a:bodyPr vert="horz" lIns="91409" tIns="45705" rIns="91409" bIns="45705" rtlCol="0" anchor="t" anchorCtr="0">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1187839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3" r:id="rId3"/>
    <p:sldLayoutId id="2147483672" r:id="rId4"/>
    <p:sldLayoutId id="2147483664" r:id="rId5"/>
    <p:sldLayoutId id="2147483665" r:id="rId6"/>
    <p:sldLayoutId id="2147483666" r:id="rId7"/>
    <p:sldLayoutId id="2147483668" r:id="rId8"/>
    <p:sldLayoutId id="2147483669" r:id="rId9"/>
    <p:sldLayoutId id="2147483673" r:id="rId10"/>
    <p:sldLayoutId id="2147483674" r:id="rId11"/>
  </p:sldLayoutIdLst>
  <p:timing>
    <p:tnLst>
      <p:par>
        <p:cTn id="1" dur="indefinite" restart="never" nodeType="tmRoot"/>
      </p:par>
    </p:tnLst>
  </p:timing>
  <p:txStyles>
    <p:titleStyle>
      <a:lvl1pPr algn="l" defTabSz="914088" rtl="0" eaLnBrk="1" latinLnBrk="0" hangingPunct="1">
        <a:lnSpc>
          <a:spcPct val="80000"/>
        </a:lnSpc>
        <a:spcBef>
          <a:spcPct val="0"/>
        </a:spcBef>
        <a:buNone/>
        <a:defRPr sz="4400" kern="120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p:titleStyle>
    <p:bodyStyle>
      <a:lvl1pPr marL="342783" indent="-342783" algn="l" defTabSz="914088" rtl="0" eaLnBrk="1" latinLnBrk="0" hangingPunct="1">
        <a:spcBef>
          <a:spcPts val="1200"/>
        </a:spcBef>
        <a:buFont typeface="Arial" pitchFamily="34" charset="0"/>
        <a:buChar char="•"/>
        <a:defRPr sz="3200" b="1"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742698" indent="-285652" algn="l" defTabSz="914088" rtl="0" eaLnBrk="1" latinLnBrk="0" hangingPunct="1">
        <a:spcBef>
          <a:spcPts val="300"/>
        </a:spcBef>
        <a:spcAft>
          <a:spcPts val="300"/>
        </a:spcAft>
        <a:buFont typeface="Arial" pitchFamily="34" charset="0"/>
        <a:buChar char="–"/>
        <a:defRPr sz="28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algn="l" defTabSz="914088" rtl="0" eaLnBrk="1" latinLnBrk="0" hangingPunct="1">
        <a:spcBef>
          <a:spcPts val="200"/>
        </a:spcBef>
        <a:spcAft>
          <a:spcPts val="200"/>
        </a:spcAft>
        <a:buFont typeface="Arial" pitchFamily="34" charset="0"/>
        <a:buChar char="•"/>
        <a:defRPr sz="24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algn="l" defTabSz="914088" rtl="0" eaLnBrk="1" latinLnBrk="0" hangingPunct="1">
        <a:spcBef>
          <a:spcPct val="20000"/>
        </a:spcBef>
        <a:buFont typeface="Arial" pitchFamily="34" charset="0"/>
        <a:buChar char="»"/>
        <a:defRPr sz="2000" kern="0" baseline="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89"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33"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78" indent="-228522" algn="l" defTabSz="9140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088" rtl="0" eaLnBrk="1" latinLnBrk="0" hangingPunct="1">
        <a:defRPr sz="1800" kern="1200">
          <a:solidFill>
            <a:schemeClr val="tx1"/>
          </a:solidFill>
          <a:latin typeface="+mn-lt"/>
          <a:ea typeface="+mn-ea"/>
          <a:cs typeface="+mn-cs"/>
        </a:defRPr>
      </a:lvl1pPr>
      <a:lvl2pPr marL="457044" algn="l" defTabSz="914088" rtl="0" eaLnBrk="1" latinLnBrk="0" hangingPunct="1">
        <a:defRPr sz="1800" kern="1200">
          <a:solidFill>
            <a:schemeClr val="tx1"/>
          </a:solidFill>
          <a:latin typeface="+mn-lt"/>
          <a:ea typeface="+mn-ea"/>
          <a:cs typeface="+mn-cs"/>
        </a:defRPr>
      </a:lvl2pPr>
      <a:lvl3pPr marL="914088" algn="l" defTabSz="914088" rtl="0" eaLnBrk="1" latinLnBrk="0" hangingPunct="1">
        <a:defRPr sz="1800" kern="1200">
          <a:solidFill>
            <a:schemeClr val="tx1"/>
          </a:solidFill>
          <a:latin typeface="+mn-lt"/>
          <a:ea typeface="+mn-ea"/>
          <a:cs typeface="+mn-cs"/>
        </a:defRPr>
      </a:lvl3pPr>
      <a:lvl4pPr marL="1371133" algn="l" defTabSz="914088" rtl="0" eaLnBrk="1" latinLnBrk="0" hangingPunct="1">
        <a:defRPr sz="1800" kern="1200">
          <a:solidFill>
            <a:schemeClr val="tx1"/>
          </a:solidFill>
          <a:latin typeface="+mn-lt"/>
          <a:ea typeface="+mn-ea"/>
          <a:cs typeface="+mn-cs"/>
        </a:defRPr>
      </a:lvl4pPr>
      <a:lvl5pPr marL="1828178" algn="l" defTabSz="914088" rtl="0" eaLnBrk="1" latinLnBrk="0" hangingPunct="1">
        <a:defRPr sz="1800" kern="1200">
          <a:solidFill>
            <a:schemeClr val="tx1"/>
          </a:solidFill>
          <a:latin typeface="+mn-lt"/>
          <a:ea typeface="+mn-ea"/>
          <a:cs typeface="+mn-cs"/>
        </a:defRPr>
      </a:lvl5pPr>
      <a:lvl6pPr marL="2285222" algn="l" defTabSz="914088" rtl="0" eaLnBrk="1" latinLnBrk="0" hangingPunct="1">
        <a:defRPr sz="1800" kern="1200">
          <a:solidFill>
            <a:schemeClr val="tx1"/>
          </a:solidFill>
          <a:latin typeface="+mn-lt"/>
          <a:ea typeface="+mn-ea"/>
          <a:cs typeface="+mn-cs"/>
        </a:defRPr>
      </a:lvl6pPr>
      <a:lvl7pPr marL="2742267" algn="l" defTabSz="914088" rtl="0" eaLnBrk="1" latinLnBrk="0" hangingPunct="1">
        <a:defRPr sz="1800" kern="1200">
          <a:solidFill>
            <a:schemeClr val="tx1"/>
          </a:solidFill>
          <a:latin typeface="+mn-lt"/>
          <a:ea typeface="+mn-ea"/>
          <a:cs typeface="+mn-cs"/>
        </a:defRPr>
      </a:lvl7pPr>
      <a:lvl8pPr marL="3199311" algn="l" defTabSz="914088" rtl="0" eaLnBrk="1" latinLnBrk="0" hangingPunct="1">
        <a:defRPr sz="1800" kern="1200">
          <a:solidFill>
            <a:schemeClr val="tx1"/>
          </a:solidFill>
          <a:latin typeface="+mn-lt"/>
          <a:ea typeface="+mn-ea"/>
          <a:cs typeface="+mn-cs"/>
        </a:defRPr>
      </a:lvl8pPr>
      <a:lvl9pPr marL="3656358" algn="l" defTabSz="9140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2.jpg"/></Relationships>
</file>

<file path=ppt/slides/_rels/slide11.xml.rels><?xml version="1.0" encoding="UTF-8" standalone="yes"?>
<Relationships xmlns="http://schemas.openxmlformats.org/package/2006/relationships"><Relationship Id="rId8" Type="http://schemas.openxmlformats.org/officeDocument/2006/relationships/hyperlink" Target="http://blogs.msdn.com/b/sqlserverstorageengine/archive/2006/10/06/sqliosim-available-for-download.aspx" TargetMode="External"/><Relationship Id="rId3" Type="http://schemas.openxmlformats.org/officeDocument/2006/relationships/hyperlink" Target="http://www.brentozar.com/archive/2009/03/why-would-you-virtualize-sql-server/" TargetMode="External"/><Relationship Id="rId7" Type="http://schemas.openxmlformats.org/officeDocument/2006/relationships/hyperlink" Target="http://www.microsoft.com/en-us/download/details.aspx?id=20163"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sqlmag.com/storage/using-solid-state-disks-sql-server-storage-solutions" TargetMode="External"/><Relationship Id="rId5" Type="http://schemas.openxmlformats.org/officeDocument/2006/relationships/hyperlink" Target="http://msdn.microsoft.com/en-us/library/cc645993(v=SQL.110).aspx#CrossBoxScale" TargetMode="External"/><Relationship Id="rId4" Type="http://schemas.openxmlformats.org/officeDocument/2006/relationships/hyperlink" Target="http://www.brentozar.com/archive/2009/03/reasons-why-you-shouldnt-virtualize-sql-serve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sdn.microsoft.com/en-us/library/ms143506.aspx"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msdn.microsoft.com/en-us/library/ms144275.aspx"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www.microsoftstore.com/store/msusa/en_US/pdp/SQL-Server-Developer-Edition-2012/productID.281182300" TargetMode="External"/><Relationship Id="rId5" Type="http://schemas.openxmlformats.org/officeDocument/2006/relationships/hyperlink" Target="http://www.microsoft.com/en-us/sqlserver/editions/2012-editions/express.aspx" TargetMode="External"/><Relationship Id="rId4" Type="http://schemas.openxmlformats.org/officeDocument/2006/relationships/hyperlink" Target="http://www.microsoft.com/betaexperience/pd/SQL2012EvalCTA/enus/default.asp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www.acnc.com/raid"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hyperlink" Target="http://www.e-squillace.com/tech/techdiagrams/DCBB_File_System_Design_Options.png" TargetMode="External"/><Relationship Id="rId4" Type="http://schemas.openxmlformats.org/officeDocument/2006/relationships/hyperlink" Target="http://technet.microsoft.com/en-us/library/ms175527(v=SQL.105).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e-squillace.com/tech/techdiagrams/DCBB_Files_&amp;_FileGroups.png"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hyperlink" Target="http://technet.microsoft.com/en-us/library/ms191174.aspx"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hyperlink" Target="http://www.e-squillace.com/tech/techdiagrams/SQL_Partitioned_Table_Architecture.png" TargetMode="External"/><Relationship Id="rId4" Type="http://schemas.openxmlformats.org/officeDocument/2006/relationships/hyperlink" Target="http://technet.microsoft.com/en-us/library/ms160743.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hyperlink" Target="http://www.mssqltips.com/sqlservertip/1178/monitoring-sql-server-database-transaction-log-space/" TargetMode="External"/><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hyperlink" Target="http://msdn.microsoft.com/en-us/library/ms143504(v=sql.110).aspx"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hyperlink" Target="http://www.microsoft.com/learning/en-us/exam-70-462.aspx"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hyperlink" Target="http://shop.oreilly.com/product/0790145345134.do?cmp=ex-orm-books-msp-9780735666078" TargetMode="External"/><Relationship Id="rId4" Type="http://schemas.openxmlformats.org/officeDocument/2006/relationships/hyperlink" Target="http://www.microsoft.com/learning/en-us/course.aspx?ID=10775A&amp;Locale=en-u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aka.ms/MVA-Voucher"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93271" y="5132437"/>
            <a:ext cx="9651120" cy="1460779"/>
          </a:xfrm>
        </p:spPr>
        <p:txBody>
          <a:bodyPr/>
          <a:lstStyle/>
          <a:p>
            <a:r>
              <a:rPr lang="en-US" dirty="0"/>
              <a:t>George </a:t>
            </a:r>
            <a:r>
              <a:rPr lang="en-US" b="1" dirty="0">
                <a:solidFill>
                  <a:srgbClr val="FF0000"/>
                </a:solidFill>
              </a:rPr>
              <a:t>Sq</a:t>
            </a:r>
            <a:r>
              <a:rPr lang="en-US" dirty="0"/>
              <a:t>ui</a:t>
            </a:r>
            <a:r>
              <a:rPr lang="en-US" b="1" dirty="0">
                <a:solidFill>
                  <a:srgbClr val="FF0000"/>
                </a:solidFill>
              </a:rPr>
              <a:t>l</a:t>
            </a:r>
            <a:r>
              <a:rPr lang="en-US" dirty="0"/>
              <a:t>lace | Senior Technical Trainer – New Horizons Great Lakes</a:t>
            </a:r>
          </a:p>
          <a:p>
            <a:r>
              <a:rPr lang="en-US" dirty="0" smtClean="0"/>
              <a:t>Richard Currey | </a:t>
            </a:r>
            <a:r>
              <a:rPr lang="en-US" dirty="0"/>
              <a:t>Senior Technical Trainer – New Horizons </a:t>
            </a:r>
            <a:r>
              <a:rPr lang="en-US" dirty="0" smtClean="0"/>
              <a:t>United</a:t>
            </a:r>
          </a:p>
        </p:txBody>
      </p:sp>
      <p:sp>
        <p:nvSpPr>
          <p:cNvPr id="2" name="Title 1"/>
          <p:cNvSpPr>
            <a:spLocks noGrp="1"/>
          </p:cNvSpPr>
          <p:nvPr>
            <p:ph type="ctrTitle"/>
          </p:nvPr>
        </p:nvSpPr>
        <p:spPr/>
        <p:txBody>
          <a:bodyPr/>
          <a:lstStyle/>
          <a:p>
            <a:r>
              <a:rPr lang="en-US" sz="4000" dirty="0"/>
              <a:t>Administering </a:t>
            </a:r>
            <a:r>
              <a:rPr lang="en-US" sz="4000" dirty="0" smtClean="0"/>
              <a:t>SQL </a:t>
            </a:r>
            <a:r>
              <a:rPr lang="en-US" sz="4000" dirty="0"/>
              <a:t>Server 2012 </a:t>
            </a:r>
            <a:r>
              <a:rPr lang="en-US" sz="4000" dirty="0" smtClean="0"/>
              <a:t>Jump Start </a:t>
            </a:r>
            <a:endParaRPr lang="en-US" sz="4000" dirty="0"/>
          </a:p>
        </p:txBody>
      </p:sp>
    </p:spTree>
    <p:extLst>
      <p:ext uri="{BB962C8B-B14F-4D97-AF65-F5344CB8AC3E}">
        <p14:creationId xmlns:p14="http://schemas.microsoft.com/office/powerpoint/2010/main" val="3495969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Installation Decisions</a:t>
            </a:r>
            <a:endParaRPr lang="en-US" dirty="0"/>
          </a:p>
        </p:txBody>
      </p:sp>
      <p:sp>
        <p:nvSpPr>
          <p:cNvPr id="3" name="Content Placeholder 2"/>
          <p:cNvSpPr>
            <a:spLocks noGrp="1"/>
          </p:cNvSpPr>
          <p:nvPr>
            <p:ph sz="quarter" idx="10"/>
          </p:nvPr>
        </p:nvSpPr>
        <p:spPr/>
        <p:txBody>
          <a:bodyPr/>
          <a:lstStyle/>
          <a:p>
            <a:r>
              <a:rPr lang="en-US" dirty="0" smtClean="0"/>
              <a:t>Determine the Appropriate Hardware</a:t>
            </a:r>
          </a:p>
          <a:p>
            <a:r>
              <a:rPr lang="en-US" dirty="0" smtClean="0"/>
              <a:t>Select the Appropriate Windows Operating System Edition</a:t>
            </a:r>
          </a:p>
          <a:p>
            <a:r>
              <a:rPr lang="en-US" dirty="0"/>
              <a:t>Select the Appropriate </a:t>
            </a:r>
            <a:r>
              <a:rPr lang="en-US" dirty="0" smtClean="0"/>
              <a:t>Edition of SQL Server</a:t>
            </a:r>
          </a:p>
          <a:p>
            <a:r>
              <a:rPr lang="en-US" dirty="0" smtClean="0"/>
              <a:t>Determine if a Separate Instance Is Required</a:t>
            </a:r>
          </a:p>
          <a:p>
            <a:r>
              <a:rPr lang="en-US" dirty="0" smtClean="0"/>
              <a:t>Select the Appropriate Collation</a:t>
            </a:r>
            <a:endParaRPr lang="en-US"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14324" y="3237590"/>
            <a:ext cx="2000250" cy="2532152"/>
          </a:xfrm>
          <a:prstGeom prst="rect">
            <a:avLst/>
          </a:prstGeom>
        </p:spPr>
      </p:pic>
      <p:cxnSp>
        <p:nvCxnSpPr>
          <p:cNvPr id="6" name="Straight Connector 5"/>
          <p:cNvCxnSpPr/>
          <p:nvPr/>
        </p:nvCxnSpPr>
        <p:spPr>
          <a:xfrm>
            <a:off x="9017934" y="3237589"/>
            <a:ext cx="2000250" cy="252214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9010714" y="3237590"/>
            <a:ext cx="2000249" cy="2522141"/>
          </a:xfrm>
          <a:prstGeom prst="line">
            <a:avLst/>
          </a:prstGeom>
          <a:ln w="50800">
            <a:solidFill>
              <a:srgbClr val="FF0000"/>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54598" y="4916094"/>
            <a:ext cx="2045629" cy="1249810"/>
          </a:xfrm>
          <a:prstGeom prst="rect">
            <a:avLst/>
          </a:prstGeom>
        </p:spPr>
      </p:pic>
      <p:sp>
        <p:nvSpPr>
          <p:cNvPr id="12" name="TextBox 11"/>
          <p:cNvSpPr txBox="1"/>
          <p:nvPr/>
        </p:nvSpPr>
        <p:spPr>
          <a:xfrm>
            <a:off x="1050587" y="-2354094"/>
            <a:ext cx="184731" cy="369332"/>
          </a:xfrm>
          <a:prstGeom prst="rect">
            <a:avLst/>
          </a:prstGeom>
          <a:noFill/>
        </p:spPr>
        <p:txBody>
          <a:bodyPr wrap="none" rtlCol="0">
            <a:spAutoFit/>
          </a:bodyPr>
          <a:lstStyle/>
          <a:p>
            <a:endParaRPr lang="en-US" dirty="0"/>
          </a:p>
        </p:txBody>
      </p:sp>
      <p:sp>
        <p:nvSpPr>
          <p:cNvPr id="13" name="TextBox 12"/>
          <p:cNvSpPr txBox="1"/>
          <p:nvPr/>
        </p:nvSpPr>
        <p:spPr>
          <a:xfrm>
            <a:off x="8540885" y="7393021"/>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25849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Determine the Appropriate Hardware</a:t>
            </a:r>
            <a:r>
              <a:rPr lang="en-US" dirty="0"/>
              <a:t/>
            </a:r>
            <a:br>
              <a:rPr lang="en-US" dirty="0"/>
            </a:br>
            <a:endParaRPr lang="en-US" dirty="0"/>
          </a:p>
        </p:txBody>
      </p:sp>
      <p:sp>
        <p:nvSpPr>
          <p:cNvPr id="3" name="Content Placeholder 2"/>
          <p:cNvSpPr>
            <a:spLocks noGrp="1"/>
          </p:cNvSpPr>
          <p:nvPr>
            <p:ph sz="quarter" idx="10"/>
          </p:nvPr>
        </p:nvSpPr>
        <p:spPr>
          <a:xfrm>
            <a:off x="379413" y="1388226"/>
            <a:ext cx="11525250" cy="5382688"/>
          </a:xfrm>
        </p:spPr>
        <p:txBody>
          <a:bodyPr/>
          <a:lstStyle/>
          <a:p>
            <a:r>
              <a:rPr lang="en-US" sz="2800" dirty="0" smtClean="0"/>
              <a:t>To </a:t>
            </a:r>
            <a:r>
              <a:rPr lang="en-US" sz="2800" dirty="0" smtClean="0">
                <a:hlinkClick r:id="rId3"/>
              </a:rPr>
              <a:t>virtualize</a:t>
            </a:r>
            <a:r>
              <a:rPr lang="en-US" sz="2800" dirty="0" smtClean="0"/>
              <a:t> or </a:t>
            </a:r>
            <a:r>
              <a:rPr lang="en-US" sz="2800" dirty="0" smtClean="0">
                <a:hlinkClick r:id="rId4"/>
              </a:rPr>
              <a:t>not</a:t>
            </a:r>
            <a:r>
              <a:rPr lang="en-US" sz="2800" dirty="0" smtClean="0"/>
              <a:t> to virtualize?</a:t>
            </a:r>
          </a:p>
          <a:p>
            <a:r>
              <a:rPr lang="en-US" sz="2800" dirty="0" smtClean="0"/>
              <a:t>CPU</a:t>
            </a:r>
            <a:r>
              <a:rPr lang="en-US" sz="2800" baseline="0" dirty="0" smtClean="0"/>
              <a:t> sockets </a:t>
            </a:r>
            <a:r>
              <a:rPr lang="en-US" sz="2800" baseline="0" dirty="0" smtClean="0"/>
              <a:t>and </a:t>
            </a:r>
            <a:r>
              <a:rPr lang="en-US" sz="2800" baseline="0" dirty="0" smtClean="0"/>
              <a:t>cores</a:t>
            </a:r>
          </a:p>
          <a:p>
            <a:r>
              <a:rPr lang="en-US" sz="2800" baseline="0" dirty="0" smtClean="0"/>
              <a:t>Memory</a:t>
            </a:r>
          </a:p>
          <a:p>
            <a:pPr lvl="1"/>
            <a:r>
              <a:rPr lang="en-US" sz="2400" dirty="0" smtClean="0"/>
              <a:t>Memory support is a </a:t>
            </a:r>
            <a:r>
              <a:rPr lang="en-US" sz="2400" dirty="0" smtClean="0">
                <a:hlinkClick r:id="rId5"/>
              </a:rPr>
              <a:t>function of</a:t>
            </a:r>
            <a:r>
              <a:rPr lang="en-US" sz="2400" dirty="0" smtClean="0"/>
              <a:t> the Windows operating system or the chosen </a:t>
            </a:r>
            <a:r>
              <a:rPr lang="en-US" sz="2400" dirty="0"/>
              <a:t>e</a:t>
            </a:r>
            <a:r>
              <a:rPr lang="en-US" sz="2400" dirty="0" smtClean="0"/>
              <a:t>dition</a:t>
            </a:r>
            <a:endParaRPr lang="en-US" sz="2400" baseline="0" dirty="0" smtClean="0"/>
          </a:p>
          <a:p>
            <a:r>
              <a:rPr lang="en-US" sz="2800" baseline="0" dirty="0" smtClean="0"/>
              <a:t>DAS versus SAN</a:t>
            </a:r>
          </a:p>
          <a:p>
            <a:r>
              <a:rPr lang="en-US" sz="2800" baseline="0" dirty="0" smtClean="0"/>
              <a:t>Consider </a:t>
            </a:r>
            <a:r>
              <a:rPr lang="en-US" sz="2800" baseline="0" dirty="0" smtClean="0">
                <a:hlinkClick r:id="rId6"/>
              </a:rPr>
              <a:t>solid</a:t>
            </a:r>
            <a:r>
              <a:rPr lang="en-US" sz="2800" dirty="0" smtClean="0">
                <a:hlinkClick r:id="rId6"/>
              </a:rPr>
              <a:t> state storage</a:t>
            </a:r>
            <a:endParaRPr lang="en-US" sz="2800" dirty="0" smtClean="0"/>
          </a:p>
          <a:p>
            <a:r>
              <a:rPr lang="en-US" sz="2800" dirty="0" smtClean="0"/>
              <a:t>Free, unsupported tools are available </a:t>
            </a:r>
            <a:r>
              <a:rPr lang="en-US" sz="2800" dirty="0"/>
              <a:t>to </a:t>
            </a:r>
            <a:r>
              <a:rPr lang="en-US" sz="2800" dirty="0" smtClean="0"/>
              <a:t>help test I/O workloads:</a:t>
            </a:r>
            <a:endParaRPr lang="en-US" sz="2800" baseline="0" dirty="0" smtClean="0"/>
          </a:p>
          <a:p>
            <a:pPr lvl="1"/>
            <a:r>
              <a:rPr lang="en-US" sz="2400" dirty="0" smtClean="0">
                <a:hlinkClick r:id="rId7"/>
              </a:rPr>
              <a:t>SQLIO</a:t>
            </a:r>
            <a:r>
              <a:rPr lang="en-US" sz="2400" dirty="0" smtClean="0"/>
              <a:t> “disk subsystem benchmark tool”</a:t>
            </a:r>
          </a:p>
          <a:p>
            <a:pPr lvl="1"/>
            <a:r>
              <a:rPr lang="en-US" sz="2400" dirty="0" smtClean="0">
                <a:hlinkClick r:id="rId8"/>
              </a:rPr>
              <a:t>SQLIOSIM</a:t>
            </a:r>
            <a:endParaRPr lang="en-US" sz="2400" dirty="0"/>
          </a:p>
        </p:txBody>
      </p:sp>
    </p:spTree>
    <p:extLst>
      <p:ext uri="{BB962C8B-B14F-4D97-AF65-F5344CB8AC3E}">
        <p14:creationId xmlns:p14="http://schemas.microsoft.com/office/powerpoint/2010/main" val="28092813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Select the Appropriate </a:t>
            </a:r>
            <a:r>
              <a:rPr lang="en-US" dirty="0" smtClean="0"/>
              <a:t>Windows Operating </a:t>
            </a:r>
            <a:r>
              <a:rPr lang="en-US" dirty="0"/>
              <a:t>System </a:t>
            </a:r>
            <a:r>
              <a:rPr lang="en-US" dirty="0" smtClean="0"/>
              <a:t>Edition</a:t>
            </a:r>
            <a:endParaRPr lang="en-US" dirty="0"/>
          </a:p>
        </p:txBody>
      </p:sp>
      <p:sp>
        <p:nvSpPr>
          <p:cNvPr id="4" name="Content Placeholder 3"/>
          <p:cNvSpPr>
            <a:spLocks noGrp="1"/>
          </p:cNvSpPr>
          <p:nvPr>
            <p:ph sz="quarter" idx="10"/>
          </p:nvPr>
        </p:nvSpPr>
        <p:spPr/>
        <p:txBody>
          <a:bodyPr/>
          <a:lstStyle/>
          <a:p>
            <a:r>
              <a:rPr lang="en-US" sz="2800" dirty="0" smtClean="0"/>
              <a:t>Specific editions of SQL Server are supported on specific </a:t>
            </a:r>
            <a:r>
              <a:rPr lang="en-US" sz="2800" dirty="0"/>
              <a:t>v</a:t>
            </a:r>
            <a:r>
              <a:rPr lang="en-US" sz="2800" dirty="0" smtClean="0"/>
              <a:t>ersions and editions of Windows Client and Windows Server</a:t>
            </a:r>
          </a:p>
          <a:p>
            <a:r>
              <a:rPr lang="en-US" sz="2800" dirty="0" smtClean="0"/>
              <a:t>One way or another, the following operating systems are </a:t>
            </a:r>
            <a:r>
              <a:rPr lang="en-US" sz="2800" dirty="0" smtClean="0">
                <a:hlinkClick r:id="rId3"/>
              </a:rPr>
              <a:t>supported</a:t>
            </a:r>
            <a:r>
              <a:rPr lang="en-US" sz="2800" dirty="0" smtClean="0"/>
              <a:t>: </a:t>
            </a:r>
          </a:p>
          <a:p>
            <a:pPr lvl="1"/>
            <a:r>
              <a:rPr lang="en-US" sz="2400" dirty="0" smtClean="0"/>
              <a:t>Windows Server 2012</a:t>
            </a:r>
          </a:p>
          <a:p>
            <a:pPr lvl="1"/>
            <a:r>
              <a:rPr lang="en-US" sz="2400" dirty="0" smtClean="0"/>
              <a:t>Windows Server 2008 R2 and Windows Server 2008 SP2</a:t>
            </a:r>
          </a:p>
          <a:p>
            <a:pPr lvl="1"/>
            <a:r>
              <a:rPr lang="en-US" sz="2400" dirty="0" smtClean="0"/>
              <a:t>Windows Vista, Windows 7, and Windows 8</a:t>
            </a:r>
          </a:p>
          <a:p>
            <a:r>
              <a:rPr lang="en-US" sz="2800" dirty="0" smtClean="0"/>
              <a:t>SQL Server 2012 is supported on Windows Server 2012 core and Windows Server 2008 R2 core</a:t>
            </a:r>
          </a:p>
          <a:p>
            <a:r>
              <a:rPr lang="en-US" sz="2800" dirty="0" smtClean="0"/>
              <a:t>No need to memorize all the combinations for the certification exam</a:t>
            </a:r>
            <a:endParaRPr lang="en-US" sz="2800" dirty="0"/>
          </a:p>
        </p:txBody>
      </p:sp>
    </p:spTree>
    <p:extLst>
      <p:ext uri="{BB962C8B-B14F-4D97-AF65-F5344CB8AC3E}">
        <p14:creationId xmlns:p14="http://schemas.microsoft.com/office/powerpoint/2010/main" val="3827789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Select the Appropriate </a:t>
            </a:r>
            <a:r>
              <a:rPr lang="en-US" dirty="0" smtClean="0"/>
              <a:t>Edition of SQL Server 2012  </a:t>
            </a:r>
            <a:endParaRPr lang="en-US" dirty="0"/>
          </a:p>
        </p:txBody>
      </p:sp>
      <p:sp>
        <p:nvSpPr>
          <p:cNvPr id="4" name="Content Placeholder 3"/>
          <p:cNvSpPr>
            <a:spLocks noGrp="1"/>
          </p:cNvSpPr>
          <p:nvPr>
            <p:ph sz="quarter" idx="10"/>
          </p:nvPr>
        </p:nvSpPr>
        <p:spPr/>
        <p:txBody>
          <a:bodyPr/>
          <a:lstStyle/>
          <a:p>
            <a:r>
              <a:rPr lang="en-US" dirty="0" smtClean="0">
                <a:hlinkClick r:id="rId3"/>
              </a:rPr>
              <a:t>Editions</a:t>
            </a:r>
            <a:r>
              <a:rPr lang="en-US" dirty="0" smtClean="0"/>
              <a:t> to choose from are:</a:t>
            </a:r>
          </a:p>
          <a:p>
            <a:pPr lvl="1"/>
            <a:r>
              <a:rPr lang="en-US" dirty="0" smtClean="0"/>
              <a:t>Principal Editions</a:t>
            </a:r>
          </a:p>
          <a:p>
            <a:pPr lvl="2"/>
            <a:r>
              <a:rPr lang="en-US" dirty="0" smtClean="0"/>
              <a:t>Enterprise</a:t>
            </a:r>
          </a:p>
          <a:p>
            <a:pPr lvl="2"/>
            <a:r>
              <a:rPr lang="en-US" dirty="0" smtClean="0"/>
              <a:t>Business Intelligence</a:t>
            </a:r>
          </a:p>
          <a:p>
            <a:pPr lvl="2"/>
            <a:r>
              <a:rPr lang="en-US" dirty="0" smtClean="0"/>
              <a:t>Standard</a:t>
            </a:r>
          </a:p>
          <a:p>
            <a:pPr lvl="2"/>
            <a:r>
              <a:rPr lang="en-US" dirty="0" smtClean="0">
                <a:hlinkClick r:id="rId4"/>
              </a:rPr>
              <a:t>Evaluation</a:t>
            </a:r>
            <a:endParaRPr lang="en-US" dirty="0" smtClean="0"/>
          </a:p>
          <a:p>
            <a:pPr lvl="1"/>
            <a:r>
              <a:rPr lang="en-US" dirty="0" smtClean="0"/>
              <a:t>Specialized Edition(s)</a:t>
            </a:r>
          </a:p>
          <a:p>
            <a:pPr lvl="2"/>
            <a:r>
              <a:rPr lang="en-US" dirty="0" smtClean="0"/>
              <a:t>Web</a:t>
            </a:r>
          </a:p>
          <a:p>
            <a:pPr lvl="1"/>
            <a:r>
              <a:rPr lang="en-US" dirty="0" smtClean="0"/>
              <a:t>Breadth Editions</a:t>
            </a:r>
          </a:p>
          <a:p>
            <a:pPr lvl="2"/>
            <a:r>
              <a:rPr lang="en-US" dirty="0" smtClean="0">
                <a:hlinkClick r:id="rId5"/>
              </a:rPr>
              <a:t>Express</a:t>
            </a:r>
            <a:endParaRPr lang="en-US" dirty="0" smtClean="0"/>
          </a:p>
          <a:p>
            <a:pPr lvl="2"/>
            <a:r>
              <a:rPr lang="en-US" dirty="0" smtClean="0">
                <a:hlinkClick r:id="rId6"/>
              </a:rPr>
              <a:t>Developer</a:t>
            </a:r>
            <a:endParaRPr lang="en-US" dirty="0"/>
          </a:p>
        </p:txBody>
      </p:sp>
    </p:spTree>
    <p:extLst>
      <p:ext uri="{BB962C8B-B14F-4D97-AF65-F5344CB8AC3E}">
        <p14:creationId xmlns:p14="http://schemas.microsoft.com/office/powerpoint/2010/main" val="32978298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Determine if a Separate Instance Is Required</a:t>
            </a:r>
            <a:endParaRPr lang="en-US" dirty="0"/>
          </a:p>
        </p:txBody>
      </p:sp>
      <p:sp>
        <p:nvSpPr>
          <p:cNvPr id="11" name="Content Placeholder 10"/>
          <p:cNvSpPr>
            <a:spLocks noGrp="1"/>
          </p:cNvSpPr>
          <p:nvPr>
            <p:ph sz="quarter" idx="10"/>
          </p:nvPr>
        </p:nvSpPr>
        <p:spPr>
          <a:xfrm>
            <a:off x="379413" y="1388226"/>
            <a:ext cx="5029166" cy="5168217"/>
          </a:xfrm>
        </p:spPr>
        <p:txBody>
          <a:bodyPr/>
          <a:lstStyle/>
          <a:p>
            <a:r>
              <a:rPr lang="en-US" sz="2200" dirty="0" smtClean="0"/>
              <a:t>Each instance will have its own set of services and service settings</a:t>
            </a:r>
          </a:p>
          <a:p>
            <a:r>
              <a:rPr lang="en-US" sz="2200" dirty="0" smtClean="0"/>
              <a:t>Separate administration requirements</a:t>
            </a:r>
          </a:p>
          <a:p>
            <a:r>
              <a:rPr lang="en-US" sz="2200" dirty="0" smtClean="0"/>
              <a:t>Separate instance-level configuration settings</a:t>
            </a:r>
          </a:p>
          <a:p>
            <a:r>
              <a:rPr lang="en-US" sz="2200" dirty="0" smtClean="0"/>
              <a:t>Separate SLAs</a:t>
            </a:r>
          </a:p>
          <a:p>
            <a:r>
              <a:rPr lang="en-US" sz="2200" dirty="0" smtClean="0"/>
              <a:t>Support for separate collations</a:t>
            </a:r>
          </a:p>
          <a:p>
            <a:r>
              <a:rPr lang="en-US" sz="2200" dirty="0" smtClean="0"/>
              <a:t>Support for multiple versions of SQL Server </a:t>
            </a:r>
          </a:p>
          <a:p>
            <a:r>
              <a:rPr lang="en-US" sz="2200" dirty="0" smtClean="0"/>
              <a:t>Know which features can be installed as instances</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0213" y="1381328"/>
            <a:ext cx="6348679" cy="5300914"/>
          </a:xfrm>
          <a:prstGeom prst="rect">
            <a:avLst/>
          </a:prstGeom>
        </p:spPr>
      </p:pic>
    </p:spTree>
    <p:extLst>
      <p:ext uri="{BB962C8B-B14F-4D97-AF65-F5344CB8AC3E}">
        <p14:creationId xmlns:p14="http://schemas.microsoft.com/office/powerpoint/2010/main" val="2675013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 </a:t>
            </a:r>
            <a:r>
              <a:rPr lang="en-US" dirty="0" smtClean="0"/>
              <a:t>the Appropriate </a:t>
            </a:r>
            <a:r>
              <a:rPr lang="en-US" dirty="0"/>
              <a:t>Collation</a:t>
            </a:r>
          </a:p>
        </p:txBody>
      </p:sp>
      <p:sp>
        <p:nvSpPr>
          <p:cNvPr id="3" name="Content Placeholder 2"/>
          <p:cNvSpPr>
            <a:spLocks noGrp="1"/>
          </p:cNvSpPr>
          <p:nvPr>
            <p:ph sz="quarter" idx="10"/>
          </p:nvPr>
        </p:nvSpPr>
        <p:spPr>
          <a:xfrm>
            <a:off x="379413" y="1388226"/>
            <a:ext cx="5154612" cy="5290388"/>
          </a:xfrm>
        </p:spPr>
        <p:txBody>
          <a:bodyPr/>
          <a:lstStyle/>
          <a:p>
            <a:r>
              <a:rPr lang="en-US" dirty="0" smtClean="0"/>
              <a:t>What is a collation?</a:t>
            </a:r>
          </a:p>
          <a:p>
            <a:r>
              <a:rPr lang="en-US" dirty="0" smtClean="0"/>
              <a:t>What is the impact of collation choice during installation?</a:t>
            </a:r>
          </a:p>
          <a:p>
            <a:r>
              <a:rPr lang="en-US" dirty="0" smtClean="0"/>
              <a:t>Where can collation be specified?</a:t>
            </a:r>
            <a:endParaRPr lang="en-US" dirty="0"/>
          </a:p>
        </p:txBody>
      </p:sp>
      <p:pic>
        <p:nvPicPr>
          <p:cNvPr id="4"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83401" y="1714499"/>
            <a:ext cx="6171832" cy="4486275"/>
          </a:xfrm>
          <a:prstGeom prst="rect">
            <a:avLst/>
          </a:prstGeom>
          <a:solidFill>
            <a:schemeClr val="accent3"/>
          </a:solidFill>
        </p:spPr>
      </p:pic>
    </p:spTree>
    <p:extLst>
      <p:ext uri="{BB962C8B-B14F-4D97-AF65-F5344CB8AC3E}">
        <p14:creationId xmlns:p14="http://schemas.microsoft.com/office/powerpoint/2010/main" val="1808479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Specifying Collation </a:t>
            </a:r>
            <a:r>
              <a:rPr lang="en-US" dirty="0"/>
              <a:t>at </a:t>
            </a:r>
            <a:r>
              <a:rPr lang="en-US" dirty="0" smtClean="0"/>
              <a:t>the Instance, Database, Column and Query Levels</a:t>
            </a:r>
            <a:endParaRPr lang="en-US" dirty="0"/>
          </a:p>
        </p:txBody>
      </p:sp>
    </p:spTree>
    <p:extLst>
      <p:ext uri="{BB962C8B-B14F-4D97-AF65-F5344CB8AC3E}">
        <p14:creationId xmlns:p14="http://schemas.microsoft.com/office/powerpoint/2010/main" val="2998870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69239" y="3429001"/>
            <a:ext cx="11653523"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smtClean="0">
                <a:solidFill>
                  <a:schemeClr val="bg1">
                    <a:alpha val="98824"/>
                  </a:schemeClr>
                </a:solidFill>
              </a:rPr>
              <a:t>Topic: Design the Storage for New Databases</a:t>
            </a:r>
            <a:endParaRPr lang="en-GB" sz="6000" dirty="0">
              <a:solidFill>
                <a:schemeClr val="bg1">
                  <a:alpha val="98824"/>
                </a:schemeClr>
              </a:solidFill>
            </a:endParaRPr>
          </a:p>
        </p:txBody>
      </p:sp>
    </p:spTree>
    <p:extLst>
      <p:ext uri="{BB962C8B-B14F-4D97-AF65-F5344CB8AC3E}">
        <p14:creationId xmlns:p14="http://schemas.microsoft.com/office/powerpoint/2010/main" val="31551233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Design </a:t>
            </a:r>
            <a:r>
              <a:rPr lang="en-US" dirty="0"/>
              <a:t>the Storage for New Databases </a:t>
            </a:r>
          </a:p>
        </p:txBody>
      </p:sp>
      <p:sp>
        <p:nvSpPr>
          <p:cNvPr id="4" name="Content Placeholder 3"/>
          <p:cNvSpPr>
            <a:spLocks noGrp="1"/>
          </p:cNvSpPr>
          <p:nvPr>
            <p:ph sz="quarter" idx="10"/>
          </p:nvPr>
        </p:nvSpPr>
        <p:spPr>
          <a:xfrm>
            <a:off x="379413" y="1388226"/>
            <a:ext cx="4773612" cy="5290388"/>
          </a:xfrm>
        </p:spPr>
        <p:txBody>
          <a:bodyPr/>
          <a:lstStyle/>
          <a:p>
            <a:r>
              <a:rPr lang="en-US" dirty="0"/>
              <a:t>Drive </a:t>
            </a:r>
            <a:r>
              <a:rPr lang="en-US" dirty="0" smtClean="0"/>
              <a:t>Layout: Design </a:t>
            </a:r>
            <a:r>
              <a:rPr lang="en-US" dirty="0"/>
              <a:t>Windows File System for </a:t>
            </a:r>
            <a:br>
              <a:rPr lang="en-US" dirty="0"/>
            </a:br>
            <a:r>
              <a:rPr lang="en-US" dirty="0"/>
              <a:t>Expected I/O Patterns</a:t>
            </a:r>
          </a:p>
          <a:p>
            <a:r>
              <a:rPr lang="en-US" dirty="0" smtClean="0"/>
              <a:t>Consider Multiple Filegroup </a:t>
            </a:r>
            <a:r>
              <a:rPr lang="en-US" dirty="0" smtClean="0"/>
              <a:t>and </a:t>
            </a:r>
            <a:r>
              <a:rPr lang="en-US" dirty="0" smtClean="0"/>
              <a:t>Multiple Data File Designs</a:t>
            </a:r>
          </a:p>
          <a:p>
            <a:r>
              <a:rPr lang="en-US" dirty="0" smtClean="0"/>
              <a:t>Table Partitioning Design</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3025" y="1453372"/>
            <a:ext cx="7038975" cy="5225242"/>
          </a:xfrm>
          <a:prstGeom prst="rect">
            <a:avLst/>
          </a:prstGeom>
        </p:spPr>
      </p:pic>
    </p:spTree>
    <p:extLst>
      <p:ext uri="{BB962C8B-B14F-4D97-AF65-F5344CB8AC3E}">
        <p14:creationId xmlns:p14="http://schemas.microsoft.com/office/powerpoint/2010/main" val="3498273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Drive Layout: Design </a:t>
            </a:r>
            <a:r>
              <a:rPr lang="en-US" dirty="0"/>
              <a:t>Windows File System for </a:t>
            </a:r>
            <a:br>
              <a:rPr lang="en-US" dirty="0"/>
            </a:br>
            <a:r>
              <a:rPr lang="en-US" dirty="0"/>
              <a:t>Expected I/O Patterns</a:t>
            </a:r>
            <a:br>
              <a:rPr lang="en-US" dirty="0"/>
            </a:br>
            <a:endParaRPr lang="en-US" dirty="0"/>
          </a:p>
        </p:txBody>
      </p:sp>
      <p:sp>
        <p:nvSpPr>
          <p:cNvPr id="4" name="Content Placeholder 3"/>
          <p:cNvSpPr>
            <a:spLocks noGrp="1"/>
          </p:cNvSpPr>
          <p:nvPr>
            <p:ph sz="quarter" idx="10"/>
          </p:nvPr>
        </p:nvSpPr>
        <p:spPr>
          <a:xfrm>
            <a:off x="379413" y="1388226"/>
            <a:ext cx="5359906" cy="5290388"/>
          </a:xfrm>
        </p:spPr>
        <p:txBody>
          <a:bodyPr/>
          <a:lstStyle/>
          <a:p>
            <a:r>
              <a:rPr lang="en-US" sz="2600" dirty="0" smtClean="0"/>
              <a:t>Separate </a:t>
            </a:r>
            <a:r>
              <a:rPr lang="en-US" sz="2600" dirty="0"/>
              <a:t>I/O a</a:t>
            </a:r>
            <a:r>
              <a:rPr lang="en-US" sz="2600" dirty="0" smtClean="0"/>
              <a:t>ctivity </a:t>
            </a:r>
            <a:r>
              <a:rPr lang="en-US" sz="2600" dirty="0"/>
              <a:t>o</a:t>
            </a:r>
            <a:r>
              <a:rPr lang="en-US" sz="2600" dirty="0" smtClean="0"/>
              <a:t>n </a:t>
            </a:r>
            <a:r>
              <a:rPr lang="en-US" sz="2600" dirty="0"/>
              <a:t>s</a:t>
            </a:r>
            <a:r>
              <a:rPr lang="en-US" sz="2600" dirty="0" smtClean="0"/>
              <a:t>ystems with heavy workloads:</a:t>
            </a:r>
          </a:p>
          <a:p>
            <a:pPr lvl="1"/>
            <a:r>
              <a:rPr lang="en-US" sz="2400" dirty="0" smtClean="0"/>
              <a:t>OS vs. data file(s) vs. log file</a:t>
            </a:r>
          </a:p>
          <a:p>
            <a:pPr lvl="1"/>
            <a:r>
              <a:rPr lang="en-US" sz="2400" dirty="0" smtClean="0"/>
              <a:t>Consider separating TempDB workload</a:t>
            </a:r>
          </a:p>
          <a:p>
            <a:pPr lvl="1"/>
            <a:r>
              <a:rPr lang="en-US" sz="2400" dirty="0" smtClean="0"/>
              <a:t>Consider adding multiple data files to TempDB</a:t>
            </a:r>
          </a:p>
          <a:p>
            <a:r>
              <a:rPr lang="en-US" sz="2600" dirty="0" smtClean="0"/>
              <a:t>Use appropriate </a:t>
            </a:r>
            <a:r>
              <a:rPr lang="en-US" sz="2600" dirty="0" smtClean="0">
                <a:hlinkClick r:id="rId3"/>
              </a:rPr>
              <a:t>RAID levels</a:t>
            </a:r>
            <a:r>
              <a:rPr lang="en-US" sz="2600" dirty="0" smtClean="0"/>
              <a:t> and parity when appropriate</a:t>
            </a:r>
          </a:p>
          <a:p>
            <a:r>
              <a:rPr lang="en-US" sz="2600" dirty="0" smtClean="0"/>
              <a:t>Consider adding multiple data files to </a:t>
            </a:r>
            <a:r>
              <a:rPr lang="en-US" sz="2600" dirty="0" smtClean="0">
                <a:hlinkClick r:id="rId4"/>
              </a:rPr>
              <a:t>TempDB</a:t>
            </a:r>
            <a:r>
              <a:rPr lang="en-US" sz="2600" dirty="0" smtClean="0"/>
              <a:t> for large workloads</a:t>
            </a:r>
            <a:endParaRPr lang="en-US" sz="2600" dirty="0"/>
          </a:p>
        </p:txBody>
      </p:sp>
      <p:pic>
        <p:nvPicPr>
          <p:cNvPr id="5" name="Picture 2">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39319" y="1309299"/>
            <a:ext cx="6452681" cy="5039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8508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514" y="0"/>
            <a:ext cx="11524432" cy="1063487"/>
          </a:xfrm>
          <a:noFill/>
        </p:spPr>
        <p:txBody>
          <a:bodyPr/>
          <a:lstStyle/>
          <a:p>
            <a:r>
              <a:rPr lang="en-US" dirty="0" smtClean="0"/>
              <a:t>Meet George </a:t>
            </a:r>
            <a:r>
              <a:rPr lang="en-US" b="1" dirty="0" smtClean="0">
                <a:solidFill>
                  <a:srgbClr val="FF0000"/>
                </a:solidFill>
              </a:rPr>
              <a:t>SQ</a:t>
            </a:r>
            <a:r>
              <a:rPr lang="en-US" dirty="0" smtClean="0"/>
              <a:t>UI</a:t>
            </a:r>
            <a:r>
              <a:rPr lang="en-US" b="1" dirty="0" smtClean="0">
                <a:solidFill>
                  <a:srgbClr val="FF0000"/>
                </a:solidFill>
              </a:rPr>
              <a:t>L</a:t>
            </a:r>
            <a:r>
              <a:rPr lang="en-US" dirty="0" smtClean="0"/>
              <a:t>LACE</a:t>
            </a:r>
            <a:endParaRPr lang="en-US" dirty="0"/>
          </a:p>
        </p:txBody>
      </p:sp>
      <p:sp>
        <p:nvSpPr>
          <p:cNvPr id="7" name="Content Placeholder 6"/>
          <p:cNvSpPr>
            <a:spLocks noGrp="1"/>
          </p:cNvSpPr>
          <p:nvPr>
            <p:ph sz="quarter" idx="10"/>
          </p:nvPr>
        </p:nvSpPr>
        <p:spPr>
          <a:xfrm>
            <a:off x="255440" y="864595"/>
            <a:ext cx="8721556" cy="5460044"/>
          </a:xfrm>
          <a:noFill/>
        </p:spPr>
        <p:txBody>
          <a:bodyPr/>
          <a:lstStyle/>
          <a:p>
            <a:pPr marL="342783" lvl="1" indent="-342783">
              <a:spcBef>
                <a:spcPts val="1400"/>
              </a:spcBef>
              <a:spcAft>
                <a:spcPts val="0"/>
              </a:spcAft>
              <a:buFont typeface="Arial" pitchFamily="34" charset="0"/>
              <a:buChar char="•"/>
            </a:pPr>
            <a:r>
              <a:rPr lang="en-US" dirty="0"/>
              <a:t>Senior Technical </a:t>
            </a:r>
            <a:r>
              <a:rPr lang="en-US" dirty="0" smtClean="0"/>
              <a:t>Trainer–New </a:t>
            </a:r>
            <a:r>
              <a:rPr lang="en-US" dirty="0"/>
              <a:t>Horizons </a:t>
            </a:r>
            <a:r>
              <a:rPr lang="en-US" dirty="0" smtClean="0"/>
              <a:t>Great Lakes (20 Years)</a:t>
            </a:r>
            <a:endParaRPr lang="en-US" dirty="0"/>
          </a:p>
          <a:p>
            <a:pPr lvl="1"/>
            <a:r>
              <a:rPr lang="en-US" dirty="0"/>
              <a:t>“</a:t>
            </a:r>
            <a:r>
              <a:rPr lang="en-US" sz="2400" b="1" dirty="0">
                <a:solidFill>
                  <a:srgbClr val="FF0000"/>
                </a:solidFill>
              </a:rPr>
              <a:t>SQL</a:t>
            </a:r>
            <a:r>
              <a:rPr lang="en-US" sz="2400" dirty="0"/>
              <a:t>” is in </a:t>
            </a:r>
            <a:r>
              <a:rPr lang="en-US" sz="2400" dirty="0" smtClean="0"/>
              <a:t>his name</a:t>
            </a:r>
            <a:r>
              <a:rPr lang="en-US" sz="2400" dirty="0"/>
              <a:t>!</a:t>
            </a:r>
          </a:p>
          <a:p>
            <a:pPr lvl="1"/>
            <a:r>
              <a:rPr lang="en-US" sz="2400" dirty="0" smtClean="0"/>
              <a:t>Focused </a:t>
            </a:r>
            <a:r>
              <a:rPr lang="en-US" sz="2400" dirty="0"/>
              <a:t>on d</a:t>
            </a:r>
            <a:r>
              <a:rPr lang="en-US" sz="2400" dirty="0" smtClean="0"/>
              <a:t>atabase technologies</a:t>
            </a:r>
          </a:p>
          <a:p>
            <a:pPr lvl="1"/>
            <a:r>
              <a:rPr lang="en-US" sz="2400" dirty="0"/>
              <a:t>MCT Since 1997</a:t>
            </a:r>
          </a:p>
          <a:p>
            <a:pPr lvl="1"/>
            <a:endParaRPr lang="en-US" dirty="0"/>
          </a:p>
          <a:p>
            <a:endParaRPr lang="en-US" dirty="0" smtClean="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45561" y="-13998"/>
            <a:ext cx="2746440" cy="2746440"/>
          </a:xfrm>
          <a:prstGeom prst="rect">
            <a:avLst/>
          </a:prstGeom>
        </p:spPr>
      </p:pic>
      <p:sp>
        <p:nvSpPr>
          <p:cNvPr id="5" name="TextBox 4"/>
          <p:cNvSpPr txBox="1"/>
          <p:nvPr/>
        </p:nvSpPr>
        <p:spPr>
          <a:xfrm>
            <a:off x="157554" y="2572126"/>
            <a:ext cx="8819442" cy="3864419"/>
          </a:xfrm>
          <a:prstGeom prst="rect">
            <a:avLst/>
          </a:prstGeom>
          <a:noFill/>
        </p:spPr>
        <p:txBody>
          <a:bodyPr/>
          <a:lstStyle>
            <a:lvl1pPr marL="342783" indent="-342783" defTabSz="914088">
              <a:spcBef>
                <a:spcPts val="1400"/>
              </a:spcBef>
              <a:buFont typeface="Arial" pitchFamily="34" charset="0"/>
              <a:buChar char="•"/>
              <a:defRPr sz="3200" b="0" kern="0" baseline="0">
                <a:latin typeface="Segoe UI Light" panose="020B0502040204020203" pitchFamily="34" charset="0"/>
                <a:ea typeface="Segoe UI Light" panose="020B0502040204020203" pitchFamily="34" charset="0"/>
                <a:cs typeface="Segoe UI Light" panose="020B0502040204020203" pitchFamily="34" charset="0"/>
              </a:defRPr>
            </a:lvl1pPr>
            <a:lvl2pPr marL="742698" lvl="1" indent="-285652" defTabSz="914088">
              <a:spcBef>
                <a:spcPts val="300"/>
              </a:spcBef>
              <a:spcAft>
                <a:spcPts val="300"/>
              </a:spcAft>
              <a:buFont typeface="Arial" pitchFamily="34" charset="0"/>
              <a:buChar char="–"/>
              <a:defRPr sz="2800" kern="0" baseline="0">
                <a:solidFill>
                  <a:schemeClr val="tx1">
                    <a:lumMod val="75000"/>
                    <a:lumOff val="25000"/>
                  </a:schemeClr>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defTabSz="914088">
              <a:spcBef>
                <a:spcPts val="200"/>
              </a:spcBef>
              <a:spcAft>
                <a:spcPts val="200"/>
              </a:spcAft>
              <a:buFont typeface="Arial" pitchFamily="34" charset="0"/>
              <a:buChar char="•"/>
              <a:defRPr sz="2400" kern="0" baseline="0">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defTabSz="914088">
              <a:spcBef>
                <a:spcPct val="20000"/>
              </a:spcBef>
              <a:buFont typeface="Arial" pitchFamily="34" charset="0"/>
              <a:buChar char="–"/>
              <a:defRPr sz="2000" kern="0" baseline="0">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defTabSz="914088">
              <a:spcBef>
                <a:spcPct val="20000"/>
              </a:spcBef>
              <a:buFont typeface="Arial" pitchFamily="34" charset="0"/>
              <a:buChar char="»"/>
              <a:defRPr sz="2000" kern="0" baseline="0">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defTabSz="914088">
              <a:spcBef>
                <a:spcPct val="20000"/>
              </a:spcBef>
              <a:buFont typeface="Arial" pitchFamily="34" charset="0"/>
              <a:buChar char="•"/>
              <a:defRPr sz="2000"/>
            </a:lvl6pPr>
            <a:lvl7pPr marL="2970789" indent="-228522" defTabSz="914088">
              <a:spcBef>
                <a:spcPct val="20000"/>
              </a:spcBef>
              <a:buFont typeface="Arial" pitchFamily="34" charset="0"/>
              <a:buChar char="•"/>
              <a:defRPr sz="2000"/>
            </a:lvl7pPr>
            <a:lvl8pPr marL="3427833" indent="-228522" defTabSz="914088">
              <a:spcBef>
                <a:spcPct val="20000"/>
              </a:spcBef>
              <a:buFont typeface="Arial" pitchFamily="34" charset="0"/>
              <a:buChar char="•"/>
              <a:defRPr sz="2000"/>
            </a:lvl8pPr>
            <a:lvl9pPr marL="3884878" indent="-228522" defTabSz="914088">
              <a:spcBef>
                <a:spcPct val="20000"/>
              </a:spcBef>
              <a:buFont typeface="Arial" pitchFamily="34" charset="0"/>
              <a:buChar char="•"/>
              <a:defRPr sz="2000"/>
            </a:lvl9pPr>
          </a:lstStyle>
          <a:p>
            <a:endParaRPr lang="en-US" dirty="0" smtClean="0"/>
          </a:p>
          <a:p>
            <a:r>
              <a:rPr lang="en-US" dirty="0" smtClean="0"/>
              <a:t>28 </a:t>
            </a:r>
            <a:r>
              <a:rPr lang="en-US" dirty="0"/>
              <a:t>Years Industry Experience</a:t>
            </a:r>
          </a:p>
          <a:p>
            <a:pPr lvl="1"/>
            <a:r>
              <a:rPr lang="en-US" sz="2400" dirty="0"/>
              <a:t>SQL Server </a:t>
            </a:r>
            <a:r>
              <a:rPr lang="en-US" sz="2400" dirty="0" smtClean="0"/>
              <a:t>2012: certified </a:t>
            </a:r>
            <a:r>
              <a:rPr lang="en-US" sz="2400" dirty="0"/>
              <a:t>as MCSA, MCSE: Data Platform, </a:t>
            </a:r>
            <a:r>
              <a:rPr lang="en-US" sz="2400" dirty="0" smtClean="0"/>
              <a:t>and </a:t>
            </a:r>
            <a:r>
              <a:rPr lang="en-US" sz="2400" dirty="0"/>
              <a:t>MSCE:  Business Intelligence</a:t>
            </a:r>
          </a:p>
          <a:p>
            <a:pPr lvl="1"/>
            <a:r>
              <a:rPr lang="en-US" sz="2400" dirty="0"/>
              <a:t>Certified in </a:t>
            </a:r>
            <a:r>
              <a:rPr lang="en-US" sz="2400" dirty="0" smtClean="0"/>
              <a:t>every version </a:t>
            </a:r>
            <a:r>
              <a:rPr lang="en-US" sz="2400" dirty="0"/>
              <a:t>of SQL Server </a:t>
            </a:r>
            <a:r>
              <a:rPr lang="en-US" sz="2400" dirty="0" smtClean="0"/>
              <a:t>since </a:t>
            </a:r>
            <a:r>
              <a:rPr lang="en-US" sz="2400" dirty="0"/>
              <a:t>SQL 2000</a:t>
            </a:r>
          </a:p>
          <a:p>
            <a:pPr lvl="1"/>
            <a:r>
              <a:rPr lang="en-US" sz="2400" dirty="0"/>
              <a:t>Certified in e</a:t>
            </a:r>
            <a:r>
              <a:rPr lang="en-US" sz="2400" dirty="0" smtClean="0"/>
              <a:t>very version </a:t>
            </a:r>
            <a:r>
              <a:rPr lang="en-US" sz="2400" dirty="0"/>
              <a:t>of Windows Server from NT 4.0 </a:t>
            </a:r>
            <a:r>
              <a:rPr lang="en-US" sz="2400" dirty="0" smtClean="0"/>
              <a:t>through Windows Server </a:t>
            </a:r>
            <a:r>
              <a:rPr lang="en-US" sz="2400" dirty="0"/>
              <a:t>2008</a:t>
            </a:r>
          </a:p>
          <a:p>
            <a:pPr lvl="1"/>
            <a:r>
              <a:rPr lang="en-US" sz="2400" dirty="0"/>
              <a:t>Certified in Exchange Server 5.5 </a:t>
            </a:r>
            <a:r>
              <a:rPr lang="en-US" sz="2400" dirty="0" smtClean="0"/>
              <a:t>through Exchange Server 2007</a:t>
            </a:r>
            <a:endParaRPr lang="en-US" sz="2400" dirty="0"/>
          </a:p>
          <a:p>
            <a:endParaRPr lang="en-US" dirty="0"/>
          </a:p>
        </p:txBody>
      </p:sp>
    </p:spTree>
    <p:extLst>
      <p:ext uri="{BB962C8B-B14F-4D97-AF65-F5344CB8AC3E}">
        <p14:creationId xmlns:p14="http://schemas.microsoft.com/office/powerpoint/2010/main" val="884469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Consider Multiple Filegroup </a:t>
            </a:r>
            <a:r>
              <a:rPr lang="en-US" sz="3600" dirty="0" smtClean="0"/>
              <a:t>and </a:t>
            </a:r>
            <a:r>
              <a:rPr lang="en-US" sz="3600" dirty="0"/>
              <a:t>Multiple Data File Designs</a:t>
            </a:r>
          </a:p>
        </p:txBody>
      </p:sp>
      <p:sp>
        <p:nvSpPr>
          <p:cNvPr id="3" name="Content Placeholder 2"/>
          <p:cNvSpPr>
            <a:spLocks noGrp="1"/>
          </p:cNvSpPr>
          <p:nvPr>
            <p:ph sz="quarter" idx="10"/>
          </p:nvPr>
        </p:nvSpPr>
        <p:spPr>
          <a:xfrm>
            <a:off x="379413" y="1388226"/>
            <a:ext cx="5145087" cy="5290388"/>
          </a:xfrm>
        </p:spPr>
        <p:txBody>
          <a:bodyPr/>
          <a:lstStyle/>
          <a:p>
            <a:r>
              <a:rPr lang="en-US" dirty="0" smtClean="0"/>
              <a:t>Use this advanced design technique for two reasons:</a:t>
            </a:r>
          </a:p>
          <a:p>
            <a:pPr lvl="1"/>
            <a:r>
              <a:rPr lang="en-US" dirty="0" smtClean="0"/>
              <a:t>Performance</a:t>
            </a:r>
          </a:p>
          <a:p>
            <a:pPr lvl="2"/>
            <a:r>
              <a:rPr lang="en-US" dirty="0" smtClean="0"/>
              <a:t>More read/write heads involved in reading and writing</a:t>
            </a:r>
          </a:p>
          <a:p>
            <a:pPr lvl="1"/>
            <a:r>
              <a:rPr lang="en-US" dirty="0" smtClean="0"/>
              <a:t>Maintenance</a:t>
            </a:r>
          </a:p>
          <a:p>
            <a:pPr lvl="2"/>
            <a:r>
              <a:rPr lang="en-US" dirty="0" smtClean="0"/>
              <a:t>Smaller units of data backed           up/restored, indexes reorganized/rebuilt</a:t>
            </a:r>
          </a:p>
          <a:p>
            <a:pPr lvl="2"/>
            <a:endParaRPr lang="en-US" dirty="0"/>
          </a:p>
        </p:txBody>
      </p:sp>
      <p:pic>
        <p:nvPicPr>
          <p:cNvPr id="3074"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0" y="1492993"/>
            <a:ext cx="6658535" cy="5337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3868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Partitioning Design</a:t>
            </a:r>
            <a:endParaRPr lang="en-US" dirty="0"/>
          </a:p>
        </p:txBody>
      </p:sp>
      <p:sp>
        <p:nvSpPr>
          <p:cNvPr id="3" name="Content Placeholder 2"/>
          <p:cNvSpPr>
            <a:spLocks noGrp="1"/>
          </p:cNvSpPr>
          <p:nvPr>
            <p:ph sz="quarter" idx="10"/>
          </p:nvPr>
        </p:nvSpPr>
        <p:spPr>
          <a:xfrm>
            <a:off x="379413" y="1388226"/>
            <a:ext cx="4120236" cy="5290388"/>
          </a:xfrm>
        </p:spPr>
        <p:txBody>
          <a:bodyPr/>
          <a:lstStyle/>
          <a:p>
            <a:r>
              <a:rPr lang="en-US" sz="2000" dirty="0" smtClean="0"/>
              <a:t>Table partitioning spreads the data of a single table over multiple filegroups</a:t>
            </a:r>
          </a:p>
          <a:p>
            <a:r>
              <a:rPr lang="en-US" sz="2000" dirty="0" smtClean="0"/>
              <a:t>Purpose</a:t>
            </a:r>
          </a:p>
          <a:p>
            <a:pPr lvl="1"/>
            <a:r>
              <a:rPr lang="en-US" sz="1600" dirty="0" smtClean="0"/>
              <a:t>Use more read/write heads  to separate I/O activity over separate partitions</a:t>
            </a:r>
          </a:p>
          <a:p>
            <a:pPr lvl="1"/>
            <a:r>
              <a:rPr lang="en-US" sz="1600" dirty="0" smtClean="0"/>
              <a:t>Efficiently load new data into a (large) table</a:t>
            </a:r>
          </a:p>
          <a:p>
            <a:pPr lvl="1"/>
            <a:r>
              <a:rPr lang="en-US" sz="1600" dirty="0" smtClean="0"/>
              <a:t>Perform index maintenance on a partition by partition basis</a:t>
            </a:r>
            <a:endParaRPr lang="en-US" sz="1200" dirty="0" smtClean="0"/>
          </a:p>
          <a:p>
            <a:r>
              <a:rPr lang="en-US" sz="2000" dirty="0" smtClean="0"/>
              <a:t>Concept of index “alignment”</a:t>
            </a:r>
          </a:p>
          <a:p>
            <a:r>
              <a:rPr lang="en-US" sz="2000" dirty="0" smtClean="0"/>
              <a:t>References</a:t>
            </a:r>
          </a:p>
          <a:p>
            <a:pPr lvl="1"/>
            <a:r>
              <a:rPr lang="en-US" sz="1600" dirty="0">
                <a:hlinkClick r:id="rId3"/>
              </a:rPr>
              <a:t>Designing Partitions to Manage Subsets of Data</a:t>
            </a:r>
            <a:endParaRPr lang="en-US" sz="1600" dirty="0" smtClean="0"/>
          </a:p>
          <a:p>
            <a:pPr lvl="1"/>
            <a:r>
              <a:rPr lang="en-US" sz="1600" dirty="0" smtClean="0">
                <a:hlinkClick r:id="rId4"/>
              </a:rPr>
              <a:t>SlidingWindow example</a:t>
            </a:r>
            <a:endParaRPr lang="en-US" sz="1600" dirty="0"/>
          </a:p>
        </p:txBody>
      </p:sp>
      <p:pic>
        <p:nvPicPr>
          <p:cNvPr id="2050" name="Picture 2">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9391" y="1259706"/>
            <a:ext cx="7378025" cy="53479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53780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Creating a Database with an Advanced Design</a:t>
            </a:r>
            <a:endParaRPr lang="en-US" dirty="0"/>
          </a:p>
        </p:txBody>
      </p:sp>
    </p:spTree>
    <p:extLst>
      <p:ext uri="{BB962C8B-B14F-4D97-AF65-F5344CB8AC3E}">
        <p14:creationId xmlns:p14="http://schemas.microsoft.com/office/powerpoint/2010/main" val="8123648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69239" y="3429001"/>
            <a:ext cx="11653523"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smtClean="0">
                <a:solidFill>
                  <a:schemeClr val="bg1">
                    <a:alpha val="98824"/>
                  </a:schemeClr>
                </a:solidFill>
              </a:rPr>
              <a:t>Topic: Plan for Growth and Capacity</a:t>
            </a:r>
            <a:endParaRPr lang="en-GB" sz="6000" dirty="0">
              <a:solidFill>
                <a:schemeClr val="bg1">
                  <a:alpha val="98824"/>
                </a:schemeClr>
              </a:solidFill>
            </a:endParaRPr>
          </a:p>
        </p:txBody>
      </p:sp>
    </p:spTree>
    <p:extLst>
      <p:ext uri="{BB962C8B-B14F-4D97-AF65-F5344CB8AC3E}">
        <p14:creationId xmlns:p14="http://schemas.microsoft.com/office/powerpoint/2010/main" val="230016251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Topic: Plan </a:t>
            </a:r>
            <a:r>
              <a:rPr lang="en-US" dirty="0"/>
              <a:t>for </a:t>
            </a:r>
            <a:r>
              <a:rPr lang="en-US" dirty="0" smtClean="0"/>
              <a:t>Growth </a:t>
            </a:r>
            <a:r>
              <a:rPr lang="en-US" dirty="0" smtClean="0"/>
              <a:t>and </a:t>
            </a:r>
            <a:r>
              <a:rPr lang="en-US" dirty="0" smtClean="0"/>
              <a:t>Capacity</a:t>
            </a:r>
            <a:endParaRPr lang="en-US" dirty="0"/>
          </a:p>
        </p:txBody>
      </p:sp>
      <p:sp>
        <p:nvSpPr>
          <p:cNvPr id="4" name="Content Placeholder 3"/>
          <p:cNvSpPr>
            <a:spLocks noGrp="1"/>
          </p:cNvSpPr>
          <p:nvPr>
            <p:ph sz="quarter" idx="10"/>
          </p:nvPr>
        </p:nvSpPr>
        <p:spPr/>
        <p:txBody>
          <a:bodyPr/>
          <a:lstStyle/>
          <a:p>
            <a:pPr marL="342783" lvl="1" indent="-342783">
              <a:spcBef>
                <a:spcPts val="1400"/>
              </a:spcBef>
              <a:spcAft>
                <a:spcPts val="0"/>
              </a:spcAft>
              <a:buFont typeface="Arial" pitchFamily="34" charset="0"/>
              <a:buChar char="•"/>
            </a:pPr>
            <a:r>
              <a:rPr lang="en-US" dirty="0" smtClean="0"/>
              <a:t>Two DBA Cardinal Sins</a:t>
            </a:r>
          </a:p>
          <a:p>
            <a:pPr marL="342783" lvl="1" indent="-342783">
              <a:spcBef>
                <a:spcPts val="1400"/>
              </a:spcBef>
              <a:spcAft>
                <a:spcPts val="0"/>
              </a:spcAft>
              <a:buFont typeface="Arial" pitchFamily="34" charset="0"/>
              <a:buChar char="•"/>
            </a:pPr>
            <a:r>
              <a:rPr lang="en-US" dirty="0" smtClean="0"/>
              <a:t>Manual File Growth</a:t>
            </a:r>
          </a:p>
          <a:p>
            <a:pPr marL="342783" lvl="1" indent="-342783">
              <a:spcBef>
                <a:spcPts val="1400"/>
              </a:spcBef>
              <a:spcAft>
                <a:spcPts val="0"/>
              </a:spcAft>
              <a:buFont typeface="Arial" pitchFamily="34" charset="0"/>
              <a:buChar char="•"/>
            </a:pPr>
            <a:r>
              <a:rPr lang="en-US" dirty="0" smtClean="0"/>
              <a:t>File Autogrow Options</a:t>
            </a:r>
          </a:p>
          <a:p>
            <a:pPr marL="342783" lvl="1" indent="-342783">
              <a:spcBef>
                <a:spcPts val="1400"/>
              </a:spcBef>
              <a:spcAft>
                <a:spcPts val="0"/>
              </a:spcAft>
              <a:buFont typeface="Arial" pitchFamily="34" charset="0"/>
              <a:buChar char="•"/>
            </a:pPr>
            <a:r>
              <a:rPr lang="en-US" dirty="0" smtClean="0"/>
              <a:t>Growth Monitoring</a:t>
            </a:r>
          </a:p>
          <a:p>
            <a:pPr marL="342783" lvl="1" indent="-342783">
              <a:spcBef>
                <a:spcPts val="1400"/>
              </a:spcBef>
              <a:spcAft>
                <a:spcPts val="0"/>
              </a:spcAft>
              <a:buFont typeface="Arial" pitchFamily="34" charset="0"/>
              <a:buChar char="•"/>
            </a:pPr>
            <a:r>
              <a:rPr lang="en-US" dirty="0" smtClean="0"/>
              <a:t>Shrinking Databases </a:t>
            </a:r>
            <a:r>
              <a:rPr lang="en-US" dirty="0" smtClean="0"/>
              <a:t>and </a:t>
            </a:r>
            <a:r>
              <a:rPr lang="en-US" dirty="0" smtClean="0"/>
              <a:t>Files</a:t>
            </a:r>
            <a:endParaRPr lang="en-US" dirty="0"/>
          </a:p>
          <a:p>
            <a:endParaRPr lang="en-US" dirty="0"/>
          </a:p>
        </p:txBody>
      </p:sp>
    </p:spTree>
    <p:extLst>
      <p:ext uri="{BB962C8B-B14F-4D97-AF65-F5344CB8AC3E}">
        <p14:creationId xmlns:p14="http://schemas.microsoft.com/office/powerpoint/2010/main" val="11054925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Two DBA Cardinal Sins</a:t>
            </a:r>
            <a:endParaRPr lang="en-US" dirty="0"/>
          </a:p>
        </p:txBody>
      </p:sp>
      <p:sp>
        <p:nvSpPr>
          <p:cNvPr id="4" name="Content Placeholder 3"/>
          <p:cNvSpPr>
            <a:spLocks noGrp="1"/>
          </p:cNvSpPr>
          <p:nvPr>
            <p:ph sz="quarter" idx="10"/>
          </p:nvPr>
        </p:nvSpPr>
        <p:spPr/>
        <p:txBody>
          <a:bodyPr/>
          <a:lstStyle/>
          <a:p>
            <a:r>
              <a:rPr lang="en-US" dirty="0" smtClean="0"/>
              <a:t>Running </a:t>
            </a:r>
            <a:r>
              <a:rPr lang="en-US" dirty="0"/>
              <a:t>out of space in a SQL Server data or log </a:t>
            </a:r>
            <a:r>
              <a:rPr lang="en-US" dirty="0" smtClean="0"/>
              <a:t>file</a:t>
            </a:r>
          </a:p>
          <a:p>
            <a:r>
              <a:rPr lang="en-US" dirty="0" smtClean="0"/>
              <a:t>Allowing a data or log file to fill up a volume when autogrow is used</a:t>
            </a:r>
            <a:endParaRPr lang="en-US" dirty="0"/>
          </a:p>
        </p:txBody>
      </p:sp>
    </p:spTree>
    <p:extLst>
      <p:ext uri="{BB962C8B-B14F-4D97-AF65-F5344CB8AC3E}">
        <p14:creationId xmlns:p14="http://schemas.microsoft.com/office/powerpoint/2010/main" val="1437317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Manual File Growth</a:t>
            </a:r>
            <a:endParaRPr lang="en-US" dirty="0"/>
          </a:p>
        </p:txBody>
      </p:sp>
      <p:sp>
        <p:nvSpPr>
          <p:cNvPr id="4" name="Content Placeholder 3"/>
          <p:cNvSpPr>
            <a:spLocks noGrp="1"/>
          </p:cNvSpPr>
          <p:nvPr>
            <p:ph sz="quarter" idx="10"/>
          </p:nvPr>
        </p:nvSpPr>
        <p:spPr/>
        <p:txBody>
          <a:bodyPr/>
          <a:lstStyle/>
          <a:p>
            <a:r>
              <a:rPr lang="en-US" dirty="0" smtClean="0"/>
              <a:t>Why manual?</a:t>
            </a:r>
          </a:p>
          <a:p>
            <a:pPr lvl="1"/>
            <a:r>
              <a:rPr lang="en-US" dirty="0" smtClean="0"/>
              <a:t>Timing </a:t>
            </a:r>
            <a:r>
              <a:rPr lang="en-US" dirty="0" smtClean="0"/>
              <a:t>and </a:t>
            </a:r>
            <a:r>
              <a:rPr lang="en-US" dirty="0" smtClean="0"/>
              <a:t>control</a:t>
            </a:r>
          </a:p>
          <a:p>
            <a:r>
              <a:rPr lang="en-US" dirty="0" smtClean="0"/>
              <a:t>Methods</a:t>
            </a:r>
          </a:p>
          <a:p>
            <a:pPr lvl="1"/>
            <a:r>
              <a:rPr lang="en-US" dirty="0" smtClean="0"/>
              <a:t>GUI</a:t>
            </a:r>
          </a:p>
          <a:p>
            <a:pPr lvl="1"/>
            <a:r>
              <a:rPr lang="en-US" dirty="0" smtClean="0"/>
              <a:t>Code</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4467" y="2618264"/>
            <a:ext cx="8987895" cy="3863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6044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File Autogrow Options</a:t>
            </a:r>
            <a:endParaRPr lang="en-US" dirty="0"/>
          </a:p>
        </p:txBody>
      </p:sp>
      <p:sp>
        <p:nvSpPr>
          <p:cNvPr id="4" name="Content Placeholder 3"/>
          <p:cNvSpPr>
            <a:spLocks noGrp="1"/>
          </p:cNvSpPr>
          <p:nvPr>
            <p:ph sz="quarter" idx="10"/>
          </p:nvPr>
        </p:nvSpPr>
        <p:spPr/>
        <p:txBody>
          <a:bodyPr/>
          <a:lstStyle/>
          <a:p>
            <a:r>
              <a:rPr lang="en-US" dirty="0" smtClean="0"/>
              <a:t>Why autogrow?</a:t>
            </a:r>
          </a:p>
          <a:p>
            <a:r>
              <a:rPr lang="en-US" dirty="0" smtClean="0"/>
              <a:t>Percent vs. </a:t>
            </a:r>
            <a:r>
              <a:rPr lang="en-US" dirty="0"/>
              <a:t>f</a:t>
            </a:r>
            <a:r>
              <a:rPr lang="en-US" dirty="0" smtClean="0"/>
              <a:t>ixed </a:t>
            </a:r>
            <a:r>
              <a:rPr lang="en-US" dirty="0"/>
              <a:t>s</a:t>
            </a:r>
            <a:r>
              <a:rPr lang="en-US" dirty="0" smtClean="0"/>
              <a:t>ize</a:t>
            </a:r>
          </a:p>
          <a:p>
            <a:r>
              <a:rPr lang="en-US" dirty="0" smtClean="0"/>
              <a:t>Should “maximum file size” be set?</a:t>
            </a:r>
          </a:p>
          <a:p>
            <a:r>
              <a:rPr lang="en-US" dirty="0" smtClean="0"/>
              <a:t>Methods</a:t>
            </a:r>
          </a:p>
          <a:p>
            <a:pPr lvl="1"/>
            <a:r>
              <a:rPr lang="en-US" dirty="0" smtClean="0"/>
              <a:t>GUI</a:t>
            </a:r>
          </a:p>
          <a:p>
            <a:pPr lvl="1"/>
            <a:r>
              <a:rPr lang="en-US" dirty="0" smtClean="0"/>
              <a:t>Code</a:t>
            </a:r>
            <a:endParaRPr lang="en-US" dirty="0"/>
          </a:p>
          <a:p>
            <a:endParaRPr lang="en-US" dirty="0"/>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2481263"/>
            <a:ext cx="4833378" cy="3722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81266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Growth Monitoring</a:t>
            </a:r>
            <a:endParaRPr lang="en-US" dirty="0"/>
          </a:p>
        </p:txBody>
      </p:sp>
      <p:sp>
        <p:nvSpPr>
          <p:cNvPr id="4" name="Content Placeholder 3"/>
          <p:cNvSpPr>
            <a:spLocks noGrp="1"/>
          </p:cNvSpPr>
          <p:nvPr>
            <p:ph sz="quarter" idx="10"/>
          </p:nvPr>
        </p:nvSpPr>
        <p:spPr/>
        <p:txBody>
          <a:bodyPr/>
          <a:lstStyle/>
          <a:p>
            <a:pPr lvl="0"/>
            <a:r>
              <a:rPr lang="en-US" sz="2800" dirty="0" smtClean="0"/>
              <a:t>If/when to shrink or grow</a:t>
            </a:r>
          </a:p>
          <a:p>
            <a:r>
              <a:rPr lang="en-US" sz="2800" dirty="0" smtClean="0"/>
              <a:t>Monitoring tools </a:t>
            </a:r>
            <a:r>
              <a:rPr lang="en-US" sz="2800" dirty="0" smtClean="0"/>
              <a:t>and </a:t>
            </a:r>
            <a:r>
              <a:rPr lang="en-US" sz="2800" dirty="0" smtClean="0"/>
              <a:t>techniques</a:t>
            </a:r>
          </a:p>
          <a:p>
            <a:pPr lvl="1"/>
            <a:r>
              <a:rPr lang="en-US" sz="2400" dirty="0" smtClean="0"/>
              <a:t>Code in agent jobs</a:t>
            </a:r>
          </a:p>
          <a:p>
            <a:pPr lvl="1"/>
            <a:r>
              <a:rPr lang="en-US" sz="2400" dirty="0" smtClean="0"/>
              <a:t>Performance object alert</a:t>
            </a:r>
          </a:p>
          <a:p>
            <a:pPr lvl="1"/>
            <a:r>
              <a:rPr lang="en-US" sz="2400" dirty="0" smtClean="0"/>
              <a:t>Management Data Warehouse</a:t>
            </a:r>
          </a:p>
          <a:p>
            <a:pPr lvl="1"/>
            <a:r>
              <a:rPr lang="en-US" sz="2400" dirty="0" smtClean="0"/>
              <a:t>Catalogs and DMVs</a:t>
            </a:r>
          </a:p>
          <a:p>
            <a:pPr lvl="2"/>
            <a:r>
              <a:rPr lang="en-US" sz="2000" dirty="0" smtClean="0"/>
              <a:t>sys.database_files</a:t>
            </a:r>
          </a:p>
          <a:p>
            <a:pPr lvl="2"/>
            <a:r>
              <a:rPr lang="en-US" sz="2000" dirty="0"/>
              <a:t>sys.dm_os_volume_stats</a:t>
            </a:r>
          </a:p>
          <a:p>
            <a:pPr lvl="1"/>
            <a:r>
              <a:rPr lang="en-US" sz="2400" dirty="0" smtClean="0"/>
              <a:t>Stored procedures</a:t>
            </a:r>
          </a:p>
          <a:p>
            <a:pPr lvl="2"/>
            <a:r>
              <a:rPr lang="en-US" sz="2000" dirty="0"/>
              <a:t>s</a:t>
            </a:r>
            <a:r>
              <a:rPr lang="en-US" sz="2000" dirty="0" smtClean="0"/>
              <a:t>p_SpaceUsed</a:t>
            </a:r>
          </a:p>
          <a:p>
            <a:pPr lvl="2"/>
            <a:r>
              <a:rPr lang="en-US" sz="2000" dirty="0" smtClean="0"/>
              <a:t>sp_Databases</a:t>
            </a:r>
          </a:p>
          <a:p>
            <a:pPr lvl="1"/>
            <a:r>
              <a:rPr lang="en-US" sz="2400" dirty="0" smtClean="0"/>
              <a:t>DBCC </a:t>
            </a:r>
            <a:r>
              <a:rPr lang="en-US" sz="2400" dirty="0" smtClean="0">
                <a:hlinkClick r:id="rId3"/>
              </a:rPr>
              <a:t>SQLPerf</a:t>
            </a:r>
            <a:r>
              <a:rPr lang="en-US" sz="2400" dirty="0" smtClean="0"/>
              <a:t> (logspace)</a:t>
            </a:r>
          </a:p>
        </p:txBody>
      </p:sp>
    </p:spTree>
    <p:extLst>
      <p:ext uri="{BB962C8B-B14F-4D97-AF65-F5344CB8AC3E}">
        <p14:creationId xmlns:p14="http://schemas.microsoft.com/office/powerpoint/2010/main" val="40173102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Shrinking Databases </a:t>
            </a:r>
            <a:r>
              <a:rPr lang="en-US" dirty="0" smtClean="0"/>
              <a:t>and </a:t>
            </a:r>
            <a:r>
              <a:rPr lang="en-US" dirty="0" smtClean="0"/>
              <a:t>Files</a:t>
            </a:r>
            <a:endParaRPr lang="en-US" dirty="0"/>
          </a:p>
        </p:txBody>
      </p:sp>
      <p:sp>
        <p:nvSpPr>
          <p:cNvPr id="4" name="Content Placeholder 3"/>
          <p:cNvSpPr>
            <a:spLocks noGrp="1"/>
          </p:cNvSpPr>
          <p:nvPr>
            <p:ph sz="quarter" idx="10"/>
          </p:nvPr>
        </p:nvSpPr>
        <p:spPr/>
        <p:txBody>
          <a:bodyPr/>
          <a:lstStyle/>
          <a:p>
            <a:r>
              <a:rPr lang="en-US" dirty="0" smtClean="0"/>
              <a:t>Databases (all files) can be shrunk</a:t>
            </a:r>
          </a:p>
          <a:p>
            <a:r>
              <a:rPr lang="en-US" dirty="0" smtClean="0"/>
              <a:t>Individual data and log files can be shrunk</a:t>
            </a:r>
          </a:p>
          <a:p>
            <a:r>
              <a:rPr lang="en-US" dirty="0" smtClean="0"/>
              <a:t>Autoshrink can be set as a database option</a:t>
            </a:r>
          </a:p>
          <a:p>
            <a:pPr lvl="1"/>
            <a:r>
              <a:rPr lang="en-US" dirty="0" smtClean="0"/>
              <a:t>Just say “No”</a:t>
            </a:r>
          </a:p>
          <a:p>
            <a:pPr lvl="1"/>
            <a:r>
              <a:rPr lang="en-US" dirty="0" smtClean="0"/>
              <a:t>Turned off by default</a:t>
            </a:r>
          </a:p>
          <a:p>
            <a:r>
              <a:rPr lang="en-US" dirty="0" smtClean="0"/>
              <a:t>Manual shrinking only relevant in one context</a:t>
            </a:r>
          </a:p>
        </p:txBody>
      </p:sp>
    </p:spTree>
    <p:extLst>
      <p:ext uri="{BB962C8B-B14F-4D97-AF65-F5344CB8AC3E}">
        <p14:creationId xmlns:p14="http://schemas.microsoft.com/office/powerpoint/2010/main" val="129750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514" y="182215"/>
            <a:ext cx="8647754" cy="1063487"/>
          </a:xfrm>
          <a:noFill/>
        </p:spPr>
        <p:txBody>
          <a:bodyPr/>
          <a:lstStyle/>
          <a:p>
            <a:r>
              <a:rPr lang="en-US" dirty="0" smtClean="0"/>
              <a:t>Meet Richard Currey</a:t>
            </a:r>
            <a:endParaRPr lang="en-US" dirty="0"/>
          </a:p>
        </p:txBody>
      </p:sp>
      <p:sp>
        <p:nvSpPr>
          <p:cNvPr id="7" name="Content Placeholder 6"/>
          <p:cNvSpPr>
            <a:spLocks noGrp="1"/>
          </p:cNvSpPr>
          <p:nvPr>
            <p:ph idx="10"/>
          </p:nvPr>
        </p:nvSpPr>
        <p:spPr>
          <a:xfrm>
            <a:off x="359958" y="1042894"/>
            <a:ext cx="9018217" cy="2386106"/>
          </a:xfrm>
          <a:noFill/>
        </p:spPr>
        <p:txBody>
          <a:bodyPr/>
          <a:lstStyle/>
          <a:p>
            <a:r>
              <a:rPr lang="en-US" sz="2800" dirty="0" smtClean="0"/>
              <a:t>Senior Technical Trainer – New Horizons United</a:t>
            </a:r>
          </a:p>
          <a:p>
            <a:pPr lvl="1"/>
            <a:r>
              <a:rPr lang="en-US" sz="2400" dirty="0" smtClean="0">
                <a:solidFill>
                  <a:schemeClr val="tx1"/>
                </a:solidFill>
              </a:rPr>
              <a:t>Focused on database and development technologies</a:t>
            </a:r>
          </a:p>
          <a:p>
            <a:pPr lvl="1"/>
            <a:r>
              <a:rPr lang="en-US" sz="2400" dirty="0" smtClean="0">
                <a:solidFill>
                  <a:schemeClr val="tx1"/>
                </a:solidFill>
              </a:rPr>
              <a:t>MCDBA, MCITP Dev / Admin / BI, MCSE Data Platform, BI</a:t>
            </a:r>
          </a:p>
          <a:p>
            <a:pPr lvl="1"/>
            <a:r>
              <a:rPr lang="en-US" sz="2400" dirty="0" smtClean="0">
                <a:solidFill>
                  <a:schemeClr val="tx1"/>
                </a:solidFill>
              </a:rPr>
              <a:t>MCSD, MCPD Web Developer, ASP .NET Developer, Windows Developer</a:t>
            </a:r>
          </a:p>
        </p:txBody>
      </p:sp>
      <p:sp>
        <p:nvSpPr>
          <p:cNvPr id="5" name="TextBox 4"/>
          <p:cNvSpPr txBox="1"/>
          <p:nvPr/>
        </p:nvSpPr>
        <p:spPr>
          <a:xfrm>
            <a:off x="359958" y="3083680"/>
            <a:ext cx="9142169" cy="3151750"/>
          </a:xfrm>
          <a:prstGeom prst="rect">
            <a:avLst/>
          </a:prstGeom>
          <a:noFill/>
        </p:spPr>
        <p:txBody>
          <a:bodyPr/>
          <a:lstStyle>
            <a:lvl1pPr marL="342783" indent="-342783" defTabSz="914088">
              <a:spcBef>
                <a:spcPts val="1400"/>
              </a:spcBef>
              <a:buFont typeface="Arial" pitchFamily="34" charset="0"/>
              <a:buChar char="•"/>
              <a:defRPr sz="3200" b="0" kern="0" baseline="0">
                <a:latin typeface="Segoe UI Light" panose="020B0502040204020203" pitchFamily="34" charset="0"/>
                <a:ea typeface="Segoe UI Light" panose="020B0502040204020203" pitchFamily="34" charset="0"/>
                <a:cs typeface="Segoe UI Light" panose="020B0502040204020203" pitchFamily="34" charset="0"/>
              </a:defRPr>
            </a:lvl1pPr>
            <a:lvl2pPr marL="742698" lvl="1" indent="-285652" defTabSz="914088">
              <a:spcBef>
                <a:spcPts val="300"/>
              </a:spcBef>
              <a:spcAft>
                <a:spcPts val="300"/>
              </a:spcAft>
              <a:buFont typeface="Arial" pitchFamily="34" charset="0"/>
              <a:buChar char="–"/>
              <a:defRPr sz="2800" kern="0" baseline="0">
                <a:solidFill>
                  <a:schemeClr val="tx1">
                    <a:lumMod val="75000"/>
                    <a:lumOff val="25000"/>
                  </a:schemeClr>
                </a:solidFill>
                <a:latin typeface="Segoe UI Light" panose="020B0502040204020203" pitchFamily="34" charset="0"/>
                <a:ea typeface="Segoe UI Light" panose="020B0502040204020203" pitchFamily="34" charset="0"/>
                <a:cs typeface="Segoe UI Light" panose="020B0502040204020203" pitchFamily="34" charset="0"/>
              </a:defRPr>
            </a:lvl2pPr>
            <a:lvl3pPr marL="1142612" indent="-228522" defTabSz="914088">
              <a:spcBef>
                <a:spcPts val="200"/>
              </a:spcBef>
              <a:spcAft>
                <a:spcPts val="200"/>
              </a:spcAft>
              <a:buFont typeface="Arial" pitchFamily="34" charset="0"/>
              <a:buChar char="•"/>
              <a:defRPr sz="2400" kern="0" baseline="0">
                <a:latin typeface="Segoe UI Light" panose="020B0502040204020203" pitchFamily="34" charset="0"/>
                <a:ea typeface="Segoe UI Light" panose="020B0502040204020203" pitchFamily="34" charset="0"/>
                <a:cs typeface="Segoe UI Light" panose="020B0502040204020203" pitchFamily="34" charset="0"/>
              </a:defRPr>
            </a:lvl3pPr>
            <a:lvl4pPr marL="1599657" indent="-228522" defTabSz="914088">
              <a:spcBef>
                <a:spcPct val="20000"/>
              </a:spcBef>
              <a:buFont typeface="Arial" pitchFamily="34" charset="0"/>
              <a:buChar char="–"/>
              <a:defRPr sz="2000" kern="0" baseline="0">
                <a:latin typeface="Segoe UI Light" panose="020B0502040204020203" pitchFamily="34" charset="0"/>
                <a:ea typeface="Segoe UI Light" panose="020B0502040204020203" pitchFamily="34" charset="0"/>
                <a:cs typeface="Segoe UI Light" panose="020B0502040204020203" pitchFamily="34" charset="0"/>
              </a:defRPr>
            </a:lvl4pPr>
            <a:lvl5pPr marL="2056700" indent="-228522" defTabSz="914088">
              <a:spcBef>
                <a:spcPct val="20000"/>
              </a:spcBef>
              <a:buFont typeface="Arial" pitchFamily="34" charset="0"/>
              <a:buChar char="»"/>
              <a:defRPr sz="2000" kern="0" baseline="0">
                <a:latin typeface="Segoe UI Light" panose="020B0502040204020203" pitchFamily="34" charset="0"/>
                <a:ea typeface="Segoe UI Light" panose="020B0502040204020203" pitchFamily="34" charset="0"/>
                <a:cs typeface="Segoe UI Light" panose="020B0502040204020203" pitchFamily="34" charset="0"/>
              </a:defRPr>
            </a:lvl5pPr>
            <a:lvl6pPr marL="2513745" indent="-228522" defTabSz="914088">
              <a:spcBef>
                <a:spcPct val="20000"/>
              </a:spcBef>
              <a:buFont typeface="Arial" pitchFamily="34" charset="0"/>
              <a:buChar char="•"/>
              <a:defRPr sz="2000"/>
            </a:lvl6pPr>
            <a:lvl7pPr marL="2970789" indent="-228522" defTabSz="914088">
              <a:spcBef>
                <a:spcPct val="20000"/>
              </a:spcBef>
              <a:buFont typeface="Arial" pitchFamily="34" charset="0"/>
              <a:buChar char="•"/>
              <a:defRPr sz="2000"/>
            </a:lvl7pPr>
            <a:lvl8pPr marL="3427833" indent="-228522" defTabSz="914088">
              <a:spcBef>
                <a:spcPct val="20000"/>
              </a:spcBef>
              <a:buFont typeface="Arial" pitchFamily="34" charset="0"/>
              <a:buChar char="•"/>
              <a:defRPr sz="2000"/>
            </a:lvl8pPr>
            <a:lvl9pPr marL="3884878" indent="-228522" defTabSz="914088">
              <a:spcBef>
                <a:spcPct val="20000"/>
              </a:spcBef>
              <a:buFont typeface="Arial" pitchFamily="34" charset="0"/>
              <a:buChar char="•"/>
              <a:defRPr sz="2000"/>
            </a:lvl9pPr>
          </a:lstStyle>
          <a:p>
            <a:endParaRPr lang="en-US" dirty="0" smtClean="0"/>
          </a:p>
          <a:p>
            <a:r>
              <a:rPr lang="en-US" sz="2800" dirty="0" smtClean="0"/>
              <a:t>28 </a:t>
            </a:r>
            <a:r>
              <a:rPr lang="en-US" sz="2800" dirty="0"/>
              <a:t>Years Industry Experience</a:t>
            </a:r>
          </a:p>
          <a:p>
            <a:pPr lvl="1"/>
            <a:r>
              <a:rPr lang="en-US" sz="2400" dirty="0" smtClean="0">
                <a:solidFill>
                  <a:schemeClr val="tx1"/>
                </a:solidFill>
              </a:rPr>
              <a:t>Designed, developed and managed BI-centric projects at several Fortune 500 organizations</a:t>
            </a:r>
          </a:p>
          <a:p>
            <a:pPr lvl="1"/>
            <a:r>
              <a:rPr lang="en-US" sz="2400" dirty="0" smtClean="0">
                <a:solidFill>
                  <a:schemeClr val="tx1"/>
                </a:solidFill>
              </a:rPr>
              <a:t>Extensive consulting and Project Management background</a:t>
            </a:r>
          </a:p>
          <a:p>
            <a:endParaRPr lang="en-US"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70503" y="0"/>
            <a:ext cx="2721497" cy="3628663"/>
          </a:xfrm>
          <a:prstGeom prst="rect">
            <a:avLst/>
          </a:prstGeom>
        </p:spPr>
      </p:pic>
    </p:spTree>
    <p:extLst>
      <p:ext uri="{BB962C8B-B14F-4D97-AF65-F5344CB8AC3E}">
        <p14:creationId xmlns:p14="http://schemas.microsoft.com/office/powerpoint/2010/main" val="2560856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Growing File Size Manually Using the GUI and Code</a:t>
            </a:r>
            <a:endParaRPr lang="en-US" dirty="0"/>
          </a:p>
        </p:txBody>
      </p:sp>
    </p:spTree>
    <p:extLst>
      <p:ext uri="{BB962C8B-B14F-4D97-AF65-F5344CB8AC3E}">
        <p14:creationId xmlns:p14="http://schemas.microsoft.com/office/powerpoint/2010/main" val="4512680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69239" y="3429001"/>
            <a:ext cx="11653523"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smtClean="0">
                <a:solidFill>
                  <a:schemeClr val="bg1">
                    <a:alpha val="98824"/>
                  </a:schemeClr>
                </a:solidFill>
              </a:rPr>
              <a:t>Topic: Service Account Configuration</a:t>
            </a:r>
            <a:endParaRPr lang="en-GB" sz="6000" dirty="0">
              <a:solidFill>
                <a:schemeClr val="bg1">
                  <a:alpha val="98824"/>
                </a:schemeClr>
              </a:solidFill>
            </a:endParaRPr>
          </a:p>
        </p:txBody>
      </p:sp>
    </p:spTree>
    <p:extLst>
      <p:ext uri="{BB962C8B-B14F-4D97-AF65-F5344CB8AC3E}">
        <p14:creationId xmlns:p14="http://schemas.microsoft.com/office/powerpoint/2010/main" val="2044235574"/>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Topic: Service Account Configuration</a:t>
            </a:r>
            <a:endParaRPr lang="en-US" dirty="0"/>
          </a:p>
        </p:txBody>
      </p:sp>
      <p:sp>
        <p:nvSpPr>
          <p:cNvPr id="4" name="Content Placeholder 3"/>
          <p:cNvSpPr>
            <a:spLocks noGrp="1"/>
          </p:cNvSpPr>
          <p:nvPr>
            <p:ph sz="quarter" idx="10"/>
          </p:nvPr>
        </p:nvSpPr>
        <p:spPr>
          <a:xfrm>
            <a:off x="379412" y="1388226"/>
            <a:ext cx="11526837" cy="5290388"/>
          </a:xfrm>
        </p:spPr>
        <p:txBody>
          <a:bodyPr/>
          <a:lstStyle/>
          <a:p>
            <a:r>
              <a:rPr lang="en-US" dirty="0" smtClean="0"/>
              <a:t>Account Selection During Installation</a:t>
            </a:r>
          </a:p>
          <a:p>
            <a:r>
              <a:rPr lang="en-US" dirty="0" smtClean="0"/>
              <a:t>Changing Account Choices After Installation</a:t>
            </a:r>
          </a:p>
          <a:p>
            <a:pPr lvl="1"/>
            <a:r>
              <a:rPr lang="en-US" dirty="0" smtClean="0"/>
              <a:t>Which tool? Why that </a:t>
            </a:r>
            <a:r>
              <a:rPr lang="en-US" dirty="0"/>
              <a:t>t</a:t>
            </a:r>
            <a:r>
              <a:rPr lang="en-US" dirty="0" smtClean="0"/>
              <a:t>ool?</a:t>
            </a:r>
          </a:p>
          <a:p>
            <a:r>
              <a:rPr lang="en-US" dirty="0" smtClean="0"/>
              <a:t>On What Basis Do I Select Accounts to Run Services?</a:t>
            </a:r>
            <a:endParaRPr lang="en-US" dirty="0"/>
          </a:p>
        </p:txBody>
      </p:sp>
    </p:spTree>
    <p:extLst>
      <p:ext uri="{BB962C8B-B14F-4D97-AF65-F5344CB8AC3E}">
        <p14:creationId xmlns:p14="http://schemas.microsoft.com/office/powerpoint/2010/main" val="21809764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Account Selection During </a:t>
            </a:r>
            <a:r>
              <a:rPr lang="en-US" dirty="0" smtClean="0"/>
              <a:t>Installation</a:t>
            </a:r>
            <a:endParaRPr lang="en-US" dirty="0"/>
          </a:p>
        </p:txBody>
      </p:sp>
      <p:sp>
        <p:nvSpPr>
          <p:cNvPr id="3" name="Content Placeholder 2"/>
          <p:cNvSpPr>
            <a:spLocks noGrp="1"/>
          </p:cNvSpPr>
          <p:nvPr>
            <p:ph sz="quarter" idx="10"/>
          </p:nvPr>
        </p:nvSpPr>
        <p:spPr>
          <a:xfrm>
            <a:off x="379413" y="1388226"/>
            <a:ext cx="5564187" cy="5290388"/>
          </a:xfrm>
        </p:spPr>
        <p:txBody>
          <a:bodyPr/>
          <a:lstStyle/>
          <a:p>
            <a:r>
              <a:rPr lang="en-US" sz="2800" dirty="0" smtClean="0"/>
              <a:t>Builtin Account</a:t>
            </a:r>
          </a:p>
          <a:p>
            <a:pPr lvl="1"/>
            <a:r>
              <a:rPr lang="en-US" sz="2400" dirty="0" smtClean="0"/>
              <a:t>Local Service</a:t>
            </a:r>
          </a:p>
          <a:p>
            <a:pPr lvl="1"/>
            <a:r>
              <a:rPr lang="en-US" sz="2400" dirty="0" smtClean="0"/>
              <a:t>Network Service</a:t>
            </a:r>
          </a:p>
          <a:p>
            <a:pPr lvl="1"/>
            <a:r>
              <a:rPr lang="en-US" sz="2400" dirty="0" smtClean="0"/>
              <a:t>Local System</a:t>
            </a:r>
          </a:p>
          <a:p>
            <a:r>
              <a:rPr lang="en-US" sz="2800" dirty="0" smtClean="0"/>
              <a:t>Created Account</a:t>
            </a:r>
          </a:p>
          <a:p>
            <a:pPr lvl="1"/>
            <a:r>
              <a:rPr lang="en-US" sz="2400" dirty="0" smtClean="0"/>
              <a:t>Machine Local</a:t>
            </a:r>
          </a:p>
          <a:p>
            <a:pPr lvl="1"/>
            <a:r>
              <a:rPr lang="en-US" sz="2400" b="1" dirty="0" smtClean="0"/>
              <a:t>Domain</a:t>
            </a:r>
          </a:p>
          <a:p>
            <a:r>
              <a:rPr lang="en-US" sz="2800" dirty="0" smtClean="0"/>
              <a:t>General rule: create a separate account for each service, for each instance…really!</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6165" y="1543050"/>
            <a:ext cx="5886865" cy="4963886"/>
          </a:xfrm>
          <a:prstGeom prst="rect">
            <a:avLst/>
          </a:prstGeom>
        </p:spPr>
      </p:pic>
    </p:spTree>
    <p:extLst>
      <p:ext uri="{BB962C8B-B14F-4D97-AF65-F5344CB8AC3E}">
        <p14:creationId xmlns:p14="http://schemas.microsoft.com/office/powerpoint/2010/main" val="41203037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Changing Account Choices After </a:t>
            </a:r>
            <a:r>
              <a:rPr lang="en-US" dirty="0" smtClean="0"/>
              <a:t>Installation</a:t>
            </a:r>
            <a:endParaRPr lang="en-US" dirty="0"/>
          </a:p>
        </p:txBody>
      </p:sp>
      <p:sp>
        <p:nvSpPr>
          <p:cNvPr id="3" name="Content Placeholder 2"/>
          <p:cNvSpPr>
            <a:spLocks noGrp="1"/>
          </p:cNvSpPr>
          <p:nvPr>
            <p:ph sz="quarter" idx="10"/>
          </p:nvPr>
        </p:nvSpPr>
        <p:spPr/>
        <p:txBody>
          <a:bodyPr/>
          <a:lstStyle/>
          <a:p>
            <a:r>
              <a:rPr lang="en-US" dirty="0" smtClean="0"/>
              <a:t>Use SQL Server Configuration Manager</a:t>
            </a:r>
          </a:p>
          <a:p>
            <a:r>
              <a:rPr lang="en-US" dirty="0" smtClean="0">
                <a:solidFill>
                  <a:srgbClr val="FF0000"/>
                </a:solidFill>
              </a:rPr>
              <a:t>Don’t use </a:t>
            </a:r>
            <a:r>
              <a:rPr lang="en-US" dirty="0" smtClean="0"/>
              <a:t>the Services management console in Windows</a:t>
            </a:r>
            <a:endParaRPr lang="en-US" dirty="0"/>
          </a:p>
          <a:p>
            <a:endParaRPr lang="en-US" dirty="0"/>
          </a:p>
        </p:txBody>
      </p:sp>
    </p:spTree>
    <p:extLst>
      <p:ext uri="{BB962C8B-B14F-4D97-AF65-F5344CB8AC3E}">
        <p14:creationId xmlns:p14="http://schemas.microsoft.com/office/powerpoint/2010/main" val="280834829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On What Basis Do I Select Accounts to Run Services</a:t>
            </a:r>
            <a:r>
              <a:rPr lang="en-US" dirty="0" smtClean="0"/>
              <a:t>?</a:t>
            </a:r>
            <a:endParaRPr lang="en-US" dirty="0"/>
          </a:p>
        </p:txBody>
      </p:sp>
      <p:sp>
        <p:nvSpPr>
          <p:cNvPr id="3" name="Content Placeholder 2"/>
          <p:cNvSpPr>
            <a:spLocks noGrp="1"/>
          </p:cNvSpPr>
          <p:nvPr>
            <p:ph sz="quarter" idx="10"/>
          </p:nvPr>
        </p:nvSpPr>
        <p:spPr/>
        <p:txBody>
          <a:bodyPr/>
          <a:lstStyle/>
          <a:p>
            <a:r>
              <a:rPr lang="en-US" dirty="0" smtClean="0"/>
              <a:t>Database engine can use a low-privileged account</a:t>
            </a:r>
          </a:p>
          <a:p>
            <a:r>
              <a:rPr lang="en-US" dirty="0" smtClean="0"/>
              <a:t>Browser and Full-Text Services shouldn’t require a domain account either</a:t>
            </a:r>
          </a:p>
          <a:p>
            <a:r>
              <a:rPr lang="en-US" dirty="0" smtClean="0"/>
              <a:t>SQL Server Agent may need access to:</a:t>
            </a:r>
          </a:p>
          <a:p>
            <a:pPr lvl="1"/>
            <a:r>
              <a:rPr lang="en-US" dirty="0" smtClean="0"/>
              <a:t>Mailbox</a:t>
            </a:r>
          </a:p>
          <a:p>
            <a:pPr lvl="1"/>
            <a:r>
              <a:rPr lang="en-US" dirty="0" smtClean="0"/>
              <a:t>UNC shares and file systems</a:t>
            </a:r>
          </a:p>
          <a:p>
            <a:pPr lvl="1"/>
            <a:r>
              <a:rPr lang="en-US" dirty="0" smtClean="0"/>
              <a:t>Other SQL Servers</a:t>
            </a:r>
          </a:p>
          <a:p>
            <a:r>
              <a:rPr lang="en-US" dirty="0" smtClean="0"/>
              <a:t>Reference</a:t>
            </a:r>
            <a:r>
              <a:rPr lang="en-US" dirty="0"/>
              <a:t>: </a:t>
            </a:r>
            <a:r>
              <a:rPr lang="en-US" dirty="0">
                <a:hlinkClick r:id="rId3"/>
              </a:rPr>
              <a:t>Configure Windows Service Accounts and Permissions</a:t>
            </a:r>
            <a:endParaRPr lang="en-US" dirty="0"/>
          </a:p>
        </p:txBody>
      </p:sp>
    </p:spTree>
    <p:extLst>
      <p:ext uri="{BB962C8B-B14F-4D97-AF65-F5344CB8AC3E}">
        <p14:creationId xmlns:p14="http://schemas.microsoft.com/office/powerpoint/2010/main" val="11860024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Changing Service Account Assignment</a:t>
            </a:r>
            <a:endParaRPr lang="en-US" dirty="0"/>
          </a:p>
        </p:txBody>
      </p:sp>
    </p:spTree>
    <p:extLst>
      <p:ext uri="{BB962C8B-B14F-4D97-AF65-F5344CB8AC3E}">
        <p14:creationId xmlns:p14="http://schemas.microsoft.com/office/powerpoint/2010/main" val="13873974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84693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Course Topics</a:t>
            </a:r>
            <a:endParaRPr lang="en-US" dirty="0"/>
          </a:p>
        </p:txBody>
      </p:sp>
      <p:graphicFrame>
        <p:nvGraphicFramePr>
          <p:cNvPr id="4" name="Content Placeholder 3"/>
          <p:cNvGraphicFramePr>
            <a:graphicFrameLocks noGrp="1"/>
          </p:cNvGraphicFramePr>
          <p:nvPr>
            <p:ph sz="quarter" idx="10"/>
            <p:extLst>
              <p:ext uri="{D42A27DB-BD31-4B8C-83A1-F6EECF244321}">
                <p14:modId xmlns:p14="http://schemas.microsoft.com/office/powerpoint/2010/main" val="1749801716"/>
              </p:ext>
            </p:extLst>
          </p:nvPr>
        </p:nvGraphicFramePr>
        <p:xfrm>
          <a:off x="369856" y="1444320"/>
          <a:ext cx="11525250" cy="4619024"/>
        </p:xfrm>
        <a:graphic>
          <a:graphicData uri="http://schemas.openxmlformats.org/drawingml/2006/table">
            <a:tbl>
              <a:tblPr firstRow="1" bandRow="1">
                <a:tableStyleId>{5C22544A-7EE6-4342-B048-85BDC9FD1C3A}</a:tableStyleId>
              </a:tblPr>
              <a:tblGrid>
                <a:gridCol w="5762625"/>
                <a:gridCol w="5762625"/>
              </a:tblGrid>
              <a:tr h="1134317">
                <a:tc gridSpan="2">
                  <a:txBody>
                    <a:bodyPr/>
                    <a:lstStyle/>
                    <a:p>
                      <a:r>
                        <a:rPr lang="en-US" sz="3600" b="1" kern="1200" baseline="0" dirty="0" smtClean="0">
                          <a:solidFill>
                            <a:schemeClr val="lt1"/>
                          </a:solidFill>
                          <a:latin typeface="Segoe UI Light" panose="020B0502040204020203" pitchFamily="34" charset="0"/>
                          <a:ea typeface="+mn-ea"/>
                          <a:cs typeface="Segoe UI Light" panose="020B0502040204020203" pitchFamily="34" charset="0"/>
                        </a:rPr>
                        <a:t>Administering SQL Server 2012 Jump Start</a:t>
                      </a:r>
                      <a:endParaRPr lang="en-US" sz="3600" b="1" kern="1200" baseline="0" dirty="0">
                        <a:solidFill>
                          <a:schemeClr val="lt1"/>
                        </a:solidFill>
                        <a:latin typeface="Segoe UI Light" panose="020B0502040204020203" pitchFamily="34" charset="0"/>
                        <a:ea typeface="+mn-ea"/>
                        <a:cs typeface="Segoe UI Light" panose="020B0502040204020203" pitchFamily="34" charset="0"/>
                      </a:endParaRPr>
                    </a:p>
                  </a:txBody>
                  <a:tcPr anchor="ctr"/>
                </a:tc>
                <a:tc hMerge="1">
                  <a:txBody>
                    <a:bodyPr/>
                    <a:lstStyle/>
                    <a:p>
                      <a:endParaRPr lang="en-US" dirty="0"/>
                    </a:p>
                  </a:txBody>
                  <a:tcPr/>
                </a:tc>
              </a:tr>
              <a:tr h="1134317">
                <a:tc>
                  <a:txBody>
                    <a:bodyPr/>
                    <a:lstStyle/>
                    <a:p>
                      <a:r>
                        <a:rPr lang="en-US" sz="2400" b="1" dirty="0" smtClean="0">
                          <a:latin typeface="Segoe UI Light" panose="020B0502040204020203" pitchFamily="34" charset="0"/>
                          <a:cs typeface="Segoe UI Light" panose="020B0502040204020203" pitchFamily="34" charset="0"/>
                        </a:rPr>
                        <a:t>01 | Install and Configure SQL Server</a:t>
                      </a:r>
                      <a:endParaRPr lang="en-US" sz="2400" b="1" dirty="0">
                        <a:latin typeface="Segoe UI Light" panose="020B0502040204020203" pitchFamily="34" charset="0"/>
                        <a:cs typeface="Segoe UI Light" panose="020B0502040204020203" pitchFamily="34" charset="0"/>
                      </a:endParaRPr>
                    </a:p>
                  </a:txBody>
                  <a:tcPr anchor="ctr">
                    <a:solidFill>
                      <a:schemeClr val="accent3"/>
                    </a:solidFill>
                  </a:tcPr>
                </a:tc>
                <a:tc>
                  <a:txBody>
                    <a:bodyPr/>
                    <a:lstStyle/>
                    <a:p>
                      <a:r>
                        <a:rPr lang="en-US" sz="2400" dirty="0" smtClean="0">
                          <a:latin typeface="Segoe UI Light" panose="020B0502040204020203" pitchFamily="34" charset="0"/>
                          <a:cs typeface="Segoe UI Light" panose="020B0502040204020203" pitchFamily="34" charset="0"/>
                        </a:rPr>
                        <a:t>04 | Manage Data</a:t>
                      </a:r>
                      <a:endParaRPr lang="en-US" sz="2400" dirty="0">
                        <a:latin typeface="Segoe UI Light" panose="020B0502040204020203" pitchFamily="34" charset="0"/>
                        <a:cs typeface="Segoe UI Light" panose="020B0502040204020203" pitchFamily="34" charset="0"/>
                      </a:endParaRPr>
                    </a:p>
                  </a:txBody>
                  <a:tcPr anchor="ctr">
                    <a:solidFill>
                      <a:schemeClr val="accent3"/>
                    </a:solidFill>
                  </a:tcPr>
                </a:tc>
              </a:tr>
              <a:tr h="1134317">
                <a:tc>
                  <a:txBody>
                    <a:bodyPr/>
                    <a:lstStyle/>
                    <a:p>
                      <a:r>
                        <a:rPr lang="en-US" sz="2400" dirty="0" smtClean="0">
                          <a:latin typeface="Segoe UI Light" panose="020B0502040204020203" pitchFamily="34" charset="0"/>
                          <a:cs typeface="Segoe UI Light" panose="020B0502040204020203" pitchFamily="34" charset="0"/>
                        </a:rPr>
                        <a:t>02 | Maintain Instances and Databases</a:t>
                      </a:r>
                      <a:endParaRPr lang="en-US" sz="2400" dirty="0">
                        <a:latin typeface="Segoe UI Light" panose="020B0502040204020203" pitchFamily="34" charset="0"/>
                        <a:cs typeface="Segoe UI Light" panose="020B0502040204020203" pitchFamily="34" charset="0"/>
                      </a:endParaRPr>
                    </a:p>
                  </a:txBody>
                  <a:tcPr anchor="ctr">
                    <a:solidFill>
                      <a:schemeClr val="accent3"/>
                    </a:solidFill>
                  </a:tcPr>
                </a:tc>
                <a:tc>
                  <a:txBody>
                    <a:bodyPr/>
                    <a:lstStyle/>
                    <a:p>
                      <a:r>
                        <a:rPr lang="en-US" sz="2400" dirty="0" smtClean="0">
                          <a:latin typeface="Segoe UI Light" panose="020B0502040204020203" pitchFamily="34" charset="0"/>
                          <a:cs typeface="Segoe UI Light" panose="020B0502040204020203" pitchFamily="34" charset="0"/>
                        </a:rPr>
                        <a:t>05 | Implement Security</a:t>
                      </a:r>
                      <a:endParaRPr lang="en-US" sz="2400" dirty="0">
                        <a:latin typeface="Segoe UI Light" panose="020B0502040204020203" pitchFamily="34" charset="0"/>
                        <a:cs typeface="Segoe UI Light" panose="020B0502040204020203" pitchFamily="34" charset="0"/>
                      </a:endParaRPr>
                    </a:p>
                  </a:txBody>
                  <a:tcPr anchor="ctr">
                    <a:solidFill>
                      <a:schemeClr val="accent3"/>
                    </a:solidFill>
                  </a:tcPr>
                </a:tc>
              </a:tr>
              <a:tr h="1216073">
                <a:tc>
                  <a:txBody>
                    <a:bodyPr/>
                    <a:lstStyle/>
                    <a:p>
                      <a:pPr marL="0" marR="0" indent="0" algn="l" defTabSz="914088" rtl="0" eaLnBrk="1" fontAlgn="auto" latinLnBrk="0" hangingPunct="1">
                        <a:lnSpc>
                          <a:spcPct val="100000"/>
                        </a:lnSpc>
                        <a:spcBef>
                          <a:spcPts val="0"/>
                        </a:spcBef>
                        <a:spcAft>
                          <a:spcPts val="0"/>
                        </a:spcAft>
                        <a:buClrTx/>
                        <a:buSzTx/>
                        <a:buFontTx/>
                        <a:buNone/>
                        <a:tabLst/>
                        <a:defRPr/>
                      </a:pPr>
                      <a:r>
                        <a:rPr lang="en-US" sz="2400" dirty="0" smtClean="0">
                          <a:latin typeface="Segoe UI Light" panose="020B0502040204020203" pitchFamily="34" charset="0"/>
                          <a:cs typeface="Segoe UI Light" panose="020B0502040204020203" pitchFamily="34" charset="0"/>
                        </a:rPr>
                        <a:t>03</a:t>
                      </a:r>
                      <a:r>
                        <a:rPr lang="en-US" sz="2400" baseline="0" dirty="0" smtClean="0">
                          <a:latin typeface="Segoe UI Light" panose="020B0502040204020203" pitchFamily="34" charset="0"/>
                          <a:cs typeface="Segoe UI Light" panose="020B0502040204020203" pitchFamily="34" charset="0"/>
                        </a:rPr>
                        <a:t> | Performance Optimization </a:t>
                      </a:r>
                      <a:r>
                        <a:rPr lang="en-US" sz="2400" baseline="0" dirty="0" smtClean="0">
                          <a:latin typeface="Segoe UI Light" panose="020B0502040204020203" pitchFamily="34" charset="0"/>
                          <a:cs typeface="Segoe UI Light" panose="020B0502040204020203" pitchFamily="34" charset="0"/>
                        </a:rPr>
                        <a:t>and </a:t>
                      </a:r>
                      <a:r>
                        <a:rPr lang="en-US" sz="2400" baseline="0" dirty="0" smtClean="0">
                          <a:latin typeface="Segoe UI Light" panose="020B0502040204020203" pitchFamily="34" charset="0"/>
                          <a:cs typeface="Segoe UI Light" panose="020B0502040204020203" pitchFamily="34" charset="0"/>
                        </a:rPr>
                        <a:t>Troubleshooting</a:t>
                      </a:r>
                      <a:endParaRPr lang="en-US" sz="2400" dirty="0" smtClean="0">
                        <a:latin typeface="Segoe UI Light" panose="020B0502040204020203" pitchFamily="34" charset="0"/>
                        <a:cs typeface="Segoe UI Light" panose="020B0502040204020203" pitchFamily="34" charset="0"/>
                      </a:endParaRPr>
                    </a:p>
                  </a:txBody>
                  <a:tcPr anchor="ctr">
                    <a:solidFill>
                      <a:schemeClr val="accent3"/>
                    </a:solidFill>
                  </a:tcPr>
                </a:tc>
                <a:tc>
                  <a:txBody>
                    <a:bodyPr/>
                    <a:lstStyle/>
                    <a:p>
                      <a:r>
                        <a:rPr lang="en-US" sz="2400" dirty="0" smtClean="0">
                          <a:latin typeface="Segoe UI Light" panose="020B0502040204020203" pitchFamily="34" charset="0"/>
                          <a:cs typeface="Segoe UI Light" panose="020B0502040204020203" pitchFamily="34" charset="0"/>
                        </a:rPr>
                        <a:t>06 | High Availability Options</a:t>
                      </a:r>
                      <a:endParaRPr lang="en-US" sz="2400" dirty="0">
                        <a:latin typeface="Segoe UI Light" panose="020B0502040204020203" pitchFamily="34" charset="0"/>
                        <a:cs typeface="Segoe UI Light" panose="020B0502040204020203" pitchFamily="34" charset="0"/>
                      </a:endParaRPr>
                    </a:p>
                  </a:txBody>
                  <a:tcPr anchor="ctr">
                    <a:solidFill>
                      <a:schemeClr val="accent3"/>
                    </a:solidFill>
                  </a:tcPr>
                </a:tc>
              </a:tr>
            </a:tbl>
          </a:graphicData>
        </a:graphic>
      </p:graphicFrame>
      <p:grpSp>
        <p:nvGrpSpPr>
          <p:cNvPr id="8" name="Group 7"/>
          <p:cNvGrpSpPr/>
          <p:nvPr/>
        </p:nvGrpSpPr>
        <p:grpSpPr>
          <a:xfrm>
            <a:off x="10058403" y="6159141"/>
            <a:ext cx="1989103" cy="572303"/>
            <a:chOff x="209826" y="188373"/>
            <a:chExt cx="2281581" cy="656454"/>
          </a:xfrm>
        </p:grpSpPr>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9826" y="188373"/>
              <a:ext cx="656454" cy="656454"/>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2830" y="348577"/>
              <a:ext cx="1578577" cy="386507"/>
            </a:xfrm>
            <a:prstGeom prst="rect">
              <a:avLst/>
            </a:prstGeom>
          </p:spPr>
        </p:pic>
      </p:grpSp>
    </p:spTree>
    <p:extLst>
      <p:ext uri="{BB962C8B-B14F-4D97-AF65-F5344CB8AC3E}">
        <p14:creationId xmlns:p14="http://schemas.microsoft.com/office/powerpoint/2010/main" val="638342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Setting Expectations</a:t>
            </a:r>
            <a:endParaRPr lang="en-US" dirty="0"/>
          </a:p>
        </p:txBody>
      </p:sp>
      <p:sp>
        <p:nvSpPr>
          <p:cNvPr id="3" name="Content Placeholder 2"/>
          <p:cNvSpPr>
            <a:spLocks noGrp="1"/>
          </p:cNvSpPr>
          <p:nvPr>
            <p:ph sz="quarter" idx="10"/>
          </p:nvPr>
        </p:nvSpPr>
        <p:spPr/>
        <p:txBody>
          <a:bodyPr/>
          <a:lstStyle/>
          <a:p>
            <a:r>
              <a:rPr lang="en-US" dirty="0" smtClean="0"/>
              <a:t>Target Audience</a:t>
            </a:r>
            <a:endParaRPr lang="en-US" b="1" dirty="0" smtClean="0"/>
          </a:p>
          <a:p>
            <a:pPr lvl="1"/>
            <a:r>
              <a:rPr lang="en-US" sz="2400" dirty="0" smtClean="0">
                <a:solidFill>
                  <a:schemeClr val="tx1"/>
                </a:solidFill>
              </a:rPr>
              <a:t>Database professionals new to Microsoft SQL Server</a:t>
            </a:r>
          </a:p>
          <a:p>
            <a:pPr lvl="1"/>
            <a:r>
              <a:rPr lang="en-US" sz="2400" dirty="0" smtClean="0">
                <a:solidFill>
                  <a:schemeClr val="tx1"/>
                </a:solidFill>
              </a:rPr>
              <a:t>“Accidental DBAs” </a:t>
            </a:r>
            <a:r>
              <a:rPr lang="en-US" sz="2400" dirty="0" smtClean="0">
                <a:solidFill>
                  <a:schemeClr val="tx1"/>
                </a:solidFill>
              </a:rPr>
              <a:t>and </a:t>
            </a:r>
            <a:r>
              <a:rPr lang="en-US" sz="2400" dirty="0" smtClean="0">
                <a:solidFill>
                  <a:schemeClr val="tx1"/>
                </a:solidFill>
              </a:rPr>
              <a:t>new database professionals</a:t>
            </a:r>
          </a:p>
          <a:p>
            <a:pPr lvl="1"/>
            <a:r>
              <a:rPr lang="en-US" sz="2400" dirty="0">
                <a:solidFill>
                  <a:schemeClr val="tx1"/>
                </a:solidFill>
              </a:rPr>
              <a:t>Database professionals who want to take exam </a:t>
            </a:r>
            <a:r>
              <a:rPr lang="en-US" sz="2400" dirty="0">
                <a:solidFill>
                  <a:schemeClr val="tx1"/>
                </a:solidFill>
                <a:hlinkClick r:id="rId3"/>
              </a:rPr>
              <a:t>70-462</a:t>
            </a:r>
            <a:r>
              <a:rPr lang="en-US" sz="2400" dirty="0">
                <a:solidFill>
                  <a:schemeClr val="tx1"/>
                </a:solidFill>
              </a:rPr>
              <a:t>  </a:t>
            </a:r>
            <a:r>
              <a:rPr lang="en-US" sz="2400" dirty="0" smtClean="0">
                <a:solidFill>
                  <a:schemeClr val="tx1"/>
                </a:solidFill>
              </a:rPr>
              <a:t>to get </a:t>
            </a:r>
            <a:r>
              <a:rPr lang="en-US" sz="2400" dirty="0">
                <a:solidFill>
                  <a:schemeClr val="tx1"/>
                </a:solidFill>
              </a:rPr>
              <a:t>certified in a</a:t>
            </a:r>
            <a:r>
              <a:rPr lang="en-US" sz="2400" dirty="0" smtClean="0">
                <a:solidFill>
                  <a:schemeClr val="tx1"/>
                </a:solidFill>
              </a:rPr>
              <a:t>dministering </a:t>
            </a:r>
            <a:r>
              <a:rPr lang="en-US" sz="2400" dirty="0">
                <a:solidFill>
                  <a:schemeClr val="tx1"/>
                </a:solidFill>
              </a:rPr>
              <a:t>Microsoft SQL Server 2012 </a:t>
            </a:r>
            <a:r>
              <a:rPr lang="en-US" sz="2400" dirty="0" smtClean="0">
                <a:solidFill>
                  <a:schemeClr val="tx1"/>
                </a:solidFill>
              </a:rPr>
              <a:t>databases</a:t>
            </a:r>
          </a:p>
          <a:p>
            <a:r>
              <a:rPr lang="en-US" dirty="0" smtClean="0"/>
              <a:t>Suggested Prerequisites/Supporting Material</a:t>
            </a:r>
          </a:p>
          <a:p>
            <a:pPr lvl="1"/>
            <a:r>
              <a:rPr lang="en-US" sz="2400" dirty="0">
                <a:solidFill>
                  <a:schemeClr val="tx1"/>
                </a:solidFill>
              </a:rPr>
              <a:t>Basic familiarity with Microsoft SQL </a:t>
            </a:r>
            <a:r>
              <a:rPr lang="en-US" sz="2400" dirty="0" smtClean="0">
                <a:solidFill>
                  <a:schemeClr val="tx1"/>
                </a:solidFill>
              </a:rPr>
              <a:t>Server and relational databases</a:t>
            </a:r>
            <a:endParaRPr lang="en-US" sz="2400" dirty="0">
              <a:solidFill>
                <a:schemeClr val="tx1"/>
              </a:solidFill>
            </a:endParaRPr>
          </a:p>
          <a:p>
            <a:pPr lvl="1"/>
            <a:r>
              <a:rPr lang="en-US" sz="2400" dirty="0" smtClean="0">
                <a:solidFill>
                  <a:schemeClr val="tx1"/>
                </a:solidFill>
              </a:rPr>
              <a:t>Windows Server user interface </a:t>
            </a:r>
            <a:r>
              <a:rPr lang="en-US" sz="2400" dirty="0" smtClean="0">
                <a:solidFill>
                  <a:schemeClr val="tx1"/>
                </a:solidFill>
              </a:rPr>
              <a:t>and </a:t>
            </a:r>
            <a:r>
              <a:rPr lang="en-US" sz="2400" dirty="0" smtClean="0">
                <a:solidFill>
                  <a:schemeClr val="tx1"/>
                </a:solidFill>
              </a:rPr>
              <a:t>administration experience</a:t>
            </a:r>
          </a:p>
          <a:p>
            <a:pPr lvl="1"/>
            <a:r>
              <a:rPr lang="en-US" sz="2400" dirty="0" smtClean="0">
                <a:solidFill>
                  <a:schemeClr val="tx1"/>
                </a:solidFill>
                <a:hlinkClick r:id="rId4"/>
              </a:rPr>
              <a:t>Course 10775</a:t>
            </a:r>
            <a:r>
              <a:rPr lang="en-US" sz="2400" dirty="0" smtClean="0">
                <a:solidFill>
                  <a:schemeClr val="tx1"/>
                </a:solidFill>
              </a:rPr>
              <a:t>, </a:t>
            </a:r>
            <a:r>
              <a:rPr lang="en-US" sz="2400" dirty="0">
                <a:solidFill>
                  <a:schemeClr val="tx1"/>
                </a:solidFill>
              </a:rPr>
              <a:t>Administering Microsoft SQL Server 2012 </a:t>
            </a:r>
            <a:r>
              <a:rPr lang="en-US" sz="2400" dirty="0" smtClean="0">
                <a:solidFill>
                  <a:schemeClr val="tx1"/>
                </a:solidFill>
              </a:rPr>
              <a:t>Databases</a:t>
            </a:r>
          </a:p>
          <a:p>
            <a:pPr lvl="1"/>
            <a:r>
              <a:rPr lang="en-US" sz="2400" dirty="0">
                <a:solidFill>
                  <a:schemeClr val="tx1"/>
                </a:solidFill>
              </a:rPr>
              <a:t>MS Press Book: </a:t>
            </a:r>
            <a:r>
              <a:rPr lang="en-US" sz="2400" i="1" dirty="0">
                <a:solidFill>
                  <a:schemeClr val="tx1"/>
                </a:solidFill>
                <a:hlinkClick r:id="rId5"/>
              </a:rPr>
              <a:t>Training Kit (Exam </a:t>
            </a:r>
            <a:r>
              <a:rPr lang="en-US" sz="2400" i="1" dirty="0" smtClean="0">
                <a:solidFill>
                  <a:schemeClr val="tx1"/>
                </a:solidFill>
                <a:hlinkClick r:id="rId5"/>
              </a:rPr>
              <a:t>70-462</a:t>
            </a:r>
            <a:r>
              <a:rPr lang="en-US" sz="2400" i="1" dirty="0" smtClean="0">
                <a:solidFill>
                  <a:schemeClr val="tx1"/>
                </a:solidFill>
              </a:rPr>
              <a:t>): </a:t>
            </a:r>
            <a:r>
              <a:rPr lang="en-US" sz="2400" i="1" dirty="0">
                <a:solidFill>
                  <a:schemeClr val="tx1"/>
                </a:solidFill>
              </a:rPr>
              <a:t>Administering Microsoft SQL Server 2012 Databases </a:t>
            </a:r>
          </a:p>
          <a:p>
            <a:pPr lvl="1"/>
            <a:endParaRPr lang="en-US" dirty="0">
              <a:solidFill>
                <a:schemeClr val="tx1"/>
              </a:solidFill>
            </a:endParaRPr>
          </a:p>
          <a:p>
            <a:pPr lvl="1"/>
            <a:endParaRPr lang="en-US" dirty="0" smtClean="0">
              <a:solidFill>
                <a:schemeClr val="tx1"/>
              </a:solidFill>
            </a:endParaRPr>
          </a:p>
        </p:txBody>
      </p:sp>
    </p:spTree>
    <p:extLst>
      <p:ext uri="{BB962C8B-B14F-4D97-AF65-F5344CB8AC3E}">
        <p14:creationId xmlns:p14="http://schemas.microsoft.com/office/powerpoint/2010/main" val="543769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Microsoft Virtual Academy</a:t>
            </a:r>
          </a:p>
          <a:p>
            <a:pPr lvl="1"/>
            <a:r>
              <a:rPr lang="en-US" dirty="0" smtClean="0"/>
              <a:t>Free online learning tailored for IT Pros and Developers </a:t>
            </a:r>
          </a:p>
          <a:p>
            <a:pPr lvl="1"/>
            <a:r>
              <a:rPr lang="en-US" dirty="0"/>
              <a:t>Over </a:t>
            </a:r>
            <a:r>
              <a:rPr lang="en-US" dirty="0" smtClean="0"/>
              <a:t>1.3M registered users</a:t>
            </a:r>
          </a:p>
          <a:p>
            <a:pPr lvl="1"/>
            <a:r>
              <a:rPr lang="en-US" dirty="0" smtClean="0"/>
              <a:t>Up-to-date, relevant training on variety of Microsoft products</a:t>
            </a:r>
          </a:p>
          <a:p>
            <a:r>
              <a:rPr lang="en-US" dirty="0" smtClean="0"/>
              <a:t>“Earn While You Learn!” </a:t>
            </a:r>
          </a:p>
          <a:p>
            <a:pPr lvl="1"/>
            <a:r>
              <a:rPr lang="en-US" dirty="0" smtClean="0"/>
              <a:t>Get 50 MVA points for this event!</a:t>
            </a:r>
          </a:p>
          <a:p>
            <a:pPr lvl="1"/>
            <a:r>
              <a:rPr lang="en-US" dirty="0" smtClean="0"/>
              <a:t>Visit </a:t>
            </a:r>
            <a:r>
              <a:rPr lang="en-US" dirty="0" smtClean="0">
                <a:hlinkClick r:id="rId3"/>
              </a:rPr>
              <a:t>http://aka.ms/MVA-Voucher</a:t>
            </a:r>
            <a:r>
              <a:rPr lang="en-US" dirty="0" smtClean="0"/>
              <a:t> </a:t>
            </a:r>
            <a:endParaRPr lang="en-US" dirty="0" smtClean="0"/>
          </a:p>
          <a:p>
            <a:pPr lvl="1"/>
            <a:r>
              <a:rPr lang="en-US" dirty="0" smtClean="0"/>
              <a:t>Enter this code: AdminSQL (expires 11/18/2013)</a:t>
            </a:r>
            <a:endParaRPr lang="en-US" dirty="0"/>
          </a:p>
        </p:txBody>
      </p:sp>
      <p:pic>
        <p:nvPicPr>
          <p:cNvPr id="5" name="Picture 4"/>
          <p:cNvPicPr>
            <a:picLocks noChangeAspect="1"/>
          </p:cNvPicPr>
          <p:nvPr/>
        </p:nvPicPr>
        <p:blipFill>
          <a:blip r:embed="rId4"/>
          <a:stretch>
            <a:fillRect/>
          </a:stretch>
        </p:blipFill>
        <p:spPr>
          <a:xfrm>
            <a:off x="99464" y="76676"/>
            <a:ext cx="937984" cy="990459"/>
          </a:xfrm>
          <a:prstGeom prst="rect">
            <a:avLst/>
          </a:prstGeom>
        </p:spPr>
      </p:pic>
      <p:sp>
        <p:nvSpPr>
          <p:cNvPr id="3" name="Title 2"/>
          <p:cNvSpPr>
            <a:spLocks noGrp="1"/>
          </p:cNvSpPr>
          <p:nvPr>
            <p:ph type="title"/>
          </p:nvPr>
        </p:nvSpPr>
        <p:spPr/>
        <p:txBody>
          <a:bodyPr/>
          <a:lstStyle/>
          <a:p>
            <a:r>
              <a:rPr lang="en-US" dirty="0" smtClean="0"/>
              <a:t>     Join the MVA Community!</a:t>
            </a:r>
            <a:endParaRPr lang="en-US" dirty="0"/>
          </a:p>
        </p:txBody>
      </p:sp>
    </p:spTree>
    <p:extLst>
      <p:ext uri="{BB962C8B-B14F-4D97-AF65-F5344CB8AC3E}">
        <p14:creationId xmlns:p14="http://schemas.microsoft.com/office/powerpoint/2010/main" val="24507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normAutofit/>
          </a:bodyPr>
          <a:lstStyle/>
          <a:p>
            <a:pPr marL="914400" indent="-914400"/>
            <a:r>
              <a:rPr lang="en-US" sz="3400" dirty="0" smtClean="0"/>
              <a:t>01 | Install and Configure SQL Server</a:t>
            </a:r>
            <a:endParaRPr lang="en-US" sz="3400" dirty="0"/>
          </a:p>
        </p:txBody>
      </p:sp>
      <p:sp>
        <p:nvSpPr>
          <p:cNvPr id="4" name="Subtitle 3"/>
          <p:cNvSpPr>
            <a:spLocks noGrp="1"/>
          </p:cNvSpPr>
          <p:nvPr>
            <p:ph type="subTitle" idx="1"/>
          </p:nvPr>
        </p:nvSpPr>
        <p:spPr>
          <a:xfrm>
            <a:off x="193271" y="5132437"/>
            <a:ext cx="9791582" cy="1460779"/>
          </a:xfrm>
        </p:spPr>
        <p:txBody>
          <a:bodyPr>
            <a:normAutofit/>
          </a:bodyPr>
          <a:lstStyle/>
          <a:p>
            <a:r>
              <a:rPr lang="en-US" dirty="0"/>
              <a:t>George Squillace | Senior Technical Trainer – New Horizons Great Lakes</a:t>
            </a:r>
          </a:p>
          <a:p>
            <a:r>
              <a:rPr lang="en-US" dirty="0" smtClean="0"/>
              <a:t>Richard </a:t>
            </a:r>
            <a:r>
              <a:rPr lang="en-US" dirty="0"/>
              <a:t>Currey | Senior Technical Trainer – New Horizons </a:t>
            </a:r>
            <a:r>
              <a:rPr lang="en-US" dirty="0" smtClean="0"/>
              <a:t>United</a:t>
            </a:r>
            <a:endParaRPr lang="en-US" dirty="0"/>
          </a:p>
        </p:txBody>
      </p:sp>
    </p:spTree>
    <p:extLst>
      <p:ext uri="{BB962C8B-B14F-4D97-AF65-F5344CB8AC3E}">
        <p14:creationId xmlns:p14="http://schemas.microsoft.com/office/powerpoint/2010/main" val="1165563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1 Overview</a:t>
            </a:r>
            <a:endParaRPr lang="en-US" dirty="0"/>
          </a:p>
        </p:txBody>
      </p:sp>
      <p:sp>
        <p:nvSpPr>
          <p:cNvPr id="7" name="Content Placeholder 6"/>
          <p:cNvSpPr>
            <a:spLocks noGrp="1"/>
          </p:cNvSpPr>
          <p:nvPr>
            <p:ph sz="quarter" idx="10"/>
          </p:nvPr>
        </p:nvSpPr>
        <p:spPr/>
        <p:txBody>
          <a:bodyPr>
            <a:normAutofit/>
          </a:bodyPr>
          <a:lstStyle/>
          <a:p>
            <a:pPr lvl="0"/>
            <a:r>
              <a:rPr lang="en-US" dirty="0" smtClean="0"/>
              <a:t>Installation Decisions</a:t>
            </a:r>
            <a:endParaRPr lang="en-US" dirty="0"/>
          </a:p>
          <a:p>
            <a:pPr lvl="0"/>
            <a:r>
              <a:rPr lang="en-US" dirty="0" smtClean="0"/>
              <a:t>Design </a:t>
            </a:r>
            <a:r>
              <a:rPr lang="en-US" dirty="0"/>
              <a:t>the </a:t>
            </a:r>
            <a:r>
              <a:rPr lang="en-US" dirty="0" smtClean="0"/>
              <a:t>Storage </a:t>
            </a:r>
            <a:r>
              <a:rPr lang="en-US" dirty="0"/>
              <a:t>for </a:t>
            </a:r>
            <a:r>
              <a:rPr lang="en-US" dirty="0" smtClean="0"/>
              <a:t>New Databases </a:t>
            </a:r>
            <a:endParaRPr lang="en-US" dirty="0"/>
          </a:p>
          <a:p>
            <a:pPr lvl="0"/>
            <a:r>
              <a:rPr lang="en-US" dirty="0" smtClean="0"/>
              <a:t>Plan </a:t>
            </a:r>
            <a:r>
              <a:rPr lang="en-US" dirty="0"/>
              <a:t>for </a:t>
            </a:r>
            <a:r>
              <a:rPr lang="en-US" dirty="0" smtClean="0"/>
              <a:t>Growth </a:t>
            </a:r>
            <a:r>
              <a:rPr lang="en-US" dirty="0" smtClean="0"/>
              <a:t>and </a:t>
            </a:r>
            <a:r>
              <a:rPr lang="en-US" dirty="0" smtClean="0"/>
              <a:t>Capacity</a:t>
            </a:r>
          </a:p>
          <a:p>
            <a:pPr lvl="0"/>
            <a:r>
              <a:rPr lang="en-US" dirty="0" smtClean="0"/>
              <a:t>Service </a:t>
            </a:r>
            <a:r>
              <a:rPr lang="en-US" dirty="0"/>
              <a:t>Account </a:t>
            </a:r>
            <a:r>
              <a:rPr lang="en-US" dirty="0" smtClean="0"/>
              <a:t>Configuration</a:t>
            </a:r>
            <a:endParaRPr lang="en-US" dirty="0"/>
          </a:p>
        </p:txBody>
      </p:sp>
    </p:spTree>
    <p:extLst>
      <p:ext uri="{BB962C8B-B14F-4D97-AF65-F5344CB8AC3E}">
        <p14:creationId xmlns:p14="http://schemas.microsoft.com/office/powerpoint/2010/main" val="2523867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269239" y="3429001"/>
            <a:ext cx="11653523"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smtClean="0">
                <a:solidFill>
                  <a:schemeClr val="bg1">
                    <a:alpha val="98824"/>
                  </a:schemeClr>
                </a:solidFill>
              </a:rPr>
              <a:t>Topic: Installation Decisions</a:t>
            </a:r>
            <a:endParaRPr lang="en-GB" sz="6000" dirty="0">
              <a:solidFill>
                <a:schemeClr val="bg1">
                  <a:alpha val="98824"/>
                </a:schemeClr>
              </a:solidFill>
            </a:endParaRPr>
          </a:p>
        </p:txBody>
      </p:sp>
    </p:spTree>
    <p:extLst>
      <p:ext uri="{BB962C8B-B14F-4D97-AF65-F5344CB8AC3E}">
        <p14:creationId xmlns:p14="http://schemas.microsoft.com/office/powerpoint/2010/main" val="175158207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TaxKeywordTaxHTField xmlns="230e9df3-be65-4c73-a93b-d1236ebd677e">
      <Terms xmlns="http://schemas.microsoft.com/office/infopath/2007/PartnerControls"/>
    </TaxKeywordTaxHTField>
    <TaxCatchAll xmlns="230e9df3-be65-4c73-a93b-d1236ebd677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96889825850D44592AC5D2F43187AE4" ma:contentTypeVersion="4" ma:contentTypeDescription="Create a new document." ma:contentTypeScope="" ma:versionID="c0c5aefc762de9b9a792aa455f9f32cc">
  <xsd:schema xmlns:xsd="http://www.w3.org/2001/XMLSchema" xmlns:xs="http://www.w3.org/2001/XMLSchema" xmlns:p="http://schemas.microsoft.com/office/2006/metadata/properties" xmlns:ns1="http://schemas.microsoft.com/sharepoint/v3" xmlns:ns2="230e9df3-be65-4c73-a93b-d1236ebd677e" targetNamespace="http://schemas.microsoft.com/office/2006/metadata/properties" ma:root="true" ma:fieldsID="144867502235c7a8e0a282dadff971c8" ns1:_="" ns2:_="">
    <xsd:import namespace="http://schemas.microsoft.com/sharepoint/v3"/>
    <xsd:import namespace="230e9df3-be65-4c73-a93b-d1236ebd677e"/>
    <xsd:element name="properties">
      <xsd:complexType>
        <xsd:sequence>
          <xsd:element name="documentManagement">
            <xsd:complexType>
              <xsd:all>
                <xsd:element ref="ns1:PublishingStartDate" minOccurs="0"/>
                <xsd:element ref="ns1:PublishingExpirationDate" minOccurs="0"/>
                <xsd:element ref="ns2:TaxKeywordTaxHTField"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c86a1576-3e7e-4087-ab3d-29105cf9744e}" ma:internalName="TaxCatchAll" ma:showField="CatchAllData" ma:web="27aa9422-7f1f-4c84-9cdf-302b1a67e51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25FDD9-4C58-4084-9F89-0E6ADD6FFF55}"/>
</file>

<file path=customXml/itemProps2.xml><?xml version="1.0" encoding="utf-8"?>
<ds:datastoreItem xmlns:ds="http://schemas.openxmlformats.org/officeDocument/2006/customXml" ds:itemID="{B0CA13EC-1D3C-4D6F-8D1C-E8A452CFC79A}"/>
</file>

<file path=customXml/itemProps3.xml><?xml version="1.0" encoding="utf-8"?>
<ds:datastoreItem xmlns:ds="http://schemas.openxmlformats.org/officeDocument/2006/customXml" ds:itemID="{371AC318-F191-4ECC-AF5A-FF3C4D5E42E3}"/>
</file>

<file path=docProps/app.xml><?xml version="1.0" encoding="utf-8"?>
<Properties xmlns="http://schemas.openxmlformats.org/officeDocument/2006/extended-properties" xmlns:vt="http://schemas.openxmlformats.org/officeDocument/2006/docPropsVTypes">
  <Template/>
  <TotalTime>10939</TotalTime>
  <Words>1243</Words>
  <Application>Microsoft Office PowerPoint</Application>
  <PresentationFormat>Custom</PresentationFormat>
  <Paragraphs>245</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1_Office Theme</vt:lpstr>
      <vt:lpstr>Administering SQL Server 2012 Jump Start </vt:lpstr>
      <vt:lpstr>Meet George SQUILLACE</vt:lpstr>
      <vt:lpstr>Meet Richard Currey</vt:lpstr>
      <vt:lpstr>Course Topics</vt:lpstr>
      <vt:lpstr>Setting Expectations</vt:lpstr>
      <vt:lpstr>     Join the MVA Community!</vt:lpstr>
      <vt:lpstr>PowerPoint Presentation</vt:lpstr>
      <vt:lpstr>Module 1 Overview</vt:lpstr>
      <vt:lpstr>PowerPoint Presentation</vt:lpstr>
      <vt:lpstr>Topic: Installation Decisions</vt:lpstr>
      <vt:lpstr>Determine the Appropriate Hardware </vt:lpstr>
      <vt:lpstr>Select the Appropriate Windows Operating System Edition</vt:lpstr>
      <vt:lpstr>Select the Appropriate Edition of SQL Server 2012  </vt:lpstr>
      <vt:lpstr>Determine if a Separate Instance Is Required</vt:lpstr>
      <vt:lpstr>Select the Appropriate Collation</vt:lpstr>
      <vt:lpstr>Specifying Collation at the Instance, Database, Column and Query Levels</vt:lpstr>
      <vt:lpstr>PowerPoint Presentation</vt:lpstr>
      <vt:lpstr>Topic: Design the Storage for New Databases </vt:lpstr>
      <vt:lpstr>Drive Layout: Design Windows File System for  Expected I/O Patterns </vt:lpstr>
      <vt:lpstr>Consider Multiple Filegroup and Multiple Data File Designs</vt:lpstr>
      <vt:lpstr>Table Partitioning Design</vt:lpstr>
      <vt:lpstr>Creating a Database with an Advanced Design</vt:lpstr>
      <vt:lpstr>PowerPoint Presentation</vt:lpstr>
      <vt:lpstr>Topic: Plan for Growth and Capacity</vt:lpstr>
      <vt:lpstr>Two DBA Cardinal Sins</vt:lpstr>
      <vt:lpstr>Manual File Growth</vt:lpstr>
      <vt:lpstr>File Autogrow Options</vt:lpstr>
      <vt:lpstr>Growth Monitoring</vt:lpstr>
      <vt:lpstr>Shrinking Databases and Files</vt:lpstr>
      <vt:lpstr>Growing File Size Manually Using the GUI and Code</vt:lpstr>
      <vt:lpstr>PowerPoint Presentation</vt:lpstr>
      <vt:lpstr>Topic: Service Account Configuration</vt:lpstr>
      <vt:lpstr>Account Selection During Installation</vt:lpstr>
      <vt:lpstr>Changing Account Choices After Installation</vt:lpstr>
      <vt:lpstr>On What Basis Do I Select Accounts to Run Services?</vt:lpstr>
      <vt:lpstr>Changing Service Account Assignment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Gartland</dc:creator>
  <cp:lastModifiedBy>Elise Morrison</cp:lastModifiedBy>
  <cp:revision>297</cp:revision>
  <cp:lastPrinted>2013-10-14T15:15:45Z</cp:lastPrinted>
  <dcterms:created xsi:type="dcterms:W3CDTF">2013-02-15T23:12:42Z</dcterms:created>
  <dcterms:modified xsi:type="dcterms:W3CDTF">2013-10-15T16:27:56Z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0x010100496889825850D44592AC5D2F43187AE4</vt:lpwstr>
  </property>
  <property fmtid="{D5CDD505-2E9C-101B-9397-08002B2CF9AE}" pid="3" name="IsMyDocuments">
    <vt:bool>true</vt:bool>
  </property>
  <property fmtid="{D5CDD505-2E9C-101B-9397-08002B2CF9AE}" pid="4" name="Related Type Document">
    <vt:lpwstr/>
  </property>
  <property fmtid="{D5CDD505-2E9C-101B-9397-08002B2CF9AE}" pid="5" name="Document Tag">
    <vt:lpwstr>24;#Content Templates|bdbbc9aa-4892-4816-9e36-bf1120da60e9</vt:lpwstr>
  </property>
</Properties>
</file>