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6"/>
  </p:notesMasterIdLst>
  <p:sldIdLst>
    <p:sldId id="334" r:id="rId3"/>
    <p:sldId id="260" r:id="rId4"/>
    <p:sldId id="261" r:id="rId5"/>
    <p:sldId id="262" r:id="rId6"/>
    <p:sldId id="263" r:id="rId7"/>
    <p:sldId id="257" r:id="rId8"/>
    <p:sldId id="328" r:id="rId9"/>
    <p:sldId id="327" r:id="rId10"/>
    <p:sldId id="264" r:id="rId11"/>
    <p:sldId id="265" r:id="rId12"/>
    <p:sldId id="266" r:id="rId13"/>
    <p:sldId id="267" r:id="rId14"/>
    <p:sldId id="268" r:id="rId15"/>
    <p:sldId id="271" r:id="rId16"/>
    <p:sldId id="330" r:id="rId17"/>
    <p:sldId id="272" r:id="rId18"/>
    <p:sldId id="273" r:id="rId19"/>
    <p:sldId id="279" r:id="rId20"/>
    <p:sldId id="291" r:id="rId21"/>
    <p:sldId id="274" r:id="rId22"/>
    <p:sldId id="275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90" r:id="rId35"/>
    <p:sldId id="329" r:id="rId36"/>
    <p:sldId id="288" r:id="rId37"/>
    <p:sldId id="289" r:id="rId38"/>
    <p:sldId id="292" r:id="rId39"/>
    <p:sldId id="293" r:id="rId40"/>
    <p:sldId id="294" r:id="rId41"/>
    <p:sldId id="295" r:id="rId42"/>
    <p:sldId id="296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21" r:id="rId60"/>
    <p:sldId id="322" r:id="rId61"/>
    <p:sldId id="323" r:id="rId62"/>
    <p:sldId id="324" r:id="rId63"/>
    <p:sldId id="326" r:id="rId64"/>
    <p:sldId id="325" r:id="rId65"/>
    <p:sldId id="315" r:id="rId66"/>
    <p:sldId id="316" r:id="rId67"/>
    <p:sldId id="317" r:id="rId68"/>
    <p:sldId id="318" r:id="rId69"/>
    <p:sldId id="270" r:id="rId70"/>
    <p:sldId id="319" r:id="rId71"/>
    <p:sldId id="331" r:id="rId72"/>
    <p:sldId id="332" r:id="rId73"/>
    <p:sldId id="320" r:id="rId74"/>
    <p:sldId id="333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4465" autoAdjust="0"/>
  </p:normalViewPr>
  <p:slideViewPr>
    <p:cSldViewPr snapToGrid="0">
      <p:cViewPr varScale="1">
        <p:scale>
          <a:sx n="99" d="100"/>
          <a:sy n="99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A216C-1997-4854-A51A-FBEA23F5D2A5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1893A-834B-46AB-9213-601E5E005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9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893A-834B-46AB-9213-601E5E0059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893A-834B-46AB-9213-601E5E0059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67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893A-834B-46AB-9213-601E5E0059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0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2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4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6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5102" y="4595813"/>
            <a:ext cx="5615247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gray">
          <a:xfrm>
            <a:off x="0" y="6629400"/>
            <a:ext cx="9144000" cy="2286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9" name="Picture 15" descr="CL_Logo_RGB_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95813"/>
            <a:ext cx="327660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 userDrawn="1"/>
        </p:nvSpPr>
        <p:spPr bwMode="gray">
          <a:xfrm>
            <a:off x="0" y="3174510"/>
            <a:ext cx="9144000" cy="9144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102" y="3187700"/>
            <a:ext cx="8624454" cy="88836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41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" y="0"/>
            <a:ext cx="6125136" cy="68580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8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2216" y="1430340"/>
            <a:ext cx="5112125" cy="1998661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Presentation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61938" y="3702051"/>
            <a:ext cx="5112544" cy="7080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The subtitle and/or author name goes here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40" t="1091" r="14730" b="1806"/>
          <a:stretch/>
        </p:blipFill>
        <p:spPr>
          <a:xfrm>
            <a:off x="6099735" y="-1"/>
            <a:ext cx="3044265" cy="6858001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6099594" y="-2"/>
            <a:ext cx="3019425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pic>
        <p:nvPicPr>
          <p:cNvPr id="6" name="Picture 15" descr="CL_Logo_RGB_R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5" t="16513" r="11445" b="23335"/>
          <a:stretch/>
        </p:blipFill>
        <p:spPr bwMode="auto">
          <a:xfrm>
            <a:off x="132934" y="195217"/>
            <a:ext cx="2366684" cy="103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89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88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33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7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0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37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35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6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9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16000"/>
            <a:ext cx="7886700" cy="674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4153" y="619009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dirty="0" smtClean="0"/>
              <a:t>2015 Cengage Learning Computing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190095"/>
            <a:ext cx="385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410F-183D-4B33-A24F-710B6C962C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gray">
          <a:xfrm>
            <a:off x="0" y="6629400"/>
            <a:ext cx="9144000" cy="2286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9" name="Picture 15" descr="CL_Logo_RGB_R.png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1" t="26031" r="13869" b="23000"/>
          <a:stretch/>
        </p:blipFill>
        <p:spPr bwMode="auto">
          <a:xfrm>
            <a:off x="7148945" y="6156681"/>
            <a:ext cx="1366405" cy="51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72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AA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AAC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AAC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AAC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AAC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AAC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gray">
          <a:xfrm>
            <a:off x="0" y="6629400"/>
            <a:ext cx="9144000" cy="2286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9" name="Picture 15" descr="CL_Logo_RGB_R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95813"/>
            <a:ext cx="327660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 userDrawn="1"/>
        </p:nvSpPr>
        <p:spPr bwMode="gray">
          <a:xfrm>
            <a:off x="0" y="3174510"/>
            <a:ext cx="9144000" cy="914400"/>
          </a:xfrm>
          <a:prstGeom prst="rect">
            <a:avLst/>
          </a:prstGeom>
          <a:solidFill>
            <a:srgbClr val="156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35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box.m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android-x86/downloads/list" TargetMode="External"/><Relationship Id="rId2" Type="http://schemas.openxmlformats.org/officeDocument/2006/relationships/hyperlink" Target="http://www.linuxmint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dos.com/rawdis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en-us/download/details.aspx?id=2448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vwa.co.u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wasp.org/index.php/Category:OWASP_WebGoat_Projec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en-us/download/details.aspx?id=43714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sense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booti.com/products/filetweak/members/hash-and-crc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veracrypt.codeplex.com/" TargetMode="External"/><Relationship Id="rId2" Type="http://schemas.openxmlformats.org/officeDocument/2006/relationships/hyperlink" Target="https://www.grc.com/misc/truecrypt/truecryp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etico.com/" TargetMode="External"/><Relationship Id="rId5" Type="http://schemas.openxmlformats.org/officeDocument/2006/relationships/hyperlink" Target="https://ciphershed.org/" TargetMode="External"/><Relationship Id="rId4" Type="http://schemas.openxmlformats.org/officeDocument/2006/relationships/hyperlink" Target="https://diskcryptor.net/wiki/Main_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ru.com/get-secure-emai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oogle/end-to-end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rik.com/fiddler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lasswire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dyn.com/labs/dyn-internet-guide/" TargetMode="External"/><Relationship Id="rId7" Type="http://schemas.openxmlformats.org/officeDocument/2006/relationships/hyperlink" Target="https://www.opendns.com/" TargetMode="External"/><Relationship Id="rId2" Type="http://schemas.openxmlformats.org/officeDocument/2006/relationships/hyperlink" Target="https://www.comodo.com/secure-d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ns.norton.com/" TargetMode="External"/><Relationship Id="rId5" Type="http://schemas.openxmlformats.org/officeDocument/2006/relationships/hyperlink" Target="http://members.greentm.co.uk/" TargetMode="External"/><Relationship Id="rId4" Type="http://schemas.openxmlformats.org/officeDocument/2006/relationships/hyperlink" Target="http://www.fooldns.com/fooldns-community/english-version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li.com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securitystartshere.org/page-training-oswa-assistant.htm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google.com/p/reaver-wps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ophron/wifiphisher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bile-spy.com/" TargetMode="External"/><Relationship Id="rId2" Type="http://schemas.openxmlformats.org/officeDocument/2006/relationships/hyperlink" Target="http://www.msp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blstealth.com/main/" TargetMode="External"/><Relationship Id="rId4" Type="http://schemas.openxmlformats.org/officeDocument/2006/relationships/hyperlink" Target="http://www.mobistealth.com/" TargetMode="Externa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preyproject.com/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getconfid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dstrux.com/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disconnect.me/disconnect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org.xeustechnologies.android.kws" TargetMode="External"/><Relationship Id="rId2" Type="http://schemas.openxmlformats.org/officeDocument/2006/relationships/hyperlink" Target="https://play.google.com/store/apps/details?id=com.tozalakyan.viewsour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ay.google.com/store/apps/details?id=org.pocketworkstation.pckeyboard&amp;feature=search_result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boform.com/" TargetMode="External"/><Relationship Id="rId3" Type="http://schemas.openxmlformats.org/officeDocument/2006/relationships/hyperlink" Target="https://lastpass.com/" TargetMode="External"/><Relationship Id="rId7" Type="http://schemas.openxmlformats.org/officeDocument/2006/relationships/hyperlink" Target="https://www.passwordbox.com/" TargetMode="External"/><Relationship Id="rId2" Type="http://schemas.openxmlformats.org/officeDocument/2006/relationships/hyperlink" Target="https://www.dashlan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ine.com/index.html" TargetMode="External"/><Relationship Id="rId5" Type="http://schemas.openxmlformats.org/officeDocument/2006/relationships/hyperlink" Target="https://agilebits.com/onepassword" TargetMode="External"/><Relationship Id="rId4" Type="http://schemas.openxmlformats.org/officeDocument/2006/relationships/hyperlink" Target="http://www.keepass.info/" TargetMode="External"/><Relationship Id="rId9" Type="http://schemas.openxmlformats.org/officeDocument/2006/relationships/hyperlink" Target="https://www.stickypassword.com/" TargetMode="Externa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hashcat.net/oclhashca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mersion.media.mit.edu/" TargetMode="External"/><Relationship Id="rId2" Type="http://schemas.openxmlformats.org/officeDocument/2006/relationships/hyperlink" Target="https://maps.google.com/locationhistory/b/0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Mobile%20Device%20Security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orldmap3.f-secure.com/" TargetMode="External"/><Relationship Id="rId13" Type="http://schemas.openxmlformats.org/officeDocument/2006/relationships/hyperlink" Target="https://www.alienvault.com/open-threat-exchange/dashboard#/threats/recent" TargetMode="External"/><Relationship Id="rId3" Type="http://schemas.openxmlformats.org/officeDocument/2006/relationships/hyperlink" Target="https://www.fireeye.com/cyber-map/threat-map.html" TargetMode="External"/><Relationship Id="rId7" Type="http://schemas.openxmlformats.org/officeDocument/2006/relationships/hyperlink" Target="http://globe.cyberfeed.net/" TargetMode="External"/><Relationship Id="rId12" Type="http://schemas.openxmlformats.org/officeDocument/2006/relationships/hyperlink" Target="http://ocularwarfare.com/ipew/?allfx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ybermap.kaspersky.com/" TargetMode="External"/><Relationship Id="rId11" Type="http://schemas.openxmlformats.org/officeDocument/2006/relationships/hyperlink" Target="https://labs.opendns.com/global-network/" TargetMode="External"/><Relationship Id="rId5" Type="http://schemas.openxmlformats.org/officeDocument/2006/relationships/hyperlink" Target="http://digitalattackmap.com/" TargetMode="External"/><Relationship Id="rId10" Type="http://schemas.openxmlformats.org/officeDocument/2006/relationships/hyperlink" Target="http://www.team-cymru.org/graphs.html" TargetMode="External"/><Relationship Id="rId4" Type="http://schemas.openxmlformats.org/officeDocument/2006/relationships/hyperlink" Target="http://map.ipviking.com/" TargetMode="External"/><Relationship Id="rId9" Type="http://schemas.openxmlformats.org/officeDocument/2006/relationships/hyperlink" Target="http://www.trendmicro.com/us/security-intelligence/current-threat-activity/global-botnet-map/index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Tools for Teaching Security+</a:t>
            </a:r>
            <a:endParaRPr lang="en-US" sz="4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61938" y="3702051"/>
            <a:ext cx="5112544" cy="181671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Mark </a:t>
            </a:r>
            <a:r>
              <a:rPr lang="en-US" sz="3200" dirty="0" err="1" smtClean="0"/>
              <a:t>Ciampa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Western Kentucky University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3113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Create &amp; Run VM from USB Flash Drive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Download </a:t>
            </a:r>
            <a:r>
              <a:rPr lang="en-US" dirty="0"/>
              <a:t>Portable </a:t>
            </a:r>
            <a:r>
              <a:rPr lang="en-US" dirty="0" err="1" smtClean="0"/>
              <a:t>VirtualBox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http://www.vbox.me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Extract and launch </a:t>
            </a:r>
            <a:r>
              <a:rPr lang="en-US" b="1" dirty="0" smtClean="0"/>
              <a:t>Portable-VirtualBox.exe</a:t>
            </a:r>
            <a:endParaRPr lang="en-US" b="1" dirty="0"/>
          </a:p>
          <a:p>
            <a:r>
              <a:rPr lang="en-US" dirty="0" smtClean="0"/>
              <a:t>Click </a:t>
            </a:r>
            <a:r>
              <a:rPr lang="en-US" b="1" dirty="0" smtClean="0"/>
              <a:t>Download </a:t>
            </a:r>
            <a:r>
              <a:rPr lang="en-US" b="1" dirty="0"/>
              <a:t>installation files of </a:t>
            </a:r>
            <a:r>
              <a:rPr lang="en-US" b="1" dirty="0" err="1" smtClean="0"/>
              <a:t>VirtualBox</a:t>
            </a:r>
            <a:endParaRPr lang="en-US" b="1" dirty="0" smtClean="0"/>
          </a:p>
          <a:p>
            <a:r>
              <a:rPr lang="en-US" dirty="0" smtClean="0"/>
              <a:t>Click </a:t>
            </a:r>
            <a:r>
              <a:rPr lang="en-US" b="1" dirty="0" smtClean="0"/>
              <a:t>Extract files</a:t>
            </a:r>
            <a:r>
              <a:rPr lang="en-US" dirty="0" smtClean="0"/>
              <a:t> </a:t>
            </a:r>
            <a:r>
              <a:rPr lang="en-US" dirty="0"/>
              <a:t>box for 32-bit or 64-bit operating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Check </a:t>
            </a:r>
            <a:r>
              <a:rPr lang="en-US" b="1" dirty="0" smtClean="0"/>
              <a:t>Start Portable-</a:t>
            </a:r>
            <a:r>
              <a:rPr lang="en-US" b="1" dirty="0" err="1" smtClean="0"/>
              <a:t>VirtualBox</a:t>
            </a:r>
            <a:r>
              <a:rPr lang="en-US" b="1" dirty="0" smtClean="0"/>
              <a:t> </a:t>
            </a:r>
            <a:r>
              <a:rPr lang="en-US" b="1" dirty="0"/>
              <a:t>after the extract and/or </a:t>
            </a:r>
            <a:r>
              <a:rPr lang="en-US" b="1" dirty="0" smtClean="0"/>
              <a:t>compress</a:t>
            </a:r>
            <a:endParaRPr lang="en-US" dirty="0"/>
          </a:p>
          <a:p>
            <a:r>
              <a:rPr lang="en-US" dirty="0" smtClean="0"/>
              <a:t>IMPORTANT: Click </a:t>
            </a:r>
            <a:r>
              <a:rPr lang="en-US" b="1" dirty="0" smtClean="0"/>
              <a:t>OK </a:t>
            </a:r>
            <a:r>
              <a:rPr lang="en-US" dirty="0" smtClean="0"/>
              <a:t>button in bottom left corner (NOT Exit button)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94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Create &amp; Run VM from USB Flash Drive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Launch </a:t>
            </a:r>
            <a:r>
              <a:rPr lang="en-US" b="1" dirty="0" smtClean="0"/>
              <a:t>Portable-VirtualBox.exe </a:t>
            </a:r>
            <a:r>
              <a:rPr lang="en-US" dirty="0" smtClean="0"/>
              <a:t>to enter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/>
              <a:t>Network and USB support are disabled by </a:t>
            </a:r>
            <a:r>
              <a:rPr lang="en-US" dirty="0" smtClean="0"/>
              <a:t>default</a:t>
            </a:r>
          </a:p>
          <a:p>
            <a:r>
              <a:rPr lang="en-US" dirty="0" smtClean="0"/>
              <a:t>Can create VM of Windows</a:t>
            </a:r>
            <a:r>
              <a:rPr lang="en-US" dirty="0"/>
              <a:t>, Linux </a:t>
            </a:r>
            <a:r>
              <a:rPr lang="en-US" dirty="0" smtClean="0"/>
              <a:t>Mint (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://www.linuxmint.com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), </a:t>
            </a:r>
            <a:r>
              <a:rPr lang="en-US" dirty="0"/>
              <a:t>Android (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code.google.com/p/android-x86/downloads/list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also be used in Chapter 10 </a:t>
            </a:r>
            <a:r>
              <a:rPr lang="en-US" i="1" dirty="0" smtClean="0"/>
              <a:t>Mobile Device Security</a:t>
            </a:r>
            <a:endParaRPr lang="en-US" dirty="0"/>
          </a:p>
          <a:p>
            <a:endParaRPr lang="en-US" b="1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1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Chapter 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Malware </a:t>
            </a:r>
            <a:r>
              <a:rPr lang="en-US" dirty="0" smtClean="0"/>
              <a:t>&amp; Social </a:t>
            </a:r>
            <a:r>
              <a:rPr lang="en-US" dirty="0"/>
              <a:t>Engineering Attacks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2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2-1: Write-Protecting and Disabling a USB Flash Drive (Thumbscrew)</a:t>
            </a:r>
          </a:p>
          <a:p>
            <a:r>
              <a:rPr lang="en-US" dirty="0"/>
              <a:t>Project 2-2: Scan for Rootkits Using a Basic Tool (</a:t>
            </a:r>
            <a:r>
              <a:rPr lang="en-US" dirty="0" err="1"/>
              <a:t>TDSSKiller</a:t>
            </a:r>
            <a:r>
              <a:rPr lang="en-US" dirty="0"/>
              <a:t>)</a:t>
            </a:r>
          </a:p>
          <a:p>
            <a:r>
              <a:rPr lang="en-US" dirty="0"/>
              <a:t>Project 2-3: Scan for Rootkits Using an Advanced Tool (GMER)</a:t>
            </a:r>
          </a:p>
          <a:p>
            <a:r>
              <a:rPr lang="en-US" dirty="0"/>
              <a:t>Project 2-4: Use a Software </a:t>
            </a:r>
            <a:r>
              <a:rPr lang="en-US" dirty="0" err="1"/>
              <a:t>Keylogger</a:t>
            </a:r>
            <a:r>
              <a:rPr lang="en-US" dirty="0"/>
              <a:t> (</a:t>
            </a:r>
            <a:r>
              <a:rPr lang="en-US" dirty="0" err="1"/>
              <a:t>Spyrix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083" y="77821"/>
            <a:ext cx="5505107" cy="619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RawDisk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“</a:t>
            </a:r>
            <a:r>
              <a:rPr lang="en-US" i="1" dirty="0" err="1" smtClean="0"/>
              <a:t>RawDisk</a:t>
            </a:r>
            <a:r>
              <a:rPr lang="en-US" i="1" dirty="0" smtClean="0"/>
              <a:t> </a:t>
            </a:r>
            <a:r>
              <a:rPr lang="en-US" i="1" dirty="0"/>
              <a:t>library offers software developers direct access to files, disks and partitions of the disks (hard drives, flash disks etc.) for user-mode applications, </a:t>
            </a:r>
            <a:r>
              <a:rPr lang="en-US" i="1" dirty="0">
                <a:solidFill>
                  <a:srgbClr val="FF0000"/>
                </a:solidFill>
              </a:rPr>
              <a:t>bypassing security limitations </a:t>
            </a:r>
            <a:r>
              <a:rPr lang="en-US" i="1" dirty="0"/>
              <a:t>of </a:t>
            </a:r>
            <a:r>
              <a:rPr lang="en-US" i="1" dirty="0" smtClean="0"/>
              <a:t>Windows </a:t>
            </a:r>
            <a:r>
              <a:rPr lang="en-US" i="1" dirty="0"/>
              <a:t>operating </a:t>
            </a:r>
            <a:r>
              <a:rPr lang="en-US" i="1" dirty="0" smtClean="0"/>
              <a:t>systems”</a:t>
            </a:r>
          </a:p>
          <a:p>
            <a:r>
              <a:rPr lang="en-US" dirty="0" smtClean="0"/>
              <a:t>Direct </a:t>
            </a:r>
            <a:r>
              <a:rPr lang="en-US" dirty="0"/>
              <a:t>access to disks and protected files from user-mode applications in </a:t>
            </a:r>
            <a:r>
              <a:rPr lang="en-US" dirty="0" smtClean="0"/>
              <a:t>Windows 8/7/Vista/XP</a:t>
            </a:r>
            <a:endParaRPr lang="en-US" dirty="0"/>
          </a:p>
          <a:p>
            <a:r>
              <a:rPr lang="en-US" dirty="0" smtClean="0"/>
              <a:t>Can read/write disks </a:t>
            </a:r>
            <a:r>
              <a:rPr lang="en-US" dirty="0"/>
              <a:t>sector by sector without operating-system-imposed </a:t>
            </a:r>
            <a:r>
              <a:rPr lang="en-US" dirty="0" smtClean="0"/>
              <a:t>restrictions</a:t>
            </a:r>
          </a:p>
          <a:p>
            <a:r>
              <a:rPr lang="en-US" i="1" dirty="0" smtClean="0"/>
              <a:t>“Comes </a:t>
            </a:r>
            <a:r>
              <a:rPr lang="en-US" i="1" dirty="0"/>
              <a:t>in handy for development of data recovery, undelete and forensic </a:t>
            </a:r>
            <a:r>
              <a:rPr lang="en-US" i="1" dirty="0" smtClean="0"/>
              <a:t>applications”</a:t>
            </a:r>
            <a:endParaRPr lang="en-US" i="1" dirty="0"/>
          </a:p>
          <a:p>
            <a:r>
              <a:rPr lang="en-US" dirty="0">
                <a:hlinkClick r:id="rId2"/>
              </a:rPr>
              <a:t>https://www.eldos.com/rawdisk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1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Microsoft Attack Surface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“Understand </a:t>
            </a:r>
            <a:r>
              <a:rPr lang="en-US" dirty="0"/>
              <a:t>how the attack surface of Windows systems change as a result of installing </a:t>
            </a:r>
            <a:r>
              <a:rPr lang="en-US" dirty="0" smtClean="0"/>
              <a:t>software”</a:t>
            </a:r>
          </a:p>
          <a:p>
            <a:r>
              <a:rPr lang="en-US" dirty="0" smtClean="0"/>
              <a:t>Can take snap shot </a:t>
            </a:r>
            <a:r>
              <a:rPr lang="en-US" dirty="0"/>
              <a:t>of </a:t>
            </a:r>
            <a:r>
              <a:rPr lang="en-US" dirty="0" smtClean="0"/>
              <a:t>multiple security </a:t>
            </a:r>
            <a:r>
              <a:rPr lang="en-US" dirty="0"/>
              <a:t>related information </a:t>
            </a:r>
            <a:r>
              <a:rPr lang="en-US" dirty="0" smtClean="0"/>
              <a:t>elements on </a:t>
            </a:r>
            <a:r>
              <a:rPr lang="en-US" dirty="0"/>
              <a:t>a </a:t>
            </a:r>
            <a:r>
              <a:rPr lang="en-US" dirty="0" smtClean="0"/>
              <a:t>system, then </a:t>
            </a:r>
            <a:r>
              <a:rPr lang="en-US" dirty="0"/>
              <a:t>after the system </a:t>
            </a:r>
            <a:r>
              <a:rPr lang="en-US" dirty="0" smtClean="0"/>
              <a:t>changes can </a:t>
            </a:r>
            <a:r>
              <a:rPr lang="en-US" dirty="0"/>
              <a:t>take another </a:t>
            </a:r>
            <a:r>
              <a:rPr lang="en-US" dirty="0" smtClean="0"/>
              <a:t>snap shot; </a:t>
            </a:r>
          </a:p>
          <a:p>
            <a:r>
              <a:rPr lang="en-US" dirty="0" smtClean="0"/>
              <a:t>Compares </a:t>
            </a:r>
            <a:r>
              <a:rPr lang="en-US" dirty="0"/>
              <a:t>the before and after </a:t>
            </a:r>
            <a:r>
              <a:rPr lang="en-US" dirty="0" smtClean="0"/>
              <a:t>snap shots </a:t>
            </a:r>
            <a:r>
              <a:rPr lang="en-US" dirty="0"/>
              <a:t>and show </a:t>
            </a:r>
            <a:r>
              <a:rPr lang="en-US" dirty="0" smtClean="0"/>
              <a:t>what </a:t>
            </a:r>
            <a:r>
              <a:rPr lang="en-US" dirty="0"/>
              <a:t>changed in an HTML </a:t>
            </a:r>
            <a:r>
              <a:rPr lang="en-US" dirty="0" smtClean="0"/>
              <a:t>report</a:t>
            </a:r>
            <a:r>
              <a:rPr lang="en-US" dirty="0"/>
              <a:t>   </a:t>
            </a:r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www.microsoft.com/en-us/download/details.aspx?id=24487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86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5" y="81065"/>
            <a:ext cx="5894962" cy="638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21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DVWA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DVWA is PHP/MySQL vulnerable web application</a:t>
            </a:r>
          </a:p>
          <a:p>
            <a:r>
              <a:rPr lang="en-US" dirty="0"/>
              <a:t>Install Apache Webserver</a:t>
            </a:r>
          </a:p>
          <a:p>
            <a:r>
              <a:rPr lang="en-US" dirty="0"/>
              <a:t>Install </a:t>
            </a:r>
            <a:r>
              <a:rPr lang="en-US" dirty="0" err="1"/>
              <a:t>Mysql</a:t>
            </a:r>
            <a:r>
              <a:rPr lang="en-US" dirty="0"/>
              <a:t> Server</a:t>
            </a:r>
          </a:p>
          <a:p>
            <a:r>
              <a:rPr lang="en-US" dirty="0"/>
              <a:t>Install PHP</a:t>
            </a:r>
          </a:p>
          <a:p>
            <a:r>
              <a:rPr lang="en-US" dirty="0"/>
              <a:t>Install and </a:t>
            </a:r>
            <a:r>
              <a:rPr lang="en-US" dirty="0" smtClean="0"/>
              <a:t>configure DVWA </a:t>
            </a:r>
          </a:p>
          <a:p>
            <a:r>
              <a:rPr lang="en-US" dirty="0" smtClean="0"/>
              <a:t>Can perform XSS, SQL injection attacks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://www.dvwa.co.uk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9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WebGoat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WebGoat</a:t>
            </a:r>
            <a:r>
              <a:rPr lang="en-US" dirty="0"/>
              <a:t> </a:t>
            </a:r>
            <a:r>
              <a:rPr lang="en-US" dirty="0" smtClean="0"/>
              <a:t>- Deliberately </a:t>
            </a:r>
            <a:r>
              <a:rPr lang="en-US" dirty="0"/>
              <a:t>insecure web application </a:t>
            </a:r>
            <a:r>
              <a:rPr lang="en-US" dirty="0" smtClean="0"/>
              <a:t>designed </a:t>
            </a:r>
            <a:r>
              <a:rPr lang="en-US" dirty="0"/>
              <a:t>to teach web application security </a:t>
            </a:r>
            <a:r>
              <a:rPr lang="en-US" dirty="0" smtClean="0"/>
              <a:t>lessons</a:t>
            </a:r>
          </a:p>
          <a:p>
            <a:r>
              <a:rPr lang="en-US" dirty="0" smtClean="0"/>
              <a:t>Install </a:t>
            </a:r>
            <a:r>
              <a:rPr lang="en-US" dirty="0"/>
              <a:t>and practice with </a:t>
            </a:r>
            <a:r>
              <a:rPr lang="en-US" dirty="0" err="1"/>
              <a:t>WebGoat</a:t>
            </a:r>
            <a:r>
              <a:rPr lang="en-US" dirty="0"/>
              <a:t> in either </a:t>
            </a:r>
            <a:r>
              <a:rPr lang="en-US" dirty="0" smtClean="0"/>
              <a:t>J2EE </a:t>
            </a:r>
            <a:r>
              <a:rPr lang="en-US" dirty="0"/>
              <a:t>or </a:t>
            </a:r>
            <a:r>
              <a:rPr lang="en-US" dirty="0" err="1"/>
              <a:t>WebGoat</a:t>
            </a:r>
            <a:r>
              <a:rPr lang="en-US" dirty="0"/>
              <a:t> for </a:t>
            </a:r>
            <a:r>
              <a:rPr lang="en-US" dirty="0" err="1"/>
              <a:t>.Net</a:t>
            </a:r>
            <a:r>
              <a:rPr lang="en-US" dirty="0"/>
              <a:t> in ASP.NET. </a:t>
            </a:r>
            <a:endParaRPr lang="en-US" dirty="0" smtClean="0"/>
          </a:p>
          <a:p>
            <a:r>
              <a:rPr lang="en-US" dirty="0" smtClean="0"/>
              <a:t>Users demonstrate </a:t>
            </a:r>
            <a:r>
              <a:rPr lang="en-US" dirty="0"/>
              <a:t>their understanding of a security issue by exploiting a real vulnerability in the </a:t>
            </a:r>
            <a:r>
              <a:rPr lang="en-US" dirty="0" err="1"/>
              <a:t>WebGoat</a:t>
            </a:r>
            <a:r>
              <a:rPr lang="en-US" dirty="0"/>
              <a:t>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Example: </a:t>
            </a:r>
            <a:r>
              <a:rPr lang="en-US" dirty="0"/>
              <a:t>U</a:t>
            </a:r>
            <a:r>
              <a:rPr lang="en-US" dirty="0" smtClean="0"/>
              <a:t>ser </a:t>
            </a:r>
            <a:r>
              <a:rPr lang="en-US" dirty="0"/>
              <a:t>must use SQL injection to steal fake credit card </a:t>
            </a:r>
            <a:r>
              <a:rPr lang="en-US" dirty="0" smtClean="0"/>
              <a:t>numbers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www.owasp.org/index.php/Category:OWASP_WebGoat_Project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Teaching &amp; Presentation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Broad vs. Deep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</a:t>
            </a:fld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513320" y="2163816"/>
            <a:ext cx="8292928" cy="14992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811287" y="3663103"/>
            <a:ext cx="1696994" cy="24324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3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Application &amp; Network-Based Attacks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03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3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3-1: Scan Web Browser Plug-ins (</a:t>
            </a:r>
            <a:r>
              <a:rPr lang="en-US" dirty="0" err="1"/>
              <a:t>Qualys</a:t>
            </a:r>
            <a:r>
              <a:rPr lang="en-US" dirty="0"/>
              <a:t> Browser Check)</a:t>
            </a:r>
          </a:p>
          <a:p>
            <a:r>
              <a:rPr lang="en-US" dirty="0"/>
              <a:t>Project 3-2: Configure Microsoft Windows Data Execution Prevention (DEP) </a:t>
            </a:r>
          </a:p>
          <a:p>
            <a:r>
              <a:rPr lang="en-US" dirty="0"/>
              <a:t>Project 3-3: Set Web Browser Security </a:t>
            </a:r>
          </a:p>
          <a:p>
            <a:r>
              <a:rPr lang="en-US" dirty="0"/>
              <a:t>Project 3-4: Hosts File Attack </a:t>
            </a:r>
          </a:p>
          <a:p>
            <a:r>
              <a:rPr lang="en-US" dirty="0"/>
              <a:t>Project 3-5: ARP Poisoning</a:t>
            </a:r>
          </a:p>
          <a:p>
            <a:r>
              <a:rPr lang="en-US" dirty="0"/>
              <a:t>Project 3-6: Create an HTTP Header</a:t>
            </a:r>
          </a:p>
          <a:p>
            <a:r>
              <a:rPr lang="en-US" dirty="0"/>
              <a:t>Project 3-7: Manage Flash Cookies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Enhanced Mitigation Experience Toolkit (EMET)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Strengthens </a:t>
            </a:r>
            <a:r>
              <a:rPr lang="en-US" dirty="0"/>
              <a:t>the security of non-Microsoft applications by using defenses built within </a:t>
            </a:r>
            <a:r>
              <a:rPr lang="en-US" dirty="0" smtClean="0"/>
              <a:t>Windows </a:t>
            </a:r>
            <a:endParaRPr lang="en-US" dirty="0"/>
          </a:p>
          <a:p>
            <a:r>
              <a:rPr lang="en-US" dirty="0" smtClean="0"/>
              <a:t>Includes “</a:t>
            </a:r>
            <a:r>
              <a:rPr lang="en-US" dirty="0"/>
              <a:t>Attack Surface </a:t>
            </a:r>
            <a:r>
              <a:rPr lang="en-US" dirty="0" smtClean="0"/>
              <a:t>Reduction” can </a:t>
            </a:r>
            <a:r>
              <a:rPr lang="en-US" dirty="0"/>
              <a:t>block some of an application’s modules or plugins that might be abused</a:t>
            </a:r>
          </a:p>
          <a:p>
            <a:r>
              <a:rPr lang="en-US" dirty="0" smtClean="0"/>
              <a:t>EMET tell </a:t>
            </a:r>
            <a:r>
              <a:rPr lang="en-US" dirty="0"/>
              <a:t>Internet Explorer to halt an SSL connection if an untrusted certificate is detected without sending session </a:t>
            </a:r>
            <a:r>
              <a:rPr lang="en-US" dirty="0" smtClean="0"/>
              <a:t>data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www.microsoft.com/en-us/download/details.aspx?id=43714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59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Host, Application, and Data Security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41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4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4-1: Test Antivirus Software</a:t>
            </a:r>
          </a:p>
          <a:p>
            <a:r>
              <a:rPr lang="en-US" dirty="0"/>
              <a:t>Project 4-2: Setting Windows Local Security Policy </a:t>
            </a:r>
          </a:p>
          <a:p>
            <a:r>
              <a:rPr lang="en-US" dirty="0"/>
              <a:t>Project 4-3: Viewing Windows Firewall Settings</a:t>
            </a:r>
          </a:p>
          <a:p>
            <a:r>
              <a:rPr lang="en-US" dirty="0"/>
              <a:t>Project 4-4: Analyze Files and URLs for Viruses Using </a:t>
            </a:r>
            <a:r>
              <a:rPr lang="en-US" dirty="0" err="1"/>
              <a:t>VirusTotal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Free </a:t>
            </a:r>
            <a:r>
              <a:rPr lang="en-US" dirty="0"/>
              <a:t>network firewall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Based </a:t>
            </a:r>
            <a:r>
              <a:rPr lang="en-US" dirty="0"/>
              <a:t>on the FreeBSD </a:t>
            </a:r>
            <a:r>
              <a:rPr lang="en-US" dirty="0" smtClean="0"/>
              <a:t>with custom </a:t>
            </a:r>
            <a:r>
              <a:rPr lang="en-US" dirty="0"/>
              <a:t>kernel and including third party </a:t>
            </a:r>
            <a:r>
              <a:rPr lang="en-US" dirty="0" smtClean="0"/>
              <a:t>software packages</a:t>
            </a:r>
          </a:p>
          <a:p>
            <a:r>
              <a:rPr lang="en-US" dirty="0" smtClean="0"/>
              <a:t>Web </a:t>
            </a:r>
            <a:r>
              <a:rPr lang="en-US" dirty="0"/>
              <a:t>interface for the configuration of all included </a:t>
            </a:r>
            <a:r>
              <a:rPr lang="en-US" dirty="0" smtClean="0"/>
              <a:t>components; no command line needed</a:t>
            </a:r>
          </a:p>
          <a:p>
            <a:r>
              <a:rPr lang="en-US" dirty="0"/>
              <a:t>10-20 </a:t>
            </a:r>
            <a:r>
              <a:rPr lang="en-US" dirty="0" smtClean="0"/>
              <a:t>Mbps - Less </a:t>
            </a:r>
            <a:r>
              <a:rPr lang="en-US" dirty="0"/>
              <a:t>than 4 year </a:t>
            </a:r>
            <a:r>
              <a:rPr lang="en-US" dirty="0" smtClean="0"/>
              <a:t>old CPU at </a:t>
            </a:r>
            <a:r>
              <a:rPr lang="en-US" dirty="0"/>
              <a:t>least </a:t>
            </a:r>
            <a:r>
              <a:rPr lang="en-US" dirty="0" smtClean="0"/>
              <a:t>500MHz</a:t>
            </a:r>
            <a:endParaRPr lang="en-US" dirty="0"/>
          </a:p>
          <a:p>
            <a:r>
              <a:rPr lang="en-US" dirty="0"/>
              <a:t>21-100 </a:t>
            </a:r>
            <a:r>
              <a:rPr lang="en-US" dirty="0" smtClean="0"/>
              <a:t>Mbps - 1.0 </a:t>
            </a:r>
            <a:r>
              <a:rPr lang="en-US" dirty="0"/>
              <a:t>GHz </a:t>
            </a:r>
            <a:r>
              <a:rPr lang="en-US" dirty="0" smtClean="0"/>
              <a:t>CPU</a:t>
            </a:r>
            <a:endParaRPr lang="en-US" dirty="0"/>
          </a:p>
          <a:p>
            <a:r>
              <a:rPr lang="en-US" dirty="0"/>
              <a:t>101-500 </a:t>
            </a:r>
            <a:r>
              <a:rPr lang="en-US" dirty="0" smtClean="0"/>
              <a:t>Mbps – Server-class </a:t>
            </a:r>
            <a:r>
              <a:rPr lang="en-US" dirty="0"/>
              <a:t>hardware with PCI-e network </a:t>
            </a:r>
            <a:r>
              <a:rPr lang="en-US" dirty="0" smtClean="0"/>
              <a:t>adapters and CPU 2.0 </a:t>
            </a:r>
            <a:r>
              <a:rPr lang="en-US" dirty="0"/>
              <a:t>GHz.</a:t>
            </a:r>
          </a:p>
          <a:p>
            <a:r>
              <a:rPr lang="en-US" dirty="0"/>
              <a:t>501+ </a:t>
            </a:r>
            <a:r>
              <a:rPr lang="en-US" dirty="0" smtClean="0"/>
              <a:t>Mbps - Server </a:t>
            </a:r>
            <a:r>
              <a:rPr lang="en-US" dirty="0"/>
              <a:t>class hardware with PCI-e network </a:t>
            </a:r>
            <a:r>
              <a:rPr lang="en-US" dirty="0" smtClean="0"/>
              <a:t>adapters and multiple </a:t>
            </a:r>
            <a:r>
              <a:rPr lang="en-US" dirty="0"/>
              <a:t>cores at &gt; </a:t>
            </a:r>
            <a:r>
              <a:rPr lang="en-US" dirty="0" smtClean="0"/>
              <a:t>2.0GHz</a:t>
            </a:r>
          </a:p>
          <a:p>
            <a:r>
              <a:rPr lang="en-US" dirty="0">
                <a:hlinkClick r:id="rId2"/>
              </a:rPr>
              <a:t>https://www.pfsense.org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99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5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Basic Cryptography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60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5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5-1: Using </a:t>
            </a:r>
            <a:r>
              <a:rPr lang="en-US" dirty="0" err="1"/>
              <a:t>OpenPuff</a:t>
            </a:r>
            <a:r>
              <a:rPr lang="en-US" dirty="0"/>
              <a:t> Steganography</a:t>
            </a:r>
          </a:p>
          <a:p>
            <a:r>
              <a:rPr lang="en-US" dirty="0"/>
              <a:t>Project 5-2: Running an RSA Cipher Demonstration</a:t>
            </a:r>
          </a:p>
          <a:p>
            <a:r>
              <a:rPr lang="en-US" dirty="0"/>
              <a:t>Project 5-3: Installing Command-Line Hash Generators and Comparing Hashes </a:t>
            </a:r>
          </a:p>
          <a:p>
            <a:r>
              <a:rPr lang="en-US" dirty="0"/>
              <a:t>Project 5-4: Installing GUI Hash Generators and Comparing Digests </a:t>
            </a:r>
          </a:p>
          <a:p>
            <a:r>
              <a:rPr lang="en-US" dirty="0"/>
              <a:t>Project 5-5: Using Microsoft’s Encrypting File System (EFS)</a:t>
            </a:r>
          </a:p>
          <a:p>
            <a:r>
              <a:rPr lang="en-US" dirty="0"/>
              <a:t>Project 5-6: Using </a:t>
            </a:r>
            <a:r>
              <a:rPr lang="en-US" dirty="0" err="1"/>
              <a:t>TrueCrypt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Febooti</a:t>
            </a:r>
            <a:r>
              <a:rPr lang="en-US" dirty="0"/>
              <a:t> Hash &amp; </a:t>
            </a:r>
            <a:r>
              <a:rPr lang="en-US" dirty="0" smtClean="0"/>
              <a:t>CRC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GUI-based file hash and CRC generator</a:t>
            </a:r>
          </a:p>
          <a:p>
            <a:r>
              <a:rPr lang="en-US" dirty="0">
                <a:hlinkClick r:id="rId2"/>
              </a:rPr>
              <a:t>http://www.febooti.com/products/filetweak/members/hash-and-crc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55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TrueCrypt</a:t>
            </a:r>
            <a:r>
              <a:rPr lang="en-US" dirty="0" smtClean="0"/>
              <a:t>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TrueCrypt</a:t>
            </a:r>
            <a:r>
              <a:rPr lang="en-US" dirty="0" smtClean="0"/>
              <a:t> suddenly ceased operations 2014</a:t>
            </a:r>
          </a:p>
          <a:p>
            <a:r>
              <a:rPr lang="en-US" dirty="0" err="1" smtClean="0"/>
              <a:t>TrueCrypt</a:t>
            </a:r>
            <a:r>
              <a:rPr lang="en-US" dirty="0" smtClean="0"/>
              <a:t> v7.1a </a:t>
            </a:r>
            <a:r>
              <a:rPr lang="en-US" dirty="0"/>
              <a:t>still available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www.grc.com/misc/truecrypt/truecrypt.htm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VeraCrypt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https://veracrypt.codeplex.com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DiskCryptor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diskcryptor.net/wiki/Main_Page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CipherShed</a:t>
            </a:r>
            <a:r>
              <a:rPr lang="en-US" dirty="0"/>
              <a:t> (</a:t>
            </a:r>
            <a:r>
              <a:rPr lang="en-US" dirty="0">
                <a:hlinkClick r:id="rId5"/>
              </a:rPr>
              <a:t>https://ciphershed.org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BestCrypt</a:t>
            </a:r>
            <a:r>
              <a:rPr lang="en-US" dirty="0"/>
              <a:t> (</a:t>
            </a:r>
            <a:r>
              <a:rPr lang="en-US" dirty="0">
                <a:hlinkClick r:id="rId6"/>
              </a:rPr>
              <a:t>http://</a:t>
            </a:r>
            <a:r>
              <a:rPr lang="en-US">
                <a:hlinkClick r:id="rId6"/>
              </a:rPr>
              <a:t>www.jetico.com</a:t>
            </a:r>
            <a:r>
              <a:rPr lang="en-US" smtClean="0">
                <a:hlinkClick r:id="rId6"/>
              </a:rPr>
              <a:t>/</a:t>
            </a:r>
            <a:r>
              <a:rPr lang="en-US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7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Teaching </a:t>
            </a:r>
            <a:r>
              <a:rPr lang="en-US" dirty="0" smtClean="0"/>
              <a:t>Security+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CompTIA Security+ is more </a:t>
            </a:r>
            <a:r>
              <a:rPr lang="en-US" dirty="0" smtClean="0">
                <a:solidFill>
                  <a:srgbClr val="FF0000"/>
                </a:solidFill>
              </a:rPr>
              <a:t>broad</a:t>
            </a:r>
            <a:r>
              <a:rPr lang="en-US" dirty="0" smtClean="0"/>
              <a:t> than deep</a:t>
            </a:r>
          </a:p>
          <a:p>
            <a:r>
              <a:rPr lang="en-US" dirty="0" smtClean="0"/>
              <a:t>No single domain or topic is significantly in depth</a:t>
            </a:r>
          </a:p>
          <a:p>
            <a:r>
              <a:rPr lang="en-US" dirty="0" smtClean="0"/>
              <a:t>When teaching Security+ very important to keep moving</a:t>
            </a:r>
          </a:p>
          <a:p>
            <a:r>
              <a:rPr lang="en-US" dirty="0" smtClean="0"/>
              <a:t>Going too deep in a topic means you won’t be able to cover the material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86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6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Advanced Cryptography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54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6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6-1: SSL Server and Client Tests </a:t>
            </a:r>
          </a:p>
          <a:p>
            <a:r>
              <a:rPr lang="en-US" dirty="0"/>
              <a:t>Project 6-2: Viewing Digital Certificates</a:t>
            </a:r>
          </a:p>
          <a:p>
            <a:r>
              <a:rPr lang="en-US" dirty="0"/>
              <a:t>Project 6-3: Viewing Digital Certificate Revocation Lists (CRL) and Untrusted Certificates</a:t>
            </a:r>
          </a:p>
          <a:p>
            <a:r>
              <a:rPr lang="en-US" dirty="0"/>
              <a:t>Project 6-4: Downloading and Installing a Digital Certificate</a:t>
            </a:r>
          </a:p>
          <a:p>
            <a:r>
              <a:rPr lang="en-US" dirty="0"/>
              <a:t>Project 6-5: Using a Digital Certificate for Signing Documents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Virtru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End-to-end email and attachment </a:t>
            </a:r>
            <a:r>
              <a:rPr lang="en-US" dirty="0" smtClean="0"/>
              <a:t>encryption using existing email (Chrome</a:t>
            </a:r>
            <a:r>
              <a:rPr lang="en-US" dirty="0"/>
              <a:t>, Firefox, Outlook</a:t>
            </a:r>
            <a:r>
              <a:rPr lang="en-US" dirty="0" smtClean="0"/>
              <a:t>, Mac </a:t>
            </a:r>
            <a:r>
              <a:rPr lang="en-US" dirty="0"/>
              <a:t>Mail, iOS and </a:t>
            </a:r>
            <a:r>
              <a:rPr lang="en-US" dirty="0" smtClean="0"/>
              <a:t>Android)</a:t>
            </a:r>
            <a:endParaRPr lang="en-US" dirty="0"/>
          </a:p>
          <a:p>
            <a:r>
              <a:rPr lang="en-US" dirty="0" smtClean="0"/>
              <a:t>Install </a:t>
            </a:r>
            <a:r>
              <a:rPr lang="en-US" dirty="0" err="1"/>
              <a:t>Virtru</a:t>
            </a:r>
            <a:r>
              <a:rPr lang="en-US" dirty="0"/>
              <a:t> in </a:t>
            </a:r>
            <a:r>
              <a:rPr lang="en-US" dirty="0" smtClean="0"/>
              <a:t>browser</a:t>
            </a:r>
            <a:r>
              <a:rPr lang="en-US" dirty="0"/>
              <a:t>, mobile device, or email </a:t>
            </a:r>
            <a:r>
              <a:rPr lang="en-US" dirty="0" smtClean="0"/>
              <a:t>application</a:t>
            </a:r>
            <a:r>
              <a:rPr lang="en-US" dirty="0"/>
              <a:t> </a:t>
            </a:r>
            <a:r>
              <a:rPr lang="en-US" dirty="0" smtClean="0"/>
              <a:t>using Trusted Data Format (TDF)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composing “flip </a:t>
            </a:r>
            <a:r>
              <a:rPr lang="en-US" dirty="0"/>
              <a:t>the </a:t>
            </a:r>
            <a:r>
              <a:rPr lang="en-US" dirty="0" err="1"/>
              <a:t>Virtru</a:t>
            </a:r>
            <a:r>
              <a:rPr lang="en-US" dirty="0"/>
              <a:t> </a:t>
            </a:r>
            <a:r>
              <a:rPr lang="en-US" dirty="0" smtClean="0"/>
              <a:t>switch” </a:t>
            </a:r>
            <a:r>
              <a:rPr lang="en-US" dirty="0"/>
              <a:t>to </a:t>
            </a:r>
            <a:r>
              <a:rPr lang="en-US" dirty="0" smtClean="0"/>
              <a:t>encrypt </a:t>
            </a:r>
            <a:r>
              <a:rPr lang="en-US" dirty="0"/>
              <a:t>message and </a:t>
            </a:r>
            <a:r>
              <a:rPr lang="en-US" dirty="0" smtClean="0"/>
              <a:t>attachments</a:t>
            </a:r>
            <a:endParaRPr lang="en-US" dirty="0"/>
          </a:p>
          <a:p>
            <a:r>
              <a:rPr lang="en-US" dirty="0" smtClean="0"/>
              <a:t>Recipients can </a:t>
            </a:r>
            <a:r>
              <a:rPr lang="en-US" dirty="0"/>
              <a:t>read your </a:t>
            </a:r>
            <a:r>
              <a:rPr lang="en-US" dirty="0" smtClean="0"/>
              <a:t>message </a:t>
            </a:r>
            <a:r>
              <a:rPr lang="en-US" dirty="0"/>
              <a:t>without installing </a:t>
            </a:r>
            <a:r>
              <a:rPr lang="en-US" dirty="0" smtClean="0"/>
              <a:t>software after verify identity</a:t>
            </a:r>
          </a:p>
          <a:p>
            <a:r>
              <a:rPr lang="en-US" dirty="0" smtClean="0"/>
              <a:t>Sender can revoke </a:t>
            </a:r>
            <a:r>
              <a:rPr lang="en-US" dirty="0"/>
              <a:t>messages at any </a:t>
            </a:r>
            <a:r>
              <a:rPr lang="en-US" dirty="0" smtClean="0"/>
              <a:t>time, see </a:t>
            </a:r>
            <a:r>
              <a:rPr lang="en-US" dirty="0"/>
              <a:t>and control </a:t>
            </a:r>
            <a:r>
              <a:rPr lang="en-US" dirty="0" smtClean="0"/>
              <a:t>forwarding, set </a:t>
            </a:r>
            <a:r>
              <a:rPr lang="en-US" dirty="0"/>
              <a:t>expiration </a:t>
            </a:r>
            <a:r>
              <a:rPr lang="en-US" dirty="0" smtClean="0"/>
              <a:t>dates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www.virtru.com/get-secure-email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94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End-To-End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End-To-End is </a:t>
            </a:r>
            <a:r>
              <a:rPr lang="en-US" dirty="0" smtClean="0"/>
              <a:t>Chrome </a:t>
            </a:r>
            <a:r>
              <a:rPr lang="en-US" dirty="0"/>
              <a:t>extension </a:t>
            </a:r>
            <a:r>
              <a:rPr lang="en-US" dirty="0" smtClean="0"/>
              <a:t>to encrypt</a:t>
            </a:r>
            <a:r>
              <a:rPr lang="en-US" dirty="0"/>
              <a:t>, decrypt, digital sign, and verify signed messages within the browser using </a:t>
            </a:r>
            <a:r>
              <a:rPr lang="en-US" dirty="0" err="1" smtClean="0"/>
              <a:t>OpenPGP</a:t>
            </a:r>
            <a:endParaRPr lang="en-US" dirty="0"/>
          </a:p>
          <a:p>
            <a:r>
              <a:rPr lang="en-US" dirty="0" smtClean="0"/>
              <a:t>Built on </a:t>
            </a:r>
            <a:r>
              <a:rPr lang="en-US" dirty="0"/>
              <a:t>JavaScript-based crypto </a:t>
            </a:r>
            <a:r>
              <a:rPr lang="en-US" dirty="0" smtClean="0"/>
              <a:t>library</a:t>
            </a:r>
          </a:p>
          <a:p>
            <a:r>
              <a:rPr lang="en-US" dirty="0" smtClean="0"/>
              <a:t>Enables key </a:t>
            </a:r>
            <a:r>
              <a:rPr lang="en-US" dirty="0"/>
              <a:t>generation, encryption, decryption, digital signature, and signature </a:t>
            </a:r>
            <a:r>
              <a:rPr lang="en-US" dirty="0" smtClean="0"/>
              <a:t>verification</a:t>
            </a:r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github.com/google/end-to-end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5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Fiddler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Web </a:t>
            </a:r>
            <a:r>
              <a:rPr lang="en-US" dirty="0" smtClean="0"/>
              <a:t>Debugging - Debug </a:t>
            </a:r>
            <a:r>
              <a:rPr lang="en-US" dirty="0"/>
              <a:t>traffic </a:t>
            </a:r>
            <a:r>
              <a:rPr lang="en-US" dirty="0" smtClean="0"/>
              <a:t>to ensure </a:t>
            </a:r>
            <a:r>
              <a:rPr lang="en-US" dirty="0"/>
              <a:t>the proper cookies, headers and cache directives are transferred between the client and </a:t>
            </a:r>
            <a:r>
              <a:rPr lang="en-US" dirty="0" smtClean="0"/>
              <a:t>server (supports </a:t>
            </a:r>
            <a:r>
              <a:rPr lang="en-US" dirty="0"/>
              <a:t>.NET, Java, Ruby, </a:t>
            </a:r>
            <a:r>
              <a:rPr lang="en-US" dirty="0" smtClean="0"/>
              <a:t>etc. framework)</a:t>
            </a:r>
          </a:p>
          <a:p>
            <a:r>
              <a:rPr lang="en-US" dirty="0" smtClean="0"/>
              <a:t>Performance Testing – View HTTP </a:t>
            </a:r>
            <a:r>
              <a:rPr lang="en-US" dirty="0"/>
              <a:t>caching and compression </a:t>
            </a:r>
            <a:endParaRPr lang="en-US" dirty="0" smtClean="0"/>
          </a:p>
          <a:p>
            <a:r>
              <a:rPr lang="en-US" dirty="0" smtClean="0"/>
              <a:t>HTTP/HTTPS </a:t>
            </a:r>
            <a:r>
              <a:rPr lang="en-US" dirty="0"/>
              <a:t>Traffic </a:t>
            </a:r>
            <a:r>
              <a:rPr lang="en-US" dirty="0" smtClean="0"/>
              <a:t>Recording - Web </a:t>
            </a:r>
            <a:r>
              <a:rPr lang="en-US" dirty="0"/>
              <a:t>debugging proxy </a:t>
            </a:r>
            <a:r>
              <a:rPr lang="en-US" dirty="0" smtClean="0"/>
              <a:t>that logs </a:t>
            </a:r>
            <a:r>
              <a:rPr lang="en-US" dirty="0"/>
              <a:t>all HTTP(s) traffic between </a:t>
            </a:r>
            <a:r>
              <a:rPr lang="en-US" dirty="0" smtClean="0"/>
              <a:t>computer </a:t>
            </a:r>
            <a:r>
              <a:rPr lang="en-US" dirty="0"/>
              <a:t>and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Web </a:t>
            </a:r>
            <a:r>
              <a:rPr lang="en-US" dirty="0"/>
              <a:t>Session </a:t>
            </a:r>
            <a:r>
              <a:rPr lang="en-US" dirty="0" smtClean="0"/>
              <a:t>Manipulation - Edit </a:t>
            </a:r>
            <a:r>
              <a:rPr lang="en-US" dirty="0"/>
              <a:t>web </a:t>
            </a:r>
            <a:r>
              <a:rPr lang="en-US" dirty="0" smtClean="0"/>
              <a:t>sessions by setting breakpoint </a:t>
            </a:r>
            <a:r>
              <a:rPr lang="en-US" dirty="0"/>
              <a:t>to pause the processing of the session and permit alteration of the </a:t>
            </a:r>
            <a:r>
              <a:rPr lang="en-US" dirty="0" smtClean="0"/>
              <a:t>request/response; can </a:t>
            </a:r>
            <a:r>
              <a:rPr lang="en-US" dirty="0"/>
              <a:t>also compose </a:t>
            </a:r>
            <a:r>
              <a:rPr lang="en-US" dirty="0" smtClean="0"/>
              <a:t>own </a:t>
            </a:r>
            <a:r>
              <a:rPr lang="en-US" dirty="0"/>
              <a:t>HTTP requests to run through </a:t>
            </a:r>
            <a:r>
              <a:rPr lang="en-US" dirty="0" smtClean="0"/>
              <a:t>Fiddler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www.telerik.com/fiddler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22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7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Network Security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27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7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7-1: Configuring the Windows Firewall </a:t>
            </a:r>
          </a:p>
          <a:p>
            <a:r>
              <a:rPr lang="en-US" dirty="0"/>
              <a:t>Project 7-2: Using Behavior-Based Monitoring Tools </a:t>
            </a:r>
          </a:p>
          <a:p>
            <a:r>
              <a:rPr lang="en-US" dirty="0"/>
              <a:t>Project 7-3: Using an Internet Content Filter </a:t>
            </a:r>
          </a:p>
          <a:p>
            <a:r>
              <a:rPr lang="en-US" dirty="0"/>
              <a:t>Project 7-4: Configure a Windows Client for Network Access Protection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GlassWire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Network monitor - Visualizes current </a:t>
            </a:r>
            <a:r>
              <a:rPr lang="en-US" dirty="0"/>
              <a:t>and past network activity by traffic type, application, geographic </a:t>
            </a:r>
            <a:r>
              <a:rPr lang="en-US" dirty="0" smtClean="0"/>
              <a:t>location; can go back </a:t>
            </a:r>
            <a:r>
              <a:rPr lang="en-US" dirty="0"/>
              <a:t>in time up to 30 </a:t>
            </a:r>
            <a:r>
              <a:rPr lang="en-US" dirty="0" smtClean="0"/>
              <a:t>days</a:t>
            </a:r>
            <a:endParaRPr lang="en-US" dirty="0"/>
          </a:p>
          <a:p>
            <a:r>
              <a:rPr lang="en-US" dirty="0" smtClean="0"/>
              <a:t>Threat </a:t>
            </a:r>
            <a:r>
              <a:rPr lang="en-US" dirty="0"/>
              <a:t>m</a:t>
            </a:r>
            <a:r>
              <a:rPr lang="en-US" dirty="0" smtClean="0"/>
              <a:t>onitoring - Reveals </a:t>
            </a:r>
            <a:r>
              <a:rPr lang="en-US" dirty="0"/>
              <a:t>hosts that are known threats, unexpected network system file changes, unusual application changes, ARP spoofing, DNS </a:t>
            </a:r>
            <a:r>
              <a:rPr lang="en-US" dirty="0" smtClean="0"/>
              <a:t>changes; can remotely </a:t>
            </a:r>
            <a:r>
              <a:rPr lang="en-US" dirty="0"/>
              <a:t>monitor </a:t>
            </a:r>
            <a:r>
              <a:rPr lang="en-US" dirty="0" smtClean="0"/>
              <a:t>servers </a:t>
            </a:r>
            <a:r>
              <a:rPr lang="en-US" dirty="0"/>
              <a:t>or other computers </a:t>
            </a:r>
            <a:r>
              <a:rPr lang="en-US" dirty="0" smtClean="0"/>
              <a:t>and block activity</a:t>
            </a:r>
          </a:p>
          <a:p>
            <a:r>
              <a:rPr lang="en-US" dirty="0" smtClean="0"/>
              <a:t>Firewall – Shows new </a:t>
            </a:r>
            <a:r>
              <a:rPr lang="en-US" dirty="0"/>
              <a:t>application or service accessing the Internet for the first </a:t>
            </a:r>
            <a:r>
              <a:rPr lang="en-US" dirty="0" smtClean="0"/>
              <a:t>time</a:t>
            </a:r>
            <a:endParaRPr lang="en-US" dirty="0"/>
          </a:p>
          <a:p>
            <a:r>
              <a:rPr lang="en-US" dirty="0"/>
              <a:t>Detailed </a:t>
            </a:r>
            <a:r>
              <a:rPr lang="en-US" dirty="0" smtClean="0"/>
              <a:t>log - Shows current </a:t>
            </a:r>
            <a:r>
              <a:rPr lang="en-US" dirty="0"/>
              <a:t>and past servers </a:t>
            </a:r>
            <a:r>
              <a:rPr lang="en-US" dirty="0" smtClean="0"/>
              <a:t>communicating with</a:t>
            </a:r>
            <a:endParaRPr lang="en-US" dirty="0"/>
          </a:p>
          <a:p>
            <a:r>
              <a:rPr lang="en-US" dirty="0" smtClean="0"/>
              <a:t>Remote server monitoring - Monitor </a:t>
            </a:r>
            <a:r>
              <a:rPr lang="en-US" dirty="0"/>
              <a:t>all </a:t>
            </a:r>
            <a:r>
              <a:rPr lang="en-US" dirty="0" smtClean="0"/>
              <a:t>server </a:t>
            </a:r>
            <a:r>
              <a:rPr lang="en-US" dirty="0"/>
              <a:t>network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Internet/Bandwidth usage </a:t>
            </a:r>
            <a:r>
              <a:rPr lang="en-US" dirty="0"/>
              <a:t>m</a:t>
            </a:r>
            <a:r>
              <a:rPr lang="en-US" dirty="0" smtClean="0"/>
              <a:t>onitoring - Can </a:t>
            </a:r>
            <a:r>
              <a:rPr lang="en-US" dirty="0"/>
              <a:t>see </a:t>
            </a:r>
            <a:r>
              <a:rPr lang="en-US" dirty="0" smtClean="0"/>
              <a:t>amount bandwidth using; can block </a:t>
            </a:r>
            <a:r>
              <a:rPr lang="en-US" dirty="0"/>
              <a:t>bandwidth hogging apps or </a:t>
            </a:r>
            <a:r>
              <a:rPr lang="en-US" dirty="0" smtClean="0"/>
              <a:t>privacy violators</a:t>
            </a:r>
            <a:endParaRPr lang="en-US" dirty="0"/>
          </a:p>
          <a:p>
            <a:r>
              <a:rPr lang="en-US" dirty="0" smtClean="0"/>
              <a:t>Incognito </a:t>
            </a:r>
            <a:r>
              <a:rPr lang="en-US" dirty="0"/>
              <a:t>mode </a:t>
            </a:r>
            <a:r>
              <a:rPr lang="en-US" dirty="0" smtClean="0"/>
              <a:t>– Prevents network </a:t>
            </a:r>
            <a:r>
              <a:rPr lang="en-US" dirty="0"/>
              <a:t>activity </a:t>
            </a:r>
            <a:r>
              <a:rPr lang="en-US" dirty="0" smtClean="0"/>
              <a:t>from being logged</a:t>
            </a:r>
          </a:p>
          <a:p>
            <a:r>
              <a:rPr lang="en-US" dirty="0">
                <a:hlinkClick r:id="rId2"/>
              </a:rPr>
              <a:t>https://www.glasswire.com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8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Administering a Secure Network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8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Project 8-1: Using an Application Sandbox</a:t>
            </a:r>
          </a:p>
          <a:p>
            <a:r>
              <a:rPr lang="en-US" dirty="0"/>
              <a:t>Project 8-2: Create a Virtual Machine from a Physical Computer </a:t>
            </a:r>
          </a:p>
          <a:p>
            <a:r>
              <a:rPr lang="en-US" dirty="0"/>
              <a:t>Project 8-3: Load the Virtual Machine </a:t>
            </a:r>
          </a:p>
          <a:p>
            <a:r>
              <a:rPr lang="en-US" dirty="0"/>
              <a:t>Project 8-4: View SNMP Management Information Base (MIB) Elements</a:t>
            </a:r>
          </a:p>
          <a:p>
            <a:r>
              <a:rPr lang="en-US" dirty="0"/>
              <a:t>Project 8-5: Viewing Logs Using the Microsoft Windows Event Viewer</a:t>
            </a:r>
          </a:p>
          <a:p>
            <a:r>
              <a:rPr lang="en-US" dirty="0"/>
              <a:t>Project 8-6: Creating a Custom View in Microsoft Windows Event Viewer </a:t>
            </a:r>
          </a:p>
          <a:p>
            <a:r>
              <a:rPr lang="en-US" dirty="0"/>
              <a:t>Project 8-7: Creating a Subscription in Microsoft Windows Event Viewer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Presentation Security+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presentation of </a:t>
            </a:r>
            <a:r>
              <a:rPr lang="en-US" i="1" dirty="0" smtClean="0"/>
              <a:t>Tools for Teaching Security+</a:t>
            </a:r>
            <a:r>
              <a:rPr lang="en-US" dirty="0" smtClean="0"/>
              <a:t> is more </a:t>
            </a:r>
            <a:r>
              <a:rPr lang="en-US" dirty="0" smtClean="0">
                <a:solidFill>
                  <a:srgbClr val="FF0000"/>
                </a:solidFill>
              </a:rPr>
              <a:t>broad</a:t>
            </a:r>
            <a:r>
              <a:rPr lang="en-US" dirty="0" smtClean="0"/>
              <a:t> than deep</a:t>
            </a:r>
          </a:p>
          <a:p>
            <a:r>
              <a:rPr lang="en-US" dirty="0" smtClean="0"/>
              <a:t>Will not go into deep dive on any single tool</a:t>
            </a:r>
          </a:p>
          <a:p>
            <a:r>
              <a:rPr lang="en-US" dirty="0"/>
              <a:t>Going too deep in a tool means we won’t be able to cover the material</a:t>
            </a:r>
          </a:p>
          <a:p>
            <a:r>
              <a:rPr lang="en-US" dirty="0" smtClean="0"/>
              <a:t>Some tools will be demonstrated while others will be introduced</a:t>
            </a:r>
          </a:p>
          <a:p>
            <a:r>
              <a:rPr lang="en-US" dirty="0" smtClean="0"/>
              <a:t>None of these in </a:t>
            </a:r>
            <a:r>
              <a:rPr lang="en-US" i="1" dirty="0" smtClean="0"/>
              <a:t>Security+ Guide to Network Security Fundamentals 5e </a:t>
            </a:r>
            <a:r>
              <a:rPr lang="en-US" dirty="0" smtClean="0"/>
              <a:t>Hands-On Projects</a:t>
            </a:r>
            <a:endParaRPr lang="en-US" i="1" dirty="0" smtClean="0"/>
          </a:p>
          <a:p>
            <a:r>
              <a:rPr lang="en-US" dirty="0" smtClean="0"/>
              <a:t>Presented where fall in current chapter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08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DNS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Recursive (not authoritative) DNS services are “middlemen” </a:t>
            </a:r>
            <a:r>
              <a:rPr lang="en-US" dirty="0"/>
              <a:t>between </a:t>
            </a:r>
            <a:r>
              <a:rPr lang="en-US" dirty="0" smtClean="0"/>
              <a:t>browser </a:t>
            </a:r>
            <a:r>
              <a:rPr lang="en-US" dirty="0"/>
              <a:t>and website </a:t>
            </a:r>
            <a:r>
              <a:rPr lang="en-US" dirty="0" smtClean="0"/>
              <a:t>content with offer </a:t>
            </a:r>
            <a:r>
              <a:rPr lang="en-US" dirty="0"/>
              <a:t>additional functionality for both users and network </a:t>
            </a:r>
            <a:r>
              <a:rPr lang="en-US" dirty="0" smtClean="0"/>
              <a:t>administrators</a:t>
            </a:r>
            <a:endParaRPr lang="en-US" dirty="0"/>
          </a:p>
          <a:p>
            <a:r>
              <a:rPr lang="en-US" dirty="0"/>
              <a:t>Content </a:t>
            </a:r>
            <a:r>
              <a:rPr lang="en-US" dirty="0" smtClean="0"/>
              <a:t>filtering - Block </a:t>
            </a:r>
            <a:r>
              <a:rPr lang="en-US" dirty="0"/>
              <a:t>adult sites and other unwanted content, while requiring no software on the computers and </a:t>
            </a:r>
            <a:r>
              <a:rPr lang="en-US" dirty="0" smtClean="0"/>
              <a:t>devices</a:t>
            </a:r>
            <a:endParaRPr lang="en-US" dirty="0"/>
          </a:p>
          <a:p>
            <a:r>
              <a:rPr lang="en-US" dirty="0"/>
              <a:t>Malware and phishing </a:t>
            </a:r>
            <a:r>
              <a:rPr lang="en-US" dirty="0" smtClean="0"/>
              <a:t>blocking - Block </a:t>
            </a:r>
            <a:r>
              <a:rPr lang="en-US" dirty="0"/>
              <a:t>sites containing </a:t>
            </a:r>
            <a:r>
              <a:rPr lang="en-US" dirty="0" smtClean="0"/>
              <a:t>malware, </a:t>
            </a:r>
            <a:r>
              <a:rPr lang="en-US" dirty="0"/>
              <a:t>scams and other dangerous </a:t>
            </a:r>
            <a:r>
              <a:rPr lang="en-US" dirty="0" smtClean="0"/>
              <a:t>content</a:t>
            </a:r>
            <a:endParaRPr lang="en-US" dirty="0"/>
          </a:p>
          <a:p>
            <a:r>
              <a:rPr lang="en-US" dirty="0"/>
              <a:t>Protection against </a:t>
            </a:r>
            <a:r>
              <a:rPr lang="en-US" dirty="0" smtClean="0"/>
              <a:t>botnets - Blocks </a:t>
            </a:r>
            <a:r>
              <a:rPr lang="en-US" dirty="0"/>
              <a:t>communication with known botnet </a:t>
            </a:r>
            <a:r>
              <a:rPr lang="en-US" dirty="0" smtClean="0"/>
              <a:t>servers</a:t>
            </a:r>
            <a:endParaRPr lang="en-US" dirty="0"/>
          </a:p>
          <a:p>
            <a:r>
              <a:rPr lang="en-US" dirty="0"/>
              <a:t>Advertisement </a:t>
            </a:r>
            <a:r>
              <a:rPr lang="en-US" dirty="0" smtClean="0"/>
              <a:t>blocking - Another </a:t>
            </a:r>
            <a:r>
              <a:rPr lang="en-US" dirty="0"/>
              <a:t>type of content </a:t>
            </a:r>
            <a:r>
              <a:rPr lang="en-US" dirty="0" smtClean="0"/>
              <a:t>filtering</a:t>
            </a:r>
            <a:endParaRPr lang="en-US" dirty="0"/>
          </a:p>
          <a:p>
            <a:r>
              <a:rPr lang="en-US" dirty="0"/>
              <a:t>URL typo </a:t>
            </a:r>
            <a:r>
              <a:rPr lang="en-US" dirty="0" smtClean="0"/>
              <a:t>correction – Change </a:t>
            </a:r>
            <a:r>
              <a:rPr lang="en-US" dirty="0"/>
              <a:t>gogle.com </a:t>
            </a:r>
            <a:r>
              <a:rPr lang="en-US" dirty="0" smtClean="0"/>
              <a:t>correct </a:t>
            </a:r>
            <a:r>
              <a:rPr lang="en-US" dirty="0"/>
              <a:t>to google.com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DNS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Commodo</a:t>
            </a:r>
            <a:r>
              <a:rPr lang="en-US" dirty="0"/>
              <a:t> Secure DNS (</a:t>
            </a:r>
            <a:r>
              <a:rPr lang="en-US" dirty="0">
                <a:hlinkClick r:id="rId2"/>
              </a:rPr>
              <a:t>https://www.comodo.com/secure-dns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Dyn</a:t>
            </a:r>
            <a:r>
              <a:rPr lang="en-US" dirty="0" smtClean="0"/>
              <a:t> </a:t>
            </a:r>
            <a:r>
              <a:rPr lang="en-US" dirty="0"/>
              <a:t>Internet Guide (</a:t>
            </a:r>
            <a:r>
              <a:rPr lang="en-US" dirty="0">
                <a:hlinkClick r:id="rId3"/>
              </a:rPr>
              <a:t>http://dyn.com/labs/dyn-internet-guide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FoolDNS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http://www.fooldns.com/fooldns-community/english-version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/>
              <a:t>Green Team DNS (</a:t>
            </a:r>
            <a:r>
              <a:rPr lang="en-US" dirty="0">
                <a:hlinkClick r:id="rId5"/>
              </a:rPr>
              <a:t>http://members.greentm.co.uk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Norton </a:t>
            </a:r>
            <a:r>
              <a:rPr lang="en-US" dirty="0" err="1" smtClean="0"/>
              <a:t>ConnectSafe</a:t>
            </a:r>
            <a:r>
              <a:rPr lang="en-US" dirty="0"/>
              <a:t> (</a:t>
            </a:r>
            <a:r>
              <a:rPr lang="en-US" dirty="0">
                <a:hlinkClick r:id="rId6"/>
              </a:rPr>
              <a:t>https://dns.norton.com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OpenDNS</a:t>
            </a:r>
            <a:r>
              <a:rPr lang="en-US" dirty="0"/>
              <a:t> (</a:t>
            </a:r>
            <a:r>
              <a:rPr lang="en-US" dirty="0">
                <a:hlinkClick r:id="rId7"/>
              </a:rPr>
              <a:t>https://www.opendns.com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/>
              <a:t>9</a:t>
            </a:r>
            <a:br>
              <a:rPr lang="en-US" dirty="0"/>
            </a:br>
            <a:r>
              <a:rPr lang="en-US" dirty="0"/>
              <a:t>Wireless Network Security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9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9-1: Viewing WLAN Security Information with </a:t>
            </a:r>
            <a:r>
              <a:rPr lang="en-US" dirty="0" err="1"/>
              <a:t>Vistumbler</a:t>
            </a:r>
            <a:endParaRPr lang="en-US" dirty="0"/>
          </a:p>
          <a:p>
            <a:r>
              <a:rPr lang="en-US" dirty="0"/>
              <a:t>Project 9-2: Substitute a MAC Address Using SMAC</a:t>
            </a:r>
          </a:p>
          <a:p>
            <a:r>
              <a:rPr lang="en-US" dirty="0"/>
              <a:t>Project 9-3: Use Microsoft Windows 7 </a:t>
            </a:r>
            <a:r>
              <a:rPr lang="en-US" dirty="0" err="1"/>
              <a:t>Netsh</a:t>
            </a:r>
            <a:r>
              <a:rPr lang="en-US" dirty="0"/>
              <a:t> Commands </a:t>
            </a:r>
          </a:p>
          <a:p>
            <a:r>
              <a:rPr lang="en-US" dirty="0"/>
              <a:t>Project 9-4: Configuring Access Points—WPA2 and WPS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628650" y="1006273"/>
            <a:ext cx="7886700" cy="67468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Kali Linux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533400" y="1569395"/>
            <a:ext cx="807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 dirty="0" smtClean="0">
                <a:hlinkClick r:id="rId2"/>
              </a:rPr>
              <a:t>www.kali.com</a:t>
            </a:r>
            <a:endParaRPr lang="en-US" altLang="en-US" sz="2800" dirty="0" smtClean="0"/>
          </a:p>
          <a:p>
            <a:r>
              <a:rPr lang="en-US" altLang="en-US" sz="2800" dirty="0" smtClean="0"/>
              <a:t>Formerly “Backtrack”</a:t>
            </a:r>
          </a:p>
          <a:p>
            <a:r>
              <a:rPr lang="en-US" altLang="en-US" sz="2800" dirty="0" smtClean="0"/>
              <a:t>Open source </a:t>
            </a:r>
            <a:r>
              <a:rPr lang="en-US" altLang="en-US" sz="2800" dirty="0" err="1" smtClean="0"/>
              <a:t>Debian</a:t>
            </a:r>
            <a:r>
              <a:rPr lang="en-US" altLang="en-US" sz="2800" dirty="0" smtClean="0"/>
              <a:t> Linux distribution</a:t>
            </a:r>
          </a:p>
          <a:p>
            <a:r>
              <a:rPr lang="en-US" altLang="en-US" sz="2800" dirty="0" smtClean="0"/>
              <a:t>Designed for penetration testing: has 300 built-in pen testing tools</a:t>
            </a:r>
          </a:p>
          <a:p>
            <a:r>
              <a:rPr lang="en-US" altLang="en-US" sz="2800" dirty="0" smtClean="0"/>
              <a:t>Regularly updated and customizable</a:t>
            </a:r>
          </a:p>
          <a:p>
            <a:r>
              <a:rPr lang="en-US" altLang="en-US" sz="2800" dirty="0" smtClean="0"/>
              <a:t>Different options</a:t>
            </a:r>
          </a:p>
          <a:p>
            <a:pPr lvl="1"/>
            <a:r>
              <a:rPr lang="en-US" altLang="en-US" dirty="0" smtClean="0"/>
              <a:t>Bootable ISO (Live </a:t>
            </a:r>
            <a:r>
              <a:rPr lang="en-US" altLang="en-US" dirty="0" err="1" smtClean="0"/>
              <a:t>Distro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Virtual machine</a:t>
            </a:r>
          </a:p>
          <a:p>
            <a:pPr lvl="1"/>
            <a:r>
              <a:rPr lang="en-US" altLang="en-US" dirty="0" smtClean="0"/>
              <a:t>Natively installed</a:t>
            </a:r>
          </a:p>
          <a:p>
            <a:pPr lvl="1"/>
            <a:r>
              <a:rPr lang="en-US" altLang="en-US" dirty="0" smtClean="0"/>
              <a:t>ARM devices (Raspberry Pi)</a:t>
            </a:r>
          </a:p>
        </p:txBody>
      </p:sp>
    </p:spTree>
    <p:extLst>
      <p:ext uri="{BB962C8B-B14F-4D97-AF65-F5344CB8AC3E}">
        <p14:creationId xmlns:p14="http://schemas.microsoft.com/office/powerpoint/2010/main" val="25574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Kali Linux Wireless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Kismet – Display wireless networks</a:t>
            </a:r>
          </a:p>
          <a:p>
            <a:pPr>
              <a:defRPr/>
            </a:pPr>
            <a:r>
              <a:rPr lang="en-US" sz="2800" dirty="0" err="1" smtClean="0"/>
              <a:t>Airmon</a:t>
            </a:r>
            <a:r>
              <a:rPr lang="en-US" sz="2800" dirty="0" smtClean="0"/>
              <a:t>-ng – Capture wireless packets, inject packets into wireless network</a:t>
            </a:r>
          </a:p>
          <a:p>
            <a:pPr>
              <a:defRPr/>
            </a:pPr>
            <a:r>
              <a:rPr lang="en-US" sz="2800" dirty="0" err="1" smtClean="0"/>
              <a:t>Ifconfig</a:t>
            </a:r>
            <a:r>
              <a:rPr lang="en-US" sz="2800" dirty="0" smtClean="0"/>
              <a:t>/</a:t>
            </a:r>
            <a:r>
              <a:rPr lang="en-US" sz="2800" dirty="0" err="1" smtClean="0"/>
              <a:t>iwconfig</a:t>
            </a:r>
            <a:r>
              <a:rPr lang="en-US" sz="2800" dirty="0" smtClean="0"/>
              <a:t> – Part of Linux for configuration of wireless interfaces</a:t>
            </a:r>
          </a:p>
          <a:p>
            <a:pPr>
              <a:defRPr/>
            </a:pPr>
            <a:r>
              <a:rPr lang="en-US" sz="2800" dirty="0" smtClean="0"/>
              <a:t>Wireshark – Protocol analyzer</a:t>
            </a:r>
          </a:p>
          <a:p>
            <a:pPr>
              <a:defRPr/>
            </a:pPr>
            <a:r>
              <a:rPr lang="en-US" sz="2800" dirty="0" err="1" smtClean="0"/>
              <a:t>Nmap</a:t>
            </a:r>
            <a:r>
              <a:rPr lang="en-US" sz="2800" dirty="0" smtClean="0"/>
              <a:t> – Network scanner (</a:t>
            </a:r>
            <a:r>
              <a:rPr lang="en-US" sz="2800" dirty="0" err="1" smtClean="0"/>
              <a:t>ZenMap</a:t>
            </a:r>
            <a:r>
              <a:rPr lang="en-US" sz="2800" dirty="0" smtClean="0"/>
              <a:t> GUI)</a:t>
            </a:r>
          </a:p>
          <a:p>
            <a:pPr>
              <a:defRPr/>
            </a:pPr>
            <a:r>
              <a:rPr lang="en-US" sz="2800" dirty="0" smtClean="0"/>
              <a:t>Kali Linux menu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24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533400" y="6324600"/>
            <a:ext cx="58674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Wireless Attacks &amp; Tools</a:t>
            </a:r>
          </a:p>
        </p:txBody>
      </p:sp>
      <p:sp>
        <p:nvSpPr>
          <p:cNvPr id="9625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600">
                <a:solidFill>
                  <a:srgbClr val="22222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22222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rgbClr val="22222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rgbClr val="22222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E49FE7-E3CC-4ADC-B2B7-8D50229E0503}" type="slidenum">
              <a:rPr lang="en-US" altLang="en-US" sz="200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2000" smtClean="0"/>
          </a:p>
        </p:txBody>
      </p:sp>
      <p:pic>
        <p:nvPicPr>
          <p:cNvPr id="9626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2713"/>
            <a:ext cx="7162800" cy="623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4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Wireless Adapters for Kali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Wireless USB adapter</a:t>
            </a:r>
          </a:p>
          <a:p>
            <a:pPr>
              <a:defRPr/>
            </a:pPr>
            <a:r>
              <a:rPr lang="en-US" sz="2800" dirty="0" smtClean="0"/>
              <a:t>Hawking HD45U 3x3x3 USB 3.0</a:t>
            </a:r>
          </a:p>
          <a:p>
            <a:pPr lvl="1">
              <a:defRPr/>
            </a:pPr>
            <a:r>
              <a:rPr lang="en-US" dirty="0" smtClean="0"/>
              <a:t>Uses </a:t>
            </a:r>
            <a:r>
              <a:rPr lang="en-US" dirty="0" err="1" smtClean="0"/>
              <a:t>Ralink</a:t>
            </a:r>
            <a:r>
              <a:rPr lang="en-US" dirty="0" smtClean="0"/>
              <a:t> chipset</a:t>
            </a:r>
          </a:p>
          <a:p>
            <a:pPr lvl="1">
              <a:defRPr/>
            </a:pPr>
            <a:r>
              <a:rPr lang="en-US" dirty="0" smtClean="0"/>
              <a:t>$40</a:t>
            </a:r>
          </a:p>
          <a:p>
            <a:pPr lvl="1">
              <a:defRPr/>
            </a:pPr>
            <a:r>
              <a:rPr lang="en-US" dirty="0" smtClean="0"/>
              <a:t>802.11n only</a:t>
            </a:r>
          </a:p>
          <a:p>
            <a:pPr>
              <a:defRPr/>
            </a:pPr>
            <a:r>
              <a:rPr lang="en-US" dirty="0" err="1" smtClean="0"/>
              <a:t>Edimax</a:t>
            </a:r>
            <a:r>
              <a:rPr lang="en-US" dirty="0" smtClean="0"/>
              <a:t> AC-1200 </a:t>
            </a:r>
          </a:p>
          <a:p>
            <a:pPr>
              <a:defRPr/>
            </a:pPr>
            <a:r>
              <a:rPr lang="en-US" dirty="0" err="1" smtClean="0"/>
              <a:t>Edimax</a:t>
            </a:r>
            <a:r>
              <a:rPr lang="en-US" dirty="0" smtClean="0"/>
              <a:t> EW-7822UAC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27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628650" y="1191098"/>
            <a:ext cx="7886700" cy="67468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Organizational Systems Wireless Auditor (OSWA-Assistant)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628650" y="2166094"/>
            <a:ext cx="7886700" cy="4351338"/>
          </a:xfrm>
        </p:spPr>
        <p:txBody>
          <a:bodyPr/>
          <a:lstStyle/>
          <a:p>
            <a:r>
              <a:rPr lang="en-US" altLang="en-US" dirty="0" smtClean="0"/>
              <a:t>Associated certifications</a:t>
            </a:r>
          </a:p>
          <a:p>
            <a:r>
              <a:rPr lang="en-US" altLang="en-US" dirty="0" smtClean="0"/>
              <a:t>Wi-Fi, Bluetooth, and RFID penetration testing tools</a:t>
            </a:r>
          </a:p>
          <a:p>
            <a:r>
              <a:rPr lang="en-US" altLang="en-US" dirty="0" smtClean="0"/>
              <a:t>Supports web interface</a:t>
            </a:r>
          </a:p>
          <a:p>
            <a:r>
              <a:rPr lang="en-US" altLang="en-US" dirty="0">
                <a:hlinkClick r:id="rId2"/>
              </a:rPr>
              <a:t>http://securitystartshere.org/page-training-oswa-assistant.htm</a:t>
            </a:r>
            <a:endParaRPr lang="en-US" altLang="en-US" dirty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5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OSWA-Assistant: Wi-Fi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628650" y="1903446"/>
            <a:ext cx="7886700" cy="4351338"/>
          </a:xfrm>
        </p:spPr>
        <p:txBody>
          <a:bodyPr/>
          <a:lstStyle/>
          <a:p>
            <a:r>
              <a:rPr lang="en-US" altLang="en-US" dirty="0" err="1" smtClean="0"/>
              <a:t>Afrag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Aircrack</a:t>
            </a:r>
            <a:r>
              <a:rPr lang="en-US" altLang="en-US" dirty="0" smtClean="0"/>
              <a:t>-ng; </a:t>
            </a:r>
            <a:r>
              <a:rPr lang="en-US" altLang="en-US" dirty="0" err="1" smtClean="0"/>
              <a:t>Airfart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Airpwn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Airsnort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Airsnarf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Airtraf</a:t>
            </a:r>
            <a:r>
              <a:rPr lang="en-US" altLang="en-US" dirty="0" smtClean="0"/>
              <a:t>; AP-Hopper; AP-Radar; AP-</a:t>
            </a:r>
            <a:r>
              <a:rPr lang="en-US" altLang="en-US" dirty="0" err="1" smtClean="0"/>
              <a:t>Utils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Asleap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ChopChop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CoWPAtty</a:t>
            </a:r>
            <a:r>
              <a:rPr lang="en-US" altLang="en-US" dirty="0" smtClean="0"/>
              <a:t>; EapMD5pass; </a:t>
            </a:r>
            <a:r>
              <a:rPr lang="en-US" altLang="en-US" dirty="0" err="1" smtClean="0"/>
              <a:t>FakeAP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Freeradius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Pwnage</a:t>
            </a:r>
            <a:r>
              <a:rPr lang="en-US" altLang="en-US" dirty="0" smtClean="0"/>
              <a:t> Edition; </a:t>
            </a:r>
            <a:r>
              <a:rPr lang="en-US" altLang="en-US" dirty="0" err="1" smtClean="0"/>
              <a:t>HostAPD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Hotspotter</a:t>
            </a:r>
            <a:r>
              <a:rPr lang="en-US" altLang="en-US" dirty="0" smtClean="0"/>
              <a:t>; Karma; Kismet; </a:t>
            </a:r>
            <a:r>
              <a:rPr lang="en-US" altLang="en-US" dirty="0" err="1" smtClean="0"/>
              <a:t>Leapcracker</a:t>
            </a:r>
            <a:r>
              <a:rPr lang="en-US" altLang="en-US" dirty="0" smtClean="0"/>
              <a:t>; MDK3; </a:t>
            </a:r>
            <a:r>
              <a:rPr lang="en-US" altLang="en-US" dirty="0" err="1" smtClean="0"/>
              <a:t>MoocherHunter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Probemapper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Pyrawcovert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Rcovert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Ska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SSIDsniff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SSLstrip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Wardrive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Wavemon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WEPlab</a:t>
            </a:r>
            <a:r>
              <a:rPr lang="en-US" altLang="en-US" dirty="0" smtClean="0"/>
              <a:t>; WEP0ff; Wi-Find; Wi-Spy  Tools; </a:t>
            </a:r>
            <a:r>
              <a:rPr lang="en-US" altLang="en-US" dirty="0" err="1" smtClean="0"/>
              <a:t>WifiTap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WifiZoo</a:t>
            </a:r>
            <a:r>
              <a:rPr lang="en-US" altLang="en-US" dirty="0" smtClean="0"/>
              <a:t>; WPA-attack; WPA Buddy; WPA Supplicant; Wireless Extensions &amp; Wireless Tools package (</a:t>
            </a:r>
            <a:r>
              <a:rPr lang="en-US" altLang="en-US" dirty="0" err="1" smtClean="0"/>
              <a:t>iwconfig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iwpriv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etc</a:t>
            </a:r>
            <a:r>
              <a:rPr lang="en-US" altLang="en-US" dirty="0" smtClean="0"/>
              <a:t>); Zulu</a:t>
            </a:r>
          </a:p>
        </p:txBody>
      </p:sp>
    </p:spTree>
    <p:extLst>
      <p:ext uri="{BB962C8B-B14F-4D97-AF65-F5344CB8AC3E}">
        <p14:creationId xmlns:p14="http://schemas.microsoft.com/office/powerpoint/2010/main" val="14219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Chapter 1</a:t>
            </a:r>
            <a:br>
              <a:rPr lang="en-US" dirty="0" smtClean="0"/>
            </a:br>
            <a:r>
              <a:rPr lang="en-US" dirty="0" smtClean="0"/>
              <a:t>Introduction to Security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5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OSWA-Assistant: Bluetooth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628650" y="1932630"/>
            <a:ext cx="7886700" cy="4351338"/>
          </a:xfrm>
        </p:spPr>
        <p:txBody>
          <a:bodyPr/>
          <a:lstStyle/>
          <a:p>
            <a:r>
              <a:rPr lang="en-US" altLang="en-US" sz="3200" dirty="0" err="1" smtClean="0"/>
              <a:t>Bluebugger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Bluediving</a:t>
            </a:r>
            <a:r>
              <a:rPr lang="en-US" altLang="en-US" sz="3200" dirty="0" smtClean="0"/>
              <a:t> Suite; </a:t>
            </a:r>
            <a:r>
              <a:rPr lang="en-US" altLang="en-US" sz="3200" dirty="0" err="1" smtClean="0"/>
              <a:t>Bluemaho</a:t>
            </a:r>
            <a:r>
              <a:rPr lang="en-US" altLang="en-US" sz="3200" dirty="0" smtClean="0"/>
              <a:t> Suite (lite); </a:t>
            </a:r>
            <a:r>
              <a:rPr lang="en-US" altLang="en-US" sz="3200" dirty="0" err="1" smtClean="0"/>
              <a:t>Blueper</a:t>
            </a:r>
            <a:r>
              <a:rPr lang="en-US" altLang="en-US" sz="3200" dirty="0" smtClean="0"/>
              <a:t>; Blueprint; </a:t>
            </a:r>
            <a:r>
              <a:rPr lang="en-US" altLang="en-US" sz="3200" dirty="0" err="1" smtClean="0"/>
              <a:t>Bluescanner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Bluesmash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Bluesnarfer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Bluesquirrel</a:t>
            </a:r>
            <a:r>
              <a:rPr lang="en-US" altLang="en-US" sz="3200" dirty="0" smtClean="0"/>
              <a:t> Suite; BT-Audit; </a:t>
            </a:r>
            <a:r>
              <a:rPr lang="en-US" altLang="en-US" sz="3200" dirty="0" err="1" smtClean="0"/>
              <a:t>Btfs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Btscanner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Carwhisperer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Ghettotooth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Obexpush</a:t>
            </a:r>
            <a:r>
              <a:rPr lang="en-US" altLang="en-US" sz="3200" dirty="0" smtClean="0"/>
              <a:t>-dos; </a:t>
            </a:r>
            <a:r>
              <a:rPr lang="en-US" altLang="en-US" sz="3200" dirty="0" err="1" smtClean="0"/>
              <a:t>HIDattack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Redfang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Spooftooph</a:t>
            </a:r>
            <a:r>
              <a:rPr lang="en-US" altLang="en-US" sz="3200" dirty="0" smtClean="0"/>
              <a:t>; T-Bear; </a:t>
            </a:r>
            <a:r>
              <a:rPr lang="en-US" altLang="en-US" sz="3200" dirty="0" err="1" smtClean="0"/>
              <a:t>Ussp</a:t>
            </a:r>
            <a:r>
              <a:rPr lang="en-US" altLang="en-US" sz="3200" dirty="0" smtClean="0"/>
              <a:t>-push; </a:t>
            </a:r>
            <a:r>
              <a:rPr lang="en-US" altLang="en-US" sz="3200" dirty="0" err="1" smtClean="0"/>
              <a:t>Vcardblaster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Bluez</a:t>
            </a:r>
            <a:r>
              <a:rPr lang="en-US" altLang="en-US" sz="3200" dirty="0" smtClean="0"/>
              <a:t> Bluetooth package with </a:t>
            </a:r>
            <a:r>
              <a:rPr lang="en-US" altLang="en-US" sz="3200" dirty="0" err="1" smtClean="0"/>
              <a:t>hcitool</a:t>
            </a:r>
            <a:r>
              <a:rPr lang="en-US" altLang="en-US" sz="3200" dirty="0" smtClean="0"/>
              <a:t>/</a:t>
            </a:r>
            <a:r>
              <a:rPr lang="en-US" altLang="en-US" sz="3200" dirty="0" err="1" smtClean="0"/>
              <a:t>hciconfig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4106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OSWA-Assistant: RFID &amp; Other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en-US" altLang="en-US" sz="3200" dirty="0" smtClean="0"/>
              <a:t>RFID Tools: </a:t>
            </a:r>
            <a:r>
              <a:rPr lang="en-US" altLang="en-US" sz="3200" dirty="0" err="1" smtClean="0"/>
              <a:t>Rfdump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RFIDiot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Rfidtool</a:t>
            </a:r>
            <a:endParaRPr lang="en-US" altLang="en-US" sz="3200" dirty="0" smtClean="0"/>
          </a:p>
          <a:p>
            <a:r>
              <a:rPr lang="en-US" altLang="en-US" sz="3200" dirty="0" smtClean="0"/>
              <a:t>Miscellaneous: </a:t>
            </a:r>
            <a:r>
              <a:rPr lang="en-US" altLang="en-US" sz="3200" dirty="0" err="1" smtClean="0"/>
              <a:t>Macchanger</a:t>
            </a:r>
            <a:r>
              <a:rPr lang="en-US" altLang="en-US" sz="3200" dirty="0" smtClean="0"/>
              <a:t>; </a:t>
            </a:r>
            <a:r>
              <a:rPr lang="en-US" altLang="en-US" sz="3200" dirty="0" err="1" smtClean="0"/>
              <a:t>Metasploit</a:t>
            </a:r>
            <a:r>
              <a:rPr lang="en-US" altLang="en-US" sz="3200" dirty="0" smtClean="0"/>
              <a:t> Framework; SET; </a:t>
            </a:r>
            <a:r>
              <a:rPr lang="en-US" altLang="en-US" sz="3200" dirty="0" err="1" smtClean="0"/>
              <a:t>Wireshar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937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Reaver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Reaver</a:t>
            </a:r>
            <a:r>
              <a:rPr lang="en-US" dirty="0" smtClean="0"/>
              <a:t> </a:t>
            </a:r>
            <a:r>
              <a:rPr lang="en-US" dirty="0"/>
              <a:t>implements a brute force attack against </a:t>
            </a:r>
            <a:r>
              <a:rPr lang="en-US" dirty="0" smtClean="0"/>
              <a:t>Wi-</a:t>
            </a:r>
            <a:r>
              <a:rPr lang="en-US" dirty="0"/>
              <a:t>F</a:t>
            </a:r>
            <a:r>
              <a:rPr lang="en-US" dirty="0" smtClean="0"/>
              <a:t>i </a:t>
            </a:r>
            <a:r>
              <a:rPr lang="en-US" dirty="0"/>
              <a:t>Protected Setup (WPS) registrar PINs in order to recover WPA/WPA2 </a:t>
            </a:r>
            <a:r>
              <a:rPr lang="en-US" dirty="0" smtClean="0"/>
              <a:t>passphrases </a:t>
            </a:r>
            <a:endParaRPr lang="en-US" dirty="0"/>
          </a:p>
          <a:p>
            <a:r>
              <a:rPr lang="en-US" dirty="0" smtClean="0"/>
              <a:t>On </a:t>
            </a:r>
            <a:r>
              <a:rPr lang="en-US" dirty="0"/>
              <a:t>average </a:t>
            </a:r>
            <a:r>
              <a:rPr lang="en-US" dirty="0" err="1"/>
              <a:t>Reaver</a:t>
            </a:r>
            <a:r>
              <a:rPr lang="en-US" dirty="0"/>
              <a:t> </a:t>
            </a:r>
            <a:r>
              <a:rPr lang="en-US" dirty="0" smtClean="0"/>
              <a:t> can recover </a:t>
            </a:r>
            <a:r>
              <a:rPr lang="en-US" dirty="0"/>
              <a:t>the target AP's plain text WPA/WPA2 passphrase in 4-10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May only take </a:t>
            </a:r>
            <a:r>
              <a:rPr lang="en-US" dirty="0"/>
              <a:t>half this time to guess the correct WPS pin and recover the </a:t>
            </a:r>
            <a:r>
              <a:rPr lang="en-US" dirty="0" smtClean="0"/>
              <a:t>passphrase</a:t>
            </a:r>
          </a:p>
          <a:p>
            <a:r>
              <a:rPr lang="en-US" dirty="0">
                <a:hlinkClick r:id="rId2"/>
              </a:rPr>
              <a:t>https://code.google.com/p/reaver-wps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Wifiphisher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Social </a:t>
            </a:r>
            <a:r>
              <a:rPr lang="en-US" dirty="0"/>
              <a:t>engineering attack that </a:t>
            </a:r>
            <a:r>
              <a:rPr lang="en-US" dirty="0" smtClean="0"/>
              <a:t>as </a:t>
            </a:r>
            <a:r>
              <a:rPr lang="en-US" dirty="0"/>
              <a:t>easy way for obtaining credentials from captive portals and third party login pages or WPA/WPA2 secret passphrases.</a:t>
            </a:r>
          </a:p>
          <a:p>
            <a:r>
              <a:rPr lang="en-US" dirty="0" smtClean="0"/>
              <a:t>Attack in </a:t>
            </a:r>
            <a:r>
              <a:rPr lang="en-US" dirty="0"/>
              <a:t>three phases:</a:t>
            </a:r>
          </a:p>
          <a:p>
            <a:r>
              <a:rPr lang="en-US" dirty="0" smtClean="0"/>
              <a:t>Victim </a:t>
            </a:r>
            <a:r>
              <a:rPr lang="en-US" dirty="0" err="1" smtClean="0"/>
              <a:t>deauthenticated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AP: </a:t>
            </a:r>
            <a:r>
              <a:rPr lang="en-US" dirty="0" err="1"/>
              <a:t>Wifiphisher</a:t>
            </a:r>
            <a:r>
              <a:rPr lang="en-US" dirty="0"/>
              <a:t> continuously jams all </a:t>
            </a:r>
            <a:r>
              <a:rPr lang="en-US" dirty="0" smtClean="0"/>
              <a:t>target AP devices by </a:t>
            </a:r>
            <a:r>
              <a:rPr lang="en-US" dirty="0"/>
              <a:t>sending </a:t>
            </a:r>
            <a:r>
              <a:rPr lang="en-US" dirty="0" err="1"/>
              <a:t>deauth</a:t>
            </a:r>
            <a:r>
              <a:rPr lang="en-US" dirty="0"/>
              <a:t> packets to the client from the </a:t>
            </a:r>
            <a:r>
              <a:rPr lang="en-US" dirty="0" smtClean="0"/>
              <a:t>AP, </a:t>
            </a:r>
            <a:r>
              <a:rPr lang="en-US" dirty="0"/>
              <a:t>to </a:t>
            </a:r>
            <a:r>
              <a:rPr lang="en-US" dirty="0" smtClean="0"/>
              <a:t>AP from client</a:t>
            </a:r>
            <a:r>
              <a:rPr lang="en-US" dirty="0"/>
              <a:t>, and to </a:t>
            </a:r>
            <a:r>
              <a:rPr lang="en-US" dirty="0" smtClean="0"/>
              <a:t>broadcast address</a:t>
            </a:r>
            <a:endParaRPr lang="en-US" dirty="0"/>
          </a:p>
          <a:p>
            <a:r>
              <a:rPr lang="en-US" dirty="0"/>
              <a:t>Victim joins a rogue access </a:t>
            </a:r>
            <a:r>
              <a:rPr lang="en-US" dirty="0" smtClean="0"/>
              <a:t>point: </a:t>
            </a:r>
            <a:r>
              <a:rPr lang="en-US" dirty="0" err="1" smtClean="0"/>
              <a:t>Wifiphisher</a:t>
            </a:r>
            <a:r>
              <a:rPr lang="en-US" dirty="0" smtClean="0"/>
              <a:t> copies target AP settings to creates rogue AP; sets </a:t>
            </a:r>
            <a:r>
              <a:rPr lang="en-US" dirty="0"/>
              <a:t>up a NAT/DHCP server and forwards the right </a:t>
            </a:r>
            <a:r>
              <a:rPr lang="en-US" dirty="0" smtClean="0"/>
              <a:t>ports so clients </a:t>
            </a:r>
            <a:r>
              <a:rPr lang="en-US" dirty="0"/>
              <a:t>start connecting to the rogue </a:t>
            </a:r>
            <a:r>
              <a:rPr lang="en-US" dirty="0" smtClean="0"/>
              <a:t>AP</a:t>
            </a:r>
            <a:endParaRPr lang="en-US" dirty="0"/>
          </a:p>
          <a:p>
            <a:r>
              <a:rPr lang="en-US" dirty="0"/>
              <a:t>Victim </a:t>
            </a:r>
            <a:r>
              <a:rPr lang="en-US" dirty="0" smtClean="0"/>
              <a:t>served </a:t>
            </a:r>
            <a:r>
              <a:rPr lang="en-US" dirty="0"/>
              <a:t>a realistic router </a:t>
            </a:r>
            <a:r>
              <a:rPr lang="en-US" dirty="0" smtClean="0"/>
              <a:t>configuration page: </a:t>
            </a:r>
            <a:r>
              <a:rPr lang="en-US" dirty="0" err="1" smtClean="0"/>
              <a:t>Wifiphisher</a:t>
            </a:r>
            <a:r>
              <a:rPr lang="en-US" dirty="0" smtClean="0"/>
              <a:t> sets up web </a:t>
            </a:r>
            <a:r>
              <a:rPr lang="en-US" dirty="0"/>
              <a:t>server that responds to HTTP &amp; HTTPS </a:t>
            </a:r>
            <a:r>
              <a:rPr lang="en-US" dirty="0" smtClean="0"/>
              <a:t>requests; when victim </a:t>
            </a:r>
            <a:r>
              <a:rPr lang="en-US" dirty="0"/>
              <a:t>requests </a:t>
            </a:r>
            <a:r>
              <a:rPr lang="en-US" dirty="0" smtClean="0"/>
              <a:t>Internet page </a:t>
            </a:r>
            <a:r>
              <a:rPr lang="en-US" dirty="0" err="1" smtClean="0"/>
              <a:t>Wifiphisher</a:t>
            </a:r>
            <a:r>
              <a:rPr lang="en-US" dirty="0" smtClean="0"/>
              <a:t> responds </a:t>
            </a:r>
            <a:r>
              <a:rPr lang="en-US" dirty="0"/>
              <a:t>with a realistic fake page that asks for </a:t>
            </a:r>
            <a:r>
              <a:rPr lang="en-US" dirty="0" smtClean="0"/>
              <a:t>credentials due </a:t>
            </a:r>
            <a:r>
              <a:rPr lang="en-US" dirty="0"/>
              <a:t>to </a:t>
            </a:r>
            <a:r>
              <a:rPr lang="en-US" dirty="0" smtClean="0"/>
              <a:t>router </a:t>
            </a:r>
            <a:r>
              <a:rPr lang="en-US" dirty="0"/>
              <a:t>firmware </a:t>
            </a:r>
            <a:r>
              <a:rPr lang="en-US" dirty="0" smtClean="0"/>
              <a:t>upgrade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github.com/sophron/wifiphisher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10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Mobile Device Security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Chapter 10 Projects Security+ Guide 5e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10-1: Creating and Using QR Codes </a:t>
            </a:r>
          </a:p>
          <a:p>
            <a:r>
              <a:rPr lang="en-US" dirty="0"/>
              <a:t>Project 10-2: Software to Locate a Missing Laptop </a:t>
            </a:r>
          </a:p>
          <a:p>
            <a:r>
              <a:rPr lang="en-US" dirty="0"/>
              <a:t>Project 10-3: Installing </a:t>
            </a:r>
            <a:r>
              <a:rPr lang="en-US" dirty="0" err="1"/>
              <a:t>Bluestacks</a:t>
            </a:r>
            <a:r>
              <a:rPr lang="en-US" dirty="0"/>
              <a:t> Android Emulator</a:t>
            </a:r>
          </a:p>
          <a:p>
            <a:r>
              <a:rPr lang="en-US" dirty="0"/>
              <a:t>Project 10-4: Installing Security Apps Using </a:t>
            </a:r>
            <a:r>
              <a:rPr lang="en-US" dirty="0" err="1"/>
              <a:t>Bluestacks</a:t>
            </a:r>
            <a:r>
              <a:rPr lang="en-US" dirty="0"/>
              <a:t> Android Emulator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Mobile Tracking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 Software</a:t>
            </a:r>
          </a:p>
          <a:p>
            <a:r>
              <a:rPr lang="en-US" dirty="0" smtClean="0"/>
              <a:t>mSpy (</a:t>
            </a:r>
            <a:r>
              <a:rPr lang="en-US" dirty="0" smtClean="0">
                <a:hlinkClick r:id="rId2"/>
              </a:rPr>
              <a:t>www.mspy.com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MobileSpy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http://www.mobile-spy.com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Mobistealth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http://www.mobistealth.com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smtClean="0"/>
              <a:t>MBL Stealth (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://www.mblstealth.com/main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 down devices</a:t>
            </a:r>
          </a:p>
          <a:p>
            <a:r>
              <a:rPr lang="en-US" dirty="0" smtClean="0"/>
              <a:t>Delete stored passwords</a:t>
            </a:r>
          </a:p>
          <a:p>
            <a:r>
              <a:rPr lang="en-US" dirty="0">
                <a:hlinkClick r:id="rId2"/>
              </a:rPr>
              <a:t>https://preyproject.com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Confide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Free iOS &amp; Android app</a:t>
            </a:r>
          </a:p>
          <a:p>
            <a:r>
              <a:rPr lang="en-US" dirty="0" smtClean="0"/>
              <a:t>Can send email along </a:t>
            </a:r>
            <a:r>
              <a:rPr lang="en-US" dirty="0"/>
              <a:t>with an attached </a:t>
            </a:r>
            <a:r>
              <a:rPr lang="en-US" dirty="0" smtClean="0"/>
              <a:t>document/photo (Word</a:t>
            </a:r>
            <a:r>
              <a:rPr lang="en-US" dirty="0"/>
              <a:t>, Excel, PowerPoint and PDF files stored on Dropbox, Box, Google Drive, OneDrive and other document-storage </a:t>
            </a:r>
            <a:r>
              <a:rPr lang="en-US" dirty="0" smtClean="0"/>
              <a:t>services) that gets encrypted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the recipient opens </a:t>
            </a:r>
            <a:r>
              <a:rPr lang="en-US" dirty="0" smtClean="0"/>
              <a:t>it </a:t>
            </a:r>
            <a:r>
              <a:rPr lang="en-US" dirty="0"/>
              <a:t>the content is blurry and </a:t>
            </a:r>
            <a:r>
              <a:rPr lang="en-US" dirty="0" smtClean="0"/>
              <a:t>unreadable</a:t>
            </a:r>
          </a:p>
          <a:p>
            <a:r>
              <a:rPr lang="en-US" dirty="0" smtClean="0"/>
              <a:t>Can </a:t>
            </a:r>
            <a:r>
              <a:rPr lang="en-US" dirty="0"/>
              <a:t>only be read by touching the screen, and only the line under the finger is </a:t>
            </a:r>
            <a:r>
              <a:rPr lang="en-US" dirty="0" smtClean="0"/>
              <a:t>readable</a:t>
            </a:r>
          </a:p>
          <a:p>
            <a:r>
              <a:rPr lang="en-US" dirty="0" smtClean="0"/>
              <a:t>If </a:t>
            </a:r>
            <a:r>
              <a:rPr lang="en-US" dirty="0"/>
              <a:t>someone snaps a picture of the </a:t>
            </a:r>
            <a:r>
              <a:rPr lang="en-US" dirty="0" smtClean="0"/>
              <a:t>screen </a:t>
            </a:r>
            <a:r>
              <a:rPr lang="en-US" dirty="0"/>
              <a:t>only the one exposed line is </a:t>
            </a:r>
            <a:r>
              <a:rPr lang="en-US" dirty="0" smtClean="0"/>
              <a:t>captured (cannot see whole </a:t>
            </a:r>
            <a:r>
              <a:rPr lang="en-US" dirty="0"/>
              <a:t>message at </a:t>
            </a:r>
            <a:r>
              <a:rPr lang="en-US" dirty="0" smtClean="0"/>
              <a:t>once)</a:t>
            </a:r>
          </a:p>
          <a:p>
            <a:r>
              <a:rPr lang="en-US" dirty="0" smtClean="0"/>
              <a:t>When recipient finished and </a:t>
            </a:r>
            <a:r>
              <a:rPr lang="en-US" dirty="0"/>
              <a:t>taps "</a:t>
            </a:r>
            <a:r>
              <a:rPr lang="en-US" dirty="0" smtClean="0"/>
              <a:t>close" message </a:t>
            </a:r>
            <a:r>
              <a:rPr lang="en-US" dirty="0"/>
              <a:t>is deleted </a:t>
            </a:r>
            <a:r>
              <a:rPr lang="en-US" dirty="0" smtClean="0"/>
              <a:t>irretrievably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172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Confide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recipient not have Confide </a:t>
            </a:r>
            <a:r>
              <a:rPr lang="en-US" dirty="0"/>
              <a:t>app </a:t>
            </a:r>
            <a:r>
              <a:rPr lang="en-US" dirty="0" smtClean="0"/>
              <a:t>installed </a:t>
            </a:r>
            <a:r>
              <a:rPr lang="en-US" dirty="0"/>
              <a:t>a button on the </a:t>
            </a:r>
            <a:r>
              <a:rPr lang="en-US" dirty="0" smtClean="0"/>
              <a:t>message </a:t>
            </a:r>
            <a:r>
              <a:rPr lang="en-US" dirty="0"/>
              <a:t>opens the Apple App Store or Google Play Store on the Confide page so </a:t>
            </a:r>
            <a:r>
              <a:rPr lang="en-US" dirty="0" smtClean="0"/>
              <a:t>can download</a:t>
            </a:r>
            <a:endParaRPr lang="en-US" dirty="0"/>
          </a:p>
          <a:p>
            <a:r>
              <a:rPr lang="en-US" dirty="0" smtClean="0"/>
              <a:t>Both </a:t>
            </a:r>
            <a:r>
              <a:rPr lang="en-US" dirty="0"/>
              <a:t>the recipient and the sender have the ability to delete a </a:t>
            </a:r>
            <a:r>
              <a:rPr lang="en-US" dirty="0" smtClean="0"/>
              <a:t>message</a:t>
            </a:r>
          </a:p>
          <a:p>
            <a:r>
              <a:rPr lang="en-US" dirty="0" smtClean="0"/>
              <a:t>Sender </a:t>
            </a:r>
            <a:r>
              <a:rPr lang="en-US" dirty="0"/>
              <a:t>can change the amount of time a message will last before it </a:t>
            </a:r>
            <a:r>
              <a:rPr lang="en-US" dirty="0" smtClean="0"/>
              <a:t>self-destructs (set message </a:t>
            </a:r>
            <a:r>
              <a:rPr lang="en-US" dirty="0"/>
              <a:t>to be viewable for </a:t>
            </a:r>
            <a:r>
              <a:rPr lang="en-US" dirty="0" smtClean="0"/>
              <a:t>week </a:t>
            </a:r>
            <a:r>
              <a:rPr lang="en-US" dirty="0"/>
              <a:t>but change </a:t>
            </a:r>
            <a:r>
              <a:rPr lang="en-US" dirty="0" smtClean="0"/>
              <a:t>mind </a:t>
            </a:r>
            <a:r>
              <a:rPr lang="en-US" dirty="0"/>
              <a:t>after sending </a:t>
            </a:r>
            <a:r>
              <a:rPr lang="en-US" dirty="0" smtClean="0"/>
              <a:t>it </a:t>
            </a:r>
            <a:r>
              <a:rPr lang="en-US" dirty="0"/>
              <a:t>you can </a:t>
            </a:r>
            <a:r>
              <a:rPr lang="en-US" dirty="0" smtClean="0"/>
              <a:t>adjust life </a:t>
            </a:r>
            <a:r>
              <a:rPr lang="en-US" dirty="0"/>
              <a:t>span remotely </a:t>
            </a:r>
            <a:r>
              <a:rPr lang="en-US" dirty="0" smtClean="0"/>
              <a:t>or instantly </a:t>
            </a:r>
            <a:r>
              <a:rPr lang="en-US" dirty="0"/>
              <a:t>delete </a:t>
            </a:r>
            <a:r>
              <a:rPr lang="en-US" dirty="0" smtClean="0"/>
              <a:t>it </a:t>
            </a:r>
          </a:p>
          <a:p>
            <a:r>
              <a:rPr lang="en-US" dirty="0" smtClean="0"/>
              <a:t>Confide </a:t>
            </a:r>
            <a:r>
              <a:rPr lang="en-US" dirty="0"/>
              <a:t>for Business will have address book integration, distribution lists and other </a:t>
            </a:r>
            <a:r>
              <a:rPr lang="en-US" dirty="0" smtClean="0"/>
              <a:t>features and desktop version coming</a:t>
            </a:r>
          </a:p>
          <a:p>
            <a:r>
              <a:rPr lang="en-US" dirty="0">
                <a:hlinkClick r:id="rId2"/>
              </a:rPr>
              <a:t>https://getconfide.com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9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Chapter 1 Projects Security+ Guide 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1-1: Examine Data Breaches (The Privacy Rights Clearinghouse)</a:t>
            </a:r>
          </a:p>
          <a:p>
            <a:r>
              <a:rPr lang="en-US" dirty="0"/>
              <a:t>Project 1-2: Scan for Malware Using the Microsoft Safety Scanner</a:t>
            </a:r>
          </a:p>
          <a:p>
            <a:r>
              <a:rPr lang="en-US" dirty="0"/>
              <a:t>Project 1-3: Create a Virtual Machine of Windows 8.1 for Security Testing—Part 1 </a:t>
            </a:r>
          </a:p>
          <a:p>
            <a:r>
              <a:rPr lang="en-US" dirty="0"/>
              <a:t>Project 1-4: Create a Virtual Machine of Windows 8.1 for Security Testing—Part 2 (</a:t>
            </a:r>
            <a:r>
              <a:rPr lang="en-US" dirty="0" err="1"/>
              <a:t>VirtualBox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6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Dstrux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Dstrux</a:t>
            </a:r>
            <a:r>
              <a:rPr lang="en-US" dirty="0"/>
              <a:t> </a:t>
            </a:r>
            <a:r>
              <a:rPr lang="en-US" dirty="0" smtClean="0"/>
              <a:t>similar </a:t>
            </a:r>
            <a:r>
              <a:rPr lang="en-US" dirty="0"/>
              <a:t>to </a:t>
            </a:r>
            <a:r>
              <a:rPr lang="en-US" dirty="0" smtClean="0"/>
              <a:t>Confide to </a:t>
            </a:r>
            <a:r>
              <a:rPr lang="en-US" dirty="0"/>
              <a:t>send messages </a:t>
            </a:r>
            <a:r>
              <a:rPr lang="en-US" dirty="0" smtClean="0"/>
              <a:t>&amp; documents encrypted </a:t>
            </a:r>
            <a:r>
              <a:rPr lang="en-US" dirty="0"/>
              <a:t>and </a:t>
            </a:r>
            <a:r>
              <a:rPr lang="en-US" dirty="0" smtClean="0"/>
              <a:t>self-destructing</a:t>
            </a:r>
          </a:p>
          <a:p>
            <a:r>
              <a:rPr lang="en-US" dirty="0" smtClean="0"/>
              <a:t>It </a:t>
            </a:r>
            <a:r>
              <a:rPr lang="en-US" dirty="0"/>
              <a:t>enables sharing over Facebook or Twitter, but only a link to the secure content in the cloud is </a:t>
            </a:r>
            <a:r>
              <a:rPr lang="en-US" dirty="0" smtClean="0"/>
              <a:t>shared</a:t>
            </a:r>
            <a:endParaRPr lang="en-US" dirty="0"/>
          </a:p>
          <a:p>
            <a:r>
              <a:rPr lang="en-US" dirty="0" smtClean="0"/>
              <a:t>Can apply </a:t>
            </a:r>
            <a:r>
              <a:rPr lang="en-US" dirty="0"/>
              <a:t>controls to a message before you send </a:t>
            </a:r>
            <a:r>
              <a:rPr lang="en-US" dirty="0" smtClean="0"/>
              <a:t>it (how </a:t>
            </a:r>
            <a:r>
              <a:rPr lang="en-US" dirty="0"/>
              <a:t>long before it self-destructs, whether it's blurry upon </a:t>
            </a:r>
            <a:r>
              <a:rPr lang="en-US" dirty="0" smtClean="0"/>
              <a:t>opening, if recipient </a:t>
            </a:r>
            <a:r>
              <a:rPr lang="en-US" dirty="0"/>
              <a:t>can </a:t>
            </a:r>
            <a:r>
              <a:rPr lang="en-US" dirty="0" smtClean="0"/>
              <a:t>forward)</a:t>
            </a:r>
            <a:endParaRPr lang="en-US" dirty="0"/>
          </a:p>
          <a:p>
            <a:r>
              <a:rPr lang="en-US" dirty="0" smtClean="0"/>
              <a:t>Message can </a:t>
            </a:r>
            <a:r>
              <a:rPr lang="en-US" dirty="0"/>
              <a:t>be viewed, but not printed, copied, saved or captured with a </a:t>
            </a:r>
            <a:r>
              <a:rPr lang="en-US" dirty="0" smtClean="0"/>
              <a:t>screen capture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620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Dstrux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sending </a:t>
            </a:r>
            <a:r>
              <a:rPr lang="en-US" dirty="0" smtClean="0"/>
              <a:t>decide </a:t>
            </a:r>
            <a:r>
              <a:rPr lang="en-US" dirty="0"/>
              <a:t>how long the message will last before it </a:t>
            </a:r>
            <a:r>
              <a:rPr lang="en-US" dirty="0" smtClean="0"/>
              <a:t>self-destructs (days</a:t>
            </a:r>
            <a:r>
              <a:rPr lang="en-US" dirty="0"/>
              <a:t>, hours or </a:t>
            </a:r>
            <a:r>
              <a:rPr lang="en-US" dirty="0" smtClean="0"/>
              <a:t>minutes), to </a:t>
            </a:r>
            <a:r>
              <a:rPr lang="en-US" dirty="0"/>
              <a:t>blur </a:t>
            </a:r>
            <a:r>
              <a:rPr lang="en-US" dirty="0" smtClean="0"/>
              <a:t>content, allow/disallow forwarding</a:t>
            </a:r>
            <a:endParaRPr lang="en-US" dirty="0"/>
          </a:p>
          <a:p>
            <a:r>
              <a:rPr lang="en-US" dirty="0" smtClean="0"/>
              <a:t>To see a full image </a:t>
            </a:r>
            <a:r>
              <a:rPr lang="en-US" dirty="0"/>
              <a:t>have to rapidly swipe all over the screen, then look fast before it </a:t>
            </a:r>
            <a:r>
              <a:rPr lang="en-US" dirty="0" smtClean="0"/>
              <a:t>vanishes</a:t>
            </a:r>
            <a:endParaRPr lang="en-US" dirty="0"/>
          </a:p>
          <a:p>
            <a:r>
              <a:rPr lang="en-US" dirty="0" smtClean="0"/>
              <a:t>Confide more polished, </a:t>
            </a:r>
            <a:r>
              <a:rPr lang="en-US" dirty="0" err="1" smtClean="0"/>
              <a:t>Dstrux</a:t>
            </a:r>
            <a:r>
              <a:rPr lang="en-US" dirty="0" smtClean="0"/>
              <a:t> more options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://dstrux.com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805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Disconnect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Blocks malicious tracking and </a:t>
            </a:r>
            <a:r>
              <a:rPr lang="en-US" dirty="0" err="1" smtClean="0"/>
              <a:t>malvertising</a:t>
            </a:r>
            <a:r>
              <a:rPr lang="en-US" dirty="0" smtClean="0"/>
              <a:t> </a:t>
            </a:r>
            <a:r>
              <a:rPr lang="en-US" dirty="0"/>
              <a:t>threats disguised as legitimate ads</a:t>
            </a:r>
          </a:p>
          <a:p>
            <a:r>
              <a:rPr lang="en-US" dirty="0" smtClean="0"/>
              <a:t>Privacy icons - </a:t>
            </a:r>
            <a:r>
              <a:rPr lang="en-US" dirty="0"/>
              <a:t>See how websites collect and use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 smtClean="0"/>
              <a:t>Disconnect - Visualize </a:t>
            </a:r>
            <a:r>
              <a:rPr lang="en-US" dirty="0"/>
              <a:t>&amp; block </a:t>
            </a:r>
            <a:r>
              <a:rPr lang="en-US" dirty="0" smtClean="0"/>
              <a:t>invisible </a:t>
            </a:r>
            <a:r>
              <a:rPr lang="en-US" dirty="0"/>
              <a:t>websites that </a:t>
            </a:r>
            <a:r>
              <a:rPr lang="en-US" dirty="0" smtClean="0"/>
              <a:t>track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disconnect.me/disconnect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513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Other Android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VT View </a:t>
            </a:r>
            <a:r>
              <a:rPr lang="en-US" dirty="0" smtClean="0"/>
              <a:t>Source – View </a:t>
            </a:r>
            <a:r>
              <a:rPr lang="en-US" dirty="0"/>
              <a:t>HTML, CSS, </a:t>
            </a:r>
            <a:r>
              <a:rPr lang="en-US" dirty="0" smtClean="0"/>
              <a:t>JavaScript, XML </a:t>
            </a:r>
            <a:r>
              <a:rPr lang="en-US" dirty="0"/>
              <a:t>sources of webpages and remotely located files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play.google.com/store/apps/details?id=com.tozalakyan.viewsource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kWS</a:t>
            </a:r>
            <a:r>
              <a:rPr lang="en-US" dirty="0" smtClean="0"/>
              <a:t> </a:t>
            </a:r>
            <a:r>
              <a:rPr lang="en-US" dirty="0"/>
              <a:t>Android Web Server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play.google.com/store/apps/details?id=org.xeustechnologies.android.kws</a:t>
            </a:r>
            <a:endParaRPr lang="en-US" dirty="0" smtClean="0"/>
          </a:p>
          <a:p>
            <a:r>
              <a:rPr lang="en-US" dirty="0" smtClean="0"/>
              <a:t>Hacker’s Keyboard – </a:t>
            </a:r>
            <a:r>
              <a:rPr lang="en-US" dirty="0"/>
              <a:t>Full keyboard (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play.google.com/store/apps/details?id=org.pocketworkstation.pckeyboard&amp;feature=search_result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271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11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Access Control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Chapter 11 Projects Security+ Guide 5e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11-1: Using Windows Local Group Policy Editor </a:t>
            </a:r>
          </a:p>
          <a:p>
            <a:r>
              <a:rPr lang="en-US" dirty="0"/>
              <a:t>Project 11-2: Using Discretionary Access Control to Share Files in Windows</a:t>
            </a:r>
          </a:p>
          <a:p>
            <a:r>
              <a:rPr lang="en-US" dirty="0"/>
              <a:t>Project 11-3: Enabling IEEE 802.1x</a:t>
            </a:r>
          </a:p>
          <a:p>
            <a:r>
              <a:rPr lang="en-US" dirty="0"/>
              <a:t>Project 11-4: Explore User Account Control (UAC)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Chapter 12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Authentication and Account Management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i="1" dirty="0" smtClean="0"/>
              <a:t>Tools for Teaching Security+</a:t>
            </a:r>
            <a:endParaRPr lang="en-US" sz="36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4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Chapter 12 Projects Security+ Guide 5e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12-1: Use an Online Rainbow Table Cracker </a:t>
            </a:r>
          </a:p>
          <a:p>
            <a:r>
              <a:rPr lang="en-US" dirty="0"/>
              <a:t>Project 12-2: Keystroke Dynamics</a:t>
            </a:r>
          </a:p>
          <a:p>
            <a:r>
              <a:rPr lang="en-US" dirty="0"/>
              <a:t>Project 12-3: Download and Install a Password Management Program</a:t>
            </a:r>
          </a:p>
          <a:p>
            <a:r>
              <a:rPr lang="en-US" dirty="0"/>
              <a:t>Project 12-4: Use Cognitive Biometrics</a:t>
            </a:r>
          </a:p>
          <a:p>
            <a:r>
              <a:rPr lang="en-US" dirty="0"/>
              <a:t>Project 12-5: Create an </a:t>
            </a:r>
            <a:r>
              <a:rPr lang="en-US" dirty="0" err="1"/>
              <a:t>OpenID</a:t>
            </a:r>
            <a:r>
              <a:rPr lang="en-US" dirty="0"/>
              <a:t> Account</a:t>
            </a:r>
          </a:p>
          <a:p>
            <a:r>
              <a:rPr lang="en-US" dirty="0"/>
              <a:t>Project 12-6: Use an </a:t>
            </a:r>
            <a:r>
              <a:rPr lang="en-US" dirty="0" err="1"/>
              <a:t>OpenID</a:t>
            </a:r>
            <a:r>
              <a:rPr lang="en-US" dirty="0"/>
              <a:t> Account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Password Management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Dashlane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LastPass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KeePass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1Password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Blur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PasswordBox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RoboForm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StickyPassword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HashCat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Optimum password cracking program</a:t>
            </a:r>
          </a:p>
          <a:p>
            <a:r>
              <a:rPr lang="en-US" dirty="0"/>
              <a:t>Brute-Force </a:t>
            </a:r>
            <a:r>
              <a:rPr lang="en-US" dirty="0" smtClean="0"/>
              <a:t>attack, </a:t>
            </a:r>
            <a:r>
              <a:rPr lang="en-US" dirty="0" err="1" smtClean="0"/>
              <a:t>combinator</a:t>
            </a:r>
            <a:r>
              <a:rPr lang="en-US" dirty="0" smtClean="0"/>
              <a:t> attack, dictionary attack, fingerprint attack, </a:t>
            </a:r>
            <a:r>
              <a:rPr lang="en-US" dirty="0"/>
              <a:t>h</a:t>
            </a:r>
            <a:r>
              <a:rPr lang="en-US" dirty="0" smtClean="0"/>
              <a:t>ybrid attack, mask attack, permutation attack, rule-based attack</a:t>
            </a:r>
          </a:p>
          <a:p>
            <a:r>
              <a:rPr lang="en-US" dirty="0"/>
              <a:t>Multi-GPU (up to 128 </a:t>
            </a:r>
            <a:r>
              <a:rPr lang="en-US" dirty="0" err="1"/>
              <a:t>gpus</a:t>
            </a:r>
            <a:r>
              <a:rPr lang="en-US" dirty="0"/>
              <a:t>)</a:t>
            </a:r>
          </a:p>
          <a:p>
            <a:r>
              <a:rPr lang="en-US" dirty="0"/>
              <a:t>Multi-Hash (up to 100 million hashes)</a:t>
            </a:r>
          </a:p>
          <a:p>
            <a:r>
              <a:rPr lang="en-US" dirty="0"/>
              <a:t>Multi-OS (Linux &amp; Windows native binaries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http://hashcat.net/oclhashcat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Your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Google Location History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Immersion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75" dirty="0"/>
              <a:t>Security+ 5e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500" u="sng" dirty="0"/>
              <a:t>Security+ Guide to Network Security Fundaments, 5e </a:t>
            </a:r>
            <a:r>
              <a:rPr lang="en-US" sz="2500" dirty="0"/>
              <a:t>from </a:t>
            </a:r>
            <a:r>
              <a:rPr lang="en-US" sz="2500" dirty="0" err="1"/>
              <a:t>Cengage</a:t>
            </a:r>
            <a:r>
              <a:rPr lang="en-US" sz="2500" dirty="0"/>
              <a:t> Learning (9781305093911)</a:t>
            </a:r>
          </a:p>
          <a:p>
            <a:r>
              <a:rPr lang="en-US" sz="2500" dirty="0" smtClean="0"/>
              <a:t>Published August, </a:t>
            </a:r>
            <a:r>
              <a:rPr lang="en-US" sz="2500" dirty="0"/>
              <a:t>2014</a:t>
            </a:r>
          </a:p>
          <a:p>
            <a:r>
              <a:rPr lang="en-US" sz="2500" dirty="0"/>
              <a:t>Maps completely to new SY0-401 exam objectives</a:t>
            </a:r>
          </a:p>
          <a:p>
            <a:r>
              <a:rPr lang="en-US" sz="2500" dirty="0"/>
              <a:t>Retains popular format</a:t>
            </a:r>
          </a:p>
          <a:p>
            <a:r>
              <a:rPr lang="en-US" sz="2500" dirty="0"/>
              <a:t>Increased from 14 to 15 chapters (new chapter on </a:t>
            </a:r>
            <a:r>
              <a:rPr lang="en-US" sz="2500" i="1" dirty="0">
                <a:hlinkClick r:id="rId2" action="ppaction://hlinkfile"/>
              </a:rPr>
              <a:t>Mobile Device Security</a:t>
            </a:r>
            <a:r>
              <a:rPr lang="en-US" sz="2500" dirty="0"/>
              <a:t>)</a:t>
            </a:r>
          </a:p>
          <a:p>
            <a:r>
              <a:rPr lang="en-US" sz="2500" dirty="0"/>
              <a:t>Increased chapter length by 2-3 pages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681" y="2298143"/>
            <a:ext cx="14287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75" dirty="0"/>
              <a:t>Security+ 5e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Cryptography moved up to Chapters 5-6</a:t>
            </a:r>
          </a:p>
          <a:p>
            <a:r>
              <a:rPr lang="en-US" sz="2500" dirty="0"/>
              <a:t>New “Today’s Attacks &amp; Defenses” openers</a:t>
            </a:r>
          </a:p>
          <a:p>
            <a:r>
              <a:rPr lang="en-US" sz="2500" dirty="0"/>
              <a:t>New sectional units</a:t>
            </a:r>
          </a:p>
          <a:p>
            <a:r>
              <a:rPr lang="en-US" sz="2500" dirty="0"/>
              <a:t>New and updated Review Questions, Hands-On Projects, Case Projects</a:t>
            </a:r>
          </a:p>
          <a:p>
            <a:r>
              <a:rPr lang="en-US" sz="2500" dirty="0"/>
              <a:t>New lecture videos</a:t>
            </a:r>
          </a:p>
          <a:p>
            <a:r>
              <a:rPr lang="en-US" sz="2500" dirty="0"/>
              <a:t>New material on companion web site to be updated regularly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59" y="1187973"/>
            <a:ext cx="14287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5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Ciampa</a:t>
            </a:r>
          </a:p>
          <a:p>
            <a:r>
              <a:rPr lang="en-US" dirty="0" smtClean="0"/>
              <a:t>Western Kentucky University</a:t>
            </a:r>
          </a:p>
          <a:p>
            <a:r>
              <a:rPr lang="en-US" dirty="0" smtClean="0"/>
              <a:t>mark.ciampa@wku.edu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95102" y="3204518"/>
            <a:ext cx="8624454" cy="871547"/>
          </a:xfrm>
        </p:spPr>
        <p:txBody>
          <a:bodyPr>
            <a:noAutofit/>
          </a:bodyPr>
          <a:lstStyle/>
          <a:p>
            <a:r>
              <a:rPr lang="en-US" sz="3200" dirty="0" smtClean="0"/>
              <a:t>Tools For Teaching Security+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21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pp 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99410" y="1437788"/>
              <a:ext cx="7399520" cy="4241981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pp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9213" y="774050"/>
                <a:ext cx="9866026" cy="56559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136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950" dirty="0" smtClean="0"/>
              <a:t>Real Time Attack Trackers</a:t>
            </a:r>
            <a:endParaRPr lang="en-US" sz="49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FireEye </a:t>
            </a:r>
            <a:r>
              <a:rPr lang="en-US" dirty="0" smtClean="0">
                <a:hlinkClick r:id="rId3"/>
              </a:rPr>
              <a:t>Cyber Threat Map</a:t>
            </a:r>
            <a:endParaRPr lang="en-US" dirty="0" smtClean="0"/>
          </a:p>
          <a:p>
            <a:r>
              <a:rPr lang="en-US" dirty="0" smtClean="0"/>
              <a:t>Norse </a:t>
            </a:r>
            <a:r>
              <a:rPr lang="en-US" dirty="0" smtClean="0">
                <a:hlinkClick r:id="rId4"/>
              </a:rPr>
              <a:t>IPViking</a:t>
            </a:r>
            <a:endParaRPr lang="en-US" dirty="0" smtClean="0"/>
          </a:p>
          <a:p>
            <a:r>
              <a:rPr lang="en-US" dirty="0" smtClean="0"/>
              <a:t>Arbor </a:t>
            </a:r>
            <a:r>
              <a:rPr lang="en-US" dirty="0" smtClean="0">
                <a:hlinkClick r:id="rId5"/>
              </a:rPr>
              <a:t>Networks Digital Attack Map</a:t>
            </a:r>
            <a:endParaRPr lang="en-US" dirty="0" smtClean="0"/>
          </a:p>
          <a:p>
            <a:r>
              <a:rPr lang="en-US" dirty="0" smtClean="0"/>
              <a:t>Kaspersky </a:t>
            </a:r>
            <a:r>
              <a:rPr lang="en-US" dirty="0">
                <a:hlinkClick r:id="rId6"/>
              </a:rPr>
              <a:t>Cyberthreat Real-time </a:t>
            </a:r>
            <a:r>
              <a:rPr lang="en-US" dirty="0" smtClean="0">
                <a:hlinkClick r:id="rId6"/>
              </a:rPr>
              <a:t>Map</a:t>
            </a:r>
            <a:endParaRPr lang="en-US" dirty="0" smtClean="0"/>
          </a:p>
          <a:p>
            <a:r>
              <a:rPr lang="en-US" dirty="0" smtClean="0"/>
              <a:t>Anubis Network </a:t>
            </a:r>
            <a:r>
              <a:rPr lang="en-US" dirty="0" smtClean="0">
                <a:hlinkClick r:id="rId7"/>
              </a:rPr>
              <a:t>Cyberfeed</a:t>
            </a:r>
            <a:endParaRPr lang="en-US" dirty="0" smtClean="0"/>
          </a:p>
          <a:p>
            <a:r>
              <a:rPr lang="en-US" dirty="0" smtClean="0"/>
              <a:t>F-Secure </a:t>
            </a:r>
            <a:r>
              <a:rPr lang="en-US" dirty="0" smtClean="0">
                <a:hlinkClick r:id="rId8"/>
              </a:rPr>
              <a:t>World Map</a:t>
            </a:r>
            <a:endParaRPr lang="en-US" dirty="0" smtClean="0"/>
          </a:p>
          <a:p>
            <a:r>
              <a:rPr lang="en-US" dirty="0" smtClean="0"/>
              <a:t>Trend Micro </a:t>
            </a:r>
            <a:r>
              <a:rPr lang="en-US" dirty="0" smtClean="0">
                <a:hlinkClick r:id="rId9"/>
              </a:rPr>
              <a:t>Global Botnet Threat Activity Map</a:t>
            </a:r>
            <a:endParaRPr lang="en-US" dirty="0" smtClean="0"/>
          </a:p>
          <a:p>
            <a:r>
              <a:rPr lang="en-US" dirty="0" smtClean="0"/>
              <a:t>Team </a:t>
            </a:r>
            <a:r>
              <a:rPr lang="en-US" dirty="0" err="1" smtClean="0"/>
              <a:t>Cymru</a:t>
            </a:r>
            <a:r>
              <a:rPr lang="en-US" dirty="0" smtClean="0"/>
              <a:t> </a:t>
            </a:r>
            <a:r>
              <a:rPr lang="en-US" dirty="0" smtClean="0">
                <a:hlinkClick r:id="rId10"/>
              </a:rPr>
              <a:t>Graphs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OpenDNS</a:t>
            </a:r>
            <a:r>
              <a:rPr lang="en-US" dirty="0" smtClean="0"/>
              <a:t> </a:t>
            </a:r>
            <a:r>
              <a:rPr lang="en-US" dirty="0" smtClean="0">
                <a:hlinkClick r:id="rId11"/>
              </a:rPr>
              <a:t>Global Network</a:t>
            </a:r>
            <a:endParaRPr lang="en-US" dirty="0" smtClean="0"/>
          </a:p>
          <a:p>
            <a:r>
              <a:rPr lang="en-US" dirty="0" err="1" smtClean="0"/>
              <a:t>Madiant</a:t>
            </a:r>
            <a:r>
              <a:rPr lang="en-US" dirty="0" smtClean="0"/>
              <a:t> </a:t>
            </a:r>
            <a:r>
              <a:rPr lang="en-US" dirty="0" smtClean="0">
                <a:hlinkClick r:id="rId12"/>
              </a:rPr>
              <a:t>IPew Attack</a:t>
            </a:r>
            <a:endParaRPr lang="en-US" dirty="0" smtClean="0"/>
          </a:p>
          <a:p>
            <a:r>
              <a:rPr lang="en-US" dirty="0" smtClean="0"/>
              <a:t>Alien Vault </a:t>
            </a:r>
            <a:r>
              <a:rPr lang="en-US" dirty="0" smtClean="0">
                <a:hlinkClick r:id="rId13"/>
              </a:rPr>
              <a:t>Global Dashboard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Create &amp; Run VM from USB Flash Drive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Fork </a:t>
            </a:r>
            <a:r>
              <a:rPr lang="en-US" dirty="0"/>
              <a:t>of </a:t>
            </a:r>
            <a:r>
              <a:rPr lang="en-US" dirty="0" err="1" smtClean="0"/>
              <a:t>VirtualBox</a:t>
            </a:r>
            <a:r>
              <a:rPr lang="en-US" dirty="0" smtClean="0"/>
              <a:t> called Portable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Run VM from USB flash drive as application running under Windows (like </a:t>
            </a:r>
            <a:r>
              <a:rPr lang="en-US" dirty="0"/>
              <a:t>a virtualized version Windows 8 </a:t>
            </a:r>
            <a:r>
              <a:rPr lang="en-US" dirty="0" smtClean="0"/>
              <a:t>Enterprise Windows </a:t>
            </a:r>
            <a:r>
              <a:rPr lang="en-US" dirty="0"/>
              <a:t>to Go </a:t>
            </a:r>
            <a:r>
              <a:rPr lang="en-US" dirty="0" smtClean="0"/>
              <a:t>option)</a:t>
            </a:r>
          </a:p>
          <a:p>
            <a:r>
              <a:rPr lang="en-US" dirty="0" smtClean="0"/>
              <a:t>Caveats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administrator privileges to </a:t>
            </a:r>
            <a:r>
              <a:rPr lang="en-US" dirty="0" smtClean="0"/>
              <a:t>run</a:t>
            </a:r>
          </a:p>
          <a:p>
            <a:pPr lvl="1"/>
            <a:r>
              <a:rPr lang="en-US" dirty="0" smtClean="0"/>
              <a:t>Consumes hard </a:t>
            </a:r>
            <a:r>
              <a:rPr lang="en-US" dirty="0"/>
              <a:t>drive </a:t>
            </a:r>
            <a:r>
              <a:rPr lang="en-US" dirty="0" smtClean="0"/>
              <a:t>space, RAM (can adjust), processing power</a:t>
            </a:r>
          </a:p>
          <a:p>
            <a:pPr lvl="1"/>
            <a:r>
              <a:rPr lang="en-US" dirty="0" smtClean="0"/>
              <a:t>Need licensed copy of OS</a:t>
            </a:r>
          </a:p>
          <a:p>
            <a:pPr lvl="1"/>
            <a:r>
              <a:rPr lang="en-US" dirty="0" smtClean="0"/>
              <a:t>Format USB </a:t>
            </a:r>
            <a:r>
              <a:rPr lang="en-US" dirty="0"/>
              <a:t>drive as an NTFS file </a:t>
            </a:r>
            <a:r>
              <a:rPr lang="en-US" dirty="0" smtClean="0"/>
              <a:t>system (FAT32 on some </a:t>
            </a:r>
            <a:r>
              <a:rPr lang="en-US" dirty="0"/>
              <a:t>USB drives </a:t>
            </a:r>
            <a:r>
              <a:rPr lang="en-US" dirty="0" smtClean="0"/>
              <a:t>have file size limit </a:t>
            </a:r>
            <a:r>
              <a:rPr lang="en-US" dirty="0"/>
              <a:t>to </a:t>
            </a:r>
            <a:r>
              <a:rPr lang="en-US" dirty="0" smtClean="0"/>
              <a:t>4GB)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Cengage Learning Computing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410F-183D-4B33-A24F-710B6C962C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9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webextensions/webextension1.xml><?xml version="1.0" encoding="utf-8"?>
<we:webextension xmlns:we="http://schemas.microsoft.com/office/webextensions/webextension/2010/11" id="{AB82BCDC-2B97-4D54-B59F-4DA4FE5159B6}">
  <we:reference id="wa104238072" version="1.3.0.0" store="en-US" storeType="OMEX"/>
  <we:alternateReferences>
    <we:reference id="WA104238072" version="1.3.0.0" store="WA104238072" storeType="OMEX"/>
  </we:alternateReferences>
  <we:properties>
    <we:property name="__labs__" value="{&quot;configuration&quot;:{&quot;appVersion&quot;:{&quot;major&quot;:0,&quot;minor&quot;:1},&quot;components&quot;:[{&quot;maxScore&quot;:0,&quot;timeLimit&quot;:0,&quot;hasAnswer&quot;:false,&quot;answer&quot;:null,&quot;type&quot;:&quot;Labs.Components.InputComponent&quot;,&quot;name&quot;:&quot;We hope you enjoyed this session. Please use the space below to send us feedback. Thank you for your support.&quot;,&quot;values&quot;:{&quot;hints&quot;:[]},&quot;secure&quot;:false,&quot;data&quot;:{&quot;question&quot;:&quot;We hope you enjoyed this session. Please use the space below to send us feedback. Thank you for your support.&quot;,&quot;fontSize&quot;:&quot;medium&quot;,&quot;hints&quot;:[]}}],&quot;name&quot;:&quot;We hope you enjoyed this session. Please use the space below to send us feedback. Thank you for your support.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3454</Words>
  <Application>Microsoft Office PowerPoint</Application>
  <PresentationFormat>On-screen Show (4:3)</PresentationFormat>
  <Paragraphs>499</Paragraphs>
  <Slides>73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MS PGothic</vt:lpstr>
      <vt:lpstr>Arial</vt:lpstr>
      <vt:lpstr>Calibri</vt:lpstr>
      <vt:lpstr>Calibri Light</vt:lpstr>
      <vt:lpstr>Wingdings</vt:lpstr>
      <vt:lpstr>Office Theme</vt:lpstr>
      <vt:lpstr>Custom Design</vt:lpstr>
      <vt:lpstr>PowerPoint Presentation</vt:lpstr>
      <vt:lpstr>Teaching &amp; Presentation Philosophy</vt:lpstr>
      <vt:lpstr>Teaching Security+</vt:lpstr>
      <vt:lpstr>Presentation Security+ Tools</vt:lpstr>
      <vt:lpstr>Chapter 1 Introduction to Security</vt:lpstr>
      <vt:lpstr>Chapter 1 Projects Security+ Guide 5e</vt:lpstr>
      <vt:lpstr>Your Privacy</vt:lpstr>
      <vt:lpstr>Real Time Attack Trackers</vt:lpstr>
      <vt:lpstr>Create &amp; Run VM from USB Flash Drive</vt:lpstr>
      <vt:lpstr>Create &amp; Run VM from USB Flash Drive</vt:lpstr>
      <vt:lpstr>Create &amp; Run VM from USB Flash Drive</vt:lpstr>
      <vt:lpstr>Chapter 2 Malware &amp; Social Engineering Attacks</vt:lpstr>
      <vt:lpstr>Chapter 2 Projects Security+ Guide 5e</vt:lpstr>
      <vt:lpstr>PowerPoint Presentation</vt:lpstr>
      <vt:lpstr>RawDisk</vt:lpstr>
      <vt:lpstr>Microsoft Attack Surface Analyzer</vt:lpstr>
      <vt:lpstr>PowerPoint Presentation</vt:lpstr>
      <vt:lpstr>DVWA</vt:lpstr>
      <vt:lpstr>WebGoat</vt:lpstr>
      <vt:lpstr>Chapter 3 Application &amp; Network-Based Attacks</vt:lpstr>
      <vt:lpstr>Chapter 3 Projects Security+ Guide 5e</vt:lpstr>
      <vt:lpstr>Enhanced Mitigation Experience Toolkit (EMET)</vt:lpstr>
      <vt:lpstr>Chapter 4 Host, Application, and Data Security </vt:lpstr>
      <vt:lpstr>Chapter 4 Projects Security+ Guide 5e</vt:lpstr>
      <vt:lpstr>pfSense</vt:lpstr>
      <vt:lpstr>Chapter 5 Basic Cryptography</vt:lpstr>
      <vt:lpstr>Chapter 5 Projects Security+ Guide 5e</vt:lpstr>
      <vt:lpstr>Febooti Hash &amp; CRC</vt:lpstr>
      <vt:lpstr>TrueCrypt Alternatives</vt:lpstr>
      <vt:lpstr>Chapter 6 Advanced Cryptography</vt:lpstr>
      <vt:lpstr>Chapter 6 Projects Security+ Guide 5e</vt:lpstr>
      <vt:lpstr>Virtru</vt:lpstr>
      <vt:lpstr>End-To-End</vt:lpstr>
      <vt:lpstr>Fiddler</vt:lpstr>
      <vt:lpstr>Chapter 7 Network Security Fundamentals</vt:lpstr>
      <vt:lpstr>Chapter 7 Projects Security+ Guide 5e</vt:lpstr>
      <vt:lpstr>GlassWire</vt:lpstr>
      <vt:lpstr>Chapter 8 Administering a Secure Network </vt:lpstr>
      <vt:lpstr>Chapter 8 Projects Security+ Guide 5e</vt:lpstr>
      <vt:lpstr>DNS Services</vt:lpstr>
      <vt:lpstr>DNS Services</vt:lpstr>
      <vt:lpstr>Chapter 9 Wireless Network Security </vt:lpstr>
      <vt:lpstr>Chapter 9 Projects Security+ Guide 5e</vt:lpstr>
      <vt:lpstr>Kali Linux</vt:lpstr>
      <vt:lpstr>Kali Linux Wireless Tools</vt:lpstr>
      <vt:lpstr>PowerPoint Presentation</vt:lpstr>
      <vt:lpstr>Wireless Adapters for Kali Linux</vt:lpstr>
      <vt:lpstr>Organizational Systems Wireless Auditor (OSWA-Assistant)</vt:lpstr>
      <vt:lpstr>OSWA-Assistant: Wi-Fi</vt:lpstr>
      <vt:lpstr>OSWA-Assistant: Bluetooth</vt:lpstr>
      <vt:lpstr>OSWA-Assistant: RFID &amp; Other</vt:lpstr>
      <vt:lpstr>Reaver</vt:lpstr>
      <vt:lpstr>Wifiphisher</vt:lpstr>
      <vt:lpstr>Chapter 10 Mobile Device Security</vt:lpstr>
      <vt:lpstr>Chapter 10 Projects Security+ Guide 5e</vt:lpstr>
      <vt:lpstr>Mobile Tracking Software</vt:lpstr>
      <vt:lpstr>Prey</vt:lpstr>
      <vt:lpstr>Confide</vt:lpstr>
      <vt:lpstr>Confide</vt:lpstr>
      <vt:lpstr>Dstrux</vt:lpstr>
      <vt:lpstr>Dstrux</vt:lpstr>
      <vt:lpstr>Disconnect</vt:lpstr>
      <vt:lpstr>Other Android Apps</vt:lpstr>
      <vt:lpstr>Chapter 11 Access Control Fundamentals</vt:lpstr>
      <vt:lpstr>Chapter 11 Projects Security+ Guide 5e</vt:lpstr>
      <vt:lpstr>Chapter 12 Authentication and Account Management</vt:lpstr>
      <vt:lpstr>Chapter 12 Projects Security+ Guide 5e</vt:lpstr>
      <vt:lpstr>Password Management Applications</vt:lpstr>
      <vt:lpstr>HashCat</vt:lpstr>
      <vt:lpstr>Security+ 5e</vt:lpstr>
      <vt:lpstr>Security+ 5e</vt:lpstr>
      <vt:lpstr>Tools For Teaching Security+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DeVito, Laura</dc:creator>
  <cp:lastModifiedBy>McTighe, Michele</cp:lastModifiedBy>
  <cp:revision>72</cp:revision>
  <dcterms:created xsi:type="dcterms:W3CDTF">2015-01-22T15:55:10Z</dcterms:created>
  <dcterms:modified xsi:type="dcterms:W3CDTF">2015-03-27T15:05:59Z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1760962090</vt:i4>
  </property>
  <property fmtid="{D5CDD505-2E9C-101B-9397-08002B2CF9AE}" pid="3" name="_NewReviewCycle">
    <vt:lpwstr/>
  </property>
  <property fmtid="{D5CDD505-2E9C-101B-9397-08002B2CF9AE}" pid="4" name="_EmailSubject">
    <vt:lpwstr>Follow up to Making Your Presentations Memorable &amp; New PPT Template</vt:lpwstr>
  </property>
  <property fmtid="{D5CDD505-2E9C-101B-9397-08002B2CF9AE}" pid="5" name="_AuthorEmail">
    <vt:lpwstr>Julie.Moulton@contractor.cengage.com</vt:lpwstr>
  </property>
  <property fmtid="{D5CDD505-2E9C-101B-9397-08002B2CF9AE}" pid="6" name="_AuthorEmailDisplayName">
    <vt:lpwstr>Moulton, Julie</vt:lpwstr>
  </property>
</Properties>
</file>