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5" r:id="rId2"/>
  </p:sldMasterIdLst>
  <p:notesMasterIdLst>
    <p:notesMasterId r:id="rId124"/>
  </p:notesMasterIdLst>
  <p:sldIdLst>
    <p:sldId id="314" r:id="rId3"/>
    <p:sldId id="263" r:id="rId4"/>
    <p:sldId id="264" r:id="rId5"/>
    <p:sldId id="315" r:id="rId6"/>
    <p:sldId id="267" r:id="rId7"/>
    <p:sldId id="422" r:id="rId8"/>
    <p:sldId id="351" r:id="rId9"/>
    <p:sldId id="352" r:id="rId10"/>
    <p:sldId id="353" r:id="rId11"/>
    <p:sldId id="354" r:id="rId12"/>
    <p:sldId id="355" r:id="rId13"/>
    <p:sldId id="317" r:id="rId14"/>
    <p:sldId id="269" r:id="rId15"/>
    <p:sldId id="270" r:id="rId16"/>
    <p:sldId id="356" r:id="rId17"/>
    <p:sldId id="357" r:id="rId18"/>
    <p:sldId id="316" r:id="rId19"/>
    <p:sldId id="359" r:id="rId20"/>
    <p:sldId id="322" r:id="rId21"/>
    <p:sldId id="360" r:id="rId22"/>
    <p:sldId id="358" r:id="rId23"/>
    <p:sldId id="350" r:id="rId24"/>
    <p:sldId id="273" r:id="rId25"/>
    <p:sldId id="361" r:id="rId26"/>
    <p:sldId id="414" r:id="rId27"/>
    <p:sldId id="319" r:id="rId28"/>
    <p:sldId id="274" r:id="rId29"/>
    <p:sldId id="423" r:id="rId30"/>
    <p:sldId id="362" r:id="rId31"/>
    <p:sldId id="415" r:id="rId32"/>
    <p:sldId id="364" r:id="rId33"/>
    <p:sldId id="365" r:id="rId34"/>
    <p:sldId id="416" r:id="rId35"/>
    <p:sldId id="323" r:id="rId36"/>
    <p:sldId id="366" r:id="rId37"/>
    <p:sldId id="424" r:id="rId38"/>
    <p:sldId id="324" r:id="rId39"/>
    <p:sldId id="425" r:id="rId40"/>
    <p:sldId id="327" r:id="rId41"/>
    <p:sldId id="367" r:id="rId42"/>
    <p:sldId id="328" r:id="rId43"/>
    <p:sldId id="329" r:id="rId44"/>
    <p:sldId id="417" r:id="rId45"/>
    <p:sldId id="426" r:id="rId46"/>
    <p:sldId id="331" r:id="rId47"/>
    <p:sldId id="332" r:id="rId48"/>
    <p:sldId id="282" r:id="rId49"/>
    <p:sldId id="369" r:id="rId50"/>
    <p:sldId id="427" r:id="rId51"/>
    <p:sldId id="371" r:id="rId52"/>
    <p:sldId id="440" r:id="rId53"/>
    <p:sldId id="428" r:id="rId54"/>
    <p:sldId id="372" r:id="rId55"/>
    <p:sldId id="333" r:id="rId56"/>
    <p:sldId id="429" r:id="rId57"/>
    <p:sldId id="373" r:id="rId58"/>
    <p:sldId id="441" r:id="rId59"/>
    <p:sldId id="430" r:id="rId60"/>
    <p:sldId id="374" r:id="rId61"/>
    <p:sldId id="431" r:id="rId62"/>
    <p:sldId id="337" r:id="rId63"/>
    <p:sldId id="432" r:id="rId64"/>
    <p:sldId id="334" r:id="rId65"/>
    <p:sldId id="433" r:id="rId66"/>
    <p:sldId id="375" r:id="rId67"/>
    <p:sldId id="434" r:id="rId68"/>
    <p:sldId id="377" r:id="rId69"/>
    <p:sldId id="335" r:id="rId70"/>
    <p:sldId id="435" r:id="rId71"/>
    <p:sldId id="379" r:id="rId72"/>
    <p:sldId id="442" r:id="rId73"/>
    <p:sldId id="380" r:id="rId74"/>
    <p:sldId id="381" r:id="rId75"/>
    <p:sldId id="410" r:id="rId76"/>
    <p:sldId id="382" r:id="rId77"/>
    <p:sldId id="383" r:id="rId78"/>
    <p:sldId id="384" r:id="rId79"/>
    <p:sldId id="385" r:id="rId80"/>
    <p:sldId id="386" r:id="rId81"/>
    <p:sldId id="387" r:id="rId82"/>
    <p:sldId id="388" r:id="rId83"/>
    <p:sldId id="389" r:id="rId84"/>
    <p:sldId id="418" r:id="rId85"/>
    <p:sldId id="390" r:id="rId86"/>
    <p:sldId id="391" r:id="rId87"/>
    <p:sldId id="436" r:id="rId88"/>
    <p:sldId id="392" r:id="rId89"/>
    <p:sldId id="411" r:id="rId90"/>
    <p:sldId id="393" r:id="rId91"/>
    <p:sldId id="394" r:id="rId92"/>
    <p:sldId id="395" r:id="rId93"/>
    <p:sldId id="397" r:id="rId94"/>
    <p:sldId id="419" r:id="rId95"/>
    <p:sldId id="398" r:id="rId96"/>
    <p:sldId id="443" r:id="rId97"/>
    <p:sldId id="437" r:id="rId98"/>
    <p:sldId id="399" r:id="rId99"/>
    <p:sldId id="400" r:id="rId100"/>
    <p:sldId id="420" r:id="rId101"/>
    <p:sldId id="401" r:id="rId102"/>
    <p:sldId id="421" r:id="rId103"/>
    <p:sldId id="438" r:id="rId104"/>
    <p:sldId id="402" r:id="rId105"/>
    <p:sldId id="403" r:id="rId106"/>
    <p:sldId id="404" r:id="rId107"/>
    <p:sldId id="405" r:id="rId108"/>
    <p:sldId id="406" r:id="rId109"/>
    <p:sldId id="439" r:id="rId110"/>
    <p:sldId id="413" r:id="rId111"/>
    <p:sldId id="313" r:id="rId112"/>
    <p:sldId id="302" r:id="rId113"/>
    <p:sldId id="303" r:id="rId114"/>
    <p:sldId id="304" r:id="rId115"/>
    <p:sldId id="305" r:id="rId116"/>
    <p:sldId id="306" r:id="rId117"/>
    <p:sldId id="307" r:id="rId118"/>
    <p:sldId id="308" r:id="rId119"/>
    <p:sldId id="309" r:id="rId120"/>
    <p:sldId id="310" r:id="rId121"/>
    <p:sldId id="311" r:id="rId122"/>
    <p:sldId id="259"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34" clrIdx="0"/>
  <p:cmAuthor id="1" name="Sarah Evans" initials="SE" lastIdx="30" clrIdx="1"/>
  <p:cmAuthor id="2" name="LD" initials="LD" lastIdx="6" clrIdx="2"/>
  <p:cmAuthor id="3" name="Sarah Evans" initials="SJE" lastIdx="5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578"/>
    <a:srgbClr val="005A94"/>
    <a:srgbClr val="2F8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50087" autoAdjust="0"/>
  </p:normalViewPr>
  <p:slideViewPr>
    <p:cSldViewPr>
      <p:cViewPr varScale="1">
        <p:scale>
          <a:sx n="36" d="100"/>
          <a:sy n="36" d="100"/>
        </p:scale>
        <p:origin x="-2004" y="-78"/>
      </p:cViewPr>
      <p:guideLst>
        <p:guide orient="horz" pos="1008"/>
        <p:guide pos="2880"/>
      </p:guideLst>
    </p:cSldViewPr>
  </p:slideViewPr>
  <p:notesTextViewPr>
    <p:cViewPr>
      <p:scale>
        <a:sx n="100" d="100"/>
        <a:sy n="100" d="100"/>
      </p:scale>
      <p:origin x="0" y="0"/>
    </p:cViewPr>
  </p:notesTextViewPr>
  <p:sorterViewPr>
    <p:cViewPr>
      <p:scale>
        <a:sx n="80" d="100"/>
        <a:sy n="80" d="100"/>
      </p:scale>
      <p:origin x="0" y="75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75BF25-40BE-405D-88E7-C5FB6E60947B}" type="datetimeFigureOut">
              <a:rPr lang="en-US" smtClean="0"/>
              <a:pPr/>
              <a:t>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2621-405C-4F83-9120-2E9601611C17}" type="slidenum">
              <a:rPr lang="en-US" smtClean="0"/>
              <a:pPr/>
              <a:t>‹#›</a:t>
            </a:fld>
            <a:endParaRPr lang="en-US" dirty="0"/>
          </a:p>
        </p:txBody>
      </p:sp>
    </p:spTree>
    <p:extLst>
      <p:ext uri="{BB962C8B-B14F-4D97-AF65-F5344CB8AC3E}">
        <p14:creationId xmlns:p14="http://schemas.microsoft.com/office/powerpoint/2010/main" val="25065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8CC91FB-68FB-4DD9-A9BF-03EE326AB038}" type="slidenum">
              <a:rPr lang="en-US">
                <a:solidFill>
                  <a:srgbClr val="000000"/>
                </a:solidFill>
              </a:rPr>
              <a:pPr/>
              <a:t>0</a:t>
            </a:fld>
            <a:endParaRPr lang="en-US" dirty="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9</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Although most</a:t>
            </a:r>
            <a:r>
              <a:rPr lang="en-US" baseline="0" dirty="0" smtClean="0">
                <a:latin typeface="Helvetica" pitchFamily="34" charset="0"/>
              </a:rPr>
              <a:t> people are aware of spam, a survey by the Messaging Anti-Abuse Working Group (MAAWG) found that half of e-mail users in North America and Europe have opened spam, some of which is designed to trick you into divulging sensitive information. </a:t>
            </a:r>
          </a:p>
          <a:p>
            <a:pPr marL="171450" indent="-171450" eaLnBrk="1" hangingPunct="1">
              <a:buFont typeface="Arial" pitchFamily="34" charset="0"/>
              <a:buChar char="•"/>
            </a:pPr>
            <a:r>
              <a:rPr lang="en-US" baseline="0" dirty="0" smtClean="0">
                <a:latin typeface="Helvetica" pitchFamily="34" charset="0"/>
              </a:rPr>
              <a:t>The MAAWG also discovered that 46% of people who opened spam did so intentionally, out of idle curiosity, to follow links to unsubscribe to unwanted e-mails (which only brings more spam), or because they are interested in the product being touted.</a:t>
            </a:r>
            <a:endParaRPr lang="en-US" dirty="0" smtClean="0">
              <a:latin typeface="Helvetica"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Power surges occur </a:t>
            </a:r>
            <a:r>
              <a:rPr lang="en-US" baseline="0" dirty="0" smtClean="0"/>
              <a:t>when an </a:t>
            </a:r>
            <a:r>
              <a:rPr lang="en-US" baseline="0" dirty="0" smtClean="0"/>
              <a:t>electrical current is supplied in excess of normal voltage. Old or faulty wiring, downed power lines, malfunctions at electric company substations, and lightning strikes can all cause power surges.</a:t>
            </a:r>
          </a:p>
          <a:p>
            <a:pPr marL="171450" indent="-171450">
              <a:buFont typeface="Arial" pitchFamily="34" charset="0"/>
              <a:buChar char="•"/>
            </a:pPr>
            <a:r>
              <a:rPr lang="en-US" baseline="0" dirty="0" smtClean="0"/>
              <a:t>A surge protector is a device that protects your computer against power surges. To use a surge protector, simply plug your electrical devices into the outlets of the surge protector, which in turn plugs into the wall outlet.</a:t>
            </a:r>
          </a:p>
          <a:p>
            <a:pPr marL="171450" indent="-171450">
              <a:buFont typeface="Arial" pitchFamily="34" charset="0"/>
              <a:buChar char="•"/>
            </a:pPr>
            <a:r>
              <a:rPr lang="en-US" baseline="0" dirty="0" smtClean="0"/>
              <a:t>Note that you should replace your surge protectors every two to three years. Also, after a major surge, the surge protector will no longer function and must be replaced.</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99</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All electronic devices in the home that have solid-state components, such as TVs, stereos, printers, and cell phones (when charging), should be connected to a surge protector. However, it can be inconvenient to use individual surge protectors on everything. A more practical method is to install a whole-house surge protector. Whole-house surge protectors function like other surge protectors, but they protect all electrical devices in the house. Typically, you will need an electrician to install a whole-house surge protector, which will cost $300 to $400 (installed).</a:t>
            </a:r>
          </a:p>
          <a:p>
            <a:pPr marL="171450" indent="-171450">
              <a:buFont typeface="Arial" pitchFamily="34" charset="0"/>
              <a:buChar char="•"/>
            </a:pPr>
            <a:r>
              <a:rPr lang="en-US" baseline="0" dirty="0" smtClean="0"/>
              <a:t>Surge protectors won’t necessarily guard against all surges. Lightning strikes can generate high voltages that can overwhelm a surge protector. As tedious as it sounds, unplugging computers and peripherals during an electrical storm is the only way to achieve absolute protection.</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100</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Surge </a:t>
            </a:r>
            <a:r>
              <a:rPr lang="en-US" baseline="0" dirty="0" smtClean="0"/>
              <a:t>protectors such as this one are critical for protecting your electronic devices. </a:t>
            </a:r>
          </a:p>
          <a:p>
            <a:pPr marL="171450" indent="-171450">
              <a:buFont typeface="Arial" pitchFamily="34" charset="0"/>
              <a:buChar char="•"/>
            </a:pPr>
            <a:r>
              <a:rPr lang="en-US" baseline="0" dirty="0" smtClean="0"/>
              <a:t>A </a:t>
            </a:r>
            <a:r>
              <a:rPr lang="en-US" baseline="0" dirty="0" smtClean="0"/>
              <a:t>whole-house surge protector usually is installed at the breaker panel or near the electric meter.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101</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Because they’re portable, laptops, tablets, and phones are easy targets for thieves. You have four main security concerns with mobile devices:</a:t>
            </a:r>
          </a:p>
          <a:p>
            <a:pPr marL="628650" lvl="1" indent="-171450">
              <a:buFont typeface="Arial" pitchFamily="34" charset="0"/>
              <a:buChar char="•"/>
            </a:pPr>
            <a:r>
              <a:rPr lang="en-US" baseline="0" dirty="0" smtClean="0"/>
              <a:t>Keeping them from being stolen</a:t>
            </a:r>
          </a:p>
          <a:p>
            <a:pPr marL="628650" lvl="1" indent="-171450">
              <a:buFont typeface="Arial" pitchFamily="34" charset="0"/>
              <a:buChar char="•"/>
            </a:pPr>
            <a:r>
              <a:rPr lang="en-US" baseline="0" dirty="0" smtClean="0"/>
              <a:t>Keeping data secure in case they are stolen</a:t>
            </a:r>
          </a:p>
          <a:p>
            <a:pPr marL="628650" lvl="1" indent="-171450">
              <a:buFont typeface="Arial" pitchFamily="34" charset="0"/>
              <a:buChar char="•"/>
            </a:pPr>
            <a:r>
              <a:rPr lang="en-US" baseline="0" dirty="0" smtClean="0"/>
              <a:t>Finding a device if it is stolen</a:t>
            </a:r>
          </a:p>
          <a:p>
            <a:pPr marL="628650" lvl="1" indent="-171450">
              <a:buFont typeface="Arial" pitchFamily="34" charset="0"/>
              <a:buChar char="•"/>
            </a:pPr>
            <a:r>
              <a:rPr lang="en-US" baseline="0" dirty="0" smtClean="0"/>
              <a:t>Remotely recovering and wiping data off a stolen device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102</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Motion alarm software is a good inexpensive theft deterrent. Free software such as LAlarm is effective for laptops. Apps such as SuperAlarm and Alarmomatic help secure your iPad or iPhone. </a:t>
            </a:r>
          </a:p>
          <a:p>
            <a:pPr marL="171450" indent="-171450">
              <a:buFont typeface="Arial" pitchFamily="34" charset="0"/>
              <a:buChar char="•"/>
            </a:pPr>
            <a:r>
              <a:rPr lang="en-US" baseline="0" dirty="0" smtClean="0"/>
              <a:t>Software detects </a:t>
            </a:r>
            <a:r>
              <a:rPr lang="en-US" baseline="0" dirty="0" smtClean="0"/>
              <a:t>motion, like your device being picked up, then sets off an ear-piercing alarm until you enter the disable code.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103</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Encrypting the data on your mobile device can make it extremely difficult, if not impossible, for thieves to obtain sensitive data from your stolen equipment. Encryption involves transforming your data using an algorithm that can only be unlocked by a secure code (or key). </a:t>
            </a:r>
          </a:p>
          <a:p>
            <a:pPr marL="171450" indent="-171450">
              <a:buFont typeface="Arial" pitchFamily="34" charset="0"/>
              <a:buChar char="•"/>
            </a:pPr>
            <a:r>
              <a:rPr lang="en-US" baseline="0" dirty="0" smtClean="0"/>
              <a:t>Safe is an app that provides 256-bit encryption, which is very hard to crack, for data and images on your iPhone or iPad. If your password is not entered, no one can access the data and images on your iPhone or iPad. Data Protection </a:t>
            </a:r>
            <a:r>
              <a:rPr lang="en-US" baseline="0" dirty="0" smtClean="0"/>
              <a:t>is a </a:t>
            </a:r>
            <a:r>
              <a:rPr lang="en-US" baseline="0" dirty="0" smtClean="0"/>
              <a:t>similar app for Android devices. </a:t>
            </a:r>
          </a:p>
          <a:p>
            <a:pPr marL="171450" indent="-171450">
              <a:buFont typeface="Arial" pitchFamily="34" charset="0"/>
              <a:buChar char="•"/>
            </a:pPr>
            <a:r>
              <a:rPr lang="en-US" baseline="0" dirty="0" err="1" smtClean="0"/>
              <a:t>DataLock</a:t>
            </a:r>
            <a:r>
              <a:rPr lang="en-US" baseline="0" dirty="0" smtClean="0"/>
              <a:t> and SafeHouse are available for laptop computers to provide encryption for files or even entire hard drives.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104</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You’ve probably heard of </a:t>
            </a:r>
            <a:r>
              <a:rPr lang="en-US" baseline="0" dirty="0" err="1" smtClean="0"/>
              <a:t>LoJack</a:t>
            </a:r>
            <a:r>
              <a:rPr lang="en-US" baseline="0" dirty="0" smtClean="0"/>
              <a:t>, the theft-tracking device used in cars. Similar systems now exist for computers. Tracking software such as Computrace LoJack for Laptops, PC PhoneHome, and MacPhoneHome enables your computer to alert authorities to the computer’s location if it is stolen. A similar app for Android and iOS devices is iHound.</a:t>
            </a:r>
          </a:p>
          <a:p>
            <a:pPr marL="171450" indent="-171450">
              <a:buFont typeface="Arial" pitchFamily="34" charset="0"/>
              <a:buChar char="•"/>
            </a:pPr>
            <a:r>
              <a:rPr lang="en-US" baseline="0" dirty="0" smtClean="0"/>
              <a:t>To enable your mobile device to help with its own recovery, you install the tracking software on your device. The software contacts a server at a software manufacturer’s website each time the device connects to the Internet. If your device is stolen, you notify the software manufacturer. The software manufacturer instructs your device to transmit tracking information, such as an IP address, WiFi hotspot, or cell tower location, that will assist authorities in locating and retrieving the mobile device.</a:t>
            </a:r>
          </a:p>
          <a:p>
            <a:pPr marL="171450" indent="-171450">
              <a:buFont typeface="Arial" pitchFamily="34" charset="0"/>
              <a:buChar char="•"/>
            </a:pPr>
            <a:r>
              <a:rPr lang="en-US" baseline="0" dirty="0" smtClean="0"/>
              <a:t>The files and directories holding the software aren’t visible to thieves looking for such software, so they probably won’t know the software is there. Furthermore, the tracking software is written in such a way that even if the thieves tried to reformat the hard drive, it would detect the reformat and hide the software code in a safe place in memory or on the hard drive.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105</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In the </a:t>
            </a:r>
            <a:r>
              <a:rPr lang="en-US" baseline="0" dirty="0" smtClean="0"/>
              <a:t>event </a:t>
            </a:r>
            <a:r>
              <a:rPr lang="en-US" baseline="0" dirty="0" smtClean="0"/>
              <a:t>that your laptop can’t be recovered, software packages are available that provide for remote recovery and deletion of files. Computrace LoJack for Laptops has these features and allows you to lock your device to keep the thieves from accessing it or to remotely wipe its contents by deleting all your data from your laptop.</a:t>
            </a:r>
          </a:p>
          <a:p>
            <a:pPr marL="171450" indent="-171450">
              <a:buFont typeface="Arial" pitchFamily="34" charset="0"/>
              <a:buChar char="•"/>
            </a:pPr>
            <a:r>
              <a:rPr lang="en-US" baseline="0" dirty="0" smtClean="0"/>
              <a:t>For all iOS devices, Apple offers the Find My iPhone service, which is now part of iCloud. Enabling this service on your device provides you with numerous tools that can assist you in recovering and protecting your mobile devices. </a:t>
            </a:r>
          </a:p>
          <a:p>
            <a:pPr marL="171450" indent="-171450">
              <a:buFont typeface="Arial" pitchFamily="34" charset="0"/>
              <a:buChar char="•"/>
            </a:pPr>
            <a:r>
              <a:rPr lang="en-US" baseline="0" dirty="0" smtClean="0"/>
              <a:t>Did you forget where you left your iPad? Just sign in with your Apple ID at the iCloud website to see a map showing the location of your iPad. You can also remotely send a message to be displayed on your lost device, such as your phone number and a reward offer, so that someone who finds it will know what to do. If you can’t recover the device, you can remotely password lock it so no one can use it or, if necessary, wipe all the data off the device to completely protect your privacy.</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106</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Find My iPhone app can help you if your </a:t>
            </a:r>
            <a:r>
              <a:rPr lang="en-US" sz="1200" b="0" i="0" u="none" strike="noStrike" kern="1200" baseline="0" dirty="0" err="1" smtClean="0">
                <a:solidFill>
                  <a:schemeClr val="tx1"/>
                </a:solidFill>
                <a:latin typeface="+mn-lt"/>
                <a:ea typeface="+mn-ea"/>
                <a:cs typeface="+mn-cs"/>
              </a:rPr>
              <a:t>iOS</a:t>
            </a:r>
            <a:r>
              <a:rPr lang="en-US" sz="1200" b="0" i="0" u="none" strike="noStrike" kern="1200" baseline="0" dirty="0" smtClean="0">
                <a:solidFill>
                  <a:schemeClr val="tx1"/>
                </a:solidFill>
                <a:latin typeface="+mn-lt"/>
                <a:ea typeface="+mn-ea"/>
                <a:cs typeface="+mn-cs"/>
              </a:rPr>
              <a:t> device goes astray.</a:t>
            </a: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107</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The checklist shown is a guide to ensure you haven’t missed any critical aspects of security. If you’ve addressed all these issues, then you can feel reasonably confident that your digital data and devices are secure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108</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10</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Although theft</a:t>
            </a:r>
            <a:r>
              <a:rPr lang="en-US" baseline="0" dirty="0" smtClean="0">
                <a:latin typeface="Helvetica" pitchFamily="34" charset="0"/>
              </a:rPr>
              <a:t> of computer equipment is not classified as cybercrime (it is considered larceny), the theft of tablets, cell phones, notebook computers, and other portable computing devices is on the rise.</a:t>
            </a:r>
          </a:p>
          <a:p>
            <a:pPr marL="171450" indent="-171450" eaLnBrk="1" hangingPunct="1">
              <a:buFont typeface="Arial" pitchFamily="34" charset="0"/>
              <a:buChar char="•"/>
            </a:pPr>
            <a:r>
              <a:rPr lang="en-US" baseline="0" dirty="0" smtClean="0">
                <a:latin typeface="Helvetica" pitchFamily="34" charset="0"/>
              </a:rPr>
              <a:t>The resale value for used electronic equipment is high, and the equipment can be easily sold online.</a:t>
            </a:r>
            <a:endParaRPr lang="en-US" dirty="0" smtClean="0">
              <a:latin typeface="Helvetica"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1. What is cybercrime and who perpetrates it?</a:t>
            </a:r>
          </a:p>
          <a:p>
            <a:r>
              <a:rPr lang="en-US" sz="1200" kern="1200" dirty="0" smtClean="0">
                <a:solidFill>
                  <a:schemeClr val="tx1"/>
                </a:solidFill>
                <a:effectLst/>
                <a:latin typeface="+mn-lt"/>
                <a:ea typeface="+mn-ea"/>
                <a:cs typeface="+mn-cs"/>
              </a:rPr>
              <a:t>Cybercrime is any type of crime that is perpetrated via a computer or a website. Major types of cybercrime are identity theft, credit card fraud, computer viruses, illegal access of computer systems, and auction fraud. Cybercriminals use computers, the Internet, and computer networks to commit their crimes. </a:t>
            </a:r>
          </a:p>
          <a:p>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109</a:t>
            </a:fld>
            <a:endParaRPr lang="en-US" dirty="0"/>
          </a:p>
        </p:txBody>
      </p:sp>
    </p:spTree>
    <p:extLst>
      <p:ext uri="{BB962C8B-B14F-4D97-AF65-F5344CB8AC3E}">
        <p14:creationId xmlns:p14="http://schemas.microsoft.com/office/powerpoint/2010/main" val="31628439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110</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2. What are the types</a:t>
            </a:r>
            <a:r>
              <a:rPr lang="en-US" sz="1200" b="0" kern="1200" baseline="0" dirty="0" smtClean="0">
                <a:solidFill>
                  <a:schemeClr val="tx1"/>
                </a:solidFill>
                <a:effectLst/>
                <a:latin typeface="+mn-lt"/>
                <a:ea typeface="+mn-ea"/>
                <a:cs typeface="+mn-cs"/>
              </a:rPr>
              <a:t> of viruses from which I need to protect my computer</a:t>
            </a:r>
            <a:r>
              <a:rPr lang="en-US" sz="1200" b="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 computer virus is a program that attaches itself to another program and attempts to spread to other computers when files are exchanged. Computer viruses can be grouped into six categories: (1) boot-sector viruses, (2) logic bombs and time bombs, (3) worms, (4) scripts and macro</a:t>
            </a:r>
            <a:r>
              <a:rPr lang="en-US" sz="1200" kern="1200" baseline="0" dirty="0" smtClean="0">
                <a:solidFill>
                  <a:schemeClr val="tx1"/>
                </a:solidFill>
                <a:effectLst/>
                <a:latin typeface="+mn-lt"/>
                <a:ea typeface="+mn-ea"/>
                <a:cs typeface="+mn-cs"/>
              </a:rPr>
              <a:t> viruses</a:t>
            </a:r>
            <a:r>
              <a:rPr lang="en-US" sz="1200" kern="1200" dirty="0" smtClean="0">
                <a:solidFill>
                  <a:schemeClr val="tx1"/>
                </a:solidFill>
                <a:effectLst/>
                <a:latin typeface="+mn-lt"/>
                <a:ea typeface="+mn-ea"/>
                <a:cs typeface="+mn-cs"/>
              </a:rPr>
              <a:t>, (5) e-mail viruses, and (6)</a:t>
            </a:r>
            <a:r>
              <a:rPr lang="en-US" sz="1200" kern="1200" baseline="0" dirty="0" smtClean="0">
                <a:solidFill>
                  <a:schemeClr val="tx1"/>
                </a:solidFill>
                <a:effectLst/>
                <a:latin typeface="+mn-lt"/>
                <a:ea typeface="+mn-ea"/>
                <a:cs typeface="+mn-cs"/>
              </a:rPr>
              <a:t> encryption viruses</a:t>
            </a:r>
            <a:r>
              <a:rPr lang="en-US" sz="1200" kern="1200" dirty="0" smtClean="0">
                <a:solidFill>
                  <a:schemeClr val="tx1"/>
                </a:solidFill>
                <a:effectLst/>
                <a:latin typeface="+mn-lt"/>
                <a:ea typeface="+mn-ea"/>
                <a:cs typeface="+mn-cs"/>
              </a:rPr>
              <a:t>. Once run, viruses perform their malicious duties in the background and are often invisible to the user.</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111</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3. What can I do to protect my computer from viruses?</a:t>
            </a:r>
          </a:p>
          <a:p>
            <a:r>
              <a:rPr lang="en-US" sz="1200" kern="1200" dirty="0" smtClean="0">
                <a:solidFill>
                  <a:schemeClr val="tx1"/>
                </a:solidFill>
                <a:effectLst/>
                <a:latin typeface="+mn-lt"/>
                <a:ea typeface="+mn-ea"/>
                <a:cs typeface="+mn-cs"/>
              </a:rPr>
              <a:t>The best defense against viruses is to install antivirus software. You should update the software on a regular basis and configure it to examine all e-mail attachments for viruses. You should periodically run a complete virus scan on your computer to ensure that no viruses have made it onto your hard drive.</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112</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4. How can hackers attack my computing devices, and what harm can they cause?</a:t>
            </a:r>
          </a:p>
          <a:p>
            <a:r>
              <a:rPr lang="en-US" sz="1200" kern="1200" dirty="0" smtClean="0">
                <a:solidFill>
                  <a:schemeClr val="tx1"/>
                </a:solidFill>
                <a:effectLst/>
                <a:latin typeface="+mn-lt"/>
                <a:ea typeface="+mn-ea"/>
                <a:cs typeface="+mn-cs"/>
              </a:rPr>
              <a:t>A hacker is defined as anyone who breaks into a computer system unlawfully. Hackers can use software to break into almost any computer connected to the Internet, unless proper precautions are taken. Once hackers gain access to a computer, they can potentially (1) steal personal or other important information, (2) damage and destroy data, or (3) use the computer to attack other computers.</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113</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5. What is a firewall, and how does it keep my computer safe from hackers?</a:t>
            </a:r>
          </a:p>
          <a:p>
            <a:r>
              <a:rPr lang="en-US" sz="1200" kern="1200" dirty="0" smtClean="0">
                <a:solidFill>
                  <a:schemeClr val="tx1"/>
                </a:solidFill>
                <a:effectLst/>
                <a:latin typeface="+mn-lt"/>
                <a:ea typeface="+mn-ea"/>
                <a:cs typeface="+mn-cs"/>
              </a:rPr>
              <a:t>Firewalls are software programs or hardware devices designed to keep computers safe from hackers. By using a personal firewall, you can close to invaders open logical ports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potentially make your computer invisible to other computers on the Internet.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114</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6. How do I create secure passwords and manage all of my passwords?</a:t>
            </a:r>
          </a:p>
          <a:p>
            <a:r>
              <a:rPr lang="en-US" sz="1200" kern="1200" dirty="0" smtClean="0">
                <a:solidFill>
                  <a:schemeClr val="tx1"/>
                </a:solidFill>
                <a:effectLst/>
                <a:latin typeface="+mn-lt"/>
                <a:ea typeface="+mn-ea"/>
                <a:cs typeface="+mn-cs"/>
              </a:rPr>
              <a:t>Secure passwords contain a mixture of upper- and lowercase letters, numbers, and symbols, and are at least 14 characters long. Passwords should not contain words that are in the dictionary or easy-to-guess personal information, like your pet’s name. Online password checkers can be used to evaluate the strength of your passwords. Utilities built into web browsers and Internet security software can be used to manage your passwords and alleviate the need to remember numerous complex passwords.</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7. How can I surf the Internet anonymously and use biometric authentication devices to protect my data?</a:t>
            </a:r>
          </a:p>
          <a:p>
            <a:r>
              <a:rPr lang="en-US" sz="1200" kern="1200" dirty="0" smtClean="0">
                <a:solidFill>
                  <a:schemeClr val="tx1"/>
                </a:solidFill>
                <a:effectLst/>
                <a:latin typeface="+mn-lt"/>
                <a:ea typeface="+mn-ea"/>
                <a:cs typeface="+mn-cs"/>
              </a:rPr>
              <a:t>The current versions of popular browsers include tools, such as Google Chrome’s Incognito feature, that hide your surfing activities by not recording websites that you visit, or files that you download, in your browser’s history files. Biometric authentication devices use a physical attribute that is not easily duplicated to control access to data files or computing devices. Some laptops today feature fingerprint readers and facial-recognition software to control access.</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116</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8. How do I manage online annoyances such as spyware and spam?</a:t>
            </a:r>
          </a:p>
          <a:p>
            <a:r>
              <a:rPr lang="en-US" sz="1200" kern="1200" dirty="0" smtClean="0">
                <a:solidFill>
                  <a:schemeClr val="tx1"/>
                </a:solidFill>
                <a:effectLst/>
                <a:latin typeface="+mn-lt"/>
                <a:ea typeface="+mn-ea"/>
                <a:cs typeface="+mn-cs"/>
              </a:rPr>
              <a:t>The web is filled with annoyances such as spam, pop-ups, cookies, spyware, and scams such as phishing that make surfing the web frustrating and sometimes dangerous. Installing anti-malware software tools helps to prevent, detect, and/or reduce spam, adware, and spyware.</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117</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9. What data do I need to back up, and what are the best methods for doing so?</a:t>
            </a:r>
          </a:p>
          <a:p>
            <a:r>
              <a:rPr lang="en-US" sz="1200" kern="1200" dirty="0" smtClean="0">
                <a:solidFill>
                  <a:schemeClr val="tx1"/>
                </a:solidFill>
                <a:effectLst/>
                <a:latin typeface="+mn-lt"/>
                <a:ea typeface="+mn-ea"/>
                <a:cs typeface="+mn-cs"/>
              </a:rPr>
              <a:t>Data files created by you, such as Word and Excel files, or purchased by you, such as music files, need to be backed up in case they’re inadvertently deleted or damaged. Application software, such as Microsoft Office, may need to be reinstalled if files are damaged, so backups, such as the DVDs the application came on, must be maintained. An incremental</a:t>
            </a:r>
            <a:r>
              <a:rPr lang="en-US" sz="1200" kern="1200" baseline="0" dirty="0" smtClean="0">
                <a:solidFill>
                  <a:schemeClr val="tx1"/>
                </a:solidFill>
                <a:effectLst/>
                <a:latin typeface="+mn-lt"/>
                <a:ea typeface="+mn-ea"/>
                <a:cs typeface="+mn-cs"/>
              </a:rPr>
              <a:t> backup means only files that have changed or been created since the last backup was performed will be backed up. Image backups copy all system, application, and data files regardless of whether they changed since the last backup. </a:t>
            </a:r>
            <a:r>
              <a:rPr lang="en-US" sz="1200" kern="1200" dirty="0" smtClean="0">
                <a:solidFill>
                  <a:schemeClr val="tx1"/>
                </a:solidFill>
                <a:effectLst/>
                <a:latin typeface="+mn-lt"/>
                <a:ea typeface="+mn-ea"/>
                <a:cs typeface="+mn-cs"/>
              </a:rPr>
              <a:t>Websites such as ADrive and SkyDrive are great for backing up individual files. External hard drives are popular choices for holding image backups of your entire system, as are online</a:t>
            </a:r>
            <a:r>
              <a:rPr lang="en-US" sz="1200" kern="1200" baseline="0" dirty="0" smtClean="0">
                <a:solidFill>
                  <a:schemeClr val="tx1"/>
                </a:solidFill>
                <a:effectLst/>
                <a:latin typeface="+mn-lt"/>
                <a:ea typeface="+mn-ea"/>
                <a:cs typeface="+mn-cs"/>
              </a:rPr>
              <a:t> (cloud) storage sites. Windows and OS X contain solid backup tools that help automate backup tasks</a:t>
            </a:r>
            <a:r>
              <a:rPr lang="en-US" sz="1200" kern="1200" dirty="0" smtClean="0">
                <a:solidFill>
                  <a:schemeClr val="tx1"/>
                </a:solidFill>
                <a:effectLst/>
                <a:latin typeface="+mn-lt"/>
                <a:ea typeface="+mn-ea"/>
                <a:cs typeface="+mn-cs"/>
              </a:rPr>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118</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10. What is social engineering, and how do I avoid falling prey to phishing?</a:t>
            </a:r>
          </a:p>
          <a:p>
            <a:r>
              <a:rPr lang="en-US" sz="1200" kern="1200" dirty="0" smtClean="0">
                <a:solidFill>
                  <a:schemeClr val="tx1"/>
                </a:solidFill>
                <a:effectLst/>
                <a:latin typeface="+mn-lt"/>
                <a:ea typeface="+mn-ea"/>
                <a:cs typeface="+mn-cs"/>
              </a:rPr>
              <a:t>Social engineering schemes use human interaction, deception, and trickery to fool people into revealing sensitive information such as credit card numbers and passwords. Phishing schemes usually involve e-mails that direct the unwary to a website that appears to be legitimate, such as a bank site, but that is specifically designed to capture personal information for committing fraud. To avoid phishing scams, you should never reply directly to any e-mail asking you for personal information and never click on a link in an e-mail to go to a website. Don’t fall for scareware scams that attempt to frighten you by pretending there is something wrong with</a:t>
            </a:r>
            <a:r>
              <a:rPr lang="en-US" sz="1200" kern="1200" baseline="0" dirty="0" smtClean="0">
                <a:solidFill>
                  <a:schemeClr val="tx1"/>
                </a:solidFill>
                <a:effectLst/>
                <a:latin typeface="+mn-lt"/>
                <a:ea typeface="+mn-ea"/>
                <a:cs typeface="+mn-cs"/>
              </a:rPr>
              <a:t> your computer. </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 computer </a:t>
            </a:r>
            <a:r>
              <a:rPr lang="en-US" sz="1200" b="0" i="0" u="none" strike="noStrike" kern="1200" dirty="0" smtClean="0">
                <a:solidFill>
                  <a:schemeClr val="tx1"/>
                </a:solidFill>
                <a:effectLst/>
                <a:latin typeface="+mn-lt"/>
                <a:ea typeface="+mn-ea"/>
                <a:cs typeface="+mn-cs"/>
              </a:rPr>
              <a:t>virus</a:t>
            </a:r>
            <a:r>
              <a:rPr lang="en-US" sz="1200" b="0" kern="1200" dirty="0" smtClean="0">
                <a:solidFill>
                  <a:schemeClr val="tx1"/>
                </a:solidFill>
                <a:effectLst/>
                <a:latin typeface="+mn-lt"/>
                <a:ea typeface="+mn-ea"/>
                <a:cs typeface="+mn-cs"/>
              </a:rPr>
              <a:t> is a computer program that attaches itself to another computer program (known as the </a:t>
            </a:r>
            <a:r>
              <a:rPr lang="en-US" sz="1200" b="0" i="0" kern="1200" dirty="0" smtClean="0">
                <a:solidFill>
                  <a:schemeClr val="tx1"/>
                </a:solidFill>
                <a:effectLst/>
                <a:latin typeface="+mn-lt"/>
                <a:ea typeface="+mn-ea"/>
                <a:cs typeface="+mn-cs"/>
              </a:rPr>
              <a:t>host program</a:t>
            </a:r>
            <a:r>
              <a:rPr lang="en-US" sz="1200" b="0" kern="1200" dirty="0" smtClean="0">
                <a:solidFill>
                  <a:schemeClr val="tx1"/>
                </a:solidFill>
                <a:effectLst/>
                <a:latin typeface="+mn-lt"/>
                <a:ea typeface="+mn-ea"/>
                <a:cs typeface="+mn-cs"/>
              </a:rPr>
              <a:t>) and attempts to spread to other computers when files are exchanged.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Creating and disseminating computer viruses is one of the most widespread types of cybercrimes. Some viruses cause only minor annoyances, but others cause destruction or</a:t>
            </a:r>
            <a:r>
              <a:rPr lang="en-US" sz="1200" b="0" kern="1200" baseline="0" dirty="0" smtClean="0">
                <a:solidFill>
                  <a:schemeClr val="tx1"/>
                </a:solidFill>
                <a:effectLst/>
                <a:latin typeface="+mn-lt"/>
                <a:ea typeface="+mn-ea"/>
                <a:cs typeface="+mn-cs"/>
              </a:rPr>
              <a:t> theft</a:t>
            </a:r>
            <a:r>
              <a:rPr lang="en-US" sz="1200" b="0" kern="1200" dirty="0" smtClean="0">
                <a:solidFill>
                  <a:schemeClr val="tx1"/>
                </a:solidFill>
                <a:effectLst/>
                <a:latin typeface="+mn-lt"/>
                <a:ea typeface="+mn-ea"/>
                <a:cs typeface="+mn-cs"/>
              </a:rPr>
              <a:t> of data. Many viruses are now designed to gather sensitive information such as credit card numbers.</a:t>
            </a:r>
            <a:r>
              <a:rPr lang="en-US" sz="1200" b="0" kern="1200" baseline="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effectLst/>
                <a:latin typeface="+mn-lt"/>
                <a:ea typeface="+mn-ea"/>
                <a:cs typeface="+mn-cs"/>
              </a:rPr>
              <a:t>Everyone, even Apple users, needs to worry about viruses. As the OS X and iOS operating systems have gained market share, the amount of virus attacks against Apple operating systems is on the rise.</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val="14325101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89497E-1411-4CF5-82F9-A814C574849B}" type="slidenum">
              <a:rPr lang="en-US"/>
              <a:pPr/>
              <a:t>119</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b="0" kern="1200" dirty="0" smtClean="0">
                <a:solidFill>
                  <a:schemeClr val="tx1"/>
                </a:solidFill>
                <a:effectLst/>
                <a:latin typeface="+mn-lt"/>
                <a:ea typeface="+mn-ea"/>
                <a:cs typeface="+mn-cs"/>
              </a:rPr>
              <a:t>11. How do I protect my physical computing assets from environmental hazards, power surges, and theft?</a:t>
            </a:r>
          </a:p>
          <a:p>
            <a:r>
              <a:rPr lang="en-US" sz="1200" kern="1200" dirty="0" smtClean="0">
                <a:solidFill>
                  <a:schemeClr val="tx1"/>
                </a:solidFill>
                <a:effectLst/>
                <a:latin typeface="+mn-lt"/>
                <a:ea typeface="+mn-ea"/>
                <a:cs typeface="+mn-cs"/>
              </a:rPr>
              <a:t>Computing devices should be kept in clean environments free from dust and other particulates and should not be exposed to extreme temperatures (either hot or cold). You should protect all electronic devices from power surges by hooking them up through surge protectors, which will protect them from most electrical surges that could damage the devices. Mobile devices can be protected from theft by installing software that will (1) set off an alarm if the computer is moved; (2) help recover the computer, if stolen, by reporting the computer’s whereabouts when it is connected to the Internet; and/or (3) allow you to lock or wipe the contents of the digital device remotely.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0938" y="692150"/>
            <a:ext cx="4556125" cy="3416300"/>
          </a:xfrm>
          <a:ln/>
        </p:spPr>
      </p:sp>
      <p:sp>
        <p:nvSpPr>
          <p:cNvPr id="14643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55C4BBD6-CD98-475F-A5D3-F517BD279B5F}" type="slidenum">
              <a:rPr lang="en-US" smtClean="0"/>
              <a:pPr/>
              <a:t>12</a:t>
            </a:fld>
            <a:endParaRPr lang="en-US" dirty="0"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A computer virus’s main purpose is to replicate itself and copy its code into as many other host files as possible. </a:t>
            </a:r>
          </a:p>
          <a:p>
            <a:pPr marL="171450" indent="-171450" eaLnBrk="1" hangingPunct="1">
              <a:buFont typeface="Arial" pitchFamily="34" charset="0"/>
              <a:buChar char="•"/>
            </a:pPr>
            <a:r>
              <a:rPr lang="en-US" dirty="0" smtClean="0">
                <a:latin typeface="Helvetica" pitchFamily="34" charset="0"/>
              </a:rPr>
              <a:t>Although there might be a virus</a:t>
            </a:r>
            <a:r>
              <a:rPr lang="en-US" baseline="0" dirty="0" smtClean="0">
                <a:latin typeface="Helvetica" pitchFamily="34" charset="0"/>
              </a:rPr>
              <a:t> in a file on your computer, a virus normally can’t infect your computer until the infected file is opened or executed.</a:t>
            </a:r>
            <a:endParaRPr lang="en-US" dirty="0" smtClean="0">
              <a:latin typeface="Helvetica" pitchFamily="34" charset="0"/>
            </a:endParaRPr>
          </a:p>
          <a:p>
            <a:pPr marL="171450" indent="-171450" eaLnBrk="1" hangingPunct="1">
              <a:buFont typeface="Arial" pitchFamily="34" charset="0"/>
              <a:buChar char="•"/>
            </a:pPr>
            <a:r>
              <a:rPr lang="en-US" dirty="0" smtClean="0">
                <a:latin typeface="Helvetica" pitchFamily="34" charset="0"/>
              </a:rPr>
              <a:t>Although virus replication can slow down networks, it’s not usually the main threat. </a:t>
            </a:r>
          </a:p>
          <a:p>
            <a:pPr marL="171450" indent="-171450" eaLnBrk="1" hangingPunct="1">
              <a:buFont typeface="Arial" pitchFamily="34" charset="0"/>
              <a:buChar char="•"/>
            </a:pPr>
            <a:r>
              <a:rPr lang="en-US" dirty="0" smtClean="0">
                <a:latin typeface="Helvetica" pitchFamily="34" charset="0"/>
              </a:rPr>
              <a:t>The majority of viruses have secondary objectives or side effects, ranging from displaying annoying messages on the computer screen to destroying files or the contents of entire hard drives.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976D63BC-47EF-4C08-9490-B4923EA43537}" type="slidenum">
              <a:rPr lang="en-US" smtClean="0"/>
              <a:pPr/>
              <a:t>13</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If your computer is exposed to a file infected with a virus, the virus will try to copy itself and infect a file on your computer.</a:t>
            </a:r>
          </a:p>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Downloading infected audio and video files from peer-to-peer file sharing sites is a major source of virus infections. Shared flash drives are also a common source of virus infection, as is e-mail. Just opening an e-mail message won’t usually infect your computer with a virus, although some new viruses are launched when viewed in the preview pane of your e-mail software. Downloading or running (executing) a file that’s attached to the e-mail are common ways that your computer becomes infected. Thus, be extremely wary of e-mail attachments, especially if you don’t know the sender.</a:t>
            </a:r>
            <a:r>
              <a:rPr lang="en-US" sz="1200" kern="1200" dirty="0" smtClean="0">
                <a:solidFill>
                  <a:schemeClr val="tx1"/>
                </a:solidFill>
                <a:latin typeface="Arial" charset="0"/>
                <a:ea typeface="+mn-ea"/>
                <a:cs typeface="+mn-cs"/>
              </a:rPr>
              <a:t> </a:t>
            </a:r>
            <a:endParaRPr lang="en-US" dirty="0" smtClean="0">
              <a:latin typeface="Helvetic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fld id="{976D63BC-47EF-4C08-9490-B4923EA43537}" type="slidenum">
              <a:rPr lang="en-US" smtClean="0"/>
              <a:pPr/>
              <a:t>14</a:t>
            </a:fld>
            <a:endParaRPr lang="en-US" dirty="0"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This figure illustrates the steps by</a:t>
            </a:r>
            <a:r>
              <a:rPr lang="en-US" baseline="0" dirty="0" smtClean="0">
                <a:latin typeface="Helvetica" pitchFamily="34" charset="0"/>
              </a:rPr>
              <a:t> which computer viruses are often passed from one computer to the next:</a:t>
            </a:r>
          </a:p>
          <a:p>
            <a:pPr marL="628650" lvl="1" indent="-171450" eaLnBrk="1" hangingPunct="1">
              <a:buFont typeface="Arial" pitchFamily="34" charset="0"/>
              <a:buChar char="•"/>
            </a:pPr>
            <a:r>
              <a:rPr lang="en-US" baseline="0" dirty="0" smtClean="0">
                <a:latin typeface="Helvetica" pitchFamily="34" charset="0"/>
              </a:rPr>
              <a:t>An individual writes a virus program, attaches it to a music file, and posts the file to a file-sharing site.</a:t>
            </a:r>
          </a:p>
          <a:p>
            <a:pPr marL="628650" lvl="1" indent="-171450" eaLnBrk="1" hangingPunct="1">
              <a:buFont typeface="Arial" pitchFamily="34" charset="0"/>
              <a:buChar char="•"/>
            </a:pPr>
            <a:r>
              <a:rPr lang="en-US" baseline="0" dirty="0" smtClean="0">
                <a:latin typeface="Helvetica" pitchFamily="34" charset="0"/>
              </a:rPr>
              <a:t>Unsuspecting Bill downloads the “music file” and infects his computer when he listens to the song.</a:t>
            </a:r>
          </a:p>
          <a:p>
            <a:pPr marL="628650" lvl="1" indent="-171450" eaLnBrk="1" hangingPunct="1">
              <a:buFont typeface="Arial" pitchFamily="34" charset="0"/>
              <a:buChar char="•"/>
            </a:pPr>
            <a:r>
              <a:rPr lang="en-US" baseline="0" dirty="0" smtClean="0">
                <a:latin typeface="Helvetica" pitchFamily="34" charset="0"/>
              </a:rPr>
              <a:t>Bill sends his cousin Fred an e-mail with the infected “music file” and contaminates Fred’s tablet.</a:t>
            </a:r>
          </a:p>
          <a:p>
            <a:pPr marL="628650" lvl="1" indent="-171450" eaLnBrk="1" hangingPunct="1">
              <a:buFont typeface="Arial" pitchFamily="34" charset="0"/>
              <a:buChar char="•"/>
            </a:pPr>
            <a:r>
              <a:rPr lang="en-US" baseline="0" dirty="0" smtClean="0">
                <a:latin typeface="Helvetica" pitchFamily="34" charset="0"/>
              </a:rPr>
              <a:t>Fred syncs his phone with his tablet and infects his phone when he plays the music file.</a:t>
            </a:r>
          </a:p>
          <a:p>
            <a:pPr marL="628650" lvl="1" indent="-171450" eaLnBrk="1" hangingPunct="1">
              <a:buFont typeface="Arial" pitchFamily="34" charset="0"/>
              <a:buChar char="•"/>
            </a:pPr>
            <a:r>
              <a:rPr lang="en-US" baseline="0" dirty="0" smtClean="0">
                <a:latin typeface="Helvetica" pitchFamily="34" charset="0"/>
              </a:rPr>
              <a:t>Fred e-mails the file from his phone to Susan, one of his colleagues at work. Everyone who copies files from Susan’s infected work computer, or whose computer is networked with Susan’s computer, risks spreading the virus.</a:t>
            </a:r>
          </a:p>
          <a:p>
            <a:pPr marL="628650" lvl="1" indent="-171450" eaLnBrk="1" hangingPunct="1">
              <a:buFont typeface="Arial" pitchFamily="34" charset="0"/>
              <a:buChar char="•"/>
            </a:pPr>
            <a:r>
              <a:rPr lang="en-US" sz="1200" b="0" i="0" u="none" strike="noStrike" kern="1200" baseline="0" dirty="0" smtClean="0">
                <a:solidFill>
                  <a:schemeClr val="tx1"/>
                </a:solidFill>
                <a:latin typeface="+mn-lt"/>
                <a:ea typeface="+mn-ea"/>
                <a:cs typeface="+mn-cs"/>
              </a:rPr>
              <a:t>Computer </a:t>
            </a:r>
            <a:r>
              <a:rPr lang="en-US" sz="1200" b="0" i="0" u="none" strike="noStrike" kern="1200" baseline="0" dirty="0" smtClean="0">
                <a:solidFill>
                  <a:schemeClr val="tx1"/>
                </a:solidFill>
                <a:latin typeface="+mn-lt"/>
                <a:ea typeface="+mn-ea"/>
                <a:cs typeface="+mn-cs"/>
              </a:rPr>
              <a:t>viruses are passed from one unsuspecting user to the next.</a:t>
            </a:r>
            <a:endParaRPr lang="en-US" dirty="0" smtClean="0">
              <a:latin typeface="Helvetic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Although thousands of computer viruses and variants exist, they can be grouped into six broad categories based on their behavior and method of transmission.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This figures summarizes </a:t>
            </a:r>
            <a:r>
              <a:rPr lang="en-US" sz="1200" b="0" i="0" u="none" strike="noStrike" kern="1200" baseline="0" dirty="0" smtClean="0">
                <a:solidFill>
                  <a:schemeClr val="tx1"/>
                </a:solidFill>
                <a:latin typeface="+mn-lt"/>
                <a:ea typeface="+mn-ea"/>
                <a:cs typeface="+mn-cs"/>
              </a:rPr>
              <a:t>the major categories of viruses.</a:t>
            </a: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15</a:t>
            </a:fld>
            <a:endParaRPr lang="en-US" dirty="0"/>
          </a:p>
        </p:txBody>
      </p:sp>
    </p:spTree>
    <p:extLst>
      <p:ext uri="{BB962C8B-B14F-4D97-AF65-F5344CB8AC3E}">
        <p14:creationId xmlns:p14="http://schemas.microsoft.com/office/powerpoint/2010/main" val="92975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u="none" strike="noStrike" kern="1200" dirty="0" smtClean="0">
                <a:solidFill>
                  <a:schemeClr val="tx1"/>
                </a:solidFill>
                <a:effectLst/>
                <a:latin typeface="+mn-lt"/>
                <a:ea typeface="+mn-ea"/>
                <a:cs typeface="+mn-cs"/>
              </a:rPr>
              <a:t>A</a:t>
            </a:r>
            <a:r>
              <a:rPr lang="en-US" sz="1200" b="0" i="0" u="none" strike="noStrike" kern="1200" baseline="0" dirty="0" smtClean="0">
                <a:solidFill>
                  <a:schemeClr val="tx1"/>
                </a:solidFill>
                <a:effectLst/>
                <a:latin typeface="+mn-lt"/>
                <a:ea typeface="+mn-ea"/>
                <a:cs typeface="+mn-cs"/>
              </a:rPr>
              <a:t> b</a:t>
            </a:r>
            <a:r>
              <a:rPr lang="en-US" sz="1200" b="0" i="0" u="none" strike="noStrike" kern="1200" dirty="0" smtClean="0">
                <a:solidFill>
                  <a:schemeClr val="tx1"/>
                </a:solidFill>
                <a:effectLst/>
                <a:latin typeface="+mn-lt"/>
                <a:ea typeface="+mn-ea"/>
                <a:cs typeface="+mn-cs"/>
              </a:rPr>
              <a:t>oot-sector virus</a:t>
            </a:r>
            <a:r>
              <a:rPr lang="en-US" sz="1200" b="0" kern="1200" dirty="0" smtClean="0">
                <a:solidFill>
                  <a:schemeClr val="tx1"/>
                </a:solidFill>
                <a:effectLst/>
                <a:latin typeface="+mn-lt"/>
                <a:ea typeface="+mn-ea"/>
                <a:cs typeface="+mn-cs"/>
              </a:rPr>
              <a:t> replicates itself onto a hard drive’s master boot record. The </a:t>
            </a:r>
            <a:r>
              <a:rPr lang="en-US" sz="1200" b="0" i="0" u="none" strike="noStrike" kern="1200" dirty="0" smtClean="0">
                <a:solidFill>
                  <a:schemeClr val="tx1"/>
                </a:solidFill>
                <a:effectLst/>
                <a:latin typeface="+mn-lt"/>
                <a:ea typeface="+mn-ea"/>
                <a:cs typeface="+mn-cs"/>
              </a:rPr>
              <a:t>master boot record</a:t>
            </a:r>
            <a:r>
              <a:rPr lang="en-US" sz="1200" b="0" kern="1200" dirty="0" smtClean="0">
                <a:solidFill>
                  <a:schemeClr val="tx1"/>
                </a:solidFill>
                <a:effectLst/>
                <a:latin typeface="+mn-lt"/>
                <a:ea typeface="+mn-ea"/>
                <a:cs typeface="+mn-cs"/>
              </a:rPr>
              <a:t> is a program that executes whenever a computer boots up, ensuring that the virus will be loaded into memory immediately, even before some virus protection programs can load. Boot-sector viruses are often transmitted by a flash drive left in a USB port. When the computer boots up with the flash drive connected, the computer tries to launch a master boot record from the flash drive, which is usually the trigger for the virus to infect the hard drive.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val="92975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logic bomb</a:t>
            </a:r>
            <a:r>
              <a:rPr lang="en-US" sz="1200" kern="1200" dirty="0" smtClean="0">
                <a:solidFill>
                  <a:schemeClr val="tx1"/>
                </a:solidFill>
                <a:effectLst/>
                <a:latin typeface="+mn-lt"/>
                <a:ea typeface="+mn-ea"/>
                <a:cs typeface="+mn-cs"/>
              </a:rPr>
              <a:t> is a virus that is triggered when certain logical conditions are met, such as opening a file or starting a program a certain number of times. A </a:t>
            </a:r>
            <a:r>
              <a:rPr lang="en-US" sz="1200" b="0" i="0" u="none" strike="noStrike" kern="1200" dirty="0" smtClean="0">
                <a:solidFill>
                  <a:schemeClr val="tx1"/>
                </a:solidFill>
                <a:effectLst/>
                <a:latin typeface="+mn-lt"/>
                <a:ea typeface="+mn-ea"/>
                <a:cs typeface="+mn-cs"/>
              </a:rPr>
              <a:t>time bomb</a:t>
            </a:r>
            <a:r>
              <a:rPr lang="en-US" sz="1200" kern="1200" dirty="0" smtClean="0">
                <a:solidFill>
                  <a:schemeClr val="tx1"/>
                </a:solidFill>
                <a:effectLst/>
                <a:latin typeface="+mn-lt"/>
                <a:ea typeface="+mn-ea"/>
                <a:cs typeface="+mn-cs"/>
              </a:rPr>
              <a:t> is a virus that is triggered by the passage of time or on a certain date.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val="92975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kern="1200" dirty="0" smtClean="0">
                <a:solidFill>
                  <a:schemeClr val="tx1"/>
                </a:solidFill>
                <a:effectLst/>
                <a:latin typeface="+mn-lt"/>
                <a:ea typeface="+mn-ea"/>
                <a:cs typeface="+mn-cs"/>
              </a:rPr>
              <a:t>Although often called a virus, a </a:t>
            </a:r>
            <a:r>
              <a:rPr lang="en-US" sz="1200" b="0" i="0" u="none" strike="noStrike" kern="1200" dirty="0" smtClean="0">
                <a:solidFill>
                  <a:schemeClr val="tx1"/>
                </a:solidFill>
                <a:effectLst/>
                <a:latin typeface="+mn-lt"/>
                <a:ea typeface="+mn-ea"/>
                <a:cs typeface="+mn-cs"/>
              </a:rPr>
              <a:t>worm</a:t>
            </a:r>
            <a:r>
              <a:rPr lang="en-US" sz="1200" b="0" kern="1200" dirty="0" smtClean="0">
                <a:solidFill>
                  <a:schemeClr val="tx1"/>
                </a:solidFill>
                <a:effectLst/>
                <a:latin typeface="+mn-lt"/>
                <a:ea typeface="+mn-ea"/>
                <a:cs typeface="+mn-cs"/>
              </a:rPr>
              <a:t> is subtly different. Viruses require human interaction to spread, whereas worms take advantage of file transport methods (e.g., e-mail or network connections) to spread on their own. A virus infects a host file and waits until that file is executed to replicate and infect a computer system. A worm, however, works independently of host file execution and is much more active in spreading itself.</a:t>
            </a:r>
          </a:p>
          <a:p>
            <a:pPr marL="0" indent="0">
              <a:buFont typeface="Arial" pitchFamily="34" charset="0"/>
              <a:buNone/>
            </a:pP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18</a:t>
            </a:fld>
            <a:endParaRPr lang="en-US" dirty="0"/>
          </a:p>
        </p:txBody>
      </p:sp>
    </p:spTree>
    <p:extLst>
      <p:ext uri="{BB962C8B-B14F-4D97-AF65-F5344CB8AC3E}">
        <p14:creationId xmlns:p14="http://schemas.microsoft.com/office/powerpoint/2010/main" val="366687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CD47F4B-94FA-4264-B1D5-3D49BCA788D7}" type="slidenum">
              <a:rPr lang="en-US"/>
              <a:pPr/>
              <a:t>1</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marL="0" indent="0" eaLnBrk="1" hangingPunct="1">
              <a:buFont typeface="Arial" pitchFamily="34" charset="0"/>
              <a:buNone/>
            </a:pPr>
            <a:r>
              <a:rPr lang="en-US" dirty="0" smtClean="0">
                <a:latin typeface="Times New Roman" pitchFamily="18" charset="0"/>
              </a:rPr>
              <a:t>This chapter covers threats to your computer such</a:t>
            </a:r>
            <a:r>
              <a:rPr lang="en-US" baseline="0" dirty="0" smtClean="0">
                <a:latin typeface="Times New Roman" pitchFamily="18" charset="0"/>
              </a:rPr>
              <a:t> as viruses and the hardware and software we can use to help protect against them.</a:t>
            </a:r>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Some viruses are hidden on websites in the form of scripts. A </a:t>
            </a:r>
            <a:r>
              <a:rPr lang="en-US" sz="1200" b="0" i="0" u="none" strike="noStrike" kern="1200" dirty="0" smtClean="0">
                <a:solidFill>
                  <a:schemeClr val="tx1"/>
                </a:solidFill>
                <a:effectLst/>
                <a:latin typeface="+mn-lt"/>
                <a:ea typeface="+mn-ea"/>
                <a:cs typeface="+mn-cs"/>
              </a:rPr>
              <a:t>script</a:t>
            </a:r>
            <a:r>
              <a:rPr lang="en-US" sz="1200" b="0" kern="1200" dirty="0" smtClean="0">
                <a:solidFill>
                  <a:schemeClr val="tx1"/>
                </a:solidFill>
                <a:effectLst/>
                <a:latin typeface="+mn-lt"/>
                <a:ea typeface="+mn-ea"/>
                <a:cs typeface="+mn-cs"/>
              </a:rPr>
              <a:t> is a series of commands—actually, a miniprogram—that is executed without your knowledge.</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kern="1200" dirty="0" smtClean="0">
                <a:solidFill>
                  <a:schemeClr val="tx1"/>
                </a:solidFill>
                <a:effectLst/>
                <a:latin typeface="+mn-lt"/>
                <a:ea typeface="+mn-ea"/>
                <a:cs typeface="+mn-cs"/>
              </a:rPr>
              <a:t>A </a:t>
            </a:r>
            <a:r>
              <a:rPr lang="en-US" sz="1200" b="0" i="1" u="none" strike="noStrike" kern="1200" dirty="0" smtClean="0">
                <a:solidFill>
                  <a:schemeClr val="tx1"/>
                </a:solidFill>
                <a:effectLst/>
                <a:latin typeface="+mn-lt"/>
                <a:ea typeface="+mn-ea"/>
                <a:cs typeface="+mn-cs"/>
              </a:rPr>
              <a:t>macro virus</a:t>
            </a:r>
            <a:r>
              <a:rPr lang="en-US" sz="1200" b="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virus that attaches itself to a document (e.g., a Word or Excel file) that uses macros. A macro is a short series of commands that usually automates repetitive tasks.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val="366687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The Melissa</a:t>
            </a:r>
            <a:r>
              <a:rPr lang="en-US" sz="1200" kern="1200" baseline="0" dirty="0" smtClean="0">
                <a:solidFill>
                  <a:schemeClr val="tx1"/>
                </a:solidFill>
                <a:effectLst/>
                <a:latin typeface="+mn-lt"/>
                <a:ea typeface="+mn-ea"/>
                <a:cs typeface="+mn-cs"/>
              </a:rPr>
              <a:t> virus was the first practical example of an e-mail virus. </a:t>
            </a:r>
          </a:p>
          <a:p>
            <a:pPr marL="171450" indent="-171450">
              <a:buFont typeface="Arial" pitchFamily="34" charset="0"/>
              <a:buChar char="•"/>
            </a:pPr>
            <a:r>
              <a:rPr lang="en-US" sz="1200" kern="1200" baseline="0" dirty="0" smtClean="0">
                <a:solidFill>
                  <a:schemeClr val="tx1"/>
                </a:solidFill>
                <a:effectLst/>
                <a:latin typeface="+mn-lt"/>
                <a:ea typeface="+mn-ea"/>
                <a:cs typeface="+mn-cs"/>
              </a:rPr>
              <a:t>E-mail viruses use the address book in the victim’s e-mail system to distribute the virus.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val="366687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When </a:t>
            </a:r>
            <a:r>
              <a:rPr lang="en-US" sz="1200" b="0" i="0" u="none" strike="noStrike" kern="1200" dirty="0" smtClean="0">
                <a:solidFill>
                  <a:schemeClr val="tx1"/>
                </a:solidFill>
                <a:effectLst/>
                <a:latin typeface="+mn-lt"/>
                <a:ea typeface="+mn-ea"/>
                <a:cs typeface="+mn-cs"/>
              </a:rPr>
              <a:t>encryption viruses</a:t>
            </a:r>
            <a:r>
              <a:rPr lang="en-US" sz="1200" b="0" kern="1200" dirty="0" smtClean="0">
                <a:solidFill>
                  <a:schemeClr val="tx1"/>
                </a:solidFill>
                <a:effectLst/>
                <a:latin typeface="+mn-lt"/>
                <a:ea typeface="+mn-ea"/>
                <a:cs typeface="+mn-cs"/>
              </a:rPr>
              <a:t> infect your computer, they run a program that searches for common types of data files (such as Microsoft Word and Excel files) and compresses them using a complex encryption key that renders your files unusable. You then receive a message that asks you to send money to an account if you want to receive the program to decrypt your files. </a:t>
            </a:r>
            <a:endParaRPr lang="en-US"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val="366687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24B5A60E-8676-4D6F-AB3C-8ED7EB166CAB}" type="slidenum">
              <a:rPr lang="en-US" smtClean="0"/>
              <a:pPr/>
              <a:t>22</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Viruses can also be classified by the methods they take to avoid detection by antivirus software:</a:t>
            </a:r>
          </a:p>
          <a:p>
            <a:pPr marL="628650" lvl="1" indent="-171450" eaLnBrk="1" hangingPunct="1">
              <a:spcBef>
                <a:spcPts val="400"/>
              </a:spcBef>
              <a:spcAft>
                <a:spcPts val="200"/>
              </a:spcAft>
              <a:buFont typeface="Arial" pitchFamily="34" charset="0"/>
              <a:buChar char="•"/>
            </a:pPr>
            <a:r>
              <a:rPr lang="en-US" i="0" dirty="0" smtClean="0"/>
              <a:t>A polymorphic virus changes its code (or periodically rewrites itself</a:t>
            </a:r>
            <a:r>
              <a:rPr lang="en-US" dirty="0" smtClean="0"/>
              <a:t>) to avoid detection. Most polymorphic viruses infect one particular type of file such as .EXE files, for example.</a:t>
            </a:r>
          </a:p>
          <a:p>
            <a:pPr marL="628650" lvl="1" indent="-171450" eaLnBrk="1" hangingPunct="1">
              <a:spcBef>
                <a:spcPts val="200"/>
              </a:spcBef>
              <a:spcAft>
                <a:spcPts val="200"/>
              </a:spcAft>
              <a:buFont typeface="Arial" pitchFamily="34" charset="0"/>
              <a:buChar char="•"/>
            </a:pPr>
            <a:r>
              <a:rPr lang="en-US" i="0" dirty="0" smtClean="0"/>
              <a:t>A multipartite virus</a:t>
            </a:r>
            <a:r>
              <a:rPr lang="en-US" i="0" baseline="0" dirty="0" smtClean="0"/>
              <a:t> is</a:t>
            </a:r>
            <a:r>
              <a:rPr lang="en-US" dirty="0" smtClean="0"/>
              <a:t> designed to infect multiple file types in an effort to fool the antivirus software that is looking for</a:t>
            </a:r>
            <a:r>
              <a:rPr lang="en-US" baseline="0" dirty="0" smtClean="0"/>
              <a:t> it</a:t>
            </a:r>
            <a:r>
              <a:rPr lang="en-US" dirty="0" smtClean="0"/>
              <a:t>.</a:t>
            </a:r>
          </a:p>
          <a:p>
            <a:pPr marL="628650" lvl="1" indent="-171450" eaLnBrk="1" hangingPunct="1">
              <a:spcBef>
                <a:spcPts val="200"/>
              </a:spcBef>
              <a:spcAft>
                <a:spcPts val="600"/>
              </a:spcAft>
              <a:buFont typeface="Arial" pitchFamily="34" charset="0"/>
              <a:buChar char="•"/>
            </a:pPr>
            <a:r>
              <a:rPr lang="en-US" i="0" dirty="0" smtClean="0"/>
              <a:t>Stealth viruses temporarily </a:t>
            </a:r>
            <a:r>
              <a:rPr lang="en-US" dirty="0" smtClean="0"/>
              <a:t>erase their code from the files where they reside and hide in the active memory of the computer. This helps them avoid detection if only the hard drive is searched for viruses. Fortunately, current antivirus software scans memory as well</a:t>
            </a:r>
            <a:r>
              <a:rPr lang="en-US" baseline="0" dirty="0" smtClean="0"/>
              <a:t> as the hard drive.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24B5A60E-8676-4D6F-AB3C-8ED7EB166CAB}" type="slidenum">
              <a:rPr lang="en-US" smtClean="0"/>
              <a:pPr/>
              <a:t>23</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Sometimes</a:t>
            </a:r>
            <a:r>
              <a:rPr lang="en-US" baseline="0" dirty="0" smtClean="0"/>
              <a:t> it can difficult to definitively tell whether your computer is infected with a virus. However, if your computer displays any of the following symptoms, it might be infected with a virus:</a:t>
            </a:r>
          </a:p>
          <a:p>
            <a:pPr marL="628650" lvl="1" indent="-171450" eaLnBrk="1" hangingPunct="1">
              <a:buFont typeface="Arial" pitchFamily="34" charset="0"/>
              <a:buChar char="•"/>
            </a:pPr>
            <a:r>
              <a:rPr lang="en-US" baseline="0" dirty="0" smtClean="0"/>
              <a:t>Existing program icons or files suddenly disappear. Viruses often delete specific file types or programs.</a:t>
            </a:r>
          </a:p>
          <a:p>
            <a:pPr marL="628650" lvl="1" indent="-171450" eaLnBrk="1" hangingPunct="1">
              <a:buFont typeface="Arial" pitchFamily="34" charset="0"/>
              <a:buChar char="•"/>
            </a:pPr>
            <a:r>
              <a:rPr lang="en-US" baseline="0" dirty="0" smtClean="0"/>
              <a:t>You start your </a:t>
            </a:r>
            <a:r>
              <a:rPr lang="en-US" baseline="0" dirty="0" smtClean="0"/>
              <a:t>browser, </a:t>
            </a:r>
            <a:r>
              <a:rPr lang="en-US" baseline="0" dirty="0" smtClean="0"/>
              <a:t>and it takes you to an unusual home page </a:t>
            </a:r>
            <a:r>
              <a:rPr lang="en-US" baseline="0" dirty="0" smtClean="0"/>
              <a:t>(one </a:t>
            </a:r>
            <a:r>
              <a:rPr lang="en-US" baseline="0" dirty="0" smtClean="0"/>
              <a:t>you didn’t set</a:t>
            </a:r>
            <a:r>
              <a:rPr lang="en-US" baseline="0" dirty="0" smtClean="0"/>
              <a:t>), </a:t>
            </a:r>
            <a:r>
              <a:rPr lang="en-US" baseline="0" dirty="0" smtClean="0"/>
              <a:t>or it has new toolbars.</a:t>
            </a:r>
          </a:p>
          <a:p>
            <a:pPr marL="628650" lvl="1" indent="-171450" eaLnBrk="1" hangingPunct="1">
              <a:buFont typeface="Arial" pitchFamily="34" charset="0"/>
              <a:buChar char="•"/>
            </a:pPr>
            <a:r>
              <a:rPr lang="en-US" baseline="0" dirty="0" smtClean="0"/>
              <a:t>Odd messages, pop-ups, or images are displayed on the screen, or strange music or sounds play.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24B5A60E-8676-4D6F-AB3C-8ED7EB166CAB}" type="slidenum">
              <a:rPr lang="en-US" smtClean="0"/>
              <a:pPr/>
              <a:t>24</a:t>
            </a:fld>
            <a:endParaRPr lang="en-US" dirty="0"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Sometimes</a:t>
            </a:r>
            <a:r>
              <a:rPr lang="en-US" baseline="0" dirty="0" smtClean="0"/>
              <a:t> it can difficult to definitively tell whether your computer is infected with a virus. However, if your computer displays any of the following symptoms, it might be infected with a virus:</a:t>
            </a:r>
          </a:p>
          <a:p>
            <a:pPr marL="628650" lvl="1" indent="-171450" eaLnBrk="1" hangingPunct="1">
              <a:buFont typeface="Arial" pitchFamily="34" charset="0"/>
              <a:buChar char="•"/>
            </a:pPr>
            <a:r>
              <a:rPr lang="en-US" baseline="0" dirty="0" smtClean="0"/>
              <a:t>Data files become corrupt. (However, note that files can become corrupt for reasons other than a virus infection.)</a:t>
            </a:r>
          </a:p>
          <a:p>
            <a:pPr marL="628650" lvl="1" indent="-171450" eaLnBrk="1" hangingPunct="1">
              <a:buFont typeface="Arial" pitchFamily="34" charset="0"/>
              <a:buChar char="•"/>
            </a:pPr>
            <a:r>
              <a:rPr lang="en-US" baseline="0" dirty="0" smtClean="0"/>
              <a:t>Programs stop working properly, which could be caused by either a corrupted file or a virus.</a:t>
            </a:r>
          </a:p>
          <a:p>
            <a:pPr marL="628650" lvl="1" indent="-171450" eaLnBrk="1" hangingPunct="1">
              <a:buFont typeface="Arial" pitchFamily="34" charset="0"/>
              <a:buChar char="•"/>
            </a:pPr>
            <a:r>
              <a:rPr lang="en-US" baseline="0" dirty="0" smtClean="0"/>
              <a:t>Your system slows down or takes a long time to boot up.</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Antivirus</a:t>
            </a:r>
            <a:r>
              <a:rPr lang="en-US" sz="1200" kern="1200" baseline="0" dirty="0" smtClean="0">
                <a:solidFill>
                  <a:schemeClr val="tx1"/>
                </a:solidFill>
                <a:effectLst/>
                <a:latin typeface="+mn-lt"/>
                <a:ea typeface="+mn-ea"/>
                <a:cs typeface="+mn-cs"/>
              </a:rPr>
              <a:t> software is specifically designed to detect viruses and protect your computer and files from harm</a:t>
            </a:r>
            <a:r>
              <a:rPr lang="en-US" sz="1200" kern="1200" dirty="0" smtClean="0">
                <a:solidFill>
                  <a:schemeClr val="tx1"/>
                </a:solidFill>
                <a:effectLst/>
                <a:latin typeface="+mn-lt"/>
                <a:ea typeface="+mn-ea"/>
                <a:cs typeface="+mn-cs"/>
              </a:rPr>
              <a:t>. Symantec, Kaspersky, AVG, and McAfee are among the companies that offer highly rated antivirus software packages.</a:t>
            </a:r>
          </a:p>
          <a:p>
            <a:pPr marL="171450" indent="-171450">
              <a:buFont typeface="Arial" pitchFamily="34" charset="0"/>
              <a:buChar char="•"/>
            </a:pPr>
            <a:r>
              <a:rPr lang="en-US" sz="1200" kern="1200" dirty="0" smtClean="0">
                <a:solidFill>
                  <a:schemeClr val="tx1"/>
                </a:solidFill>
                <a:effectLst/>
                <a:latin typeface="+mn-lt"/>
                <a:ea typeface="+mn-ea"/>
                <a:cs typeface="+mn-cs"/>
              </a:rPr>
              <a:t>Antivirus protection is 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included in comprehensive Internet security packages such as Norton Internet Security, Kaspersky Internet Security, and McAfee Total Protection. These software packages also help protect you from threats other than computer viruses.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val="122063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26</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kern="1200" dirty="0" smtClean="0">
                <a:solidFill>
                  <a:schemeClr val="tx1"/>
                </a:solidFill>
                <a:latin typeface="Arial" charset="0"/>
                <a:ea typeface="+mn-ea"/>
                <a:cs typeface="+mn-cs"/>
              </a:rPr>
              <a:t>Although antivirus software is designed to detect suspicious activity on your computer at all times, you should run an active virus scan </a:t>
            </a:r>
            <a:r>
              <a:rPr lang="en-US" sz="1200" kern="1200" baseline="0" dirty="0" smtClean="0">
                <a:solidFill>
                  <a:schemeClr val="tx1"/>
                </a:solidFill>
                <a:latin typeface="Arial" charset="0"/>
                <a:ea typeface="+mn-ea"/>
                <a:cs typeface="+mn-cs"/>
              </a:rPr>
              <a:t>on your entire system at least once a week</a:t>
            </a:r>
            <a:r>
              <a:rPr lang="en-US" sz="1200" kern="1200" dirty="0" smtClean="0">
                <a:solidFill>
                  <a:schemeClr val="tx1"/>
                </a:solidFill>
                <a:latin typeface="Arial" charset="0"/>
                <a:ea typeface="+mn-ea"/>
                <a:cs typeface="+mn-cs"/>
              </a:rPr>
              <a:t>.</a:t>
            </a:r>
            <a:endParaRPr lang="en-US" dirty="0" smtClean="0">
              <a:latin typeface="Helvetica" pitchFamily="34" charset="0"/>
            </a:endParaRPr>
          </a:p>
          <a:p>
            <a:pPr marL="171450" indent="-171450" eaLnBrk="1" hangingPunct="1">
              <a:buFont typeface="Arial" pitchFamily="34" charset="0"/>
              <a:buChar char="•"/>
            </a:pPr>
            <a:r>
              <a:rPr lang="en-US" dirty="0" smtClean="0">
                <a:latin typeface="Helvetica" pitchFamily="34" charset="0"/>
              </a:rPr>
              <a:t>Most modern</a:t>
            </a:r>
            <a:r>
              <a:rPr lang="en-US" baseline="0" dirty="0" smtClean="0">
                <a:latin typeface="Helvetica" pitchFamily="34" charset="0"/>
              </a:rPr>
              <a:t> </a:t>
            </a:r>
            <a:r>
              <a:rPr lang="en-US" dirty="0" smtClean="0">
                <a:latin typeface="Helvetica" pitchFamily="34" charset="0"/>
              </a:rPr>
              <a:t>antivirus programs run scans in the background when your central processing unit (CPU) is not being heavily utilized.</a:t>
            </a:r>
            <a:r>
              <a:rPr lang="en-US" baseline="0" dirty="0" smtClean="0">
                <a:latin typeface="Helvetica" pitchFamily="34" charset="0"/>
              </a:rPr>
              <a:t> You can also configure the software to run scans at times when you aren’t using your system; for example, when you’re asleep. </a:t>
            </a:r>
            <a:r>
              <a:rPr lang="en-US" dirty="0" smtClean="0">
                <a:latin typeface="Helvetica" pitchFamily="34" charset="0"/>
              </a:rPr>
              <a:t>Antivirus software scans files for these signatures and thereby identifies infected files and the type of virus that is infecting them. Alternatively,</a:t>
            </a:r>
            <a:r>
              <a:rPr lang="en-US" baseline="0" dirty="0" smtClean="0">
                <a:latin typeface="Helvetica" pitchFamily="34" charset="0"/>
              </a:rPr>
              <a:t> if you suspect a problem, you can launch a scan and have it run immediately.</a:t>
            </a:r>
            <a:endParaRPr lang="en-US" dirty="0" smtClean="0">
              <a:latin typeface="Helvetic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27</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Norton Internet Security, you can set up virus scans to run automatically. This computer will be scanned every day at 4 a.m.</a:t>
            </a:r>
            <a:endParaRPr lang="en-US" baseline="0" dirty="0" smtClean="0">
              <a:latin typeface="Helvetic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28</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The main functions of antivirus</a:t>
            </a:r>
            <a:r>
              <a:rPr lang="en-US" baseline="0" dirty="0" smtClean="0">
                <a:latin typeface="Helvetica" pitchFamily="34" charset="0"/>
              </a:rPr>
              <a:t> software are as follows:</a:t>
            </a:r>
          </a:p>
          <a:p>
            <a:pPr marL="628650" lvl="1" indent="-171450" eaLnBrk="1" hangingPunct="1">
              <a:buFont typeface="Arial" pitchFamily="34" charset="0"/>
              <a:buChar char="•"/>
            </a:pPr>
            <a:r>
              <a:rPr lang="en-US" baseline="0" dirty="0" smtClean="0">
                <a:latin typeface="Helvetica" pitchFamily="34" charset="0"/>
              </a:rPr>
              <a:t>Detection: Antivirus software looks for virus signatures in files. A virus signature is a portion of the virus code that’s unique to a particular computer virus. Antivirus software scans files for these signatures when they’re opened or executed and identifies infected files and the type of virus infecting them.</a:t>
            </a:r>
          </a:p>
          <a:p>
            <a:pPr marL="628650" lvl="1" indent="-171450" eaLnBrk="1" hangingPunct="1">
              <a:buFont typeface="Arial" pitchFamily="34" charset="0"/>
              <a:buChar char="•"/>
            </a:pPr>
            <a:r>
              <a:rPr lang="en-US" baseline="0" dirty="0" smtClean="0">
                <a:latin typeface="Helvetica" pitchFamily="34" charset="0"/>
              </a:rPr>
              <a:t>Stopping virus execution: If the antivirus software detects a virus signature or suspicious activity, such as the launch of an unknown macro, it stops the execution of the file and virus and notifies you that it has detected a virus. It also places the virus in a secure area on your hard drive so that it won’t spread to other files; this procedure is known as quarantining. Usually, the antivirus software then gives you the choice of deleting or repairing the infected file. Unfortunately, antivirus programs can’t always fix infected files to make them usable again. You should keep backup copies of critical files so that you can restore them in case a virus damages them irreparably.</a:t>
            </a:r>
          </a:p>
          <a:p>
            <a:pPr marL="628650" lvl="1" indent="-171450" eaLnBrk="1" hangingPunct="1">
              <a:buFont typeface="Arial" pitchFamily="34" charset="0"/>
              <a:buChar char="•"/>
            </a:pPr>
            <a:r>
              <a:rPr lang="en-US" baseline="0" dirty="0" smtClean="0">
                <a:latin typeface="Helvetica" pitchFamily="34" charset="0"/>
              </a:rPr>
              <a:t>Prevention of future infection: Most antivirus software will also attempt to prevent infection by inoculating key files on your computer. In inoculation, the antivirus software records key attributes about your computer files, such as file size and date created, and keeps these statistics in a safe place on your hard drive. When scanning for viruses, the antivirus software compares the attributes of the files with the attributes it previously recorded to help detect attempts by virus programs to modify your files.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788DFDB-7EF0-47A1-B13C-C81B71578C32}" type="slidenum">
              <a:rPr lang="en-US"/>
              <a:pPr/>
              <a:t>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t>Topics in this chapter include the following:</a:t>
            </a:r>
          </a:p>
          <a:p>
            <a:pPr marL="628650" lvl="1" indent="-171450" eaLnBrk="1" hangingPunct="1">
              <a:buFont typeface="Arial" pitchFamily="34" charset="0"/>
              <a:buChar char="•"/>
            </a:pPr>
            <a:r>
              <a:rPr lang="en-US" dirty="0" smtClean="0">
                <a:effectLst/>
              </a:rPr>
              <a:t>Cybercrime and </a:t>
            </a:r>
            <a:r>
              <a:rPr lang="en-US" dirty="0" smtClean="0">
                <a:effectLst/>
              </a:rPr>
              <a:t>Identity Theft</a:t>
            </a:r>
            <a:endParaRPr lang="en-US" dirty="0" smtClean="0">
              <a:effectLst/>
            </a:endParaRPr>
          </a:p>
          <a:p>
            <a:pPr marL="628650" lvl="1" indent="-171450" eaLnBrk="1" hangingPunct="1">
              <a:buFont typeface="Arial" pitchFamily="34" charset="0"/>
              <a:buChar char="•"/>
            </a:pPr>
            <a:r>
              <a:rPr lang="en-US" dirty="0" smtClean="0">
                <a:effectLst/>
              </a:rPr>
              <a:t>Protecting </a:t>
            </a:r>
            <a:r>
              <a:rPr lang="en-US" dirty="0" smtClean="0">
                <a:effectLst/>
              </a:rPr>
              <a:t>Yourself </a:t>
            </a:r>
            <a:r>
              <a:rPr lang="en-US" dirty="0" smtClean="0">
                <a:effectLst/>
              </a:rPr>
              <a:t>from </a:t>
            </a:r>
            <a:r>
              <a:rPr lang="en-US" dirty="0" smtClean="0">
                <a:effectLst/>
              </a:rPr>
              <a:t>Computer Viruses</a:t>
            </a:r>
            <a:endParaRPr lang="en-US" dirty="0" smtClean="0">
              <a:effectLst/>
            </a:endParaRPr>
          </a:p>
          <a:p>
            <a:pPr marL="628650" lvl="1" indent="-171450" eaLnBrk="1" hangingPunct="1">
              <a:buFont typeface="Arial" pitchFamily="34" charset="0"/>
              <a:buChar char="•"/>
            </a:pPr>
            <a:r>
              <a:rPr lang="en-US" dirty="0" smtClean="0">
                <a:effectLst/>
              </a:rPr>
              <a:t>Protecting </a:t>
            </a:r>
            <a:r>
              <a:rPr lang="en-US" dirty="0" smtClean="0">
                <a:effectLst/>
              </a:rPr>
              <a:t>Digital Assets </a:t>
            </a:r>
            <a:r>
              <a:rPr lang="en-US" dirty="0" smtClean="0">
                <a:effectLst/>
              </a:rPr>
              <a:t>from </a:t>
            </a:r>
            <a:r>
              <a:rPr lang="en-US" dirty="0" smtClean="0">
                <a:effectLst/>
              </a:rPr>
              <a:t>Hackers</a:t>
            </a:r>
            <a:endParaRPr lang="en-US" dirty="0" smtClean="0">
              <a:effectLst/>
            </a:endParaRPr>
          </a:p>
          <a:p>
            <a:pPr marL="628650" lvl="1" indent="-171450" eaLnBrk="1" hangingPunct="1">
              <a:buFont typeface="Arial" pitchFamily="34" charset="0"/>
              <a:buChar char="•"/>
            </a:pPr>
            <a:r>
              <a:rPr lang="en-US" dirty="0" smtClean="0">
                <a:effectLst/>
              </a:rPr>
              <a:t>Managing </a:t>
            </a:r>
            <a:r>
              <a:rPr lang="en-US" dirty="0" smtClean="0">
                <a:effectLst/>
              </a:rPr>
              <a:t>Online Annoyances</a:t>
            </a:r>
            <a:endParaRPr lang="en-US" dirty="0" smtClean="0">
              <a:effectLst/>
            </a:endParaRPr>
          </a:p>
          <a:p>
            <a:pPr marL="628650" lvl="1" indent="-171450" eaLnBrk="1" hangingPunct="1">
              <a:buFont typeface="Arial" pitchFamily="34" charset="0"/>
              <a:buChar char="•"/>
            </a:pPr>
            <a:r>
              <a:rPr lang="en-US" dirty="0" smtClean="0">
                <a:effectLst/>
              </a:rPr>
              <a:t>Keeping </a:t>
            </a:r>
            <a:r>
              <a:rPr lang="en-US" dirty="0" smtClean="0">
                <a:effectLst/>
              </a:rPr>
              <a:t>Your Data Safe</a:t>
            </a:r>
            <a:endParaRPr lang="en-US" dirty="0" smtClean="0">
              <a:effectLst/>
            </a:endParaRPr>
          </a:p>
          <a:p>
            <a:pPr marL="628650" lvl="1" indent="-171450" eaLnBrk="1" hangingPunct="1">
              <a:buFont typeface="Arial" pitchFamily="34" charset="0"/>
              <a:buChar char="•"/>
            </a:pPr>
            <a:r>
              <a:rPr lang="en-US" dirty="0" smtClean="0">
                <a:effectLst/>
              </a:rPr>
              <a:t>Protecting </a:t>
            </a:r>
            <a:r>
              <a:rPr lang="en-US" dirty="0" smtClean="0">
                <a:effectLst/>
              </a:rPr>
              <a:t>Your Physical Computing Assets</a:t>
            </a:r>
            <a:endParaRPr lang="en-US" dirty="0" smtClean="0">
              <a:effectLs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29</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baseline="0" dirty="0" smtClean="0">
                <a:latin typeface="Helvetica" pitchFamily="34" charset="0"/>
              </a:rPr>
              <a:t>Antivirus software catches known viruses effectively. However, new viruses are written all the time. To combat unknown viruses, modern antivirus programs search for suspicious virus-like activities as well as virus signatures.</a:t>
            </a:r>
          </a:p>
          <a:p>
            <a:pPr marL="171450" indent="-171450" eaLnBrk="1" hangingPunct="1">
              <a:buFont typeface="Arial" pitchFamily="34" charset="0"/>
              <a:buChar char="•"/>
            </a:pPr>
            <a:r>
              <a:rPr lang="en-US" baseline="0" dirty="0" smtClean="0">
                <a:latin typeface="Helvetica" pitchFamily="34" charset="0"/>
              </a:rPr>
              <a:t>To minimize your risk, you should keep your antivirus software up to date.</a:t>
            </a:r>
          </a:p>
          <a:p>
            <a:pPr marL="171450" lvl="0" indent="-171450" eaLnBrk="1" hangingPunct="1">
              <a:buFont typeface="Arial" pitchFamily="34" charset="0"/>
              <a:buChar char="•"/>
            </a:pPr>
            <a:endParaRPr lang="en-US" baseline="0" dirty="0" smtClean="0">
              <a:latin typeface="Helvetic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30</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baseline="0" dirty="0" smtClean="0">
                <a:latin typeface="Helvetica" pitchFamily="34" charset="0"/>
              </a:rPr>
              <a:t>Most new computers do come with antivirus software preinstalled. However, these are usually trial versions of the software that only provide updates to the software for a limited period of time, usually 90 or 180 days.</a:t>
            </a:r>
          </a:p>
          <a:p>
            <a:pPr marL="171450" indent="-171450" eaLnBrk="1" hangingPunct="1">
              <a:buFont typeface="Arial" pitchFamily="34" charset="0"/>
              <a:buChar char="•"/>
            </a:pPr>
            <a:r>
              <a:rPr lang="en-US" baseline="0" dirty="0" smtClean="0">
                <a:latin typeface="Helvetica" pitchFamily="34" charset="0"/>
              </a:rPr>
              <a:t>Most antivirus programs have an automatic update feature that downloads updates for virus signature files every time you go online. </a:t>
            </a:r>
          </a:p>
          <a:p>
            <a:pPr marL="171450" indent="-171450" eaLnBrk="1" hangingPunct="1">
              <a:buFont typeface="Arial" pitchFamily="34" charset="0"/>
              <a:buChar char="•"/>
            </a:pPr>
            <a:r>
              <a:rPr lang="en-US" baseline="0" dirty="0" smtClean="0">
                <a:latin typeface="Helvetica" pitchFamily="34" charset="0"/>
              </a:rPr>
              <a:t>Also, the antivirus software usually shows the status of your update subscription so that you can see how much time you have remaining until you need to buy another version of your software.</a:t>
            </a:r>
          </a:p>
          <a:p>
            <a:pPr marL="171450" indent="-171450" eaLnBrk="1" hangingPunct="1">
              <a:buFont typeface="Arial" pitchFamily="34" charset="0"/>
              <a:buChar char="•"/>
            </a:pPr>
            <a:r>
              <a:rPr lang="en-US" sz="1200" b="0" i="0" u="none" strike="noStrike" kern="1200" baseline="0" dirty="0" smtClean="0">
                <a:solidFill>
                  <a:schemeClr val="tx1"/>
                </a:solidFill>
                <a:latin typeface="+mn-lt"/>
                <a:ea typeface="+mn-ea"/>
                <a:cs typeface="+mn-cs"/>
              </a:rPr>
              <a:t>Antivirus </a:t>
            </a:r>
            <a:r>
              <a:rPr lang="en-US" sz="1200" b="0" i="0" u="none" strike="noStrike" kern="1200" baseline="0" dirty="0" smtClean="0">
                <a:solidFill>
                  <a:schemeClr val="tx1"/>
                </a:solidFill>
                <a:latin typeface="+mn-lt"/>
                <a:ea typeface="+mn-ea"/>
                <a:cs typeface="+mn-cs"/>
              </a:rPr>
              <a:t>software, such as Windows Defender, provides for automatic updates but also allows manual updates.</a:t>
            </a:r>
            <a:endParaRPr lang="en-US" baseline="0" dirty="0" smtClean="0">
              <a:latin typeface="Helvetic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31</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baseline="0" dirty="0" smtClean="0">
                <a:latin typeface="Helvetica" pitchFamily="34" charset="0"/>
              </a:rPr>
              <a:t>If you think your computer is infected with a virus, boot up your computer using the antivirus installation disc. This should prevent most virus programs from loading and will allow you to run the antivirus software directly from your disk drive. (Note: If you download your antivirus software from the Internet, copy it to a DVD in case you have problems in the future.) </a:t>
            </a:r>
          </a:p>
          <a:p>
            <a:pPr marL="171450" indent="-171450" eaLnBrk="1" hangingPunct="1">
              <a:buFont typeface="Arial" pitchFamily="34" charset="0"/>
              <a:buChar char="•"/>
            </a:pPr>
            <a:r>
              <a:rPr lang="en-US" baseline="0" dirty="0" smtClean="0">
                <a:latin typeface="Helvetica" pitchFamily="34" charset="0"/>
              </a:rPr>
              <a:t>If the software does detect viruses, you might want to research them further to determine whether your antivirus software will eradicate them completely or whether you’ll need to take additional manual steps to eliminate the viruses. </a:t>
            </a:r>
          </a:p>
          <a:p>
            <a:pPr marL="171450" indent="-171450" eaLnBrk="1" hangingPunct="1">
              <a:buFont typeface="Arial" pitchFamily="34" charset="0"/>
              <a:buChar char="•"/>
            </a:pPr>
            <a:r>
              <a:rPr lang="en-US" baseline="0" dirty="0" smtClean="0">
                <a:latin typeface="Helvetica" pitchFamily="34" charset="0"/>
              </a:rPr>
              <a:t>Most antivirus company websites, such as the Symantec site, contain archives of information on viruses and provide step-by-step solutions for removing them.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32</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baseline="0" dirty="0" smtClean="0">
                <a:latin typeface="Helvetica" pitchFamily="34" charset="0"/>
              </a:rPr>
              <a:t>Because smartphones and other mobile devices run operating systems and contain files, they are susceptible to infection by viruses. Cybercriminals are now hiding viruses in legitimate-looking apps for download to mobile devices. </a:t>
            </a:r>
          </a:p>
          <a:p>
            <a:pPr marL="171450" indent="-171450" eaLnBrk="1" hangingPunct="1">
              <a:buFont typeface="Arial" pitchFamily="34" charset="0"/>
              <a:buChar char="•"/>
            </a:pPr>
            <a:r>
              <a:rPr lang="en-US" baseline="0" dirty="0" smtClean="0">
                <a:latin typeface="Helvetica" pitchFamily="34" charset="0"/>
              </a:rPr>
              <a:t>Many antivirus software companies now offer antivirus software specifically designed for mobile devices, like Trend Micro’s Mobile Security for Android.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Many viruses exploit</a:t>
            </a:r>
            <a:r>
              <a:rPr lang="en-US" sz="1200" b="0" kern="1200" baseline="0" dirty="0" smtClean="0">
                <a:solidFill>
                  <a:schemeClr val="tx1"/>
                </a:solidFill>
                <a:effectLst/>
                <a:latin typeface="+mn-lt"/>
                <a:ea typeface="+mn-ea"/>
                <a:cs typeface="+mn-cs"/>
              </a:rPr>
              <a:t> weaknesses in operating systems. Malicious websites can be set up to attack your computer by downloading harmful software onto your computer.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According to research conducted by Google, this type of attack, known as a drive-by download, affects almost 1 in 1,000 web pages. </a:t>
            </a:r>
            <a:endParaRPr lang="en-US" sz="1200" b="0"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To combat these threats, make sure your OS is up to date and contains the latest security patches. You can update your Windows OS with an automatic update utility called </a:t>
            </a:r>
            <a:r>
              <a:rPr lang="en-US" sz="1200" b="0" i="0" kern="1200" dirty="0" smtClean="0">
                <a:solidFill>
                  <a:schemeClr val="tx1"/>
                </a:solidFill>
                <a:effectLst/>
                <a:latin typeface="+mn-lt"/>
                <a:ea typeface="+mn-ea"/>
                <a:cs typeface="+mn-cs"/>
              </a:rPr>
              <a:t>Windows Update</a:t>
            </a:r>
            <a:r>
              <a:rPr lang="en-US" sz="1200" b="0" kern="1200" dirty="0" smtClean="0">
                <a:solidFill>
                  <a:schemeClr val="tx1"/>
                </a:solidFill>
                <a:effectLst/>
                <a:latin typeface="+mn-lt"/>
                <a:ea typeface="+mn-ea"/>
                <a:cs typeface="+mn-cs"/>
              </a:rPr>
              <a:t>. When you enable automatic updates, your computer searches for updates on the Microsoft website every time it connects to the Internet. Mac OS X has a similar utility for gathering updates.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33</a:t>
            </a:fld>
            <a:endParaRPr lang="en-US" dirty="0"/>
          </a:p>
        </p:txBody>
      </p:sp>
    </p:spTree>
    <p:extLst>
      <p:ext uri="{BB962C8B-B14F-4D97-AF65-F5344CB8AC3E}">
        <p14:creationId xmlns:p14="http://schemas.microsoft.com/office/powerpoint/2010/main" val="2096325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The default option in Windows is to receive updates automatically. There are several</a:t>
            </a:r>
            <a:r>
              <a:rPr lang="en-US" sz="1200" b="0" kern="1200" baseline="0" dirty="0" smtClean="0">
                <a:solidFill>
                  <a:schemeClr val="tx1"/>
                </a:solidFill>
                <a:effectLst/>
                <a:latin typeface="+mn-lt"/>
                <a:ea typeface="+mn-ea"/>
                <a:cs typeface="+mn-cs"/>
              </a:rPr>
              <a:t> other options you can choose from in Windows.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The following are noteworthy:</a:t>
            </a:r>
          </a:p>
          <a:p>
            <a:pPr marL="628650" lvl="1" indent="-171450">
              <a:buFont typeface="Arial" pitchFamily="34" charset="0"/>
              <a:buChar char="•"/>
            </a:pPr>
            <a:r>
              <a:rPr lang="en-US" b="0" kern="1200" baseline="0" dirty="0" smtClean="0">
                <a:solidFill>
                  <a:schemeClr val="tx1"/>
                </a:solidFill>
                <a:effectLst/>
                <a:latin typeface="+mn-lt"/>
                <a:ea typeface="+mn-ea"/>
                <a:cs typeface="+mn-cs"/>
              </a:rPr>
              <a:t>Option 1: Install updates automatically. Selecting this option will automatically download and install updates at a time you have specified. We strongly recommend that you select this option.</a:t>
            </a:r>
          </a:p>
          <a:p>
            <a:pPr marL="628650" lvl="1" indent="-171450">
              <a:buFont typeface="Arial" pitchFamily="34" charset="0"/>
              <a:buChar char="•"/>
            </a:pPr>
            <a:r>
              <a:rPr lang="en-US" b="0" kern="1200" baseline="0" dirty="0" smtClean="0">
                <a:solidFill>
                  <a:schemeClr val="tx1"/>
                </a:solidFill>
                <a:effectLst/>
                <a:latin typeface="+mn-lt"/>
                <a:ea typeface="+mn-ea"/>
                <a:cs typeface="+mn-cs"/>
              </a:rPr>
              <a:t>Option 2: Check for updates but let me choose whether to download and install them. This is an appropriate choice only if you have low-bandwidth Internet access. Because downloads over dial-up can take a long time, you need to control when they will occur. But you need to be extra vigilant with this option because you might forget to install important updates.</a:t>
            </a:r>
          </a:p>
          <a:p>
            <a:pPr marL="628650" lvl="1" indent="-171450">
              <a:buFont typeface="Arial" pitchFamily="34" charset="0"/>
              <a:buChar char="•"/>
            </a:pPr>
            <a:r>
              <a:rPr lang="en-US" b="0" kern="1200" baseline="0" dirty="0" smtClean="0">
                <a:solidFill>
                  <a:schemeClr val="tx1"/>
                </a:solidFill>
                <a:effectLst/>
                <a:latin typeface="+mn-lt"/>
                <a:ea typeface="+mn-ea"/>
                <a:cs typeface="+mn-cs"/>
              </a:rPr>
              <a:t>Option 3: Give me recommended updates. This option ensures you receive recommended (optional) updates as well as critical (necessary) updates.</a:t>
            </a:r>
          </a:p>
          <a:p>
            <a:pPr marL="628650" lvl="1" indent="-171450">
              <a:buFont typeface="Arial" pitchFamily="34" charset="0"/>
              <a:buChar char="•"/>
            </a:pPr>
            <a:r>
              <a:rPr lang="en-US" b="0" kern="1200" baseline="0" dirty="0" smtClean="0">
                <a:solidFill>
                  <a:schemeClr val="tx1"/>
                </a:solidFill>
                <a:effectLst/>
                <a:latin typeface="+mn-lt"/>
                <a:ea typeface="+mn-ea"/>
                <a:cs typeface="+mn-cs"/>
              </a:rPr>
              <a:t>Option 4: Microsoft Update. This option ensures you receive updates for other Microsoft products besides Windows, such as Microsoft Office.</a:t>
            </a:r>
          </a:p>
          <a:p>
            <a:pPr marL="171450" lvl="0" indent="-171450">
              <a:buFont typeface="Arial" pitchFamily="34" charset="0"/>
              <a:buChar char="•"/>
            </a:pPr>
            <a:r>
              <a:rPr lang="en-US" b="0" kern="1200" baseline="0" dirty="0" smtClean="0">
                <a:solidFill>
                  <a:schemeClr val="tx1"/>
                </a:solidFill>
                <a:effectLst/>
                <a:latin typeface="+mn-lt"/>
                <a:ea typeface="+mn-ea"/>
                <a:cs typeface="+mn-cs"/>
              </a:rPr>
              <a:t>If you keep both your antivirus and OS software up to date, you’ll help prevent viruses from infecting your computer.</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34</a:t>
            </a:fld>
            <a:endParaRPr lang="en-US" dirty="0"/>
          </a:p>
        </p:txBody>
      </p:sp>
    </p:spTree>
    <p:extLst>
      <p:ext uri="{BB962C8B-B14F-4D97-AF65-F5344CB8AC3E}">
        <p14:creationId xmlns:p14="http://schemas.microsoft.com/office/powerpoint/2010/main" val="2096325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E9E3D17A-482E-48F6-B44E-C7BB40BDD465}" type="slidenum">
              <a:rPr lang="en-US" smtClean="0"/>
              <a:pPr/>
              <a:t>35</a:t>
            </a:fld>
            <a:endParaRPr lang="en-US" dirty="0"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Windows Update screen makes it easy for users to configure Windows to update itself.</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To </a:t>
            </a:r>
            <a:r>
              <a:rPr lang="en-US" sz="1200" b="0" i="0" u="none" strike="noStrike" kern="1200" baseline="0" dirty="0" smtClean="0">
                <a:solidFill>
                  <a:schemeClr val="tx1"/>
                </a:solidFill>
                <a:latin typeface="+mn-lt"/>
                <a:ea typeface="+mn-ea"/>
                <a:cs typeface="+mn-cs"/>
              </a:rPr>
              <a:t>enable automatic updates, access the Control Panel, select </a:t>
            </a:r>
            <a:r>
              <a:rPr lang="en-US" sz="1200" b="1" i="0" u="none" strike="noStrike" kern="1200" baseline="0" dirty="0" smtClean="0">
                <a:solidFill>
                  <a:schemeClr val="tx1"/>
                </a:solidFill>
                <a:latin typeface="+mn-lt"/>
                <a:ea typeface="+mn-ea"/>
                <a:cs typeface="+mn-cs"/>
              </a:rPr>
              <a:t>System and Security</a:t>
            </a:r>
            <a:r>
              <a:rPr lang="en-US" sz="1200" b="0" i="0" u="none" strike="noStrike" kern="1200" baseline="0" dirty="0" smtClean="0">
                <a:solidFill>
                  <a:schemeClr val="tx1"/>
                </a:solidFill>
                <a:latin typeface="+mn-lt"/>
                <a:ea typeface="+mn-ea"/>
                <a:cs typeface="+mn-cs"/>
              </a:rPr>
              <a:t>, click the </a:t>
            </a:r>
            <a:r>
              <a:rPr lang="en-US" sz="1200" b="1" i="0" u="none" strike="noStrike" kern="1200" baseline="0" dirty="0" smtClean="0">
                <a:solidFill>
                  <a:schemeClr val="tx1"/>
                </a:solidFill>
                <a:latin typeface="+mn-lt"/>
                <a:ea typeface="+mn-ea"/>
                <a:cs typeface="+mn-cs"/>
              </a:rPr>
              <a:t>Windows Update </a:t>
            </a:r>
            <a:r>
              <a:rPr lang="en-US" sz="1200" b="0" i="0" u="none" strike="noStrike" kern="1200" baseline="0" dirty="0" smtClean="0">
                <a:solidFill>
                  <a:schemeClr val="tx1"/>
                </a:solidFill>
                <a:latin typeface="+mn-lt"/>
                <a:ea typeface="+mn-ea"/>
                <a:cs typeface="+mn-cs"/>
              </a:rPr>
              <a:t>link, and then click the </a:t>
            </a:r>
            <a:r>
              <a:rPr lang="en-US" sz="1200" b="1" i="0" u="none" strike="noStrike" kern="1200" baseline="0" dirty="0" smtClean="0">
                <a:solidFill>
                  <a:schemeClr val="tx1"/>
                </a:solidFill>
                <a:latin typeface="+mn-lt"/>
                <a:ea typeface="+mn-ea"/>
                <a:cs typeface="+mn-cs"/>
              </a:rPr>
              <a:t>Change Settings </a:t>
            </a:r>
            <a:r>
              <a:rPr lang="en-US" sz="1200" b="0" i="0" u="none" strike="noStrike" kern="1200" baseline="0" dirty="0" smtClean="0">
                <a:solidFill>
                  <a:schemeClr val="tx1"/>
                </a:solidFill>
                <a:latin typeface="+mn-lt"/>
                <a:ea typeface="+mn-ea"/>
                <a:cs typeface="+mn-cs"/>
              </a:rPr>
              <a:t>link.</a:t>
            </a:r>
            <a:endParaRPr lang="en-US" i="0" baseline="0" dirty="0" smtClean="0">
              <a:latin typeface="Helvetic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Although there’s a great deal of disagreement as to what a hacker actually is, especially among hackers themselves, a </a:t>
            </a:r>
            <a:r>
              <a:rPr lang="en-US" sz="1200" b="0" i="0" u="none" strike="noStrike" kern="1200" dirty="0" smtClean="0">
                <a:solidFill>
                  <a:schemeClr val="tx1"/>
                </a:solidFill>
                <a:effectLst/>
                <a:latin typeface="+mn-lt"/>
                <a:ea typeface="+mn-ea"/>
                <a:cs typeface="+mn-cs"/>
              </a:rPr>
              <a:t>hacker</a:t>
            </a:r>
            <a:r>
              <a:rPr lang="en-US" sz="1200" kern="1200" dirty="0" smtClean="0">
                <a:solidFill>
                  <a:schemeClr val="tx1"/>
                </a:solidFill>
                <a:effectLst/>
                <a:latin typeface="+mn-lt"/>
                <a:ea typeface="+mn-ea"/>
                <a:cs typeface="+mn-cs"/>
              </a:rPr>
              <a:t> is most commonly defined as anyone who unlawfully breaks into a computer system—either an individual computer or a network.</a:t>
            </a:r>
          </a:p>
          <a:p>
            <a:pPr marL="171450" indent="-171450">
              <a:buFont typeface="Arial" pitchFamily="34" charset="0"/>
              <a:buChar char="•"/>
            </a:pPr>
            <a:r>
              <a:rPr lang="en-US" sz="1200" kern="1200" dirty="0" smtClean="0">
                <a:solidFill>
                  <a:schemeClr val="tx1"/>
                </a:solidFill>
                <a:effectLst/>
                <a:latin typeface="+mn-lt"/>
                <a:ea typeface="+mn-ea"/>
                <a:cs typeface="+mn-cs"/>
              </a:rPr>
              <a:t>Some hackers</a:t>
            </a:r>
            <a:r>
              <a:rPr lang="en-US" sz="1200" kern="1200" baseline="0" dirty="0" smtClean="0">
                <a:solidFill>
                  <a:schemeClr val="tx1"/>
                </a:solidFill>
                <a:effectLst/>
                <a:latin typeface="+mn-lt"/>
                <a:ea typeface="+mn-ea"/>
                <a:cs typeface="+mn-cs"/>
              </a:rPr>
              <a:t> are offended by being labeled as criminals and therefore attempt to classify different types of hackers, as follows:</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White-hat hackers (or ethical hackers) break in to systems for nonmalicious reasons such as to test system security vulnerabilities or to expose undisclosed weaknesses. They believe in making security vulnerabilities known either to the company that owns the system or software or to the general public, often to embarrass a company into fixing a problem.</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Black-hat hackers break into systems to destroy information or for illegal gain. The terms white hat and black hat are references to old Western movies in which the heroes wore white hats and outlaws wore black hats.</a:t>
            </a:r>
          </a:p>
          <a:p>
            <a:pPr marL="628650" lvl="1" indent="-171450">
              <a:buFont typeface="Arial" pitchFamily="34" charset="0"/>
              <a:buChar char="•"/>
            </a:pPr>
            <a:r>
              <a:rPr lang="en-US" sz="1200" kern="1200" baseline="0" dirty="0" smtClean="0">
                <a:solidFill>
                  <a:schemeClr val="tx1"/>
                </a:solidFill>
                <a:effectLst/>
                <a:latin typeface="+mn-lt"/>
                <a:ea typeface="+mn-ea"/>
                <a:cs typeface="+mn-cs"/>
              </a:rPr>
              <a:t>Grey-hat hackers are a bit of a cross between black and white—they often illegally break into systems merely to flaunt their expertise to the administrator of the system they penetrated or to attempt to sell their services in repairing security breaches.</a:t>
            </a:r>
          </a:p>
          <a:p>
            <a:pPr marL="171450" lvl="0" indent="-171450">
              <a:buFont typeface="Arial" pitchFamily="34" charset="0"/>
              <a:buChar char="•"/>
            </a:pPr>
            <a:r>
              <a:rPr lang="en-US" sz="1200" kern="1200" baseline="0" dirty="0" smtClean="0">
                <a:solidFill>
                  <a:schemeClr val="tx1"/>
                </a:solidFill>
                <a:effectLst/>
                <a:latin typeface="+mn-lt"/>
                <a:ea typeface="+mn-ea"/>
                <a:cs typeface="+mn-cs"/>
              </a:rPr>
              <a:t>Regardless of the hackers’ opinions, the laws in the United States and in many other countries consider any unauthorized access to computer systems a crime.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36</a:t>
            </a:fld>
            <a:endParaRPr lang="en-US" dirty="0"/>
          </a:p>
        </p:txBody>
      </p:sp>
    </p:spTree>
    <p:extLst>
      <p:ext uri="{BB962C8B-B14F-4D97-AF65-F5344CB8AC3E}">
        <p14:creationId xmlns:p14="http://schemas.microsoft.com/office/powerpoint/2010/main" val="3571851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Hackers </a:t>
            </a:r>
            <a:r>
              <a:rPr lang="en-US" sz="1200" b="0" i="0" u="none" strike="noStrike" kern="1200" baseline="0" dirty="0" smtClean="0">
                <a:solidFill>
                  <a:schemeClr val="tx1"/>
                </a:solidFill>
                <a:latin typeface="+mn-lt"/>
                <a:ea typeface="+mn-ea"/>
                <a:cs typeface="+mn-cs"/>
              </a:rPr>
              <a:t>can find lots of personal information about you on the Internet.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37</a:t>
            </a:fld>
            <a:endParaRPr lang="en-US" dirty="0"/>
          </a:p>
        </p:txBody>
      </p:sp>
    </p:spTree>
    <p:extLst>
      <p:ext uri="{BB962C8B-B14F-4D97-AF65-F5344CB8AC3E}">
        <p14:creationId xmlns:p14="http://schemas.microsoft.com/office/powerpoint/2010/main" val="35718512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Hackers often try to break into computers or websites that contain credit card information. If you perform financial transactions</a:t>
            </a:r>
            <a:r>
              <a:rPr lang="en-US" sz="1200" b="0" kern="1200" baseline="0" dirty="0" smtClean="0">
                <a:solidFill>
                  <a:schemeClr val="tx1"/>
                </a:solidFill>
                <a:effectLst/>
                <a:latin typeface="+mn-lt"/>
                <a:ea typeface="+mn-ea"/>
                <a:cs typeface="+mn-cs"/>
              </a:rPr>
              <a:t> online, such as banking or buying goods and services, you probably do so using a credit or debit card. Credit card and bank account information can thus reside on your hard drive or an online business’s hard drive and could be detectable by a hacker. </a:t>
            </a:r>
          </a:p>
          <a:p>
            <a:pPr marL="171450" indent="-171450">
              <a:buFont typeface="Arial" pitchFamily="34" charset="0"/>
              <a:buChar char="•"/>
            </a:pPr>
            <a:r>
              <a:rPr lang="en-US" sz="1200" b="0" kern="1200" dirty="0" smtClean="0">
                <a:solidFill>
                  <a:schemeClr val="tx1"/>
                </a:solidFill>
                <a:effectLst/>
                <a:latin typeface="+mn-lt"/>
                <a:ea typeface="+mn-ea"/>
                <a:cs typeface="+mn-cs"/>
              </a:rPr>
              <a:t>Aside from your home computer, you have personal data stored on various websites. For example, many sites</a:t>
            </a:r>
            <a:r>
              <a:rPr lang="en-US" sz="1200" b="0" kern="1200" baseline="0" dirty="0" smtClean="0">
                <a:solidFill>
                  <a:schemeClr val="tx1"/>
                </a:solidFill>
                <a:effectLst/>
                <a:latin typeface="+mn-lt"/>
                <a:ea typeface="+mn-ea"/>
                <a:cs typeface="+mn-cs"/>
              </a:rPr>
              <a:t> require that you provide a login ID and password to gain access. </a:t>
            </a:r>
            <a:r>
              <a:rPr lang="en-US" sz="1200" b="0" kern="1200" dirty="0" smtClean="0">
                <a:solidFill>
                  <a:schemeClr val="tx1"/>
                </a:solidFill>
                <a:effectLst/>
                <a:latin typeface="+mn-lt"/>
                <a:ea typeface="+mn-ea"/>
                <a:cs typeface="+mn-cs"/>
              </a:rPr>
              <a:t>Even if this data is not stored on your computer, a hacker might be able to capture it when you’re online by using a packet analyzer (sniffer) or a keylogger (a program that captures all keystrokes made on a computer).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38</a:t>
            </a:fld>
            <a:endParaRPr lang="en-US" dirty="0"/>
          </a:p>
        </p:txBody>
      </p:sp>
    </p:spTree>
    <p:extLst>
      <p:ext uri="{BB962C8B-B14F-4D97-AF65-F5344CB8AC3E}">
        <p14:creationId xmlns:p14="http://schemas.microsoft.com/office/powerpoint/2010/main" val="237826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The media is full of stories about malicious computer programs damaging computers, criminals stealing people’s identities online, and attacks on corporate websites that have brought major corporations to a standstill. These are examples of </a:t>
            </a:r>
            <a:r>
              <a:rPr lang="en-US" sz="1200" b="0" i="0" u="none" strike="noStrike" kern="1200" dirty="0" smtClean="0">
                <a:solidFill>
                  <a:schemeClr val="tx1"/>
                </a:solidFill>
                <a:effectLst/>
                <a:latin typeface="+mn-lt"/>
                <a:ea typeface="+mn-ea"/>
                <a:cs typeface="+mn-cs"/>
              </a:rPr>
              <a:t>cybercrime.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Cybercrime</a:t>
            </a:r>
            <a:r>
              <a:rPr lang="en-US" sz="1200" b="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is any criminal action perpetrated primarily through the use of a computer. The existence of cybercrime means that computer users must take precautions to protect themselves.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Cybercriminals</a:t>
            </a:r>
            <a:r>
              <a:rPr lang="en-US" sz="1200" b="0" kern="1200" dirty="0" smtClean="0">
                <a:solidFill>
                  <a:schemeClr val="tx1"/>
                </a:solidFill>
                <a:effectLst/>
                <a:latin typeface="+mn-lt"/>
                <a:ea typeface="+mn-ea"/>
                <a:cs typeface="+mn-cs"/>
              </a:rPr>
              <a:t> are individuals who use computers, networks, and the Internet to perpetrate crime. Anyone with a computer and the wherewithal to arm himself or herself with the appropriate knowledge can be a cybercriminal.</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val="298891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Data travels through the</a:t>
            </a:r>
            <a:r>
              <a:rPr lang="en-US" sz="1200" b="0" kern="1200" baseline="0" dirty="0" smtClean="0">
                <a:solidFill>
                  <a:schemeClr val="tx1"/>
                </a:solidFill>
                <a:effectLst/>
                <a:latin typeface="+mn-lt"/>
                <a:ea typeface="+mn-ea"/>
                <a:cs typeface="+mn-cs"/>
              </a:rPr>
              <a:t> Internet in small pieces called packets. The packets are identified with an IP address, in part to help identify the computer to which they are being sent. Once the packets reach their destination, they’re reassembled into cohesive messages.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A packet analyzer (sniffer) is a program deployed by hackers that looks at (or sniffs) each packet as it travels on the Internet—not just those addressed to a particular computer, but all packets coming across a particular network.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For example, a hacker might sit in a coffee shop and run a packet sniffer to capture sensitive data (such as debit or credit card numbers) from patrons using the coffee shop’s free wireless network. Wireless networks such as these can be particularly vulnerable to this type of exploitation if encryption of data isn’t enabled when the networks are set up.</a:t>
            </a:r>
          </a:p>
          <a:p>
            <a:pPr marL="171450" indent="-171450">
              <a:buFont typeface="Arial" pitchFamily="34" charset="0"/>
              <a:buChar char="•"/>
            </a:pPr>
            <a:r>
              <a:rPr lang="en-US" sz="1200" b="0" kern="1200" dirty="0" smtClean="0">
                <a:solidFill>
                  <a:schemeClr val="tx1"/>
                </a:solidFill>
                <a:effectLst/>
                <a:latin typeface="+mn-lt"/>
                <a:ea typeface="+mn-ea"/>
                <a:cs typeface="+mn-cs"/>
              </a:rPr>
              <a:t>Once a hacker</a:t>
            </a:r>
            <a:r>
              <a:rPr lang="en-US" sz="1200" b="0" kern="1200" baseline="0" dirty="0" smtClean="0">
                <a:solidFill>
                  <a:schemeClr val="tx1"/>
                </a:solidFill>
                <a:effectLst/>
                <a:latin typeface="+mn-lt"/>
                <a:ea typeface="+mn-ea"/>
                <a:cs typeface="+mn-cs"/>
              </a:rPr>
              <a:t> has your debit or credit card information, he or she can use it to purchase items illegally or can sell the number to someone who will. If a hacker steals the login ID and password to an account where you have your bank card information stored (e.g., eBay or Amazon), he or she can also use your account to buy items and have them shipped to himself or herself instead of to you.</a:t>
            </a:r>
          </a:p>
          <a:p>
            <a:pPr marL="171450" indent="-171450">
              <a:buFont typeface="Arial" pitchFamily="34" charset="0"/>
              <a:buChar char="•"/>
            </a:pPr>
            <a:r>
              <a:rPr lang="en-US" sz="1200" b="0" kern="1200" baseline="0" dirty="0" smtClean="0">
                <a:solidFill>
                  <a:schemeClr val="tx1"/>
                </a:solidFill>
                <a:effectLst/>
                <a:latin typeface="+mn-lt"/>
                <a:ea typeface="+mn-ea"/>
                <a:cs typeface="+mn-cs"/>
              </a:rPr>
              <a:t>If hackers can gather enough information in conjunction with your credit card information, they might be able to commit identity theft.</a:t>
            </a:r>
          </a:p>
          <a:p>
            <a:pPr marL="171450" indent="-171450">
              <a:buFont typeface="Arial" pitchFamily="34" charset="0"/>
              <a:buChar char="•"/>
            </a:pPr>
            <a:r>
              <a:rPr lang="en-US" sz="1200" b="0" kern="1200" baseline="0" dirty="0" smtClean="0">
                <a:solidFill>
                  <a:schemeClr val="tx1"/>
                </a:solidFill>
                <a:effectLst/>
                <a:latin typeface="+mn-lt"/>
                <a:ea typeface="+mn-ea"/>
                <a:cs typeface="+mn-cs"/>
              </a:rPr>
              <a:t>Although this sounds scary, you can easily protect yourself from packet sniffing by installing a firewall and using data encryption on a wireless network.</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39</a:t>
            </a:fld>
            <a:endParaRPr lang="en-US" dirty="0"/>
          </a:p>
        </p:txBody>
      </p:sp>
    </p:spTree>
    <p:extLst>
      <p:ext uri="{BB962C8B-B14F-4D97-AF65-F5344CB8AC3E}">
        <p14:creationId xmlns:p14="http://schemas.microsoft.com/office/powerpoint/2010/main" val="2378260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Hackers often use individuals’ computers as a staging area for mischief. To commit widespread computer attacks, for example, hackers need to control many computers at the same time. </a:t>
            </a:r>
          </a:p>
          <a:p>
            <a:pPr marL="171450" indent="-171450">
              <a:buFont typeface="Arial" pitchFamily="34" charset="0"/>
              <a:buChar char="•"/>
            </a:pPr>
            <a:r>
              <a:rPr lang="en-US" sz="1200" b="0" kern="1200" dirty="0" smtClean="0">
                <a:solidFill>
                  <a:schemeClr val="tx1"/>
                </a:solidFill>
                <a:effectLst/>
                <a:latin typeface="+mn-lt"/>
                <a:ea typeface="+mn-ea"/>
                <a:cs typeface="+mn-cs"/>
              </a:rPr>
              <a:t>To this end, hackers often use Trojan horses to install other programs on computers. A </a:t>
            </a:r>
            <a:r>
              <a:rPr lang="en-US" sz="1200" b="0" i="0" u="none" strike="noStrike" kern="1200" dirty="0" smtClean="0">
                <a:solidFill>
                  <a:schemeClr val="tx1"/>
                </a:solidFill>
                <a:effectLst/>
                <a:latin typeface="+mn-lt"/>
                <a:ea typeface="+mn-ea"/>
                <a:cs typeface="+mn-cs"/>
              </a:rPr>
              <a:t>Trojan horse</a:t>
            </a:r>
            <a:r>
              <a:rPr lang="en-US" sz="1200" b="0" kern="1200" dirty="0" smtClean="0">
                <a:solidFill>
                  <a:schemeClr val="tx1"/>
                </a:solidFill>
                <a:effectLst/>
                <a:latin typeface="+mn-lt"/>
                <a:ea typeface="+mn-ea"/>
                <a:cs typeface="+mn-cs"/>
              </a:rPr>
              <a:t> is a program that appears to be something useful or desirable, like a game or a screen saver, but while it runs does something malicious in the background without your knowledge. </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Often, the malicious activity perpetrated by a Trojan horse program is the installation of a </a:t>
            </a:r>
            <a:r>
              <a:rPr lang="en-US" sz="1200" b="0" i="0" u="none" strike="noStrike" kern="1200" dirty="0" smtClean="0">
                <a:solidFill>
                  <a:schemeClr val="tx1"/>
                </a:solidFill>
                <a:effectLst/>
                <a:latin typeface="+mn-lt"/>
                <a:ea typeface="+mn-ea"/>
                <a:cs typeface="+mn-cs"/>
              </a:rPr>
              <a:t>backdoor program</a:t>
            </a:r>
            <a:r>
              <a:rPr lang="en-US" sz="1200" b="0" kern="1200" dirty="0" smtClean="0">
                <a:solidFill>
                  <a:schemeClr val="tx1"/>
                </a:solidFill>
                <a:effectLst/>
                <a:latin typeface="+mn-lt"/>
                <a:ea typeface="+mn-ea"/>
                <a:cs typeface="+mn-cs"/>
              </a:rPr>
              <a:t> or a rootkit. </a:t>
            </a:r>
            <a:r>
              <a:rPr lang="en-US" sz="1200" b="0" i="0" u="none" strike="noStrike" kern="1200" dirty="0" smtClean="0">
                <a:solidFill>
                  <a:schemeClr val="tx1"/>
                </a:solidFill>
                <a:effectLst/>
                <a:latin typeface="+mn-lt"/>
                <a:ea typeface="+mn-ea"/>
                <a:cs typeface="+mn-cs"/>
              </a:rPr>
              <a:t>Backdoor programs</a:t>
            </a:r>
            <a:r>
              <a:rPr lang="en-US" sz="1200" b="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rootkits</a:t>
            </a:r>
            <a:r>
              <a:rPr lang="en-US" sz="1200" b="0" kern="1200" dirty="0" smtClean="0">
                <a:solidFill>
                  <a:schemeClr val="tx1"/>
                </a:solidFill>
                <a:effectLst/>
                <a:latin typeface="+mn-lt"/>
                <a:ea typeface="+mn-ea"/>
                <a:cs typeface="+mn-cs"/>
              </a:rPr>
              <a:t> are programs (or sets of programs) that allow hackers to gain access to your computer and take almost complete control of it without your knowledge.  </a:t>
            </a:r>
          </a:p>
          <a:p>
            <a:pPr marL="171450" indent="-171450">
              <a:buFont typeface="Arial" pitchFamily="34" charset="0"/>
              <a:buChar char="•"/>
            </a:pPr>
            <a:r>
              <a:rPr lang="en-US" sz="1200" b="0" kern="1200" dirty="0" smtClean="0">
                <a:solidFill>
                  <a:schemeClr val="tx1"/>
                </a:solidFill>
                <a:effectLst/>
                <a:latin typeface="+mn-lt"/>
                <a:ea typeface="+mn-ea"/>
                <a:cs typeface="+mn-cs"/>
              </a:rPr>
              <a:t>Using a backdoor program, hackers can access and delete all the files on your computer, send e-mail, run programs, and do just about anything else you can do with your computer. A computer that a hacker controls in this manner is referred to as a </a:t>
            </a:r>
            <a:r>
              <a:rPr lang="en-US" sz="1200" b="0" i="0" u="none" strike="noStrike" kern="1200" dirty="0" smtClean="0">
                <a:solidFill>
                  <a:schemeClr val="tx1"/>
                </a:solidFill>
                <a:effectLst/>
                <a:latin typeface="+mn-lt"/>
                <a:ea typeface="+mn-ea"/>
                <a:cs typeface="+mn-cs"/>
              </a:rPr>
              <a:t>zombie</a:t>
            </a:r>
            <a:r>
              <a:rPr lang="en-US" sz="1200" b="0" kern="1200" dirty="0" smtClean="0">
                <a:solidFill>
                  <a:schemeClr val="tx1"/>
                </a:solidFill>
                <a:effectLst/>
                <a:latin typeface="+mn-lt"/>
                <a:ea typeface="+mn-ea"/>
                <a:cs typeface="+mn-cs"/>
              </a:rPr>
              <a:t>. Zombies are often used to launch denial-of-service attacks on other computers.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40</a:t>
            </a:fld>
            <a:endParaRPr lang="en-US" dirty="0"/>
          </a:p>
        </p:txBody>
      </p:sp>
    </p:spTree>
    <p:extLst>
      <p:ext uri="{BB962C8B-B14F-4D97-AF65-F5344CB8AC3E}">
        <p14:creationId xmlns:p14="http://schemas.microsoft.com/office/powerpoint/2010/main" val="2363270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In a </a:t>
            </a:r>
            <a:r>
              <a:rPr lang="en-US" sz="1200" b="0" i="0" u="none" strike="noStrike" kern="1200" dirty="0" smtClean="0">
                <a:solidFill>
                  <a:schemeClr val="tx1"/>
                </a:solidFill>
                <a:effectLst/>
                <a:latin typeface="+mn-lt"/>
                <a:ea typeface="+mn-ea"/>
                <a:cs typeface="+mn-cs"/>
              </a:rPr>
              <a:t>denial-of-service (</a:t>
            </a:r>
            <a:r>
              <a:rPr lang="en-US" sz="1200" b="0" i="0" u="none" strike="noStrike" kern="1200" dirty="0" err="1" smtClean="0">
                <a:solidFill>
                  <a:schemeClr val="tx1"/>
                </a:solidFill>
                <a:effectLst/>
                <a:latin typeface="+mn-lt"/>
                <a:ea typeface="+mn-ea"/>
                <a:cs typeface="+mn-cs"/>
              </a:rPr>
              <a:t>DoS</a:t>
            </a:r>
            <a:r>
              <a:rPr lang="en-US" sz="1200" b="0" i="0" u="none" strike="noStrike" kern="1200" dirty="0" smtClean="0">
                <a:solidFill>
                  <a:schemeClr val="tx1"/>
                </a:solidFill>
                <a:effectLst/>
                <a:latin typeface="+mn-lt"/>
                <a:ea typeface="+mn-ea"/>
                <a:cs typeface="+mn-cs"/>
              </a:rPr>
              <a:t>) attack</a:t>
            </a:r>
            <a:r>
              <a:rPr lang="en-US" sz="1200" b="0" kern="1200" dirty="0" smtClean="0">
                <a:solidFill>
                  <a:schemeClr val="tx1"/>
                </a:solidFill>
                <a:effectLst/>
                <a:latin typeface="+mn-lt"/>
                <a:ea typeface="+mn-ea"/>
                <a:cs typeface="+mn-cs"/>
              </a:rPr>
              <a:t>, legitimate users are denied access to a computer system because a hacker is repeatedly making requests of that computer system through a computer he or she has taken over as a zombie. A computer can handle only a certain number of requests for information at one time. When it is flooded with requests in a </a:t>
            </a:r>
            <a:r>
              <a:rPr lang="en-US" sz="1200" b="0" kern="1200" dirty="0" err="1" smtClean="0">
                <a:solidFill>
                  <a:schemeClr val="tx1"/>
                </a:solidFill>
                <a:effectLst/>
                <a:latin typeface="+mn-lt"/>
                <a:ea typeface="+mn-ea"/>
                <a:cs typeface="+mn-cs"/>
              </a:rPr>
              <a:t>DoS</a:t>
            </a:r>
            <a:r>
              <a:rPr lang="en-US" sz="1200" b="0" kern="1200" dirty="0" smtClean="0">
                <a:solidFill>
                  <a:schemeClr val="tx1"/>
                </a:solidFill>
                <a:effectLst/>
                <a:latin typeface="+mn-lt"/>
                <a:ea typeface="+mn-ea"/>
                <a:cs typeface="+mn-cs"/>
              </a:rPr>
              <a:t> attack, it shuts down and refuses to answer any requests for information, even if the requests are from a legitimate user. Thus, the computer is so busy responding to the bogus requests for information that authorized users can’t gain access.</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Launching a </a:t>
            </a:r>
            <a:r>
              <a:rPr lang="en-US" sz="1200" b="0" kern="1200" dirty="0" err="1" smtClean="0">
                <a:solidFill>
                  <a:schemeClr val="tx1"/>
                </a:solidFill>
                <a:effectLst/>
                <a:latin typeface="+mn-lt"/>
                <a:ea typeface="+mn-ea"/>
                <a:cs typeface="+mn-cs"/>
              </a:rPr>
              <a:t>DoS</a:t>
            </a:r>
            <a:r>
              <a:rPr lang="en-US" sz="1200" b="0" kern="1200" dirty="0" smtClean="0">
                <a:solidFill>
                  <a:schemeClr val="tx1"/>
                </a:solidFill>
                <a:effectLst/>
                <a:latin typeface="+mn-lt"/>
                <a:ea typeface="+mn-ea"/>
                <a:cs typeface="+mn-cs"/>
              </a:rPr>
              <a:t> attack</a:t>
            </a:r>
            <a:r>
              <a:rPr lang="en-US" sz="1200" b="0" kern="1200" baseline="0" dirty="0" smtClean="0">
                <a:solidFill>
                  <a:schemeClr val="tx1"/>
                </a:solidFill>
                <a:effectLst/>
                <a:latin typeface="+mn-lt"/>
                <a:ea typeface="+mn-ea"/>
                <a:cs typeface="+mn-cs"/>
              </a:rPr>
              <a:t> on a computer system from a single computer system from a single user is easy to trace. </a:t>
            </a:r>
            <a:r>
              <a:rPr lang="en-US" sz="1200" b="0" kern="1200" dirty="0" smtClean="0">
                <a:solidFill>
                  <a:schemeClr val="tx1"/>
                </a:solidFill>
                <a:effectLst/>
                <a:latin typeface="+mn-lt"/>
                <a:ea typeface="+mn-ea"/>
                <a:cs typeface="+mn-cs"/>
              </a:rPr>
              <a:t>Therefore, most savvy hackers use a </a:t>
            </a:r>
            <a:r>
              <a:rPr lang="en-US" sz="1200" b="0" i="0" u="none" strike="noStrike" kern="1200" dirty="0" smtClean="0">
                <a:solidFill>
                  <a:schemeClr val="tx1"/>
                </a:solidFill>
                <a:effectLst/>
                <a:latin typeface="+mn-lt"/>
                <a:ea typeface="+mn-ea"/>
                <a:cs typeface="+mn-cs"/>
              </a:rPr>
              <a:t>distributed denial-of-service (</a:t>
            </a:r>
            <a:r>
              <a:rPr lang="en-US" sz="1200" b="0" i="0" u="none" strike="noStrike" kern="1200" dirty="0" err="1" smtClean="0">
                <a:solidFill>
                  <a:schemeClr val="tx1"/>
                </a:solidFill>
                <a:effectLst/>
                <a:latin typeface="+mn-lt"/>
                <a:ea typeface="+mn-ea"/>
                <a:cs typeface="+mn-cs"/>
              </a:rPr>
              <a:t>DDoS</a:t>
            </a:r>
            <a:r>
              <a:rPr lang="en-US" sz="1200" b="0" i="0" u="none" strike="noStrike" kern="1200" dirty="0" smtClean="0">
                <a:solidFill>
                  <a:schemeClr val="tx1"/>
                </a:solidFill>
                <a:effectLst/>
                <a:latin typeface="+mn-lt"/>
                <a:ea typeface="+mn-ea"/>
                <a:cs typeface="+mn-cs"/>
              </a:rPr>
              <a:t>) attack</a:t>
            </a:r>
            <a:r>
              <a:rPr lang="en-US" sz="1200" b="0" kern="1200" dirty="0" smtClean="0">
                <a:solidFill>
                  <a:schemeClr val="tx1"/>
                </a:solidFill>
                <a:effectLst/>
                <a:latin typeface="+mn-lt"/>
                <a:ea typeface="+mn-ea"/>
                <a:cs typeface="+mn-cs"/>
              </a:rPr>
              <a:t>, which launches </a:t>
            </a:r>
            <a:r>
              <a:rPr lang="en-US" sz="1200" b="0" kern="1200" dirty="0" err="1" smtClean="0">
                <a:solidFill>
                  <a:schemeClr val="tx1"/>
                </a:solidFill>
                <a:effectLst/>
                <a:latin typeface="+mn-lt"/>
                <a:ea typeface="+mn-ea"/>
                <a:cs typeface="+mn-cs"/>
              </a:rPr>
              <a:t>DoS</a:t>
            </a:r>
            <a:r>
              <a:rPr lang="en-US" sz="1200" b="0" kern="1200" dirty="0" smtClean="0">
                <a:solidFill>
                  <a:schemeClr val="tx1"/>
                </a:solidFill>
                <a:effectLst/>
                <a:latin typeface="+mn-lt"/>
                <a:ea typeface="+mn-ea"/>
                <a:cs typeface="+mn-cs"/>
              </a:rPr>
              <a:t> attacks from more than one zombie (sometimes thousands of zombies) at the same time. </a:t>
            </a:r>
            <a:r>
              <a:rPr lang="en-US" sz="1200" b="0" kern="1200" dirty="0" smtClean="0">
                <a:solidFill>
                  <a:schemeClr val="tx1"/>
                </a:solidFill>
                <a:effectLst/>
                <a:latin typeface="+mn-lt"/>
                <a:ea typeface="+mn-ea"/>
                <a:cs typeface="+mn-cs"/>
              </a:rPr>
              <a:t>A </a:t>
            </a:r>
            <a:r>
              <a:rPr lang="en-US" sz="1200" b="0" kern="1200" dirty="0" smtClean="0">
                <a:solidFill>
                  <a:schemeClr val="tx1"/>
                </a:solidFill>
                <a:effectLst/>
                <a:latin typeface="+mn-lt"/>
                <a:ea typeface="+mn-ea"/>
                <a:cs typeface="+mn-cs"/>
              </a:rPr>
              <a:t>hacker creates many zombies and coordinates them so that they begin sending bogus requests to the same computer at the same time.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41</a:t>
            </a:fld>
            <a:endParaRPr lang="en-US" dirty="0"/>
          </a:p>
        </p:txBody>
      </p:sp>
    </p:spTree>
    <p:extLst>
      <p:ext uri="{BB962C8B-B14F-4D97-AF65-F5344CB8AC3E}">
        <p14:creationId xmlns:p14="http://schemas.microsoft.com/office/powerpoint/2010/main" val="4272272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Administrators of the victim</a:t>
            </a:r>
            <a:r>
              <a:rPr lang="en-US" sz="1200" b="0" kern="1200" baseline="0" dirty="0" smtClean="0">
                <a:solidFill>
                  <a:schemeClr val="tx1"/>
                </a:solidFill>
                <a:effectLst/>
                <a:latin typeface="+mn-lt"/>
                <a:ea typeface="+mn-ea"/>
                <a:cs typeface="+mn-cs"/>
              </a:rPr>
              <a:t> computer often have a great deal of difficulty stopping the attack because it comes from so many computers. Often, the attacks are coordinated automatically by botnets. A botnet is a large group of software programs (called robots or bots) that runs autonomously on zombie computers. Some botnets have been known to span 1.5 million computers.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Because many commercial websites receive revenue from users, either directly (such as via subscriptions to online games) or indirectly (such as when web surfers click on advertisements), DDoS attacks can be financially distressing for the owners of the affected websites.</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42</a:t>
            </a:fld>
            <a:endParaRPr lang="en-US" dirty="0"/>
          </a:p>
        </p:txBody>
      </p:sp>
    </p:spTree>
    <p:extLst>
      <p:ext uri="{BB962C8B-B14F-4D97-AF65-F5344CB8AC3E}">
        <p14:creationId xmlns:p14="http://schemas.microsoft.com/office/powerpoint/2010/main" val="42722723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i="0" u="none" strike="noStrike" kern="1200" baseline="0" dirty="0" smtClean="0">
                <a:solidFill>
                  <a:schemeClr val="tx1"/>
                </a:solidFill>
                <a:latin typeface="+mn-lt"/>
                <a:ea typeface="+mn-ea"/>
                <a:cs typeface="+mn-cs"/>
              </a:rPr>
              <a:t>Zombie </a:t>
            </a:r>
            <a:r>
              <a:rPr lang="en-US" sz="1200" b="0" i="0" u="none" strike="noStrike" kern="1200" baseline="0" dirty="0" smtClean="0">
                <a:solidFill>
                  <a:schemeClr val="tx1"/>
                </a:solidFill>
                <a:latin typeface="+mn-lt"/>
                <a:ea typeface="+mn-ea"/>
                <a:cs typeface="+mn-cs"/>
              </a:rPr>
              <a:t>computers are used to facilitate a </a:t>
            </a:r>
            <a:r>
              <a:rPr lang="en-US" sz="1200" b="0" i="0" u="none" strike="noStrike" kern="1200" baseline="0" dirty="0" err="1" smtClean="0">
                <a:solidFill>
                  <a:schemeClr val="tx1"/>
                </a:solidFill>
                <a:latin typeface="+mn-lt"/>
                <a:ea typeface="+mn-ea"/>
                <a:cs typeface="+mn-cs"/>
              </a:rPr>
              <a:t>DDoS</a:t>
            </a:r>
            <a:r>
              <a:rPr lang="en-US" sz="1200" b="0" i="0" u="none" strike="noStrike" kern="1200" baseline="0" dirty="0" smtClean="0">
                <a:solidFill>
                  <a:schemeClr val="tx1"/>
                </a:solidFill>
                <a:latin typeface="+mn-lt"/>
                <a:ea typeface="+mn-ea"/>
                <a:cs typeface="+mn-cs"/>
              </a:rPr>
              <a:t> attack.</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43</a:t>
            </a:fld>
            <a:endParaRPr lang="en-US" dirty="0"/>
          </a:p>
        </p:txBody>
      </p:sp>
    </p:spTree>
    <p:extLst>
      <p:ext uri="{BB962C8B-B14F-4D97-AF65-F5344CB8AC3E}">
        <p14:creationId xmlns:p14="http://schemas.microsoft.com/office/powerpoint/2010/main" val="4272272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Hackers can gain access to computers directly or indirectly:</a:t>
            </a:r>
          </a:p>
          <a:p>
            <a:pPr marL="628650" lvl="1" indent="-171450">
              <a:buFont typeface="Arial" pitchFamily="34" charset="0"/>
              <a:buChar char="•"/>
            </a:pPr>
            <a:r>
              <a:rPr lang="en-US" sz="1200" b="0" kern="1200" dirty="0" smtClean="0">
                <a:solidFill>
                  <a:schemeClr val="tx1"/>
                </a:solidFill>
                <a:effectLst/>
                <a:latin typeface="+mn-lt"/>
                <a:ea typeface="+mn-ea"/>
                <a:cs typeface="+mn-cs"/>
              </a:rPr>
              <a:t>Direct access involves sitting down at a computer and installing hacking software. It is unlikely that such an attack would occur in your home, but it’s always a wise precaution</a:t>
            </a:r>
            <a:r>
              <a:rPr lang="en-US" sz="1200" b="0" kern="1200" baseline="0" dirty="0" smtClean="0">
                <a:solidFill>
                  <a:schemeClr val="tx1"/>
                </a:solidFill>
                <a:effectLst/>
                <a:latin typeface="+mn-lt"/>
                <a:ea typeface="+mn-ea"/>
                <a:cs typeface="+mn-cs"/>
              </a:rPr>
              <a:t> to set up your computer so that it requires a password for a user to gain access</a:t>
            </a:r>
            <a:r>
              <a:rPr lang="en-US" sz="1200" b="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The most likely method a hacker will use to access a computer is to enter indirectly through its Internet connection. </a:t>
            </a:r>
          </a:p>
          <a:p>
            <a:pPr marL="171450" lvl="0" indent="-171450">
              <a:buFont typeface="Arial" pitchFamily="34" charset="0"/>
              <a:buChar char="•"/>
            </a:pPr>
            <a:r>
              <a:rPr lang="en-US" sz="1200" kern="1200" dirty="0" smtClean="0">
                <a:solidFill>
                  <a:schemeClr val="tx1"/>
                </a:solidFill>
                <a:effectLst/>
                <a:latin typeface="+mn-lt"/>
                <a:ea typeface="+mn-ea"/>
                <a:cs typeface="+mn-cs"/>
              </a:rPr>
              <a:t>Many people forget that their Internet connection is a two-way street. Not only can you access the Internet but also people on the Internet can access your computer. </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Logical ports</a:t>
            </a:r>
            <a:r>
              <a:rPr lang="en-US" sz="1200" b="0" kern="1200" dirty="0" smtClean="0">
                <a:solidFill>
                  <a:schemeClr val="tx1"/>
                </a:solidFill>
                <a:effectLst/>
                <a:latin typeface="+mn-lt"/>
                <a:ea typeface="+mn-ea"/>
                <a:cs typeface="+mn-cs"/>
              </a:rPr>
              <a:t> are virtual—that is, not physical—communications gateways or paths that allow a computer to organize requests for information, such as web page downloads or e-mail routing, from other networks or computers. Unlike physical ports, such as USB ports,  you can’t see or touch a logical port; it’s part of a computer’s internal organization.</a:t>
            </a:r>
          </a:p>
          <a:p>
            <a:pPr marL="171450" indent="-171450">
              <a:buFont typeface="Arial" pitchFamily="34" charset="0"/>
              <a:buChar char="•"/>
            </a:pPr>
            <a:r>
              <a:rPr lang="en-US" sz="1200" b="0" kern="1200" dirty="0" smtClean="0">
                <a:solidFill>
                  <a:schemeClr val="tx1"/>
                </a:solidFill>
                <a:effectLst/>
                <a:latin typeface="+mn-lt"/>
                <a:ea typeface="+mn-ea"/>
                <a:cs typeface="+mn-cs"/>
              </a:rPr>
              <a:t>Logical ports are numbered and</a:t>
            </a:r>
            <a:r>
              <a:rPr lang="en-US" sz="1200" b="0" kern="1200" baseline="0" dirty="0" smtClean="0">
                <a:solidFill>
                  <a:schemeClr val="tx1"/>
                </a:solidFill>
                <a:effectLst/>
                <a:latin typeface="+mn-lt"/>
                <a:ea typeface="+mn-ea"/>
                <a:cs typeface="+mn-cs"/>
              </a:rPr>
              <a:t> assigned to specific services. For instance, logical port 80 is designated for Hypertext Transfer Protocol (HTTP), the main communications protocol for the web.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Thus, all requests for information from your browser to the web flow through logical port 80. Unless you take precautions to restrict access to your logical ports, other people on the Internet might be able to access your computer through them.</a:t>
            </a:r>
          </a:p>
          <a:p>
            <a:pPr marL="171450" indent="-171450">
              <a:buFont typeface="Arial" pitchFamily="34" charset="0"/>
              <a:buChar char="•"/>
            </a:pPr>
            <a:r>
              <a:rPr lang="en-US" sz="1200" b="0" kern="1200" baseline="0" dirty="0" smtClean="0">
                <a:solidFill>
                  <a:schemeClr val="tx1"/>
                </a:solidFill>
                <a:effectLst/>
                <a:latin typeface="+mn-lt"/>
                <a:ea typeface="+mn-ea"/>
                <a:cs typeface="+mn-cs"/>
              </a:rPr>
              <a:t>Fortunately, you can thwart most hacking problems by installing a firewall.</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44</a:t>
            </a:fld>
            <a:endParaRPr lang="en-US" dirty="0"/>
          </a:p>
        </p:txBody>
      </p:sp>
    </p:spTree>
    <p:extLst>
      <p:ext uri="{BB962C8B-B14F-4D97-AF65-F5344CB8AC3E}">
        <p14:creationId xmlns:p14="http://schemas.microsoft.com/office/powerpoint/2010/main" val="35022778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kern="1200" dirty="0" smtClean="0">
                <a:solidFill>
                  <a:schemeClr val="tx1"/>
                </a:solidFill>
                <a:effectLst/>
                <a:latin typeface="+mn-lt"/>
                <a:ea typeface="+mn-ea"/>
                <a:cs typeface="+mn-cs"/>
              </a:rPr>
              <a:t>Keeping hackers at bay is often just a matter of keeping them out. You can achieve this by: </a:t>
            </a:r>
          </a:p>
          <a:p>
            <a:pPr marL="628650" lvl="1" indent="-171450">
              <a:buFont typeface="Arial" pitchFamily="34" charset="0"/>
              <a:buChar char="•"/>
            </a:pPr>
            <a:r>
              <a:rPr lang="en-US" sz="1200" kern="1200" dirty="0" smtClean="0">
                <a:solidFill>
                  <a:schemeClr val="tx1"/>
                </a:solidFill>
                <a:effectLst/>
                <a:latin typeface="+mn-lt"/>
                <a:ea typeface="+mn-ea"/>
                <a:cs typeface="+mn-cs"/>
              </a:rPr>
              <a:t>Preventing hackers from accessing your computer (usually through your Internet connection). </a:t>
            </a:r>
          </a:p>
          <a:p>
            <a:pPr marL="628650" lvl="1" indent="-171450">
              <a:buFont typeface="Arial" pitchFamily="34" charset="0"/>
              <a:buChar char="•"/>
            </a:pPr>
            <a:r>
              <a:rPr lang="en-US" sz="1200" kern="1200" dirty="0" smtClean="0">
                <a:solidFill>
                  <a:schemeClr val="tx1"/>
                </a:solidFill>
                <a:effectLst/>
                <a:latin typeface="+mn-lt"/>
                <a:ea typeface="+mn-ea"/>
                <a:cs typeface="+mn-cs"/>
              </a:rPr>
              <a:t>Protecting your digital information in such a way that it can’t be accessed (e.g., by using passwords).</a:t>
            </a:r>
          </a:p>
          <a:p>
            <a:pPr marL="628650" lvl="1" indent="-171450">
              <a:buFont typeface="Arial" pitchFamily="34" charset="0"/>
              <a:buChar char="•"/>
            </a:pPr>
            <a:r>
              <a:rPr lang="en-US" sz="1200" kern="1200" dirty="0" smtClean="0">
                <a:solidFill>
                  <a:schemeClr val="tx1"/>
                </a:solidFill>
                <a:effectLst/>
                <a:latin typeface="+mn-lt"/>
                <a:ea typeface="+mn-ea"/>
                <a:cs typeface="+mn-cs"/>
              </a:rPr>
              <a:t>Hiding your activities from prying eyes. </a:t>
            </a:r>
          </a:p>
          <a:p>
            <a:pPr marL="171450" indent="-171450">
              <a:buFont typeface="Arial" pitchFamily="34" charset="0"/>
              <a:buChar char="•"/>
            </a:pPr>
            <a:r>
              <a:rPr lang="en-US" sz="1200" kern="1200" dirty="0" smtClean="0">
                <a:solidFill>
                  <a:schemeClr val="tx1"/>
                </a:solidFill>
                <a:effectLst/>
                <a:latin typeface="+mn-lt"/>
                <a:ea typeface="+mn-ea"/>
                <a:cs typeface="+mn-cs"/>
              </a:rPr>
              <a:t>In the next section, we explore strategies for protecting access to your digital assets and keeping your Internet surfing activities from being seen by the wrong people.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45</a:t>
            </a:fld>
            <a:endParaRPr lang="en-US" dirty="0"/>
          </a:p>
        </p:txBody>
      </p:sp>
    </p:spTree>
    <p:extLst>
      <p:ext uri="{BB962C8B-B14F-4D97-AF65-F5344CB8AC3E}">
        <p14:creationId xmlns:p14="http://schemas.microsoft.com/office/powerpoint/2010/main" val="3883453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46</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 </a:t>
            </a:r>
            <a:r>
              <a:rPr lang="en-US" sz="1200" b="0" i="0" u="none" strike="noStrike" kern="1200" dirty="0" smtClean="0">
                <a:solidFill>
                  <a:schemeClr val="tx1"/>
                </a:solidFill>
                <a:effectLst/>
                <a:latin typeface="+mn-lt"/>
                <a:ea typeface="+mn-ea"/>
                <a:cs typeface="+mn-cs"/>
              </a:rPr>
              <a:t>firewall</a:t>
            </a:r>
            <a:r>
              <a:rPr lang="en-US" sz="1200" b="0" kern="1200" dirty="0" smtClean="0">
                <a:solidFill>
                  <a:schemeClr val="tx1"/>
                </a:solidFill>
                <a:effectLst/>
                <a:latin typeface="+mn-lt"/>
                <a:ea typeface="+mn-ea"/>
                <a:cs typeface="+mn-cs"/>
              </a:rPr>
              <a:t> is a software program or hardware device designed to protect computers from hackers.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a:t>
            </a:r>
            <a:r>
              <a:rPr lang="en-US" sz="1200" b="0" kern="1200" baseline="0" dirty="0" smtClean="0">
                <a:solidFill>
                  <a:schemeClr val="tx1"/>
                </a:solidFill>
                <a:effectLst/>
                <a:latin typeface="+mn-lt"/>
                <a:ea typeface="+mn-ea"/>
                <a:cs typeface="+mn-cs"/>
              </a:rPr>
              <a:t> firewall specifically designed for home networks is called a personal firewall. Using a personal firewall, you can close open logical ports to invaders and potentially make your computer invisible to other computers on the Internet.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baseline="0" dirty="0" smtClean="0">
                <a:solidFill>
                  <a:schemeClr val="tx1"/>
                </a:solidFill>
                <a:effectLst/>
                <a:latin typeface="+mn-lt"/>
                <a:ea typeface="+mn-ea"/>
                <a:cs typeface="+mn-cs"/>
              </a:rPr>
              <a:t>Both hardware and software firewalls will protect you from hackers. One type isn’t better than the other. </a:t>
            </a: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Although installing either a software or a hardware firewall on your home network is probably sufficient, you should consider installing both for maximum protection.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47</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Both Windows and OS X include reliable firewalls. The Windows Action</a:t>
            </a:r>
            <a:r>
              <a:rPr lang="en-US" sz="1200" b="0" kern="1200" baseline="0" dirty="0" smtClean="0">
                <a:solidFill>
                  <a:schemeClr val="tx1"/>
                </a:solidFill>
                <a:effectLst/>
                <a:latin typeface="+mn-lt"/>
                <a:ea typeface="+mn-ea"/>
                <a:cs typeface="+mn-cs"/>
              </a:rPr>
              <a:t> Center is a good source of information about the security settings on your computer, including the status of your firewall.</a:t>
            </a:r>
          </a:p>
          <a:p>
            <a:pPr marL="171450" indent="-171450">
              <a:buFont typeface="Arial" pitchFamily="34" charset="0"/>
              <a:buChar char="•"/>
            </a:pPr>
            <a:r>
              <a:rPr lang="en-US" sz="1200" b="0" kern="1200" dirty="0" smtClean="0">
                <a:solidFill>
                  <a:schemeClr val="tx1"/>
                </a:solidFill>
                <a:effectLst/>
                <a:latin typeface="+mn-lt"/>
                <a:ea typeface="+mn-ea"/>
                <a:cs typeface="+mn-cs"/>
              </a:rPr>
              <a:t>Security suites such as Norton Internet Security, McAfee Internet Security, and ZoneAlarm Internet Security Suite also include firewall software.</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You can also buy and configure hardware firewall devices. Many routers sold for home networks include firewall protection. Just like software firewalls, the setup for hardware firewalls is designed for novices, and the default configuration on most routers keeps unused logical ports closed. </a:t>
            </a:r>
            <a:endParaRPr lang="en-US" sz="1200" b="1" kern="1200" dirty="0" smtClean="0">
              <a:solidFill>
                <a:schemeClr val="tx1"/>
              </a:solidFill>
              <a:effectLst/>
              <a:latin typeface="+mn-lt"/>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48</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security section of the Windows Action Center provides the status of programs protecting your computer.</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To </a:t>
            </a:r>
            <a:r>
              <a:rPr lang="en-US" sz="1200" b="0" i="0" u="none" strike="noStrike" kern="1200" baseline="0" dirty="0" smtClean="0">
                <a:solidFill>
                  <a:schemeClr val="tx1"/>
                </a:solidFill>
                <a:latin typeface="+mn-lt"/>
                <a:ea typeface="+mn-ea"/>
                <a:cs typeface="+mn-cs"/>
              </a:rPr>
              <a:t>view the Action Center, access the Control Panel, select </a:t>
            </a:r>
            <a:r>
              <a:rPr lang="en-US" sz="1200" b="1" i="0" u="none" strike="noStrike" kern="1200" baseline="0" dirty="0" smtClean="0">
                <a:solidFill>
                  <a:schemeClr val="tx1"/>
                </a:solidFill>
                <a:latin typeface="+mn-lt"/>
                <a:ea typeface="+mn-ea"/>
                <a:cs typeface="+mn-cs"/>
              </a:rPr>
              <a:t>System and Security</a:t>
            </a:r>
            <a:r>
              <a:rPr lang="en-US" sz="1200" b="0" i="0" u="none" strike="noStrike" kern="1200" baseline="0" dirty="0" smtClean="0">
                <a:solidFill>
                  <a:schemeClr val="tx1"/>
                </a:solidFill>
                <a:latin typeface="+mn-lt"/>
                <a:ea typeface="+mn-ea"/>
                <a:cs typeface="+mn-cs"/>
              </a:rPr>
              <a:t>, and then click the </a:t>
            </a:r>
            <a:r>
              <a:rPr lang="en-US" sz="1200" b="1" i="0" u="none" strike="noStrike" kern="1200" baseline="0" dirty="0" smtClean="0">
                <a:solidFill>
                  <a:schemeClr val="tx1"/>
                </a:solidFill>
                <a:latin typeface="+mn-lt"/>
                <a:ea typeface="+mn-ea"/>
                <a:cs typeface="+mn-cs"/>
              </a:rPr>
              <a:t>Action Center </a:t>
            </a:r>
            <a:r>
              <a:rPr lang="en-US" sz="1200" b="0" i="0" u="none" strike="noStrike" kern="1200" baseline="0" dirty="0" smtClean="0">
                <a:solidFill>
                  <a:schemeClr val="tx1"/>
                </a:solidFill>
                <a:latin typeface="+mn-lt"/>
                <a:ea typeface="+mn-ea"/>
                <a:cs typeface="+mn-cs"/>
              </a:rPr>
              <a:t>link.</a:t>
            </a:r>
            <a:endParaRPr lang="en-US" sz="1200" b="1" i="0" kern="1200" dirty="0" smtClean="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4</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The Internet Crime Complaint Center (IC3) is a partnership between the FBI and the National White Collar Crime Center (NW3C). In 2011 (the latest year</a:t>
            </a:r>
            <a:r>
              <a:rPr lang="en-US" sz="1200" kern="1200" baseline="0" dirty="0" smtClean="0">
                <a:solidFill>
                  <a:schemeClr val="tx1"/>
                </a:solidFill>
                <a:effectLst/>
                <a:latin typeface="+mn-lt"/>
                <a:ea typeface="+mn-ea"/>
                <a:cs typeface="+mn-cs"/>
              </a:rPr>
              <a:t> for which data was available at this book’s </a:t>
            </a:r>
            <a:r>
              <a:rPr lang="en-US" sz="1200" kern="1200" dirty="0" smtClean="0">
                <a:solidFill>
                  <a:schemeClr val="tx1"/>
                </a:solidFill>
                <a:effectLst/>
                <a:latin typeface="+mn-lt"/>
                <a:ea typeface="+mn-ea"/>
                <a:cs typeface="+mn-cs"/>
              </a:rPr>
              <a:t>publication), IC3 received almost 314,000 complaints related to Internet crime. </a:t>
            </a:r>
          </a:p>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The top four categories of complaints received were FBI-related scams, identity</a:t>
            </a:r>
            <a:r>
              <a:rPr lang="en-US" sz="1200" kern="1200" baseline="0" dirty="0" smtClean="0">
                <a:solidFill>
                  <a:schemeClr val="tx1"/>
                </a:solidFill>
                <a:effectLst/>
                <a:latin typeface="+mn-lt"/>
                <a:ea typeface="+mn-ea"/>
                <a:cs typeface="+mn-cs"/>
              </a:rPr>
              <a:t> theft, </a:t>
            </a:r>
            <a:r>
              <a:rPr lang="en-US" sz="1200" kern="1200" baseline="0" dirty="0" err="1" smtClean="0">
                <a:solidFill>
                  <a:schemeClr val="tx1"/>
                </a:solidFill>
                <a:effectLst/>
                <a:latin typeface="+mn-lt"/>
                <a:ea typeface="+mn-ea"/>
                <a:cs typeface="+mn-cs"/>
              </a:rPr>
              <a:t>nonAuction</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nondelivery</a:t>
            </a:r>
            <a:r>
              <a:rPr lang="en-US" sz="1200" kern="1200" baseline="0" dirty="0" smtClean="0">
                <a:solidFill>
                  <a:schemeClr val="tx1"/>
                </a:solidFill>
                <a:effectLst/>
                <a:latin typeface="+mn-lt"/>
                <a:ea typeface="+mn-ea"/>
                <a:cs typeface="+mn-cs"/>
              </a:rPr>
              <a:t> of merchandise, and advance fee fraud.</a:t>
            </a:r>
            <a:endParaRPr lang="en-US" sz="1200" kern="1200" dirty="0" smtClean="0">
              <a:solidFill>
                <a:schemeClr val="tx1"/>
              </a:solidFill>
              <a:effectLst/>
              <a:latin typeface="+mn-lt"/>
              <a:ea typeface="+mn-ea"/>
              <a:cs typeface="+mn-cs"/>
            </a:endParaRPr>
          </a:p>
          <a:p>
            <a:pPr marL="171450" indent="-171450" eaLnBrk="1" hangingPunct="1">
              <a:buFont typeface="Arial" pitchFamily="34" charset="0"/>
              <a:buChar char="•"/>
            </a:pPr>
            <a:r>
              <a:rPr lang="en-US" sz="1200" kern="1200" dirty="0" smtClean="0">
                <a:solidFill>
                  <a:schemeClr val="tx1"/>
                </a:solidFill>
                <a:effectLst/>
                <a:latin typeface="+mn-lt"/>
                <a:ea typeface="+mn-ea"/>
                <a:cs typeface="+mn-cs"/>
              </a:rPr>
              <a:t>Although</a:t>
            </a:r>
            <a:r>
              <a:rPr lang="en-US" sz="1200" kern="1200" baseline="0" dirty="0" smtClean="0">
                <a:solidFill>
                  <a:schemeClr val="tx1"/>
                </a:solidFill>
                <a:effectLst/>
                <a:latin typeface="+mn-lt"/>
                <a:ea typeface="+mn-ea"/>
                <a:cs typeface="+mn-cs"/>
              </a:rPr>
              <a:t> the top four complaints all relate to some type of fraud, other complaints received involve equally serious matters such as computer intrusions (hacking), child pornography, and blackmail</a:t>
            </a:r>
            <a:r>
              <a:rPr lang="en-US" sz="1200" kern="1200" dirty="0" smtClean="0">
                <a:solidFill>
                  <a:schemeClr val="tx1"/>
                </a:solidFill>
                <a:effectLst/>
                <a:latin typeface="+mn-lt"/>
                <a:ea typeface="+mn-ea"/>
                <a:cs typeface="+mn-cs"/>
              </a:rPr>
              <a:t>.</a:t>
            </a:r>
            <a:endParaRPr lang="en-US" dirty="0" smtClean="0">
              <a:latin typeface="Helvetica"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49</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Firewalls</a:t>
            </a:r>
            <a:r>
              <a:rPr lang="en-US" sz="1200" b="0" kern="1200" baseline="0" dirty="0" smtClean="0">
                <a:solidFill>
                  <a:schemeClr val="tx1"/>
                </a:solidFill>
                <a:effectLst/>
                <a:latin typeface="+mn-lt"/>
                <a:ea typeface="+mn-ea"/>
                <a:cs typeface="+mn-cs"/>
              </a:rPr>
              <a:t> are designed to restrict access to a network and its computers. Firewalls protect you in two major ways:</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By blocking access to logical </a:t>
            </a:r>
            <a:r>
              <a:rPr lang="en-US" sz="1200" b="0" kern="1200" baseline="0" dirty="0" smtClean="0">
                <a:solidFill>
                  <a:schemeClr val="tx1"/>
                </a:solidFill>
                <a:effectLst/>
                <a:latin typeface="+mn-lt"/>
                <a:ea typeface="+mn-ea"/>
                <a:cs typeface="+mn-cs"/>
              </a:rPr>
              <a:t>ports,</a:t>
            </a:r>
            <a:endParaRPr lang="en-US" sz="1200" b="0" kern="1200" baseline="0" dirty="0" smtClean="0">
              <a:solidFill>
                <a:schemeClr val="tx1"/>
              </a:solidFill>
              <a:effectLst/>
              <a:latin typeface="+mn-lt"/>
              <a:ea typeface="+mn-ea"/>
              <a:cs typeface="+mn-cs"/>
            </a:endParaRP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And by </a:t>
            </a:r>
            <a:r>
              <a:rPr lang="en-US" sz="1200" b="0" kern="1200" baseline="0" dirty="0" smtClean="0">
                <a:solidFill>
                  <a:schemeClr val="tx1"/>
                </a:solidFill>
                <a:effectLst/>
                <a:latin typeface="+mn-lt"/>
                <a:ea typeface="+mn-ea"/>
                <a:cs typeface="+mn-cs"/>
              </a:rPr>
              <a:t>keeping your computer’s network address </a:t>
            </a:r>
            <a:r>
              <a:rPr lang="en-US" sz="1200" b="0" kern="1200" baseline="0" dirty="0" smtClean="0">
                <a:solidFill>
                  <a:schemeClr val="tx1"/>
                </a:solidFill>
                <a:effectLst/>
                <a:latin typeface="+mn-lt"/>
                <a:ea typeface="+mn-ea"/>
                <a:cs typeface="+mn-cs"/>
              </a:rPr>
              <a:t>secure.</a:t>
            </a:r>
            <a:endParaRPr lang="en-US" sz="1200" b="0" kern="1200" baseline="0" dirty="0" smtClean="0">
              <a:solidFill>
                <a:schemeClr val="tx1"/>
              </a:solidFill>
              <a:effectLst/>
              <a:latin typeface="+mn-lt"/>
              <a:ea typeface="+mn-ea"/>
              <a:cs typeface="+mn-cs"/>
            </a:endParaRPr>
          </a:p>
          <a:p>
            <a:pPr marL="171450" lvl="0" indent="-171450">
              <a:buFont typeface="Arial" pitchFamily="34" charset="0"/>
              <a:buChar char="•"/>
            </a:pPr>
            <a:r>
              <a:rPr lang="en-US" sz="1200" b="0" kern="1200" baseline="0" dirty="0" smtClean="0">
                <a:solidFill>
                  <a:schemeClr val="tx1"/>
                </a:solidFill>
                <a:effectLst/>
                <a:latin typeface="+mn-lt"/>
                <a:ea typeface="+mn-ea"/>
                <a:cs typeface="+mn-cs"/>
              </a:rPr>
              <a:t>Certain logical ports are very popular in hacker attacks. To block access to logical ports, firewalls examine data packets that your computer sends and receives. Data packets contain information such as the address of the sending and receiving computers and the logical port the packet will use.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50</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0" lvl="0" indent="0">
              <a:buFont typeface="Arial" pitchFamily="34" charset="0"/>
              <a:buNone/>
            </a:pPr>
            <a:r>
              <a:rPr lang="en-US" sz="1200" b="0" kern="1200" baseline="0" dirty="0" smtClean="0">
                <a:solidFill>
                  <a:schemeClr val="tx1"/>
                </a:solidFill>
                <a:effectLst/>
                <a:latin typeface="+mn-lt"/>
                <a:ea typeface="+mn-ea"/>
                <a:cs typeface="+mn-cs"/>
              </a:rPr>
              <a:t>Firewalls are also configured to ignore requests that originate from the Internet asking for access to certain ports. This process is referred to as logical port blocking. By using filtering and blocking, firewalls keep hackers from accessing your computer.</a:t>
            </a:r>
            <a:endParaRPr lang="en-US" sz="1200" b="0" kern="1200" dirty="0" smtClean="0">
              <a:solidFill>
                <a:schemeClr val="tx1"/>
              </a:solidFill>
              <a:effectLst/>
              <a:latin typeface="+mn-lt"/>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51</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Firewalls</a:t>
            </a:r>
            <a:r>
              <a:rPr lang="en-US" sz="1200" b="0" kern="1200" baseline="0" dirty="0" smtClean="0">
                <a:solidFill>
                  <a:schemeClr val="tx1"/>
                </a:solidFill>
                <a:effectLst/>
                <a:latin typeface="+mn-lt"/>
                <a:ea typeface="+mn-ea"/>
                <a:cs typeface="+mn-cs"/>
              </a:rPr>
              <a:t> are designed to restrict access to a network and its computers. Firewalls protect you in two major ways:</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By blocking access to logical ports</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By keeping your computer’s network address secure</a:t>
            </a:r>
          </a:p>
          <a:p>
            <a:pPr marL="171450" lvl="0" indent="-171450">
              <a:buFont typeface="Arial" pitchFamily="34" charset="0"/>
              <a:buChar char="•"/>
            </a:pPr>
            <a:r>
              <a:rPr lang="en-US" sz="1200" b="0" kern="1200" baseline="0" dirty="0" smtClean="0">
                <a:solidFill>
                  <a:schemeClr val="tx1"/>
                </a:solidFill>
                <a:effectLst/>
                <a:latin typeface="+mn-lt"/>
                <a:ea typeface="+mn-ea"/>
                <a:cs typeface="+mn-cs"/>
              </a:rPr>
              <a:t>Certain logical ports are very popular in hacker attacks. To block access to logical ports, firewalls examine data packets that your computer sends and receives. Data packets contain information such as the address of the sending and receiving computers and the logical port the packet will use.</a:t>
            </a:r>
          </a:p>
          <a:p>
            <a:pPr marL="171450" lvl="0" indent="-171450">
              <a:buFont typeface="Arial" pitchFamily="34" charset="0"/>
              <a:buChar char="•"/>
            </a:pPr>
            <a:r>
              <a:rPr lang="en-US" sz="1200" b="0" kern="1200" baseline="0" dirty="0" smtClean="0">
                <a:solidFill>
                  <a:schemeClr val="tx1"/>
                </a:solidFill>
                <a:effectLst/>
                <a:latin typeface="+mn-lt"/>
                <a:ea typeface="+mn-ea"/>
                <a:cs typeface="+mn-cs"/>
              </a:rPr>
              <a:t>Firewalls can be configured so that they filter out packets sent to specific logical ports in a process known as packet filtering.</a:t>
            </a:r>
          </a:p>
          <a:p>
            <a:pPr marL="171450" lvl="0" indent="-171450">
              <a:buFont typeface="Arial" pitchFamily="34" charset="0"/>
              <a:buChar char="•"/>
            </a:pPr>
            <a:r>
              <a:rPr lang="en-US" sz="1200" b="0" kern="1200" baseline="0" dirty="0" smtClean="0">
                <a:solidFill>
                  <a:schemeClr val="tx1"/>
                </a:solidFill>
                <a:effectLst/>
                <a:latin typeface="+mn-lt"/>
                <a:ea typeface="+mn-ea"/>
                <a:cs typeface="+mn-cs"/>
              </a:rPr>
              <a:t>Firewalls are also configured to ignore requests that originate from the Internet asking for access to certain ports. This process is referred to as logical port blocking. By using filtering and blocking, firewalls keep hackers from accessing your computer.</a:t>
            </a:r>
            <a:endParaRPr lang="en-US" sz="1200" b="0" kern="1200" dirty="0" smtClean="0">
              <a:solidFill>
                <a:schemeClr val="tx1"/>
              </a:solidFill>
              <a:effectLst/>
              <a:latin typeface="+mn-lt"/>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fld id="{755AE6AE-2DF6-4D79-A00E-636CDD03D2E8}" type="slidenum">
              <a:rPr lang="en-US" smtClean="0"/>
              <a:pPr/>
              <a:t>52</a:t>
            </a:fld>
            <a:endParaRPr lang="en-US" dirty="0"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Every computer connected to the Internet has a unique address called an Internet Protocol (IP) address. Data is routed to the correct computer on the Internet based on the IP address. </a:t>
            </a:r>
          </a:p>
          <a:p>
            <a:pPr marL="171450" indent="-171450">
              <a:buFont typeface="Arial" pitchFamily="34" charset="0"/>
              <a:buChar char="•"/>
            </a:pPr>
            <a:r>
              <a:rPr lang="en-US" sz="1200" b="0" kern="1200" dirty="0" smtClean="0">
                <a:solidFill>
                  <a:schemeClr val="tx1"/>
                </a:solidFill>
                <a:effectLst/>
                <a:latin typeface="+mn-lt"/>
                <a:ea typeface="+mn-ea"/>
                <a:cs typeface="+mn-cs"/>
              </a:rPr>
              <a:t>If a</a:t>
            </a:r>
            <a:r>
              <a:rPr lang="en-US" sz="1200" b="0" kern="1200" baseline="0" dirty="0" smtClean="0">
                <a:solidFill>
                  <a:schemeClr val="tx1"/>
                </a:solidFill>
                <a:effectLst/>
                <a:latin typeface="+mn-lt"/>
                <a:ea typeface="+mn-ea"/>
                <a:cs typeface="+mn-cs"/>
              </a:rPr>
              <a:t> hacker finds out the IP address of your computer, he or she can locate it on the Internet and try to break into it.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Your IP address for your home network is assigned to your router by your Internet service provider (ISP), but each device on your home network also has an IP address. Firewalls use a process called network address translation (NAT) to assign internal IP addresses on a network.</a:t>
            </a:r>
          </a:p>
          <a:p>
            <a:pPr marL="171450" indent="-171450">
              <a:buFont typeface="Arial" pitchFamily="34" charset="0"/>
              <a:buChar char="•"/>
            </a:pPr>
            <a:r>
              <a:rPr lang="en-US" sz="1200" b="0" kern="1200" baseline="0" dirty="0" smtClean="0">
                <a:solidFill>
                  <a:schemeClr val="tx1"/>
                </a:solidFill>
                <a:effectLst/>
                <a:latin typeface="+mn-lt"/>
                <a:ea typeface="+mn-ea"/>
                <a:cs typeface="+mn-cs"/>
              </a:rPr>
              <a:t>The internal IP addresses are used only on the internal network and therefore can’t be detected by hackers. For hackers to access your computer, they must know your computer’s internal IP address.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With a NAT-capable router/firewall installed on your network, hackers are unable to access the internal IP address assigned to your computer, so your computer is safe.</a:t>
            </a:r>
          </a:p>
          <a:p>
            <a:pPr marL="171450" indent="-171450">
              <a:buFont typeface="Arial" pitchFamily="34" charset="0"/>
              <a:buChar char="•"/>
            </a:pPr>
            <a:r>
              <a:rPr lang="en-US" sz="1200" b="0" kern="1200" baseline="0" dirty="0" smtClean="0">
                <a:solidFill>
                  <a:schemeClr val="tx1"/>
                </a:solidFill>
                <a:effectLst/>
                <a:latin typeface="+mn-lt"/>
                <a:ea typeface="+mn-ea"/>
                <a:cs typeface="+mn-cs"/>
              </a:rPr>
              <a:t>You can use NAT in your home by purchasing a hardware firewall with NAT capabilities. Many routers sold for home use are also configured as firewalls, and many feature NAT.</a:t>
            </a:r>
            <a:endParaRPr lang="en-US" sz="1200" b="0" kern="1200" dirty="0" smtClean="0">
              <a:solidFill>
                <a:schemeClr val="tx1"/>
              </a:solidFill>
              <a:effectLst/>
              <a:latin typeface="+mn-lt"/>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For peace of mind you can visit several websites that offer free services that test your computer’s vulnerability. One popular site is Gibson Research (</a:t>
            </a:r>
            <a:r>
              <a:rPr lang="en-US" sz="1200" b="0" i="0" u="none" strike="noStrike" kern="1200" dirty="0" smtClean="0">
                <a:solidFill>
                  <a:schemeClr val="tx1"/>
                </a:solidFill>
                <a:effectLst/>
                <a:latin typeface="+mn-lt"/>
                <a:ea typeface="+mn-ea"/>
                <a:cs typeface="+mn-cs"/>
              </a:rPr>
              <a:t>www.grc.com</a:t>
            </a:r>
            <a:r>
              <a:rPr lang="en-US" sz="1200" b="0" kern="1200" dirty="0" smtClean="0">
                <a:solidFill>
                  <a:schemeClr val="tx1"/>
                </a:solidFill>
                <a:effectLst/>
                <a:latin typeface="+mn-lt"/>
                <a:ea typeface="+mn-ea"/>
                <a:cs typeface="+mn-cs"/>
              </a:rPr>
              <a:t>). The company’s ShieldsUP and LeakTest programs are free</a:t>
            </a:r>
            <a:r>
              <a:rPr lang="en-US" sz="1200" b="0" kern="1200" baseline="0" dirty="0" smtClean="0">
                <a:solidFill>
                  <a:schemeClr val="tx1"/>
                </a:solidFill>
                <a:effectLst/>
                <a:latin typeface="+mn-lt"/>
                <a:ea typeface="+mn-ea"/>
                <a:cs typeface="+mn-cs"/>
              </a:rPr>
              <a:t> and </a:t>
            </a:r>
            <a:r>
              <a:rPr lang="en-US" sz="1200" b="0" kern="1200" dirty="0" smtClean="0">
                <a:solidFill>
                  <a:schemeClr val="tx1"/>
                </a:solidFill>
                <a:effectLst/>
                <a:latin typeface="+mn-lt"/>
                <a:ea typeface="+mn-ea"/>
                <a:cs typeface="+mn-cs"/>
              </a:rPr>
              <a:t>easy to run and can pinpoint security vulnerabilities in a system that is connected to the Internet. If you get a clean report from these programs, your system is probably not vulnerable to attack.</a:t>
            </a:r>
          </a:p>
          <a:p>
            <a:pPr marL="171450" indent="-171450">
              <a:buFont typeface="Arial" pitchFamily="34" charset="0"/>
              <a:buChar char="•"/>
            </a:pPr>
            <a:r>
              <a:rPr lang="en-US" dirty="0" smtClean="0"/>
              <a:t>If</a:t>
            </a:r>
            <a:r>
              <a:rPr lang="en-US" baseline="0" dirty="0" smtClean="0"/>
              <a:t> the testing program detects potential vulnerabilities and you don’t have a firewall, you should install one as soon as possible. If the firewall is already configured and common ports are identified as being vulnerable, consult your firewall documentation for instructions on how to close or restrict access to those ports.</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53</a:t>
            </a:fld>
            <a:endParaRPr lang="en-US" dirty="0"/>
          </a:p>
        </p:txBody>
      </p:sp>
    </p:spTree>
    <p:extLst>
      <p:ext uri="{BB962C8B-B14F-4D97-AF65-F5344CB8AC3E}">
        <p14:creationId xmlns:p14="http://schemas.microsoft.com/office/powerpoint/2010/main" val="1839309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the firewall is already configured and common ports </a:t>
            </a:r>
            <a:r>
              <a:rPr lang="en-US" sz="1200" b="0" i="0" u="none" strike="noStrike" kern="1200" baseline="0" dirty="0" smtClean="0">
                <a:solidFill>
                  <a:schemeClr val="tx1"/>
                </a:solidFill>
                <a:latin typeface="+mn-lt"/>
                <a:ea typeface="+mn-ea"/>
                <a:cs typeface="+mn-cs"/>
              </a:rPr>
              <a:t>are </a:t>
            </a:r>
            <a:r>
              <a:rPr lang="en-US" sz="1200" b="0" i="0" u="none" strike="noStrike" kern="1200" baseline="0" dirty="0" smtClean="0">
                <a:solidFill>
                  <a:schemeClr val="tx1"/>
                </a:solidFill>
                <a:latin typeface="+mn-lt"/>
                <a:ea typeface="+mn-ea"/>
                <a:cs typeface="+mn-cs"/>
              </a:rPr>
              <a:t>identified as being vulnerable, consult your firewall documentation for instructions on how to close or restrict access to those ports.</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54</a:t>
            </a:fld>
            <a:endParaRPr lang="en-US" dirty="0"/>
          </a:p>
        </p:txBody>
      </p:sp>
    </p:spTree>
    <p:extLst>
      <p:ext uri="{BB962C8B-B14F-4D97-AF65-F5344CB8AC3E}">
        <p14:creationId xmlns:p14="http://schemas.microsoft.com/office/powerpoint/2010/main" val="18393095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0" kern="1200" dirty="0" smtClean="0">
                <a:solidFill>
                  <a:schemeClr val="tx1"/>
                </a:solidFill>
                <a:effectLst/>
                <a:latin typeface="+mn-lt"/>
                <a:ea typeface="+mn-ea"/>
                <a:cs typeface="+mn-cs"/>
              </a:rPr>
              <a:t>Strong passwords are difficult for someone to guess. Follow these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guidelines to create strong passwords:</a:t>
            </a:r>
          </a:p>
          <a:p>
            <a:pPr marL="628650" lvl="1" indent="-171450">
              <a:buFont typeface="Arial" pitchFamily="34" charset="0"/>
              <a:buChar char="•"/>
            </a:pPr>
            <a:r>
              <a:rPr lang="en-US" sz="1200" b="0" kern="1200" dirty="0" smtClean="0">
                <a:solidFill>
                  <a:schemeClr val="tx1"/>
                </a:solidFill>
                <a:effectLst/>
                <a:latin typeface="+mn-lt"/>
                <a:ea typeface="+mn-ea"/>
                <a:cs typeface="+mn-cs"/>
              </a:rPr>
              <a:t>Don’t use easily deduced components</a:t>
            </a:r>
            <a:r>
              <a:rPr lang="en-US" sz="1200" b="0" kern="1200" baseline="0" dirty="0" smtClean="0">
                <a:solidFill>
                  <a:schemeClr val="tx1"/>
                </a:solidFill>
                <a:effectLst/>
                <a:latin typeface="+mn-lt"/>
                <a:ea typeface="+mn-ea"/>
                <a:cs typeface="+mn-cs"/>
              </a:rPr>
              <a:t> related to your life, such as parts of your name, your pet’s name, your street address, or the name of the website or institution for which you are creating the password (i.e., don’t use “Wells Fargo” for your online banking password).</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Use a password that is at least 14 characters long. Longer passwords are more difficult to deduce.</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Don’t use words found in the dictionary.</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55</a:t>
            </a:fld>
            <a:endParaRPr lang="en-US" dirty="0"/>
          </a:p>
        </p:txBody>
      </p:sp>
    </p:spTree>
    <p:extLst>
      <p:ext uri="{BB962C8B-B14F-4D97-AF65-F5344CB8AC3E}">
        <p14:creationId xmlns:p14="http://schemas.microsoft.com/office/powerpoint/2010/main" val="9647041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Strong passwords are difficult for someone to guess. Follow these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guidelines to create strong passwords:</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Use a mix of upper- and lowercase letters and symbols (e.g., # or %).</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Never tell anyone your password or write it down in a place where others might see it, like in your wallet or purse.</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Change your passwords on a regular basis, such as monthly or quarterly. Your school or your employer probably requires you to change your password regularly. This is also a good idea for your personal passwords.</a:t>
            </a:r>
          </a:p>
          <a:p>
            <a:pPr marL="628650" lvl="1" indent="-171450">
              <a:buFont typeface="Arial" pitchFamily="34" charset="0"/>
              <a:buChar char="•"/>
            </a:pPr>
            <a:r>
              <a:rPr lang="en-US" sz="1200" b="0" kern="1200" baseline="0" dirty="0" smtClean="0">
                <a:solidFill>
                  <a:schemeClr val="tx1"/>
                </a:solidFill>
                <a:effectLst/>
                <a:latin typeface="+mn-lt"/>
                <a:ea typeface="+mn-ea"/>
                <a:cs typeface="+mn-cs"/>
              </a:rPr>
              <a:t>Don’t use the same password for every account you have.</a:t>
            </a:r>
          </a:p>
          <a:p>
            <a:pPr marL="171450" lvl="0" indent="-171450">
              <a:buFont typeface="Arial" pitchFamily="34" charset="0"/>
              <a:buChar char="•"/>
            </a:pPr>
            <a:r>
              <a:rPr lang="en-US" sz="1200" b="0" kern="1200" baseline="0" dirty="0" smtClean="0">
                <a:solidFill>
                  <a:schemeClr val="tx1"/>
                </a:solidFill>
                <a:effectLst/>
                <a:latin typeface="+mn-lt"/>
                <a:ea typeface="+mn-ea"/>
                <a:cs typeface="+mn-cs"/>
              </a:rPr>
              <a:t>If you have trouble thinking of secure passwords, there are many password generators available for free, such as the Strong Password Generator.</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56</a:t>
            </a:fld>
            <a:endParaRPr lang="en-US" dirty="0"/>
          </a:p>
        </p:txBody>
      </p:sp>
    </p:spTree>
    <p:extLst>
      <p:ext uri="{BB962C8B-B14F-4D97-AF65-F5344CB8AC3E}">
        <p14:creationId xmlns:p14="http://schemas.microsoft.com/office/powerpoint/2010/main" val="964704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Strong passwords are difficult for someone to guess. Follow these guidelines to create strong </a:t>
            </a:r>
            <a:r>
              <a:rPr lang="en-US" sz="1200" b="0" i="0" u="none" strike="noStrike" kern="1200" baseline="0" dirty="0" smtClean="0">
                <a:solidFill>
                  <a:schemeClr val="tx1"/>
                </a:solidFill>
                <a:latin typeface="+mn-lt"/>
                <a:ea typeface="+mn-ea"/>
                <a:cs typeface="+mn-cs"/>
              </a:rPr>
              <a:t>passwords.</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57</a:t>
            </a:fld>
            <a:endParaRPr lang="en-US" dirty="0"/>
          </a:p>
        </p:txBody>
      </p:sp>
    </p:spTree>
    <p:extLst>
      <p:ext uri="{BB962C8B-B14F-4D97-AF65-F5344CB8AC3E}">
        <p14:creationId xmlns:p14="http://schemas.microsoft.com/office/powerpoint/2010/main" val="964704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You</a:t>
            </a:r>
            <a:r>
              <a:rPr lang="en-US" sz="1200" b="0" kern="1200" baseline="0" dirty="0" smtClean="0">
                <a:solidFill>
                  <a:schemeClr val="tx1"/>
                </a:solidFill>
                <a:effectLst/>
                <a:latin typeface="+mn-lt"/>
                <a:ea typeface="+mn-ea"/>
                <a:cs typeface="+mn-cs"/>
              </a:rPr>
              <a:t> can use online password strength testers, such as the Password Meter, to evaluate your passwords. </a:t>
            </a:r>
          </a:p>
          <a:p>
            <a:pPr marL="171450" indent="-171450">
              <a:buFont typeface="Arial" pitchFamily="34" charset="0"/>
              <a:buChar char="•"/>
            </a:pPr>
            <a:r>
              <a:rPr lang="en-US" sz="1200" b="0" kern="1200" baseline="0" dirty="0" smtClean="0">
                <a:solidFill>
                  <a:schemeClr val="tx1"/>
                </a:solidFill>
                <a:effectLst/>
                <a:latin typeface="+mn-lt"/>
                <a:ea typeface="+mn-ea"/>
                <a:cs typeface="+mn-cs"/>
              </a:rPr>
              <a:t>To restrict access to your computer, Windows, OS X, and most other operating systems have built-in password (or passcode) protection for files as well as the entire desktop.</a:t>
            </a:r>
          </a:p>
          <a:p>
            <a:pPr marL="171450" indent="-171450">
              <a:buFont typeface="Arial" pitchFamily="34" charset="0"/>
              <a:buChar char="•"/>
            </a:pPr>
            <a:r>
              <a:rPr lang="en-US" sz="1200" b="0" kern="1200" baseline="0" dirty="0" smtClean="0">
                <a:solidFill>
                  <a:schemeClr val="tx1"/>
                </a:solidFill>
                <a:effectLst/>
                <a:latin typeface="+mn-lt"/>
                <a:ea typeface="+mn-ea"/>
                <a:cs typeface="+mn-cs"/>
              </a:rPr>
              <a:t>After a certain period of idle time, your computer is automatically password locked, and your password must be entered to gain access to the computer. This provides excellent protection from casual snooping if you need to walk away from your computer for a period of time.</a:t>
            </a:r>
          </a:p>
          <a:p>
            <a:pPr marL="171450" indent="-171450">
              <a:buFont typeface="Arial" pitchFamily="34" charset="0"/>
              <a:buChar char="•"/>
            </a:pPr>
            <a:r>
              <a:rPr lang="en-US" sz="1200" b="0" kern="1200" baseline="0" dirty="0" smtClean="0">
                <a:solidFill>
                  <a:schemeClr val="tx1"/>
                </a:solidFill>
                <a:effectLst/>
                <a:latin typeface="+mn-lt"/>
                <a:ea typeface="+mn-ea"/>
                <a:cs typeface="+mn-cs"/>
              </a:rPr>
              <a:t>It’s an especially good idea to use passwords on laptop computers, smartphones, and tablets because this provides additional protection of your data if your device is lost or stolen.</a:t>
            </a:r>
          </a:p>
          <a:p>
            <a:pPr marL="171450" indent="-171450">
              <a:buFont typeface="Arial" pitchFamily="34" charset="0"/>
              <a:buChar char="•"/>
            </a:pPr>
            <a:r>
              <a:rPr lang="en-US" sz="1200" b="0" kern="1200" baseline="0" dirty="0" smtClean="0">
                <a:solidFill>
                  <a:schemeClr val="tx1"/>
                </a:solidFill>
                <a:effectLst/>
                <a:latin typeface="+mn-lt"/>
                <a:ea typeface="+mn-ea"/>
                <a:cs typeface="+mn-cs"/>
              </a:rPr>
              <a:t>Windows 8 allows you to use picture passwords. You select a picture then draw three gestures on it: either straight lines, circles, or taps. This picture then works as an additional method for accessing your computer. You just unlock your computer by repeating the gestures.</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58</a:t>
            </a:fld>
            <a:endParaRPr lang="en-US" dirty="0"/>
          </a:p>
        </p:txBody>
      </p:sp>
    </p:spTree>
    <p:extLst>
      <p:ext uri="{BB962C8B-B14F-4D97-AF65-F5344CB8AC3E}">
        <p14:creationId xmlns:p14="http://schemas.microsoft.com/office/powerpoint/2010/main" val="96470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5</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mn-lt"/>
                <a:ea typeface="+mn-ea"/>
                <a:cs typeface="+mn-cs"/>
              </a:rPr>
              <a:t>This figure shows the </a:t>
            </a:r>
            <a:r>
              <a:rPr lang="en-US" sz="1200" b="0" i="0" u="none" strike="noStrike" kern="1200" baseline="0" dirty="0" smtClean="0">
                <a:solidFill>
                  <a:schemeClr val="tx1"/>
                </a:solidFill>
                <a:latin typeface="+mn-lt"/>
                <a:ea typeface="+mn-ea"/>
                <a:cs typeface="+mn-cs"/>
              </a:rPr>
              <a:t>top four categories of complaints </a:t>
            </a:r>
            <a:r>
              <a:rPr lang="en-US" sz="1200" b="0" i="0" u="none" strike="noStrike" kern="1200" baseline="0" dirty="0" smtClean="0">
                <a:solidFill>
                  <a:schemeClr val="tx1"/>
                </a:solidFill>
                <a:latin typeface="+mn-lt"/>
                <a:ea typeface="+mn-ea"/>
                <a:cs typeface="+mn-cs"/>
              </a:rPr>
              <a:t>received.</a:t>
            </a:r>
            <a:endParaRPr lang="en-US" dirty="0" smtClean="0">
              <a:latin typeface="Helvetica"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Drawing </a:t>
            </a:r>
            <a:r>
              <a:rPr lang="en-US" sz="1200" b="0" i="0" u="none" strike="noStrike" kern="1200" baseline="0" dirty="0" smtClean="0">
                <a:solidFill>
                  <a:schemeClr val="tx1"/>
                </a:solidFill>
                <a:latin typeface="+mn-lt"/>
                <a:ea typeface="+mn-ea"/>
                <a:cs typeface="+mn-cs"/>
              </a:rPr>
              <a:t>three gestures on your picture (and repeating them three times) sets your picture password options in Windows 8.</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59</a:t>
            </a:fld>
            <a:endParaRPr lang="en-US" dirty="0"/>
          </a:p>
        </p:txBody>
      </p:sp>
    </p:spTree>
    <p:extLst>
      <p:ext uri="{BB962C8B-B14F-4D97-AF65-F5344CB8AC3E}">
        <p14:creationId xmlns:p14="http://schemas.microsoft.com/office/powerpoint/2010/main" val="964704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Good</a:t>
            </a:r>
            <a:r>
              <a:rPr lang="en-US" sz="1200" b="0" kern="1200" baseline="0" dirty="0" smtClean="0">
                <a:solidFill>
                  <a:schemeClr val="tx1"/>
                </a:solidFill>
                <a:effectLst/>
                <a:latin typeface="+mn-lt"/>
                <a:ea typeface="+mn-ea"/>
                <a:cs typeface="+mn-cs"/>
              </a:rPr>
              <a:t> security practices suggest that you have different passwords for all the different websites that you access and that you change your passwords frequently.</a:t>
            </a: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The problem with well-constructed passwords is that they can be hard to remember. Fortunately, </a:t>
            </a:r>
            <a:r>
              <a:rPr lang="en-US" sz="1200" b="0" kern="1200" dirty="0" smtClean="0">
                <a:solidFill>
                  <a:schemeClr val="tx1"/>
                </a:solidFill>
                <a:effectLst/>
                <a:latin typeface="+mn-lt"/>
                <a:ea typeface="+mn-ea"/>
                <a:cs typeface="+mn-cs"/>
              </a:rPr>
              <a:t>password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management </a:t>
            </a:r>
            <a:r>
              <a:rPr lang="en-US" sz="1200" b="0" kern="1200" dirty="0" smtClean="0">
                <a:solidFill>
                  <a:schemeClr val="tx1"/>
                </a:solidFill>
                <a:effectLst/>
                <a:latin typeface="+mn-lt"/>
                <a:ea typeface="+mn-ea"/>
                <a:cs typeface="+mn-cs"/>
              </a:rPr>
              <a:t>tools are now widely available. They</a:t>
            </a:r>
            <a:r>
              <a:rPr lang="en-US" sz="1200" b="0" kern="1200" baseline="0" dirty="0" smtClean="0">
                <a:solidFill>
                  <a:schemeClr val="tx1"/>
                </a:solidFill>
                <a:effectLst/>
                <a:latin typeface="+mn-lt"/>
                <a:ea typeface="+mn-ea"/>
                <a:cs typeface="+mn-cs"/>
              </a:rPr>
              <a:t> take</a:t>
            </a:r>
            <a:r>
              <a:rPr lang="en-US" sz="1200" b="0" kern="1200" dirty="0" smtClean="0">
                <a:solidFill>
                  <a:schemeClr val="tx1"/>
                </a:solidFill>
                <a:effectLst/>
                <a:latin typeface="+mn-lt"/>
                <a:ea typeface="+mn-ea"/>
                <a:cs typeface="+mn-cs"/>
              </a:rPr>
              <a:t> the worry out of forgetting passwords because the </a:t>
            </a:r>
            <a:r>
              <a:rPr lang="en-US" sz="1200" b="0" kern="1200" dirty="0" smtClean="0">
                <a:solidFill>
                  <a:schemeClr val="tx1"/>
                </a:solidFill>
                <a:effectLst/>
                <a:latin typeface="+mn-lt"/>
                <a:ea typeface="+mn-ea"/>
                <a:cs typeface="+mn-cs"/>
              </a:rPr>
              <a:t>password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management </a:t>
            </a:r>
            <a:r>
              <a:rPr lang="en-US" sz="1200" b="0" kern="1200" dirty="0" smtClean="0">
                <a:solidFill>
                  <a:schemeClr val="tx1"/>
                </a:solidFill>
                <a:effectLst/>
                <a:latin typeface="+mn-lt"/>
                <a:ea typeface="+mn-ea"/>
                <a:cs typeface="+mn-cs"/>
              </a:rPr>
              <a:t>software does the remembering for you.</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Most current Internet security suites and web browsers make it easy to keep track of passwords by providing </a:t>
            </a:r>
            <a:r>
              <a:rPr lang="en-US" sz="1200" b="0" kern="1200" dirty="0" smtClean="0">
                <a:solidFill>
                  <a:schemeClr val="tx1"/>
                </a:solidFill>
                <a:effectLst/>
                <a:latin typeface="+mn-lt"/>
                <a:ea typeface="+mn-ea"/>
                <a:cs typeface="+mn-cs"/>
              </a:rPr>
              <a:t>password management </a:t>
            </a:r>
            <a:r>
              <a:rPr lang="en-US" sz="1200" b="0" kern="1200" dirty="0" smtClean="0">
                <a:solidFill>
                  <a:schemeClr val="tx1"/>
                </a:solidFill>
                <a:effectLst/>
                <a:latin typeface="+mn-lt"/>
                <a:ea typeface="+mn-ea"/>
                <a:cs typeface="+mn-cs"/>
              </a:rPr>
              <a:t>tools.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effectLst/>
                <a:latin typeface="+mn-lt"/>
                <a:ea typeface="+mn-ea"/>
                <a:cs typeface="+mn-cs"/>
              </a:rPr>
              <a:t>For example, Internet Explorer (IE) 10 will remember passwords for you. When you go to a website that requires a login, IE 10 will display a dialog box prompting you to have IE remember the password for the </a:t>
            </a:r>
            <a:r>
              <a:rPr lang="en-US" sz="1200" b="0" kern="1200" dirty="0" smtClean="0">
                <a:solidFill>
                  <a:schemeClr val="tx1"/>
                </a:solidFill>
                <a:effectLst/>
                <a:latin typeface="+mn-lt"/>
                <a:ea typeface="+mn-ea"/>
                <a:cs typeface="+mn-cs"/>
              </a:rPr>
              <a:t>site. </a:t>
            </a:r>
            <a:r>
              <a:rPr lang="en-US" sz="1200" b="0" kern="1200" dirty="0" smtClean="0">
                <a:solidFill>
                  <a:schemeClr val="tx1"/>
                </a:solidFill>
                <a:effectLst/>
                <a:latin typeface="+mn-lt"/>
                <a:ea typeface="+mn-ea"/>
                <a:cs typeface="+mn-cs"/>
              </a:rPr>
              <a:t>Then, when you return to the site and type in your user name, IE will fill in the password information for you using a process known as auto complete.</a:t>
            </a:r>
            <a:r>
              <a:rPr lang="en-US" sz="1200" b="0" kern="1200" baseline="0" dirty="0" smtClean="0">
                <a:solidFill>
                  <a:schemeClr val="tx1"/>
                </a:solidFill>
                <a:effectLst/>
                <a:latin typeface="+mn-lt"/>
                <a:ea typeface="+mn-ea"/>
                <a:cs typeface="+mn-cs"/>
              </a:rPr>
              <a:t> However, there are some passwords that you shouldn’t have your browser remember, such as your online banking password.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60</a:t>
            </a:fld>
            <a:endParaRPr lang="en-US" dirty="0"/>
          </a:p>
        </p:txBody>
      </p:sp>
    </p:spTree>
    <p:extLst>
      <p:ext uri="{BB962C8B-B14F-4D97-AF65-F5344CB8AC3E}">
        <p14:creationId xmlns:p14="http://schemas.microsoft.com/office/powerpoint/2010/main" val="7652446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password bar in IE 10 displays whenever you type in a password for a website for which IE hasn’t yet stored the password.</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61</a:t>
            </a:fld>
            <a:endParaRPr lang="en-US" dirty="0"/>
          </a:p>
        </p:txBody>
      </p:sp>
    </p:spTree>
    <p:extLst>
      <p:ext uri="{BB962C8B-B14F-4D97-AF65-F5344CB8AC3E}">
        <p14:creationId xmlns:p14="http://schemas.microsoft.com/office/powerpoint/2010/main" val="7652446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dirty="0" smtClean="0">
                <a:solidFill>
                  <a:schemeClr val="tx1"/>
                </a:solidFill>
                <a:effectLst/>
                <a:latin typeface="+mn-lt"/>
                <a:ea typeface="+mn-ea"/>
                <a:cs typeface="+mn-cs"/>
              </a:rPr>
              <a:t>If you use shared computers in public places such as libraries, coffee shops, or student unions, you never know what nefarious tools have been installed by hackers on a public computer. When you browse the Internet, traces of your activity are left behind on that computer, often as temporary files. A wily hacker can glean sensitive information long after you have finished your surfing session. In addition, many employers routinely</a:t>
            </a:r>
            <a:r>
              <a:rPr lang="en-US" sz="1200" b="0" kern="1200" baseline="0" dirty="0" smtClean="0">
                <a:solidFill>
                  <a:schemeClr val="tx1"/>
                </a:solidFill>
                <a:effectLst/>
                <a:latin typeface="+mn-lt"/>
                <a:ea typeface="+mn-ea"/>
                <a:cs typeface="+mn-cs"/>
              </a:rPr>
              <a:t> review the Internet browsing history of employees to ensure that workers are spending their time on the Internet productively.</a:t>
            </a:r>
            <a:endParaRPr lang="en-US" sz="1200" b="1" kern="1200" dirty="0" smtClean="0">
              <a:solidFill>
                <a:schemeClr val="tx1"/>
              </a:solidFill>
              <a:effectLst/>
              <a:latin typeface="+mn-lt"/>
              <a:ea typeface="+mn-ea"/>
              <a:cs typeface="+mn-cs"/>
            </a:endParaRPr>
          </a:p>
          <a:p>
            <a:pPr marL="171450" indent="-171450">
              <a:buFont typeface="Arial" pitchFamily="34" charset="0"/>
              <a:buChar char="•"/>
            </a:pPr>
            <a:r>
              <a:rPr lang="en-US" sz="1200" b="0" kern="1200" dirty="0" smtClean="0">
                <a:solidFill>
                  <a:schemeClr val="tx1"/>
                </a:solidFill>
                <a:effectLst/>
                <a:latin typeface="+mn-lt"/>
                <a:ea typeface="+mn-ea"/>
                <a:cs typeface="+mn-cs"/>
              </a:rPr>
              <a:t>The current versions of Google Chrome, Firefox, and Internet Explorer include privacy tools (called Incognito, Private Browsing,</a:t>
            </a:r>
            <a:r>
              <a:rPr lang="en-US" sz="1200" b="0" kern="1200" baseline="0" dirty="0" smtClean="0">
                <a:solidFill>
                  <a:schemeClr val="tx1"/>
                </a:solidFill>
                <a:effectLst/>
                <a:latin typeface="+mn-lt"/>
                <a:ea typeface="+mn-ea"/>
                <a:cs typeface="+mn-cs"/>
              </a:rPr>
              <a:t> and InPrivate, respectively)</a:t>
            </a:r>
            <a:r>
              <a:rPr lang="en-US" sz="1200" b="0" kern="1200" dirty="0" smtClean="0">
                <a:solidFill>
                  <a:schemeClr val="tx1"/>
                </a:solidFill>
                <a:effectLst/>
                <a:latin typeface="+mn-lt"/>
                <a:ea typeface="+mn-ea"/>
                <a:cs typeface="+mn-cs"/>
              </a:rPr>
              <a:t> that help you surf the web anonymously. </a:t>
            </a:r>
            <a:r>
              <a:rPr lang="en-US" sz="1200" b="0" kern="1200" baseline="0" dirty="0" smtClean="0">
                <a:solidFill>
                  <a:schemeClr val="tx1"/>
                </a:solidFill>
                <a:effectLst/>
                <a:latin typeface="+mn-lt"/>
                <a:ea typeface="+mn-ea"/>
                <a:cs typeface="+mn-cs"/>
              </a:rPr>
              <a:t> When you choose to surf anonymously, all three browsers open special versions of their browser windows that are enhanced for privacy. When surfing in these windows, records of websites you visit and files you download don’t appear in the web browser’s history files. Furthermore, any temporary files that were generated in that browsing session are deleted when you exit the special window.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62</a:t>
            </a:fld>
            <a:endParaRPr lang="en-US" dirty="0"/>
          </a:p>
        </p:txBody>
      </p:sp>
    </p:spTree>
    <p:extLst>
      <p:ext uri="{BB962C8B-B14F-4D97-AF65-F5344CB8AC3E}">
        <p14:creationId xmlns:p14="http://schemas.microsoft.com/office/powerpoint/2010/main" val="22485035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current versions of the Firefox, Internet Explorer, and Google Chrome browsers all feature privacy tools for web surfing.</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63</a:t>
            </a:fld>
            <a:endParaRPr lang="en-US" dirty="0"/>
          </a:p>
        </p:txBody>
      </p:sp>
    </p:spTree>
    <p:extLst>
      <p:ext uri="{BB962C8B-B14F-4D97-AF65-F5344CB8AC3E}">
        <p14:creationId xmlns:p14="http://schemas.microsoft.com/office/powerpoint/2010/main" val="22485035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baseline="0" dirty="0" smtClean="0">
                <a:solidFill>
                  <a:schemeClr val="tx1"/>
                </a:solidFill>
                <a:effectLst/>
                <a:latin typeface="+mn-lt"/>
                <a:ea typeface="+mn-ea"/>
                <a:cs typeface="+mn-cs"/>
              </a:rPr>
              <a:t>Portable privacy devices, such as the Imation Personal Flash Drive, provide an even higher level of surfing privacy. Simply plug the device into an available USB port on the machine on which you’ll be working.</a:t>
            </a:r>
          </a:p>
          <a:p>
            <a:pPr marL="171450" indent="-171450">
              <a:buFont typeface="Arial" pitchFamily="34" charset="0"/>
              <a:buChar char="•"/>
            </a:pPr>
            <a:r>
              <a:rPr lang="en-US" sz="1200" b="0" kern="1200" baseline="0" dirty="0" smtClean="0">
                <a:solidFill>
                  <a:schemeClr val="tx1"/>
                </a:solidFill>
                <a:effectLst/>
                <a:latin typeface="+mn-lt"/>
                <a:ea typeface="+mn-ea"/>
                <a:cs typeface="+mn-cs"/>
              </a:rPr>
              <a:t>All sensitive Internet files, such as cookies, Internet history, and browser caches, will be stored on the privacy device, not on the computer you’re using.</a:t>
            </a:r>
          </a:p>
          <a:p>
            <a:pPr marL="171450" indent="-171450">
              <a:buFont typeface="Arial" pitchFamily="34" charset="0"/>
              <a:buChar char="•"/>
            </a:pPr>
            <a:r>
              <a:rPr lang="en-US" sz="1200" b="0" kern="1200" baseline="0" dirty="0" smtClean="0">
                <a:solidFill>
                  <a:schemeClr val="tx1"/>
                </a:solidFill>
                <a:effectLst/>
                <a:latin typeface="+mn-lt"/>
                <a:ea typeface="+mn-ea"/>
                <a:cs typeface="+mn-cs"/>
              </a:rPr>
              <a:t>Privacy devices such as these often come preloaded with software designed to shield your IP address from prying eyes, making it difficult (if not impossible) for hackers to tell where you’re surfing the Internet. These privacy devices also have </a:t>
            </a:r>
            <a:r>
              <a:rPr lang="en-US" sz="1200" b="0" kern="1200" baseline="0" dirty="0" smtClean="0">
                <a:solidFill>
                  <a:schemeClr val="tx1"/>
                </a:solidFill>
                <a:effectLst/>
                <a:latin typeface="+mn-lt"/>
                <a:ea typeface="+mn-ea"/>
                <a:cs typeface="+mn-cs"/>
              </a:rPr>
              <a:t>password management </a:t>
            </a:r>
            <a:r>
              <a:rPr lang="en-US" sz="1200" b="0" kern="1200" baseline="0" dirty="0" smtClean="0">
                <a:solidFill>
                  <a:schemeClr val="tx1"/>
                </a:solidFill>
                <a:effectLst/>
                <a:latin typeface="+mn-lt"/>
                <a:ea typeface="+mn-ea"/>
                <a:cs typeface="+mn-cs"/>
              </a:rPr>
              <a:t>tools that store all of your login information and encrypt it so it will be safe if your privacy device falls into someone else’s hands.</a:t>
            </a:r>
          </a:p>
          <a:p>
            <a:pPr marL="171450" indent="-171450">
              <a:buFont typeface="Arial" pitchFamily="34" charset="0"/>
              <a:buChar char="•"/>
            </a:pPr>
            <a:r>
              <a:rPr lang="en-US" sz="1200" b="0" kern="1200" baseline="0" dirty="0" smtClean="0">
                <a:solidFill>
                  <a:schemeClr val="tx1"/>
                </a:solidFill>
                <a:effectLst/>
                <a:latin typeface="+mn-lt"/>
                <a:ea typeface="+mn-ea"/>
                <a:cs typeface="+mn-cs"/>
              </a:rPr>
              <a:t>Another free practical solution is to take the Linux OS with you on a flash drive and avoid using the public or work computer’s OS.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64</a:t>
            </a:fld>
            <a:endParaRPr lang="en-US" dirty="0"/>
          </a:p>
        </p:txBody>
      </p:sp>
    </p:spTree>
    <p:extLst>
      <p:ext uri="{BB962C8B-B14F-4D97-AF65-F5344CB8AC3E}">
        <p14:creationId xmlns:p14="http://schemas.microsoft.com/office/powerpoint/2010/main" val="22485035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Pendrivelinux.com </a:t>
            </a:r>
            <a:r>
              <a:rPr lang="en-US" sz="1200" b="0" i="0" u="none" strike="noStrike" kern="1200" baseline="0" dirty="0" smtClean="0">
                <a:solidFill>
                  <a:schemeClr val="tx1"/>
                </a:solidFill>
                <a:latin typeface="+mn-lt"/>
                <a:ea typeface="+mn-ea"/>
                <a:cs typeface="+mn-cs"/>
              </a:rPr>
              <a:t>can help you load a version of Linux onto a flash drive.</a:t>
            </a: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65</a:t>
            </a:fld>
            <a:endParaRPr lang="en-US" dirty="0"/>
          </a:p>
        </p:txBody>
      </p:sp>
    </p:spTree>
    <p:extLst>
      <p:ext uri="{BB962C8B-B14F-4D97-AF65-F5344CB8AC3E}">
        <p14:creationId xmlns:p14="http://schemas.microsoft.com/office/powerpoint/2010/main" val="22485035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kern="1200" baseline="0" dirty="0" smtClean="0">
                <a:solidFill>
                  <a:schemeClr val="tx1"/>
                </a:solidFill>
                <a:effectLst/>
                <a:latin typeface="+mn-lt"/>
                <a:ea typeface="+mn-ea"/>
                <a:cs typeface="+mn-cs"/>
              </a:rPr>
              <a:t>Tablets like the iPad run their own proprietary operating systems that differ from the operating systems deployed on laptop and desktop computers. Although tablet operating systems do contain security features, they might not be robust enough to satisfy business users who have a great deal of confidential information on their tablets, especially when the devices are connected to wireless networks.</a:t>
            </a:r>
          </a:p>
          <a:p>
            <a:pPr marL="171450" indent="-171450">
              <a:buFont typeface="Arial" pitchFamily="34" charset="0"/>
              <a:buChar char="•"/>
            </a:pPr>
            <a:r>
              <a:rPr lang="en-US" sz="1200" b="0" kern="1200" baseline="0" dirty="0" smtClean="0">
                <a:solidFill>
                  <a:schemeClr val="tx1"/>
                </a:solidFill>
                <a:effectLst/>
                <a:latin typeface="+mn-lt"/>
                <a:ea typeface="+mn-ea"/>
                <a:cs typeface="+mn-cs"/>
              </a:rPr>
              <a:t>Third-party software developers are now offering many apps to enhance tablet security. Comprehensive suites like hidePad offer features such as government-grade encryption of data, enhanced e-mail security, and anonymous web surfing. Look for security apps that are specifically designed for your tablet device if you often deal with sensitive data on your tablet, such as online banking.</a:t>
            </a:r>
          </a:p>
        </p:txBody>
      </p:sp>
      <p:sp>
        <p:nvSpPr>
          <p:cNvPr id="4" name="Slide Number Placeholder 3"/>
          <p:cNvSpPr>
            <a:spLocks noGrp="1"/>
          </p:cNvSpPr>
          <p:nvPr>
            <p:ph type="sldNum" sz="quarter" idx="10"/>
          </p:nvPr>
        </p:nvSpPr>
        <p:spPr/>
        <p:txBody>
          <a:bodyPr/>
          <a:lstStyle/>
          <a:p>
            <a:fld id="{277E2621-405C-4F83-9120-2E9601611C17}" type="slidenum">
              <a:rPr lang="en-US" smtClean="0"/>
              <a:pPr/>
              <a:t>66</a:t>
            </a:fld>
            <a:endParaRPr lang="en-US" dirty="0"/>
          </a:p>
        </p:txBody>
      </p:sp>
    </p:spTree>
    <p:extLst>
      <p:ext uri="{BB962C8B-B14F-4D97-AF65-F5344CB8AC3E}">
        <p14:creationId xmlns:p14="http://schemas.microsoft.com/office/powerpoint/2010/main" val="22485035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a:t>
            </a:r>
            <a:r>
              <a:rPr lang="en-US" baseline="0" dirty="0" smtClean="0"/>
              <a:t> biometric authentication device is a device that reads a unique personal characteristic such as a fingerprint or the iris pattern in your eye and converts it to a digital code.</a:t>
            </a:r>
          </a:p>
          <a:p>
            <a:pPr marL="171450" indent="-171450">
              <a:buFont typeface="Arial" pitchFamily="34" charset="0"/>
              <a:buChar char="•"/>
            </a:pPr>
            <a:r>
              <a:rPr lang="en-US" baseline="0" dirty="0" smtClean="0"/>
              <a:t>When you use the device, your pattern is read and compared to the one stored on the computer. Only users who have an exact fingerprint or iris pattern match are allowed to access the computer.</a:t>
            </a:r>
          </a:p>
          <a:p>
            <a:pPr marL="171450" indent="-171450">
              <a:buFont typeface="Arial" pitchFamily="34" charset="0"/>
              <a:buChar char="•"/>
            </a:pPr>
            <a:r>
              <a:rPr lang="en-US" baseline="0" dirty="0" smtClean="0"/>
              <a:t>Because no two people have the same biometric characteristics (fingerprints and iris patterns are unique), these devices provide a high level of security. </a:t>
            </a:r>
          </a:p>
          <a:p>
            <a:pPr marL="171450" indent="-171450">
              <a:buFont typeface="Arial" pitchFamily="34" charset="0"/>
              <a:buChar char="•"/>
            </a:pPr>
            <a:r>
              <a:rPr lang="en-US" baseline="0" dirty="0" smtClean="0"/>
              <a:t>They can also eliminate the human error that can occur in password protection. Some notebooks, such as Lenovo models, feature built-in fingerprint readers, and companies like Secure produce computer mice and keyboards that include built-in fingerprint readers. </a:t>
            </a:r>
          </a:p>
          <a:p>
            <a:pPr marL="171450" indent="-171450">
              <a:buFont typeface="Arial" pitchFamily="34" charset="0"/>
              <a:buChar char="•"/>
            </a:pPr>
            <a:r>
              <a:rPr lang="en-US" baseline="0" dirty="0" smtClean="0"/>
              <a:t>Other biometric devices, including voice authentication and face pattern recognition systems, are now widely offered in notebook computers.</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67</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Face </a:t>
            </a:r>
            <a:r>
              <a:rPr lang="en-US" sz="1200" b="0" i="0" u="none" strike="noStrike" kern="1200" baseline="0" dirty="0" smtClean="0">
                <a:solidFill>
                  <a:schemeClr val="tx1"/>
                </a:solidFill>
                <a:latin typeface="+mn-lt"/>
                <a:ea typeface="+mn-ea"/>
                <a:cs typeface="+mn-cs"/>
              </a:rPr>
              <a:t>recognition software is now available on laptops. You might forget your password, but you won’t forget to bring your face!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68</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6</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Theft</a:t>
            </a:r>
            <a:r>
              <a:rPr lang="en-US" baseline="0" dirty="0" smtClean="0">
                <a:latin typeface="Helvetica" pitchFamily="34" charset="0"/>
              </a:rPr>
              <a:t> of personal data such as bank account numbers and credit or debit card numbers is of most concern to individuals because this information is usually used for fraudulent purposes.</a:t>
            </a:r>
          </a:p>
          <a:p>
            <a:pPr marL="171450" indent="-171450" eaLnBrk="1" hangingPunct="1">
              <a:buFont typeface="Arial" pitchFamily="34" charset="0"/>
              <a:buChar char="•"/>
            </a:pPr>
            <a:r>
              <a:rPr lang="en-US" baseline="0" dirty="0" smtClean="0">
                <a:latin typeface="Helvetica" pitchFamily="34" charset="0"/>
              </a:rPr>
              <a:t>Identity theft occurs when a thief steals personal information such as your name, address, Social Security number, birth data, bank account, and credit card information and runs up debt in your name. </a:t>
            </a:r>
          </a:p>
          <a:p>
            <a:pPr marL="171450" indent="-171450" eaLnBrk="1" hangingPunct="1">
              <a:buFont typeface="Arial" pitchFamily="34" charset="0"/>
              <a:buChar char="•"/>
            </a:pPr>
            <a:r>
              <a:rPr lang="en-US" baseline="0" dirty="0" smtClean="0">
                <a:latin typeface="Helvetica" pitchFamily="34" charset="0"/>
              </a:rPr>
              <a:t>Many victims of identity theft spend months, or even years, trying to repair their credit and eliminate fraudulent debts.</a:t>
            </a:r>
            <a:endParaRPr lang="en-US" dirty="0" smtClean="0">
              <a:latin typeface="Helvetica"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Malware is software</a:t>
            </a:r>
            <a:r>
              <a:rPr lang="en-US" baseline="0" dirty="0" smtClean="0"/>
              <a:t> that has a malicious intent (hence the prefix </a:t>
            </a:r>
            <a:r>
              <a:rPr lang="en-US" i="1" baseline="0" dirty="0" smtClean="0"/>
              <a:t>mal</a:t>
            </a:r>
            <a:r>
              <a:rPr lang="en-US" baseline="0" dirty="0" smtClean="0"/>
              <a:t>). There are three primary forms of malware: adware, spyware, and viruses. Adware and spyware are not physically destructive like viruses and worms, which can destroy data.</a:t>
            </a:r>
          </a:p>
          <a:p>
            <a:pPr marL="171450" indent="-171450">
              <a:buFont typeface="Arial" pitchFamily="34" charset="0"/>
              <a:buChar char="•"/>
            </a:pPr>
            <a:r>
              <a:rPr lang="en-US" baseline="0" dirty="0" smtClean="0"/>
              <a:t>Known collectively as grayware, most malware is intrusive, annoying, or objectionable online programs that are downloaded to your computer when you install or use other online content such as a free program, game, or utility.</a:t>
            </a:r>
          </a:p>
          <a:p>
            <a:pPr marL="171450" indent="-171450">
              <a:buFont typeface="Arial" pitchFamily="34" charset="0"/>
              <a:buChar char="•"/>
            </a:pPr>
            <a:r>
              <a:rPr lang="en-US" baseline="0" dirty="0" smtClean="0"/>
              <a:t>Adware is software that displays sponsored advertisements in a section of your browser window or as a pop-up box. It’s considered a legitimate, although sometimes annoying, means of generating revenue for those developers who do not charge for their software or information. Fortunately, because web browsers such as Firefox, Safari, and Internet Explorer have built-in pop-up blockers, the occurrence of annoying pop-ups has been greatly reduced.</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69</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However, some pop-ups are </a:t>
            </a:r>
            <a:r>
              <a:rPr lang="en-US" baseline="0" dirty="0" smtClean="0"/>
              <a:t>legitimate and increase the functionality of the originating site. For example, your account balance might pop up on your bank’s website. To control which sites to allow pop-ups on, you can access the pop-up blocker settings in your browser and add websites for which you allow pop-ups. Whenever a pop-up is blocked, the browser displays an information bar or plays a sound to alert you.  If you feel the pop-up is legitimate, you can choose to accept it.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70</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Spyware is an unwanted piggyback program that unusually</a:t>
            </a:r>
            <a:r>
              <a:rPr lang="en-US" baseline="0" dirty="0" smtClean="0"/>
              <a:t> downloads with other software you install from the Internet and runs in the background of your system. </a:t>
            </a:r>
          </a:p>
          <a:p>
            <a:pPr marL="171450" indent="-171450">
              <a:buFont typeface="Arial" pitchFamily="34" charset="0"/>
              <a:buChar char="•"/>
            </a:pPr>
            <a:r>
              <a:rPr lang="en-US" baseline="0" dirty="0" smtClean="0"/>
              <a:t>Without your knowledge, spyware transmits information about you, such as your Internet-surfing habits, to the owner of the program so that the information can be used for marketing purposes. </a:t>
            </a:r>
          </a:p>
          <a:p>
            <a:pPr marL="171450" indent="-171450">
              <a:buFont typeface="Arial" pitchFamily="34" charset="0"/>
              <a:buChar char="•"/>
            </a:pPr>
            <a:r>
              <a:rPr lang="en-US" baseline="0" dirty="0" smtClean="0"/>
              <a:t>Many spyware programs use tracking cookies (small text files stored on your computer) to collect information. One type of spyware program known as a keystroke logger (key logger) monitors keystrokes with the intent of stealing passwords, login IDs, or credit card information.</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71</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Anti-spyware</a:t>
            </a:r>
            <a:r>
              <a:rPr lang="en-US" baseline="0" dirty="0" smtClean="0"/>
              <a:t> software detects unwanted programs and allows you to delete the offending software easily. Most Internet security suites now include anti-spyware software. You can also obtain </a:t>
            </a:r>
            <a:r>
              <a:rPr lang="en-US" baseline="0" dirty="0" smtClean="0"/>
              <a:t>standalone </a:t>
            </a:r>
            <a:r>
              <a:rPr lang="en-US" baseline="0" dirty="0" smtClean="0"/>
              <a:t>anti-spyware software and run it on your computer to delete unwanted spyware.</a:t>
            </a:r>
          </a:p>
          <a:p>
            <a:pPr marL="171450" indent="-171450">
              <a:buFont typeface="Arial" pitchFamily="34" charset="0"/>
              <a:buChar char="•"/>
            </a:pPr>
            <a:r>
              <a:rPr lang="en-US" baseline="0" dirty="0" smtClean="0"/>
              <a:t>Because so many variants of spyware exist, your Internet security software might not detect all types that attempt to install themselves on your computer. </a:t>
            </a:r>
            <a:r>
              <a:rPr lang="en-US" baseline="0" dirty="0" smtClean="0"/>
              <a:t>Therefore, it is </a:t>
            </a:r>
            <a:r>
              <a:rPr lang="en-US" baseline="0" dirty="0" smtClean="0"/>
              <a:t>a good idea to install one or two additional </a:t>
            </a:r>
            <a:r>
              <a:rPr lang="en-US" baseline="0" dirty="0" smtClean="0"/>
              <a:t>standalone </a:t>
            </a:r>
            <a:r>
              <a:rPr lang="en-US" baseline="0" dirty="0" smtClean="0"/>
              <a:t>anti-spyware programs on your computer.</a:t>
            </a:r>
          </a:p>
          <a:p>
            <a:pPr marL="171450" indent="-171450">
              <a:buFont typeface="Arial" pitchFamily="34" charset="0"/>
              <a:buChar char="•"/>
            </a:pPr>
            <a:r>
              <a:rPr lang="en-US" baseline="0" dirty="0" smtClean="0"/>
              <a:t>Because new spyware is created all the time, you should update and run your anti-spyware software regularly.</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72</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Windows comes with a program called Windows Defender, which scans your system for spyware and other potentially unwanted software. Malwarebytes Anti-Malware, Ad-Aware, and Spybot-Search &amp; Destroy are other anti-spyware programs that are easy to install and </a:t>
            </a:r>
            <a:r>
              <a:rPr lang="en-US" baseline="0" dirty="0" smtClean="0"/>
              <a:t>update.</a:t>
            </a: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73</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Companies that send out spam—unwanted or junk e-mail—find your e-mail address either from a list they purchase or with software that looks for e-mail addresses on the Internet. </a:t>
            </a:r>
          </a:p>
          <a:p>
            <a:pPr marL="171450" indent="-171450">
              <a:buFont typeface="Arial" pitchFamily="34" charset="0"/>
              <a:buChar char="•"/>
            </a:pPr>
            <a:r>
              <a:rPr lang="en-US" baseline="0" dirty="0" smtClean="0"/>
              <a:t>Unsolicited instant messages are also a form of spam, called spim. If you’ve used your e-mail address to purchase anything online, open an online account, or participate in a social network such as Facebook, your e-mail address eventually will appear on one of the lists that spammers get.</a:t>
            </a:r>
          </a:p>
          <a:p>
            <a:pPr marL="171450" indent="-171450">
              <a:buFont typeface="Arial" pitchFamily="34" charset="0"/>
              <a:buChar char="•"/>
            </a:pPr>
            <a:r>
              <a:rPr lang="en-US" baseline="0" dirty="0" smtClean="0"/>
              <a:t>One way to avoid spam in your primary account is to create a free e-mail address that you use only when you fill out forms or buy items on the web. If your free e-mail account is saturated with spam, you can abandon that account with little inconvenience.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74</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Another way to avoid spam is to filter it. A spam filter is an option you can select in your e-mail account that places known or suspected spam messages into a special folder (called “Spam” or “Junk Mail”). Most web-based e-mail services, such as Hotmail and Yahoo!, offer spam filters. Microsoft Outlook also features a spam filter.</a:t>
            </a:r>
          </a:p>
          <a:p>
            <a:pPr marL="171450" indent="-171450">
              <a:buFont typeface="Arial" pitchFamily="34" charset="0"/>
              <a:buChar char="•"/>
            </a:pPr>
            <a:r>
              <a:rPr lang="en-US" baseline="0" dirty="0" smtClean="0"/>
              <a:t>You can also buy third-party programs that provide some control over spam, including SPAMfighter, which you can download at www.download.com</a:t>
            </a:r>
          </a:p>
          <a:p>
            <a:pPr marL="171450" indent="-171450">
              <a:buFont typeface="Arial" pitchFamily="34" charset="0"/>
              <a:buChar char="•"/>
            </a:pPr>
            <a:r>
              <a:rPr lang="en-US" baseline="0" dirty="0" smtClean="0"/>
              <a:t>Spam filters and filtering software can catch as much as 95% of spam by checking incoming e-mail subject headers and senders’ addresses against databases of known spam.</a:t>
            </a:r>
          </a:p>
          <a:p>
            <a:pPr marL="171450" indent="-171450">
              <a:buFont typeface="Arial" pitchFamily="34" charset="0"/>
              <a:buChar char="•"/>
            </a:pPr>
            <a:r>
              <a:rPr lang="en-US" baseline="0" dirty="0" smtClean="0"/>
              <a:t>Spam filters also check your e-mail for frequently used spam patterns and keywords, such as “for free” and “over 21.” Spam filters aren’t perfect, and you should check the spam folder before deleting its contents because legitimate e-mail might end up there by mistake.</a:t>
            </a:r>
          </a:p>
          <a:p>
            <a:pPr marL="171450" indent="-171450">
              <a:buFont typeface="Arial" pitchFamily="34" charset="0"/>
              <a:buChar char="•"/>
            </a:pPr>
            <a:r>
              <a:rPr lang="en-US" baseline="0" dirty="0" smtClean="0"/>
              <a:t>Most programs let you reclassify e-mails that have been misidentified as spam.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75</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Here are a few other ways you can prevent spam:</a:t>
            </a:r>
          </a:p>
          <a:p>
            <a:pPr marL="628650" lvl="1" indent="-171450">
              <a:buFont typeface="Arial" pitchFamily="34" charset="0"/>
              <a:buChar char="•"/>
            </a:pPr>
            <a:r>
              <a:rPr lang="en-US" baseline="0" dirty="0" smtClean="0"/>
              <a:t>Before registering on a website, read its privacy policy to see how it uses your e-mail address. Don’t give the site permission to pass on your e-mail address to third parties.</a:t>
            </a:r>
          </a:p>
          <a:p>
            <a:pPr marL="628650" lvl="1" indent="-171450">
              <a:buFont typeface="Arial" pitchFamily="34" charset="0"/>
              <a:buChar char="•"/>
            </a:pPr>
            <a:r>
              <a:rPr lang="en-US" baseline="0" dirty="0" smtClean="0"/>
              <a:t>Don’t reply to spam to remove yourself from the spam list. By replying, you’re confirming that your e-mail address is active. Instead of stopping spam, you might receive more.</a:t>
            </a:r>
          </a:p>
          <a:p>
            <a:pPr marL="628650" lvl="1" indent="-171450">
              <a:buFont typeface="Arial" pitchFamily="34" charset="0"/>
              <a:buChar char="•"/>
            </a:pPr>
            <a:r>
              <a:rPr lang="en-US" baseline="0" dirty="0" smtClean="0"/>
              <a:t>Subscribe to an e-mail forwarding service such as VersaForward or Sneakemail.com. These services screen your e-mail messages, forwarding only those messages you designate as being okay to accept.</a:t>
            </a:r>
          </a:p>
          <a:p>
            <a:pPr marL="628650" lvl="1"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76</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Cookies are small text files that some websites automatically store on your hard drive when you visit them. When you log on to a website that uses cookies, a cookie file assigns an ID number to the computer. The unique ID is intended to make your return visit to a website more efficient and better geared to your interests. The next time you log on to that site, the site marks your visit and keeps track of it in its database.</a:t>
            </a:r>
          </a:p>
          <a:p>
            <a:pPr marL="171450" indent="-171450">
              <a:buFont typeface="Arial" pitchFamily="34" charset="0"/>
              <a:buChar char="•"/>
            </a:pPr>
            <a:r>
              <a:rPr lang="en-US" baseline="0" dirty="0" smtClean="0"/>
              <a:t>Cookies can provide websites with information about your browsing habits, such as the ads you’ve opened, the products you’ve looked at, and the time and duration of your visits. </a:t>
            </a:r>
          </a:p>
          <a:p>
            <a:pPr marL="171450" indent="-171450">
              <a:buFont typeface="Arial" pitchFamily="34" charset="0"/>
              <a:buChar char="•"/>
            </a:pPr>
            <a:r>
              <a:rPr lang="en-US" baseline="0" dirty="0" smtClean="0"/>
              <a:t>By tracking such information, cookies enable companies to identify different users’ preferences.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77</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Cookies do not go through your hard drive in search of personal information such as passwords or financial data. The only personal information a cookie obtains is the information you supply when you fill out forms online.</a:t>
            </a:r>
          </a:p>
          <a:p>
            <a:pPr marL="171450" indent="-171450">
              <a:buFont typeface="Arial" pitchFamily="34" charset="0"/>
              <a:buChar char="•"/>
            </a:pPr>
            <a:r>
              <a:rPr lang="en-US" baseline="0" dirty="0" smtClean="0"/>
              <a:t>Some sites sell the personal information their cookies collect to web advertisers who are building huge databases of consumer preferences and habits, collecting personal and business information such as phone numbers, credit reports, and the like.</a:t>
            </a:r>
          </a:p>
          <a:p>
            <a:pPr marL="171450" indent="-171450">
              <a:buFont typeface="Arial" pitchFamily="34" charset="0"/>
              <a:buChar char="•"/>
            </a:pPr>
            <a:r>
              <a:rPr lang="en-US" baseline="0" dirty="0" smtClean="0"/>
              <a:t>The main concern is that advertisers will use this information indiscriminately, thus invading your privacy. </a:t>
            </a:r>
          </a:p>
          <a:p>
            <a:pPr marL="171450" indent="-171450">
              <a:buFont typeface="Arial" pitchFamily="34" charset="0"/>
              <a:buChar char="•"/>
            </a:pPr>
            <a:r>
              <a:rPr lang="en-US" baseline="0" dirty="0" smtClean="0"/>
              <a:t>Cookies pose no security threat because it is virtually impossible to hide a virus or malicious software program in a cookie. Because they take up little room on your hard drive, and offer you small conveniences on return visits to websites, there is no great reason to delete them.</a:t>
            </a:r>
          </a:p>
          <a:p>
            <a:pPr marL="171450" indent="-171450">
              <a:buFont typeface="Arial" pitchFamily="34" charset="0"/>
              <a:buChar char="•"/>
            </a:pPr>
            <a:r>
              <a:rPr lang="en-US" baseline="0" dirty="0" smtClean="0"/>
              <a:t>Deleting your cookie files could actually cause you the inconvenience of reentering data you have already entered into website forms.</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78</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7</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The</a:t>
            </a:r>
            <a:r>
              <a:rPr lang="en-US" baseline="0" dirty="0" smtClean="0">
                <a:latin typeface="Helvetica" pitchFamily="34" charset="0"/>
              </a:rPr>
              <a:t> nefarious acts perpetrated by identity thieves cover a wide range:</a:t>
            </a:r>
          </a:p>
          <a:p>
            <a:pPr marL="628650" lvl="1" indent="-171450" eaLnBrk="1" hangingPunct="1">
              <a:buFont typeface="Arial" pitchFamily="34" charset="0"/>
              <a:buChar char="•"/>
            </a:pPr>
            <a:r>
              <a:rPr lang="en-US" baseline="0" dirty="0" smtClean="0">
                <a:latin typeface="Helvetica" pitchFamily="34" charset="0"/>
              </a:rPr>
              <a:t>Counterfeiting your existing credit and debit </a:t>
            </a:r>
            <a:r>
              <a:rPr lang="en-US" baseline="0" dirty="0" smtClean="0">
                <a:latin typeface="Helvetica" pitchFamily="34" charset="0"/>
              </a:rPr>
              <a:t>cards,</a:t>
            </a:r>
            <a:endParaRPr lang="en-US" baseline="0" dirty="0" smtClean="0">
              <a:latin typeface="Helvetica" pitchFamily="34" charset="0"/>
            </a:endParaRPr>
          </a:p>
          <a:p>
            <a:pPr marL="628650" lvl="1" indent="-171450" eaLnBrk="1" hangingPunct="1">
              <a:buFont typeface="Arial" pitchFamily="34" charset="0"/>
              <a:buChar char="•"/>
            </a:pPr>
            <a:r>
              <a:rPr lang="en-US" baseline="0" dirty="0" smtClean="0">
                <a:latin typeface="Helvetica" pitchFamily="34" charset="0"/>
              </a:rPr>
              <a:t>Requesting changes of address on your bank and credit card statements, which makes detecting fraudulent charges take </a:t>
            </a:r>
            <a:r>
              <a:rPr lang="en-US" baseline="0" dirty="0" smtClean="0">
                <a:latin typeface="Helvetica" pitchFamily="34" charset="0"/>
              </a:rPr>
              <a:t>longer,</a:t>
            </a:r>
            <a:endParaRPr lang="en-US" baseline="0" dirty="0" smtClean="0">
              <a:latin typeface="Helvetica" pitchFamily="34" charset="0"/>
            </a:endParaRPr>
          </a:p>
          <a:p>
            <a:pPr marL="628650" lvl="1" indent="-171450" eaLnBrk="1" hangingPunct="1">
              <a:buFont typeface="Arial" pitchFamily="34" charset="0"/>
              <a:buChar char="•"/>
            </a:pPr>
            <a:r>
              <a:rPr lang="en-US" baseline="0" dirty="0" smtClean="0">
                <a:latin typeface="Helvetica" pitchFamily="34" charset="0"/>
              </a:rPr>
              <a:t>Opening new credit cards and bank accounts in your name and then writing bad checks and not paying off the credit card balances (ruining your credit rating in the process</a:t>
            </a:r>
            <a:r>
              <a:rPr lang="en-US" baseline="0" dirty="0" smtClean="0">
                <a:latin typeface="Helvetica" pitchFamily="34" charset="0"/>
              </a:rPr>
              <a:t>),</a:t>
            </a:r>
            <a:endParaRPr lang="en-US" baseline="0" dirty="0" smtClean="0">
              <a:latin typeface="Helvetica" pitchFamily="34" charset="0"/>
            </a:endParaRPr>
          </a:p>
          <a:p>
            <a:pPr marL="628650" lvl="1" indent="-171450" eaLnBrk="1" hangingPunct="1">
              <a:buFont typeface="Arial" pitchFamily="34" charset="0"/>
              <a:buChar char="•"/>
            </a:pPr>
            <a:r>
              <a:rPr lang="en-US" baseline="0" dirty="0" smtClean="0">
                <a:latin typeface="Helvetica" pitchFamily="34" charset="0"/>
              </a:rPr>
              <a:t>Obtaining medical services under your name (you might lose coverage later if the thief’s treatment exceeds the limits of your policy’s covered services</a:t>
            </a:r>
            <a:r>
              <a:rPr lang="en-US" baseline="0" dirty="0" smtClean="0">
                <a:latin typeface="Helvetica" pitchFamily="34" charset="0"/>
              </a:rPr>
              <a:t>),</a:t>
            </a:r>
            <a:endParaRPr lang="en-US" baseline="0" dirty="0" smtClean="0">
              <a:latin typeface="Helvetica" pitchFamily="34" charset="0"/>
            </a:endParaRPr>
          </a:p>
          <a:p>
            <a:pPr marL="628650" lvl="1" indent="-171450" eaLnBrk="1" hangingPunct="1">
              <a:buFont typeface="Arial" pitchFamily="34" charset="0"/>
              <a:buChar char="•"/>
            </a:pPr>
            <a:r>
              <a:rPr lang="en-US" baseline="0" dirty="0" smtClean="0">
                <a:latin typeface="Helvetica" pitchFamily="34" charset="0"/>
              </a:rPr>
              <a:t>Buying a home with a mortgage in your name, then reselling the house and absconding with the money (leaving you with the debt</a:t>
            </a:r>
            <a:r>
              <a:rPr lang="en-US" baseline="0" dirty="0" smtClean="0">
                <a:latin typeface="Helvetica" pitchFamily="34" charset="0"/>
              </a:rPr>
              <a:t>).</a:t>
            </a:r>
            <a:endParaRPr lang="en-US" dirty="0" smtClean="0">
              <a:latin typeface="Helvetica"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People are often too trusting or just plain careless when it comes to protecting private information about themselves or their digital data.</a:t>
            </a:r>
          </a:p>
          <a:p>
            <a:pPr marL="171450" indent="-171450">
              <a:buFont typeface="Arial" pitchFamily="34" charset="0"/>
              <a:buChar char="•"/>
            </a:pPr>
            <a:r>
              <a:rPr lang="en-US" baseline="0" dirty="0" smtClean="0"/>
              <a:t>In this section, we discuss ways to keep your data safe from damage, either accidental or intentional, and to keep unscrupulous individuals from tricking you into revealing sensitive information.</a:t>
            </a:r>
          </a:p>
        </p:txBody>
      </p:sp>
      <p:sp>
        <p:nvSpPr>
          <p:cNvPr id="4" name="Slide Number Placeholder 3"/>
          <p:cNvSpPr>
            <a:spLocks noGrp="1"/>
          </p:cNvSpPr>
          <p:nvPr>
            <p:ph type="sldNum" sz="quarter" idx="10"/>
          </p:nvPr>
        </p:nvSpPr>
        <p:spPr/>
        <p:txBody>
          <a:bodyPr/>
          <a:lstStyle/>
          <a:p>
            <a:fld id="{277E2621-405C-4F83-9120-2E9601611C17}" type="slidenum">
              <a:rPr lang="en-US" smtClean="0"/>
              <a:pPr/>
              <a:t>79</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A good rule of thumb is to reveal as little information as possible, especially if the information would be available to </a:t>
            </a:r>
            <a:r>
              <a:rPr lang="en-US" baseline="0" dirty="0" smtClean="0"/>
              <a:t>everyone.</a:t>
            </a:r>
            <a:endParaRPr lang="en-US" baseline="0" dirty="0" smtClean="0"/>
          </a:p>
          <a:p>
            <a:pPr marL="171450" indent="-171450">
              <a:buFont typeface="Arial" pitchFamily="34" charset="0"/>
              <a:buChar char="•"/>
            </a:pPr>
            <a:r>
              <a:rPr lang="en-US" baseline="0" dirty="0" smtClean="0"/>
              <a:t>Your Social Security number, phone number, date of birth, and street addresses are four key pieces of information that identity thieves need to steal an identity. This information should never be shared in a public area on any website.</a:t>
            </a:r>
          </a:p>
          <a:p>
            <a:pPr marL="171450" indent="-171450">
              <a:buFont typeface="Arial" pitchFamily="34" charset="0"/>
              <a:buChar char="•"/>
            </a:pPr>
            <a:r>
              <a:rPr lang="en-US" baseline="0" dirty="0" smtClean="0"/>
              <a:t>Social networking sites like Facebook make privacy settings available in your profile settings. If you’ve never changed your default privacy settings in Facebook, you’re probably sharing information more widely than you should.</a:t>
            </a:r>
          </a:p>
          <a:p>
            <a:pPr marL="171450" indent="-171450">
              <a:buFont typeface="Arial" pitchFamily="34" charset="0"/>
              <a:buChar char="•"/>
            </a:pPr>
            <a:r>
              <a:rPr lang="en-US" baseline="0" dirty="0" smtClean="0"/>
              <a:t>To protect your information on Facebook, you need to change your privacy settings from some of the default options. In general, it’s a bad idea to make personal information available to the public, although this is a default setting for some items in Facebook. It’s a good idea to set most of the options in your profile’s Basic information section to Friends or to Only Me because, presumably, these are personal details you should wish to share only with friends.</a:t>
            </a:r>
          </a:p>
          <a:p>
            <a:pPr marL="171450" indent="-171450">
              <a:buFont typeface="Arial" pitchFamily="34" charset="0"/>
              <a:buChar char="•"/>
            </a:pPr>
            <a:r>
              <a:rPr lang="en-US" baseline="0" dirty="0" smtClean="0"/>
              <a:t>In the Contact Information section, restricting this information only to friends or to yourself is imperative. You don’t want scammers contacting you via e-mail or snail mail and trying to trick you into revealing sensitive information.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80</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 data on your computer faces three major threats:</a:t>
            </a:r>
          </a:p>
          <a:p>
            <a:pPr marL="628650" lvl="1" indent="-171450">
              <a:buFont typeface="Arial" pitchFamily="34" charset="0"/>
              <a:buChar char="•"/>
            </a:pPr>
            <a:r>
              <a:rPr lang="en-US" baseline="0" dirty="0" smtClean="0"/>
              <a:t>Unauthorized access</a:t>
            </a:r>
          </a:p>
          <a:p>
            <a:pPr marL="628650" lvl="1" indent="-171450">
              <a:buFont typeface="Arial" pitchFamily="34" charset="0"/>
              <a:buChar char="•"/>
            </a:pPr>
            <a:r>
              <a:rPr lang="en-US" baseline="0" dirty="0" smtClean="0"/>
              <a:t>Tampering</a:t>
            </a:r>
          </a:p>
          <a:p>
            <a:pPr marL="628650" lvl="1" indent="-171450">
              <a:buFont typeface="Arial" pitchFamily="34" charset="0"/>
              <a:buChar char="•"/>
            </a:pPr>
            <a:r>
              <a:rPr lang="en-US" baseline="0" dirty="0" smtClean="0"/>
              <a:t>Destruction</a:t>
            </a:r>
          </a:p>
          <a:p>
            <a:pPr marL="171450" lvl="0" indent="-171450">
              <a:buFont typeface="Arial" pitchFamily="34" charset="0"/>
              <a:buChar char="•"/>
            </a:pPr>
            <a:r>
              <a:rPr lang="en-US" baseline="0" dirty="0" smtClean="0"/>
              <a:t>As noted earlier, a hacker can gain access to your computer and steal and alter your data. However, a more likely scenario is that you’ll lose your data unintentionally. You might accidentally delete files. You could drop your laptop on the ground, causing the hard drive to break and resulting in complete data loss. A virus from an e-mail attachment you opened might destroy your original file. Your house might catch fire and destroy your computer.</a:t>
            </a:r>
          </a:p>
          <a:p>
            <a:pPr marL="171450" lvl="0" indent="-171450">
              <a:buFont typeface="Arial" pitchFamily="34" charset="0"/>
              <a:buChar char="•"/>
            </a:pPr>
            <a:r>
              <a:rPr lang="en-US" baseline="0" dirty="0" smtClean="0"/>
              <a:t>Because many of these possibilities are beyond your control, you should have a strategy for backing up your files. Backups are copies of files that you can use to replace the originals if they’re lost or damaged.</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81</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Two types of files need backups:</a:t>
            </a:r>
          </a:p>
          <a:p>
            <a:pPr marL="628650" lvl="1" indent="-171450">
              <a:buFont typeface="Arial" pitchFamily="34" charset="0"/>
              <a:buChar char="•"/>
            </a:pPr>
            <a:r>
              <a:rPr lang="en-US" baseline="0" dirty="0" smtClean="0"/>
              <a:t>Program files include files used to install software, usually found on DVDs or downloaded from the Internet. As long as you have the DVDs in a safe place, you shouldn’t need to back up these program files. </a:t>
            </a:r>
            <a:r>
              <a:rPr lang="en-US" baseline="0" dirty="0" smtClean="0"/>
              <a:t>However, if you have </a:t>
            </a:r>
            <a:r>
              <a:rPr lang="en-US" baseline="0" dirty="0" smtClean="0"/>
              <a:t>downloaded a program file from the </a:t>
            </a:r>
            <a:r>
              <a:rPr lang="en-US" baseline="0" dirty="0" smtClean="0"/>
              <a:t>Internet, </a:t>
            </a:r>
            <a:r>
              <a:rPr lang="en-US" baseline="0" dirty="0" smtClean="0"/>
              <a:t>you should make a copy of the program installation files on a removable storage device such as a backup.</a:t>
            </a:r>
          </a:p>
          <a:p>
            <a:pPr marL="628650" lvl="1" indent="-171450">
              <a:buFont typeface="Arial" pitchFamily="34" charset="0"/>
              <a:buChar char="•"/>
            </a:pPr>
            <a:r>
              <a:rPr lang="en-US" baseline="0" dirty="0" smtClean="0"/>
              <a:t>Data files include files you’ve created or purchased, such as research papers, spreadsheets, music and photo files, contact lists, address books, e-mail archives, and your Favorites list from your browser.</a:t>
            </a:r>
          </a:p>
          <a:p>
            <a:pPr marL="628650" lvl="1" indent="-171450">
              <a:buFont typeface="Arial" pitchFamily="34" charset="0"/>
              <a:buChar char="•"/>
            </a:pPr>
            <a:r>
              <a:rPr lang="en-US" baseline="0" dirty="0" smtClean="0"/>
              <a:t>You should have a strategy for backing up your </a:t>
            </a:r>
            <a:r>
              <a:rPr lang="en-US" baseline="0" dirty="0" smtClean="0"/>
              <a:t>files</a:t>
            </a:r>
            <a:r>
              <a:rPr lang="en-US" sz="1200" b="0" i="0" u="none" strike="noStrike" kern="1200" baseline="0" dirty="0" smtClean="0">
                <a:solidFill>
                  <a:schemeClr val="tx1"/>
                </a:solidFill>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82</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There are two main options for backing up files:</a:t>
            </a:r>
          </a:p>
          <a:p>
            <a:pPr marL="628650" lvl="1" indent="-171450">
              <a:buFont typeface="Arial" pitchFamily="34" charset="0"/>
              <a:buChar char="•"/>
            </a:pPr>
            <a:r>
              <a:rPr lang="en-US" baseline="0" dirty="0" smtClean="0"/>
              <a:t>An incremental backup (or partial backup) involves backing up only files that have changed or been created since the last backup was performed. Using backup software that has an option for incremental backups will save time because backing up files that haven’t changed is redundant.</a:t>
            </a:r>
          </a:p>
          <a:p>
            <a:pPr marL="628650" lvl="1" indent="-171450">
              <a:buFont typeface="Arial" pitchFamily="34" charset="0"/>
              <a:buChar char="•"/>
            </a:pPr>
            <a:r>
              <a:rPr lang="en-US" baseline="0" dirty="0" smtClean="0"/>
              <a:t>An image backup (or system backup) means that all system, application, and data files are backed up, not just the files that changed. Although incremental backups are more efficient, an image backup ensures you capture changes to application files, such as automatic software updates, that an incremental backup might not capture. The idea of imaging is to make an exact copy of the setup of your computer so that in the event of a total hard drive failure you could copy the image to a new hard drive and have your computer configured exactly the way it was before the crash.</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83</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To be truly secure, backups must be stored away from where your computer is located and should be stored in at least two different places. </a:t>
            </a:r>
          </a:p>
          <a:p>
            <a:pPr marL="171450" indent="-171450">
              <a:buFont typeface="Arial" pitchFamily="34" charset="0"/>
              <a:buChar char="•"/>
            </a:pPr>
            <a:r>
              <a:rPr lang="en-US" baseline="0" dirty="0" smtClean="0"/>
              <a:t>You have three main choices for where to back up your files:</a:t>
            </a:r>
          </a:p>
          <a:p>
            <a:pPr marL="628650" lvl="1" indent="-171450">
              <a:buFont typeface="Arial" pitchFamily="34" charset="0"/>
              <a:buChar char="•"/>
            </a:pPr>
            <a:r>
              <a:rPr lang="en-US" baseline="0" dirty="0" smtClean="0"/>
              <a:t>Online (in the cloud): The beauty of online storage is that you don’t need to be at your home computer or lug around your external hard drive to access your data. More important, because the information is stored online, it’s in a secure, remote location, so data is much less vulnerable to the disasters that could harm data stored in your computer or external hard drive. Free storage options include Microsoft SkyDrive and Adrive. However, image backups probably won’t fit within the storage limits offered by free providers. For a fee, companies such as Carbonite and iBackup provide larger storage capacity.</a:t>
            </a:r>
          </a:p>
          <a:p>
            <a:pPr marL="628650" lvl="1" indent="-171450">
              <a:buFont typeface="Arial" pitchFamily="34" charset="0"/>
              <a:buChar char="•"/>
            </a:pPr>
            <a:r>
              <a:rPr lang="en-US" baseline="0" dirty="0" smtClean="0"/>
              <a:t>External hard drives: External hard drives, or even large-capacity flash drives, are popular backup options that are usually connected to a single computer. Although convenient and inexpensive, using external hard drives for backups still presents the dilemma of keeping the hard drive in a save location. Also, external hard drives can fail, possibly leading to loss of your backup data. Therefore, using an external hard drive for backups is best done in conjunction with an online backup strategy for added safety.</a:t>
            </a:r>
          </a:p>
          <a:p>
            <a:pPr marL="628650" lvl="1" indent="-171450">
              <a:buFont typeface="Arial" pitchFamily="34" charset="0"/>
              <a:buChar char="•"/>
            </a:pPr>
            <a:r>
              <a:rPr lang="en-US" baseline="0" dirty="0" smtClean="0"/>
              <a:t>Network-attached storage (NAS) devices and home servers: NAS devices are essentially large hard drives that are connected to a network of computers instead of one computer, and they can be used to back up multiple computers simultaneously. Home servers also act as high-capacity NAS devices for automatically backing up data and sharing files.</a:t>
            </a:r>
          </a:p>
          <a:p>
            <a:pPr marL="171450" lvl="0" indent="-171450">
              <a:buFont typeface="Arial" pitchFamily="34" charset="0"/>
              <a:buChar char="•"/>
            </a:pPr>
            <a:r>
              <a:rPr lang="en-US" baseline="0" dirty="0" smtClean="0"/>
              <a:t>You should back up your data files every time you make changes to them, which can be difficult to remember to do. Fortunately, most backup software can be configured to do backups automatically so you don’t forget to perform them.</a:t>
            </a:r>
          </a:p>
          <a:p>
            <a:pPr marL="171450" lvl="0" indent="-171450">
              <a:buFont typeface="Arial" pitchFamily="34" charset="0"/>
              <a:buChar char="•"/>
            </a:pPr>
            <a:r>
              <a:rPr lang="en-US" baseline="0" dirty="0" smtClean="0"/>
              <a:t>Because your program and OS files don’t change as often as your data files, you can perform image backups on a less frequent basis. You might consider scheduling an image backup of your entire system on a weekly basis, but you should definitely perform one after installing new software.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84</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have three main choices for where to back up your </a:t>
            </a:r>
            <a:r>
              <a:rPr lang="en-US" sz="1200" b="0" i="0" u="none" strike="noStrike" kern="1200" baseline="0" dirty="0" smtClean="0">
                <a:solidFill>
                  <a:schemeClr val="tx1"/>
                </a:solidFill>
                <a:latin typeface="+mn-lt"/>
                <a:ea typeface="+mn-ea"/>
                <a:cs typeface="+mn-cs"/>
              </a:rPr>
              <a:t>files.</a:t>
            </a: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85</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Windows 8 includes the Windows 7 File Recovery utility, which provides a quick and easy way to schedule regular image backups. You can access the utility from the Windows 7 File Recovery link on the File History screen.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You </a:t>
            </a:r>
            <a:r>
              <a:rPr lang="en-US" sz="1200" b="0" i="0" u="none" strike="noStrike" kern="1200" baseline="0" dirty="0" smtClean="0">
                <a:solidFill>
                  <a:schemeClr val="tx1"/>
                </a:solidFill>
                <a:latin typeface="+mn-lt"/>
                <a:ea typeface="+mn-ea"/>
                <a:cs typeface="+mn-cs"/>
              </a:rPr>
              <a:t>can use the Windows 8 File History utility to back up files and restore files from a previous backup. </a:t>
            </a:r>
            <a:endParaRPr lang="en-US" sz="1200" b="0" i="0" u="none" strike="noStrike" kern="1200" baseline="0" dirty="0" smtClean="0">
              <a:solidFill>
                <a:schemeClr val="tx1"/>
              </a:solidFill>
              <a:latin typeface="+mn-lt"/>
              <a:ea typeface="+mn-ea"/>
              <a:cs typeface="+mn-cs"/>
            </a:endParaRPr>
          </a:p>
          <a:p>
            <a:pPr marL="628650" lvl="1" indent="-171450">
              <a:buFont typeface="Arial" pitchFamily="34" charset="0"/>
              <a:buChar char="•"/>
            </a:pPr>
            <a:r>
              <a:rPr lang="en-US" sz="1200" b="0" i="0" u="none" strike="noStrike" kern="1200" baseline="0" dirty="0" smtClean="0">
                <a:solidFill>
                  <a:schemeClr val="tx1"/>
                </a:solidFill>
                <a:latin typeface="+mn-lt"/>
                <a:ea typeface="+mn-ea"/>
                <a:cs typeface="+mn-cs"/>
              </a:rPr>
              <a:t>Access </a:t>
            </a:r>
            <a:r>
              <a:rPr lang="en-US" sz="1200" b="0" i="0" u="none" strike="noStrike" kern="1200" baseline="0" dirty="0" smtClean="0">
                <a:solidFill>
                  <a:schemeClr val="tx1"/>
                </a:solidFill>
                <a:latin typeface="+mn-lt"/>
                <a:ea typeface="+mn-ea"/>
                <a:cs typeface="+mn-cs"/>
              </a:rPr>
              <a:t>the Control Panel, select the </a:t>
            </a:r>
            <a:r>
              <a:rPr lang="en-US" sz="1200" b="1" i="0" u="none" strike="noStrike" kern="1200" baseline="0" dirty="0" smtClean="0">
                <a:solidFill>
                  <a:schemeClr val="tx1"/>
                </a:solidFill>
                <a:latin typeface="+mn-lt"/>
                <a:ea typeface="+mn-ea"/>
                <a:cs typeface="+mn-cs"/>
              </a:rPr>
              <a:t>System and Security </a:t>
            </a:r>
            <a:r>
              <a:rPr lang="en-US" sz="1200" b="0" i="0" u="none" strike="noStrike" kern="1200" baseline="0" dirty="0" smtClean="0">
                <a:solidFill>
                  <a:schemeClr val="tx1"/>
                </a:solidFill>
                <a:latin typeface="+mn-lt"/>
                <a:ea typeface="+mn-ea"/>
                <a:cs typeface="+mn-cs"/>
              </a:rPr>
              <a:t>group, and then click the </a:t>
            </a:r>
            <a:r>
              <a:rPr lang="en-US" sz="1200" b="1" i="0" u="none" strike="noStrike" kern="1200" baseline="0" dirty="0" smtClean="0">
                <a:solidFill>
                  <a:schemeClr val="tx1"/>
                </a:solidFill>
                <a:latin typeface="+mn-lt"/>
                <a:ea typeface="+mn-ea"/>
                <a:cs typeface="+mn-cs"/>
              </a:rPr>
              <a:t>File History </a:t>
            </a:r>
            <a:r>
              <a:rPr lang="en-US" sz="1200" b="0" i="0" u="none" strike="noStrike" kern="1200" baseline="0" dirty="0" smtClean="0">
                <a:solidFill>
                  <a:schemeClr val="tx1"/>
                </a:solidFill>
                <a:latin typeface="+mn-lt"/>
                <a:ea typeface="+mn-ea"/>
                <a:cs typeface="+mn-cs"/>
              </a:rPr>
              <a:t>link.</a:t>
            </a:r>
            <a:endParaRPr lang="en-US" i="0"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86</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Before starting the Windows 7 File Recovery utility, make sure your external hard drive or NAS device is connected to your computer or network and is powered on. To set it up, follow these steps:</a:t>
            </a:r>
          </a:p>
          <a:p>
            <a:pPr marL="628650" lvl="1" indent="-171450">
              <a:buFont typeface="Arial" pitchFamily="34" charset="0"/>
              <a:buChar char="•"/>
            </a:pPr>
            <a:r>
              <a:rPr lang="en-US" baseline="0" dirty="0" smtClean="0"/>
              <a:t>When you start the Windows 7 File Recovery utility for the first time, no backups will have ever been configured. Select the Set up backup option to launch the Set up backup dialog </a:t>
            </a:r>
            <a:r>
              <a:rPr lang="en-US" baseline="0" dirty="0" smtClean="0"/>
              <a:t>box and </a:t>
            </a:r>
            <a:r>
              <a:rPr lang="en-US" baseline="0" dirty="0" smtClean="0"/>
              <a:t>display a list of available backup devices. Select a device, and click Next to proceed.</a:t>
            </a:r>
          </a:p>
          <a:p>
            <a:pPr marL="628650" lvl="1" indent="-171450">
              <a:buFont typeface="Arial" pitchFamily="34" charset="0"/>
              <a:buChar char="•"/>
            </a:pPr>
            <a:r>
              <a:rPr lang="en-US" baseline="0" dirty="0" smtClean="0"/>
              <a:t>On the next </a:t>
            </a:r>
            <a:r>
              <a:rPr lang="en-US" baseline="0" dirty="0" smtClean="0"/>
              <a:t>screen you </a:t>
            </a:r>
            <a:r>
              <a:rPr lang="en-US" baseline="0" dirty="0" smtClean="0"/>
              <a:t>have the option to let Windows choose what to back up or to choose for yourself what you want to back up. If you let Windows choose, your backup will include your data files as well as a system image backup. Click Next to proceed.</a:t>
            </a:r>
          </a:p>
          <a:p>
            <a:pPr marL="628650" lvl="1" indent="-171450">
              <a:buFont typeface="Arial" pitchFamily="34" charset="0"/>
              <a:buChar char="•"/>
            </a:pPr>
            <a:r>
              <a:rPr lang="en-US" baseline="0" dirty="0" smtClean="0"/>
              <a:t>On the following screen, you can review your settings and set up a schedule for the backups. When you click the Save settings and exit button, you are returned to the Back up or restore your files </a:t>
            </a:r>
            <a:r>
              <a:rPr lang="en-US" baseline="0" dirty="0" smtClean="0"/>
              <a:t>screen, which </a:t>
            </a:r>
            <a:r>
              <a:rPr lang="en-US" baseline="0" dirty="0" smtClean="0"/>
              <a:t>now shows the scheduled backup. You can also choose to restore backed-up files you have backed up from this screen.</a:t>
            </a:r>
          </a:p>
          <a:p>
            <a:pPr marL="171450" lvl="0" indent="-171450">
              <a:buFont typeface="Arial" pitchFamily="34" charset="0"/>
              <a:buChar char="•"/>
            </a:pPr>
            <a:r>
              <a:rPr lang="en-US" baseline="0" dirty="0" smtClean="0"/>
              <a:t>From the Back up or restore your files screen, you can also create a system repair disk by clicking on the appropriate link. A system repair disc is a DVD that you can use to boot your computer in case of a serious Windows error. You can also use this disc when you need to restore your computer from an image backup, so it’s a good idea to create the repair disc before you begin using your computer heavily.</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87</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For OS X users, backups are very easy to configure. The Time Machine feature in OS X detects when an external hard drive is connected to the computer or a NAS device is connected to your network. You’re then asked if you want this to be your backup drive. </a:t>
            </a:r>
          </a:p>
          <a:p>
            <a:pPr marL="171450" indent="-171450">
              <a:buFont typeface="Arial" pitchFamily="34" charset="0"/>
              <a:buChar char="•"/>
            </a:pPr>
            <a:r>
              <a:rPr lang="en-US" baseline="0" dirty="0" smtClean="0"/>
              <a:t>If you answer yes, all of your files (including OS files) are automatically backed up to the external drive or NAS device.</a:t>
            </a:r>
          </a:p>
          <a:p>
            <a:pPr marL="171450" indent="-171450">
              <a:buFont typeface="Arial" pitchFamily="34" charset="0"/>
              <a:buChar char="•"/>
            </a:pPr>
            <a:r>
              <a:rPr lang="en-US" baseline="0" dirty="0" smtClean="0"/>
              <a:t>Most likely, if you’re allowed to store files on your school’s network, these files are backed up regularly. You should check with your school’s network administrators to determine how often they’re backed up and how you would request that files be restored from the backup if they’re damaged or deleted.</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88</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7205BCCC-75AC-4F1E-88AE-2478769F9404}" type="slidenum">
              <a:rPr lang="en-US" smtClean="0"/>
              <a:pPr/>
              <a:t>8</a:t>
            </a:fld>
            <a:endParaRPr 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171450" indent="-171450" eaLnBrk="1" hangingPunct="1">
              <a:buFont typeface="Arial" pitchFamily="34" charset="0"/>
              <a:buChar char="•"/>
            </a:pPr>
            <a:r>
              <a:rPr lang="en-US" dirty="0" smtClean="0">
                <a:latin typeface="Helvetica" pitchFamily="34" charset="0"/>
              </a:rPr>
              <a:t>Many</a:t>
            </a:r>
            <a:r>
              <a:rPr lang="en-US" baseline="0" dirty="0" smtClean="0">
                <a:latin typeface="Helvetica" pitchFamily="34" charset="0"/>
              </a:rPr>
              <a:t> people believe that the only way your identity can be stolen is by a computer. However, the Federal Trade Commission has identified other methods thieves use to obtain others’ personal information:</a:t>
            </a:r>
          </a:p>
          <a:p>
            <a:pPr marL="628650" lvl="1" indent="-171450" eaLnBrk="1" hangingPunct="1">
              <a:buFont typeface="Arial" pitchFamily="34" charset="0"/>
              <a:buChar char="•"/>
            </a:pPr>
            <a:r>
              <a:rPr lang="en-US" baseline="0" dirty="0" smtClean="0">
                <a:latin typeface="Helvetica" pitchFamily="34" charset="0"/>
              </a:rPr>
              <a:t>Stealing purses and wallets, in which people often keep personal information such as their ATM PIN codes</a:t>
            </a:r>
          </a:p>
          <a:p>
            <a:pPr marL="628650" lvl="1" indent="-171450" eaLnBrk="1" hangingPunct="1">
              <a:buFont typeface="Arial" pitchFamily="34" charset="0"/>
              <a:buChar char="•"/>
            </a:pPr>
            <a:r>
              <a:rPr lang="en-US" baseline="0" dirty="0" smtClean="0">
                <a:latin typeface="Helvetica" pitchFamily="34" charset="0"/>
              </a:rPr>
              <a:t>Stealing mail or looking through trash for bank statements and credit card bills</a:t>
            </a:r>
          </a:p>
          <a:p>
            <a:pPr marL="628650" lvl="1" indent="-171450" eaLnBrk="1" hangingPunct="1">
              <a:buFont typeface="Arial" pitchFamily="34" charset="0"/>
              <a:buChar char="•"/>
            </a:pPr>
            <a:r>
              <a:rPr lang="en-US" baseline="0" dirty="0" smtClean="0">
                <a:latin typeface="Helvetica" pitchFamily="34" charset="0"/>
              </a:rPr>
              <a:t>Posing as bank or credit card company representatives and tricking people into revealing sensitive information over the phone</a:t>
            </a:r>
          </a:p>
          <a:p>
            <a:pPr marL="628650" lvl="1" indent="-171450" eaLnBrk="1" hangingPunct="1">
              <a:buFont typeface="Arial" pitchFamily="34" charset="0"/>
              <a:buChar char="•"/>
            </a:pPr>
            <a:r>
              <a:rPr lang="en-US" baseline="0" dirty="0" smtClean="0">
                <a:latin typeface="Helvetica" pitchFamily="34" charset="0"/>
              </a:rPr>
              <a:t>Installing skimming devices on ATM machines that record information, such as account numbers and access codes</a:t>
            </a:r>
            <a:endParaRPr lang="en-US" dirty="0" smtClean="0">
              <a:latin typeface="Helvetica"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Social engineering is any technique that uses social skills to generate human interaction that entices individuals to reveal sensitive information. </a:t>
            </a:r>
          </a:p>
          <a:p>
            <a:pPr marL="171450" indent="-171450">
              <a:buFont typeface="Arial" pitchFamily="34" charset="0"/>
              <a:buChar char="•"/>
            </a:pPr>
            <a:r>
              <a:rPr lang="en-US" baseline="0" dirty="0" smtClean="0"/>
              <a:t>Social engineering often doesn’t involve the use of a computer or face-to-face interaction.</a:t>
            </a:r>
          </a:p>
          <a:p>
            <a:pPr marL="171450" indent="-171450">
              <a:buFont typeface="Arial" pitchFamily="34" charset="0"/>
              <a:buChar char="•"/>
            </a:pPr>
            <a:r>
              <a:rPr lang="en-US" baseline="0" dirty="0" smtClean="0"/>
              <a:t>Most social engineering schemes use a pretext to lure their victims. Pretexting involves creating a scenario that sounds legitimate enough that someone will trust you.</a:t>
            </a:r>
          </a:p>
          <a:p>
            <a:pPr marL="171450" indent="-171450">
              <a:buFont typeface="Arial" pitchFamily="34" charset="0"/>
              <a:buChar char="•"/>
            </a:pPr>
            <a:r>
              <a:rPr lang="en-US" baseline="0" dirty="0" smtClean="0"/>
              <a:t>For example, you might receive a phone call during which the caller says he is from your bank and that someone tried to use your account without authorization. The caller then tells you he needs to confirm a few personal details such as your birth date, Social Security number, bank account number, and whatever other information he can get out of you. The information he obtains can then be used to empty your bank account or commit some other form of fraud. The most common form of pretexting in cyberspace is phishing.</a:t>
            </a:r>
          </a:p>
        </p:txBody>
      </p:sp>
      <p:sp>
        <p:nvSpPr>
          <p:cNvPr id="4" name="Slide Number Placeholder 3"/>
          <p:cNvSpPr>
            <a:spLocks noGrp="1"/>
          </p:cNvSpPr>
          <p:nvPr>
            <p:ph type="sldNum" sz="quarter" idx="10"/>
          </p:nvPr>
        </p:nvSpPr>
        <p:spPr/>
        <p:txBody>
          <a:bodyPr/>
          <a:lstStyle/>
          <a:p>
            <a:fld id="{277E2621-405C-4F83-9120-2E9601611C17}" type="slidenum">
              <a:rPr lang="en-US" smtClean="0"/>
              <a:pPr/>
              <a:t>89</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Phishing (pronounced “fishing”) lures Internet users to reveal personal information such as credit card numbers, Social Security numbers, or other sensitive information that could lead to identity theft. </a:t>
            </a:r>
          </a:p>
          <a:p>
            <a:pPr marL="171450" indent="-171450">
              <a:buFont typeface="Arial" pitchFamily="34" charset="0"/>
              <a:buChar char="•"/>
            </a:pPr>
            <a:r>
              <a:rPr lang="en-US" baseline="0" dirty="0" smtClean="0"/>
              <a:t>The scammers send e-mail messages that look like they’re from a legitimate business such as an online bank. The e-mail usually states that the recipient needs to update or confirm his or her account information. When the recipient clicks the provided link, he or she goes to a website. The site looks like a legitimate site but is really a fraudulent copy the scammer has created. Once the e-mail recipient enters his or her personal information, the scammers capture it and can begin using it.</a:t>
            </a:r>
          </a:p>
          <a:p>
            <a:pPr marL="171450" indent="-171450">
              <a:buFont typeface="Arial" pitchFamily="34" charset="0"/>
              <a:buChar char="•"/>
            </a:pPr>
            <a:r>
              <a:rPr lang="en-US" baseline="0" dirty="0" smtClean="0"/>
              <a:t>Pharming is much more insidious than phishing. Pharming occurs when malicious code is planted on your computer, either by viruses or by visiting malicious websites, which then alters your browser’s ability to find web addresses. </a:t>
            </a:r>
          </a:p>
          <a:p>
            <a:pPr marL="171450" indent="-171450">
              <a:buFont typeface="Arial" pitchFamily="34" charset="0"/>
              <a:buChar char="•"/>
            </a:pPr>
            <a:r>
              <a:rPr lang="en-US" baseline="0" dirty="0" smtClean="0"/>
              <a:t>Users are directed to bogus websites even </a:t>
            </a:r>
            <a:r>
              <a:rPr lang="en-US" baseline="0" dirty="0" smtClean="0"/>
              <a:t>if they </a:t>
            </a:r>
            <a:r>
              <a:rPr lang="en-US" baseline="0" dirty="0" smtClean="0"/>
              <a:t>enter the correct address of the real website. You end up at a fake website that looks legitimate but is expressly set up for the purpose of gathering information.</a:t>
            </a:r>
          </a:p>
          <a:p>
            <a:pPr marL="171450" indent="-171450">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90</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Follow these guidelines to avoid falling prey to such schemes:</a:t>
            </a:r>
          </a:p>
          <a:p>
            <a:pPr marL="628650" lvl="1" indent="-171450">
              <a:buFont typeface="Arial" pitchFamily="34" charset="0"/>
              <a:buChar char="•"/>
            </a:pPr>
            <a:r>
              <a:rPr lang="en-US" baseline="0" dirty="0" smtClean="0"/>
              <a:t>Never reply directly to any e-mail asking you for personal information.</a:t>
            </a:r>
          </a:p>
          <a:p>
            <a:pPr marL="628650" lvl="1" indent="-171450">
              <a:buFont typeface="Arial" pitchFamily="34" charset="0"/>
              <a:buChar char="•"/>
            </a:pPr>
            <a:r>
              <a:rPr lang="en-US" baseline="0" dirty="0" smtClean="0"/>
              <a:t>Don’t click on a link in an e-mail to go to a website. Instead, type the website address in the browser.</a:t>
            </a:r>
          </a:p>
          <a:p>
            <a:pPr marL="628650" lvl="1" indent="-171450">
              <a:buFont typeface="Arial" pitchFamily="34" charset="0"/>
              <a:buChar char="•"/>
            </a:pPr>
            <a:r>
              <a:rPr lang="en-US" baseline="0" dirty="0" smtClean="0"/>
              <a:t>Check with the company asking for the information and only give the information if you’re certain it’s needed.</a:t>
            </a:r>
          </a:p>
          <a:p>
            <a:pPr marL="628650" lvl="1" indent="-171450">
              <a:buFont typeface="Arial" pitchFamily="34" charset="0"/>
              <a:buChar char="•"/>
            </a:pPr>
            <a:r>
              <a:rPr lang="en-US" baseline="0" dirty="0" smtClean="0"/>
              <a:t>Never give personal information over the Internet unless you know the site is secure. Look for the closed padlock, https, or a certification seal such as Norton Secured to help reassure you that the site is secure.</a:t>
            </a:r>
          </a:p>
          <a:p>
            <a:pPr marL="628650" lvl="1" indent="-171450">
              <a:buFont typeface="Arial" pitchFamily="34" charset="0"/>
              <a:buChar char="•"/>
            </a:pPr>
            <a:r>
              <a:rPr lang="en-US" baseline="0" dirty="0" smtClean="0"/>
              <a:t>Use phishing filters. The latest versions of Firefox, Chrome, and Internet Explorer have phishing filters built in, so each time you access a website, the phishing filter checks for the site’s legitimacy and warns you of possible web forgeries.</a:t>
            </a:r>
          </a:p>
          <a:p>
            <a:pPr marL="628650" lvl="1" indent="-171450">
              <a:buFont typeface="Arial" pitchFamily="34" charset="0"/>
              <a:buChar char="•"/>
            </a:pPr>
            <a:r>
              <a:rPr lang="en-US" baseline="0" dirty="0" smtClean="0"/>
              <a:t>Use Internet security software on your computer that’s constantly being updated.</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91</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baseline="0" dirty="0" smtClean="0"/>
              <a:t>Most Internet security packages can detect and prevent pharming attacks. The major Internet security packages—for example, McAfee and Norton—also offer phishing protection tools.</a:t>
            </a:r>
          </a:p>
          <a:p>
            <a:pPr marL="171450" lvl="0" indent="-171450">
              <a:buFont typeface="Arial" pitchFamily="34" charset="0"/>
              <a:buChar char="•"/>
            </a:pPr>
            <a:r>
              <a:rPr lang="en-US" baseline="0" dirty="0" smtClean="0"/>
              <a:t>Not </a:t>
            </a:r>
            <a:r>
              <a:rPr lang="en-US" baseline="0" dirty="0" smtClean="0"/>
              <a:t>sure whether you’re on the eBay website or a cleverly disguised phishing site? Norton Site Safety reassures you that all is well. </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92</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Scareware is a type of malware that’s downloaded onto your computer and tries to convince you that your computer is infected with a virus or other type of malware. Pop-ups, banners, or other annoying types of messages will flash on your screen saying frightening things like, “Your computer is infected with a virus! Immediate removal is required.”</a:t>
            </a:r>
          </a:p>
          <a:p>
            <a:pPr marL="171450" indent="-171450">
              <a:buFont typeface="Arial" pitchFamily="34" charset="0"/>
              <a:buChar char="•"/>
            </a:pPr>
            <a:r>
              <a:rPr lang="en-US" baseline="0" dirty="0" smtClean="0"/>
              <a:t>You’re then directed to a website where you can buy fake removal or antivirus tools that provide little or no value. </a:t>
            </a:r>
          </a:p>
          <a:p>
            <a:pPr marL="171450" indent="-171450">
              <a:buFont typeface="Arial" pitchFamily="34" charset="0"/>
              <a:buChar char="•"/>
            </a:pPr>
            <a:r>
              <a:rPr lang="en-US" baseline="0" dirty="0" smtClean="0"/>
              <a:t>Scareware is a social engineering technique because it uses people’s fear of computer viruses to convince them to part with their money. Scareware is often designed to be extremely difficult to remove from your computer and to interfere with the operation of legitimate security software.</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93</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err="1" smtClean="0"/>
              <a:t>Scareware</a:t>
            </a:r>
            <a:r>
              <a:rPr lang="en-US" baseline="0" dirty="0" smtClean="0"/>
              <a:t> is usually downloaded onto your computer from infected websites or Trojan horse files.</a:t>
            </a:r>
          </a:p>
          <a:p>
            <a:pPr marL="171450" indent="-171450">
              <a:buFont typeface="Arial" pitchFamily="34" charset="0"/>
              <a:buChar char="•"/>
            </a:pPr>
            <a:r>
              <a:rPr lang="en-US" baseline="0" dirty="0" smtClean="0"/>
              <a:t>Most Internet security suites, antivirus, and </a:t>
            </a:r>
            <a:r>
              <a:rPr lang="en-US" baseline="0" dirty="0" smtClean="0"/>
              <a:t>anti-malware </a:t>
            </a:r>
            <a:r>
              <a:rPr lang="en-US" baseline="0" dirty="0" smtClean="0"/>
              <a:t>software packages now detect and prevent the installation of scareware. </a:t>
            </a:r>
          </a:p>
          <a:p>
            <a:pPr marL="171450" indent="-171450">
              <a:buFont typeface="Arial" pitchFamily="34" charset="0"/>
              <a:buChar char="•"/>
            </a:pPr>
            <a:r>
              <a:rPr lang="en-US" baseline="0" dirty="0" smtClean="0"/>
              <a:t>Make sure you never click on website banners or pop-up boxes that say “Your computer might be infected, click here to scan your files” because these are often starting points for installing malicious scareware files on your computer.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94</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Preying </a:t>
            </a:r>
            <a:r>
              <a:rPr lang="en-US" sz="1200" b="0" i="0" u="none" strike="noStrike" kern="1200" baseline="0" dirty="0" smtClean="0">
                <a:solidFill>
                  <a:schemeClr val="tx1"/>
                </a:solidFill>
                <a:latin typeface="+mn-lt"/>
                <a:ea typeface="+mn-ea"/>
                <a:cs typeface="+mn-cs"/>
              </a:rPr>
              <a:t>on people’s fears, </a:t>
            </a:r>
            <a:r>
              <a:rPr lang="en-US" sz="1200" b="0" i="0" u="none" strike="noStrike" kern="1200" baseline="0" dirty="0" err="1" smtClean="0">
                <a:solidFill>
                  <a:schemeClr val="tx1"/>
                </a:solidFill>
                <a:latin typeface="+mn-lt"/>
                <a:ea typeface="+mn-ea"/>
                <a:cs typeface="+mn-cs"/>
              </a:rPr>
              <a:t>scareware</a:t>
            </a:r>
            <a:r>
              <a:rPr lang="en-US" sz="1200" b="0" i="0" u="none" strike="noStrike" kern="1200" baseline="0" dirty="0" smtClean="0">
                <a:solidFill>
                  <a:schemeClr val="tx1"/>
                </a:solidFill>
                <a:latin typeface="+mn-lt"/>
                <a:ea typeface="+mn-ea"/>
                <a:cs typeface="+mn-cs"/>
              </a:rPr>
              <a:t> attempts to convince you that your computer is infected with a virus and you need to purchase a “solution.” </a:t>
            </a:r>
            <a:endParaRPr lang="en-US" baseline="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95</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Your computer, tablet, and phone aren’t useful to you if they’re damaged. Therefore, it’s essential to select and ensure a safe environment for these devices. This includes protecting them from environmental factors, power surges, power outages, and theft.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96</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Computers are delicate devices and can be damaged by the adverse effects of abuse or a poor environment.</a:t>
            </a:r>
          </a:p>
          <a:p>
            <a:pPr marL="171450" indent="-171450">
              <a:buFont typeface="Arial" pitchFamily="34" charset="0"/>
              <a:buChar char="•"/>
            </a:pPr>
            <a:r>
              <a:rPr lang="en-US" baseline="0" dirty="0" smtClean="0"/>
              <a:t>Sudden movements, such as a fall, can damage your computing device’s internal components. You should make sure that your computer sits on a flat, level surface, and if it’s a laptop or a tablet, you should carry it in a protective case.</a:t>
            </a:r>
          </a:p>
          <a:p>
            <a:pPr marL="171450" indent="-171450">
              <a:buFont typeface="Arial" pitchFamily="34" charset="0"/>
              <a:buChar char="•"/>
            </a:pPr>
            <a:r>
              <a:rPr lang="en-US" baseline="0" dirty="0" smtClean="0"/>
              <a:t>Electronic components don’t like excessive heat or excessive cold. Don’t leave computing devices and phones in a car during especially hot or cold weather because components can be damaged by extreme temperatures.</a:t>
            </a:r>
          </a:p>
          <a:p>
            <a:pPr marL="171450" indent="-171450">
              <a:buFont typeface="Arial" pitchFamily="34" charset="0"/>
              <a:buChar char="•"/>
            </a:pPr>
            <a:r>
              <a:rPr lang="en-US" baseline="0" dirty="0" smtClean="0"/>
              <a:t>Unfortunately, computers generate a lot of heat, which is why they have fans to cool their internal components. Chill mats that contain cooling fans and sit underneath laptop computers are useful accessories for dissipating heat.</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97</a:t>
            </a:fld>
            <a:endParaRPr lang="en-US" dirty="0"/>
          </a:p>
        </p:txBody>
      </p:sp>
    </p:spTree>
    <p:extLst>
      <p:ext uri="{BB962C8B-B14F-4D97-AF65-F5344CB8AC3E}">
        <p14:creationId xmlns:p14="http://schemas.microsoft.com/office/powerpoint/2010/main" val="15344735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Make sure that you place your desktop computer where the fan’s intake vents, usually found on the rear of the system unit, are unblocked so that air can flow inside.</a:t>
            </a:r>
          </a:p>
          <a:p>
            <a:pPr marL="171450" indent="-171450">
              <a:buFont typeface="Arial" pitchFamily="34" charset="0"/>
              <a:buChar char="•"/>
            </a:pPr>
            <a:r>
              <a:rPr lang="en-US" baseline="0" dirty="0" smtClean="0"/>
              <a:t>Naturally, a fan drawing air into a computer also draws in dust and other particles, which can wreak havoc on your system. Therefore, keep the room in which your computer is located as clean as possible. Finally, because food crumbs and liquid can damage keyboards and other computer components, consume food and beverages away from your computer.</a:t>
            </a:r>
          </a:p>
        </p:txBody>
      </p:sp>
      <p:sp>
        <p:nvSpPr>
          <p:cNvPr id="4" name="Slide Number Placeholder 3"/>
          <p:cNvSpPr>
            <a:spLocks noGrp="1"/>
          </p:cNvSpPr>
          <p:nvPr>
            <p:ph type="sldNum" sz="quarter" idx="10"/>
          </p:nvPr>
        </p:nvSpPr>
        <p:spPr/>
        <p:txBody>
          <a:bodyPr/>
          <a:lstStyle/>
          <a:p>
            <a:fld id="{277E2621-405C-4F83-9120-2E9601611C17}" type="slidenum">
              <a:rPr lang="en-US" smtClean="0"/>
              <a:pPr/>
              <a:t>98</a:t>
            </a:fld>
            <a:endParaRPr lang="en-US" dirty="0"/>
          </a:p>
        </p:txBody>
      </p:sp>
    </p:spTree>
    <p:extLst>
      <p:ext uri="{BB962C8B-B14F-4D97-AF65-F5344CB8AC3E}">
        <p14:creationId xmlns:p14="http://schemas.microsoft.com/office/powerpoint/2010/main" val="1534473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defTabSz="914400" rtl="0" eaLnBrk="1" latinLnBrk="0" hangingPunct="1">
              <a:spcBef>
                <a:spcPct val="0"/>
              </a:spcBef>
              <a:buNone/>
              <a:defRPr lang="en-US" sz="4400" kern="1200" dirty="0">
                <a:solidFill>
                  <a:srgbClr val="2F4578"/>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189786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100754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1"/>
          </p:nvPr>
        </p:nvSpPr>
        <p:spPr>
          <a:xfrm>
            <a:off x="533400" y="6400800"/>
            <a:ext cx="6400800" cy="274320"/>
          </a:xfrm>
        </p:spPr>
        <p:txBody>
          <a:bodyPr/>
          <a:lstStyle/>
          <a:p>
            <a:r>
              <a:rPr lang="en-US" dirty="0" smtClean="0"/>
              <a:t>Copyright © 2014 Pearson Education, Inc. Publishing as Prentice Hall</a:t>
            </a:r>
            <a:endParaRPr lang="en-US" dirty="0"/>
          </a:p>
        </p:txBody>
      </p:sp>
      <p:sp>
        <p:nvSpPr>
          <p:cNvPr id="8" name="Slide Number Placeholder 8"/>
          <p:cNvSpPr>
            <a:spLocks noGrp="1"/>
          </p:cNvSpPr>
          <p:nvPr>
            <p:ph type="sldNum" sz="quarter" idx="12"/>
          </p:nvPr>
        </p:nvSpPr>
        <p:spPr>
          <a:xfrm>
            <a:off x="7315200" y="6400800"/>
            <a:ext cx="1371600" cy="274320"/>
          </a:xfrm>
        </p:spPr>
        <p:txBody>
          <a:bodyPr/>
          <a:lstStyle/>
          <a:p>
            <a:fld id="{3C5A0288-DE65-4327-81AA-3D0ED474C7D0}" type="slidenum">
              <a:rPr lang="en-US" smtClean="0"/>
              <a:pPr/>
              <a:t>‹#›</a:t>
            </a:fld>
            <a:endParaRPr lang="en-US"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1066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33400" y="6571120"/>
            <a:ext cx="6400800" cy="274320"/>
          </a:xfrm>
          <a:prstGeom prst="rect">
            <a:avLst/>
          </a:prstGeom>
        </p:spPr>
        <p:txBody>
          <a:bodyPr vert="horz" lIns="91440" tIns="45720" rIns="91440" bIns="45720" rtlCol="0" anchor="ctr"/>
          <a:lstStyle>
            <a:lvl1pPr algn="l">
              <a:defRPr sz="1200">
                <a:solidFill>
                  <a:schemeClr val="bg1"/>
                </a:solidFill>
                <a:latin typeface="+mj-lt"/>
                <a:cs typeface="Arial" pitchFamily="34" charset="0"/>
              </a:defRPr>
            </a:lvl1p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4"/>
          </p:nvPr>
        </p:nvSpPr>
        <p:spPr>
          <a:xfrm>
            <a:off x="7315200" y="6583680"/>
            <a:ext cx="1371600" cy="274320"/>
          </a:xfrm>
          <a:prstGeom prst="rect">
            <a:avLst/>
          </a:prstGeom>
        </p:spPr>
        <p:txBody>
          <a:bodyPr vert="horz" lIns="91440" tIns="45720" rIns="91440" bIns="45720" rtlCol="0" anchor="ctr"/>
          <a:lstStyle>
            <a:lvl1pPr algn="r">
              <a:defRPr sz="1400">
                <a:solidFill>
                  <a:schemeClr val="bg1"/>
                </a:solidFill>
                <a:latin typeface="Arial" pitchFamily="34" charset="0"/>
                <a:cs typeface="Arial" pitchFamily="34" charset="0"/>
              </a:defRPr>
            </a:lvl1pPr>
          </a:lstStyle>
          <a:p>
            <a:fld id="{3C5A0288-DE65-4327-81AA-3D0ED474C7D0}" type="slidenum">
              <a:rPr lang="en-US" smtClean="0"/>
              <a:pPr/>
              <a:t>‹#›</a:t>
            </a:fld>
            <a:endParaRPr lang="en-US" dirty="0"/>
          </a:p>
        </p:txBody>
      </p:sp>
    </p:spTree>
    <p:extLst>
      <p:ext uri="{BB962C8B-B14F-4D97-AF65-F5344CB8AC3E}">
        <p14:creationId xmlns:p14="http://schemas.microsoft.com/office/powerpoint/2010/main" val="196767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Lst>
  <p:hf hdr="0" dt="0"/>
  <p:txStyles>
    <p:titleStyle>
      <a:lvl1pPr algn="ctr" defTabSz="914400" rtl="0" eaLnBrk="1" latinLnBrk="0" hangingPunct="1">
        <a:spcBef>
          <a:spcPct val="0"/>
        </a:spcBef>
        <a:buNone/>
        <a:defRPr sz="4400" kern="1200">
          <a:solidFill>
            <a:srgbClr val="2F4578"/>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lnSpc>
          <a:spcPct val="114000"/>
        </a:lnSpc>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14000"/>
        </a:lnSpc>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14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14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bg1"/>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bg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bg1"/>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bg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1.xml"/><Relationship Id="rId1" Type="http://schemas.openxmlformats.org/officeDocument/2006/relationships/slideLayout" Target="../slideLayouts/slideLayout4.xml"/><Relationship Id="rId4" Type="http://schemas.openxmlformats.org/officeDocument/2006/relationships/image" Target="cid:3287383400_2177562"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876800" y="1416268"/>
            <a:ext cx="4038600" cy="3954929"/>
          </a:xfrm>
          <a:prstGeom prst="rect">
            <a:avLst/>
          </a:prstGeom>
          <a:noFill/>
          <a:ln w="9525" algn="ctr">
            <a:noFill/>
            <a:miter lim="800000"/>
            <a:headEnd/>
            <a:tailEnd/>
          </a:ln>
        </p:spPr>
        <p:txBody>
          <a:bodyPr wrap="square">
            <a:spAutoFit/>
          </a:bodyPr>
          <a:lstStyle/>
          <a:p>
            <a:pPr algn="ctr">
              <a:spcBef>
                <a:spcPct val="50000"/>
              </a:spcBef>
              <a:spcAft>
                <a:spcPts val="3600"/>
              </a:spcAft>
            </a:pPr>
            <a:r>
              <a:rPr lang="en-US" sz="4400" b="1" i="1" dirty="0">
                <a:solidFill>
                  <a:srgbClr val="003B78"/>
                </a:solidFill>
                <a:effectLst>
                  <a:outerShdw blurRad="38100" dist="38100" dir="2700000" algn="tl">
                    <a:srgbClr val="000000">
                      <a:alpha val="43137"/>
                    </a:srgbClr>
                  </a:outerShdw>
                </a:effectLst>
              </a:rPr>
              <a:t>Technology</a:t>
            </a:r>
            <a:br>
              <a:rPr lang="en-US" sz="4400" b="1" i="1" dirty="0">
                <a:solidFill>
                  <a:srgbClr val="003B78"/>
                </a:solidFill>
                <a:effectLst>
                  <a:outerShdw blurRad="38100" dist="38100" dir="2700000" algn="tl">
                    <a:srgbClr val="000000">
                      <a:alpha val="43137"/>
                    </a:srgbClr>
                  </a:outerShdw>
                </a:effectLst>
              </a:rPr>
            </a:br>
            <a:r>
              <a:rPr lang="en-US" sz="4400" b="1" i="1" dirty="0">
                <a:solidFill>
                  <a:srgbClr val="003B78"/>
                </a:solidFill>
                <a:effectLst>
                  <a:outerShdw blurRad="38100" dist="38100" dir="2700000" algn="tl">
                    <a:srgbClr val="000000">
                      <a:alpha val="43137"/>
                    </a:srgbClr>
                  </a:outerShdw>
                </a:effectLst>
              </a:rPr>
              <a:t>in Action</a:t>
            </a:r>
          </a:p>
          <a:p>
            <a:pPr algn="ctr">
              <a:spcBef>
                <a:spcPct val="50000"/>
              </a:spcBef>
            </a:pPr>
            <a:r>
              <a:rPr lang="en-US" sz="2400" spc="-150" dirty="0">
                <a:solidFill>
                  <a:prstClr val="black"/>
                </a:solidFill>
              </a:rPr>
              <a:t>Alan Evans  </a:t>
            </a:r>
            <a:r>
              <a:rPr lang="en-US" sz="2400" b="1" spc="-150" dirty="0">
                <a:solidFill>
                  <a:srgbClr val="F5834D"/>
                </a:solidFill>
              </a:rPr>
              <a:t>•</a:t>
            </a:r>
            <a:r>
              <a:rPr lang="en-US" sz="2400" spc="-150" dirty="0">
                <a:solidFill>
                  <a:srgbClr val="0070C0"/>
                </a:solidFill>
              </a:rPr>
              <a:t> </a:t>
            </a:r>
            <a:r>
              <a:rPr lang="en-US" sz="2400" spc="-150" dirty="0">
                <a:solidFill>
                  <a:prstClr val="black"/>
                </a:solidFill>
              </a:rPr>
              <a:t> Kendall Martin</a:t>
            </a:r>
          </a:p>
          <a:p>
            <a:pPr algn="ctr">
              <a:spcBef>
                <a:spcPct val="50000"/>
              </a:spcBef>
              <a:spcAft>
                <a:spcPts val="3000"/>
              </a:spcAft>
            </a:pPr>
            <a:r>
              <a:rPr lang="en-US" sz="2400" spc="-150" dirty="0">
                <a:solidFill>
                  <a:prstClr val="black"/>
                </a:solidFill>
              </a:rPr>
              <a:t>Mary Anne Poatsy</a:t>
            </a:r>
          </a:p>
          <a:p>
            <a:pPr algn="ctr">
              <a:spcBef>
                <a:spcPct val="50000"/>
              </a:spcBef>
            </a:pPr>
            <a:r>
              <a:rPr lang="en-US" sz="2400" spc="-150" dirty="0" smtClean="0">
                <a:solidFill>
                  <a:prstClr val="black"/>
                </a:solidFill>
              </a:rPr>
              <a:t>Tenth </a:t>
            </a:r>
            <a:r>
              <a:rPr lang="en-US" sz="2400" spc="-150" dirty="0">
                <a:solidFill>
                  <a:prstClr val="black"/>
                </a:solidFill>
              </a:rPr>
              <a:t>Edition</a:t>
            </a:r>
            <a:endParaRPr lang="en-US" sz="3200" spc="-150" dirty="0">
              <a:solidFill>
                <a:prstClr val="black"/>
              </a:solidFill>
            </a:endParaRPr>
          </a:p>
        </p:txBody>
      </p:sp>
      <p:sp>
        <p:nvSpPr>
          <p:cNvPr id="3" name="Footer Placeholder 2"/>
          <p:cNvSpPr>
            <a:spLocks noGrp="1"/>
          </p:cNvSpPr>
          <p:nvPr>
            <p:ph type="ftr" sz="quarter" idx="11"/>
          </p:nvPr>
        </p:nvSpPr>
        <p:spPr>
          <a:xfrm>
            <a:off x="533400" y="6324600"/>
            <a:ext cx="4953000" cy="381000"/>
          </a:xfrm>
          <a:prstGeom prst="rect">
            <a:avLst/>
          </a:prstGeom>
        </p:spPr>
        <p:txBody>
          <a:bodyPr/>
          <a:lstStyle/>
          <a:p>
            <a:pPr>
              <a:defRPr/>
            </a:pPr>
            <a:r>
              <a:rPr lang="en-US" dirty="0" smtClean="0">
                <a:solidFill>
                  <a:prstClr val="black">
                    <a:tint val="75000"/>
                  </a:prstClr>
                </a:solidFill>
              </a:rPr>
              <a:t>Copyright © 2014 Pearson Education, Inc. Publishing as Prentice Hall</a:t>
            </a:r>
            <a:endParaRPr lang="en-US" dirty="0">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10" y="841032"/>
            <a:ext cx="3958119" cy="510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107523" name="Rectangle 3"/>
          <p:cNvSpPr>
            <a:spLocks noGrp="1" noChangeArrowheads="1"/>
          </p:cNvSpPr>
          <p:nvPr>
            <p:ph type="body" idx="1"/>
          </p:nvPr>
        </p:nvSpPr>
        <p:spPr>
          <a:xfrm>
            <a:off x="457200" y="1600200"/>
            <a:ext cx="8229600" cy="4419600"/>
          </a:xfrm>
        </p:spPr>
        <p:txBody>
          <a:bodyPr>
            <a:normAutofit/>
          </a:bodyPr>
          <a:lstStyle/>
          <a:p>
            <a:pPr eaLnBrk="1" hangingPunct="1">
              <a:defRPr/>
            </a:pPr>
            <a:r>
              <a:rPr lang="en-US" dirty="0" smtClean="0"/>
              <a:t>MAAWG found that half of e-mail users in North America and Europe have opened spam</a:t>
            </a:r>
          </a:p>
          <a:p>
            <a:pPr eaLnBrk="1" hangingPunct="1">
              <a:defRPr/>
            </a:pPr>
            <a:r>
              <a:rPr lang="en-US" dirty="0" smtClean="0"/>
              <a:t>46% of people who opened spam did so intentionally</a:t>
            </a:r>
            <a:endParaRPr lang="en-US" dirty="0"/>
          </a:p>
          <a:p>
            <a:pPr>
              <a:defRPr/>
            </a:pPr>
            <a:endParaRPr lang="en-US" dirty="0" smtClean="0">
              <a:effectLst/>
            </a:endParaRPr>
          </a:p>
          <a:p>
            <a:pPr>
              <a:defRPr/>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9</a:t>
            </a:fld>
            <a:endParaRPr lang="en-US" dirty="0"/>
          </a:p>
        </p:txBody>
      </p:sp>
    </p:spTree>
    <p:extLst>
      <p:ext uri="{BB962C8B-B14F-4D97-AF65-F5344CB8AC3E}">
        <p14:creationId xmlns:p14="http://schemas.microsoft.com/office/powerpoint/2010/main" val="375752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br>
              <a:rPr lang="en-US" sz="3200" dirty="0" smtClean="0"/>
            </a:br>
            <a:r>
              <a:rPr lang="en-US" sz="3600" dirty="0" smtClean="0"/>
              <a:t>Power Surges</a:t>
            </a:r>
            <a:endParaRPr lang="en-US" sz="3600" dirty="0"/>
          </a:p>
        </p:txBody>
      </p:sp>
      <p:sp>
        <p:nvSpPr>
          <p:cNvPr id="3" name="Content Placeholder 2"/>
          <p:cNvSpPr>
            <a:spLocks noGrp="1"/>
          </p:cNvSpPr>
          <p:nvPr>
            <p:ph idx="1"/>
          </p:nvPr>
        </p:nvSpPr>
        <p:spPr>
          <a:xfrm>
            <a:off x="457200" y="1600201"/>
            <a:ext cx="8229600" cy="4800600"/>
          </a:xfrm>
        </p:spPr>
        <p:txBody>
          <a:bodyPr>
            <a:normAutofit/>
          </a:bodyPr>
          <a:lstStyle/>
          <a:p>
            <a:r>
              <a:rPr lang="en-US" dirty="0" smtClean="0"/>
              <a:t>Power surges: Electrical current is supplied in excess of normal voltage</a:t>
            </a:r>
          </a:p>
          <a:p>
            <a:pPr lvl="1"/>
            <a:r>
              <a:rPr lang="en-US" dirty="0" smtClean="0"/>
              <a:t>Old or faulty wiring</a:t>
            </a:r>
          </a:p>
          <a:p>
            <a:pPr lvl="1"/>
            <a:r>
              <a:rPr lang="en-US" dirty="0" smtClean="0"/>
              <a:t>Downed power lines</a:t>
            </a:r>
          </a:p>
          <a:p>
            <a:pPr lvl="1"/>
            <a:r>
              <a:rPr lang="en-US" dirty="0" smtClean="0"/>
              <a:t>Malfunctions at electric company substations</a:t>
            </a:r>
          </a:p>
          <a:p>
            <a:pPr lvl="1"/>
            <a:r>
              <a:rPr lang="en-US" dirty="0" smtClean="0"/>
              <a:t>Lightning strikes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99</a:t>
            </a:fld>
            <a:endParaRPr lang="en-US" dirty="0"/>
          </a:p>
        </p:txBody>
      </p:sp>
    </p:spTree>
    <p:extLst>
      <p:ext uri="{BB962C8B-B14F-4D97-AF65-F5344CB8AC3E}">
        <p14:creationId xmlns:p14="http://schemas.microsoft.com/office/powerpoint/2010/main" val="521328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Power Surges (cont.)</a:t>
            </a:r>
            <a:endParaRPr lang="en-US" sz="3600" dirty="0"/>
          </a:p>
        </p:txBody>
      </p:sp>
      <p:sp>
        <p:nvSpPr>
          <p:cNvPr id="3" name="Content Placeholder 2"/>
          <p:cNvSpPr>
            <a:spLocks noGrp="1"/>
          </p:cNvSpPr>
          <p:nvPr>
            <p:ph idx="1"/>
          </p:nvPr>
        </p:nvSpPr>
        <p:spPr>
          <a:xfrm>
            <a:off x="457200" y="1600201"/>
            <a:ext cx="8229600" cy="4800600"/>
          </a:xfrm>
        </p:spPr>
        <p:txBody>
          <a:bodyPr>
            <a:normAutofit/>
          </a:bodyPr>
          <a:lstStyle/>
          <a:p>
            <a:r>
              <a:rPr lang="en-US" dirty="0" smtClean="0"/>
              <a:t>Surge protector: Device that protects your computer against power surges</a:t>
            </a:r>
          </a:p>
          <a:p>
            <a:pPr lvl="1"/>
            <a:r>
              <a:rPr lang="en-US" dirty="0" smtClean="0"/>
              <a:t>Replace every two to three years</a:t>
            </a:r>
          </a:p>
          <a:p>
            <a:pPr lvl="1"/>
            <a:r>
              <a:rPr lang="en-US" dirty="0" smtClean="0"/>
              <a:t>Use with all devices that have solid-state components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100</a:t>
            </a:fld>
            <a:endParaRPr lang="en-US" dirty="0"/>
          </a:p>
        </p:txBody>
      </p:sp>
    </p:spTree>
    <p:extLst>
      <p:ext uri="{BB962C8B-B14F-4D97-AF65-F5344CB8AC3E}">
        <p14:creationId xmlns:p14="http://schemas.microsoft.com/office/powerpoint/2010/main" val="30261732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Power Surges (cont.)</a:t>
            </a:r>
            <a:endParaRPr lang="en-US" sz="36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101</a:t>
            </a:fld>
            <a:endParaRPr lang="en-US" dirty="0"/>
          </a:p>
        </p:txBody>
      </p:sp>
      <p:pic>
        <p:nvPicPr>
          <p:cNvPr id="10242" name="Picture 2" descr="G:\Tech in Action PowerPoints\Images Library\Chapter 9\fig_09_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 y="1828800"/>
            <a:ext cx="4867275" cy="436690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G:\Tech in Action PowerPoints\Images Library\Chapter 9\fig_09_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9715" y="1819595"/>
            <a:ext cx="3257550" cy="437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86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Deterring Theft</a:t>
            </a:r>
            <a:endParaRPr lang="en-US" sz="3600" dirty="0"/>
          </a:p>
        </p:txBody>
      </p:sp>
      <p:sp>
        <p:nvSpPr>
          <p:cNvPr id="3" name="Content Placeholder 2"/>
          <p:cNvSpPr>
            <a:spLocks noGrp="1"/>
          </p:cNvSpPr>
          <p:nvPr>
            <p:ph idx="1"/>
          </p:nvPr>
        </p:nvSpPr>
        <p:spPr>
          <a:xfrm>
            <a:off x="457200" y="1600201"/>
            <a:ext cx="8229600" cy="4876800"/>
          </a:xfrm>
        </p:spPr>
        <p:txBody>
          <a:bodyPr/>
          <a:lstStyle/>
          <a:p>
            <a:r>
              <a:rPr lang="en-US" dirty="0" smtClean="0"/>
              <a:t>Four main security concerns with mobile devices</a:t>
            </a:r>
          </a:p>
          <a:p>
            <a:pPr lvl="1"/>
            <a:r>
              <a:rPr lang="en-US" dirty="0" smtClean="0"/>
              <a:t>Keeping them from being stolen</a:t>
            </a:r>
          </a:p>
          <a:p>
            <a:pPr lvl="1"/>
            <a:r>
              <a:rPr lang="en-US" dirty="0" smtClean="0"/>
              <a:t>Keeping data secure in case they are stolen</a:t>
            </a:r>
          </a:p>
          <a:p>
            <a:pPr lvl="1"/>
            <a:r>
              <a:rPr lang="en-US" dirty="0" smtClean="0"/>
              <a:t>Finding a device if it is stolen</a:t>
            </a:r>
          </a:p>
          <a:p>
            <a:pPr lvl="1"/>
            <a:r>
              <a:rPr lang="en-US" dirty="0" smtClean="0"/>
              <a:t>Remotely recovering and wiping data off a stolen device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102</a:t>
            </a:fld>
            <a:endParaRPr lang="en-US" dirty="0"/>
          </a:p>
        </p:txBody>
      </p:sp>
    </p:spTree>
    <p:extLst>
      <p:ext uri="{BB962C8B-B14F-4D97-AF65-F5344CB8AC3E}">
        <p14:creationId xmlns:p14="http://schemas.microsoft.com/office/powerpoint/2010/main" val="11994873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Keep Them Safe: Alarms</a:t>
            </a:r>
            <a:endParaRPr lang="en-US" sz="3600" dirty="0"/>
          </a:p>
        </p:txBody>
      </p:sp>
      <p:sp>
        <p:nvSpPr>
          <p:cNvPr id="3" name="Content Placeholder 2"/>
          <p:cNvSpPr>
            <a:spLocks noGrp="1"/>
          </p:cNvSpPr>
          <p:nvPr>
            <p:ph idx="1"/>
          </p:nvPr>
        </p:nvSpPr>
        <p:spPr>
          <a:xfrm>
            <a:off x="457200" y="1600201"/>
            <a:ext cx="8229600" cy="4953000"/>
          </a:xfrm>
        </p:spPr>
        <p:txBody>
          <a:bodyPr/>
          <a:lstStyle/>
          <a:p>
            <a:r>
              <a:rPr lang="en-US" dirty="0" smtClean="0"/>
              <a:t>Motion alarm software: Good inexpensive theft deterrent</a:t>
            </a:r>
          </a:p>
          <a:p>
            <a:pPr lvl="1"/>
            <a:r>
              <a:rPr lang="en-US" dirty="0" err="1" smtClean="0"/>
              <a:t>LAlarm</a:t>
            </a:r>
            <a:r>
              <a:rPr lang="en-US" dirty="0" smtClean="0"/>
              <a:t>: Free software for laptops</a:t>
            </a:r>
          </a:p>
          <a:p>
            <a:pPr lvl="1"/>
            <a:r>
              <a:rPr lang="en-US" dirty="0" smtClean="0"/>
              <a:t>SuperAlarm and Alarmomatic secure iPad or iPhone</a:t>
            </a:r>
          </a:p>
          <a:p>
            <a:pPr lvl="1"/>
            <a:r>
              <a:rPr lang="en-US" dirty="0" smtClean="0"/>
              <a:t>Detects motion and sets off an alarm</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103</a:t>
            </a:fld>
            <a:endParaRPr lang="en-US" dirty="0"/>
          </a:p>
        </p:txBody>
      </p:sp>
    </p:spTree>
    <p:extLst>
      <p:ext uri="{BB962C8B-B14F-4D97-AF65-F5344CB8AC3E}">
        <p14:creationId xmlns:p14="http://schemas.microsoft.com/office/powerpoint/2010/main" val="4082875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Keeping Mobile Device Data Secure</a:t>
            </a:r>
            <a:endParaRPr lang="en-US" sz="3600" dirty="0"/>
          </a:p>
        </p:txBody>
      </p:sp>
      <p:sp>
        <p:nvSpPr>
          <p:cNvPr id="3" name="Content Placeholder 2"/>
          <p:cNvSpPr>
            <a:spLocks noGrp="1"/>
          </p:cNvSpPr>
          <p:nvPr>
            <p:ph idx="1"/>
          </p:nvPr>
        </p:nvSpPr>
        <p:spPr>
          <a:xfrm>
            <a:off x="457200" y="1600200"/>
            <a:ext cx="8229600" cy="5135563"/>
          </a:xfrm>
        </p:spPr>
        <p:txBody>
          <a:bodyPr>
            <a:normAutofit lnSpcReduction="10000"/>
          </a:bodyPr>
          <a:lstStyle/>
          <a:p>
            <a:pPr>
              <a:lnSpc>
                <a:spcPct val="110000"/>
              </a:lnSpc>
            </a:pPr>
            <a:r>
              <a:rPr lang="en-US" dirty="0" smtClean="0"/>
              <a:t>Encrypting the data on your mobile device can make it extremely difficult, if not impossible, for thieves to obtain sensitive data from your stolen equipment.</a:t>
            </a:r>
          </a:p>
          <a:p>
            <a:pPr lvl="1">
              <a:lnSpc>
                <a:spcPct val="110000"/>
              </a:lnSpc>
            </a:pPr>
            <a:r>
              <a:rPr lang="en-US" dirty="0" smtClean="0"/>
              <a:t>Encryption involves transforming your data using an algorithm that can only be unlocked by a secure code (or key)</a:t>
            </a:r>
          </a:p>
          <a:p>
            <a:pPr lvl="1">
              <a:lnSpc>
                <a:spcPct val="110000"/>
              </a:lnSpc>
            </a:pPr>
            <a:r>
              <a:rPr lang="en-US" dirty="0" smtClean="0"/>
              <a:t>Safe: An app that provides 256-bit encryption</a:t>
            </a:r>
          </a:p>
          <a:p>
            <a:pPr lvl="1">
              <a:lnSpc>
                <a:spcPct val="110000"/>
              </a:lnSpc>
            </a:pPr>
            <a:r>
              <a:rPr lang="en-US" dirty="0" err="1" smtClean="0"/>
              <a:t>DataLock</a:t>
            </a:r>
            <a:r>
              <a:rPr lang="en-US" dirty="0" smtClean="0"/>
              <a:t> and </a:t>
            </a:r>
            <a:r>
              <a:rPr lang="en-US" dirty="0" err="1" smtClean="0"/>
              <a:t>SafeHouse</a:t>
            </a:r>
            <a:r>
              <a:rPr lang="en-US" dirty="0" smtClean="0"/>
              <a:t> are available for laptop computers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104</a:t>
            </a:fld>
            <a:endParaRPr lang="en-US" dirty="0"/>
          </a:p>
        </p:txBody>
      </p:sp>
    </p:spTree>
    <p:extLst>
      <p:ext uri="{BB962C8B-B14F-4D97-AF65-F5344CB8AC3E}">
        <p14:creationId xmlns:p14="http://schemas.microsoft.com/office/powerpoint/2010/main" val="1165538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Software Alerts and Data Wipes</a:t>
            </a:r>
            <a:endParaRPr lang="en-US" sz="3600" dirty="0"/>
          </a:p>
        </p:txBody>
      </p:sp>
      <p:sp>
        <p:nvSpPr>
          <p:cNvPr id="3" name="Content Placeholder 2"/>
          <p:cNvSpPr>
            <a:spLocks noGrp="1"/>
          </p:cNvSpPr>
          <p:nvPr>
            <p:ph idx="1"/>
          </p:nvPr>
        </p:nvSpPr>
        <p:spPr>
          <a:xfrm>
            <a:off x="457200" y="1600201"/>
            <a:ext cx="8229600" cy="5029200"/>
          </a:xfrm>
        </p:spPr>
        <p:txBody>
          <a:bodyPr/>
          <a:lstStyle/>
          <a:p>
            <a:r>
              <a:rPr lang="en-US" dirty="0" smtClean="0"/>
              <a:t>Theft-tracking software enables your computer to alert authorities to a computer’s location if it is stolen</a:t>
            </a:r>
          </a:p>
          <a:p>
            <a:pPr lvl="1"/>
            <a:r>
              <a:rPr lang="en-US" dirty="0" smtClean="0"/>
              <a:t>Computrace LoJack for Laptops</a:t>
            </a:r>
          </a:p>
          <a:p>
            <a:pPr lvl="1"/>
            <a:r>
              <a:rPr lang="en-US" dirty="0" smtClean="0"/>
              <a:t>PC PhoneHome</a:t>
            </a:r>
          </a:p>
          <a:p>
            <a:pPr lvl="1"/>
            <a:r>
              <a:rPr lang="en-US" dirty="0" smtClean="0"/>
              <a:t>MacPhoneHome</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105</a:t>
            </a:fld>
            <a:endParaRPr lang="en-US" dirty="0"/>
          </a:p>
        </p:txBody>
      </p:sp>
    </p:spTree>
    <p:extLst>
      <p:ext uri="{BB962C8B-B14F-4D97-AF65-F5344CB8AC3E}">
        <p14:creationId xmlns:p14="http://schemas.microsoft.com/office/powerpoint/2010/main" val="4151028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Software Alerts and Data Wipes (cont.)</a:t>
            </a:r>
            <a:endParaRPr lang="en-US" sz="3600" dirty="0"/>
          </a:p>
        </p:txBody>
      </p:sp>
      <p:sp>
        <p:nvSpPr>
          <p:cNvPr id="3" name="Content Placeholder 2"/>
          <p:cNvSpPr>
            <a:spLocks noGrp="1"/>
          </p:cNvSpPr>
          <p:nvPr>
            <p:ph idx="1"/>
          </p:nvPr>
        </p:nvSpPr>
        <p:spPr>
          <a:xfrm>
            <a:off x="457200" y="1600200"/>
            <a:ext cx="8229600" cy="5334001"/>
          </a:xfrm>
        </p:spPr>
        <p:txBody>
          <a:bodyPr/>
          <a:lstStyle/>
          <a:p>
            <a:r>
              <a:rPr lang="en-US" dirty="0" smtClean="0"/>
              <a:t>If your laptop can’t be recovered, software packages are available that provide for remote recovery and deletion of files</a:t>
            </a:r>
          </a:p>
          <a:p>
            <a:pPr lvl="1"/>
            <a:r>
              <a:rPr lang="en-US" dirty="0" smtClean="0"/>
              <a:t>Computrace LoJack for Laptops</a:t>
            </a:r>
          </a:p>
          <a:p>
            <a:r>
              <a:rPr lang="en-US" dirty="0" smtClean="0"/>
              <a:t>Apple offers Find My iPhone service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106</a:t>
            </a:fld>
            <a:endParaRPr lang="en-US" dirty="0"/>
          </a:p>
        </p:txBody>
      </p:sp>
    </p:spTree>
    <p:extLst>
      <p:ext uri="{BB962C8B-B14F-4D97-AF65-F5344CB8AC3E}">
        <p14:creationId xmlns:p14="http://schemas.microsoft.com/office/powerpoint/2010/main" val="9566173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79" y="228600"/>
            <a:ext cx="8386522"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a:t>Software Alerts and Data Wipes (cont.)</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107</a:t>
            </a:fld>
            <a:endParaRPr lang="en-US" dirty="0"/>
          </a:p>
        </p:txBody>
      </p:sp>
      <p:pic>
        <p:nvPicPr>
          <p:cNvPr id="11266" name="Picture 2" descr="G:\Tech in Action PowerPoints\Images Library\Chapter 9\fig_09_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39" y="2034042"/>
            <a:ext cx="8310321" cy="375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8754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Software Alerts and Data Wipes (cont.)</a:t>
            </a:r>
            <a:endParaRPr lang="en-US" sz="3600" dirty="0"/>
          </a:p>
        </p:txBody>
      </p:sp>
      <p:sp>
        <p:nvSpPr>
          <p:cNvPr id="3" name="Content Placeholder 2"/>
          <p:cNvSpPr>
            <a:spLocks noGrp="1"/>
          </p:cNvSpPr>
          <p:nvPr>
            <p:ph idx="1"/>
          </p:nvPr>
        </p:nvSpPr>
        <p:spPr>
          <a:xfrm>
            <a:off x="457200" y="1828800"/>
            <a:ext cx="3581400" cy="4297363"/>
          </a:xfrm>
        </p:spPr>
        <p:txBody>
          <a:bodyPr/>
          <a:lstStyle/>
          <a:p>
            <a:r>
              <a:rPr lang="en-US" dirty="0" smtClean="0"/>
              <a:t>Checklist guide to ensure security</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108</a:t>
            </a:fld>
            <a:endParaRPr lang="en-US" dirty="0"/>
          </a:p>
        </p:txBody>
      </p:sp>
      <p:pic>
        <p:nvPicPr>
          <p:cNvPr id="12290" name="Picture 2" descr="G:\Tech in Action PowerPoints\Images Library\Chapter 9\fig_09_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91067"/>
            <a:ext cx="3276600" cy="476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3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107523" name="Rectangle 3"/>
          <p:cNvSpPr>
            <a:spLocks noGrp="1" noChangeArrowheads="1"/>
          </p:cNvSpPr>
          <p:nvPr>
            <p:ph type="body" idx="1"/>
          </p:nvPr>
        </p:nvSpPr>
        <p:spPr>
          <a:xfrm>
            <a:off x="457200" y="1600200"/>
            <a:ext cx="8229600" cy="4419600"/>
          </a:xfrm>
        </p:spPr>
        <p:txBody>
          <a:bodyPr>
            <a:normAutofit/>
          </a:bodyPr>
          <a:lstStyle/>
          <a:p>
            <a:pPr eaLnBrk="1" hangingPunct="1">
              <a:defRPr/>
            </a:pPr>
            <a:r>
              <a:rPr lang="en-US" dirty="0" smtClean="0"/>
              <a:t>Theft of computer equipment is larceny, not cybercrime</a:t>
            </a:r>
          </a:p>
          <a:p>
            <a:pPr eaLnBrk="1" hangingPunct="1">
              <a:defRPr/>
            </a:pPr>
            <a:r>
              <a:rPr lang="en-US" dirty="0" smtClean="0"/>
              <a:t>On the rise</a:t>
            </a:r>
          </a:p>
          <a:p>
            <a:pPr eaLnBrk="1" hangingPunct="1">
              <a:defRPr/>
            </a:pPr>
            <a:r>
              <a:rPr lang="en-US" dirty="0" smtClean="0"/>
              <a:t>Resale value is high and equipment can be sold online</a:t>
            </a:r>
          </a:p>
          <a:p>
            <a:pPr eaLnBrk="1" hangingPunct="1">
              <a:defRPr/>
            </a:pPr>
            <a:endParaRPr lang="en-US" dirty="0"/>
          </a:p>
          <a:p>
            <a:pPr>
              <a:defRPr/>
            </a:pPr>
            <a:endParaRPr lang="en-US" dirty="0" smtClean="0">
              <a:effectLst/>
            </a:endParaRPr>
          </a:p>
          <a:p>
            <a:pPr>
              <a:defRPr/>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10</a:t>
            </a:fld>
            <a:endParaRPr lang="en-US" dirty="0"/>
          </a:p>
        </p:txBody>
      </p:sp>
    </p:spTree>
    <p:extLst>
      <p:ext uri="{BB962C8B-B14F-4D97-AF65-F5344CB8AC3E}">
        <p14:creationId xmlns:p14="http://schemas.microsoft.com/office/powerpoint/2010/main" val="152726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9 Summary Questions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t>
            </a:r>
            <a:r>
              <a:rPr lang="en-US" dirty="0"/>
              <a:t>is cybercrime and who perpetrates it</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109</a:t>
            </a:fld>
            <a:endParaRPr lang="en-US" dirty="0"/>
          </a:p>
        </p:txBody>
      </p:sp>
    </p:spTree>
    <p:extLst>
      <p:ext uri="{BB962C8B-B14F-4D97-AF65-F5344CB8AC3E}">
        <p14:creationId xmlns:p14="http://schemas.microsoft.com/office/powerpoint/2010/main" val="28725056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2"/>
            </a:pPr>
            <a:r>
              <a:rPr lang="en-US" dirty="0" smtClean="0">
                <a:effectLst/>
              </a:rPr>
              <a:t>What are the types of viruses from which I need to protect my computer?</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3"/>
            </a:pPr>
            <a:r>
              <a:rPr lang="en-US" dirty="0" smtClean="0">
                <a:effectLst/>
              </a:rPr>
              <a:t>What can I do to protect my computer from viruses?</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4"/>
            </a:pPr>
            <a:r>
              <a:rPr lang="en-US" dirty="0" smtClean="0">
                <a:effectLst/>
              </a:rPr>
              <a:t>How can hackers attack my computing devices, and what harm can they cause?</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5"/>
            </a:pPr>
            <a:r>
              <a:rPr lang="en-US" dirty="0" smtClean="0">
                <a:effectLst/>
              </a:rPr>
              <a:t>What is a firewall, and how does it keep my computer safe from hackers?</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6"/>
            </a:pPr>
            <a:r>
              <a:rPr lang="en-US" dirty="0" smtClean="0">
                <a:effectLst/>
              </a:rPr>
              <a:t>How do I create secure passwords and manage all of my passwords?</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7"/>
            </a:pPr>
            <a:r>
              <a:rPr lang="en-US" dirty="0" smtClean="0">
                <a:effectLst/>
              </a:rPr>
              <a:t>How can I surf the Internet anonymously and use biometric authentication devices to protect my data?</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8"/>
            </a:pPr>
            <a:r>
              <a:rPr lang="en-US" dirty="0" smtClean="0">
                <a:effectLst/>
              </a:rPr>
              <a:t>How do I manage online annoyances such as spyware and spam?</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514350" indent="-514350" eaLnBrk="1" hangingPunct="1">
              <a:buFont typeface="+mj-lt"/>
              <a:buAutoNum type="arabicPeriod" startAt="9"/>
            </a:pPr>
            <a:r>
              <a:rPr lang="en-US" dirty="0" smtClean="0">
                <a:effectLst/>
              </a:rPr>
              <a:t>What data do I need to back up, and what are the best methods for doing so?</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681038" indent="-681038">
              <a:buFont typeface="+mj-lt"/>
              <a:buAutoNum type="arabicPeriod" startAt="10"/>
            </a:pPr>
            <a:r>
              <a:rPr lang="en-US" dirty="0" smtClean="0"/>
              <a:t>What </a:t>
            </a:r>
            <a:r>
              <a:rPr lang="en-US" dirty="0"/>
              <a:t>is social engineering, and how do I avoid falling prey to </a:t>
            </a:r>
            <a:r>
              <a:rPr lang="en-US" dirty="0" smtClean="0"/>
              <a:t>phishing?</a:t>
            </a:r>
            <a:endParaRPr lang="en-US" dirty="0"/>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 Viruses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Computer virus: A program that attaches itself to another computer program</a:t>
            </a:r>
          </a:p>
          <a:p>
            <a:r>
              <a:rPr lang="en-US" dirty="0" smtClean="0"/>
              <a:t>Attempts to spread to other computers when files are exchanged</a:t>
            </a:r>
          </a:p>
          <a:p>
            <a:r>
              <a:rPr lang="en-US" dirty="0" smtClean="0"/>
              <a:t>One of the most widespread types of cybercrimes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11</a:t>
            </a:fld>
            <a:endParaRPr lang="en-US" dirty="0"/>
          </a:p>
        </p:txBody>
      </p:sp>
    </p:spTree>
    <p:extLst>
      <p:ext uri="{BB962C8B-B14F-4D97-AF65-F5344CB8AC3E}">
        <p14:creationId xmlns:p14="http://schemas.microsoft.com/office/powerpoint/2010/main" val="27171375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US" dirty="0" smtClean="0"/>
              <a:t>Chapter 9 Summary Questions</a:t>
            </a:r>
          </a:p>
        </p:txBody>
      </p:sp>
      <p:sp>
        <p:nvSpPr>
          <p:cNvPr id="142339" name="Rectangle 3"/>
          <p:cNvSpPr>
            <a:spLocks noGrp="1" noChangeArrowheads="1"/>
          </p:cNvSpPr>
          <p:nvPr>
            <p:ph type="body" idx="1"/>
          </p:nvPr>
        </p:nvSpPr>
        <p:spPr/>
        <p:txBody>
          <a:bodyPr/>
          <a:lstStyle/>
          <a:p>
            <a:pPr marL="735013" indent="-735013">
              <a:buFont typeface="+mj-lt"/>
              <a:buAutoNum type="arabicPeriod" startAt="11"/>
            </a:pPr>
            <a:r>
              <a:rPr lang="en-US" dirty="0"/>
              <a:t>How do I protect my physical computing assets from environmental hazards, power surges, and theft?</a:t>
            </a:r>
          </a:p>
          <a:p>
            <a:pPr marL="0" indent="0">
              <a:buNone/>
            </a:pPr>
            <a:endParaRPr lang="en-US" b="1"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ctr" fontAlgn="base">
              <a:spcBef>
                <a:spcPct val="0"/>
              </a:spcBef>
              <a:spcAft>
                <a:spcPct val="0"/>
              </a:spcAft>
              <a:defRPr/>
            </a:pPr>
            <a:endParaRPr lang="en-US" sz="1400" dirty="0">
              <a:solidFill>
                <a:srgbClr val="000000"/>
              </a:solidFill>
              <a:effectLst>
                <a:outerShdw blurRad="38100" dist="38100" dir="2700000" algn="tl">
                  <a:srgbClr val="FFFFFF"/>
                </a:outerShdw>
              </a:effectLst>
              <a:latin typeface="Arial" charset="0"/>
            </a:endParaRPr>
          </a:p>
        </p:txBody>
      </p:sp>
      <p:sp>
        <p:nvSpPr>
          <p:cNvPr id="145410"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algn="ctr" fontAlgn="base">
              <a:spcBef>
                <a:spcPct val="0"/>
              </a:spcBef>
              <a:spcAft>
                <a:spcPct val="0"/>
              </a:spcAft>
            </a:pPr>
            <a:endParaRPr lang="en-US" sz="4400" dirty="0">
              <a:solidFill>
                <a:srgbClr val="E5FFFF"/>
              </a:solidFill>
              <a:latin typeface="Arial" charset="0"/>
            </a:endParaRPr>
          </a:p>
        </p:txBody>
      </p:sp>
      <p:pic>
        <p:nvPicPr>
          <p:cNvPr id="145411" name="Picture 5" descr="cid:3287383400_2177562"/>
          <p:cNvPicPr>
            <a:picLocks noChangeAspect="1" noChangeArrowheads="1"/>
          </p:cNvPicPr>
          <p:nvPr/>
        </p:nvPicPr>
        <p:blipFill>
          <a:blip r:embed="rId3" r:link="rId4" cstate="print"/>
          <a:srcRect/>
          <a:stretch>
            <a:fillRect/>
          </a:stretch>
        </p:blipFill>
        <p:spPr bwMode="auto">
          <a:xfrm>
            <a:off x="457201" y="971550"/>
            <a:ext cx="8229600" cy="2747963"/>
          </a:xfrm>
          <a:prstGeom prst="rect">
            <a:avLst/>
          </a:prstGeom>
          <a:solidFill>
            <a:schemeClr val="hlink"/>
          </a:solidFill>
          <a:ln w="9525">
            <a:solidFill>
              <a:schemeClr val="bg1"/>
            </a:solidFill>
            <a:miter lim="800000"/>
            <a:headEnd/>
            <a:tailEnd/>
          </a:ln>
        </p:spPr>
      </p:pic>
      <p:sp>
        <p:nvSpPr>
          <p:cNvPr id="1454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fontAlgn="base">
              <a:spcBef>
                <a:spcPct val="0"/>
              </a:spcBef>
              <a:spcAft>
                <a:spcPct val="0"/>
              </a:spcAft>
            </a:pPr>
            <a:r>
              <a:rPr lang="en-US" sz="1600" dirty="0">
                <a:solidFill>
                  <a:srgbClr val="000000"/>
                </a:solidFill>
                <a:latin typeface="Arial" charset="0"/>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fontAlgn="base">
              <a:spcBef>
                <a:spcPct val="0"/>
              </a:spcBef>
              <a:spcAft>
                <a:spcPct val="0"/>
              </a:spcAft>
              <a:defRPr/>
            </a:pPr>
            <a:r>
              <a:rPr lang="en-US" dirty="0">
                <a:solidFill>
                  <a:srgbClr val="000000"/>
                </a:solidFill>
                <a:effectLst>
                  <a:outerShdw blurRad="38100" dist="38100" dir="2700000" algn="tl">
                    <a:srgbClr val="FFFFFF"/>
                  </a:outerShdw>
                </a:effectLst>
              </a:rPr>
              <a:t>Copyright © </a:t>
            </a:r>
            <a:r>
              <a:rPr lang="en-US" dirty="0" smtClean="0">
                <a:solidFill>
                  <a:srgbClr val="000000"/>
                </a:solidFill>
                <a:effectLst>
                  <a:outerShdw blurRad="38100" dist="38100" dir="2700000" algn="tl">
                    <a:srgbClr val="FFFFFF"/>
                  </a:outerShdw>
                </a:effectLst>
              </a:rPr>
              <a:t>2014 </a:t>
            </a:r>
            <a:r>
              <a:rPr lang="en-US" dirty="0">
                <a:solidFill>
                  <a:srgbClr val="000000"/>
                </a:solidFill>
                <a:effectLst>
                  <a:outerShdw blurRad="38100" dist="38100" dir="2700000" algn="tl">
                    <a:srgbClr val="FFFFFF"/>
                  </a:outerShdw>
                </a:effectLst>
              </a:rPr>
              <a:t>Pearson Education, Inc.  </a:t>
            </a:r>
          </a:p>
          <a:p>
            <a:pPr algn="ctr" fontAlgn="base">
              <a:spcBef>
                <a:spcPct val="0"/>
              </a:spcBef>
              <a:spcAft>
                <a:spcPct val="0"/>
              </a:spcAft>
              <a:defRPr/>
            </a:pPr>
            <a:r>
              <a:rPr lang="en-US" dirty="0">
                <a:solidFill>
                  <a:srgbClr val="000000"/>
                </a:solidFill>
                <a:effectLst>
                  <a:outerShdw blurRad="38100" dist="38100" dir="2700000" algn="tl">
                    <a:srgbClr val="FFFFFF"/>
                  </a:outerShdw>
                </a:effectLst>
              </a:rPr>
              <a:t>Publishing as Prentice Hall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a:t>Computer </a:t>
            </a:r>
            <a:r>
              <a:rPr lang="en-US" dirty="0" smtClean="0"/>
              <a:t>Viruses (cont.)</a:t>
            </a:r>
            <a:endParaRPr lang="en-US" dirty="0"/>
          </a:p>
        </p:txBody>
      </p:sp>
      <p:sp>
        <p:nvSpPr>
          <p:cNvPr id="123907" name="Rectangle 3"/>
          <p:cNvSpPr>
            <a:spLocks noGrp="1" noChangeArrowheads="1"/>
          </p:cNvSpPr>
          <p:nvPr>
            <p:ph type="body" idx="1"/>
          </p:nvPr>
        </p:nvSpPr>
        <p:spPr>
          <a:xfrm>
            <a:off x="533400" y="1600200"/>
            <a:ext cx="8153400" cy="4876800"/>
          </a:xfrm>
        </p:spPr>
        <p:txBody>
          <a:bodyPr/>
          <a:lstStyle/>
          <a:p>
            <a:pPr eaLnBrk="1" hangingPunct="1"/>
            <a:r>
              <a:rPr lang="en-US" dirty="0" smtClean="0">
                <a:effectLst/>
              </a:rPr>
              <a:t>Main purpose</a:t>
            </a:r>
          </a:p>
          <a:p>
            <a:pPr lvl="1"/>
            <a:r>
              <a:rPr lang="en-US" dirty="0" smtClean="0">
                <a:effectLst/>
              </a:rPr>
              <a:t>Replicate themselves and copy code to as many other files as possible</a:t>
            </a:r>
          </a:p>
          <a:p>
            <a:pPr eaLnBrk="1" hangingPunct="1"/>
            <a:r>
              <a:rPr lang="en-US" dirty="0" smtClean="0">
                <a:effectLst/>
              </a:rPr>
              <a:t>Secondary objectives</a:t>
            </a:r>
          </a:p>
          <a:p>
            <a:pPr lvl="1"/>
            <a:r>
              <a:rPr lang="en-US" dirty="0" smtClean="0"/>
              <a:t>Slow down networks</a:t>
            </a:r>
          </a:p>
          <a:p>
            <a:pPr lvl="1" eaLnBrk="1" hangingPunct="1"/>
            <a:r>
              <a:rPr lang="en-US" dirty="0" smtClean="0">
                <a:effectLst/>
              </a:rPr>
              <a:t>Display annoying messages</a:t>
            </a:r>
          </a:p>
          <a:p>
            <a:pPr lvl="1" eaLnBrk="1" hangingPunct="1"/>
            <a:r>
              <a:rPr lang="en-US" dirty="0" smtClean="0">
                <a:effectLst/>
              </a:rPr>
              <a:t>Destroy files or contents of hard drive</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pPr>
              <a:defRPr/>
            </a:pPr>
            <a:r>
              <a:rPr lang="en-US" dirty="0"/>
              <a:t>Computer Viruses (</a:t>
            </a:r>
            <a:r>
              <a:rPr lang="en-US" dirty="0" smtClean="0"/>
              <a:t>cont.)</a:t>
            </a:r>
            <a:endParaRPr lang="en-US" sz="4000" dirty="0"/>
          </a:p>
        </p:txBody>
      </p:sp>
      <p:sp>
        <p:nvSpPr>
          <p:cNvPr id="166915" name="Rectangle 3"/>
          <p:cNvSpPr>
            <a:spLocks noGrp="1" noChangeArrowheads="1"/>
          </p:cNvSpPr>
          <p:nvPr>
            <p:ph idx="1"/>
          </p:nvPr>
        </p:nvSpPr>
        <p:spPr>
          <a:xfrm>
            <a:off x="457200" y="1600200"/>
            <a:ext cx="8229600" cy="4876800"/>
          </a:xfrm>
        </p:spPr>
        <p:txBody>
          <a:bodyPr>
            <a:normAutofit/>
          </a:bodyPr>
          <a:lstStyle/>
          <a:p>
            <a:pPr eaLnBrk="1" hangingPunct="1">
              <a:defRPr/>
            </a:pPr>
            <a:r>
              <a:rPr lang="en-US" dirty="0" smtClean="0">
                <a:effectLst/>
              </a:rPr>
              <a:t>If a computer is exposed to an infected file, th</a:t>
            </a:r>
            <a:r>
              <a:rPr lang="en-US" dirty="0"/>
              <a:t>e</a:t>
            </a:r>
            <a:r>
              <a:rPr lang="en-US" dirty="0" smtClean="0">
                <a:effectLst/>
              </a:rPr>
              <a:t> virus will try to copy itself  and infect </a:t>
            </a:r>
            <a:r>
              <a:rPr lang="en-US" dirty="0">
                <a:effectLst/>
              </a:rPr>
              <a:t>a file on your computer</a:t>
            </a:r>
          </a:p>
          <a:p>
            <a:pPr eaLnBrk="1" hangingPunct="1">
              <a:defRPr/>
            </a:pPr>
            <a:r>
              <a:rPr lang="en-US" dirty="0" smtClean="0">
                <a:effectLst/>
              </a:rPr>
              <a:t>Sources of virus infection </a:t>
            </a:r>
          </a:p>
          <a:p>
            <a:pPr lvl="1" eaLnBrk="1" hangingPunct="1">
              <a:defRPr/>
            </a:pPr>
            <a:r>
              <a:rPr lang="en-US" dirty="0" smtClean="0">
                <a:effectLst/>
              </a:rPr>
              <a:t>Downloading infected audio and video files</a:t>
            </a:r>
          </a:p>
          <a:p>
            <a:pPr lvl="1" eaLnBrk="1" hangingPunct="1">
              <a:defRPr/>
            </a:pPr>
            <a:r>
              <a:rPr lang="en-US" dirty="0" smtClean="0">
                <a:solidFill>
                  <a:srgbClr val="000000"/>
                </a:solidFill>
              </a:rPr>
              <a:t>Shared flash drives</a:t>
            </a:r>
          </a:p>
          <a:p>
            <a:pPr lvl="1" eaLnBrk="1" hangingPunct="1">
              <a:defRPr/>
            </a:pPr>
            <a:r>
              <a:rPr lang="en-US" dirty="0" smtClean="0">
                <a:solidFill>
                  <a:srgbClr val="000000"/>
                </a:solidFill>
                <a:effectLst/>
              </a:rPr>
              <a:t>Downloading or executing a file attached to </a:t>
            </a:r>
            <a:br>
              <a:rPr lang="en-US" dirty="0" smtClean="0">
                <a:solidFill>
                  <a:srgbClr val="000000"/>
                </a:solidFill>
                <a:effectLst/>
              </a:rPr>
            </a:br>
            <a:r>
              <a:rPr lang="en-US" dirty="0" smtClean="0">
                <a:solidFill>
                  <a:srgbClr val="000000"/>
                </a:solidFill>
                <a:effectLst/>
              </a:rPr>
              <a:t>e-mail</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13</a:t>
            </a:fld>
            <a:endParaRPr lang="en-US" dirty="0"/>
          </a:p>
        </p:txBody>
      </p:sp>
      <p:sp>
        <p:nvSpPr>
          <p:cNvPr id="99333" name="Rectangle 5"/>
          <p:cNvSpPr>
            <a:spLocks noChangeArrowheads="1"/>
          </p:cNvSpPr>
          <p:nvPr/>
        </p:nvSpPr>
        <p:spPr bwMode="auto">
          <a:xfrm>
            <a:off x="3810000" y="1676400"/>
            <a:ext cx="5105400" cy="3733800"/>
          </a:xfrm>
          <a:prstGeom prst="rect">
            <a:avLst/>
          </a:prstGeom>
          <a:noFill/>
          <a:ln w="9525" algn="ctr">
            <a:noFill/>
            <a:miter lim="800000"/>
            <a:headEnd/>
            <a:tailEnd/>
          </a:ln>
        </p:spPr>
        <p:txBody>
          <a:bodyPr wrap="none"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pPr>
              <a:defRPr/>
            </a:pPr>
            <a:r>
              <a:rPr lang="en-US" dirty="0"/>
              <a:t>Computer Viruses (</a:t>
            </a:r>
            <a:r>
              <a:rPr lang="en-US" dirty="0" smtClean="0"/>
              <a:t>cont.)</a:t>
            </a:r>
            <a:endParaRPr lang="en-US" sz="4000" dirty="0"/>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14</a:t>
            </a:fld>
            <a:endParaRPr lang="en-US" dirty="0"/>
          </a:p>
        </p:txBody>
      </p:sp>
      <p:sp>
        <p:nvSpPr>
          <p:cNvPr id="99333" name="Rectangle 5"/>
          <p:cNvSpPr>
            <a:spLocks noChangeArrowheads="1"/>
          </p:cNvSpPr>
          <p:nvPr/>
        </p:nvSpPr>
        <p:spPr bwMode="auto">
          <a:xfrm>
            <a:off x="3810000" y="1676400"/>
            <a:ext cx="5105400" cy="3733800"/>
          </a:xfrm>
          <a:prstGeom prst="rect">
            <a:avLst/>
          </a:prstGeom>
          <a:noFill/>
          <a:ln w="9525" algn="ctr">
            <a:noFill/>
            <a:miter lim="800000"/>
            <a:headEnd/>
            <a:tailEnd/>
          </a:ln>
        </p:spPr>
        <p:txBody>
          <a:bodyPr wrap="none" anchor="ctr"/>
          <a:lstStyle/>
          <a:p>
            <a:pPr algn="ctr"/>
            <a:endParaRPr lang="en-US" dirty="0"/>
          </a:p>
        </p:txBody>
      </p:sp>
      <p:pic>
        <p:nvPicPr>
          <p:cNvPr id="2050" name="Picture 2" descr="G:\Tech in Action PowerPoints\Images Library\Chapter 9\fig_09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079" y="1600199"/>
            <a:ext cx="6591521" cy="480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3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Computer Viruses </a:t>
            </a:r>
            <a:r>
              <a:rPr lang="en-US" dirty="0" smtClean="0"/>
              <a:t>(cont.)</a:t>
            </a:r>
            <a:endParaRPr lang="en-US" dirty="0"/>
          </a:p>
        </p:txBody>
      </p:sp>
      <p:sp>
        <p:nvSpPr>
          <p:cNvPr id="3" name="Content Placeholder 2"/>
          <p:cNvSpPr>
            <a:spLocks noGrp="1"/>
          </p:cNvSpPr>
          <p:nvPr>
            <p:ph idx="1"/>
          </p:nvPr>
        </p:nvSpPr>
        <p:spPr>
          <a:xfrm>
            <a:off x="457200" y="1600200"/>
            <a:ext cx="3886200" cy="4525963"/>
          </a:xfrm>
        </p:spPr>
        <p:txBody>
          <a:bodyPr>
            <a:normAutofit/>
          </a:bodyPr>
          <a:lstStyle/>
          <a:p>
            <a:r>
              <a:rPr lang="en-US" dirty="0" smtClean="0"/>
              <a:t>Viruses can be grouped into six categories based on behavior and method of transmission</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15</a:t>
            </a:fld>
            <a:endParaRPr lang="en-US" dirty="0"/>
          </a:p>
        </p:txBody>
      </p:sp>
      <p:pic>
        <p:nvPicPr>
          <p:cNvPr id="3074" name="Picture 2" descr="G:\Tech in Action PowerPoints\Images Library\Chapter 9\fig_09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10080"/>
            <a:ext cx="4579224" cy="441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6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200" dirty="0"/>
              <a:t>Computer </a:t>
            </a:r>
            <a:r>
              <a:rPr lang="en-US" sz="4200" dirty="0" smtClean="0"/>
              <a:t>Viruses</a:t>
            </a:r>
            <a:br>
              <a:rPr lang="en-US" sz="4200" dirty="0" smtClean="0"/>
            </a:br>
            <a:r>
              <a:rPr lang="en-US" sz="4200" dirty="0" smtClean="0"/>
              <a:t>Boot-Sector Viruses</a:t>
            </a:r>
            <a:endParaRPr lang="en-US" sz="4200"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Boot-sector viruses</a:t>
            </a:r>
          </a:p>
          <a:p>
            <a:pPr lvl="1"/>
            <a:r>
              <a:rPr lang="en-US" dirty="0" smtClean="0"/>
              <a:t>Replicate into hard drive’s master boot record</a:t>
            </a:r>
          </a:p>
          <a:p>
            <a:pPr lvl="1"/>
            <a:r>
              <a:rPr lang="en-US" dirty="0" smtClean="0"/>
              <a:t>Master boot record is a program that executes whenever a computer boots up</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16</a:t>
            </a:fld>
            <a:endParaRPr lang="en-US" dirty="0"/>
          </a:p>
        </p:txBody>
      </p:sp>
    </p:spTree>
    <p:extLst>
      <p:ext uri="{BB962C8B-B14F-4D97-AF65-F5344CB8AC3E}">
        <p14:creationId xmlns:p14="http://schemas.microsoft.com/office/powerpoint/2010/main" val="322169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Computer </a:t>
            </a:r>
            <a:r>
              <a:rPr lang="en-US" sz="4200" dirty="0" smtClean="0"/>
              <a:t>Viruses</a:t>
            </a:r>
            <a:br>
              <a:rPr lang="en-US" sz="4200" dirty="0" smtClean="0"/>
            </a:br>
            <a:r>
              <a:rPr lang="en-US" sz="4200" dirty="0" smtClean="0"/>
              <a:t>Logic Bombs and Time Bombs</a:t>
            </a:r>
            <a:endParaRPr lang="en-US" sz="4200"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Logic bombs and time bombs</a:t>
            </a:r>
          </a:p>
          <a:p>
            <a:pPr lvl="1"/>
            <a:r>
              <a:rPr lang="en-US" dirty="0" smtClean="0"/>
              <a:t>Logic bomb: Triggered when certain logical conditions are met</a:t>
            </a:r>
          </a:p>
          <a:p>
            <a:pPr lvl="1"/>
            <a:r>
              <a:rPr lang="en-US" dirty="0" smtClean="0"/>
              <a:t>Time bomb: Triggered by the passage of time or on a certain date</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17</a:t>
            </a:fld>
            <a:endParaRPr lang="en-US" dirty="0"/>
          </a:p>
        </p:txBody>
      </p:sp>
    </p:spTree>
    <p:extLst>
      <p:ext uri="{BB962C8B-B14F-4D97-AF65-F5344CB8AC3E}">
        <p14:creationId xmlns:p14="http://schemas.microsoft.com/office/powerpoint/2010/main" val="21333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Viruses</a:t>
            </a:r>
            <a:br>
              <a:rPr lang="en-US" dirty="0" smtClean="0"/>
            </a:br>
            <a:r>
              <a:rPr lang="en-US" dirty="0" smtClean="0"/>
              <a:t>Worms</a:t>
            </a:r>
            <a:endParaRPr lang="en-US" dirty="0"/>
          </a:p>
        </p:txBody>
      </p:sp>
      <p:sp>
        <p:nvSpPr>
          <p:cNvPr id="3" name="Content Placeholder 2"/>
          <p:cNvSpPr>
            <a:spLocks noGrp="1"/>
          </p:cNvSpPr>
          <p:nvPr>
            <p:ph idx="1"/>
          </p:nvPr>
        </p:nvSpPr>
        <p:spPr/>
        <p:txBody>
          <a:bodyPr>
            <a:normAutofit/>
          </a:bodyPr>
          <a:lstStyle/>
          <a:p>
            <a:r>
              <a:rPr lang="en-US" dirty="0" smtClean="0"/>
              <a:t>Worms</a:t>
            </a:r>
          </a:p>
          <a:p>
            <a:pPr lvl="1"/>
            <a:r>
              <a:rPr lang="en-US" dirty="0" smtClean="0"/>
              <a:t>Use transport methods like e-mail and networks to spread without human interaction</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18</a:t>
            </a:fld>
            <a:endParaRPr lang="en-US" dirty="0"/>
          </a:p>
        </p:txBody>
      </p:sp>
    </p:spTree>
    <p:extLst>
      <p:ext uri="{BB962C8B-B14F-4D97-AF65-F5344CB8AC3E}">
        <p14:creationId xmlns:p14="http://schemas.microsoft.com/office/powerpoint/2010/main" val="2846187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1600200"/>
            <a:ext cx="7772400" cy="1470025"/>
          </a:xfrm>
        </p:spPr>
        <p:txBody>
          <a:bodyPr/>
          <a:lstStyle/>
          <a:p>
            <a:pPr eaLnBrk="1" hangingPunct="1">
              <a:defRPr/>
            </a:pPr>
            <a:r>
              <a:rPr lang="en-US" b="1" i="1" dirty="0" smtClean="0"/>
              <a:t>Technology in Action</a:t>
            </a:r>
            <a:endParaRPr lang="en-US" b="1" dirty="0" smtClean="0"/>
          </a:p>
        </p:txBody>
      </p:sp>
      <p:sp>
        <p:nvSpPr>
          <p:cNvPr id="65539" name="Rectangle 3"/>
          <p:cNvSpPr>
            <a:spLocks noGrp="1" noChangeArrowheads="1"/>
          </p:cNvSpPr>
          <p:nvPr>
            <p:ph type="subTitle" idx="1"/>
          </p:nvPr>
        </p:nvSpPr>
        <p:spPr>
          <a:xfrm>
            <a:off x="1295400" y="3429000"/>
            <a:ext cx="6705600" cy="1752600"/>
          </a:xfrm>
        </p:spPr>
        <p:txBody>
          <a:bodyPr>
            <a:noAutofit/>
          </a:bodyPr>
          <a:lstStyle/>
          <a:p>
            <a:pPr algn="ctr" eaLnBrk="1" hangingPunct="1">
              <a:buFontTx/>
              <a:buNone/>
              <a:defRPr/>
            </a:pPr>
            <a:r>
              <a:rPr lang="en-US" sz="2800" dirty="0" smtClean="0">
                <a:solidFill>
                  <a:schemeClr val="tx1"/>
                </a:solidFill>
              </a:rPr>
              <a:t>Chapter 9</a:t>
            </a:r>
          </a:p>
          <a:p>
            <a:pPr algn="ctr" eaLnBrk="1" hangingPunct="1">
              <a:lnSpc>
                <a:spcPct val="120000"/>
              </a:lnSpc>
              <a:buFontTx/>
              <a:buNone/>
              <a:defRPr/>
            </a:pPr>
            <a:r>
              <a:rPr lang="en-US" sz="2800" dirty="0" smtClean="0">
                <a:solidFill>
                  <a:schemeClr val="tx1"/>
                </a:solidFill>
              </a:rPr>
              <a:t>Securing Your System: </a:t>
            </a:r>
            <a:br>
              <a:rPr lang="en-US" sz="2800" dirty="0" smtClean="0">
                <a:solidFill>
                  <a:schemeClr val="tx1"/>
                </a:solidFill>
              </a:rPr>
            </a:br>
            <a:r>
              <a:rPr lang="en-US" sz="2800" dirty="0" smtClean="0">
                <a:solidFill>
                  <a:schemeClr val="tx1"/>
                </a:solidFill>
              </a:rPr>
              <a:t>Protecting Your Digital Data and Devices</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Viruses</a:t>
            </a:r>
            <a:br>
              <a:rPr lang="en-US" dirty="0" smtClean="0"/>
            </a:br>
            <a:r>
              <a:rPr lang="en-US" dirty="0" smtClean="0"/>
              <a:t>Script and Macro Viruses</a:t>
            </a:r>
            <a:endParaRPr lang="en-US" dirty="0"/>
          </a:p>
        </p:txBody>
      </p:sp>
      <p:sp>
        <p:nvSpPr>
          <p:cNvPr id="3" name="Content Placeholder 2"/>
          <p:cNvSpPr>
            <a:spLocks noGrp="1"/>
          </p:cNvSpPr>
          <p:nvPr>
            <p:ph idx="1"/>
          </p:nvPr>
        </p:nvSpPr>
        <p:spPr/>
        <p:txBody>
          <a:bodyPr>
            <a:normAutofit/>
          </a:bodyPr>
          <a:lstStyle/>
          <a:p>
            <a:r>
              <a:rPr lang="en-US" dirty="0" smtClean="0"/>
              <a:t>Script </a:t>
            </a:r>
            <a:r>
              <a:rPr lang="en-US" dirty="0"/>
              <a:t>and macro </a:t>
            </a:r>
            <a:r>
              <a:rPr lang="en-US" dirty="0" smtClean="0"/>
              <a:t>viruses</a:t>
            </a:r>
          </a:p>
          <a:p>
            <a:pPr lvl="1"/>
            <a:r>
              <a:rPr lang="en-US" dirty="0" smtClean="0"/>
              <a:t>Script is miniprogram hidden on websites that is executed without user’s knowledge</a:t>
            </a:r>
          </a:p>
          <a:p>
            <a:pPr lvl="1"/>
            <a:r>
              <a:rPr lang="en-US" dirty="0" smtClean="0"/>
              <a:t>Macro virus attaches itself to a document that uses macros</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19</a:t>
            </a:fld>
            <a:endParaRPr lang="en-US" dirty="0"/>
          </a:p>
        </p:txBody>
      </p:sp>
    </p:spTree>
    <p:extLst>
      <p:ext uri="{BB962C8B-B14F-4D97-AF65-F5344CB8AC3E}">
        <p14:creationId xmlns:p14="http://schemas.microsoft.com/office/powerpoint/2010/main" val="129530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Viruses</a:t>
            </a:r>
            <a:br>
              <a:rPr lang="en-US" dirty="0" smtClean="0"/>
            </a:br>
            <a:r>
              <a:rPr lang="en-US" dirty="0" smtClean="0"/>
              <a:t>E-Mail Viruses</a:t>
            </a:r>
            <a:endParaRPr lang="en-US" dirty="0"/>
          </a:p>
        </p:txBody>
      </p:sp>
      <p:sp>
        <p:nvSpPr>
          <p:cNvPr id="3" name="Content Placeholder 2"/>
          <p:cNvSpPr>
            <a:spLocks noGrp="1"/>
          </p:cNvSpPr>
          <p:nvPr>
            <p:ph idx="1"/>
          </p:nvPr>
        </p:nvSpPr>
        <p:spPr/>
        <p:txBody>
          <a:bodyPr>
            <a:normAutofit/>
          </a:bodyPr>
          <a:lstStyle/>
          <a:p>
            <a:r>
              <a:rPr lang="en-US" dirty="0" smtClean="0"/>
              <a:t>E-mail viruses</a:t>
            </a:r>
          </a:p>
          <a:p>
            <a:pPr lvl="1"/>
            <a:r>
              <a:rPr lang="en-US" dirty="0" smtClean="0"/>
              <a:t>Melissa virus: First practical example </a:t>
            </a:r>
          </a:p>
          <a:p>
            <a:pPr lvl="1"/>
            <a:r>
              <a:rPr lang="en-US" dirty="0" smtClean="0"/>
              <a:t>Use the address book to distribute the virus</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20</a:t>
            </a:fld>
            <a:endParaRPr lang="en-US" dirty="0"/>
          </a:p>
        </p:txBody>
      </p:sp>
    </p:spTree>
    <p:extLst>
      <p:ext uri="{BB962C8B-B14F-4D97-AF65-F5344CB8AC3E}">
        <p14:creationId xmlns:p14="http://schemas.microsoft.com/office/powerpoint/2010/main" val="232495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Computer Viruses</a:t>
            </a:r>
            <a:br>
              <a:rPr lang="en-US" dirty="0"/>
            </a:br>
            <a:r>
              <a:rPr lang="en-US" dirty="0" smtClean="0"/>
              <a:t>Encryption Viruses</a:t>
            </a:r>
            <a:endParaRPr lang="en-US" dirty="0"/>
          </a:p>
        </p:txBody>
      </p:sp>
      <p:sp>
        <p:nvSpPr>
          <p:cNvPr id="3" name="Content Placeholder 2"/>
          <p:cNvSpPr>
            <a:spLocks noGrp="1"/>
          </p:cNvSpPr>
          <p:nvPr>
            <p:ph idx="1"/>
          </p:nvPr>
        </p:nvSpPr>
        <p:spPr/>
        <p:txBody>
          <a:bodyPr>
            <a:normAutofit/>
          </a:bodyPr>
          <a:lstStyle/>
          <a:p>
            <a:r>
              <a:rPr lang="en-US" dirty="0" smtClean="0"/>
              <a:t>Encryption viruses</a:t>
            </a:r>
          </a:p>
          <a:p>
            <a:pPr lvl="1"/>
            <a:r>
              <a:rPr lang="en-US" dirty="0" smtClean="0"/>
              <a:t>Run program that searches for common types of data files</a:t>
            </a:r>
          </a:p>
          <a:p>
            <a:pPr lvl="1"/>
            <a:r>
              <a:rPr lang="en-US" dirty="0" smtClean="0"/>
              <a:t>Compress files using a complex encryption key that makes files unusable</a:t>
            </a:r>
          </a:p>
          <a:p>
            <a:pPr lvl="1"/>
            <a:r>
              <a:rPr lang="en-US" dirty="0" smtClean="0"/>
              <a:t>Asks for payment to receive the program to decrypt your files</a:t>
            </a:r>
          </a:p>
          <a:p>
            <a:pPr>
              <a:buNone/>
            </a:pP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21</a:t>
            </a:fld>
            <a:endParaRPr lang="en-US" dirty="0"/>
          </a:p>
        </p:txBody>
      </p:sp>
    </p:spTree>
    <p:extLst>
      <p:ext uri="{BB962C8B-B14F-4D97-AF65-F5344CB8AC3E}">
        <p14:creationId xmlns:p14="http://schemas.microsoft.com/office/powerpoint/2010/main" val="284618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pPr>
              <a:defRPr/>
            </a:pPr>
            <a:r>
              <a:rPr lang="en-US" dirty="0"/>
              <a:t>Computer Viruses</a:t>
            </a:r>
            <a:br>
              <a:rPr lang="en-US" dirty="0"/>
            </a:br>
            <a:r>
              <a:rPr lang="en-US" dirty="0" smtClean="0"/>
              <a:t>Additional Virus </a:t>
            </a:r>
            <a:r>
              <a:rPr lang="en-US" dirty="0"/>
              <a:t>Classifications</a:t>
            </a:r>
          </a:p>
        </p:txBody>
      </p:sp>
      <p:sp>
        <p:nvSpPr>
          <p:cNvPr id="107523" name="Rectangle 3"/>
          <p:cNvSpPr>
            <a:spLocks noGrp="1" noChangeArrowheads="1"/>
          </p:cNvSpPr>
          <p:nvPr>
            <p:ph type="body" idx="1"/>
          </p:nvPr>
        </p:nvSpPr>
        <p:spPr>
          <a:xfrm>
            <a:off x="457200" y="1600200"/>
            <a:ext cx="8229600" cy="4876800"/>
          </a:xfrm>
        </p:spPr>
        <p:txBody>
          <a:bodyPr>
            <a:normAutofit/>
          </a:bodyPr>
          <a:lstStyle/>
          <a:p>
            <a:pPr eaLnBrk="1" hangingPunct="1"/>
            <a:r>
              <a:rPr lang="en-US" dirty="0" smtClean="0">
                <a:effectLst/>
              </a:rPr>
              <a:t>Viruses can also be classified by methods they take to avoid detection</a:t>
            </a:r>
          </a:p>
          <a:p>
            <a:pPr lvl="1"/>
            <a:r>
              <a:rPr lang="en-US" dirty="0" smtClean="0">
                <a:effectLst/>
              </a:rPr>
              <a:t>Polymorphic viruses</a:t>
            </a:r>
          </a:p>
          <a:p>
            <a:pPr lvl="2"/>
            <a:r>
              <a:rPr lang="en-US" dirty="0" smtClean="0">
                <a:effectLst/>
              </a:rPr>
              <a:t>Periodically rewrite themselves to avoid detection</a:t>
            </a:r>
          </a:p>
          <a:p>
            <a:pPr lvl="1"/>
            <a:r>
              <a:rPr lang="en-US" dirty="0" smtClean="0">
                <a:effectLst/>
              </a:rPr>
              <a:t>Multipartite viruses</a:t>
            </a:r>
          </a:p>
          <a:p>
            <a:pPr lvl="2"/>
            <a:r>
              <a:rPr lang="en-US" dirty="0" smtClean="0">
                <a:effectLst/>
              </a:rPr>
              <a:t>Infect multiple file types</a:t>
            </a:r>
          </a:p>
          <a:p>
            <a:pPr lvl="1"/>
            <a:r>
              <a:rPr lang="en-US" dirty="0" smtClean="0">
                <a:effectLst/>
              </a:rPr>
              <a:t>Stealth viruses</a:t>
            </a:r>
          </a:p>
          <a:p>
            <a:pPr lvl="2"/>
            <a:r>
              <a:rPr lang="en-US" dirty="0" smtClean="0">
                <a:effectLst/>
              </a:rPr>
              <a:t>Erase their code from the hard drive and reside in active memory</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pPr>
              <a:defRPr/>
            </a:pPr>
            <a:r>
              <a:rPr lang="en-US" dirty="0"/>
              <a:t>Computer Viruses</a:t>
            </a:r>
            <a:br>
              <a:rPr lang="en-US" dirty="0"/>
            </a:br>
            <a:r>
              <a:rPr lang="en-US" dirty="0" smtClean="0"/>
              <a:t>Virus Symptoms</a:t>
            </a:r>
            <a:endParaRPr lang="en-US" dirty="0"/>
          </a:p>
        </p:txBody>
      </p:sp>
      <p:sp>
        <p:nvSpPr>
          <p:cNvPr id="107523" name="Rectangle 3"/>
          <p:cNvSpPr>
            <a:spLocks noGrp="1" noChangeArrowheads="1"/>
          </p:cNvSpPr>
          <p:nvPr>
            <p:ph type="body" idx="1"/>
          </p:nvPr>
        </p:nvSpPr>
        <p:spPr>
          <a:xfrm>
            <a:off x="457200" y="1600200"/>
            <a:ext cx="8229600" cy="5105400"/>
          </a:xfrm>
        </p:spPr>
        <p:txBody>
          <a:bodyPr>
            <a:normAutofit/>
          </a:bodyPr>
          <a:lstStyle/>
          <a:p>
            <a:pPr eaLnBrk="1" hangingPunct="1"/>
            <a:r>
              <a:rPr lang="en-US" dirty="0" smtClean="0"/>
              <a:t>Symptoms your computer might be infected with a virus</a:t>
            </a:r>
          </a:p>
          <a:p>
            <a:pPr lvl="1"/>
            <a:r>
              <a:rPr lang="en-US" dirty="0" smtClean="0">
                <a:effectLst/>
              </a:rPr>
              <a:t>Existing program icons or files suddenly disappear</a:t>
            </a:r>
          </a:p>
          <a:p>
            <a:pPr lvl="1"/>
            <a:r>
              <a:rPr lang="en-US" dirty="0" smtClean="0"/>
              <a:t>You start your browser and it takes you to an unusual home page or has new toolbars</a:t>
            </a:r>
          </a:p>
          <a:p>
            <a:pPr lvl="1"/>
            <a:r>
              <a:rPr lang="en-US" dirty="0" smtClean="0">
                <a:effectLst/>
              </a:rPr>
              <a:t>Odd messages, pop-ups, or images are displayed or strang</a:t>
            </a:r>
            <a:r>
              <a:rPr lang="en-US" dirty="0" smtClean="0"/>
              <a:t>e music or sounds play</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23</a:t>
            </a:fld>
            <a:endParaRPr lang="en-US" dirty="0"/>
          </a:p>
        </p:txBody>
      </p:sp>
    </p:spTree>
    <p:extLst>
      <p:ext uri="{BB962C8B-B14F-4D97-AF65-F5344CB8AC3E}">
        <p14:creationId xmlns:p14="http://schemas.microsoft.com/office/powerpoint/2010/main" val="275799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pPr>
              <a:defRPr/>
            </a:pPr>
            <a:r>
              <a:rPr lang="en-US" dirty="0"/>
              <a:t>Computer Viruses</a:t>
            </a:r>
            <a:br>
              <a:rPr lang="en-US" dirty="0"/>
            </a:br>
            <a:r>
              <a:rPr lang="en-US" dirty="0" smtClean="0"/>
              <a:t>Virus Symptoms (cont.)</a:t>
            </a:r>
            <a:endParaRPr lang="en-US" dirty="0"/>
          </a:p>
        </p:txBody>
      </p:sp>
      <p:sp>
        <p:nvSpPr>
          <p:cNvPr id="107523" name="Rectangle 3"/>
          <p:cNvSpPr>
            <a:spLocks noGrp="1" noChangeArrowheads="1"/>
          </p:cNvSpPr>
          <p:nvPr>
            <p:ph type="body" idx="1"/>
          </p:nvPr>
        </p:nvSpPr>
        <p:spPr>
          <a:xfrm>
            <a:off x="457200" y="1600200"/>
            <a:ext cx="8229600" cy="5105400"/>
          </a:xfrm>
        </p:spPr>
        <p:txBody>
          <a:bodyPr>
            <a:normAutofit/>
          </a:bodyPr>
          <a:lstStyle/>
          <a:p>
            <a:pPr eaLnBrk="1" hangingPunct="1"/>
            <a:r>
              <a:rPr lang="en-US" dirty="0" smtClean="0"/>
              <a:t>Symptoms your computer might be infected with a virus (cont.)</a:t>
            </a:r>
          </a:p>
          <a:p>
            <a:pPr lvl="1"/>
            <a:r>
              <a:rPr lang="en-US" dirty="0" smtClean="0">
                <a:effectLst/>
              </a:rPr>
              <a:t>Data files become corrupt</a:t>
            </a:r>
          </a:p>
          <a:p>
            <a:pPr lvl="1"/>
            <a:r>
              <a:rPr lang="en-US" dirty="0" smtClean="0"/>
              <a:t>Programs stop working properly</a:t>
            </a:r>
          </a:p>
          <a:p>
            <a:pPr lvl="1"/>
            <a:r>
              <a:rPr lang="en-US" dirty="0" smtClean="0">
                <a:effectLst/>
              </a:rPr>
              <a:t>System slows down or takes a long time to boot up</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24</a:t>
            </a:fld>
            <a:endParaRPr lang="en-US" dirty="0"/>
          </a:p>
        </p:txBody>
      </p:sp>
    </p:spTree>
    <p:extLst>
      <p:ext uri="{BB962C8B-B14F-4D97-AF65-F5344CB8AC3E}">
        <p14:creationId xmlns:p14="http://schemas.microsoft.com/office/powerpoint/2010/main" val="73742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Preventing Virus Infections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Antivirus software is designed to detect viruses and protect your computer</a:t>
            </a:r>
          </a:p>
          <a:p>
            <a:r>
              <a:rPr lang="en-US" dirty="0" smtClean="0"/>
              <a:t>Popular antivirus software companies</a:t>
            </a:r>
          </a:p>
          <a:p>
            <a:pPr lvl="1"/>
            <a:r>
              <a:rPr lang="en-US" dirty="0" smtClean="0"/>
              <a:t>Symantec</a:t>
            </a:r>
          </a:p>
          <a:p>
            <a:pPr lvl="1"/>
            <a:r>
              <a:rPr lang="en-US" dirty="0" smtClean="0"/>
              <a:t>Kaspersky</a:t>
            </a:r>
          </a:p>
          <a:p>
            <a:pPr lvl="1"/>
            <a:r>
              <a:rPr lang="en-US" dirty="0" smtClean="0"/>
              <a:t>AVG</a:t>
            </a:r>
          </a:p>
          <a:p>
            <a:pPr lvl="1"/>
            <a:r>
              <a:rPr lang="en-US" dirty="0" smtClean="0"/>
              <a:t>McAfee</a:t>
            </a:r>
          </a:p>
          <a:p>
            <a:r>
              <a:rPr lang="en-US" dirty="0" smtClean="0"/>
              <a:t>Comprehensive Internet security packages protect you from other threats</a:t>
            </a:r>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25</a:t>
            </a:fld>
            <a:endParaRPr lang="en-US" dirty="0"/>
          </a:p>
        </p:txBody>
      </p:sp>
    </p:spTree>
    <p:extLst>
      <p:ext uri="{BB962C8B-B14F-4D97-AF65-F5344CB8AC3E}">
        <p14:creationId xmlns:p14="http://schemas.microsoft.com/office/powerpoint/2010/main" val="3231741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a:t>
            </a:r>
            <a:r>
              <a:rPr lang="en-US" dirty="0"/>
              <a:t>Software</a:t>
            </a:r>
          </a:p>
        </p:txBody>
      </p:sp>
      <p:sp>
        <p:nvSpPr>
          <p:cNvPr id="132099" name="Rectangle 3"/>
          <p:cNvSpPr>
            <a:spLocks noGrp="1" noChangeArrowheads="1"/>
          </p:cNvSpPr>
          <p:nvPr>
            <p:ph idx="1"/>
          </p:nvPr>
        </p:nvSpPr>
        <p:spPr>
          <a:xfrm>
            <a:off x="457200" y="1600200"/>
            <a:ext cx="8229600" cy="4525963"/>
          </a:xfrm>
        </p:spPr>
        <p:txBody>
          <a:bodyPr>
            <a:normAutofit/>
          </a:bodyPr>
          <a:lstStyle/>
          <a:p>
            <a:pPr eaLnBrk="1" hangingPunct="1">
              <a:lnSpc>
                <a:spcPct val="90000"/>
              </a:lnSpc>
            </a:pPr>
            <a:r>
              <a:rPr lang="en-US" dirty="0" smtClean="0"/>
              <a:t>Run an active virus scan on entire system once a week</a:t>
            </a:r>
          </a:p>
          <a:p>
            <a:pPr eaLnBrk="1" hangingPunct="1">
              <a:lnSpc>
                <a:spcPct val="90000"/>
              </a:lnSpc>
            </a:pPr>
            <a:r>
              <a:rPr lang="en-US" dirty="0" smtClean="0"/>
              <a:t>If you suspect a problem, scan immediately </a:t>
            </a:r>
            <a:endParaRPr lang="en-US" dirty="0" smtClean="0">
              <a:effectLst/>
            </a:endParaRPr>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26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Software (cont.)</a:t>
            </a:r>
            <a:endParaRPr lang="en-US" dirty="0"/>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27</a:t>
            </a:fld>
            <a:endParaRPr lang="en-US" dirty="0"/>
          </a:p>
        </p:txBody>
      </p:sp>
      <p:pic>
        <p:nvPicPr>
          <p:cNvPr id="4098" name="Picture 2" descr="G:\Tech in Action PowerPoints\Images Library\Chapter 9\fig_09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5437"/>
            <a:ext cx="8229600" cy="471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86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Software (cont.)</a:t>
            </a:r>
            <a:endParaRPr lang="en-US" dirty="0"/>
          </a:p>
        </p:txBody>
      </p:sp>
      <p:sp>
        <p:nvSpPr>
          <p:cNvPr id="132099" name="Rectangle 3"/>
          <p:cNvSpPr>
            <a:spLocks noGrp="1" noChangeArrowheads="1"/>
          </p:cNvSpPr>
          <p:nvPr>
            <p:ph idx="1"/>
          </p:nvPr>
        </p:nvSpPr>
        <p:spPr>
          <a:xfrm>
            <a:off x="457200" y="1600200"/>
            <a:ext cx="8229600" cy="5105400"/>
          </a:xfrm>
        </p:spPr>
        <p:txBody>
          <a:bodyPr>
            <a:normAutofit/>
          </a:bodyPr>
          <a:lstStyle/>
          <a:p>
            <a:pPr eaLnBrk="1" hangingPunct="1">
              <a:lnSpc>
                <a:spcPct val="90000"/>
              </a:lnSpc>
            </a:pPr>
            <a:r>
              <a:rPr lang="en-US" dirty="0" smtClean="0"/>
              <a:t>Main functions of antivirus software</a:t>
            </a:r>
          </a:p>
          <a:p>
            <a:pPr lvl="1">
              <a:lnSpc>
                <a:spcPct val="90000"/>
              </a:lnSpc>
            </a:pPr>
            <a:r>
              <a:rPr lang="en-US" dirty="0" smtClean="0">
                <a:effectLst/>
              </a:rPr>
              <a:t>Detection: Looks for virus signatures in files</a:t>
            </a:r>
          </a:p>
          <a:p>
            <a:pPr lvl="2">
              <a:lnSpc>
                <a:spcPct val="90000"/>
              </a:lnSpc>
            </a:pPr>
            <a:r>
              <a:rPr lang="en-US" dirty="0" smtClean="0"/>
              <a:t>Virus signature is a portion of the virus code that’s unique to a particular virus</a:t>
            </a:r>
            <a:endParaRPr lang="en-US" dirty="0" smtClean="0">
              <a:effectLst/>
            </a:endParaRPr>
          </a:p>
          <a:p>
            <a:pPr lvl="1">
              <a:lnSpc>
                <a:spcPct val="90000"/>
              </a:lnSpc>
            </a:pPr>
            <a:r>
              <a:rPr lang="en-US" dirty="0" smtClean="0"/>
              <a:t>Stopping virus execution</a:t>
            </a:r>
          </a:p>
          <a:p>
            <a:pPr lvl="2">
              <a:lnSpc>
                <a:spcPct val="90000"/>
              </a:lnSpc>
            </a:pPr>
            <a:r>
              <a:rPr lang="en-US" dirty="0" smtClean="0"/>
              <a:t>Quarantining places the virus in a secure area of your hard drive so it won’t spread</a:t>
            </a:r>
          </a:p>
          <a:p>
            <a:pPr lvl="1">
              <a:lnSpc>
                <a:spcPct val="90000"/>
              </a:lnSpc>
            </a:pPr>
            <a:r>
              <a:rPr lang="en-US" dirty="0" smtClean="0"/>
              <a:t>Preventing future infection</a:t>
            </a:r>
          </a:p>
          <a:p>
            <a:pPr lvl="2">
              <a:lnSpc>
                <a:spcPct val="90000"/>
              </a:lnSpc>
            </a:pPr>
            <a:r>
              <a:rPr lang="en-US" dirty="0" smtClean="0"/>
              <a:t>In inoculation, the antivirus software records key attributes about your computer files and keeps these stats in a safe place</a:t>
            </a:r>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28</a:t>
            </a:fld>
            <a:endParaRPr lang="en-US" dirty="0"/>
          </a:p>
        </p:txBody>
      </p:sp>
    </p:spTree>
    <p:extLst>
      <p:ext uri="{BB962C8B-B14F-4D97-AF65-F5344CB8AC3E}">
        <p14:creationId xmlns:p14="http://schemas.microsoft.com/office/powerpoint/2010/main" val="66783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Chapter Topics </a:t>
            </a:r>
          </a:p>
        </p:txBody>
      </p:sp>
      <p:sp>
        <p:nvSpPr>
          <p:cNvPr id="66563" name="Rectangle 3"/>
          <p:cNvSpPr>
            <a:spLocks noGrp="1" noChangeArrowheads="1"/>
          </p:cNvSpPr>
          <p:nvPr>
            <p:ph type="body" idx="1"/>
          </p:nvPr>
        </p:nvSpPr>
        <p:spPr>
          <a:xfrm>
            <a:off x="457200" y="1600200"/>
            <a:ext cx="8229600" cy="4876800"/>
          </a:xfrm>
        </p:spPr>
        <p:txBody>
          <a:bodyPr>
            <a:normAutofit/>
          </a:bodyPr>
          <a:lstStyle/>
          <a:p>
            <a:pPr eaLnBrk="1" hangingPunct="1"/>
            <a:r>
              <a:rPr lang="en-US" dirty="0" smtClean="0">
                <a:effectLst/>
              </a:rPr>
              <a:t>Cybercrime and Identity Theft</a:t>
            </a:r>
          </a:p>
          <a:p>
            <a:pPr eaLnBrk="1" hangingPunct="1"/>
            <a:r>
              <a:rPr lang="en-US" dirty="0" smtClean="0"/>
              <a:t>Protecting Yourself from Computer Viruses</a:t>
            </a:r>
          </a:p>
          <a:p>
            <a:pPr eaLnBrk="1" hangingPunct="1"/>
            <a:r>
              <a:rPr lang="en-US" dirty="0" smtClean="0">
                <a:effectLst/>
              </a:rPr>
              <a:t>Protecting Digital Assets from Hackers</a:t>
            </a:r>
          </a:p>
          <a:p>
            <a:pPr eaLnBrk="1" hangingPunct="1"/>
            <a:r>
              <a:rPr lang="en-US" dirty="0" smtClean="0">
                <a:effectLst/>
              </a:rPr>
              <a:t>Managing Online Annoyances</a:t>
            </a:r>
          </a:p>
          <a:p>
            <a:pPr eaLnBrk="1" hangingPunct="1"/>
            <a:r>
              <a:rPr lang="en-US" dirty="0" smtClean="0"/>
              <a:t>Keeping Your Data Safe</a:t>
            </a:r>
          </a:p>
          <a:p>
            <a:pPr eaLnBrk="1" hangingPunct="1"/>
            <a:r>
              <a:rPr lang="en-US" dirty="0" smtClean="0">
                <a:effectLst/>
              </a:rPr>
              <a:t>Protecting Your Physical Computing Assets</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Software (cont.)</a:t>
            </a:r>
            <a:endParaRPr lang="en-US" dirty="0"/>
          </a:p>
        </p:txBody>
      </p:sp>
      <p:sp>
        <p:nvSpPr>
          <p:cNvPr id="132099" name="Rectangle 3"/>
          <p:cNvSpPr>
            <a:spLocks noGrp="1" noChangeArrowheads="1"/>
          </p:cNvSpPr>
          <p:nvPr>
            <p:ph idx="1"/>
          </p:nvPr>
        </p:nvSpPr>
        <p:spPr>
          <a:xfrm>
            <a:off x="457200" y="1600200"/>
            <a:ext cx="8229600" cy="4525963"/>
          </a:xfrm>
        </p:spPr>
        <p:txBody>
          <a:bodyPr>
            <a:normAutofit/>
          </a:bodyPr>
          <a:lstStyle/>
          <a:p>
            <a:pPr>
              <a:lnSpc>
                <a:spcPct val="90000"/>
              </a:lnSpc>
            </a:pPr>
            <a:r>
              <a:rPr lang="en-US" dirty="0" smtClean="0">
                <a:effectLst/>
              </a:rPr>
              <a:t>To combat unknown viruses, programs search for suspicious virus-like activities and virus signatures</a:t>
            </a:r>
          </a:p>
          <a:p>
            <a:pPr>
              <a:lnSpc>
                <a:spcPct val="90000"/>
              </a:lnSpc>
            </a:pPr>
            <a:r>
              <a:rPr lang="en-US" dirty="0" smtClean="0"/>
              <a:t>Keep your antivirus software up to date</a:t>
            </a:r>
            <a:endParaRPr lang="en-US" dirty="0" smtClean="0">
              <a:effectLst/>
            </a:endParaRPr>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29</a:t>
            </a:fld>
            <a:endParaRPr lang="en-US" dirty="0"/>
          </a:p>
        </p:txBody>
      </p:sp>
    </p:spTree>
    <p:extLst>
      <p:ext uri="{BB962C8B-B14F-4D97-AF65-F5344CB8AC3E}">
        <p14:creationId xmlns:p14="http://schemas.microsoft.com/office/powerpoint/2010/main" val="410481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Software (cont.)</a:t>
            </a:r>
            <a:endParaRPr lang="en-US" dirty="0"/>
          </a:p>
        </p:txBody>
      </p:sp>
      <p:sp>
        <p:nvSpPr>
          <p:cNvPr id="132099" name="Rectangle 3"/>
          <p:cNvSpPr>
            <a:spLocks noGrp="1" noChangeArrowheads="1"/>
          </p:cNvSpPr>
          <p:nvPr>
            <p:ph idx="1"/>
          </p:nvPr>
        </p:nvSpPr>
        <p:spPr>
          <a:xfrm>
            <a:off x="457199" y="1600201"/>
            <a:ext cx="8448675" cy="1447799"/>
          </a:xfrm>
        </p:spPr>
        <p:txBody>
          <a:bodyPr>
            <a:normAutofit/>
          </a:bodyPr>
          <a:lstStyle/>
          <a:p>
            <a:pPr eaLnBrk="1" hangingPunct="1">
              <a:lnSpc>
                <a:spcPct val="90000"/>
              </a:lnSpc>
            </a:pPr>
            <a:r>
              <a:rPr lang="en-US" dirty="0" smtClean="0"/>
              <a:t>Most new computers come with preinstalled antivirus software</a:t>
            </a:r>
          </a:p>
          <a:p>
            <a:pPr lvl="1">
              <a:lnSpc>
                <a:spcPct val="90000"/>
              </a:lnSpc>
            </a:pPr>
            <a:r>
              <a:rPr lang="en-US" dirty="0" smtClean="0"/>
              <a:t>Usually trial versions</a:t>
            </a:r>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30</a:t>
            </a:fld>
            <a:endParaRPr lang="en-US" dirty="0"/>
          </a:p>
        </p:txBody>
      </p:sp>
      <p:pic>
        <p:nvPicPr>
          <p:cNvPr id="5122" name="Picture 2" descr="G:\Tech in Action PowerPoints\Images Library\Chapter 9\fig_09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502" y="3302108"/>
            <a:ext cx="4805298" cy="23128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590549" y="3100388"/>
            <a:ext cx="3448051"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smtClean="0"/>
              <a:t>Most antivirus programs have automatic update features</a:t>
            </a:r>
          </a:p>
          <a:p>
            <a:pPr marL="0" indent="0">
              <a:lnSpc>
                <a:spcPct val="90000"/>
              </a:lnSpc>
              <a:buFont typeface="Arial" pitchFamily="34" charset="0"/>
              <a:buNone/>
            </a:pPr>
            <a:endParaRPr lang="en-US" dirty="0" smtClean="0"/>
          </a:p>
        </p:txBody>
      </p:sp>
    </p:spTree>
    <p:extLst>
      <p:ext uri="{BB962C8B-B14F-4D97-AF65-F5344CB8AC3E}">
        <p14:creationId xmlns:p14="http://schemas.microsoft.com/office/powerpoint/2010/main" val="351184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Software (cont.)</a:t>
            </a:r>
            <a:endParaRPr lang="en-US" dirty="0"/>
          </a:p>
        </p:txBody>
      </p:sp>
      <p:sp>
        <p:nvSpPr>
          <p:cNvPr id="132099" name="Rectangle 3"/>
          <p:cNvSpPr>
            <a:spLocks noGrp="1" noChangeArrowheads="1"/>
          </p:cNvSpPr>
          <p:nvPr>
            <p:ph idx="1"/>
          </p:nvPr>
        </p:nvSpPr>
        <p:spPr>
          <a:xfrm>
            <a:off x="457200" y="1600200"/>
            <a:ext cx="8229600" cy="4876800"/>
          </a:xfrm>
        </p:spPr>
        <p:txBody>
          <a:bodyPr>
            <a:normAutofit/>
          </a:bodyPr>
          <a:lstStyle/>
          <a:p>
            <a:pPr eaLnBrk="1" hangingPunct="1">
              <a:lnSpc>
                <a:spcPct val="90000"/>
              </a:lnSpc>
            </a:pPr>
            <a:r>
              <a:rPr lang="en-US" dirty="0" smtClean="0"/>
              <a:t>If you think your computer is infected</a:t>
            </a:r>
          </a:p>
          <a:p>
            <a:pPr lvl="1">
              <a:lnSpc>
                <a:spcPct val="90000"/>
              </a:lnSpc>
            </a:pPr>
            <a:r>
              <a:rPr lang="en-US" dirty="0" smtClean="0">
                <a:effectLst/>
              </a:rPr>
              <a:t>Boot up using antivirus installation disc</a:t>
            </a:r>
          </a:p>
          <a:p>
            <a:pPr>
              <a:lnSpc>
                <a:spcPct val="90000"/>
              </a:lnSpc>
            </a:pPr>
            <a:r>
              <a:rPr lang="en-US" dirty="0" smtClean="0"/>
              <a:t>If a virus is detected, research it to determine if your antivirus software will get rid of it</a:t>
            </a:r>
          </a:p>
          <a:p>
            <a:pPr lvl="1">
              <a:lnSpc>
                <a:spcPct val="90000"/>
              </a:lnSpc>
            </a:pPr>
            <a:r>
              <a:rPr lang="en-US" dirty="0" smtClean="0"/>
              <a:t>Antivirus company websites contain archives on viruses</a:t>
            </a:r>
            <a:endParaRPr lang="en-US" dirty="0" smtClean="0">
              <a:effectLst/>
            </a:endParaRPr>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31</a:t>
            </a:fld>
            <a:endParaRPr lang="en-US" dirty="0"/>
          </a:p>
        </p:txBody>
      </p:sp>
    </p:spTree>
    <p:extLst>
      <p:ext uri="{BB962C8B-B14F-4D97-AF65-F5344CB8AC3E}">
        <p14:creationId xmlns:p14="http://schemas.microsoft.com/office/powerpoint/2010/main" val="399715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Antivirus Software (cont.)</a:t>
            </a:r>
            <a:endParaRPr lang="en-US" dirty="0"/>
          </a:p>
        </p:txBody>
      </p:sp>
      <p:sp>
        <p:nvSpPr>
          <p:cNvPr id="132099" name="Rectangle 3"/>
          <p:cNvSpPr>
            <a:spLocks noGrp="1" noChangeArrowheads="1"/>
          </p:cNvSpPr>
          <p:nvPr>
            <p:ph idx="1"/>
          </p:nvPr>
        </p:nvSpPr>
        <p:spPr>
          <a:xfrm>
            <a:off x="457200" y="1600200"/>
            <a:ext cx="8229600" cy="4876800"/>
          </a:xfrm>
        </p:spPr>
        <p:txBody>
          <a:bodyPr>
            <a:normAutofit/>
          </a:bodyPr>
          <a:lstStyle/>
          <a:p>
            <a:pPr>
              <a:lnSpc>
                <a:spcPct val="90000"/>
              </a:lnSpc>
            </a:pPr>
            <a:r>
              <a:rPr lang="en-US" dirty="0" smtClean="0">
                <a:effectLst/>
              </a:rPr>
              <a:t>Smartphones and other mobile devices are susceptible to viruses</a:t>
            </a:r>
          </a:p>
          <a:p>
            <a:pPr>
              <a:lnSpc>
                <a:spcPct val="90000"/>
              </a:lnSpc>
            </a:pPr>
            <a:r>
              <a:rPr lang="en-US" dirty="0" smtClean="0"/>
              <a:t>Antivirus software designed for mobile devices</a:t>
            </a:r>
          </a:p>
          <a:p>
            <a:pPr lvl="1">
              <a:lnSpc>
                <a:spcPct val="90000"/>
              </a:lnSpc>
            </a:pPr>
            <a:r>
              <a:rPr lang="en-US" dirty="0" smtClean="0">
                <a:effectLst/>
              </a:rPr>
              <a:t>Trend Micro’s Mobile Security for Android</a:t>
            </a:r>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32</a:t>
            </a:fld>
            <a:endParaRPr lang="en-US" dirty="0"/>
          </a:p>
        </p:txBody>
      </p:sp>
    </p:spTree>
    <p:extLst>
      <p:ext uri="{BB962C8B-B14F-4D97-AF65-F5344CB8AC3E}">
        <p14:creationId xmlns:p14="http://schemas.microsoft.com/office/powerpoint/2010/main" val="112615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Virus Infections</a:t>
            </a:r>
            <a:br>
              <a:rPr lang="en-US" dirty="0"/>
            </a:br>
            <a:r>
              <a:rPr lang="en-US" dirty="0"/>
              <a:t>Software </a:t>
            </a:r>
            <a:r>
              <a:rPr lang="en-US" dirty="0" smtClean="0"/>
              <a:t>Updates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Drive-by download is a type of attack that exploits weaknesses in operating systems</a:t>
            </a:r>
          </a:p>
          <a:p>
            <a:r>
              <a:rPr lang="en-US" dirty="0" smtClean="0"/>
              <a:t>Make sure antivirus software and your operating system are up to date and contain latest security patches</a:t>
            </a:r>
          </a:p>
          <a:p>
            <a:pPr lvl="1"/>
            <a:r>
              <a:rPr lang="en-US" dirty="0" smtClean="0"/>
              <a:t>Windows operating system has automatic update utility called Windows Update</a:t>
            </a:r>
          </a:p>
          <a:p>
            <a:pPr lvl="1"/>
            <a:r>
              <a:rPr lang="en-US" dirty="0" smtClean="0"/>
              <a:t>Mac OS X has similar utility</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33</a:t>
            </a:fld>
            <a:endParaRPr lang="en-US" dirty="0"/>
          </a:p>
        </p:txBody>
      </p:sp>
    </p:spTree>
    <p:extLst>
      <p:ext uri="{BB962C8B-B14F-4D97-AF65-F5344CB8AC3E}">
        <p14:creationId xmlns:p14="http://schemas.microsoft.com/office/powerpoint/2010/main" val="967824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Virus Infections</a:t>
            </a:r>
            <a:br>
              <a:rPr lang="en-US" dirty="0"/>
            </a:br>
            <a:r>
              <a:rPr lang="en-US" dirty="0"/>
              <a:t>Software </a:t>
            </a:r>
            <a:r>
              <a:rPr lang="en-US" dirty="0" smtClean="0"/>
              <a:t>Updates (cont.)</a:t>
            </a:r>
            <a:endParaRPr lang="en-US" dirty="0"/>
          </a:p>
        </p:txBody>
      </p:sp>
      <p:sp>
        <p:nvSpPr>
          <p:cNvPr id="3" name="Content Placeholder 2"/>
          <p:cNvSpPr>
            <a:spLocks noGrp="1"/>
          </p:cNvSpPr>
          <p:nvPr>
            <p:ph idx="1"/>
          </p:nvPr>
        </p:nvSpPr>
        <p:spPr/>
        <p:txBody>
          <a:bodyPr/>
          <a:lstStyle/>
          <a:p>
            <a:r>
              <a:rPr lang="en-US" dirty="0" smtClean="0"/>
              <a:t>Default option in Windows is to receive updates automatically</a:t>
            </a:r>
          </a:p>
          <a:p>
            <a:r>
              <a:rPr lang="en-US" dirty="0" smtClean="0"/>
              <a:t>Other options are available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34</a:t>
            </a:fld>
            <a:endParaRPr lang="en-US" dirty="0"/>
          </a:p>
        </p:txBody>
      </p:sp>
    </p:spTree>
    <p:extLst>
      <p:ext uri="{BB962C8B-B14F-4D97-AF65-F5344CB8AC3E}">
        <p14:creationId xmlns:p14="http://schemas.microsoft.com/office/powerpoint/2010/main" val="2084826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dirty="0" smtClean="0"/>
              <a:t>Preventing Virus Infections</a:t>
            </a:r>
            <a:br>
              <a:rPr lang="en-US" dirty="0" smtClean="0"/>
            </a:br>
            <a:r>
              <a:rPr lang="en-US" dirty="0" smtClean="0"/>
              <a:t>Software Updates (cont.)</a:t>
            </a:r>
            <a:endParaRPr lang="en-US" dirty="0"/>
          </a:p>
        </p:txBody>
      </p:sp>
      <p:sp>
        <p:nvSpPr>
          <p:cNvPr id="3" name="Footer Placeholder 2"/>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4" name="Slide Number Placeholder 3"/>
          <p:cNvSpPr>
            <a:spLocks noGrp="1"/>
          </p:cNvSpPr>
          <p:nvPr>
            <p:ph type="sldNum" sz="quarter" idx="12"/>
          </p:nvPr>
        </p:nvSpPr>
        <p:spPr/>
        <p:txBody>
          <a:bodyPr/>
          <a:lstStyle/>
          <a:p>
            <a:fld id="{3C5A0288-DE65-4327-81AA-3D0ED474C7D0}" type="slidenum">
              <a:rPr lang="en-US" smtClean="0"/>
              <a:pPr/>
              <a:t>35</a:t>
            </a:fld>
            <a:endParaRPr lang="en-US" dirty="0"/>
          </a:p>
        </p:txBody>
      </p:sp>
      <p:pic>
        <p:nvPicPr>
          <p:cNvPr id="6146" name="Picture 2" descr="G:\Tech in Action PowerPoints\Images Library\Chapter 9\fig_09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6013"/>
            <a:ext cx="8229600" cy="433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6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Hackers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Anyone who unlawfully breaks into a computer system</a:t>
            </a:r>
          </a:p>
          <a:p>
            <a:r>
              <a:rPr lang="en-US" dirty="0" smtClean="0"/>
              <a:t>Types of hackers</a:t>
            </a:r>
          </a:p>
          <a:p>
            <a:pPr lvl="1"/>
            <a:r>
              <a:rPr lang="en-US" dirty="0" smtClean="0"/>
              <a:t>White-hat or ethical hackers – break in to systems for </a:t>
            </a:r>
            <a:r>
              <a:rPr lang="en-US" dirty="0" err="1" smtClean="0"/>
              <a:t>nonmalicious</a:t>
            </a:r>
            <a:r>
              <a:rPr lang="en-US" dirty="0" smtClean="0"/>
              <a:t> reasons </a:t>
            </a:r>
          </a:p>
          <a:p>
            <a:pPr lvl="1"/>
            <a:r>
              <a:rPr lang="en-US" dirty="0" smtClean="0"/>
              <a:t>Black-hat hackers – break into systems to destroy information or for illegal gain</a:t>
            </a:r>
          </a:p>
          <a:p>
            <a:pPr lvl="1"/>
            <a:r>
              <a:rPr lang="en-US" dirty="0" smtClean="0"/>
              <a:t>Grey-hat hackers – break into systems merely to flaunt their expertise </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36</a:t>
            </a:fld>
            <a:endParaRPr lang="en-US" dirty="0"/>
          </a:p>
        </p:txBody>
      </p:sp>
    </p:spTree>
    <p:extLst>
      <p:ext uri="{BB962C8B-B14F-4D97-AF65-F5344CB8AC3E}">
        <p14:creationId xmlns:p14="http://schemas.microsoft.com/office/powerpoint/2010/main" val="1877660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Hackers (cont.)</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37</a:t>
            </a:fld>
            <a:endParaRPr lang="en-US" dirty="0"/>
          </a:p>
        </p:txBody>
      </p:sp>
      <p:pic>
        <p:nvPicPr>
          <p:cNvPr id="7170" name="Picture 2" descr="G:\Tech in Action PowerPoints\Images Library\Chapter 9\fig_09_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600198"/>
            <a:ext cx="4686300" cy="482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2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Hackers</a:t>
            </a:r>
            <a:br>
              <a:rPr lang="en-US" dirty="0" smtClean="0"/>
            </a:br>
            <a:r>
              <a:rPr lang="en-US" dirty="0" smtClean="0"/>
              <a:t>Problems Hackers Can Cause</a:t>
            </a:r>
            <a:endParaRPr lang="en-US" dirty="0"/>
          </a:p>
        </p:txBody>
      </p:sp>
      <p:sp>
        <p:nvSpPr>
          <p:cNvPr id="3" name="Content Placeholder 2"/>
          <p:cNvSpPr>
            <a:spLocks noGrp="1"/>
          </p:cNvSpPr>
          <p:nvPr>
            <p:ph idx="1"/>
          </p:nvPr>
        </p:nvSpPr>
        <p:spPr/>
        <p:txBody>
          <a:bodyPr/>
          <a:lstStyle/>
          <a:p>
            <a:r>
              <a:rPr lang="en-US" dirty="0" smtClean="0"/>
              <a:t>Steal credit and debit card information from hard drives</a:t>
            </a:r>
          </a:p>
          <a:p>
            <a:r>
              <a:rPr lang="en-US" dirty="0" smtClean="0"/>
              <a:t>Break into sites that contain credit card information</a:t>
            </a:r>
          </a:p>
          <a:p>
            <a:r>
              <a:rPr lang="en-US" dirty="0" smtClean="0"/>
              <a:t>Capture login ID and password using packet analyzer or </a:t>
            </a:r>
            <a:r>
              <a:rPr lang="en-US" dirty="0" err="1" smtClean="0"/>
              <a:t>keylogger</a:t>
            </a:r>
            <a:endParaRPr lang="en-US" dirty="0" smtClean="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38</a:t>
            </a:fld>
            <a:endParaRPr lang="en-US" dirty="0"/>
          </a:p>
        </p:txBody>
      </p:sp>
    </p:spTree>
    <p:extLst>
      <p:ext uri="{BB962C8B-B14F-4D97-AF65-F5344CB8AC3E}">
        <p14:creationId xmlns:p14="http://schemas.microsoft.com/office/powerpoint/2010/main" val="424083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Cybercrime and Identity Theft</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Cybercrime: Any criminal action perpetrated primarily through the use of a computer</a:t>
            </a:r>
          </a:p>
          <a:p>
            <a:pPr lvl="1"/>
            <a:r>
              <a:rPr lang="en-US" dirty="0" smtClean="0"/>
              <a:t>Programs damaging computers</a:t>
            </a:r>
          </a:p>
          <a:p>
            <a:pPr lvl="1"/>
            <a:r>
              <a:rPr lang="en-US" dirty="0" smtClean="0"/>
              <a:t>Stealing identities online</a:t>
            </a:r>
          </a:p>
          <a:p>
            <a:pPr lvl="1"/>
            <a:r>
              <a:rPr lang="en-US" dirty="0" smtClean="0"/>
              <a:t>Attacking corporate websites</a:t>
            </a:r>
          </a:p>
          <a:p>
            <a:r>
              <a:rPr lang="en-US" dirty="0" smtClean="0"/>
              <a:t>Cybercriminals: Individuals who use computers, networks, and the Internet to perpetrate crime.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a:t>
            </a:fld>
            <a:endParaRPr lang="en-US" dirty="0"/>
          </a:p>
        </p:txBody>
      </p:sp>
    </p:spTree>
    <p:extLst>
      <p:ext uri="{BB962C8B-B14F-4D97-AF65-F5344CB8AC3E}">
        <p14:creationId xmlns:p14="http://schemas.microsoft.com/office/powerpoint/2010/main" val="298687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rmAutofit fontScale="90000"/>
          </a:bodyPr>
          <a:lstStyle/>
          <a:p>
            <a:r>
              <a:rPr lang="en-US" dirty="0" smtClean="0"/>
              <a:t>Hackers</a:t>
            </a:r>
            <a:br>
              <a:rPr lang="en-US" dirty="0" smtClean="0"/>
            </a:br>
            <a:r>
              <a:rPr lang="en-US" sz="4000" dirty="0" smtClean="0"/>
              <a:t>Problems Hackers Can Cause (cont.)</a:t>
            </a:r>
            <a:endParaRPr lang="en-US" sz="4000"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Data travels through the Internet in packets</a:t>
            </a:r>
          </a:p>
          <a:p>
            <a:pPr lvl="1"/>
            <a:r>
              <a:rPr lang="en-US" dirty="0" smtClean="0"/>
              <a:t>Identified with IP address</a:t>
            </a:r>
          </a:p>
          <a:p>
            <a:r>
              <a:rPr lang="en-US" dirty="0" smtClean="0"/>
              <a:t>Packet analyzer (sniffer): Program deployed by hackers that looks at each packet </a:t>
            </a:r>
          </a:p>
          <a:p>
            <a:r>
              <a:rPr lang="en-US" dirty="0" smtClean="0"/>
              <a:t>Once a hacker has your debit or credit card information they can start purchasing or sell the information to someone else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39</a:t>
            </a:fld>
            <a:endParaRPr lang="en-US" dirty="0"/>
          </a:p>
        </p:txBody>
      </p:sp>
    </p:spTree>
    <p:extLst>
      <p:ext uri="{BB962C8B-B14F-4D97-AF65-F5344CB8AC3E}">
        <p14:creationId xmlns:p14="http://schemas.microsoft.com/office/powerpoint/2010/main" val="794874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Tech in Action PowerPoints\Images Library\Chapter 9\fig_09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97" y="2590800"/>
            <a:ext cx="1796603" cy="1700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Hackers</a:t>
            </a:r>
            <a:br>
              <a:rPr lang="en-US" dirty="0" smtClean="0"/>
            </a:br>
            <a:r>
              <a:rPr lang="en-US" dirty="0" smtClean="0"/>
              <a:t>Trojan Horses and Rootkits</a:t>
            </a:r>
            <a:endParaRPr lang="en-US" dirty="0"/>
          </a:p>
        </p:txBody>
      </p:sp>
      <p:sp>
        <p:nvSpPr>
          <p:cNvPr id="3" name="Content Placeholder 2"/>
          <p:cNvSpPr>
            <a:spLocks noGrp="1"/>
          </p:cNvSpPr>
          <p:nvPr>
            <p:ph idx="1"/>
          </p:nvPr>
        </p:nvSpPr>
        <p:spPr>
          <a:xfrm>
            <a:off x="457200" y="1600200"/>
            <a:ext cx="7010400" cy="5257800"/>
          </a:xfrm>
        </p:spPr>
        <p:txBody>
          <a:bodyPr>
            <a:normAutofit lnSpcReduction="10000"/>
          </a:bodyPr>
          <a:lstStyle/>
          <a:p>
            <a:r>
              <a:rPr lang="en-US" dirty="0" smtClean="0"/>
              <a:t>A Trojan horse appears to be useful but while it runs it does something malicious in background</a:t>
            </a:r>
          </a:p>
          <a:p>
            <a:r>
              <a:rPr lang="en-US" dirty="0" smtClean="0"/>
              <a:t>Rootkits are programs (or sets of programs) that allow hackers to gain access to your computer and take control without your knowledge</a:t>
            </a:r>
          </a:p>
          <a:p>
            <a:r>
              <a:rPr lang="en-US" dirty="0" smtClean="0"/>
              <a:t>A zombie is a computer controlled by a hacker</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40</a:t>
            </a:fld>
            <a:endParaRPr lang="en-US" dirty="0"/>
          </a:p>
        </p:txBody>
      </p:sp>
    </p:spTree>
    <p:extLst>
      <p:ext uri="{BB962C8B-B14F-4D97-AF65-F5344CB8AC3E}">
        <p14:creationId xmlns:p14="http://schemas.microsoft.com/office/powerpoint/2010/main" val="151281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Hackers</a:t>
            </a:r>
            <a:br>
              <a:rPr lang="en-US" dirty="0" smtClean="0"/>
            </a:br>
            <a:r>
              <a:rPr lang="en-US" dirty="0" smtClean="0"/>
              <a:t>Denial-of-Service Attacks</a:t>
            </a:r>
            <a:endParaRPr lang="en-US" dirty="0"/>
          </a:p>
        </p:txBody>
      </p:sp>
      <p:sp>
        <p:nvSpPr>
          <p:cNvPr id="3" name="Content Placeholder 2"/>
          <p:cNvSpPr>
            <a:spLocks noGrp="1"/>
          </p:cNvSpPr>
          <p:nvPr>
            <p:ph idx="1"/>
          </p:nvPr>
        </p:nvSpPr>
        <p:spPr>
          <a:xfrm>
            <a:off x="381000" y="1600200"/>
            <a:ext cx="8305800" cy="5029200"/>
          </a:xfrm>
        </p:spPr>
        <p:txBody>
          <a:bodyPr>
            <a:normAutofit/>
          </a:bodyPr>
          <a:lstStyle/>
          <a:p>
            <a:r>
              <a:rPr lang="en-US" dirty="0" smtClean="0"/>
              <a:t>In a denial-of-service (DoS) attack, users are denied access to a computer system because a hacker is making repeated requests</a:t>
            </a:r>
          </a:p>
          <a:p>
            <a:r>
              <a:rPr lang="en-US" dirty="0" smtClean="0"/>
              <a:t>When flooded with requests, the system shuts down</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41</a:t>
            </a:fld>
            <a:endParaRPr lang="en-US" dirty="0"/>
          </a:p>
        </p:txBody>
      </p:sp>
    </p:spTree>
    <p:extLst>
      <p:ext uri="{BB962C8B-B14F-4D97-AF65-F5344CB8AC3E}">
        <p14:creationId xmlns:p14="http://schemas.microsoft.com/office/powerpoint/2010/main" val="595961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Hackers</a:t>
            </a:r>
            <a:br>
              <a:rPr lang="en-US" dirty="0" smtClean="0"/>
            </a:br>
            <a:r>
              <a:rPr lang="en-US" dirty="0" smtClean="0"/>
              <a:t>Denial-of-Service Attacks (cont.)</a:t>
            </a:r>
            <a:endParaRPr lang="en-US" dirty="0"/>
          </a:p>
        </p:txBody>
      </p:sp>
      <p:sp>
        <p:nvSpPr>
          <p:cNvPr id="3" name="Content Placeholder 2"/>
          <p:cNvSpPr>
            <a:spLocks noGrp="1"/>
          </p:cNvSpPr>
          <p:nvPr>
            <p:ph idx="1"/>
          </p:nvPr>
        </p:nvSpPr>
        <p:spPr>
          <a:xfrm>
            <a:off x="381000" y="1600200"/>
            <a:ext cx="8305800" cy="5029200"/>
          </a:xfrm>
        </p:spPr>
        <p:txBody>
          <a:bodyPr>
            <a:normAutofit/>
          </a:bodyPr>
          <a:lstStyle/>
          <a:p>
            <a:r>
              <a:rPr lang="en-US" dirty="0" smtClean="0"/>
              <a:t>Distributed denial-of-service (DDoS) attack launches attacks from more than one zombie computer</a:t>
            </a:r>
          </a:p>
          <a:p>
            <a:r>
              <a:rPr lang="en-US" dirty="0" smtClean="0"/>
              <a:t>Botnet is a large group of software programs that runs autonomously on zombie computers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42</a:t>
            </a:fld>
            <a:endParaRPr lang="en-US" dirty="0"/>
          </a:p>
        </p:txBody>
      </p:sp>
    </p:spTree>
    <p:extLst>
      <p:ext uri="{BB962C8B-B14F-4D97-AF65-F5344CB8AC3E}">
        <p14:creationId xmlns:p14="http://schemas.microsoft.com/office/powerpoint/2010/main" val="67208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Tech in Action PowerPoints\Images Library\Chapter 9\fig_09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092" y="1600200"/>
            <a:ext cx="5263816"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Hackers</a:t>
            </a:r>
            <a:br>
              <a:rPr lang="en-US" dirty="0" smtClean="0"/>
            </a:br>
            <a:r>
              <a:rPr lang="en-US" dirty="0" smtClean="0"/>
              <a:t>Denial-of-Service Attacks (cont.)</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43</a:t>
            </a:fld>
            <a:endParaRPr lang="en-US" dirty="0"/>
          </a:p>
        </p:txBody>
      </p:sp>
    </p:spTree>
    <p:extLst>
      <p:ext uri="{BB962C8B-B14F-4D97-AF65-F5344CB8AC3E}">
        <p14:creationId xmlns:p14="http://schemas.microsoft.com/office/powerpoint/2010/main" val="2218098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rmAutofit fontScale="90000"/>
          </a:bodyPr>
          <a:lstStyle/>
          <a:p>
            <a:r>
              <a:rPr lang="en-US" dirty="0" smtClean="0"/>
              <a:t>Hackers</a:t>
            </a:r>
            <a:br>
              <a:rPr lang="en-US" dirty="0" smtClean="0"/>
            </a:br>
            <a:r>
              <a:rPr lang="en-US" sz="4000" dirty="0" smtClean="0"/>
              <a:t>How Hackers Gain Computer Access</a:t>
            </a:r>
            <a:endParaRPr lang="en-US" sz="4000" dirty="0"/>
          </a:p>
        </p:txBody>
      </p:sp>
      <p:sp>
        <p:nvSpPr>
          <p:cNvPr id="6" name="Text Placeholder 5"/>
          <p:cNvSpPr>
            <a:spLocks noGrp="1"/>
          </p:cNvSpPr>
          <p:nvPr>
            <p:ph type="body" sz="half" idx="1"/>
          </p:nvPr>
        </p:nvSpPr>
        <p:spPr>
          <a:xfrm>
            <a:off x="457200" y="1600200"/>
            <a:ext cx="8229600" cy="4800600"/>
          </a:xfrm>
        </p:spPr>
        <p:txBody>
          <a:bodyPr/>
          <a:lstStyle/>
          <a:p>
            <a:r>
              <a:rPr lang="en-US" dirty="0"/>
              <a:t>Direct access</a:t>
            </a:r>
          </a:p>
          <a:p>
            <a:pPr lvl="1"/>
            <a:r>
              <a:rPr lang="en-US" dirty="0"/>
              <a:t>Installing hacking software</a:t>
            </a:r>
          </a:p>
          <a:p>
            <a:r>
              <a:rPr lang="en-US" dirty="0"/>
              <a:t>Indirect access</a:t>
            </a:r>
          </a:p>
          <a:p>
            <a:pPr lvl="1"/>
            <a:r>
              <a:rPr lang="en-US" dirty="0"/>
              <a:t>Through Internet </a:t>
            </a:r>
            <a:r>
              <a:rPr lang="en-US" dirty="0" smtClean="0"/>
              <a:t>connection</a:t>
            </a:r>
          </a:p>
          <a:p>
            <a:pPr lvl="1"/>
            <a:r>
              <a:rPr lang="en-US" dirty="0" smtClean="0"/>
              <a:t>Logical ports are virtual communications gateways or paths that allow a computer to organize requests for information</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44</a:t>
            </a:fld>
            <a:endParaRPr lang="en-US" dirty="0"/>
          </a:p>
        </p:txBody>
      </p:sp>
    </p:spTree>
    <p:extLst>
      <p:ext uri="{BB962C8B-B14F-4D97-AF65-F5344CB8AC3E}">
        <p14:creationId xmlns:p14="http://schemas.microsoft.com/office/powerpoint/2010/main" val="2441113010"/>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Restricting Access to Your</a:t>
            </a:r>
            <a:br>
              <a:rPr lang="en-US" dirty="0" smtClean="0"/>
            </a:br>
            <a:r>
              <a:rPr lang="en-US" dirty="0" smtClean="0"/>
              <a:t>Digital Assets</a:t>
            </a:r>
            <a:endParaRPr lang="en-US" dirty="0"/>
          </a:p>
        </p:txBody>
      </p:sp>
      <p:sp>
        <p:nvSpPr>
          <p:cNvPr id="3" name="Content Placeholder 2"/>
          <p:cNvSpPr>
            <a:spLocks noGrp="1"/>
          </p:cNvSpPr>
          <p:nvPr>
            <p:ph idx="1"/>
          </p:nvPr>
        </p:nvSpPr>
        <p:spPr/>
        <p:txBody>
          <a:bodyPr/>
          <a:lstStyle/>
          <a:p>
            <a:r>
              <a:rPr lang="en-US" dirty="0" smtClean="0"/>
              <a:t>Keep hackers out</a:t>
            </a:r>
          </a:p>
          <a:p>
            <a:pPr lvl="1"/>
            <a:r>
              <a:rPr lang="en-US" dirty="0" smtClean="0"/>
              <a:t>Prevent them from accessing computer</a:t>
            </a:r>
          </a:p>
          <a:p>
            <a:pPr lvl="1"/>
            <a:r>
              <a:rPr lang="en-US" dirty="0" smtClean="0"/>
              <a:t>Protect your digital information</a:t>
            </a:r>
          </a:p>
          <a:p>
            <a:pPr lvl="2"/>
            <a:r>
              <a:rPr lang="en-US" sz="2600" dirty="0" smtClean="0"/>
              <a:t>Use passwords</a:t>
            </a:r>
          </a:p>
          <a:p>
            <a:pPr lvl="1"/>
            <a:r>
              <a:rPr lang="en-US" dirty="0" smtClean="0"/>
              <a:t>Hide activities from prying eyes</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45</a:t>
            </a:fld>
            <a:endParaRPr lang="en-US" dirty="0"/>
          </a:p>
        </p:txBody>
      </p:sp>
    </p:spTree>
    <p:extLst>
      <p:ext uri="{BB962C8B-B14F-4D97-AF65-F5344CB8AC3E}">
        <p14:creationId xmlns:p14="http://schemas.microsoft.com/office/powerpoint/2010/main" val="3908162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228600"/>
            <a:ext cx="8382000" cy="1066800"/>
          </a:xfrm>
        </p:spPr>
        <p:txBody>
          <a:bodyPr>
            <a:noAutofit/>
          </a:bodyPr>
          <a:lstStyle/>
          <a:p>
            <a:pPr eaLnBrk="1" hangingPunct="1">
              <a:defRPr/>
            </a:pPr>
            <a:r>
              <a:rPr lang="en-US" sz="3600" dirty="0" smtClean="0"/>
              <a:t>Restricting Access to Your Digital Assets</a:t>
            </a:r>
            <a:r>
              <a:rPr lang="en-US" sz="3200" dirty="0" smtClean="0"/>
              <a:t/>
            </a:r>
            <a:br>
              <a:rPr lang="en-US" sz="3200" dirty="0" smtClean="0"/>
            </a:br>
            <a:r>
              <a:rPr lang="en-US" sz="4000" dirty="0" smtClean="0"/>
              <a:t>Firewalls</a:t>
            </a:r>
            <a:endParaRPr lang="en-US" sz="3600" dirty="0"/>
          </a:p>
        </p:txBody>
      </p:sp>
      <p:sp>
        <p:nvSpPr>
          <p:cNvPr id="117763" name="Rectangle 3"/>
          <p:cNvSpPr>
            <a:spLocks noGrp="1" noChangeArrowheads="1"/>
          </p:cNvSpPr>
          <p:nvPr>
            <p:ph type="body" idx="1"/>
          </p:nvPr>
        </p:nvSpPr>
        <p:spPr>
          <a:xfrm>
            <a:off x="457200" y="1600200"/>
            <a:ext cx="8229600" cy="4572000"/>
          </a:xfrm>
        </p:spPr>
        <p:txBody>
          <a:bodyPr>
            <a:normAutofit/>
          </a:bodyPr>
          <a:lstStyle/>
          <a:p>
            <a:pPr eaLnBrk="1" hangingPunct="1"/>
            <a:r>
              <a:rPr lang="en-US" dirty="0" smtClean="0"/>
              <a:t>Firewall: Software program or hardware device designed to protect computers from hackers</a:t>
            </a:r>
          </a:p>
          <a:p>
            <a:pPr eaLnBrk="1" hangingPunct="1"/>
            <a:r>
              <a:rPr lang="en-US" dirty="0" smtClean="0">
                <a:effectLst/>
              </a:rPr>
              <a:t>Personal firewall: Specifically designed for home networks</a:t>
            </a:r>
          </a:p>
          <a:p>
            <a:pPr eaLnBrk="1" hangingPunct="1"/>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46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228600"/>
            <a:ext cx="8382000" cy="1066800"/>
          </a:xfrm>
        </p:spPr>
        <p:txBody>
          <a:bodyPr>
            <a:noAutofit/>
          </a:bodyPr>
          <a:lstStyle/>
          <a:p>
            <a:pPr eaLnBrk="1" hangingPunct="1">
              <a:defRPr/>
            </a:pPr>
            <a:r>
              <a:rPr lang="en-US" sz="3600" dirty="0" smtClean="0"/>
              <a:t>Restricting Access to Your Digital Assets</a:t>
            </a:r>
            <a:r>
              <a:rPr lang="en-US" sz="3200" dirty="0" smtClean="0"/>
              <a:t/>
            </a:r>
            <a:br>
              <a:rPr lang="en-US" sz="3200" dirty="0" smtClean="0"/>
            </a:br>
            <a:r>
              <a:rPr lang="en-US" sz="4000" dirty="0" smtClean="0"/>
              <a:t>Firewalls (cont.)</a:t>
            </a:r>
            <a:endParaRPr lang="en-US" sz="4000" dirty="0"/>
          </a:p>
        </p:txBody>
      </p:sp>
      <p:sp>
        <p:nvSpPr>
          <p:cNvPr id="117763" name="Rectangle 3"/>
          <p:cNvSpPr>
            <a:spLocks noGrp="1" noChangeArrowheads="1"/>
          </p:cNvSpPr>
          <p:nvPr>
            <p:ph type="body" idx="1"/>
          </p:nvPr>
        </p:nvSpPr>
        <p:spPr>
          <a:xfrm>
            <a:off x="457200" y="1600200"/>
            <a:ext cx="8229600" cy="4572000"/>
          </a:xfrm>
        </p:spPr>
        <p:txBody>
          <a:bodyPr>
            <a:normAutofit/>
          </a:bodyPr>
          <a:lstStyle/>
          <a:p>
            <a:pPr eaLnBrk="1" hangingPunct="1"/>
            <a:r>
              <a:rPr lang="en-US" dirty="0" smtClean="0"/>
              <a:t>Both Windows and OS X include firewalls</a:t>
            </a:r>
          </a:p>
          <a:p>
            <a:pPr eaLnBrk="1" hangingPunct="1"/>
            <a:r>
              <a:rPr lang="en-US" dirty="0" smtClean="0">
                <a:effectLst/>
              </a:rPr>
              <a:t>Security suites also include firewall software</a:t>
            </a:r>
          </a:p>
          <a:p>
            <a:pPr eaLnBrk="1" hangingPunct="1"/>
            <a:r>
              <a:rPr lang="en-US" dirty="0" smtClean="0"/>
              <a:t>You can also buy and configure hardware firewall devices</a:t>
            </a: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47</a:t>
            </a:fld>
            <a:endParaRPr lang="en-US" dirty="0"/>
          </a:p>
        </p:txBody>
      </p:sp>
    </p:spTree>
    <p:extLst>
      <p:ext uri="{BB962C8B-B14F-4D97-AF65-F5344CB8AC3E}">
        <p14:creationId xmlns:p14="http://schemas.microsoft.com/office/powerpoint/2010/main" val="147092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Tech in Action PowerPoints\Images Library\Chapter 9\fig_09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760" y="1600200"/>
            <a:ext cx="6412480" cy="4800600"/>
          </a:xfrm>
          <a:prstGeom prst="rect">
            <a:avLst/>
          </a:prstGeom>
          <a:noFill/>
          <a:extLst>
            <a:ext uri="{909E8E84-426E-40DD-AFC4-6F175D3DCCD1}">
              <a14:hiddenFill xmlns:a14="http://schemas.microsoft.com/office/drawing/2010/main">
                <a:solidFill>
                  <a:srgbClr val="FFFFFF"/>
                </a:solidFill>
              </a14:hiddenFill>
            </a:ext>
          </a:extLst>
        </p:spPr>
      </p:pic>
      <p:sp>
        <p:nvSpPr>
          <p:cNvPr id="117762" name="Rectangle 2"/>
          <p:cNvSpPr>
            <a:spLocks noGrp="1" noChangeArrowheads="1"/>
          </p:cNvSpPr>
          <p:nvPr>
            <p:ph type="title"/>
          </p:nvPr>
        </p:nvSpPr>
        <p:spPr>
          <a:xfrm>
            <a:off x="381000" y="228600"/>
            <a:ext cx="8382000" cy="1066800"/>
          </a:xfrm>
        </p:spPr>
        <p:txBody>
          <a:bodyPr>
            <a:noAutofit/>
          </a:bodyPr>
          <a:lstStyle/>
          <a:p>
            <a:pPr eaLnBrk="1" hangingPunct="1">
              <a:defRPr/>
            </a:pPr>
            <a:r>
              <a:rPr lang="en-US" sz="3600" dirty="0" smtClean="0"/>
              <a:t>Restricting Access to Your Digital Assets</a:t>
            </a:r>
            <a:r>
              <a:rPr lang="en-US" sz="3200" dirty="0" smtClean="0"/>
              <a:t/>
            </a:r>
            <a:br>
              <a:rPr lang="en-US" sz="3200" dirty="0" smtClean="0"/>
            </a:br>
            <a:r>
              <a:rPr lang="en-US" sz="3600" dirty="0" smtClean="0"/>
              <a:t>Firewalls (cont.)</a:t>
            </a:r>
            <a:endParaRPr lang="en-US" sz="3600" dirty="0"/>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48</a:t>
            </a:fld>
            <a:endParaRPr lang="en-US" dirty="0"/>
          </a:p>
        </p:txBody>
      </p:sp>
    </p:spTree>
    <p:extLst>
      <p:ext uri="{BB962C8B-B14F-4D97-AF65-F5344CB8AC3E}">
        <p14:creationId xmlns:p14="http://schemas.microsoft.com/office/powerpoint/2010/main" val="51854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107523" name="Rectangle 3"/>
          <p:cNvSpPr>
            <a:spLocks noGrp="1" noChangeArrowheads="1"/>
          </p:cNvSpPr>
          <p:nvPr>
            <p:ph type="body" idx="1"/>
          </p:nvPr>
        </p:nvSpPr>
        <p:spPr>
          <a:xfrm>
            <a:off x="457200" y="1600200"/>
            <a:ext cx="8229600" cy="4953000"/>
          </a:xfrm>
        </p:spPr>
        <p:txBody>
          <a:bodyPr>
            <a:normAutofit lnSpcReduction="10000"/>
          </a:bodyPr>
          <a:lstStyle/>
          <a:p>
            <a:pPr eaLnBrk="1" hangingPunct="1">
              <a:defRPr/>
            </a:pPr>
            <a:r>
              <a:rPr lang="en-US" dirty="0" smtClean="0">
                <a:effectLst/>
              </a:rPr>
              <a:t>Top categories of complaints</a:t>
            </a:r>
          </a:p>
          <a:p>
            <a:pPr lvl="1">
              <a:defRPr/>
            </a:pPr>
            <a:r>
              <a:rPr lang="en-US" dirty="0" smtClean="0"/>
              <a:t>FBI-related scams</a:t>
            </a:r>
          </a:p>
          <a:p>
            <a:pPr lvl="1">
              <a:defRPr/>
            </a:pPr>
            <a:r>
              <a:rPr lang="en-US" dirty="0" smtClean="0">
                <a:effectLst/>
              </a:rPr>
              <a:t>Identity theft</a:t>
            </a:r>
          </a:p>
          <a:p>
            <a:pPr lvl="1">
              <a:defRPr/>
            </a:pPr>
            <a:r>
              <a:rPr lang="en-US" dirty="0" err="1" smtClean="0"/>
              <a:t>Nonauction</a:t>
            </a:r>
            <a:r>
              <a:rPr lang="en-US" dirty="0" smtClean="0"/>
              <a:t>/</a:t>
            </a:r>
            <a:r>
              <a:rPr lang="en-US" dirty="0" err="1" smtClean="0"/>
              <a:t>nondelivery</a:t>
            </a:r>
            <a:r>
              <a:rPr lang="en-US" dirty="0" smtClean="0"/>
              <a:t> of merchandise</a:t>
            </a:r>
          </a:p>
          <a:p>
            <a:pPr lvl="1">
              <a:defRPr/>
            </a:pPr>
            <a:r>
              <a:rPr lang="en-US" dirty="0" smtClean="0">
                <a:effectLst/>
              </a:rPr>
              <a:t>Advance fee fraud</a:t>
            </a:r>
          </a:p>
          <a:p>
            <a:pPr>
              <a:defRPr/>
            </a:pPr>
            <a:r>
              <a:rPr lang="en-US" dirty="0" smtClean="0"/>
              <a:t>Complaints not related to fraud </a:t>
            </a:r>
            <a:endParaRPr lang="en-US" dirty="0"/>
          </a:p>
          <a:p>
            <a:pPr lvl="1">
              <a:defRPr/>
            </a:pPr>
            <a:r>
              <a:rPr lang="en-US" dirty="0"/>
              <a:t>Computer intrusions</a:t>
            </a:r>
          </a:p>
          <a:p>
            <a:pPr lvl="1">
              <a:defRPr/>
            </a:pPr>
            <a:r>
              <a:rPr lang="en-US" dirty="0" smtClean="0"/>
              <a:t>Child pornography</a:t>
            </a:r>
          </a:p>
          <a:p>
            <a:pPr lvl="1">
              <a:defRPr/>
            </a:pPr>
            <a:r>
              <a:rPr lang="en-US" dirty="0" smtClean="0"/>
              <a:t>Blackmail</a:t>
            </a:r>
            <a:endParaRPr lang="en-US" dirty="0"/>
          </a:p>
          <a:p>
            <a:pPr>
              <a:defRPr/>
            </a:pPr>
            <a:endParaRPr lang="en-US" dirty="0" smtClean="0">
              <a:effectLst/>
            </a:endParaRPr>
          </a:p>
          <a:p>
            <a:pPr>
              <a:defRPr/>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Autofit/>
          </a:bodyPr>
          <a:lstStyle/>
          <a:p>
            <a:pPr eaLnBrk="1" hangingPunct="1">
              <a:defRPr/>
            </a:pPr>
            <a:r>
              <a:rPr lang="en-US" sz="3600" dirty="0" smtClean="0"/>
              <a:t>Restricting Access to Your Digital Assets</a:t>
            </a:r>
            <a:br>
              <a:rPr lang="en-US" sz="3600" dirty="0" smtClean="0"/>
            </a:br>
            <a:r>
              <a:rPr lang="en-US" sz="3600" dirty="0" smtClean="0"/>
              <a:t>How Firewalls Work</a:t>
            </a:r>
            <a:endParaRPr lang="en-US" sz="3600" dirty="0"/>
          </a:p>
        </p:txBody>
      </p:sp>
      <p:sp>
        <p:nvSpPr>
          <p:cNvPr id="117763" name="Rectangle 3"/>
          <p:cNvSpPr>
            <a:spLocks noGrp="1" noChangeArrowheads="1"/>
          </p:cNvSpPr>
          <p:nvPr>
            <p:ph type="body" idx="1"/>
          </p:nvPr>
        </p:nvSpPr>
        <p:spPr>
          <a:xfrm>
            <a:off x="457200" y="1600200"/>
            <a:ext cx="8229600" cy="5105400"/>
          </a:xfrm>
        </p:spPr>
        <p:txBody>
          <a:bodyPr>
            <a:normAutofit/>
          </a:bodyPr>
          <a:lstStyle/>
          <a:p>
            <a:pPr eaLnBrk="1" hangingPunct="1"/>
            <a:r>
              <a:rPr lang="en-US" dirty="0" smtClean="0"/>
              <a:t>Firewalls protect in two major ways</a:t>
            </a:r>
          </a:p>
          <a:p>
            <a:pPr lvl="1"/>
            <a:r>
              <a:rPr lang="en-US" dirty="0" smtClean="0">
                <a:effectLst/>
              </a:rPr>
              <a:t>Blocking access to logical ports</a:t>
            </a:r>
          </a:p>
          <a:p>
            <a:pPr lvl="1"/>
            <a:r>
              <a:rPr lang="en-US" dirty="0" smtClean="0"/>
              <a:t>Keeping computer’s network address secure</a:t>
            </a:r>
          </a:p>
          <a:p>
            <a:r>
              <a:rPr lang="en-US" dirty="0" smtClean="0">
                <a:effectLst/>
              </a:rPr>
              <a:t>Packet filtering is a process of configuring a firewall to filter out packets sent to logical ports</a:t>
            </a: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49</a:t>
            </a:fld>
            <a:endParaRPr lang="en-US" dirty="0"/>
          </a:p>
        </p:txBody>
      </p:sp>
    </p:spTree>
    <p:extLst>
      <p:ext uri="{BB962C8B-B14F-4D97-AF65-F5344CB8AC3E}">
        <p14:creationId xmlns:p14="http://schemas.microsoft.com/office/powerpoint/2010/main" val="269753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Autofit/>
          </a:bodyPr>
          <a:lstStyle/>
          <a:p>
            <a:pPr eaLnBrk="1" hangingPunct="1">
              <a:defRPr/>
            </a:pPr>
            <a:r>
              <a:rPr lang="en-US" sz="3600" dirty="0" smtClean="0"/>
              <a:t>Restricting Access to Your Digital Assets</a:t>
            </a:r>
            <a:br>
              <a:rPr lang="en-US" sz="3600" dirty="0" smtClean="0"/>
            </a:br>
            <a:r>
              <a:rPr lang="en-US" sz="3600" dirty="0" smtClean="0"/>
              <a:t>How Firewalls Work (cont.)</a:t>
            </a:r>
            <a:endParaRPr lang="en-US" sz="3600" dirty="0"/>
          </a:p>
        </p:txBody>
      </p:sp>
      <p:sp>
        <p:nvSpPr>
          <p:cNvPr id="117763" name="Rectangle 3"/>
          <p:cNvSpPr>
            <a:spLocks noGrp="1" noChangeArrowheads="1"/>
          </p:cNvSpPr>
          <p:nvPr>
            <p:ph type="body" idx="1"/>
          </p:nvPr>
        </p:nvSpPr>
        <p:spPr>
          <a:xfrm>
            <a:off x="457200" y="1600200"/>
            <a:ext cx="8229600" cy="5105400"/>
          </a:xfrm>
        </p:spPr>
        <p:txBody>
          <a:bodyPr>
            <a:normAutofit/>
          </a:bodyPr>
          <a:lstStyle/>
          <a:p>
            <a:r>
              <a:rPr lang="en-US" dirty="0" smtClean="0"/>
              <a:t>Logical port blocking: Firewalls are configured to ignore requests that originate from the Internet asking for access to certain ports</a:t>
            </a: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50</a:t>
            </a:fld>
            <a:endParaRPr lang="en-US" dirty="0"/>
          </a:p>
        </p:txBody>
      </p:sp>
    </p:spTree>
    <p:extLst>
      <p:ext uri="{BB962C8B-B14F-4D97-AF65-F5344CB8AC3E}">
        <p14:creationId xmlns:p14="http://schemas.microsoft.com/office/powerpoint/2010/main" val="139141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Autofit/>
          </a:bodyPr>
          <a:lstStyle/>
          <a:p>
            <a:pPr eaLnBrk="1" hangingPunct="1">
              <a:defRPr/>
            </a:pPr>
            <a:r>
              <a:rPr lang="en-US" sz="3600" dirty="0" smtClean="0"/>
              <a:t>Restricting Access to Your Digital Assets</a:t>
            </a:r>
            <a:r>
              <a:rPr lang="en-US" sz="3200" dirty="0" smtClean="0"/>
              <a:t/>
            </a:r>
            <a:br>
              <a:rPr lang="en-US" sz="3200" dirty="0" smtClean="0"/>
            </a:br>
            <a:r>
              <a:rPr lang="en-US" sz="3600" dirty="0" smtClean="0"/>
              <a:t>How Firewalls Work (cont.) </a:t>
            </a:r>
            <a:endParaRPr lang="en-US" sz="3600" dirty="0"/>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51</a:t>
            </a:fld>
            <a:endParaRPr lang="en-US" dirty="0"/>
          </a:p>
        </p:txBody>
      </p:sp>
      <p:pic>
        <p:nvPicPr>
          <p:cNvPr id="11266" name="Picture 2" descr="G:\Tech in Action PowerPoints\Images Library\Chapter 9\fig_09_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31" y="1605280"/>
            <a:ext cx="738553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10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Autofit/>
          </a:bodyPr>
          <a:lstStyle/>
          <a:p>
            <a:pPr eaLnBrk="1" hangingPunct="1">
              <a:defRPr/>
            </a:pPr>
            <a:r>
              <a:rPr lang="en-US" sz="3600" dirty="0" smtClean="0"/>
              <a:t>Restricting Access to Your Digital Assets</a:t>
            </a:r>
            <a:br>
              <a:rPr lang="en-US" sz="3600" dirty="0" smtClean="0"/>
            </a:br>
            <a:r>
              <a:rPr lang="en-US" sz="3600" dirty="0" smtClean="0"/>
              <a:t>How Firewalls Work (cont.)</a:t>
            </a:r>
            <a:endParaRPr lang="en-US" sz="3600" dirty="0"/>
          </a:p>
        </p:txBody>
      </p:sp>
      <p:sp>
        <p:nvSpPr>
          <p:cNvPr id="117763" name="Rectangle 3"/>
          <p:cNvSpPr>
            <a:spLocks noGrp="1" noChangeArrowheads="1"/>
          </p:cNvSpPr>
          <p:nvPr>
            <p:ph type="body" idx="1"/>
          </p:nvPr>
        </p:nvSpPr>
        <p:spPr>
          <a:xfrm>
            <a:off x="457200" y="1600200"/>
            <a:ext cx="8229600" cy="4572000"/>
          </a:xfrm>
        </p:spPr>
        <p:txBody>
          <a:bodyPr>
            <a:normAutofit/>
          </a:bodyPr>
          <a:lstStyle/>
          <a:p>
            <a:pPr eaLnBrk="1" hangingPunct="1"/>
            <a:r>
              <a:rPr lang="en-US" dirty="0" smtClean="0"/>
              <a:t>Internet Protocol address (IP address): Unique address for every computer connected to the Internet</a:t>
            </a:r>
          </a:p>
          <a:p>
            <a:pPr eaLnBrk="1" hangingPunct="1"/>
            <a:r>
              <a:rPr lang="en-US" dirty="0" smtClean="0">
                <a:effectLst/>
              </a:rPr>
              <a:t>Networ</a:t>
            </a:r>
            <a:r>
              <a:rPr lang="en-US" dirty="0" smtClean="0"/>
              <a:t>k address translation (NAT): A process used by firewalls to assign internal IP addresses on a network</a:t>
            </a:r>
          </a:p>
          <a:p>
            <a:pPr marL="0" indent="0" eaLnBrk="1" hangingPunct="1">
              <a:buNone/>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52</a:t>
            </a:fld>
            <a:endParaRPr lang="en-US" dirty="0"/>
          </a:p>
        </p:txBody>
      </p:sp>
    </p:spTree>
    <p:extLst>
      <p:ext uri="{BB962C8B-B14F-4D97-AF65-F5344CB8AC3E}">
        <p14:creationId xmlns:p14="http://schemas.microsoft.com/office/powerpoint/2010/main" val="377183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br>
              <a:rPr lang="en-US" sz="3600" dirty="0"/>
            </a:br>
            <a:r>
              <a:rPr lang="en-US" sz="3600" dirty="0"/>
              <a:t>Knowing </a:t>
            </a:r>
            <a:r>
              <a:rPr lang="en-US" sz="3600" dirty="0" smtClean="0"/>
              <a:t>Your Computer Is Secure</a:t>
            </a:r>
            <a:endParaRPr lang="en-US" sz="3600" dirty="0"/>
          </a:p>
        </p:txBody>
      </p:sp>
      <p:sp>
        <p:nvSpPr>
          <p:cNvPr id="12" name="Content Placeholder 11"/>
          <p:cNvSpPr>
            <a:spLocks noGrp="1"/>
          </p:cNvSpPr>
          <p:nvPr>
            <p:ph sz="half" idx="2"/>
          </p:nvPr>
        </p:nvSpPr>
        <p:spPr>
          <a:xfrm>
            <a:off x="533400" y="1600200"/>
            <a:ext cx="8153400" cy="4953000"/>
          </a:xfrm>
        </p:spPr>
        <p:txBody>
          <a:bodyPr>
            <a:normAutofit/>
          </a:bodyPr>
          <a:lstStyle/>
          <a:p>
            <a:r>
              <a:rPr lang="en-US" dirty="0" smtClean="0"/>
              <a:t>Websites test computer’s vulnerability</a:t>
            </a:r>
          </a:p>
          <a:p>
            <a:pPr lvl="1"/>
            <a:r>
              <a:rPr lang="en-US" dirty="0" smtClean="0"/>
              <a:t>Gibson Research</a:t>
            </a:r>
          </a:p>
          <a:p>
            <a:pPr lvl="2"/>
            <a:r>
              <a:rPr lang="en-US" dirty="0" err="1" smtClean="0"/>
              <a:t>ShieldsUP</a:t>
            </a:r>
            <a:endParaRPr lang="en-US" dirty="0" smtClean="0"/>
          </a:p>
          <a:p>
            <a:pPr lvl="2"/>
            <a:r>
              <a:rPr lang="en-US" dirty="0" smtClean="0"/>
              <a:t>LeakTest</a:t>
            </a:r>
          </a:p>
          <a:p>
            <a:r>
              <a:rPr lang="en-US" dirty="0" smtClean="0"/>
              <a:t>If vulnerabilities are detected</a:t>
            </a:r>
          </a:p>
          <a:p>
            <a:pPr lvl="1"/>
            <a:r>
              <a:rPr lang="en-US" dirty="0" smtClean="0"/>
              <a:t>Install a firewall if you don’t have one</a:t>
            </a:r>
          </a:p>
          <a:p>
            <a:pPr lvl="1"/>
            <a:r>
              <a:rPr lang="en-US" dirty="0" smtClean="0"/>
              <a:t>If you have a firewall, check how to close or restrict access to ports</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53</a:t>
            </a:fld>
            <a:endParaRPr lang="en-US" dirty="0"/>
          </a:p>
        </p:txBody>
      </p:sp>
    </p:spTree>
    <p:extLst>
      <p:ext uri="{BB962C8B-B14F-4D97-AF65-F5344CB8AC3E}">
        <p14:creationId xmlns:p14="http://schemas.microsoft.com/office/powerpoint/2010/main" val="118486470"/>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br>
              <a:rPr lang="en-US" sz="3600" dirty="0"/>
            </a:br>
            <a:r>
              <a:rPr lang="en-US" sz="3200" dirty="0"/>
              <a:t>Knowing </a:t>
            </a:r>
            <a:r>
              <a:rPr lang="en-US" sz="3200" dirty="0" smtClean="0"/>
              <a:t>Your Computer Is Secure (cont.)</a:t>
            </a:r>
            <a:endParaRPr lang="en-US" sz="32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54</a:t>
            </a:fld>
            <a:endParaRPr lang="en-US" dirty="0"/>
          </a:p>
        </p:txBody>
      </p:sp>
      <p:pic>
        <p:nvPicPr>
          <p:cNvPr id="12290" name="Picture 2" descr="G:\Tech in Action PowerPoints\Images Library\Chapter 9\fig_09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701" y="1600200"/>
            <a:ext cx="658059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3523"/>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Restricting Access to Your Digital Assets</a:t>
            </a:r>
            <a:br>
              <a:rPr lang="en-US" sz="3600" dirty="0"/>
            </a:br>
            <a:r>
              <a:rPr lang="en-US" sz="3600" dirty="0" smtClean="0"/>
              <a:t>Creating Passwords</a:t>
            </a:r>
            <a:endParaRPr lang="en-US" sz="3200" dirty="0"/>
          </a:p>
        </p:txBody>
      </p:sp>
      <p:sp>
        <p:nvSpPr>
          <p:cNvPr id="8" name="Content Placeholder 7"/>
          <p:cNvSpPr>
            <a:spLocks noGrp="1"/>
          </p:cNvSpPr>
          <p:nvPr>
            <p:ph idx="1"/>
          </p:nvPr>
        </p:nvSpPr>
        <p:spPr>
          <a:xfrm>
            <a:off x="457200" y="1600200"/>
            <a:ext cx="8229600" cy="5257800"/>
          </a:xfrm>
        </p:spPr>
        <p:txBody>
          <a:bodyPr>
            <a:normAutofit/>
          </a:bodyPr>
          <a:lstStyle/>
          <a:p>
            <a:r>
              <a:rPr lang="en-US" dirty="0" smtClean="0"/>
              <a:t>Strong passwords are difficult to guess</a:t>
            </a:r>
          </a:p>
          <a:p>
            <a:pPr lvl="1"/>
            <a:r>
              <a:rPr lang="en-US" dirty="0"/>
              <a:t>Not easily associated with you (birth date, name of pet, nickname</a:t>
            </a:r>
            <a:r>
              <a:rPr lang="en-US" dirty="0" smtClean="0"/>
              <a:t>)</a:t>
            </a:r>
          </a:p>
          <a:p>
            <a:pPr lvl="1"/>
            <a:r>
              <a:rPr lang="en-US" dirty="0" smtClean="0"/>
              <a:t>At </a:t>
            </a:r>
            <a:r>
              <a:rPr lang="en-US" dirty="0"/>
              <a:t>least 14 characters, including numbers, symbols, and upper- and lowercase letters</a:t>
            </a:r>
          </a:p>
          <a:p>
            <a:pPr lvl="1"/>
            <a:r>
              <a:rPr lang="en-US" dirty="0"/>
              <a:t>Not a single word or a word from a </a:t>
            </a:r>
            <a:r>
              <a:rPr lang="en-US" dirty="0" smtClean="0"/>
              <a:t>dictionary</a:t>
            </a:r>
            <a:endParaRPr lang="en-US" dirty="0"/>
          </a:p>
          <a:p>
            <a:pPr lvl="1"/>
            <a:endParaRPr lang="en-US" dirty="0" smtClean="0"/>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55</a:t>
            </a:fld>
            <a:endParaRPr lang="en-US" dirty="0"/>
          </a:p>
        </p:txBody>
      </p:sp>
    </p:spTree>
    <p:extLst>
      <p:ext uri="{BB962C8B-B14F-4D97-AF65-F5344CB8AC3E}">
        <p14:creationId xmlns:p14="http://schemas.microsoft.com/office/powerpoint/2010/main" val="419683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Restricting Access to Your Digital Assets</a:t>
            </a:r>
            <a:br>
              <a:rPr lang="en-US" sz="3600" dirty="0"/>
            </a:br>
            <a:r>
              <a:rPr lang="en-US" sz="3600" dirty="0" smtClean="0"/>
              <a:t>Creating Passwords</a:t>
            </a:r>
            <a:endParaRPr lang="en-US" sz="3200" dirty="0"/>
          </a:p>
        </p:txBody>
      </p:sp>
      <p:sp>
        <p:nvSpPr>
          <p:cNvPr id="8" name="Content Placeholder 7"/>
          <p:cNvSpPr>
            <a:spLocks noGrp="1"/>
          </p:cNvSpPr>
          <p:nvPr>
            <p:ph idx="1"/>
          </p:nvPr>
        </p:nvSpPr>
        <p:spPr>
          <a:xfrm>
            <a:off x="457200" y="1600200"/>
            <a:ext cx="8229600" cy="5257800"/>
          </a:xfrm>
        </p:spPr>
        <p:txBody>
          <a:bodyPr>
            <a:normAutofit/>
          </a:bodyPr>
          <a:lstStyle/>
          <a:p>
            <a:r>
              <a:rPr lang="en-US" dirty="0" smtClean="0"/>
              <a:t>Strong passwords are difficult to guess (cont.)</a:t>
            </a:r>
          </a:p>
          <a:p>
            <a:pPr lvl="1"/>
            <a:r>
              <a:rPr lang="en-US" dirty="0" smtClean="0"/>
              <a:t>Use a mix of upper- and lowercase letters and symbols</a:t>
            </a:r>
          </a:p>
          <a:p>
            <a:pPr lvl="1"/>
            <a:r>
              <a:rPr lang="en-US" dirty="0" smtClean="0"/>
              <a:t>Never tell </a:t>
            </a:r>
            <a:r>
              <a:rPr lang="en-US" dirty="0"/>
              <a:t>anyone or write down password</a:t>
            </a:r>
          </a:p>
          <a:p>
            <a:pPr lvl="1"/>
            <a:r>
              <a:rPr lang="en-US" dirty="0"/>
              <a:t>Change password regularly (every month</a:t>
            </a:r>
            <a:r>
              <a:rPr lang="en-US" dirty="0" smtClean="0"/>
              <a:t>)</a:t>
            </a:r>
          </a:p>
          <a:p>
            <a:pPr lvl="1"/>
            <a:r>
              <a:rPr lang="en-US" dirty="0"/>
              <a:t>Use different passwords for different </a:t>
            </a:r>
            <a:r>
              <a:rPr lang="en-US" dirty="0" smtClean="0"/>
              <a:t>websites</a:t>
            </a:r>
            <a:endParaRPr lang="en-US" dirty="0"/>
          </a:p>
          <a:p>
            <a:pPr lvl="1"/>
            <a:endParaRPr lang="en-US" dirty="0"/>
          </a:p>
          <a:p>
            <a:pPr lvl="1"/>
            <a:endParaRPr lang="en-US" dirty="0" smtClean="0"/>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56</a:t>
            </a:fld>
            <a:endParaRPr lang="en-US" dirty="0"/>
          </a:p>
        </p:txBody>
      </p:sp>
    </p:spTree>
    <p:extLst>
      <p:ext uri="{BB962C8B-B14F-4D97-AF65-F5344CB8AC3E}">
        <p14:creationId xmlns:p14="http://schemas.microsoft.com/office/powerpoint/2010/main" val="425501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Restricting Access to Your Digital Assets</a:t>
            </a:r>
            <a:r>
              <a:rPr lang="en-US" sz="3200" dirty="0"/>
              <a:t/>
            </a:r>
            <a:br>
              <a:rPr lang="en-US" sz="3200" dirty="0"/>
            </a:br>
            <a:r>
              <a:rPr lang="en-US" sz="3600" dirty="0" smtClean="0"/>
              <a:t>Creating Passwords (cont.)</a:t>
            </a:r>
            <a:endParaRPr lang="en-US" sz="3600" dirty="0"/>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57</a:t>
            </a:fld>
            <a:endParaRPr lang="en-US" dirty="0"/>
          </a:p>
        </p:txBody>
      </p:sp>
      <p:pic>
        <p:nvPicPr>
          <p:cNvPr id="13314" name="Picture 2" descr="G:\Tech in Action PowerPoints\Images Library\Chapter 9\fig_09_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303228"/>
            <a:ext cx="8248650" cy="269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9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Restricting Access to Your Digital Assets</a:t>
            </a:r>
            <a:br>
              <a:rPr lang="en-US" sz="3600" dirty="0"/>
            </a:br>
            <a:r>
              <a:rPr lang="en-US" sz="3600" dirty="0" smtClean="0"/>
              <a:t>Creating Passwords (cont.)</a:t>
            </a:r>
            <a:endParaRPr lang="en-US" sz="3600" dirty="0"/>
          </a:p>
        </p:txBody>
      </p:sp>
      <p:sp>
        <p:nvSpPr>
          <p:cNvPr id="8" name="Content Placeholder 7"/>
          <p:cNvSpPr>
            <a:spLocks noGrp="1"/>
          </p:cNvSpPr>
          <p:nvPr>
            <p:ph idx="1"/>
          </p:nvPr>
        </p:nvSpPr>
        <p:spPr>
          <a:xfrm>
            <a:off x="457200" y="1600200"/>
            <a:ext cx="8229600" cy="4876800"/>
          </a:xfrm>
        </p:spPr>
        <p:txBody>
          <a:bodyPr>
            <a:normAutofit/>
          </a:bodyPr>
          <a:lstStyle/>
          <a:p>
            <a:r>
              <a:rPr lang="en-US" dirty="0" smtClean="0"/>
              <a:t>Password strength tests evaluate your passwords</a:t>
            </a:r>
          </a:p>
          <a:p>
            <a:pPr lvl="1"/>
            <a:r>
              <a:rPr lang="en-US" dirty="0" smtClean="0"/>
              <a:t>Password Meter</a:t>
            </a:r>
          </a:p>
          <a:p>
            <a:r>
              <a:rPr lang="en-US" dirty="0" smtClean="0"/>
              <a:t>Operating systems have built-in password protection </a:t>
            </a:r>
          </a:p>
          <a:p>
            <a:r>
              <a:rPr lang="en-US" dirty="0" smtClean="0"/>
              <a:t>Windows 8 allows you to use picture passwords</a:t>
            </a:r>
            <a:endParaRPr lang="en-US" dirty="0"/>
          </a:p>
          <a:p>
            <a:pPr lvl="1"/>
            <a:endParaRPr lang="en-US" dirty="0"/>
          </a:p>
          <a:p>
            <a:pPr lvl="1"/>
            <a:endParaRPr lang="en-US" dirty="0" smtClean="0"/>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58</a:t>
            </a:fld>
            <a:endParaRPr lang="en-US" dirty="0"/>
          </a:p>
        </p:txBody>
      </p:sp>
    </p:spTree>
    <p:extLst>
      <p:ext uri="{BB962C8B-B14F-4D97-AF65-F5344CB8AC3E}">
        <p14:creationId xmlns:p14="http://schemas.microsoft.com/office/powerpoint/2010/main" val="266951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5</a:t>
            </a:fld>
            <a:endParaRPr lang="en-US" dirty="0"/>
          </a:p>
        </p:txBody>
      </p:sp>
      <p:pic>
        <p:nvPicPr>
          <p:cNvPr id="1026" name="Picture 2" descr="G:\Tech in Action PowerPoints\Images Library\Chapter 9\fig_09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04" y="1590040"/>
            <a:ext cx="756239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51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Restricting Access to Your Digital Assets</a:t>
            </a:r>
            <a:r>
              <a:rPr lang="en-US" sz="3200" dirty="0"/>
              <a:t/>
            </a:r>
            <a:br>
              <a:rPr lang="en-US" sz="3200" dirty="0"/>
            </a:br>
            <a:r>
              <a:rPr lang="en-US" sz="3600" dirty="0" smtClean="0"/>
              <a:t>Creating Passwords (cont.)</a:t>
            </a:r>
            <a:endParaRPr lang="en-US" sz="3600" dirty="0"/>
          </a:p>
        </p:txBody>
      </p:sp>
      <p:sp>
        <p:nvSpPr>
          <p:cNvPr id="5" name="Footer Placeholder 4"/>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6" name="Slide Number Placeholder 5"/>
          <p:cNvSpPr>
            <a:spLocks noGrp="1"/>
          </p:cNvSpPr>
          <p:nvPr>
            <p:ph type="sldNum" sz="quarter" idx="12"/>
          </p:nvPr>
        </p:nvSpPr>
        <p:spPr/>
        <p:txBody>
          <a:bodyPr/>
          <a:lstStyle/>
          <a:p>
            <a:fld id="{3C5A0288-DE65-4327-81AA-3D0ED474C7D0}" type="slidenum">
              <a:rPr lang="en-US" smtClean="0"/>
              <a:pPr/>
              <a:t>59</a:t>
            </a:fld>
            <a:endParaRPr lang="en-US" dirty="0"/>
          </a:p>
        </p:txBody>
      </p:sp>
      <p:pic>
        <p:nvPicPr>
          <p:cNvPr id="14338" name="Picture 2" descr="G:\Tech in Action PowerPoints\Images Library\Chapter 9\fig_09_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3330"/>
            <a:ext cx="8229600" cy="402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0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Restricting Access to Your Digital Assets</a:t>
            </a:r>
            <a:br>
              <a:rPr lang="en-US" sz="3600" dirty="0"/>
            </a:br>
            <a:r>
              <a:rPr lang="en-US" sz="3600" dirty="0" smtClean="0"/>
              <a:t>Managing Your Passwords</a:t>
            </a:r>
            <a:endParaRPr lang="en-US" sz="3200" dirty="0"/>
          </a:p>
        </p:txBody>
      </p:sp>
      <p:sp>
        <p:nvSpPr>
          <p:cNvPr id="3" name="Content Placeholder 2"/>
          <p:cNvSpPr>
            <a:spLocks noGrp="1"/>
          </p:cNvSpPr>
          <p:nvPr>
            <p:ph idx="1"/>
          </p:nvPr>
        </p:nvSpPr>
        <p:spPr/>
        <p:txBody>
          <a:bodyPr/>
          <a:lstStyle/>
          <a:p>
            <a:r>
              <a:rPr lang="en-US" dirty="0" smtClean="0"/>
              <a:t>Well-constructed passwords can be hard to remember</a:t>
            </a:r>
          </a:p>
          <a:p>
            <a:r>
              <a:rPr lang="en-US" dirty="0" smtClean="0"/>
              <a:t>Password management </a:t>
            </a:r>
            <a:r>
              <a:rPr lang="en-US" dirty="0" smtClean="0"/>
              <a:t>software remembers passwords for you</a:t>
            </a:r>
          </a:p>
          <a:p>
            <a:r>
              <a:rPr lang="en-US" dirty="0" smtClean="0"/>
              <a:t>Most security suites and web browsers provide </a:t>
            </a:r>
            <a:r>
              <a:rPr lang="en-US" dirty="0" smtClean="0"/>
              <a:t>password management </a:t>
            </a:r>
            <a:r>
              <a:rPr lang="en-US" dirty="0" smtClean="0"/>
              <a:t>tools</a:t>
            </a:r>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60</a:t>
            </a:fld>
            <a:endParaRPr lang="en-US" dirty="0"/>
          </a:p>
        </p:txBody>
      </p:sp>
    </p:spTree>
    <p:extLst>
      <p:ext uri="{BB962C8B-B14F-4D97-AF65-F5344CB8AC3E}">
        <p14:creationId xmlns:p14="http://schemas.microsoft.com/office/powerpoint/2010/main" val="4027624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Restricting Access to Your Digital Assets</a:t>
            </a:r>
            <a:br>
              <a:rPr lang="en-US" sz="3600" dirty="0"/>
            </a:br>
            <a:r>
              <a:rPr lang="en-US" sz="3600" dirty="0" smtClean="0"/>
              <a:t>Managing Your Passwords (cont.)</a:t>
            </a:r>
            <a:endParaRPr lang="en-US" sz="36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61</a:t>
            </a:fld>
            <a:endParaRPr lang="en-US" dirty="0"/>
          </a:p>
        </p:txBody>
      </p:sp>
      <p:pic>
        <p:nvPicPr>
          <p:cNvPr id="15362" name="Picture 2" descr="G:\Tech in Action PowerPoints\Images Library\Chapter 9\fig_09_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16213"/>
            <a:ext cx="8229600" cy="260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87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r>
              <a:rPr lang="en-US" sz="3200" dirty="0"/>
              <a:t/>
            </a:r>
            <a:br>
              <a:rPr lang="en-US" sz="3200" dirty="0"/>
            </a:br>
            <a:r>
              <a:rPr lang="en-US" sz="2800" dirty="0"/>
              <a:t>Anonymous </a:t>
            </a:r>
            <a:r>
              <a:rPr lang="en-US" sz="2800" dirty="0" smtClean="0"/>
              <a:t>Web Surfing: Hiding from Prying Eyes</a:t>
            </a:r>
            <a:endParaRPr lang="en-US" sz="2800" dirty="0"/>
          </a:p>
        </p:txBody>
      </p:sp>
      <p:sp>
        <p:nvSpPr>
          <p:cNvPr id="6" name="Text Placeholder 5"/>
          <p:cNvSpPr>
            <a:spLocks noGrp="1"/>
          </p:cNvSpPr>
          <p:nvPr>
            <p:ph type="body" sz="half" idx="1"/>
          </p:nvPr>
        </p:nvSpPr>
        <p:spPr>
          <a:xfrm>
            <a:off x="457200" y="1600200"/>
            <a:ext cx="8229600" cy="4525963"/>
          </a:xfrm>
        </p:spPr>
        <p:txBody>
          <a:bodyPr/>
          <a:lstStyle/>
          <a:p>
            <a:r>
              <a:rPr lang="en-US" dirty="0" smtClean="0"/>
              <a:t>Current versions of Google Chrome, Firefox, and Internet Explorer include privacy tools that help you surf the web anonymously</a:t>
            </a:r>
          </a:p>
          <a:p>
            <a:pPr lvl="1"/>
            <a:r>
              <a:rPr lang="en-US" dirty="0" smtClean="0"/>
              <a:t>Incognito</a:t>
            </a:r>
            <a:endParaRPr lang="en-US" dirty="0"/>
          </a:p>
          <a:p>
            <a:pPr lvl="1"/>
            <a:r>
              <a:rPr lang="en-US" dirty="0" smtClean="0"/>
              <a:t>Private Browsing</a:t>
            </a:r>
          </a:p>
          <a:p>
            <a:pPr lvl="1"/>
            <a:r>
              <a:rPr lang="en-US" dirty="0" smtClean="0"/>
              <a:t>InPrivate</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62</a:t>
            </a:fld>
            <a:endParaRPr lang="en-US" dirty="0"/>
          </a:p>
        </p:txBody>
      </p:sp>
    </p:spTree>
    <p:extLst>
      <p:ext uri="{BB962C8B-B14F-4D97-AF65-F5344CB8AC3E}">
        <p14:creationId xmlns:p14="http://schemas.microsoft.com/office/powerpoint/2010/main" val="553888661"/>
      </p:ext>
    </p:extLst>
  </p:cSld>
  <p:clrMapOvr>
    <a:masterClrMapping/>
  </p:clrMapOvr>
  <p:transition>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r>
              <a:rPr lang="en-US" sz="3200" dirty="0"/>
              <a:t/>
            </a:r>
            <a:br>
              <a:rPr lang="en-US" sz="3200" dirty="0"/>
            </a:br>
            <a:r>
              <a:rPr lang="en-US" sz="2400" dirty="0"/>
              <a:t>Anonymous </a:t>
            </a:r>
            <a:r>
              <a:rPr lang="en-US" sz="2400" dirty="0" smtClean="0"/>
              <a:t>Web Surfing: Hiding from Prying Eyes (cont.)</a:t>
            </a:r>
            <a:endParaRPr lang="en-US" sz="24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63</a:t>
            </a:fld>
            <a:endParaRPr lang="en-US" dirty="0"/>
          </a:p>
        </p:txBody>
      </p:sp>
      <p:pic>
        <p:nvPicPr>
          <p:cNvPr id="16386" name="Picture 2" descr="G:\Tech in Action PowerPoints\Images Library\Chapter 9\fig_09_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600200"/>
            <a:ext cx="6629400" cy="472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969031"/>
      </p:ext>
    </p:extLst>
  </p:cSld>
  <p:clrMapOvr>
    <a:masterClrMapping/>
  </p:clrMapOvr>
  <p:transition>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br>
              <a:rPr lang="en-US" sz="3600" dirty="0"/>
            </a:br>
            <a:r>
              <a:rPr lang="en-US" sz="2400" dirty="0"/>
              <a:t>Anonymous </a:t>
            </a:r>
            <a:r>
              <a:rPr lang="en-US" sz="2400" dirty="0" smtClean="0"/>
              <a:t>Web Surfing: Hiding from Prying Eyes (cont</a:t>
            </a:r>
            <a:r>
              <a:rPr lang="en-US" sz="2400" dirty="0"/>
              <a:t>.</a:t>
            </a:r>
            <a:r>
              <a:rPr lang="en-US" sz="2400" dirty="0" smtClean="0"/>
              <a:t>)</a:t>
            </a:r>
            <a:endParaRPr lang="en-US" sz="2400" dirty="0"/>
          </a:p>
        </p:txBody>
      </p:sp>
      <p:sp>
        <p:nvSpPr>
          <p:cNvPr id="6" name="Text Placeholder 5"/>
          <p:cNvSpPr>
            <a:spLocks noGrp="1"/>
          </p:cNvSpPr>
          <p:nvPr>
            <p:ph type="body" sz="half" idx="1"/>
          </p:nvPr>
        </p:nvSpPr>
        <p:spPr>
          <a:xfrm>
            <a:off x="457200" y="1600200"/>
            <a:ext cx="8229600" cy="4525963"/>
          </a:xfrm>
        </p:spPr>
        <p:txBody>
          <a:bodyPr/>
          <a:lstStyle/>
          <a:p>
            <a:r>
              <a:rPr lang="en-US" dirty="0" smtClean="0"/>
              <a:t>Portable privacy devices provide an even higher level of surfing privacy</a:t>
            </a:r>
          </a:p>
          <a:p>
            <a:pPr lvl="1"/>
            <a:r>
              <a:rPr lang="en-US" dirty="0" smtClean="0"/>
              <a:t>Imation Personal Flash Drive</a:t>
            </a:r>
          </a:p>
          <a:p>
            <a:pPr lvl="1"/>
            <a:r>
              <a:rPr lang="en-US" dirty="0" smtClean="0"/>
              <a:t>Store sensitive Internet files </a:t>
            </a:r>
          </a:p>
          <a:p>
            <a:pPr lvl="1"/>
            <a:r>
              <a:rPr lang="en-US" dirty="0" smtClean="0"/>
              <a:t>Preload Linux OS on a flash drive to avoid using the public or work computer’s OS</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64</a:t>
            </a:fld>
            <a:endParaRPr lang="en-US" dirty="0"/>
          </a:p>
        </p:txBody>
      </p:sp>
    </p:spTree>
    <p:extLst>
      <p:ext uri="{BB962C8B-B14F-4D97-AF65-F5344CB8AC3E}">
        <p14:creationId xmlns:p14="http://schemas.microsoft.com/office/powerpoint/2010/main" val="4024239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br>
              <a:rPr lang="en-US" sz="3600" dirty="0"/>
            </a:br>
            <a:r>
              <a:rPr lang="en-US" sz="2400" dirty="0"/>
              <a:t>Anonymous </a:t>
            </a:r>
            <a:r>
              <a:rPr lang="en-US" sz="2400" dirty="0" smtClean="0"/>
              <a:t>Web Surfing: Hiding from Prying Eyes (cont</a:t>
            </a:r>
            <a:r>
              <a:rPr lang="en-US" sz="2400" dirty="0"/>
              <a:t>.</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65</a:t>
            </a:fld>
            <a:endParaRPr lang="en-US" dirty="0"/>
          </a:p>
        </p:txBody>
      </p:sp>
      <p:pic>
        <p:nvPicPr>
          <p:cNvPr id="17410" name="Picture 2" descr="G:\Tech in Action PowerPoints\Images Library\Chapter 9\fig_09_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600198"/>
            <a:ext cx="6477000" cy="4761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9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r>
              <a:rPr lang="en-US" sz="3200" dirty="0"/>
              <a:t/>
            </a:r>
            <a:br>
              <a:rPr lang="en-US" sz="3200" dirty="0"/>
            </a:br>
            <a:r>
              <a:rPr lang="en-US" sz="2400" dirty="0"/>
              <a:t>Anonymous </a:t>
            </a:r>
            <a:r>
              <a:rPr lang="en-US" sz="2400" dirty="0" smtClean="0"/>
              <a:t>Web Surfing: Hiding from Prying Eyes (cont.)</a:t>
            </a:r>
            <a:endParaRPr lang="en-US" sz="2400" dirty="0"/>
          </a:p>
        </p:txBody>
      </p:sp>
      <p:sp>
        <p:nvSpPr>
          <p:cNvPr id="6" name="Text Placeholder 5"/>
          <p:cNvSpPr>
            <a:spLocks noGrp="1"/>
          </p:cNvSpPr>
          <p:nvPr>
            <p:ph type="body" sz="half" idx="1"/>
          </p:nvPr>
        </p:nvSpPr>
        <p:spPr>
          <a:xfrm>
            <a:off x="457200" y="1600200"/>
            <a:ext cx="8229600" cy="4525963"/>
          </a:xfrm>
        </p:spPr>
        <p:txBody>
          <a:bodyPr/>
          <a:lstStyle/>
          <a:p>
            <a:r>
              <a:rPr lang="en-US" dirty="0" smtClean="0"/>
              <a:t>Third-party software developers offer apps to enhance tablet security</a:t>
            </a:r>
          </a:p>
          <a:p>
            <a:pPr lvl="1"/>
            <a:r>
              <a:rPr lang="en-US" dirty="0" err="1" smtClean="0"/>
              <a:t>hidePad</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66</a:t>
            </a:fld>
            <a:endParaRPr lang="en-US" dirty="0"/>
          </a:p>
        </p:txBody>
      </p:sp>
    </p:spTree>
    <p:extLst>
      <p:ext uri="{BB962C8B-B14F-4D97-AF65-F5344CB8AC3E}">
        <p14:creationId xmlns:p14="http://schemas.microsoft.com/office/powerpoint/2010/main" val="208119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br>
              <a:rPr lang="en-US" sz="3600" dirty="0"/>
            </a:br>
            <a:r>
              <a:rPr lang="en-US" sz="3600" dirty="0"/>
              <a:t>Biometric </a:t>
            </a:r>
            <a:r>
              <a:rPr lang="en-US" sz="3600" dirty="0" smtClean="0"/>
              <a:t>Authentication Devices</a:t>
            </a:r>
            <a:endParaRPr lang="en-US" sz="3600" dirty="0"/>
          </a:p>
        </p:txBody>
      </p:sp>
      <p:sp>
        <p:nvSpPr>
          <p:cNvPr id="3" name="Content Placeholder 2"/>
          <p:cNvSpPr>
            <a:spLocks noGrp="1"/>
          </p:cNvSpPr>
          <p:nvPr>
            <p:ph idx="1"/>
          </p:nvPr>
        </p:nvSpPr>
        <p:spPr>
          <a:xfrm>
            <a:off x="457200" y="1600200"/>
            <a:ext cx="8229600" cy="5029200"/>
          </a:xfrm>
        </p:spPr>
        <p:txBody>
          <a:bodyPr/>
          <a:lstStyle/>
          <a:p>
            <a:r>
              <a:rPr lang="en-US" dirty="0" smtClean="0"/>
              <a:t>Read unique personal characteristics</a:t>
            </a:r>
          </a:p>
          <a:p>
            <a:pPr lvl="1"/>
            <a:r>
              <a:rPr lang="en-US" dirty="0" smtClean="0"/>
              <a:t>Fingerprint</a:t>
            </a:r>
          </a:p>
          <a:p>
            <a:pPr lvl="1"/>
            <a:r>
              <a:rPr lang="en-US" dirty="0" smtClean="0"/>
              <a:t>Iris pattern in eye</a:t>
            </a:r>
          </a:p>
          <a:p>
            <a:pPr lvl="1"/>
            <a:r>
              <a:rPr lang="en-US" dirty="0" smtClean="0"/>
              <a:t>Voice authentication</a:t>
            </a:r>
          </a:p>
          <a:p>
            <a:pPr lvl="1"/>
            <a:r>
              <a:rPr lang="en-US" dirty="0" smtClean="0"/>
              <a:t>Face pattern recognition</a:t>
            </a:r>
          </a:p>
          <a:p>
            <a:r>
              <a:rPr lang="en-US" dirty="0" smtClean="0"/>
              <a:t>Provide high level of security</a:t>
            </a:r>
          </a:p>
          <a:p>
            <a:pPr lvl="1"/>
            <a:r>
              <a:rPr lang="en-US" dirty="0" smtClean="0"/>
              <a:t>Eliminate human error</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67</a:t>
            </a:fld>
            <a:endParaRPr lang="en-US" dirty="0"/>
          </a:p>
        </p:txBody>
      </p:sp>
    </p:spTree>
    <p:extLst>
      <p:ext uri="{BB962C8B-B14F-4D97-AF65-F5344CB8AC3E}">
        <p14:creationId xmlns:p14="http://schemas.microsoft.com/office/powerpoint/2010/main" val="344245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a:t>Restricting Access to Your Digital Assets</a:t>
            </a:r>
            <a:br>
              <a:rPr lang="en-US" sz="3600" dirty="0"/>
            </a:br>
            <a:r>
              <a:rPr lang="en-US" sz="3600" dirty="0"/>
              <a:t>Biometric </a:t>
            </a:r>
            <a:r>
              <a:rPr lang="en-US" sz="3600" dirty="0" smtClean="0"/>
              <a:t>Authentication Devices (cont.)</a:t>
            </a:r>
            <a:endParaRPr lang="en-US" sz="36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68</a:t>
            </a:fld>
            <a:endParaRPr lang="en-US" dirty="0"/>
          </a:p>
        </p:txBody>
      </p:sp>
      <p:pic>
        <p:nvPicPr>
          <p:cNvPr id="18434" name="Picture 2" descr="G:\Tech in Action PowerPoints\Images Library\Chapter 9\fig_09_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1600200"/>
            <a:ext cx="3276600" cy="489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0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107523" name="Rectangle 3"/>
          <p:cNvSpPr>
            <a:spLocks noGrp="1" noChangeArrowheads="1"/>
          </p:cNvSpPr>
          <p:nvPr>
            <p:ph type="body" idx="1"/>
          </p:nvPr>
        </p:nvSpPr>
        <p:spPr>
          <a:xfrm>
            <a:off x="457200" y="1600200"/>
            <a:ext cx="8229600" cy="4419600"/>
          </a:xfrm>
        </p:spPr>
        <p:txBody>
          <a:bodyPr>
            <a:normAutofit/>
          </a:bodyPr>
          <a:lstStyle/>
          <a:p>
            <a:pPr eaLnBrk="1" hangingPunct="1">
              <a:defRPr/>
            </a:pPr>
            <a:r>
              <a:rPr lang="en-US" dirty="0" smtClean="0"/>
              <a:t>Identity theft: Occurs when a thief steals personal information such as your name, address, Social Security number, birth date, bank account, and credit card information and runs up debt in your name</a:t>
            </a:r>
            <a:endParaRPr lang="en-US" dirty="0"/>
          </a:p>
          <a:p>
            <a:pPr>
              <a:defRPr/>
            </a:pPr>
            <a:endParaRPr lang="en-US" dirty="0" smtClean="0">
              <a:effectLst/>
            </a:endParaRPr>
          </a:p>
          <a:p>
            <a:pPr>
              <a:defRPr/>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6</a:t>
            </a:fld>
            <a:endParaRPr lang="en-US" dirty="0"/>
          </a:p>
        </p:txBody>
      </p:sp>
    </p:spTree>
    <p:extLst>
      <p:ext uri="{BB962C8B-B14F-4D97-AF65-F5344CB8AC3E}">
        <p14:creationId xmlns:p14="http://schemas.microsoft.com/office/powerpoint/2010/main" val="801503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Malware: Adware and Spyware</a:t>
            </a:r>
            <a:endParaRPr lang="en-US" sz="36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Malware: Software that has a malicious intent</a:t>
            </a:r>
          </a:p>
          <a:p>
            <a:pPr lvl="1"/>
            <a:r>
              <a:rPr lang="en-US" dirty="0" smtClean="0"/>
              <a:t>Three primary forms: adware, spyware, and viruses</a:t>
            </a:r>
          </a:p>
          <a:p>
            <a:pPr lvl="2"/>
            <a:r>
              <a:rPr lang="en-US" dirty="0" smtClean="0"/>
              <a:t>Known </a:t>
            </a:r>
            <a:r>
              <a:rPr lang="en-US" dirty="0"/>
              <a:t>collectively as </a:t>
            </a:r>
            <a:r>
              <a:rPr lang="en-US" dirty="0" err="1" smtClean="0"/>
              <a:t>grayware</a:t>
            </a:r>
            <a:r>
              <a:rPr lang="en-US" dirty="0" smtClean="0"/>
              <a:t>, most malware is intrusive, annoying, or objectionable online programs downloaded to your computer</a:t>
            </a:r>
          </a:p>
          <a:p>
            <a:pPr lvl="2"/>
            <a:r>
              <a:rPr lang="en-US" dirty="0" smtClean="0"/>
              <a:t>Adware: Software that displays sponsored advertisements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69</a:t>
            </a:fld>
            <a:endParaRPr lang="en-US" dirty="0"/>
          </a:p>
        </p:txBody>
      </p:sp>
    </p:spTree>
    <p:extLst>
      <p:ext uri="{BB962C8B-B14F-4D97-AF65-F5344CB8AC3E}">
        <p14:creationId xmlns:p14="http://schemas.microsoft.com/office/powerpoint/2010/main" val="26155395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Malware: Adware and Spyware</a:t>
            </a:r>
            <a:endParaRPr lang="en-US" sz="36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Some pop-ups are legitimate and increase functionality of the originating site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70</a:t>
            </a:fld>
            <a:endParaRPr lang="en-US" dirty="0"/>
          </a:p>
        </p:txBody>
      </p:sp>
    </p:spTree>
    <p:extLst>
      <p:ext uri="{BB962C8B-B14F-4D97-AF65-F5344CB8AC3E}">
        <p14:creationId xmlns:p14="http://schemas.microsoft.com/office/powerpoint/2010/main" val="1580415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Malware: Adware and Spyware (cont.)</a:t>
            </a:r>
            <a:endParaRPr lang="en-US" sz="3600"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Spyware: An unwanted piggyback program that usually downloads with other software you install form the Internet and runs in the background </a:t>
            </a:r>
          </a:p>
          <a:p>
            <a:pPr lvl="1"/>
            <a:r>
              <a:rPr lang="en-US" dirty="0" smtClean="0"/>
              <a:t>Transmits information about you</a:t>
            </a:r>
          </a:p>
          <a:p>
            <a:pPr lvl="1"/>
            <a:r>
              <a:rPr lang="en-US" dirty="0" smtClean="0"/>
              <a:t>Use tracking cookies</a:t>
            </a:r>
          </a:p>
          <a:p>
            <a:pPr lvl="1"/>
            <a:r>
              <a:rPr lang="en-US" dirty="0" smtClean="0"/>
              <a:t>Keystroke logger: Monitors keystrokes to steal passwords, login IDs, or credit card information</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71</a:t>
            </a:fld>
            <a:endParaRPr lang="en-US" dirty="0"/>
          </a:p>
        </p:txBody>
      </p:sp>
    </p:spTree>
    <p:extLst>
      <p:ext uri="{BB962C8B-B14F-4D97-AF65-F5344CB8AC3E}">
        <p14:creationId xmlns:p14="http://schemas.microsoft.com/office/powerpoint/2010/main" val="40878410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Malware: Adware and Spyware (cont.)</a:t>
            </a:r>
            <a:endParaRPr lang="en-US" sz="3600" dirty="0"/>
          </a:p>
        </p:txBody>
      </p:sp>
      <p:sp>
        <p:nvSpPr>
          <p:cNvPr id="3" name="Content Placeholder 2"/>
          <p:cNvSpPr>
            <a:spLocks noGrp="1"/>
          </p:cNvSpPr>
          <p:nvPr>
            <p:ph idx="1"/>
          </p:nvPr>
        </p:nvSpPr>
        <p:spPr/>
        <p:txBody>
          <a:bodyPr/>
          <a:lstStyle/>
          <a:p>
            <a:r>
              <a:rPr lang="en-US" dirty="0" smtClean="0"/>
              <a:t>Anti-spyware software: Detects unwanted programs and allows you to delete them</a:t>
            </a:r>
          </a:p>
          <a:p>
            <a:r>
              <a:rPr lang="en-US" dirty="0" smtClean="0"/>
              <a:t>It’s a good idea to install one or two additional stand-alone anti-spyware programs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72</a:t>
            </a:fld>
            <a:endParaRPr lang="en-US" dirty="0"/>
          </a:p>
        </p:txBody>
      </p:sp>
    </p:spTree>
    <p:extLst>
      <p:ext uri="{BB962C8B-B14F-4D97-AF65-F5344CB8AC3E}">
        <p14:creationId xmlns:p14="http://schemas.microsoft.com/office/powerpoint/2010/main" val="17094382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Malware: Adware and Spyware (cont.)</a:t>
            </a:r>
            <a:endParaRPr lang="en-US" sz="3600"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Windows Defender: Windows program that scans your system for spyware and other unwanted software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73</a:t>
            </a:fld>
            <a:endParaRPr lang="en-US" dirty="0"/>
          </a:p>
        </p:txBody>
      </p:sp>
      <p:pic>
        <p:nvPicPr>
          <p:cNvPr id="1026" name="Picture 2" descr="G:\Tech in Action PowerPoints\Images Library\Chapter 9\fig_09_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3317240"/>
            <a:ext cx="7086601" cy="31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875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Spam</a:t>
            </a:r>
            <a:endParaRPr lang="en-US" sz="3600" dirty="0"/>
          </a:p>
        </p:txBody>
      </p:sp>
      <p:sp>
        <p:nvSpPr>
          <p:cNvPr id="3" name="Content Placeholder 2"/>
          <p:cNvSpPr>
            <a:spLocks noGrp="1"/>
          </p:cNvSpPr>
          <p:nvPr>
            <p:ph idx="1"/>
          </p:nvPr>
        </p:nvSpPr>
        <p:spPr/>
        <p:txBody>
          <a:bodyPr/>
          <a:lstStyle/>
          <a:p>
            <a:r>
              <a:rPr lang="en-US" dirty="0" smtClean="0"/>
              <a:t>Spam: Unwanted or junk e-mail</a:t>
            </a:r>
          </a:p>
          <a:p>
            <a:r>
              <a:rPr lang="en-US" dirty="0" err="1" smtClean="0"/>
              <a:t>Spim</a:t>
            </a:r>
            <a:r>
              <a:rPr lang="en-US" dirty="0" smtClean="0"/>
              <a:t>: Unsolicited instant messages</a:t>
            </a:r>
          </a:p>
          <a:p>
            <a:r>
              <a:rPr lang="en-US" dirty="0" smtClean="0"/>
              <a:t>Create a free e-mail address you use only when you fill out forms or buy items on the web</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74</a:t>
            </a:fld>
            <a:endParaRPr lang="en-US" dirty="0"/>
          </a:p>
        </p:txBody>
      </p:sp>
    </p:spTree>
    <p:extLst>
      <p:ext uri="{BB962C8B-B14F-4D97-AF65-F5344CB8AC3E}">
        <p14:creationId xmlns:p14="http://schemas.microsoft.com/office/powerpoint/2010/main" val="1700390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Spam (cont.)</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dirty="0" smtClean="0"/>
              <a:t>Spam filter: An option you can select in your e-mail account that places spam into a special folder</a:t>
            </a:r>
          </a:p>
          <a:p>
            <a:pPr lvl="1"/>
            <a:r>
              <a:rPr lang="en-US" dirty="0" smtClean="0"/>
              <a:t>Third-party programs available</a:t>
            </a:r>
          </a:p>
          <a:p>
            <a:pPr lvl="2"/>
            <a:r>
              <a:rPr lang="en-US" dirty="0" smtClean="0"/>
              <a:t>SPAMfighter</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75</a:t>
            </a:fld>
            <a:endParaRPr lang="en-US" dirty="0"/>
          </a:p>
        </p:txBody>
      </p:sp>
      <p:pic>
        <p:nvPicPr>
          <p:cNvPr id="2050" name="Picture 2" descr="G:\Tech in Action PowerPoints\Images Library\Chapter 9\fig_09_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191000"/>
            <a:ext cx="6781800" cy="223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5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Spam (cont.)</a:t>
            </a:r>
            <a:endParaRPr lang="en-US" sz="3600" dirty="0"/>
          </a:p>
        </p:txBody>
      </p:sp>
      <p:sp>
        <p:nvSpPr>
          <p:cNvPr id="3" name="Content Placeholder 2"/>
          <p:cNvSpPr>
            <a:spLocks noGrp="1"/>
          </p:cNvSpPr>
          <p:nvPr>
            <p:ph idx="1"/>
          </p:nvPr>
        </p:nvSpPr>
        <p:spPr>
          <a:xfrm>
            <a:off x="457200" y="1600200"/>
            <a:ext cx="8229600" cy="4953000"/>
          </a:xfrm>
        </p:spPr>
        <p:txBody>
          <a:bodyPr/>
          <a:lstStyle/>
          <a:p>
            <a:r>
              <a:rPr lang="en-US" dirty="0" smtClean="0"/>
              <a:t>Other ways to prevent spam</a:t>
            </a:r>
          </a:p>
          <a:p>
            <a:pPr lvl="1"/>
            <a:r>
              <a:rPr lang="en-US" dirty="0" smtClean="0"/>
              <a:t>Read website privacy policies and don’t give the site permission to pass on your e-mail address</a:t>
            </a:r>
          </a:p>
          <a:p>
            <a:pPr lvl="1"/>
            <a:r>
              <a:rPr lang="en-US" dirty="0" smtClean="0"/>
              <a:t>Don’t reply to spam</a:t>
            </a:r>
          </a:p>
          <a:p>
            <a:pPr lvl="1"/>
            <a:r>
              <a:rPr lang="en-US" dirty="0" smtClean="0"/>
              <a:t>Subscribe to an e-mail forwarding service</a:t>
            </a:r>
          </a:p>
          <a:p>
            <a:pPr lvl="2"/>
            <a:r>
              <a:rPr lang="en-US" dirty="0" smtClean="0"/>
              <a:t>VersaForward</a:t>
            </a:r>
          </a:p>
          <a:p>
            <a:pPr lvl="2"/>
            <a:r>
              <a:rPr lang="en-US" dirty="0" smtClean="0"/>
              <a:t>Sneakemail.com</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76</a:t>
            </a:fld>
            <a:endParaRPr lang="en-US" dirty="0"/>
          </a:p>
        </p:txBody>
      </p:sp>
    </p:spTree>
    <p:extLst>
      <p:ext uri="{BB962C8B-B14F-4D97-AF65-F5344CB8AC3E}">
        <p14:creationId xmlns:p14="http://schemas.microsoft.com/office/powerpoint/2010/main" val="4293374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Cookies</a:t>
            </a:r>
            <a:endParaRPr lang="en-US" sz="3600" dirty="0"/>
          </a:p>
        </p:txBody>
      </p:sp>
      <p:sp>
        <p:nvSpPr>
          <p:cNvPr id="3" name="Content Placeholder 2"/>
          <p:cNvSpPr>
            <a:spLocks noGrp="1"/>
          </p:cNvSpPr>
          <p:nvPr>
            <p:ph idx="1"/>
          </p:nvPr>
        </p:nvSpPr>
        <p:spPr/>
        <p:txBody>
          <a:bodyPr/>
          <a:lstStyle/>
          <a:p>
            <a:r>
              <a:rPr lang="en-US" dirty="0" smtClean="0"/>
              <a:t>Cookies: Small text files that some websites automatically store on your hard drive</a:t>
            </a:r>
          </a:p>
          <a:p>
            <a:pPr lvl="1"/>
            <a:r>
              <a:rPr lang="en-US" dirty="0" smtClean="0"/>
              <a:t>Provide websites with information about your browsing habits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77</a:t>
            </a:fld>
            <a:endParaRPr lang="en-US" dirty="0"/>
          </a:p>
        </p:txBody>
      </p:sp>
    </p:spTree>
    <p:extLst>
      <p:ext uri="{BB962C8B-B14F-4D97-AF65-F5344CB8AC3E}">
        <p14:creationId xmlns:p14="http://schemas.microsoft.com/office/powerpoint/2010/main" val="920058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Managing Online Annoyances</a:t>
            </a:r>
            <a:br>
              <a:rPr lang="en-US" sz="3600" dirty="0" smtClean="0"/>
            </a:br>
            <a:r>
              <a:rPr lang="en-US" sz="3600" dirty="0" smtClean="0"/>
              <a:t>Cookies (cont.)</a:t>
            </a:r>
            <a:endParaRPr lang="en-US" sz="3600" dirty="0"/>
          </a:p>
        </p:txBody>
      </p:sp>
      <p:sp>
        <p:nvSpPr>
          <p:cNvPr id="3" name="Content Placeholder 2"/>
          <p:cNvSpPr>
            <a:spLocks noGrp="1"/>
          </p:cNvSpPr>
          <p:nvPr>
            <p:ph idx="1"/>
          </p:nvPr>
        </p:nvSpPr>
        <p:spPr>
          <a:xfrm>
            <a:off x="457200" y="1600200"/>
            <a:ext cx="8229600" cy="4800600"/>
          </a:xfrm>
        </p:spPr>
        <p:txBody>
          <a:bodyPr/>
          <a:lstStyle/>
          <a:p>
            <a:r>
              <a:rPr lang="en-US" dirty="0" smtClean="0"/>
              <a:t>Cookies don’t search for personal information</a:t>
            </a:r>
          </a:p>
          <a:p>
            <a:r>
              <a:rPr lang="en-US" dirty="0" smtClean="0"/>
              <a:t>Only collect personal information you supply when filling out forms</a:t>
            </a:r>
          </a:p>
          <a:p>
            <a:r>
              <a:rPr lang="en-US" dirty="0" smtClean="0"/>
              <a:t>Some sites sell the information cookies collect</a:t>
            </a:r>
          </a:p>
          <a:p>
            <a:r>
              <a:rPr lang="en-US" dirty="0" smtClean="0"/>
              <a:t>Cookies pose no security threat</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78</a:t>
            </a:fld>
            <a:endParaRPr lang="en-US" dirty="0"/>
          </a:p>
        </p:txBody>
      </p:sp>
    </p:spTree>
    <p:extLst>
      <p:ext uri="{BB962C8B-B14F-4D97-AF65-F5344CB8AC3E}">
        <p14:creationId xmlns:p14="http://schemas.microsoft.com/office/powerpoint/2010/main" val="347780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107523" name="Rectangle 3"/>
          <p:cNvSpPr>
            <a:spLocks noGrp="1" noChangeArrowheads="1"/>
          </p:cNvSpPr>
          <p:nvPr>
            <p:ph type="body" idx="1"/>
          </p:nvPr>
        </p:nvSpPr>
        <p:spPr>
          <a:xfrm>
            <a:off x="457200" y="1600200"/>
            <a:ext cx="8229600" cy="5029200"/>
          </a:xfrm>
        </p:spPr>
        <p:txBody>
          <a:bodyPr>
            <a:normAutofit lnSpcReduction="10000"/>
          </a:bodyPr>
          <a:lstStyle/>
          <a:p>
            <a:pPr eaLnBrk="1" hangingPunct="1">
              <a:defRPr/>
            </a:pPr>
            <a:r>
              <a:rPr lang="en-US" dirty="0" smtClean="0"/>
              <a:t>Acts perpetrated by identity thieves</a:t>
            </a:r>
          </a:p>
          <a:p>
            <a:pPr lvl="1">
              <a:defRPr/>
            </a:pPr>
            <a:r>
              <a:rPr lang="en-US" dirty="0" smtClean="0"/>
              <a:t>Counterfeiting existing credit and debit cards</a:t>
            </a:r>
          </a:p>
          <a:p>
            <a:pPr lvl="1">
              <a:defRPr/>
            </a:pPr>
            <a:r>
              <a:rPr lang="en-US" dirty="0" smtClean="0"/>
              <a:t>Requesting changes of address on bank and credit card statements</a:t>
            </a:r>
          </a:p>
          <a:p>
            <a:pPr lvl="1">
              <a:defRPr/>
            </a:pPr>
            <a:r>
              <a:rPr lang="en-US" dirty="0" smtClean="0"/>
              <a:t>Obtaining new credit cards and bank account in your name and writing bad checks and not paying off credit card balances</a:t>
            </a:r>
          </a:p>
          <a:p>
            <a:pPr lvl="1">
              <a:defRPr/>
            </a:pPr>
            <a:r>
              <a:rPr lang="en-US" dirty="0" smtClean="0"/>
              <a:t>Obtaining medical services in your name</a:t>
            </a:r>
          </a:p>
          <a:p>
            <a:pPr lvl="1">
              <a:defRPr/>
            </a:pPr>
            <a:r>
              <a:rPr lang="en-US" dirty="0" smtClean="0"/>
              <a:t>Buying a home with a mortgage in your name, then reselling the house</a:t>
            </a:r>
            <a:endParaRPr lang="en-US" dirty="0"/>
          </a:p>
          <a:p>
            <a:pPr>
              <a:defRPr/>
            </a:pPr>
            <a:endParaRPr lang="en-US" dirty="0" smtClean="0">
              <a:effectLst/>
            </a:endParaRPr>
          </a:p>
          <a:p>
            <a:pPr>
              <a:defRPr/>
            </a:pP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7</a:t>
            </a:fld>
            <a:endParaRPr lang="en-US" dirty="0"/>
          </a:p>
        </p:txBody>
      </p:sp>
    </p:spTree>
    <p:extLst>
      <p:ext uri="{BB962C8B-B14F-4D97-AF65-F5344CB8AC3E}">
        <p14:creationId xmlns:p14="http://schemas.microsoft.com/office/powerpoint/2010/main" val="254478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endParaRPr lang="en-US" sz="3600" dirty="0"/>
          </a:p>
        </p:txBody>
      </p:sp>
      <p:sp>
        <p:nvSpPr>
          <p:cNvPr id="3" name="Content Placeholder 2"/>
          <p:cNvSpPr>
            <a:spLocks noGrp="1"/>
          </p:cNvSpPr>
          <p:nvPr>
            <p:ph idx="1"/>
          </p:nvPr>
        </p:nvSpPr>
        <p:spPr/>
        <p:txBody>
          <a:bodyPr/>
          <a:lstStyle/>
          <a:p>
            <a:r>
              <a:rPr lang="en-US" dirty="0" smtClean="0"/>
              <a:t>People are often too trusting or careless when it comes to their private information or digital data</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79</a:t>
            </a:fld>
            <a:endParaRPr lang="en-US" dirty="0"/>
          </a:p>
        </p:txBody>
      </p:sp>
    </p:spTree>
    <p:extLst>
      <p:ext uri="{BB962C8B-B14F-4D97-AF65-F5344CB8AC3E}">
        <p14:creationId xmlns:p14="http://schemas.microsoft.com/office/powerpoint/2010/main" val="1449740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Protecting Your Personal Information</a:t>
            </a:r>
            <a:endParaRPr lang="en-US" sz="3600" dirty="0"/>
          </a:p>
        </p:txBody>
      </p:sp>
      <p:sp>
        <p:nvSpPr>
          <p:cNvPr id="3" name="Content Placeholder 2"/>
          <p:cNvSpPr>
            <a:spLocks noGrp="1"/>
          </p:cNvSpPr>
          <p:nvPr>
            <p:ph idx="1"/>
          </p:nvPr>
        </p:nvSpPr>
        <p:spPr/>
        <p:txBody>
          <a:bodyPr/>
          <a:lstStyle/>
          <a:p>
            <a:r>
              <a:rPr lang="en-US" dirty="0" smtClean="0"/>
              <a:t>Reveal as little information as possible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80</a:t>
            </a:fld>
            <a:endParaRPr lang="en-US" dirty="0"/>
          </a:p>
        </p:txBody>
      </p:sp>
      <p:pic>
        <p:nvPicPr>
          <p:cNvPr id="3074" name="Picture 2" descr="G:\Tech in Action PowerPoints\Images Library\Chapter 9\fig_09_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33939"/>
            <a:ext cx="6400800" cy="421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606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a:t>
            </a:r>
            <a:endParaRPr lang="en-US" sz="3600"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Data on your computer faces three major threats</a:t>
            </a:r>
          </a:p>
          <a:p>
            <a:pPr lvl="1"/>
            <a:r>
              <a:rPr lang="en-US" dirty="0" smtClean="0"/>
              <a:t>Unauthorized access</a:t>
            </a:r>
          </a:p>
          <a:p>
            <a:pPr lvl="1"/>
            <a:r>
              <a:rPr lang="en-US" dirty="0" smtClean="0"/>
              <a:t>Tampering</a:t>
            </a:r>
          </a:p>
          <a:p>
            <a:pPr lvl="1"/>
            <a:r>
              <a:rPr lang="en-US" dirty="0" smtClean="0"/>
              <a:t>Destruction</a:t>
            </a:r>
          </a:p>
          <a:p>
            <a:r>
              <a:rPr lang="en-US" dirty="0" smtClean="0"/>
              <a:t>Backups are copies of files that you can use to replace the originals If they’re lost or damaged</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81</a:t>
            </a:fld>
            <a:endParaRPr lang="en-US" dirty="0"/>
          </a:p>
        </p:txBody>
      </p:sp>
    </p:spTree>
    <p:extLst>
      <p:ext uri="{BB962C8B-B14F-4D97-AF65-F5344CB8AC3E}">
        <p14:creationId xmlns:p14="http://schemas.microsoft.com/office/powerpoint/2010/main" val="2357179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3" name="Content Placeholder 2"/>
          <p:cNvSpPr>
            <a:spLocks noGrp="1"/>
          </p:cNvSpPr>
          <p:nvPr>
            <p:ph idx="1"/>
          </p:nvPr>
        </p:nvSpPr>
        <p:spPr>
          <a:xfrm>
            <a:off x="457200" y="1600200"/>
            <a:ext cx="4648200" cy="5257800"/>
          </a:xfrm>
        </p:spPr>
        <p:txBody>
          <a:bodyPr>
            <a:normAutofit/>
          </a:bodyPr>
          <a:lstStyle/>
          <a:p>
            <a:r>
              <a:rPr lang="en-US" dirty="0" smtClean="0"/>
              <a:t>Two types of files need backups</a:t>
            </a:r>
          </a:p>
          <a:p>
            <a:pPr lvl="1"/>
            <a:r>
              <a:rPr lang="en-US" dirty="0" smtClean="0"/>
              <a:t>Program files: Files used to install software</a:t>
            </a:r>
          </a:p>
          <a:p>
            <a:pPr lvl="1"/>
            <a:r>
              <a:rPr lang="en-US" dirty="0" smtClean="0"/>
              <a:t>Data files: Files you’ve created or purchased</a:t>
            </a:r>
          </a:p>
          <a:p>
            <a:pPr lvl="1"/>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82</a:t>
            </a:fld>
            <a:endParaRPr lang="en-US" dirty="0"/>
          </a:p>
        </p:txBody>
      </p:sp>
      <p:pic>
        <p:nvPicPr>
          <p:cNvPr id="4098" name="Picture 2" descr="G:\Tech in Action PowerPoints\Images Library\Chapter 9\fig_09_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730372" cy="436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531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3" name="Content Placeholder 2"/>
          <p:cNvSpPr>
            <a:spLocks noGrp="1"/>
          </p:cNvSpPr>
          <p:nvPr>
            <p:ph idx="1"/>
          </p:nvPr>
        </p:nvSpPr>
        <p:spPr>
          <a:xfrm>
            <a:off x="457200" y="1600200"/>
            <a:ext cx="8229600" cy="4876800"/>
          </a:xfrm>
        </p:spPr>
        <p:txBody>
          <a:bodyPr/>
          <a:lstStyle/>
          <a:p>
            <a:r>
              <a:rPr lang="en-US" dirty="0" smtClean="0"/>
              <a:t>Two main options for backing up files</a:t>
            </a:r>
          </a:p>
          <a:p>
            <a:pPr lvl="1"/>
            <a:r>
              <a:rPr lang="en-US" dirty="0" smtClean="0"/>
              <a:t>Incremental backup (partial backup): Backing up only files that have changed or been created since the last backup</a:t>
            </a:r>
          </a:p>
          <a:p>
            <a:pPr lvl="2"/>
            <a:r>
              <a:rPr lang="en-US" dirty="0" smtClean="0"/>
              <a:t>More efficient</a:t>
            </a:r>
          </a:p>
          <a:p>
            <a:pPr lvl="1"/>
            <a:r>
              <a:rPr lang="en-US" dirty="0" smtClean="0"/>
              <a:t>Image backup (system backup): All system, application, and data files are backed up</a:t>
            </a:r>
          </a:p>
          <a:p>
            <a:pPr lvl="2"/>
            <a:r>
              <a:rPr lang="en-US" dirty="0" smtClean="0"/>
              <a:t>Makes an exact copy of the setup </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83</a:t>
            </a:fld>
            <a:endParaRPr lang="en-US" dirty="0"/>
          </a:p>
        </p:txBody>
      </p:sp>
    </p:spTree>
    <p:extLst>
      <p:ext uri="{BB962C8B-B14F-4D97-AF65-F5344CB8AC3E}">
        <p14:creationId xmlns:p14="http://schemas.microsoft.com/office/powerpoint/2010/main" val="15859808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Backups must be stored away from where your computer is located and should be stored in at least two different places to be truly secure</a:t>
            </a:r>
          </a:p>
          <a:p>
            <a:r>
              <a:rPr lang="en-US" dirty="0" smtClean="0"/>
              <a:t>Three main choices</a:t>
            </a:r>
          </a:p>
          <a:p>
            <a:pPr lvl="1"/>
            <a:r>
              <a:rPr lang="en-US" dirty="0" smtClean="0"/>
              <a:t>Online (in the cloud)</a:t>
            </a:r>
          </a:p>
          <a:p>
            <a:pPr lvl="1"/>
            <a:r>
              <a:rPr lang="en-US" dirty="0" smtClean="0"/>
              <a:t>External hard drives</a:t>
            </a:r>
          </a:p>
          <a:p>
            <a:pPr lvl="1"/>
            <a:r>
              <a:rPr lang="en-US" dirty="0" smtClean="0"/>
              <a:t>Network-attached storage (NAS)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84</a:t>
            </a:fld>
            <a:endParaRPr lang="en-US" dirty="0"/>
          </a:p>
        </p:txBody>
      </p:sp>
    </p:spTree>
    <p:extLst>
      <p:ext uri="{BB962C8B-B14F-4D97-AF65-F5344CB8AC3E}">
        <p14:creationId xmlns:p14="http://schemas.microsoft.com/office/powerpoint/2010/main" val="9308780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85</a:t>
            </a:fld>
            <a:endParaRPr lang="en-US" dirty="0"/>
          </a:p>
        </p:txBody>
      </p:sp>
      <p:pic>
        <p:nvPicPr>
          <p:cNvPr id="5122" name="Picture 2" descr="G:\Tech in Action PowerPoints\Images Library\Chapter 9\fig_09_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53" y="1600200"/>
            <a:ext cx="7782893"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03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Tech in Action PowerPoints\Images Library\Chapter 9\fig_09_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730120"/>
            <a:ext cx="5410200" cy="36579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3" name="Content Placeholder 2"/>
          <p:cNvSpPr>
            <a:spLocks noGrp="1"/>
          </p:cNvSpPr>
          <p:nvPr>
            <p:ph idx="1"/>
          </p:nvPr>
        </p:nvSpPr>
        <p:spPr/>
        <p:txBody>
          <a:bodyPr/>
          <a:lstStyle/>
          <a:p>
            <a:r>
              <a:rPr lang="en-US" dirty="0" smtClean="0"/>
              <a:t>Windows 8 includes the Windows 7 File Recovery utility</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86</a:t>
            </a:fld>
            <a:endParaRPr lang="en-US" dirty="0"/>
          </a:p>
        </p:txBody>
      </p:sp>
    </p:spTree>
    <p:extLst>
      <p:ext uri="{BB962C8B-B14F-4D97-AF65-F5344CB8AC3E}">
        <p14:creationId xmlns:p14="http://schemas.microsoft.com/office/powerpoint/2010/main" val="12742719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87</a:t>
            </a:fld>
            <a:endParaRPr lang="en-US" dirty="0"/>
          </a:p>
        </p:txBody>
      </p:sp>
      <p:pic>
        <p:nvPicPr>
          <p:cNvPr id="7170" name="Picture 2" descr="G:\Tech in Action PowerPoints\Images Library\Chapter 9\fig_09_3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 y="1523999"/>
            <a:ext cx="3535870" cy="273843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Tech in Action PowerPoints\Images Library\Chapter 9\fig_09_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331727" y="1586468"/>
            <a:ext cx="4355074" cy="26759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Tech in Action PowerPoints\Images Library\Chapter 9\fig_09_3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710066" y="4343400"/>
            <a:ext cx="3723865"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782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600" dirty="0" smtClean="0"/>
              <a:t>Keeping Your Data Safe</a:t>
            </a:r>
            <a:br>
              <a:rPr lang="en-US" sz="3600" dirty="0" smtClean="0"/>
            </a:br>
            <a:r>
              <a:rPr lang="en-US" sz="3600" dirty="0" smtClean="0"/>
              <a:t>Backing Up Your Data (cont.)</a:t>
            </a:r>
            <a:endParaRPr lang="en-US" sz="3600" dirty="0"/>
          </a:p>
        </p:txBody>
      </p:sp>
      <p:sp>
        <p:nvSpPr>
          <p:cNvPr id="3" name="Content Placeholder 2"/>
          <p:cNvSpPr>
            <a:spLocks noGrp="1"/>
          </p:cNvSpPr>
          <p:nvPr>
            <p:ph idx="1"/>
          </p:nvPr>
        </p:nvSpPr>
        <p:spPr/>
        <p:txBody>
          <a:bodyPr/>
          <a:lstStyle/>
          <a:p>
            <a:r>
              <a:rPr lang="en-US" dirty="0" smtClean="0"/>
              <a:t>For OS X users, the Time Machine </a:t>
            </a:r>
            <a:r>
              <a:rPr lang="en-US" dirty="0"/>
              <a:t>f</a:t>
            </a:r>
            <a:r>
              <a:rPr lang="en-US" dirty="0" smtClean="0"/>
              <a:t>eature in OS X that detects when an external hard drive is connected</a:t>
            </a:r>
          </a:p>
          <a:p>
            <a:r>
              <a:rPr lang="en-US" dirty="0" smtClean="0"/>
              <a:t>Files stored on a school’s network are most likely regularly backed up – check with your school’s network administrators</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88</a:t>
            </a:fld>
            <a:endParaRPr lang="en-US" dirty="0"/>
          </a:p>
        </p:txBody>
      </p:sp>
    </p:spTree>
    <p:extLst>
      <p:ext uri="{BB962C8B-B14F-4D97-AF65-F5344CB8AC3E}">
        <p14:creationId xmlns:p14="http://schemas.microsoft.com/office/powerpoint/2010/main" val="403443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fontScale="90000"/>
          </a:bodyPr>
          <a:lstStyle/>
          <a:p>
            <a:pPr>
              <a:defRPr/>
            </a:pPr>
            <a:r>
              <a:rPr lang="en-US" dirty="0"/>
              <a:t>Cybercrime and Identity </a:t>
            </a:r>
            <a:r>
              <a:rPr lang="en-US" dirty="0" smtClean="0"/>
              <a:t>Theft (cont.)</a:t>
            </a:r>
            <a:endParaRPr lang="en-US" dirty="0"/>
          </a:p>
        </p:txBody>
      </p:sp>
      <p:sp>
        <p:nvSpPr>
          <p:cNvPr id="107523" name="Rectangle 3"/>
          <p:cNvSpPr>
            <a:spLocks noGrp="1" noChangeArrowheads="1"/>
          </p:cNvSpPr>
          <p:nvPr>
            <p:ph type="body" idx="1"/>
          </p:nvPr>
        </p:nvSpPr>
        <p:spPr>
          <a:xfrm>
            <a:off x="457200" y="1600200"/>
            <a:ext cx="8229600" cy="5029200"/>
          </a:xfrm>
        </p:spPr>
        <p:txBody>
          <a:bodyPr>
            <a:normAutofit/>
          </a:bodyPr>
          <a:lstStyle/>
          <a:p>
            <a:pPr eaLnBrk="1" hangingPunct="1">
              <a:defRPr/>
            </a:pPr>
            <a:r>
              <a:rPr lang="en-US" dirty="0" smtClean="0"/>
              <a:t>Other methods used to obtain personal information</a:t>
            </a:r>
          </a:p>
          <a:p>
            <a:pPr lvl="1">
              <a:defRPr/>
            </a:pPr>
            <a:r>
              <a:rPr lang="en-US" dirty="0" smtClean="0"/>
              <a:t>Stealing purses and wallets</a:t>
            </a:r>
          </a:p>
          <a:p>
            <a:pPr lvl="1">
              <a:defRPr/>
            </a:pPr>
            <a:r>
              <a:rPr lang="en-US" dirty="0" smtClean="0"/>
              <a:t>Stealing mail or looking through trash for bank statements and credit card bills</a:t>
            </a:r>
          </a:p>
          <a:p>
            <a:pPr lvl="1">
              <a:defRPr/>
            </a:pPr>
            <a:r>
              <a:rPr lang="en-US" dirty="0" smtClean="0"/>
              <a:t>Posing as bank or credit card company representatives</a:t>
            </a:r>
          </a:p>
          <a:p>
            <a:pPr lvl="1">
              <a:defRPr/>
            </a:pPr>
            <a:r>
              <a:rPr lang="en-US" dirty="0" smtClean="0"/>
              <a:t>Installing skimming devices on ATM machines to record information</a:t>
            </a:r>
            <a:endParaRPr lang="en-US" dirty="0" smtClean="0">
              <a:effectLst/>
            </a:endParaRPr>
          </a:p>
        </p:txBody>
      </p:sp>
      <p:sp>
        <p:nvSpPr>
          <p:cNvPr id="2" name="Footer Placeholder 1"/>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3" name="Slide Number Placeholder 2"/>
          <p:cNvSpPr>
            <a:spLocks noGrp="1"/>
          </p:cNvSpPr>
          <p:nvPr>
            <p:ph type="sldNum" sz="quarter" idx="12"/>
          </p:nvPr>
        </p:nvSpPr>
        <p:spPr/>
        <p:txBody>
          <a:bodyPr/>
          <a:lstStyle/>
          <a:p>
            <a:fld id="{3C5A0288-DE65-4327-81AA-3D0ED474C7D0}" type="slidenum">
              <a:rPr lang="en-US" smtClean="0"/>
              <a:pPr/>
              <a:t>8</a:t>
            </a:fld>
            <a:endParaRPr lang="en-US" dirty="0"/>
          </a:p>
        </p:txBody>
      </p:sp>
    </p:spTree>
    <p:extLst>
      <p:ext uri="{BB962C8B-B14F-4D97-AF65-F5344CB8AC3E}">
        <p14:creationId xmlns:p14="http://schemas.microsoft.com/office/powerpoint/2010/main" val="94312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dirty="0" smtClean="0"/>
              <a:t>Social Engineering</a:t>
            </a:r>
            <a:endParaRPr lang="en-US" dirty="0"/>
          </a:p>
        </p:txBody>
      </p:sp>
      <p:sp>
        <p:nvSpPr>
          <p:cNvPr id="3" name="Content Placeholder 2"/>
          <p:cNvSpPr>
            <a:spLocks noGrp="1"/>
          </p:cNvSpPr>
          <p:nvPr>
            <p:ph idx="1"/>
          </p:nvPr>
        </p:nvSpPr>
        <p:spPr>
          <a:xfrm>
            <a:off x="457200" y="1600200"/>
            <a:ext cx="8229600" cy="4953000"/>
          </a:xfrm>
        </p:spPr>
        <p:txBody>
          <a:bodyPr/>
          <a:lstStyle/>
          <a:p>
            <a:r>
              <a:rPr lang="en-US" dirty="0" smtClean="0"/>
              <a:t>Social engineering: Any technique that uses social skills to generate human interaction that entices individuals to reveal sensitive information</a:t>
            </a:r>
          </a:p>
          <a:p>
            <a:pPr lvl="1"/>
            <a:r>
              <a:rPr lang="en-US" dirty="0" smtClean="0"/>
              <a:t>Often doesn’t involve computers or face-to-face interaction</a:t>
            </a:r>
          </a:p>
          <a:p>
            <a:pPr lvl="1"/>
            <a:r>
              <a:rPr lang="en-US" dirty="0" smtClean="0"/>
              <a:t>Most use pretexting, creating a scenario that sounds legitimate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89</a:t>
            </a:fld>
            <a:endParaRPr lang="en-US" dirty="0"/>
          </a:p>
        </p:txBody>
      </p:sp>
    </p:spTree>
    <p:extLst>
      <p:ext uri="{BB962C8B-B14F-4D97-AF65-F5344CB8AC3E}">
        <p14:creationId xmlns:p14="http://schemas.microsoft.com/office/powerpoint/2010/main" val="29524382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000" dirty="0" smtClean="0"/>
              <a:t>Social Engineering</a:t>
            </a:r>
            <a:br>
              <a:rPr lang="en-US" sz="4000" dirty="0" smtClean="0"/>
            </a:br>
            <a:r>
              <a:rPr lang="en-US" sz="4000" dirty="0" smtClean="0"/>
              <a:t>Phishing and Pharming</a:t>
            </a:r>
            <a:endParaRPr lang="en-US" sz="4000" dirty="0"/>
          </a:p>
        </p:txBody>
      </p:sp>
      <p:sp>
        <p:nvSpPr>
          <p:cNvPr id="3" name="Content Placeholder 2"/>
          <p:cNvSpPr>
            <a:spLocks noGrp="1"/>
          </p:cNvSpPr>
          <p:nvPr>
            <p:ph idx="1"/>
          </p:nvPr>
        </p:nvSpPr>
        <p:spPr>
          <a:xfrm>
            <a:off x="457200" y="1600200"/>
            <a:ext cx="8229600" cy="5181600"/>
          </a:xfrm>
        </p:spPr>
        <p:txBody>
          <a:bodyPr>
            <a:normAutofit lnSpcReduction="10000"/>
          </a:bodyPr>
          <a:lstStyle/>
          <a:p>
            <a:r>
              <a:rPr lang="en-US" dirty="0" smtClean="0"/>
              <a:t>Phishing: Lures Internet users to reveal personal information such as credit card numbers, Social Security numbers, or other sensitive information</a:t>
            </a:r>
          </a:p>
          <a:p>
            <a:pPr lvl="1"/>
            <a:r>
              <a:rPr lang="en-US" dirty="0" smtClean="0"/>
              <a:t>Scammers send e-mails</a:t>
            </a:r>
          </a:p>
          <a:p>
            <a:r>
              <a:rPr lang="en-US" dirty="0"/>
              <a:t>Pharming: Malicious code is planted on your computer, either by viruses or by visiting malicious websites</a:t>
            </a:r>
          </a:p>
          <a:p>
            <a:pPr lvl="1"/>
            <a:r>
              <a:rPr lang="en-US" dirty="0"/>
              <a:t>Alters </a:t>
            </a:r>
            <a:r>
              <a:rPr lang="en-US" dirty="0" smtClean="0"/>
              <a:t>browser’s </a:t>
            </a:r>
            <a:r>
              <a:rPr lang="en-US" dirty="0"/>
              <a:t>ability to find web addresses</a:t>
            </a:r>
          </a:p>
          <a:p>
            <a:pPr lvl="1"/>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90</a:t>
            </a:fld>
            <a:endParaRPr lang="en-US" dirty="0"/>
          </a:p>
        </p:txBody>
      </p:sp>
    </p:spTree>
    <p:extLst>
      <p:ext uri="{BB962C8B-B14F-4D97-AF65-F5344CB8AC3E}">
        <p14:creationId xmlns:p14="http://schemas.microsoft.com/office/powerpoint/2010/main" val="17382164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000" dirty="0" smtClean="0"/>
              <a:t>Social Engineering</a:t>
            </a:r>
            <a:br>
              <a:rPr lang="en-US" sz="4000" dirty="0" smtClean="0"/>
            </a:br>
            <a:r>
              <a:rPr lang="en-US" sz="4000" dirty="0" smtClean="0"/>
              <a:t>Phishing and Pharming (cont.)</a:t>
            </a:r>
            <a:endParaRPr lang="en-US" sz="40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Guidelines to avoid schemes</a:t>
            </a:r>
          </a:p>
          <a:p>
            <a:pPr lvl="1"/>
            <a:r>
              <a:rPr lang="en-US" dirty="0" smtClean="0"/>
              <a:t>Never reply directly to e-mails asking for personal information</a:t>
            </a:r>
          </a:p>
          <a:p>
            <a:pPr lvl="1"/>
            <a:r>
              <a:rPr lang="en-US" dirty="0" smtClean="0"/>
              <a:t>Don’t click on links in e-mails to go to a website</a:t>
            </a:r>
          </a:p>
          <a:p>
            <a:pPr lvl="1"/>
            <a:r>
              <a:rPr lang="en-US" dirty="0" smtClean="0"/>
              <a:t>Never give personal information over the Internet unless the site is secure</a:t>
            </a:r>
          </a:p>
          <a:p>
            <a:pPr lvl="1"/>
            <a:r>
              <a:rPr lang="en-US" dirty="0" smtClean="0"/>
              <a:t>Use phishing filters</a:t>
            </a:r>
          </a:p>
          <a:p>
            <a:pPr lvl="1"/>
            <a:r>
              <a:rPr lang="en-US" dirty="0" smtClean="0"/>
              <a:t>Use Internet security software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91</a:t>
            </a:fld>
            <a:endParaRPr lang="en-US" dirty="0"/>
          </a:p>
        </p:txBody>
      </p:sp>
    </p:spTree>
    <p:extLst>
      <p:ext uri="{BB962C8B-B14F-4D97-AF65-F5344CB8AC3E}">
        <p14:creationId xmlns:p14="http://schemas.microsoft.com/office/powerpoint/2010/main" val="6635387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000" dirty="0" smtClean="0"/>
              <a:t>Social Engineering</a:t>
            </a:r>
            <a:br>
              <a:rPr lang="en-US" sz="4000" dirty="0" smtClean="0"/>
            </a:br>
            <a:r>
              <a:rPr lang="en-US" sz="4000" dirty="0" smtClean="0"/>
              <a:t>Phishing and Pharming (cont.)</a:t>
            </a:r>
            <a:endParaRPr lang="en-US" sz="4000" dirty="0"/>
          </a:p>
        </p:txBody>
      </p:sp>
      <p:sp>
        <p:nvSpPr>
          <p:cNvPr id="3" name="Content Placeholder 2"/>
          <p:cNvSpPr>
            <a:spLocks noGrp="1"/>
          </p:cNvSpPr>
          <p:nvPr>
            <p:ph idx="1"/>
          </p:nvPr>
        </p:nvSpPr>
        <p:spPr>
          <a:xfrm>
            <a:off x="457200" y="1600200"/>
            <a:ext cx="8610600" cy="5105400"/>
          </a:xfrm>
        </p:spPr>
        <p:txBody>
          <a:bodyPr>
            <a:normAutofit/>
          </a:bodyPr>
          <a:lstStyle/>
          <a:p>
            <a:r>
              <a:rPr lang="en-US" dirty="0" smtClean="0"/>
              <a:t>Internet security packages can detect and prevent pharming attacks</a:t>
            </a:r>
          </a:p>
          <a:p>
            <a:pPr lvl="1"/>
            <a:r>
              <a:rPr lang="en-US" dirty="0" smtClean="0"/>
              <a:t>McAfee or Norton</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92</a:t>
            </a:fld>
            <a:endParaRPr lang="en-US" dirty="0"/>
          </a:p>
        </p:txBody>
      </p:sp>
      <p:pic>
        <p:nvPicPr>
          <p:cNvPr id="8194" name="Picture 2" descr="G:\Tech in Action PowerPoints\Images Library\Chapter 9\fig_09_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218" y="3322252"/>
            <a:ext cx="5365563" cy="308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23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000" dirty="0" smtClean="0"/>
              <a:t>Social Engineering</a:t>
            </a:r>
            <a:br>
              <a:rPr lang="en-US" sz="4000" dirty="0" smtClean="0"/>
            </a:br>
            <a:r>
              <a:rPr lang="en-US" sz="4000" dirty="0" smtClean="0"/>
              <a:t>Scareware</a:t>
            </a:r>
            <a:endParaRPr lang="en-US" sz="40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err="1" smtClean="0"/>
              <a:t>Scareware</a:t>
            </a:r>
            <a:r>
              <a:rPr lang="en-US" dirty="0" smtClean="0"/>
              <a:t>: Malware that’s downloaded onto your computer and tries to convince you that your computer is infected with a virus or other malware</a:t>
            </a:r>
          </a:p>
          <a:p>
            <a:pPr lvl="1"/>
            <a:r>
              <a:rPr lang="en-US" dirty="0" smtClean="0"/>
              <a:t>Directed to website to buy fake removal or antivirus tools with little or no value</a:t>
            </a:r>
          </a:p>
          <a:p>
            <a:pPr lvl="1"/>
            <a:r>
              <a:rPr lang="en-US" dirty="0" smtClean="0"/>
              <a:t>Uses people’s fear</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93</a:t>
            </a:fld>
            <a:endParaRPr lang="en-US" dirty="0"/>
          </a:p>
        </p:txBody>
      </p:sp>
    </p:spTree>
    <p:extLst>
      <p:ext uri="{BB962C8B-B14F-4D97-AF65-F5344CB8AC3E}">
        <p14:creationId xmlns:p14="http://schemas.microsoft.com/office/powerpoint/2010/main" val="33008165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000" dirty="0" smtClean="0"/>
              <a:t>Social Engineering</a:t>
            </a:r>
            <a:br>
              <a:rPr lang="en-US" sz="4000" dirty="0" smtClean="0"/>
            </a:br>
            <a:r>
              <a:rPr lang="en-US" sz="4000" dirty="0" smtClean="0"/>
              <a:t>Scareware</a:t>
            </a:r>
            <a:endParaRPr lang="en-US" sz="40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err="1" smtClean="0"/>
              <a:t>Scareware</a:t>
            </a:r>
            <a:r>
              <a:rPr lang="en-US" dirty="0" smtClean="0"/>
              <a:t>: (cont.)</a:t>
            </a:r>
          </a:p>
          <a:p>
            <a:pPr lvl="1"/>
            <a:r>
              <a:rPr lang="en-US" dirty="0" smtClean="0"/>
              <a:t>Usually downloaded onto your computer</a:t>
            </a:r>
          </a:p>
          <a:p>
            <a:pPr lvl="1"/>
            <a:r>
              <a:rPr lang="en-US" dirty="0" smtClean="0"/>
              <a:t>Most Internet security suites, antivirus, and </a:t>
            </a:r>
            <a:r>
              <a:rPr lang="en-US" dirty="0" smtClean="0"/>
              <a:t>anti-malware </a:t>
            </a:r>
            <a:r>
              <a:rPr lang="en-US" dirty="0" smtClean="0"/>
              <a:t>packages now detect and prevent the installation of scareware</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94</a:t>
            </a:fld>
            <a:endParaRPr lang="en-US" dirty="0"/>
          </a:p>
        </p:txBody>
      </p:sp>
    </p:spTree>
    <p:extLst>
      <p:ext uri="{BB962C8B-B14F-4D97-AF65-F5344CB8AC3E}">
        <p14:creationId xmlns:p14="http://schemas.microsoft.com/office/powerpoint/2010/main" val="12456573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4000" dirty="0" smtClean="0"/>
              <a:t>Social Engineering</a:t>
            </a:r>
            <a:br>
              <a:rPr lang="en-US" sz="4000" dirty="0" smtClean="0"/>
            </a:br>
            <a:r>
              <a:rPr lang="en-US" sz="4000" dirty="0" err="1" smtClean="0"/>
              <a:t>Scareware</a:t>
            </a:r>
            <a:r>
              <a:rPr lang="en-US" sz="4000" dirty="0" smtClean="0"/>
              <a:t> (cont.)</a:t>
            </a:r>
            <a:endParaRPr lang="en-US" sz="4000"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95</a:t>
            </a:fld>
            <a:endParaRPr lang="en-US" dirty="0"/>
          </a:p>
        </p:txBody>
      </p:sp>
      <p:pic>
        <p:nvPicPr>
          <p:cNvPr id="9218" name="Picture 2" descr="G:\Tech in Action PowerPoints\Images Library\Chapter 9\fig_09_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 y="1614804"/>
            <a:ext cx="7924800" cy="476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034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endParaRPr lang="en-US" sz="3200" dirty="0"/>
          </a:p>
        </p:txBody>
      </p:sp>
      <p:sp>
        <p:nvSpPr>
          <p:cNvPr id="3" name="Content Placeholder 2"/>
          <p:cNvSpPr>
            <a:spLocks noGrp="1"/>
          </p:cNvSpPr>
          <p:nvPr>
            <p:ph idx="1"/>
          </p:nvPr>
        </p:nvSpPr>
        <p:spPr/>
        <p:txBody>
          <a:bodyPr/>
          <a:lstStyle/>
          <a:p>
            <a:r>
              <a:rPr lang="en-US" dirty="0" smtClean="0"/>
              <a:t>Computers, tablets, and phones aren’t useful if damaged</a:t>
            </a:r>
          </a:p>
          <a:p>
            <a:pPr lvl="1"/>
            <a:r>
              <a:rPr lang="en-US" dirty="0" smtClean="0"/>
              <a:t>Protect them from environmental factors, power surges, and theft</a:t>
            </a:r>
            <a:endParaRPr lang="en-US" dirty="0"/>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96</a:t>
            </a:fld>
            <a:endParaRPr lang="en-US" dirty="0"/>
          </a:p>
        </p:txBody>
      </p:sp>
    </p:spTree>
    <p:extLst>
      <p:ext uri="{BB962C8B-B14F-4D97-AF65-F5344CB8AC3E}">
        <p14:creationId xmlns:p14="http://schemas.microsoft.com/office/powerpoint/2010/main" val="10752328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1800" dirty="0" smtClean="0"/>
              <a:t/>
            </a:r>
            <a:br>
              <a:rPr lang="en-US" sz="1800" dirty="0" smtClean="0"/>
            </a:br>
            <a:r>
              <a:rPr lang="en-US" sz="3600" dirty="0" smtClean="0"/>
              <a:t>Environmental Factors</a:t>
            </a:r>
            <a:endParaRPr lang="en-US" sz="3600" dirty="0"/>
          </a:p>
        </p:txBody>
      </p:sp>
      <p:sp>
        <p:nvSpPr>
          <p:cNvPr id="3" name="Content Placeholder 2"/>
          <p:cNvSpPr>
            <a:spLocks noGrp="1"/>
          </p:cNvSpPr>
          <p:nvPr>
            <p:ph idx="1"/>
          </p:nvPr>
        </p:nvSpPr>
        <p:spPr>
          <a:xfrm>
            <a:off x="457200" y="1600201"/>
            <a:ext cx="8229600" cy="5257800"/>
          </a:xfrm>
        </p:spPr>
        <p:txBody>
          <a:bodyPr>
            <a:normAutofit/>
          </a:bodyPr>
          <a:lstStyle/>
          <a:p>
            <a:r>
              <a:rPr lang="en-US" dirty="0" smtClean="0"/>
              <a:t>Make sure computer sits flat on a level surface</a:t>
            </a:r>
          </a:p>
          <a:p>
            <a:r>
              <a:rPr lang="en-US" dirty="0" smtClean="0"/>
              <a:t>Carry laptops or tablets in a protective case</a:t>
            </a:r>
          </a:p>
          <a:p>
            <a:r>
              <a:rPr lang="en-US" dirty="0" smtClean="0"/>
              <a:t>Don’t leave computing devices and phones in a car in extreme temperatures</a:t>
            </a:r>
            <a:endParaRPr lang="en-US" dirty="0"/>
          </a:p>
          <a:p>
            <a:r>
              <a:rPr lang="en-US" dirty="0" smtClean="0"/>
              <a:t>Chill mats are useful accessories for laptops</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97</a:t>
            </a:fld>
            <a:endParaRPr lang="en-US" dirty="0"/>
          </a:p>
        </p:txBody>
      </p:sp>
    </p:spTree>
    <p:extLst>
      <p:ext uri="{BB962C8B-B14F-4D97-AF65-F5344CB8AC3E}">
        <p14:creationId xmlns:p14="http://schemas.microsoft.com/office/powerpoint/2010/main" val="12327713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066800"/>
          </a:xfrm>
        </p:spPr>
        <p:txBody>
          <a:bodyPr>
            <a:noAutofit/>
          </a:bodyPr>
          <a:lstStyle/>
          <a:p>
            <a:r>
              <a:rPr lang="en-US" sz="3200" dirty="0" smtClean="0"/>
              <a:t>Protecting Your Physical Computing Assets</a:t>
            </a:r>
            <a:r>
              <a:rPr lang="en-US" sz="3600" dirty="0" smtClean="0"/>
              <a:t/>
            </a:r>
            <a:br>
              <a:rPr lang="en-US" sz="3600" dirty="0" smtClean="0"/>
            </a:br>
            <a:r>
              <a:rPr lang="en-US" sz="3600" dirty="0" smtClean="0"/>
              <a:t>Environmental Factors</a:t>
            </a:r>
            <a:endParaRPr lang="en-US" sz="3600" dirty="0"/>
          </a:p>
        </p:txBody>
      </p:sp>
      <p:sp>
        <p:nvSpPr>
          <p:cNvPr id="3" name="Content Placeholder 2"/>
          <p:cNvSpPr>
            <a:spLocks noGrp="1"/>
          </p:cNvSpPr>
          <p:nvPr>
            <p:ph idx="1"/>
          </p:nvPr>
        </p:nvSpPr>
        <p:spPr>
          <a:xfrm>
            <a:off x="457200" y="1600201"/>
            <a:ext cx="8229600" cy="5257800"/>
          </a:xfrm>
        </p:spPr>
        <p:txBody>
          <a:bodyPr>
            <a:normAutofit/>
          </a:bodyPr>
          <a:lstStyle/>
          <a:p>
            <a:r>
              <a:rPr lang="en-US" dirty="0" smtClean="0"/>
              <a:t>Place desktops where the fan’s intake vent is unblocked</a:t>
            </a:r>
          </a:p>
          <a:p>
            <a:r>
              <a:rPr lang="en-US" dirty="0" smtClean="0"/>
              <a:t>Keep computer rooms as clean as possible</a:t>
            </a:r>
          </a:p>
          <a:p>
            <a:r>
              <a:rPr lang="en-US" dirty="0" smtClean="0"/>
              <a:t>Don’t consume food or beverages near your computer</a:t>
            </a:r>
          </a:p>
        </p:txBody>
      </p:sp>
      <p:sp>
        <p:nvSpPr>
          <p:cNvPr id="4" name="Footer Placeholder 3"/>
          <p:cNvSpPr>
            <a:spLocks noGrp="1"/>
          </p:cNvSpPr>
          <p:nvPr>
            <p:ph type="ftr" sz="quarter" idx="11"/>
          </p:nvPr>
        </p:nvSpPr>
        <p:spPr/>
        <p:txBody>
          <a:bodyPr/>
          <a:lstStyle/>
          <a:p>
            <a:r>
              <a:rPr lang="en-US" dirty="0" smtClean="0"/>
              <a:t>Copyright © 2014 Pearson Education, Inc. Publishing as Prentice Hall</a:t>
            </a:r>
            <a:endParaRPr lang="en-US" dirty="0"/>
          </a:p>
        </p:txBody>
      </p:sp>
      <p:sp>
        <p:nvSpPr>
          <p:cNvPr id="5" name="Slide Number Placeholder 4"/>
          <p:cNvSpPr>
            <a:spLocks noGrp="1"/>
          </p:cNvSpPr>
          <p:nvPr>
            <p:ph type="sldNum" sz="quarter" idx="12"/>
          </p:nvPr>
        </p:nvSpPr>
        <p:spPr/>
        <p:txBody>
          <a:bodyPr/>
          <a:lstStyle/>
          <a:p>
            <a:fld id="{3C5A0288-DE65-4327-81AA-3D0ED474C7D0}" type="slidenum">
              <a:rPr lang="en-US" smtClean="0"/>
              <a:pPr/>
              <a:t>98</a:t>
            </a:fld>
            <a:endParaRPr lang="en-US" dirty="0"/>
          </a:p>
        </p:txBody>
      </p:sp>
    </p:spTree>
    <p:extLst>
      <p:ext uri="{BB962C8B-B14F-4D97-AF65-F5344CB8AC3E}">
        <p14:creationId xmlns:p14="http://schemas.microsoft.com/office/powerpoint/2010/main" val="220247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990000"/>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10977</TotalTime>
  <Words>18206</Words>
  <Application>Microsoft Office PowerPoint</Application>
  <PresentationFormat>On-screen Show (4:3)</PresentationFormat>
  <Paragraphs>1167</Paragraphs>
  <Slides>121</Slides>
  <Notes>121</Notes>
  <HiddenSlides>0</HiddenSlides>
  <MMClips>0</MMClips>
  <ScaleCrop>false</ScaleCrop>
  <HeadingPairs>
    <vt:vector size="4" baseType="variant">
      <vt:variant>
        <vt:lpstr>Theme</vt:lpstr>
      </vt:variant>
      <vt:variant>
        <vt:i4>2</vt:i4>
      </vt:variant>
      <vt:variant>
        <vt:lpstr>Slide Titles</vt:lpstr>
      </vt:variant>
      <vt:variant>
        <vt:i4>121</vt:i4>
      </vt:variant>
    </vt:vector>
  </HeadingPairs>
  <TitlesOfParts>
    <vt:vector size="123" baseType="lpstr">
      <vt:lpstr>Office Theme</vt:lpstr>
      <vt:lpstr>Textured</vt:lpstr>
      <vt:lpstr>PowerPoint Presentation</vt:lpstr>
      <vt:lpstr>Technology in Action</vt:lpstr>
      <vt:lpstr>Chapter Topics </vt:lpstr>
      <vt:lpstr>Cybercrime and Identity Theft</vt:lpstr>
      <vt:lpstr>Cybercrime and Identity Theft (cont.)</vt:lpstr>
      <vt:lpstr>Cybercrime and Identity Theft (cont.)</vt:lpstr>
      <vt:lpstr>Cybercrime and Identity Theft (cont.)</vt:lpstr>
      <vt:lpstr>Cybercrime and Identity Theft (cont.)</vt:lpstr>
      <vt:lpstr>Cybercrime and Identity Theft (cont.)</vt:lpstr>
      <vt:lpstr>Cybercrime and Identity Theft (cont.)</vt:lpstr>
      <vt:lpstr>Cybercrime and Identity Theft (cont.)</vt:lpstr>
      <vt:lpstr>Computer Viruses</vt:lpstr>
      <vt:lpstr>Computer Viruses (cont.)</vt:lpstr>
      <vt:lpstr>Computer Viruses (cont.)</vt:lpstr>
      <vt:lpstr>Computer Viruses (cont.)</vt:lpstr>
      <vt:lpstr>Computer Viruses (cont.)</vt:lpstr>
      <vt:lpstr>Computer Viruses Boot-Sector Viruses</vt:lpstr>
      <vt:lpstr>Computer Viruses Logic Bombs and Time Bombs</vt:lpstr>
      <vt:lpstr>Computer Viruses Worms</vt:lpstr>
      <vt:lpstr>Computer Viruses Script and Macro Viruses</vt:lpstr>
      <vt:lpstr>Computer Viruses E-Mail Viruses</vt:lpstr>
      <vt:lpstr>Computer Viruses Encryption Viruses</vt:lpstr>
      <vt:lpstr>Computer Viruses Additional Virus Classifications</vt:lpstr>
      <vt:lpstr>Computer Viruses Virus Symptoms</vt:lpstr>
      <vt:lpstr>Computer Viruses Virus Symptoms (cont.)</vt:lpstr>
      <vt:lpstr>Preventing Virus Infections</vt:lpstr>
      <vt:lpstr>Preventing Virus Infections Antivirus Software</vt:lpstr>
      <vt:lpstr>Preventing Virus Infections Antivirus Software (cont.)</vt:lpstr>
      <vt:lpstr>Preventing Virus Infections Antivirus Software (cont.)</vt:lpstr>
      <vt:lpstr>Preventing Virus Infections Antivirus Software (cont.)</vt:lpstr>
      <vt:lpstr>Preventing Virus Infections Antivirus Software (cont.)</vt:lpstr>
      <vt:lpstr>Preventing Virus Infections Antivirus Software (cont.)</vt:lpstr>
      <vt:lpstr>Preventing Virus Infections Antivirus Software (cont.)</vt:lpstr>
      <vt:lpstr>Preventing Virus Infections Software Updates</vt:lpstr>
      <vt:lpstr>Preventing Virus Infections Software Updates (cont.)</vt:lpstr>
      <vt:lpstr>Preventing Virus Infections Software Updates (cont.)</vt:lpstr>
      <vt:lpstr>Hackers</vt:lpstr>
      <vt:lpstr>Hackers (cont.)</vt:lpstr>
      <vt:lpstr>Hackers Problems Hackers Can Cause</vt:lpstr>
      <vt:lpstr>Hackers Problems Hackers Can Cause (cont.)</vt:lpstr>
      <vt:lpstr>Hackers Trojan Horses and Rootkits</vt:lpstr>
      <vt:lpstr>Hackers Denial-of-Service Attacks</vt:lpstr>
      <vt:lpstr>Hackers Denial-of-Service Attacks (cont.)</vt:lpstr>
      <vt:lpstr>Hackers Denial-of-Service Attacks (cont.)</vt:lpstr>
      <vt:lpstr>Hackers How Hackers Gain Computer Access</vt:lpstr>
      <vt:lpstr>Restricting Access to Your Digital Assets</vt:lpstr>
      <vt:lpstr>Restricting Access to Your Digital Assets Firewalls</vt:lpstr>
      <vt:lpstr>Restricting Access to Your Digital Assets Firewalls (cont.)</vt:lpstr>
      <vt:lpstr>Restricting Access to Your Digital Assets Firewalls (cont.)</vt:lpstr>
      <vt:lpstr>Restricting Access to Your Digital Assets How Firewalls Work</vt:lpstr>
      <vt:lpstr>Restricting Access to Your Digital Assets How Firewalls Work (cont.)</vt:lpstr>
      <vt:lpstr>Restricting Access to Your Digital Assets How Firewalls Work (cont.) </vt:lpstr>
      <vt:lpstr>Restricting Access to Your Digital Assets How Firewalls Work (cont.)</vt:lpstr>
      <vt:lpstr>Restricting Access to Your Digital Assets Knowing Your Computer Is Secure</vt:lpstr>
      <vt:lpstr>Restricting Access to Your Digital Assets Knowing Your Computer Is Secure (cont.)</vt:lpstr>
      <vt:lpstr>Restricting Access to Your Digital Assets Creating Passwords</vt:lpstr>
      <vt:lpstr>Restricting Access to Your Digital Assets Creating Passwords</vt:lpstr>
      <vt:lpstr>Restricting Access to Your Digital Assets Creating Passwords (cont.)</vt:lpstr>
      <vt:lpstr>Restricting Access to Your Digital Assets Creating Passwords (cont.)</vt:lpstr>
      <vt:lpstr>Restricting Access to Your Digital Assets Creating Passwords (cont.)</vt:lpstr>
      <vt:lpstr>Restricting Access to Your Digital Assets Managing Your Passwords</vt:lpstr>
      <vt:lpstr>Restricting Access to Your Digital Assets Managing Your Passwords (cont.)</vt:lpstr>
      <vt:lpstr>Restricting Access to Your Digital Assets Anonymous Web Surfing: Hiding from Prying Eyes</vt:lpstr>
      <vt:lpstr>Restricting Access to Your Digital Assets Anonymous Web Surfing: Hiding from Prying Eyes (cont.)</vt:lpstr>
      <vt:lpstr>Restricting Access to Your Digital Assets Anonymous Web Surfing: Hiding from Prying Eyes (cont.)</vt:lpstr>
      <vt:lpstr>Restricting Access to Your Digital Assets Anonymous Web Surfing: Hiding from Prying Eyes (cont.)</vt:lpstr>
      <vt:lpstr>Restricting Access to Your Digital Assets Anonymous Web Surfing: Hiding from Prying Eyes (cont.)</vt:lpstr>
      <vt:lpstr>Restricting Access to Your Digital Assets Biometric Authentication Devices</vt:lpstr>
      <vt:lpstr>Restricting Access to Your Digital Assets Biometric Authentication Devices (cont.)</vt:lpstr>
      <vt:lpstr>Managing Online Annoyances Malware: Adware and Spyware</vt:lpstr>
      <vt:lpstr>Managing Online Annoyances Malware: Adware and Spyware</vt:lpstr>
      <vt:lpstr>Managing Online Annoyances Malware: Adware and Spyware (cont.)</vt:lpstr>
      <vt:lpstr>Managing Online Annoyances Malware: Adware and Spyware (cont.)</vt:lpstr>
      <vt:lpstr>Managing Online Annoyances Malware: Adware and Spyware (cont.)</vt:lpstr>
      <vt:lpstr>Managing Online Annoyances Spam</vt:lpstr>
      <vt:lpstr>Managing Online Annoyances Spam (cont.)</vt:lpstr>
      <vt:lpstr>Managing Online Annoyances Spam (cont.)</vt:lpstr>
      <vt:lpstr>Managing Online Annoyances Cookies</vt:lpstr>
      <vt:lpstr>Managing Online Annoyances Cookies (cont.)</vt:lpstr>
      <vt:lpstr>Keeping Your Data Safe</vt:lpstr>
      <vt:lpstr>Keeping Your Data Safe Protecting Your Personal Information</vt:lpstr>
      <vt:lpstr>Keeping Your Data Safe Backing Up Your Data</vt:lpstr>
      <vt:lpstr>Keeping Your Data Safe Backing Up Your Data (cont.)</vt:lpstr>
      <vt:lpstr>Keeping Your Data Safe Backing Up Your Data (cont.)</vt:lpstr>
      <vt:lpstr>Keeping Your Data Safe Backing Up Your Data (cont.)</vt:lpstr>
      <vt:lpstr>Keeping Your Data Safe Backing Up Your Data (cont.)</vt:lpstr>
      <vt:lpstr>Keeping Your Data Safe Backing Up Your Data (cont.)</vt:lpstr>
      <vt:lpstr>Keeping Your Data Safe Backing Up Your Data (cont.)</vt:lpstr>
      <vt:lpstr>Keeping Your Data Safe Backing Up Your Data (cont.)</vt:lpstr>
      <vt:lpstr>Social Engineering</vt:lpstr>
      <vt:lpstr>Social Engineering Phishing and Pharming</vt:lpstr>
      <vt:lpstr>Social Engineering Phishing and Pharming (cont.)</vt:lpstr>
      <vt:lpstr>Social Engineering Phishing and Pharming (cont.)</vt:lpstr>
      <vt:lpstr>Social Engineering Scareware</vt:lpstr>
      <vt:lpstr>Social Engineering Scareware</vt:lpstr>
      <vt:lpstr>Social Engineering Scareware (cont.)</vt:lpstr>
      <vt:lpstr>Protecting Your Physical Computing Assets</vt:lpstr>
      <vt:lpstr>Protecting Your Physical Computing Assets Environmental Factors</vt:lpstr>
      <vt:lpstr>Protecting Your Physical Computing Assets Environmental Factors</vt:lpstr>
      <vt:lpstr>Protecting Your Physical Computing Assets Power Surges</vt:lpstr>
      <vt:lpstr>Protecting Your Physical Computing Assets Power Surges (cont.)</vt:lpstr>
      <vt:lpstr>Protecting Your Physical Computing Assets Power Surges (cont.)</vt:lpstr>
      <vt:lpstr>Protecting Your Physical Computing Assets Deterring Theft</vt:lpstr>
      <vt:lpstr>Protecting Your Physical Computing Assets Keep Them Safe: Alarms</vt:lpstr>
      <vt:lpstr>Protecting Your Physical Computing Assets Keeping Mobile Device Data Secure</vt:lpstr>
      <vt:lpstr>Protecting Your Physical Computing Assets Software Alerts and Data Wipes</vt:lpstr>
      <vt:lpstr>Protecting Your Physical Computing Assets Software Alerts and Data Wipes (cont.)</vt:lpstr>
      <vt:lpstr>Protecting Your Physical Computing Assets Software Alerts and Data Wipes (cont.)</vt:lpstr>
      <vt:lpstr>Protecting Your Physical Computing Assets Software Alerts and Data Wipes (cont.)</vt:lpstr>
      <vt:lpstr>Chapter 9 Summary Questions</vt:lpstr>
      <vt:lpstr>Chapter 9 Summary Questions</vt:lpstr>
      <vt:lpstr>Chapter 9 Summary Questions</vt:lpstr>
      <vt:lpstr>Chapter 9 Summary Questions</vt:lpstr>
      <vt:lpstr>Chapter 9 Summary Questions</vt:lpstr>
      <vt:lpstr>Chapter 9 Summary Questions</vt:lpstr>
      <vt:lpstr>Chapter 9 Summary Questions</vt:lpstr>
      <vt:lpstr>Chapter 9 Summary Questions</vt:lpstr>
      <vt:lpstr>Chapter 9 Summary Questions</vt:lpstr>
      <vt:lpstr>Chapter 9 Summary Questions</vt:lpstr>
      <vt:lpstr>Chapter 9 Summary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 In Action</dc:creator>
  <cp:lastModifiedBy>Rand, Keri</cp:lastModifiedBy>
  <cp:revision>40</cp:revision>
  <dcterms:created xsi:type="dcterms:W3CDTF">2011-08-19T00:37:13Z</dcterms:created>
  <dcterms:modified xsi:type="dcterms:W3CDTF">2013-02-05T15:42:44Z</dcterms:modified>
</cp:coreProperties>
</file>