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714" autoAdjust="0"/>
  </p:normalViewPr>
  <p:slideViewPr>
    <p:cSldViewPr>
      <p:cViewPr varScale="1">
        <p:scale>
          <a:sx n="82" d="100"/>
          <a:sy n="82" d="100"/>
        </p:scale>
        <p:origin x="-24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E4A9F-5F79-4DC8-B87A-DE9991DBB43C}" type="datetimeFigureOut">
              <a:rPr lang="fr-FR" smtClean="0"/>
              <a:t>23/01/2012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473A4-729F-4E09-A69D-51638BA2E4B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9662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3904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511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12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8028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0288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062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65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3841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73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051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69031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9727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4882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740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313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473A4-729F-4E09-A69D-51638BA2E4B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21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D7A2B-02C4-4264-AE42-46F58CDB2B6F}" type="datetime1">
              <a:rPr lang="fr-FR" smtClean="0"/>
              <a:t>23/01/2012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7710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AF15-B47D-4AB4-8F34-7AB268A4E62C}" type="datetime1">
              <a:rPr lang="fr-FR" smtClean="0"/>
              <a:t>23/01/2012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3689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AA3E4-DDD5-4E3B-8730-94E48918066D}" type="datetime1">
              <a:rPr lang="fr-FR" smtClean="0"/>
              <a:t>23/01/2012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209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1C6A3-3E51-4263-A525-3826892EF313}" type="datetime1">
              <a:rPr lang="fr-FR" smtClean="0"/>
              <a:t>23/01/2012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98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86FB5-3B98-4F07-ABF3-3F7B1B21E0E0}" type="datetime1">
              <a:rPr lang="fr-FR" smtClean="0"/>
              <a:t>23/01/2012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57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11330-2AA3-48E2-9323-EC4FB94BF863}" type="datetime1">
              <a:rPr lang="fr-FR" smtClean="0"/>
              <a:t>23/01/2012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069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AE68D-90CD-484C-8C0A-091FC4EE07FC}" type="datetime1">
              <a:rPr lang="fr-FR" smtClean="0"/>
              <a:t>23/01/2012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976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27DA48-D76B-44DF-818B-F48F24B75544}" type="datetime1">
              <a:rPr lang="fr-FR" smtClean="0"/>
              <a:t>23/01/2012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360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82418-A84E-4DE7-A02E-6166D1F23CE6}" type="datetime1">
              <a:rPr lang="fr-FR" smtClean="0"/>
              <a:t>23/01/2012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736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3811D-76F1-432D-AD94-858A75E79392}" type="datetime1">
              <a:rPr lang="fr-FR" smtClean="0"/>
              <a:t>23/01/2012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100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F54F9-F922-4CD4-BCFD-2FD810E69120}" type="datetime1">
              <a:rPr lang="fr-FR" smtClean="0"/>
              <a:t>23/01/2012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40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1E3F9-469F-4BE1-A814-D9E61A9D33F0}" type="datetime1">
              <a:rPr lang="fr-FR" smtClean="0"/>
              <a:t>23/01/2012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2904B-4FAF-41AE-A2A3-58F1FBF0D2E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932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://en.wikipedia.org/wiki/Operation_AntiSec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youtube.com/user/WeAreLegionDoc?feature=watch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Who are they ? What are they doing ? What are they looking for ?</a:t>
            </a:r>
            <a:endParaRPr lang="fr-FR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323528" y="5651956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English presentation made by Paul and Nasser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</a:t>
            </a:fld>
            <a:endParaRPr lang="fr-F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07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did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10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67544" y="1268760"/>
            <a:ext cx="60486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June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2011 :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ANTI SECURITY -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Operation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AntiSec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fr-FR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cs typeface="Courier New" pitchFamily="49" charset="0"/>
              </a:rPr>
              <a:t>Alliance with a famous group of hacker : </a:t>
            </a:r>
            <a:r>
              <a:rPr lang="en-US" sz="1400" b="1" dirty="0" err="1" smtClean="0">
                <a:solidFill>
                  <a:schemeClr val="bg1"/>
                </a:solidFill>
                <a:cs typeface="Courier New" pitchFamily="49" charset="0"/>
              </a:rPr>
              <a:t>Lulzec</a:t>
            </a:r>
            <a:r>
              <a:rPr lang="en-US" sz="1400" b="1" dirty="0" smtClean="0">
                <a:solidFill>
                  <a:schemeClr val="bg1"/>
                </a:solidFill>
                <a:cs typeface="Courier New" pitchFamily="49" charset="0"/>
              </a:rPr>
              <a:t>. </a:t>
            </a:r>
          </a:p>
          <a:p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cs typeface="Courier New" pitchFamily="49" charset="0"/>
              </a:rPr>
              <a:t>A spirit alliance</a:t>
            </a:r>
            <a:r>
              <a:rPr lang="en-US" sz="1400" b="1" dirty="0" smtClean="0">
                <a:solidFill>
                  <a:schemeClr val="bg1"/>
                </a:solidFill>
                <a:cs typeface="Courier New" pitchFamily="49" charset="0"/>
              </a:rPr>
              <a:t>. </a:t>
            </a:r>
          </a:p>
          <a:p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Anonymous goal : Freedom, free speaking, no censorship</a:t>
            </a:r>
          </a:p>
          <a:p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Lulzec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: Just do it … for fun ! </a:t>
            </a:r>
          </a:p>
          <a:p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first and unique goal of this operation : </a:t>
            </a:r>
            <a:r>
              <a:rPr lang="en-US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Steal and publish 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government information and demonstrate a simple thing : “Any government or enterprise can’t have or censure the internet”,</a:t>
            </a:r>
          </a:p>
          <a:p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323528" y="3212976"/>
            <a:ext cx="856895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892" y="4680771"/>
            <a:ext cx="2016224" cy="10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80" y="4802924"/>
            <a:ext cx="837049" cy="77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525433"/>
            <a:ext cx="2300456" cy="357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60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did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11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June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2011 – …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today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and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tomorow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: </a:t>
            </a:r>
          </a:p>
          <a:p>
            <a:r>
              <a:rPr lang="fr-FR" sz="2000" dirty="0" err="1" smtClean="0">
                <a:solidFill>
                  <a:schemeClr val="bg1"/>
                </a:solidFill>
              </a:rPr>
              <a:t>Resume</a:t>
            </a:r>
            <a:r>
              <a:rPr lang="fr-FR" sz="2000" dirty="0" smtClean="0">
                <a:solidFill>
                  <a:schemeClr val="bg1"/>
                </a:solidFill>
              </a:rPr>
              <a:t> of all action on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Operation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AntiSec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endParaRPr lang="en-U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200114"/>
            <a:ext cx="2016224" cy="101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552" y="1976646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err="1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June</a:t>
            </a:r>
            <a:r>
              <a:rPr lang="fr-FR" sz="1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: T</a:t>
            </a:r>
            <a:r>
              <a:rPr lang="en-US" sz="1400" dirty="0" smtClean="0">
                <a:solidFill>
                  <a:schemeClr val="bg1"/>
                </a:solidFill>
              </a:rPr>
              <a:t>he group released a collection of documents stolen from the </a:t>
            </a:r>
          </a:p>
          <a:p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Arizona Department of Public Safety</a:t>
            </a:r>
            <a:r>
              <a:rPr lang="en-US" sz="1400" dirty="0" smtClean="0">
                <a:solidFill>
                  <a:schemeClr val="bg1"/>
                </a:solidFill>
              </a:rPr>
              <a:t>, these document included officers forwarding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racist chain </a:t>
            </a:r>
            <a:r>
              <a:rPr lang="en-US" sz="1400" dirty="0" smtClean="0">
                <a:solidFill>
                  <a:schemeClr val="bg1"/>
                </a:solidFill>
              </a:rPr>
              <a:t>emails, a Fraternal Order of Police member who is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also a convicted sex offender.</a:t>
            </a:r>
            <a:endParaRPr lang="fr-FR" sz="1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2924944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July</a:t>
            </a:r>
            <a:r>
              <a:rPr lang="fr-FR" sz="1400" dirty="0" smtClean="0">
                <a:solidFill>
                  <a:schemeClr val="bg1"/>
                </a:solidFill>
              </a:rPr>
              <a:t> : </a:t>
            </a:r>
            <a:r>
              <a:rPr lang="fr-FR" sz="1400" dirty="0" err="1" smtClean="0">
                <a:solidFill>
                  <a:schemeClr val="bg1"/>
                </a:solidFill>
              </a:rPr>
              <a:t>Operation</a:t>
            </a:r>
            <a:r>
              <a:rPr lang="fr-FR" sz="1400" dirty="0" smtClean="0">
                <a:solidFill>
                  <a:schemeClr val="bg1"/>
                </a:solidFill>
              </a:rPr>
              <a:t> : « </a:t>
            </a:r>
            <a:r>
              <a:rPr lang="fr-FR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Turkish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400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Takedown</a:t>
            </a:r>
            <a:r>
              <a:rPr lang="fr-FR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Thursday », </a:t>
            </a:r>
            <a:r>
              <a:rPr lang="fr-FR" sz="1400" dirty="0" err="1" smtClean="0">
                <a:solidFill>
                  <a:schemeClr val="bg1"/>
                </a:solidFill>
              </a:rPr>
              <a:t>who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brought down and replaced the content of</a:t>
            </a:r>
            <a:r>
              <a:rPr lang="en-US" sz="1400" dirty="0" smtClean="0"/>
              <a:t> </a:t>
            </a:r>
            <a:r>
              <a:rPr lang="fr-FR" sz="1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74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official  </a:t>
            </a:r>
            <a:r>
              <a:rPr lang="fr-FR" sz="1400" dirty="0" err="1" smtClean="0">
                <a:solidFill>
                  <a:schemeClr val="bg1"/>
                </a:solidFill>
              </a:rPr>
              <a:t>Turkish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website</a:t>
            </a:r>
            <a:r>
              <a:rPr lang="fr-FR" sz="1400" dirty="0" smtClean="0">
                <a:solidFill>
                  <a:schemeClr val="bg1"/>
                </a:solidFill>
              </a:rPr>
              <a:t>  for </a:t>
            </a:r>
            <a:r>
              <a:rPr lang="en-US" sz="1400" dirty="0" smtClean="0">
                <a:solidFill>
                  <a:schemeClr val="bg1"/>
                </a:solidFill>
              </a:rPr>
              <a:t>denouncing supposed attempts at internet censorship by the Turkish government.</a:t>
            </a:r>
          </a:p>
          <a:p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</a:rPr>
              <a:t>On 21 July</a:t>
            </a:r>
            <a:r>
              <a:rPr lang="en-US" sz="1400" dirty="0" smtClean="0">
                <a:solidFill>
                  <a:schemeClr val="bg1"/>
                </a:solidFill>
              </a:rPr>
              <a:t>, Anonymous released 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two PDFs purportedly taken from servers belonging to </a:t>
            </a:r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NATO</a:t>
            </a:r>
            <a:r>
              <a:rPr lang="en-US" sz="1400" dirty="0" smtClean="0">
                <a:solidFill>
                  <a:schemeClr val="bg1"/>
                </a:solidFill>
              </a:rPr>
              <a:t>. The first two documents released relate to outsourcing communication and information services (CIS) in Kosovo and the funding request for the project.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39552" y="4293096"/>
            <a:ext cx="7920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August </a:t>
            </a:r>
            <a:r>
              <a:rPr lang="fr-FR" sz="1400" dirty="0" smtClean="0">
                <a:solidFill>
                  <a:schemeClr val="bg1"/>
                </a:solidFill>
              </a:rPr>
              <a:t>: </a:t>
            </a:r>
            <a:r>
              <a:rPr lang="en-US" sz="1400" dirty="0" smtClean="0">
                <a:solidFill>
                  <a:schemeClr val="bg1"/>
                </a:solidFill>
              </a:rPr>
              <a:t>On 16, Anonymous gained access to the email account of Richard Garcia, former Assistant director in Charge of the </a:t>
            </a:r>
            <a:r>
              <a:rPr lang="en-US" sz="1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FBI field office in Los Angeles </a:t>
            </a:r>
            <a:r>
              <a:rPr lang="en-US" sz="1400" dirty="0" smtClean="0">
                <a:solidFill>
                  <a:schemeClr val="bg1"/>
                </a:solidFill>
              </a:rPr>
              <a:t>and </a:t>
            </a:r>
            <a:r>
              <a:rPr lang="en-US" sz="1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Senior Vice President of Vanguard Defense Industries</a:t>
            </a:r>
            <a:r>
              <a:rPr lang="en-US" sz="1400" dirty="0" smtClean="0">
                <a:solidFill>
                  <a:schemeClr val="bg1"/>
                </a:solidFill>
              </a:rPr>
              <a:t>, The group released 1 gigabyte of information three days later, all of it taken from Garcia's personal email account.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36900" y="5282044"/>
            <a:ext cx="7669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More </a:t>
            </a:r>
            <a:r>
              <a:rPr lang="fr-FR" sz="1400" dirty="0" err="1" smtClean="0">
                <a:solidFill>
                  <a:schemeClr val="bg1"/>
                </a:solidFill>
              </a:rPr>
              <a:t>than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b="1" dirty="0" smtClean="0">
                <a:solidFill>
                  <a:schemeClr val="bg1"/>
                </a:solidFill>
              </a:rPr>
              <a:t>50 actions on 6 </a:t>
            </a:r>
            <a:r>
              <a:rPr lang="fr-FR" sz="1400" b="1" dirty="0" err="1" smtClean="0">
                <a:solidFill>
                  <a:schemeClr val="bg1"/>
                </a:solidFill>
              </a:rPr>
              <a:t>month</a:t>
            </a:r>
            <a:r>
              <a:rPr lang="fr-FR" sz="1400" b="1" dirty="0" smtClean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: </a:t>
            </a:r>
          </a:p>
          <a:p>
            <a:pPr algn="r"/>
            <a:r>
              <a:rPr lang="fr-FR" sz="1400" dirty="0" smtClean="0">
                <a:solidFill>
                  <a:schemeClr val="bg1"/>
                </a:solidFill>
              </a:rPr>
              <a:t>For the complet </a:t>
            </a:r>
            <a:r>
              <a:rPr lang="fr-FR" sz="1400" dirty="0" err="1" smtClean="0">
                <a:solidFill>
                  <a:schemeClr val="bg1"/>
                </a:solidFill>
              </a:rPr>
              <a:t>list</a:t>
            </a:r>
            <a:r>
              <a:rPr lang="fr-FR" sz="1400" dirty="0" smtClean="0">
                <a:solidFill>
                  <a:schemeClr val="bg1"/>
                </a:solidFill>
              </a:rPr>
              <a:t> : go to</a:t>
            </a:r>
            <a:r>
              <a:rPr lang="fr-FR" sz="1400" dirty="0" smtClean="0">
                <a:solidFill>
                  <a:schemeClr val="accent2"/>
                </a:solidFill>
              </a:rPr>
              <a:t> </a:t>
            </a:r>
            <a:r>
              <a:rPr lang="fr-FR" sz="1400" dirty="0" smtClean="0">
                <a:solidFill>
                  <a:schemeClr val="accent2"/>
                </a:solidFill>
                <a:hlinkClick r:id="rId7"/>
              </a:rPr>
              <a:t>http://en.wikipedia.org/wiki/Operation_AntiSec</a:t>
            </a:r>
            <a:r>
              <a:rPr lang="fr-FR" sz="1400" dirty="0" smtClean="0">
                <a:solidFill>
                  <a:schemeClr val="accent2"/>
                </a:solidFill>
              </a:rPr>
              <a:t> </a:t>
            </a:r>
            <a:endParaRPr lang="fr-FR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8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5" grpId="0"/>
      <p:bldP spid="1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did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12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September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2011 –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December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2011 : </a:t>
            </a:r>
          </a:p>
          <a:p>
            <a:r>
              <a:rPr lang="fr-FR" sz="2000" dirty="0" err="1" smtClean="0">
                <a:solidFill>
                  <a:schemeClr val="bg1"/>
                </a:solidFill>
              </a:rPr>
              <a:t>Occupy</a:t>
            </a:r>
            <a:r>
              <a:rPr lang="fr-FR" sz="2000" dirty="0" smtClean="0">
                <a:solidFill>
                  <a:schemeClr val="bg1"/>
                </a:solidFill>
              </a:rPr>
              <a:t> Wall Street</a:t>
            </a:r>
            <a:endParaRPr lang="en-US" sz="14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8319"/>
            <a:ext cx="2438400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467544" y="2060848"/>
            <a:ext cx="5616624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It’s a protest movement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b</a:t>
            </a:r>
            <a:r>
              <a:rPr lang="en-US" sz="1400" dirty="0" smtClean="0">
                <a:solidFill>
                  <a:schemeClr val="bg1"/>
                </a:solidFill>
              </a:rPr>
              <a:t>egan September 17, 2011 in </a:t>
            </a:r>
            <a:r>
              <a:rPr lang="en-US" sz="1400" dirty="0" err="1" smtClean="0">
                <a:solidFill>
                  <a:schemeClr val="bg1"/>
                </a:solidFill>
              </a:rPr>
              <a:t>Zuccotti</a:t>
            </a:r>
            <a:r>
              <a:rPr lang="en-US" sz="1400" dirty="0" smtClean="0">
                <a:solidFill>
                  <a:schemeClr val="bg1"/>
                </a:solidFill>
              </a:rPr>
              <a:t> Park, located in New York City's Wall Street financial district.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The protests are against social and economic inequality, high unemployment, greed, as well as corruption, and the undue influence of corporations—particularly from the financial services sector—on government.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chemeClr val="bg1"/>
                </a:solidFill>
              </a:rPr>
              <a:t>The protesters' slogan </a:t>
            </a:r>
            <a:r>
              <a:rPr lang="en-US" sz="1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“We are the 99%” </a:t>
            </a:r>
            <a:r>
              <a:rPr lang="en-US" sz="1400" dirty="0" smtClean="0">
                <a:solidFill>
                  <a:schemeClr val="bg1"/>
                </a:solidFill>
              </a:rPr>
              <a:t>refers to the growing income and wealth inequality in the U.S. between the wealthiest 1% and the rest of the population.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39552" y="4869160"/>
            <a:ext cx="819904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Member of Anonymous group have given vocal support to the 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Occupy Wall Street movement, with vast numbers of members attending local protests and several blogs run by members covering the movement extensively</a:t>
            </a:r>
            <a:endParaRPr lang="fr-FR" sz="1400" dirty="0" smtClean="0">
              <a:solidFill>
                <a:schemeClr val="bg1"/>
              </a:solidFill>
            </a:endParaRPr>
          </a:p>
          <a:p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0072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do now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13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They continue their actions by regularly posting messages on various means of expression available on the Internet : </a:t>
            </a:r>
            <a:endParaRPr lang="en-US" sz="1000" b="1" dirty="0" smtClean="0">
              <a:solidFill>
                <a:schemeClr val="bg1"/>
              </a:solidFill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915091"/>
            <a:ext cx="4122589" cy="117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66293"/>
            <a:ext cx="2559744" cy="1073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360" y="3987569"/>
            <a:ext cx="1728192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285" y="3839913"/>
            <a:ext cx="3081970" cy="115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èche droite 6"/>
          <p:cNvSpPr/>
          <p:nvPr/>
        </p:nvSpPr>
        <p:spPr>
          <a:xfrm>
            <a:off x="3563888" y="2276872"/>
            <a:ext cx="648072" cy="360040"/>
          </a:xfrm>
          <a:prstGeom prst="rightArrow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685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will do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25153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14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WHO KNOWS 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And to sum up that : A trailer about a new documentary : “We are legion” </a:t>
            </a:r>
            <a:endParaRPr lang="en-US" sz="1000" b="1" dirty="0" smtClean="0">
              <a:solidFill>
                <a:schemeClr val="bg1"/>
              </a:solidFill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78" y="2348880"/>
            <a:ext cx="5226878" cy="2882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28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Conclusion,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can we think of the group?</a:t>
            </a:r>
            <a:endParaRPr lang="fr-F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25153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15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2"/>
          <p:cNvSpPr txBox="1"/>
          <p:nvPr/>
        </p:nvSpPr>
        <p:spPr>
          <a:xfrm>
            <a:off x="719572" y="1767006"/>
            <a:ext cx="77048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>
                <a:solidFill>
                  <a:schemeClr val="bg1"/>
                </a:solidFill>
              </a:rPr>
              <a:t>A </a:t>
            </a:r>
            <a:r>
              <a:rPr lang="fr-FR" sz="1400" dirty="0">
                <a:solidFill>
                  <a:schemeClr val="bg1"/>
                </a:solidFill>
              </a:rPr>
              <a:t>group </a:t>
            </a:r>
            <a:r>
              <a:rPr lang="fr-FR" sz="1400" dirty="0" err="1">
                <a:solidFill>
                  <a:schemeClr val="bg1"/>
                </a:solidFill>
              </a:rPr>
              <a:t>which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born</a:t>
            </a:r>
            <a:r>
              <a:rPr lang="fr-FR" sz="1400" dirty="0">
                <a:solidFill>
                  <a:schemeClr val="bg1"/>
                </a:solidFill>
              </a:rPr>
              <a:t> in </a:t>
            </a:r>
            <a:r>
              <a:rPr lang="fr-FR" sz="1400" dirty="0" smtClean="0">
                <a:solidFill>
                  <a:schemeClr val="bg1"/>
                </a:solidFill>
              </a:rPr>
              <a:t>2008.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We </a:t>
            </a:r>
            <a:r>
              <a:rPr lang="en-US" sz="1400" dirty="0">
                <a:solidFill>
                  <a:schemeClr val="bg1"/>
                </a:solidFill>
              </a:rPr>
              <a:t>don't actually know how many people it concern</a:t>
            </a:r>
            <a:r>
              <a:rPr lang="fr-FR" sz="1400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sz="1400" dirty="0" smtClean="0">
                <a:solidFill>
                  <a:schemeClr val="bg1"/>
                </a:solidFill>
              </a:rPr>
              <a:t>The </a:t>
            </a:r>
            <a:r>
              <a:rPr lang="fr-FR" sz="1400" dirty="0" err="1">
                <a:solidFill>
                  <a:schemeClr val="bg1"/>
                </a:solidFill>
              </a:rPr>
              <a:t>anonymous</a:t>
            </a:r>
            <a:r>
              <a:rPr lang="fr-FR" sz="1400" dirty="0">
                <a:solidFill>
                  <a:schemeClr val="bg1"/>
                </a:solidFill>
              </a:rPr>
              <a:t>  </a:t>
            </a:r>
            <a:r>
              <a:rPr lang="fr-FR" sz="1400" dirty="0" err="1">
                <a:solidFill>
                  <a:schemeClr val="bg1"/>
                </a:solidFill>
              </a:rPr>
              <a:t>is</a:t>
            </a:r>
            <a:r>
              <a:rPr lang="fr-FR" sz="1400" dirty="0">
                <a:solidFill>
                  <a:schemeClr val="bg1"/>
                </a:solidFill>
              </a:rPr>
              <a:t> an </a:t>
            </a:r>
            <a:r>
              <a:rPr lang="fr-FR" sz="1400" dirty="0" err="1">
                <a:solidFill>
                  <a:schemeClr val="bg1"/>
                </a:solidFill>
              </a:rPr>
              <a:t>anachist</a:t>
            </a:r>
            <a:r>
              <a:rPr lang="fr-FR" sz="1400" dirty="0">
                <a:solidFill>
                  <a:schemeClr val="bg1"/>
                </a:solidFill>
              </a:rPr>
              <a:t> group </a:t>
            </a:r>
            <a:r>
              <a:rPr lang="fr-FR" sz="1400" dirty="0" err="1">
                <a:solidFill>
                  <a:schemeClr val="bg1"/>
                </a:solidFill>
              </a:rPr>
              <a:t>without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err="1">
                <a:solidFill>
                  <a:schemeClr val="bg1"/>
                </a:solidFill>
              </a:rPr>
              <a:t>known</a:t>
            </a:r>
            <a:r>
              <a:rPr lang="fr-FR" sz="1400" dirty="0">
                <a:solidFill>
                  <a:schemeClr val="bg1"/>
                </a:solidFill>
              </a:rPr>
              <a:t> </a:t>
            </a:r>
            <a:r>
              <a:rPr lang="fr-FR" sz="1400" dirty="0" smtClean="0">
                <a:solidFill>
                  <a:schemeClr val="bg1"/>
                </a:solidFill>
              </a:rPr>
              <a:t>leader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Their </a:t>
            </a:r>
            <a:r>
              <a:rPr lang="en-US" sz="1400" dirty="0">
                <a:solidFill>
                  <a:schemeClr val="bg1"/>
                </a:solidFill>
              </a:rPr>
              <a:t>activities range from computer hacking to </a:t>
            </a:r>
            <a:r>
              <a:rPr lang="en-US" sz="1400" dirty="0" smtClean="0">
                <a:solidFill>
                  <a:schemeClr val="bg1"/>
                </a:solidFill>
              </a:rPr>
              <a:t>manifestations in the street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It’s </a:t>
            </a:r>
            <a:r>
              <a:rPr lang="en-US" sz="1400" dirty="0">
                <a:solidFill>
                  <a:schemeClr val="bg1"/>
                </a:solidFill>
              </a:rPr>
              <a:t>a phenomenon which has interested the media since the 2008 </a:t>
            </a:r>
            <a:r>
              <a:rPr lang="en-US" sz="1400" dirty="0" smtClean="0">
                <a:solidFill>
                  <a:schemeClr val="bg1"/>
                </a:solidFill>
              </a:rPr>
              <a:t>crisis</a:t>
            </a:r>
          </a:p>
          <a:p>
            <a:pPr marL="285750" indent="-285750">
              <a:buFont typeface="Wingdings" pitchFamily="2" charset="2"/>
              <a:buChar char="ü"/>
            </a:pPr>
            <a:endParaRPr lang="en-US" sz="1400" dirty="0" smtClean="0">
              <a:solidFill>
                <a:schemeClr val="bg1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7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Conclusion, 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can we think of the group?</a:t>
            </a:r>
            <a:endParaRPr lang="fr-FR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25153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16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67544" y="30543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1"/>
                </a:solidFill>
              </a:rPr>
              <a:t>Thank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you</a:t>
            </a:r>
            <a:r>
              <a:rPr lang="fr-FR" dirty="0" smtClean="0">
                <a:solidFill>
                  <a:schemeClr val="bg1"/>
                </a:solidFill>
              </a:rPr>
              <a:t> for </a:t>
            </a:r>
            <a:r>
              <a:rPr lang="fr-FR" dirty="0" err="1" smtClean="0">
                <a:solidFill>
                  <a:schemeClr val="bg1"/>
                </a:solidFill>
              </a:rPr>
              <a:t>listening</a:t>
            </a:r>
            <a:r>
              <a:rPr lang="fr-FR" dirty="0" smtClean="0">
                <a:solidFill>
                  <a:schemeClr val="bg1"/>
                </a:solidFill>
              </a:rPr>
              <a:t> to 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6444208" y="291586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And have </a:t>
            </a:r>
            <a:r>
              <a:rPr lang="fr-FR" dirty="0" err="1" smtClean="0">
                <a:solidFill>
                  <a:schemeClr val="bg1"/>
                </a:solidFill>
              </a:rPr>
              <a:t>you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got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any</a:t>
            </a:r>
            <a:r>
              <a:rPr lang="fr-FR" dirty="0" smtClean="0">
                <a:solidFill>
                  <a:schemeClr val="bg1"/>
                </a:solidFill>
              </a:rPr>
              <a:t> question ? 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4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Plan of the presentation</a:t>
            </a:r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39552" y="1205051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Who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are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they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?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2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191683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Ideas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defended</a:t>
            </a:r>
            <a:r>
              <a:rPr lang="fr-FR" dirty="0" smtClean="0">
                <a:solidFill>
                  <a:schemeClr val="bg1"/>
                </a:solidFill>
              </a:rPr>
              <a:t> by </a:t>
            </a:r>
            <a:r>
              <a:rPr lang="fr-FR" dirty="0" err="1" smtClean="0">
                <a:solidFill>
                  <a:schemeClr val="bg1"/>
                </a:solidFill>
              </a:rPr>
              <a:t>Anonymous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39552" y="155679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Presentation</a:t>
            </a:r>
            <a:r>
              <a:rPr lang="fr-FR" dirty="0" smtClean="0">
                <a:solidFill>
                  <a:schemeClr val="bg1"/>
                </a:solidFill>
              </a:rPr>
              <a:t> of the group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539552" y="2286164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« </a:t>
            </a:r>
            <a:r>
              <a:rPr lang="fr-FR" dirty="0" err="1" smtClean="0">
                <a:solidFill>
                  <a:schemeClr val="bg1"/>
                </a:solidFill>
              </a:rPr>
              <a:t>Symbols</a:t>
            </a:r>
            <a:r>
              <a:rPr lang="fr-FR" dirty="0" smtClean="0">
                <a:solidFill>
                  <a:schemeClr val="bg1"/>
                </a:solidFill>
              </a:rPr>
              <a:t> » of </a:t>
            </a:r>
            <a:r>
              <a:rPr lang="fr-FR" dirty="0" err="1" smtClean="0">
                <a:solidFill>
                  <a:schemeClr val="bg1"/>
                </a:solidFill>
              </a:rPr>
              <a:t>Anonymous</a:t>
            </a:r>
            <a:r>
              <a:rPr lang="fr-FR" dirty="0" smtClean="0">
                <a:solidFill>
                  <a:schemeClr val="bg1"/>
                </a:solidFill>
              </a:rPr>
              <a:t> group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539552" y="3205425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</a:t>
            </a: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they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did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,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they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do,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they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will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do 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539552" y="3673715"/>
            <a:ext cx="58326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List of </a:t>
            </a:r>
            <a:r>
              <a:rPr lang="fr-FR" dirty="0" err="1" smtClean="0">
                <a:solidFill>
                  <a:schemeClr val="bg1"/>
                </a:solidFill>
              </a:rPr>
              <a:t>operations</a:t>
            </a:r>
            <a:r>
              <a:rPr lang="fr-FR" dirty="0" smtClean="0">
                <a:solidFill>
                  <a:schemeClr val="bg1"/>
                </a:solidFill>
              </a:rPr>
              <a:t> and explications</a:t>
            </a:r>
          </a:p>
          <a:p>
            <a:r>
              <a:rPr lang="fr-FR" sz="1600" dirty="0" smtClean="0">
                <a:solidFill>
                  <a:schemeClr val="bg1"/>
                </a:solidFill>
              </a:rPr>
              <a:t>In the </a:t>
            </a:r>
            <a:r>
              <a:rPr lang="fr-FR" sz="1600" dirty="0" err="1" smtClean="0">
                <a:solidFill>
                  <a:schemeClr val="bg1"/>
                </a:solidFill>
              </a:rPr>
              <a:t>past</a:t>
            </a:r>
            <a:r>
              <a:rPr lang="fr-FR" sz="1600" dirty="0" smtClean="0">
                <a:solidFill>
                  <a:schemeClr val="bg1"/>
                </a:solidFill>
              </a:rPr>
              <a:t>, </a:t>
            </a:r>
            <a:r>
              <a:rPr lang="fr-FR" sz="1600" dirty="0" err="1" smtClean="0">
                <a:solidFill>
                  <a:schemeClr val="bg1"/>
                </a:solidFill>
              </a:rPr>
              <a:t>present</a:t>
            </a:r>
            <a:r>
              <a:rPr lang="fr-FR" sz="1600" dirty="0" smtClean="0">
                <a:solidFill>
                  <a:schemeClr val="bg1"/>
                </a:solidFill>
              </a:rPr>
              <a:t> and in the future 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39552" y="500388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Conclusion, </a:t>
            </a:r>
            <a:r>
              <a:rPr lang="en-US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can we think of the group?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08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9" grpId="0"/>
      <p:bldP spid="13" grpId="0"/>
      <p:bldP spid="14" grpId="0"/>
      <p:bldP spid="15" grpId="0"/>
      <p:bldP spid="19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4000" dirty="0" smtClean="0"/>
          </a:p>
          <a:p>
            <a:pPr algn="ctr"/>
            <a:endParaRPr lang="fr-FR" sz="4000" dirty="0"/>
          </a:p>
          <a:p>
            <a:pPr algn="ctr"/>
            <a:endParaRPr lang="fr-FR" sz="4000" dirty="0" smtClean="0"/>
          </a:p>
          <a:p>
            <a:pPr algn="ctr"/>
            <a:endParaRPr lang="fr-FR" sz="4000" dirty="0"/>
          </a:p>
          <a:p>
            <a:pPr algn="ctr"/>
            <a:endParaRPr lang="fr-FR" sz="4000" dirty="0" smtClean="0"/>
          </a:p>
          <a:p>
            <a:pPr algn="ctr"/>
            <a:endParaRPr lang="fr-FR" sz="4000" dirty="0" smtClean="0"/>
          </a:p>
          <a:p>
            <a:pPr algn="ctr"/>
            <a:r>
              <a:rPr lang="fr-FR" sz="40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Courier New" pitchFamily="49" charset="0"/>
                <a:cs typeface="Courier New" pitchFamily="49" charset="0"/>
              </a:rPr>
              <a:t>WHO ARE THEY ?</a:t>
            </a:r>
            <a:endParaRPr lang="fr-FR" sz="4000" b="1" dirty="0">
              <a:solidFill>
                <a:schemeClr val="accent3">
                  <a:lumMod val="40000"/>
                  <a:lumOff val="6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3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278"/>
          <a:stretch/>
        </p:blipFill>
        <p:spPr bwMode="auto">
          <a:xfrm>
            <a:off x="2209567" y="1420870"/>
            <a:ext cx="4824000" cy="318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498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Who are they ? -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Presentation of the group</a:t>
            </a:r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endParaRPr lang="fr-FR" b="1" dirty="0">
              <a:solidFill>
                <a:schemeClr val="accent3">
                  <a:lumMod val="60000"/>
                  <a:lumOff val="4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4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bg1"/>
                </a:solidFill>
              </a:rPr>
              <a:t>Some</a:t>
            </a:r>
            <a:r>
              <a:rPr lang="fr-FR" b="1" dirty="0" smtClean="0">
                <a:solidFill>
                  <a:schemeClr val="bg1"/>
                </a:solidFill>
              </a:rPr>
              <a:t> people on the internet : 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611560" y="162880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Hackers, computer </a:t>
            </a:r>
            <a:r>
              <a:rPr lang="fr-FR" dirty="0" err="1" smtClean="0">
                <a:solidFill>
                  <a:schemeClr val="bg1"/>
                </a:solidFill>
              </a:rPr>
              <a:t>scientists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students</a:t>
            </a:r>
            <a:r>
              <a:rPr lang="fr-FR" dirty="0" smtClean="0">
                <a:solidFill>
                  <a:schemeClr val="bg1"/>
                </a:solidFill>
              </a:rPr>
              <a:t>, </a:t>
            </a:r>
            <a:r>
              <a:rPr lang="fr-FR" dirty="0" err="1" smtClean="0">
                <a:solidFill>
                  <a:schemeClr val="bg1"/>
                </a:solidFill>
              </a:rPr>
              <a:t>ordinary</a:t>
            </a:r>
            <a:r>
              <a:rPr lang="fr-FR" dirty="0" smtClean="0">
                <a:solidFill>
                  <a:schemeClr val="bg1"/>
                </a:solidFill>
              </a:rPr>
              <a:t> people </a:t>
            </a:r>
            <a:r>
              <a:rPr lang="fr-FR" dirty="0" err="1" smtClean="0">
                <a:solidFill>
                  <a:schemeClr val="bg1"/>
                </a:solidFill>
              </a:rPr>
              <a:t>from</a:t>
            </a:r>
            <a:r>
              <a:rPr lang="fr-FR" dirty="0" smtClean="0">
                <a:solidFill>
                  <a:schemeClr val="bg1"/>
                </a:solidFill>
              </a:rPr>
              <a:t> 4Chan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611560" y="206084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Anonymous does not have a leader or controlling group, but operates as a loose collective which share similar ideals and aims.</a:t>
            </a:r>
            <a:endParaRPr lang="fr-FR" dirty="0" smtClean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39552" y="28529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Nobody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knows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How </a:t>
            </a:r>
            <a:r>
              <a:rPr lang="fr-FR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much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members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exist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! 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11560" y="3356992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  <a:cs typeface="Courier New" pitchFamily="49" charset="0"/>
              </a:rPr>
              <a:t>They</a:t>
            </a:r>
            <a:r>
              <a:rPr lang="fr-FR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Courier New" pitchFamily="49" charset="0"/>
              </a:rPr>
              <a:t>define</a:t>
            </a:r>
            <a:r>
              <a:rPr lang="fr-FR" dirty="0" smtClean="0">
                <a:solidFill>
                  <a:schemeClr val="bg1"/>
                </a:solidFill>
                <a:cs typeface="Courier New" pitchFamily="49" charset="0"/>
              </a:rPr>
              <a:t> </a:t>
            </a:r>
            <a:r>
              <a:rPr lang="fr-FR" dirty="0" err="1" smtClean="0">
                <a:solidFill>
                  <a:schemeClr val="bg1"/>
                </a:solidFill>
                <a:cs typeface="Courier New" pitchFamily="49" charset="0"/>
              </a:rPr>
              <a:t>themself</a:t>
            </a:r>
            <a:r>
              <a:rPr lang="fr-FR" dirty="0" smtClean="0">
                <a:solidFill>
                  <a:schemeClr val="bg1"/>
                </a:solidFill>
                <a:cs typeface="Courier New" pitchFamily="49" charset="0"/>
              </a:rPr>
              <a:t> as the new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superconsciousness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of the Internet.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1979712" y="4255928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chemeClr val="bg1"/>
                </a:solidFill>
              </a:rPr>
              <a:t>“Anonymous is a group, in the sense that a flock of birds is a group. How do you know they're a group? Because they're traveling in the same direction. At any given moment, more birds could join, leave, peel off in another direction entirely.”</a:t>
            </a:r>
          </a:p>
          <a:p>
            <a:pPr algn="r"/>
            <a:r>
              <a:rPr lang="fr-FR" b="1" dirty="0" err="1" smtClean="0">
                <a:solidFill>
                  <a:schemeClr val="bg1"/>
                </a:solidFill>
              </a:rPr>
              <a:t>Anonymous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member</a:t>
            </a:r>
            <a:endParaRPr lang="fr-FR" b="1" dirty="0" smtClean="0">
              <a:solidFill>
                <a:schemeClr val="bg1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88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0" grpId="0"/>
      <p:bldP spid="11" grpId="0"/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Who are they ? - </a:t>
            </a:r>
            <a:r>
              <a:rPr lang="fr-FR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Ideas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defended</a:t>
            </a:r>
            <a:r>
              <a:rPr lang="fr-FR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by </a:t>
            </a:r>
            <a:r>
              <a:rPr lang="fr-FR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Anonymous</a:t>
            </a:r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5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Defends</a:t>
            </a:r>
            <a:r>
              <a:rPr lang="fr-FR" b="1" dirty="0" smtClean="0">
                <a:solidFill>
                  <a:schemeClr val="bg1"/>
                </a:solidFill>
              </a:rPr>
              <a:t> all « </a:t>
            </a:r>
            <a:r>
              <a:rPr lang="fr-FR" b="1" dirty="0" err="1" smtClean="0">
                <a:solidFill>
                  <a:schemeClr val="bg1"/>
                </a:solidFill>
              </a:rPr>
              <a:t>Freedom</a:t>
            </a:r>
            <a:r>
              <a:rPr lang="fr-FR" b="1" dirty="0" smtClean="0">
                <a:solidFill>
                  <a:schemeClr val="bg1"/>
                </a:solidFill>
              </a:rPr>
              <a:t> » on the Internet</a:t>
            </a:r>
            <a:endParaRPr lang="fr-FR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Against censors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Against enemies of the piracy on Internet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Against dictator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“Freedom online and of course in life”</a:t>
            </a:r>
          </a:p>
          <a:p>
            <a:endParaRPr lang="fr-FR" dirty="0" smtClean="0">
              <a:solidFill>
                <a:schemeClr val="bg1"/>
              </a:solidFill>
            </a:endParaRPr>
          </a:p>
          <a:p>
            <a:endParaRPr lang="fr-F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28" y="1268760"/>
            <a:ext cx="1895764" cy="1624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458" y="3091351"/>
            <a:ext cx="2032104" cy="1395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39552" y="2892892"/>
            <a:ext cx="540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>
              <a:solidFill>
                <a:schemeClr val="bg1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Expose the dangers of cults</a:t>
            </a:r>
            <a:endParaRPr lang="fr-FR" sz="1600" b="1" dirty="0" smtClean="0">
              <a:solidFill>
                <a:schemeClr val="bg1"/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dirty="0" smtClean="0">
                <a:solidFill>
                  <a:schemeClr val="bg1"/>
                </a:solidFill>
              </a:rPr>
              <a:t>Church of </a:t>
            </a:r>
            <a:r>
              <a:rPr lang="fr-FR" dirty="0" err="1" smtClean="0">
                <a:solidFill>
                  <a:schemeClr val="bg1"/>
                </a:solidFill>
              </a:rPr>
              <a:t>Scientology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fr-FR" dirty="0" err="1" smtClean="0">
                <a:solidFill>
                  <a:schemeClr val="bg1"/>
                </a:solidFill>
              </a:rPr>
              <a:t>Westboro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chemeClr val="bg1"/>
                </a:solidFill>
              </a:rPr>
              <a:t>Baptist</a:t>
            </a:r>
            <a:r>
              <a:rPr lang="fr-FR" dirty="0" smtClean="0">
                <a:solidFill>
                  <a:schemeClr val="bg1"/>
                </a:solidFill>
              </a:rPr>
              <a:t> Church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fr-F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/>
            <a:endParaRPr lang="fr-FR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39552" y="4487867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Try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to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demonstrate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any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governement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can’t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gouvern</a:t>
            </a:r>
            <a:r>
              <a:rPr lang="fr-FR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The internet </a:t>
            </a:r>
          </a:p>
          <a:p>
            <a:pPr marL="285750" indent="-285750" algn="just">
              <a:buFont typeface="Wingdings" pitchFamily="2" charset="2"/>
              <a:buChar char="§"/>
            </a:pPr>
            <a:r>
              <a:rPr lang="fr-FR" b="1" dirty="0" smtClean="0">
                <a:solidFill>
                  <a:schemeClr val="bg1"/>
                </a:solidFill>
              </a:rPr>
              <a:t>#</a:t>
            </a:r>
            <a:r>
              <a:rPr lang="fr-FR" b="1" dirty="0" err="1" smtClean="0">
                <a:solidFill>
                  <a:schemeClr val="bg1"/>
                </a:solidFill>
              </a:rPr>
              <a:t>AntiSec</a:t>
            </a:r>
            <a:r>
              <a:rPr lang="fr-FR" b="1" dirty="0" smtClean="0">
                <a:solidFill>
                  <a:schemeClr val="bg1"/>
                </a:solidFill>
              </a:rPr>
              <a:t>  - #SOPA - #</a:t>
            </a:r>
            <a:r>
              <a:rPr lang="fr-FR" b="1" dirty="0" err="1" smtClean="0">
                <a:solidFill>
                  <a:schemeClr val="bg1"/>
                </a:solidFill>
              </a:rPr>
              <a:t>Hadopi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>
                <a:solidFill>
                  <a:schemeClr val="bg1"/>
                </a:solidFill>
              </a:rPr>
              <a:t> </a:t>
            </a:r>
            <a:r>
              <a:rPr lang="fr-FR" b="1" dirty="0" smtClean="0">
                <a:solidFill>
                  <a:schemeClr val="bg1"/>
                </a:solidFill>
              </a:rPr>
              <a:t>- #</a:t>
            </a:r>
            <a:r>
              <a:rPr lang="fr-FR" b="1" dirty="0" err="1" smtClean="0">
                <a:solidFill>
                  <a:schemeClr val="bg1"/>
                </a:solidFill>
              </a:rPr>
              <a:t>OpMegaupload</a:t>
            </a:r>
            <a:endParaRPr lang="fr-FR" b="1" dirty="0" smtClean="0">
              <a:solidFill>
                <a:schemeClr val="bg1"/>
              </a:solidFill>
            </a:endParaRPr>
          </a:p>
          <a:p>
            <a:endParaRPr lang="fr-FR" dirty="0"/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19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Who are they ? -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« Symbols » of Anonymous group</a:t>
            </a: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6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fr-FR" sz="1600" b="1" dirty="0" smtClean="0">
                <a:solidFill>
                  <a:schemeClr val="bg1"/>
                </a:solidFill>
              </a:rPr>
              <a:t>V for </a:t>
            </a:r>
            <a:r>
              <a:rPr lang="fr-FR" b="1" dirty="0" err="1" smtClean="0">
                <a:solidFill>
                  <a:schemeClr val="bg1"/>
                </a:solidFill>
              </a:rPr>
              <a:t>Vendetta’s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r>
              <a:rPr lang="fr-FR" b="1" dirty="0" err="1" smtClean="0">
                <a:solidFill>
                  <a:schemeClr val="bg1"/>
                </a:solidFill>
              </a:rPr>
              <a:t>Mask</a:t>
            </a:r>
            <a:r>
              <a:rPr lang="fr-FR" b="1" dirty="0" smtClean="0">
                <a:solidFill>
                  <a:schemeClr val="bg1"/>
                </a:solidFill>
              </a:rPr>
              <a:t> </a:t>
            </a:r>
            <a:endParaRPr lang="fr-FR" sz="1600" b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Express the revenge against censorship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fr-FR" b="1" dirty="0" smtClean="0">
                <a:solidFill>
                  <a:schemeClr val="bg1"/>
                </a:solidFill>
              </a:rPr>
              <a:t>Black </a:t>
            </a:r>
            <a:r>
              <a:rPr lang="fr-FR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suit</a:t>
            </a:r>
            <a:r>
              <a:rPr lang="fr-FR" b="1" dirty="0" smtClean="0">
                <a:solidFill>
                  <a:schemeClr val="bg1"/>
                </a:solidFill>
              </a:rPr>
              <a:t> and black </a:t>
            </a:r>
            <a:r>
              <a:rPr lang="fr-FR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tie</a:t>
            </a:r>
            <a:endParaRPr lang="fr-FR" sz="1600" b="1" dirty="0" smtClean="0">
              <a:solidFill>
                <a:schemeClr val="accent3">
                  <a:lumMod val="40000"/>
                  <a:lumOff val="6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Express the “</a:t>
            </a:r>
            <a:r>
              <a:rPr lang="en-US" b="1" dirty="0" smtClean="0">
                <a:solidFill>
                  <a:schemeClr val="bg1"/>
                </a:solidFill>
              </a:rPr>
              <a:t>Anonymous</a:t>
            </a:r>
            <a:r>
              <a:rPr lang="en-US" dirty="0" smtClean="0">
                <a:solidFill>
                  <a:schemeClr val="bg1"/>
                </a:solidFill>
              </a:rPr>
              <a:t>” term : “</a:t>
            </a:r>
            <a:r>
              <a:rPr lang="en-US" i="1" dirty="0" smtClean="0">
                <a:solidFill>
                  <a:schemeClr val="bg1"/>
                </a:solidFill>
              </a:rPr>
              <a:t>We are everybody</a:t>
            </a:r>
            <a:r>
              <a:rPr lang="en-US" dirty="0" smtClean="0">
                <a:solidFill>
                  <a:schemeClr val="bg1"/>
                </a:solidFill>
              </a:rPr>
              <a:t>”</a:t>
            </a:r>
          </a:p>
          <a:p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268760"/>
            <a:ext cx="2016224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575556" y="2663280"/>
            <a:ext cx="80648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Their</a:t>
            </a: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slogan</a:t>
            </a:r>
            <a:endParaRPr lang="fr-FR" sz="1600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“We are anonymous, We are legion. We do not forgive. We do not forget, expect us”</a:t>
            </a:r>
            <a:endParaRPr lang="fr-FR" dirty="0" smtClean="0">
              <a:solidFill>
                <a:schemeClr val="bg1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615479" y="3933056"/>
            <a:ext cx="80648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Their</a:t>
            </a: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logo</a:t>
            </a:r>
          </a:p>
          <a:p>
            <a:pPr algn="just">
              <a:buFont typeface="Wingdings" pitchFamily="2" charset="2"/>
              <a:buChar char="Ø"/>
            </a:pPr>
            <a:endParaRPr lang="fr-FR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1600" b="1" dirty="0">
                <a:solidFill>
                  <a:schemeClr val="bg1"/>
                </a:solidFill>
                <a:latin typeface="Verdana" pitchFamily="34" charset="0"/>
              </a:rPr>
              <a:t> 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Their</a:t>
            </a: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robotic</a:t>
            </a: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voice</a:t>
            </a: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on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their</a:t>
            </a:r>
            <a:r>
              <a:rPr lang="fr-FR" sz="1600" b="1" dirty="0" smtClean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Verdana" pitchFamily="34" charset="0"/>
              </a:rPr>
              <a:t>video</a:t>
            </a:r>
            <a:endParaRPr lang="fr-FR" sz="1600" b="1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728" y="4149078"/>
            <a:ext cx="2497460" cy="141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85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2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4000" dirty="0" smtClean="0"/>
          </a:p>
          <a:p>
            <a:pPr algn="ctr"/>
            <a:endParaRPr lang="fr-FR" sz="4000" dirty="0"/>
          </a:p>
          <a:p>
            <a:pPr algn="ctr"/>
            <a:endParaRPr lang="fr-FR" sz="4000" dirty="0" smtClean="0"/>
          </a:p>
          <a:p>
            <a:pPr algn="ctr"/>
            <a:endParaRPr lang="fr-FR" sz="4000" dirty="0"/>
          </a:p>
          <a:p>
            <a:pPr algn="ctr"/>
            <a:endParaRPr lang="fr-FR" sz="4000" dirty="0" smtClean="0"/>
          </a:p>
          <a:p>
            <a:pPr algn="ctr"/>
            <a:endParaRPr lang="fr-FR" sz="4000" dirty="0" smtClean="0"/>
          </a:p>
          <a:p>
            <a:pPr algn="ctr"/>
            <a:r>
              <a:rPr lang="fr-FR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DID / DO / WILL DO ?</a:t>
            </a:r>
            <a:endParaRPr lang="fr-FR" sz="3200" b="1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7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9628" y="1237853"/>
            <a:ext cx="5895975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1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did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8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January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2008 :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Church of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Scientology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- 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Projet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Chanology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endParaRPr lang="en-US" sz="11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Against censorship of a video of Tom Cruise</a:t>
            </a:r>
          </a:p>
          <a:p>
            <a:r>
              <a:rPr lang="en-US" sz="105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http://www.dailymotion.com/video/xagw2n_tom-cruise-scientologue-interview-</a:t>
            </a:r>
          </a:p>
          <a:p>
            <a:r>
              <a:rPr lang="en-US" sz="105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i_shortfilms</a:t>
            </a:r>
            <a:endParaRPr lang="en-US" sz="105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5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Doing some manifestation and putting down officials website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of Scientology</a:t>
            </a:r>
          </a:p>
          <a:p>
            <a:endParaRPr lang="en-US" sz="105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5556" y="3429000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October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2010 : </a:t>
            </a:r>
          </a:p>
          <a:p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Wikileaks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and Julian </a:t>
            </a:r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Assange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-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Operation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Payback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Against censorship of the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Wikileaks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website</a:t>
            </a: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Attacked Websites /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Entreprises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who abandon WL</a:t>
            </a:r>
          </a:p>
          <a:p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(Visa / PostFinance.ch / PayPal)</a:t>
            </a:r>
          </a:p>
          <a:p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080" y="1268760"/>
            <a:ext cx="1108943" cy="1568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945" y="3402682"/>
            <a:ext cx="1491215" cy="197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Connecteur droit 8"/>
          <p:cNvCxnSpPr/>
          <p:nvPr/>
        </p:nvCxnSpPr>
        <p:spPr>
          <a:xfrm>
            <a:off x="323528" y="3212976"/>
            <a:ext cx="856895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8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1188169" cy="628661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23528" y="332656"/>
            <a:ext cx="1709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chemeClr val="bg1"/>
                </a:solidFill>
              </a:rPr>
              <a:t>Anonymous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701988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What they did ? </a:t>
            </a:r>
            <a:endParaRPr lang="en-US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fr-FR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323528" y="1071320"/>
            <a:ext cx="8568952" cy="4733944"/>
          </a:xfrm>
          <a:prstGeom prst="roundRect">
            <a:avLst>
              <a:gd name="adj" fmla="val 4056"/>
            </a:avLst>
          </a:prstGeom>
          <a:gradFill>
            <a:gsLst>
              <a:gs pos="100000">
                <a:schemeClr val="bg1">
                  <a:lumMod val="50000"/>
                </a:schemeClr>
              </a:gs>
              <a:gs pos="60000">
                <a:schemeClr val="bg1">
                  <a:lumMod val="50000"/>
                  <a:alpha val="55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sz="1600" b="1" dirty="0" smtClean="0">
                <a:solidFill>
                  <a:schemeClr val="bg1"/>
                </a:solidFill>
              </a:rPr>
              <a:t>Page </a:t>
            </a:r>
            <a:fld id="{2112904B-4FAF-41AE-A2A3-58F1FBF0D2E1}" type="slidenum">
              <a:rPr lang="fr-FR" sz="1600" b="1" smtClean="0">
                <a:solidFill>
                  <a:schemeClr val="bg1"/>
                </a:solidFill>
              </a:rPr>
              <a:t>9</a:t>
            </a:fld>
            <a:endParaRPr lang="fr-FR" sz="1600" b="1" dirty="0">
              <a:solidFill>
                <a:schemeClr val="bg1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39552" y="134076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1268760"/>
            <a:ext cx="80648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Verdana" pitchFamily="34" charset="0"/>
              </a:rPr>
              <a:t> </a:t>
            </a:r>
            <a:r>
              <a:rPr lang="fr-FR" sz="2000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January</a:t>
            </a: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2011 : </a:t>
            </a:r>
          </a:p>
          <a:p>
            <a:r>
              <a:rPr lang="fr-FR" sz="2000" dirty="0" err="1" smtClean="0">
                <a:solidFill>
                  <a:schemeClr val="bg1"/>
                </a:solidFill>
                <a:latin typeface="Verdana" pitchFamily="34" charset="0"/>
              </a:rPr>
              <a:t>Tunisia</a:t>
            </a:r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 -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Operation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Tunisia</a:t>
            </a:r>
            <a:endParaRPr lang="fr-FR" sz="2000" dirty="0" smtClean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endParaRPr lang="fr-FR" dirty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Against </a:t>
            </a:r>
            <a:r>
              <a:rPr lang="en-US" sz="14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governements</a:t>
            </a:r>
            <a:r>
              <a:rPr lang="en-US" sz="14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censorship and black-out</a:t>
            </a:r>
          </a:p>
          <a:p>
            <a:r>
              <a:rPr lang="en-US" sz="14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Attack Officials Websites</a:t>
            </a:r>
            <a:endParaRPr lang="en-US" sz="10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0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S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et up </a:t>
            </a:r>
            <a:r>
              <a:rPr lang="en-US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proxy 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 bypass websites censored by the government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(Like </a:t>
            </a:r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Youtube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/Tweeter/</a:t>
            </a:r>
            <a:r>
              <a:rPr lang="en-US" sz="12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FaceBook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) </a:t>
            </a:r>
            <a:endParaRPr lang="en-US" sz="11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575556" y="3429000"/>
            <a:ext cx="80648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fr-FR" sz="2000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March 2011 : </a:t>
            </a:r>
          </a:p>
          <a:p>
            <a:r>
              <a:rPr lang="fr-FR" sz="2000" dirty="0" smtClean="0">
                <a:solidFill>
                  <a:schemeClr val="bg1"/>
                </a:solidFill>
                <a:latin typeface="Verdana" pitchFamily="34" charset="0"/>
              </a:rPr>
              <a:t>Sony - </a:t>
            </a:r>
            <a:r>
              <a:rPr lang="fr-FR" sz="2000" b="1" dirty="0" err="1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Operation</a:t>
            </a:r>
            <a:r>
              <a:rPr lang="fr-FR" sz="2000" b="1" dirty="0" smtClean="0">
                <a:solidFill>
                  <a:schemeClr val="accent3">
                    <a:lumMod val="40000"/>
                    <a:lumOff val="60000"/>
                  </a:schemeClr>
                </a:solidFill>
              </a:rPr>
              <a:t> Sony</a:t>
            </a:r>
            <a:endParaRPr lang="fr-FR" sz="2000" dirty="0">
              <a:solidFill>
                <a:schemeClr val="accent3">
                  <a:lumMod val="40000"/>
                  <a:lumOff val="60000"/>
                </a:schemeClr>
              </a:solidFill>
              <a:latin typeface="Verdana" pitchFamily="34" charset="0"/>
            </a:endParaRPr>
          </a:p>
          <a:p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Against Sony's lawsuit against George </a:t>
            </a:r>
            <a:r>
              <a:rPr lang="en-US" sz="1600" b="1" dirty="0" err="1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Hotz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200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Attack Officials Sony websites</a:t>
            </a:r>
            <a:endParaRPr lang="en-US" sz="1600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sz="1600" b="1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6060676"/>
            <a:ext cx="616379" cy="6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6492" y="1268760"/>
            <a:ext cx="1969964" cy="1313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Connecteur droit 13"/>
          <p:cNvCxnSpPr/>
          <p:nvPr/>
        </p:nvCxnSpPr>
        <p:spPr>
          <a:xfrm>
            <a:off x="323528" y="3212976"/>
            <a:ext cx="856895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506" y="3833255"/>
            <a:ext cx="2027764" cy="118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19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100000">
              <a:schemeClr val="bg1">
                <a:lumMod val="50000"/>
              </a:schemeClr>
            </a:gs>
            <a:gs pos="60000">
              <a:schemeClr val="bg1">
                <a:lumMod val="50000"/>
                <a:alpha val="55000"/>
              </a:schemeClr>
            </a:gs>
            <a:gs pos="100000">
              <a:schemeClr val="bg1">
                <a:lumMod val="85000"/>
              </a:schemeClr>
            </a:gs>
          </a:gsLst>
        </a:gra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929</Words>
  <Application>Microsoft Office PowerPoint</Application>
  <PresentationFormat>Affichage à l'écran (4:3)</PresentationFormat>
  <Paragraphs>190</Paragraphs>
  <Slides>16</Slides>
  <Notes>16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Leodagan</dc:creator>
  <cp:lastModifiedBy>Leodagan</cp:lastModifiedBy>
  <cp:revision>35</cp:revision>
  <dcterms:created xsi:type="dcterms:W3CDTF">2012-01-17T10:23:35Z</dcterms:created>
  <dcterms:modified xsi:type="dcterms:W3CDTF">2012-01-23T12:22:55Z</dcterms:modified>
</cp:coreProperties>
</file>