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02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61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79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70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7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66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1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34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57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66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1F2E-37F5-4C0C-8C32-6006BB5522D3}" type="datetimeFigureOut">
              <a:rPr lang="fr-FR" smtClean="0"/>
              <a:t>09/04/2016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58FEC-62A2-40F6-95B6-BB9CD265AA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5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4560" y="2893807"/>
            <a:ext cx="81650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Hacking Exposed 7Network Security Secrets &amp; Solutions</a:t>
            </a:r>
          </a:p>
          <a:p>
            <a:pPr algn="ctr"/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Chapter 12 Countermeasure Cookbook</a:t>
            </a:r>
          </a:p>
        </p:txBody>
      </p:sp>
    </p:spTree>
    <p:extLst>
      <p:ext uri="{BB962C8B-B14F-4D97-AF65-F5344CB8AC3E}">
        <p14:creationId xmlns:p14="http://schemas.microsoft.com/office/powerpoint/2010/main" val="1911534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Simple, Cheap, and Easy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KISS (Keep it simple and stupid) for countermeasure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2012 Verizon Data Breach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63% of recommended preventive countermeasures were simple and cheap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3~5% were difficult and expensive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Identify and solve obvious problems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Not necessarily “manual and home-grown”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Often more cost-effective to deploy “umbrella” countermeasures (e.g. firewall) to compensate for vast sea of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404352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0" dirty="0">
                <a:solidFill>
                  <a:srgbClr val="2C3E50"/>
                </a:solidFill>
                <a:effectLst/>
                <a:latin typeface="Oswald"/>
              </a:rPr>
              <a:t>Desktop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Remove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the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asset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Data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leak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prevention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(DLP)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across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enterprise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AAA for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consolidated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remote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access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Instrument the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endpoint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Antimalware, configuration management, log shipping, HIPS, file system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integrity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monitor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tripwire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Network-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based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countermeasures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Signature-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based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detection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Top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talkers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for data exfiltration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Reactive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countermeasures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Most desktop malware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install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persistence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mechanism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leveraging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Windows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ASEPs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AutoStart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Extensibility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Points)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hooks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Orderly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failure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by a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forensic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agent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Policy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enforcement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if possible</a:t>
            </a:r>
          </a:p>
        </p:txBody>
      </p:sp>
    </p:spTree>
    <p:extLst>
      <p:ext uri="{BB962C8B-B14F-4D97-AF65-F5344CB8AC3E}">
        <p14:creationId xmlns:p14="http://schemas.microsoft.com/office/powerpoint/2010/main" val="75005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0" dirty="0">
                <a:solidFill>
                  <a:srgbClr val="2C3E50"/>
                </a:solidFill>
                <a:effectLst/>
                <a:latin typeface="Oswald"/>
              </a:rPr>
              <a:t>Server Scenarios (1/2)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Administrative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privilege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restriction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Strong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AAA,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e.g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.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Xsuite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IAM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identity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Access Management):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entitlement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review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e.g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.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Sarbanes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-Oxley or SOX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Hardening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root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access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in UNIX: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cracklib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password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composition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tool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), Secure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Remote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Password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authentication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key exchange),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OpenSSH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pam_passwdqc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password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length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check),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pam_lockout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account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lockout)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Minimal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attack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surface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Disabling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unnecessary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services: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less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listening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services/ports,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less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doors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–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legacy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NetBIOS, SMB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Using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Windows Firewall to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restrict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access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to services</a:t>
            </a:r>
          </a:p>
        </p:txBody>
      </p:sp>
    </p:spTree>
    <p:extLst>
      <p:ext uri="{BB962C8B-B14F-4D97-AF65-F5344CB8AC3E}">
        <p14:creationId xmlns:p14="http://schemas.microsoft.com/office/powerpoint/2010/main" val="2318534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Server Scenarios (2/2)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Strong maintenance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Windows security patching guidance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Automated patch management tool, e.g. SMS (System Management Server)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Workaround in a window of exposure before patch release: inbound port blocking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Active monitoring, backup, and response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Customized detection and response plans for new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2044410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0" dirty="0">
                <a:solidFill>
                  <a:srgbClr val="2C3E50"/>
                </a:solidFill>
                <a:effectLst/>
                <a:latin typeface="Oswald"/>
              </a:rPr>
              <a:t>Network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Lower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-layer TCP/IP firewall: ports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Upper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-layer application firewall: SQL injection, cross-site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scripting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Deploy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more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granular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firewalls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with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visibility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control at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higher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layers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Segment networks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with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higher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risk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from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ones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with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greater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sensitivity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: DMZ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Attacks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on network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itself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Eavesdropping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traffic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redirection (ARP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spoofing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):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limit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broadcast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domains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authentication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encryption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with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802.1X and WPA2 Enterprise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DoS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: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asymmetrical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attack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pattern,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Prolexic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DNS exploit: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pay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attention on configuration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restrict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zone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transfers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recursive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queries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756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Web Application and Database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Off-the-shelf (OTS) components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OTS packages: web servers, shopping carts, blog management, social interaction (web chat),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Configure properly and patch religiously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Strong DAM (Database Activity Monitoring) with blocking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Custom-developed application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Security program on code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BSIMM (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Cigital’s</a:t>
            </a: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 Building Security In Maturity Model): downloadable framework and tools to assess yourself</a:t>
            </a:r>
          </a:p>
        </p:txBody>
      </p:sp>
    </p:spTree>
    <p:extLst>
      <p:ext uri="{BB962C8B-B14F-4D97-AF65-F5344CB8AC3E}">
        <p14:creationId xmlns:p14="http://schemas.microsoft.com/office/powerpoint/2010/main" val="58958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Mobile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Impact due to device theft, remote hacking, malicious apps, phone/SMS fraud,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Remove the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Whether the most sensitive data should be downloaded to devices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Physical control of attackers: device debug mode, rooting, jailbreaking,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Keep a separate (physical or virtual) device for sensitive activities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Enable password lock and device wipe on successive failed logins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Keep system and application software up-to-date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Be very selective about apps you download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Install MDM (mobile device management) and/or security software</a:t>
            </a:r>
          </a:p>
        </p:txBody>
      </p:sp>
    </p:spTree>
    <p:extLst>
      <p:ext uri="{BB962C8B-B14F-4D97-AF65-F5344CB8AC3E}">
        <p14:creationId xmlns:p14="http://schemas.microsoft.com/office/powerpoint/2010/main" val="569431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Summary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Usage vs.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Diversification in countermeasures: multiple parallel or serial obstacles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Keep it simple and stupid.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Empirical studies by VDBR (Verizon Data Breach Report)</a:t>
            </a:r>
          </a:p>
        </p:txBody>
      </p:sp>
    </p:spTree>
    <p:extLst>
      <p:ext uri="{BB962C8B-B14F-4D97-AF65-F5344CB8AC3E}">
        <p14:creationId xmlns:p14="http://schemas.microsoft.com/office/powerpoint/2010/main" val="134274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0" dirty="0">
                <a:solidFill>
                  <a:srgbClr val="2C3E50"/>
                </a:solidFill>
                <a:effectLst/>
                <a:latin typeface="Oswald"/>
              </a:rPr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Attack-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centric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view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from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this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book vs. building more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secure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systems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Asymmetry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of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risk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Attacker’s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advantage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defender’s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dilemma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Best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countermeasure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strategies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General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strategies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Usability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vs.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security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Increase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the “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cost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” of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attack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Re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)move the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asset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separation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of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duties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AAA (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authenticate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authorize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audit),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layering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adaptive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enhancement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orderly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failure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policy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and training, simple/cheap/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easy</a:t>
            </a:r>
            <a:endParaRPr lang="fr-FR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Example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scenarios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Desktop scenarios,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several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scenarios, network scenarios, Web application and </a:t>
            </a:r>
            <a:r>
              <a:rPr lang="fr-FR" b="0" i="0" dirty="0" err="1">
                <a:solidFill>
                  <a:srgbClr val="2C3E50"/>
                </a:solidFill>
                <a:effectLst/>
                <a:latin typeface="Droid Sans"/>
              </a:rPr>
              <a:t>database</a:t>
            </a:r>
            <a:r>
              <a:rPr lang="fr-FR" b="0" i="0" dirty="0">
                <a:solidFill>
                  <a:srgbClr val="2C3E50"/>
                </a:solidFill>
                <a:effectLst/>
                <a:latin typeface="Droid Sans"/>
              </a:rPr>
              <a:t> scenarios, mobile scenarios</a:t>
            </a:r>
          </a:p>
        </p:txBody>
      </p:sp>
    </p:spTree>
    <p:extLst>
      <p:ext uri="{BB962C8B-B14F-4D97-AF65-F5344CB8AC3E}">
        <p14:creationId xmlns:p14="http://schemas.microsoft.com/office/powerpoint/2010/main" val="298462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(Re)move the Asset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Remove the target of the attack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Example: database index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 website collects personally identifiable info like government-issued identification number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To more reliably index customers in a database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But it is not needed by the business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Why not use non-identifiable randomly generated values to index?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Better than encrypting the data that the business doesn’t really need!</a:t>
            </a:r>
          </a:p>
        </p:txBody>
      </p:sp>
    </p:spTree>
    <p:extLst>
      <p:ext uri="{BB962C8B-B14F-4D97-AF65-F5344CB8AC3E}">
        <p14:creationId xmlns:p14="http://schemas.microsoft.com/office/powerpoint/2010/main" val="398574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Separation of Duties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Prevent, detect, and respond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Parallel countermeasures, e.g. host intrusion protection, network intrusion detection, incident response process execution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People, process, and technology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Nature of parallel countermeasures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Mix and match the above in a matrix!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Checks and balances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Coordination of duties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Ask different accountable persons to work on the same task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Preventing collusion: e.g. detection folks &amp; reaction folks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Providing checks and balances: e.g. set firewall rules to block access to a vulnerable service</a:t>
            </a:r>
          </a:p>
        </p:txBody>
      </p:sp>
    </p:spTree>
    <p:extLst>
      <p:ext uri="{BB962C8B-B14F-4D97-AF65-F5344CB8AC3E}">
        <p14:creationId xmlns:p14="http://schemas.microsoft.com/office/powerpoint/2010/main" val="114636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Authenticate, Authorize, Audit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Know users, limit what they can access, and check access logs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Off-the-shelf authentication solutions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Multifactor solutions: RSA 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SecureID</a:t>
            </a:r>
            <a:endParaRPr lang="en-US" b="0" i="0" dirty="0">
              <a:solidFill>
                <a:srgbClr val="2C3E50"/>
              </a:solidFill>
              <a:effectLst/>
              <a:latin typeface="Droid Sa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Online services: Windows 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LiveIDand</a:t>
            </a: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 OpenID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Frameworks: 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Oauth</a:t>
            </a: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 and SAML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Customized authorization solutions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Role-based, claims-based, mandatory vs. discretionary, digital right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e.g. Microsoft’s Mandatory Integrity Controls (MIC)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Protected Mode Internet Explorer (PMIE): isolate a compromised web browser to a limited set of objects within the user’s authenticated session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Audit on authentication and authorization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Who did what to which, when, and how</a:t>
            </a:r>
          </a:p>
        </p:txBody>
      </p:sp>
    </p:spTree>
    <p:extLst>
      <p:ext uri="{BB962C8B-B14F-4D97-AF65-F5344CB8AC3E}">
        <p14:creationId xmlns:p14="http://schemas.microsoft.com/office/powerpoint/2010/main" val="315984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Layering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Defense-in-depth or compensating controls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Linear countermeasures vs. parallel countermeasures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Layer of IT stack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Physical: secured facility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Network: firewall, ACL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Host: endpoint software, host-level firewall and antimalware/antivirus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Application: patch vulnerabilities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Logical: access control on app’s capability and data</a:t>
            </a:r>
          </a:p>
        </p:txBody>
      </p:sp>
    </p:spTree>
    <p:extLst>
      <p:ext uri="{BB962C8B-B14F-4D97-AF65-F5344CB8AC3E}">
        <p14:creationId xmlns:p14="http://schemas.microsoft.com/office/powerpoint/2010/main" val="31322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Adaptive Enhancement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Turned on and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Examples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WAF (Web Application Firewall) turned on if a certain vulnerability cannot be patched until the next release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Reactive compensation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Additional challenge factor during authentication if a user logs in less normally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Predictive compensation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Bank of America’s 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SafePass</a:t>
            </a: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 feature for online banking: additional password for mobile devices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Predictive compensation</a:t>
            </a:r>
          </a:p>
        </p:txBody>
      </p:sp>
    </p:spTree>
    <p:extLst>
      <p:ext uri="{BB962C8B-B14F-4D97-AF65-F5344CB8AC3E}">
        <p14:creationId xmlns:p14="http://schemas.microsoft.com/office/powerpoint/2010/main" val="53238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Orderly Failure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Risk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Plan your failure – self-defeating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Worst-case scenario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All or some components fail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Security features fail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Reactive countermeasures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Annual “fire drills”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Test people, process, and technology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Check failover mechanisms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After failure: fail closed or fail open?</a:t>
            </a:r>
          </a:p>
        </p:txBody>
      </p:sp>
    </p:spTree>
    <p:extLst>
      <p:ext uri="{BB962C8B-B14F-4D97-AF65-F5344CB8AC3E}">
        <p14:creationId xmlns:p14="http://schemas.microsoft.com/office/powerpoint/2010/main" val="336659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>
                <a:solidFill>
                  <a:srgbClr val="2C3E50"/>
                </a:solidFill>
                <a:effectLst/>
                <a:latin typeface="Oswald"/>
              </a:rPr>
              <a:t>Policy and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Security policy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Context where countermeasures are implemented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System owner’s intent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Countermeasures prescribed by security policy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How can you do the right thing if you don’t know what the right thing is?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Integrated into daily workflows of affected parties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Not disruptive hours of class training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SecureAssist</a:t>
            </a: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 from </a:t>
            </a:r>
            <a:r>
              <a:rPr lang="en-US" b="0" i="0" dirty="0" err="1">
                <a:solidFill>
                  <a:srgbClr val="2C3E50"/>
                </a:solidFill>
                <a:effectLst/>
                <a:latin typeface="Droid Sans"/>
              </a:rPr>
              <a:t>Cigital</a:t>
            </a:r>
            <a:r>
              <a:rPr lang="en-US" b="0" i="0" dirty="0">
                <a:solidFill>
                  <a:srgbClr val="2C3E50"/>
                </a:solidFill>
                <a:effectLst/>
                <a:latin typeface="Droid Sans"/>
              </a:rPr>
              <a:t>: “security spell check” in code writing</a:t>
            </a:r>
          </a:p>
        </p:txBody>
      </p:sp>
    </p:spTree>
    <p:extLst>
      <p:ext uri="{BB962C8B-B14F-4D97-AF65-F5344CB8AC3E}">
        <p14:creationId xmlns:p14="http://schemas.microsoft.com/office/powerpoint/2010/main" val="1539710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Microsoft Office PowerPoint</Application>
  <PresentationFormat>Grand écran</PresentationFormat>
  <Paragraphs>151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Droid Sans</vt:lpstr>
      <vt:lpstr>Oswald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Benjamin LISAN</dc:creator>
  <cp:lastModifiedBy>Benjamin LISAN</cp:lastModifiedBy>
  <cp:revision>1</cp:revision>
  <dcterms:created xsi:type="dcterms:W3CDTF">2016-04-09T09:29:45Z</dcterms:created>
  <dcterms:modified xsi:type="dcterms:W3CDTF">2016-04-09T09:30:24Z</dcterms:modified>
</cp:coreProperties>
</file>