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2" r:id="rId1"/>
  </p:sldMasterIdLst>
  <p:notesMasterIdLst>
    <p:notesMasterId r:id="rId20"/>
  </p:notesMasterIdLst>
  <p:sldIdLst>
    <p:sldId id="257" r:id="rId2"/>
    <p:sldId id="279" r:id="rId3"/>
    <p:sldId id="281" r:id="rId4"/>
    <p:sldId id="280" r:id="rId5"/>
    <p:sldId id="283" r:id="rId6"/>
    <p:sldId id="260" r:id="rId7"/>
    <p:sldId id="262" r:id="rId8"/>
    <p:sldId id="264" r:id="rId9"/>
    <p:sldId id="272" r:id="rId10"/>
    <p:sldId id="288" r:id="rId11"/>
    <p:sldId id="266" r:id="rId12"/>
    <p:sldId id="274" r:id="rId13"/>
    <p:sldId id="273" r:id="rId14"/>
    <p:sldId id="285" r:id="rId15"/>
    <p:sldId id="286" r:id="rId16"/>
    <p:sldId id="287" r:id="rId17"/>
    <p:sldId id="277" r:id="rId18"/>
    <p:sldId id="27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F6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37" autoAdjust="0"/>
    <p:restoredTop sz="94434" autoAdjust="0"/>
  </p:normalViewPr>
  <p:slideViewPr>
    <p:cSldViewPr snapToGrid="0">
      <p:cViewPr varScale="1">
        <p:scale>
          <a:sx n="70" d="100"/>
          <a:sy n="70" d="100"/>
        </p:scale>
        <p:origin x="774" y="7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G:\Serah\Data%20Breade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G:\Serah\Spam.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G:\Serah\Spam.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b="0"/>
            </a:pPr>
            <a:r>
              <a:rPr lang="nb-NO" sz="1600" b="0" dirty="0">
                <a:latin typeface="Arial Narrow" panose="020B0606020202030204" pitchFamily="34" charset="0"/>
              </a:rPr>
              <a:t>Timeline of Data Breaches, 2013</a:t>
            </a:r>
          </a:p>
        </c:rich>
      </c:tx>
      <c:layout/>
      <c:overlay val="0"/>
    </c:title>
    <c:autoTitleDeleted val="0"/>
    <c:plotArea>
      <c:layout>
        <c:manualLayout>
          <c:layoutTarget val="inner"/>
          <c:xMode val="edge"/>
          <c:yMode val="edge"/>
          <c:x val="0.15238201139325036"/>
          <c:y val="0.16846373312341992"/>
          <c:w val="0.76161422955177827"/>
          <c:h val="0.76451870345475104"/>
        </c:manualLayout>
      </c:layout>
      <c:barChart>
        <c:barDir val="col"/>
        <c:grouping val="clustered"/>
        <c:varyColors val="0"/>
        <c:ser>
          <c:idx val="2"/>
          <c:order val="1"/>
          <c:tx>
            <c:strRef>
              <c:f>'Input Data '!$A$5</c:f>
              <c:strCache>
                <c:ptCount val="1"/>
                <c:pt idx="0">
                  <c:v>Identities Exposed (Millions)</c:v>
                </c:pt>
              </c:strCache>
            </c:strRef>
          </c:tx>
          <c:spPr>
            <a:solidFill>
              <a:schemeClr val="accent5"/>
            </a:solidFill>
          </c:spPr>
          <c:invertIfNegative val="0"/>
          <c:cat>
            <c:strRef>
              <c:f>'Input Data '!$B$3:$M$3</c:f>
              <c:strCache>
                <c:ptCount val="12"/>
                <c:pt idx="0">
                  <c:v>Jan</c:v>
                </c:pt>
                <c:pt idx="1">
                  <c:v>Feb</c:v>
                </c:pt>
                <c:pt idx="2">
                  <c:v>Mar</c:v>
                </c:pt>
                <c:pt idx="3">
                  <c:v>Apr</c:v>
                </c:pt>
                <c:pt idx="4">
                  <c:v>May</c:v>
                </c:pt>
                <c:pt idx="5">
                  <c:v>Jun</c:v>
                </c:pt>
                <c:pt idx="6">
                  <c:v>Jul</c:v>
                </c:pt>
                <c:pt idx="7">
                  <c:v>Aug</c:v>
                </c:pt>
                <c:pt idx="8">
                  <c:v>Sep</c:v>
                </c:pt>
                <c:pt idx="9">
                  <c:v>Oct</c:v>
                </c:pt>
                <c:pt idx="10">
                  <c:v>Nov</c:v>
                </c:pt>
                <c:pt idx="11">
                  <c:v>Des</c:v>
                </c:pt>
              </c:strCache>
            </c:strRef>
          </c:cat>
          <c:val>
            <c:numRef>
              <c:f>'Input Data '!$B$5:$M$5</c:f>
              <c:numCache>
                <c:formatCode>General</c:formatCode>
                <c:ptCount val="12"/>
                <c:pt idx="0" formatCode="0">
                  <c:v>43</c:v>
                </c:pt>
                <c:pt idx="1">
                  <c:v>12</c:v>
                </c:pt>
                <c:pt idx="2">
                  <c:v>3</c:v>
                </c:pt>
                <c:pt idx="3">
                  <c:v>53</c:v>
                </c:pt>
                <c:pt idx="4">
                  <c:v>23</c:v>
                </c:pt>
                <c:pt idx="5">
                  <c:v>6</c:v>
                </c:pt>
                <c:pt idx="6">
                  <c:v>8</c:v>
                </c:pt>
                <c:pt idx="7">
                  <c:v>13</c:v>
                </c:pt>
                <c:pt idx="8">
                  <c:v>18</c:v>
                </c:pt>
                <c:pt idx="9">
                  <c:v>159</c:v>
                </c:pt>
                <c:pt idx="10">
                  <c:v>113</c:v>
                </c:pt>
                <c:pt idx="11">
                  <c:v>130</c:v>
                </c:pt>
              </c:numCache>
            </c:numRef>
          </c:val>
        </c:ser>
        <c:dLbls>
          <c:showLegendKey val="0"/>
          <c:showVal val="0"/>
          <c:showCatName val="0"/>
          <c:showSerName val="0"/>
          <c:showPercent val="0"/>
          <c:showBubbleSize val="0"/>
        </c:dLbls>
        <c:gapWidth val="150"/>
        <c:axId val="237690616"/>
        <c:axId val="237696496"/>
      </c:barChart>
      <c:lineChart>
        <c:grouping val="standard"/>
        <c:varyColors val="0"/>
        <c:ser>
          <c:idx val="1"/>
          <c:order val="0"/>
          <c:tx>
            <c:strRef>
              <c:f>'Input Data '!$A$4</c:f>
              <c:strCache>
                <c:ptCount val="1"/>
                <c:pt idx="0">
                  <c:v>Number of Incidents</c:v>
                </c:pt>
              </c:strCache>
            </c:strRef>
          </c:tx>
          <c:marker>
            <c:symbol val="none"/>
          </c:marker>
          <c:cat>
            <c:strRef>
              <c:f>'Input Data '!$B$3:$M$3</c:f>
              <c:strCache>
                <c:ptCount val="12"/>
                <c:pt idx="0">
                  <c:v>Jan</c:v>
                </c:pt>
                <c:pt idx="1">
                  <c:v>Feb</c:v>
                </c:pt>
                <c:pt idx="2">
                  <c:v>Mar</c:v>
                </c:pt>
                <c:pt idx="3">
                  <c:v>Apr</c:v>
                </c:pt>
                <c:pt idx="4">
                  <c:v>May</c:v>
                </c:pt>
                <c:pt idx="5">
                  <c:v>Jun</c:v>
                </c:pt>
                <c:pt idx="6">
                  <c:v>Jul</c:v>
                </c:pt>
                <c:pt idx="7">
                  <c:v>Aug</c:v>
                </c:pt>
                <c:pt idx="8">
                  <c:v>Sep</c:v>
                </c:pt>
                <c:pt idx="9">
                  <c:v>Oct</c:v>
                </c:pt>
                <c:pt idx="10">
                  <c:v>Nov</c:v>
                </c:pt>
                <c:pt idx="11">
                  <c:v>Des</c:v>
                </c:pt>
              </c:strCache>
            </c:strRef>
          </c:cat>
          <c:val>
            <c:numRef>
              <c:f>'Input Data '!$B$4:$M$4</c:f>
              <c:numCache>
                <c:formatCode>0</c:formatCode>
                <c:ptCount val="12"/>
                <c:pt idx="0">
                  <c:v>24</c:v>
                </c:pt>
                <c:pt idx="1">
                  <c:v>17</c:v>
                </c:pt>
                <c:pt idx="2">
                  <c:v>19</c:v>
                </c:pt>
                <c:pt idx="3">
                  <c:v>15</c:v>
                </c:pt>
                <c:pt idx="4">
                  <c:v>15</c:v>
                </c:pt>
                <c:pt idx="5">
                  <c:v>15</c:v>
                </c:pt>
                <c:pt idx="6">
                  <c:v>37</c:v>
                </c:pt>
                <c:pt idx="7">
                  <c:v>17</c:v>
                </c:pt>
                <c:pt idx="8">
                  <c:v>22</c:v>
                </c:pt>
                <c:pt idx="9">
                  <c:v>26</c:v>
                </c:pt>
                <c:pt idx="10">
                  <c:v>20</c:v>
                </c:pt>
                <c:pt idx="11">
                  <c:v>26</c:v>
                </c:pt>
              </c:numCache>
            </c:numRef>
          </c:val>
          <c:smooth val="0"/>
        </c:ser>
        <c:dLbls>
          <c:showLegendKey val="0"/>
          <c:showVal val="0"/>
          <c:showCatName val="0"/>
          <c:showSerName val="0"/>
          <c:showPercent val="0"/>
          <c:showBubbleSize val="0"/>
        </c:dLbls>
        <c:marker val="1"/>
        <c:smooth val="0"/>
        <c:axId val="237690224"/>
        <c:axId val="237689440"/>
      </c:lineChart>
      <c:catAx>
        <c:axId val="237690224"/>
        <c:scaling>
          <c:orientation val="minMax"/>
        </c:scaling>
        <c:delete val="0"/>
        <c:axPos val="b"/>
        <c:numFmt formatCode="General" sourceLinked="1"/>
        <c:majorTickMark val="none"/>
        <c:minorTickMark val="none"/>
        <c:tickLblPos val="nextTo"/>
        <c:crossAx val="237689440"/>
        <c:crosses val="autoZero"/>
        <c:auto val="1"/>
        <c:lblAlgn val="ctr"/>
        <c:lblOffset val="100"/>
        <c:noMultiLvlLbl val="0"/>
      </c:catAx>
      <c:valAx>
        <c:axId val="237689440"/>
        <c:scaling>
          <c:orientation val="minMax"/>
        </c:scaling>
        <c:delete val="0"/>
        <c:axPos val="l"/>
        <c:majorGridlines>
          <c:spPr>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prstDash val="sysDot"/>
            </a:ln>
          </c:spPr>
        </c:majorGridlines>
        <c:title>
          <c:tx>
            <c:rich>
              <a:bodyPr/>
              <a:lstStyle/>
              <a:p>
                <a:pPr>
                  <a:defRPr/>
                </a:pPr>
                <a:r>
                  <a:rPr lang="en-US" sz="1400" dirty="0"/>
                  <a:t>Number of Incidents</a:t>
                </a:r>
              </a:p>
            </c:rich>
          </c:tx>
          <c:layout>
            <c:manualLayout>
              <c:xMode val="edge"/>
              <c:yMode val="edge"/>
              <c:x val="7.0526272861033371E-2"/>
              <c:y val="0.33983308498875081"/>
            </c:manualLayout>
          </c:layout>
          <c:overlay val="0"/>
        </c:title>
        <c:numFmt formatCode="0" sourceLinked="1"/>
        <c:majorTickMark val="none"/>
        <c:minorTickMark val="none"/>
        <c:tickLblPos val="nextTo"/>
        <c:crossAx val="237690224"/>
        <c:crosses val="autoZero"/>
        <c:crossBetween val="between"/>
      </c:valAx>
      <c:valAx>
        <c:axId val="237696496"/>
        <c:scaling>
          <c:orientation val="minMax"/>
        </c:scaling>
        <c:delete val="0"/>
        <c:axPos val="r"/>
        <c:majorGridlines/>
        <c:minorGridlines>
          <c:spPr>
            <a:ln>
              <a:noFill/>
            </a:ln>
          </c:spPr>
        </c:minorGridlines>
        <c:title>
          <c:tx>
            <c:rich>
              <a:bodyPr/>
              <a:lstStyle/>
              <a:p>
                <a:pPr>
                  <a:defRPr/>
                </a:pPr>
                <a:r>
                  <a:rPr lang="en-US" sz="1600" dirty="0" smtClean="0"/>
                  <a:t>Identities </a:t>
                </a:r>
                <a:r>
                  <a:rPr lang="en-US" sz="1600" dirty="0"/>
                  <a:t>Exposed (Millions</a:t>
                </a:r>
                <a:r>
                  <a:rPr lang="en-US" sz="1100" dirty="0"/>
                  <a:t>)</a:t>
                </a:r>
                <a:endParaRPr lang="en-US" dirty="0"/>
              </a:p>
            </c:rich>
          </c:tx>
          <c:layout>
            <c:manualLayout>
              <c:xMode val="edge"/>
              <c:yMode val="edge"/>
              <c:x val="0.95265509019857442"/>
              <c:y val="0.34677906837044781"/>
            </c:manualLayout>
          </c:layout>
          <c:overlay val="0"/>
        </c:title>
        <c:numFmt formatCode="0" sourceLinked="1"/>
        <c:majorTickMark val="out"/>
        <c:minorTickMark val="none"/>
        <c:tickLblPos val="nextTo"/>
        <c:spPr>
          <a:ln>
            <a:noFill/>
          </a:ln>
        </c:spPr>
        <c:crossAx val="237690616"/>
        <c:crosses val="max"/>
        <c:crossBetween val="between"/>
      </c:valAx>
      <c:catAx>
        <c:axId val="237690616"/>
        <c:scaling>
          <c:orientation val="minMax"/>
        </c:scaling>
        <c:delete val="1"/>
        <c:axPos val="b"/>
        <c:numFmt formatCode="General" sourceLinked="1"/>
        <c:majorTickMark val="out"/>
        <c:minorTickMark val="none"/>
        <c:tickLblPos val="nextTo"/>
        <c:crossAx val="237696496"/>
        <c:crosses val="autoZero"/>
        <c:auto val="1"/>
        <c:lblAlgn val="ctr"/>
        <c:lblOffset val="100"/>
        <c:noMultiLvlLbl val="0"/>
      </c:catAx>
      <c:dTable>
        <c:showHorzBorder val="1"/>
        <c:showVertBorder val="1"/>
        <c:showOutline val="1"/>
        <c:showKeys val="1"/>
        <c:txPr>
          <a:bodyPr/>
          <a:lstStyle/>
          <a:p>
            <a:pPr rtl="0">
              <a:defRPr sz="600" strike="noStrike" kern="1200" cap="none" baseline="0"/>
            </a:pPr>
            <a:endParaRPr lang="en-US"/>
          </a:p>
        </c:txPr>
      </c:dTable>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Malicious</a:t>
            </a:r>
            <a:r>
              <a:rPr lang="en-US" baseline="0" dirty="0"/>
              <a:t> Activity</a:t>
            </a:r>
            <a:endParaRPr lang="en-US" dirty="0"/>
          </a:p>
        </c:rich>
      </c:tx>
      <c:overlay val="0"/>
    </c:title>
    <c:autoTitleDeleted val="0"/>
    <c:view3D>
      <c:rotX val="15"/>
      <c:rotY val="20"/>
      <c:rAngAx val="1"/>
    </c:view3D>
    <c:floor>
      <c:thickness val="0"/>
    </c:floor>
    <c:sideWall>
      <c:thickness val="0"/>
    </c:sideWall>
    <c:backWall>
      <c:thickness val="0"/>
    </c:backWall>
    <c:plotArea>
      <c:layout/>
      <c:bar3DChart>
        <c:barDir val="bar"/>
        <c:grouping val="clustered"/>
        <c:varyColors val="0"/>
        <c:ser>
          <c:idx val="0"/>
          <c:order val="0"/>
          <c:tx>
            <c:v>Event Count</c:v>
          </c:tx>
          <c:invertIfNegative val="0"/>
          <c:cat>
            <c:strRef>
              <c:f>'Input Data '!$A$3:$A$5</c:f>
              <c:strCache>
                <c:ptCount val="3"/>
                <c:pt idx="0">
                  <c:v>Botnet</c:v>
                </c:pt>
                <c:pt idx="1">
                  <c:v>Malware</c:v>
                </c:pt>
                <c:pt idx="2">
                  <c:v>Spamming</c:v>
                </c:pt>
              </c:strCache>
            </c:strRef>
          </c:cat>
          <c:val>
            <c:numRef>
              <c:f>'Input Data '!$B$3:$B$5</c:f>
              <c:numCache>
                <c:formatCode>0</c:formatCode>
                <c:ptCount val="3"/>
                <c:pt idx="0" formatCode="General">
                  <c:v>170000</c:v>
                </c:pt>
                <c:pt idx="1">
                  <c:v>80000</c:v>
                </c:pt>
                <c:pt idx="2">
                  <c:v>49000</c:v>
                </c:pt>
              </c:numCache>
            </c:numRef>
          </c:val>
        </c:ser>
        <c:dLbls>
          <c:showLegendKey val="0"/>
          <c:showVal val="0"/>
          <c:showCatName val="0"/>
          <c:showSerName val="0"/>
          <c:showPercent val="0"/>
          <c:showBubbleSize val="0"/>
        </c:dLbls>
        <c:gapWidth val="150"/>
        <c:shape val="cylinder"/>
        <c:axId val="237689048"/>
        <c:axId val="237692184"/>
        <c:axId val="0"/>
      </c:bar3DChart>
      <c:catAx>
        <c:axId val="237689048"/>
        <c:scaling>
          <c:orientation val="minMax"/>
        </c:scaling>
        <c:delete val="0"/>
        <c:axPos val="l"/>
        <c:numFmt formatCode="General" sourceLinked="0"/>
        <c:majorTickMark val="out"/>
        <c:minorTickMark val="none"/>
        <c:tickLblPos val="nextTo"/>
        <c:crossAx val="237692184"/>
        <c:crosses val="autoZero"/>
        <c:auto val="1"/>
        <c:lblAlgn val="ctr"/>
        <c:lblOffset val="100"/>
        <c:noMultiLvlLbl val="0"/>
      </c:catAx>
      <c:valAx>
        <c:axId val="237692184"/>
        <c:scaling>
          <c:orientation val="minMax"/>
        </c:scaling>
        <c:delete val="0"/>
        <c:axPos val="b"/>
        <c:majorGridlines/>
        <c:numFmt formatCode="General" sourceLinked="1"/>
        <c:majorTickMark val="out"/>
        <c:minorTickMark val="none"/>
        <c:tickLblPos val="nextTo"/>
        <c:crossAx val="237689048"/>
        <c:crosses val="autoZero"/>
        <c:crossBetween val="between"/>
      </c:valAx>
    </c:plotArea>
    <c:legend>
      <c:legendPos val="r"/>
      <c:layout>
        <c:manualLayout>
          <c:xMode val="edge"/>
          <c:yMode val="edge"/>
          <c:x val="0.73530643044619437"/>
          <c:y val="0.88406714785651797"/>
          <c:w val="0.18524934383202096"/>
          <c:h val="8.3717191601049873E-2"/>
        </c:manualLayout>
      </c:layout>
      <c:overlay val="0"/>
    </c:legend>
    <c:plotVisOnly val="1"/>
    <c:dispBlanksAs val="gap"/>
    <c:showDLblsOverMax val="0"/>
  </c:chart>
  <c:spPr>
    <a:gradFill>
      <a:gsLst>
        <a:gs pos="0">
          <a:srgbClr val="FFEFD1"/>
        </a:gs>
        <a:gs pos="64999">
          <a:srgbClr val="F0EBD5"/>
        </a:gs>
        <a:gs pos="100000">
          <a:srgbClr val="D1C39F"/>
        </a:gs>
      </a:gsLst>
      <a:lin ang="5400000" scaled="0"/>
    </a:gradFill>
    <a:ln>
      <a:noFill/>
    </a:ln>
    <a:effectLst>
      <a:glow rad="63500">
        <a:schemeClr val="bg1">
          <a:alpha val="40000"/>
        </a:schemeClr>
      </a:glow>
      <a:innerShdw blurRad="114300">
        <a:prstClr val="black"/>
      </a:innerShdw>
    </a:effectLst>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nb-NO"/>
              <a:t>Malicious Activity</a:t>
            </a:r>
          </a:p>
        </c:rich>
      </c:tx>
      <c:overlay val="0"/>
    </c:title>
    <c:autoTitleDeleted val="0"/>
    <c:view3D>
      <c:rotX val="30"/>
      <c:rotY val="0"/>
      <c:rAngAx val="0"/>
    </c:view3D>
    <c:floor>
      <c:thickness val="0"/>
    </c:floor>
    <c:sideWall>
      <c:thickness val="0"/>
    </c:sideWall>
    <c:backWall>
      <c:thickness val="0"/>
    </c:backWall>
    <c:plotArea>
      <c:layout/>
      <c:pie3DChart>
        <c:varyColors val="1"/>
        <c:ser>
          <c:idx val="0"/>
          <c:order val="0"/>
          <c:dLbls>
            <c:spPr>
              <a:scene3d>
                <a:camera prst="orthographicFront"/>
                <a:lightRig rig="threePt" dir="t"/>
              </a:scene3d>
              <a:sp3d>
                <a:bevelT w="12700"/>
              </a:sp3d>
            </c:spPr>
            <c:txPr>
              <a:bodyPr/>
              <a:lstStyle/>
              <a:p>
                <a:pPr>
                  <a:defRPr b="1"/>
                </a:pPr>
                <a:endParaRPr lang="en-US"/>
              </a:p>
            </c:txPr>
            <c:dLblPos val="ctr"/>
            <c:showLegendKey val="0"/>
            <c:showVal val="0"/>
            <c:showCatName val="1"/>
            <c:showSerName val="0"/>
            <c:showPercent val="1"/>
            <c:showBubbleSize val="0"/>
            <c:showLeaderLines val="1"/>
            <c:extLst>
              <c:ext xmlns:c15="http://schemas.microsoft.com/office/drawing/2012/chart" uri="{CE6537A1-D6FC-4f65-9D91-7224C49458BB}"/>
            </c:extLst>
          </c:dLbls>
          <c:cat>
            <c:strRef>
              <c:f>'Input Data '!$A$7:$A$9</c:f>
              <c:strCache>
                <c:ptCount val="3"/>
                <c:pt idx="0">
                  <c:v>Botnet</c:v>
                </c:pt>
                <c:pt idx="1">
                  <c:v>Malware</c:v>
                </c:pt>
                <c:pt idx="2">
                  <c:v>Spamming</c:v>
                </c:pt>
              </c:strCache>
            </c:strRef>
          </c:cat>
          <c:val>
            <c:numRef>
              <c:f>'Input Data '!$B$7:$B$9</c:f>
              <c:numCache>
                <c:formatCode>0.00%</c:formatCode>
                <c:ptCount val="3"/>
                <c:pt idx="0">
                  <c:v>0.57589999999999997</c:v>
                </c:pt>
                <c:pt idx="1">
                  <c:v>0.26579999999999998</c:v>
                </c:pt>
                <c:pt idx="2">
                  <c:v>0.1583</c:v>
                </c:pt>
              </c:numCache>
            </c:numRef>
          </c:val>
        </c:ser>
        <c:dLbls>
          <c:showLegendKey val="0"/>
          <c:showVal val="0"/>
          <c:showCatName val="1"/>
          <c:showSerName val="0"/>
          <c:showPercent val="1"/>
          <c:showBubbleSize val="0"/>
          <c:showLeaderLines val="1"/>
        </c:dLbls>
      </c:pie3DChart>
      <c:spPr>
        <a:noFill/>
      </c:spPr>
    </c:plotArea>
    <c:plotVisOnly val="1"/>
    <c:dispBlanksAs val="gap"/>
    <c:showDLblsOverMax val="0"/>
  </c:chart>
  <c:spPr>
    <a:gradFill>
      <a:gsLst>
        <a:gs pos="0">
          <a:srgbClr val="FFEFD1"/>
        </a:gs>
        <a:gs pos="64999">
          <a:srgbClr val="F0EBD5"/>
        </a:gs>
        <a:gs pos="100000">
          <a:srgbClr val="D1C39F"/>
        </a:gs>
      </a:gsLst>
      <a:lin ang="5400000" scaled="0"/>
    </a:gradFill>
    <a:ln>
      <a:gradFill>
        <a:gsLst>
          <a:gs pos="41650">
            <a:srgbClr val="BBCCEB"/>
          </a:gs>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effectLst>
      <a:innerShdw blurRad="114300">
        <a:prstClr val="black"/>
      </a:innerShdw>
    </a:effectLst>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3AC05C-F79F-49A5-87CE-99DF7B85C594}" type="datetimeFigureOut">
              <a:rPr lang="en-GB" smtClean="0"/>
              <a:t>02/07/2014</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23C6E9-FDED-4FFE-A647-A97B1D34BC28}" type="slidenum">
              <a:rPr lang="en-GB" smtClean="0"/>
              <a:t>‹#›</a:t>
            </a:fld>
            <a:endParaRPr lang="en-GB" dirty="0"/>
          </a:p>
        </p:txBody>
      </p:sp>
    </p:spTree>
    <p:extLst>
      <p:ext uri="{BB962C8B-B14F-4D97-AF65-F5344CB8AC3E}">
        <p14:creationId xmlns:p14="http://schemas.microsoft.com/office/powerpoint/2010/main" val="32557526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8" Type="http://schemas.openxmlformats.org/officeDocument/2006/relationships/hyperlink" Target="http://topics.nytimes.com/top/reference/timestopics/people/s/michael_s_schmidt/index.html" TargetMode="External"/><Relationship Id="rId3" Type="http://schemas.openxmlformats.org/officeDocument/2006/relationships/hyperlink" Target="http://blogs.reuters.com/search/journalist.php?edition=us&amp;n=ross.kerber&amp;" TargetMode="External"/><Relationship Id="rId7" Type="http://schemas.openxmlformats.org/officeDocument/2006/relationships/hyperlink" Target="http://blogs.reuters.com/search/journalist.php?edition=us&amp;n=soham.chatterjee&amp;" TargetMode="External"/><Relationship Id="rId2" Type="http://schemas.openxmlformats.org/officeDocument/2006/relationships/slide" Target="../slides/slide4.xml"/><Relationship Id="rId1" Type="http://schemas.openxmlformats.org/officeDocument/2006/relationships/notesMaster" Target="../notesMasters/notesMaster1.xml"/><Relationship Id="rId6" Type="http://schemas.openxmlformats.org/officeDocument/2006/relationships/hyperlink" Target="http://www.washingtontimes.com/staff/jessica-chasmar/" TargetMode="External"/><Relationship Id="rId5" Type="http://schemas.openxmlformats.org/officeDocument/2006/relationships/hyperlink" Target="http://blogs.reuters.com/search/journalist.php?edition=us&amp;n=jim.finkle&amp;" TargetMode="External"/><Relationship Id="rId10" Type="http://schemas.openxmlformats.org/officeDocument/2006/relationships/hyperlink" Target="http://defensetech.org/author/ward/" TargetMode="External"/><Relationship Id="rId4" Type="http://schemas.openxmlformats.org/officeDocument/2006/relationships/hyperlink" Target="http://blogs.reuters.com/search/journalist.php?edition=us&amp;n=phil.wahba&amp;" TargetMode="External"/><Relationship Id="rId9" Type="http://schemas.openxmlformats.org/officeDocument/2006/relationships/hyperlink" Target="http://topics.nytimes.com/top/reference/timestopics/people/s/david_e_sanger/index.html"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FF88DEE-3609-489B-92C1-66A479976E00}" type="slidenum">
              <a:rPr lang="en-GB" smtClean="0"/>
              <a:t>1</a:t>
            </a:fld>
            <a:endParaRPr lang="en-GB" dirty="0"/>
          </a:p>
        </p:txBody>
      </p:sp>
    </p:spTree>
    <p:extLst>
      <p:ext uri="{BB962C8B-B14F-4D97-AF65-F5344CB8AC3E}">
        <p14:creationId xmlns:p14="http://schemas.microsoft.com/office/powerpoint/2010/main" val="28695800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Cyber crime costs global economy $445 billion a year: report</a:t>
            </a:r>
          </a:p>
          <a:p>
            <a:r>
              <a:rPr lang="en-GB" sz="1200" b="1" kern="1200" dirty="0" smtClean="0">
                <a:solidFill>
                  <a:schemeClr val="tx1"/>
                </a:solidFill>
                <a:effectLst/>
                <a:latin typeface="+mn-lt"/>
                <a:ea typeface="+mn-ea"/>
                <a:cs typeface="+mn-cs"/>
              </a:rPr>
              <a:t>LONDON</a:t>
            </a:r>
            <a:r>
              <a:rPr lang="en-GB" sz="1200" kern="1200" dirty="0" smtClean="0">
                <a:solidFill>
                  <a:schemeClr val="tx1"/>
                </a:solidFill>
                <a:effectLst/>
                <a:latin typeface="+mn-lt"/>
                <a:ea typeface="+mn-ea"/>
                <a:cs typeface="+mn-cs"/>
              </a:rPr>
              <a:t> Mon Jun 9, 2014 6:38am EDT</a:t>
            </a:r>
          </a:p>
          <a:p>
            <a:r>
              <a:rPr lang="en-GB" sz="1200" b="0" kern="1200" dirty="0" smtClean="0">
                <a:solidFill>
                  <a:schemeClr val="tx1"/>
                </a:solidFill>
                <a:effectLst/>
                <a:latin typeface="+mn-lt"/>
                <a:ea typeface="+mn-ea"/>
                <a:cs typeface="+mn-cs"/>
              </a:rPr>
              <a:t>Hackers steal Dominos Pizza customer data in Europe, ransom sought</a:t>
            </a:r>
            <a:endParaRPr lang="en-GB" sz="1200" b="1" kern="1200" dirty="0" smtClean="0">
              <a:solidFill>
                <a:schemeClr val="tx1"/>
              </a:solidFill>
              <a:effectLst/>
              <a:latin typeface="+mn-lt"/>
              <a:ea typeface="+mn-ea"/>
              <a:cs typeface="+mn-cs"/>
            </a:endParaRPr>
          </a:p>
          <a:p>
            <a:r>
              <a:rPr lang="en-GB" sz="1200" b="1" kern="1200" dirty="0" smtClean="0">
                <a:solidFill>
                  <a:schemeClr val="tx1"/>
                </a:solidFill>
                <a:effectLst/>
                <a:latin typeface="+mn-lt"/>
                <a:ea typeface="+mn-ea"/>
                <a:cs typeface="+mn-cs"/>
              </a:rPr>
              <a:t>BOSTON</a:t>
            </a:r>
            <a:r>
              <a:rPr lang="en-GB" sz="1200" kern="1200" dirty="0" smtClean="0">
                <a:solidFill>
                  <a:schemeClr val="tx1"/>
                </a:solidFill>
                <a:effectLst/>
                <a:latin typeface="+mn-lt"/>
                <a:ea typeface="+mn-ea"/>
                <a:cs typeface="+mn-cs"/>
              </a:rPr>
              <a:t> Mon Jun 16, 2014 11:18am EDT</a:t>
            </a:r>
          </a:p>
          <a:p>
            <a:r>
              <a:rPr lang="en-GB" sz="1200" kern="1200" dirty="0" smtClean="0">
                <a:solidFill>
                  <a:schemeClr val="tx1"/>
                </a:solidFill>
                <a:effectLst/>
                <a:latin typeface="+mn-lt"/>
                <a:ea typeface="+mn-ea"/>
                <a:cs typeface="+mn-cs"/>
              </a:rPr>
              <a:t> </a:t>
            </a:r>
          </a:p>
          <a:p>
            <a:r>
              <a:rPr lang="en-GB" sz="1200" b="0" kern="1200" dirty="0" smtClean="0">
                <a:solidFill>
                  <a:schemeClr val="tx1"/>
                </a:solidFill>
                <a:effectLst/>
                <a:latin typeface="+mn-lt"/>
                <a:ea typeface="+mn-ea"/>
                <a:cs typeface="+mn-cs"/>
              </a:rPr>
              <a:t>Target apologizes for data breach, retailers embrace security upgrade</a:t>
            </a:r>
            <a:endParaRPr lang="en-GB" sz="1200" b="1" kern="1200" dirty="0" smtClean="0">
              <a:solidFill>
                <a:schemeClr val="tx1"/>
              </a:solidFill>
              <a:effectLst/>
              <a:latin typeface="+mn-lt"/>
              <a:ea typeface="+mn-ea"/>
              <a:cs typeface="+mn-cs"/>
            </a:endParaRPr>
          </a:p>
          <a:p>
            <a:r>
              <a:rPr lang="en-GB" sz="1200" kern="1200" cap="all" dirty="0" smtClean="0">
                <a:solidFill>
                  <a:schemeClr val="tx1"/>
                </a:solidFill>
                <a:effectLst/>
                <a:latin typeface="+mn-lt"/>
                <a:ea typeface="+mn-ea"/>
                <a:cs typeface="+mn-cs"/>
              </a:rPr>
              <a:t>BY </a:t>
            </a:r>
            <a:r>
              <a:rPr lang="en-GB" sz="1200" b="1" u="sng" kern="1200" cap="all" dirty="0" smtClean="0">
                <a:solidFill>
                  <a:schemeClr val="tx1"/>
                </a:solidFill>
                <a:effectLst/>
                <a:latin typeface="+mn-lt"/>
                <a:ea typeface="+mn-ea"/>
                <a:cs typeface="+mn-cs"/>
                <a:hlinkClick r:id="rId3"/>
              </a:rPr>
              <a:t>ROSS KERBER</a:t>
            </a:r>
            <a:r>
              <a:rPr lang="en-GB" sz="1200" kern="1200" cap="all" dirty="0" smtClean="0">
                <a:solidFill>
                  <a:schemeClr val="tx1"/>
                </a:solidFill>
                <a:effectLst/>
                <a:latin typeface="+mn-lt"/>
                <a:ea typeface="+mn-ea"/>
                <a:cs typeface="+mn-cs"/>
              </a:rPr>
              <a:t>, </a:t>
            </a:r>
            <a:r>
              <a:rPr lang="en-GB" sz="1200" b="1" u="sng" kern="1200" cap="all" dirty="0" smtClean="0">
                <a:solidFill>
                  <a:schemeClr val="tx1"/>
                </a:solidFill>
                <a:effectLst/>
                <a:latin typeface="+mn-lt"/>
                <a:ea typeface="+mn-ea"/>
                <a:cs typeface="+mn-cs"/>
                <a:hlinkClick r:id="rId4"/>
              </a:rPr>
              <a:t>PHIL WAHBA</a:t>
            </a:r>
            <a:r>
              <a:rPr lang="en-GB" sz="1200" kern="1200" cap="all" dirty="0" smtClean="0">
                <a:solidFill>
                  <a:schemeClr val="tx1"/>
                </a:solidFill>
                <a:effectLst/>
                <a:latin typeface="+mn-lt"/>
                <a:ea typeface="+mn-ea"/>
                <a:cs typeface="+mn-cs"/>
              </a:rPr>
              <a:t> AND </a:t>
            </a:r>
            <a:r>
              <a:rPr lang="en-GB" sz="1200" b="1" u="sng" kern="1200" cap="all" dirty="0" smtClean="0">
                <a:solidFill>
                  <a:schemeClr val="tx1"/>
                </a:solidFill>
                <a:effectLst/>
                <a:latin typeface="+mn-lt"/>
                <a:ea typeface="+mn-ea"/>
                <a:cs typeface="+mn-cs"/>
                <a:hlinkClick r:id="rId5"/>
              </a:rPr>
              <a:t>JIM FINKLE</a:t>
            </a:r>
            <a:endParaRPr lang="en-GB" sz="1200" kern="1200" dirty="0" smtClean="0">
              <a:solidFill>
                <a:schemeClr val="tx1"/>
              </a:solidFill>
              <a:effectLst/>
              <a:latin typeface="+mn-lt"/>
              <a:ea typeface="+mn-ea"/>
              <a:cs typeface="+mn-cs"/>
            </a:endParaRPr>
          </a:p>
          <a:p>
            <a:r>
              <a:rPr lang="en-GB" sz="1200" b="1" kern="1200" dirty="0" smtClean="0">
                <a:solidFill>
                  <a:schemeClr val="tx1"/>
                </a:solidFill>
                <a:effectLst/>
                <a:latin typeface="+mn-lt"/>
                <a:ea typeface="+mn-ea"/>
                <a:cs typeface="+mn-cs"/>
              </a:rPr>
              <a:t>BOSTON/NEW YORK</a:t>
            </a:r>
            <a:r>
              <a:rPr lang="en-GB" sz="1200" kern="1200" dirty="0" smtClean="0">
                <a:solidFill>
                  <a:schemeClr val="tx1"/>
                </a:solidFill>
                <a:effectLst/>
                <a:latin typeface="+mn-lt"/>
                <a:ea typeface="+mn-ea"/>
                <a:cs typeface="+mn-cs"/>
              </a:rPr>
              <a:t> Mon Jan 13, 2014 3:43pm EST</a:t>
            </a:r>
          </a:p>
          <a:p>
            <a:r>
              <a:rPr lang="en-GB" sz="1200" b="0" kern="1200" dirty="0" smtClean="0">
                <a:solidFill>
                  <a:schemeClr val="tx1"/>
                </a:solidFill>
                <a:effectLst/>
                <a:latin typeface="+mn-lt"/>
                <a:ea typeface="+mn-ea"/>
                <a:cs typeface="+mn-cs"/>
              </a:rPr>
              <a:t>Canadian teen arrested in Heartbleed hack attack</a:t>
            </a:r>
            <a:endParaRPr lang="en-GB" sz="1200" b="1"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By </a:t>
            </a:r>
            <a:r>
              <a:rPr lang="en-GB" sz="1200" u="sng" kern="1200" dirty="0" smtClean="0">
                <a:solidFill>
                  <a:schemeClr val="tx1"/>
                </a:solidFill>
                <a:effectLst/>
                <a:latin typeface="+mn-lt"/>
                <a:ea typeface="+mn-ea"/>
                <a:cs typeface="+mn-cs"/>
                <a:hlinkClick r:id="rId6"/>
              </a:rPr>
              <a:t>Jessica Chasmar</a:t>
            </a:r>
            <a:r>
              <a:rPr lang="en-GB" sz="1200" kern="1200" dirty="0" smtClean="0">
                <a:solidFill>
                  <a:schemeClr val="tx1"/>
                </a:solidFill>
                <a:effectLst/>
                <a:latin typeface="+mn-lt"/>
                <a:ea typeface="+mn-ea"/>
                <a:cs typeface="+mn-cs"/>
              </a:rPr>
              <a:t>                                                                                      The Washington Times</a:t>
            </a:r>
          </a:p>
          <a:p>
            <a:r>
              <a:rPr lang="en-GB" sz="1200" kern="1200" dirty="0" smtClean="0">
                <a:solidFill>
                  <a:schemeClr val="tx1"/>
                </a:solidFill>
                <a:effectLst/>
                <a:latin typeface="+mn-lt"/>
                <a:ea typeface="+mn-ea"/>
                <a:cs typeface="+mn-cs"/>
              </a:rPr>
              <a:t>A 19-year-old Canadian student at Western University has been charged for allegedly using the Heartbleed Internet bug to hack into the country’s tax agency, forcing it to delay its tax-filing deadline</a:t>
            </a:r>
            <a:br>
              <a:rPr lang="en-GB" sz="1200" kern="1200" dirty="0" smtClean="0">
                <a:solidFill>
                  <a:schemeClr val="tx1"/>
                </a:solidFill>
                <a:effectLst/>
                <a:latin typeface="+mn-lt"/>
                <a:ea typeface="+mn-ea"/>
                <a:cs typeface="+mn-cs"/>
              </a:rPr>
            </a:br>
            <a:r>
              <a:rPr lang="en-GB" sz="1200" kern="1200" dirty="0" smtClean="0">
                <a:solidFill>
                  <a:schemeClr val="tx1"/>
                </a:solidFill>
                <a:effectLst/>
                <a:latin typeface="+mn-lt"/>
                <a:ea typeface="+mn-ea"/>
                <a:cs typeface="+mn-cs"/>
              </a:rPr>
              <a:t/>
            </a:r>
            <a:br>
              <a:rPr lang="en-GB" sz="1200" kern="1200" dirty="0" smtClean="0">
                <a:solidFill>
                  <a:schemeClr val="tx1"/>
                </a:solidFill>
                <a:effectLst/>
                <a:latin typeface="+mn-lt"/>
                <a:ea typeface="+mn-ea"/>
                <a:cs typeface="+mn-cs"/>
              </a:rPr>
            </a:br>
            <a:r>
              <a:rPr lang="en-GB" sz="1200" kern="1200" dirty="0" smtClean="0">
                <a:solidFill>
                  <a:schemeClr val="tx1"/>
                </a:solidFill>
                <a:effectLst/>
                <a:latin typeface="+mn-lt"/>
                <a:ea typeface="+mn-ea"/>
                <a:cs typeface="+mn-cs"/>
              </a:rPr>
              <a:t>Cyber crime costs global economy $445 billion a year: report</a:t>
            </a:r>
          </a:p>
          <a:p>
            <a:r>
              <a:rPr lang="en-GB" sz="1200" b="1" kern="1200" dirty="0" smtClean="0">
                <a:solidFill>
                  <a:schemeClr val="tx1"/>
                </a:solidFill>
                <a:effectLst/>
                <a:latin typeface="+mn-lt"/>
                <a:ea typeface="+mn-ea"/>
                <a:cs typeface="+mn-cs"/>
              </a:rPr>
              <a:t>LONDON</a:t>
            </a:r>
            <a:r>
              <a:rPr lang="en-GB" sz="1200" kern="1200" dirty="0" smtClean="0">
                <a:solidFill>
                  <a:schemeClr val="tx1"/>
                </a:solidFill>
                <a:effectLst/>
                <a:latin typeface="+mn-lt"/>
                <a:ea typeface="+mn-ea"/>
                <a:cs typeface="+mn-cs"/>
              </a:rPr>
              <a:t> Mon Jun 9, 2014 6:38am EDT</a:t>
            </a:r>
          </a:p>
          <a:p>
            <a:r>
              <a:rPr lang="en-GB" sz="1200" kern="1200" dirty="0" smtClean="0">
                <a:solidFill>
                  <a:schemeClr val="tx1"/>
                </a:solidFill>
                <a:effectLst/>
                <a:latin typeface="+mn-lt"/>
                <a:ea typeface="+mn-ea"/>
                <a:cs typeface="+mn-cs"/>
              </a:rPr>
              <a:t> </a:t>
            </a:r>
          </a:p>
          <a:p>
            <a:r>
              <a:rPr lang="en-GB" sz="1200" b="0" kern="1200" dirty="0" smtClean="0">
                <a:solidFill>
                  <a:schemeClr val="tx1"/>
                </a:solidFill>
                <a:effectLst/>
                <a:latin typeface="+mn-lt"/>
                <a:ea typeface="+mn-ea"/>
                <a:cs typeface="+mn-cs"/>
              </a:rPr>
              <a:t>EBay asks 145 million users to change passwords after cyber attack</a:t>
            </a:r>
            <a:endParaRPr lang="en-GB" sz="1200" b="1" kern="1200" dirty="0" smtClean="0">
              <a:solidFill>
                <a:schemeClr val="tx1"/>
              </a:solidFill>
              <a:effectLst/>
              <a:latin typeface="+mn-lt"/>
              <a:ea typeface="+mn-ea"/>
              <a:cs typeface="+mn-cs"/>
            </a:endParaRPr>
          </a:p>
          <a:p>
            <a:r>
              <a:rPr lang="en-GB" sz="1200" kern="1200" cap="all" dirty="0" smtClean="0">
                <a:solidFill>
                  <a:schemeClr val="tx1"/>
                </a:solidFill>
                <a:effectLst/>
                <a:latin typeface="+mn-lt"/>
                <a:ea typeface="+mn-ea"/>
                <a:cs typeface="+mn-cs"/>
              </a:rPr>
              <a:t>BY </a:t>
            </a:r>
            <a:r>
              <a:rPr lang="en-GB" sz="1200" b="1" u="sng" kern="1200" cap="all" dirty="0" smtClean="0">
                <a:solidFill>
                  <a:schemeClr val="tx1"/>
                </a:solidFill>
                <a:effectLst/>
                <a:latin typeface="+mn-lt"/>
                <a:ea typeface="+mn-ea"/>
                <a:cs typeface="+mn-cs"/>
                <a:hlinkClick r:id="rId5"/>
              </a:rPr>
              <a:t>JIM FINKLE</a:t>
            </a:r>
            <a:r>
              <a:rPr lang="en-GB" sz="1200" kern="1200" cap="all" dirty="0" smtClean="0">
                <a:solidFill>
                  <a:schemeClr val="tx1"/>
                </a:solidFill>
                <a:effectLst/>
                <a:latin typeface="+mn-lt"/>
                <a:ea typeface="+mn-ea"/>
                <a:cs typeface="+mn-cs"/>
              </a:rPr>
              <a:t>, </a:t>
            </a:r>
            <a:r>
              <a:rPr lang="en-GB" sz="1200" b="1" u="sng" kern="1200" cap="all" dirty="0" smtClean="0">
                <a:solidFill>
                  <a:schemeClr val="tx1"/>
                </a:solidFill>
                <a:effectLst/>
                <a:latin typeface="+mn-lt"/>
                <a:ea typeface="+mn-ea"/>
                <a:cs typeface="+mn-cs"/>
                <a:hlinkClick r:id="rId7"/>
              </a:rPr>
              <a:t>SOHAM CHATTERJEE</a:t>
            </a:r>
            <a:r>
              <a:rPr lang="en-GB" sz="1200" kern="1200" cap="all" dirty="0" smtClean="0">
                <a:solidFill>
                  <a:schemeClr val="tx1"/>
                </a:solidFill>
                <a:effectLst/>
                <a:latin typeface="+mn-lt"/>
                <a:ea typeface="+mn-ea"/>
                <a:cs typeface="+mn-cs"/>
              </a:rPr>
              <a:t> AND LEHAR MAAN</a:t>
            </a:r>
            <a:endParaRPr lang="en-GB" sz="1200" kern="1200" dirty="0" smtClean="0">
              <a:solidFill>
                <a:schemeClr val="tx1"/>
              </a:solidFill>
              <a:effectLst/>
              <a:latin typeface="+mn-lt"/>
              <a:ea typeface="+mn-ea"/>
              <a:cs typeface="+mn-cs"/>
            </a:endParaRPr>
          </a:p>
          <a:p>
            <a:r>
              <a:rPr lang="en-GB" sz="1200" kern="1200" cap="all"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r>
              <a:rPr lang="en-GB" sz="1200" b="1" i="1" kern="1200" dirty="0" smtClean="0">
                <a:solidFill>
                  <a:schemeClr val="tx1"/>
                </a:solidFill>
                <a:effectLst/>
                <a:latin typeface="+mn-lt"/>
                <a:ea typeface="+mn-ea"/>
                <a:cs typeface="+mn-cs"/>
              </a:rPr>
              <a:t>5 in China Army Face U.S. Charges of Cyberattacks</a:t>
            </a:r>
            <a:endParaRPr lang="en-GB" sz="1200" kern="1200" dirty="0" smtClean="0">
              <a:solidFill>
                <a:schemeClr val="tx1"/>
              </a:solidFill>
              <a:effectLst/>
              <a:latin typeface="+mn-lt"/>
              <a:ea typeface="+mn-ea"/>
              <a:cs typeface="+mn-cs"/>
            </a:endParaRPr>
          </a:p>
          <a:p>
            <a:r>
              <a:rPr lang="en-GB" sz="1200" b="1" kern="1200" dirty="0" smtClean="0">
                <a:solidFill>
                  <a:schemeClr val="tx1"/>
                </a:solidFill>
                <a:effectLst/>
                <a:latin typeface="+mn-lt"/>
                <a:ea typeface="+mn-ea"/>
                <a:cs typeface="+mn-cs"/>
              </a:rPr>
              <a:t>By </a:t>
            </a:r>
            <a:r>
              <a:rPr lang="en-GB" sz="1200" b="1" u="none" strike="noStrike" kern="1200" dirty="0" smtClean="0">
                <a:solidFill>
                  <a:schemeClr val="tx1"/>
                </a:solidFill>
                <a:effectLst/>
                <a:latin typeface="+mn-lt"/>
                <a:ea typeface="+mn-ea"/>
                <a:cs typeface="+mn-cs"/>
                <a:hlinkClick r:id="rId8" tooltip="More Articles by MICHAEL S. SCHMIDT"/>
              </a:rPr>
              <a:t>MICHAEL S. SCHMIDT</a:t>
            </a:r>
            <a:r>
              <a:rPr lang="en-GB" sz="1200" b="1" kern="1200" dirty="0" smtClean="0">
                <a:solidFill>
                  <a:schemeClr val="tx1"/>
                </a:solidFill>
                <a:effectLst/>
                <a:latin typeface="+mn-lt"/>
                <a:ea typeface="+mn-ea"/>
                <a:cs typeface="+mn-cs"/>
              </a:rPr>
              <a:t> and </a:t>
            </a:r>
            <a:r>
              <a:rPr lang="en-GB" sz="1200" b="1" u="none" strike="noStrike" kern="1200" dirty="0" smtClean="0">
                <a:solidFill>
                  <a:schemeClr val="tx1"/>
                </a:solidFill>
                <a:effectLst/>
                <a:latin typeface="+mn-lt"/>
                <a:ea typeface="+mn-ea"/>
                <a:cs typeface="+mn-cs"/>
                <a:hlinkClick r:id="rId9" tooltip="More Articles by DAVID E. SANGER"/>
              </a:rPr>
              <a:t>DAVID E. SANGER</a:t>
            </a:r>
            <a:r>
              <a:rPr lang="en-GB" sz="1200" kern="1200" dirty="0" smtClean="0">
                <a:solidFill>
                  <a:schemeClr val="tx1"/>
                </a:solidFill>
                <a:effectLst/>
                <a:latin typeface="+mn-lt"/>
                <a:ea typeface="+mn-ea"/>
                <a:cs typeface="+mn-cs"/>
              </a:rPr>
              <a:t>MAY 19, 2014</a:t>
            </a:r>
          </a:p>
          <a:p>
            <a:r>
              <a:rPr lang="en-GB" sz="1200" kern="1200" cap="all" dirty="0" smtClean="0">
                <a:solidFill>
                  <a:schemeClr val="tx1"/>
                </a:solidFill>
                <a:effectLst/>
                <a:latin typeface="+mn-lt"/>
                <a:ea typeface="+mn-ea"/>
                <a:cs typeface="+mn-cs"/>
              </a:rPr>
              <a:t>The NEW YORK TIMES</a:t>
            </a:r>
            <a:endParaRPr lang="en-GB" sz="1200" kern="1200" dirty="0" smtClean="0">
              <a:solidFill>
                <a:schemeClr val="tx1"/>
              </a:solidFill>
              <a:effectLst/>
              <a:latin typeface="+mn-lt"/>
              <a:ea typeface="+mn-ea"/>
              <a:cs typeface="+mn-cs"/>
            </a:endParaRPr>
          </a:p>
          <a:p>
            <a:r>
              <a:rPr lang="en-GB" sz="1200" kern="1200" cap="all"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r>
              <a:rPr lang="en-GB" sz="1200" b="1" kern="1200" dirty="0" smtClean="0">
                <a:solidFill>
                  <a:schemeClr val="tx1"/>
                </a:solidFill>
                <a:effectLst/>
                <a:latin typeface="+mn-lt"/>
                <a:ea typeface="+mn-ea"/>
                <a:cs typeface="+mn-cs"/>
              </a:rPr>
              <a:t>Israel’s Cyber Shot at Syria</a:t>
            </a:r>
          </a:p>
          <a:p>
            <a:r>
              <a:rPr lang="en-GB" sz="1200" i="1" kern="1200" dirty="0" smtClean="0">
                <a:solidFill>
                  <a:schemeClr val="tx1"/>
                </a:solidFill>
                <a:effectLst/>
                <a:latin typeface="+mn-lt"/>
                <a:ea typeface="+mn-ea"/>
                <a:cs typeface="+mn-cs"/>
              </a:rPr>
              <a:t>by </a:t>
            </a:r>
            <a:r>
              <a:rPr lang="en-GB" sz="1200" u="sng" kern="1200" cap="all" dirty="0" smtClean="0">
                <a:solidFill>
                  <a:schemeClr val="tx1"/>
                </a:solidFill>
                <a:effectLst/>
                <a:latin typeface="+mn-lt"/>
                <a:ea typeface="+mn-ea"/>
                <a:cs typeface="+mn-cs"/>
                <a:hlinkClick r:id="rId10"/>
              </a:rPr>
              <a:t>WARD CARROLL</a:t>
            </a:r>
            <a:r>
              <a:rPr lang="en-GB" sz="1200" i="1" kern="1200" dirty="0" smtClean="0">
                <a:solidFill>
                  <a:schemeClr val="tx1"/>
                </a:solidFill>
                <a:effectLst/>
                <a:latin typeface="+mn-lt"/>
                <a:ea typeface="+mn-ea"/>
                <a:cs typeface="+mn-cs"/>
              </a:rPr>
              <a:t> on NOVEMBER 26, 2007</a:t>
            </a:r>
            <a:endParaRPr lang="en-GB" sz="1200" kern="1200" dirty="0" smtClean="0">
              <a:solidFill>
                <a:schemeClr val="tx1"/>
              </a:solidFill>
              <a:effectLst/>
              <a:latin typeface="+mn-lt"/>
              <a:ea typeface="+mn-ea"/>
              <a:cs typeface="+mn-cs"/>
            </a:endParaRPr>
          </a:p>
          <a:p>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3623C6E9-FDED-4FFE-A647-A97B1D34BC28}" type="slidenum">
              <a:rPr lang="en-GB" smtClean="0"/>
              <a:t>4</a:t>
            </a:fld>
            <a:endParaRPr lang="en-GB" dirty="0"/>
          </a:p>
        </p:txBody>
      </p:sp>
    </p:spTree>
    <p:extLst>
      <p:ext uri="{BB962C8B-B14F-4D97-AF65-F5344CB8AC3E}">
        <p14:creationId xmlns:p14="http://schemas.microsoft.com/office/powerpoint/2010/main" val="2552637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71C4555-DB09-43FA-90BB-A201650DFE10}" type="datetime1">
              <a:rPr lang="en-GB" smtClean="0"/>
              <a:t>02/07/2014</a:t>
            </a:fld>
            <a:endParaRPr lang="en-GB" dirty="0"/>
          </a:p>
        </p:txBody>
      </p:sp>
      <p:sp>
        <p:nvSpPr>
          <p:cNvPr id="5" name="Footer Placeholder 4"/>
          <p:cNvSpPr>
            <a:spLocks noGrp="1"/>
          </p:cNvSpPr>
          <p:nvPr>
            <p:ph type="ftr" sz="quarter" idx="11"/>
          </p:nvPr>
        </p:nvSpPr>
        <p:spPr/>
        <p:txBody>
          <a:bodyPr/>
          <a:lstStyle/>
          <a:p>
            <a:r>
              <a:rPr lang="en-GB" dirty="0" smtClean="0"/>
              <a:t>KEYCIT - July 1-4, 2014 Potsdam, Germany</a:t>
            </a:r>
            <a:endParaRPr lang="en-GB" dirty="0"/>
          </a:p>
        </p:txBody>
      </p:sp>
      <p:sp>
        <p:nvSpPr>
          <p:cNvPr id="6" name="Slide Number Placeholder 5"/>
          <p:cNvSpPr>
            <a:spLocks noGrp="1"/>
          </p:cNvSpPr>
          <p:nvPr>
            <p:ph type="sldNum" sz="quarter" idx="12"/>
          </p:nvPr>
        </p:nvSpPr>
        <p:spPr/>
        <p:txBody>
          <a:bodyPr/>
          <a:lstStyle/>
          <a:p>
            <a:fld id="{70FEA574-88A5-4ED0-AC6F-648FB0CD8D20}" type="slidenum">
              <a:rPr lang="en-GB" smtClean="0"/>
              <a:t>‹#›</a:t>
            </a:fld>
            <a:endParaRPr lang="en-GB" dirty="0"/>
          </a:p>
        </p:txBody>
      </p:sp>
    </p:spTree>
    <p:extLst>
      <p:ext uri="{BB962C8B-B14F-4D97-AF65-F5344CB8AC3E}">
        <p14:creationId xmlns:p14="http://schemas.microsoft.com/office/powerpoint/2010/main" val="42910437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B4E2E8-858E-4883-ADA4-56F3A5C76D26}" type="datetime1">
              <a:rPr lang="en-GB" smtClean="0"/>
              <a:t>02/07/2014</a:t>
            </a:fld>
            <a:endParaRPr lang="en-GB" dirty="0"/>
          </a:p>
        </p:txBody>
      </p:sp>
      <p:sp>
        <p:nvSpPr>
          <p:cNvPr id="5" name="Footer Placeholder 4"/>
          <p:cNvSpPr>
            <a:spLocks noGrp="1"/>
          </p:cNvSpPr>
          <p:nvPr>
            <p:ph type="ftr" sz="quarter" idx="11"/>
          </p:nvPr>
        </p:nvSpPr>
        <p:spPr/>
        <p:txBody>
          <a:bodyPr/>
          <a:lstStyle/>
          <a:p>
            <a:r>
              <a:rPr lang="en-GB" dirty="0" smtClean="0"/>
              <a:t>KEYCIT - July 1-4, 2014 Potsdam, Germany</a:t>
            </a:r>
            <a:endParaRPr lang="en-GB" dirty="0"/>
          </a:p>
        </p:txBody>
      </p:sp>
      <p:sp>
        <p:nvSpPr>
          <p:cNvPr id="6" name="Slide Number Placeholder 5"/>
          <p:cNvSpPr>
            <a:spLocks noGrp="1"/>
          </p:cNvSpPr>
          <p:nvPr>
            <p:ph type="sldNum" sz="quarter" idx="12"/>
          </p:nvPr>
        </p:nvSpPr>
        <p:spPr/>
        <p:txBody>
          <a:bodyPr/>
          <a:lstStyle/>
          <a:p>
            <a:fld id="{70FEA574-88A5-4ED0-AC6F-648FB0CD8D20}" type="slidenum">
              <a:rPr lang="en-GB" smtClean="0"/>
              <a:t>‹#›</a:t>
            </a:fld>
            <a:endParaRPr lang="en-GB" dirty="0"/>
          </a:p>
        </p:txBody>
      </p:sp>
    </p:spTree>
    <p:extLst>
      <p:ext uri="{BB962C8B-B14F-4D97-AF65-F5344CB8AC3E}">
        <p14:creationId xmlns:p14="http://schemas.microsoft.com/office/powerpoint/2010/main" val="1959599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68A0963-D7CD-4A7E-A330-9D1C0A67E726}" type="datetime1">
              <a:rPr lang="en-GB" smtClean="0"/>
              <a:t>02/07/2014</a:t>
            </a:fld>
            <a:endParaRPr lang="en-GB" dirty="0"/>
          </a:p>
        </p:txBody>
      </p:sp>
      <p:sp>
        <p:nvSpPr>
          <p:cNvPr id="5" name="Footer Placeholder 4"/>
          <p:cNvSpPr>
            <a:spLocks noGrp="1"/>
          </p:cNvSpPr>
          <p:nvPr>
            <p:ph type="ftr" sz="quarter" idx="11"/>
          </p:nvPr>
        </p:nvSpPr>
        <p:spPr/>
        <p:txBody>
          <a:bodyPr/>
          <a:lstStyle/>
          <a:p>
            <a:r>
              <a:rPr lang="en-GB" dirty="0" smtClean="0"/>
              <a:t>KEYCIT - July 1-4, 2014 Potsdam, Germany</a:t>
            </a:r>
            <a:endParaRPr lang="en-GB" dirty="0"/>
          </a:p>
        </p:txBody>
      </p:sp>
      <p:sp>
        <p:nvSpPr>
          <p:cNvPr id="6" name="Slide Number Placeholder 5"/>
          <p:cNvSpPr>
            <a:spLocks noGrp="1"/>
          </p:cNvSpPr>
          <p:nvPr>
            <p:ph type="sldNum" sz="quarter" idx="12"/>
          </p:nvPr>
        </p:nvSpPr>
        <p:spPr/>
        <p:txBody>
          <a:bodyPr/>
          <a:lstStyle/>
          <a:p>
            <a:fld id="{70FEA574-88A5-4ED0-AC6F-648FB0CD8D20}" type="slidenum">
              <a:rPr lang="en-GB" smtClean="0"/>
              <a:t>‹#›</a:t>
            </a:fld>
            <a:endParaRPr lang="en-GB"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637530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98D5890-778D-4A93-B6E6-8411CF7C649C}" type="datetime1">
              <a:rPr lang="en-GB" smtClean="0"/>
              <a:t>02/07/2014</a:t>
            </a:fld>
            <a:endParaRPr lang="en-GB" dirty="0"/>
          </a:p>
        </p:txBody>
      </p:sp>
      <p:sp>
        <p:nvSpPr>
          <p:cNvPr id="5" name="Footer Placeholder 4"/>
          <p:cNvSpPr>
            <a:spLocks noGrp="1"/>
          </p:cNvSpPr>
          <p:nvPr>
            <p:ph type="ftr" sz="quarter" idx="11"/>
          </p:nvPr>
        </p:nvSpPr>
        <p:spPr/>
        <p:txBody>
          <a:bodyPr/>
          <a:lstStyle/>
          <a:p>
            <a:r>
              <a:rPr lang="en-GB" dirty="0" smtClean="0"/>
              <a:t>KEYCIT - July 1-4, 2014 Potsdam, Germany</a:t>
            </a:r>
            <a:endParaRPr lang="en-GB" dirty="0"/>
          </a:p>
        </p:txBody>
      </p:sp>
      <p:sp>
        <p:nvSpPr>
          <p:cNvPr id="6" name="Slide Number Placeholder 5"/>
          <p:cNvSpPr>
            <a:spLocks noGrp="1"/>
          </p:cNvSpPr>
          <p:nvPr>
            <p:ph type="sldNum" sz="quarter" idx="12"/>
          </p:nvPr>
        </p:nvSpPr>
        <p:spPr/>
        <p:txBody>
          <a:bodyPr/>
          <a:lstStyle/>
          <a:p>
            <a:fld id="{70FEA574-88A5-4ED0-AC6F-648FB0CD8D20}" type="slidenum">
              <a:rPr lang="en-GB" smtClean="0"/>
              <a:t>‹#›</a:t>
            </a:fld>
            <a:endParaRPr lang="en-GB" dirty="0"/>
          </a:p>
        </p:txBody>
      </p:sp>
    </p:spTree>
    <p:extLst>
      <p:ext uri="{BB962C8B-B14F-4D97-AF65-F5344CB8AC3E}">
        <p14:creationId xmlns:p14="http://schemas.microsoft.com/office/powerpoint/2010/main" val="14429397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74A3F8-FD08-4FB8-945E-439EF98BBC9F}" type="datetime1">
              <a:rPr lang="en-GB" smtClean="0"/>
              <a:t>02/07/2014</a:t>
            </a:fld>
            <a:endParaRPr lang="en-GB" dirty="0"/>
          </a:p>
        </p:txBody>
      </p:sp>
      <p:sp>
        <p:nvSpPr>
          <p:cNvPr id="5" name="Footer Placeholder 4"/>
          <p:cNvSpPr>
            <a:spLocks noGrp="1"/>
          </p:cNvSpPr>
          <p:nvPr>
            <p:ph type="ftr" sz="quarter" idx="11"/>
          </p:nvPr>
        </p:nvSpPr>
        <p:spPr/>
        <p:txBody>
          <a:bodyPr/>
          <a:lstStyle/>
          <a:p>
            <a:r>
              <a:rPr lang="en-GB" dirty="0" smtClean="0"/>
              <a:t>KEYCIT - July 1-4, 2014 Potsdam, Germany</a:t>
            </a:r>
            <a:endParaRPr lang="en-GB" dirty="0"/>
          </a:p>
        </p:txBody>
      </p:sp>
      <p:sp>
        <p:nvSpPr>
          <p:cNvPr id="6" name="Slide Number Placeholder 5"/>
          <p:cNvSpPr>
            <a:spLocks noGrp="1"/>
          </p:cNvSpPr>
          <p:nvPr>
            <p:ph type="sldNum" sz="quarter" idx="12"/>
          </p:nvPr>
        </p:nvSpPr>
        <p:spPr/>
        <p:txBody>
          <a:bodyPr/>
          <a:lstStyle/>
          <a:p>
            <a:fld id="{70FEA574-88A5-4ED0-AC6F-648FB0CD8D20}" type="slidenum">
              <a:rPr lang="en-GB" smtClean="0"/>
              <a:t>‹#›</a:t>
            </a:fld>
            <a:endParaRPr lang="en-GB"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984644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F162BA6-8B00-4F42-AB66-07DB01EDB54E}" type="datetime1">
              <a:rPr lang="en-GB" smtClean="0"/>
              <a:t>02/07/2014</a:t>
            </a:fld>
            <a:endParaRPr lang="en-GB" dirty="0"/>
          </a:p>
        </p:txBody>
      </p:sp>
      <p:sp>
        <p:nvSpPr>
          <p:cNvPr id="5" name="Footer Placeholder 4"/>
          <p:cNvSpPr>
            <a:spLocks noGrp="1"/>
          </p:cNvSpPr>
          <p:nvPr>
            <p:ph type="ftr" sz="quarter" idx="11"/>
          </p:nvPr>
        </p:nvSpPr>
        <p:spPr/>
        <p:txBody>
          <a:bodyPr/>
          <a:lstStyle/>
          <a:p>
            <a:r>
              <a:rPr lang="en-GB" dirty="0" smtClean="0"/>
              <a:t>KEYCIT - July 1-4, 2014 Potsdam, Germany</a:t>
            </a:r>
            <a:endParaRPr lang="en-GB" dirty="0"/>
          </a:p>
        </p:txBody>
      </p:sp>
      <p:sp>
        <p:nvSpPr>
          <p:cNvPr id="6" name="Slide Number Placeholder 5"/>
          <p:cNvSpPr>
            <a:spLocks noGrp="1"/>
          </p:cNvSpPr>
          <p:nvPr>
            <p:ph type="sldNum" sz="quarter" idx="12"/>
          </p:nvPr>
        </p:nvSpPr>
        <p:spPr/>
        <p:txBody>
          <a:bodyPr/>
          <a:lstStyle/>
          <a:p>
            <a:fld id="{70FEA574-88A5-4ED0-AC6F-648FB0CD8D20}" type="slidenum">
              <a:rPr lang="en-GB" smtClean="0"/>
              <a:t>‹#›</a:t>
            </a:fld>
            <a:endParaRPr lang="en-GB" dirty="0"/>
          </a:p>
        </p:txBody>
      </p:sp>
    </p:spTree>
    <p:extLst>
      <p:ext uri="{BB962C8B-B14F-4D97-AF65-F5344CB8AC3E}">
        <p14:creationId xmlns:p14="http://schemas.microsoft.com/office/powerpoint/2010/main" val="19796590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49476F2-87F1-48AB-A46C-ACC6A0C7E428}" type="datetime1">
              <a:rPr lang="en-GB" smtClean="0"/>
              <a:t>02/07/2014</a:t>
            </a:fld>
            <a:endParaRPr lang="en-GB" dirty="0"/>
          </a:p>
        </p:txBody>
      </p:sp>
      <p:sp>
        <p:nvSpPr>
          <p:cNvPr id="5" name="Footer Placeholder 4"/>
          <p:cNvSpPr>
            <a:spLocks noGrp="1"/>
          </p:cNvSpPr>
          <p:nvPr>
            <p:ph type="ftr" sz="quarter" idx="11"/>
          </p:nvPr>
        </p:nvSpPr>
        <p:spPr/>
        <p:txBody>
          <a:bodyPr/>
          <a:lstStyle/>
          <a:p>
            <a:r>
              <a:rPr lang="en-GB" dirty="0" smtClean="0"/>
              <a:t>KEYCIT - July 1-4, 2014 Potsdam, Germany</a:t>
            </a:r>
            <a:endParaRPr lang="en-GB" dirty="0"/>
          </a:p>
        </p:txBody>
      </p:sp>
      <p:sp>
        <p:nvSpPr>
          <p:cNvPr id="6" name="Slide Number Placeholder 5"/>
          <p:cNvSpPr>
            <a:spLocks noGrp="1"/>
          </p:cNvSpPr>
          <p:nvPr>
            <p:ph type="sldNum" sz="quarter" idx="12"/>
          </p:nvPr>
        </p:nvSpPr>
        <p:spPr/>
        <p:txBody>
          <a:bodyPr/>
          <a:lstStyle/>
          <a:p>
            <a:fld id="{70FEA574-88A5-4ED0-AC6F-648FB0CD8D20}" type="slidenum">
              <a:rPr lang="en-GB" smtClean="0"/>
              <a:t>‹#›</a:t>
            </a:fld>
            <a:endParaRPr lang="en-GB" dirty="0"/>
          </a:p>
        </p:txBody>
      </p:sp>
    </p:spTree>
    <p:extLst>
      <p:ext uri="{BB962C8B-B14F-4D97-AF65-F5344CB8AC3E}">
        <p14:creationId xmlns:p14="http://schemas.microsoft.com/office/powerpoint/2010/main" val="26260562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83FE1CC-0221-47ED-B193-D34BDC5CA353}" type="datetime1">
              <a:rPr lang="en-GB" smtClean="0"/>
              <a:t>02/07/2014</a:t>
            </a:fld>
            <a:endParaRPr lang="en-GB" dirty="0"/>
          </a:p>
        </p:txBody>
      </p:sp>
      <p:sp>
        <p:nvSpPr>
          <p:cNvPr id="5" name="Footer Placeholder 4"/>
          <p:cNvSpPr>
            <a:spLocks noGrp="1"/>
          </p:cNvSpPr>
          <p:nvPr>
            <p:ph type="ftr" sz="quarter" idx="11"/>
          </p:nvPr>
        </p:nvSpPr>
        <p:spPr/>
        <p:txBody>
          <a:bodyPr/>
          <a:lstStyle/>
          <a:p>
            <a:r>
              <a:rPr lang="en-GB" dirty="0" smtClean="0"/>
              <a:t>KEYCIT - July 1-4, 2014 Potsdam, Germany</a:t>
            </a:r>
            <a:endParaRPr lang="en-GB" dirty="0"/>
          </a:p>
        </p:txBody>
      </p:sp>
      <p:sp>
        <p:nvSpPr>
          <p:cNvPr id="6" name="Slide Number Placeholder 5"/>
          <p:cNvSpPr>
            <a:spLocks noGrp="1"/>
          </p:cNvSpPr>
          <p:nvPr>
            <p:ph type="sldNum" sz="quarter" idx="12"/>
          </p:nvPr>
        </p:nvSpPr>
        <p:spPr/>
        <p:txBody>
          <a:bodyPr/>
          <a:lstStyle/>
          <a:p>
            <a:fld id="{70FEA574-88A5-4ED0-AC6F-648FB0CD8D20}" type="slidenum">
              <a:rPr lang="en-GB" smtClean="0"/>
              <a:t>‹#›</a:t>
            </a:fld>
            <a:endParaRPr lang="en-GB" dirty="0"/>
          </a:p>
        </p:txBody>
      </p:sp>
    </p:spTree>
    <p:extLst>
      <p:ext uri="{BB962C8B-B14F-4D97-AF65-F5344CB8AC3E}">
        <p14:creationId xmlns:p14="http://schemas.microsoft.com/office/powerpoint/2010/main" val="3998886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62F5519-8728-481D-A886-C5623B38696A}" type="datetime1">
              <a:rPr lang="en-GB" smtClean="0"/>
              <a:t>02/07/2014</a:t>
            </a:fld>
            <a:endParaRPr lang="en-GB" dirty="0"/>
          </a:p>
        </p:txBody>
      </p:sp>
      <p:sp>
        <p:nvSpPr>
          <p:cNvPr id="5" name="Footer Placeholder 4"/>
          <p:cNvSpPr>
            <a:spLocks noGrp="1"/>
          </p:cNvSpPr>
          <p:nvPr>
            <p:ph type="ftr" sz="quarter" idx="11"/>
          </p:nvPr>
        </p:nvSpPr>
        <p:spPr/>
        <p:txBody>
          <a:bodyPr/>
          <a:lstStyle/>
          <a:p>
            <a:r>
              <a:rPr lang="en-GB" dirty="0" smtClean="0"/>
              <a:t>KEYCIT - July 1-4, 2014 Potsdam, Germany</a:t>
            </a:r>
            <a:endParaRPr lang="en-GB" dirty="0"/>
          </a:p>
        </p:txBody>
      </p:sp>
      <p:sp>
        <p:nvSpPr>
          <p:cNvPr id="6" name="Slide Number Placeholder 5"/>
          <p:cNvSpPr>
            <a:spLocks noGrp="1"/>
          </p:cNvSpPr>
          <p:nvPr>
            <p:ph type="sldNum" sz="quarter" idx="12"/>
          </p:nvPr>
        </p:nvSpPr>
        <p:spPr/>
        <p:txBody>
          <a:bodyPr/>
          <a:lstStyle/>
          <a:p>
            <a:fld id="{70FEA574-88A5-4ED0-AC6F-648FB0CD8D20}" type="slidenum">
              <a:rPr lang="en-GB" smtClean="0"/>
              <a:t>‹#›</a:t>
            </a:fld>
            <a:endParaRPr lang="en-GB" dirty="0"/>
          </a:p>
        </p:txBody>
      </p:sp>
    </p:spTree>
    <p:extLst>
      <p:ext uri="{BB962C8B-B14F-4D97-AF65-F5344CB8AC3E}">
        <p14:creationId xmlns:p14="http://schemas.microsoft.com/office/powerpoint/2010/main" val="42568987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ECF40F-423D-4625-9E05-1F92FE254B6A}" type="datetime1">
              <a:rPr lang="en-GB" smtClean="0"/>
              <a:t>02/07/2014</a:t>
            </a:fld>
            <a:endParaRPr lang="en-GB" dirty="0"/>
          </a:p>
        </p:txBody>
      </p:sp>
      <p:sp>
        <p:nvSpPr>
          <p:cNvPr id="5" name="Footer Placeholder 4"/>
          <p:cNvSpPr>
            <a:spLocks noGrp="1"/>
          </p:cNvSpPr>
          <p:nvPr>
            <p:ph type="ftr" sz="quarter" idx="11"/>
          </p:nvPr>
        </p:nvSpPr>
        <p:spPr/>
        <p:txBody>
          <a:bodyPr/>
          <a:lstStyle/>
          <a:p>
            <a:r>
              <a:rPr lang="en-GB" dirty="0" smtClean="0"/>
              <a:t>KEYCIT - July 1-4, 2014 Potsdam, Germany</a:t>
            </a:r>
            <a:endParaRPr lang="en-GB" dirty="0"/>
          </a:p>
        </p:txBody>
      </p:sp>
      <p:sp>
        <p:nvSpPr>
          <p:cNvPr id="6" name="Slide Number Placeholder 5"/>
          <p:cNvSpPr>
            <a:spLocks noGrp="1"/>
          </p:cNvSpPr>
          <p:nvPr>
            <p:ph type="sldNum" sz="quarter" idx="12"/>
          </p:nvPr>
        </p:nvSpPr>
        <p:spPr/>
        <p:txBody>
          <a:bodyPr/>
          <a:lstStyle/>
          <a:p>
            <a:fld id="{70FEA574-88A5-4ED0-AC6F-648FB0CD8D20}" type="slidenum">
              <a:rPr lang="en-GB" smtClean="0"/>
              <a:t>‹#›</a:t>
            </a:fld>
            <a:endParaRPr lang="en-GB" dirty="0"/>
          </a:p>
        </p:txBody>
      </p:sp>
    </p:spTree>
    <p:extLst>
      <p:ext uri="{BB962C8B-B14F-4D97-AF65-F5344CB8AC3E}">
        <p14:creationId xmlns:p14="http://schemas.microsoft.com/office/powerpoint/2010/main" val="2340548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B37A301-4F63-46D0-8042-A1D29A1FB3DA}" type="datetime1">
              <a:rPr lang="en-GB" smtClean="0"/>
              <a:t>02/07/2014</a:t>
            </a:fld>
            <a:endParaRPr lang="en-GB" dirty="0"/>
          </a:p>
        </p:txBody>
      </p:sp>
      <p:sp>
        <p:nvSpPr>
          <p:cNvPr id="6" name="Footer Placeholder 5"/>
          <p:cNvSpPr>
            <a:spLocks noGrp="1"/>
          </p:cNvSpPr>
          <p:nvPr>
            <p:ph type="ftr" sz="quarter" idx="11"/>
          </p:nvPr>
        </p:nvSpPr>
        <p:spPr/>
        <p:txBody>
          <a:bodyPr/>
          <a:lstStyle/>
          <a:p>
            <a:r>
              <a:rPr lang="en-GB" dirty="0" smtClean="0"/>
              <a:t>KEYCIT - July 1-4, 2014 Potsdam, Germany</a:t>
            </a:r>
            <a:endParaRPr lang="en-GB" dirty="0"/>
          </a:p>
        </p:txBody>
      </p:sp>
      <p:sp>
        <p:nvSpPr>
          <p:cNvPr id="7" name="Slide Number Placeholder 6"/>
          <p:cNvSpPr>
            <a:spLocks noGrp="1"/>
          </p:cNvSpPr>
          <p:nvPr>
            <p:ph type="sldNum" sz="quarter" idx="12"/>
          </p:nvPr>
        </p:nvSpPr>
        <p:spPr/>
        <p:txBody>
          <a:bodyPr/>
          <a:lstStyle/>
          <a:p>
            <a:fld id="{70FEA574-88A5-4ED0-AC6F-648FB0CD8D20}" type="slidenum">
              <a:rPr lang="en-GB" smtClean="0"/>
              <a:t>‹#›</a:t>
            </a:fld>
            <a:endParaRPr lang="en-GB" dirty="0"/>
          </a:p>
        </p:txBody>
      </p:sp>
    </p:spTree>
    <p:extLst>
      <p:ext uri="{BB962C8B-B14F-4D97-AF65-F5344CB8AC3E}">
        <p14:creationId xmlns:p14="http://schemas.microsoft.com/office/powerpoint/2010/main" val="7594596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847CDB1-2830-40C3-A11A-2390A46BBD29}" type="datetime1">
              <a:rPr lang="en-GB" smtClean="0"/>
              <a:t>02/07/2014</a:t>
            </a:fld>
            <a:endParaRPr lang="en-GB" dirty="0"/>
          </a:p>
        </p:txBody>
      </p:sp>
      <p:sp>
        <p:nvSpPr>
          <p:cNvPr id="8" name="Footer Placeholder 7"/>
          <p:cNvSpPr>
            <a:spLocks noGrp="1"/>
          </p:cNvSpPr>
          <p:nvPr>
            <p:ph type="ftr" sz="quarter" idx="11"/>
          </p:nvPr>
        </p:nvSpPr>
        <p:spPr/>
        <p:txBody>
          <a:bodyPr/>
          <a:lstStyle/>
          <a:p>
            <a:r>
              <a:rPr lang="en-GB" dirty="0" smtClean="0"/>
              <a:t>KEYCIT - July 1-4, 2014 Potsdam, Germany</a:t>
            </a:r>
            <a:endParaRPr lang="en-GB" dirty="0"/>
          </a:p>
        </p:txBody>
      </p:sp>
      <p:sp>
        <p:nvSpPr>
          <p:cNvPr id="9" name="Slide Number Placeholder 8"/>
          <p:cNvSpPr>
            <a:spLocks noGrp="1"/>
          </p:cNvSpPr>
          <p:nvPr>
            <p:ph type="sldNum" sz="quarter" idx="12"/>
          </p:nvPr>
        </p:nvSpPr>
        <p:spPr/>
        <p:txBody>
          <a:bodyPr/>
          <a:lstStyle/>
          <a:p>
            <a:fld id="{70FEA574-88A5-4ED0-AC6F-648FB0CD8D20}" type="slidenum">
              <a:rPr lang="en-GB" smtClean="0"/>
              <a:t>‹#›</a:t>
            </a:fld>
            <a:endParaRPr lang="en-GB" dirty="0"/>
          </a:p>
        </p:txBody>
      </p:sp>
    </p:spTree>
    <p:extLst>
      <p:ext uri="{BB962C8B-B14F-4D97-AF65-F5344CB8AC3E}">
        <p14:creationId xmlns:p14="http://schemas.microsoft.com/office/powerpoint/2010/main" val="34537139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D0A9299-3393-444D-9800-00BEA9A64C89}" type="datetime1">
              <a:rPr lang="en-GB" smtClean="0"/>
              <a:t>02/07/2014</a:t>
            </a:fld>
            <a:endParaRPr lang="en-GB" dirty="0"/>
          </a:p>
        </p:txBody>
      </p:sp>
      <p:sp>
        <p:nvSpPr>
          <p:cNvPr id="4" name="Footer Placeholder 3"/>
          <p:cNvSpPr>
            <a:spLocks noGrp="1"/>
          </p:cNvSpPr>
          <p:nvPr>
            <p:ph type="ftr" sz="quarter" idx="11"/>
          </p:nvPr>
        </p:nvSpPr>
        <p:spPr/>
        <p:txBody>
          <a:bodyPr/>
          <a:lstStyle/>
          <a:p>
            <a:r>
              <a:rPr lang="en-GB" dirty="0" smtClean="0"/>
              <a:t>KEYCIT - July 1-4, 2014 Potsdam, Germany</a:t>
            </a:r>
            <a:endParaRPr lang="en-GB" dirty="0"/>
          </a:p>
        </p:txBody>
      </p:sp>
      <p:sp>
        <p:nvSpPr>
          <p:cNvPr id="5" name="Slide Number Placeholder 4"/>
          <p:cNvSpPr>
            <a:spLocks noGrp="1"/>
          </p:cNvSpPr>
          <p:nvPr>
            <p:ph type="sldNum" sz="quarter" idx="12"/>
          </p:nvPr>
        </p:nvSpPr>
        <p:spPr/>
        <p:txBody>
          <a:bodyPr/>
          <a:lstStyle/>
          <a:p>
            <a:fld id="{70FEA574-88A5-4ED0-AC6F-648FB0CD8D20}" type="slidenum">
              <a:rPr lang="en-GB" smtClean="0"/>
              <a:t>‹#›</a:t>
            </a:fld>
            <a:endParaRPr lang="en-GB" dirty="0"/>
          </a:p>
        </p:txBody>
      </p:sp>
    </p:spTree>
    <p:extLst>
      <p:ext uri="{BB962C8B-B14F-4D97-AF65-F5344CB8AC3E}">
        <p14:creationId xmlns:p14="http://schemas.microsoft.com/office/powerpoint/2010/main" val="881726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1799C4-7925-4097-9078-5C728D390EE5}" type="datetime1">
              <a:rPr lang="en-GB" smtClean="0"/>
              <a:t>02/07/2014</a:t>
            </a:fld>
            <a:endParaRPr lang="en-GB" dirty="0"/>
          </a:p>
        </p:txBody>
      </p:sp>
      <p:sp>
        <p:nvSpPr>
          <p:cNvPr id="3" name="Footer Placeholder 2"/>
          <p:cNvSpPr>
            <a:spLocks noGrp="1"/>
          </p:cNvSpPr>
          <p:nvPr>
            <p:ph type="ftr" sz="quarter" idx="11"/>
          </p:nvPr>
        </p:nvSpPr>
        <p:spPr/>
        <p:txBody>
          <a:bodyPr/>
          <a:lstStyle/>
          <a:p>
            <a:r>
              <a:rPr lang="en-GB" dirty="0" smtClean="0"/>
              <a:t>KEYCIT - July 1-4, 2014 Potsdam, Germany</a:t>
            </a:r>
            <a:endParaRPr lang="en-GB" dirty="0"/>
          </a:p>
        </p:txBody>
      </p:sp>
      <p:sp>
        <p:nvSpPr>
          <p:cNvPr id="4" name="Slide Number Placeholder 3"/>
          <p:cNvSpPr>
            <a:spLocks noGrp="1"/>
          </p:cNvSpPr>
          <p:nvPr>
            <p:ph type="sldNum" sz="quarter" idx="12"/>
          </p:nvPr>
        </p:nvSpPr>
        <p:spPr/>
        <p:txBody>
          <a:bodyPr/>
          <a:lstStyle/>
          <a:p>
            <a:fld id="{70FEA574-88A5-4ED0-AC6F-648FB0CD8D20}" type="slidenum">
              <a:rPr lang="en-GB" smtClean="0"/>
              <a:t>‹#›</a:t>
            </a:fld>
            <a:endParaRPr lang="en-GB" dirty="0"/>
          </a:p>
        </p:txBody>
      </p:sp>
    </p:spTree>
    <p:extLst>
      <p:ext uri="{BB962C8B-B14F-4D97-AF65-F5344CB8AC3E}">
        <p14:creationId xmlns:p14="http://schemas.microsoft.com/office/powerpoint/2010/main" val="1624380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5C2035-CD51-4AD9-B3A3-2772437C1D4A}" type="datetime1">
              <a:rPr lang="en-GB" smtClean="0"/>
              <a:t>02/07/2014</a:t>
            </a:fld>
            <a:endParaRPr lang="en-GB" dirty="0"/>
          </a:p>
        </p:txBody>
      </p:sp>
      <p:sp>
        <p:nvSpPr>
          <p:cNvPr id="6" name="Footer Placeholder 5"/>
          <p:cNvSpPr>
            <a:spLocks noGrp="1"/>
          </p:cNvSpPr>
          <p:nvPr>
            <p:ph type="ftr" sz="quarter" idx="11"/>
          </p:nvPr>
        </p:nvSpPr>
        <p:spPr/>
        <p:txBody>
          <a:bodyPr/>
          <a:lstStyle/>
          <a:p>
            <a:r>
              <a:rPr lang="en-GB" dirty="0" smtClean="0"/>
              <a:t>KEYCIT - July 1-4, 2014 Potsdam, Germany</a:t>
            </a:r>
            <a:endParaRPr lang="en-GB" dirty="0"/>
          </a:p>
        </p:txBody>
      </p:sp>
      <p:sp>
        <p:nvSpPr>
          <p:cNvPr id="7" name="Slide Number Placeholder 6"/>
          <p:cNvSpPr>
            <a:spLocks noGrp="1"/>
          </p:cNvSpPr>
          <p:nvPr>
            <p:ph type="sldNum" sz="quarter" idx="12"/>
          </p:nvPr>
        </p:nvSpPr>
        <p:spPr/>
        <p:txBody>
          <a:bodyPr/>
          <a:lstStyle/>
          <a:p>
            <a:fld id="{70FEA574-88A5-4ED0-AC6F-648FB0CD8D20}" type="slidenum">
              <a:rPr lang="en-GB" smtClean="0"/>
              <a:t>‹#›</a:t>
            </a:fld>
            <a:endParaRPr lang="en-GB" dirty="0"/>
          </a:p>
        </p:txBody>
      </p:sp>
    </p:spTree>
    <p:extLst>
      <p:ext uri="{BB962C8B-B14F-4D97-AF65-F5344CB8AC3E}">
        <p14:creationId xmlns:p14="http://schemas.microsoft.com/office/powerpoint/2010/main" val="1031133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en-GB" dirty="0" smtClean="0"/>
              <a:t>KEYCIT - July 1-4, 2014 Potsdam, Germany</a:t>
            </a:r>
            <a:endParaRPr lang="en-GB" dirty="0"/>
          </a:p>
        </p:txBody>
      </p:sp>
      <p:sp>
        <p:nvSpPr>
          <p:cNvPr id="7" name="Slide Number Placeholder 6"/>
          <p:cNvSpPr>
            <a:spLocks noGrp="1"/>
          </p:cNvSpPr>
          <p:nvPr>
            <p:ph type="sldNum" sz="quarter" idx="12"/>
          </p:nvPr>
        </p:nvSpPr>
        <p:spPr/>
        <p:txBody>
          <a:bodyPr/>
          <a:lstStyle/>
          <a:p>
            <a:fld id="{70FEA574-88A5-4ED0-AC6F-648FB0CD8D20}" type="slidenum">
              <a:rPr lang="en-GB" smtClean="0"/>
              <a:t>‹#›</a:t>
            </a:fld>
            <a:endParaRPr lang="en-GB" dirty="0"/>
          </a:p>
        </p:txBody>
      </p:sp>
      <p:sp>
        <p:nvSpPr>
          <p:cNvPr id="5" name="Date Placeholder 4"/>
          <p:cNvSpPr>
            <a:spLocks noGrp="1"/>
          </p:cNvSpPr>
          <p:nvPr>
            <p:ph type="dt" sz="half" idx="10"/>
          </p:nvPr>
        </p:nvSpPr>
        <p:spPr/>
        <p:txBody>
          <a:bodyPr/>
          <a:lstStyle/>
          <a:p>
            <a:fld id="{ADC09A3A-176C-4457-952F-A8029C0D1EC8}" type="datetime1">
              <a:rPr lang="en-GB" smtClean="0"/>
              <a:t>02/07/2014</a:t>
            </a:fld>
            <a:endParaRPr lang="en-GB" dirty="0"/>
          </a:p>
        </p:txBody>
      </p:sp>
    </p:spTree>
    <p:extLst>
      <p:ext uri="{BB962C8B-B14F-4D97-AF65-F5344CB8AC3E}">
        <p14:creationId xmlns:p14="http://schemas.microsoft.com/office/powerpoint/2010/main" val="18862591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FACA510-FD88-416E-9CE6-50CEFA6968BD}" type="datetime1">
              <a:rPr lang="en-GB" smtClean="0"/>
              <a:t>02/07/2014</a:t>
            </a:fld>
            <a:endParaRPr lang="en-GB"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GB" dirty="0" smtClean="0"/>
              <a:t>KEYCIT - July 1-4, 2014 Potsdam, Germany</a:t>
            </a:r>
            <a:endParaRPr lang="en-GB"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0FEA574-88A5-4ED0-AC6F-648FB0CD8D20}" type="slidenum">
              <a:rPr lang="en-GB" smtClean="0"/>
              <a:t>‹#›</a:t>
            </a:fld>
            <a:endParaRPr lang="en-GB" dirty="0"/>
          </a:p>
        </p:txBody>
      </p:sp>
    </p:spTree>
    <p:extLst>
      <p:ext uri="{BB962C8B-B14F-4D97-AF65-F5344CB8AC3E}">
        <p14:creationId xmlns:p14="http://schemas.microsoft.com/office/powerpoint/2010/main" val="2559611335"/>
      </p:ext>
    </p:extLst>
  </p:cSld>
  <p:clrMap bg1="lt1" tx1="dk1" bg2="lt2" tx2="dk2" accent1="accent1" accent2="accent2" accent3="accent3" accent4="accent4" accent5="accent5" accent6="accent6" hlink="hlink" folHlink="folHlink"/>
  <p:sldLayoutIdLst>
    <p:sldLayoutId id="2147483823" r:id="rId1"/>
    <p:sldLayoutId id="2147483824" r:id="rId2"/>
    <p:sldLayoutId id="2147483825" r:id="rId3"/>
    <p:sldLayoutId id="2147483826" r:id="rId4"/>
    <p:sldLayoutId id="2147483827" r:id="rId5"/>
    <p:sldLayoutId id="2147483828" r:id="rId6"/>
    <p:sldLayoutId id="2147483829" r:id="rId7"/>
    <p:sldLayoutId id="2147483830" r:id="rId8"/>
    <p:sldLayoutId id="2147483831" r:id="rId9"/>
    <p:sldLayoutId id="2147483832" r:id="rId10"/>
    <p:sldLayoutId id="2147483833" r:id="rId11"/>
    <p:sldLayoutId id="2147483834" r:id="rId12"/>
    <p:sldLayoutId id="2147483835" r:id="rId13"/>
    <p:sldLayoutId id="2147483836" r:id="rId14"/>
    <p:sldLayoutId id="2147483837" r:id="rId15"/>
    <p:sldLayoutId id="2147483838" r:id="rId16"/>
  </p:sldLayoutIdLst>
  <p:hf sldNum="0"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6517" y="937893"/>
            <a:ext cx="8693241" cy="1985612"/>
          </a:xfrm>
        </p:spPr>
        <p:txBody>
          <a:bodyPr>
            <a:normAutofit/>
          </a:bodyPr>
          <a:lstStyle/>
          <a:p>
            <a:r>
              <a:rPr lang="en-GB" sz="4000" b="1" dirty="0" smtClean="0">
                <a:latin typeface="Arial Narrow" panose="020B0606020202030204" pitchFamily="34" charset="0"/>
              </a:rPr>
              <a:t>Cyber Security Challenges in Developing Countries</a:t>
            </a:r>
            <a:endParaRPr lang="en-GB" sz="4000" b="1" dirty="0">
              <a:latin typeface="Arial Narrow" panose="020B0606020202030204" pitchFamily="34" charset="0"/>
            </a:endParaRPr>
          </a:p>
        </p:txBody>
      </p:sp>
      <p:sp>
        <p:nvSpPr>
          <p:cNvPr id="3" name="Subtitle 2"/>
          <p:cNvSpPr>
            <a:spLocks noGrp="1"/>
          </p:cNvSpPr>
          <p:nvPr>
            <p:ph type="subTitle" idx="1"/>
          </p:nvPr>
        </p:nvSpPr>
        <p:spPr/>
        <p:txBody>
          <a:bodyPr>
            <a:normAutofit fontScale="25000" lnSpcReduction="20000"/>
          </a:bodyPr>
          <a:lstStyle/>
          <a:p>
            <a:endParaRPr lang="nb-NO" dirty="0" smtClean="0"/>
          </a:p>
          <a:p>
            <a:r>
              <a:rPr lang="nb-NO" sz="8000" dirty="0" smtClean="0"/>
              <a:t>Serah Francis</a:t>
            </a:r>
          </a:p>
          <a:p>
            <a:r>
              <a:rPr lang="nb-NO" sz="8000" dirty="0" smtClean="0"/>
              <a:t>MSc Student, Gjøvik University</a:t>
            </a:r>
          </a:p>
          <a:p>
            <a:r>
              <a:rPr lang="nb-NO" sz="8000" dirty="0" smtClean="0"/>
              <a:t>Norway</a:t>
            </a:r>
            <a:endParaRPr lang="en-GB" sz="8000" dirty="0"/>
          </a:p>
        </p:txBody>
      </p:sp>
      <p:sp>
        <p:nvSpPr>
          <p:cNvPr id="4" name="Footer Placeholder 3"/>
          <p:cNvSpPr>
            <a:spLocks noGrp="1"/>
          </p:cNvSpPr>
          <p:nvPr>
            <p:ph type="ftr" sz="quarter" idx="11"/>
          </p:nvPr>
        </p:nvSpPr>
        <p:spPr>
          <a:xfrm>
            <a:off x="685800" y="6439437"/>
            <a:ext cx="6423338" cy="343860"/>
          </a:xfrm>
        </p:spPr>
        <p:txBody>
          <a:bodyPr/>
          <a:lstStyle/>
          <a:p>
            <a:r>
              <a:rPr lang="en-GB" sz="1200" dirty="0" smtClean="0"/>
              <a:t>KEYCIT - July 1-4, 2014 Potsdam, Germany</a:t>
            </a:r>
            <a:endParaRPr lang="en-GB" sz="1200" dirty="0"/>
          </a:p>
        </p:txBody>
      </p:sp>
    </p:spTree>
    <p:extLst>
      <p:ext uri="{BB962C8B-B14F-4D97-AF65-F5344CB8AC3E}">
        <p14:creationId xmlns:p14="http://schemas.microsoft.com/office/powerpoint/2010/main" val="11446276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GB" dirty="0" smtClean="0"/>
              <a:t>KEYCIT - July 1-4, 2014 Potsdam, Germany</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445504299"/>
              </p:ext>
            </p:extLst>
          </p:nvPr>
        </p:nvGraphicFramePr>
        <p:xfrm>
          <a:off x="677334" y="3976066"/>
          <a:ext cx="7359083" cy="1483360"/>
        </p:xfrm>
        <a:graphic>
          <a:graphicData uri="http://schemas.openxmlformats.org/drawingml/2006/table">
            <a:tbl>
              <a:tblPr firstRow="1" bandRow="1">
                <a:tableStyleId>{5C22544A-7EE6-4342-B048-85BDC9FD1C3A}</a:tableStyleId>
              </a:tblPr>
              <a:tblGrid>
                <a:gridCol w="1285131"/>
                <a:gridCol w="1094121"/>
                <a:gridCol w="1189626"/>
                <a:gridCol w="1189626"/>
                <a:gridCol w="1261177"/>
                <a:gridCol w="1339402"/>
              </a:tblGrid>
              <a:tr h="370840">
                <a:tc>
                  <a:txBody>
                    <a:bodyPr/>
                    <a:lstStyle/>
                    <a:p>
                      <a:r>
                        <a:rPr lang="nb-NO" sz="1400" dirty="0" smtClean="0">
                          <a:latin typeface="Arial Narrow" panose="020B0606020202030204" pitchFamily="34" charset="0"/>
                        </a:rPr>
                        <a:t>Year</a:t>
                      </a:r>
                      <a:endParaRPr lang="en-GB" sz="1400" dirty="0">
                        <a:latin typeface="Arial Narrow" panose="020B0606020202030204" pitchFamily="34" charset="0"/>
                      </a:endParaRPr>
                    </a:p>
                  </a:txBody>
                  <a:tcPr/>
                </a:tc>
                <a:tc>
                  <a:txBody>
                    <a:bodyPr/>
                    <a:lstStyle/>
                    <a:p>
                      <a:r>
                        <a:rPr lang="nb-NO" sz="1400" dirty="0" smtClean="0">
                          <a:latin typeface="Arial Narrow" panose="020B0606020202030204" pitchFamily="34" charset="0"/>
                        </a:rPr>
                        <a:t>PBX Attack</a:t>
                      </a:r>
                      <a:endParaRPr lang="en-GB" sz="1400" dirty="0">
                        <a:latin typeface="Arial Narrow" panose="020B0606020202030204" pitchFamily="34" charset="0"/>
                      </a:endParaRPr>
                    </a:p>
                  </a:txBody>
                  <a:tcPr/>
                </a:tc>
                <a:tc>
                  <a:txBody>
                    <a:bodyPr/>
                    <a:lstStyle/>
                    <a:p>
                      <a:r>
                        <a:rPr lang="nb-NO" sz="1400" dirty="0" smtClean="0">
                          <a:latin typeface="Arial Narrow" panose="020B0606020202030204" pitchFamily="34" charset="0"/>
                        </a:rPr>
                        <a:t>Malware</a:t>
                      </a:r>
                      <a:endParaRPr lang="en-GB" sz="1400" dirty="0">
                        <a:latin typeface="Arial Narrow" panose="020B0606020202030204" pitchFamily="34" charset="0"/>
                      </a:endParaRPr>
                    </a:p>
                  </a:txBody>
                  <a:tcPr/>
                </a:tc>
                <a:tc>
                  <a:txBody>
                    <a:bodyPr/>
                    <a:lstStyle/>
                    <a:p>
                      <a:r>
                        <a:rPr lang="nb-NO" sz="1400" dirty="0" smtClean="0">
                          <a:latin typeface="Arial Narrow" panose="020B0606020202030204" pitchFamily="34" charset="0"/>
                        </a:rPr>
                        <a:t>Botnet</a:t>
                      </a:r>
                      <a:endParaRPr lang="en-GB" sz="1400" dirty="0">
                        <a:latin typeface="Arial Narrow" panose="020B0606020202030204" pitchFamily="34" charset="0"/>
                      </a:endParaRPr>
                    </a:p>
                  </a:txBody>
                  <a:tcPr/>
                </a:tc>
                <a:tc>
                  <a:txBody>
                    <a:bodyPr/>
                    <a:lstStyle/>
                    <a:p>
                      <a:r>
                        <a:rPr lang="nb-NO" sz="1400" dirty="0" smtClean="0">
                          <a:latin typeface="Arial Narrow" panose="020B0606020202030204" pitchFamily="34" charset="0"/>
                        </a:rPr>
                        <a:t>Proxy</a:t>
                      </a:r>
                      <a:endParaRPr lang="en-GB" sz="1400" dirty="0">
                        <a:latin typeface="Arial Narrow" panose="020B0606020202030204" pitchFamily="34" charset="0"/>
                      </a:endParaRPr>
                    </a:p>
                  </a:txBody>
                  <a:tcPr/>
                </a:tc>
                <a:tc>
                  <a:txBody>
                    <a:bodyPr/>
                    <a:lstStyle/>
                    <a:p>
                      <a:r>
                        <a:rPr lang="nb-NO" sz="1400" dirty="0" smtClean="0">
                          <a:latin typeface="Arial Narrow" panose="020B0606020202030204" pitchFamily="34" charset="0"/>
                        </a:rPr>
                        <a:t>Trojan</a:t>
                      </a:r>
                      <a:endParaRPr lang="en-GB" sz="1400" dirty="0">
                        <a:latin typeface="Arial Narrow" panose="020B0606020202030204" pitchFamily="34" charset="0"/>
                      </a:endParaRPr>
                    </a:p>
                  </a:txBody>
                  <a:tcPr/>
                </a:tc>
              </a:tr>
              <a:tr h="370840">
                <a:tc>
                  <a:txBody>
                    <a:bodyPr/>
                    <a:lstStyle/>
                    <a:p>
                      <a:r>
                        <a:rPr lang="nb-NO" sz="1400" dirty="0" smtClean="0">
                          <a:latin typeface="Arial Narrow" panose="020B0606020202030204" pitchFamily="34" charset="0"/>
                        </a:rPr>
                        <a:t>2012</a:t>
                      </a:r>
                      <a:endParaRPr lang="en-GB" sz="1400" dirty="0">
                        <a:latin typeface="Arial Narrow" panose="020B0606020202030204" pitchFamily="34" charset="0"/>
                      </a:endParaRPr>
                    </a:p>
                  </a:txBody>
                  <a:tcPr/>
                </a:tc>
                <a:tc>
                  <a:txBody>
                    <a:bodyPr/>
                    <a:lstStyle/>
                    <a:p>
                      <a:r>
                        <a:rPr lang="nb-NO" sz="1400" dirty="0" smtClean="0">
                          <a:latin typeface="Arial Narrow" panose="020B0606020202030204" pitchFamily="34" charset="0"/>
                        </a:rPr>
                        <a:t>450,000</a:t>
                      </a:r>
                      <a:endParaRPr lang="en-GB" sz="1400" dirty="0">
                        <a:latin typeface="Arial Narrow" panose="020B0606020202030204" pitchFamily="34" charset="0"/>
                      </a:endParaRPr>
                    </a:p>
                  </a:txBody>
                  <a:tcPr/>
                </a:tc>
                <a:tc>
                  <a:txBody>
                    <a:bodyPr/>
                    <a:lstStyle/>
                    <a:p>
                      <a:r>
                        <a:rPr lang="nb-NO" sz="1400" dirty="0" smtClean="0">
                          <a:latin typeface="Arial Narrow" panose="020B0606020202030204" pitchFamily="34" charset="0"/>
                        </a:rPr>
                        <a:t>1,000,000</a:t>
                      </a:r>
                      <a:endParaRPr lang="en-GB" sz="1400" dirty="0">
                        <a:latin typeface="Arial Narrow" panose="020B0606020202030204" pitchFamily="34" charset="0"/>
                      </a:endParaRPr>
                    </a:p>
                  </a:txBody>
                  <a:tcPr/>
                </a:tc>
                <a:tc>
                  <a:txBody>
                    <a:bodyPr/>
                    <a:lstStyle/>
                    <a:p>
                      <a:r>
                        <a:rPr lang="nb-NO" sz="1400" dirty="0" smtClean="0">
                          <a:latin typeface="Arial Narrow" panose="020B0606020202030204" pitchFamily="34" charset="0"/>
                        </a:rPr>
                        <a:t>900,000</a:t>
                      </a:r>
                      <a:endParaRPr lang="en-GB" sz="1400" dirty="0">
                        <a:latin typeface="Arial Narrow" panose="020B0606020202030204" pitchFamily="34" charset="0"/>
                      </a:endParaRPr>
                    </a:p>
                  </a:txBody>
                  <a:tcPr/>
                </a:tc>
                <a:tc>
                  <a:txBody>
                    <a:bodyPr/>
                    <a:lstStyle/>
                    <a:p>
                      <a:r>
                        <a:rPr lang="nb-NO" sz="1400" dirty="0" smtClean="0">
                          <a:latin typeface="Arial Narrow" panose="020B0606020202030204" pitchFamily="34" charset="0"/>
                        </a:rPr>
                        <a:t>50,000</a:t>
                      </a:r>
                      <a:endParaRPr lang="en-GB" sz="1400" dirty="0">
                        <a:latin typeface="Arial Narrow" panose="020B0606020202030204" pitchFamily="34" charset="0"/>
                      </a:endParaRPr>
                    </a:p>
                  </a:txBody>
                  <a:tcPr/>
                </a:tc>
                <a:tc>
                  <a:txBody>
                    <a:bodyPr/>
                    <a:lstStyle/>
                    <a:p>
                      <a:r>
                        <a:rPr lang="nb-NO" sz="1400" dirty="0" smtClean="0">
                          <a:latin typeface="Arial Narrow" panose="020B0606020202030204" pitchFamily="34" charset="0"/>
                        </a:rPr>
                        <a:t>200,000</a:t>
                      </a:r>
                      <a:endParaRPr lang="en-GB" sz="1400" dirty="0">
                        <a:latin typeface="Arial Narrow" panose="020B0606020202030204" pitchFamily="34" charset="0"/>
                      </a:endParaRPr>
                    </a:p>
                  </a:txBody>
                  <a:tcPr/>
                </a:tc>
              </a:tr>
              <a:tr h="370840">
                <a:tc>
                  <a:txBody>
                    <a:bodyPr/>
                    <a:lstStyle/>
                    <a:p>
                      <a:r>
                        <a:rPr lang="nb-NO" sz="1400" dirty="0" smtClean="0">
                          <a:latin typeface="Arial Narrow" panose="020B0606020202030204" pitchFamily="34" charset="0"/>
                        </a:rPr>
                        <a:t>2013</a:t>
                      </a:r>
                      <a:endParaRPr lang="en-GB" sz="1400" dirty="0">
                        <a:latin typeface="Arial Narrow" panose="020B0606020202030204" pitchFamily="34" charset="0"/>
                      </a:endParaRPr>
                    </a:p>
                  </a:txBody>
                  <a:tcPr/>
                </a:tc>
                <a:tc>
                  <a:txBody>
                    <a:bodyPr/>
                    <a:lstStyle/>
                    <a:p>
                      <a:r>
                        <a:rPr lang="nb-NO" sz="1400" dirty="0" smtClean="0">
                          <a:latin typeface="Arial Narrow" panose="020B0606020202030204" pitchFamily="34" charset="0"/>
                        </a:rPr>
                        <a:t>780,000</a:t>
                      </a:r>
                      <a:endParaRPr lang="en-GB" sz="1400" dirty="0">
                        <a:latin typeface="Arial Narrow" panose="020B0606020202030204" pitchFamily="34" charset="0"/>
                      </a:endParaRPr>
                    </a:p>
                  </a:txBody>
                  <a:tcPr/>
                </a:tc>
                <a:tc>
                  <a:txBody>
                    <a:bodyPr/>
                    <a:lstStyle/>
                    <a:p>
                      <a:r>
                        <a:rPr lang="nb-NO" sz="1400" dirty="0" smtClean="0">
                          <a:latin typeface="Arial Narrow" panose="020B0606020202030204" pitchFamily="34" charset="0"/>
                        </a:rPr>
                        <a:t>1,750,000</a:t>
                      </a:r>
                      <a:endParaRPr lang="en-GB" sz="1400" dirty="0">
                        <a:latin typeface="Arial Narrow" panose="020B0606020202030204" pitchFamily="34" charset="0"/>
                      </a:endParaRPr>
                    </a:p>
                  </a:txBody>
                  <a:tcPr/>
                </a:tc>
                <a:tc>
                  <a:txBody>
                    <a:bodyPr/>
                    <a:lstStyle/>
                    <a:p>
                      <a:r>
                        <a:rPr lang="nb-NO" sz="1400" dirty="0" smtClean="0">
                          <a:latin typeface="Arial Narrow" panose="020B0606020202030204" pitchFamily="34" charset="0"/>
                        </a:rPr>
                        <a:t>1,800,000</a:t>
                      </a:r>
                      <a:endParaRPr lang="en-GB" sz="1400" dirty="0">
                        <a:latin typeface="Arial Narrow" panose="020B0606020202030204" pitchFamily="34" charset="0"/>
                      </a:endParaRPr>
                    </a:p>
                  </a:txBody>
                  <a:tcPr/>
                </a:tc>
                <a:tc>
                  <a:txBody>
                    <a:bodyPr/>
                    <a:lstStyle/>
                    <a:p>
                      <a:r>
                        <a:rPr lang="nb-NO" sz="1400" dirty="0" smtClean="0">
                          <a:latin typeface="Arial Narrow" panose="020B0606020202030204" pitchFamily="34" charset="0"/>
                        </a:rPr>
                        <a:t>290,000</a:t>
                      </a:r>
                      <a:endParaRPr lang="en-GB" sz="1400" dirty="0">
                        <a:latin typeface="Arial Narrow" panose="020B0606020202030204" pitchFamily="34" charset="0"/>
                      </a:endParaRPr>
                    </a:p>
                  </a:txBody>
                  <a:tcPr/>
                </a:tc>
                <a:tc>
                  <a:txBody>
                    <a:bodyPr/>
                    <a:lstStyle/>
                    <a:p>
                      <a:r>
                        <a:rPr lang="nb-NO" sz="1400" dirty="0" smtClean="0">
                          <a:latin typeface="Arial Narrow" panose="020B0606020202030204" pitchFamily="34" charset="0"/>
                        </a:rPr>
                        <a:t>580,000</a:t>
                      </a:r>
                      <a:endParaRPr lang="en-GB" sz="1400" dirty="0">
                        <a:latin typeface="Arial Narrow" panose="020B0606020202030204" pitchFamily="34" charset="0"/>
                      </a:endParaRPr>
                    </a:p>
                  </a:txBody>
                  <a:tcPr/>
                </a:tc>
              </a:tr>
              <a:tr h="370840">
                <a:tc>
                  <a:txBody>
                    <a:bodyPr/>
                    <a:lstStyle/>
                    <a:p>
                      <a:r>
                        <a:rPr lang="nb-NO" sz="1400" dirty="0" smtClean="0">
                          <a:latin typeface="Arial Narrow" panose="020B0606020202030204" pitchFamily="34" charset="0"/>
                        </a:rPr>
                        <a:t>% increase</a:t>
                      </a:r>
                      <a:endParaRPr lang="en-GB" sz="1400" dirty="0">
                        <a:latin typeface="Arial Narrow" panose="020B0606020202030204" pitchFamily="34" charset="0"/>
                      </a:endParaRPr>
                    </a:p>
                  </a:txBody>
                  <a:tcPr/>
                </a:tc>
                <a:tc>
                  <a:txBody>
                    <a:bodyPr/>
                    <a:lstStyle/>
                    <a:p>
                      <a:r>
                        <a:rPr lang="nb-NO" sz="1400" dirty="0" smtClean="0">
                          <a:latin typeface="Arial Narrow" panose="020B0606020202030204" pitchFamily="34" charset="0"/>
                        </a:rPr>
                        <a:t>73%</a:t>
                      </a:r>
                      <a:endParaRPr lang="en-GB" sz="1400" dirty="0">
                        <a:latin typeface="Arial Narrow" panose="020B0606020202030204" pitchFamily="34" charset="0"/>
                      </a:endParaRPr>
                    </a:p>
                  </a:txBody>
                  <a:tcPr/>
                </a:tc>
                <a:tc>
                  <a:txBody>
                    <a:bodyPr/>
                    <a:lstStyle/>
                    <a:p>
                      <a:r>
                        <a:rPr lang="nb-NO" sz="1400" dirty="0" smtClean="0">
                          <a:latin typeface="Arial Narrow" panose="020B0606020202030204" pitchFamily="34" charset="0"/>
                        </a:rPr>
                        <a:t>75%</a:t>
                      </a:r>
                      <a:endParaRPr lang="en-GB" sz="1400" dirty="0">
                        <a:latin typeface="Arial Narrow" panose="020B0606020202030204" pitchFamily="34" charset="0"/>
                      </a:endParaRPr>
                    </a:p>
                  </a:txBody>
                  <a:tcPr/>
                </a:tc>
                <a:tc>
                  <a:txBody>
                    <a:bodyPr/>
                    <a:lstStyle/>
                    <a:p>
                      <a:r>
                        <a:rPr lang="nb-NO" sz="1400" dirty="0" smtClean="0">
                          <a:latin typeface="Arial Narrow" panose="020B0606020202030204" pitchFamily="34" charset="0"/>
                        </a:rPr>
                        <a:t>100%</a:t>
                      </a:r>
                      <a:endParaRPr lang="en-GB" sz="1400" dirty="0">
                        <a:latin typeface="Arial Narrow" panose="020B0606020202030204" pitchFamily="34" charset="0"/>
                      </a:endParaRPr>
                    </a:p>
                  </a:txBody>
                  <a:tcPr/>
                </a:tc>
                <a:tc>
                  <a:txBody>
                    <a:bodyPr/>
                    <a:lstStyle/>
                    <a:p>
                      <a:r>
                        <a:rPr lang="nb-NO" sz="1400" dirty="0" smtClean="0">
                          <a:latin typeface="Arial Narrow" panose="020B0606020202030204" pitchFamily="34" charset="0"/>
                        </a:rPr>
                        <a:t>480%</a:t>
                      </a:r>
                      <a:endParaRPr lang="en-GB" sz="1400" dirty="0">
                        <a:latin typeface="Arial Narrow" panose="020B0606020202030204" pitchFamily="34" charset="0"/>
                      </a:endParaRPr>
                    </a:p>
                  </a:txBody>
                  <a:tcPr/>
                </a:tc>
                <a:tc>
                  <a:txBody>
                    <a:bodyPr/>
                    <a:lstStyle/>
                    <a:p>
                      <a:r>
                        <a:rPr lang="nb-NO" sz="1400" dirty="0" smtClean="0">
                          <a:latin typeface="Arial Narrow" panose="020B0606020202030204" pitchFamily="34" charset="0"/>
                        </a:rPr>
                        <a:t>290%</a:t>
                      </a:r>
                      <a:endParaRPr lang="en-GB" sz="1400" dirty="0">
                        <a:latin typeface="Arial Narrow" panose="020B0606020202030204" pitchFamily="34" charset="0"/>
                      </a:endParaRPr>
                    </a:p>
                  </a:txBody>
                  <a:tcPr/>
                </a:tc>
              </a:tr>
            </a:tbl>
          </a:graphicData>
        </a:graphic>
      </p:graphicFrame>
      <p:sp>
        <p:nvSpPr>
          <p:cNvPr id="5" name="TextBox 4"/>
          <p:cNvSpPr txBox="1"/>
          <p:nvPr/>
        </p:nvSpPr>
        <p:spPr>
          <a:xfrm>
            <a:off x="677334" y="548166"/>
            <a:ext cx="7276563" cy="646331"/>
          </a:xfrm>
          <a:prstGeom prst="rect">
            <a:avLst/>
          </a:prstGeom>
          <a:noFill/>
        </p:spPr>
        <p:txBody>
          <a:bodyPr wrap="square" rtlCol="0">
            <a:spAutoFit/>
          </a:bodyPr>
          <a:lstStyle/>
          <a:p>
            <a:r>
              <a:rPr lang="nb-NO" sz="3600" dirty="0" smtClean="0">
                <a:solidFill>
                  <a:schemeClr val="accent1"/>
                </a:solidFill>
                <a:latin typeface="Arial Narrow" panose="020B0606020202030204" pitchFamily="34" charset="0"/>
              </a:rPr>
              <a:t>Kenya Cyber Threat Landscape</a:t>
            </a:r>
            <a:endParaRPr lang="en-GB" sz="3600" dirty="0">
              <a:solidFill>
                <a:schemeClr val="accent1"/>
              </a:solidFill>
              <a:latin typeface="Arial Narrow" panose="020B0606020202030204" pitchFamily="34" charset="0"/>
            </a:endParaRPr>
          </a:p>
        </p:txBody>
      </p:sp>
      <p:sp>
        <p:nvSpPr>
          <p:cNvPr id="6" name="TextBox 5"/>
          <p:cNvSpPr txBox="1"/>
          <p:nvPr/>
        </p:nvSpPr>
        <p:spPr>
          <a:xfrm>
            <a:off x="631337" y="1385565"/>
            <a:ext cx="7603781" cy="3416320"/>
          </a:xfrm>
          <a:prstGeom prst="rect">
            <a:avLst/>
          </a:prstGeom>
          <a:noFill/>
        </p:spPr>
        <p:txBody>
          <a:bodyPr wrap="square" rtlCol="0">
            <a:spAutoFit/>
          </a:bodyPr>
          <a:lstStyle/>
          <a:p>
            <a:pPr marL="285750" indent="-285750">
              <a:buFont typeface="Wingdings" panose="05000000000000000000" pitchFamily="2" charset="2"/>
              <a:buChar char="Ø"/>
            </a:pPr>
            <a:r>
              <a:rPr lang="nb-NO" dirty="0" smtClean="0">
                <a:latin typeface="Arial Narrow" panose="020B0606020202030204" pitchFamily="34" charset="0"/>
              </a:rPr>
              <a:t>Kenya has had its share of cyber threat attacks with attacks increasing from 2.6 million in 2012 to 5.4 million in 2013.</a:t>
            </a:r>
          </a:p>
          <a:p>
            <a:pPr marL="285750" indent="-285750">
              <a:buFont typeface="Wingdings" panose="05000000000000000000" pitchFamily="2" charset="2"/>
              <a:buChar char="Ø"/>
            </a:pPr>
            <a:endParaRPr lang="nb-NO" dirty="0">
              <a:latin typeface="Arial Narrow" panose="020B0606020202030204" pitchFamily="34" charset="0"/>
            </a:endParaRPr>
          </a:p>
          <a:p>
            <a:pPr marL="285750" indent="-285750">
              <a:buFont typeface="Wingdings" panose="05000000000000000000" pitchFamily="2" charset="2"/>
              <a:buChar char="Ø"/>
            </a:pPr>
            <a:r>
              <a:rPr lang="nb-NO" dirty="0" smtClean="0">
                <a:latin typeface="Arial Narrow" panose="020B0606020202030204" pitchFamily="34" charset="0"/>
              </a:rPr>
              <a:t>This has been attributed by high usage of the internet where the systems are very weak and security awareness is very low.</a:t>
            </a:r>
          </a:p>
          <a:p>
            <a:endParaRPr lang="nb-NO" dirty="0">
              <a:latin typeface="Arial Narrow" panose="020B0606020202030204" pitchFamily="34" charset="0"/>
            </a:endParaRPr>
          </a:p>
          <a:p>
            <a:pPr>
              <a:buFont typeface="Wingdings" panose="05000000000000000000" pitchFamily="2" charset="2"/>
              <a:buChar char="Ø"/>
            </a:pPr>
            <a:r>
              <a:rPr lang="en-US" dirty="0" smtClean="0">
                <a:latin typeface="Arial Narrow" panose="020B0606020202030204" pitchFamily="34" charset="0"/>
              </a:rPr>
              <a:t>  Kenya loses </a:t>
            </a:r>
            <a:r>
              <a:rPr lang="en-US" dirty="0">
                <a:latin typeface="Arial Narrow" panose="020B0606020202030204" pitchFamily="34" charset="0"/>
              </a:rPr>
              <a:t>$</a:t>
            </a:r>
            <a:r>
              <a:rPr lang="en-US" dirty="0" smtClean="0">
                <a:latin typeface="Arial Narrow" panose="020B0606020202030204" pitchFamily="34" charset="0"/>
              </a:rPr>
              <a:t>23.3 m (Estimate) annually </a:t>
            </a:r>
            <a:r>
              <a:rPr lang="en-US" dirty="0">
                <a:latin typeface="Arial Narrow" panose="020B0606020202030204" pitchFamily="34" charset="0"/>
              </a:rPr>
              <a:t>through cyber </a:t>
            </a:r>
            <a:r>
              <a:rPr lang="en-US" dirty="0" smtClean="0">
                <a:latin typeface="Arial Narrow" panose="020B0606020202030204" pitchFamily="34" charset="0"/>
              </a:rPr>
              <a:t>crime.</a:t>
            </a:r>
          </a:p>
          <a:p>
            <a:pPr marL="0" lvl="1">
              <a:buFont typeface="Wingdings" panose="05000000000000000000" pitchFamily="2" charset="2"/>
              <a:buChar char="Ø"/>
            </a:pPr>
            <a:r>
              <a:rPr lang="nb-NO" dirty="0" smtClean="0">
                <a:latin typeface="Arial Narrow" panose="020B0606020202030204" pitchFamily="34" charset="0"/>
              </a:rPr>
              <a:t>  1 </a:t>
            </a:r>
            <a:r>
              <a:rPr lang="nb-NO" dirty="0">
                <a:latin typeface="Arial Narrow" panose="020B0606020202030204" pitchFamily="34" charset="0"/>
              </a:rPr>
              <a:t>in 4 in Kenya mobile users are faced with malware when surfing the </a:t>
            </a:r>
            <a:r>
              <a:rPr lang="nb-NO" dirty="0" smtClean="0">
                <a:latin typeface="Arial Narrow" panose="020B0606020202030204" pitchFamily="34" charset="0"/>
              </a:rPr>
              <a:t>net.</a:t>
            </a:r>
            <a:endParaRPr lang="nb-NO" dirty="0">
              <a:latin typeface="Arial Narrow" panose="020B0606020202030204" pitchFamily="34" charset="0"/>
            </a:endParaRPr>
          </a:p>
          <a:p>
            <a:pPr>
              <a:buFont typeface="Wingdings" panose="05000000000000000000" pitchFamily="2" charset="2"/>
              <a:buChar char="Ø"/>
            </a:pPr>
            <a:endParaRPr lang="en-US" dirty="0">
              <a:latin typeface="Arial Narrow" panose="020B0606020202030204" pitchFamily="34" charset="0"/>
            </a:endParaRPr>
          </a:p>
          <a:p>
            <a:endParaRPr lang="nb-NO" dirty="0" smtClean="0">
              <a:latin typeface="Arial Narrow" panose="020B0606020202030204" pitchFamily="34" charset="0"/>
            </a:endParaRPr>
          </a:p>
          <a:p>
            <a:endParaRPr lang="nb-NO" dirty="0" smtClean="0">
              <a:latin typeface="Arial Narrow" panose="020B0606020202030204" pitchFamily="34" charset="0"/>
            </a:endParaRPr>
          </a:p>
          <a:p>
            <a:endParaRPr lang="en-GB" dirty="0">
              <a:latin typeface="Arial Narrow" panose="020B0606020202030204" pitchFamily="34" charset="0"/>
            </a:endParaRPr>
          </a:p>
        </p:txBody>
      </p:sp>
      <p:sp>
        <p:nvSpPr>
          <p:cNvPr id="7" name="TextBox 6"/>
          <p:cNvSpPr txBox="1"/>
          <p:nvPr/>
        </p:nvSpPr>
        <p:spPr>
          <a:xfrm>
            <a:off x="677334" y="5682798"/>
            <a:ext cx="4847702" cy="276999"/>
          </a:xfrm>
          <a:prstGeom prst="rect">
            <a:avLst/>
          </a:prstGeom>
          <a:noFill/>
        </p:spPr>
        <p:txBody>
          <a:bodyPr wrap="square" rtlCol="0">
            <a:spAutoFit/>
          </a:bodyPr>
          <a:lstStyle/>
          <a:p>
            <a:r>
              <a:rPr lang="nb-NO" sz="1200" dirty="0" smtClean="0"/>
              <a:t>Kenya Threat Landscape 2013</a:t>
            </a:r>
            <a:endParaRPr lang="en-GB" sz="1200" dirty="0"/>
          </a:p>
        </p:txBody>
      </p:sp>
    </p:spTree>
    <p:extLst>
      <p:ext uri="{BB962C8B-B14F-4D97-AF65-F5344CB8AC3E}">
        <p14:creationId xmlns:p14="http://schemas.microsoft.com/office/powerpoint/2010/main" val="42253252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GB" dirty="0" smtClean="0"/>
              <a:t>KEYCIT - July 1-4, 2014 Potsdam, Germany</a:t>
            </a:r>
            <a:endParaRPr lang="en-GB" dirty="0"/>
          </a:p>
        </p:txBody>
      </p:sp>
      <p:graphicFrame>
        <p:nvGraphicFramePr>
          <p:cNvPr id="4" name="Chart 3"/>
          <p:cNvGraphicFramePr>
            <a:graphicFrameLocks/>
          </p:cNvGraphicFramePr>
          <p:nvPr>
            <p:extLst>
              <p:ext uri="{D42A27DB-BD31-4B8C-83A1-F6EECF244321}">
                <p14:modId xmlns:p14="http://schemas.microsoft.com/office/powerpoint/2010/main" val="4126871455"/>
              </p:ext>
            </p:extLst>
          </p:nvPr>
        </p:nvGraphicFramePr>
        <p:xfrm>
          <a:off x="7044744" y="446604"/>
          <a:ext cx="4336961" cy="277311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a:graphicFrameLocks/>
          </p:cNvGraphicFramePr>
          <p:nvPr>
            <p:extLst>
              <p:ext uri="{D42A27DB-BD31-4B8C-83A1-F6EECF244321}">
                <p14:modId xmlns:p14="http://schemas.microsoft.com/office/powerpoint/2010/main" val="50938031"/>
              </p:ext>
            </p:extLst>
          </p:nvPr>
        </p:nvGraphicFramePr>
        <p:xfrm>
          <a:off x="7585657" y="3581496"/>
          <a:ext cx="3477295" cy="2459866"/>
        </p:xfrm>
        <a:graphic>
          <a:graphicData uri="http://schemas.openxmlformats.org/drawingml/2006/chart">
            <c:chart xmlns:c="http://schemas.openxmlformats.org/drawingml/2006/chart" xmlns:r="http://schemas.openxmlformats.org/officeDocument/2006/relationships" r:id="rId3"/>
          </a:graphicData>
        </a:graphic>
      </p:graphicFrame>
      <p:pic>
        <p:nvPicPr>
          <p:cNvPr id="5" name="Picture 4"/>
          <p:cNvPicPr/>
          <p:nvPr/>
        </p:nvPicPr>
        <p:blipFill>
          <a:blip r:embed="rId4"/>
          <a:stretch>
            <a:fillRect/>
          </a:stretch>
        </p:blipFill>
        <p:spPr>
          <a:xfrm>
            <a:off x="0" y="702671"/>
            <a:ext cx="7044744" cy="4447368"/>
          </a:xfrm>
          <a:prstGeom prst="rect">
            <a:avLst/>
          </a:prstGeom>
        </p:spPr>
      </p:pic>
      <p:sp>
        <p:nvSpPr>
          <p:cNvPr id="3" name="TextBox 2"/>
          <p:cNvSpPr txBox="1"/>
          <p:nvPr/>
        </p:nvSpPr>
        <p:spPr>
          <a:xfrm>
            <a:off x="540912" y="5405083"/>
            <a:ext cx="5723409" cy="338554"/>
          </a:xfrm>
          <a:prstGeom prst="rect">
            <a:avLst/>
          </a:prstGeom>
          <a:noFill/>
        </p:spPr>
        <p:txBody>
          <a:bodyPr wrap="square" rtlCol="0">
            <a:spAutoFit/>
          </a:bodyPr>
          <a:lstStyle/>
          <a:p>
            <a:r>
              <a:rPr lang="en-GB" sz="1600" dirty="0" smtClean="0">
                <a:latin typeface="Arial Narrow" panose="020B0606020202030204" pitchFamily="34" charset="0"/>
              </a:rPr>
              <a:t>Kenya is in the top 5 countries for Malicious Activities  (2013)</a:t>
            </a:r>
            <a:endParaRPr lang="en-GB" sz="1600" dirty="0">
              <a:latin typeface="Arial Narrow" panose="020B0606020202030204" pitchFamily="34" charset="0"/>
            </a:endParaRPr>
          </a:p>
        </p:txBody>
      </p:sp>
      <p:sp>
        <p:nvSpPr>
          <p:cNvPr id="6" name="TextBox 5"/>
          <p:cNvSpPr txBox="1"/>
          <p:nvPr/>
        </p:nvSpPr>
        <p:spPr>
          <a:xfrm>
            <a:off x="540913" y="5011540"/>
            <a:ext cx="3863662" cy="276999"/>
          </a:xfrm>
          <a:prstGeom prst="rect">
            <a:avLst/>
          </a:prstGeom>
          <a:noFill/>
        </p:spPr>
        <p:txBody>
          <a:bodyPr wrap="square" rtlCol="0">
            <a:spAutoFit/>
          </a:bodyPr>
          <a:lstStyle/>
          <a:p>
            <a:r>
              <a:rPr lang="nb-NO" sz="1200" dirty="0" smtClean="0"/>
              <a:t>Source: Kenya Cyber Security Report</a:t>
            </a:r>
            <a:endParaRPr lang="en-GB" sz="1200" dirty="0"/>
          </a:p>
        </p:txBody>
      </p:sp>
    </p:spTree>
    <p:extLst>
      <p:ext uri="{BB962C8B-B14F-4D97-AF65-F5344CB8AC3E}">
        <p14:creationId xmlns:p14="http://schemas.microsoft.com/office/powerpoint/2010/main" val="16564480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013138"/>
          </a:xfrm>
        </p:spPr>
        <p:txBody>
          <a:bodyPr>
            <a:normAutofit/>
          </a:bodyPr>
          <a:lstStyle/>
          <a:p>
            <a:r>
              <a:rPr lang="nb-NO" b="1" dirty="0" smtClean="0">
                <a:latin typeface="Arial Narrow" panose="020B0606020202030204" pitchFamily="34" charset="0"/>
              </a:rPr>
              <a:t>Factors that influence cyber security in Kenya</a:t>
            </a:r>
            <a:endParaRPr lang="en-GB" b="1" dirty="0">
              <a:latin typeface="Arial Narrow" panose="020B0606020202030204" pitchFamily="34" charset="0"/>
            </a:endParaRPr>
          </a:p>
        </p:txBody>
      </p:sp>
      <p:sp>
        <p:nvSpPr>
          <p:cNvPr id="3" name="Content Placeholder 2"/>
          <p:cNvSpPr>
            <a:spLocks noGrp="1"/>
          </p:cNvSpPr>
          <p:nvPr>
            <p:ph idx="1"/>
          </p:nvPr>
        </p:nvSpPr>
        <p:spPr>
          <a:xfrm>
            <a:off x="677334" y="1764407"/>
            <a:ext cx="8596668" cy="4276956"/>
          </a:xfrm>
        </p:spPr>
        <p:txBody>
          <a:bodyPr>
            <a:normAutofit fontScale="92500" lnSpcReduction="10000"/>
          </a:bodyPr>
          <a:lstStyle/>
          <a:p>
            <a:pPr>
              <a:buFont typeface="Wingdings" panose="05000000000000000000" pitchFamily="2" charset="2"/>
              <a:buChar char="Ø"/>
            </a:pPr>
            <a:r>
              <a:rPr lang="nb-NO" sz="2000" dirty="0" smtClean="0">
                <a:latin typeface="Arial Narrow" panose="020B0606020202030204" pitchFamily="34" charset="0"/>
              </a:rPr>
              <a:t>Absence of clear legal and regulatory famework and approach to cybercrime</a:t>
            </a:r>
          </a:p>
          <a:p>
            <a:pPr>
              <a:buFont typeface="Wingdings" panose="05000000000000000000" pitchFamily="2" charset="2"/>
              <a:buChar char="Ø"/>
            </a:pPr>
            <a:r>
              <a:rPr lang="nb-NO" sz="2000" dirty="0" smtClean="0">
                <a:latin typeface="Arial Narrow" panose="020B0606020202030204" pitchFamily="34" charset="0"/>
              </a:rPr>
              <a:t>High rate of unemployment with 50% being the youth</a:t>
            </a:r>
          </a:p>
          <a:p>
            <a:pPr>
              <a:buFont typeface="Wingdings" panose="05000000000000000000" pitchFamily="2" charset="2"/>
              <a:buChar char="Ø"/>
            </a:pPr>
            <a:r>
              <a:rPr lang="nb-NO" sz="2000" dirty="0" smtClean="0">
                <a:latin typeface="Arial Narrow" panose="020B0606020202030204" pitchFamily="34" charset="0"/>
              </a:rPr>
              <a:t>High level of poverty</a:t>
            </a:r>
          </a:p>
          <a:p>
            <a:pPr>
              <a:buFont typeface="Wingdings" panose="05000000000000000000" pitchFamily="2" charset="2"/>
              <a:buChar char="Ø"/>
            </a:pPr>
            <a:r>
              <a:rPr lang="nb-NO" sz="2000" dirty="0" smtClean="0">
                <a:latin typeface="Arial Narrow" panose="020B0606020202030204" pitchFamily="34" charset="0"/>
              </a:rPr>
              <a:t>High level of corruption</a:t>
            </a:r>
          </a:p>
          <a:p>
            <a:pPr>
              <a:buFont typeface="Wingdings" panose="05000000000000000000" pitchFamily="2" charset="2"/>
              <a:buChar char="Ø"/>
            </a:pPr>
            <a:r>
              <a:rPr lang="nb-NO" sz="2000" dirty="0" smtClean="0">
                <a:latin typeface="Arial Narrow" panose="020B0606020202030204" pitchFamily="34" charset="0"/>
              </a:rPr>
              <a:t>Inadequate of cyber security skills in government agencies and businesses especially small businesses</a:t>
            </a:r>
          </a:p>
          <a:p>
            <a:pPr>
              <a:buFont typeface="Wingdings" panose="05000000000000000000" pitchFamily="2" charset="2"/>
              <a:buChar char="Ø"/>
            </a:pPr>
            <a:r>
              <a:rPr lang="nb-NO" sz="2000" dirty="0" smtClean="0">
                <a:latin typeface="Arial Narrow" panose="020B0606020202030204" pitchFamily="34" charset="0"/>
              </a:rPr>
              <a:t>Lack of cyber security awareness in the society which leads to social engineering attacks.</a:t>
            </a:r>
          </a:p>
          <a:p>
            <a:pPr>
              <a:buFont typeface="Wingdings" panose="05000000000000000000" pitchFamily="2" charset="2"/>
              <a:buChar char="Ø"/>
            </a:pPr>
            <a:r>
              <a:rPr lang="nb-NO" sz="2000" dirty="0" smtClean="0">
                <a:latin typeface="Arial Narrow" panose="020B0606020202030204" pitchFamily="34" charset="0"/>
              </a:rPr>
              <a:t>The gorwth of e-government initiatives and e-commerce</a:t>
            </a:r>
          </a:p>
          <a:p>
            <a:pPr>
              <a:buFont typeface="Wingdings" panose="05000000000000000000" pitchFamily="2" charset="2"/>
              <a:buChar char="Ø"/>
            </a:pPr>
            <a:r>
              <a:rPr lang="nb-NO" sz="2000" dirty="0" smtClean="0">
                <a:latin typeface="Arial Narrow" panose="020B0606020202030204" pitchFamily="34" charset="0"/>
              </a:rPr>
              <a:t>Lack of national databases which makes it more difficult to track criminals</a:t>
            </a:r>
          </a:p>
          <a:p>
            <a:pPr>
              <a:buFont typeface="Wingdings" panose="05000000000000000000" pitchFamily="2" charset="2"/>
              <a:buChar char="Ø"/>
            </a:pPr>
            <a:r>
              <a:rPr lang="nb-NO" sz="2000" dirty="0" smtClean="0">
                <a:latin typeface="Arial Narrow" panose="020B0606020202030204" pitchFamily="34" charset="0"/>
              </a:rPr>
              <a:t>Increasing adoption of online banking without adequate security deployed by the banks</a:t>
            </a:r>
          </a:p>
          <a:p>
            <a:pPr>
              <a:buFont typeface="Wingdings" panose="05000000000000000000" pitchFamily="2" charset="2"/>
              <a:buChar char="Ø"/>
            </a:pPr>
            <a:r>
              <a:rPr lang="nb-NO" sz="2000" dirty="0" smtClean="0">
                <a:latin typeface="Arial Narrow" panose="020B0606020202030204" pitchFamily="34" charset="0"/>
              </a:rPr>
              <a:t>Use of unsecure or outdated hardware and software</a:t>
            </a:r>
          </a:p>
          <a:p>
            <a:endParaRPr lang="nb-NO" dirty="0" smtClean="0">
              <a:latin typeface="Arial Narrow" panose="020B0606020202030204" pitchFamily="34" charset="0"/>
            </a:endParaRPr>
          </a:p>
          <a:p>
            <a:endParaRPr lang="en-GB" dirty="0"/>
          </a:p>
        </p:txBody>
      </p:sp>
      <p:sp>
        <p:nvSpPr>
          <p:cNvPr id="4" name="Footer Placeholder 3"/>
          <p:cNvSpPr>
            <a:spLocks noGrp="1"/>
          </p:cNvSpPr>
          <p:nvPr>
            <p:ph type="ftr" sz="quarter" idx="11"/>
          </p:nvPr>
        </p:nvSpPr>
        <p:spPr/>
        <p:txBody>
          <a:bodyPr/>
          <a:lstStyle/>
          <a:p>
            <a:r>
              <a:rPr lang="en-GB" dirty="0" smtClean="0"/>
              <a:t>KEYCIT - July 1-4, 2014 Potsdam, Germany</a:t>
            </a:r>
            <a:endParaRPr lang="en-GB" dirty="0"/>
          </a:p>
        </p:txBody>
      </p:sp>
    </p:spTree>
    <p:extLst>
      <p:ext uri="{BB962C8B-B14F-4D97-AF65-F5344CB8AC3E}">
        <p14:creationId xmlns:p14="http://schemas.microsoft.com/office/powerpoint/2010/main" val="19394466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11368"/>
            <a:ext cx="8596668" cy="1119031"/>
          </a:xfrm>
        </p:spPr>
        <p:txBody>
          <a:bodyPr>
            <a:normAutofit/>
          </a:bodyPr>
          <a:lstStyle/>
          <a:p>
            <a:r>
              <a:rPr lang="nb-NO" b="1" dirty="0" smtClean="0">
                <a:latin typeface="Arial Narrow" panose="020B0606020202030204" pitchFamily="34" charset="0"/>
              </a:rPr>
              <a:t>Kenya</a:t>
            </a:r>
            <a:r>
              <a:rPr lang="nb-NO" sz="4000" b="1" dirty="0" smtClean="0">
                <a:latin typeface="Arial Narrow" panose="020B0606020202030204" pitchFamily="34" charset="0"/>
              </a:rPr>
              <a:t> Cyber Security Strategy</a:t>
            </a:r>
            <a:endParaRPr lang="en-GB" sz="4000" b="1" dirty="0">
              <a:latin typeface="Arial Narrow" panose="020B0606020202030204" pitchFamily="34" charset="0"/>
            </a:endParaRPr>
          </a:p>
        </p:txBody>
      </p:sp>
      <p:sp>
        <p:nvSpPr>
          <p:cNvPr id="3" name="Content Placeholder 2"/>
          <p:cNvSpPr>
            <a:spLocks noGrp="1"/>
          </p:cNvSpPr>
          <p:nvPr>
            <p:ph idx="1"/>
          </p:nvPr>
        </p:nvSpPr>
        <p:spPr/>
        <p:txBody>
          <a:bodyPr>
            <a:normAutofit/>
          </a:bodyPr>
          <a:lstStyle/>
          <a:p>
            <a:pPr marL="0" indent="0">
              <a:buNone/>
            </a:pPr>
            <a:r>
              <a:rPr lang="nb-NO" dirty="0" smtClean="0">
                <a:latin typeface="Arial Narrow" panose="020B0606020202030204" pitchFamily="34" charset="0"/>
              </a:rPr>
              <a:t>Strategic Objectives:</a:t>
            </a:r>
          </a:p>
          <a:p>
            <a:pPr marL="0" indent="0">
              <a:buNone/>
            </a:pPr>
            <a:r>
              <a:rPr lang="nb-NO" dirty="0" smtClean="0">
                <a:latin typeface="Arial Narrow" panose="020B0606020202030204" pitchFamily="34" charset="0"/>
              </a:rPr>
              <a:t>	</a:t>
            </a:r>
            <a:r>
              <a:rPr lang="en-GB" dirty="0" smtClean="0">
                <a:latin typeface="Arial Narrow" panose="020B0606020202030204" pitchFamily="34" charset="0"/>
              </a:rPr>
              <a:t>Develop </a:t>
            </a:r>
            <a:r>
              <a:rPr lang="en-GB" dirty="0">
                <a:latin typeface="Arial Narrow" panose="020B0606020202030204" pitchFamily="34" charset="0"/>
              </a:rPr>
              <a:t>comprehensive governance structures and policies </a:t>
            </a:r>
            <a:endParaRPr lang="en-GB" dirty="0" smtClean="0">
              <a:latin typeface="Arial Narrow" panose="020B0606020202030204" pitchFamily="34" charset="0"/>
            </a:endParaRPr>
          </a:p>
          <a:p>
            <a:pPr marL="0" indent="0">
              <a:buNone/>
            </a:pPr>
            <a:r>
              <a:rPr lang="en-GB" dirty="0">
                <a:latin typeface="Arial Narrow" panose="020B0606020202030204" pitchFamily="34" charset="0"/>
              </a:rPr>
              <a:t>	</a:t>
            </a:r>
            <a:r>
              <a:rPr lang="en-GB" dirty="0" smtClean="0">
                <a:latin typeface="Arial Narrow" panose="020B0606020202030204" pitchFamily="34" charset="0"/>
              </a:rPr>
              <a:t>Raise </a:t>
            </a:r>
            <a:r>
              <a:rPr lang="en-GB" dirty="0">
                <a:latin typeface="Arial Narrow" panose="020B0606020202030204" pitchFamily="34" charset="0"/>
              </a:rPr>
              <a:t>awareness in public and private sectors </a:t>
            </a:r>
            <a:endParaRPr lang="en-GB" dirty="0" smtClean="0">
              <a:latin typeface="Arial Narrow" panose="020B0606020202030204" pitchFamily="34" charset="0"/>
            </a:endParaRPr>
          </a:p>
          <a:p>
            <a:pPr marL="0" indent="0">
              <a:buNone/>
            </a:pPr>
            <a:r>
              <a:rPr lang="en-GB" dirty="0">
                <a:latin typeface="Arial Narrow" panose="020B0606020202030204" pitchFamily="34" charset="0"/>
              </a:rPr>
              <a:t>	</a:t>
            </a:r>
            <a:r>
              <a:rPr lang="en-GB" dirty="0" smtClean="0">
                <a:latin typeface="Arial Narrow" panose="020B0606020202030204" pitchFamily="34" charset="0"/>
              </a:rPr>
              <a:t>Expand cyber security </a:t>
            </a:r>
            <a:r>
              <a:rPr lang="en-GB" dirty="0">
                <a:latin typeface="Arial Narrow" panose="020B0606020202030204" pitchFamily="34" charset="0"/>
              </a:rPr>
              <a:t>education to build the Kenyan </a:t>
            </a:r>
            <a:r>
              <a:rPr lang="en-GB" dirty="0" smtClean="0">
                <a:latin typeface="Arial Narrow" panose="020B0606020202030204" pitchFamily="34" charset="0"/>
              </a:rPr>
              <a:t>workforce</a:t>
            </a:r>
          </a:p>
          <a:p>
            <a:pPr marL="0" indent="0">
              <a:buNone/>
            </a:pPr>
            <a:r>
              <a:rPr lang="nb-NO" dirty="0">
                <a:latin typeface="Arial Narrow" panose="020B0606020202030204" pitchFamily="34" charset="0"/>
              </a:rPr>
              <a:t>	</a:t>
            </a:r>
            <a:r>
              <a:rPr lang="nb-NO" dirty="0" smtClean="0">
                <a:latin typeface="Arial Narrow" panose="020B0606020202030204" pitchFamily="34" charset="0"/>
              </a:rPr>
              <a:t>Foster information sharing and collaboration both nationally &amp; internationally</a:t>
            </a:r>
            <a:endParaRPr lang="nb-NO" dirty="0">
              <a:latin typeface="Arial Narrow" panose="020B0606020202030204" pitchFamily="34" charset="0"/>
            </a:endParaRPr>
          </a:p>
        </p:txBody>
      </p:sp>
      <p:sp>
        <p:nvSpPr>
          <p:cNvPr id="4" name="Footer Placeholder 3"/>
          <p:cNvSpPr>
            <a:spLocks noGrp="1"/>
          </p:cNvSpPr>
          <p:nvPr>
            <p:ph type="ftr" sz="quarter" idx="11"/>
          </p:nvPr>
        </p:nvSpPr>
        <p:spPr/>
        <p:txBody>
          <a:bodyPr/>
          <a:lstStyle/>
          <a:p>
            <a:r>
              <a:rPr lang="en-GB" dirty="0" smtClean="0"/>
              <a:t>KEYCIT - July 1-4, 2014 Potsdam, Germany</a:t>
            </a:r>
            <a:endParaRPr lang="en-GB" dirty="0"/>
          </a:p>
        </p:txBody>
      </p:sp>
    </p:spTree>
    <p:extLst>
      <p:ext uri="{BB962C8B-B14F-4D97-AF65-F5344CB8AC3E}">
        <p14:creationId xmlns:p14="http://schemas.microsoft.com/office/powerpoint/2010/main" val="12620261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19955"/>
          </a:xfrm>
        </p:spPr>
        <p:txBody>
          <a:bodyPr/>
          <a:lstStyle/>
          <a:p>
            <a:r>
              <a:rPr lang="nb-NO" dirty="0" smtClean="0">
                <a:latin typeface="Arial Narrow" panose="020B0606020202030204" pitchFamily="34" charset="0"/>
              </a:rPr>
              <a:t>Initiatives</a:t>
            </a:r>
            <a:endParaRPr lang="en-GB" dirty="0">
              <a:latin typeface="Arial Narrow" panose="020B0606020202030204" pitchFamily="34" charset="0"/>
            </a:endParaRPr>
          </a:p>
        </p:txBody>
      </p:sp>
      <p:sp>
        <p:nvSpPr>
          <p:cNvPr id="3" name="Content Placeholder 2"/>
          <p:cNvSpPr>
            <a:spLocks noGrp="1"/>
          </p:cNvSpPr>
          <p:nvPr>
            <p:ph idx="1"/>
          </p:nvPr>
        </p:nvSpPr>
        <p:spPr>
          <a:xfrm>
            <a:off x="677334" y="1738649"/>
            <a:ext cx="8596668" cy="4302714"/>
          </a:xfrm>
        </p:spPr>
        <p:txBody>
          <a:bodyPr/>
          <a:lstStyle/>
          <a:p>
            <a:r>
              <a:rPr lang="nb-NO" dirty="0" smtClean="0">
                <a:latin typeface="Arial Narrow" panose="020B0606020202030204" pitchFamily="34" charset="0"/>
              </a:rPr>
              <a:t>Launched Public </a:t>
            </a:r>
            <a:r>
              <a:rPr lang="nb-NO" dirty="0">
                <a:latin typeface="Arial Narrow" panose="020B0606020202030204" pitchFamily="34" charset="0"/>
              </a:rPr>
              <a:t>Key infrastructure &amp; K-Cert</a:t>
            </a:r>
          </a:p>
          <a:p>
            <a:r>
              <a:rPr lang="nb-NO" dirty="0">
                <a:latin typeface="Arial Narrow" panose="020B0606020202030204" pitchFamily="34" charset="0"/>
              </a:rPr>
              <a:t>R</a:t>
            </a:r>
            <a:r>
              <a:rPr lang="nb-NO" dirty="0" smtClean="0">
                <a:latin typeface="Arial Narrow" panose="020B0606020202030204" pitchFamily="34" charset="0"/>
              </a:rPr>
              <a:t>egistration of sim cards and </a:t>
            </a:r>
            <a:r>
              <a:rPr lang="nb-NO" dirty="0">
                <a:latin typeface="Arial Narrow" panose="020B0606020202030204" pitchFamily="34" charset="0"/>
              </a:rPr>
              <a:t>switching off counterfeit phones </a:t>
            </a:r>
            <a:r>
              <a:rPr lang="nb-NO" dirty="0" smtClean="0">
                <a:latin typeface="Arial Narrow" panose="020B0606020202030204" pitchFamily="34" charset="0"/>
              </a:rPr>
              <a:t>is now complete</a:t>
            </a:r>
          </a:p>
          <a:p>
            <a:r>
              <a:rPr lang="nb-NO" dirty="0" smtClean="0">
                <a:latin typeface="Arial Narrow" panose="020B0606020202030204" pitchFamily="34" charset="0"/>
              </a:rPr>
              <a:t>A public website to raise awareness</a:t>
            </a:r>
            <a:endParaRPr lang="nb-NO" dirty="0">
              <a:latin typeface="Arial Narrow" panose="020B0606020202030204" pitchFamily="34" charset="0"/>
            </a:endParaRPr>
          </a:p>
          <a:p>
            <a:r>
              <a:rPr lang="nb-NO" dirty="0" smtClean="0">
                <a:latin typeface="Arial Narrow" panose="020B0606020202030204" pitchFamily="34" charset="0"/>
              </a:rPr>
              <a:t>Established </a:t>
            </a:r>
            <a:r>
              <a:rPr lang="nb-NO" dirty="0">
                <a:latin typeface="Arial Narrow" panose="020B0606020202030204" pitchFamily="34" charset="0"/>
              </a:rPr>
              <a:t>the National Cyber Security Steering Community (NCSSC</a:t>
            </a:r>
            <a:r>
              <a:rPr lang="nb-NO" dirty="0" smtClean="0">
                <a:latin typeface="Arial Narrow" panose="020B0606020202030204" pitchFamily="34" charset="0"/>
              </a:rPr>
              <a:t>)</a:t>
            </a:r>
          </a:p>
          <a:p>
            <a:r>
              <a:rPr lang="nb-NO" dirty="0" smtClean="0">
                <a:latin typeface="Arial Narrow" panose="020B0606020202030204" pitchFamily="34" charset="0"/>
              </a:rPr>
              <a:t>The government is working on ‘The Data Protection Bill 2013’</a:t>
            </a:r>
            <a:endParaRPr lang="nb-NO" dirty="0">
              <a:latin typeface="Arial Narrow" panose="020B0606020202030204" pitchFamily="34" charset="0"/>
            </a:endParaRPr>
          </a:p>
          <a:p>
            <a:r>
              <a:rPr lang="nb-NO" dirty="0">
                <a:latin typeface="Arial Narrow" panose="020B0606020202030204" pitchFamily="34" charset="0"/>
              </a:rPr>
              <a:t>Government is </a:t>
            </a:r>
            <a:r>
              <a:rPr lang="nb-NO" dirty="0" smtClean="0">
                <a:latin typeface="Arial Narrow" panose="020B0606020202030204" pitchFamily="34" charset="0"/>
              </a:rPr>
              <a:t>working together </a:t>
            </a:r>
            <a:r>
              <a:rPr lang="nb-NO" dirty="0">
                <a:latin typeface="Arial Narrow" panose="020B0606020202030204" pitchFamily="34" charset="0"/>
              </a:rPr>
              <a:t>with </a:t>
            </a:r>
            <a:r>
              <a:rPr lang="nb-NO" dirty="0" smtClean="0">
                <a:latin typeface="Arial Narrow" panose="020B0606020202030204" pitchFamily="34" charset="0"/>
              </a:rPr>
              <a:t>the Universities and Businesses to develop a cyber security curriculum for higher education.</a:t>
            </a:r>
          </a:p>
          <a:p>
            <a:endParaRPr lang="nb-NO" dirty="0">
              <a:latin typeface="Arial Narrow" panose="020B0606020202030204" pitchFamily="34" charset="0"/>
            </a:endParaRPr>
          </a:p>
          <a:p>
            <a:r>
              <a:rPr lang="nb-NO" b="1" dirty="0" smtClean="0">
                <a:solidFill>
                  <a:srgbClr val="0070C0"/>
                </a:solidFill>
                <a:latin typeface="Arial Narrow" panose="020B0606020202030204" pitchFamily="34" charset="0"/>
              </a:rPr>
              <a:t>Urgent need for professionals who can be champions for cyber security (</a:t>
            </a:r>
            <a:r>
              <a:rPr lang="en-US" b="1" dirty="0" smtClean="0">
                <a:solidFill>
                  <a:srgbClr val="0070C0"/>
                </a:solidFill>
                <a:latin typeface="Arial Narrow" panose="020B0606020202030204" pitchFamily="34" charset="0"/>
              </a:rPr>
              <a:t>Technical, Legal &amp; Policy)  to move forward the above initiatives and create awareness.</a:t>
            </a:r>
            <a:endParaRPr lang="nb-NO" b="1" dirty="0">
              <a:solidFill>
                <a:srgbClr val="0070C0"/>
              </a:solidFill>
              <a:latin typeface="Arial Narrow" panose="020B0606020202030204" pitchFamily="34" charset="0"/>
            </a:endParaRPr>
          </a:p>
          <a:p>
            <a:endParaRPr lang="en-GB" dirty="0">
              <a:solidFill>
                <a:srgbClr val="FF0000"/>
              </a:solidFill>
              <a:latin typeface="Arial Narrow" panose="020B0606020202030204" pitchFamily="34" charset="0"/>
            </a:endParaRPr>
          </a:p>
          <a:p>
            <a:endParaRPr lang="en-GB" dirty="0"/>
          </a:p>
        </p:txBody>
      </p:sp>
      <p:sp>
        <p:nvSpPr>
          <p:cNvPr id="4" name="Footer Placeholder 3"/>
          <p:cNvSpPr>
            <a:spLocks noGrp="1"/>
          </p:cNvSpPr>
          <p:nvPr>
            <p:ph type="ftr" sz="quarter" idx="11"/>
          </p:nvPr>
        </p:nvSpPr>
        <p:spPr/>
        <p:txBody>
          <a:bodyPr/>
          <a:lstStyle/>
          <a:p>
            <a:r>
              <a:rPr lang="en-GB" dirty="0" smtClean="0"/>
              <a:t>KEYCIT - July 1-4, 2014 Potsdam, Germany</a:t>
            </a:r>
            <a:endParaRPr lang="en-GB" dirty="0"/>
          </a:p>
        </p:txBody>
      </p:sp>
    </p:spTree>
    <p:extLst>
      <p:ext uri="{BB962C8B-B14F-4D97-AF65-F5344CB8AC3E}">
        <p14:creationId xmlns:p14="http://schemas.microsoft.com/office/powerpoint/2010/main" val="21500337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57578"/>
            <a:ext cx="8596668" cy="708337"/>
          </a:xfrm>
        </p:spPr>
        <p:txBody>
          <a:bodyPr/>
          <a:lstStyle/>
          <a:p>
            <a:r>
              <a:rPr lang="nb-NO" dirty="0" smtClean="0">
                <a:latin typeface="Arial Narrow" panose="020B0606020202030204" pitchFamily="34" charset="0"/>
              </a:rPr>
              <a:t>Discussion</a:t>
            </a:r>
            <a:endParaRPr lang="en-GB" dirty="0">
              <a:latin typeface="Arial Narrow" panose="020B0606020202030204" pitchFamily="34" charset="0"/>
            </a:endParaRPr>
          </a:p>
        </p:txBody>
      </p:sp>
      <p:pic>
        <p:nvPicPr>
          <p:cNvPr id="2050" name="Picture 2" descr="http://doit.maryland.gov/cybersecurity/PublishingImages/cyberSecurityLogo2.jpg"/>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486774" y="4527310"/>
            <a:ext cx="8977787" cy="1514052"/>
          </a:xfrm>
          <a:prstGeom prst="rect">
            <a:avLst/>
          </a:prstGeom>
          <a:noFill/>
          <a:extLst>
            <a:ext uri="{909E8E84-426E-40DD-AFC4-6F175D3DCCD1}">
              <a14:hiddenFill xmlns:a14="http://schemas.microsoft.com/office/drawing/2010/main">
                <a:solidFill>
                  <a:srgbClr val="FFFFFF"/>
                </a:solidFill>
              </a14:hiddenFill>
            </a:ext>
          </a:extLst>
        </p:spPr>
      </p:pic>
      <p:sp>
        <p:nvSpPr>
          <p:cNvPr id="4" name="Footer Placeholder 3"/>
          <p:cNvSpPr>
            <a:spLocks noGrp="1"/>
          </p:cNvSpPr>
          <p:nvPr>
            <p:ph type="ftr" sz="quarter" idx="11"/>
          </p:nvPr>
        </p:nvSpPr>
        <p:spPr/>
        <p:txBody>
          <a:bodyPr/>
          <a:lstStyle/>
          <a:p>
            <a:r>
              <a:rPr lang="en-GB" dirty="0" smtClean="0"/>
              <a:t>KEYCIT - July 1-4, 2014 Potsdam, Germany</a:t>
            </a:r>
            <a:endParaRPr lang="en-GB" dirty="0"/>
          </a:p>
        </p:txBody>
      </p:sp>
      <p:sp>
        <p:nvSpPr>
          <p:cNvPr id="5" name="Rectangle 4"/>
          <p:cNvSpPr/>
          <p:nvPr/>
        </p:nvSpPr>
        <p:spPr>
          <a:xfrm>
            <a:off x="486774" y="1271431"/>
            <a:ext cx="9219603" cy="3139321"/>
          </a:xfrm>
          <a:prstGeom prst="rect">
            <a:avLst/>
          </a:prstGeom>
        </p:spPr>
        <p:txBody>
          <a:bodyPr wrap="square">
            <a:spAutoFit/>
          </a:bodyPr>
          <a:lstStyle/>
          <a:p>
            <a:pPr>
              <a:buFont typeface="Wingdings" panose="05000000000000000000" pitchFamily="2" charset="2"/>
              <a:buChar char="Ø"/>
            </a:pPr>
            <a:r>
              <a:rPr lang="en-GB" dirty="0">
                <a:latin typeface="Arial Narrow" panose="020B0606020202030204" pitchFamily="34" charset="0"/>
              </a:rPr>
              <a:t>A worldwide partnership should be established to build capacity in this field i.e Technical, Legal &amp; </a:t>
            </a:r>
            <a:r>
              <a:rPr lang="en-GB" dirty="0" smtClean="0">
                <a:latin typeface="Arial Narrow" panose="020B0606020202030204" pitchFamily="34" charset="0"/>
              </a:rPr>
              <a:t>Policies</a:t>
            </a:r>
          </a:p>
          <a:p>
            <a:pPr>
              <a:buFont typeface="Wingdings" panose="05000000000000000000" pitchFamily="2" charset="2"/>
              <a:buChar char="Ø"/>
            </a:pPr>
            <a:endParaRPr lang="en-GB" dirty="0">
              <a:latin typeface="Arial Narrow" panose="020B0606020202030204" pitchFamily="34" charset="0"/>
            </a:endParaRPr>
          </a:p>
          <a:p>
            <a:pPr>
              <a:buFont typeface="Wingdings" panose="05000000000000000000" pitchFamily="2" charset="2"/>
              <a:buChar char="Ø"/>
            </a:pPr>
            <a:r>
              <a:rPr lang="en-GB" dirty="0" smtClean="0">
                <a:latin typeface="Arial Narrow" panose="020B0606020202030204" pitchFamily="34" charset="0"/>
              </a:rPr>
              <a:t>To identify </a:t>
            </a:r>
            <a:r>
              <a:rPr lang="en-GB" dirty="0">
                <a:latin typeface="Arial Narrow" panose="020B0606020202030204" pitchFamily="34" charset="0"/>
              </a:rPr>
              <a:t>critical technology gaps within the networks in developing countries and how those loopholes can be closed</a:t>
            </a:r>
            <a:r>
              <a:rPr lang="en-GB" dirty="0" smtClean="0">
                <a:latin typeface="Arial Narrow" panose="020B0606020202030204" pitchFamily="34" charset="0"/>
              </a:rPr>
              <a:t>.</a:t>
            </a:r>
          </a:p>
          <a:p>
            <a:pPr>
              <a:buFont typeface="Wingdings" panose="05000000000000000000" pitchFamily="2" charset="2"/>
              <a:buChar char="Ø"/>
            </a:pPr>
            <a:endParaRPr lang="en-GB" dirty="0">
              <a:latin typeface="Arial Narrow" panose="020B0606020202030204" pitchFamily="34" charset="0"/>
            </a:endParaRPr>
          </a:p>
          <a:p>
            <a:pPr>
              <a:buFont typeface="Wingdings" panose="05000000000000000000" pitchFamily="2" charset="2"/>
              <a:buChar char="Ø"/>
            </a:pPr>
            <a:r>
              <a:rPr lang="en-GB" dirty="0">
                <a:latin typeface="Arial Narrow" panose="020B0606020202030204" pitchFamily="34" charset="0"/>
              </a:rPr>
              <a:t>For developing nations, ICT is a key component in improving the quality of life and participation in global economics activities.  Failure to recognize the above could limit their economic and social goals, widening the gap between the rich and the poor</a:t>
            </a:r>
            <a:r>
              <a:rPr lang="en-GB" dirty="0" smtClean="0">
                <a:latin typeface="Arial Narrow" panose="020B0606020202030204" pitchFamily="34" charset="0"/>
              </a:rPr>
              <a:t>.</a:t>
            </a:r>
          </a:p>
          <a:p>
            <a:endParaRPr lang="en-GB" dirty="0">
              <a:latin typeface="Arial Narrow" panose="020B0606020202030204" pitchFamily="34" charset="0"/>
            </a:endParaRPr>
          </a:p>
          <a:p>
            <a:pPr>
              <a:buFont typeface="Wingdings" panose="05000000000000000000" pitchFamily="2" charset="2"/>
              <a:buChar char="Ø"/>
            </a:pPr>
            <a:r>
              <a:rPr lang="nb-NO" dirty="0">
                <a:latin typeface="Arial Narrow" panose="020B0606020202030204" pitchFamily="34" charset="0"/>
              </a:rPr>
              <a:t>An attack on one unsecured system could affect the rest of the cyberspace</a:t>
            </a:r>
            <a:endParaRPr lang="en-GB" dirty="0">
              <a:latin typeface="Arial Narrow" panose="020B0606020202030204" pitchFamily="34" charset="0"/>
            </a:endParaRPr>
          </a:p>
          <a:p>
            <a:pPr>
              <a:buFont typeface="Wingdings" panose="05000000000000000000" pitchFamily="2" charset="2"/>
              <a:buChar char="Ø"/>
            </a:pPr>
            <a:endParaRPr lang="nb-NO" dirty="0"/>
          </a:p>
        </p:txBody>
      </p:sp>
    </p:spTree>
    <p:extLst>
      <p:ext uri="{BB962C8B-B14F-4D97-AF65-F5344CB8AC3E}">
        <p14:creationId xmlns:p14="http://schemas.microsoft.com/office/powerpoint/2010/main" val="35730201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GB" dirty="0" smtClean="0"/>
              <a:t>KEYCIT - July 1-4, 2014 Potsdam, Germany</a:t>
            </a:r>
            <a:endParaRPr lang="en-GB" dirty="0"/>
          </a:p>
        </p:txBody>
      </p:sp>
      <p:sp>
        <p:nvSpPr>
          <p:cNvPr id="3" name="Rectangle 2"/>
          <p:cNvSpPr/>
          <p:nvPr/>
        </p:nvSpPr>
        <p:spPr>
          <a:xfrm>
            <a:off x="1167683" y="1234611"/>
            <a:ext cx="8053589" cy="3693319"/>
          </a:xfrm>
          <a:prstGeom prst="rect">
            <a:avLst/>
          </a:prstGeom>
        </p:spPr>
        <p:txBody>
          <a:bodyPr wrap="square">
            <a:spAutoFit/>
          </a:bodyPr>
          <a:lstStyle/>
          <a:p>
            <a:pPr marL="285750" indent="-285750">
              <a:buFont typeface="Wingdings" panose="05000000000000000000" pitchFamily="2" charset="2"/>
              <a:buChar char="Ø"/>
            </a:pPr>
            <a:r>
              <a:rPr lang="en-GB" i="1" dirty="0">
                <a:solidFill>
                  <a:schemeClr val="accent1">
                    <a:lumMod val="60000"/>
                    <a:lumOff val="40000"/>
                  </a:schemeClr>
                </a:solidFill>
                <a:latin typeface="Arial Narrow" panose="020B0606020202030204" pitchFamily="34" charset="0"/>
              </a:rPr>
              <a:t>Cyber security is like a cat and mouse game where the game is never </a:t>
            </a:r>
            <a:r>
              <a:rPr lang="en-GB" i="1" dirty="0" smtClean="0">
                <a:solidFill>
                  <a:schemeClr val="accent1">
                    <a:lumMod val="60000"/>
                    <a:lumOff val="40000"/>
                  </a:schemeClr>
                </a:solidFill>
                <a:latin typeface="Arial Narrow" panose="020B0606020202030204" pitchFamily="34" charset="0"/>
              </a:rPr>
              <a:t>ending</a:t>
            </a:r>
            <a:r>
              <a:rPr lang="en-GB" dirty="0" smtClean="0">
                <a:latin typeface="Arial Narrow" panose="020B0606020202030204" pitchFamily="34" charset="0"/>
              </a:rPr>
              <a:t>.</a:t>
            </a:r>
          </a:p>
          <a:p>
            <a:pPr marL="285750" indent="-285750">
              <a:buFont typeface="Wingdings" panose="05000000000000000000" pitchFamily="2" charset="2"/>
              <a:buChar char="Ø"/>
            </a:pPr>
            <a:endParaRPr lang="en-GB" dirty="0">
              <a:latin typeface="Arial Narrow" panose="020B0606020202030204" pitchFamily="34" charset="0"/>
            </a:endParaRPr>
          </a:p>
          <a:p>
            <a:pPr marL="285750" indent="-285750">
              <a:buFont typeface="Wingdings" panose="05000000000000000000" pitchFamily="2" charset="2"/>
              <a:buChar char="Ø"/>
            </a:pPr>
            <a:r>
              <a:rPr lang="en-GB" dirty="0">
                <a:latin typeface="Arial Narrow" panose="020B0606020202030204" pitchFamily="34" charset="0"/>
              </a:rPr>
              <a:t>Seems current cyber models are not working and we need to consider secure, vigilant and resilient cyber models that can manage risks and drive innovation in the cyber world</a:t>
            </a:r>
            <a:r>
              <a:rPr lang="en-GB" dirty="0" smtClean="0">
                <a:latin typeface="Arial Narrow" panose="020B0606020202030204" pitchFamily="34" charset="0"/>
              </a:rPr>
              <a:t>.</a:t>
            </a:r>
          </a:p>
          <a:p>
            <a:pPr marL="285750" indent="-285750">
              <a:buFont typeface="Wingdings" panose="05000000000000000000" pitchFamily="2" charset="2"/>
              <a:buChar char="Ø"/>
            </a:pPr>
            <a:endParaRPr lang="en-GB" dirty="0">
              <a:latin typeface="Arial Narrow" panose="020B0606020202030204" pitchFamily="34" charset="0"/>
            </a:endParaRPr>
          </a:p>
          <a:p>
            <a:pPr marL="285750" indent="-285750">
              <a:buFont typeface="Wingdings" panose="05000000000000000000" pitchFamily="2" charset="2"/>
              <a:buChar char="Ø"/>
            </a:pPr>
            <a:r>
              <a:rPr lang="nb-NO" dirty="0">
                <a:latin typeface="Arial Narrow" panose="020B0606020202030204" pitchFamily="34" charset="0"/>
              </a:rPr>
              <a:t>Cyber models should also be based on culture diversities. </a:t>
            </a:r>
            <a:endParaRPr lang="nb-NO" dirty="0" smtClean="0">
              <a:latin typeface="Arial Narrow" panose="020B0606020202030204" pitchFamily="34" charset="0"/>
            </a:endParaRPr>
          </a:p>
          <a:p>
            <a:r>
              <a:rPr lang="nb-NO" dirty="0" smtClean="0">
                <a:latin typeface="Arial Narrow" panose="020B0606020202030204" pitchFamily="34" charset="0"/>
              </a:rPr>
              <a:t> </a:t>
            </a:r>
            <a:endParaRPr lang="nb-NO" dirty="0">
              <a:latin typeface="Arial Narrow" panose="020B0606020202030204" pitchFamily="34" charset="0"/>
            </a:endParaRPr>
          </a:p>
          <a:p>
            <a:pPr marL="285750" indent="-285750">
              <a:buFont typeface="Wingdings" panose="05000000000000000000" pitchFamily="2" charset="2"/>
              <a:buChar char="Ø"/>
            </a:pPr>
            <a:r>
              <a:rPr lang="nb-NO" dirty="0">
                <a:latin typeface="Arial Narrow" panose="020B0606020202030204" pitchFamily="34" charset="0"/>
              </a:rPr>
              <a:t>People and culture play a bigger role in managing cyber risks and their engangment would help in understanding the security and privacy challenges on cyberspace</a:t>
            </a:r>
            <a:r>
              <a:rPr lang="nb-NO" dirty="0" smtClean="0">
                <a:latin typeface="Arial Narrow" panose="020B0606020202030204" pitchFamily="34" charset="0"/>
              </a:rPr>
              <a:t>.</a:t>
            </a:r>
          </a:p>
          <a:p>
            <a:pPr marL="285750" indent="-285750">
              <a:buFont typeface="Wingdings" panose="05000000000000000000" pitchFamily="2" charset="2"/>
              <a:buChar char="Ø"/>
            </a:pPr>
            <a:endParaRPr lang="nb-NO" dirty="0">
              <a:latin typeface="Arial Narrow" panose="020B0606020202030204" pitchFamily="34" charset="0"/>
            </a:endParaRPr>
          </a:p>
          <a:p>
            <a:pPr marL="285750" indent="-285750">
              <a:buFont typeface="Wingdings" panose="05000000000000000000" pitchFamily="2" charset="2"/>
              <a:buChar char="Ø"/>
            </a:pPr>
            <a:r>
              <a:rPr lang="en-GB" dirty="0">
                <a:latin typeface="Arial Narrow" panose="020B0606020202030204" pitchFamily="34" charset="0"/>
              </a:rPr>
              <a:t>Such models could minimise emerging cyber threats globally and increase trust on cyberspace and especially in emerging economies where ICT plays an important part in future </a:t>
            </a:r>
            <a:r>
              <a:rPr lang="en-GB" dirty="0" smtClean="0">
                <a:latin typeface="Arial Narrow" panose="020B0606020202030204" pitchFamily="34" charset="0"/>
              </a:rPr>
              <a:t>economy, </a:t>
            </a:r>
            <a:r>
              <a:rPr lang="en-GB" dirty="0">
                <a:latin typeface="Arial Narrow" panose="020B0606020202030204" pitchFamily="34" charset="0"/>
              </a:rPr>
              <a:t>and </a:t>
            </a:r>
            <a:r>
              <a:rPr lang="en-GB" dirty="0" smtClean="0">
                <a:latin typeface="Arial Narrow" panose="020B0606020202030204" pitchFamily="34" charset="0"/>
              </a:rPr>
              <a:t>where cyber </a:t>
            </a:r>
            <a:r>
              <a:rPr lang="en-GB" dirty="0">
                <a:latin typeface="Arial Narrow" panose="020B0606020202030204" pitchFamily="34" charset="0"/>
              </a:rPr>
              <a:t>security is at </a:t>
            </a:r>
            <a:r>
              <a:rPr lang="en-GB" dirty="0" smtClean="0">
                <a:latin typeface="Arial Narrow" panose="020B0606020202030204" pitchFamily="34" charset="0"/>
              </a:rPr>
              <a:t>early </a:t>
            </a:r>
            <a:r>
              <a:rPr lang="en-GB" dirty="0">
                <a:latin typeface="Arial Narrow" panose="020B0606020202030204" pitchFamily="34" charset="0"/>
              </a:rPr>
              <a:t>stages.</a:t>
            </a:r>
          </a:p>
        </p:txBody>
      </p:sp>
      <p:sp>
        <p:nvSpPr>
          <p:cNvPr id="5" name="TextBox 4"/>
          <p:cNvSpPr txBox="1"/>
          <p:nvPr/>
        </p:nvSpPr>
        <p:spPr>
          <a:xfrm>
            <a:off x="4823103" y="5206158"/>
            <a:ext cx="3432256" cy="1015663"/>
          </a:xfrm>
          <a:prstGeom prst="rect">
            <a:avLst/>
          </a:prstGeom>
          <a:solidFill>
            <a:schemeClr val="accent1">
              <a:lumMod val="20000"/>
              <a:lumOff val="80000"/>
            </a:schemeClr>
          </a:solidFill>
        </p:spPr>
        <p:txBody>
          <a:bodyPr wrap="square" rtlCol="0">
            <a:spAutoFit/>
          </a:bodyPr>
          <a:lstStyle/>
          <a:p>
            <a:r>
              <a:rPr lang="en-GB" dirty="0" smtClean="0">
                <a:ln w="0"/>
                <a:solidFill>
                  <a:srgbClr val="00B0F0"/>
                </a:solidFill>
                <a:effectLst>
                  <a:outerShdw blurRad="38100" dist="25400" dir="5400000" algn="ctr" rotWithShape="0">
                    <a:srgbClr val="6E747A">
                      <a:alpha val="43000"/>
                    </a:srgbClr>
                  </a:outerShdw>
                </a:effectLst>
                <a:latin typeface="Arial Narrow" panose="020B0606020202030204" pitchFamily="34" charset="0"/>
              </a:rPr>
              <a:t>“</a:t>
            </a:r>
            <a:r>
              <a:rPr lang="en-GB" sz="2000" dirty="0">
                <a:ln w="0"/>
                <a:solidFill>
                  <a:srgbClr val="00B0F0"/>
                </a:solidFill>
                <a:effectLst>
                  <a:outerShdw blurRad="38100" dist="25400" dir="5400000" algn="ctr" rotWithShape="0">
                    <a:srgbClr val="6E747A">
                      <a:alpha val="43000"/>
                    </a:srgbClr>
                  </a:outerShdw>
                </a:effectLst>
                <a:latin typeface="Arial Narrow" panose="020B0606020202030204" pitchFamily="34" charset="0"/>
              </a:rPr>
              <a:t>We can evade reality but we cannot evade the consequences of evading reality.” –Ayn Rand</a:t>
            </a:r>
          </a:p>
        </p:txBody>
      </p:sp>
      <p:sp>
        <p:nvSpPr>
          <p:cNvPr id="7" name="TextBox 6"/>
          <p:cNvSpPr txBox="1"/>
          <p:nvPr/>
        </p:nvSpPr>
        <p:spPr>
          <a:xfrm>
            <a:off x="1167683" y="493229"/>
            <a:ext cx="4254323" cy="646331"/>
          </a:xfrm>
          <a:prstGeom prst="rect">
            <a:avLst/>
          </a:prstGeom>
          <a:noFill/>
        </p:spPr>
        <p:txBody>
          <a:bodyPr wrap="square" rtlCol="0">
            <a:spAutoFit/>
          </a:bodyPr>
          <a:lstStyle/>
          <a:p>
            <a:r>
              <a:rPr lang="nb-NO" sz="3600" dirty="0" smtClean="0">
                <a:solidFill>
                  <a:schemeClr val="accent1"/>
                </a:solidFill>
                <a:latin typeface="Arial Narrow" panose="020B0606020202030204" pitchFamily="34" charset="0"/>
              </a:rPr>
              <a:t>Conclusions</a:t>
            </a:r>
            <a:endParaRPr lang="en-GB" sz="3600" dirty="0">
              <a:solidFill>
                <a:schemeClr val="accent1"/>
              </a:solidFill>
            </a:endParaRPr>
          </a:p>
        </p:txBody>
      </p:sp>
    </p:spTree>
    <p:extLst>
      <p:ext uri="{BB962C8B-B14F-4D97-AF65-F5344CB8AC3E}">
        <p14:creationId xmlns:p14="http://schemas.microsoft.com/office/powerpoint/2010/main" val="29883412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54546"/>
            <a:ext cx="8596668" cy="553792"/>
          </a:xfrm>
        </p:spPr>
        <p:txBody>
          <a:bodyPr>
            <a:normAutofit fontScale="90000"/>
          </a:bodyPr>
          <a:lstStyle/>
          <a:p>
            <a:r>
              <a:rPr lang="nb-NO" sz="4000" b="1" dirty="0" smtClean="0"/>
              <a:t/>
            </a:r>
            <a:br>
              <a:rPr lang="nb-NO" sz="4000" b="1" dirty="0" smtClean="0"/>
            </a:br>
            <a:r>
              <a:rPr lang="nb-NO" sz="4000" b="1" dirty="0" smtClean="0"/>
              <a:t>Conclusion</a:t>
            </a:r>
            <a:endParaRPr lang="en-GB" sz="4000" b="1" dirty="0"/>
          </a:p>
        </p:txBody>
      </p:sp>
      <p:sp>
        <p:nvSpPr>
          <p:cNvPr id="3" name="Content Placeholder 2"/>
          <p:cNvSpPr>
            <a:spLocks noGrp="1"/>
          </p:cNvSpPr>
          <p:nvPr>
            <p:ph idx="1"/>
          </p:nvPr>
        </p:nvSpPr>
        <p:spPr>
          <a:xfrm>
            <a:off x="677334" y="811369"/>
            <a:ext cx="8596668" cy="5229993"/>
          </a:xfrm>
        </p:spPr>
        <p:txBody>
          <a:bodyPr>
            <a:normAutofit/>
          </a:bodyPr>
          <a:lstStyle/>
          <a:p>
            <a:endParaRPr lang="en-GB" dirty="0" smtClean="0">
              <a:solidFill>
                <a:schemeClr val="tx1"/>
              </a:solidFill>
              <a:latin typeface="Arial Narrow" panose="020B0606020202030204" pitchFamily="34" charset="0"/>
            </a:endParaRPr>
          </a:p>
          <a:p>
            <a:pPr marL="0" indent="0">
              <a:buNone/>
            </a:pPr>
            <a:endParaRPr lang="en-GB" dirty="0">
              <a:solidFill>
                <a:schemeClr val="tx1"/>
              </a:solidFill>
              <a:latin typeface="Arial Narrow" panose="020B0606020202030204" pitchFamily="34" charset="0"/>
            </a:endParaRPr>
          </a:p>
          <a:p>
            <a:pPr>
              <a:buFont typeface="Wingdings" panose="05000000000000000000" pitchFamily="2" charset="2"/>
              <a:buChar char="Ø"/>
            </a:pPr>
            <a:r>
              <a:rPr lang="en-GB" dirty="0" smtClean="0">
                <a:latin typeface="Arial Narrow" panose="020B0606020202030204" pitchFamily="34" charset="0"/>
              </a:rPr>
              <a:t>Seems current cyber models are not working and we need to consider secure, vigilant and resilient cyber models that can manage risks and drive innovation in the cyber world.</a:t>
            </a:r>
            <a:endParaRPr lang="en-GB" dirty="0">
              <a:latin typeface="Arial Narrow" panose="020B0606020202030204" pitchFamily="34" charset="0"/>
            </a:endParaRPr>
          </a:p>
          <a:p>
            <a:pPr>
              <a:buFont typeface="Wingdings" panose="05000000000000000000" pitchFamily="2" charset="2"/>
              <a:buChar char="Ø"/>
            </a:pPr>
            <a:r>
              <a:rPr lang="nb-NO" dirty="0" smtClean="0">
                <a:latin typeface="Arial Narrow" panose="020B0606020202030204" pitchFamily="34" charset="0"/>
              </a:rPr>
              <a:t>Cyber models should also be based on culture diversities.  </a:t>
            </a:r>
          </a:p>
          <a:p>
            <a:pPr>
              <a:buFont typeface="Wingdings" panose="05000000000000000000" pitchFamily="2" charset="2"/>
              <a:buChar char="Ø"/>
            </a:pPr>
            <a:r>
              <a:rPr lang="nb-NO" dirty="0" smtClean="0">
                <a:latin typeface="Arial Narrow" panose="020B0606020202030204" pitchFamily="34" charset="0"/>
              </a:rPr>
              <a:t>People and culture play a bigger role in managing cyber risks and their engangment would help in understanding the security and privacy challenges on cyberspace.</a:t>
            </a:r>
          </a:p>
          <a:p>
            <a:pPr>
              <a:buFont typeface="Wingdings" panose="05000000000000000000" pitchFamily="2" charset="2"/>
              <a:buChar char="Ø"/>
            </a:pPr>
            <a:r>
              <a:rPr lang="en-GB" dirty="0" smtClean="0">
                <a:latin typeface="Arial Narrow" panose="020B0606020202030204" pitchFamily="34" charset="0"/>
              </a:rPr>
              <a:t>Such models could minimise emerging cyber threats globally and increase trust on cyberspace and especially in emerging economies where ICT plays an important part in future economy and cyber security is at its early stage.</a:t>
            </a:r>
          </a:p>
        </p:txBody>
      </p:sp>
      <p:sp>
        <p:nvSpPr>
          <p:cNvPr id="4" name="Footer Placeholder 3"/>
          <p:cNvSpPr>
            <a:spLocks noGrp="1"/>
          </p:cNvSpPr>
          <p:nvPr>
            <p:ph type="ftr" sz="quarter" idx="11"/>
          </p:nvPr>
        </p:nvSpPr>
        <p:spPr/>
        <p:txBody>
          <a:bodyPr/>
          <a:lstStyle/>
          <a:p>
            <a:r>
              <a:rPr lang="en-GB" dirty="0" smtClean="0"/>
              <a:t>KEYCIT - July 1-4, 2014 Potsdam, Germany</a:t>
            </a:r>
            <a:endParaRPr lang="en-GB" dirty="0"/>
          </a:p>
        </p:txBody>
      </p:sp>
    </p:spTree>
    <p:extLst>
      <p:ext uri="{BB962C8B-B14F-4D97-AF65-F5344CB8AC3E}">
        <p14:creationId xmlns:p14="http://schemas.microsoft.com/office/powerpoint/2010/main" val="1889327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image.slidesharecdn.com/cyber-111209042703-phpapp02/95/slide-18-728.jpg?cb=1323426601"/>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805886" y="2274225"/>
            <a:ext cx="5022849" cy="3767137"/>
          </a:xfrm>
          <a:prstGeom prst="ellipse">
            <a:avLst/>
          </a:prstGeom>
          <a:solidFill>
            <a:schemeClr val="tx1"/>
          </a:solidFill>
          <a:ln>
            <a:solidFill>
              <a:schemeClr val="tx1"/>
            </a:solidFill>
          </a:ln>
          <a:effectLst>
            <a:softEdge rad="112500"/>
          </a:effectLst>
          <a:extLst/>
        </p:spPr>
      </p:pic>
      <p:sp>
        <p:nvSpPr>
          <p:cNvPr id="3" name="Footer Placeholder 2"/>
          <p:cNvSpPr>
            <a:spLocks noGrp="1"/>
          </p:cNvSpPr>
          <p:nvPr>
            <p:ph type="ftr" sz="quarter" idx="11"/>
          </p:nvPr>
        </p:nvSpPr>
        <p:spPr/>
        <p:txBody>
          <a:bodyPr/>
          <a:lstStyle/>
          <a:p>
            <a:r>
              <a:rPr lang="en-GB" dirty="0" smtClean="0"/>
              <a:t>KEYCIT - July 1-4, 2014 Potsdam, Germany</a:t>
            </a:r>
            <a:endParaRPr lang="en-GB" dirty="0"/>
          </a:p>
        </p:txBody>
      </p:sp>
      <p:sp>
        <p:nvSpPr>
          <p:cNvPr id="4" name="TextBox 3"/>
          <p:cNvSpPr txBox="1"/>
          <p:nvPr/>
        </p:nvSpPr>
        <p:spPr>
          <a:xfrm>
            <a:off x="2238232" y="955343"/>
            <a:ext cx="4585647" cy="830997"/>
          </a:xfrm>
          <a:prstGeom prst="rect">
            <a:avLst/>
          </a:prstGeom>
          <a:noFill/>
        </p:spPr>
        <p:txBody>
          <a:bodyPr wrap="square" rtlCol="0">
            <a:spAutoFit/>
          </a:bodyPr>
          <a:lstStyle/>
          <a:p>
            <a:r>
              <a:rPr lang="en-GB" sz="2000" dirty="0" smtClean="0">
                <a:latin typeface="Lucida Handwriting" panose="03010101010101010101" pitchFamily="66" charset="0"/>
              </a:rPr>
              <a:t>      </a:t>
            </a:r>
            <a:r>
              <a:rPr lang="en-GB" sz="4800" dirty="0" smtClean="0">
                <a:solidFill>
                  <a:srgbClr val="00B0F0"/>
                </a:solidFill>
                <a:latin typeface="Lucida Handwriting" panose="03010101010101010101" pitchFamily="66" charset="0"/>
              </a:rPr>
              <a:t>Thank you</a:t>
            </a:r>
            <a:endParaRPr lang="en-GB" sz="4800" dirty="0">
              <a:solidFill>
                <a:srgbClr val="00B0F0"/>
              </a:solidFill>
              <a:latin typeface="Lucida Handwriting" panose="03010101010101010101" pitchFamily="66" charset="0"/>
            </a:endParaRPr>
          </a:p>
        </p:txBody>
      </p:sp>
    </p:spTree>
    <p:extLst>
      <p:ext uri="{BB962C8B-B14F-4D97-AF65-F5344CB8AC3E}">
        <p14:creationId xmlns:p14="http://schemas.microsoft.com/office/powerpoint/2010/main" val="427087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smtClean="0">
                <a:latin typeface="Arial Narrow" panose="020B0606020202030204" pitchFamily="34" charset="0"/>
              </a:rPr>
              <a:t>Introduction</a:t>
            </a:r>
            <a:endParaRPr lang="en-GB" dirty="0">
              <a:latin typeface="Arial Narrow" panose="020B0606020202030204" pitchFamily="34" charset="0"/>
            </a:endParaRPr>
          </a:p>
        </p:txBody>
      </p:sp>
      <p:sp>
        <p:nvSpPr>
          <p:cNvPr id="3" name="Content Placeholder 2"/>
          <p:cNvSpPr>
            <a:spLocks noGrp="1"/>
          </p:cNvSpPr>
          <p:nvPr>
            <p:ph idx="1"/>
          </p:nvPr>
        </p:nvSpPr>
        <p:spPr>
          <a:xfrm>
            <a:off x="677334" y="1790163"/>
            <a:ext cx="8596668" cy="3238285"/>
          </a:xfrm>
        </p:spPr>
        <p:txBody>
          <a:bodyPr/>
          <a:lstStyle/>
          <a:p>
            <a:pPr>
              <a:buFont typeface="Wingdings" panose="05000000000000000000" pitchFamily="2" charset="2"/>
              <a:buChar char="Ø"/>
            </a:pPr>
            <a:r>
              <a:rPr lang="nb-NO" dirty="0">
                <a:latin typeface="Arial Narrow" panose="020B0606020202030204" pitchFamily="34" charset="0"/>
              </a:rPr>
              <a:t>ICT has become an </a:t>
            </a:r>
            <a:r>
              <a:rPr lang="nb-NO" dirty="0" smtClean="0">
                <a:latin typeface="Arial Narrow" panose="020B0606020202030204" pitchFamily="34" charset="0"/>
              </a:rPr>
              <a:t>integral part of </a:t>
            </a:r>
            <a:r>
              <a:rPr lang="nb-NO" dirty="0">
                <a:latin typeface="Arial Narrow" panose="020B0606020202030204" pitchFamily="34" charset="0"/>
              </a:rPr>
              <a:t>our life </a:t>
            </a:r>
            <a:r>
              <a:rPr lang="nb-NO" dirty="0" smtClean="0">
                <a:latin typeface="Arial Narrow" panose="020B0606020202030204" pitchFamily="34" charset="0"/>
              </a:rPr>
              <a:t>for productivity</a:t>
            </a:r>
            <a:r>
              <a:rPr lang="nb-NO" dirty="0">
                <a:latin typeface="Arial Narrow" panose="020B0606020202030204" pitchFamily="34" charset="0"/>
              </a:rPr>
              <a:t>, growth and </a:t>
            </a:r>
            <a:r>
              <a:rPr lang="nb-NO" dirty="0" smtClean="0">
                <a:latin typeface="Arial Narrow" panose="020B0606020202030204" pitchFamily="34" charset="0"/>
              </a:rPr>
              <a:t>innovation.</a:t>
            </a:r>
            <a:endParaRPr lang="nb-NO" dirty="0">
              <a:latin typeface="Arial Narrow" panose="020B0606020202030204" pitchFamily="34" charset="0"/>
            </a:endParaRPr>
          </a:p>
          <a:p>
            <a:pPr>
              <a:buFont typeface="Wingdings" panose="05000000000000000000" pitchFamily="2" charset="2"/>
              <a:buChar char="Ø"/>
            </a:pPr>
            <a:r>
              <a:rPr lang="nb-NO" dirty="0">
                <a:latin typeface="Arial Narrow" panose="020B0606020202030204" pitchFamily="34" charset="0"/>
              </a:rPr>
              <a:t>How we protect our privacy </a:t>
            </a:r>
            <a:r>
              <a:rPr lang="nb-NO" dirty="0" smtClean="0">
                <a:latin typeface="Arial Narrow" panose="020B0606020202030204" pitchFamily="34" charset="0"/>
              </a:rPr>
              <a:t>&amp; freedom </a:t>
            </a:r>
            <a:r>
              <a:rPr lang="nb-NO" dirty="0">
                <a:latin typeface="Arial Narrow" panose="020B0606020202030204" pitchFamily="34" charset="0"/>
              </a:rPr>
              <a:t>and </a:t>
            </a:r>
            <a:r>
              <a:rPr lang="nb-NO" dirty="0" smtClean="0">
                <a:latin typeface="Arial Narrow" panose="020B0606020202030204" pitchFamily="34" charset="0"/>
              </a:rPr>
              <a:t> maintain </a:t>
            </a:r>
            <a:r>
              <a:rPr lang="nb-NO" dirty="0">
                <a:latin typeface="Arial Narrow" panose="020B0606020202030204" pitchFamily="34" charset="0"/>
              </a:rPr>
              <a:t>an open and innovative cyberspace will determine </a:t>
            </a:r>
            <a:r>
              <a:rPr lang="nb-NO" dirty="0" smtClean="0">
                <a:latin typeface="Arial Narrow" panose="020B0606020202030204" pitchFamily="34" charset="0"/>
              </a:rPr>
              <a:t>how effective our society functions.</a:t>
            </a:r>
            <a:endParaRPr lang="nb-NO" dirty="0">
              <a:latin typeface="Arial Narrow" panose="020B0606020202030204" pitchFamily="34" charset="0"/>
            </a:endParaRPr>
          </a:p>
          <a:p>
            <a:endParaRPr lang="nb-NO" dirty="0">
              <a:latin typeface="Arial Narrow" panose="020B0606020202030204" pitchFamily="34" charset="0"/>
            </a:endParaRPr>
          </a:p>
          <a:p>
            <a:pPr marL="0" indent="0">
              <a:buNone/>
            </a:pPr>
            <a:r>
              <a:rPr lang="en-GB" dirty="0" smtClean="0">
                <a:solidFill>
                  <a:schemeClr val="accent2">
                    <a:lumMod val="50000"/>
                  </a:schemeClr>
                </a:solidFill>
                <a:latin typeface="Arial Narrow" panose="020B0606020202030204" pitchFamily="34" charset="0"/>
              </a:rPr>
              <a:t>Challenge</a:t>
            </a:r>
          </a:p>
          <a:p>
            <a:pPr>
              <a:buFont typeface="Wingdings" panose="05000000000000000000" pitchFamily="2" charset="2"/>
              <a:buChar char="Ø"/>
            </a:pPr>
            <a:r>
              <a:rPr lang="en-GB" dirty="0" smtClean="0">
                <a:latin typeface="Arial Narrow" panose="020B0606020202030204" pitchFamily="34" charset="0"/>
              </a:rPr>
              <a:t>The complexity of evolving trends: Social media, Mobile, Cloud computing, Advanced </a:t>
            </a:r>
            <a:r>
              <a:rPr lang="en-GB" dirty="0">
                <a:latin typeface="Arial Narrow" panose="020B0606020202030204" pitchFamily="34" charset="0"/>
              </a:rPr>
              <a:t>P</a:t>
            </a:r>
            <a:r>
              <a:rPr lang="en-GB" dirty="0" smtClean="0">
                <a:latin typeface="Arial Narrow" panose="020B0606020202030204" pitchFamily="34" charset="0"/>
              </a:rPr>
              <a:t>ersistent Attacks.</a:t>
            </a:r>
          </a:p>
          <a:p>
            <a:pPr>
              <a:buFont typeface="Wingdings" panose="05000000000000000000" pitchFamily="2" charset="2"/>
              <a:buChar char="Ø"/>
            </a:pPr>
            <a:r>
              <a:rPr lang="en-GB" dirty="0">
                <a:solidFill>
                  <a:schemeClr val="tx2"/>
                </a:solidFill>
                <a:latin typeface="Arial Narrow" panose="020B0606020202030204" pitchFamily="34" charset="0"/>
              </a:rPr>
              <a:t>Cyber crime costs global economy $445 billion a </a:t>
            </a:r>
            <a:r>
              <a:rPr lang="en-GB" dirty="0" smtClean="0">
                <a:solidFill>
                  <a:schemeClr val="tx2"/>
                </a:solidFill>
                <a:latin typeface="Arial Narrow" panose="020B0606020202030204" pitchFamily="34" charset="0"/>
              </a:rPr>
              <a:t>year</a:t>
            </a:r>
            <a:endParaRPr lang="en-GB" dirty="0">
              <a:solidFill>
                <a:schemeClr val="tx2"/>
              </a:solidFill>
              <a:latin typeface="Arial Narrow" panose="020B0606020202030204" pitchFamily="34" charset="0"/>
            </a:endParaRPr>
          </a:p>
          <a:p>
            <a:pPr>
              <a:buFont typeface="Wingdings" panose="05000000000000000000" pitchFamily="2" charset="2"/>
              <a:buChar char="Ø"/>
            </a:pPr>
            <a:endParaRPr lang="en-GB" dirty="0" smtClean="0">
              <a:latin typeface="Arial Narrow" panose="020B0606020202030204" pitchFamily="34" charset="0"/>
            </a:endParaRPr>
          </a:p>
        </p:txBody>
      </p:sp>
      <p:sp>
        <p:nvSpPr>
          <p:cNvPr id="4" name="Footer Placeholder 3"/>
          <p:cNvSpPr>
            <a:spLocks noGrp="1"/>
          </p:cNvSpPr>
          <p:nvPr>
            <p:ph type="ftr" sz="quarter" idx="11"/>
          </p:nvPr>
        </p:nvSpPr>
        <p:spPr/>
        <p:txBody>
          <a:bodyPr/>
          <a:lstStyle/>
          <a:p>
            <a:r>
              <a:rPr lang="en-GB" dirty="0" smtClean="0"/>
              <a:t>KEYCIT - July 1-4, 2014 Potsdam, Germany</a:t>
            </a:r>
            <a:endParaRPr lang="en-GB" dirty="0"/>
          </a:p>
        </p:txBody>
      </p:sp>
      <p:sp>
        <p:nvSpPr>
          <p:cNvPr id="7" name="TextBox 6"/>
          <p:cNvSpPr txBox="1"/>
          <p:nvPr/>
        </p:nvSpPr>
        <p:spPr>
          <a:xfrm>
            <a:off x="4924992" y="5200005"/>
            <a:ext cx="4099908" cy="646331"/>
          </a:xfrm>
          <a:prstGeom prst="rect">
            <a:avLst/>
          </a:prstGeom>
          <a:solidFill>
            <a:schemeClr val="accent2">
              <a:lumMod val="20000"/>
              <a:lumOff val="80000"/>
            </a:schemeClr>
          </a:solidFill>
        </p:spPr>
        <p:txBody>
          <a:bodyPr wrap="square" rtlCol="0">
            <a:spAutoFit/>
          </a:bodyPr>
          <a:lstStyle/>
          <a:p>
            <a:r>
              <a:rPr lang="en-GB" b="1" dirty="0" smtClean="0">
                <a:solidFill>
                  <a:srgbClr val="0070C0"/>
                </a:solidFill>
                <a:latin typeface="Arial Narrow" panose="020B0606020202030204" pitchFamily="34" charset="0"/>
              </a:rPr>
              <a:t>“</a:t>
            </a:r>
            <a:r>
              <a:rPr lang="nb-NO" b="1" dirty="0">
                <a:solidFill>
                  <a:srgbClr val="0070C0"/>
                </a:solidFill>
                <a:latin typeface="Arial Narrow" panose="020B0606020202030204" pitchFamily="34" charset="0"/>
              </a:rPr>
              <a:t>How can we better manage and respond to cyber threat?</a:t>
            </a:r>
            <a:r>
              <a:rPr lang="en-GB" dirty="0">
                <a:solidFill>
                  <a:srgbClr val="0070C0"/>
                </a:solidFill>
                <a:latin typeface="Arial Narrow" panose="020B0606020202030204" pitchFamily="34" charset="0"/>
              </a:rPr>
              <a:t>“</a:t>
            </a:r>
          </a:p>
        </p:txBody>
      </p:sp>
    </p:spTree>
    <p:extLst>
      <p:ext uri="{BB962C8B-B14F-4D97-AF65-F5344CB8AC3E}">
        <p14:creationId xmlns:p14="http://schemas.microsoft.com/office/powerpoint/2010/main" val="39989013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GB" dirty="0" smtClean="0"/>
              <a:t>KEYCIT - July 1-4, 2014 Potsdam, Germany</a:t>
            </a:r>
            <a:endParaRPr lang="en-GB" dirty="0"/>
          </a:p>
        </p:txBody>
      </p:sp>
      <p:pic>
        <p:nvPicPr>
          <p:cNvPr id="3074" name="Picture 2" descr="http://www.redorbit.com/media/uploads/2012/06/shutterstock_92830609-617x41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1034" y="978796"/>
            <a:ext cx="9091456" cy="4816697"/>
          </a:xfrm>
          <a:prstGeom prst="rect">
            <a:avLst/>
          </a:prstGeom>
          <a:solidFill>
            <a:schemeClr val="accent1">
              <a:lumMod val="40000"/>
              <a:lumOff val="60000"/>
            </a:schemeClr>
          </a:solidFill>
          <a:ln>
            <a:solidFill>
              <a:schemeClr val="bg2"/>
            </a:solidFill>
          </a:ln>
        </p:spPr>
      </p:pic>
      <p:sp>
        <p:nvSpPr>
          <p:cNvPr id="9" name="TextBox 8"/>
          <p:cNvSpPr txBox="1"/>
          <p:nvPr/>
        </p:nvSpPr>
        <p:spPr>
          <a:xfrm>
            <a:off x="1506828" y="399245"/>
            <a:ext cx="3193961" cy="369332"/>
          </a:xfrm>
          <a:prstGeom prst="rect">
            <a:avLst/>
          </a:prstGeom>
          <a:noFill/>
        </p:spPr>
        <p:txBody>
          <a:bodyPr wrap="square" rtlCol="0">
            <a:spAutoFit/>
          </a:bodyPr>
          <a:lstStyle/>
          <a:p>
            <a:r>
              <a:rPr lang="nb-NO" dirty="0" smtClean="0"/>
              <a:t>Global Cyber Threats</a:t>
            </a:r>
            <a:endParaRPr lang="en-GB" dirty="0"/>
          </a:p>
        </p:txBody>
      </p:sp>
    </p:spTree>
    <p:extLst>
      <p:ext uri="{BB962C8B-B14F-4D97-AF65-F5344CB8AC3E}">
        <p14:creationId xmlns:p14="http://schemas.microsoft.com/office/powerpoint/2010/main" val="36856288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05218"/>
            <a:ext cx="8596668" cy="1125182"/>
          </a:xfrm>
        </p:spPr>
        <p:txBody>
          <a:bodyPr>
            <a:normAutofit/>
          </a:bodyPr>
          <a:lstStyle/>
          <a:p>
            <a:r>
              <a:rPr lang="nb-NO" sz="4000" dirty="0" smtClean="0">
                <a:latin typeface="Arial Narrow" panose="020B0606020202030204" pitchFamily="34" charset="0"/>
              </a:rPr>
              <a:t>Recent Cyber Attacks</a:t>
            </a:r>
            <a:endParaRPr lang="en-GB" sz="4000" dirty="0">
              <a:latin typeface="Arial Narrow" panose="020B0606020202030204" pitchFamily="34" charset="0"/>
            </a:endParaRPr>
          </a:p>
        </p:txBody>
      </p:sp>
      <p:sp>
        <p:nvSpPr>
          <p:cNvPr id="3" name="Content Placeholder 2"/>
          <p:cNvSpPr>
            <a:spLocks noGrp="1"/>
          </p:cNvSpPr>
          <p:nvPr>
            <p:ph idx="1"/>
          </p:nvPr>
        </p:nvSpPr>
        <p:spPr>
          <a:xfrm>
            <a:off x="677334" y="1519708"/>
            <a:ext cx="8596668" cy="2743200"/>
          </a:xfrm>
        </p:spPr>
        <p:txBody>
          <a:bodyPr>
            <a:normAutofit/>
          </a:bodyPr>
          <a:lstStyle/>
          <a:p>
            <a:pPr marL="0" indent="0">
              <a:buNone/>
            </a:pPr>
            <a:endParaRPr lang="nb-NO" dirty="0" smtClean="0">
              <a:solidFill>
                <a:schemeClr val="tx1"/>
              </a:solidFill>
            </a:endParaRPr>
          </a:p>
          <a:p>
            <a:pPr>
              <a:buFont typeface="Wingdings" panose="05000000000000000000" pitchFamily="2" charset="2"/>
              <a:buChar char="Ø"/>
            </a:pPr>
            <a:r>
              <a:rPr lang="nb-NO" dirty="0" smtClean="0">
                <a:latin typeface="Arial Narrow" panose="020B0606020202030204" pitchFamily="34" charset="0"/>
              </a:rPr>
              <a:t>In hours</a:t>
            </a:r>
            <a:r>
              <a:rPr lang="nb-NO" dirty="0">
                <a:latin typeface="Arial Narrow" panose="020B0606020202030204" pitchFamily="34" charset="0"/>
              </a:rPr>
              <a:t>, t</a:t>
            </a:r>
            <a:r>
              <a:rPr lang="nb-NO" dirty="0" smtClean="0">
                <a:latin typeface="Arial Narrow" panose="020B0606020202030204" pitchFamily="34" charset="0"/>
              </a:rPr>
              <a:t>hieves took </a:t>
            </a:r>
            <a:r>
              <a:rPr lang="nb-NO" dirty="0">
                <a:latin typeface="Arial Narrow" panose="020B0606020202030204" pitchFamily="34" charset="0"/>
              </a:rPr>
              <a:t>$45 Million in A.T.M. </a:t>
            </a:r>
            <a:r>
              <a:rPr lang="nb-NO" dirty="0" smtClean="0">
                <a:latin typeface="Arial Narrow" panose="020B0606020202030204" pitchFamily="34" charset="0"/>
              </a:rPr>
              <a:t>Scheme </a:t>
            </a:r>
            <a:r>
              <a:rPr lang="nb-NO" sz="1600" dirty="0" smtClean="0">
                <a:latin typeface="Arial Narrow" panose="020B0606020202030204" pitchFamily="34" charset="0"/>
              </a:rPr>
              <a:t>(May 9, 2013, New York Time</a:t>
            </a:r>
            <a:r>
              <a:rPr lang="nb-NO" dirty="0">
                <a:latin typeface="Arial Narrow" panose="020B0606020202030204" pitchFamily="34" charset="0"/>
              </a:rPr>
              <a:t>)</a:t>
            </a:r>
            <a:endParaRPr lang="nb-NO" dirty="0" smtClean="0">
              <a:solidFill>
                <a:schemeClr val="tx1"/>
              </a:solidFill>
              <a:latin typeface="Arial Narrow" panose="020B0606020202030204" pitchFamily="34" charset="0"/>
            </a:endParaRPr>
          </a:p>
          <a:p>
            <a:pPr>
              <a:buFont typeface="Wingdings" panose="05000000000000000000" pitchFamily="2" charset="2"/>
              <a:buChar char="Ø"/>
            </a:pPr>
            <a:r>
              <a:rPr lang="en-GB" dirty="0">
                <a:latin typeface="Arial Narrow" panose="020B0606020202030204" pitchFamily="34" charset="0"/>
              </a:rPr>
              <a:t>Target apologizes for data breach, retailers embrace security </a:t>
            </a:r>
            <a:r>
              <a:rPr lang="en-GB" dirty="0" smtClean="0">
                <a:latin typeface="Arial Narrow" panose="020B0606020202030204" pitchFamily="34" charset="0"/>
              </a:rPr>
              <a:t>upgrade</a:t>
            </a:r>
            <a:r>
              <a:rPr lang="en-GB" sz="1400" dirty="0" smtClean="0">
                <a:latin typeface="Arial Narrow" panose="020B0606020202030204" pitchFamily="34" charset="0"/>
              </a:rPr>
              <a:t> (Mon 13, Jan, </a:t>
            </a:r>
            <a:r>
              <a:rPr lang="nb-NO" sz="1400" dirty="0" smtClean="0">
                <a:latin typeface="Arial Narrow" panose="020B0606020202030204" pitchFamily="34" charset="0"/>
              </a:rPr>
              <a:t>Noston/New York) </a:t>
            </a:r>
            <a:endParaRPr lang="en-GB" sz="1400" dirty="0">
              <a:latin typeface="Arial Narrow" panose="020B0606020202030204" pitchFamily="34" charset="0"/>
            </a:endParaRPr>
          </a:p>
          <a:p>
            <a:pPr>
              <a:buFont typeface="Wingdings" panose="05000000000000000000" pitchFamily="2" charset="2"/>
              <a:buChar char="Ø"/>
            </a:pPr>
            <a:r>
              <a:rPr lang="en-GB" dirty="0">
                <a:latin typeface="Arial Narrow" panose="020B0606020202030204" pitchFamily="34" charset="0"/>
              </a:rPr>
              <a:t>Canadian teen arrested in Heartbleed hack </a:t>
            </a:r>
            <a:r>
              <a:rPr lang="en-GB" dirty="0" smtClean="0">
                <a:latin typeface="Arial Narrow" panose="020B0606020202030204" pitchFamily="34" charset="0"/>
              </a:rPr>
              <a:t>attack (</a:t>
            </a:r>
            <a:r>
              <a:rPr lang="nb-NO" sz="1600" dirty="0">
                <a:latin typeface="Arial Narrow" panose="020B0606020202030204" pitchFamily="34" charset="0"/>
              </a:rPr>
              <a:t>The Washington </a:t>
            </a:r>
            <a:r>
              <a:rPr lang="nb-NO" sz="1600" dirty="0" smtClean="0">
                <a:latin typeface="Arial Narrow" panose="020B0606020202030204" pitchFamily="34" charset="0"/>
              </a:rPr>
              <a:t>Times)</a:t>
            </a:r>
            <a:endParaRPr lang="en-GB" sz="1600" b="1" dirty="0">
              <a:latin typeface="Arial Narrow" panose="020B0606020202030204" pitchFamily="34" charset="0"/>
            </a:endParaRPr>
          </a:p>
          <a:p>
            <a:pPr>
              <a:buFont typeface="Wingdings" panose="05000000000000000000" pitchFamily="2" charset="2"/>
              <a:buChar char="Ø"/>
            </a:pPr>
            <a:r>
              <a:rPr lang="en-GB" dirty="0">
                <a:latin typeface="Arial Narrow" panose="020B0606020202030204" pitchFamily="34" charset="0"/>
              </a:rPr>
              <a:t>eBay urges users to change passwords after cyber </a:t>
            </a:r>
            <a:r>
              <a:rPr lang="en-GB" dirty="0" smtClean="0">
                <a:latin typeface="Arial Narrow" panose="020B0606020202030204" pitchFamily="34" charset="0"/>
              </a:rPr>
              <a:t>attack (</a:t>
            </a:r>
            <a:r>
              <a:rPr lang="en-GB" sz="1600" dirty="0" smtClean="0">
                <a:latin typeface="Arial Narrow" panose="020B0606020202030204" pitchFamily="34" charset="0"/>
              </a:rPr>
              <a:t>May 21, 2014, BBC News</a:t>
            </a:r>
            <a:r>
              <a:rPr lang="en-GB" dirty="0" smtClean="0">
                <a:latin typeface="Arial Narrow" panose="020B0606020202030204" pitchFamily="34" charset="0"/>
              </a:rPr>
              <a:t>)</a:t>
            </a:r>
            <a:endParaRPr lang="en-GB" dirty="0">
              <a:latin typeface="Arial Narrow" panose="020B0606020202030204" pitchFamily="34" charset="0"/>
            </a:endParaRPr>
          </a:p>
          <a:p>
            <a:pPr>
              <a:buFont typeface="Wingdings" panose="05000000000000000000" pitchFamily="2" charset="2"/>
              <a:buChar char="Ø"/>
            </a:pPr>
            <a:r>
              <a:rPr lang="en-GB" dirty="0" smtClean="0">
                <a:latin typeface="Arial Narrow" panose="020B0606020202030204" pitchFamily="34" charset="0"/>
              </a:rPr>
              <a:t>5 </a:t>
            </a:r>
            <a:r>
              <a:rPr lang="en-GB" dirty="0">
                <a:latin typeface="Arial Narrow" panose="020B0606020202030204" pitchFamily="34" charset="0"/>
              </a:rPr>
              <a:t>in China Army Face U.S. Charges of </a:t>
            </a:r>
            <a:r>
              <a:rPr lang="en-GB" dirty="0" smtClean="0">
                <a:latin typeface="Arial Narrow" panose="020B0606020202030204" pitchFamily="34" charset="0"/>
              </a:rPr>
              <a:t>Cyber attacks </a:t>
            </a:r>
            <a:r>
              <a:rPr lang="en-GB" sz="1600" dirty="0" smtClean="0">
                <a:latin typeface="Arial Narrow" panose="020B0606020202030204" pitchFamily="34" charset="0"/>
              </a:rPr>
              <a:t>(May 2014, New York Times)</a:t>
            </a:r>
            <a:endParaRPr lang="en-GB" sz="1600" dirty="0">
              <a:latin typeface="Arial Narrow" panose="020B0606020202030204" pitchFamily="34" charset="0"/>
            </a:endParaRPr>
          </a:p>
          <a:p>
            <a:pPr marL="0" indent="0">
              <a:buNone/>
            </a:pPr>
            <a:endParaRPr lang="en-GB" dirty="0">
              <a:solidFill>
                <a:schemeClr val="tx1"/>
              </a:solidFill>
              <a:latin typeface="Arial Narrow" panose="020B0606020202030204" pitchFamily="34" charset="0"/>
            </a:endParaRPr>
          </a:p>
          <a:p>
            <a:pPr marL="0" indent="0">
              <a:buNone/>
            </a:pPr>
            <a:endParaRPr lang="en-GB" dirty="0">
              <a:solidFill>
                <a:schemeClr val="accent2">
                  <a:lumMod val="50000"/>
                </a:schemeClr>
              </a:solidFill>
              <a:latin typeface="Arial Narrow" panose="020B0606020202030204" pitchFamily="34" charset="0"/>
            </a:endParaRPr>
          </a:p>
          <a:p>
            <a:pPr marL="0" indent="0">
              <a:buNone/>
            </a:pPr>
            <a:endParaRPr lang="en-GB" dirty="0" smtClean="0">
              <a:solidFill>
                <a:schemeClr val="accent2">
                  <a:lumMod val="50000"/>
                </a:schemeClr>
              </a:solidFill>
              <a:latin typeface="Arial Narrow" panose="020B0606020202030204" pitchFamily="34" charset="0"/>
            </a:endParaRPr>
          </a:p>
          <a:p>
            <a:pPr marL="0" indent="0">
              <a:buNone/>
            </a:pPr>
            <a:endParaRPr lang="en-GB" dirty="0">
              <a:solidFill>
                <a:schemeClr val="accent2">
                  <a:lumMod val="50000"/>
                </a:schemeClr>
              </a:solidFill>
              <a:latin typeface="Arial Narrow" panose="020B0606020202030204" pitchFamily="34" charset="0"/>
            </a:endParaRPr>
          </a:p>
          <a:p>
            <a:pPr marL="0" indent="0">
              <a:buNone/>
            </a:pPr>
            <a:endParaRPr lang="en-GB" dirty="0">
              <a:solidFill>
                <a:schemeClr val="accent2">
                  <a:lumMod val="50000"/>
                </a:schemeClr>
              </a:solidFill>
            </a:endParaRPr>
          </a:p>
          <a:p>
            <a:endParaRPr lang="en-GB" dirty="0"/>
          </a:p>
        </p:txBody>
      </p:sp>
      <p:sp>
        <p:nvSpPr>
          <p:cNvPr id="4" name="Footer Placeholder 3"/>
          <p:cNvSpPr>
            <a:spLocks noGrp="1"/>
          </p:cNvSpPr>
          <p:nvPr>
            <p:ph type="ftr" sz="quarter" idx="11"/>
          </p:nvPr>
        </p:nvSpPr>
        <p:spPr/>
        <p:txBody>
          <a:bodyPr/>
          <a:lstStyle/>
          <a:p>
            <a:r>
              <a:rPr lang="en-GB" dirty="0" smtClean="0"/>
              <a:t>KEYCIT - July 1-4, 2014 Potsdam, Germany</a:t>
            </a:r>
            <a:endParaRPr lang="en-GB" dirty="0"/>
          </a:p>
        </p:txBody>
      </p:sp>
      <p:sp>
        <p:nvSpPr>
          <p:cNvPr id="8" name="TextBox 7"/>
          <p:cNvSpPr txBox="1"/>
          <p:nvPr/>
        </p:nvSpPr>
        <p:spPr>
          <a:xfrm>
            <a:off x="953036" y="4977398"/>
            <a:ext cx="4417454" cy="646331"/>
          </a:xfrm>
          <a:prstGeom prst="rect">
            <a:avLst/>
          </a:prstGeom>
          <a:solidFill>
            <a:schemeClr val="accent2">
              <a:lumMod val="20000"/>
              <a:lumOff val="80000"/>
            </a:schemeClr>
          </a:solidFill>
        </p:spPr>
        <p:txBody>
          <a:bodyPr wrap="square" rtlCol="0">
            <a:spAutoFit/>
          </a:bodyPr>
          <a:lstStyle/>
          <a:p>
            <a:r>
              <a:rPr lang="en-GB" b="1" dirty="0">
                <a:solidFill>
                  <a:schemeClr val="accent1">
                    <a:lumMod val="50000"/>
                  </a:schemeClr>
                </a:solidFill>
                <a:latin typeface="Arial Narrow" panose="020B0606020202030204" pitchFamily="34" charset="0"/>
              </a:rPr>
              <a:t>“Always remember: amateurs hack systems, professionals hack people.” - Bruce Schneier</a:t>
            </a:r>
          </a:p>
        </p:txBody>
      </p:sp>
      <p:pic>
        <p:nvPicPr>
          <p:cNvPr id="10" name="Picture 2" descr="http://uwf.edu/media/innovation-institute/cyber/Cyber-Security-(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88119" y="4146997"/>
            <a:ext cx="3055383" cy="21189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61454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nvPr>
        </p:nvGraphicFramePr>
        <p:xfrm>
          <a:off x="109182" y="1160059"/>
          <a:ext cx="9647044" cy="4954138"/>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4908140" y="6379200"/>
            <a:ext cx="5868473" cy="261610"/>
          </a:xfrm>
          <a:prstGeom prst="rect">
            <a:avLst/>
          </a:prstGeom>
          <a:noFill/>
        </p:spPr>
        <p:txBody>
          <a:bodyPr wrap="square" rtlCol="0">
            <a:spAutoFit/>
          </a:bodyPr>
          <a:lstStyle/>
          <a:p>
            <a:r>
              <a:rPr lang="en-GB" sz="1100" dirty="0"/>
              <a:t>Internet Security Threat Report 2014 :: Volume 1 (Symantec </a:t>
            </a:r>
            <a:r>
              <a:rPr lang="en-GB" sz="1100" dirty="0" smtClean="0"/>
              <a:t>Corporation)</a:t>
            </a:r>
            <a:endParaRPr lang="en-GB" sz="1100" dirty="0"/>
          </a:p>
        </p:txBody>
      </p:sp>
      <p:sp>
        <p:nvSpPr>
          <p:cNvPr id="4" name="Footer Placeholder 3"/>
          <p:cNvSpPr>
            <a:spLocks noGrp="1"/>
          </p:cNvSpPr>
          <p:nvPr>
            <p:ph type="ftr" sz="quarter" idx="11"/>
          </p:nvPr>
        </p:nvSpPr>
        <p:spPr>
          <a:xfrm>
            <a:off x="499913" y="6302972"/>
            <a:ext cx="6297612" cy="365125"/>
          </a:xfrm>
        </p:spPr>
        <p:txBody>
          <a:bodyPr/>
          <a:lstStyle/>
          <a:p>
            <a:r>
              <a:rPr lang="en-GB" dirty="0" smtClean="0"/>
              <a:t>KEYCIT - July 1-4, 2014 Potsdam, Germany</a:t>
            </a:r>
            <a:endParaRPr lang="en-GB" dirty="0"/>
          </a:p>
        </p:txBody>
      </p:sp>
      <p:sp>
        <p:nvSpPr>
          <p:cNvPr id="6" name="TextBox 5"/>
          <p:cNvSpPr txBox="1"/>
          <p:nvPr/>
        </p:nvSpPr>
        <p:spPr>
          <a:xfrm>
            <a:off x="1373370" y="245660"/>
            <a:ext cx="8024883" cy="400110"/>
          </a:xfrm>
          <a:prstGeom prst="rect">
            <a:avLst/>
          </a:prstGeom>
          <a:solidFill>
            <a:schemeClr val="accent1">
              <a:lumMod val="20000"/>
              <a:lumOff val="80000"/>
            </a:schemeClr>
          </a:solidFill>
        </p:spPr>
        <p:txBody>
          <a:bodyPr wrap="square" rtlCol="0">
            <a:spAutoFit/>
          </a:bodyPr>
          <a:lstStyle/>
          <a:p>
            <a:r>
              <a:rPr lang="en-GB" sz="2000" dirty="0" smtClean="0">
                <a:solidFill>
                  <a:schemeClr val="accent2">
                    <a:lumMod val="50000"/>
                  </a:schemeClr>
                </a:solidFill>
              </a:rPr>
              <a:t>“</a:t>
            </a:r>
            <a:r>
              <a:rPr lang="nb-NO" sz="2000" b="1" dirty="0" smtClean="0">
                <a:solidFill>
                  <a:schemeClr val="accent2">
                    <a:lumMod val="75000"/>
                  </a:schemeClr>
                </a:solidFill>
                <a:latin typeface="Arial Narrow" panose="020B0606020202030204" pitchFamily="34" charset="0"/>
              </a:rPr>
              <a:t>Cyber Security is a global issue and requires a collaboration of all nations</a:t>
            </a:r>
            <a:r>
              <a:rPr lang="en-GB" sz="2000" dirty="0" smtClean="0">
                <a:solidFill>
                  <a:schemeClr val="accent2">
                    <a:lumMod val="50000"/>
                  </a:schemeClr>
                </a:solidFill>
              </a:rPr>
              <a:t>”</a:t>
            </a:r>
            <a:endParaRPr lang="nb-NO" sz="2000" b="1" dirty="0">
              <a:solidFill>
                <a:schemeClr val="accent2">
                  <a:lumMod val="75000"/>
                </a:schemeClr>
              </a:solidFill>
              <a:latin typeface="Arial Narrow" panose="020B0606020202030204" pitchFamily="34" charset="0"/>
            </a:endParaRPr>
          </a:p>
        </p:txBody>
      </p:sp>
    </p:spTree>
    <p:extLst>
      <p:ext uri="{BB962C8B-B14F-4D97-AF65-F5344CB8AC3E}">
        <p14:creationId xmlns:p14="http://schemas.microsoft.com/office/powerpoint/2010/main" val="34309135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GB" dirty="0" smtClean="0"/>
              <a:t>KEYCIT - July 1-4, 2014 Potsdam, Germany</a:t>
            </a:r>
            <a:endParaRPr lang="en-GB" dirty="0"/>
          </a:p>
        </p:txBody>
      </p:sp>
      <p:pic>
        <p:nvPicPr>
          <p:cNvPr id="3" name="Picture 2"/>
          <p:cNvPicPr/>
          <p:nvPr/>
        </p:nvPicPr>
        <p:blipFill>
          <a:blip r:embed="rId2"/>
          <a:stretch>
            <a:fillRect/>
          </a:stretch>
        </p:blipFill>
        <p:spPr>
          <a:xfrm>
            <a:off x="0" y="792718"/>
            <a:ext cx="5605780" cy="3586480"/>
          </a:xfrm>
          <a:prstGeom prst="rect">
            <a:avLst/>
          </a:prstGeom>
        </p:spPr>
      </p:pic>
      <p:pic>
        <p:nvPicPr>
          <p:cNvPr id="4" name="Picture 3"/>
          <p:cNvPicPr/>
          <p:nvPr/>
        </p:nvPicPr>
        <p:blipFill>
          <a:blip r:embed="rId3"/>
          <a:stretch>
            <a:fillRect/>
          </a:stretch>
        </p:blipFill>
        <p:spPr>
          <a:xfrm>
            <a:off x="6204361" y="2007840"/>
            <a:ext cx="4790118" cy="2281251"/>
          </a:xfrm>
          <a:prstGeom prst="rect">
            <a:avLst/>
          </a:prstGeom>
        </p:spPr>
      </p:pic>
      <p:sp>
        <p:nvSpPr>
          <p:cNvPr id="5" name="TextBox 4"/>
          <p:cNvSpPr txBox="1"/>
          <p:nvPr/>
        </p:nvSpPr>
        <p:spPr>
          <a:xfrm>
            <a:off x="3000777" y="324939"/>
            <a:ext cx="6371823" cy="461665"/>
          </a:xfrm>
          <a:prstGeom prst="rect">
            <a:avLst/>
          </a:prstGeom>
          <a:noFill/>
        </p:spPr>
        <p:txBody>
          <a:bodyPr wrap="square" rtlCol="0">
            <a:spAutoFit/>
          </a:bodyPr>
          <a:lstStyle/>
          <a:p>
            <a:r>
              <a:rPr lang="nb-NO" sz="2400" dirty="0" smtClean="0">
                <a:solidFill>
                  <a:schemeClr val="accent1"/>
                </a:solidFill>
                <a:latin typeface="Arial Narrow" panose="020B0606020202030204" pitchFamily="34" charset="0"/>
              </a:rPr>
              <a:t>World Internet Penetration by 2014 </a:t>
            </a:r>
            <a:endParaRPr lang="en-GB" sz="2400" dirty="0">
              <a:solidFill>
                <a:schemeClr val="accent1"/>
              </a:solidFill>
              <a:latin typeface="Arial Narrow" panose="020B0606020202030204" pitchFamily="34" charset="0"/>
            </a:endParaRPr>
          </a:p>
        </p:txBody>
      </p:sp>
      <p:sp>
        <p:nvSpPr>
          <p:cNvPr id="6" name="TextBox 5"/>
          <p:cNvSpPr txBox="1"/>
          <p:nvPr/>
        </p:nvSpPr>
        <p:spPr>
          <a:xfrm>
            <a:off x="256217" y="4987874"/>
            <a:ext cx="9977907" cy="584775"/>
          </a:xfrm>
          <a:prstGeom prst="rect">
            <a:avLst/>
          </a:prstGeom>
          <a:noFill/>
        </p:spPr>
        <p:txBody>
          <a:bodyPr wrap="square" rtlCol="0">
            <a:spAutoFit/>
          </a:bodyPr>
          <a:lstStyle/>
          <a:p>
            <a:r>
              <a:rPr lang="nb-NO" sz="1600" dirty="0" smtClean="0"/>
              <a:t> </a:t>
            </a:r>
            <a:r>
              <a:rPr lang="nb-NO" sz="1600" dirty="0" smtClean="0">
                <a:latin typeface="Arial Narrow" panose="020B0606020202030204" pitchFamily="34" charset="0"/>
              </a:rPr>
              <a:t>Internet Penetration in Africa is still low compared to the rest of the world</a:t>
            </a:r>
          </a:p>
          <a:p>
            <a:r>
              <a:rPr lang="nb-NO" sz="1600" dirty="0" smtClean="0">
                <a:latin typeface="Arial Narrow" panose="020B0606020202030204" pitchFamily="34" charset="0"/>
              </a:rPr>
              <a:t> By 2014, 55% of Mobile Broadband subscription is expected to be in the developing world compared with only 20% in 2008</a:t>
            </a:r>
            <a:endParaRPr lang="en-GB" sz="1600" dirty="0">
              <a:latin typeface="Arial Narrow" panose="020B0606020202030204" pitchFamily="34" charset="0"/>
            </a:endParaRPr>
          </a:p>
        </p:txBody>
      </p:sp>
      <p:sp>
        <p:nvSpPr>
          <p:cNvPr id="9" name="TextBox 8"/>
          <p:cNvSpPr txBox="1"/>
          <p:nvPr/>
        </p:nvSpPr>
        <p:spPr>
          <a:xfrm>
            <a:off x="598581" y="4289091"/>
            <a:ext cx="8641724" cy="538609"/>
          </a:xfrm>
          <a:prstGeom prst="rect">
            <a:avLst/>
          </a:prstGeom>
          <a:noFill/>
        </p:spPr>
        <p:txBody>
          <a:bodyPr wrap="square" rtlCol="0">
            <a:spAutoFit/>
          </a:bodyPr>
          <a:lstStyle/>
          <a:p>
            <a:r>
              <a:rPr lang="nb-NO" dirty="0" smtClean="0"/>
              <a:t>*</a:t>
            </a:r>
            <a:r>
              <a:rPr lang="nb-NO" sz="1100" dirty="0" smtClean="0"/>
              <a:t>Estimated</a:t>
            </a:r>
          </a:p>
          <a:p>
            <a:r>
              <a:rPr lang="nb-NO" sz="1100" dirty="0" smtClean="0"/>
              <a:t>Source: ITU World Indicator Database</a:t>
            </a:r>
            <a:endParaRPr lang="en-GB" sz="1100" dirty="0"/>
          </a:p>
        </p:txBody>
      </p:sp>
    </p:spTree>
    <p:extLst>
      <p:ext uri="{BB962C8B-B14F-4D97-AF65-F5344CB8AC3E}">
        <p14:creationId xmlns:p14="http://schemas.microsoft.com/office/powerpoint/2010/main" val="37728244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50762"/>
            <a:ext cx="8596668" cy="1479638"/>
          </a:xfrm>
        </p:spPr>
        <p:txBody>
          <a:bodyPr>
            <a:normAutofit/>
          </a:bodyPr>
          <a:lstStyle/>
          <a:p>
            <a:r>
              <a:rPr lang="nb-NO" dirty="0" smtClean="0">
                <a:latin typeface="Arial Narrow" panose="020B0606020202030204" pitchFamily="34" charset="0"/>
              </a:rPr>
              <a:t>What is Cyber Security Strategy?</a:t>
            </a:r>
            <a:endParaRPr lang="en-GB" dirty="0">
              <a:latin typeface="Arial Narrow" panose="020B0606020202030204" pitchFamily="34" charset="0"/>
            </a:endParaRPr>
          </a:p>
        </p:txBody>
      </p:sp>
      <p:sp>
        <p:nvSpPr>
          <p:cNvPr id="3" name="Content Placeholder 2"/>
          <p:cNvSpPr>
            <a:spLocks noGrp="1"/>
          </p:cNvSpPr>
          <p:nvPr>
            <p:ph idx="1"/>
          </p:nvPr>
        </p:nvSpPr>
        <p:spPr>
          <a:xfrm>
            <a:off x="677334" y="1339403"/>
            <a:ext cx="8596668" cy="3940935"/>
          </a:xfrm>
        </p:spPr>
        <p:txBody>
          <a:bodyPr>
            <a:normAutofit fontScale="25000" lnSpcReduction="20000"/>
          </a:bodyPr>
          <a:lstStyle/>
          <a:p>
            <a:pPr marL="0" indent="0">
              <a:buNone/>
            </a:pPr>
            <a:endParaRPr lang="en-GB" sz="2600" b="1" i="1" dirty="0" smtClean="0">
              <a:latin typeface="Arial Narrow" panose="020B0606020202030204" pitchFamily="34" charset="0"/>
            </a:endParaRPr>
          </a:p>
          <a:p>
            <a:pPr marL="0" indent="0">
              <a:buNone/>
            </a:pPr>
            <a:r>
              <a:rPr lang="en-GB" sz="5600" b="1" i="1" dirty="0" smtClean="0">
                <a:latin typeface="Arial Narrow" panose="020B0606020202030204" pitchFamily="34" charset="0"/>
              </a:rPr>
              <a:t>“</a:t>
            </a:r>
            <a:r>
              <a:rPr lang="en-GB" sz="7200" b="1" i="1" dirty="0" smtClean="0">
                <a:latin typeface="Arial Narrow" panose="020B0606020202030204" pitchFamily="34" charset="0"/>
              </a:rPr>
              <a:t>A national plan of action based upon a national vision to achieve a set of objectives that contribute to the security of the cyberspace domain”</a:t>
            </a:r>
            <a:endParaRPr lang="en-GB" sz="7200" i="1" dirty="0" smtClean="0">
              <a:latin typeface="Arial Narrow" panose="020B0606020202030204" pitchFamily="34" charset="0"/>
            </a:endParaRPr>
          </a:p>
          <a:p>
            <a:pPr marL="0" indent="0">
              <a:buNone/>
            </a:pPr>
            <a:r>
              <a:rPr lang="nb-NO" sz="7200" i="1" dirty="0" smtClean="0">
                <a:latin typeface="Arial Narrow" panose="020B0606020202030204" pitchFamily="34" charset="0"/>
              </a:rPr>
              <a:t>Strategy defines</a:t>
            </a:r>
          </a:p>
          <a:p>
            <a:pPr lvl="1"/>
            <a:r>
              <a:rPr lang="nb-NO" sz="7200" dirty="0" smtClean="0">
                <a:latin typeface="Arial Narrow" panose="020B0606020202030204" pitchFamily="34" charset="0"/>
              </a:rPr>
              <a:t> the goals, milestones and metrics in addressing the issues</a:t>
            </a:r>
          </a:p>
          <a:p>
            <a:pPr lvl="1"/>
            <a:r>
              <a:rPr lang="nb-NO" sz="7200" dirty="0" smtClean="0">
                <a:latin typeface="Arial Narrow" panose="020B0606020202030204" pitchFamily="34" charset="0"/>
              </a:rPr>
              <a:t>Legal/Regulatory to support the role</a:t>
            </a:r>
          </a:p>
          <a:p>
            <a:pPr lvl="1"/>
            <a:r>
              <a:rPr lang="nb-NO" sz="7200" dirty="0" smtClean="0">
                <a:latin typeface="Arial Narrow" panose="020B0606020202030204" pitchFamily="34" charset="0"/>
              </a:rPr>
              <a:t>Education and Awareness Campaign</a:t>
            </a:r>
          </a:p>
          <a:p>
            <a:pPr lvl="1"/>
            <a:r>
              <a:rPr lang="nb-NO" sz="7200" dirty="0" smtClean="0">
                <a:latin typeface="Arial Narrow" panose="020B0606020202030204" pitchFamily="34" charset="0"/>
              </a:rPr>
              <a:t>Roles of the Stakeholders – governmental &amp; non-governmental agencies</a:t>
            </a:r>
          </a:p>
          <a:p>
            <a:pPr lvl="1"/>
            <a:r>
              <a:rPr lang="nb-NO" sz="7200" dirty="0" smtClean="0">
                <a:latin typeface="Arial Narrow" panose="020B0606020202030204" pitchFamily="34" charset="0"/>
              </a:rPr>
              <a:t>Funding &amp; budgets</a:t>
            </a:r>
          </a:p>
          <a:p>
            <a:pPr lvl="1"/>
            <a:r>
              <a:rPr lang="nb-NO" sz="7200" dirty="0" smtClean="0">
                <a:latin typeface="Arial Narrow" panose="020B0606020202030204" pitchFamily="34" charset="0"/>
              </a:rPr>
              <a:t>R &amp; D Investment</a:t>
            </a:r>
          </a:p>
          <a:p>
            <a:pPr lvl="1"/>
            <a:r>
              <a:rPr lang="nb-NO" sz="7200" dirty="0" smtClean="0">
                <a:latin typeface="Arial Narrow" panose="020B0606020202030204" pitchFamily="34" charset="0"/>
              </a:rPr>
              <a:t>Support for local, national and international cyber security ecosystem</a:t>
            </a:r>
          </a:p>
          <a:p>
            <a:pPr marL="457200" lvl="1" indent="0">
              <a:buNone/>
            </a:pPr>
            <a:endParaRPr lang="nb-NO" sz="7200" i="1" dirty="0">
              <a:latin typeface="Arial Narrow" panose="020B0606020202030204" pitchFamily="34" charset="0"/>
            </a:endParaRPr>
          </a:p>
          <a:p>
            <a:pPr marL="457200" lvl="1" indent="0">
              <a:buNone/>
            </a:pPr>
            <a:endParaRPr lang="nb-NO" sz="7200" dirty="0" smtClean="0">
              <a:latin typeface="Arial Narrow" panose="020B0606020202030204" pitchFamily="34" charset="0"/>
            </a:endParaRPr>
          </a:p>
          <a:p>
            <a:pPr marL="457200" lvl="1" indent="0">
              <a:buNone/>
            </a:pPr>
            <a:endParaRPr lang="nb-NO" sz="7200" dirty="0" smtClean="0">
              <a:latin typeface="Arial Narrow" panose="020B0606020202030204" pitchFamily="34" charset="0"/>
            </a:endParaRPr>
          </a:p>
          <a:p>
            <a:pPr lvl="1"/>
            <a:endParaRPr lang="nb-NO" sz="2100" dirty="0" smtClean="0">
              <a:latin typeface="Arial Narrow" panose="020B0606020202030204" pitchFamily="34" charset="0"/>
            </a:endParaRPr>
          </a:p>
          <a:p>
            <a:pPr marL="0" indent="0">
              <a:buNone/>
            </a:pPr>
            <a:r>
              <a:rPr lang="nb-NO" sz="2100" dirty="0">
                <a:latin typeface="Arial Narrow" panose="020B0606020202030204" pitchFamily="34" charset="0"/>
              </a:rPr>
              <a:t>	</a:t>
            </a:r>
            <a:endParaRPr lang="en-GB" sz="2100" dirty="0">
              <a:latin typeface="Arial Narrow" panose="020B0606020202030204" pitchFamily="34" charset="0"/>
            </a:endParaRPr>
          </a:p>
        </p:txBody>
      </p:sp>
      <p:sp>
        <p:nvSpPr>
          <p:cNvPr id="4" name="Footer Placeholder 3"/>
          <p:cNvSpPr>
            <a:spLocks noGrp="1"/>
          </p:cNvSpPr>
          <p:nvPr>
            <p:ph type="ftr" sz="quarter" idx="11"/>
          </p:nvPr>
        </p:nvSpPr>
        <p:spPr/>
        <p:txBody>
          <a:bodyPr/>
          <a:lstStyle/>
          <a:p>
            <a:r>
              <a:rPr lang="en-GB" dirty="0" smtClean="0"/>
              <a:t>KEYCIT - July 1-4, 2014 Potsdam, Germany</a:t>
            </a:r>
            <a:endParaRPr lang="en-GB" dirty="0"/>
          </a:p>
        </p:txBody>
      </p:sp>
      <p:sp>
        <p:nvSpPr>
          <p:cNvPr id="5" name="TextBox 4"/>
          <p:cNvSpPr txBox="1"/>
          <p:nvPr/>
        </p:nvSpPr>
        <p:spPr>
          <a:xfrm>
            <a:off x="4443211" y="6041362"/>
            <a:ext cx="3734874" cy="307777"/>
          </a:xfrm>
          <a:prstGeom prst="rect">
            <a:avLst/>
          </a:prstGeom>
          <a:noFill/>
        </p:spPr>
        <p:txBody>
          <a:bodyPr wrap="square" rtlCol="0">
            <a:spAutoFit/>
          </a:bodyPr>
          <a:lstStyle/>
          <a:p>
            <a:endParaRPr lang="en-GB" sz="1400" dirty="0"/>
          </a:p>
        </p:txBody>
      </p:sp>
      <p:sp>
        <p:nvSpPr>
          <p:cNvPr id="6" name="TextBox 5"/>
          <p:cNvSpPr txBox="1"/>
          <p:nvPr/>
        </p:nvSpPr>
        <p:spPr>
          <a:xfrm>
            <a:off x="4443211" y="5311497"/>
            <a:ext cx="4687910" cy="923330"/>
          </a:xfrm>
          <a:prstGeom prst="rect">
            <a:avLst/>
          </a:prstGeom>
          <a:solidFill>
            <a:schemeClr val="accent2">
              <a:lumMod val="20000"/>
              <a:lumOff val="80000"/>
            </a:schemeClr>
          </a:solidFill>
        </p:spPr>
        <p:txBody>
          <a:bodyPr wrap="square" rtlCol="0">
            <a:spAutoFit/>
          </a:bodyPr>
          <a:lstStyle/>
          <a:p>
            <a:r>
              <a:rPr lang="nb-NO" dirty="0" smtClean="0">
                <a:solidFill>
                  <a:schemeClr val="accent1">
                    <a:lumMod val="50000"/>
                  </a:schemeClr>
                </a:solidFill>
              </a:rPr>
              <a:t>We need to create a culture where users are aware of the risks involved in cyberspace</a:t>
            </a:r>
            <a:endParaRPr lang="en-GB" dirty="0">
              <a:solidFill>
                <a:schemeClr val="accent1">
                  <a:lumMod val="50000"/>
                </a:schemeClr>
              </a:solidFill>
            </a:endParaRPr>
          </a:p>
        </p:txBody>
      </p:sp>
    </p:spTree>
    <p:extLst>
      <p:ext uri="{BB962C8B-B14F-4D97-AF65-F5344CB8AC3E}">
        <p14:creationId xmlns:p14="http://schemas.microsoft.com/office/powerpoint/2010/main" val="22969204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7486" y="781096"/>
            <a:ext cx="8596668" cy="811369"/>
          </a:xfrm>
        </p:spPr>
        <p:txBody>
          <a:bodyPr>
            <a:normAutofit/>
          </a:bodyPr>
          <a:lstStyle/>
          <a:p>
            <a:r>
              <a:rPr lang="nb-NO" dirty="0" smtClean="0">
                <a:latin typeface="Arial Narrow" panose="020B0606020202030204" pitchFamily="34" charset="0"/>
              </a:rPr>
              <a:t>ICT situation in </a:t>
            </a:r>
            <a:r>
              <a:rPr lang="nb-NO" dirty="0">
                <a:latin typeface="Arial Narrow" panose="020B0606020202030204" pitchFamily="34" charset="0"/>
              </a:rPr>
              <a:t>d</a:t>
            </a:r>
            <a:r>
              <a:rPr lang="nb-NO" dirty="0" smtClean="0">
                <a:latin typeface="Arial Narrow" panose="020B0606020202030204" pitchFamily="34" charset="0"/>
              </a:rPr>
              <a:t>eveloping countries</a:t>
            </a:r>
            <a:endParaRPr lang="en-GB" dirty="0">
              <a:latin typeface="Arial Narrow" panose="020B0606020202030204" pitchFamily="34" charset="0"/>
            </a:endParaRPr>
          </a:p>
        </p:txBody>
      </p:sp>
      <p:sp>
        <p:nvSpPr>
          <p:cNvPr id="3" name="Content Placeholder 2"/>
          <p:cNvSpPr>
            <a:spLocks noGrp="1"/>
          </p:cNvSpPr>
          <p:nvPr>
            <p:ph idx="1"/>
          </p:nvPr>
        </p:nvSpPr>
        <p:spPr>
          <a:xfrm>
            <a:off x="677334" y="2215165"/>
            <a:ext cx="8596668" cy="3826197"/>
          </a:xfrm>
        </p:spPr>
        <p:txBody>
          <a:bodyPr>
            <a:normAutofit/>
          </a:bodyPr>
          <a:lstStyle/>
          <a:p>
            <a:r>
              <a:rPr lang="nb-NO" dirty="0" smtClean="0">
                <a:latin typeface="Arial Narrow" panose="020B0606020202030204" pitchFamily="34" charset="0"/>
              </a:rPr>
              <a:t>Used effectively, ICT can help to accelerate integration into the world economic community.  </a:t>
            </a:r>
          </a:p>
          <a:p>
            <a:r>
              <a:rPr lang="nb-NO" dirty="0" smtClean="0">
                <a:latin typeface="Arial Narrow" panose="020B0606020202030204" pitchFamily="34" charset="0"/>
              </a:rPr>
              <a:t>An opportunity to improve citizens life by generating wealth on global Ecommerce.</a:t>
            </a:r>
          </a:p>
          <a:p>
            <a:r>
              <a:rPr lang="nb-NO" dirty="0" smtClean="0">
                <a:latin typeface="Arial Narrow" panose="020B0606020202030204" pitchFamily="34" charset="0"/>
              </a:rPr>
              <a:t>The stakes are high for developing countries.  Foreign direct investment, confidence, and trust in a developing country depends upon a secure and effective implementation of technology and infrastructure.</a:t>
            </a:r>
          </a:p>
          <a:p>
            <a:r>
              <a:rPr lang="nb-NO" dirty="0" smtClean="0">
                <a:latin typeface="Arial Narrow" panose="020B0606020202030204" pitchFamily="34" charset="0"/>
              </a:rPr>
              <a:t>They need to understand and acknowledge that cyber threats are real and create an environment where appropriate actions are taken to minimise these threats. </a:t>
            </a:r>
          </a:p>
          <a:p>
            <a:pPr marL="0" indent="0">
              <a:buNone/>
            </a:pPr>
            <a:endParaRPr lang="nb-NO" dirty="0" smtClean="0">
              <a:latin typeface="Arial Narrow" panose="020B0606020202030204" pitchFamily="34" charset="0"/>
            </a:endParaRPr>
          </a:p>
          <a:p>
            <a:pPr lvl="1"/>
            <a:endParaRPr lang="en-GB" dirty="0"/>
          </a:p>
        </p:txBody>
      </p:sp>
      <p:sp>
        <p:nvSpPr>
          <p:cNvPr id="4" name="Footer Placeholder 3"/>
          <p:cNvSpPr>
            <a:spLocks noGrp="1"/>
          </p:cNvSpPr>
          <p:nvPr>
            <p:ph type="ftr" sz="quarter" idx="11"/>
          </p:nvPr>
        </p:nvSpPr>
        <p:spPr/>
        <p:txBody>
          <a:bodyPr/>
          <a:lstStyle/>
          <a:p>
            <a:r>
              <a:rPr lang="en-GB" dirty="0" smtClean="0"/>
              <a:t>KEYCIT - July 1-4, 2014 Potsdam, Germany</a:t>
            </a:r>
            <a:endParaRPr lang="en-GB" dirty="0"/>
          </a:p>
        </p:txBody>
      </p:sp>
    </p:spTree>
    <p:extLst>
      <p:ext uri="{BB962C8B-B14F-4D97-AF65-F5344CB8AC3E}">
        <p14:creationId xmlns:p14="http://schemas.microsoft.com/office/powerpoint/2010/main" val="28319013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smtClean="0"/>
              <a:t/>
            </a:r>
            <a:br>
              <a:rPr lang="nb-NO" dirty="0" smtClean="0"/>
            </a:br>
            <a:r>
              <a:rPr lang="nb-NO" dirty="0" smtClean="0">
                <a:latin typeface="Arial Narrow" panose="020B0606020202030204" pitchFamily="34" charset="0"/>
              </a:rPr>
              <a:t>Kenya – ICT Overview</a:t>
            </a:r>
            <a:endParaRPr lang="en-GB" dirty="0">
              <a:latin typeface="Arial Narrow" panose="020B0606020202030204" pitchFamily="34" charset="0"/>
            </a:endParaRPr>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dirty="0" smtClean="0">
                <a:latin typeface="Arial Narrow" panose="020B0606020202030204" pitchFamily="34" charset="0"/>
              </a:rPr>
              <a:t>To </a:t>
            </a:r>
            <a:r>
              <a:rPr lang="en-US" dirty="0">
                <a:latin typeface="Arial Narrow" panose="020B0606020202030204" pitchFamily="34" charset="0"/>
              </a:rPr>
              <a:t>support many activities aimed at achieving their 2030 </a:t>
            </a:r>
            <a:r>
              <a:rPr lang="en-US" dirty="0" smtClean="0">
                <a:latin typeface="Arial Narrow" panose="020B0606020202030204" pitchFamily="34" charset="0"/>
              </a:rPr>
              <a:t>Millennium </a:t>
            </a:r>
            <a:r>
              <a:rPr lang="en-US" dirty="0">
                <a:latin typeface="Arial Narrow" panose="020B0606020202030204" pitchFamily="34" charset="0"/>
              </a:rPr>
              <a:t>development </a:t>
            </a:r>
            <a:r>
              <a:rPr lang="en-US" dirty="0" smtClean="0">
                <a:latin typeface="Arial Narrow" panose="020B0606020202030204" pitchFamily="34" charset="0"/>
              </a:rPr>
              <a:t>goals, </a:t>
            </a:r>
            <a:r>
              <a:rPr lang="en-US" dirty="0">
                <a:latin typeface="Arial Narrow" panose="020B0606020202030204" pitchFamily="34" charset="0"/>
              </a:rPr>
              <a:t>the government has recently launched </a:t>
            </a:r>
            <a:r>
              <a:rPr lang="en-US" b="1" dirty="0">
                <a:latin typeface="Arial Narrow" panose="020B0606020202030204" pitchFamily="34" charset="0"/>
              </a:rPr>
              <a:t>ICT Master </a:t>
            </a:r>
            <a:r>
              <a:rPr lang="en-US" b="1" dirty="0" smtClean="0">
                <a:latin typeface="Arial Narrow" panose="020B0606020202030204" pitchFamily="34" charset="0"/>
              </a:rPr>
              <a:t>Plan &amp; </a:t>
            </a:r>
            <a:r>
              <a:rPr lang="en-US" b="1" dirty="0">
                <a:solidFill>
                  <a:schemeClr val="tx1"/>
                </a:solidFill>
                <a:latin typeface="Arial Narrow" panose="020B0606020202030204" pitchFamily="34" charset="0"/>
              </a:rPr>
              <a:t>Cyber Security </a:t>
            </a:r>
            <a:r>
              <a:rPr lang="en-US" b="1" dirty="0" smtClean="0">
                <a:solidFill>
                  <a:schemeClr val="tx1"/>
                </a:solidFill>
                <a:latin typeface="Arial Narrow" panose="020B0606020202030204" pitchFamily="34" charset="0"/>
              </a:rPr>
              <a:t>Strategy.</a:t>
            </a:r>
            <a:endParaRPr lang="en-US" b="1" dirty="0" smtClean="0">
              <a:latin typeface="Arial Narrow" panose="020B0606020202030204" pitchFamily="34" charset="0"/>
            </a:endParaRPr>
          </a:p>
          <a:p>
            <a:pPr>
              <a:buFont typeface="Wingdings" panose="05000000000000000000" pitchFamily="2" charset="2"/>
              <a:buChar char="Ø"/>
            </a:pPr>
            <a:r>
              <a:rPr lang="en-US" dirty="0" smtClean="0">
                <a:latin typeface="Arial Narrow" panose="020B0606020202030204" pitchFamily="34" charset="0"/>
              </a:rPr>
              <a:t>The</a:t>
            </a:r>
            <a:r>
              <a:rPr lang="en-US" b="1" dirty="0" smtClean="0">
                <a:latin typeface="Arial Narrow" panose="020B0606020202030204" pitchFamily="34" charset="0"/>
              </a:rPr>
              <a:t> </a:t>
            </a:r>
            <a:r>
              <a:rPr lang="en-US" dirty="0" smtClean="0">
                <a:latin typeface="Arial Narrow" panose="020B0606020202030204" pitchFamily="34" charset="0"/>
              </a:rPr>
              <a:t>main</a:t>
            </a:r>
            <a:r>
              <a:rPr lang="en-US" b="1" dirty="0" smtClean="0">
                <a:latin typeface="Arial Narrow" panose="020B0606020202030204" pitchFamily="34" charset="0"/>
              </a:rPr>
              <a:t> </a:t>
            </a:r>
            <a:r>
              <a:rPr lang="en-US" dirty="0" smtClean="0">
                <a:latin typeface="Arial Narrow" panose="020B0606020202030204" pitchFamily="34" charset="0"/>
              </a:rPr>
              <a:t>goals for both master plan and cyber security is to support the Vision 2030 in making sure that every Kenya is connected to the internet and through secure cyberspace.</a:t>
            </a:r>
            <a:endParaRPr lang="nb-NO" dirty="0">
              <a:latin typeface="Arial Narrow" panose="020B0606020202030204" pitchFamily="34" charset="0"/>
            </a:endParaRPr>
          </a:p>
          <a:p>
            <a:pPr>
              <a:buFont typeface="Wingdings" panose="05000000000000000000" pitchFamily="2" charset="2"/>
              <a:buChar char="Ø"/>
            </a:pPr>
            <a:r>
              <a:rPr lang="en-US" sz="1800" dirty="0" smtClean="0">
                <a:latin typeface="Arial Narrow" panose="020B0606020202030204" pitchFamily="34" charset="0"/>
              </a:rPr>
              <a:t>Kenya </a:t>
            </a:r>
            <a:r>
              <a:rPr lang="en-US" sz="1800" dirty="0">
                <a:latin typeface="Arial Narrow" panose="020B0606020202030204" pitchFamily="34" charset="0"/>
              </a:rPr>
              <a:t>population is 43.5m, estimate of </a:t>
            </a:r>
            <a:r>
              <a:rPr lang="en-US" sz="1800" dirty="0" smtClean="0">
                <a:latin typeface="Arial Narrow" panose="020B0606020202030204" pitchFamily="34" charset="0"/>
              </a:rPr>
              <a:t>2013. </a:t>
            </a:r>
            <a:r>
              <a:rPr lang="nb-NO" sz="1800" dirty="0" smtClean="0">
                <a:latin typeface="Arial Narrow" panose="020B0606020202030204" pitchFamily="34" charset="0"/>
              </a:rPr>
              <a:t>31 </a:t>
            </a:r>
            <a:r>
              <a:rPr lang="nb-NO" sz="1800" dirty="0">
                <a:latin typeface="Arial Narrow" panose="020B0606020202030204" pitchFamily="34" charset="0"/>
              </a:rPr>
              <a:t>million </a:t>
            </a:r>
            <a:r>
              <a:rPr lang="nb-NO" sz="1800" dirty="0" smtClean="0">
                <a:latin typeface="Arial Narrow" panose="020B0606020202030204" pitchFamily="34" charset="0"/>
              </a:rPr>
              <a:t>connected </a:t>
            </a:r>
            <a:r>
              <a:rPr lang="nb-NO" sz="1800" dirty="0">
                <a:latin typeface="Arial Narrow" panose="020B0606020202030204" pitchFamily="34" charset="0"/>
              </a:rPr>
              <a:t>to mobile services &amp; more than </a:t>
            </a:r>
            <a:r>
              <a:rPr lang="nb-NO" sz="1800" dirty="0" smtClean="0">
                <a:latin typeface="Arial Narrow" panose="020B0606020202030204" pitchFamily="34" charset="0"/>
              </a:rPr>
              <a:t>16 million </a:t>
            </a:r>
            <a:r>
              <a:rPr lang="nb-NO" sz="1800" dirty="0">
                <a:latin typeface="Arial Narrow" panose="020B0606020202030204" pitchFamily="34" charset="0"/>
              </a:rPr>
              <a:t>on the </a:t>
            </a:r>
            <a:r>
              <a:rPr lang="nb-NO" sz="1800" dirty="0" smtClean="0">
                <a:latin typeface="Arial Narrow" panose="020B0606020202030204" pitchFamily="34" charset="0"/>
              </a:rPr>
              <a:t>interne</a:t>
            </a:r>
            <a:r>
              <a:rPr lang="en-US" dirty="0" smtClean="0">
                <a:latin typeface="Arial Narrow" panose="020B0606020202030204" pitchFamily="34" charset="0"/>
              </a:rPr>
              <a:t>t.</a:t>
            </a:r>
            <a:endParaRPr lang="en-GB" sz="1800" dirty="0">
              <a:latin typeface="Arial Narrow" panose="020B0606020202030204" pitchFamily="34" charset="0"/>
            </a:endParaRPr>
          </a:p>
          <a:p>
            <a:pPr>
              <a:buFont typeface="Wingdings" panose="05000000000000000000" pitchFamily="2" charset="2"/>
              <a:buChar char="Ø"/>
            </a:pPr>
            <a:r>
              <a:rPr lang="en-GB" sz="1800" dirty="0" smtClean="0">
                <a:latin typeface="Arial Narrow" panose="020B0606020202030204" pitchFamily="34" charset="0"/>
              </a:rPr>
              <a:t>ICT </a:t>
            </a:r>
            <a:r>
              <a:rPr lang="en-GB" sz="1800" dirty="0">
                <a:latin typeface="Arial Narrow" panose="020B0606020202030204" pitchFamily="34" charset="0"/>
              </a:rPr>
              <a:t>contributes to 2.9% of Kenya’s GDP.  Estimated to contribute 8% by 2017 and create 180,000 direct jobs</a:t>
            </a:r>
          </a:p>
          <a:p>
            <a:pPr>
              <a:buFont typeface="Wingdings" panose="05000000000000000000" pitchFamily="2" charset="2"/>
              <a:buChar char="Ø"/>
            </a:pPr>
            <a:endParaRPr lang="nb-NO" sz="1800" dirty="0" smtClean="0">
              <a:latin typeface="Arial Narrow" panose="020B0606020202030204" pitchFamily="34" charset="0"/>
            </a:endParaRPr>
          </a:p>
          <a:p>
            <a:pPr>
              <a:buFont typeface="Wingdings" panose="05000000000000000000" pitchFamily="2" charset="2"/>
              <a:buChar char="Ø"/>
            </a:pPr>
            <a:endParaRPr lang="nb-NO" sz="1800" dirty="0" smtClean="0"/>
          </a:p>
          <a:p>
            <a:pPr marL="457200" lvl="1" indent="0">
              <a:buNone/>
            </a:pPr>
            <a:endParaRPr lang="nb-NO" sz="1800" dirty="0"/>
          </a:p>
          <a:p>
            <a:pPr marL="457200" lvl="1" indent="0">
              <a:buNone/>
            </a:pPr>
            <a:endParaRPr lang="en-GB" sz="1800" dirty="0"/>
          </a:p>
          <a:p>
            <a:endParaRPr lang="en-GB" dirty="0"/>
          </a:p>
          <a:p>
            <a:endParaRPr lang="en-GB" dirty="0"/>
          </a:p>
        </p:txBody>
      </p:sp>
      <p:sp>
        <p:nvSpPr>
          <p:cNvPr id="4" name="Footer Placeholder 3"/>
          <p:cNvSpPr>
            <a:spLocks noGrp="1"/>
          </p:cNvSpPr>
          <p:nvPr>
            <p:ph type="ftr" sz="quarter" idx="11"/>
          </p:nvPr>
        </p:nvSpPr>
        <p:spPr/>
        <p:txBody>
          <a:bodyPr/>
          <a:lstStyle/>
          <a:p>
            <a:r>
              <a:rPr lang="en-GB" dirty="0" smtClean="0"/>
              <a:t>KEYCIT - July 1-4, 2014 Potsdam, Germany</a:t>
            </a:r>
            <a:endParaRPr lang="en-GB" dirty="0"/>
          </a:p>
        </p:txBody>
      </p:sp>
    </p:spTree>
    <p:extLst>
      <p:ext uri="{BB962C8B-B14F-4D97-AF65-F5344CB8AC3E}">
        <p14:creationId xmlns:p14="http://schemas.microsoft.com/office/powerpoint/2010/main" val="1921578025"/>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1056</TotalTime>
  <Words>1453</Words>
  <Application>Microsoft Office PowerPoint</Application>
  <PresentationFormat>Widescreen</PresentationFormat>
  <Paragraphs>200</Paragraphs>
  <Slides>18</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Arial Narrow</vt:lpstr>
      <vt:lpstr>Calibri</vt:lpstr>
      <vt:lpstr>Lucida Handwriting</vt:lpstr>
      <vt:lpstr>Trebuchet MS</vt:lpstr>
      <vt:lpstr>Wingdings</vt:lpstr>
      <vt:lpstr>Wingdings 3</vt:lpstr>
      <vt:lpstr>Facet</vt:lpstr>
      <vt:lpstr>Cyber Security Challenges in Developing Countries</vt:lpstr>
      <vt:lpstr>Introduction</vt:lpstr>
      <vt:lpstr>PowerPoint Presentation</vt:lpstr>
      <vt:lpstr>Recent Cyber Attacks</vt:lpstr>
      <vt:lpstr>PowerPoint Presentation</vt:lpstr>
      <vt:lpstr>PowerPoint Presentation</vt:lpstr>
      <vt:lpstr>What is Cyber Security Strategy?</vt:lpstr>
      <vt:lpstr>ICT situation in developing countries</vt:lpstr>
      <vt:lpstr> Kenya – ICT Overview</vt:lpstr>
      <vt:lpstr>PowerPoint Presentation</vt:lpstr>
      <vt:lpstr>PowerPoint Presentation</vt:lpstr>
      <vt:lpstr>Factors that influence cyber security in Kenya</vt:lpstr>
      <vt:lpstr>Kenya Cyber Security Strategy</vt:lpstr>
      <vt:lpstr>Initiatives</vt:lpstr>
      <vt:lpstr>Discussion</vt:lpstr>
      <vt:lpstr>PowerPoint Presentation</vt:lpstr>
      <vt:lpstr> Conclusion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SERAH MUREKIO</dc:creator>
  <cp:lastModifiedBy>SERAH MUREKIO</cp:lastModifiedBy>
  <cp:revision>103</cp:revision>
  <dcterms:created xsi:type="dcterms:W3CDTF">2014-06-29T19:02:32Z</dcterms:created>
  <dcterms:modified xsi:type="dcterms:W3CDTF">2014-07-02T05:20:14Z</dcterms:modified>
</cp:coreProperties>
</file>