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3.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4.xml" ContentType="application/vnd.openxmlformats-officedocument.theme+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theme/theme5.xml" ContentType="application/vnd.openxmlformats-officedocument.theme+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 id="2147483804" r:id="rId2"/>
    <p:sldMasterId id="2147483876" r:id="rId3"/>
    <p:sldMasterId id="2147483894" r:id="rId4"/>
    <p:sldMasterId id="2147483966" r:id="rId5"/>
    <p:sldMasterId id="2147483984" r:id="rId6"/>
  </p:sldMasterIdLst>
  <p:notesMasterIdLst>
    <p:notesMasterId r:id="rId37"/>
  </p:notesMasterIdLst>
  <p:handoutMasterIdLst>
    <p:handoutMasterId r:id="rId38"/>
  </p:handoutMasterIdLst>
  <p:sldIdLst>
    <p:sldId id="256" r:id="rId7"/>
    <p:sldId id="286" r:id="rId8"/>
    <p:sldId id="300" r:id="rId9"/>
    <p:sldId id="288" r:id="rId10"/>
    <p:sldId id="303" r:id="rId11"/>
    <p:sldId id="293" r:id="rId12"/>
    <p:sldId id="301" r:id="rId13"/>
    <p:sldId id="294" r:id="rId14"/>
    <p:sldId id="269" r:id="rId15"/>
    <p:sldId id="260" r:id="rId16"/>
    <p:sldId id="262" r:id="rId17"/>
    <p:sldId id="263" r:id="rId18"/>
    <p:sldId id="285" r:id="rId19"/>
    <p:sldId id="296" r:id="rId20"/>
    <p:sldId id="295" r:id="rId21"/>
    <p:sldId id="305" r:id="rId22"/>
    <p:sldId id="268" r:id="rId23"/>
    <p:sldId id="289" r:id="rId24"/>
    <p:sldId id="264" r:id="rId25"/>
    <p:sldId id="302" r:id="rId26"/>
    <p:sldId id="299" r:id="rId27"/>
    <p:sldId id="277" r:id="rId28"/>
    <p:sldId id="298" r:id="rId29"/>
    <p:sldId id="282" r:id="rId30"/>
    <p:sldId id="281" r:id="rId31"/>
    <p:sldId id="283" r:id="rId32"/>
    <p:sldId id="292" r:id="rId33"/>
    <p:sldId id="266" r:id="rId34"/>
    <p:sldId id="297" r:id="rId35"/>
    <p:sldId id="306" r:id="rId3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88675" autoAdjust="0"/>
  </p:normalViewPr>
  <p:slideViewPr>
    <p:cSldViewPr snapToGrid="0">
      <p:cViewPr varScale="1">
        <p:scale>
          <a:sx n="109" d="100"/>
          <a:sy n="109" d="100"/>
        </p:scale>
        <p:origin x="96" y="294"/>
      </p:cViewPr>
      <p:guideLst/>
    </p:cSldViewPr>
  </p:slideViewPr>
  <p:notesTextViewPr>
    <p:cViewPr>
      <p:scale>
        <a:sx n="1" d="1"/>
        <a:sy n="1" d="1"/>
      </p:scale>
      <p:origin x="0" y="0"/>
    </p:cViewPr>
  </p:notesTextViewPr>
  <p:notesViewPr>
    <p:cSldViewPr snapToGrid="0">
      <p:cViewPr varScale="1">
        <p:scale>
          <a:sx n="56" d="100"/>
          <a:sy n="56" d="100"/>
        </p:scale>
        <p:origin x="282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C4EE83-83FE-401C-AE9E-58CBE4C6D8CE}" type="datetimeFigureOut">
              <a:rPr lang="en-US" smtClean="0"/>
              <a:t>10/14/2013</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3D3E6D86-5E39-41AC-BACB-F5D70FADBAFC}" type="slidenum">
              <a:rPr lang="en-US" smtClean="0"/>
              <a:t>‹#›</a:t>
            </a:fld>
            <a:endParaRPr lang="en-US"/>
          </a:p>
        </p:txBody>
      </p:sp>
    </p:spTree>
    <p:extLst>
      <p:ext uri="{BB962C8B-B14F-4D97-AF65-F5344CB8AC3E}">
        <p14:creationId xmlns:p14="http://schemas.microsoft.com/office/powerpoint/2010/main" val="23880027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28FFCE2-965F-4AA3-8833-51946277F701}" type="datetimeFigureOut">
              <a:rPr lang="en-US" smtClean="0"/>
              <a:t>10/14/2013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3D5A235-8C24-43A9-A50E-5E55266E77DB}" type="slidenum">
              <a:rPr lang="en-US" smtClean="0"/>
              <a:t>‹#›</a:t>
            </a:fld>
            <a:endParaRPr lang="en-US"/>
          </a:p>
        </p:txBody>
      </p:sp>
    </p:spTree>
    <p:extLst>
      <p:ext uri="{BB962C8B-B14F-4D97-AF65-F5344CB8AC3E}">
        <p14:creationId xmlns:p14="http://schemas.microsoft.com/office/powerpoint/2010/main" val="7293388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technet.microsoft.com/en-us/library/ff631135.aspx#BKMK_ExFastAccess" TargetMode="External"/><Relationship Id="rId2" Type="http://schemas.openxmlformats.org/officeDocument/2006/relationships/slide" Target="../slides/slide24.xml"/><Relationship Id="rId1" Type="http://schemas.openxmlformats.org/officeDocument/2006/relationships/notesMaster" Target="../notesMasters/notesMaster1.xml"/><Relationship Id="rId4" Type="http://schemas.openxmlformats.org/officeDocument/2006/relationships/hyperlink" Target="http://technet.microsoft.com/en-us/library/cc179067.aspx" TargetMode="Externa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technet.microsoft.com/en-us/library/ff631135.aspx#BKMK_AddIns" TargetMode="External"/><Relationship Id="rId2" Type="http://schemas.openxmlformats.org/officeDocument/2006/relationships/slide" Target="../slides/slide25.xml"/><Relationship Id="rId1" Type="http://schemas.openxmlformats.org/officeDocument/2006/relationships/notesMaster" Target="../notesMasters/notesMaster1.xml"/><Relationship Id="rId4" Type="http://schemas.openxmlformats.org/officeDocument/2006/relationships/hyperlink" Target="http://technet.microsoft.com/en-us/library/ff631135.aspx"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OUTLOOK 2013 IS EASY TO USE, OFFERS IMPROVEMENTS OVER PREVIOUS VERSIONS AND IS A GREAT STARTER APPLICATION TO GET YOUR FEET WET WITH 2013</a:t>
            </a:r>
          </a:p>
          <a:p>
            <a:pPr marL="171450" indent="-171450">
              <a:buFont typeface="Arial" panose="020B0604020202020204" pitchFamily="34" charset="0"/>
              <a:buChar char="•"/>
            </a:pPr>
            <a:r>
              <a:rPr lang="en-US" dirty="0" smtClean="0"/>
              <a:t>Noticeably</a:t>
            </a:r>
            <a:r>
              <a:rPr lang="en-US" baseline="0" dirty="0" smtClean="0"/>
              <a:t> </a:t>
            </a:r>
            <a:r>
              <a:rPr lang="en-US" dirty="0" smtClean="0"/>
              <a:t>Faster on Startup and Exit</a:t>
            </a:r>
          </a:p>
          <a:p>
            <a:endParaRPr lang="en-US" dirty="0"/>
          </a:p>
        </p:txBody>
      </p:sp>
      <p:sp>
        <p:nvSpPr>
          <p:cNvPr id="4" name="Slide Number Placeholder 3"/>
          <p:cNvSpPr>
            <a:spLocks noGrp="1"/>
          </p:cNvSpPr>
          <p:nvPr>
            <p:ph type="sldNum" sz="quarter" idx="10"/>
          </p:nvPr>
        </p:nvSpPr>
        <p:spPr/>
        <p:txBody>
          <a:bodyPr/>
          <a:lstStyle/>
          <a:p>
            <a:fld id="{63D5A235-8C24-43A9-A50E-5E55266E77DB}" type="slidenum">
              <a:rPr lang="en-US" smtClean="0"/>
              <a:t>3</a:t>
            </a:fld>
            <a:endParaRPr lang="en-US"/>
          </a:p>
        </p:txBody>
      </p:sp>
    </p:spTree>
    <p:extLst>
      <p:ext uri="{BB962C8B-B14F-4D97-AF65-F5344CB8AC3E}">
        <p14:creationId xmlns:p14="http://schemas.microsoft.com/office/powerpoint/2010/main" val="25616314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What’s New</a:t>
            </a:r>
          </a:p>
          <a:p>
            <a:pPr marL="171450" indent="-171450">
              <a:buFont typeface="Arial" panose="020B0604020202020204" pitchFamily="34" charset="0"/>
              <a:buChar char="•"/>
            </a:pPr>
            <a:r>
              <a:rPr lang="en-US" dirty="0" smtClean="0"/>
              <a:t>Link</a:t>
            </a:r>
            <a:r>
              <a:rPr lang="en-US" baseline="0" dirty="0" smtClean="0"/>
              <a:t> and unlink</a:t>
            </a:r>
          </a:p>
          <a:p>
            <a:pPr marL="171450" indent="-171450">
              <a:buFont typeface="Arial" panose="020B0604020202020204" pitchFamily="34" charset="0"/>
              <a:buChar char="•"/>
            </a:pPr>
            <a:r>
              <a:rPr lang="en-US" baseline="0" dirty="0" smtClean="0"/>
              <a:t>This replaces the Contacts Activities Tab which is removed in 2013</a:t>
            </a:r>
            <a:endParaRPr lang="en-US" dirty="0"/>
          </a:p>
        </p:txBody>
      </p:sp>
      <p:sp>
        <p:nvSpPr>
          <p:cNvPr id="4" name="Slide Number Placeholder 3"/>
          <p:cNvSpPr>
            <a:spLocks noGrp="1"/>
          </p:cNvSpPr>
          <p:nvPr>
            <p:ph type="sldNum" sz="quarter" idx="10"/>
          </p:nvPr>
        </p:nvSpPr>
        <p:spPr/>
        <p:txBody>
          <a:bodyPr/>
          <a:lstStyle/>
          <a:p>
            <a:fld id="{63D5A235-8C24-43A9-A50E-5E55266E77DB}" type="slidenum">
              <a:rPr lang="en-US" smtClean="0"/>
              <a:t>19</a:t>
            </a:fld>
            <a:endParaRPr lang="en-US"/>
          </a:p>
        </p:txBody>
      </p:sp>
    </p:spTree>
    <p:extLst>
      <p:ext uri="{BB962C8B-B14F-4D97-AF65-F5344CB8AC3E}">
        <p14:creationId xmlns:p14="http://schemas.microsoft.com/office/powerpoint/2010/main" val="40689517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If you install </a:t>
            </a:r>
            <a:r>
              <a:rPr lang="en-US" b="1" dirty="0" smtClean="0"/>
              <a:t>Microsoft Outlook 2013</a:t>
            </a:r>
            <a:r>
              <a:rPr lang="en-US" dirty="0" smtClean="0"/>
              <a:t> as an update Outlook 2010 or 2007 then you can still use the suggested contacts that were created with previous versions of Outlook but as a read only.</a:t>
            </a:r>
          </a:p>
        </p:txBody>
      </p:sp>
      <p:sp>
        <p:nvSpPr>
          <p:cNvPr id="4" name="Slide Number Placeholder 3"/>
          <p:cNvSpPr>
            <a:spLocks noGrp="1"/>
          </p:cNvSpPr>
          <p:nvPr>
            <p:ph type="sldNum" sz="quarter" idx="10"/>
          </p:nvPr>
        </p:nvSpPr>
        <p:spPr/>
        <p:txBody>
          <a:bodyPr/>
          <a:lstStyle/>
          <a:p>
            <a:fld id="{63D5A235-8C24-43A9-A50E-5E55266E77DB}" type="slidenum">
              <a:rPr lang="en-US" smtClean="0"/>
              <a:t>20</a:t>
            </a:fld>
            <a:endParaRPr lang="en-US"/>
          </a:p>
        </p:txBody>
      </p:sp>
    </p:spTree>
    <p:extLst>
      <p:ext uri="{BB962C8B-B14F-4D97-AF65-F5344CB8AC3E}">
        <p14:creationId xmlns:p14="http://schemas.microsoft.com/office/powerpoint/2010/main" val="21826063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effectLst/>
              </a:rPr>
              <a:t>A site mailbox consists of SharePoint 2013 site membership (owners and members), shared storage through an Exchange Server 2013 mailbox for email messages and a SharePoint 2013 site for documents, and a management interface that addresses provisioning and life-cycle needs.</a:t>
            </a:r>
            <a:endParaRPr lang="en-US" dirty="0"/>
          </a:p>
        </p:txBody>
      </p:sp>
      <p:sp>
        <p:nvSpPr>
          <p:cNvPr id="4" name="Slide Number Placeholder 3"/>
          <p:cNvSpPr>
            <a:spLocks noGrp="1"/>
          </p:cNvSpPr>
          <p:nvPr>
            <p:ph type="sldNum" sz="quarter" idx="10"/>
          </p:nvPr>
        </p:nvSpPr>
        <p:spPr/>
        <p:txBody>
          <a:bodyPr/>
          <a:lstStyle/>
          <a:p>
            <a:fld id="{63D5A235-8C24-43A9-A50E-5E55266E77DB}" type="slidenum">
              <a:rPr lang="en-US" smtClean="0"/>
              <a:t>22</a:t>
            </a:fld>
            <a:endParaRPr lang="en-US"/>
          </a:p>
        </p:txBody>
      </p:sp>
    </p:spTree>
    <p:extLst>
      <p:ext uri="{BB962C8B-B14F-4D97-AF65-F5344CB8AC3E}">
        <p14:creationId xmlns:p14="http://schemas.microsoft.com/office/powerpoint/2010/main" val="26481648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effectLst/>
              </a:rPr>
              <a:t>For more information, see </a:t>
            </a:r>
            <a:r>
              <a:rPr lang="en-US" dirty="0" smtClean="0">
                <a:effectLst/>
                <a:hlinkClick r:id="rId3"/>
              </a:rPr>
              <a:t>Exchange Fast Access and Sync Slider</a:t>
            </a:r>
            <a:r>
              <a:rPr lang="en-US" dirty="0" smtClean="0">
                <a:effectLst/>
              </a:rPr>
              <a:t> and </a:t>
            </a:r>
            <a:r>
              <a:rPr lang="en-US" dirty="0" smtClean="0">
                <a:effectLst/>
                <a:hlinkClick r:id="rId4"/>
              </a:rPr>
              <a:t>Plan a Cached Exchange Mode deployment in Outlook 2013</a:t>
            </a:r>
            <a:r>
              <a:rPr lang="en-US" dirty="0" smtClean="0">
                <a:effectLst/>
              </a:rPr>
              <a: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effectLst/>
              </a:rPr>
              <a:t>Sync Slider  -</a:t>
            </a:r>
            <a:r>
              <a:rPr lang="en-US" baseline="0" dirty="0" smtClean="0">
                <a:effectLst/>
              </a:rPr>
              <a:t> </a:t>
            </a:r>
            <a:r>
              <a:rPr lang="en-US" dirty="0" smtClean="0">
                <a:effectLst/>
              </a:rPr>
              <a:t>Users can view messages that were removed from the local cache by scrolling to the end of an email list in a folder and clicking the message </a:t>
            </a:r>
            <a:r>
              <a:rPr lang="en-US" b="1" dirty="0" smtClean="0">
                <a:effectLst/>
              </a:rPr>
              <a:t>Click here to view more on Microsoft Exchange</a:t>
            </a:r>
            <a:r>
              <a:rPr lang="en-US" dirty="0" smtClean="0">
                <a:effectLst/>
              </a:rPr>
              <a: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effectLst/>
              </a:rPr>
              <a:t>Both of these can be configured via</a:t>
            </a:r>
            <a:r>
              <a:rPr lang="en-US" baseline="0" dirty="0" smtClean="0">
                <a:effectLst/>
              </a:rPr>
              <a:t> Group Policy</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To check the sync settings, open </a:t>
            </a:r>
            <a:r>
              <a:rPr lang="en-US" b="1" dirty="0" smtClean="0"/>
              <a:t>File, Account Settings</a:t>
            </a:r>
            <a:r>
              <a:rPr lang="en-US" dirty="0" smtClean="0"/>
              <a:t> dialog and double click on the email account. Slide the control to determine how much older email is stored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63D5A235-8C24-43A9-A50E-5E55266E77DB}" type="slidenum">
              <a:rPr lang="en-US" smtClean="0"/>
              <a:t>24</a:t>
            </a:fld>
            <a:endParaRPr lang="en-US"/>
          </a:p>
        </p:txBody>
      </p:sp>
    </p:spTree>
    <p:extLst>
      <p:ext uri="{BB962C8B-B14F-4D97-AF65-F5344CB8AC3E}">
        <p14:creationId xmlns:p14="http://schemas.microsoft.com/office/powerpoint/2010/main" val="33226809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effectLst/>
              </a:rPr>
              <a:t>List of managed add-ins</a:t>
            </a:r>
            <a:r>
              <a:rPr lang="en-US" dirty="0" smtClean="0">
                <a:effectLst/>
              </a:rPr>
              <a:t>. You can find this setting under </a:t>
            </a:r>
            <a:r>
              <a:rPr lang="en-US" b="1" dirty="0" smtClean="0">
                <a:effectLst/>
              </a:rPr>
              <a:t>User Configuration\Administrative Templates\Microsoft Outlook 2013\Miscellaneous</a:t>
            </a:r>
            <a:r>
              <a:rPr lang="en-US" dirty="0" smtClean="0">
                <a:effectLst/>
              </a:rPr>
              <a:t>. For more information, see </a:t>
            </a:r>
            <a:r>
              <a:rPr lang="en-US" dirty="0" smtClean="0">
                <a:effectLst/>
                <a:hlinkClick r:id="rId3"/>
              </a:rPr>
              <a:t>Add-ins</a:t>
            </a:r>
            <a:r>
              <a:rPr lang="en-US" dirty="0" smtClean="0">
                <a:effectLst/>
              </a:rPr>
              <a:t> in </a:t>
            </a:r>
            <a:r>
              <a:rPr lang="en-US" dirty="0" smtClean="0">
                <a:effectLst/>
                <a:hlinkClick r:id="rId4"/>
              </a:rPr>
              <a:t>Plan feature customizations in Outlook 2013</a:t>
            </a:r>
            <a:endParaRPr lang="en-US" dirty="0"/>
          </a:p>
        </p:txBody>
      </p:sp>
      <p:sp>
        <p:nvSpPr>
          <p:cNvPr id="4" name="Slide Number Placeholder 3"/>
          <p:cNvSpPr>
            <a:spLocks noGrp="1"/>
          </p:cNvSpPr>
          <p:nvPr>
            <p:ph type="sldNum" sz="quarter" idx="10"/>
          </p:nvPr>
        </p:nvSpPr>
        <p:spPr/>
        <p:txBody>
          <a:bodyPr/>
          <a:lstStyle/>
          <a:p>
            <a:fld id="{63D5A235-8C24-43A9-A50E-5E55266E77DB}" type="slidenum">
              <a:rPr lang="en-US" smtClean="0"/>
              <a:t>25</a:t>
            </a:fld>
            <a:endParaRPr lang="en-US"/>
          </a:p>
        </p:txBody>
      </p:sp>
    </p:spTree>
    <p:extLst>
      <p:ext uri="{BB962C8B-B14F-4D97-AF65-F5344CB8AC3E}">
        <p14:creationId xmlns:p14="http://schemas.microsoft.com/office/powerpoint/2010/main" val="34829139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effectLst/>
              </a:rPr>
              <a:t>Be aware that users' local .</a:t>
            </a:r>
            <a:r>
              <a:rPr lang="en-US" dirty="0" err="1" smtClean="0">
                <a:effectLst/>
              </a:rPr>
              <a:t>ost</a:t>
            </a:r>
            <a:r>
              <a:rPr lang="en-US" dirty="0" smtClean="0">
                <a:effectLst/>
              </a:rPr>
              <a:t> files can increase 50 percent to 80 percent over the size of the mailbox that is reported in Exchange Server. The format that Outlook uses to store data locally for Cached Exchange Mode is less space-efficient than the server data file format. This means that more disk space is used when mailboxes are downloaded to provide a local copy for Cached Exchange Mode. </a:t>
            </a:r>
            <a:endParaRPr lang="en-US" dirty="0" smtClean="0"/>
          </a:p>
          <a:p>
            <a:pPr marL="171450" indent="-171450">
              <a:buFont typeface="Arial" panose="020B0604020202020204" pitchFamily="34" charset="0"/>
              <a:buChar char="•"/>
            </a:pPr>
            <a:r>
              <a:rPr lang="en-US" dirty="0" smtClean="0"/>
              <a:t>If you really don’t want this new smaller sized OST, you can change this in the Outlook Group Policy</a:t>
            </a:r>
            <a:endParaRPr lang="en-US" dirty="0"/>
          </a:p>
        </p:txBody>
      </p:sp>
      <p:sp>
        <p:nvSpPr>
          <p:cNvPr id="4" name="Slide Number Placeholder 3"/>
          <p:cNvSpPr>
            <a:spLocks noGrp="1"/>
          </p:cNvSpPr>
          <p:nvPr>
            <p:ph type="sldNum" sz="quarter" idx="10"/>
          </p:nvPr>
        </p:nvSpPr>
        <p:spPr/>
        <p:txBody>
          <a:bodyPr/>
          <a:lstStyle/>
          <a:p>
            <a:fld id="{63D5A235-8C24-43A9-A50E-5E55266E77DB}" type="slidenum">
              <a:rPr lang="en-US" smtClean="0"/>
              <a:t>26</a:t>
            </a:fld>
            <a:endParaRPr lang="en-US"/>
          </a:p>
        </p:txBody>
      </p:sp>
    </p:spTree>
    <p:extLst>
      <p:ext uri="{BB962C8B-B14F-4D97-AF65-F5344CB8AC3E}">
        <p14:creationId xmlns:p14="http://schemas.microsoft.com/office/powerpoint/2010/main" val="40775385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When upgraded, they will be upgraded to Cached Mode with 2013 (with OST file)</a:t>
            </a:r>
          </a:p>
          <a:p>
            <a:pPr marL="171450" indent="-171450">
              <a:buFont typeface="Arial" panose="020B0604020202020204" pitchFamily="34" charset="0"/>
              <a:buChar char="•"/>
            </a:pPr>
            <a:r>
              <a:rPr lang="en-US" dirty="0" smtClean="0"/>
              <a:t>Older versions of calendar sharing will be shutting down as well.</a:t>
            </a:r>
          </a:p>
          <a:p>
            <a:pPr marL="171450" indent="-171450">
              <a:buFont typeface="Arial" panose="020B0604020202020204" pitchFamily="34" charset="0"/>
              <a:buChar char="•"/>
            </a:pPr>
            <a:r>
              <a:rPr lang="en-US" dirty="0" smtClean="0"/>
              <a:t>ACT. Doc, XLS, Outlook Express no longer supported</a:t>
            </a:r>
          </a:p>
          <a:p>
            <a:pPr marL="171450" indent="-171450">
              <a:buFont typeface="Arial" panose="020B0604020202020204" pitchFamily="34" charset="0"/>
              <a:buChar char="•"/>
            </a:pPr>
            <a:r>
              <a:rPr lang="en-US" dirty="0" smtClean="0"/>
              <a:t>Other items removed: Meeting Workspaces</a:t>
            </a:r>
            <a:endParaRPr lang="en-US" dirty="0"/>
          </a:p>
        </p:txBody>
      </p:sp>
      <p:sp>
        <p:nvSpPr>
          <p:cNvPr id="4" name="Slide Number Placeholder 3"/>
          <p:cNvSpPr>
            <a:spLocks noGrp="1"/>
          </p:cNvSpPr>
          <p:nvPr>
            <p:ph type="sldNum" sz="quarter" idx="10"/>
          </p:nvPr>
        </p:nvSpPr>
        <p:spPr/>
        <p:txBody>
          <a:bodyPr/>
          <a:lstStyle/>
          <a:p>
            <a:fld id="{63D5A235-8C24-43A9-A50E-5E55266E77DB}" type="slidenum">
              <a:rPr lang="en-US" smtClean="0"/>
              <a:t>29</a:t>
            </a:fld>
            <a:endParaRPr lang="en-US"/>
          </a:p>
        </p:txBody>
      </p:sp>
    </p:spTree>
    <p:extLst>
      <p:ext uri="{BB962C8B-B14F-4D97-AF65-F5344CB8AC3E}">
        <p14:creationId xmlns:p14="http://schemas.microsoft.com/office/powerpoint/2010/main" val="1777927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Cleaner design, less cluttered and easier-to-find</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All Caps for the Tabs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Very White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smtClean="0"/>
          </a:p>
        </p:txBody>
      </p:sp>
      <p:sp>
        <p:nvSpPr>
          <p:cNvPr id="4" name="Slide Number Placeholder 3"/>
          <p:cNvSpPr>
            <a:spLocks noGrp="1"/>
          </p:cNvSpPr>
          <p:nvPr>
            <p:ph type="sldNum" sz="quarter" idx="10"/>
          </p:nvPr>
        </p:nvSpPr>
        <p:spPr/>
        <p:txBody>
          <a:bodyPr/>
          <a:lstStyle/>
          <a:p>
            <a:fld id="{63D5A235-8C24-43A9-A50E-5E55266E77DB}" type="slidenum">
              <a:rPr lang="en-US" smtClean="0"/>
              <a:t>4</a:t>
            </a:fld>
            <a:endParaRPr lang="en-US"/>
          </a:p>
        </p:txBody>
      </p:sp>
    </p:spTree>
    <p:extLst>
      <p:ext uri="{BB962C8B-B14F-4D97-AF65-F5344CB8AC3E}">
        <p14:creationId xmlns:p14="http://schemas.microsoft.com/office/powerpoint/2010/main" val="3366918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Preview Message choice of number of lines</a:t>
            </a:r>
          </a:p>
          <a:p>
            <a:pPr marL="171450" indent="-171450">
              <a:buFont typeface="Arial" panose="020B0604020202020204" pitchFamily="34" charset="0"/>
              <a:buChar char="•"/>
            </a:pPr>
            <a:r>
              <a:rPr lang="en-US" dirty="0" smtClean="0"/>
              <a:t>Pop Out or Discard</a:t>
            </a:r>
            <a:endParaRPr lang="en-US" dirty="0"/>
          </a:p>
        </p:txBody>
      </p:sp>
      <p:sp>
        <p:nvSpPr>
          <p:cNvPr id="4" name="Slide Number Placeholder 3"/>
          <p:cNvSpPr>
            <a:spLocks noGrp="1"/>
          </p:cNvSpPr>
          <p:nvPr>
            <p:ph type="sldNum" sz="quarter" idx="10"/>
          </p:nvPr>
        </p:nvSpPr>
        <p:spPr/>
        <p:txBody>
          <a:bodyPr/>
          <a:lstStyle/>
          <a:p>
            <a:fld id="{63D5A235-8C24-43A9-A50E-5E55266E77DB}" type="slidenum">
              <a:rPr lang="en-US" smtClean="0"/>
              <a:t>5</a:t>
            </a:fld>
            <a:endParaRPr lang="en-US"/>
          </a:p>
        </p:txBody>
      </p:sp>
    </p:spTree>
    <p:extLst>
      <p:ext uri="{BB962C8B-B14F-4D97-AF65-F5344CB8AC3E}">
        <p14:creationId xmlns:p14="http://schemas.microsoft.com/office/powerpoint/2010/main" val="36202723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28650" lvl="1" indent="-171450">
              <a:buFont typeface="Arial" panose="020B0604020202020204" pitchFamily="34" charset="0"/>
              <a:buChar char="•"/>
            </a:pPr>
            <a:r>
              <a:rPr lang="en-US" dirty="0" smtClean="0"/>
              <a:t>Quickly move between main items in Outlook without switching windows</a:t>
            </a:r>
          </a:p>
          <a:p>
            <a:pPr marL="628650" lvl="1" indent="-171450">
              <a:buFont typeface="Arial" panose="020B0604020202020204" pitchFamily="34" charset="0"/>
              <a:buChar char="•"/>
            </a:pPr>
            <a:r>
              <a:rPr lang="en-US" dirty="0" smtClean="0"/>
              <a:t>Hover in Sneak Peek to view </a:t>
            </a:r>
            <a:r>
              <a:rPr lang="en-US" dirty="0" err="1" smtClean="0"/>
              <a:t>appts</a:t>
            </a:r>
            <a:r>
              <a:rPr lang="en-US" dirty="0" smtClean="0"/>
              <a:t> for a day</a:t>
            </a:r>
          </a:p>
          <a:p>
            <a:pPr marL="628650" lvl="1" indent="-171450">
              <a:buFont typeface="Arial" panose="020B0604020202020204" pitchFamily="34" charset="0"/>
              <a:buChar char="•"/>
            </a:pPr>
            <a:r>
              <a:rPr lang="en-US" dirty="0" smtClean="0"/>
              <a:t>If you close an item you docked in one view, it will not be closed in the other views</a:t>
            </a:r>
          </a:p>
          <a:p>
            <a:pPr marL="628650" lvl="1" indent="-171450">
              <a:buFont typeface="Arial" panose="020B0604020202020204" pitchFamily="34" charset="0"/>
              <a:buChar char="•"/>
            </a:pPr>
            <a:r>
              <a:rPr lang="en-US" dirty="0" smtClean="0"/>
              <a:t>Calendar not only shows you the month, if you hover you can see the details of a particular day</a:t>
            </a:r>
          </a:p>
          <a:p>
            <a:endParaRPr lang="en-US" dirty="0"/>
          </a:p>
        </p:txBody>
      </p:sp>
      <p:sp>
        <p:nvSpPr>
          <p:cNvPr id="4" name="Slide Number Placeholder 3"/>
          <p:cNvSpPr>
            <a:spLocks noGrp="1"/>
          </p:cNvSpPr>
          <p:nvPr>
            <p:ph type="sldNum" sz="quarter" idx="10"/>
          </p:nvPr>
        </p:nvSpPr>
        <p:spPr/>
        <p:txBody>
          <a:bodyPr/>
          <a:lstStyle/>
          <a:p>
            <a:fld id="{63D5A235-8C24-43A9-A50E-5E55266E77DB}" type="slidenum">
              <a:rPr lang="en-US" smtClean="0"/>
              <a:t>6</a:t>
            </a:fld>
            <a:endParaRPr lang="en-US"/>
          </a:p>
        </p:txBody>
      </p:sp>
    </p:spTree>
    <p:extLst>
      <p:ext uri="{BB962C8B-B14F-4D97-AF65-F5344CB8AC3E}">
        <p14:creationId xmlns:p14="http://schemas.microsoft.com/office/powerpoint/2010/main" val="1752797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Know in a glance which ones to read and tackle first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Tasks on Navigation Bar show upcoming tasks and flagged items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Quick</a:t>
            </a:r>
            <a:r>
              <a:rPr lang="en-US" baseline="0" dirty="0" smtClean="0"/>
              <a:t> clicks</a:t>
            </a:r>
            <a:endParaRPr lang="en-US" dirty="0" smtClean="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3D5A235-8C24-43A9-A50E-5E55266E77DB}" type="slidenum">
              <a:rPr lang="en-US" smtClean="0"/>
              <a:t>8</a:t>
            </a:fld>
            <a:endParaRPr lang="en-US"/>
          </a:p>
        </p:txBody>
      </p:sp>
    </p:spTree>
    <p:extLst>
      <p:ext uri="{BB962C8B-B14F-4D97-AF65-F5344CB8AC3E}">
        <p14:creationId xmlns:p14="http://schemas.microsoft.com/office/powerpoint/2010/main" val="32179489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Must</a:t>
            </a:r>
            <a:r>
              <a:rPr lang="en-US" baseline="0" dirty="0" smtClean="0"/>
              <a:t> have internet connection</a:t>
            </a:r>
            <a:r>
              <a:rPr lang="en-US" baseline="0" dirty="0" smtClean="0"/>
              <a:t>.</a:t>
            </a:r>
          </a:p>
          <a:p>
            <a:pPr marL="171450" indent="-171450">
              <a:buFont typeface="Arial" panose="020B0604020202020204" pitchFamily="34" charset="0"/>
              <a:buChar char="•"/>
            </a:pPr>
            <a:r>
              <a:rPr lang="en-US" dirty="0" smtClean="0"/>
              <a:t>Weather for next 3 days is displayed. </a:t>
            </a:r>
            <a:endParaRPr lang="en-US" dirty="0"/>
          </a:p>
        </p:txBody>
      </p:sp>
      <p:sp>
        <p:nvSpPr>
          <p:cNvPr id="4" name="Slide Number Placeholder 3"/>
          <p:cNvSpPr>
            <a:spLocks noGrp="1"/>
          </p:cNvSpPr>
          <p:nvPr>
            <p:ph type="sldNum" sz="quarter" idx="10"/>
          </p:nvPr>
        </p:nvSpPr>
        <p:spPr/>
        <p:txBody>
          <a:bodyPr/>
          <a:lstStyle/>
          <a:p>
            <a:fld id="{FA60A0C5-66FB-4C75-80B4-7A4E01D715F3}" type="slidenum">
              <a:rPr lang="en-US" smtClean="0"/>
              <a:t>12</a:t>
            </a:fld>
            <a:endParaRPr lang="en-US"/>
          </a:p>
        </p:txBody>
      </p:sp>
    </p:spTree>
    <p:extLst>
      <p:ext uri="{BB962C8B-B14F-4D97-AF65-F5344CB8AC3E}">
        <p14:creationId xmlns:p14="http://schemas.microsoft.com/office/powerpoint/2010/main" val="31384046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effectLst/>
              </a:rPr>
              <a:t>Weather settings saved per user profile.</a:t>
            </a:r>
          </a:p>
          <a:p>
            <a:r>
              <a:rPr lang="en-US" dirty="0" smtClean="0">
                <a:effectLst/>
              </a:rPr>
              <a:t>These weather settings can roam depending on account type: </a:t>
            </a:r>
          </a:p>
          <a:p>
            <a:pPr marL="174708" indent="-174708">
              <a:buFont typeface="Arial" panose="020B0604020202020204" pitchFamily="34" charset="0"/>
              <a:buChar char="•"/>
            </a:pPr>
            <a:r>
              <a:rPr lang="en-US" dirty="0" smtClean="0">
                <a:effectLst/>
              </a:rPr>
              <a:t>Weather On or Off </a:t>
            </a:r>
          </a:p>
          <a:p>
            <a:pPr marL="174708" indent="-174708">
              <a:buFont typeface="Arial" panose="020B0604020202020204" pitchFamily="34" charset="0"/>
              <a:buChar char="•"/>
            </a:pPr>
            <a:r>
              <a:rPr lang="en-US" dirty="0" smtClean="0">
                <a:effectLst/>
              </a:rPr>
              <a:t>Celsius or Fahrenheit</a:t>
            </a:r>
          </a:p>
          <a:p>
            <a:pPr marL="174708" indent="-174708">
              <a:buFont typeface="Arial" panose="020B0604020202020204" pitchFamily="34" charset="0"/>
              <a:buChar char="•"/>
            </a:pPr>
            <a:r>
              <a:rPr lang="en-US" dirty="0" smtClean="0">
                <a:effectLst/>
              </a:rPr>
              <a:t>Weather locations</a:t>
            </a:r>
          </a:p>
          <a:p>
            <a:pPr marL="174708" indent="-174708">
              <a:buFont typeface="Arial" panose="020B0604020202020204" pitchFamily="34" charset="0"/>
              <a:buChar char="•"/>
            </a:pPr>
            <a:r>
              <a:rPr lang="en-US" dirty="0" smtClean="0">
                <a:effectLst/>
              </a:rPr>
              <a:t>Currently displayed weather location</a:t>
            </a:r>
          </a:p>
          <a:p>
            <a:endParaRPr lang="en-US" dirty="0" smtClean="0">
              <a:effectLst/>
            </a:endParaRPr>
          </a:p>
          <a:p>
            <a:r>
              <a:rPr lang="en-US" dirty="0" smtClean="0">
                <a:effectLst/>
              </a:rPr>
              <a:t>If you have same Exchange account on multiple computers, you will see same weather </a:t>
            </a:r>
            <a:r>
              <a:rPr lang="en-US" dirty="0" smtClean="0"/>
              <a:t>on </a:t>
            </a:r>
            <a:r>
              <a:rPr lang="en-US" dirty="0" smtClean="0">
                <a:effectLst/>
              </a:rPr>
              <a:t>all computers</a:t>
            </a:r>
          </a:p>
          <a:p>
            <a:endParaRPr lang="en-US" dirty="0"/>
          </a:p>
          <a:p>
            <a:r>
              <a:rPr lang="en-US" dirty="0" smtClean="0"/>
              <a:t>Firm administrators can control this setting using </a:t>
            </a:r>
            <a:r>
              <a:rPr lang="en-US" dirty="0" smtClean="0">
                <a:effectLst/>
              </a:rPr>
              <a:t>Outlook Group Policy template (Outlk15.admx). The settings are under </a:t>
            </a:r>
            <a:r>
              <a:rPr lang="en-US" b="1" dirty="0" smtClean="0">
                <a:effectLst/>
              </a:rPr>
              <a:t>User Configuration\Administrative Templates\Microsoft Outlook 2013\Outlook Options\Preferences\Calendar Options.</a:t>
            </a: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63D5A235-8C24-43A9-A50E-5E55266E77DB}" type="slidenum">
              <a:rPr lang="en-US" smtClean="0"/>
              <a:t>13</a:t>
            </a:fld>
            <a:endParaRPr lang="en-US"/>
          </a:p>
        </p:txBody>
      </p:sp>
    </p:spTree>
    <p:extLst>
      <p:ext uri="{BB962C8B-B14F-4D97-AF65-F5344CB8AC3E}">
        <p14:creationId xmlns:p14="http://schemas.microsoft.com/office/powerpoint/2010/main" val="10721254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To enable the bell for day, week and schedule view, choose File, Options, Calendar. Check the option </a:t>
            </a:r>
            <a:r>
              <a:rPr lang="en-US" i="1" dirty="0" smtClean="0"/>
              <a:t>'Show bell icon on calendar for appointments and meetings with reminders' </a:t>
            </a:r>
          </a:p>
        </p:txBody>
      </p:sp>
      <p:sp>
        <p:nvSpPr>
          <p:cNvPr id="4" name="Slide Number Placeholder 3"/>
          <p:cNvSpPr>
            <a:spLocks noGrp="1"/>
          </p:cNvSpPr>
          <p:nvPr>
            <p:ph type="sldNum" sz="quarter" idx="10"/>
          </p:nvPr>
        </p:nvSpPr>
        <p:spPr/>
        <p:txBody>
          <a:bodyPr/>
          <a:lstStyle/>
          <a:p>
            <a:fld id="{63D5A235-8C24-43A9-A50E-5E55266E77DB}" type="slidenum">
              <a:rPr lang="en-US" smtClean="0"/>
              <a:t>14</a:t>
            </a:fld>
            <a:endParaRPr lang="en-US"/>
          </a:p>
        </p:txBody>
      </p:sp>
    </p:spTree>
    <p:extLst>
      <p:ext uri="{BB962C8B-B14F-4D97-AF65-F5344CB8AC3E}">
        <p14:creationId xmlns:p14="http://schemas.microsoft.com/office/powerpoint/2010/main" val="39449956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To enable the bell for day, week and schedule view, choose File, Options, Calendar. Check the option </a:t>
            </a:r>
            <a:r>
              <a:rPr lang="en-US" i="1" dirty="0" smtClean="0"/>
              <a:t>'Show bell icon on calendar for appointments and meetings with reminders' </a:t>
            </a:r>
          </a:p>
        </p:txBody>
      </p:sp>
      <p:sp>
        <p:nvSpPr>
          <p:cNvPr id="4" name="Slide Number Placeholder 3"/>
          <p:cNvSpPr>
            <a:spLocks noGrp="1"/>
          </p:cNvSpPr>
          <p:nvPr>
            <p:ph type="sldNum" sz="quarter" idx="10"/>
          </p:nvPr>
        </p:nvSpPr>
        <p:spPr/>
        <p:txBody>
          <a:bodyPr/>
          <a:lstStyle/>
          <a:p>
            <a:fld id="{63D5A235-8C24-43A9-A50E-5E55266E77DB}" type="slidenum">
              <a:rPr lang="en-US" smtClean="0"/>
              <a:t>16</a:t>
            </a:fld>
            <a:endParaRPr lang="en-US"/>
          </a:p>
        </p:txBody>
      </p:sp>
    </p:spTree>
    <p:extLst>
      <p:ext uri="{BB962C8B-B14F-4D97-AF65-F5344CB8AC3E}">
        <p14:creationId xmlns:p14="http://schemas.microsoft.com/office/powerpoint/2010/main" val="2033620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6.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48744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21AF74B3-3B3F-4A5C-B814-883704A49D77}" type="datetimeFigureOut">
              <a:rPr lang="en-US" smtClean="0"/>
              <a:t>10/14/2013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1570175315"/>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1147843340"/>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2646648104"/>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4275141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18184609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127136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8826622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0930565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40456254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27640386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34227859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127318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2594325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4212" y="693897"/>
            <a:ext cx="8534400" cy="1507067"/>
          </a:xfrm>
        </p:spPr>
        <p:txBody>
          <a:bodyPr/>
          <a:lstStyle>
            <a:lvl1pPr>
              <a:defRPr>
                <a:solidFill>
                  <a:srgbClr val="C00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4212" y="2378948"/>
            <a:ext cx="8534400" cy="3615267"/>
          </a:xfrm>
        </p:spPr>
        <p:txBody>
          <a:bodyPr anchor="ct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33383" y="5581784"/>
            <a:ext cx="1528865" cy="95554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507828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5" dur="500"/>
                                        <p:tgtEl>
                                          <p:spTgt spid="3">
                                            <p:txEl>
                                              <p:pRg st="1" end="1"/>
                                            </p:txEl>
                                          </p:spTgt>
                                        </p:tgtEl>
                                      </p:cBhvr>
                                    </p:animEffect>
                                  </p:childTnLst>
                                </p:cTn>
                              </p:par>
                              <p:par>
                                <p:cTn id="16" presetID="53" presetClass="entr" presetSubtype="16"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p:cTn id="1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0" dur="500"/>
                                        <p:tgtEl>
                                          <p:spTgt spid="3">
                                            <p:txEl>
                                              <p:pRg st="2" end="2"/>
                                            </p:txEl>
                                          </p:spTgt>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5" dur="500"/>
                                        <p:tgtEl>
                                          <p:spTgt spid="3">
                                            <p:txEl>
                                              <p:pRg st="3" end="3"/>
                                            </p:txEl>
                                          </p:spTgt>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53" presetClass="entr" presetSubtype="16"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p:cTn dur="500" fill="hold"/>
                        <p:tgtEl>
                          <p:spTgt spid="3"/>
                        </p:tgtEl>
                        <p:attrNameLst>
                          <p:attrName>ppt_w</p:attrName>
                        </p:attrNameLst>
                      </p:cBhvr>
                      <p:tavLst>
                        <p:tav tm="0">
                          <p:val>
                            <p:fltVal val="0"/>
                          </p:val>
                        </p:tav>
                        <p:tav tm="100000">
                          <p:val>
                            <p:strVal val="#ppt_w"/>
                          </p:val>
                        </p:tav>
                      </p:tavLst>
                    </p:anim>
                    <p:anim calcmode="lin" valueType="num">
                      <p:cBhvr>
                        <p:cTn dur="500" fill="hold"/>
                        <p:tgtEl>
                          <p:spTgt spid="3"/>
                        </p:tgtEl>
                        <p:attrNameLst>
                          <p:attrName>ppt_h</p:attrName>
                        </p:attrNameLst>
                      </p:cBhvr>
                      <p:tavLst>
                        <p:tav tm="0">
                          <p:val>
                            <p:fltVal val="0"/>
                          </p:val>
                        </p:tav>
                        <p:tav tm="100000">
                          <p:val>
                            <p:strVal val="#ppt_h"/>
                          </p:val>
                        </p:tav>
                      </p:tavLst>
                    </p:anim>
                    <p:animEffect transition="in" filter="fade">
                      <p:cBhvr>
                        <p:cTn dur="500"/>
                        <p:tgtEl>
                          <p:spTgt spid="3"/>
                        </p:tgtEl>
                      </p:cBhvr>
                    </p:animEffect>
                  </p:childTnLst>
                </p:cTn>
              </p:par>
            </p:tnLst>
          </p:tmpl>
          <p:tmpl lvl="2">
            <p:tnLst>
              <p:par>
                <p:cTn presetID="53" presetClass="entr" presetSubtype="16" fill="hold" nodeType="after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p:cTn dur="500" fill="hold"/>
                        <p:tgtEl>
                          <p:spTgt spid="3"/>
                        </p:tgtEl>
                        <p:attrNameLst>
                          <p:attrName>ppt_w</p:attrName>
                        </p:attrNameLst>
                      </p:cBhvr>
                      <p:tavLst>
                        <p:tav tm="0">
                          <p:val>
                            <p:fltVal val="0"/>
                          </p:val>
                        </p:tav>
                        <p:tav tm="100000">
                          <p:val>
                            <p:strVal val="#ppt_w"/>
                          </p:val>
                        </p:tav>
                      </p:tavLst>
                    </p:anim>
                    <p:anim calcmode="lin" valueType="num">
                      <p:cBhvr>
                        <p:cTn dur="500" fill="hold"/>
                        <p:tgtEl>
                          <p:spTgt spid="3"/>
                        </p:tgtEl>
                        <p:attrNameLst>
                          <p:attrName>ppt_h</p:attrName>
                        </p:attrNameLst>
                      </p:cBhvr>
                      <p:tavLst>
                        <p:tav tm="0">
                          <p:val>
                            <p:fltVal val="0"/>
                          </p:val>
                        </p:tav>
                        <p:tav tm="100000">
                          <p:val>
                            <p:strVal val="#ppt_h"/>
                          </p:val>
                        </p:tav>
                      </p:tavLst>
                    </p:anim>
                    <p:animEffect transition="in" filter="fade">
                      <p:cBhvr>
                        <p:cTn dur="500"/>
                        <p:tgtEl>
                          <p:spTgt spid="3"/>
                        </p:tgtEl>
                      </p:cBhvr>
                    </p:animEffect>
                  </p:childTnLst>
                </p:cTn>
              </p:par>
            </p:tnLst>
          </p:tmpl>
          <p:tmpl lvl="3">
            <p:tnLst>
              <p:par>
                <p:cTn presetID="53" presetClass="entr" presetSubtype="16"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p:cTn dur="500" fill="hold"/>
                        <p:tgtEl>
                          <p:spTgt spid="3"/>
                        </p:tgtEl>
                        <p:attrNameLst>
                          <p:attrName>ppt_w</p:attrName>
                        </p:attrNameLst>
                      </p:cBhvr>
                      <p:tavLst>
                        <p:tav tm="0">
                          <p:val>
                            <p:fltVal val="0"/>
                          </p:val>
                        </p:tav>
                        <p:tav tm="100000">
                          <p:val>
                            <p:strVal val="#ppt_w"/>
                          </p:val>
                        </p:tav>
                      </p:tavLst>
                    </p:anim>
                    <p:anim calcmode="lin" valueType="num">
                      <p:cBhvr>
                        <p:cTn dur="500" fill="hold"/>
                        <p:tgtEl>
                          <p:spTgt spid="3"/>
                        </p:tgtEl>
                        <p:attrNameLst>
                          <p:attrName>ppt_h</p:attrName>
                        </p:attrNameLst>
                      </p:cBhvr>
                      <p:tavLst>
                        <p:tav tm="0">
                          <p:val>
                            <p:fltVal val="0"/>
                          </p:val>
                        </p:tav>
                        <p:tav tm="100000">
                          <p:val>
                            <p:strVal val="#ppt_h"/>
                          </p:val>
                        </p:tav>
                      </p:tavLst>
                    </p:anim>
                    <p:animEffect transition="in" filter="fade">
                      <p:cBhvr>
                        <p:cTn dur="500"/>
                        <p:tgtEl>
                          <p:spTgt spid="3"/>
                        </p:tgtEl>
                      </p:cBhvr>
                    </p:animEffect>
                  </p:childTnLst>
                </p:cTn>
              </p:par>
            </p:tnLst>
          </p:tmpl>
          <p:tmpl lvl="4">
            <p:tnLst>
              <p:par>
                <p:cTn presetID="53" presetClass="entr" presetSubtype="16"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p:cTn dur="500" fill="hold"/>
                        <p:tgtEl>
                          <p:spTgt spid="3"/>
                        </p:tgtEl>
                        <p:attrNameLst>
                          <p:attrName>ppt_w</p:attrName>
                        </p:attrNameLst>
                      </p:cBhvr>
                      <p:tavLst>
                        <p:tav tm="0">
                          <p:val>
                            <p:fltVal val="0"/>
                          </p:val>
                        </p:tav>
                        <p:tav tm="100000">
                          <p:val>
                            <p:strVal val="#ppt_w"/>
                          </p:val>
                        </p:tav>
                      </p:tavLst>
                    </p:anim>
                    <p:anim calcmode="lin" valueType="num">
                      <p:cBhvr>
                        <p:cTn dur="500" fill="hold"/>
                        <p:tgtEl>
                          <p:spTgt spid="3"/>
                        </p:tgtEl>
                        <p:attrNameLst>
                          <p:attrName>ppt_h</p:attrName>
                        </p:attrNameLst>
                      </p:cBhvr>
                      <p:tavLst>
                        <p:tav tm="0">
                          <p:val>
                            <p:fltVal val="0"/>
                          </p:val>
                        </p:tav>
                        <p:tav tm="100000">
                          <p:val>
                            <p:strVal val="#ppt_h"/>
                          </p:val>
                        </p:tav>
                      </p:tavLst>
                    </p:anim>
                    <p:animEffect transition="in" filter="fade">
                      <p:cBhvr>
                        <p:cTn dur="500"/>
                        <p:tgtEl>
                          <p:spTgt spid="3"/>
                        </p:tgtEl>
                      </p:cBhvr>
                    </p:animEffect>
                  </p:childTnLst>
                </p:cTn>
              </p:par>
            </p:tnLst>
          </p:tmpl>
          <p:tmpl lvl="5">
            <p:tnLst>
              <p:par>
                <p:cTn presetID="53" presetClass="entr" presetSubtype="16"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p:cTn dur="500" fill="hold"/>
                        <p:tgtEl>
                          <p:spTgt spid="3"/>
                        </p:tgtEl>
                        <p:attrNameLst>
                          <p:attrName>ppt_w</p:attrName>
                        </p:attrNameLst>
                      </p:cBhvr>
                      <p:tavLst>
                        <p:tav tm="0">
                          <p:val>
                            <p:fltVal val="0"/>
                          </p:val>
                        </p:tav>
                        <p:tav tm="100000">
                          <p:val>
                            <p:strVal val="#ppt_w"/>
                          </p:val>
                        </p:tav>
                      </p:tavLst>
                    </p:anim>
                    <p:anim calcmode="lin" valueType="num">
                      <p:cBhvr>
                        <p:cTn dur="500" fill="hold"/>
                        <p:tgtEl>
                          <p:spTgt spid="3"/>
                        </p:tgtEl>
                        <p:attrNameLst>
                          <p:attrName>ppt_h</p:attrName>
                        </p:attrNameLst>
                      </p:cBhvr>
                      <p:tavLst>
                        <p:tav tm="0">
                          <p:val>
                            <p:fltVal val="0"/>
                          </p:val>
                        </p:tav>
                        <p:tav tm="100000">
                          <p:val>
                            <p:strVal val="#ppt_h"/>
                          </p:val>
                        </p:tav>
                      </p:tavLst>
                    </p:anim>
                    <p:animEffect transition="in" filter="fade">
                      <p:cBhvr>
                        <p:cTn dur="500"/>
                        <p:tgtEl>
                          <p:spTgt spid="3"/>
                        </p:tgtEl>
                      </p:cBhvr>
                    </p:animEffect>
                  </p:childTnLst>
                </p:cTn>
              </p:par>
            </p:tnLst>
          </p:tmpl>
        </p:tmplLst>
      </p:bldP>
    </p:bld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20187461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1AF74B3-3B3F-4A5C-B814-883704A49D77}" type="datetimeFigureOut">
              <a:rPr lang="en-US" smtClean="0"/>
              <a:t>10/14/2013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3199246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1AF74B3-3B3F-4A5C-B814-883704A49D77}" type="datetimeFigureOut">
              <a:rPr lang="en-US" smtClean="0"/>
              <a:t>10/14/2013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6139792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1AF74B3-3B3F-4A5C-B814-883704A49D77}" type="datetimeFigureOut">
              <a:rPr lang="en-US" smtClean="0"/>
              <a:t>10/14/2013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11532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AF74B3-3B3F-4A5C-B814-883704A49D77}" type="datetimeFigureOut">
              <a:rPr lang="en-US" smtClean="0"/>
              <a:t>10/14/2013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156138169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AF74B3-3B3F-4A5C-B814-883704A49D77}" type="datetimeFigureOut">
              <a:rPr lang="en-US" smtClean="0"/>
              <a:t>10/14/2013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25295436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AF74B3-3B3F-4A5C-B814-883704A49D77}" type="datetimeFigureOut">
              <a:rPr lang="en-US" smtClean="0"/>
              <a:t>10/14/2013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349212516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21AF74B3-3B3F-4A5C-B814-883704A49D77}" type="datetimeFigureOut">
              <a:rPr lang="en-US" smtClean="0"/>
              <a:t>10/14/2013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373214631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91512397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807969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192366536"/>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17617159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7903259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31701653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15653683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106532183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853932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33383" y="5581784"/>
            <a:ext cx="1528865" cy="95554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299020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109591534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1AF74B3-3B3F-4A5C-B814-883704A49D77}" type="datetimeFigureOut">
              <a:rPr lang="en-US" smtClean="0"/>
              <a:t>10/14/2013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118473254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1AF74B3-3B3F-4A5C-B814-883704A49D77}" type="datetimeFigureOut">
              <a:rPr lang="en-US" smtClean="0"/>
              <a:t>10/14/2013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1002890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1AF74B3-3B3F-4A5C-B814-883704A49D77}" type="datetimeFigureOut">
              <a:rPr lang="en-US" smtClean="0"/>
              <a:t>10/14/2013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3874962473"/>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1AF74B3-3B3F-4A5C-B814-883704A49D77}" type="datetimeFigureOut">
              <a:rPr lang="en-US" smtClean="0"/>
              <a:t>10/14/2013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42453691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AF74B3-3B3F-4A5C-B814-883704A49D77}" type="datetimeFigureOut">
              <a:rPr lang="en-US" smtClean="0"/>
              <a:t>10/14/2013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45359637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AF74B3-3B3F-4A5C-B814-883704A49D77}" type="datetimeFigureOut">
              <a:rPr lang="en-US" smtClean="0"/>
              <a:t>10/14/2013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19086809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AF74B3-3B3F-4A5C-B814-883704A49D77}" type="datetimeFigureOut">
              <a:rPr lang="en-US" smtClean="0"/>
              <a:t>10/14/2013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127244036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21AF74B3-3B3F-4A5C-B814-883704A49D77}" type="datetimeFigureOut">
              <a:rPr lang="en-US" smtClean="0"/>
              <a:t>10/14/2013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359251505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58688024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74770123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340396408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3639714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886489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1AF74B3-3B3F-4A5C-B814-883704A49D77}" type="datetimeFigureOut">
              <a:rPr lang="en-US" smtClean="0"/>
              <a:t>10/14/2013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1553649264"/>
      </p:ext>
    </p:extLst>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305764550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254583557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2929000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33383" y="5581784"/>
            <a:ext cx="1528865" cy="95554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94881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404175070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1AF74B3-3B3F-4A5C-B814-883704A49D77}" type="datetimeFigureOut">
              <a:rPr lang="en-US" smtClean="0"/>
              <a:t>10/14/2013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39838762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1AF74B3-3B3F-4A5C-B814-883704A49D77}" type="datetimeFigureOut">
              <a:rPr lang="en-US" smtClean="0"/>
              <a:t>10/14/2013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306095955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1AF74B3-3B3F-4A5C-B814-883704A49D77}" type="datetimeFigureOut">
              <a:rPr lang="en-US" smtClean="0"/>
              <a:t>10/14/2013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142710329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AF74B3-3B3F-4A5C-B814-883704A49D77}" type="datetimeFigureOut">
              <a:rPr lang="en-US" smtClean="0"/>
              <a:t>10/14/2013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263232391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AF74B3-3B3F-4A5C-B814-883704A49D77}" type="datetimeFigureOut">
              <a:rPr lang="en-US" smtClean="0"/>
              <a:t>10/14/2013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2922813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1AF74B3-3B3F-4A5C-B814-883704A49D77}" type="datetimeFigureOut">
              <a:rPr lang="en-US" smtClean="0"/>
              <a:t>10/14/2013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1756441970"/>
      </p:ext>
    </p:extLst>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AF74B3-3B3F-4A5C-B814-883704A49D77}" type="datetimeFigureOut">
              <a:rPr lang="en-US" smtClean="0"/>
              <a:t>10/14/2013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246150277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21AF74B3-3B3F-4A5C-B814-883704A49D77}" type="datetimeFigureOut">
              <a:rPr lang="en-US" smtClean="0"/>
              <a:t>10/14/2013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151044697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354068570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44666974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268484768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66384822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203633401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209038001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2583330373"/>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89763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AF74B3-3B3F-4A5C-B814-883704A49D77}" type="datetimeFigureOut">
              <a:rPr lang="en-US" smtClean="0"/>
              <a:t>10/14/2013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3959609064"/>
      </p:ext>
    </p:extLst>
  </p:cSld>
  <p:clrMapOvr>
    <a:masterClrMapping/>
  </p:clrMapOvr>
  <p:timing>
    <p:tnLst>
      <p:par>
        <p:cTn id="1" dur="indefinite" restart="never" nodeType="tmRoot"/>
      </p:par>
    </p:tnLst>
  </p:timing>
</p:sldLayout>
</file>

<file path=ppt/slideLayouts/slideLayout7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33383" y="5581784"/>
            <a:ext cx="1528865" cy="95554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059254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Layout>
</file>

<file path=ppt/slideLayouts/slideLayout7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372966936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1AF74B3-3B3F-4A5C-B814-883704A49D77}" type="datetimeFigureOut">
              <a:rPr lang="en-US" smtClean="0"/>
              <a:t>10/14/2013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1000423509"/>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1AF74B3-3B3F-4A5C-B814-883704A49D77}" type="datetimeFigureOut">
              <a:rPr lang="en-US" smtClean="0"/>
              <a:t>10/14/2013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16762762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1AF74B3-3B3F-4A5C-B814-883704A49D77}" type="datetimeFigureOut">
              <a:rPr lang="en-US" smtClean="0"/>
              <a:t>10/14/2013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930518642"/>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AF74B3-3B3F-4A5C-B814-883704A49D77}" type="datetimeFigureOut">
              <a:rPr lang="en-US" smtClean="0"/>
              <a:t>10/14/2013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155927173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AF74B3-3B3F-4A5C-B814-883704A49D77}" type="datetimeFigureOut">
              <a:rPr lang="en-US" smtClean="0"/>
              <a:t>10/14/2013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4226113429"/>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AF74B3-3B3F-4A5C-B814-883704A49D77}" type="datetimeFigureOut">
              <a:rPr lang="en-US" smtClean="0"/>
              <a:t>10/14/2013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2490471315"/>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21AF74B3-3B3F-4A5C-B814-883704A49D77}" type="datetimeFigureOut">
              <a:rPr lang="en-US" smtClean="0"/>
              <a:t>10/14/2013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419092679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1080808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AF74B3-3B3F-4A5C-B814-883704A49D77}" type="datetimeFigureOut">
              <a:rPr lang="en-US" smtClean="0"/>
              <a:t>10/14/2013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2903145772"/>
      </p:ext>
    </p:extLst>
  </p:cSld>
  <p:clrMapOvr>
    <a:masterClrMapping/>
  </p:clrMapOvr>
  <p:timing>
    <p:tnLst>
      <p:par>
        <p:cTn id="1" dur="indefinite" restart="never" nodeType="tmRoot"/>
      </p:par>
    </p:tnLst>
  </p:timing>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920216154"/>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3627349331"/>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572375975"/>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38606303"/>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3758517587"/>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1965249914"/>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21570709"/>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33383" y="5581784"/>
            <a:ext cx="1528865" cy="95554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79733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Layout>
</file>

<file path=ppt/slideLayouts/slideLayout8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784274912"/>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1AF74B3-3B3F-4A5C-B814-883704A49D77}" type="datetimeFigureOut">
              <a:rPr lang="en-US" smtClean="0"/>
              <a:t>10/14/2013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2861319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AF74B3-3B3F-4A5C-B814-883704A49D77}" type="datetimeFigureOut">
              <a:rPr lang="en-US" smtClean="0"/>
              <a:t>10/14/2013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2127012143"/>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1AF74B3-3B3F-4A5C-B814-883704A49D77}" type="datetimeFigureOut">
              <a:rPr lang="en-US" smtClean="0"/>
              <a:t>10/14/2013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160734329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1AF74B3-3B3F-4A5C-B814-883704A49D77}" type="datetimeFigureOut">
              <a:rPr lang="en-US" smtClean="0"/>
              <a:t>10/14/2013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2836312505"/>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AF74B3-3B3F-4A5C-B814-883704A49D77}" type="datetimeFigureOut">
              <a:rPr lang="en-US" smtClean="0"/>
              <a:t>10/14/2013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2370704982"/>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AF74B3-3B3F-4A5C-B814-883704A49D77}" type="datetimeFigureOut">
              <a:rPr lang="en-US" smtClean="0"/>
              <a:t>10/14/2013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87993346"/>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AF74B3-3B3F-4A5C-B814-883704A49D77}" type="datetimeFigureOut">
              <a:rPr lang="en-US" smtClean="0"/>
              <a:t>10/14/2013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859082834"/>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21AF74B3-3B3F-4A5C-B814-883704A49D77}" type="datetimeFigureOut">
              <a:rPr lang="en-US" smtClean="0"/>
              <a:t>10/14/2013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1577982250"/>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3896906587"/>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914064112"/>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Tree>
    <p:extLst>
      <p:ext uri="{BB962C8B-B14F-4D97-AF65-F5344CB8AC3E}">
        <p14:creationId xmlns:p14="http://schemas.microsoft.com/office/powerpoint/2010/main" val="215994554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AF74B3-3B3F-4A5C-B814-883704A49D77}"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142F7-8B6A-4710-87F4-43625E80BA36}"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086985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slideLayout" Target="../slideLayouts/slideLayout47.xml"/><Relationship Id="rId18" Type="http://schemas.openxmlformats.org/officeDocument/2006/relationships/theme" Target="../theme/theme3.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17" Type="http://schemas.openxmlformats.org/officeDocument/2006/relationships/slideLayout" Target="../slideLayouts/slideLayout51.xml"/><Relationship Id="rId2" Type="http://schemas.openxmlformats.org/officeDocument/2006/relationships/slideLayout" Target="../slideLayouts/slideLayout36.xml"/><Relationship Id="rId16" Type="http://schemas.openxmlformats.org/officeDocument/2006/relationships/slideLayout" Target="../slideLayouts/slideLayout50.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slideLayout" Target="../slideLayouts/slideLayout4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slideLayout" Target="../slideLayouts/slideLayout4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9.xml"/><Relationship Id="rId13" Type="http://schemas.openxmlformats.org/officeDocument/2006/relationships/slideLayout" Target="../slideLayouts/slideLayout64.xml"/><Relationship Id="rId18" Type="http://schemas.openxmlformats.org/officeDocument/2006/relationships/theme" Target="../theme/theme4.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slideLayout" Target="../slideLayouts/slideLayout63.xml"/><Relationship Id="rId17" Type="http://schemas.openxmlformats.org/officeDocument/2006/relationships/slideLayout" Target="../slideLayouts/slideLayout68.xml"/><Relationship Id="rId2" Type="http://schemas.openxmlformats.org/officeDocument/2006/relationships/slideLayout" Target="../slideLayouts/slideLayout53.xml"/><Relationship Id="rId16" Type="http://schemas.openxmlformats.org/officeDocument/2006/relationships/slideLayout" Target="../slideLayouts/slideLayout67.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5" Type="http://schemas.openxmlformats.org/officeDocument/2006/relationships/slideLayout" Target="../slideLayouts/slideLayout66.xml"/><Relationship Id="rId10" Type="http://schemas.openxmlformats.org/officeDocument/2006/relationships/slideLayout" Target="../slideLayouts/slideLayout61.xml"/><Relationship Id="rId4" Type="http://schemas.openxmlformats.org/officeDocument/2006/relationships/slideLayout" Target="../slideLayouts/slideLayout55.xml"/><Relationship Id="rId9" Type="http://schemas.openxmlformats.org/officeDocument/2006/relationships/slideLayout" Target="../slideLayouts/slideLayout60.xml"/><Relationship Id="rId14" Type="http://schemas.openxmlformats.org/officeDocument/2006/relationships/slideLayout" Target="../slideLayouts/slideLayout6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76.xml"/><Relationship Id="rId13" Type="http://schemas.openxmlformats.org/officeDocument/2006/relationships/slideLayout" Target="../slideLayouts/slideLayout81.xml"/><Relationship Id="rId18" Type="http://schemas.openxmlformats.org/officeDocument/2006/relationships/theme" Target="../theme/theme5.xml"/><Relationship Id="rId3" Type="http://schemas.openxmlformats.org/officeDocument/2006/relationships/slideLayout" Target="../slideLayouts/slideLayout71.xml"/><Relationship Id="rId7" Type="http://schemas.openxmlformats.org/officeDocument/2006/relationships/slideLayout" Target="../slideLayouts/slideLayout75.xml"/><Relationship Id="rId12" Type="http://schemas.openxmlformats.org/officeDocument/2006/relationships/slideLayout" Target="../slideLayouts/slideLayout80.xml"/><Relationship Id="rId17" Type="http://schemas.openxmlformats.org/officeDocument/2006/relationships/slideLayout" Target="../slideLayouts/slideLayout85.xml"/><Relationship Id="rId2" Type="http://schemas.openxmlformats.org/officeDocument/2006/relationships/slideLayout" Target="../slideLayouts/slideLayout70.xml"/><Relationship Id="rId16" Type="http://schemas.openxmlformats.org/officeDocument/2006/relationships/slideLayout" Target="../slideLayouts/slideLayout84.xml"/><Relationship Id="rId1" Type="http://schemas.openxmlformats.org/officeDocument/2006/relationships/slideLayout" Target="../slideLayouts/slideLayout69.xml"/><Relationship Id="rId6" Type="http://schemas.openxmlformats.org/officeDocument/2006/relationships/slideLayout" Target="../slideLayouts/slideLayout74.xml"/><Relationship Id="rId11" Type="http://schemas.openxmlformats.org/officeDocument/2006/relationships/slideLayout" Target="../slideLayouts/slideLayout79.xml"/><Relationship Id="rId5" Type="http://schemas.openxmlformats.org/officeDocument/2006/relationships/slideLayout" Target="../slideLayouts/slideLayout73.xml"/><Relationship Id="rId15" Type="http://schemas.openxmlformats.org/officeDocument/2006/relationships/slideLayout" Target="../slideLayouts/slideLayout83.xml"/><Relationship Id="rId10" Type="http://schemas.openxmlformats.org/officeDocument/2006/relationships/slideLayout" Target="../slideLayouts/slideLayout78.xml"/><Relationship Id="rId4" Type="http://schemas.openxmlformats.org/officeDocument/2006/relationships/slideLayout" Target="../slideLayouts/slideLayout72.xml"/><Relationship Id="rId9" Type="http://schemas.openxmlformats.org/officeDocument/2006/relationships/slideLayout" Target="../slideLayouts/slideLayout77.xml"/><Relationship Id="rId14" Type="http://schemas.openxmlformats.org/officeDocument/2006/relationships/slideLayout" Target="../slideLayouts/slideLayout82.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93.xml"/><Relationship Id="rId13" Type="http://schemas.openxmlformats.org/officeDocument/2006/relationships/slideLayout" Target="../slideLayouts/slideLayout98.xml"/><Relationship Id="rId18" Type="http://schemas.openxmlformats.org/officeDocument/2006/relationships/theme" Target="../theme/theme6.xml"/><Relationship Id="rId3" Type="http://schemas.openxmlformats.org/officeDocument/2006/relationships/slideLayout" Target="../slideLayouts/slideLayout88.xml"/><Relationship Id="rId7" Type="http://schemas.openxmlformats.org/officeDocument/2006/relationships/slideLayout" Target="../slideLayouts/slideLayout92.xml"/><Relationship Id="rId12" Type="http://schemas.openxmlformats.org/officeDocument/2006/relationships/slideLayout" Target="../slideLayouts/slideLayout97.xml"/><Relationship Id="rId17" Type="http://schemas.openxmlformats.org/officeDocument/2006/relationships/slideLayout" Target="../slideLayouts/slideLayout102.xml"/><Relationship Id="rId2" Type="http://schemas.openxmlformats.org/officeDocument/2006/relationships/slideLayout" Target="../slideLayouts/slideLayout87.xml"/><Relationship Id="rId16" Type="http://schemas.openxmlformats.org/officeDocument/2006/relationships/slideLayout" Target="../slideLayouts/slideLayout101.xml"/><Relationship Id="rId1" Type="http://schemas.openxmlformats.org/officeDocument/2006/relationships/slideLayout" Target="../slideLayouts/slideLayout86.xml"/><Relationship Id="rId6" Type="http://schemas.openxmlformats.org/officeDocument/2006/relationships/slideLayout" Target="../slideLayouts/slideLayout91.xml"/><Relationship Id="rId11" Type="http://schemas.openxmlformats.org/officeDocument/2006/relationships/slideLayout" Target="../slideLayouts/slideLayout96.xml"/><Relationship Id="rId5" Type="http://schemas.openxmlformats.org/officeDocument/2006/relationships/slideLayout" Target="../slideLayouts/slideLayout90.xml"/><Relationship Id="rId15" Type="http://schemas.openxmlformats.org/officeDocument/2006/relationships/slideLayout" Target="../slideLayouts/slideLayout100.xml"/><Relationship Id="rId10" Type="http://schemas.openxmlformats.org/officeDocument/2006/relationships/slideLayout" Target="../slideLayouts/slideLayout95.xml"/><Relationship Id="rId4" Type="http://schemas.openxmlformats.org/officeDocument/2006/relationships/slideLayout" Target="../slideLayouts/slideLayout89.xml"/><Relationship Id="rId9" Type="http://schemas.openxmlformats.org/officeDocument/2006/relationships/slideLayout" Target="../slideLayouts/slideLayout94.xml"/><Relationship Id="rId14" Type="http://schemas.openxmlformats.org/officeDocument/2006/relationships/slideLayout" Target="../slideLayouts/slideLayout9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21AF74B3-3B3F-4A5C-B814-883704A49D77}" type="datetimeFigureOut">
              <a:rPr lang="en-US" smtClean="0"/>
              <a:t>10/14/2013</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84C142F7-8B6A-4710-87F4-43625E80BA36}" type="slidenum">
              <a:rPr lang="en-US" smtClean="0"/>
              <a:t>‹#›</a:t>
            </a:fld>
            <a:endParaRPr lang="en-US"/>
          </a:p>
        </p:txBody>
      </p:sp>
    </p:spTree>
    <p:extLst>
      <p:ext uri="{BB962C8B-B14F-4D97-AF65-F5344CB8AC3E}">
        <p14:creationId xmlns:p14="http://schemas.microsoft.com/office/powerpoint/2010/main" val="3823459274"/>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21AF74B3-3B3F-4A5C-B814-883704A49D77}" type="datetimeFigureOut">
              <a:rPr lang="en-US" smtClean="0"/>
              <a:t>10/14/2013</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84C142F7-8B6A-4710-87F4-43625E80BA36}" type="slidenum">
              <a:rPr lang="en-US" smtClean="0"/>
              <a:t>‹#›</a:t>
            </a:fld>
            <a:endParaRPr lang="en-US"/>
          </a:p>
        </p:txBody>
      </p:sp>
    </p:spTree>
    <p:extLst>
      <p:ext uri="{BB962C8B-B14F-4D97-AF65-F5344CB8AC3E}">
        <p14:creationId xmlns:p14="http://schemas.microsoft.com/office/powerpoint/2010/main" val="3404538681"/>
      </p:ext>
    </p:extLst>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 id="2147483817" r:id="rId13"/>
    <p:sldLayoutId id="2147483818" r:id="rId14"/>
    <p:sldLayoutId id="2147483819" r:id="rId15"/>
    <p:sldLayoutId id="2147483820" r:id="rId16"/>
    <p:sldLayoutId id="214748382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21AF74B3-3B3F-4A5C-B814-883704A49D77}" type="datetimeFigureOut">
              <a:rPr lang="en-US" smtClean="0"/>
              <a:t>10/14/2013</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84C142F7-8B6A-4710-87F4-43625E80BA36}" type="slidenum">
              <a:rPr lang="en-US" smtClean="0"/>
              <a:t>‹#›</a:t>
            </a:fld>
            <a:endParaRPr lang="en-US"/>
          </a:p>
        </p:txBody>
      </p:sp>
    </p:spTree>
    <p:extLst>
      <p:ext uri="{BB962C8B-B14F-4D97-AF65-F5344CB8AC3E}">
        <p14:creationId xmlns:p14="http://schemas.microsoft.com/office/powerpoint/2010/main" val="71087771"/>
      </p:ext>
    </p:extLst>
  </p:cSld>
  <p:clrMap bg1="dk1" tx1="lt1" bg2="dk2" tx2="lt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 id="2147483888" r:id="rId12"/>
    <p:sldLayoutId id="2147483889" r:id="rId13"/>
    <p:sldLayoutId id="2147483890" r:id="rId14"/>
    <p:sldLayoutId id="2147483891" r:id="rId15"/>
    <p:sldLayoutId id="2147483892" r:id="rId16"/>
    <p:sldLayoutId id="2147483893"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21AF74B3-3B3F-4A5C-B814-883704A49D77}" type="datetimeFigureOut">
              <a:rPr lang="en-US" smtClean="0"/>
              <a:t>10/14/2013</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84C142F7-8B6A-4710-87F4-43625E80BA36}" type="slidenum">
              <a:rPr lang="en-US" smtClean="0"/>
              <a:t>‹#›</a:t>
            </a:fld>
            <a:endParaRPr lang="en-US"/>
          </a:p>
        </p:txBody>
      </p:sp>
    </p:spTree>
    <p:extLst>
      <p:ext uri="{BB962C8B-B14F-4D97-AF65-F5344CB8AC3E}">
        <p14:creationId xmlns:p14="http://schemas.microsoft.com/office/powerpoint/2010/main" val="3771504266"/>
      </p:ext>
    </p:extLst>
  </p:cSld>
  <p:clrMap bg1="dk1" tx1="lt1" bg2="dk2" tx2="lt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 id="2147483906" r:id="rId12"/>
    <p:sldLayoutId id="2147483907" r:id="rId13"/>
    <p:sldLayoutId id="2147483908" r:id="rId14"/>
    <p:sldLayoutId id="2147483909" r:id="rId15"/>
    <p:sldLayoutId id="2147483910" r:id="rId16"/>
    <p:sldLayoutId id="214748391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21AF74B3-3B3F-4A5C-B814-883704A49D77}" type="datetimeFigureOut">
              <a:rPr lang="en-US" smtClean="0"/>
              <a:t>10/14/2013</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84C142F7-8B6A-4710-87F4-43625E80BA36}" type="slidenum">
              <a:rPr lang="en-US" smtClean="0"/>
              <a:t>‹#›</a:t>
            </a:fld>
            <a:endParaRPr lang="en-US"/>
          </a:p>
        </p:txBody>
      </p:sp>
    </p:spTree>
    <p:extLst>
      <p:ext uri="{BB962C8B-B14F-4D97-AF65-F5344CB8AC3E}">
        <p14:creationId xmlns:p14="http://schemas.microsoft.com/office/powerpoint/2010/main" val="2208978389"/>
      </p:ext>
    </p:extLst>
  </p:cSld>
  <p:clrMap bg1="dk1" tx1="lt1" bg2="dk2" tx2="lt2" accent1="accent1" accent2="accent2" accent3="accent3" accent4="accent4" accent5="accent5" accent6="accent6" hlink="hlink" folHlink="folHlink"/>
  <p:sldLayoutIdLst>
    <p:sldLayoutId id="2147483967" r:id="rId1"/>
    <p:sldLayoutId id="2147483968" r:id="rId2"/>
    <p:sldLayoutId id="2147483969" r:id="rId3"/>
    <p:sldLayoutId id="2147483970" r:id="rId4"/>
    <p:sldLayoutId id="2147483971" r:id="rId5"/>
    <p:sldLayoutId id="2147483972" r:id="rId6"/>
    <p:sldLayoutId id="2147483973" r:id="rId7"/>
    <p:sldLayoutId id="2147483974" r:id="rId8"/>
    <p:sldLayoutId id="2147483975" r:id="rId9"/>
    <p:sldLayoutId id="2147483976" r:id="rId10"/>
    <p:sldLayoutId id="2147483977" r:id="rId11"/>
    <p:sldLayoutId id="2147483978" r:id="rId12"/>
    <p:sldLayoutId id="2147483979" r:id="rId13"/>
    <p:sldLayoutId id="2147483980" r:id="rId14"/>
    <p:sldLayoutId id="2147483981" r:id="rId15"/>
    <p:sldLayoutId id="2147483982" r:id="rId16"/>
    <p:sldLayoutId id="2147483983"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21AF74B3-3B3F-4A5C-B814-883704A49D77}" type="datetimeFigureOut">
              <a:rPr lang="en-US" smtClean="0"/>
              <a:t>10/14/2013</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84C142F7-8B6A-4710-87F4-43625E80BA36}" type="slidenum">
              <a:rPr lang="en-US" smtClean="0"/>
              <a:t>‹#›</a:t>
            </a:fld>
            <a:endParaRPr lang="en-US"/>
          </a:p>
        </p:txBody>
      </p:sp>
    </p:spTree>
    <p:extLst>
      <p:ext uri="{BB962C8B-B14F-4D97-AF65-F5344CB8AC3E}">
        <p14:creationId xmlns:p14="http://schemas.microsoft.com/office/powerpoint/2010/main" val="1126828454"/>
      </p:ext>
    </p:extLst>
  </p:cSld>
  <p:clrMap bg1="dk1" tx1="lt1" bg2="dk2" tx2="lt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 id="2147483996" r:id="rId12"/>
    <p:sldLayoutId id="2147483997" r:id="rId13"/>
    <p:sldLayoutId id="2147483998" r:id="rId14"/>
    <p:sldLayoutId id="2147483999" r:id="rId15"/>
    <p:sldLayoutId id="2147484000" r:id="rId16"/>
    <p:sldLayoutId id="214748400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53.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36.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8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go.microsoft.com/fwlink/p/?LinkId=262346" TargetMode="External"/><Relationship Id="rId2" Type="http://schemas.openxmlformats.org/officeDocument/2006/relationships/notesSlide" Target="../notesSlides/notesSlide13.xml"/><Relationship Id="rId1" Type="http://schemas.openxmlformats.org/officeDocument/2006/relationships/slideLayout" Target="../slideLayouts/slideLayout7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30.xml.rels><?xml version="1.0" encoding="UTF-8" standalone="yes"?>
<Relationships xmlns="http://schemas.openxmlformats.org/package/2006/relationships"><Relationship Id="rId2" Type="http://schemas.openxmlformats.org/officeDocument/2006/relationships/hyperlink" Target="http://www.thepaynegroup.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Outlook 2013</a:t>
            </a:r>
            <a:endParaRPr lang="en-US" dirty="0"/>
          </a:p>
        </p:txBody>
      </p:sp>
      <p:sp>
        <p:nvSpPr>
          <p:cNvPr id="3" name="Subtitle 2"/>
          <p:cNvSpPr>
            <a:spLocks noGrp="1"/>
          </p:cNvSpPr>
          <p:nvPr>
            <p:ph type="subTitle" idx="1"/>
          </p:nvPr>
        </p:nvSpPr>
        <p:spPr/>
        <p:txBody>
          <a:bodyPr>
            <a:normAutofit/>
          </a:bodyPr>
          <a:lstStyle/>
          <a:p>
            <a:r>
              <a:rPr lang="en-US" sz="2800" b="1" dirty="0" smtClean="0"/>
              <a:t>TARA BYERS, PAYNEGROUP, INC.</a:t>
            </a:r>
            <a:endParaRPr lang="en-US" sz="2800" b="1" dirty="0"/>
          </a:p>
        </p:txBody>
      </p:sp>
      <p:pic>
        <p:nvPicPr>
          <p:cNvPr id="4" name="Picture 3"/>
          <p:cNvPicPr>
            <a:picLocks noChangeAspect="1"/>
          </p:cNvPicPr>
          <p:nvPr/>
        </p:nvPicPr>
        <p:blipFill>
          <a:blip r:embed="rId2"/>
          <a:stretch>
            <a:fillRect/>
          </a:stretch>
        </p:blipFill>
        <p:spPr>
          <a:xfrm>
            <a:off x="379791" y="191865"/>
            <a:ext cx="2820609" cy="118387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83976" y="4493791"/>
            <a:ext cx="2320732" cy="145045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0180988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9521" y="450408"/>
            <a:ext cx="8534400" cy="1507067"/>
          </a:xfrm>
        </p:spPr>
        <p:txBody>
          <a:bodyPr/>
          <a:lstStyle/>
          <a:p>
            <a:r>
              <a:rPr lang="en-US" b="1" dirty="0" smtClean="0">
                <a:solidFill>
                  <a:schemeClr val="accent6">
                    <a:lumMod val="75000"/>
                  </a:schemeClr>
                </a:solidFill>
              </a:rPr>
              <a:t>All or Unread</a:t>
            </a:r>
            <a:endParaRPr lang="en-US" b="1" dirty="0">
              <a:solidFill>
                <a:schemeClr val="accent6">
                  <a:lumMod val="75000"/>
                </a:schemeClr>
              </a:solidFill>
            </a:endParaRPr>
          </a:p>
        </p:txBody>
      </p:sp>
      <p:sp>
        <p:nvSpPr>
          <p:cNvPr id="4" name="Content Placeholder 3"/>
          <p:cNvSpPr>
            <a:spLocks noGrp="1"/>
          </p:cNvSpPr>
          <p:nvPr>
            <p:ph idx="1"/>
          </p:nvPr>
        </p:nvSpPr>
        <p:spPr>
          <a:xfrm>
            <a:off x="838200" y="1825625"/>
            <a:ext cx="6960079" cy="1998230"/>
          </a:xfrm>
        </p:spPr>
        <p:txBody>
          <a:bodyPr/>
          <a:lstStyle/>
          <a:p>
            <a:r>
              <a:rPr lang="en-US" dirty="0" smtClean="0"/>
              <a:t>Quickly toggle between All email messages or those that are Unread without having to use Search folders.</a:t>
            </a:r>
            <a:endParaRPr lang="en-US" dirty="0"/>
          </a:p>
        </p:txBody>
      </p:sp>
      <p:pic>
        <p:nvPicPr>
          <p:cNvPr id="3" name="Picture 2"/>
          <p:cNvPicPr>
            <a:picLocks noChangeAspect="1"/>
          </p:cNvPicPr>
          <p:nvPr/>
        </p:nvPicPr>
        <p:blipFill>
          <a:blip r:embed="rId2"/>
          <a:stretch>
            <a:fillRect/>
          </a:stretch>
        </p:blipFill>
        <p:spPr>
          <a:xfrm>
            <a:off x="4019190" y="3596391"/>
            <a:ext cx="5696034" cy="1803744"/>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36917737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517154"/>
            <a:ext cx="8534400" cy="1507067"/>
          </a:xfrm>
        </p:spPr>
        <p:txBody>
          <a:bodyPr>
            <a:normAutofit/>
          </a:bodyPr>
          <a:lstStyle/>
          <a:p>
            <a:r>
              <a:rPr lang="en-US" dirty="0" smtClean="0">
                <a:solidFill>
                  <a:srgbClr val="C00000"/>
                </a:solidFill>
              </a:rPr>
              <a:t>Customize your </a:t>
            </a:r>
            <a:r>
              <a:rPr lang="en-US" dirty="0">
                <a:solidFill>
                  <a:srgbClr val="C00000"/>
                </a:solidFill>
              </a:rPr>
              <a:t>Inbox</a:t>
            </a:r>
          </a:p>
        </p:txBody>
      </p:sp>
      <p:sp>
        <p:nvSpPr>
          <p:cNvPr id="3" name="Content Placeholder 2"/>
          <p:cNvSpPr>
            <a:spLocks noGrp="1"/>
          </p:cNvSpPr>
          <p:nvPr>
            <p:ph idx="1"/>
          </p:nvPr>
        </p:nvSpPr>
        <p:spPr>
          <a:xfrm>
            <a:off x="684212" y="1914924"/>
            <a:ext cx="8534400" cy="3615267"/>
          </a:xfrm>
        </p:spPr>
        <p:txBody>
          <a:bodyPr/>
          <a:lstStyle/>
          <a:p>
            <a:r>
              <a:rPr lang="en-US" dirty="0" smtClean="0"/>
              <a:t>Drag and drop email folders anywhere you want them within your Inbox. </a:t>
            </a:r>
          </a:p>
          <a:p>
            <a:pPr marL="0" indent="0" algn="ctr">
              <a:buNone/>
            </a:pPr>
            <a:r>
              <a:rPr lang="en-US" b="1" dirty="0" smtClean="0"/>
              <a:t>They </a:t>
            </a:r>
            <a:r>
              <a:rPr lang="en-US" b="1" dirty="0" smtClean="0"/>
              <a:t>no longer have to be in alphabetical order!</a:t>
            </a:r>
            <a:endParaRPr lang="en-US" b="1" dirty="0"/>
          </a:p>
        </p:txBody>
      </p:sp>
      <p:pic>
        <p:nvPicPr>
          <p:cNvPr id="4" name="Picture 3"/>
          <p:cNvPicPr>
            <a:picLocks noChangeAspect="1"/>
          </p:cNvPicPr>
          <p:nvPr/>
        </p:nvPicPr>
        <p:blipFill>
          <a:blip r:embed="rId2"/>
          <a:stretch>
            <a:fillRect/>
          </a:stretch>
        </p:blipFill>
        <p:spPr>
          <a:xfrm>
            <a:off x="8902089" y="943138"/>
            <a:ext cx="2028825" cy="409575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1678056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7503" y="446017"/>
            <a:ext cx="8534400" cy="1507067"/>
          </a:xfrm>
        </p:spPr>
        <p:txBody>
          <a:bodyPr>
            <a:normAutofit/>
          </a:bodyPr>
          <a:lstStyle/>
          <a:p>
            <a:r>
              <a:rPr lang="en-US" dirty="0">
                <a:solidFill>
                  <a:srgbClr val="C00000"/>
                </a:solidFill>
              </a:rPr>
              <a:t>Show the Weather - Anywhere</a:t>
            </a:r>
          </a:p>
        </p:txBody>
      </p:sp>
      <p:sp>
        <p:nvSpPr>
          <p:cNvPr id="3" name="Content Placeholder 2"/>
          <p:cNvSpPr>
            <a:spLocks noGrp="1"/>
          </p:cNvSpPr>
          <p:nvPr>
            <p:ph idx="1"/>
          </p:nvPr>
        </p:nvSpPr>
        <p:spPr>
          <a:xfrm>
            <a:off x="1037503" y="2281462"/>
            <a:ext cx="8534400" cy="1872591"/>
          </a:xfrm>
        </p:spPr>
        <p:txBody>
          <a:bodyPr/>
          <a:lstStyle/>
          <a:p>
            <a:r>
              <a:rPr lang="en-US" dirty="0" smtClean="0"/>
              <a:t>Display the weather within your calendar </a:t>
            </a:r>
            <a:r>
              <a:rPr lang="en-US" dirty="0" smtClean="0"/>
              <a:t>view</a:t>
            </a:r>
          </a:p>
          <a:p>
            <a:r>
              <a:rPr lang="en-US" dirty="0"/>
              <a:t>Weather for next 3 days is </a:t>
            </a:r>
            <a:r>
              <a:rPr lang="en-US" dirty="0"/>
              <a:t>displayed</a:t>
            </a:r>
            <a:endParaRPr lang="en-US" dirty="0"/>
          </a:p>
        </p:txBody>
      </p:sp>
      <p:pic>
        <p:nvPicPr>
          <p:cNvPr id="5" name="Picture 4"/>
          <p:cNvPicPr>
            <a:picLocks noChangeAspect="1"/>
          </p:cNvPicPr>
          <p:nvPr/>
        </p:nvPicPr>
        <p:blipFill>
          <a:blip r:embed="rId3"/>
          <a:stretch>
            <a:fillRect/>
          </a:stretch>
        </p:blipFill>
        <p:spPr>
          <a:xfrm>
            <a:off x="1700863" y="4249587"/>
            <a:ext cx="6819249" cy="1004801"/>
          </a:xfrm>
          <a:prstGeom prst="rect">
            <a:avLst/>
          </a:prstGeom>
        </p:spPr>
      </p:pic>
    </p:spTree>
    <p:extLst>
      <p:ext uri="{BB962C8B-B14F-4D97-AF65-F5344CB8AC3E}">
        <p14:creationId xmlns:p14="http://schemas.microsoft.com/office/powerpoint/2010/main" val="29152868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076" y="403693"/>
            <a:ext cx="8534400" cy="1507067"/>
          </a:xfrm>
        </p:spPr>
        <p:txBody>
          <a:bodyPr>
            <a:normAutofit/>
          </a:bodyPr>
          <a:lstStyle/>
          <a:p>
            <a:r>
              <a:rPr lang="en-US" dirty="0" smtClean="0">
                <a:solidFill>
                  <a:srgbClr val="C00000"/>
                </a:solidFill>
              </a:rPr>
              <a:t>Configure Weather Settings</a:t>
            </a:r>
            <a:endParaRPr lang="en-US" dirty="0">
              <a:solidFill>
                <a:srgbClr val="C00000"/>
              </a:solidFill>
            </a:endParaRPr>
          </a:p>
        </p:txBody>
      </p:sp>
      <p:sp>
        <p:nvSpPr>
          <p:cNvPr id="3" name="Content Placeholder 2"/>
          <p:cNvSpPr>
            <a:spLocks noGrp="1"/>
          </p:cNvSpPr>
          <p:nvPr>
            <p:ph idx="1"/>
          </p:nvPr>
        </p:nvSpPr>
        <p:spPr>
          <a:xfrm>
            <a:off x="840076" y="1665027"/>
            <a:ext cx="5792736" cy="2842928"/>
          </a:xfrm>
        </p:spPr>
        <p:txBody>
          <a:bodyPr>
            <a:noAutofit/>
          </a:bodyPr>
          <a:lstStyle/>
          <a:p>
            <a:r>
              <a:rPr lang="en-US" dirty="0"/>
              <a:t>Choose to show weather or not</a:t>
            </a:r>
          </a:p>
          <a:p>
            <a:r>
              <a:rPr lang="en-US" dirty="0"/>
              <a:t>Change or add up to 3 cities. </a:t>
            </a:r>
          </a:p>
          <a:p>
            <a:r>
              <a:rPr lang="en-US" dirty="0"/>
              <a:t>Select Celsius or Fahrenheit</a:t>
            </a:r>
            <a:endParaRPr lang="en-US" dirty="0"/>
          </a:p>
        </p:txBody>
      </p:sp>
      <p:pic>
        <p:nvPicPr>
          <p:cNvPr id="4" name="Picture 3"/>
          <p:cNvPicPr>
            <a:picLocks noChangeAspect="1"/>
          </p:cNvPicPr>
          <p:nvPr/>
        </p:nvPicPr>
        <p:blipFill rotWithShape="1">
          <a:blip r:embed="rId3"/>
          <a:srcRect l="19783" t="74076" r="31093"/>
          <a:stretch/>
        </p:blipFill>
        <p:spPr>
          <a:xfrm>
            <a:off x="6373504" y="2518117"/>
            <a:ext cx="4599296" cy="1989838"/>
          </a:xfrm>
          <a:prstGeom prst="rect">
            <a:avLst/>
          </a:prstGeom>
        </p:spPr>
      </p:pic>
    </p:spTree>
    <p:extLst>
      <p:ext uri="{BB962C8B-B14F-4D97-AF65-F5344CB8AC3E}">
        <p14:creationId xmlns:p14="http://schemas.microsoft.com/office/powerpoint/2010/main" val="39259092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4766" y="247841"/>
            <a:ext cx="8534400" cy="1507067"/>
          </a:xfrm>
        </p:spPr>
        <p:txBody>
          <a:bodyPr>
            <a:normAutofit/>
          </a:bodyPr>
          <a:lstStyle/>
          <a:p>
            <a:r>
              <a:rPr lang="en-US" dirty="0" smtClean="0">
                <a:solidFill>
                  <a:srgbClr val="C00000"/>
                </a:solidFill>
              </a:rPr>
              <a:t>Holidays and Bells</a:t>
            </a:r>
            <a:endParaRPr lang="en-US" dirty="0">
              <a:solidFill>
                <a:srgbClr val="C00000"/>
              </a:solidFill>
            </a:endParaRPr>
          </a:p>
        </p:txBody>
      </p:sp>
      <p:sp>
        <p:nvSpPr>
          <p:cNvPr id="3" name="Content Placeholder 2"/>
          <p:cNvSpPr>
            <a:spLocks noGrp="1"/>
          </p:cNvSpPr>
          <p:nvPr>
            <p:ph idx="1"/>
          </p:nvPr>
        </p:nvSpPr>
        <p:spPr>
          <a:xfrm>
            <a:off x="1065223" y="1344250"/>
            <a:ext cx="8534400" cy="2223351"/>
          </a:xfrm>
        </p:spPr>
        <p:txBody>
          <a:bodyPr/>
          <a:lstStyle/>
          <a:p>
            <a:r>
              <a:rPr lang="en-US" dirty="0"/>
              <a:t>Microsoft turned off the Reminder bell icon for a cleaner, less cluttered appearance</a:t>
            </a:r>
            <a:r>
              <a:rPr lang="en-US" dirty="0" smtClean="0"/>
              <a:t>. </a:t>
            </a:r>
            <a:endParaRPr lang="en-US" dirty="0" smtClean="0"/>
          </a:p>
          <a:p>
            <a:pPr marL="0" indent="0">
              <a:buNone/>
            </a:pPr>
            <a:endParaRPr lang="en-US" dirty="0"/>
          </a:p>
        </p:txBody>
      </p:sp>
      <p:pic>
        <p:nvPicPr>
          <p:cNvPr id="5" name="Picture 4"/>
          <p:cNvPicPr>
            <a:picLocks noChangeAspect="1"/>
          </p:cNvPicPr>
          <p:nvPr/>
        </p:nvPicPr>
        <p:blipFill rotWithShape="1">
          <a:blip r:embed="rId3"/>
          <a:srcRect l="20412" t="40404" r="32527" b="36810"/>
          <a:stretch/>
        </p:blipFill>
        <p:spPr>
          <a:xfrm>
            <a:off x="1384250" y="2659118"/>
            <a:ext cx="8104886" cy="2117503"/>
          </a:xfrm>
          <a:prstGeom prst="rect">
            <a:avLst/>
          </a:prstGeom>
        </p:spPr>
      </p:pic>
      <p:sp>
        <p:nvSpPr>
          <p:cNvPr id="7" name="Oval 6"/>
          <p:cNvSpPr/>
          <p:nvPr/>
        </p:nvSpPr>
        <p:spPr>
          <a:xfrm>
            <a:off x="8867970" y="2728406"/>
            <a:ext cx="327546" cy="1978925"/>
          </a:xfrm>
          <a:prstGeom prst="ellipse">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2"/>
          <p:cNvSpPr txBox="1">
            <a:spLocks/>
          </p:cNvSpPr>
          <p:nvPr/>
        </p:nvSpPr>
        <p:spPr>
          <a:xfrm>
            <a:off x="1214692" y="4940571"/>
            <a:ext cx="8534400" cy="1270860"/>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r>
              <a:rPr lang="en-US" dirty="0"/>
              <a:t>Holidays list includes dates through 2022 for movable holidays, </a:t>
            </a:r>
            <a:r>
              <a:rPr lang="en-US" dirty="0"/>
              <a:t>2031</a:t>
            </a:r>
            <a:r>
              <a:rPr lang="en-US" dirty="0"/>
              <a:t> for some with fixed dates</a:t>
            </a:r>
            <a:r>
              <a:rPr lang="en-US" dirty="0" smtClean="0"/>
              <a:t>. </a:t>
            </a:r>
          </a:p>
          <a:p>
            <a:pPr marL="0" indent="0">
              <a:buFont typeface="Wingdings 3" panose="05040102010807070707" pitchFamily="18" charset="2"/>
              <a:buNone/>
            </a:pPr>
            <a:endParaRPr lang="en-US" dirty="0"/>
          </a:p>
        </p:txBody>
      </p:sp>
    </p:spTree>
    <p:extLst>
      <p:ext uri="{BB962C8B-B14F-4D97-AF65-F5344CB8AC3E}">
        <p14:creationId xmlns:p14="http://schemas.microsoft.com/office/powerpoint/2010/main" val="37667071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Improvements to Sending Email</a:t>
            </a:r>
            <a:endParaRPr lang="en-US" dirty="0">
              <a:solidFill>
                <a:srgbClr val="C00000"/>
              </a:solidFill>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18183" y="5416985"/>
            <a:ext cx="1545971" cy="96623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5804229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4766" y="247841"/>
            <a:ext cx="8534400" cy="1507067"/>
          </a:xfrm>
        </p:spPr>
        <p:txBody>
          <a:bodyPr>
            <a:normAutofit/>
          </a:bodyPr>
          <a:lstStyle/>
          <a:p>
            <a:r>
              <a:rPr lang="en-US" dirty="0" smtClean="0">
                <a:solidFill>
                  <a:srgbClr val="C00000"/>
                </a:solidFill>
              </a:rPr>
              <a:t>Spellcheck Subject Line</a:t>
            </a:r>
            <a:endParaRPr lang="en-US" dirty="0">
              <a:solidFill>
                <a:srgbClr val="C00000"/>
              </a:solidFill>
            </a:endParaRPr>
          </a:p>
        </p:txBody>
      </p:sp>
      <p:sp>
        <p:nvSpPr>
          <p:cNvPr id="3" name="Content Placeholder 2"/>
          <p:cNvSpPr>
            <a:spLocks noGrp="1"/>
          </p:cNvSpPr>
          <p:nvPr>
            <p:ph idx="1"/>
          </p:nvPr>
        </p:nvSpPr>
        <p:spPr>
          <a:xfrm>
            <a:off x="964766" y="1754908"/>
            <a:ext cx="8534400" cy="2455362"/>
          </a:xfrm>
        </p:spPr>
        <p:txBody>
          <a:bodyPr/>
          <a:lstStyle/>
          <a:p>
            <a:r>
              <a:rPr lang="en-US" dirty="0" smtClean="0"/>
              <a:t>Outlook 2013 </a:t>
            </a:r>
            <a:r>
              <a:rPr lang="en-US" dirty="0" smtClean="0"/>
              <a:t>will automatically spell check your Subject line</a:t>
            </a:r>
            <a:endParaRPr lang="en-US" dirty="0"/>
          </a:p>
        </p:txBody>
      </p:sp>
      <p:pic>
        <p:nvPicPr>
          <p:cNvPr id="4" name="Picture 3"/>
          <p:cNvPicPr>
            <a:picLocks noChangeAspect="1"/>
          </p:cNvPicPr>
          <p:nvPr/>
        </p:nvPicPr>
        <p:blipFill>
          <a:blip r:embed="rId3"/>
          <a:stretch>
            <a:fillRect/>
          </a:stretch>
        </p:blipFill>
        <p:spPr>
          <a:xfrm>
            <a:off x="2209434" y="3451093"/>
            <a:ext cx="6802682" cy="2879370"/>
          </a:xfrm>
          <a:prstGeom prst="rect">
            <a:avLst/>
          </a:prstGeom>
        </p:spPr>
      </p:pic>
    </p:spTree>
    <p:extLst>
      <p:ext uri="{BB962C8B-B14F-4D97-AF65-F5344CB8AC3E}">
        <p14:creationId xmlns:p14="http://schemas.microsoft.com/office/powerpoint/2010/main" val="26817111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685" y="82742"/>
            <a:ext cx="8534400" cy="1507067"/>
          </a:xfrm>
        </p:spPr>
        <p:txBody>
          <a:bodyPr>
            <a:normAutofit/>
          </a:bodyPr>
          <a:lstStyle/>
          <a:p>
            <a:r>
              <a:rPr lang="en-US" dirty="0">
                <a:solidFill>
                  <a:srgbClr val="C00000"/>
                </a:solidFill>
              </a:rPr>
              <a:t>Forget the Attachment?</a:t>
            </a:r>
          </a:p>
        </p:txBody>
      </p:sp>
      <p:sp>
        <p:nvSpPr>
          <p:cNvPr id="3" name="Content Placeholder 2"/>
          <p:cNvSpPr>
            <a:spLocks noGrp="1"/>
          </p:cNvSpPr>
          <p:nvPr>
            <p:ph idx="1"/>
          </p:nvPr>
        </p:nvSpPr>
        <p:spPr>
          <a:xfrm>
            <a:off x="684212" y="1446326"/>
            <a:ext cx="8534400" cy="2711258"/>
          </a:xfrm>
        </p:spPr>
        <p:txBody>
          <a:bodyPr/>
          <a:lstStyle/>
          <a:p>
            <a:r>
              <a:rPr lang="en-US" sz="1800" dirty="0"/>
              <a:t>Outlook will prompt you when the word attachment is used in body of message and no attachment exists.</a:t>
            </a:r>
          </a:p>
          <a:p>
            <a:pPr lvl="1"/>
            <a:r>
              <a:rPr lang="en-US" sz="1600" dirty="0"/>
              <a:t>Breaks down sentence most of the time so it’s in context and doesn’t prompt for, “the plaintiff has an unhealthy attachment”</a:t>
            </a:r>
          </a:p>
          <a:p>
            <a:pPr lvl="1"/>
            <a:r>
              <a:rPr lang="en-US" sz="1600" dirty="0"/>
              <a:t>To enable or disable, go into Options and select the Mail tab. The option is in the Send Messages section</a:t>
            </a:r>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51412" y="4243020"/>
            <a:ext cx="4648636" cy="2175505"/>
          </a:xfrm>
          <a:prstGeom prst="rect">
            <a:avLst/>
          </a:prstGeom>
        </p:spPr>
      </p:pic>
      <p:pic>
        <p:nvPicPr>
          <p:cNvPr id="4" name="Picture 3"/>
          <p:cNvPicPr>
            <a:picLocks noChangeAspect="1"/>
          </p:cNvPicPr>
          <p:nvPr/>
        </p:nvPicPr>
        <p:blipFill>
          <a:blip r:embed="rId3"/>
          <a:stretch>
            <a:fillRect/>
          </a:stretch>
        </p:blipFill>
        <p:spPr>
          <a:xfrm>
            <a:off x="684212" y="4005628"/>
            <a:ext cx="4580662" cy="1432780"/>
          </a:xfrm>
          <a:prstGeom prst="rect">
            <a:avLst/>
          </a:prstGeom>
          <a:ln>
            <a:noFill/>
          </a:ln>
          <a:effectLst>
            <a:outerShdw blurRad="190500" algn="tl" rotWithShape="0">
              <a:srgbClr val="000000">
                <a:alpha val="70000"/>
              </a:srgbClr>
            </a:outerShdw>
          </a:effectLst>
        </p:spPr>
      </p:pic>
      <p:sp>
        <p:nvSpPr>
          <p:cNvPr id="6" name="Oval 5"/>
          <p:cNvSpPr/>
          <p:nvPr/>
        </p:nvSpPr>
        <p:spPr>
          <a:xfrm>
            <a:off x="5096885" y="6031524"/>
            <a:ext cx="3308561" cy="23739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13027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85800"/>
            <a:ext cx="8534400" cy="1507067"/>
          </a:xfrm>
        </p:spPr>
        <p:txBody>
          <a:bodyPr/>
          <a:lstStyle/>
          <a:p>
            <a:r>
              <a:rPr lang="en-US" dirty="0" smtClean="0"/>
              <a:t>People HUB</a:t>
            </a:r>
            <a:endParaRPr lang="en-US" dirty="0"/>
          </a:p>
        </p:txBody>
      </p:sp>
      <p:sp>
        <p:nvSpPr>
          <p:cNvPr id="3" name="Content Placeholder 2"/>
          <p:cNvSpPr>
            <a:spLocks noGrp="1"/>
          </p:cNvSpPr>
          <p:nvPr>
            <p:ph idx="1"/>
          </p:nvPr>
        </p:nvSpPr>
        <p:spPr>
          <a:xfrm>
            <a:off x="779746" y="1845860"/>
            <a:ext cx="8534400" cy="3615267"/>
          </a:xfrm>
        </p:spPr>
        <p:txBody>
          <a:bodyPr>
            <a:normAutofit/>
          </a:bodyPr>
          <a:lstStyle/>
          <a:p>
            <a:r>
              <a:rPr lang="en-US" dirty="0"/>
              <a:t>New People card </a:t>
            </a:r>
            <a:r>
              <a:rPr lang="en-US" dirty="0"/>
              <a:t>offers a one-stop shop for all communication with your contact</a:t>
            </a:r>
          </a:p>
          <a:p>
            <a:r>
              <a:rPr lang="en-US" dirty="0"/>
              <a:t>It stores regular contact info as well as social media updates and whether they are available</a:t>
            </a:r>
          </a:p>
          <a:p>
            <a:r>
              <a:rPr lang="en-US" dirty="0"/>
              <a:t>Call the contact, schedule a meeting, or send an instant message right from the card</a:t>
            </a:r>
            <a:endParaRPr lang="en-US" dirty="0"/>
          </a:p>
        </p:txBody>
      </p:sp>
      <p:pic>
        <p:nvPicPr>
          <p:cNvPr id="4" name="Picture 3"/>
          <p:cNvPicPr>
            <a:picLocks noChangeAspect="1"/>
          </p:cNvPicPr>
          <p:nvPr/>
        </p:nvPicPr>
        <p:blipFill rotWithShape="1">
          <a:blip r:embed="rId2"/>
          <a:srcRect l="36589" t="22307" r="37254" b="61729"/>
          <a:stretch/>
        </p:blipFill>
        <p:spPr>
          <a:xfrm>
            <a:off x="6905767" y="4640239"/>
            <a:ext cx="3398292" cy="1119116"/>
          </a:xfrm>
          <a:prstGeom prst="rect">
            <a:avLst/>
          </a:prstGeom>
        </p:spPr>
      </p:pic>
      <p:sp>
        <p:nvSpPr>
          <p:cNvPr id="5" name="Rounded Rectangle 4"/>
          <p:cNvSpPr/>
          <p:nvPr/>
        </p:nvSpPr>
        <p:spPr>
          <a:xfrm>
            <a:off x="8052179" y="5349922"/>
            <a:ext cx="1801505" cy="286603"/>
          </a:xfrm>
          <a:prstGeom prst="round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cxnSp>
        <p:nvCxnSpPr>
          <p:cNvPr id="10" name="Elbow Connector 9"/>
          <p:cNvCxnSpPr/>
          <p:nvPr/>
        </p:nvCxnSpPr>
        <p:spPr>
          <a:xfrm>
            <a:off x="4667535" y="4554940"/>
            <a:ext cx="3384644" cy="938283"/>
          </a:xfrm>
          <a:prstGeom prst="bentConnector3">
            <a:avLst/>
          </a:prstGeom>
          <a:ln w="28575">
            <a:solidFill>
              <a:srgbClr val="FF0000">
                <a:alpha val="60000"/>
              </a:srgb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85504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730" y="652311"/>
            <a:ext cx="8534400" cy="1507067"/>
          </a:xfrm>
        </p:spPr>
        <p:txBody>
          <a:bodyPr>
            <a:normAutofit/>
          </a:bodyPr>
          <a:lstStyle/>
          <a:p>
            <a:r>
              <a:rPr lang="en-US" b="1" dirty="0">
                <a:solidFill>
                  <a:schemeClr val="accent6">
                    <a:lumMod val="75000"/>
                  </a:schemeClr>
                </a:solidFill>
              </a:rPr>
              <a:t>Linked Contacts</a:t>
            </a:r>
          </a:p>
        </p:txBody>
      </p:sp>
      <p:pic>
        <p:nvPicPr>
          <p:cNvPr id="4" name="Content Placeholder 3"/>
          <p:cNvPicPr>
            <a:picLocks noGrp="1" noChangeAspect="1"/>
          </p:cNvPicPr>
          <p:nvPr>
            <p:ph idx="1"/>
          </p:nvPr>
        </p:nvPicPr>
        <p:blipFill>
          <a:blip r:embed="rId3"/>
          <a:stretch>
            <a:fillRect/>
          </a:stretch>
        </p:blipFill>
        <p:spPr>
          <a:xfrm>
            <a:off x="823303" y="2159378"/>
            <a:ext cx="5191125" cy="2695575"/>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5" name="Picture 4"/>
          <p:cNvPicPr>
            <a:picLocks noChangeAspect="1"/>
          </p:cNvPicPr>
          <p:nvPr/>
        </p:nvPicPr>
        <p:blipFill>
          <a:blip r:embed="rId4"/>
          <a:stretch>
            <a:fillRect/>
          </a:stretch>
        </p:blipFill>
        <p:spPr>
          <a:xfrm>
            <a:off x="6267541" y="1820174"/>
            <a:ext cx="3104702" cy="451466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3319268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4212" y="5091545"/>
            <a:ext cx="8534400" cy="902854"/>
          </a:xfrm>
        </p:spPr>
        <p:txBody>
          <a:bodyPr>
            <a:normAutofit/>
          </a:bodyPr>
          <a:lstStyle/>
          <a:p>
            <a:r>
              <a:rPr lang="en-US" cap="none" dirty="0" smtClean="0">
                <a:solidFill>
                  <a:srgbClr val="C00000"/>
                </a:solidFill>
              </a:rPr>
              <a:t>www.thepaynegroup.com </a:t>
            </a:r>
            <a:endParaRPr lang="en-US" cap="none" dirty="0">
              <a:solidFill>
                <a:srgbClr val="C00000"/>
              </a:solidFill>
            </a:endParaRPr>
          </a:p>
        </p:txBody>
      </p:sp>
      <p:sp>
        <p:nvSpPr>
          <p:cNvPr id="8" name="Text Placeholder 7"/>
          <p:cNvSpPr>
            <a:spLocks noGrp="1"/>
          </p:cNvSpPr>
          <p:nvPr>
            <p:ph type="body" idx="1"/>
          </p:nvPr>
        </p:nvSpPr>
        <p:spPr>
          <a:solidFill>
            <a:srgbClr val="C00000"/>
          </a:solidFill>
          <a:ln>
            <a:noFill/>
          </a:ln>
        </p:spPr>
        <p:txBody>
          <a:bodyPr/>
          <a:lstStyle/>
          <a:p>
            <a:r>
              <a:rPr lang="en-US" b="1" dirty="0" smtClean="0">
                <a:solidFill>
                  <a:schemeClr val="bg1"/>
                </a:solidFill>
              </a:rPr>
              <a:t>TARA BYERS</a:t>
            </a:r>
            <a:endParaRPr lang="en-US" b="1" dirty="0">
              <a:solidFill>
                <a:schemeClr val="bg1"/>
              </a:solidFill>
            </a:endParaRPr>
          </a:p>
        </p:txBody>
      </p:sp>
      <p:sp>
        <p:nvSpPr>
          <p:cNvPr id="9" name="Content Placeholder 8"/>
          <p:cNvSpPr>
            <a:spLocks noGrp="1"/>
          </p:cNvSpPr>
          <p:nvPr>
            <p:ph sz="half" idx="2"/>
          </p:nvPr>
        </p:nvSpPr>
        <p:spPr>
          <a:ln>
            <a:solidFill>
              <a:srgbClr val="C00000"/>
            </a:solidFill>
          </a:ln>
        </p:spPr>
        <p:txBody>
          <a:bodyPr/>
          <a:lstStyle/>
          <a:p>
            <a:r>
              <a:rPr lang="en-US" dirty="0" smtClean="0"/>
              <a:t>Vice President Development</a:t>
            </a:r>
          </a:p>
          <a:p>
            <a:pPr lvl="1"/>
            <a:r>
              <a:rPr lang="en-US" dirty="0" smtClean="0"/>
              <a:t>Leads team for </a:t>
            </a:r>
            <a:r>
              <a:rPr lang="en-US" dirty="0" smtClean="0"/>
              <a:t>Workflow and Productivity products (Forms </a:t>
            </a:r>
            <a:r>
              <a:rPr lang="en-US" dirty="0" smtClean="0"/>
              <a:t>and Numbering </a:t>
            </a:r>
            <a:r>
              <a:rPr lang="en-US" dirty="0" smtClean="0"/>
              <a:t>Assistants)</a:t>
            </a:r>
            <a:endParaRPr lang="en-US" dirty="0" smtClean="0"/>
          </a:p>
          <a:p>
            <a:r>
              <a:rPr lang="en-US" dirty="0" smtClean="0"/>
              <a:t>With PayneGroup &gt;16 years!</a:t>
            </a:r>
          </a:p>
          <a:p>
            <a:r>
              <a:rPr lang="en-US" dirty="0" smtClean="0"/>
              <a:t>Started in Training Department</a:t>
            </a:r>
          </a:p>
          <a:p>
            <a:r>
              <a:rPr lang="en-US" dirty="0" smtClean="0"/>
              <a:t>Co-author of many books and articles on Microsoft Office</a:t>
            </a:r>
          </a:p>
        </p:txBody>
      </p:sp>
      <p:sp>
        <p:nvSpPr>
          <p:cNvPr id="10" name="Text Placeholder 9"/>
          <p:cNvSpPr>
            <a:spLocks noGrp="1"/>
          </p:cNvSpPr>
          <p:nvPr>
            <p:ph type="body" sz="quarter" idx="3"/>
          </p:nvPr>
        </p:nvSpPr>
        <p:spPr>
          <a:solidFill>
            <a:srgbClr val="C00000"/>
          </a:solidFill>
          <a:ln>
            <a:noFill/>
          </a:ln>
        </p:spPr>
        <p:txBody>
          <a:bodyPr/>
          <a:lstStyle/>
          <a:p>
            <a:r>
              <a:rPr lang="en-US" b="1" dirty="0" smtClean="0">
                <a:solidFill>
                  <a:schemeClr val="bg1"/>
                </a:solidFill>
              </a:rPr>
              <a:t>PAYNEGROUP</a:t>
            </a:r>
            <a:endParaRPr lang="en-US" b="1" dirty="0">
              <a:solidFill>
                <a:schemeClr val="bg1"/>
              </a:solidFill>
            </a:endParaRPr>
          </a:p>
        </p:txBody>
      </p:sp>
      <p:sp>
        <p:nvSpPr>
          <p:cNvPr id="11" name="Content Placeholder 10"/>
          <p:cNvSpPr>
            <a:spLocks noGrp="1"/>
          </p:cNvSpPr>
          <p:nvPr>
            <p:ph sz="quarter" idx="4"/>
          </p:nvPr>
        </p:nvSpPr>
        <p:spPr>
          <a:ln>
            <a:solidFill>
              <a:srgbClr val="C00000"/>
            </a:solidFill>
          </a:ln>
        </p:spPr>
        <p:txBody>
          <a:bodyPr/>
          <a:lstStyle/>
          <a:p>
            <a:r>
              <a:rPr lang="en-US" dirty="0" smtClean="0"/>
              <a:t>Software – Forms, Numbering, Metadata, Outlook Send, Redact Assistants</a:t>
            </a:r>
          </a:p>
          <a:p>
            <a:r>
              <a:rPr lang="en-US" dirty="0" smtClean="0"/>
              <a:t>Professional Services – Provide training, consulting, project management, courseware and more. </a:t>
            </a:r>
          </a:p>
          <a:p>
            <a:r>
              <a:rPr lang="en-US" dirty="0" smtClean="0"/>
              <a:t>International presence.</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18183" y="5416985"/>
            <a:ext cx="1545971" cy="96623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1420015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85800"/>
            <a:ext cx="8534400" cy="1507067"/>
          </a:xfrm>
        </p:spPr>
        <p:txBody>
          <a:bodyPr/>
          <a:lstStyle/>
          <a:p>
            <a:r>
              <a:rPr lang="en-US" dirty="0" smtClean="0"/>
              <a:t>No More Suggested Contacts</a:t>
            </a:r>
            <a:endParaRPr lang="en-US" dirty="0"/>
          </a:p>
        </p:txBody>
      </p:sp>
      <p:sp>
        <p:nvSpPr>
          <p:cNvPr id="3" name="Content Placeholder 2"/>
          <p:cNvSpPr>
            <a:spLocks noGrp="1"/>
          </p:cNvSpPr>
          <p:nvPr>
            <p:ph idx="1"/>
          </p:nvPr>
        </p:nvSpPr>
        <p:spPr>
          <a:xfrm>
            <a:off x="684212" y="1804917"/>
            <a:ext cx="8534400" cy="3615267"/>
          </a:xfrm>
        </p:spPr>
        <p:txBody>
          <a:bodyPr/>
          <a:lstStyle/>
          <a:p>
            <a:r>
              <a:rPr lang="en-US" dirty="0" smtClean="0"/>
              <a:t>Suggested Contacts are no longer </a:t>
            </a:r>
          </a:p>
          <a:p>
            <a:r>
              <a:rPr lang="en-US" dirty="0" smtClean="0"/>
              <a:t>If you upgrade, any existing ones will be retained but read only</a:t>
            </a:r>
          </a:p>
          <a:p>
            <a:r>
              <a:rPr lang="en-US" dirty="0" smtClean="0"/>
              <a:t>If you install new, they will not exist</a:t>
            </a:r>
            <a:endParaRPr lang="en-US" dirty="0"/>
          </a:p>
        </p:txBody>
      </p:sp>
    </p:spTree>
    <p:extLst>
      <p:ext uri="{BB962C8B-B14F-4D97-AF65-F5344CB8AC3E}">
        <p14:creationId xmlns:p14="http://schemas.microsoft.com/office/powerpoint/2010/main" val="19127761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684" y="440279"/>
            <a:ext cx="8534400" cy="1507067"/>
          </a:xfrm>
        </p:spPr>
        <p:txBody>
          <a:bodyPr>
            <a:normAutofit/>
          </a:bodyPr>
          <a:lstStyle/>
          <a:p>
            <a:r>
              <a:rPr lang="en-US" b="1" dirty="0">
                <a:solidFill>
                  <a:srgbClr val="C00000"/>
                </a:solidFill>
              </a:rPr>
              <a:t>Improved Search</a:t>
            </a:r>
          </a:p>
        </p:txBody>
      </p:sp>
      <p:sp>
        <p:nvSpPr>
          <p:cNvPr id="3" name="Content Placeholder 2"/>
          <p:cNvSpPr>
            <a:spLocks noGrp="1"/>
          </p:cNvSpPr>
          <p:nvPr>
            <p:ph idx="1"/>
          </p:nvPr>
        </p:nvSpPr>
        <p:spPr/>
        <p:txBody>
          <a:bodyPr/>
          <a:lstStyle/>
          <a:p>
            <a:r>
              <a:rPr lang="en-US" dirty="0"/>
              <a:t>O</a:t>
            </a:r>
            <a:r>
              <a:rPr lang="en-US" dirty="0" smtClean="0"/>
              <a:t>utlook </a:t>
            </a:r>
            <a:r>
              <a:rPr lang="en-US" dirty="0"/>
              <a:t>2013 features improved search across all Outlook </a:t>
            </a:r>
            <a:r>
              <a:rPr lang="en-US" dirty="0" smtClean="0"/>
              <a:t>items</a:t>
            </a:r>
            <a:r>
              <a:rPr lang="en-US" dirty="0" smtClean="0"/>
              <a:t>.</a:t>
            </a:r>
            <a:endParaRPr lang="en-US" dirty="0" smtClean="0"/>
          </a:p>
        </p:txBody>
      </p:sp>
      <p:pic>
        <p:nvPicPr>
          <p:cNvPr id="4" name="Picture 3"/>
          <p:cNvPicPr>
            <a:picLocks noChangeAspect="1"/>
          </p:cNvPicPr>
          <p:nvPr/>
        </p:nvPicPr>
        <p:blipFill>
          <a:blip r:embed="rId2"/>
          <a:stretch>
            <a:fillRect/>
          </a:stretch>
        </p:blipFill>
        <p:spPr>
          <a:xfrm>
            <a:off x="1152525" y="3208892"/>
            <a:ext cx="9886950" cy="1409700"/>
          </a:xfrm>
          <a:prstGeom prst="rect">
            <a:avLst/>
          </a:prstGeom>
        </p:spPr>
      </p:pic>
    </p:spTree>
    <p:extLst>
      <p:ext uri="{BB962C8B-B14F-4D97-AF65-F5344CB8AC3E}">
        <p14:creationId xmlns:p14="http://schemas.microsoft.com/office/powerpoint/2010/main" val="40772616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6948" y="0"/>
            <a:ext cx="8534400" cy="1507067"/>
          </a:xfrm>
        </p:spPr>
        <p:txBody>
          <a:bodyPr>
            <a:normAutofit/>
          </a:bodyPr>
          <a:lstStyle/>
          <a:p>
            <a:r>
              <a:rPr lang="en-US" b="1" dirty="0">
                <a:solidFill>
                  <a:srgbClr val="C00000"/>
                </a:solidFill>
              </a:rPr>
              <a:t>Site Mailboxes</a:t>
            </a:r>
          </a:p>
        </p:txBody>
      </p:sp>
      <p:sp>
        <p:nvSpPr>
          <p:cNvPr id="3" name="Content Placeholder 2"/>
          <p:cNvSpPr>
            <a:spLocks noGrp="1"/>
          </p:cNvSpPr>
          <p:nvPr>
            <p:ph idx="1"/>
          </p:nvPr>
        </p:nvSpPr>
        <p:spPr>
          <a:xfrm>
            <a:off x="684212" y="1683327"/>
            <a:ext cx="8534400" cy="3158067"/>
          </a:xfrm>
        </p:spPr>
        <p:txBody>
          <a:bodyPr>
            <a:normAutofit/>
          </a:bodyPr>
          <a:lstStyle/>
          <a:p>
            <a:r>
              <a:rPr lang="en-US" dirty="0"/>
              <a:t>Leverage your use of </a:t>
            </a:r>
            <a:r>
              <a:rPr lang="en-US" dirty="0" err="1"/>
              <a:t>Sharepoint</a:t>
            </a:r>
            <a:r>
              <a:rPr lang="en-US" dirty="0"/>
              <a:t> and Exchange by creating a Site Mailbox to give everyone in your department or on your team access to a group/team folder, calendar and task </a:t>
            </a:r>
            <a:r>
              <a:rPr lang="en-US" dirty="0" smtClean="0"/>
              <a:t>list </a:t>
            </a:r>
            <a:endParaRPr lang="en-US" dirty="0"/>
          </a:p>
          <a:p>
            <a:r>
              <a:rPr lang="en-US" dirty="0" smtClean="0"/>
              <a:t>Improves collaboration and productivity because you will be using one interface to access both </a:t>
            </a:r>
            <a:r>
              <a:rPr lang="en-US" dirty="0" err="1" smtClean="0"/>
              <a:t>Sharepoint</a:t>
            </a:r>
            <a:r>
              <a:rPr lang="en-US" dirty="0" smtClean="0"/>
              <a:t> 2013 documents and email</a:t>
            </a:r>
          </a:p>
          <a:p>
            <a:r>
              <a:rPr lang="en-US" dirty="0" smtClean="0"/>
              <a:t>Site </a:t>
            </a:r>
            <a:r>
              <a:rPr lang="en-US" dirty="0"/>
              <a:t>mailboxes require Exchange Server 2013 and SharePoint Server 2013 integration and </a:t>
            </a:r>
            <a:r>
              <a:rPr lang="en-US" dirty="0" smtClean="0"/>
              <a:t>configuration</a:t>
            </a:r>
          </a:p>
          <a:p>
            <a:endParaRPr lang="en-US" dirty="0" smtClean="0">
              <a:effectLst/>
            </a:endParaRPr>
          </a:p>
        </p:txBody>
      </p:sp>
    </p:spTree>
    <p:extLst>
      <p:ext uri="{BB962C8B-B14F-4D97-AF65-F5344CB8AC3E}">
        <p14:creationId xmlns:p14="http://schemas.microsoft.com/office/powerpoint/2010/main" val="11435418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Behind the Scenes Improvements</a:t>
            </a:r>
            <a:endParaRPr lang="en-US" dirty="0">
              <a:solidFill>
                <a:srgbClr val="C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18183" y="5416985"/>
            <a:ext cx="1545971" cy="96623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3715622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6785" y="258232"/>
            <a:ext cx="8534400" cy="1507067"/>
          </a:xfrm>
        </p:spPr>
        <p:txBody>
          <a:bodyPr>
            <a:normAutofit/>
          </a:bodyPr>
          <a:lstStyle/>
          <a:p>
            <a:r>
              <a:rPr lang="en-US" b="1" dirty="0">
                <a:solidFill>
                  <a:srgbClr val="C00000"/>
                </a:solidFill>
              </a:rPr>
              <a:t>Cached Exchange </a:t>
            </a:r>
            <a:r>
              <a:rPr lang="en-US" b="1" dirty="0" smtClean="0">
                <a:solidFill>
                  <a:srgbClr val="C00000"/>
                </a:solidFill>
              </a:rPr>
              <a:t>Mode</a:t>
            </a:r>
            <a:endParaRPr lang="en-US" b="1" dirty="0">
              <a:solidFill>
                <a:srgbClr val="C00000"/>
              </a:solidFill>
            </a:endParaRPr>
          </a:p>
        </p:txBody>
      </p:sp>
      <p:sp>
        <p:nvSpPr>
          <p:cNvPr id="3" name="Content Placeholder 2"/>
          <p:cNvSpPr>
            <a:spLocks noGrp="1"/>
          </p:cNvSpPr>
          <p:nvPr>
            <p:ph idx="1"/>
          </p:nvPr>
        </p:nvSpPr>
        <p:spPr>
          <a:xfrm>
            <a:off x="684212" y="1512277"/>
            <a:ext cx="8534400" cy="4941277"/>
          </a:xfrm>
        </p:spPr>
        <p:txBody>
          <a:bodyPr>
            <a:normAutofit fontScale="92500" lnSpcReduction="20000"/>
          </a:bodyPr>
          <a:lstStyle/>
          <a:p>
            <a:r>
              <a:rPr lang="en-US" dirty="0" smtClean="0">
                <a:effectLst/>
              </a:rPr>
              <a:t>Two new features are available when you use Cached Exchange mode:</a:t>
            </a:r>
            <a:endParaRPr lang="en-US" dirty="0" smtClean="0">
              <a:effectLst/>
            </a:endParaRPr>
          </a:p>
          <a:p>
            <a:r>
              <a:rPr lang="en-US" dirty="0" smtClean="0">
                <a:effectLst/>
              </a:rPr>
              <a:t>Sync </a:t>
            </a:r>
            <a:r>
              <a:rPr lang="en-US" dirty="0" smtClean="0">
                <a:effectLst/>
              </a:rPr>
              <a:t>Slider allows the user to: </a:t>
            </a:r>
          </a:p>
          <a:p>
            <a:pPr lvl="1"/>
            <a:r>
              <a:rPr lang="en-US" dirty="0" smtClean="0"/>
              <a:t>Limit the number of email messages that are synchronized locally in an .OST file</a:t>
            </a:r>
          </a:p>
          <a:p>
            <a:pPr lvl="2"/>
            <a:r>
              <a:rPr lang="en-US" dirty="0" smtClean="0">
                <a:effectLst/>
              </a:rPr>
              <a:t>The default is to remove anything older than 12 months</a:t>
            </a:r>
          </a:p>
          <a:p>
            <a:pPr lvl="2"/>
            <a:r>
              <a:rPr lang="en-US" dirty="0" smtClean="0"/>
              <a:t>If this is turned on the, user can view </a:t>
            </a:r>
            <a:endParaRPr lang="en-US" dirty="0" smtClean="0">
              <a:effectLst/>
            </a:endParaRPr>
          </a:p>
          <a:p>
            <a:pPr lvl="1"/>
            <a:r>
              <a:rPr lang="en-US" dirty="0" smtClean="0">
                <a:effectLst/>
              </a:rPr>
              <a:t>Users </a:t>
            </a:r>
            <a:r>
              <a:rPr lang="en-US" dirty="0" smtClean="0">
                <a:effectLst/>
              </a:rPr>
              <a:t>can also </a:t>
            </a:r>
            <a:r>
              <a:rPr lang="en-US" dirty="0" smtClean="0">
                <a:effectLst/>
                <a:hlinkClick r:id="rId3"/>
              </a:rPr>
              <a:t>change how much email to keep offline</a:t>
            </a:r>
            <a:r>
              <a:rPr lang="en-US" dirty="0" smtClean="0">
                <a:effectLst/>
              </a:rPr>
              <a:t>. </a:t>
            </a:r>
            <a:endParaRPr lang="en-US" dirty="0" smtClean="0">
              <a:effectLst/>
            </a:endParaRPr>
          </a:p>
          <a:p>
            <a:pPr lvl="1"/>
            <a:r>
              <a:rPr lang="en-US" dirty="0" smtClean="0"/>
              <a:t>From an administration standpoint, you can use </a:t>
            </a:r>
            <a:r>
              <a:rPr lang="en-US" dirty="0"/>
              <a:t>Group Policy or the Office Customization </a:t>
            </a:r>
            <a:r>
              <a:rPr lang="en-US" dirty="0" smtClean="0"/>
              <a:t>Tool to change these defaults. </a:t>
            </a:r>
          </a:p>
          <a:p>
            <a:r>
              <a:rPr lang="en-US" dirty="0" smtClean="0">
                <a:effectLst/>
              </a:rPr>
              <a:t>Exchange </a:t>
            </a:r>
            <a:r>
              <a:rPr lang="en-US" dirty="0" smtClean="0">
                <a:effectLst/>
              </a:rPr>
              <a:t>Fast </a:t>
            </a:r>
            <a:r>
              <a:rPr lang="en-US" dirty="0" smtClean="0">
                <a:effectLst/>
              </a:rPr>
              <a:t>Access provides a better experience for the user by:</a:t>
            </a:r>
          </a:p>
          <a:p>
            <a:pPr lvl="1"/>
            <a:r>
              <a:rPr lang="en-US" dirty="0" smtClean="0">
                <a:effectLst/>
              </a:rPr>
              <a:t>Displaying items such as most recent email and up to date calendar items while  it continues to cache items in the background</a:t>
            </a:r>
          </a:p>
          <a:p>
            <a:pPr lvl="1"/>
            <a:r>
              <a:rPr lang="en-US" dirty="0" smtClean="0"/>
              <a:t>This is most noticeable during an initial synch, returning from vacation, etc. where there would previously be a delay before seeing anything while Outlook prepares the cached items</a:t>
            </a:r>
            <a:endParaRPr lang="en-US" dirty="0"/>
          </a:p>
        </p:txBody>
      </p:sp>
    </p:spTree>
    <p:extLst>
      <p:ext uri="{BB962C8B-B14F-4D97-AF65-F5344CB8AC3E}">
        <p14:creationId xmlns:p14="http://schemas.microsoft.com/office/powerpoint/2010/main" val="24992498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3985" y="197042"/>
            <a:ext cx="8534400" cy="1507067"/>
          </a:xfrm>
        </p:spPr>
        <p:txBody>
          <a:bodyPr>
            <a:normAutofit/>
          </a:bodyPr>
          <a:lstStyle/>
          <a:p>
            <a:r>
              <a:rPr lang="en-US" b="1" dirty="0" smtClean="0">
                <a:solidFill>
                  <a:srgbClr val="C00000"/>
                </a:solidFill>
              </a:rPr>
              <a:t>Slow or Problem </a:t>
            </a:r>
            <a:r>
              <a:rPr lang="en-US" b="1" dirty="0">
                <a:solidFill>
                  <a:srgbClr val="C00000"/>
                </a:solidFill>
              </a:rPr>
              <a:t>Add-Ins?</a:t>
            </a:r>
          </a:p>
        </p:txBody>
      </p:sp>
      <p:sp>
        <p:nvSpPr>
          <p:cNvPr id="3" name="Content Placeholder 2"/>
          <p:cNvSpPr>
            <a:spLocks noGrp="1"/>
          </p:cNvSpPr>
          <p:nvPr>
            <p:ph idx="1"/>
          </p:nvPr>
        </p:nvSpPr>
        <p:spPr>
          <a:xfrm>
            <a:off x="684212" y="1704109"/>
            <a:ext cx="8534400" cy="3615267"/>
          </a:xfrm>
        </p:spPr>
        <p:txBody>
          <a:bodyPr>
            <a:normAutofit/>
          </a:bodyPr>
          <a:lstStyle/>
          <a:p>
            <a:r>
              <a:rPr lang="en-US" dirty="0" smtClean="0">
                <a:effectLst/>
              </a:rPr>
              <a:t>Outlook 2013 turns off any add-in that adversely affects performance, resiliency or reliability</a:t>
            </a:r>
          </a:p>
          <a:p>
            <a:r>
              <a:rPr lang="en-US" dirty="0" smtClean="0"/>
              <a:t>These can be viewed and re-enabled under File, View Disabled </a:t>
            </a:r>
            <a:r>
              <a:rPr lang="en-US" dirty="0" err="1" smtClean="0"/>
              <a:t>Addins</a:t>
            </a:r>
            <a:endParaRPr lang="en-US" dirty="0" smtClean="0">
              <a:effectLst/>
            </a:endParaRPr>
          </a:p>
          <a:p>
            <a:r>
              <a:rPr lang="en-US" dirty="0" smtClean="0">
                <a:effectLst/>
              </a:rPr>
              <a:t>From an administrative standpoint, you can use the Outlook Group Policy te</a:t>
            </a:r>
            <a:r>
              <a:rPr lang="en-US" dirty="0" smtClean="0"/>
              <a:t>mplate (Outlk15.admx) </a:t>
            </a:r>
            <a:r>
              <a:rPr lang="en-US" dirty="0" smtClean="0">
                <a:effectLst/>
              </a:rPr>
              <a:t>to prevent Outlook from automatically disabling an add-ins</a:t>
            </a:r>
          </a:p>
        </p:txBody>
      </p:sp>
    </p:spTree>
    <p:extLst>
      <p:ext uri="{BB962C8B-B14F-4D97-AF65-F5344CB8AC3E}">
        <p14:creationId xmlns:p14="http://schemas.microsoft.com/office/powerpoint/2010/main" val="41608586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3985" y="289404"/>
            <a:ext cx="8534400" cy="1507067"/>
          </a:xfrm>
        </p:spPr>
        <p:txBody>
          <a:bodyPr>
            <a:normAutofit/>
          </a:bodyPr>
          <a:lstStyle/>
          <a:p>
            <a:r>
              <a:rPr lang="en-US" b="1" dirty="0">
                <a:solidFill>
                  <a:srgbClr val="C00000"/>
                </a:solidFill>
              </a:rPr>
              <a:t>OST Compression</a:t>
            </a:r>
          </a:p>
        </p:txBody>
      </p:sp>
      <p:sp>
        <p:nvSpPr>
          <p:cNvPr id="3" name="Content Placeholder 2"/>
          <p:cNvSpPr>
            <a:spLocks noGrp="1"/>
          </p:cNvSpPr>
          <p:nvPr>
            <p:ph idx="1"/>
          </p:nvPr>
        </p:nvSpPr>
        <p:spPr>
          <a:xfrm>
            <a:off x="943985" y="1257300"/>
            <a:ext cx="8534400" cy="2653139"/>
          </a:xfrm>
        </p:spPr>
        <p:txBody>
          <a:bodyPr/>
          <a:lstStyle/>
          <a:p>
            <a:r>
              <a:rPr lang="en-US" dirty="0" smtClean="0">
                <a:effectLst/>
              </a:rPr>
              <a:t>Outlook </a:t>
            </a:r>
            <a:r>
              <a:rPr lang="en-US" dirty="0" smtClean="0">
                <a:effectLst/>
              </a:rPr>
              <a:t>2013 </a:t>
            </a:r>
            <a:r>
              <a:rPr lang="en-US" dirty="0" smtClean="0">
                <a:effectLst/>
              </a:rPr>
              <a:t>creates a new compressed </a:t>
            </a:r>
            <a:r>
              <a:rPr lang="en-US" dirty="0" smtClean="0">
                <a:effectLst/>
              </a:rPr>
              <a:t>version of the Outlook data file (.</a:t>
            </a:r>
            <a:r>
              <a:rPr lang="en-US" dirty="0" err="1" smtClean="0">
                <a:effectLst/>
              </a:rPr>
              <a:t>ost</a:t>
            </a:r>
            <a:r>
              <a:rPr lang="en-US" dirty="0" smtClean="0">
                <a:effectLst/>
              </a:rPr>
              <a:t>) </a:t>
            </a:r>
            <a:endParaRPr lang="en-US" dirty="0" smtClean="0">
              <a:effectLst/>
            </a:endParaRPr>
          </a:p>
          <a:p>
            <a:r>
              <a:rPr lang="en-US" dirty="0" smtClean="0">
                <a:effectLst/>
              </a:rPr>
              <a:t>This </a:t>
            </a:r>
            <a:r>
              <a:rPr lang="en-US" dirty="0" smtClean="0">
                <a:effectLst/>
              </a:rPr>
              <a:t>new compressed version of the .</a:t>
            </a:r>
            <a:r>
              <a:rPr lang="en-US" dirty="0" err="1" smtClean="0">
                <a:effectLst/>
              </a:rPr>
              <a:t>ost</a:t>
            </a:r>
            <a:r>
              <a:rPr lang="en-US" dirty="0" smtClean="0">
                <a:effectLst/>
              </a:rPr>
              <a:t> is up to 40% smaller than the .</a:t>
            </a:r>
            <a:r>
              <a:rPr lang="en-US" dirty="0" err="1" smtClean="0">
                <a:effectLst/>
              </a:rPr>
              <a:t>ost</a:t>
            </a:r>
            <a:r>
              <a:rPr lang="en-US" dirty="0" smtClean="0">
                <a:effectLst/>
              </a:rPr>
              <a:t> files that were created by earlier versions of Outlook. </a:t>
            </a:r>
            <a:endParaRPr lang="en-US" dirty="0"/>
          </a:p>
        </p:txBody>
      </p:sp>
    </p:spTree>
    <p:extLst>
      <p:ext uri="{BB962C8B-B14F-4D97-AF65-F5344CB8AC3E}">
        <p14:creationId xmlns:p14="http://schemas.microsoft.com/office/powerpoint/2010/main" val="11585906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Exchange ActiveSync</a:t>
            </a:r>
            <a:endParaRPr lang="en-US" dirty="0"/>
          </a:p>
        </p:txBody>
      </p:sp>
      <p:sp>
        <p:nvSpPr>
          <p:cNvPr id="3" name="Content Placeholder 2"/>
          <p:cNvSpPr>
            <a:spLocks noGrp="1"/>
          </p:cNvSpPr>
          <p:nvPr>
            <p:ph idx="1"/>
          </p:nvPr>
        </p:nvSpPr>
        <p:spPr>
          <a:xfrm>
            <a:off x="684212" y="1960685"/>
            <a:ext cx="8534400" cy="1826661"/>
          </a:xfrm>
        </p:spPr>
        <p:txBody>
          <a:bodyPr/>
          <a:lstStyle/>
          <a:p>
            <a:r>
              <a:rPr lang="en-US" dirty="0" smtClean="0"/>
              <a:t>No add-ins needed to connect to Outlook.com (Hotmail)</a:t>
            </a:r>
          </a:p>
          <a:p>
            <a:r>
              <a:rPr lang="en-US" dirty="0" smtClean="0"/>
              <a:t>Tasks now sync to Outlook.com as well</a:t>
            </a:r>
            <a:endParaRPr lang="en-US" dirty="0"/>
          </a:p>
        </p:txBody>
      </p:sp>
    </p:spTree>
    <p:extLst>
      <p:ext uri="{BB962C8B-B14F-4D97-AF65-F5344CB8AC3E}">
        <p14:creationId xmlns:p14="http://schemas.microsoft.com/office/powerpoint/2010/main" val="42113715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0857" y="351750"/>
            <a:ext cx="8534400" cy="1507067"/>
          </a:xfrm>
        </p:spPr>
        <p:txBody>
          <a:bodyPr>
            <a:normAutofit/>
          </a:bodyPr>
          <a:lstStyle/>
          <a:p>
            <a:r>
              <a:rPr lang="en-US" b="1" dirty="0" smtClean="0">
                <a:solidFill>
                  <a:schemeClr val="accent6">
                    <a:lumMod val="75000"/>
                  </a:schemeClr>
                </a:solidFill>
              </a:rPr>
              <a:t>Known Issues</a:t>
            </a:r>
            <a:endParaRPr lang="en-US" b="1" dirty="0">
              <a:solidFill>
                <a:schemeClr val="accent6">
                  <a:lumMod val="75000"/>
                </a:schemeClr>
              </a:solidFill>
            </a:endParaRPr>
          </a:p>
        </p:txBody>
      </p:sp>
      <p:sp>
        <p:nvSpPr>
          <p:cNvPr id="3" name="Content Placeholder 2"/>
          <p:cNvSpPr>
            <a:spLocks noGrp="1"/>
          </p:cNvSpPr>
          <p:nvPr>
            <p:ph idx="1"/>
          </p:nvPr>
        </p:nvSpPr>
        <p:spPr>
          <a:xfrm>
            <a:off x="772135" y="1858817"/>
            <a:ext cx="8534400" cy="3615267"/>
          </a:xfrm>
        </p:spPr>
        <p:txBody>
          <a:bodyPr/>
          <a:lstStyle/>
          <a:p>
            <a:r>
              <a:rPr lang="en-US" dirty="0" smtClean="0"/>
              <a:t>Printing Bug</a:t>
            </a:r>
          </a:p>
          <a:p>
            <a:pPr lvl="1"/>
            <a:r>
              <a:rPr lang="en-US" dirty="0" smtClean="0"/>
              <a:t>If </a:t>
            </a:r>
            <a:r>
              <a:rPr lang="en-US" dirty="0" smtClean="0"/>
              <a:t>you print your calendar in details view, the appointments are duplicated</a:t>
            </a:r>
            <a:r>
              <a:rPr lang="en-US" dirty="0" smtClean="0"/>
              <a:t>!</a:t>
            </a:r>
          </a:p>
          <a:p>
            <a:r>
              <a:rPr lang="en-US" dirty="0" smtClean="0"/>
              <a:t>Folders Disappear</a:t>
            </a:r>
          </a:p>
          <a:p>
            <a:pPr lvl="1"/>
            <a:r>
              <a:rPr lang="en-US" dirty="0" smtClean="0"/>
              <a:t>Multiple KB articles made it difficult to determine resolution</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812710">
            <a:off x="9083465" y="1105999"/>
            <a:ext cx="2575134" cy="2771409"/>
          </a:xfrm>
          <a:prstGeom prst="rect">
            <a:avLst/>
          </a:prstGeom>
        </p:spPr>
      </p:pic>
    </p:spTree>
    <p:extLst>
      <p:ext uri="{BB962C8B-B14F-4D97-AF65-F5344CB8AC3E}">
        <p14:creationId xmlns:p14="http://schemas.microsoft.com/office/powerpoint/2010/main" val="36374483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4561" y="280659"/>
            <a:ext cx="8534400" cy="1507067"/>
          </a:xfrm>
        </p:spPr>
        <p:txBody>
          <a:bodyPr>
            <a:normAutofit/>
          </a:bodyPr>
          <a:lstStyle/>
          <a:p>
            <a:r>
              <a:rPr lang="en-US" sz="3200" dirty="0" smtClean="0"/>
              <a:t>Other Features Removed</a:t>
            </a:r>
            <a:endParaRPr lang="en-US" sz="3200" dirty="0"/>
          </a:p>
        </p:txBody>
      </p:sp>
      <p:sp>
        <p:nvSpPr>
          <p:cNvPr id="3" name="Content Placeholder 2"/>
          <p:cNvSpPr>
            <a:spLocks noGrp="1"/>
          </p:cNvSpPr>
          <p:nvPr>
            <p:ph idx="1"/>
          </p:nvPr>
        </p:nvSpPr>
        <p:spPr>
          <a:xfrm>
            <a:off x="779746" y="1787726"/>
            <a:ext cx="8534400" cy="3615267"/>
          </a:xfrm>
        </p:spPr>
        <p:txBody>
          <a:bodyPr/>
          <a:lstStyle/>
          <a:p>
            <a:r>
              <a:rPr lang="en-US" dirty="0"/>
              <a:t>Classic Offline Mode is no longer supported</a:t>
            </a:r>
          </a:p>
          <a:p>
            <a:r>
              <a:rPr lang="en-US" dirty="0" smtClean="0"/>
              <a:t>Deliver </a:t>
            </a:r>
            <a:r>
              <a:rPr lang="en-US" dirty="0"/>
              <a:t>Exchange mailboxes to PST removed. Now must use Rules to accomplish.</a:t>
            </a:r>
          </a:p>
          <a:p>
            <a:r>
              <a:rPr lang="en-US" dirty="0" smtClean="0"/>
              <a:t>Calendar Publishing to Office.com (</a:t>
            </a:r>
            <a:r>
              <a:rPr lang="en-US" dirty="0" err="1" smtClean="0"/>
              <a:t>PubCal</a:t>
            </a:r>
            <a:r>
              <a:rPr lang="en-US" dirty="0" smtClean="0"/>
              <a:t>)</a:t>
            </a:r>
          </a:p>
          <a:p>
            <a:r>
              <a:rPr lang="en-US" dirty="0" smtClean="0"/>
              <a:t>Import/export </a:t>
            </a:r>
            <a:r>
              <a:rPr lang="en-US" dirty="0"/>
              <a:t>of Outlook data is now limited to .CSV or </a:t>
            </a:r>
            <a:r>
              <a:rPr lang="en-US" dirty="0" smtClean="0"/>
              <a:t> .PST</a:t>
            </a:r>
          </a:p>
          <a:p>
            <a:r>
              <a:rPr lang="en-US" dirty="0" smtClean="0"/>
              <a:t>Outlook </a:t>
            </a:r>
            <a:r>
              <a:rPr lang="en-US" dirty="0"/>
              <a:t>Mobile Service protocol (used for sending text messages from within Outlook) removed</a:t>
            </a:r>
          </a:p>
          <a:p>
            <a:r>
              <a:rPr lang="en-US" dirty="0"/>
              <a:t>Journal hidden and scaled down but available with Ctrl+8</a:t>
            </a:r>
            <a:r>
              <a:rPr lang="en-US" dirty="0" smtClean="0"/>
              <a:t>.</a:t>
            </a:r>
          </a:p>
          <a:p>
            <a:endParaRPr lang="en-US" dirty="0"/>
          </a:p>
          <a:p>
            <a:endParaRPr lang="en-US" dirty="0"/>
          </a:p>
        </p:txBody>
      </p:sp>
    </p:spTree>
    <p:extLst>
      <p:ext uri="{BB962C8B-B14F-4D97-AF65-F5344CB8AC3E}">
        <p14:creationId xmlns:p14="http://schemas.microsoft.com/office/powerpoint/2010/main" val="11907493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075" y="528395"/>
            <a:ext cx="8534400" cy="1507067"/>
          </a:xfrm>
        </p:spPr>
        <p:txBody>
          <a:bodyPr>
            <a:normAutofit/>
          </a:bodyPr>
          <a:lstStyle/>
          <a:p>
            <a:r>
              <a:rPr lang="en-US" dirty="0" smtClean="0">
                <a:solidFill>
                  <a:srgbClr val="C00000"/>
                </a:solidFill>
              </a:rPr>
              <a:t>Introduction</a:t>
            </a:r>
            <a:endParaRPr lang="en-US" dirty="0">
              <a:solidFill>
                <a:srgbClr val="C00000"/>
              </a:solidFill>
            </a:endParaRPr>
          </a:p>
        </p:txBody>
      </p:sp>
      <p:sp>
        <p:nvSpPr>
          <p:cNvPr id="3" name="Content Placeholder 2"/>
          <p:cNvSpPr>
            <a:spLocks noGrp="1"/>
          </p:cNvSpPr>
          <p:nvPr>
            <p:ph idx="1"/>
          </p:nvPr>
        </p:nvSpPr>
        <p:spPr>
          <a:xfrm>
            <a:off x="684212" y="2348344"/>
            <a:ext cx="8534400" cy="2660383"/>
          </a:xfrm>
        </p:spPr>
        <p:txBody>
          <a:bodyPr>
            <a:noAutofit/>
          </a:bodyPr>
          <a:lstStyle/>
          <a:p>
            <a:r>
              <a:rPr lang="en-US" sz="2400" dirty="0" smtClean="0">
                <a:effectLst/>
              </a:rPr>
              <a:t>Overview</a:t>
            </a:r>
          </a:p>
          <a:p>
            <a:r>
              <a:rPr lang="en-US" sz="2400" dirty="0" smtClean="0"/>
              <a:t>Interface </a:t>
            </a:r>
            <a:r>
              <a:rPr lang="en-US" sz="2400" dirty="0" smtClean="0">
                <a:effectLst/>
              </a:rPr>
              <a:t>changes</a:t>
            </a:r>
          </a:p>
          <a:p>
            <a:r>
              <a:rPr lang="en-US" sz="2400" dirty="0" smtClean="0"/>
              <a:t>New and improved features</a:t>
            </a:r>
          </a:p>
          <a:p>
            <a:r>
              <a:rPr lang="en-US" sz="2400" dirty="0" smtClean="0"/>
              <a:t>Behind the scenes enhancements</a:t>
            </a:r>
          </a:p>
          <a:p>
            <a:r>
              <a:rPr lang="en-US" sz="2400" dirty="0" smtClean="0">
                <a:effectLst/>
              </a:rPr>
              <a:t>A few known bugs</a:t>
            </a:r>
          </a:p>
          <a:p>
            <a:r>
              <a:rPr lang="en-US" sz="2400" dirty="0" smtClean="0">
                <a:effectLst/>
              </a:rPr>
              <a:t>Features no longer available</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18183" y="5416985"/>
            <a:ext cx="1545971" cy="96623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71810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a:xfrm>
            <a:off x="697277" y="2387740"/>
            <a:ext cx="9493007" cy="3615267"/>
          </a:xfrm>
        </p:spPr>
        <p:txBody>
          <a:bodyPr/>
          <a:lstStyle/>
          <a:p>
            <a:pPr marL="0" indent="0">
              <a:buNone/>
            </a:pPr>
            <a:r>
              <a:rPr lang="en-US" dirty="0" smtClean="0"/>
              <a:t>Thank you for attending.</a:t>
            </a:r>
          </a:p>
          <a:p>
            <a:pPr marL="0" indent="0">
              <a:buNone/>
            </a:pPr>
            <a:endParaRPr lang="en-US" dirty="0" smtClean="0"/>
          </a:p>
          <a:p>
            <a:pPr marL="0" indent="0">
              <a:buNone/>
            </a:pPr>
            <a:r>
              <a:rPr lang="en-US" dirty="0" smtClean="0"/>
              <a:t>For more information on PayneGroup, visit </a:t>
            </a:r>
            <a:r>
              <a:rPr lang="en-US" dirty="0" smtClean="0">
                <a:hlinkClick r:id="rId2"/>
              </a:rPr>
              <a:t>www.thepaynegroup.com</a:t>
            </a:r>
            <a:endParaRPr lang="en-US" dirty="0" smtClean="0"/>
          </a:p>
          <a:p>
            <a:pPr marL="0" indent="0">
              <a:buNone/>
            </a:pPr>
            <a:endParaRPr lang="en-US" dirty="0"/>
          </a:p>
        </p:txBody>
      </p:sp>
    </p:spTree>
    <p:extLst>
      <p:ext uri="{BB962C8B-B14F-4D97-AF65-F5344CB8AC3E}">
        <p14:creationId xmlns:p14="http://schemas.microsoft.com/office/powerpoint/2010/main" val="1518932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C00000"/>
                </a:solidFill>
              </a:rPr>
              <a:t>Improved </a:t>
            </a:r>
            <a:r>
              <a:rPr lang="en-US" b="1" dirty="0" smtClean="0">
                <a:solidFill>
                  <a:srgbClr val="C00000"/>
                </a:solidFill>
              </a:rPr>
              <a:t>Interface</a:t>
            </a:r>
            <a:endParaRPr lang="en-US" b="1" dirty="0">
              <a:solidFill>
                <a:srgbClr val="C00000"/>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18183" y="5416985"/>
            <a:ext cx="1545971" cy="96623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4672071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85800"/>
            <a:ext cx="8534400" cy="1507067"/>
          </a:xfrm>
        </p:spPr>
        <p:txBody>
          <a:bodyPr/>
          <a:lstStyle/>
          <a:p>
            <a:r>
              <a:rPr lang="en-US" dirty="0" smtClean="0">
                <a:solidFill>
                  <a:srgbClr val="C00000"/>
                </a:solidFill>
              </a:rPr>
              <a:t>Message List</a:t>
            </a:r>
            <a:endParaRPr lang="en-US" dirty="0">
              <a:solidFill>
                <a:srgbClr val="C00000"/>
              </a:solidFill>
            </a:endParaRPr>
          </a:p>
        </p:txBody>
      </p:sp>
      <p:sp>
        <p:nvSpPr>
          <p:cNvPr id="3" name="Content Placeholder 2"/>
          <p:cNvSpPr>
            <a:spLocks noGrp="1"/>
          </p:cNvSpPr>
          <p:nvPr>
            <p:ph idx="1"/>
          </p:nvPr>
        </p:nvSpPr>
        <p:spPr>
          <a:xfrm>
            <a:off x="684212" y="1968690"/>
            <a:ext cx="8534400" cy="3615267"/>
          </a:xfrm>
        </p:spPr>
        <p:txBody>
          <a:bodyPr/>
          <a:lstStyle/>
          <a:p>
            <a:r>
              <a:rPr lang="en-US" dirty="0"/>
              <a:t>Message List</a:t>
            </a:r>
          </a:p>
          <a:p>
            <a:pPr lvl="1"/>
            <a:r>
              <a:rPr lang="en-US" dirty="0"/>
              <a:t>Know in a glance which ones to read and tackle first</a:t>
            </a:r>
          </a:p>
          <a:p>
            <a:r>
              <a:rPr lang="en-US" dirty="0"/>
              <a:t>Mini Preview (replaces </a:t>
            </a:r>
            <a:r>
              <a:rPr lang="en-US" dirty="0" err="1"/>
              <a:t>AutoPreview</a:t>
            </a:r>
            <a:r>
              <a:rPr lang="en-US" dirty="0"/>
              <a:t>)</a:t>
            </a:r>
          </a:p>
          <a:p>
            <a:r>
              <a:rPr lang="en-US" dirty="0"/>
              <a:t>Delete or Flag right from Message List</a:t>
            </a:r>
          </a:p>
          <a:p>
            <a:r>
              <a:rPr lang="en-US" dirty="0"/>
              <a:t>Inline Replies</a:t>
            </a:r>
          </a:p>
          <a:p>
            <a:pPr lvl="1"/>
            <a:r>
              <a:rPr lang="en-US" dirty="0"/>
              <a:t>Reply right from Message Pane</a:t>
            </a:r>
          </a:p>
        </p:txBody>
      </p:sp>
      <p:pic>
        <p:nvPicPr>
          <p:cNvPr id="4" name="Picture 3"/>
          <p:cNvPicPr/>
          <p:nvPr/>
        </p:nvPicPr>
        <p:blipFill rotWithShape="1">
          <a:blip r:embed="rId3">
            <a:extLst>
              <a:ext uri="{28A0092B-C50C-407E-A947-70E740481C1C}">
                <a14:useLocalDpi xmlns:a14="http://schemas.microsoft.com/office/drawing/2010/main" val="0"/>
              </a:ext>
            </a:extLst>
          </a:blip>
          <a:srcRect r="33100" b="81426"/>
          <a:stretch/>
        </p:blipFill>
        <p:spPr>
          <a:xfrm>
            <a:off x="5588204" y="4509938"/>
            <a:ext cx="4729503" cy="826336"/>
          </a:xfrm>
          <a:prstGeom prst="rect">
            <a:avLst/>
          </a:prstGeom>
        </p:spPr>
      </p:pic>
    </p:spTree>
    <p:extLst>
      <p:ext uri="{BB962C8B-B14F-4D97-AF65-F5344CB8AC3E}">
        <p14:creationId xmlns:p14="http://schemas.microsoft.com/office/powerpoint/2010/main" val="2888692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p:cTn id="26"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p:cTn id="33"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5" dur="500"/>
                                        <p:tgtEl>
                                          <p:spTgt spid="3">
                                            <p:txEl>
                                              <p:pRg st="4" end="4"/>
                                            </p:txEl>
                                          </p:spTgt>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 calcmode="lin" valueType="num">
                                      <p:cBhvr>
                                        <p:cTn id="3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9"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nodeType="clickEffect">
                                  <p:stCondLst>
                                    <p:cond delay="0"/>
                                  </p:stCondLst>
                                  <p:childTnLst>
                                    <p:set>
                                      <p:cBhvr>
                                        <p:cTn id="44" dur="1" fill="hold">
                                          <p:stCondLst>
                                            <p:cond delay="0"/>
                                          </p:stCondLst>
                                        </p:cTn>
                                        <p:tgtEl>
                                          <p:spTgt spid="4"/>
                                        </p:tgtEl>
                                        <p:attrNameLst>
                                          <p:attrName>style.visibility</p:attrName>
                                        </p:attrNameLst>
                                      </p:cBhvr>
                                      <p:to>
                                        <p:strVal val="visible"/>
                                      </p:to>
                                    </p:set>
                                    <p:anim calcmode="lin" valueType="num">
                                      <p:cBhvr>
                                        <p:cTn id="45" dur="1000" fill="hold"/>
                                        <p:tgtEl>
                                          <p:spTgt spid="4"/>
                                        </p:tgtEl>
                                        <p:attrNameLst>
                                          <p:attrName>ppt_w</p:attrName>
                                        </p:attrNameLst>
                                      </p:cBhvr>
                                      <p:tavLst>
                                        <p:tav tm="0">
                                          <p:val>
                                            <p:fltVal val="0"/>
                                          </p:val>
                                        </p:tav>
                                        <p:tav tm="100000">
                                          <p:val>
                                            <p:strVal val="#ppt_w"/>
                                          </p:val>
                                        </p:tav>
                                      </p:tavLst>
                                    </p:anim>
                                    <p:anim calcmode="lin" valueType="num">
                                      <p:cBhvr>
                                        <p:cTn id="46" dur="1000" fill="hold"/>
                                        <p:tgtEl>
                                          <p:spTgt spid="4"/>
                                        </p:tgtEl>
                                        <p:attrNameLst>
                                          <p:attrName>ppt_h</p:attrName>
                                        </p:attrNameLst>
                                      </p:cBhvr>
                                      <p:tavLst>
                                        <p:tav tm="0">
                                          <p:val>
                                            <p:fltVal val="0"/>
                                          </p:val>
                                        </p:tav>
                                        <p:tav tm="100000">
                                          <p:val>
                                            <p:strVal val="#ppt_h"/>
                                          </p:val>
                                        </p:tav>
                                      </p:tavLst>
                                    </p:anim>
                                    <p:anim calcmode="lin" valueType="num">
                                      <p:cBhvr>
                                        <p:cTn id="47" dur="1000" fill="hold"/>
                                        <p:tgtEl>
                                          <p:spTgt spid="4"/>
                                        </p:tgtEl>
                                        <p:attrNameLst>
                                          <p:attrName>style.rotation</p:attrName>
                                        </p:attrNameLst>
                                      </p:cBhvr>
                                      <p:tavLst>
                                        <p:tav tm="0">
                                          <p:val>
                                            <p:fltVal val="90"/>
                                          </p:val>
                                        </p:tav>
                                        <p:tav tm="100000">
                                          <p:val>
                                            <p:fltVal val="0"/>
                                          </p:val>
                                        </p:tav>
                                      </p:tavLst>
                                    </p:anim>
                                    <p:animEffect transition="in" filter="fade">
                                      <p:cBhvr>
                                        <p:cTn id="48"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85800"/>
            <a:ext cx="8534400" cy="1507067"/>
          </a:xfrm>
        </p:spPr>
        <p:txBody>
          <a:bodyPr/>
          <a:lstStyle/>
          <a:p>
            <a:r>
              <a:rPr lang="en-US" dirty="0" smtClean="0">
                <a:solidFill>
                  <a:srgbClr val="C00000"/>
                </a:solidFill>
              </a:rPr>
              <a:t>All Elements AT Your Fingertips</a:t>
            </a:r>
            <a:endParaRPr lang="en-US" dirty="0">
              <a:solidFill>
                <a:srgbClr val="C00000"/>
              </a:solidFill>
            </a:endParaRPr>
          </a:p>
        </p:txBody>
      </p:sp>
      <p:sp>
        <p:nvSpPr>
          <p:cNvPr id="3" name="Content Placeholder 2"/>
          <p:cNvSpPr>
            <a:spLocks noGrp="1"/>
          </p:cNvSpPr>
          <p:nvPr>
            <p:ph idx="1"/>
          </p:nvPr>
        </p:nvSpPr>
        <p:spPr>
          <a:xfrm>
            <a:off x="684212" y="2463084"/>
            <a:ext cx="8534400" cy="2982373"/>
          </a:xfrm>
        </p:spPr>
        <p:txBody>
          <a:bodyPr>
            <a:normAutofit/>
          </a:bodyPr>
          <a:lstStyle/>
          <a:p>
            <a:r>
              <a:rPr lang="en-US" sz="2800" dirty="0" smtClean="0"/>
              <a:t>Navigation Bar </a:t>
            </a:r>
          </a:p>
          <a:p>
            <a:r>
              <a:rPr lang="en-US" sz="2800" dirty="0" smtClean="0"/>
              <a:t>Sneak Peek</a:t>
            </a:r>
          </a:p>
          <a:p>
            <a:r>
              <a:rPr lang="en-US" sz="2800" dirty="0" smtClean="0"/>
              <a:t>Docking</a:t>
            </a:r>
          </a:p>
          <a:p>
            <a:r>
              <a:rPr lang="en-US" sz="2800" dirty="0" smtClean="0"/>
              <a:t>Navigation Options</a:t>
            </a:r>
            <a:endParaRPr lang="en-US" sz="2800" dirty="0"/>
          </a:p>
        </p:txBody>
      </p:sp>
    </p:spTree>
    <p:extLst>
      <p:ext uri="{BB962C8B-B14F-4D97-AF65-F5344CB8AC3E}">
        <p14:creationId xmlns:p14="http://schemas.microsoft.com/office/powerpoint/2010/main" val="3440936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528661"/>
            <a:ext cx="8534400" cy="1507067"/>
          </a:xfrm>
        </p:spPr>
        <p:txBody>
          <a:bodyPr>
            <a:normAutofit/>
          </a:bodyPr>
          <a:lstStyle/>
          <a:p>
            <a:r>
              <a:rPr lang="en-US" dirty="0">
                <a:solidFill>
                  <a:srgbClr val="C00000"/>
                </a:solidFill>
              </a:rPr>
              <a:t>Navigation Folder Options</a:t>
            </a:r>
          </a:p>
        </p:txBody>
      </p:sp>
      <p:sp>
        <p:nvSpPr>
          <p:cNvPr id="3" name="Content Placeholder 2"/>
          <p:cNvSpPr>
            <a:spLocks noGrp="1"/>
          </p:cNvSpPr>
          <p:nvPr>
            <p:ph idx="1"/>
          </p:nvPr>
        </p:nvSpPr>
        <p:spPr>
          <a:xfrm>
            <a:off x="684212" y="2047009"/>
            <a:ext cx="8534400" cy="2254058"/>
          </a:xfrm>
        </p:spPr>
        <p:txBody>
          <a:bodyPr>
            <a:normAutofit/>
          </a:bodyPr>
          <a:lstStyle/>
          <a:p>
            <a:r>
              <a:rPr lang="en-US" dirty="0" smtClean="0"/>
              <a:t>Change the number of visible items on the navigation </a:t>
            </a:r>
            <a:r>
              <a:rPr lang="en-US" dirty="0" smtClean="0"/>
              <a:t>pane</a:t>
            </a:r>
          </a:p>
          <a:p>
            <a:r>
              <a:rPr lang="en-US" dirty="0" smtClean="0"/>
              <a:t>Change the order of the items </a:t>
            </a:r>
          </a:p>
          <a:p>
            <a:r>
              <a:rPr lang="en-US" dirty="0" smtClean="0"/>
              <a:t>Select Compact Navigation</a:t>
            </a:r>
            <a:endParaRPr lang="en-US" dirty="0" smtClean="0"/>
          </a:p>
        </p:txBody>
      </p:sp>
      <p:pic>
        <p:nvPicPr>
          <p:cNvPr id="4" name="Picture 3"/>
          <p:cNvPicPr>
            <a:picLocks noChangeAspect="1"/>
          </p:cNvPicPr>
          <p:nvPr/>
        </p:nvPicPr>
        <p:blipFill>
          <a:blip r:embed="rId2"/>
          <a:stretch>
            <a:fillRect/>
          </a:stretch>
        </p:blipFill>
        <p:spPr>
          <a:xfrm>
            <a:off x="5584690" y="3079666"/>
            <a:ext cx="3761600" cy="3150052"/>
          </a:xfrm>
          <a:prstGeom prst="rect">
            <a:avLst/>
          </a:prstGeom>
        </p:spPr>
      </p:pic>
    </p:spTree>
    <p:extLst>
      <p:ext uri="{BB962C8B-B14F-4D97-AF65-F5344CB8AC3E}">
        <p14:creationId xmlns:p14="http://schemas.microsoft.com/office/powerpoint/2010/main" val="14386977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85800"/>
            <a:ext cx="8534400" cy="1507067"/>
          </a:xfrm>
        </p:spPr>
        <p:txBody>
          <a:bodyPr/>
          <a:lstStyle/>
          <a:p>
            <a:r>
              <a:rPr lang="en-US" dirty="0" smtClean="0">
                <a:solidFill>
                  <a:srgbClr val="C00000"/>
                </a:solidFill>
              </a:rPr>
              <a:t>Message List Time </a:t>
            </a:r>
            <a:r>
              <a:rPr lang="en-US" dirty="0" err="1" smtClean="0">
                <a:solidFill>
                  <a:srgbClr val="C00000"/>
                </a:solidFill>
              </a:rPr>
              <a:t>SaveRs</a:t>
            </a:r>
            <a:endParaRPr lang="en-US" dirty="0">
              <a:solidFill>
                <a:srgbClr val="C00000"/>
              </a:solidFill>
            </a:endParaRPr>
          </a:p>
        </p:txBody>
      </p:sp>
      <p:sp>
        <p:nvSpPr>
          <p:cNvPr id="3" name="Content Placeholder 2"/>
          <p:cNvSpPr>
            <a:spLocks noGrp="1"/>
          </p:cNvSpPr>
          <p:nvPr>
            <p:ph idx="1"/>
          </p:nvPr>
        </p:nvSpPr>
        <p:spPr>
          <a:xfrm>
            <a:off x="547734" y="1992573"/>
            <a:ext cx="8534400" cy="3078582"/>
          </a:xfrm>
        </p:spPr>
        <p:txBody>
          <a:bodyPr/>
          <a:lstStyle/>
          <a:p>
            <a:pPr marL="457200" lvl="1" indent="0">
              <a:buNone/>
            </a:pPr>
            <a:endParaRPr lang="en-US" dirty="0"/>
          </a:p>
          <a:p>
            <a:r>
              <a:rPr lang="en-US" sz="2400" dirty="0"/>
              <a:t>Mini Preview</a:t>
            </a:r>
          </a:p>
          <a:p>
            <a:r>
              <a:rPr lang="en-US" sz="2400" dirty="0"/>
              <a:t>Delete or Flag right </a:t>
            </a:r>
            <a:r>
              <a:rPr lang="en-US" sz="2400" dirty="0" smtClean="0"/>
              <a:t>without opening message</a:t>
            </a:r>
            <a:endParaRPr lang="en-US" sz="2400" dirty="0"/>
          </a:p>
          <a:p>
            <a:r>
              <a:rPr lang="en-US" sz="2400" dirty="0"/>
              <a:t>Inline Replies</a:t>
            </a:r>
          </a:p>
          <a:p>
            <a:r>
              <a:rPr lang="en-US" sz="2400" dirty="0" smtClean="0"/>
              <a:t>All </a:t>
            </a:r>
            <a:r>
              <a:rPr lang="en-US" sz="2400" dirty="0"/>
              <a:t>or Unread</a:t>
            </a:r>
          </a:p>
          <a:p>
            <a:pPr marL="0" indent="0">
              <a:buNone/>
            </a:pPr>
            <a:endParaRPr lang="en-US" dirty="0"/>
          </a:p>
        </p:txBody>
      </p:sp>
      <p:pic>
        <p:nvPicPr>
          <p:cNvPr id="4" name="Picture 3"/>
          <p:cNvPicPr>
            <a:picLocks noChangeAspect="1"/>
          </p:cNvPicPr>
          <p:nvPr/>
        </p:nvPicPr>
        <p:blipFill rotWithShape="1">
          <a:blip r:embed="rId3"/>
          <a:srcRect r="44865"/>
          <a:stretch/>
        </p:blipFill>
        <p:spPr>
          <a:xfrm>
            <a:off x="4447060" y="3531864"/>
            <a:ext cx="4505871" cy="1640458"/>
          </a:xfrm>
          <a:prstGeom prst="rect">
            <a:avLst/>
          </a:prstGeom>
        </p:spPr>
      </p:pic>
      <p:cxnSp>
        <p:nvCxnSpPr>
          <p:cNvPr id="5" name="Straight Arrow Connector 4"/>
          <p:cNvCxnSpPr/>
          <p:nvPr/>
        </p:nvCxnSpPr>
        <p:spPr>
          <a:xfrm>
            <a:off x="3374867" y="4133729"/>
            <a:ext cx="1072193" cy="79828"/>
          </a:xfrm>
          <a:prstGeom prst="straightConnector1">
            <a:avLst/>
          </a:prstGeom>
          <a:ln w="476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79330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932" y="214890"/>
            <a:ext cx="8534400" cy="1507067"/>
          </a:xfrm>
        </p:spPr>
        <p:txBody>
          <a:bodyPr/>
          <a:lstStyle/>
          <a:p>
            <a:r>
              <a:rPr lang="en-US" dirty="0" smtClean="0">
                <a:solidFill>
                  <a:srgbClr val="C00000"/>
                </a:solidFill>
              </a:rPr>
              <a:t>Time-Savers</a:t>
            </a:r>
            <a:endParaRPr lang="en-US" dirty="0">
              <a:solidFill>
                <a:srgbClr val="C00000"/>
              </a:solidFill>
            </a:endParaRPr>
          </a:p>
        </p:txBody>
      </p:sp>
      <p:sp>
        <p:nvSpPr>
          <p:cNvPr id="3" name="Content Placeholder 2"/>
          <p:cNvSpPr>
            <a:spLocks noGrp="1"/>
          </p:cNvSpPr>
          <p:nvPr>
            <p:ph idx="1"/>
          </p:nvPr>
        </p:nvSpPr>
        <p:spPr>
          <a:xfrm>
            <a:off x="684212" y="1600201"/>
            <a:ext cx="8534400" cy="1506682"/>
          </a:xfrm>
        </p:spPr>
        <p:txBody>
          <a:bodyPr/>
          <a:lstStyle/>
          <a:p>
            <a:r>
              <a:rPr lang="en-US" dirty="0" smtClean="0"/>
              <a:t>Don’t open a message to reply or delete it.</a:t>
            </a:r>
          </a:p>
          <a:p>
            <a:r>
              <a:rPr lang="en-US" dirty="0" smtClean="0"/>
              <a:t>Reply to a message In Line in the Message List.</a:t>
            </a:r>
            <a:endParaRPr lang="en-US" dirty="0"/>
          </a:p>
        </p:txBody>
      </p:sp>
      <p:pic>
        <p:nvPicPr>
          <p:cNvPr id="4" name="Picture 3"/>
          <p:cNvPicPr>
            <a:picLocks noChangeAspect="1"/>
          </p:cNvPicPr>
          <p:nvPr/>
        </p:nvPicPr>
        <p:blipFill>
          <a:blip r:embed="rId2"/>
          <a:stretch>
            <a:fillRect/>
          </a:stretch>
        </p:blipFill>
        <p:spPr>
          <a:xfrm>
            <a:off x="1046147" y="3433907"/>
            <a:ext cx="9468308" cy="1900573"/>
          </a:xfrm>
          <a:prstGeom prst="rect">
            <a:avLst/>
          </a:prstGeom>
        </p:spPr>
      </p:pic>
      <p:cxnSp>
        <p:nvCxnSpPr>
          <p:cNvPr id="5" name="Straight Arrow Connector 4"/>
          <p:cNvCxnSpPr/>
          <p:nvPr/>
        </p:nvCxnSpPr>
        <p:spPr>
          <a:xfrm>
            <a:off x="157236" y="3995213"/>
            <a:ext cx="1242202" cy="103517"/>
          </a:xfrm>
          <a:prstGeom prst="straightConnector1">
            <a:avLst/>
          </a:prstGeom>
          <a:ln w="476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2741824"/>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1_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3.xml><?xml version="1.0" encoding="utf-8"?>
<a:theme xmlns:a="http://schemas.openxmlformats.org/drawingml/2006/main" name="4_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4.xml><?xml version="1.0" encoding="utf-8"?>
<a:theme xmlns:a="http://schemas.openxmlformats.org/drawingml/2006/main" name="3_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5.xml><?xml version="1.0" encoding="utf-8"?>
<a:theme xmlns:a="http://schemas.openxmlformats.org/drawingml/2006/main" name="7_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6.xml><?xml version="1.0" encoding="utf-8"?>
<a:theme xmlns:a="http://schemas.openxmlformats.org/drawingml/2006/main" name="2_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7935</TotalTime>
  <Words>1641</Words>
  <Application>Microsoft Office PowerPoint</Application>
  <PresentationFormat>Widescreen</PresentationFormat>
  <Paragraphs>181</Paragraphs>
  <Slides>30</Slides>
  <Notes>16</Notes>
  <HiddenSlides>0</HiddenSlides>
  <MMClips>0</MMClips>
  <ScaleCrop>false</ScaleCrop>
  <HeadingPairs>
    <vt:vector size="6" baseType="variant">
      <vt:variant>
        <vt:lpstr>Fonts Used</vt:lpstr>
      </vt:variant>
      <vt:variant>
        <vt:i4>4</vt:i4>
      </vt:variant>
      <vt:variant>
        <vt:lpstr>Theme</vt:lpstr>
      </vt:variant>
      <vt:variant>
        <vt:i4>6</vt:i4>
      </vt:variant>
      <vt:variant>
        <vt:lpstr>Slide Titles</vt:lpstr>
      </vt:variant>
      <vt:variant>
        <vt:i4>30</vt:i4>
      </vt:variant>
    </vt:vector>
  </HeadingPairs>
  <TitlesOfParts>
    <vt:vector size="40" baseType="lpstr">
      <vt:lpstr>Arial</vt:lpstr>
      <vt:lpstr>Calibri</vt:lpstr>
      <vt:lpstr>Century Gothic</vt:lpstr>
      <vt:lpstr>Wingdings 3</vt:lpstr>
      <vt:lpstr>Slice</vt:lpstr>
      <vt:lpstr>1_Slice</vt:lpstr>
      <vt:lpstr>4_Slice</vt:lpstr>
      <vt:lpstr>3_Slice</vt:lpstr>
      <vt:lpstr>7_Slice</vt:lpstr>
      <vt:lpstr>2_Slice</vt:lpstr>
      <vt:lpstr>Outlook 2013</vt:lpstr>
      <vt:lpstr>www.thepaynegroup.com </vt:lpstr>
      <vt:lpstr>Introduction</vt:lpstr>
      <vt:lpstr>Improved Interface</vt:lpstr>
      <vt:lpstr>Message List</vt:lpstr>
      <vt:lpstr>All Elements AT Your Fingertips</vt:lpstr>
      <vt:lpstr>Navigation Folder Options</vt:lpstr>
      <vt:lpstr>Message List Time SaveRs</vt:lpstr>
      <vt:lpstr>Time-Savers</vt:lpstr>
      <vt:lpstr>All or Unread</vt:lpstr>
      <vt:lpstr>Customize your Inbox</vt:lpstr>
      <vt:lpstr>Show the Weather - Anywhere</vt:lpstr>
      <vt:lpstr>Configure Weather Settings</vt:lpstr>
      <vt:lpstr>Holidays and Bells</vt:lpstr>
      <vt:lpstr>Improvements to Sending Email</vt:lpstr>
      <vt:lpstr>Spellcheck Subject Line</vt:lpstr>
      <vt:lpstr>Forget the Attachment?</vt:lpstr>
      <vt:lpstr>People HUB</vt:lpstr>
      <vt:lpstr>Linked Contacts</vt:lpstr>
      <vt:lpstr>No More Suggested Contacts</vt:lpstr>
      <vt:lpstr>Improved Search</vt:lpstr>
      <vt:lpstr>Site Mailboxes</vt:lpstr>
      <vt:lpstr>Behind the Scenes Improvements</vt:lpstr>
      <vt:lpstr>Cached Exchange Mode</vt:lpstr>
      <vt:lpstr>Slow or Problem Add-Ins?</vt:lpstr>
      <vt:lpstr>OST Compression</vt:lpstr>
      <vt:lpstr>Exchange ActiveSync</vt:lpstr>
      <vt:lpstr>Known Issues</vt:lpstr>
      <vt:lpstr>Other Features Removed</vt:lpstr>
      <vt:lpstr>Questions?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Affleck</dc:creator>
  <cp:lastModifiedBy>Tara Byers</cp:lastModifiedBy>
  <cp:revision>65</cp:revision>
  <cp:lastPrinted>2013-10-14T23:02:06Z</cp:lastPrinted>
  <dcterms:created xsi:type="dcterms:W3CDTF">2013-10-02T20:57:46Z</dcterms:created>
  <dcterms:modified xsi:type="dcterms:W3CDTF">2013-10-15T15:11:34Z</dcterms:modified>
</cp:coreProperties>
</file>