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01" r:id="rId29"/>
    <p:sldId id="283" r:id="rId30"/>
    <p:sldId id="284" r:id="rId31"/>
    <p:sldId id="285" r:id="rId32"/>
    <p:sldId id="286" r:id="rId33"/>
    <p:sldId id="288" r:id="rId34"/>
    <p:sldId id="289" r:id="rId35"/>
    <p:sldId id="290" r:id="rId36"/>
    <p:sldId id="291" r:id="rId37"/>
    <p:sldId id="292" r:id="rId38"/>
    <p:sldId id="293" r:id="rId39"/>
    <p:sldId id="294" r:id="rId40"/>
    <p:sldId id="302" r:id="rId41"/>
    <p:sldId id="303" r:id="rId42"/>
    <p:sldId id="304" r:id="rId43"/>
    <p:sldId id="295" r:id="rId44"/>
    <p:sldId id="296" r:id="rId45"/>
    <p:sldId id="297" r:id="rId46"/>
    <p:sldId id="298" r:id="rId47"/>
    <p:sldId id="305" r:id="rId48"/>
    <p:sldId id="306" r:id="rId49"/>
    <p:sldId id="309" r:id="rId50"/>
    <p:sldId id="307" r:id="rId51"/>
    <p:sldId id="308"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08" autoAdjust="0"/>
  </p:normalViewPr>
  <p:slideViewPr>
    <p:cSldViewPr>
      <p:cViewPr varScale="1">
        <p:scale>
          <a:sx n="58" d="100"/>
          <a:sy n="58" d="100"/>
        </p:scale>
        <p:origin x="-1716"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41975-1632-42FA-AE2E-41B326958207}" type="datetimeFigureOut">
              <a:rPr lang="fr-FR" smtClean="0"/>
              <a:pPr/>
              <a:t>25/03/2014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ED430-0208-49FC-BA8B-C2C9D4BC341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Cette imprécision peut faire perdre un temps précieux lors de la résolution du problème.</a:t>
            </a:r>
          </a:p>
          <a:p>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Char char="•"/>
            </a:pPr>
            <a:r>
              <a:rPr lang="fr-FR" dirty="0" smtClean="0"/>
              <a:t> l’utilisateur finit par se faire une meilleure opinion du service informatique qu’il appelle moins souvent. </a:t>
            </a:r>
          </a:p>
          <a:p>
            <a:pPr>
              <a:buFont typeface="Arial" pitchFamily="34" charset="0"/>
              <a:buChar char="•"/>
            </a:pPr>
            <a:r>
              <a:rPr lang="fr-FR" baseline="0" dirty="0" smtClean="0"/>
              <a:t> </a:t>
            </a:r>
            <a:r>
              <a:rPr lang="fr-FR" dirty="0" smtClean="0"/>
              <a:t>c’est le cas par exemple des applications de déclaration au trésor public. En cas de souci en période</a:t>
            </a:r>
            <a:r>
              <a:rPr lang="fr-FR" baseline="0" dirty="0" smtClean="0"/>
              <a:t> </a:t>
            </a:r>
            <a:r>
              <a:rPr lang="fr-FR" dirty="0" smtClean="0"/>
              <a:t>de non-utilisation.</a:t>
            </a:r>
          </a:p>
          <a:p>
            <a:pPr>
              <a:buFont typeface="Arial" pitchFamily="34" charset="0"/>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Prenons, par exemple, le cas d’un disque où s’effectuent des sauvegardes, et qui serait plein. Suivant la manière dont se fait la sauvegarde, l’impossibilité d’écrire les fichiers sur le disque peut empêcher l’application de redémarrer ensuite – soit un problème bien plus grave que le problème de disque au départ. Avec une alerte adéquate, l’administrateur serait au courant de l’état du disque au bon moment, pourrait procéder à un nettoyage, et permettre à la sauvegarde de s’effectuer correctement.</a:t>
            </a:r>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 reprendre ici le cas de notre sauvegarde bloquante. L’administrateur arrive le matin avec une application non disponible. Il regarde dans l’outil de supervision depuis quelle heure elle est dans cet état. Il s’aperçoit alors que, peu de temps auparavant, il y a eu sur ce même serveur une alerte de disque plein. </a:t>
            </a:r>
          </a:p>
          <a:p>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Font typeface="+mj-lt"/>
              <a:buAutoNum type="arabicPeriod"/>
            </a:pPr>
            <a:r>
              <a:rPr lang="fr-FR" sz="1200" kern="1200" baseline="0" dirty="0" smtClean="0">
                <a:solidFill>
                  <a:schemeClr val="tx1"/>
                </a:solidFill>
                <a:latin typeface="+mn-lt"/>
                <a:ea typeface="+mn-ea"/>
                <a:cs typeface="+mn-cs"/>
              </a:rPr>
              <a:t>Pour reprendre notre exemple de disque de sauvegarde, avant d’être plein, il a bien dû se remplir. Les administrateurs auraient dû être alertés avant le moment critique pour faire du nettoyage et éviter l’échec de la sauvegarde et la chute consécutive de l’application...</a:t>
            </a:r>
          </a:p>
          <a:p>
            <a:pPr marL="228600" indent="-228600">
              <a:buFont typeface="+mj-lt"/>
              <a:buAutoNum type="arabicPeriod"/>
            </a:pPr>
            <a:r>
              <a:rPr lang="fr-FR" sz="1200" kern="1200" baseline="0" dirty="0" smtClean="0">
                <a:solidFill>
                  <a:schemeClr val="tx1"/>
                </a:solidFill>
                <a:latin typeface="+mn-lt"/>
                <a:ea typeface="+mn-ea"/>
                <a:cs typeface="+mn-cs"/>
              </a:rPr>
              <a:t>le cas d’une sauvegarde qui échoue faute de place sur le disque, mais qui arrive à bien relancer l’application par la suite ; sans outil de supervision, l’administrateur ne s’aperçoit de rien. Pire, il pense avoir une sauvegarde, ce qui n’est pas le cas. Plus grave encore, il peut être tenté d’effectuer des manipulations dangereuses en pensant pouvoir revenir en arrière...</a:t>
            </a:r>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Char char="•"/>
            </a:pPr>
            <a:r>
              <a:rPr lang="fr-FR" sz="1200" kern="1200" baseline="0" dirty="0" smtClean="0">
                <a:solidFill>
                  <a:schemeClr val="tx1"/>
                </a:solidFill>
                <a:latin typeface="+mn-lt"/>
                <a:ea typeface="+mn-ea"/>
                <a:cs typeface="+mn-cs"/>
              </a:rPr>
              <a:t>L’administrateur doit étudier l’évolution des besoins en ressources sur une période significative afin d’extrapoler et de prévoir au mieux leur évolution future. </a:t>
            </a:r>
          </a:p>
          <a:p>
            <a:pPr>
              <a:buFont typeface="Arial" pitchFamily="34" charset="0"/>
              <a:buChar char="•"/>
            </a:pPr>
            <a:r>
              <a:rPr lang="fr-FR" sz="1200" kern="1200" baseline="0" dirty="0" smtClean="0">
                <a:solidFill>
                  <a:schemeClr val="tx1"/>
                </a:solidFill>
                <a:latin typeface="+mn-lt"/>
                <a:ea typeface="+mn-ea"/>
                <a:cs typeface="+mn-cs"/>
              </a:rPr>
              <a:t>Il a besoin d’effectuer des mesures précises sur différents éléments du système d’information, grâce à un outil de </a:t>
            </a:r>
            <a:r>
              <a:rPr lang="fr-FR" sz="1200" b="1" i="1" kern="1200" baseline="0" dirty="0" smtClean="0">
                <a:solidFill>
                  <a:srgbClr val="FF0000"/>
                </a:solidFill>
                <a:latin typeface="+mn-lt"/>
                <a:ea typeface="+mn-ea"/>
                <a:cs typeface="+mn-cs"/>
              </a:rPr>
              <a:t>métrologie</a:t>
            </a:r>
            <a:r>
              <a:rPr lang="fr-FR" sz="1200" i="1" kern="1200" baseline="0" dirty="0" smtClean="0">
                <a:solidFill>
                  <a:schemeClr val="tx1"/>
                </a:solidFill>
                <a:latin typeface="+mn-lt"/>
                <a:ea typeface="+mn-ea"/>
                <a:cs typeface="+mn-cs"/>
              </a:rPr>
              <a:t>.</a:t>
            </a:r>
          </a:p>
          <a:p>
            <a:pPr>
              <a:buFont typeface="Arial" pitchFamily="34" charset="0"/>
              <a:buChar char="•"/>
            </a:pPr>
            <a:r>
              <a:rPr lang="fr-FR" sz="1200" kern="1200" baseline="0" dirty="0" smtClean="0">
                <a:solidFill>
                  <a:schemeClr val="tx1"/>
                </a:solidFill>
                <a:latin typeface="+mn-lt"/>
                <a:ea typeface="+mn-ea"/>
                <a:cs typeface="+mn-cs"/>
              </a:rPr>
              <a:t>Prenons l’exemple de la supervision physique d’une salle machine. Celle-ci contient en général un système d’accès à la salle, une climatisation et un groupe électrogène – autant de systèmes en eux-mêmes indispensable à l’ensemble du système d’information.</a:t>
            </a:r>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L'étape d'authentification ne vise pas à cacher l'existence du paquet ou à le crypter. Si l'on utilise uniquement l'authentification, les personnes qui saisissent les paquets passants sur le réseau peuvent encore en voir le contenu. Toutefois, elles ne peuvent pas changer le contenu sans connaître le mot de passe.</a:t>
            </a:r>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40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Par exemple, si l'administrateur effectue l'opération de remise à jours d'un équipement, quelqu'un peut saisir ce paquet et tenter de le retransmettre à l'équipement à chaque fois que cette personne désire faire une mise à jour illicite de l'équipement. Même si la personne n'a pas l'autorisation nécessaire, elle envoie un paquet, authentifié et encrypté correctement pour l'administration de l'équipement.</a:t>
            </a:r>
          </a:p>
          <a:p>
            <a:endParaRPr lang="fr-FR" dirty="0"/>
          </a:p>
        </p:txBody>
      </p:sp>
      <p:sp>
        <p:nvSpPr>
          <p:cNvPr id="4" name="Espace réservé du numéro de diapositive 3"/>
          <p:cNvSpPr>
            <a:spLocks noGrp="1"/>
          </p:cNvSpPr>
          <p:nvPr>
            <p:ph type="sldNum" sz="quarter" idx="10"/>
          </p:nvPr>
        </p:nvSpPr>
        <p:spPr/>
        <p:txBody>
          <a:bodyPr/>
          <a:lstStyle/>
          <a:p>
            <a:fld id="{1A9ED430-0208-49FC-BA8B-C2C9D4BC3412}" type="slidenum">
              <a:rPr lang="fr-FR" smtClean="0"/>
              <a:pPr/>
              <a:t>42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EAA2CAC-6729-48BA-A701-D8BB10192DF7}" type="datetimeFigureOut">
              <a:rPr lang="fr-FR" smtClean="0"/>
              <a:pPr/>
              <a:t>25/03/2014</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49EB483-8D52-47BC-8927-D21C4AAE84C2}"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EAA2CAC-6729-48BA-A701-D8BB10192DF7}" type="datetimeFigureOut">
              <a:rPr lang="fr-FR" smtClean="0"/>
              <a:pPr/>
              <a:t>25/03/2014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49EB483-8D52-47BC-8927-D21C4AAE84C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9EAA2CAC-6729-48BA-A701-D8BB10192DF7}" type="datetimeFigureOut">
              <a:rPr lang="fr-FR" smtClean="0"/>
              <a:pPr/>
              <a:t>25/03/2014</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49EB483-8D52-47BC-8927-D21C4AAE84C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3638"/>
            <a:ext cx="2133600" cy="457200"/>
          </a:xfrm>
        </p:spPr>
        <p:txBody>
          <a:bodyPr/>
          <a:lstStyle>
            <a:lvl1pPr>
              <a:defRPr/>
            </a:lvl1pPr>
          </a:lstStyle>
          <a:p>
            <a:endParaRPr lang="fr-F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6553200" y="6243638"/>
            <a:ext cx="2133600" cy="457200"/>
          </a:xfrm>
        </p:spPr>
        <p:txBody>
          <a:bodyPr/>
          <a:lstStyle>
            <a:lvl1pPr>
              <a:defRPr/>
            </a:lvl1pPr>
          </a:lstStyle>
          <a:p>
            <a:fld id="{5405A83B-CB97-4576-B153-E308DCA443D8}"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none"/>
            </a:lvl1pPr>
            <a:extLst/>
          </a:lstStyle>
          <a:p>
            <a:r>
              <a:rPr kumimoji="0" lang="fr-FR" dirty="0" smtClean="0"/>
              <a:t>Cliquez pour modifier le style du titre</a:t>
            </a:r>
            <a:endParaRPr kumimoji="0" lang="en-US" dirty="0"/>
          </a:p>
        </p:txBody>
      </p:sp>
      <p:sp>
        <p:nvSpPr>
          <p:cNvPr id="3" name="Espace réservé du contenu 2"/>
          <p:cNvSpPr>
            <a:spLocks noGrp="1"/>
          </p:cNvSpPr>
          <p:nvPr>
            <p:ph idx="1"/>
          </p:nvPr>
        </p:nvSpPr>
        <p:spPr/>
        <p:txBody>
          <a:bodyPr/>
          <a:lstStyle>
            <a:lvl1pPr algn="just">
              <a:defRPr>
                <a:latin typeface="Book Antiqua" pitchFamily="18" charset="0"/>
              </a:defRPr>
            </a:lvl1pPr>
            <a:lvl2pPr algn="just">
              <a:defRPr>
                <a:latin typeface="Book Antiqua" pitchFamily="18" charset="0"/>
              </a:defRPr>
            </a:lvl2pPr>
            <a:lvl3pPr algn="just">
              <a:defRPr>
                <a:latin typeface="Book Antiqua" pitchFamily="18" charset="0"/>
              </a:defRPr>
            </a:lvl3pPr>
            <a:lvl4pPr algn="just">
              <a:defRPr>
                <a:latin typeface="Book Antiqua" pitchFamily="18" charset="0"/>
              </a:defRPr>
            </a:lvl4pPr>
            <a:lvl5pPr algn="just">
              <a:defRPr>
                <a:latin typeface="Book Antiqua" pitchFamily="18" charset="0"/>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EAA2CAC-6729-48BA-A701-D8BB10192DF7}" type="datetimeFigureOut">
              <a:rPr lang="fr-FR" smtClean="0"/>
              <a:pPr/>
              <a:t>25/03/2014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749EB483-8D52-47BC-8927-D21C4AAE84C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EAA2CAC-6729-48BA-A701-D8BB10192DF7}" type="datetimeFigureOut">
              <a:rPr lang="fr-FR" smtClean="0"/>
              <a:pPr/>
              <a:t>25/03/2014</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749EB483-8D52-47BC-8927-D21C4AAE84C2}"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ormAutofit/>
          </a:bodyPr>
          <a:lstStyle>
            <a:lvl1pPr>
              <a:defRPr sz="3600" cap="none">
                <a:latin typeface="Andalus" pitchFamily="18" charset="-78"/>
                <a:cs typeface="Andalus" pitchFamily="18" charset="-78"/>
              </a:defRPr>
            </a:lvl1pPr>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457200" y="1600200"/>
            <a:ext cx="3520440" cy="4525963"/>
          </a:xfrm>
        </p:spPr>
        <p:txBody>
          <a:bodyPr anchor="t"/>
          <a:lstStyle>
            <a:lvl1pPr algn="just">
              <a:defRPr sz="2800">
                <a:latin typeface="Book Antiqua" pitchFamily="18" charset="0"/>
              </a:defRPr>
            </a:lvl1pPr>
            <a:lvl2pPr algn="just">
              <a:defRPr sz="2400">
                <a:latin typeface="Book Antiqua" pitchFamily="18" charset="0"/>
              </a:defRPr>
            </a:lvl2pPr>
            <a:lvl3pPr algn="just">
              <a:defRPr sz="2000">
                <a:latin typeface="Book Antiqua" pitchFamily="18" charset="0"/>
              </a:defRPr>
            </a:lvl3pPr>
            <a:lvl4pPr algn="just">
              <a:defRPr sz="1800">
                <a:latin typeface="Book Antiqua" pitchFamily="18" charset="0"/>
              </a:defRPr>
            </a:lvl4pPr>
            <a:lvl5pPr algn="just">
              <a:defRPr sz="1800">
                <a:latin typeface="Book Antiqua" pitchFamily="18" charset="0"/>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EAA2CAC-6729-48BA-A701-D8BB10192DF7}" type="datetimeFigureOut">
              <a:rPr lang="fr-FR" smtClean="0"/>
              <a:pPr/>
              <a:t>25/03/2014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49EB483-8D52-47BC-8927-D21C4AAE84C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normAutofit/>
          </a:bodyPr>
          <a:lstStyle>
            <a:lvl1pPr>
              <a:defRPr sz="3600" cap="none">
                <a:latin typeface="Andalus" pitchFamily="18" charset="-78"/>
                <a:cs typeface="Andalus" pitchFamily="18" charset="-78"/>
              </a:defRPr>
            </a:lvl1pPr>
            <a:extLst/>
          </a:lstStyle>
          <a:p>
            <a:r>
              <a:rPr kumimoji="0" lang="fr-FR" dirty="0" smtClean="0"/>
              <a:t>Cliquez pour modifier le style du titre</a:t>
            </a:r>
            <a:endParaRPr kumimoji="0" lang="en-US" dirty="0"/>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EAA2CAC-6729-48BA-A701-D8BB10192DF7}" type="datetimeFigureOut">
              <a:rPr lang="fr-FR" smtClean="0"/>
              <a:pPr/>
              <a:t>25/03/2014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749EB483-8D52-47BC-8927-D21C4AAE84C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ormAutofit/>
          </a:bodyPr>
          <a:lstStyle>
            <a:lvl1pPr>
              <a:defRPr sz="3600" cap="none">
                <a:latin typeface="Andalus" pitchFamily="18" charset="-78"/>
                <a:cs typeface="Andalus" pitchFamily="18" charset="-78"/>
              </a:defRPr>
            </a:lvl1pPr>
            <a:extLst/>
          </a:lstStyle>
          <a:p>
            <a:r>
              <a:rPr kumimoji="0" lang="fr-FR" dirty="0" smtClean="0"/>
              <a:t>Cliquez pour modifier le style du titre</a:t>
            </a:r>
            <a:endParaRPr kumimoji="0" lang="en-US" dirty="0"/>
          </a:p>
        </p:txBody>
      </p:sp>
      <p:sp>
        <p:nvSpPr>
          <p:cNvPr id="3" name="Espace réservé de la date 2"/>
          <p:cNvSpPr>
            <a:spLocks noGrp="1"/>
          </p:cNvSpPr>
          <p:nvPr>
            <p:ph type="dt" sz="half" idx="10"/>
          </p:nvPr>
        </p:nvSpPr>
        <p:spPr/>
        <p:txBody>
          <a:bodyPr/>
          <a:lstStyle>
            <a:extLst/>
          </a:lstStyle>
          <a:p>
            <a:fld id="{9EAA2CAC-6729-48BA-A701-D8BB10192DF7}" type="datetimeFigureOut">
              <a:rPr lang="fr-FR" smtClean="0"/>
              <a:pPr/>
              <a:t>25/03/2014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749EB483-8D52-47BC-8927-D21C4AAE84C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9EAA2CAC-6729-48BA-A701-D8BB10192DF7}" type="datetimeFigureOut">
              <a:rPr lang="fr-FR" smtClean="0"/>
              <a:pPr/>
              <a:t>25/03/2014</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749EB483-8D52-47BC-8927-D21C4AAE84C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cap="none" baseline="0" smtClean="0">
                <a:latin typeface="Andalus" pitchFamily="18" charset="-78"/>
                <a:cs typeface="Andalus" pitchFamily="18" charset="-78"/>
              </a:defRPr>
            </a:lvl1pPr>
            <a:extLst/>
          </a:lstStyle>
          <a:p>
            <a:r>
              <a:rPr kumimoji="0" lang="fr-FR" dirty="0" smtClean="0"/>
              <a:t>Cliquez pour modifier le style du titre</a:t>
            </a:r>
            <a:endParaRPr kumimoji="0" lang="en-US" dirty="0"/>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EAA2CAC-6729-48BA-A701-D8BB10192DF7}" type="datetimeFigureOut">
              <a:rPr lang="fr-FR" smtClean="0"/>
              <a:pPr/>
              <a:t>25/03/2014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49EB483-8D52-47BC-8927-D21C4AAE84C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9EAA2CAC-6729-48BA-A701-D8BB10192DF7}" type="datetimeFigureOut">
              <a:rPr lang="fr-FR" smtClean="0"/>
              <a:pPr/>
              <a:t>25/03/2014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749EB483-8D52-47BC-8927-D21C4AAE84C2}"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EAA2CAC-6729-48BA-A701-D8BB10192DF7}" type="datetimeFigureOut">
              <a:rPr lang="fr-FR" smtClean="0"/>
              <a:pPr/>
              <a:t>25/03/2014</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49EB483-8D52-47BC-8927-D21C4AAE84C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gios.org/" TargetMode="External"/><Relationship Id="rId2" Type="http://schemas.openxmlformats.org/officeDocument/2006/relationships/hyperlink" Target="https://h10078.www1.hp.com/cda/hpms/display/main/hpms_content.jsp?zn=bto&amp;cp=1-11-15-119%5e9684_4000_100__" TargetMode="External"/><Relationship Id="rId1" Type="http://schemas.openxmlformats.org/officeDocument/2006/relationships/slideLayout" Target="../slideLayouts/slideLayout2.xml"/><Relationship Id="rId6" Type="http://schemas.openxmlformats.org/officeDocument/2006/relationships/hyperlink" Target="http://www.centreon.com/" TargetMode="External"/><Relationship Id="rId5" Type="http://schemas.openxmlformats.org/officeDocument/2006/relationships/hyperlink" Target="http://oss.oetiker.ch/mrtg/" TargetMode="External"/><Relationship Id="rId4" Type="http://schemas.openxmlformats.org/officeDocument/2006/relationships/hyperlink" Target="http://www.zabbix.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01.ibm.com/software/fr/tivoli/" TargetMode="External"/><Relationship Id="rId3" Type="http://schemas.openxmlformats.org/officeDocument/2006/relationships/hyperlink" Target="http://www.bmc.com/products/product-listing/ProactiveNet-Performance-Management.html" TargetMode="External"/><Relationship Id="rId7" Type="http://schemas.openxmlformats.org/officeDocument/2006/relationships/hyperlink" Target="http://www-01.ibm.com/software/tivoli/products/netview/" TargetMode="External"/><Relationship Id="rId2" Type="http://schemas.openxmlformats.org/officeDocument/2006/relationships/hyperlink" Target="http://www.projet-vigilo.org/site/" TargetMode="External"/><Relationship Id="rId1" Type="http://schemas.openxmlformats.org/officeDocument/2006/relationships/slideLayout" Target="../slideLayouts/slideLayout2.xml"/><Relationship Id="rId6" Type="http://schemas.openxmlformats.org/officeDocument/2006/relationships/hyperlink" Target="http://www.logmatrix.com/" TargetMode="External"/><Relationship Id="rId5" Type="http://schemas.openxmlformats.org/officeDocument/2006/relationships/hyperlink" Target="http://www.opennms.org/" TargetMode="External"/><Relationship Id="rId10" Type="http://schemas.openxmlformats.org/officeDocument/2006/relationships/hyperlink" Target="http://www.ipswitch.com/" TargetMode="External"/><Relationship Id="rId4" Type="http://schemas.openxmlformats.org/officeDocument/2006/relationships/hyperlink" Target="http://www.bmc.com/" TargetMode="External"/><Relationship Id="rId9" Type="http://schemas.openxmlformats.org/officeDocument/2006/relationships/hyperlink" Target="http://www.whatsupgold.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l"/>
            <a:r>
              <a:rPr lang="fr-FR" sz="3200" dirty="0" smtClean="0"/>
              <a:t/>
            </a:r>
            <a:br>
              <a:rPr lang="fr-FR" sz="3200" dirty="0" smtClean="0"/>
            </a:br>
            <a:r>
              <a:rPr lang="fr-FR" sz="3200" dirty="0" smtClean="0"/>
              <a:t>Supervision des réseaux informatiques</a:t>
            </a:r>
            <a:endParaRPr lang="fr-FR" sz="3200" dirty="0"/>
          </a:p>
        </p:txBody>
      </p:sp>
      <p:sp>
        <p:nvSpPr>
          <p:cNvPr id="3" name="Sous-titre 2"/>
          <p:cNvSpPr>
            <a:spLocks noGrp="1"/>
          </p:cNvSpPr>
          <p:nvPr>
            <p:ph type="subTitle" idx="1"/>
          </p:nvPr>
        </p:nvSpPr>
        <p:spPr>
          <a:xfrm>
            <a:off x="3491880" y="4221088"/>
            <a:ext cx="5114778" cy="1101248"/>
          </a:xfrm>
        </p:spPr>
        <p:txBody>
          <a:bodyPr>
            <a:normAutofit/>
          </a:bodyPr>
          <a:lstStyle/>
          <a:p>
            <a:r>
              <a:rPr lang="fr-FR" sz="2000" dirty="0" smtClean="0">
                <a:latin typeface="Book Antiqua" pitchFamily="18" charset="0"/>
              </a:rPr>
              <a:t>Animé par </a:t>
            </a:r>
            <a:r>
              <a:rPr lang="fr-FR" sz="2800" dirty="0" smtClean="0">
                <a:latin typeface="Brush Script MT" pitchFamily="66" charset="0"/>
              </a:rPr>
              <a:t>: </a:t>
            </a:r>
            <a:r>
              <a:rPr lang="fr-FR" sz="3200" dirty="0" smtClean="0">
                <a:latin typeface="Brush Script MT" pitchFamily="66" charset="0"/>
              </a:rPr>
              <a:t>LABRIGUI </a:t>
            </a:r>
            <a:r>
              <a:rPr lang="fr-FR" sz="3200" dirty="0" err="1" smtClean="0">
                <a:latin typeface="Brush Script MT" pitchFamily="66" charset="0"/>
              </a:rPr>
              <a:t>Jihane</a:t>
            </a:r>
            <a:endParaRPr lang="fr-FR" sz="2800" dirty="0">
              <a:latin typeface="Brush Script M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3200" dirty="0" smtClean="0"/>
              <a:t>Mise en place d’une solution de supervision</a:t>
            </a:r>
            <a:endParaRPr lang="fr-FR" sz="3200" dirty="0" smtClean="0">
              <a:latin typeface="Andalus" pitchFamily="18" charset="-78"/>
              <a:cs typeface="Andalus" pitchFamily="18" charset="-78"/>
            </a:endParaRPr>
          </a:p>
        </p:txBody>
      </p:sp>
      <p:sp>
        <p:nvSpPr>
          <p:cNvPr id="3" name="Espace réservé du contenu 2"/>
          <p:cNvSpPr>
            <a:spLocks noGrp="1"/>
          </p:cNvSpPr>
          <p:nvPr>
            <p:ph idx="1"/>
          </p:nvPr>
        </p:nvSpPr>
        <p:spPr/>
        <p:txBody>
          <a:bodyPr>
            <a:normAutofit lnSpcReduction="10000"/>
          </a:bodyPr>
          <a:lstStyle/>
          <a:p>
            <a:r>
              <a:rPr lang="fr-FR" dirty="0" smtClean="0"/>
              <a:t>La mise en place d’un outil de supervision est un projet complexe, dont il faut prévoir et prévenir les plus gros obstacles.</a:t>
            </a:r>
          </a:p>
          <a:p>
            <a:endParaRPr lang="fr-FR" dirty="0" smtClean="0"/>
          </a:p>
          <a:p>
            <a:r>
              <a:rPr lang="fr-FR" dirty="0" smtClean="0"/>
              <a:t>Un défaut courant dans la mise en place d’une solution de supervision est de la traiter comme une opération purement technique.</a:t>
            </a:r>
          </a:p>
          <a:p>
            <a:endParaRPr lang="fr-FR" dirty="0" smtClean="0"/>
          </a:p>
          <a:p>
            <a:r>
              <a:rPr lang="fr-FR" dirty="0" smtClean="0"/>
              <a:t>la réussite du projet de supervision sera autant technique qu’organisationnelle.</a:t>
            </a:r>
          </a:p>
          <a:p>
            <a:endParaRPr lang="fr-FR" dirty="0" smtClean="0"/>
          </a:p>
          <a:p>
            <a:r>
              <a:rPr lang="fr-FR" dirty="0" smtClean="0">
                <a:solidFill>
                  <a:srgbClr val="FF0000"/>
                </a:solidFill>
              </a:rPr>
              <a:t>La supervision doit évoluer avec le 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3200" dirty="0" smtClean="0"/>
              <a:t>Mise en place d’une solution de supervision</a:t>
            </a:r>
          </a:p>
        </p:txBody>
      </p:sp>
      <p:sp>
        <p:nvSpPr>
          <p:cNvPr id="3" name="Espace réservé du contenu 2"/>
          <p:cNvSpPr>
            <a:spLocks noGrp="1"/>
          </p:cNvSpPr>
          <p:nvPr>
            <p:ph idx="1"/>
          </p:nvPr>
        </p:nvSpPr>
        <p:spPr/>
        <p:txBody>
          <a:bodyPr>
            <a:normAutofit fontScale="92500" lnSpcReduction="10000"/>
          </a:bodyPr>
          <a:lstStyle/>
          <a:p>
            <a:r>
              <a:rPr lang="fr-FR" dirty="0" smtClean="0"/>
              <a:t>Trouver l’équilibre entre « ne rien rater d’important » et « vouloir tout superviser ».</a:t>
            </a:r>
          </a:p>
          <a:p>
            <a:endParaRPr lang="fr-FR" dirty="0" smtClean="0"/>
          </a:p>
          <a:p>
            <a:r>
              <a:rPr lang="fr-FR" dirty="0" smtClean="0"/>
              <a:t>Il vaut mieux alors avoir trop d’indicateurs que pas assez.</a:t>
            </a:r>
          </a:p>
          <a:p>
            <a:endParaRPr lang="fr-FR" dirty="0" smtClean="0"/>
          </a:p>
          <a:p>
            <a:r>
              <a:rPr lang="fr-FR" dirty="0" smtClean="0"/>
              <a:t>Si un indicateur n’apporte aucune information par rapport à un autre déjà en place, il ne faut pas le surveiller.</a:t>
            </a:r>
          </a:p>
          <a:p>
            <a:endParaRPr lang="fr-FR" dirty="0" smtClean="0"/>
          </a:p>
          <a:p>
            <a:r>
              <a:rPr lang="fr-FR" dirty="0" smtClean="0"/>
              <a:t>Il est vivement déconseillé de mettre en place la totalité de la supervision en une seule opération.</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3200" dirty="0" smtClean="0"/>
              <a:t>Mise en place d’une solution de supervision</a:t>
            </a:r>
          </a:p>
        </p:txBody>
      </p:sp>
      <p:sp>
        <p:nvSpPr>
          <p:cNvPr id="3" name="Espace réservé du contenu 2"/>
          <p:cNvSpPr>
            <a:spLocks noGrp="1"/>
          </p:cNvSpPr>
          <p:nvPr>
            <p:ph idx="1"/>
          </p:nvPr>
        </p:nvSpPr>
        <p:spPr/>
        <p:txBody>
          <a:bodyPr>
            <a:normAutofit fontScale="92500" lnSpcReduction="20000"/>
          </a:bodyPr>
          <a:lstStyle/>
          <a:p>
            <a:r>
              <a:rPr lang="fr-FR" dirty="0" smtClean="0"/>
              <a:t>Faire accepter le projet de supervision à ses supérieurs.</a:t>
            </a:r>
          </a:p>
          <a:p>
            <a:endParaRPr lang="fr-FR" dirty="0" smtClean="0"/>
          </a:p>
          <a:p>
            <a:r>
              <a:rPr lang="fr-FR" dirty="0" smtClean="0"/>
              <a:t>Intérêt de faire adhérer toute l’équipe à l’outil.</a:t>
            </a:r>
          </a:p>
          <a:p>
            <a:endParaRPr lang="fr-FR" dirty="0" smtClean="0"/>
          </a:p>
          <a:p>
            <a:r>
              <a:rPr lang="fr-FR" dirty="0" smtClean="0"/>
              <a:t>Limiter le nombre d’alertes et les hiérarchiser.</a:t>
            </a:r>
          </a:p>
          <a:p>
            <a:endParaRPr lang="fr-FR" dirty="0" smtClean="0"/>
          </a:p>
          <a:p>
            <a:r>
              <a:rPr lang="fr-FR" dirty="0" smtClean="0"/>
              <a:t>Alerter uniquement les bonnes personnes.</a:t>
            </a:r>
          </a:p>
          <a:p>
            <a:endParaRPr lang="fr-FR" dirty="0" smtClean="0"/>
          </a:p>
          <a:p>
            <a:r>
              <a:rPr lang="fr-FR" dirty="0" smtClean="0"/>
              <a:t>Des indicateurs aussi simples et clairs que possible.</a:t>
            </a:r>
          </a:p>
          <a:p>
            <a:endParaRPr lang="fr-FR" dirty="0" smtClean="0"/>
          </a:p>
          <a:p>
            <a:r>
              <a:rPr lang="fr-FR" dirty="0" smtClean="0">
                <a:solidFill>
                  <a:srgbClr val="FF0000"/>
                </a:solidFill>
              </a:rPr>
              <a:t>Est perçu comme un surveillant permanent.</a:t>
            </a:r>
            <a:endParaRPr lang="fr-FR" b="1"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3200" dirty="0" smtClean="0"/>
              <a:t>Mise en place d’une solution de supervision</a:t>
            </a:r>
          </a:p>
        </p:txBody>
      </p:sp>
      <p:sp>
        <p:nvSpPr>
          <p:cNvPr id="3" name="Espace réservé du contenu 2"/>
          <p:cNvSpPr>
            <a:spLocks noGrp="1"/>
          </p:cNvSpPr>
          <p:nvPr>
            <p:ph idx="1"/>
          </p:nvPr>
        </p:nvSpPr>
        <p:spPr/>
        <p:txBody>
          <a:bodyPr>
            <a:normAutofit fontScale="92500" lnSpcReduction="10000"/>
          </a:bodyPr>
          <a:lstStyle/>
          <a:p>
            <a:r>
              <a:rPr lang="fr-FR" b="1" dirty="0" smtClean="0"/>
              <a:t>Les indicateurs de métrologie sont comme les épices dans un plat : s’il n’y en a pas assez, c’est fade ; s’il y en a trop, c’est écœurant.</a:t>
            </a:r>
          </a:p>
          <a:p>
            <a:endParaRPr lang="fr-FR" dirty="0" smtClean="0">
              <a:solidFill>
                <a:srgbClr val="FF0000"/>
              </a:solidFill>
            </a:endParaRPr>
          </a:p>
          <a:p>
            <a:r>
              <a:rPr lang="fr-FR" dirty="0" smtClean="0"/>
              <a:t>Un nombre insuffisant d’indicateurs ne permet pas à coup sûr que l’un d’entre eux éclaire sur la cause probable d’un problème. </a:t>
            </a:r>
          </a:p>
          <a:p>
            <a:endParaRPr lang="fr-FR" dirty="0" smtClean="0"/>
          </a:p>
          <a:p>
            <a:r>
              <a:rPr lang="fr-FR" dirty="0" smtClean="0"/>
              <a:t>S’il y en a trop, les informations risquent d’être en double , de prendre plus d’espace et de capacité de calcul et cela fait perdre du temps.</a:t>
            </a:r>
          </a:p>
          <a:p>
            <a:endParaRPr lang="fr-FR" dirty="0" smtClean="0"/>
          </a:p>
          <a:p>
            <a:r>
              <a:rPr lang="fr-FR" dirty="0" smtClean="0">
                <a:solidFill>
                  <a:srgbClr val="FF0000"/>
                </a:solidFill>
              </a:rPr>
              <a:t>Trouver un juste milieu est nécessaire.</a:t>
            </a:r>
          </a:p>
          <a:p>
            <a:endParaRPr lang="fr-FR" dirty="0" smtClean="0">
              <a:solidFill>
                <a:srgbClr val="FF0000"/>
              </a:solidFill>
            </a:endParaRPr>
          </a:p>
          <a:p>
            <a:endParaRPr lang="fr-FR"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2800" dirty="0" smtClean="0"/>
              <a:t>Superviseur mais également </a:t>
            </a:r>
            <a:r>
              <a:rPr lang="fr-FR" sz="2800" dirty="0" err="1" smtClean="0"/>
              <a:t>hyperviseur</a:t>
            </a:r>
            <a:endParaRPr lang="fr-FR" sz="2800" dirty="0" smtClean="0"/>
          </a:p>
        </p:txBody>
      </p:sp>
      <p:sp>
        <p:nvSpPr>
          <p:cNvPr id="3" name="Espace réservé du contenu 2"/>
          <p:cNvSpPr>
            <a:spLocks noGrp="1"/>
          </p:cNvSpPr>
          <p:nvPr>
            <p:ph idx="1"/>
          </p:nvPr>
        </p:nvSpPr>
        <p:spPr/>
        <p:txBody>
          <a:bodyPr>
            <a:normAutofit lnSpcReduction="10000"/>
          </a:bodyPr>
          <a:lstStyle/>
          <a:p>
            <a:r>
              <a:rPr lang="fr-FR" dirty="0" smtClean="0"/>
              <a:t>Les outils de supervision ne doivent pas se contenter d’un rôle de supervision.</a:t>
            </a:r>
          </a:p>
          <a:p>
            <a:endParaRPr lang="fr-FR" dirty="0" smtClean="0"/>
          </a:p>
          <a:p>
            <a:r>
              <a:rPr lang="fr-FR" dirty="0" smtClean="0"/>
              <a:t> Ils doivent également être à l’écoute des autres outils afin de centraliser les informations.</a:t>
            </a:r>
          </a:p>
          <a:p>
            <a:endParaRPr lang="fr-FR" dirty="0" smtClean="0"/>
          </a:p>
          <a:p>
            <a:r>
              <a:rPr lang="fr-FR" dirty="0" smtClean="0"/>
              <a:t>Une seule console de supervision.</a:t>
            </a:r>
          </a:p>
          <a:p>
            <a:endParaRPr lang="fr-FR" dirty="0" smtClean="0"/>
          </a:p>
          <a:p>
            <a:r>
              <a:rPr lang="fr-FR" dirty="0" smtClean="0"/>
              <a:t>La modularité : réduire si possible le nombre de superviseurs.</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cstate="print"/>
          <a:srcRect/>
          <a:stretch>
            <a:fillRect/>
          </a:stretch>
        </p:blipFill>
        <p:spPr bwMode="auto">
          <a:xfrm>
            <a:off x="2987824" y="4174951"/>
            <a:ext cx="5112568" cy="2422401"/>
          </a:xfrm>
          <a:prstGeom prst="rect">
            <a:avLst/>
          </a:prstGeom>
          <a:noFill/>
          <a:ln w="9525">
            <a:noFill/>
            <a:miter lim="800000"/>
            <a:headEnd/>
            <a:tailEnd/>
          </a:ln>
        </p:spPr>
      </p:pic>
      <p:sp>
        <p:nvSpPr>
          <p:cNvPr id="79874" name="Rectangle 2"/>
          <p:cNvSpPr>
            <a:spLocks noGrp="1" noChangeArrowheads="1"/>
          </p:cNvSpPr>
          <p:nvPr>
            <p:ph type="title"/>
          </p:nvPr>
        </p:nvSpPr>
        <p:spPr/>
        <p:txBody>
          <a:bodyPr vert="horz" lIns="45720" tIns="0" rIns="45720" bIns="0" anchor="b" anchorCtr="0">
            <a:normAutofit/>
          </a:bodyPr>
          <a:lstStyle/>
          <a:p>
            <a:pPr marL="685800" indent="-685800"/>
            <a:r>
              <a:rPr lang="fr-FR" sz="3200" dirty="0" smtClean="0"/>
              <a:t>ISO et le modèle d'administration réseau</a:t>
            </a:r>
          </a:p>
        </p:txBody>
      </p:sp>
      <p:sp>
        <p:nvSpPr>
          <p:cNvPr id="79875" name="Rectangle 3"/>
          <p:cNvSpPr>
            <a:spLocks noGrp="1" noChangeArrowheads="1"/>
          </p:cNvSpPr>
          <p:nvPr>
            <p:ph type="body" idx="1"/>
          </p:nvPr>
        </p:nvSpPr>
        <p:spPr>
          <a:xfrm>
            <a:off x="179389" y="1600201"/>
            <a:ext cx="7848996" cy="2980928"/>
          </a:xfrm>
        </p:spPr>
        <p:txBody>
          <a:bodyPr>
            <a:noAutofit/>
          </a:bodyPr>
          <a:lstStyle/>
          <a:p>
            <a:pPr>
              <a:lnSpc>
                <a:spcPct val="90000"/>
              </a:lnSpc>
            </a:pPr>
            <a:r>
              <a:rPr lang="fr-FR" sz="2400" dirty="0" smtClean="0"/>
              <a:t>L'organisme </a:t>
            </a:r>
            <a:r>
              <a:rPr lang="fr-FR" sz="2400" dirty="0"/>
              <a:t>international de normalisation ISO (</a:t>
            </a:r>
            <a:r>
              <a:rPr lang="fr-FR" sz="2400" i="1" dirty="0"/>
              <a:t>International Standards </a:t>
            </a:r>
            <a:r>
              <a:rPr lang="fr-FR" sz="2400" i="1" dirty="0" err="1"/>
              <a:t>Organization</a:t>
            </a:r>
            <a:r>
              <a:rPr lang="fr-FR" sz="2400" dirty="0"/>
              <a:t>) a créé un comité visant à produire un modèle pour l'administration réseau, sous la direction du groupe OSI. </a:t>
            </a:r>
            <a:endParaRPr lang="fr-FR" sz="2400" dirty="0" smtClean="0"/>
          </a:p>
          <a:p>
            <a:pPr>
              <a:lnSpc>
                <a:spcPct val="90000"/>
              </a:lnSpc>
            </a:pPr>
            <a:endParaRPr lang="fr-FR" sz="2400" dirty="0" smtClean="0"/>
          </a:p>
          <a:p>
            <a:pPr>
              <a:lnSpc>
                <a:spcPct val="90000"/>
              </a:lnSpc>
            </a:pPr>
            <a:r>
              <a:rPr lang="fr-FR" sz="2400" dirty="0" smtClean="0"/>
              <a:t>Ce </a:t>
            </a:r>
            <a:r>
              <a:rPr lang="fr-FR" sz="2400" dirty="0"/>
              <a:t>modèle se décline en quatre parties:</a:t>
            </a:r>
          </a:p>
          <a:p>
            <a:pPr lvl="1">
              <a:lnSpc>
                <a:spcPct val="90000"/>
              </a:lnSpc>
            </a:pPr>
            <a:r>
              <a:rPr lang="fr-FR" sz="2000" dirty="0"/>
              <a:t>Le modèle d’organisation </a:t>
            </a:r>
          </a:p>
          <a:p>
            <a:pPr lvl="1">
              <a:lnSpc>
                <a:spcPct val="90000"/>
              </a:lnSpc>
            </a:pPr>
            <a:r>
              <a:rPr lang="fr-FR" sz="2000" dirty="0"/>
              <a:t>Le modèle d’informations </a:t>
            </a:r>
          </a:p>
          <a:p>
            <a:pPr lvl="1">
              <a:lnSpc>
                <a:spcPct val="90000"/>
              </a:lnSpc>
            </a:pPr>
            <a:r>
              <a:rPr lang="fr-FR" sz="2000" dirty="0"/>
              <a:t>Le modèle de communication </a:t>
            </a:r>
          </a:p>
          <a:p>
            <a:pPr lvl="1">
              <a:lnSpc>
                <a:spcPct val="90000"/>
              </a:lnSpc>
            </a:pPr>
            <a:r>
              <a:rPr lang="fr-FR" sz="2000" dirty="0"/>
              <a:t>Le modèle fonctionnel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vert="horz" lIns="45720" tIns="0" rIns="45720" bIns="0" anchor="b" anchorCtr="0">
            <a:normAutofit/>
          </a:bodyPr>
          <a:lstStyle/>
          <a:p>
            <a:r>
              <a:rPr lang="fr-FR" sz="3200" dirty="0" smtClean="0"/>
              <a:t>Modèle d’administration réseau</a:t>
            </a:r>
          </a:p>
        </p:txBody>
      </p:sp>
      <p:sp>
        <p:nvSpPr>
          <p:cNvPr id="80899" name="Rectangle 3"/>
          <p:cNvSpPr>
            <a:spLocks noGrp="1" noChangeArrowheads="1"/>
          </p:cNvSpPr>
          <p:nvPr>
            <p:ph type="body" idx="1"/>
          </p:nvPr>
        </p:nvSpPr>
        <p:spPr>
          <a:xfrm>
            <a:off x="179389" y="1412875"/>
            <a:ext cx="7776988" cy="5445125"/>
          </a:xfrm>
        </p:spPr>
        <p:txBody>
          <a:bodyPr>
            <a:normAutofit fontScale="92500" lnSpcReduction="20000"/>
          </a:bodyPr>
          <a:lstStyle/>
          <a:p>
            <a:pPr>
              <a:lnSpc>
                <a:spcPct val="80000"/>
              </a:lnSpc>
            </a:pPr>
            <a:endParaRPr lang="fr-FR" sz="2200" b="1" dirty="0" smtClean="0"/>
          </a:p>
          <a:p>
            <a:pPr>
              <a:lnSpc>
                <a:spcPct val="80000"/>
              </a:lnSpc>
            </a:pPr>
            <a:r>
              <a:rPr lang="fr-FR" sz="2200" b="1" dirty="0" smtClean="0"/>
              <a:t>Le </a:t>
            </a:r>
            <a:r>
              <a:rPr lang="fr-FR" sz="2200" b="1" dirty="0"/>
              <a:t>modèle d'organisation</a:t>
            </a:r>
            <a:r>
              <a:rPr lang="fr-FR" sz="2200" dirty="0"/>
              <a:t> décrit les composants de l'administration réseau, par exemple administrateur, agent, et ainsi de suite, avec leurs relations. La disposition de ces composants mène à différents types d'architecture</a:t>
            </a:r>
            <a:r>
              <a:rPr lang="fr-FR" sz="2200" dirty="0" smtClean="0"/>
              <a:t>.</a:t>
            </a:r>
          </a:p>
          <a:p>
            <a:pPr>
              <a:lnSpc>
                <a:spcPct val="80000"/>
              </a:lnSpc>
            </a:pPr>
            <a:endParaRPr lang="fr-FR" sz="2200" b="1" dirty="0"/>
          </a:p>
          <a:p>
            <a:pPr>
              <a:lnSpc>
                <a:spcPct val="80000"/>
              </a:lnSpc>
            </a:pPr>
            <a:r>
              <a:rPr lang="fr-FR" sz="2200" b="1" dirty="0"/>
              <a:t>Le modèle d’informations</a:t>
            </a:r>
            <a:r>
              <a:rPr lang="fr-FR" sz="2200" dirty="0"/>
              <a:t> est relatif à la structure et au stockage des informations d'administration réseau. Ces informations sont stockées dans une base de données, appelée base d'informations de management (MIB). L'ISO a établi la structure des informations d'administration (SMI) pour définir la syntaxe et la sémantique des informations d'administration stockées dans la MIB. </a:t>
            </a:r>
            <a:endParaRPr lang="fr-FR" sz="2200" dirty="0" smtClean="0"/>
          </a:p>
          <a:p>
            <a:pPr>
              <a:lnSpc>
                <a:spcPct val="80000"/>
              </a:lnSpc>
            </a:pPr>
            <a:endParaRPr lang="fr-FR" sz="2200" dirty="0"/>
          </a:p>
          <a:p>
            <a:pPr>
              <a:lnSpc>
                <a:spcPct val="80000"/>
              </a:lnSpc>
            </a:pPr>
            <a:r>
              <a:rPr lang="fr-FR" sz="2200" b="1" dirty="0"/>
              <a:t>Le modèle de communication</a:t>
            </a:r>
            <a:r>
              <a:rPr lang="fr-FR" sz="2200" dirty="0"/>
              <a:t> traite de la manière dont les données d'administration sont transmises entre les processus agent et administrateur.  Il est relatif au protocole d'acheminement, au protocole d'application et aux commandes et réponses entre égaux</a:t>
            </a:r>
            <a:r>
              <a:rPr lang="fr-FR" sz="2200" dirty="0" smtClean="0"/>
              <a:t>.</a:t>
            </a:r>
          </a:p>
          <a:p>
            <a:pPr>
              <a:lnSpc>
                <a:spcPct val="80000"/>
              </a:lnSpc>
            </a:pPr>
            <a:endParaRPr lang="fr-FR" sz="2200" b="1" dirty="0"/>
          </a:p>
          <a:p>
            <a:pPr>
              <a:lnSpc>
                <a:spcPct val="80000"/>
              </a:lnSpc>
            </a:pPr>
            <a:r>
              <a:rPr lang="fr-FR" sz="2200" b="1" dirty="0"/>
              <a:t>Le modèle fonctionnel</a:t>
            </a:r>
            <a:r>
              <a:rPr lang="fr-FR" sz="2200" dirty="0"/>
              <a:t> concerne les applications d'administration réseau qui résident sur la station d'administration réseau (NMS). Le modèle d'administration OSI compte cinq domaines fonctionnels, parfois appelés le modèle </a:t>
            </a:r>
            <a:r>
              <a:rPr lang="fr-FR" sz="2200" dirty="0" smtClean="0"/>
              <a:t>FCAPS.</a:t>
            </a:r>
            <a:endParaRPr lang="fr-FR"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7067128" cy="1062955"/>
          </a:xfrm>
        </p:spPr>
        <p:txBody>
          <a:bodyPr vert="horz" lIns="45720" tIns="0" rIns="45720" bIns="0" anchor="b" anchorCtr="0">
            <a:normAutofit/>
          </a:bodyPr>
          <a:lstStyle/>
          <a:p>
            <a:r>
              <a:rPr lang="fr-FR" sz="3200" cap="none" dirty="0" smtClean="0"/>
              <a:t>Les domaines fonctionnels</a:t>
            </a:r>
          </a:p>
        </p:txBody>
      </p:sp>
      <p:sp>
        <p:nvSpPr>
          <p:cNvPr id="9219" name="Rectangle 3"/>
          <p:cNvSpPr>
            <a:spLocks noGrp="1" noChangeArrowheads="1"/>
          </p:cNvSpPr>
          <p:nvPr>
            <p:ph type="body" sz="half" idx="1"/>
          </p:nvPr>
        </p:nvSpPr>
        <p:spPr>
          <a:xfrm>
            <a:off x="250825" y="1628775"/>
            <a:ext cx="4835525" cy="4530725"/>
          </a:xfrm>
        </p:spPr>
        <p:txBody>
          <a:bodyPr>
            <a:normAutofit fontScale="92500"/>
          </a:bodyPr>
          <a:lstStyle/>
          <a:p>
            <a:pPr marL="533400" indent="-533400"/>
            <a:r>
              <a:rPr lang="fr-FR" sz="2800" b="1">
                <a:effectLst/>
              </a:rPr>
              <a:t>La gestion de la configuration réseau</a:t>
            </a:r>
            <a:r>
              <a:rPr lang="fr-FR" sz="2800">
                <a:effectLst/>
              </a:rPr>
              <a:t>. </a:t>
            </a:r>
          </a:p>
          <a:p>
            <a:pPr marL="533400" indent="-533400"/>
            <a:endParaRPr lang="fr-FR" sz="600">
              <a:effectLst/>
            </a:endParaRPr>
          </a:p>
          <a:p>
            <a:pPr marL="533400" indent="-533400"/>
            <a:r>
              <a:rPr lang="fr-FR" sz="2800" b="1">
                <a:effectLst/>
              </a:rPr>
              <a:t>La gestion des performances.</a:t>
            </a:r>
          </a:p>
          <a:p>
            <a:pPr marL="533400" indent="-533400"/>
            <a:endParaRPr lang="fr-FR" sz="600" b="1">
              <a:effectLst/>
            </a:endParaRPr>
          </a:p>
          <a:p>
            <a:pPr marL="533400" indent="-533400"/>
            <a:r>
              <a:rPr lang="fr-FR" sz="2800" b="1">
                <a:effectLst/>
              </a:rPr>
              <a:t>La gestion des anomalies.</a:t>
            </a:r>
          </a:p>
          <a:p>
            <a:pPr marL="533400" indent="-533400"/>
            <a:endParaRPr lang="fr-FR" sz="600" b="1">
              <a:effectLst/>
            </a:endParaRPr>
          </a:p>
          <a:p>
            <a:pPr marL="533400" indent="-533400"/>
            <a:r>
              <a:rPr lang="fr-FR" sz="2800" b="1">
                <a:effectLst/>
              </a:rPr>
              <a:t> La gestion de la sécurité. </a:t>
            </a:r>
          </a:p>
          <a:p>
            <a:pPr marL="533400" indent="-533400"/>
            <a:endParaRPr lang="fr-FR" sz="600">
              <a:effectLst/>
            </a:endParaRPr>
          </a:p>
          <a:p>
            <a:pPr marL="533400" indent="-533400"/>
            <a:r>
              <a:rPr lang="fr-FR" sz="2800" b="1">
                <a:effectLst/>
              </a:rPr>
              <a:t>La gestion de la comptabilité.</a:t>
            </a:r>
            <a:endParaRPr lang="fr-FR" sz="2800" i="1">
              <a:cs typeface="Times New Roman" pitchFamily="18" charset="0"/>
            </a:endParaRPr>
          </a:p>
        </p:txBody>
      </p:sp>
      <p:pic>
        <p:nvPicPr>
          <p:cNvPr id="9233" name="Picture 17"/>
          <p:cNvPicPr>
            <a:picLocks noChangeAspect="1" noChangeArrowheads="1"/>
          </p:cNvPicPr>
          <p:nvPr/>
        </p:nvPicPr>
        <p:blipFill>
          <a:blip r:embed="rId2" cstate="print"/>
          <a:srcRect/>
          <a:stretch>
            <a:fillRect/>
          </a:stretch>
        </p:blipFill>
        <p:spPr bwMode="auto">
          <a:xfrm>
            <a:off x="4932040" y="2420889"/>
            <a:ext cx="3098705" cy="25202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 calcmode="lin" valueType="num">
                                      <p:cBhvr additive="base">
                                        <p:cTn id="18"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9">
                                            <p:txEl>
                                              <p:pRg st="4" end="4"/>
                                            </p:txEl>
                                          </p:spTgt>
                                        </p:tgtEl>
                                        <p:attrNameLst>
                                          <p:attrName>style.visibility</p:attrName>
                                        </p:attrNameLst>
                                      </p:cBhvr>
                                      <p:to>
                                        <p:strVal val="visible"/>
                                      </p:to>
                                    </p:set>
                                    <p:anim calcmode="lin" valueType="num">
                                      <p:cBhvr additive="base">
                                        <p:cTn id="24"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19">
                                            <p:txEl>
                                              <p:pRg st="6" end="6"/>
                                            </p:txEl>
                                          </p:spTgt>
                                        </p:tgtEl>
                                        <p:attrNameLst>
                                          <p:attrName>style.visibility</p:attrName>
                                        </p:attrNameLst>
                                      </p:cBhvr>
                                      <p:to>
                                        <p:strVal val="visible"/>
                                      </p:to>
                                    </p:set>
                                    <p:anim calcmode="lin" valueType="num">
                                      <p:cBhvr additive="base">
                                        <p:cTn id="30"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19">
                                            <p:txEl>
                                              <p:pRg st="8" end="8"/>
                                            </p:txEl>
                                          </p:spTgt>
                                        </p:tgtEl>
                                        <p:attrNameLst>
                                          <p:attrName>style.visibility</p:attrName>
                                        </p:attrNameLst>
                                      </p:cBhvr>
                                      <p:to>
                                        <p:strVal val="visible"/>
                                      </p:to>
                                    </p:set>
                                    <p:anim calcmode="lin" valueType="num">
                                      <p:cBhvr additive="base">
                                        <p:cTn id="36"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vert="horz" lIns="45720" tIns="0" rIns="45720" bIns="0" anchor="b" anchorCtr="0">
            <a:normAutofit/>
          </a:bodyPr>
          <a:lstStyle/>
          <a:p>
            <a:r>
              <a:rPr lang="fr-FR" sz="3200" dirty="0" smtClean="0">
                <a:solidFill>
                  <a:srgbClr val="FF0000"/>
                </a:solidFill>
              </a:rPr>
              <a:t>F</a:t>
            </a:r>
            <a:r>
              <a:rPr lang="fr-FR" sz="3200" dirty="0" smtClean="0"/>
              <a:t>CAPS : </a:t>
            </a:r>
            <a:r>
              <a:rPr lang="fr-FR" sz="3200" dirty="0" err="1" smtClean="0">
                <a:solidFill>
                  <a:srgbClr val="FF0000"/>
                </a:solidFill>
              </a:rPr>
              <a:t>Fault</a:t>
            </a:r>
            <a:r>
              <a:rPr lang="fr-FR" sz="3200" dirty="0" smtClean="0">
                <a:solidFill>
                  <a:srgbClr val="FF0000"/>
                </a:solidFill>
              </a:rPr>
              <a:t> Management</a:t>
            </a:r>
          </a:p>
        </p:txBody>
      </p:sp>
      <p:sp>
        <p:nvSpPr>
          <p:cNvPr id="7" name="Espace réservé du contenu 6"/>
          <p:cNvSpPr>
            <a:spLocks noGrp="1"/>
          </p:cNvSpPr>
          <p:nvPr>
            <p:ph idx="1"/>
          </p:nvPr>
        </p:nvSpPr>
        <p:spPr/>
        <p:txBody>
          <a:bodyPr>
            <a:normAutofit fontScale="92500" lnSpcReduction="10000"/>
          </a:bodyPr>
          <a:lstStyle/>
          <a:p>
            <a:r>
              <a:rPr lang="fr-FR" dirty="0" smtClean="0"/>
              <a:t>La </a:t>
            </a:r>
            <a:r>
              <a:rPr lang="fr-FR" b="1" dirty="0" smtClean="0"/>
              <a:t>gestion des anomalies</a:t>
            </a:r>
            <a:r>
              <a:rPr lang="fr-FR" dirty="0" smtClean="0"/>
              <a:t> est souvent le module le plus populaire au sein des outils de gestion réseaux.</a:t>
            </a:r>
          </a:p>
          <a:p>
            <a:endParaRPr lang="fr-FR" dirty="0" smtClean="0"/>
          </a:p>
          <a:p>
            <a:r>
              <a:rPr lang="fr-FR" dirty="0" smtClean="0"/>
              <a:t>Permet de détecter, isoler et résoudre les problèmes réseaux rencontrés voire même de prédire des incidents potentiels. </a:t>
            </a:r>
          </a:p>
          <a:p>
            <a:endParaRPr lang="fr-FR" dirty="0" smtClean="0"/>
          </a:p>
          <a:p>
            <a:r>
              <a:rPr lang="fr-FR" dirty="0" smtClean="0"/>
              <a:t>Réduire les temps d’arrêt, la dégradation des performances ou tout autre incident…</a:t>
            </a:r>
          </a:p>
          <a:p>
            <a:r>
              <a:rPr lang="fr-FR" dirty="0" smtClean="0"/>
              <a:t>Détection des incidents, correction des anomalies, isolation des incidents, notifications des incidents, corrélation des alertes, …</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3200" dirty="0" smtClean="0"/>
              <a:t>F</a:t>
            </a:r>
            <a:r>
              <a:rPr lang="fr-FR" sz="3200" dirty="0" smtClean="0">
                <a:solidFill>
                  <a:srgbClr val="FF0000"/>
                </a:solidFill>
              </a:rPr>
              <a:t>C</a:t>
            </a:r>
            <a:r>
              <a:rPr lang="fr-FR" sz="3200" dirty="0" smtClean="0"/>
              <a:t>APS : </a:t>
            </a:r>
            <a:r>
              <a:rPr lang="fr-FR" sz="3200" dirty="0" smtClean="0">
                <a:solidFill>
                  <a:srgbClr val="FF0000"/>
                </a:solidFill>
              </a:rPr>
              <a:t>Configuration Management</a:t>
            </a:r>
          </a:p>
        </p:txBody>
      </p:sp>
      <p:sp>
        <p:nvSpPr>
          <p:cNvPr id="3" name="Espace réservé du contenu 2"/>
          <p:cNvSpPr>
            <a:spLocks noGrp="1"/>
          </p:cNvSpPr>
          <p:nvPr>
            <p:ph idx="1"/>
          </p:nvPr>
        </p:nvSpPr>
        <p:spPr/>
        <p:txBody>
          <a:bodyPr>
            <a:normAutofit fontScale="85000" lnSpcReduction="10000"/>
          </a:bodyPr>
          <a:lstStyle/>
          <a:p>
            <a:r>
              <a:rPr lang="fr-FR" dirty="0" smtClean="0"/>
              <a:t>La </a:t>
            </a:r>
            <a:r>
              <a:rPr lang="fr-FR" b="1" dirty="0" smtClean="0"/>
              <a:t>gestion de la configuration</a:t>
            </a:r>
            <a:r>
              <a:rPr lang="fr-FR" dirty="0" smtClean="0"/>
              <a:t> permet de collecter et de stocker les informations de configuration des équipements ; que ce soit physiques ou systèmes. </a:t>
            </a:r>
          </a:p>
          <a:p>
            <a:endParaRPr lang="fr-FR" dirty="0" smtClean="0"/>
          </a:p>
          <a:p>
            <a:r>
              <a:rPr lang="fr-FR" dirty="0" smtClean="0"/>
              <a:t>Il permet donc d’obtenir un inventaire des équipements et des programmes présents. </a:t>
            </a:r>
          </a:p>
          <a:p>
            <a:pPr algn="l"/>
            <a:r>
              <a:rPr lang="fr-FR" dirty="0" smtClean="0"/>
              <a:t>De plus, cet inventaire sera continuellement à jours.</a:t>
            </a:r>
            <a:br>
              <a:rPr lang="fr-FR" dirty="0" smtClean="0"/>
            </a:br>
            <a:endParaRPr lang="fr-FR" dirty="0" smtClean="0"/>
          </a:p>
          <a:p>
            <a:r>
              <a:rPr lang="fr-FR" dirty="0" smtClean="0"/>
              <a:t>Simplifie le processus de changement et en obtenir un réel suivi.</a:t>
            </a:r>
          </a:p>
          <a:p>
            <a:r>
              <a:rPr lang="fr-FR" dirty="0" smtClean="0"/>
              <a:t>Récolte des informations systèmes, génération de statistiques, gestion des backups, management des changements, analyse des tendances (d’usage) pour préparer la consommation future, …</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cap="none" dirty="0" smtClean="0"/>
              <a:t>Introduction</a:t>
            </a:r>
            <a:endParaRPr lang="fr-FR" sz="4400" cap="none" dirty="0"/>
          </a:p>
        </p:txBody>
      </p:sp>
      <p:sp>
        <p:nvSpPr>
          <p:cNvPr id="4" name="Espace réservé du contenu 3"/>
          <p:cNvSpPr>
            <a:spLocks noGrp="1"/>
          </p:cNvSpPr>
          <p:nvPr>
            <p:ph sz="half" idx="1"/>
          </p:nvPr>
        </p:nvSpPr>
        <p:spPr/>
        <p:txBody>
          <a:bodyPr>
            <a:normAutofit/>
          </a:bodyPr>
          <a:lstStyle/>
          <a:p>
            <a:pPr algn="just"/>
            <a:r>
              <a:rPr lang="fr-FR" sz="1800" dirty="0" smtClean="0"/>
              <a:t>Le métier d’administrateur devient de plus en plus complexe.</a:t>
            </a:r>
          </a:p>
          <a:p>
            <a:pPr algn="just"/>
            <a:endParaRPr lang="fr-FR" sz="1800" dirty="0" smtClean="0"/>
          </a:p>
          <a:p>
            <a:pPr algn="just"/>
            <a:r>
              <a:rPr lang="fr-FR" sz="1800" dirty="0" smtClean="0"/>
              <a:t>Un défi majeur pour l’équipe est de gagner en temps et en efficacité grâce à un bon outil de supervision.</a:t>
            </a:r>
          </a:p>
          <a:p>
            <a:pPr algn="just"/>
            <a:endParaRPr lang="fr-FR" sz="1800" dirty="0" smtClean="0"/>
          </a:p>
          <a:p>
            <a:pPr algn="just"/>
            <a:r>
              <a:rPr lang="fr-FR" sz="1800" dirty="0" smtClean="0"/>
              <a:t>Les systèmes d’information étant par nature complexes, leur supervision est indispensable.</a:t>
            </a:r>
            <a:endParaRPr lang="fr-FR" sz="1800" dirty="0"/>
          </a:p>
        </p:txBody>
      </p:sp>
      <p:pic>
        <p:nvPicPr>
          <p:cNvPr id="15364" name="Picture 4" descr="http://www.stratorga.com/images/contenu/Supervision_infra.jpg"/>
          <p:cNvPicPr>
            <a:picLocks noGrp="1" noChangeAspect="1" noChangeArrowheads="1"/>
          </p:cNvPicPr>
          <p:nvPr>
            <p:ph sz="half" idx="2"/>
          </p:nvPr>
        </p:nvPicPr>
        <p:blipFill>
          <a:blip r:embed="rId2" cstate="print"/>
          <a:srcRect/>
          <a:stretch>
            <a:fillRect/>
          </a:stretch>
        </p:blipFill>
        <p:spPr bwMode="auto">
          <a:xfrm>
            <a:off x="4241694" y="1628800"/>
            <a:ext cx="3394286" cy="383142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239000" cy="1143000"/>
          </a:xfrm>
        </p:spPr>
        <p:txBody>
          <a:bodyPr vert="horz" lIns="45720" tIns="0" rIns="45720" bIns="0" anchor="b" anchorCtr="0">
            <a:normAutofit/>
          </a:bodyPr>
          <a:lstStyle/>
          <a:p>
            <a:r>
              <a:rPr lang="fr-FR" sz="3200" dirty="0" smtClean="0"/>
              <a:t>FC</a:t>
            </a:r>
            <a:r>
              <a:rPr lang="fr-FR" sz="3200" dirty="0" smtClean="0">
                <a:solidFill>
                  <a:srgbClr val="FF0000"/>
                </a:solidFill>
              </a:rPr>
              <a:t>A</a:t>
            </a:r>
            <a:r>
              <a:rPr lang="fr-FR" sz="3200" dirty="0" smtClean="0"/>
              <a:t>PS : </a:t>
            </a:r>
            <a:r>
              <a:rPr lang="fr-FR" sz="3200" dirty="0" err="1" smtClean="0">
                <a:solidFill>
                  <a:srgbClr val="FF0000"/>
                </a:solidFill>
              </a:rPr>
              <a:t>Accounting</a:t>
            </a:r>
            <a:r>
              <a:rPr lang="fr-FR" sz="3200" dirty="0" smtClean="0">
                <a:solidFill>
                  <a:srgbClr val="FF0000"/>
                </a:solidFill>
              </a:rPr>
              <a:t> Management</a:t>
            </a:r>
          </a:p>
        </p:txBody>
      </p:sp>
      <p:sp>
        <p:nvSpPr>
          <p:cNvPr id="3" name="Espace réservé du contenu 2"/>
          <p:cNvSpPr>
            <a:spLocks noGrp="1"/>
          </p:cNvSpPr>
          <p:nvPr>
            <p:ph idx="1"/>
          </p:nvPr>
        </p:nvSpPr>
        <p:spPr/>
        <p:txBody>
          <a:bodyPr>
            <a:normAutofit lnSpcReduction="10000"/>
          </a:bodyPr>
          <a:lstStyle/>
          <a:p>
            <a:r>
              <a:rPr lang="fr-FR" dirty="0" smtClean="0"/>
              <a:t>La </a:t>
            </a:r>
            <a:r>
              <a:rPr lang="fr-FR" b="1" dirty="0" smtClean="0"/>
              <a:t>gestion des accès</a:t>
            </a:r>
            <a:r>
              <a:rPr lang="fr-FR" dirty="0" smtClean="0"/>
              <a:t> permet de faire des statistiques utilisateurs. En effet, en prenant en compte les usages ainsi que l’analyse des accès aux équipement, on peut établir une réelle estimation des coûts.</a:t>
            </a:r>
          </a:p>
          <a:p>
            <a:endParaRPr lang="fr-FR" dirty="0" smtClean="0"/>
          </a:p>
          <a:p>
            <a:r>
              <a:rPr lang="fr-FR" dirty="0" smtClean="0"/>
              <a:t>Répartition des ressources de façon optimale et équitable entre les utilisateurs du réseau.</a:t>
            </a:r>
          </a:p>
          <a:p>
            <a:r>
              <a:rPr lang="fr-FR" dirty="0" smtClean="0"/>
              <a:t>Utilisation des systèmes plus efficace, en minimisant le coût des opérations.</a:t>
            </a:r>
          </a:p>
          <a:p>
            <a:r>
              <a:rPr lang="fr-FR" dirty="0" smtClean="0"/>
              <a:t>Analyse de l’usage matériel et logiciel, gestion des coûts, …</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FCA</a:t>
            </a:r>
            <a:r>
              <a:rPr lang="fr-FR" sz="3200" dirty="0" smtClean="0">
                <a:solidFill>
                  <a:srgbClr val="FF0000"/>
                </a:solidFill>
              </a:rPr>
              <a:t>P</a:t>
            </a:r>
            <a:r>
              <a:rPr lang="fr-FR" sz="3200" dirty="0" smtClean="0"/>
              <a:t>S : </a:t>
            </a:r>
            <a:r>
              <a:rPr lang="fr-FR" sz="3200" dirty="0" smtClean="0">
                <a:solidFill>
                  <a:srgbClr val="FF0000"/>
                </a:solidFill>
              </a:rPr>
              <a:t>Performance Management</a:t>
            </a:r>
          </a:p>
        </p:txBody>
      </p:sp>
      <p:sp>
        <p:nvSpPr>
          <p:cNvPr id="3" name="Espace réservé du contenu 2"/>
          <p:cNvSpPr>
            <a:spLocks noGrp="1"/>
          </p:cNvSpPr>
          <p:nvPr>
            <p:ph idx="1"/>
          </p:nvPr>
        </p:nvSpPr>
        <p:spPr/>
        <p:txBody>
          <a:bodyPr>
            <a:normAutofit fontScale="85000" lnSpcReduction="20000"/>
          </a:bodyPr>
          <a:lstStyle/>
          <a:p>
            <a:r>
              <a:rPr lang="fr-FR" dirty="0" smtClean="0"/>
              <a:t>La </a:t>
            </a:r>
            <a:r>
              <a:rPr lang="fr-FR" b="1" dirty="0" smtClean="0"/>
              <a:t>gestion des performances</a:t>
            </a:r>
            <a:r>
              <a:rPr lang="fr-FR" dirty="0" smtClean="0"/>
              <a:t> vise à mesurer les différents aspects de la performance des équipements et des systèmes.</a:t>
            </a:r>
          </a:p>
          <a:p>
            <a:endParaRPr lang="fr-FR" dirty="0" smtClean="0"/>
          </a:p>
          <a:p>
            <a:r>
              <a:rPr lang="fr-FR" dirty="0" smtClean="0"/>
              <a:t>Permet de comprendre l’état actuel du réseaux et de savoir comment il se comporte. </a:t>
            </a:r>
          </a:p>
          <a:p>
            <a:r>
              <a:rPr lang="fr-FR" dirty="0" smtClean="0"/>
              <a:t>Préparer le réseaux pour les futurs besoins.</a:t>
            </a:r>
          </a:p>
          <a:p>
            <a:endParaRPr lang="fr-FR" dirty="0" smtClean="0"/>
          </a:p>
          <a:p>
            <a:r>
              <a:rPr lang="fr-FR" dirty="0" smtClean="0"/>
              <a:t>Gestion des performances inclus la mesure de différents indicateurs. </a:t>
            </a:r>
          </a:p>
          <a:p>
            <a:r>
              <a:rPr lang="fr-FR" dirty="0" smtClean="0"/>
              <a:t>Assurer la disponibilité du service et les performances à un niveau optimal.</a:t>
            </a:r>
          </a:p>
          <a:p>
            <a:r>
              <a:rPr lang="fr-FR" dirty="0" smtClean="0"/>
              <a:t>Gestion des seuils pour les alertes, génération de graphs concernant différents indicateurs, prédire l’utilisation futur en analysant les perfs, …</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FCAP</a:t>
            </a:r>
            <a:r>
              <a:rPr lang="fr-FR" sz="3200" dirty="0" smtClean="0">
                <a:solidFill>
                  <a:srgbClr val="FF0000"/>
                </a:solidFill>
              </a:rPr>
              <a:t>S</a:t>
            </a:r>
            <a:r>
              <a:rPr lang="fr-FR" sz="3200" dirty="0" smtClean="0"/>
              <a:t> : </a:t>
            </a:r>
            <a:r>
              <a:rPr lang="fr-FR" sz="3200" dirty="0" smtClean="0">
                <a:solidFill>
                  <a:srgbClr val="FF0000"/>
                </a:solidFill>
              </a:rPr>
              <a:t>Security Management</a:t>
            </a:r>
          </a:p>
        </p:txBody>
      </p:sp>
      <p:sp>
        <p:nvSpPr>
          <p:cNvPr id="3" name="Espace réservé du contenu 2"/>
          <p:cNvSpPr>
            <a:spLocks noGrp="1"/>
          </p:cNvSpPr>
          <p:nvPr>
            <p:ph idx="1"/>
          </p:nvPr>
        </p:nvSpPr>
        <p:spPr/>
        <p:txBody>
          <a:bodyPr>
            <a:normAutofit fontScale="85000" lnSpcReduction="10000"/>
          </a:bodyPr>
          <a:lstStyle/>
          <a:p>
            <a:r>
              <a:rPr lang="fr-FR" dirty="0" smtClean="0"/>
              <a:t>La </a:t>
            </a:r>
            <a:r>
              <a:rPr lang="fr-FR" b="1" dirty="0" smtClean="0"/>
              <a:t>gestion de la sécurité</a:t>
            </a:r>
            <a:r>
              <a:rPr lang="fr-FR" dirty="0" smtClean="0"/>
              <a:t> prend en charge la protection des équipements, la sécurité d’accès via une authentification encryptée ainsi que la protection des informations confidentielles.</a:t>
            </a:r>
          </a:p>
          <a:p>
            <a:endParaRPr lang="fr-FR" dirty="0" smtClean="0"/>
          </a:p>
          <a:p>
            <a:r>
              <a:rPr lang="fr-FR" dirty="0" smtClean="0"/>
              <a:t>Protéger  le réseau contre les hackers, les utilisateurs non autorisés, ou même contre le sabotage physique du matériel. </a:t>
            </a:r>
          </a:p>
          <a:p>
            <a:r>
              <a:rPr lang="fr-FR" dirty="0" smtClean="0"/>
              <a:t>La confidentialité des données doit être gérer selon les besoins clients et doit être maintenue à un seuil donné tout au long du cycle de vie du réseau.</a:t>
            </a:r>
          </a:p>
          <a:p>
            <a:endParaRPr lang="fr-FR" dirty="0" smtClean="0"/>
          </a:p>
          <a:p>
            <a:r>
              <a:rPr lang="fr-FR" dirty="0" smtClean="0"/>
              <a:t>Gestion des autorisations, historique des accès, génération d’audit, …</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1331640" y="1124744"/>
            <a:ext cx="6191250" cy="4176712"/>
          </a:xfrm>
          <a:prstGeom prst="rect">
            <a:avLst/>
          </a:prstGeom>
        </p:spPr>
        <p:txBody>
          <a:bodyPr wrap="none" fromWordArt="1">
            <a:prstTxWarp prst="textPlain">
              <a:avLst>
                <a:gd name="adj" fmla="val 50000"/>
              </a:avLst>
            </a:prstTxWarp>
          </a:bodyPr>
          <a:lstStyle/>
          <a:p>
            <a:pPr algn="ctr"/>
            <a:r>
              <a:rPr lang="fr-FR" sz="4000" kern="10" dirty="0">
                <a:ln w="9525">
                  <a:solidFill>
                    <a:srgbClr val="FFFF00"/>
                  </a:solidFill>
                  <a:round/>
                  <a:headEnd/>
                  <a:tailEnd/>
                </a:ln>
                <a:solidFill>
                  <a:schemeClr val="folHlink"/>
                </a:solidFill>
                <a:effectLst>
                  <a:outerShdw dist="45791" dir="2021404" algn="ctr" rotWithShape="0">
                    <a:srgbClr val="B2B2B2">
                      <a:alpha val="80000"/>
                    </a:srgbClr>
                  </a:outerShdw>
                </a:effectLst>
                <a:latin typeface="Maiandra GD"/>
              </a:rPr>
              <a:t>Le protocole </a:t>
            </a:r>
          </a:p>
          <a:p>
            <a:pPr algn="ctr"/>
            <a:r>
              <a:rPr lang="fr-FR" sz="4000" kern="10" dirty="0">
                <a:ln w="9525">
                  <a:solidFill>
                    <a:srgbClr val="FFFF00"/>
                  </a:solidFill>
                  <a:round/>
                  <a:headEnd/>
                  <a:tailEnd/>
                </a:ln>
                <a:solidFill>
                  <a:schemeClr val="folHlink"/>
                </a:solidFill>
                <a:effectLst>
                  <a:outerShdw dist="45791" dir="2021404" algn="ctr" rotWithShape="0">
                    <a:srgbClr val="B2B2B2">
                      <a:alpha val="80000"/>
                    </a:srgbClr>
                  </a:outerShdw>
                </a:effectLst>
                <a:latin typeface="Maiandra GD"/>
              </a:rPr>
              <a:t>SNMP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ln/>
        </p:spPr>
        <p:txBody>
          <a:bodyPr>
            <a:normAutofit/>
          </a:bodyPr>
          <a:lstStyle/>
          <a:p>
            <a:r>
              <a:rPr lang="fr-FR" sz="4400" dirty="0"/>
              <a:t>SNMP ?</a:t>
            </a:r>
          </a:p>
        </p:txBody>
      </p:sp>
      <p:sp>
        <p:nvSpPr>
          <p:cNvPr id="82947" name="Rectangle 3"/>
          <p:cNvSpPr>
            <a:spLocks noGrp="1" noChangeArrowheads="1"/>
          </p:cNvSpPr>
          <p:nvPr>
            <p:ph type="body" idx="1"/>
          </p:nvPr>
        </p:nvSpPr>
        <p:spPr>
          <a:noFill/>
          <a:ln/>
        </p:spPr>
        <p:txBody>
          <a:bodyPr>
            <a:normAutofit lnSpcReduction="10000"/>
          </a:bodyPr>
          <a:lstStyle/>
          <a:p>
            <a:pPr marL="533400" indent="-533400" algn="justLow">
              <a:lnSpc>
                <a:spcPct val="150000"/>
              </a:lnSpc>
            </a:pPr>
            <a:r>
              <a:rPr lang="fr-FR" dirty="0" smtClean="0"/>
              <a:t>Simple Network Management Protocol.</a:t>
            </a:r>
          </a:p>
          <a:p>
            <a:pPr marL="533400" indent="-533400" algn="justLow">
              <a:lnSpc>
                <a:spcPct val="150000"/>
              </a:lnSpc>
            </a:pPr>
            <a:r>
              <a:rPr lang="fr-FR" dirty="0" smtClean="0"/>
              <a:t>Protocole de communication entre agent et station de gestion(NMS).</a:t>
            </a:r>
          </a:p>
          <a:p>
            <a:pPr marL="533400" indent="-533400" algn="justLow">
              <a:lnSpc>
                <a:spcPct val="150000"/>
              </a:lnSpc>
            </a:pPr>
            <a:r>
              <a:rPr lang="fr-FR" dirty="0" smtClean="0"/>
              <a:t>Permet aux administrateurs réseau de superviser, diagnostiquer et de gérer les équipements du réseau.</a:t>
            </a:r>
          </a:p>
          <a:p>
            <a:pPr marL="533400" indent="-533400" algn="justLow">
              <a:lnSpc>
                <a:spcPct val="150000"/>
              </a:lnSpc>
            </a:pPr>
            <a:r>
              <a:rPr lang="fr-FR" dirty="0" smtClean="0"/>
              <a:t>Développé par l’IETF.</a:t>
            </a:r>
          </a:p>
          <a:p>
            <a:pPr marL="533400" indent="-533400" algn="justLow">
              <a:lnSpc>
                <a:spcPct val="150000"/>
              </a:lnSpc>
            </a:pPr>
            <a:r>
              <a:rPr lang="fr-FR" dirty="0" smtClean="0"/>
              <a:t>RFC 1157.</a:t>
            </a:r>
          </a:p>
          <a:p>
            <a:pPr marL="533400" indent="-533400" algn="justLow">
              <a:lnSpc>
                <a:spcPct val="150000"/>
              </a:lnSpc>
            </a:pPr>
            <a:endParaRPr lang="fr-FR" sz="36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Différentes versions SNMP </a:t>
            </a:r>
            <a:endParaRPr lang="fr-FR" sz="4000" dirty="0"/>
          </a:p>
        </p:txBody>
      </p:sp>
      <p:sp>
        <p:nvSpPr>
          <p:cNvPr id="3" name="Espace réservé du contenu 2"/>
          <p:cNvSpPr>
            <a:spLocks noGrp="1"/>
          </p:cNvSpPr>
          <p:nvPr>
            <p:ph idx="1"/>
          </p:nvPr>
        </p:nvSpPr>
        <p:spPr/>
        <p:txBody>
          <a:bodyPr>
            <a:noAutofit/>
          </a:bodyPr>
          <a:lstStyle/>
          <a:p>
            <a:r>
              <a:rPr lang="fr-FR" sz="1800" dirty="0" smtClean="0"/>
              <a:t>Le protocole SNMP a commencé à émerger dans les années 1980 et a évolué en plusieurs versions.</a:t>
            </a:r>
          </a:p>
          <a:p>
            <a:pPr lvl="1"/>
            <a:r>
              <a:rPr lang="fr-FR" sz="1800" dirty="0" smtClean="0">
                <a:solidFill>
                  <a:srgbClr val="FF0000"/>
                </a:solidFill>
              </a:rPr>
              <a:t>SNMPv1</a:t>
            </a:r>
            <a:r>
              <a:rPr lang="fr-FR" sz="1800" dirty="0" smtClean="0">
                <a:solidFill>
                  <a:schemeClr val="tx1"/>
                </a:solidFill>
              </a:rPr>
              <a:t> : c'est la première version du protocole. La sécurité de cette version est minimale, car elle est basée sur la connaissance entre les parties d'une chaîne de caractères appelée "communauté" ;</a:t>
            </a:r>
          </a:p>
          <a:p>
            <a:pPr lvl="1"/>
            <a:r>
              <a:rPr lang="fr-FR" sz="1800" dirty="0" smtClean="0">
                <a:solidFill>
                  <a:srgbClr val="FF0000"/>
                </a:solidFill>
              </a:rPr>
              <a:t>SNMPv2c</a:t>
            </a:r>
            <a:r>
              <a:rPr lang="fr-FR" sz="1800" dirty="0" smtClean="0">
                <a:solidFill>
                  <a:schemeClr val="tx1"/>
                </a:solidFill>
              </a:rPr>
              <a:t> : cette version du protocole est appelée "</a:t>
            </a:r>
            <a:r>
              <a:rPr lang="fr-FR" sz="1800" dirty="0" err="1" smtClean="0">
                <a:solidFill>
                  <a:schemeClr val="tx1"/>
                </a:solidFill>
              </a:rPr>
              <a:t>community</a:t>
            </a:r>
            <a:r>
              <a:rPr lang="fr-FR" sz="1800" dirty="0" smtClean="0">
                <a:solidFill>
                  <a:schemeClr val="tx1"/>
                </a:solidFill>
              </a:rPr>
              <a:t> string </a:t>
            </a:r>
            <a:r>
              <a:rPr lang="fr-FR" sz="1800" dirty="0" err="1" smtClean="0">
                <a:solidFill>
                  <a:schemeClr val="tx1"/>
                </a:solidFill>
              </a:rPr>
              <a:t>based</a:t>
            </a:r>
            <a:r>
              <a:rPr lang="fr-FR" sz="1800" dirty="0" smtClean="0">
                <a:solidFill>
                  <a:schemeClr val="tx1"/>
                </a:solidFill>
              </a:rPr>
              <a:t> SNMPv2". Elle améliore encore les requêtes protocolaires par rapport à SNMPv2p et utilise la sécurité par chaîne de caractères "communauté" de SNMPv1 ;</a:t>
            </a:r>
          </a:p>
          <a:p>
            <a:pPr lvl="1"/>
            <a:r>
              <a:rPr lang="fr-FR" sz="1800" dirty="0" smtClean="0">
                <a:solidFill>
                  <a:srgbClr val="FF0000"/>
                </a:solidFill>
              </a:rPr>
              <a:t>SNMPv3</a:t>
            </a:r>
            <a:r>
              <a:rPr lang="fr-FR" sz="1800" dirty="0" smtClean="0">
                <a:solidFill>
                  <a:schemeClr val="tx1"/>
                </a:solidFill>
              </a:rPr>
              <a:t> : cette version, supportant les "</a:t>
            </a:r>
            <a:r>
              <a:rPr lang="fr-FR" sz="1800" dirty="0" err="1" smtClean="0">
                <a:solidFill>
                  <a:schemeClr val="tx1"/>
                </a:solidFill>
              </a:rPr>
              <a:t>proxies</a:t>
            </a:r>
            <a:r>
              <a:rPr lang="fr-FR" sz="1800" dirty="0" smtClean="0">
                <a:solidFill>
                  <a:schemeClr val="tx1"/>
                </a:solidFill>
              </a:rPr>
              <a:t>", est une combinaison de la sécurité basée sur les usagers, les types et les opérations définis dans SNMPv2p. La sécurité est basée sur les versions SNMPv2u et SNMPv2*.</a:t>
            </a:r>
          </a:p>
          <a:p>
            <a:pPr lvl="1"/>
            <a:endParaRPr lang="fr-FR" sz="1800" dirty="0" smtClean="0">
              <a:solidFill>
                <a:schemeClr val="tx1"/>
              </a:solidFill>
            </a:endParaRPr>
          </a:p>
          <a:p>
            <a:r>
              <a:rPr lang="fr-FR" sz="1800" dirty="0" smtClean="0"/>
              <a:t>Autres version rarement adoptées : </a:t>
            </a:r>
            <a:r>
              <a:rPr lang="fr-FR" sz="1800" dirty="0" err="1" smtClean="0"/>
              <a:t>SNMPsec</a:t>
            </a:r>
            <a:r>
              <a:rPr lang="fr-FR" sz="1800" dirty="0" smtClean="0"/>
              <a:t> , SNMPv2p, SNMPv2u , SNMPv2*</a:t>
            </a:r>
          </a:p>
          <a:p>
            <a:endParaRPr lang="fr-FR"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Différentes versions SNMP </a:t>
            </a:r>
            <a:endParaRPr lang="fr-FR" sz="4400" dirty="0"/>
          </a:p>
        </p:txBody>
      </p:sp>
      <p:sp>
        <p:nvSpPr>
          <p:cNvPr id="3" name="Espace réservé du contenu 2"/>
          <p:cNvSpPr>
            <a:spLocks noGrp="1"/>
          </p:cNvSpPr>
          <p:nvPr>
            <p:ph idx="1"/>
          </p:nvPr>
        </p:nvSpPr>
        <p:spPr/>
        <p:txBody>
          <a:bodyPr>
            <a:noAutofit/>
          </a:bodyPr>
          <a:lstStyle/>
          <a:p>
            <a:r>
              <a:rPr lang="fr-FR" sz="2400" dirty="0" smtClean="0"/>
              <a:t>Actuellement, les versions les plus utilisées sont : SNMPV1, SNMPV3 et SNMPV2c.</a:t>
            </a:r>
          </a:p>
          <a:p>
            <a:r>
              <a:rPr lang="fr-FR" sz="2400" dirty="0" smtClean="0"/>
              <a:t>Le fait que la version 1 de SNMP perdure de nos jours s'explique par plusieurs facteurs :</a:t>
            </a:r>
          </a:p>
          <a:p>
            <a:pPr lvl="1"/>
            <a:r>
              <a:rPr lang="fr-FR" sz="2000" dirty="0" smtClean="0"/>
              <a:t>Les infrastructures déployées en version 1 ne sont plus modifiées sous prétexte que l'on ne modifie pas quelque chose qui fonctionne ;</a:t>
            </a:r>
          </a:p>
          <a:p>
            <a:pPr lvl="1"/>
            <a:r>
              <a:rPr lang="fr-FR" sz="2000" dirty="0" smtClean="0"/>
              <a:t>Les nouvelles versions de SNMP ont été implémentées avec beaucoup de retard par les différents équipementiers (Le protocole CMIP été développé en parallèle).</a:t>
            </a:r>
          </a:p>
          <a:p>
            <a:pPr lvl="1"/>
            <a:r>
              <a:rPr lang="fr-FR" sz="2000" dirty="0" smtClean="0"/>
              <a:t>SNMPv1 est un protocole très simple qui demande peu de ressources lors de son implantation sur un petit équipement (une imprimante ou un hub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Que permet le protocole </a:t>
            </a:r>
            <a:r>
              <a:rPr lang="fr-FR" sz="3600" dirty="0" err="1" smtClean="0"/>
              <a:t>snmp</a:t>
            </a:r>
            <a:r>
              <a:rPr lang="fr-FR" sz="3600" dirty="0" smtClean="0"/>
              <a:t> ?</a:t>
            </a:r>
            <a:endParaRPr lang="fr-FR" sz="3600" dirty="0"/>
          </a:p>
        </p:txBody>
      </p:sp>
      <p:sp>
        <p:nvSpPr>
          <p:cNvPr id="3" name="Espace réservé du contenu 2"/>
          <p:cNvSpPr>
            <a:spLocks noGrp="1"/>
          </p:cNvSpPr>
          <p:nvPr>
            <p:ph idx="1"/>
          </p:nvPr>
        </p:nvSpPr>
        <p:spPr/>
        <p:txBody>
          <a:bodyPr>
            <a:normAutofit lnSpcReduction="10000"/>
          </a:bodyPr>
          <a:lstStyle/>
          <a:p>
            <a:pPr>
              <a:lnSpc>
                <a:spcPct val="150000"/>
              </a:lnSpc>
            </a:pPr>
            <a:r>
              <a:rPr lang="fr-FR" dirty="0" smtClean="0"/>
              <a:t>Les buts du protocole SNMP sont de :</a:t>
            </a:r>
          </a:p>
          <a:p>
            <a:pPr lvl="1">
              <a:lnSpc>
                <a:spcPct val="150000"/>
              </a:lnSpc>
            </a:pPr>
            <a:r>
              <a:rPr lang="fr-FR" dirty="0" smtClean="0"/>
              <a:t>Connaître l'état global d'un équipement (actif, inactif, partiellement opérationnel...) ;</a:t>
            </a:r>
          </a:p>
          <a:p>
            <a:pPr lvl="1">
              <a:lnSpc>
                <a:spcPct val="150000"/>
              </a:lnSpc>
            </a:pPr>
            <a:r>
              <a:rPr lang="fr-FR" dirty="0" smtClean="0"/>
              <a:t>Gérer les évènements exceptionnels (perte d'un lien réseau, arrêt brutal d'un équipement...) ;</a:t>
            </a:r>
          </a:p>
          <a:p>
            <a:pPr lvl="1">
              <a:lnSpc>
                <a:spcPct val="150000"/>
              </a:lnSpc>
            </a:pPr>
            <a:r>
              <a:rPr lang="fr-FR" dirty="0" smtClean="0"/>
              <a:t>Analyser différents indicateurs afin d'anticiper les problèmes futurs (engorgement réseau...) ;</a:t>
            </a:r>
          </a:p>
          <a:p>
            <a:pPr lvl="1">
              <a:lnSpc>
                <a:spcPct val="150000"/>
              </a:lnSpc>
            </a:pPr>
            <a:r>
              <a:rPr lang="fr-FR" dirty="0" smtClean="0"/>
              <a:t>Agir sur certains éléments de la configuration des équipements.</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globale</a:t>
            </a:r>
            <a:endParaRPr lang="fr-FR"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467544" y="2204864"/>
            <a:ext cx="7311310" cy="40363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Architecture globale : </a:t>
            </a:r>
            <a:br>
              <a:rPr lang="fr-FR" dirty="0" smtClean="0"/>
            </a:br>
            <a:r>
              <a:rPr lang="fr-FR" dirty="0" smtClean="0"/>
              <a:t>				</a:t>
            </a:r>
            <a:r>
              <a:rPr lang="fr-FR" dirty="0" smtClean="0">
                <a:solidFill>
                  <a:srgbClr val="FF0000"/>
                </a:solidFill>
              </a:rPr>
              <a:t>Agent SNMP</a:t>
            </a:r>
            <a:endParaRPr lang="fr-FR" dirty="0">
              <a:solidFill>
                <a:srgbClr val="FF0000"/>
              </a:solidFill>
            </a:endParaRPr>
          </a:p>
        </p:txBody>
      </p:sp>
      <p:sp>
        <p:nvSpPr>
          <p:cNvPr id="3" name="Espace réservé du contenu 2"/>
          <p:cNvSpPr>
            <a:spLocks noGrp="1"/>
          </p:cNvSpPr>
          <p:nvPr>
            <p:ph idx="1"/>
          </p:nvPr>
        </p:nvSpPr>
        <p:spPr/>
        <p:txBody>
          <a:bodyPr>
            <a:noAutofit/>
          </a:bodyPr>
          <a:lstStyle/>
          <a:p>
            <a:r>
              <a:rPr lang="fr-FR" sz="2000" dirty="0" smtClean="0"/>
              <a:t>Un agent SNMP est un logiciel implanté sur un équipement à superviser. </a:t>
            </a:r>
          </a:p>
          <a:p>
            <a:r>
              <a:rPr lang="fr-FR" sz="2000" dirty="0" smtClean="0"/>
              <a:t>Il s'agit souvent d'un équipement réseau (</a:t>
            </a:r>
            <a:r>
              <a:rPr lang="fr-FR" sz="2000" dirty="0" err="1" smtClean="0"/>
              <a:t>switch</a:t>
            </a:r>
            <a:r>
              <a:rPr lang="fr-FR" sz="2000" dirty="0" smtClean="0"/>
              <a:t>, hub, routeur...) mais on trouve aussi des agents sur des serveurs.</a:t>
            </a:r>
          </a:p>
          <a:p>
            <a:r>
              <a:rPr lang="fr-FR" sz="2000" dirty="0" smtClean="0"/>
              <a:t>Le rôle d'un agent SNMP est :</a:t>
            </a:r>
          </a:p>
          <a:p>
            <a:pPr lvl="1"/>
            <a:r>
              <a:rPr lang="fr-FR" sz="1800" dirty="0" smtClean="0"/>
              <a:t>d'instancier les différentes variables de la MIB spécifiques à cet équipement ;</a:t>
            </a:r>
          </a:p>
          <a:p>
            <a:pPr lvl="1"/>
            <a:r>
              <a:rPr lang="fr-FR" sz="1800" dirty="0" smtClean="0"/>
              <a:t>de mettre à jour les valeurs dynamiques de ces différentes variables ;</a:t>
            </a:r>
          </a:p>
          <a:p>
            <a:pPr lvl="1"/>
            <a:r>
              <a:rPr lang="fr-FR" sz="1800" dirty="0" smtClean="0"/>
              <a:t>de recevoir les requêtes SNMP envoyées par le superviseur SNMP et d'y répondre ;</a:t>
            </a:r>
          </a:p>
          <a:p>
            <a:pPr lvl="1"/>
            <a:r>
              <a:rPr lang="fr-FR" sz="1800" dirty="0" smtClean="0"/>
              <a:t>d'envoyer les messages SNMP "</a:t>
            </a:r>
            <a:r>
              <a:rPr lang="fr-FR" sz="1800" dirty="0" err="1" smtClean="0"/>
              <a:t>Trap</a:t>
            </a:r>
            <a:r>
              <a:rPr lang="fr-FR" sz="1800" dirty="0" smtClean="0"/>
              <a:t>" ou "</a:t>
            </a:r>
            <a:r>
              <a:rPr lang="fr-FR" sz="1800" dirty="0" err="1" smtClean="0"/>
              <a:t>Inform</a:t>
            </a:r>
            <a:r>
              <a:rPr lang="fr-FR" sz="1800" dirty="0" smtClean="0"/>
              <a:t>" au superviseur SNMP pour le prévenir d'un événement exceptionnel sur l'équipement ;</a:t>
            </a:r>
          </a:p>
          <a:p>
            <a:pPr lvl="1"/>
            <a:r>
              <a:rPr lang="fr-FR" sz="1800" dirty="0" smtClean="0"/>
              <a:t>de gérer la sécurité des accès aux variables de la MIB conformément au modèle de sécurité mis en place.</a:t>
            </a:r>
          </a:p>
          <a:p>
            <a:endParaRPr lang="fr-F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4400" dirty="0" smtClean="0">
                <a:latin typeface="Andalus" pitchFamily="18" charset="-78"/>
                <a:cs typeface="Andalus" pitchFamily="18" charset="-78"/>
              </a:rPr>
              <a:t>Les problèmes sont inévitables</a:t>
            </a:r>
          </a:p>
        </p:txBody>
      </p:sp>
      <p:sp>
        <p:nvSpPr>
          <p:cNvPr id="3" name="Espace réservé du contenu 2"/>
          <p:cNvSpPr>
            <a:spLocks noGrp="1"/>
          </p:cNvSpPr>
          <p:nvPr>
            <p:ph idx="1"/>
          </p:nvPr>
        </p:nvSpPr>
        <p:spPr/>
        <p:txBody>
          <a:bodyPr>
            <a:normAutofit fontScale="85000" lnSpcReduction="10000"/>
          </a:bodyPr>
          <a:lstStyle/>
          <a:p>
            <a:r>
              <a:rPr lang="fr-FR" dirty="0" smtClean="0"/>
              <a:t>Les systèmes d’information sont tous différents de par leur taille, leur nature, leur criticité.</a:t>
            </a:r>
          </a:p>
          <a:p>
            <a:r>
              <a:rPr lang="fr-FR" dirty="0" smtClean="0"/>
              <a:t>Ils ont cependant pour point commun d’être le théâtre d’incidents, à un moment ou à un autre.</a:t>
            </a:r>
          </a:p>
          <a:p>
            <a:r>
              <a:rPr lang="fr-FR" dirty="0" smtClean="0"/>
              <a:t>La loi de Murphy est immuable. « Si quelque chose peut mal tourner, alors elle finira infailliblement par mal tourner ». </a:t>
            </a:r>
          </a:p>
          <a:p>
            <a:r>
              <a:rPr lang="fr-FR" dirty="0" smtClean="0"/>
              <a:t>Les administrateurs doivent concevoir l’architecture du système d’information de telle manière qu’une panne ait un impact minimal sur le reste du système. </a:t>
            </a:r>
          </a:p>
          <a:p>
            <a:r>
              <a:rPr lang="fr-FR" dirty="0" smtClean="0"/>
              <a:t>Ils doivent aussi gérer les éventuels problèmes.</a:t>
            </a:r>
          </a:p>
          <a:p>
            <a:r>
              <a:rPr lang="fr-FR" dirty="0" smtClean="0">
                <a:solidFill>
                  <a:srgbClr val="FF0000"/>
                </a:solidFill>
              </a:rPr>
              <a:t>80% de l’activité d’un administrateur consiste en la résolution de problèmes que rencontrent les utilisateurs.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Architecture globale :</a:t>
            </a:r>
            <a:br>
              <a:rPr lang="fr-FR" dirty="0" smtClean="0"/>
            </a:br>
            <a:r>
              <a:rPr lang="fr-FR" dirty="0" smtClean="0"/>
              <a:t>		</a:t>
            </a:r>
            <a:r>
              <a:rPr lang="fr-FR" dirty="0" smtClean="0">
                <a:solidFill>
                  <a:srgbClr val="FF0000"/>
                </a:solidFill>
              </a:rPr>
              <a:t>Les superviseurs SNMP</a:t>
            </a:r>
            <a:endParaRPr lang="fr-FR" dirty="0">
              <a:solidFill>
                <a:srgbClr val="FF0000"/>
              </a:solidFill>
            </a:endParaRPr>
          </a:p>
        </p:txBody>
      </p:sp>
      <p:sp>
        <p:nvSpPr>
          <p:cNvPr id="3" name="Espace réservé du contenu 2"/>
          <p:cNvSpPr>
            <a:spLocks noGrp="1"/>
          </p:cNvSpPr>
          <p:nvPr>
            <p:ph idx="1"/>
          </p:nvPr>
        </p:nvSpPr>
        <p:spPr/>
        <p:txBody>
          <a:bodyPr>
            <a:noAutofit/>
          </a:bodyPr>
          <a:lstStyle/>
          <a:p>
            <a:r>
              <a:rPr lang="fr-FR" sz="1600" dirty="0" smtClean="0"/>
              <a:t>Le rôle d'un superviseur (NMS) SNMP est de :</a:t>
            </a:r>
          </a:p>
          <a:p>
            <a:pPr lvl="1"/>
            <a:r>
              <a:rPr lang="fr-FR" sz="1400" dirty="0" smtClean="0"/>
              <a:t>présenter (si possible de manière graphique), une vue de l'infrastructure supervisée avec l'état des différents équipements qui la composent. </a:t>
            </a:r>
          </a:p>
          <a:p>
            <a:pPr lvl="1"/>
            <a:r>
              <a:rPr lang="fr-FR" sz="1400" dirty="0" smtClean="0"/>
              <a:t>Dans les grosses infrastructures, il est courant que le superviseur SNMP affiche son écran sur un mur d'images dans la salle de supervision ;</a:t>
            </a:r>
          </a:p>
          <a:p>
            <a:pPr lvl="1"/>
            <a:r>
              <a:rPr lang="fr-FR" sz="1400" dirty="0" smtClean="0"/>
              <a:t>communiquer avec les différents agents SNMP pour récupérer régulièrement les différents états des équipements ;</a:t>
            </a:r>
          </a:p>
          <a:p>
            <a:pPr lvl="1"/>
            <a:r>
              <a:rPr lang="fr-FR" sz="1400" dirty="0" smtClean="0"/>
              <a:t>réagir en conséquence lorsqu'une variable de la MIB sort des limites définies par l'opérateur (engorgement du réseau, taux de remplissage du disque dur...). </a:t>
            </a:r>
          </a:p>
          <a:p>
            <a:pPr lvl="1"/>
            <a:r>
              <a:rPr lang="fr-FR" sz="1400" dirty="0" smtClean="0"/>
              <a:t>On peut définir les actions à réaliser en cas de réaction automatique (envoi d'un mail par exemple). Le comportement le plus courant d'un superviseur SNMP sera de modifier la couleur de l'équipement en cause pour alerter visuellement l'opérateur ;</a:t>
            </a:r>
          </a:p>
          <a:p>
            <a:pPr lvl="1"/>
            <a:r>
              <a:rPr lang="fr-FR" sz="1400" dirty="0" smtClean="0"/>
              <a:t>recevoir en temps réel les messages SNMP "</a:t>
            </a:r>
            <a:r>
              <a:rPr lang="fr-FR" sz="1400" dirty="0" err="1" smtClean="0"/>
              <a:t>Trap</a:t>
            </a:r>
            <a:r>
              <a:rPr lang="fr-FR" sz="1400" dirty="0" smtClean="0"/>
              <a:t>" ou "</a:t>
            </a:r>
            <a:r>
              <a:rPr lang="fr-FR" sz="1400" dirty="0" err="1" smtClean="0"/>
              <a:t>Inform</a:t>
            </a:r>
            <a:r>
              <a:rPr lang="fr-FR" sz="1400" dirty="0" smtClean="0"/>
              <a:t>" en provenance des équipements et modifier l'affichage général en conséquence pour refléter le nouvel état ;</a:t>
            </a:r>
          </a:p>
          <a:p>
            <a:pPr lvl="1"/>
            <a:r>
              <a:rPr lang="fr-FR" sz="1400" dirty="0" smtClean="0"/>
              <a:t>prendre en compte l'évolution de l'infrastructure en permettant l'ajout de nouveaux équipements dans le périmètre de supervision.</a:t>
            </a:r>
          </a:p>
          <a:p>
            <a:endParaRPr lang="fr-F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t>Exemples de superviseurs SNMP :</a:t>
            </a:r>
            <a:endParaRPr lang="fr-FR" dirty="0"/>
          </a:p>
        </p:txBody>
      </p:sp>
      <p:sp>
        <p:nvSpPr>
          <p:cNvPr id="3" name="Espace réservé du contenu 2"/>
          <p:cNvSpPr>
            <a:spLocks noGrp="1"/>
          </p:cNvSpPr>
          <p:nvPr>
            <p:ph idx="1"/>
          </p:nvPr>
        </p:nvSpPr>
        <p:spPr>
          <a:xfrm>
            <a:off x="457200" y="1609416"/>
            <a:ext cx="7355160" cy="4846320"/>
          </a:xfrm>
        </p:spPr>
        <p:txBody>
          <a:bodyPr>
            <a:noAutofit/>
          </a:bodyPr>
          <a:lstStyle/>
          <a:p>
            <a:r>
              <a:rPr lang="fr-FR" sz="1800" b="1" dirty="0" smtClean="0">
                <a:hlinkClick r:id="rId2"/>
              </a:rPr>
              <a:t>HP </a:t>
            </a:r>
            <a:r>
              <a:rPr lang="fr-FR" sz="1800" b="1" dirty="0" err="1" smtClean="0">
                <a:hlinkClick r:id="rId2"/>
              </a:rPr>
              <a:t>OpenView</a:t>
            </a:r>
            <a:r>
              <a:rPr lang="fr-FR" sz="1800" dirty="0" smtClean="0"/>
              <a:t> (désormais Network </a:t>
            </a:r>
            <a:r>
              <a:rPr lang="fr-FR" sz="1800" dirty="0" err="1" smtClean="0"/>
              <a:t>Node</a:t>
            </a:r>
            <a:r>
              <a:rPr lang="fr-FR" sz="1800" dirty="0" smtClean="0"/>
              <a:t> Manager). C'est une solution payante, référence en matière de supervision réseau ;</a:t>
            </a:r>
          </a:p>
          <a:p>
            <a:r>
              <a:rPr lang="fr-FR" sz="1800" b="1" dirty="0" err="1" smtClean="0">
                <a:hlinkClick r:id="rId3"/>
              </a:rPr>
              <a:t>Nagios</a:t>
            </a:r>
            <a:r>
              <a:rPr lang="fr-FR" sz="1800" dirty="0" smtClean="0"/>
              <a:t> (anciennement appelé </a:t>
            </a:r>
            <a:r>
              <a:rPr lang="fr-FR" sz="1800" dirty="0" err="1" smtClean="0"/>
              <a:t>Netsaint</a:t>
            </a:r>
            <a:r>
              <a:rPr lang="fr-FR" sz="1800" dirty="0" smtClean="0"/>
              <a:t>). C'est une application permettant la surveillance système et réseau. Elle surveille les hôtes et services spécifiés, alertant lorsque les systèmes vont mal et quand ils vont mieux. C'est un logiciel libre sous licence GPL ;</a:t>
            </a:r>
          </a:p>
          <a:p>
            <a:r>
              <a:rPr lang="fr-FR" sz="1800" b="1" dirty="0" err="1" smtClean="0">
                <a:hlinkClick r:id="rId4"/>
              </a:rPr>
              <a:t>Zabbix</a:t>
            </a:r>
            <a:r>
              <a:rPr lang="fr-FR" sz="1800" dirty="0" smtClean="0"/>
              <a:t>. C'est un logiciel open source créé par </a:t>
            </a:r>
            <a:r>
              <a:rPr lang="fr-FR" sz="1800" dirty="0" err="1" smtClean="0"/>
              <a:t>Alexei</a:t>
            </a:r>
            <a:r>
              <a:rPr lang="fr-FR" sz="1800" dirty="0" smtClean="0"/>
              <a:t> </a:t>
            </a:r>
            <a:r>
              <a:rPr lang="fr-FR" sz="1800" dirty="0" err="1" smtClean="0"/>
              <a:t>Vladishev</a:t>
            </a:r>
            <a:r>
              <a:rPr lang="fr-FR" sz="1800" dirty="0" smtClean="0"/>
              <a:t> qui permet de surveiller le statut de divers services réseau, serveurs et autres matériels réseau ;</a:t>
            </a:r>
          </a:p>
          <a:p>
            <a:r>
              <a:rPr lang="fr-FR" sz="1800" b="1" dirty="0" smtClean="0">
                <a:hlinkClick r:id="rId5"/>
              </a:rPr>
              <a:t>Multi Router </a:t>
            </a:r>
            <a:r>
              <a:rPr lang="fr-FR" sz="1800" b="1" dirty="0" err="1" smtClean="0">
                <a:hlinkClick r:id="rId5"/>
              </a:rPr>
              <a:t>Traffic</a:t>
            </a:r>
            <a:r>
              <a:rPr lang="fr-FR" sz="1800" b="1" dirty="0" smtClean="0">
                <a:hlinkClick r:id="rId5"/>
              </a:rPr>
              <a:t> </a:t>
            </a:r>
            <a:r>
              <a:rPr lang="fr-FR" sz="1800" b="1" dirty="0" err="1" smtClean="0">
                <a:hlinkClick r:id="rId5"/>
              </a:rPr>
              <a:t>Grapher</a:t>
            </a:r>
            <a:r>
              <a:rPr lang="fr-FR" sz="1800" dirty="0" smtClean="0"/>
              <a:t> (MRTG). C'est un logiciel développé sous licence GNU/GPL à l'initiative de </a:t>
            </a:r>
            <a:r>
              <a:rPr lang="fr-FR" sz="1800" dirty="0" err="1" smtClean="0"/>
              <a:t>Tobi</a:t>
            </a:r>
            <a:r>
              <a:rPr lang="fr-FR" sz="1800" dirty="0" smtClean="0"/>
              <a:t> </a:t>
            </a:r>
            <a:r>
              <a:rPr lang="fr-FR" sz="1800" dirty="0" err="1" smtClean="0"/>
              <a:t>Oetiker</a:t>
            </a:r>
            <a:r>
              <a:rPr lang="fr-FR" sz="1800" dirty="0" smtClean="0"/>
              <a:t>. Ce logiciel permet de créer des graphiques sur le trafic réseau. Il utilise le protocole SNMP pour interroger des équipements réseau tels que des routeurs, des commutateurs, ou des serveurs, disposant d'une MIB ;</a:t>
            </a:r>
          </a:p>
          <a:p>
            <a:r>
              <a:rPr lang="fr-FR" sz="1800" b="1" dirty="0" err="1" smtClean="0">
                <a:hlinkClick r:id="rId6"/>
              </a:rPr>
              <a:t>Centreon</a:t>
            </a:r>
            <a:r>
              <a:rPr lang="fr-FR" sz="1800" dirty="0" smtClean="0"/>
              <a:t>. C'est un logiciel de surveillance et de supervision réseau, fondé sur le moteur de récupération d'information libre </a:t>
            </a:r>
            <a:r>
              <a:rPr lang="fr-FR" sz="1800" dirty="0" err="1" smtClean="0"/>
              <a:t>Nagios</a:t>
            </a:r>
            <a:r>
              <a:rPr lang="fr-FR" sz="1800"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Exemples de superviseurs SNMP :</a:t>
            </a:r>
            <a:endParaRPr lang="fr-FR" dirty="0"/>
          </a:p>
        </p:txBody>
      </p:sp>
      <p:sp>
        <p:nvSpPr>
          <p:cNvPr id="3" name="Espace réservé du contenu 2"/>
          <p:cNvSpPr>
            <a:spLocks noGrp="1"/>
          </p:cNvSpPr>
          <p:nvPr>
            <p:ph idx="1"/>
          </p:nvPr>
        </p:nvSpPr>
        <p:spPr/>
        <p:txBody>
          <a:bodyPr>
            <a:noAutofit/>
          </a:bodyPr>
          <a:lstStyle/>
          <a:p>
            <a:r>
              <a:rPr lang="fr-FR" sz="1600" b="1" dirty="0" err="1" smtClean="0">
                <a:hlinkClick r:id="rId2"/>
              </a:rPr>
              <a:t>Vigilo</a:t>
            </a:r>
            <a:r>
              <a:rPr lang="fr-FR" sz="1600" dirty="0" smtClean="0"/>
              <a:t>. C'est un logiciel de supervision capable de gérer des systèmes hétérogènes (autant réseau que serveurs) de grande taille grâce à une architecture répartie et modulaire construite autour de </a:t>
            </a:r>
            <a:r>
              <a:rPr lang="fr-FR" sz="1600" dirty="0" err="1" smtClean="0"/>
              <a:t>Nagios</a:t>
            </a:r>
            <a:r>
              <a:rPr lang="fr-FR" sz="1600" dirty="0" smtClean="0"/>
              <a:t>.</a:t>
            </a:r>
          </a:p>
          <a:p>
            <a:r>
              <a:rPr lang="fr-FR" sz="1600" b="1" dirty="0" smtClean="0">
                <a:hlinkClick r:id="rId3"/>
              </a:rPr>
              <a:t>BMC </a:t>
            </a:r>
            <a:r>
              <a:rPr lang="fr-FR" sz="1600" b="1" dirty="0" err="1" smtClean="0">
                <a:hlinkClick r:id="rId3"/>
              </a:rPr>
              <a:t>ProactiveNet</a:t>
            </a:r>
            <a:r>
              <a:rPr lang="fr-FR" sz="1600" b="1" dirty="0" smtClean="0">
                <a:hlinkClick r:id="rId3"/>
              </a:rPr>
              <a:t> Performance Management</a:t>
            </a:r>
            <a:r>
              <a:rPr lang="fr-FR" sz="1600" dirty="0" smtClean="0"/>
              <a:t> (anciennement BMC </a:t>
            </a:r>
            <a:r>
              <a:rPr lang="fr-FR" sz="1600" dirty="0" err="1" smtClean="0"/>
              <a:t>Patrol</a:t>
            </a:r>
            <a:r>
              <a:rPr lang="fr-FR" sz="1600" dirty="0" smtClean="0"/>
              <a:t>). C'est une solution de supervision payante dont l'éditeur </a:t>
            </a:r>
            <a:r>
              <a:rPr lang="fr-FR" sz="1600" dirty="0" err="1" smtClean="0"/>
              <a:t>est</a:t>
            </a:r>
            <a:r>
              <a:rPr lang="fr-FR" sz="1600" b="1" dirty="0" err="1" smtClean="0">
                <a:hlinkClick r:id="rId4"/>
              </a:rPr>
              <a:t>BMC</a:t>
            </a:r>
            <a:r>
              <a:rPr lang="fr-FR" sz="1600" b="1" dirty="0" smtClean="0">
                <a:hlinkClick r:id="rId4"/>
              </a:rPr>
              <a:t> Software</a:t>
            </a:r>
            <a:r>
              <a:rPr lang="fr-FR" sz="1600" dirty="0" smtClean="0"/>
              <a:t>.</a:t>
            </a:r>
          </a:p>
          <a:p>
            <a:r>
              <a:rPr lang="fr-FR" sz="1600" b="1" dirty="0" err="1" smtClean="0">
                <a:hlinkClick r:id="rId5"/>
              </a:rPr>
              <a:t>OpenNMS</a:t>
            </a:r>
            <a:r>
              <a:rPr lang="fr-FR" sz="1600" dirty="0" smtClean="0"/>
              <a:t>. </a:t>
            </a:r>
            <a:r>
              <a:rPr lang="fr-FR" sz="1600" dirty="0" err="1" smtClean="0"/>
              <a:t>OpenNMS</a:t>
            </a:r>
            <a:r>
              <a:rPr lang="fr-FR" sz="1600" dirty="0" smtClean="0"/>
              <a:t> est une plateforme de management et de supervision réseau développé dans le cadre du logiciel libre ou le modèle open source. Il dispose d'une communauté ainsi que d'une organisation offrant des services commerciaux, de formation et de soutien.</a:t>
            </a:r>
          </a:p>
          <a:p>
            <a:r>
              <a:rPr lang="fr-FR" sz="1600" b="1" dirty="0" err="1" smtClean="0">
                <a:hlinkClick r:id="rId6"/>
              </a:rPr>
              <a:t>NerveCenter</a:t>
            </a:r>
            <a:r>
              <a:rPr lang="fr-FR" sz="1600" dirty="0" smtClean="0"/>
              <a:t>. </a:t>
            </a:r>
            <a:r>
              <a:rPr lang="fr-FR" sz="1600" dirty="0" err="1" smtClean="0"/>
              <a:t>NerveCenter</a:t>
            </a:r>
            <a:r>
              <a:rPr lang="fr-FR" sz="1600" dirty="0" smtClean="0"/>
              <a:t> est une plateforme de gestion de réseau qui permet aux responsables informatiques de facilement et rapidement détecter et corriger les problèmes qui affectent les réseaux distribués d'aujourd'hui.</a:t>
            </a:r>
          </a:p>
          <a:p>
            <a:r>
              <a:rPr lang="fr-FR" sz="1600" b="1" dirty="0" err="1" smtClean="0">
                <a:hlinkClick r:id="rId7"/>
              </a:rPr>
              <a:t>NetView</a:t>
            </a:r>
            <a:r>
              <a:rPr lang="fr-FR" sz="1600" dirty="0" smtClean="0"/>
              <a:t>. </a:t>
            </a:r>
            <a:r>
              <a:rPr lang="fr-FR" sz="1600" dirty="0" err="1" smtClean="0"/>
              <a:t>NetView</a:t>
            </a:r>
            <a:r>
              <a:rPr lang="fr-FR" sz="1600" dirty="0" smtClean="0"/>
              <a:t> est une solution de gestion réseau distribué développée par </a:t>
            </a:r>
            <a:r>
              <a:rPr lang="fr-FR" sz="1600" b="1" dirty="0" smtClean="0">
                <a:hlinkClick r:id="rId8"/>
              </a:rPr>
              <a:t>IBM Tivoli</a:t>
            </a:r>
            <a:r>
              <a:rPr lang="fr-FR" sz="1600" dirty="0" smtClean="0"/>
              <a:t>.</a:t>
            </a:r>
          </a:p>
          <a:p>
            <a:r>
              <a:rPr lang="fr-FR" sz="1600" b="1" dirty="0" err="1" smtClean="0">
                <a:hlinkClick r:id="rId9"/>
              </a:rPr>
              <a:t>WhatsUpGold</a:t>
            </a:r>
            <a:r>
              <a:rPr lang="fr-FR" sz="1600" dirty="0" smtClean="0"/>
              <a:t>. </a:t>
            </a:r>
            <a:r>
              <a:rPr lang="fr-FR" sz="1600" dirty="0" err="1" smtClean="0"/>
              <a:t>WhatsUpGold</a:t>
            </a:r>
            <a:r>
              <a:rPr lang="fr-FR" sz="1600" dirty="0" smtClean="0"/>
              <a:t> est une solution payante de supervision et de management réseau éditée par la société </a:t>
            </a:r>
            <a:r>
              <a:rPr lang="fr-FR" sz="1600" b="1" dirty="0" smtClean="0">
                <a:hlinkClick r:id="rId10"/>
              </a:rPr>
              <a:t>IPSWITCH</a:t>
            </a:r>
            <a:endParaRPr lang="fr-FR" sz="1600" dirty="0" smtClean="0"/>
          </a:p>
          <a:p>
            <a:endParaRPr lang="fr-FR"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standard ASN.1</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Avec SNMP, tout est ASN.1 (Abstract </a:t>
            </a:r>
            <a:r>
              <a:rPr lang="fr-FR" dirty="0" err="1" smtClean="0"/>
              <a:t>Syntax</a:t>
            </a:r>
            <a:r>
              <a:rPr lang="fr-FR" dirty="0" smtClean="0"/>
              <a:t> </a:t>
            </a:r>
            <a:r>
              <a:rPr lang="fr-FR" dirty="0" err="1" smtClean="0"/>
              <a:t>Number</a:t>
            </a:r>
            <a:r>
              <a:rPr lang="fr-FR" dirty="0" smtClean="0"/>
              <a:t> 1). </a:t>
            </a:r>
          </a:p>
          <a:p>
            <a:r>
              <a:rPr lang="fr-FR" dirty="0" smtClean="0"/>
              <a:t>ASN.1 est un standard international spécifiant une notation destinée à décrire des structures de données. </a:t>
            </a:r>
          </a:p>
          <a:p>
            <a:r>
              <a:rPr lang="fr-FR" dirty="0" smtClean="0"/>
              <a:t>La description en ASN.1 d'une structure de données a pour but d'obtenir une spécification de la structure qui est indépendante d'un encodage lié à un matériel particulier et sans ambiguïté. </a:t>
            </a:r>
          </a:p>
          <a:p>
            <a:r>
              <a:rPr lang="fr-FR" dirty="0" smtClean="0"/>
              <a:t>Les trames transportées par le réseau sont aussi codées en ASN.1.</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communication SNMP</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Le protocole SNMP est un protocole réseau qui comporte différentes requêtes. </a:t>
            </a:r>
          </a:p>
          <a:p>
            <a:r>
              <a:rPr lang="fr-FR" dirty="0" smtClean="0"/>
              <a:t>Ces requêtes sont regroupées en 3 familles :</a:t>
            </a:r>
          </a:p>
          <a:p>
            <a:pPr lvl="1"/>
            <a:r>
              <a:rPr lang="fr-FR" dirty="0" smtClean="0"/>
              <a:t>les messages du superviseur SNMP vers l'agent SNMP ;</a:t>
            </a:r>
          </a:p>
          <a:p>
            <a:pPr lvl="1"/>
            <a:r>
              <a:rPr lang="fr-FR" dirty="0" smtClean="0"/>
              <a:t>les messages de l'agent SNMP vers le superviseur SNMP ;</a:t>
            </a:r>
          </a:p>
          <a:p>
            <a:pPr lvl="1"/>
            <a:r>
              <a:rPr lang="fr-FR" dirty="0" smtClean="0"/>
              <a:t>les messages entre agents SNMP.</a:t>
            </a:r>
          </a:p>
          <a:p>
            <a:endParaRPr lang="fr-FR" dirty="0" smtClean="0"/>
          </a:p>
          <a:p>
            <a:r>
              <a:rPr lang="fr-FR" dirty="0" smtClean="0"/>
              <a:t>Le protocole SNMP est un protocole qui utilise UDP. </a:t>
            </a:r>
          </a:p>
          <a:p>
            <a:r>
              <a:rPr lang="fr-FR" dirty="0" smtClean="0"/>
              <a:t>Traditionnellement, les ports suivants sont utilisés :</a:t>
            </a:r>
          </a:p>
          <a:p>
            <a:pPr lvl="1"/>
            <a:r>
              <a:rPr lang="fr-FR" dirty="0" smtClean="0"/>
              <a:t>l'agent SNMP utilise le port </a:t>
            </a:r>
            <a:r>
              <a:rPr lang="fr-FR" b="1" dirty="0" smtClean="0"/>
              <a:t>UDP 161</a:t>
            </a:r>
            <a:r>
              <a:rPr lang="fr-FR" dirty="0" smtClean="0"/>
              <a:t> pour recevoir les messages "</a:t>
            </a:r>
            <a:r>
              <a:rPr lang="fr-FR" b="1" dirty="0" err="1" smtClean="0"/>
              <a:t>Get</a:t>
            </a:r>
            <a:r>
              <a:rPr lang="fr-FR" b="1" dirty="0" smtClean="0"/>
              <a:t> </a:t>
            </a:r>
            <a:r>
              <a:rPr lang="fr-FR" b="1" dirty="0" err="1" smtClean="0"/>
              <a:t>Request</a:t>
            </a:r>
            <a:r>
              <a:rPr lang="fr-FR" dirty="0" smtClean="0"/>
              <a:t>", "</a:t>
            </a:r>
            <a:r>
              <a:rPr lang="fr-FR" b="1" dirty="0" err="1" smtClean="0"/>
              <a:t>Get</a:t>
            </a:r>
            <a:r>
              <a:rPr lang="fr-FR" b="1" dirty="0" smtClean="0"/>
              <a:t> </a:t>
            </a:r>
            <a:r>
              <a:rPr lang="fr-FR" b="1" dirty="0" err="1" smtClean="0"/>
              <a:t>Next</a:t>
            </a:r>
            <a:r>
              <a:rPr lang="fr-FR" b="1" dirty="0" smtClean="0"/>
              <a:t> </a:t>
            </a:r>
            <a:r>
              <a:rPr lang="fr-FR" b="1" dirty="0" err="1" smtClean="0"/>
              <a:t>Request</a:t>
            </a:r>
            <a:r>
              <a:rPr lang="fr-FR" dirty="0" smtClean="0"/>
              <a:t>" et "</a:t>
            </a:r>
            <a:r>
              <a:rPr lang="fr-FR" b="1" dirty="0" smtClean="0"/>
              <a:t>Set </a:t>
            </a:r>
            <a:r>
              <a:rPr lang="fr-FR" b="1" dirty="0" err="1" smtClean="0"/>
              <a:t>Request</a:t>
            </a:r>
            <a:r>
              <a:rPr lang="fr-FR" dirty="0" smtClean="0"/>
              <a:t>" ;</a:t>
            </a:r>
            <a:br>
              <a:rPr lang="fr-FR" dirty="0" smtClean="0"/>
            </a:br>
            <a:endParaRPr lang="fr-FR" dirty="0" smtClean="0"/>
          </a:p>
          <a:p>
            <a:pPr lvl="1"/>
            <a:r>
              <a:rPr lang="fr-FR" dirty="0" smtClean="0"/>
              <a:t>le superviseur SNMP utilise le port </a:t>
            </a:r>
            <a:r>
              <a:rPr lang="fr-FR" b="1" dirty="0" smtClean="0"/>
              <a:t>UDP 162</a:t>
            </a:r>
            <a:r>
              <a:rPr lang="fr-FR" dirty="0" smtClean="0"/>
              <a:t> pour recevoir les messages "</a:t>
            </a:r>
            <a:r>
              <a:rPr lang="fr-FR" b="1" dirty="0" err="1" smtClean="0"/>
              <a:t>Trap</a:t>
            </a:r>
            <a:r>
              <a:rPr lang="fr-FR" dirty="0" smtClean="0"/>
              <a:t>", "</a:t>
            </a:r>
            <a:r>
              <a:rPr lang="fr-FR" b="1" dirty="0" smtClean="0"/>
              <a:t>Notification</a:t>
            </a:r>
            <a:r>
              <a:rPr lang="fr-FR" dirty="0" smtClean="0"/>
              <a:t>" et "</a:t>
            </a:r>
            <a:r>
              <a:rPr lang="fr-FR" b="1" dirty="0" err="1" smtClean="0"/>
              <a:t>Inform</a:t>
            </a:r>
            <a:r>
              <a:rPr lang="fr-FR" dirty="0" smtClean="0"/>
              <a:t>".</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communication SNMP</a:t>
            </a:r>
            <a:endParaRPr lang="fr-FR" dirty="0"/>
          </a:p>
        </p:txBody>
      </p:sp>
      <p:pic>
        <p:nvPicPr>
          <p:cNvPr id="5" name="Picture 3"/>
          <p:cNvPicPr>
            <a:picLocks noGrp="1" noChangeAspect="1" noChangeArrowheads="1"/>
          </p:cNvPicPr>
          <p:nvPr>
            <p:ph idx="1"/>
          </p:nvPr>
        </p:nvPicPr>
        <p:blipFill>
          <a:blip r:embed="rId2" cstate="print"/>
          <a:srcRect/>
          <a:stretch>
            <a:fillRect/>
          </a:stretch>
        </p:blipFill>
        <p:spPr>
          <a:xfrm>
            <a:off x="107504" y="2060848"/>
            <a:ext cx="7887812" cy="439248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La communication SNMP :</a:t>
            </a:r>
            <a:br>
              <a:rPr lang="fr-FR" sz="3200" dirty="0" smtClean="0"/>
            </a:br>
            <a:r>
              <a:rPr lang="fr-FR" sz="3200" dirty="0" smtClean="0">
                <a:solidFill>
                  <a:srgbClr val="FF0000"/>
                </a:solidFill>
              </a:rPr>
              <a:t>Messages du superviseur vers l'agent</a:t>
            </a:r>
            <a:endParaRPr lang="fr-FR" sz="3200" dirty="0">
              <a:solidFill>
                <a:srgbClr val="FF0000"/>
              </a:solidFill>
            </a:endParaRPr>
          </a:p>
        </p:txBody>
      </p:sp>
      <p:sp>
        <p:nvSpPr>
          <p:cNvPr id="3" name="Espace réservé du contenu 2"/>
          <p:cNvSpPr>
            <a:spLocks noGrp="1"/>
          </p:cNvSpPr>
          <p:nvPr>
            <p:ph idx="1"/>
          </p:nvPr>
        </p:nvSpPr>
        <p:spPr/>
        <p:txBody>
          <a:bodyPr>
            <a:noAutofit/>
          </a:bodyPr>
          <a:lstStyle/>
          <a:p>
            <a:r>
              <a:rPr lang="fr-FR" sz="2000" dirty="0" smtClean="0"/>
              <a:t>Les messages envoyés par le superviseur SNMP vers l'agent SNMP sont :</a:t>
            </a:r>
          </a:p>
          <a:p>
            <a:endParaRPr lang="fr-FR" sz="400" dirty="0" smtClean="0"/>
          </a:p>
          <a:p>
            <a:pPr lvl="1"/>
            <a:r>
              <a:rPr lang="fr-FR" sz="1800" dirty="0" smtClean="0"/>
              <a:t>Message "</a:t>
            </a:r>
            <a:r>
              <a:rPr lang="fr-FR" sz="1800" b="1" dirty="0" err="1" smtClean="0"/>
              <a:t>Get</a:t>
            </a:r>
            <a:r>
              <a:rPr lang="fr-FR" sz="1800" b="1" dirty="0" smtClean="0"/>
              <a:t> </a:t>
            </a:r>
            <a:r>
              <a:rPr lang="fr-FR" sz="1800" b="1" dirty="0" err="1" smtClean="0"/>
              <a:t>Request</a:t>
            </a:r>
            <a:r>
              <a:rPr lang="fr-FR" sz="1800" dirty="0" smtClean="0"/>
              <a:t>" : ce message permet au superviseur d'interroger un agent sur les valeurs d'un ou de plusieurs objets de la MIB ;</a:t>
            </a:r>
          </a:p>
          <a:p>
            <a:pPr lvl="1"/>
            <a:endParaRPr lang="fr-FR" sz="400" dirty="0" smtClean="0">
              <a:solidFill>
                <a:schemeClr val="tx1"/>
              </a:solidFill>
            </a:endParaRPr>
          </a:p>
          <a:p>
            <a:pPr lvl="1"/>
            <a:r>
              <a:rPr lang="fr-FR" sz="1800" dirty="0" smtClean="0"/>
              <a:t>Message "</a:t>
            </a:r>
            <a:r>
              <a:rPr lang="fr-FR" sz="1800" b="1" dirty="0" err="1" smtClean="0"/>
              <a:t>Get</a:t>
            </a:r>
            <a:r>
              <a:rPr lang="fr-FR" sz="1800" b="1" dirty="0" smtClean="0"/>
              <a:t> </a:t>
            </a:r>
            <a:r>
              <a:rPr lang="fr-FR" sz="1800" b="1" dirty="0" err="1" smtClean="0"/>
              <a:t>Next</a:t>
            </a:r>
            <a:r>
              <a:rPr lang="fr-FR" sz="1800" b="1" dirty="0" smtClean="0"/>
              <a:t> </a:t>
            </a:r>
            <a:r>
              <a:rPr lang="fr-FR" sz="1800" b="1" dirty="0" err="1" smtClean="0"/>
              <a:t>Request</a:t>
            </a:r>
            <a:r>
              <a:rPr lang="fr-FR" sz="1800" dirty="0" smtClean="0"/>
              <a:t>" : ce message permet au superviseur d'interroger un agent pour obtenir la valeur de l'objet suivant dans l'arbre des objets de l'agent. Ce message permet de balayer des objets indexés de type tableau ;</a:t>
            </a:r>
          </a:p>
          <a:p>
            <a:pPr lvl="1"/>
            <a:endParaRPr lang="fr-FR" sz="400" dirty="0" smtClean="0">
              <a:solidFill>
                <a:schemeClr val="tx1"/>
              </a:solidFill>
            </a:endParaRPr>
          </a:p>
          <a:p>
            <a:pPr lvl="1"/>
            <a:r>
              <a:rPr lang="fr-FR" sz="1800" dirty="0" smtClean="0"/>
              <a:t>Message "</a:t>
            </a:r>
            <a:r>
              <a:rPr lang="fr-FR" sz="1800" b="1" dirty="0" err="1" smtClean="0"/>
              <a:t>Get</a:t>
            </a:r>
            <a:r>
              <a:rPr lang="fr-FR" sz="1800" b="1" dirty="0" smtClean="0"/>
              <a:t> </a:t>
            </a:r>
            <a:r>
              <a:rPr lang="fr-FR" sz="1800" b="1" dirty="0" err="1" smtClean="0"/>
              <a:t>Bulk</a:t>
            </a:r>
            <a:r>
              <a:rPr lang="fr-FR" sz="1800" b="1" dirty="0" smtClean="0"/>
              <a:t> </a:t>
            </a:r>
            <a:r>
              <a:rPr lang="fr-FR" sz="1800" b="1" dirty="0" err="1" smtClean="0"/>
              <a:t>Request</a:t>
            </a:r>
            <a:r>
              <a:rPr lang="fr-FR" sz="1800" dirty="0" smtClean="0"/>
              <a:t>" : introduite avec la version 2 du protocole SNMP, ce message permet de mixer les messages "</a:t>
            </a:r>
            <a:r>
              <a:rPr lang="fr-FR" sz="1800" b="1" dirty="0" err="1" smtClean="0"/>
              <a:t>Get</a:t>
            </a:r>
            <a:r>
              <a:rPr lang="fr-FR" sz="1800" b="1" dirty="0" smtClean="0"/>
              <a:t> </a:t>
            </a:r>
            <a:r>
              <a:rPr lang="fr-FR" sz="1800" b="1" dirty="0" err="1" smtClean="0"/>
              <a:t>Request</a:t>
            </a:r>
            <a:r>
              <a:rPr lang="fr-FR" sz="1800" dirty="0" smtClean="0"/>
              <a:t>" et "</a:t>
            </a:r>
            <a:r>
              <a:rPr lang="fr-FR" sz="1800" b="1" dirty="0" err="1" smtClean="0"/>
              <a:t>Get</a:t>
            </a:r>
            <a:r>
              <a:rPr lang="fr-FR" sz="1800" b="1" dirty="0" smtClean="0"/>
              <a:t> </a:t>
            </a:r>
            <a:r>
              <a:rPr lang="fr-FR" sz="1800" b="1" dirty="0" err="1" smtClean="0"/>
              <a:t>Next</a:t>
            </a:r>
            <a:r>
              <a:rPr lang="fr-FR" sz="1800" b="1" dirty="0" smtClean="0"/>
              <a:t> </a:t>
            </a:r>
            <a:r>
              <a:rPr lang="fr-FR" sz="1800" b="1" dirty="0" err="1" smtClean="0"/>
              <a:t>Request</a:t>
            </a:r>
            <a:r>
              <a:rPr lang="fr-FR" sz="1800" dirty="0" smtClean="0"/>
              <a:t>" pour obtenir des blocs entiers de réponses de la part de l'agent ;</a:t>
            </a:r>
          </a:p>
          <a:p>
            <a:pPr lvl="1"/>
            <a:endParaRPr lang="fr-FR" sz="400" dirty="0" smtClean="0">
              <a:solidFill>
                <a:schemeClr val="tx1"/>
              </a:solidFill>
            </a:endParaRPr>
          </a:p>
          <a:p>
            <a:pPr lvl="1"/>
            <a:r>
              <a:rPr lang="fr-FR" sz="1800" dirty="0" smtClean="0"/>
              <a:t>Message "</a:t>
            </a:r>
            <a:r>
              <a:rPr lang="fr-FR" sz="1800" b="1" dirty="0" smtClean="0"/>
              <a:t>Set </a:t>
            </a:r>
            <a:r>
              <a:rPr lang="fr-FR" sz="1800" b="1" dirty="0" err="1" smtClean="0"/>
              <a:t>Request</a:t>
            </a:r>
            <a:r>
              <a:rPr lang="fr-FR" sz="1800" dirty="0" smtClean="0"/>
              <a:t>" : ce message permet au superviseur de positionner ou modifier la valeur d'un objet dans l'agent ;</a:t>
            </a:r>
          </a:p>
          <a:p>
            <a:endParaRPr lang="fr-F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La communication SNMP :</a:t>
            </a:r>
            <a:br>
              <a:rPr lang="fr-FR" sz="3200" dirty="0" smtClean="0"/>
            </a:br>
            <a:r>
              <a:rPr lang="fr-FR" sz="3200" dirty="0" smtClean="0">
                <a:solidFill>
                  <a:srgbClr val="FF0000"/>
                </a:solidFill>
              </a:rPr>
              <a:t>Messages de l'agent vers le superviseur</a:t>
            </a:r>
            <a:endParaRPr lang="fr-FR" sz="3200" dirty="0"/>
          </a:p>
        </p:txBody>
      </p:sp>
      <p:sp>
        <p:nvSpPr>
          <p:cNvPr id="3" name="Espace réservé du contenu 2"/>
          <p:cNvSpPr>
            <a:spLocks noGrp="1"/>
          </p:cNvSpPr>
          <p:nvPr>
            <p:ph idx="1"/>
          </p:nvPr>
        </p:nvSpPr>
        <p:spPr/>
        <p:txBody>
          <a:bodyPr>
            <a:normAutofit fontScale="70000" lnSpcReduction="20000"/>
          </a:bodyPr>
          <a:lstStyle/>
          <a:p>
            <a:r>
              <a:rPr lang="fr-FR" dirty="0" smtClean="0"/>
              <a:t>Les messages envoyés par l'agent SNMP vers le superviseur SNMP sont :</a:t>
            </a:r>
          </a:p>
          <a:p>
            <a:endParaRPr lang="fr-FR" sz="600" dirty="0" smtClean="0"/>
          </a:p>
          <a:p>
            <a:pPr lvl="1"/>
            <a:r>
              <a:rPr lang="fr-FR" dirty="0" smtClean="0"/>
              <a:t>Message "</a:t>
            </a:r>
            <a:r>
              <a:rPr lang="fr-FR" b="1" dirty="0" err="1" smtClean="0"/>
              <a:t>Get</a:t>
            </a:r>
            <a:r>
              <a:rPr lang="fr-FR" b="1" dirty="0" smtClean="0"/>
              <a:t> </a:t>
            </a:r>
            <a:r>
              <a:rPr lang="fr-FR" b="1" dirty="0" err="1" smtClean="0"/>
              <a:t>Response</a:t>
            </a:r>
            <a:r>
              <a:rPr lang="fr-FR" dirty="0" smtClean="0"/>
              <a:t>" : ce message est utilisé par l'agent pour répondre aux messages "</a:t>
            </a:r>
            <a:r>
              <a:rPr lang="fr-FR" b="1" dirty="0" err="1" smtClean="0"/>
              <a:t>Get</a:t>
            </a:r>
            <a:r>
              <a:rPr lang="fr-FR" b="1" dirty="0" smtClean="0"/>
              <a:t> </a:t>
            </a:r>
            <a:r>
              <a:rPr lang="fr-FR" b="1" dirty="0" err="1" smtClean="0"/>
              <a:t>Request</a:t>
            </a:r>
            <a:r>
              <a:rPr lang="fr-FR" dirty="0" smtClean="0"/>
              <a:t>", "</a:t>
            </a:r>
            <a:r>
              <a:rPr lang="fr-FR" b="1" dirty="0" err="1" smtClean="0"/>
              <a:t>Get</a:t>
            </a:r>
            <a:r>
              <a:rPr lang="fr-FR" b="1" dirty="0" smtClean="0"/>
              <a:t> </a:t>
            </a:r>
            <a:r>
              <a:rPr lang="fr-FR" b="1" dirty="0" err="1" smtClean="0"/>
              <a:t>Next</a:t>
            </a:r>
            <a:r>
              <a:rPr lang="fr-FR" b="1" dirty="0" smtClean="0"/>
              <a:t> </a:t>
            </a:r>
            <a:r>
              <a:rPr lang="fr-FR" b="1" dirty="0" err="1" smtClean="0"/>
              <a:t>Request</a:t>
            </a:r>
            <a:r>
              <a:rPr lang="fr-FR" dirty="0" smtClean="0"/>
              <a:t>" et "</a:t>
            </a:r>
            <a:r>
              <a:rPr lang="fr-FR" b="1" dirty="0" err="1" smtClean="0"/>
              <a:t>Get</a:t>
            </a:r>
            <a:r>
              <a:rPr lang="fr-FR" b="1" dirty="0" smtClean="0"/>
              <a:t> </a:t>
            </a:r>
            <a:r>
              <a:rPr lang="fr-FR" b="1" dirty="0" err="1" smtClean="0"/>
              <a:t>Bulk</a:t>
            </a:r>
            <a:r>
              <a:rPr lang="fr-FR" b="1" dirty="0" smtClean="0"/>
              <a:t> </a:t>
            </a:r>
            <a:r>
              <a:rPr lang="fr-FR" b="1" dirty="0" err="1" smtClean="0"/>
              <a:t>Request</a:t>
            </a:r>
            <a:r>
              <a:rPr lang="fr-FR" dirty="0" smtClean="0"/>
              <a:t>" envoyés par le superviseur ;</a:t>
            </a:r>
          </a:p>
          <a:p>
            <a:pPr lvl="1"/>
            <a:endParaRPr lang="fr-FR" sz="600" dirty="0" smtClean="0">
              <a:solidFill>
                <a:schemeClr val="tx1"/>
              </a:solidFill>
            </a:endParaRPr>
          </a:p>
          <a:p>
            <a:pPr lvl="1"/>
            <a:r>
              <a:rPr lang="fr-FR" dirty="0" smtClean="0"/>
              <a:t>Message "</a:t>
            </a:r>
            <a:r>
              <a:rPr lang="fr-FR" b="1" dirty="0" err="1" smtClean="0"/>
              <a:t>Trap</a:t>
            </a:r>
            <a:r>
              <a:rPr lang="fr-FR" dirty="0" smtClean="0"/>
              <a:t>" : ce message est envoyé par l'agent à son superviseur de manière asynchrone pour signaler un événement, un changement d'état ou un défaut. L'agent n'attend pas d'acquittement de la part du superviseur ;</a:t>
            </a:r>
          </a:p>
          <a:p>
            <a:pPr lvl="1"/>
            <a:endParaRPr lang="fr-FR" sz="600" dirty="0" smtClean="0">
              <a:solidFill>
                <a:schemeClr val="tx1"/>
              </a:solidFill>
            </a:endParaRPr>
          </a:p>
          <a:p>
            <a:pPr lvl="1"/>
            <a:r>
              <a:rPr lang="fr-FR" dirty="0" smtClean="0"/>
              <a:t>Message "</a:t>
            </a:r>
            <a:r>
              <a:rPr lang="fr-FR" b="1" dirty="0" smtClean="0"/>
              <a:t>Notification</a:t>
            </a:r>
            <a:r>
              <a:rPr lang="fr-FR" dirty="0" smtClean="0"/>
              <a:t>" : introduit avec la version 2 du protocole SNMP, ce message est similaire au message "</a:t>
            </a:r>
            <a:r>
              <a:rPr lang="fr-FR" b="1" dirty="0" err="1" smtClean="0"/>
              <a:t>Trap</a:t>
            </a:r>
            <a:r>
              <a:rPr lang="fr-FR" dirty="0" smtClean="0"/>
              <a:t>". Il est envoyé par l'agent à son superviseur de manière asynchrone pour signaler un événement, un changement d'état ou un défaut. L'agent n'attend pas d'acquittement de la part du manager ;</a:t>
            </a:r>
          </a:p>
          <a:p>
            <a:pPr lvl="1"/>
            <a:endParaRPr lang="fr-FR" sz="600" dirty="0" smtClean="0">
              <a:solidFill>
                <a:schemeClr val="tx1"/>
              </a:solidFill>
            </a:endParaRPr>
          </a:p>
          <a:p>
            <a:pPr lvl="1"/>
            <a:r>
              <a:rPr lang="fr-FR" dirty="0" smtClean="0"/>
              <a:t>Message "</a:t>
            </a:r>
            <a:r>
              <a:rPr lang="fr-FR" b="1" dirty="0" err="1" smtClean="0"/>
              <a:t>Inform</a:t>
            </a:r>
            <a:r>
              <a:rPr lang="fr-FR" dirty="0" smtClean="0"/>
              <a:t>" : introduit avec la version 2 du protocole SNMP, ce message est envoyé par l'agent à son superviseur de manière asynchrone pour signaler un événement, un changement d'état ou un défaut. L'agent attend un acquittement de la part du superviseur et il y aura une retransmission en cas de non réponse.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La communication SNMP :</a:t>
            </a:r>
            <a:br>
              <a:rPr lang="fr-FR" sz="2800" dirty="0" smtClean="0"/>
            </a:br>
            <a:r>
              <a:rPr lang="fr-FR" sz="2800" dirty="0" smtClean="0"/>
              <a:t>			</a:t>
            </a:r>
            <a:r>
              <a:rPr lang="fr-FR" sz="2800" dirty="0" smtClean="0">
                <a:solidFill>
                  <a:srgbClr val="FF0000"/>
                </a:solidFill>
              </a:rPr>
              <a:t>Messages entre agents</a:t>
            </a:r>
            <a:endParaRPr lang="fr-FR" sz="2800" dirty="0"/>
          </a:p>
        </p:txBody>
      </p:sp>
      <p:sp>
        <p:nvSpPr>
          <p:cNvPr id="3" name="Espace réservé du contenu 2"/>
          <p:cNvSpPr>
            <a:spLocks noGrp="1"/>
          </p:cNvSpPr>
          <p:nvPr>
            <p:ph idx="1"/>
          </p:nvPr>
        </p:nvSpPr>
        <p:spPr/>
        <p:txBody>
          <a:bodyPr/>
          <a:lstStyle/>
          <a:p>
            <a:r>
              <a:rPr lang="fr-FR" dirty="0" smtClean="0"/>
              <a:t>Le seul message envoyé entre les agents SNMP est :</a:t>
            </a:r>
          </a:p>
          <a:p>
            <a:pPr lvl="1">
              <a:lnSpc>
                <a:spcPct val="150000"/>
              </a:lnSpc>
            </a:pPr>
            <a:r>
              <a:rPr lang="fr-FR" dirty="0" smtClean="0"/>
              <a:t>Message "</a:t>
            </a:r>
            <a:r>
              <a:rPr lang="fr-FR" b="1" dirty="0" smtClean="0"/>
              <a:t>Report</a:t>
            </a:r>
            <a:r>
              <a:rPr lang="fr-FR" dirty="0" smtClean="0"/>
              <a:t>" : introduit avec la version 2 du protocole SNMP mais jamais implémenté, ce message permet aux différents agents de communiquer entre eux (principalement pour remonter des problèmes de traitement des messages SNMP).</a:t>
            </a:r>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sécurité dans SNMPv3</a:t>
            </a:r>
            <a:endParaRPr lang="fr-FR" dirty="0"/>
          </a:p>
        </p:txBody>
      </p:sp>
      <p:sp>
        <p:nvSpPr>
          <p:cNvPr id="3" name="Espace réservé du contenu 2"/>
          <p:cNvSpPr>
            <a:spLocks noGrp="1"/>
          </p:cNvSpPr>
          <p:nvPr>
            <p:ph idx="1"/>
          </p:nvPr>
        </p:nvSpPr>
        <p:spPr/>
        <p:txBody>
          <a:bodyPr>
            <a:noAutofit/>
          </a:bodyPr>
          <a:lstStyle/>
          <a:p>
            <a:r>
              <a:rPr lang="fr-FR" sz="1600" dirty="0" smtClean="0"/>
              <a:t>La sécurité apportée par la version 3 de SNMP repose sur les concepts suivants :</a:t>
            </a:r>
          </a:p>
          <a:p>
            <a:pPr lvl="1"/>
            <a:r>
              <a:rPr lang="fr-FR" sz="1600" dirty="0" smtClean="0">
                <a:solidFill>
                  <a:schemeClr val="tx1"/>
                </a:solidFill>
              </a:rPr>
              <a:t>le modèle USM (User-</a:t>
            </a:r>
            <a:r>
              <a:rPr lang="fr-FR" sz="1600" dirty="0" err="1" smtClean="0">
                <a:solidFill>
                  <a:schemeClr val="tx1"/>
                </a:solidFill>
              </a:rPr>
              <a:t>based</a:t>
            </a:r>
            <a:r>
              <a:rPr lang="fr-FR" sz="1600" dirty="0" smtClean="0">
                <a:solidFill>
                  <a:schemeClr val="tx1"/>
                </a:solidFill>
              </a:rPr>
              <a:t> Security Model). Ce modèle est défini par le  RFC 3414 ;</a:t>
            </a:r>
          </a:p>
          <a:p>
            <a:pPr lvl="1"/>
            <a:r>
              <a:rPr lang="fr-FR" sz="1600" dirty="0" smtClean="0">
                <a:solidFill>
                  <a:schemeClr val="tx1"/>
                </a:solidFill>
              </a:rPr>
              <a:t>le modèle VACM (</a:t>
            </a:r>
            <a:r>
              <a:rPr lang="fr-FR" sz="1600" dirty="0" err="1" smtClean="0">
                <a:solidFill>
                  <a:schemeClr val="tx1"/>
                </a:solidFill>
              </a:rPr>
              <a:t>View</a:t>
            </a:r>
            <a:r>
              <a:rPr lang="fr-FR" sz="1600" dirty="0" smtClean="0">
                <a:solidFill>
                  <a:schemeClr val="tx1"/>
                </a:solidFill>
              </a:rPr>
              <a:t>-</a:t>
            </a:r>
            <a:r>
              <a:rPr lang="fr-FR" sz="1600" dirty="0" err="1" smtClean="0">
                <a:solidFill>
                  <a:schemeClr val="tx1"/>
                </a:solidFill>
              </a:rPr>
              <a:t>based</a:t>
            </a:r>
            <a:r>
              <a:rPr lang="fr-FR" sz="1600" dirty="0" smtClean="0">
                <a:solidFill>
                  <a:schemeClr val="tx1"/>
                </a:solidFill>
              </a:rPr>
              <a:t> Access Control Model). Ce modèle est défini par le RFC 3415.</a:t>
            </a:r>
          </a:p>
          <a:p>
            <a:r>
              <a:rPr lang="fr-FR" sz="1600" dirty="0" smtClean="0"/>
              <a:t>Trois mécanismes sont utilisés par le modèle USM. Chacun de ces mécanismes a pour but d'empêcher les attaques suivantes :</a:t>
            </a:r>
          </a:p>
          <a:p>
            <a:pPr lvl="1"/>
            <a:r>
              <a:rPr lang="fr-FR" sz="1600" dirty="0" smtClean="0">
                <a:solidFill>
                  <a:schemeClr val="tx1"/>
                </a:solidFill>
              </a:rPr>
              <a:t>l'authentification, qui permet d'empêcher la modification d'un paquet SNMPv3 en cours de route et de valider le mot de passe de la personne qui transmet la requête ;</a:t>
            </a:r>
          </a:p>
          <a:p>
            <a:pPr lvl="1"/>
            <a:r>
              <a:rPr lang="fr-FR" sz="1600" dirty="0" smtClean="0">
                <a:solidFill>
                  <a:schemeClr val="tx1"/>
                </a:solidFill>
              </a:rPr>
              <a:t>le cryptage, qui permet d'empêcher la lecture des informations de gestions contenues dans un paquet SNMPv3 ;</a:t>
            </a:r>
          </a:p>
          <a:p>
            <a:pPr lvl="1"/>
            <a:r>
              <a:rPr lang="fr-FR" sz="1600" dirty="0" smtClean="0">
                <a:solidFill>
                  <a:schemeClr val="tx1"/>
                </a:solidFill>
              </a:rPr>
              <a:t>l'estampillage du temps qui permet d'empêcher la réutilisation d'un paquet SNMPv3 valide a déjà transmis.</a:t>
            </a:r>
          </a:p>
          <a:p>
            <a:r>
              <a:rPr lang="fr-FR" sz="1600" dirty="0" smtClean="0"/>
              <a:t>Le modèle VACM quant à lui, permet de contrôler l'accès aux variables de la MIB en restreignant leur accès en lecture ou en écriture pour un groupe d'utilisateurs ou pour un utilisateur spécifique.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4400" dirty="0" smtClean="0"/>
              <a:t>Être alerté en temps réel</a:t>
            </a:r>
          </a:p>
        </p:txBody>
      </p:sp>
      <p:sp>
        <p:nvSpPr>
          <p:cNvPr id="3" name="Espace réservé du contenu 2"/>
          <p:cNvSpPr>
            <a:spLocks noGrp="1"/>
          </p:cNvSpPr>
          <p:nvPr>
            <p:ph sz="half" idx="1"/>
          </p:nvPr>
        </p:nvSpPr>
        <p:spPr>
          <a:xfrm>
            <a:off x="457200" y="1600200"/>
            <a:ext cx="4258816" cy="4525963"/>
          </a:xfrm>
        </p:spPr>
        <p:txBody>
          <a:bodyPr>
            <a:noAutofit/>
          </a:bodyPr>
          <a:lstStyle/>
          <a:p>
            <a:r>
              <a:rPr lang="fr-FR" sz="1600" b="1" dirty="0" smtClean="0"/>
              <a:t>Les utilisateurs : un moyen de supervision peu fiable et pas toujours agréable.</a:t>
            </a:r>
          </a:p>
          <a:p>
            <a:endParaRPr lang="fr-FR" sz="800" b="1" dirty="0" smtClean="0"/>
          </a:p>
          <a:p>
            <a:r>
              <a:rPr lang="fr-FR" sz="1600" dirty="0" smtClean="0"/>
              <a:t>Les utilisateurs ne manquent pas de signaler aux administrateurs les problèmes qu’ils y rencontrent.</a:t>
            </a:r>
          </a:p>
          <a:p>
            <a:endParaRPr lang="fr-FR" sz="800" b="1" dirty="0" smtClean="0"/>
          </a:p>
          <a:p>
            <a:r>
              <a:rPr lang="fr-FR" sz="1600" dirty="0" smtClean="0"/>
              <a:t>les problèmes surviennent soit par manque de formation des utilisateurs, soit par réelle carence du système.</a:t>
            </a:r>
          </a:p>
          <a:p>
            <a:endParaRPr lang="fr-FR" sz="800" b="1" dirty="0" smtClean="0"/>
          </a:p>
          <a:p>
            <a:r>
              <a:rPr lang="fr-FR" sz="1600" dirty="0" smtClean="0"/>
              <a:t>L’utilisateur réclamant un problème n’est généralement ni tendre ni très précis. </a:t>
            </a:r>
          </a:p>
          <a:p>
            <a:pPr>
              <a:buNone/>
            </a:pPr>
            <a:endParaRPr lang="fr-FR" sz="800" b="1" dirty="0" smtClean="0"/>
          </a:p>
          <a:p>
            <a:r>
              <a:rPr lang="fr-FR" sz="1600" dirty="0" smtClean="0">
                <a:solidFill>
                  <a:srgbClr val="FF0000"/>
                </a:solidFill>
              </a:rPr>
              <a:t>Une solution de supervision permet à l’administrateur d’éviter ce genre de soucis. </a:t>
            </a:r>
          </a:p>
        </p:txBody>
      </p:sp>
      <p:pic>
        <p:nvPicPr>
          <p:cNvPr id="13316" name="Picture 4" descr="http://us.123rf.com/400wm/400/400/serezniy/serezniy1210/serezniy121000238/15563289-sonnerie-main-au-service-de-cloche-sur-la-table-en-bois-sur-fond-noir.jpg"/>
          <p:cNvPicPr>
            <a:picLocks noGrp="1" noChangeAspect="1" noChangeArrowheads="1"/>
          </p:cNvPicPr>
          <p:nvPr>
            <p:ph sz="half" idx="2"/>
          </p:nvPr>
        </p:nvPicPr>
        <p:blipFill>
          <a:blip r:embed="rId3" cstate="print"/>
          <a:srcRect/>
          <a:stretch>
            <a:fillRect/>
          </a:stretch>
        </p:blipFill>
        <p:spPr bwMode="auto">
          <a:xfrm>
            <a:off x="5148064" y="1916832"/>
            <a:ext cx="2543175" cy="3810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sécurité dans SNMPv3 : </a:t>
            </a:r>
            <a:br>
              <a:rPr lang="fr-FR" dirty="0" smtClean="0"/>
            </a:br>
            <a:r>
              <a:rPr lang="fr-FR" dirty="0" smtClean="0"/>
              <a:t>				authentification</a:t>
            </a:r>
            <a:endParaRPr lang="fr-FR" dirty="0"/>
          </a:p>
        </p:txBody>
      </p:sp>
      <p:sp>
        <p:nvSpPr>
          <p:cNvPr id="3" name="Espace réservé du contenu 2"/>
          <p:cNvSpPr>
            <a:spLocks noGrp="1"/>
          </p:cNvSpPr>
          <p:nvPr>
            <p:ph idx="1"/>
          </p:nvPr>
        </p:nvSpPr>
        <p:spPr>
          <a:xfrm>
            <a:off x="457200" y="1609416"/>
            <a:ext cx="7239000" cy="2395648"/>
          </a:xfrm>
        </p:spPr>
        <p:txBody>
          <a:bodyPr>
            <a:noAutofit/>
          </a:bodyPr>
          <a:lstStyle/>
          <a:p>
            <a:r>
              <a:rPr lang="fr-FR" sz="1800" dirty="0" smtClean="0"/>
              <a:t>Les étapes d'authentification sont les suivantes :</a:t>
            </a:r>
          </a:p>
          <a:p>
            <a:pPr lvl="1"/>
            <a:r>
              <a:rPr lang="fr-FR" sz="1600" dirty="0" smtClean="0"/>
              <a:t>Le transmetteur groupe des informations à transmettre avec le mot de passe.</a:t>
            </a:r>
          </a:p>
          <a:p>
            <a:pPr lvl="1"/>
            <a:r>
              <a:rPr lang="fr-FR" sz="1600" dirty="0" smtClean="0"/>
              <a:t>On passe ensuite ce groupe dans la fonction de hachage à une direction.</a:t>
            </a:r>
          </a:p>
          <a:p>
            <a:pPr lvl="1"/>
            <a:r>
              <a:rPr lang="fr-FR" sz="1600" dirty="0" smtClean="0"/>
              <a:t>Les données et le code de hachage sont ensuite transmis sur le réseau.</a:t>
            </a:r>
          </a:p>
          <a:p>
            <a:pPr lvl="1"/>
            <a:r>
              <a:rPr lang="fr-FR" sz="1600" dirty="0" smtClean="0"/>
              <a:t>Le receveur prend le bloc des données, et y ajoute le mot de passe.</a:t>
            </a:r>
          </a:p>
          <a:p>
            <a:pPr lvl="1"/>
            <a:r>
              <a:rPr lang="fr-FR" sz="1600" dirty="0" smtClean="0"/>
              <a:t>On passe ce groupe dans la fonction de hachage à une direction.</a:t>
            </a:r>
          </a:p>
          <a:p>
            <a:pPr lvl="1"/>
            <a:r>
              <a:rPr lang="fr-FR" sz="1600" dirty="0" smtClean="0"/>
              <a:t>Si le code de hachage est identique à celui transmis, le transmetteur est authentifié.</a:t>
            </a:r>
          </a:p>
        </p:txBody>
      </p:sp>
      <p:pic>
        <p:nvPicPr>
          <p:cNvPr id="1028" name="Picture 4" descr="TCPIP IPV6 VOIP VPN IP IPV4"/>
          <p:cNvPicPr>
            <a:picLocks noChangeAspect="1" noChangeArrowheads="1"/>
          </p:cNvPicPr>
          <p:nvPr/>
        </p:nvPicPr>
        <p:blipFill>
          <a:blip r:embed="rId3" cstate="print"/>
          <a:srcRect/>
          <a:stretch>
            <a:fillRect/>
          </a:stretch>
        </p:blipFill>
        <p:spPr bwMode="auto">
          <a:xfrm>
            <a:off x="1691680" y="4293096"/>
            <a:ext cx="5930146" cy="237626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sécurité dans SNMPv3 : </a:t>
            </a:r>
            <a:br>
              <a:rPr lang="fr-FR" dirty="0" smtClean="0"/>
            </a:br>
            <a:r>
              <a:rPr lang="fr-FR" dirty="0" smtClean="0"/>
              <a:t>				cryptage</a:t>
            </a:r>
            <a:endParaRPr lang="fr-FR" dirty="0"/>
          </a:p>
        </p:txBody>
      </p:sp>
      <p:sp>
        <p:nvSpPr>
          <p:cNvPr id="3" name="Espace réservé du contenu 2"/>
          <p:cNvSpPr>
            <a:spLocks noGrp="1"/>
          </p:cNvSpPr>
          <p:nvPr>
            <p:ph idx="1"/>
          </p:nvPr>
        </p:nvSpPr>
        <p:spPr>
          <a:xfrm>
            <a:off x="457200" y="1609416"/>
            <a:ext cx="7239000" cy="2539664"/>
          </a:xfrm>
        </p:spPr>
        <p:txBody>
          <a:bodyPr>
            <a:normAutofit fontScale="85000" lnSpcReduction="20000"/>
          </a:bodyPr>
          <a:lstStyle/>
          <a:p>
            <a:r>
              <a:rPr lang="fr-FR" sz="1600" dirty="0" smtClean="0"/>
              <a:t>Le cryptage a pour but d'empêcher que quelqu'un n'obtienne les informations de gestion en écoutant sur le réseau les requêtes et les réponses de quelqu'un d'autre.</a:t>
            </a:r>
          </a:p>
          <a:p>
            <a:r>
              <a:rPr lang="fr-FR" sz="1600" dirty="0" smtClean="0"/>
              <a:t>Avec SNMPv3, le cryptage de base se fait sur un mot de passe « partagé » entre le manager et l'agent.</a:t>
            </a:r>
          </a:p>
          <a:p>
            <a:pPr>
              <a:buNone/>
            </a:pPr>
            <a:r>
              <a:rPr lang="fr-FR" sz="1600" dirty="0" smtClean="0"/>
              <a:t> </a:t>
            </a:r>
          </a:p>
          <a:p>
            <a:r>
              <a:rPr lang="fr-FR" sz="1600" dirty="0" smtClean="0"/>
              <a:t>Pour des raisons de sécurité, SNMPv3 utilise deux mots de passe : un pour l'authentification et un pour le cryptage. </a:t>
            </a:r>
          </a:p>
          <a:p>
            <a:r>
              <a:rPr lang="fr-FR" sz="1600" dirty="0" smtClean="0"/>
              <a:t>Ceci permet au système d'authentification et au système de cryptage d'être indépendants. </a:t>
            </a:r>
          </a:p>
          <a:p>
            <a:endParaRPr lang="fr-FR" sz="1600" dirty="0" smtClean="0"/>
          </a:p>
          <a:p>
            <a:r>
              <a:rPr lang="fr-FR" sz="1600" dirty="0" smtClean="0"/>
              <a:t>SNMPv3 se base sur DES (Data </a:t>
            </a:r>
            <a:r>
              <a:rPr lang="fr-FR" sz="1600" dirty="0" err="1" smtClean="0"/>
              <a:t>Encryption</a:t>
            </a:r>
            <a:r>
              <a:rPr lang="fr-FR" sz="1600" dirty="0" smtClean="0"/>
              <a:t> Standard) pour effectuer le cryptage.</a:t>
            </a:r>
          </a:p>
        </p:txBody>
      </p:sp>
      <p:pic>
        <p:nvPicPr>
          <p:cNvPr id="68610" name="Picture 2" descr="TCPIP IPV6 VOIP VPN IP IPV4"/>
          <p:cNvPicPr>
            <a:picLocks noChangeAspect="1" noChangeArrowheads="1"/>
          </p:cNvPicPr>
          <p:nvPr/>
        </p:nvPicPr>
        <p:blipFill>
          <a:blip r:embed="rId2" cstate="print"/>
          <a:srcRect/>
          <a:stretch>
            <a:fillRect/>
          </a:stretch>
        </p:blipFill>
        <p:spPr bwMode="auto">
          <a:xfrm>
            <a:off x="2411760" y="4196713"/>
            <a:ext cx="4104456" cy="244666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sécurité dans SNMPv3 : </a:t>
            </a:r>
            <a:br>
              <a:rPr lang="fr-FR" dirty="0" smtClean="0"/>
            </a:br>
            <a:r>
              <a:rPr lang="fr-FR" dirty="0" smtClean="0"/>
              <a:t>				l’estampillage</a:t>
            </a:r>
            <a:endParaRPr lang="fr-FR" dirty="0"/>
          </a:p>
        </p:txBody>
      </p:sp>
      <p:sp>
        <p:nvSpPr>
          <p:cNvPr id="3" name="Espace réservé du contenu 2"/>
          <p:cNvSpPr>
            <a:spLocks noGrp="1"/>
          </p:cNvSpPr>
          <p:nvPr>
            <p:ph idx="1"/>
          </p:nvPr>
        </p:nvSpPr>
        <p:spPr>
          <a:xfrm>
            <a:off x="457200" y="1609416"/>
            <a:ext cx="7239000" cy="4555888"/>
          </a:xfrm>
        </p:spPr>
        <p:txBody>
          <a:bodyPr>
            <a:normAutofit/>
          </a:bodyPr>
          <a:lstStyle/>
          <a:p>
            <a:r>
              <a:rPr lang="fr-FR" sz="2000" dirty="0" smtClean="0"/>
              <a:t>Si une requête est transmise, les mécanismes d'authentification et de cryptage n'empêchent pas quelqu'un de saisir un paquet SNMPv3 valide du réseau et de tenter de le réutiliser plus tard, sans modification.</a:t>
            </a:r>
          </a:p>
          <a:p>
            <a:endParaRPr lang="fr-FR" sz="2000" dirty="0" smtClean="0"/>
          </a:p>
          <a:p>
            <a:r>
              <a:rPr lang="fr-FR" sz="2000" dirty="0" smtClean="0"/>
              <a:t>On appelle ce type d'attaques le « </a:t>
            </a:r>
            <a:r>
              <a:rPr lang="fr-FR" sz="2000" dirty="0" err="1" smtClean="0"/>
              <a:t>Replay</a:t>
            </a:r>
            <a:r>
              <a:rPr lang="fr-FR" sz="2000" dirty="0" smtClean="0"/>
              <a:t> </a:t>
            </a:r>
            <a:r>
              <a:rPr lang="fr-FR" sz="2000" dirty="0" err="1" smtClean="0"/>
              <a:t>Attack</a:t>
            </a:r>
            <a:r>
              <a:rPr lang="fr-FR" sz="2000" dirty="0" smtClean="0"/>
              <a:t> ». </a:t>
            </a:r>
          </a:p>
          <a:p>
            <a:endParaRPr lang="fr-FR" sz="2000" dirty="0" smtClean="0"/>
          </a:p>
          <a:p>
            <a:r>
              <a:rPr lang="fr-FR" sz="2000" dirty="0" smtClean="0"/>
              <a:t>Pour éviter ceci, le temps est estampillé sur chaque paquet. Quand on reçoit un paquet SNMPv3, on compare le temps actuel avec le temps dans le paquet. </a:t>
            </a:r>
          </a:p>
          <a:p>
            <a:r>
              <a:rPr lang="fr-FR" sz="2000" dirty="0" smtClean="0"/>
              <a:t>Si la différence est plus que supérieur à 150 secondes, le paquet est ignoré.</a:t>
            </a:r>
          </a:p>
          <a:p>
            <a:endParaRPr lang="fr-FR"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a:ln/>
        </p:spPr>
        <p:txBody>
          <a:bodyPr/>
          <a:lstStyle/>
          <a:p>
            <a:r>
              <a:rPr lang="fr-FR" sz="4400" dirty="0" smtClean="0"/>
              <a:t>La MIB </a:t>
            </a:r>
            <a:r>
              <a:rPr lang="fr-FR" sz="4400" dirty="0"/>
              <a:t>?</a:t>
            </a:r>
          </a:p>
        </p:txBody>
      </p:sp>
      <p:sp>
        <p:nvSpPr>
          <p:cNvPr id="87043" name="Rectangle 3"/>
          <p:cNvSpPr>
            <a:spLocks noGrp="1" noChangeArrowheads="1"/>
          </p:cNvSpPr>
          <p:nvPr>
            <p:ph type="body" idx="1"/>
          </p:nvPr>
        </p:nvSpPr>
        <p:spPr>
          <a:xfrm>
            <a:off x="457200" y="1609416"/>
            <a:ext cx="7571184" cy="4846320"/>
          </a:xfrm>
          <a:noFill/>
          <a:ln/>
        </p:spPr>
        <p:txBody>
          <a:bodyPr>
            <a:noAutofit/>
          </a:bodyPr>
          <a:lstStyle/>
          <a:p>
            <a:pPr marL="533400" indent="-533400" algn="justLow">
              <a:lnSpc>
                <a:spcPct val="90000"/>
              </a:lnSpc>
            </a:pPr>
            <a:r>
              <a:rPr lang="fr-FR" sz="2000" dirty="0"/>
              <a:t>La MIB est la base d'informations de gestion. Il y est :</a:t>
            </a:r>
          </a:p>
          <a:p>
            <a:pPr marL="1714500" lvl="3" indent="-342900" algn="justLow">
              <a:lnSpc>
                <a:spcPct val="90000"/>
              </a:lnSpc>
              <a:buClr>
                <a:schemeClr val="tx2"/>
              </a:buClr>
              <a:buSzPct val="60000"/>
              <a:buFont typeface="Wingdings" pitchFamily="2" charset="2"/>
              <a:buNone/>
            </a:pPr>
            <a:r>
              <a:rPr lang="fr-FR" dirty="0">
                <a:solidFill>
                  <a:schemeClr val="tx1"/>
                </a:solidFill>
              </a:rPr>
              <a:t>• des informations à consulter,</a:t>
            </a:r>
          </a:p>
          <a:p>
            <a:pPr marL="1714500" lvl="3" indent="-342900" algn="justLow">
              <a:lnSpc>
                <a:spcPct val="90000"/>
              </a:lnSpc>
              <a:buClr>
                <a:schemeClr val="tx2"/>
              </a:buClr>
              <a:buSzPct val="60000"/>
              <a:buFont typeface="Wingdings" pitchFamily="2" charset="2"/>
              <a:buNone/>
            </a:pPr>
            <a:r>
              <a:rPr lang="fr-FR" dirty="0">
                <a:solidFill>
                  <a:schemeClr val="tx1"/>
                </a:solidFill>
              </a:rPr>
              <a:t>• des paramètres à modifier,</a:t>
            </a:r>
          </a:p>
          <a:p>
            <a:pPr marL="1714500" lvl="3" indent="-342900" algn="justLow">
              <a:lnSpc>
                <a:spcPct val="90000"/>
              </a:lnSpc>
              <a:buClr>
                <a:schemeClr val="tx2"/>
              </a:buClr>
              <a:buSzPct val="60000"/>
              <a:buFont typeface="Wingdings" pitchFamily="2" charset="2"/>
              <a:buNone/>
            </a:pPr>
            <a:r>
              <a:rPr lang="fr-FR" dirty="0">
                <a:solidFill>
                  <a:schemeClr val="tx1"/>
                </a:solidFill>
              </a:rPr>
              <a:t>• des alarmes à émettre</a:t>
            </a:r>
            <a:r>
              <a:rPr lang="fr-FR" dirty="0" smtClean="0">
                <a:solidFill>
                  <a:schemeClr val="tx1"/>
                </a:solidFill>
              </a:rPr>
              <a:t>...</a:t>
            </a:r>
          </a:p>
          <a:p>
            <a:pPr marL="1714500" lvl="3" indent="-342900" algn="justLow">
              <a:lnSpc>
                <a:spcPct val="90000"/>
              </a:lnSpc>
              <a:buClr>
                <a:schemeClr val="tx2"/>
              </a:buClr>
              <a:buSzPct val="60000"/>
              <a:buFont typeface="Wingdings" pitchFamily="2" charset="2"/>
              <a:buNone/>
            </a:pPr>
            <a:endParaRPr lang="fr-FR" sz="1100" dirty="0">
              <a:solidFill>
                <a:schemeClr val="tx1"/>
              </a:solidFill>
            </a:endParaRPr>
          </a:p>
          <a:p>
            <a:pPr marL="533400" indent="-533400" algn="justLow">
              <a:lnSpc>
                <a:spcPct val="90000"/>
              </a:lnSpc>
            </a:pPr>
            <a:r>
              <a:rPr lang="fr-FR" sz="2000" dirty="0"/>
              <a:t>SNMP permet   de   retrouver   les   informations   et   d'agir   sur   les   paramètres   de   façon   indépendante   du matériel, comme du logiciel</a:t>
            </a:r>
            <a:r>
              <a:rPr lang="fr-FR" sz="2000" dirty="0" smtClean="0"/>
              <a:t>.</a:t>
            </a:r>
          </a:p>
          <a:p>
            <a:pPr marL="533400" indent="-533400" algn="justLow">
              <a:lnSpc>
                <a:spcPct val="90000"/>
              </a:lnSpc>
            </a:pPr>
            <a:endParaRPr lang="fr-FR" sz="1100" dirty="0"/>
          </a:p>
          <a:p>
            <a:pPr marL="533400" indent="-533400" algn="justLow">
              <a:lnSpc>
                <a:spcPct val="90000"/>
              </a:lnSpc>
            </a:pPr>
            <a:r>
              <a:rPr lang="fr-FR" sz="2000" dirty="0"/>
              <a:t>La MIB se présente comme une base de données normalisée, qui permettra de lire et d'écrire sur les équipements   distants,   de   façon   également   normalisée.  </a:t>
            </a:r>
            <a:endParaRPr lang="fr-FR" sz="2000" dirty="0" smtClean="0"/>
          </a:p>
          <a:p>
            <a:pPr marL="533400" indent="-533400" algn="justLow">
              <a:lnSpc>
                <a:spcPct val="90000"/>
              </a:lnSpc>
            </a:pPr>
            <a:endParaRPr lang="fr-FR" sz="1100" dirty="0"/>
          </a:p>
          <a:p>
            <a:pPr marL="533400" indent="-533400" algn="justLow">
              <a:lnSpc>
                <a:spcPct val="90000"/>
              </a:lnSpc>
            </a:pPr>
            <a:r>
              <a:rPr lang="fr-FR" sz="2000" dirty="0"/>
              <a:t>L'agent quant à   lui se chargera   de   faire   la traduction entre les informations transmises par SNMP et la plate-forme.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a:ln/>
        </p:spPr>
        <p:txBody>
          <a:bodyPr/>
          <a:lstStyle/>
          <a:p>
            <a:r>
              <a:rPr lang="fr-FR" sz="4400"/>
              <a:t>Structure de la MIB</a:t>
            </a:r>
          </a:p>
        </p:txBody>
      </p:sp>
      <p:sp>
        <p:nvSpPr>
          <p:cNvPr id="88067" name="Rectangle 3"/>
          <p:cNvSpPr>
            <a:spLocks noGrp="1" noChangeArrowheads="1"/>
          </p:cNvSpPr>
          <p:nvPr>
            <p:ph type="body" idx="1"/>
          </p:nvPr>
        </p:nvSpPr>
        <p:spPr>
          <a:xfrm>
            <a:off x="468313" y="1484313"/>
            <a:ext cx="7344047" cy="4968875"/>
          </a:xfrm>
          <a:noFill/>
          <a:ln/>
        </p:spPr>
        <p:txBody>
          <a:bodyPr>
            <a:normAutofit/>
          </a:bodyPr>
          <a:lstStyle/>
          <a:p>
            <a:pPr marL="533400" indent="-533400" algn="justLow">
              <a:lnSpc>
                <a:spcPct val="150000"/>
              </a:lnSpc>
            </a:pPr>
            <a:r>
              <a:rPr lang="fr-FR" sz="2000" dirty="0"/>
              <a:t>La structure de la MIB est hiérarchique.</a:t>
            </a:r>
          </a:p>
          <a:p>
            <a:pPr marL="533400" indent="-533400" algn="justLow">
              <a:lnSpc>
                <a:spcPct val="150000"/>
              </a:lnSpc>
            </a:pPr>
            <a:r>
              <a:rPr lang="fr-FR" sz="2000" dirty="0"/>
              <a:t>les informations sont regroupées en arbre. </a:t>
            </a:r>
          </a:p>
          <a:p>
            <a:pPr marL="533400" indent="-533400" algn="justLow">
              <a:lnSpc>
                <a:spcPct val="150000"/>
              </a:lnSpc>
            </a:pPr>
            <a:r>
              <a:rPr lang="fr-FR" sz="2000" dirty="0"/>
              <a:t>Chaque information a un </a:t>
            </a:r>
            <a:r>
              <a:rPr lang="fr-FR" sz="2000" dirty="0" err="1"/>
              <a:t>object</a:t>
            </a:r>
            <a:r>
              <a:rPr lang="fr-FR" sz="2000" dirty="0"/>
              <a:t> identifier qui est une suite de chiffres séparés par des points, qui l'identifie de façon unique et un nom, indiqué dans le document qui décrit la MIB.</a:t>
            </a:r>
          </a:p>
          <a:p>
            <a:pPr marL="533400" indent="-533400" algn="justLow">
              <a:lnSpc>
                <a:spcPct val="150000"/>
              </a:lnSpc>
            </a:pPr>
            <a:r>
              <a:rPr lang="fr-FR" sz="2000" dirty="0"/>
              <a:t>Par exemple, </a:t>
            </a:r>
            <a:r>
              <a:rPr lang="fr-FR" sz="2000"/>
              <a:t>1.3.6.1.2.1.2.2.1.2 </a:t>
            </a:r>
            <a:r>
              <a:rPr lang="fr-FR" sz="2000" smtClean="0"/>
              <a:t>est </a:t>
            </a:r>
            <a:r>
              <a:rPr lang="fr-FR" sz="2000" dirty="0"/>
              <a:t>l'</a:t>
            </a:r>
            <a:r>
              <a:rPr lang="fr-FR" sz="2000" dirty="0" err="1"/>
              <a:t>object</a:t>
            </a:r>
            <a:r>
              <a:rPr lang="fr-FR" sz="2000" dirty="0"/>
              <a:t> identifier </a:t>
            </a:r>
            <a:r>
              <a:rPr lang="fr-FR" sz="2000" dirty="0" err="1"/>
              <a:t>ifDescr</a:t>
            </a:r>
            <a:r>
              <a:rPr lang="fr-FR" sz="2000" dirty="0"/>
              <a:t> qui est la chaîne de caractères décrivant une interface réseau.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lstStyle/>
          <a:p>
            <a:r>
              <a:rPr lang="fr-FR" sz="4400"/>
              <a:t>Arbre MIB</a:t>
            </a:r>
          </a:p>
        </p:txBody>
      </p:sp>
      <p:pic>
        <p:nvPicPr>
          <p:cNvPr id="1027" name="Picture 3"/>
          <p:cNvPicPr>
            <a:picLocks noGrp="1" noChangeAspect="1" noChangeArrowheads="1"/>
          </p:cNvPicPr>
          <p:nvPr>
            <p:ph idx="1"/>
          </p:nvPr>
        </p:nvPicPr>
        <p:blipFill>
          <a:blip r:embed="rId2" cstate="print"/>
          <a:srcRect l="23260" t="8869" r="24748" b="5262"/>
          <a:stretch>
            <a:fillRect/>
          </a:stretch>
        </p:blipFill>
        <p:spPr bwMode="auto">
          <a:xfrm>
            <a:off x="1259632" y="1484784"/>
            <a:ext cx="5616624" cy="521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MIB propriétaires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L'arbre de la MIB, contient une branche particulière qui est "</a:t>
            </a:r>
            <a:r>
              <a:rPr lang="fr-FR" b="1" dirty="0" err="1" smtClean="0"/>
              <a:t>private</a:t>
            </a:r>
            <a:r>
              <a:rPr lang="fr-FR" b="1" dirty="0" smtClean="0"/>
              <a:t> </a:t>
            </a:r>
            <a:r>
              <a:rPr lang="fr-FR" b="1" dirty="0" err="1" smtClean="0"/>
              <a:t>enterprises</a:t>
            </a:r>
            <a:r>
              <a:rPr lang="fr-FR" dirty="0" smtClean="0"/>
              <a:t>" (OID 1.3.6.1.4.1). </a:t>
            </a:r>
          </a:p>
          <a:p>
            <a:r>
              <a:rPr lang="fr-FR" dirty="0" smtClean="0"/>
              <a:t>Cette branche permet aux différentes entreprises de gérer leurs MIB spécifiques. </a:t>
            </a:r>
          </a:p>
          <a:p>
            <a:r>
              <a:rPr lang="fr-FR" dirty="0" smtClean="0"/>
              <a:t>Chaque entreprise se voit attribuer un OID unique et elles ont ensuite le droit de décrire leurs OID spécifiques en dessous de leur OID d'entreprise. </a:t>
            </a:r>
          </a:p>
          <a:p>
            <a:r>
              <a:rPr lang="fr-FR" dirty="0" smtClean="0"/>
              <a:t>La gestion de la branche d'une entreprise est entièrement laissée à cette entreprise. </a:t>
            </a:r>
          </a:p>
          <a:p>
            <a:r>
              <a:rPr lang="fr-FR" dirty="0" smtClean="0"/>
              <a:t>Les différents OID d'entreprises sont alloués par l'</a:t>
            </a:r>
            <a:r>
              <a:rPr lang="fr-FR" b="1" dirty="0" smtClean="0"/>
              <a:t>IANA</a:t>
            </a:r>
            <a:r>
              <a:rPr lang="fr-FR" dirty="0" smtClean="0"/>
              <a:t>. On retrouve par exemple :</a:t>
            </a:r>
          </a:p>
          <a:p>
            <a:pPr lvl="1"/>
            <a:r>
              <a:rPr lang="fr-FR" dirty="0" smtClean="0"/>
              <a:t>Cisco avec un OID 1.3.6.1.4.1.9 ;</a:t>
            </a:r>
          </a:p>
          <a:p>
            <a:pPr lvl="1"/>
            <a:r>
              <a:rPr lang="fr-FR" dirty="0" smtClean="0"/>
              <a:t>HP avec 1.3.6.1.4.1.11 ;</a:t>
            </a:r>
          </a:p>
          <a:p>
            <a:pPr lvl="1"/>
            <a:r>
              <a:rPr lang="fr-FR" dirty="0" smtClean="0"/>
              <a:t>Novell avec 1.3.6.1.4.1.23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235559">
            <a:off x="18128" y="2724557"/>
            <a:ext cx="8257389" cy="1754326"/>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Travaux pratiques</a:t>
            </a:r>
          </a:p>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Implémentation de SNMP</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standard RMON</a:t>
            </a:r>
            <a:endParaRPr lang="fr-FR" dirty="0"/>
          </a:p>
        </p:txBody>
      </p:sp>
      <p:sp>
        <p:nvSpPr>
          <p:cNvPr id="3" name="Espace réservé du contenu 2"/>
          <p:cNvSpPr>
            <a:spLocks noGrp="1"/>
          </p:cNvSpPr>
          <p:nvPr>
            <p:ph idx="1"/>
          </p:nvPr>
        </p:nvSpPr>
        <p:spPr>
          <a:xfrm>
            <a:off x="457200" y="1609416"/>
            <a:ext cx="7427168" cy="4846320"/>
          </a:xfrm>
        </p:spPr>
        <p:txBody>
          <a:bodyPr>
            <a:normAutofit lnSpcReduction="10000"/>
          </a:bodyPr>
          <a:lstStyle/>
          <a:p>
            <a:r>
              <a:rPr lang="fr-FR" dirty="0" smtClean="0"/>
              <a:t>Le standard </a:t>
            </a:r>
            <a:r>
              <a:rPr lang="fr-FR" b="1" dirty="0" smtClean="0"/>
              <a:t>RMON</a:t>
            </a:r>
            <a:r>
              <a:rPr lang="fr-FR" dirty="0" smtClean="0"/>
              <a:t> (</a:t>
            </a:r>
            <a:r>
              <a:rPr lang="fr-FR" b="1" dirty="0" err="1" smtClean="0"/>
              <a:t>Remote</a:t>
            </a:r>
            <a:r>
              <a:rPr lang="fr-FR" b="1" dirty="0" smtClean="0"/>
              <a:t> network Monitoring</a:t>
            </a:r>
            <a:r>
              <a:rPr lang="fr-FR" dirty="0" smtClean="0"/>
              <a:t>) est fondé sur l’utilisation de SNMP.</a:t>
            </a:r>
          </a:p>
          <a:p>
            <a:endParaRPr lang="fr-FR" dirty="0" smtClean="0"/>
          </a:p>
          <a:p>
            <a:r>
              <a:rPr lang="fr-FR" dirty="0" smtClean="0"/>
              <a:t>Le standard RMON définit des jeux de compteurs de trafic et de fonctions qu’il rassemble dans des groupes numérotés et spécifiés dans des fichiers MIB.</a:t>
            </a:r>
          </a:p>
          <a:p>
            <a:endParaRPr lang="fr-FR" dirty="0" smtClean="0"/>
          </a:p>
          <a:p>
            <a:r>
              <a:rPr lang="fr-FR" dirty="0" smtClean="0"/>
              <a:t>RMON se décline en deux versions, </a:t>
            </a:r>
            <a:r>
              <a:rPr lang="fr-FR" b="1" dirty="0" smtClean="0"/>
              <a:t>RMON1</a:t>
            </a:r>
            <a:r>
              <a:rPr lang="fr-FR" dirty="0" smtClean="0"/>
              <a:t> et </a:t>
            </a:r>
            <a:r>
              <a:rPr lang="fr-FR" b="1" dirty="0" smtClean="0"/>
              <a:t>RMON2</a:t>
            </a:r>
            <a:r>
              <a:rPr lang="fr-FR" dirty="0" smtClean="0"/>
              <a:t>, pour couvrir les 7 couches du modèle OSI.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Le standard RMON1 </a:t>
            </a:r>
            <a:endParaRPr lang="fr-FR" dirty="0"/>
          </a:p>
        </p:txBody>
      </p:sp>
      <p:sp>
        <p:nvSpPr>
          <p:cNvPr id="3" name="Espace réservé du contenu 2"/>
          <p:cNvSpPr>
            <a:spLocks noGrp="1"/>
          </p:cNvSpPr>
          <p:nvPr>
            <p:ph idx="1"/>
          </p:nvPr>
        </p:nvSpPr>
        <p:spPr/>
        <p:txBody>
          <a:bodyPr>
            <a:noAutofit/>
          </a:bodyPr>
          <a:lstStyle/>
          <a:p>
            <a:r>
              <a:rPr lang="fr-FR" sz="2000" dirty="0" smtClean="0"/>
              <a:t>Le standard RMON 1 a été créé initialement pour avoir des informations sur les échanges réseau dans les couches physique et liaison et prend en charge les protocoles Ethernet et </a:t>
            </a:r>
            <a:r>
              <a:rPr lang="fr-FR" sz="2000" dirty="0" err="1" smtClean="0"/>
              <a:t>Token</a:t>
            </a:r>
            <a:r>
              <a:rPr lang="fr-FR" sz="2000" dirty="0" smtClean="0"/>
              <a:t> Ring.</a:t>
            </a:r>
          </a:p>
          <a:p>
            <a:r>
              <a:rPr lang="fr-FR" sz="2000" dirty="0" smtClean="0"/>
              <a:t>Le standard RMON1 est défini par le RFC 1757 de l’IETF.</a:t>
            </a:r>
          </a:p>
          <a:p>
            <a:r>
              <a:rPr lang="fr-FR" sz="2000" dirty="0" smtClean="0"/>
              <a:t>Une sonde RMON ou un commutateur Ethernet prenant en charge le standard RMON1 fournit des statistiques sur le(s) segments Ethernet :</a:t>
            </a:r>
          </a:p>
          <a:p>
            <a:pPr lvl="1"/>
            <a:r>
              <a:rPr lang="fr-FR" sz="1800" dirty="0" smtClean="0"/>
              <a:t>Quantité de paquets et d’octets reçus et transmis globalement sur le segment.</a:t>
            </a:r>
          </a:p>
          <a:p>
            <a:pPr lvl="1"/>
            <a:r>
              <a:rPr lang="fr-FR" sz="1800" dirty="0" smtClean="0"/>
              <a:t>Quantité de paquets de </a:t>
            </a:r>
            <a:r>
              <a:rPr lang="fr-FR" sz="1800" dirty="0" err="1" smtClean="0"/>
              <a:t>broadcast</a:t>
            </a:r>
            <a:r>
              <a:rPr lang="fr-FR" sz="1800" dirty="0" smtClean="0"/>
              <a:t>, de multicast et d’erreurs globalement sur le segment.</a:t>
            </a:r>
          </a:p>
          <a:p>
            <a:pPr lvl="1"/>
            <a:r>
              <a:rPr lang="fr-FR" sz="1800" dirty="0" smtClean="0"/>
              <a:t>Tailles des paquets et répartition</a:t>
            </a:r>
          </a:p>
          <a:p>
            <a:pPr lvl="1"/>
            <a:r>
              <a:rPr lang="fr-FR" sz="1800" dirty="0" smtClean="0"/>
              <a:t>Quantité de paquets et d’octets reçus et transmis par une adresse Ethernet (MAC).</a:t>
            </a:r>
          </a:p>
          <a:p>
            <a:pPr lvl="1"/>
            <a:r>
              <a:rPr lang="fr-FR" sz="18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3600" dirty="0" smtClean="0">
                <a:latin typeface="Andalus" pitchFamily="18" charset="-78"/>
                <a:cs typeface="Andalus" pitchFamily="18" charset="-78"/>
              </a:rPr>
              <a:t>Pourquoi un outil de supervision ?</a:t>
            </a:r>
          </a:p>
        </p:txBody>
      </p:sp>
      <p:sp>
        <p:nvSpPr>
          <p:cNvPr id="3" name="Espace réservé du contenu 2"/>
          <p:cNvSpPr>
            <a:spLocks noGrp="1"/>
          </p:cNvSpPr>
          <p:nvPr>
            <p:ph idx="1"/>
          </p:nvPr>
        </p:nvSpPr>
        <p:spPr/>
        <p:txBody>
          <a:bodyPr>
            <a:normAutofit/>
          </a:bodyPr>
          <a:lstStyle/>
          <a:p>
            <a:r>
              <a:rPr lang="fr-FR" dirty="0" smtClean="0"/>
              <a:t>L’administrateur est prévenu rapidement d’une situation anormale.</a:t>
            </a:r>
          </a:p>
          <a:p>
            <a:r>
              <a:rPr lang="fr-FR" dirty="0" smtClean="0"/>
              <a:t>Il dispose de plus d’informations pertinentes et peut immédiatement s’atteler à la résolution du problème.</a:t>
            </a:r>
          </a:p>
          <a:p>
            <a:r>
              <a:rPr lang="fr-FR" dirty="0" smtClean="0"/>
              <a:t>En outre, certaines ressources ne sont utilisées qu’occasionnellement, sans outil de supervision, l’erreur n’est pas remontée.</a:t>
            </a:r>
          </a:p>
          <a:p>
            <a:r>
              <a:rPr lang="fr-FR" dirty="0" smtClean="0">
                <a:solidFill>
                  <a:srgbClr val="FF0000"/>
                </a:solidFill>
              </a:rPr>
              <a:t>Les systèmes étant de plus en plus imbriqués, une simple erreur peut en produire un nombre incalculable d’autres (effet domino).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standard RMON2 </a:t>
            </a:r>
            <a:endParaRPr lang="fr-FR" dirty="0"/>
          </a:p>
        </p:txBody>
      </p:sp>
      <p:sp>
        <p:nvSpPr>
          <p:cNvPr id="3" name="Espace réservé du contenu 2"/>
          <p:cNvSpPr>
            <a:spLocks noGrp="1"/>
          </p:cNvSpPr>
          <p:nvPr>
            <p:ph idx="1"/>
          </p:nvPr>
        </p:nvSpPr>
        <p:spPr/>
        <p:txBody>
          <a:bodyPr>
            <a:noAutofit/>
          </a:bodyPr>
          <a:lstStyle/>
          <a:p>
            <a:r>
              <a:rPr lang="fr-FR" sz="1800" dirty="0" smtClean="0"/>
              <a:t>Le standard RMON version 2 a étendu l’analyse du trafic réseau de RMON1 limité au niveau Ethernet aux protocoles de niveau supérieur.</a:t>
            </a:r>
          </a:p>
          <a:p>
            <a:r>
              <a:rPr lang="fr-FR" sz="1800" dirty="0" smtClean="0"/>
              <a:t>Le standard RMON2 est défini par le RFC 2021 de l’IETF.</a:t>
            </a:r>
          </a:p>
          <a:p>
            <a:r>
              <a:rPr lang="fr-FR" sz="1800" dirty="0" smtClean="0"/>
              <a:t>Des informations statistiques sont disponibles comme : </a:t>
            </a:r>
          </a:p>
          <a:p>
            <a:pPr lvl="1"/>
            <a:r>
              <a:rPr lang="fr-FR" sz="1600" dirty="0" smtClean="0"/>
              <a:t>Quantité de paquets et d’octets reçus et transmis par protocole de transport (IP, IPX, AppleTalk etc.).</a:t>
            </a:r>
          </a:p>
          <a:p>
            <a:pPr lvl="1"/>
            <a:r>
              <a:rPr lang="fr-FR" sz="1600" dirty="0" smtClean="0"/>
              <a:t>Quantité de paquets et d’octets reçus et transmis par un host IP (adresse IP).</a:t>
            </a:r>
          </a:p>
          <a:p>
            <a:pPr lvl="1"/>
            <a:r>
              <a:rPr lang="fr-FR" sz="1600" dirty="0" smtClean="0"/>
              <a:t>Quantité de paquets et d’octets reçus et transmis pour une paire d’adresses IP dans le sens source vers destination.</a:t>
            </a:r>
          </a:p>
          <a:p>
            <a:pPr lvl="1"/>
            <a:r>
              <a:rPr lang="fr-FR" sz="1600" dirty="0" smtClean="0"/>
              <a:t>Quantité de paquets et d’octets reçus et transmis pour une paire d’adresses IP dans le sens destination vers source.</a:t>
            </a:r>
          </a:p>
          <a:p>
            <a:pPr lvl="1"/>
            <a:r>
              <a:rPr lang="fr-FR" sz="1600" dirty="0" smtClean="0"/>
              <a:t>Quantité de paquets et d’octets reçus et transmis par un host IP (adresse IP) pour une application identifiée par le port TCP/UDP.</a:t>
            </a:r>
          </a:p>
          <a:p>
            <a:pPr lvl="1"/>
            <a:r>
              <a:rPr lang="fr-FR" sz="1600" dirty="0" smtClean="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protocole CMIP</a:t>
            </a:r>
            <a:endParaRPr lang="fr-FR" dirty="0"/>
          </a:p>
        </p:txBody>
      </p:sp>
      <p:sp>
        <p:nvSpPr>
          <p:cNvPr id="3" name="Espace réservé du contenu 2"/>
          <p:cNvSpPr>
            <a:spLocks noGrp="1"/>
          </p:cNvSpPr>
          <p:nvPr>
            <p:ph idx="1"/>
          </p:nvPr>
        </p:nvSpPr>
        <p:spPr/>
        <p:txBody>
          <a:bodyPr>
            <a:noAutofit/>
          </a:bodyPr>
          <a:lstStyle/>
          <a:p>
            <a:r>
              <a:rPr lang="fr-FR" sz="1600" dirty="0" smtClean="0"/>
              <a:t>Le CMIP (Common Management Information Protocol) est un protocole de gestion développé par ISO pouvant fonctionner sur  des réseaux hétérogènes. </a:t>
            </a:r>
          </a:p>
          <a:p>
            <a:endParaRPr lang="fr-FR" sz="600" dirty="0" smtClean="0"/>
          </a:p>
          <a:p>
            <a:r>
              <a:rPr lang="fr-FR" sz="1600" dirty="0" smtClean="0"/>
              <a:t>Nous pouvons le comparer au SNMP sur le fait que les deux protocoles se servent de tables MIB pour effectuer leur travail. D’ailleurs, le CMIP a été construit à partir du SNMP. </a:t>
            </a:r>
          </a:p>
          <a:p>
            <a:r>
              <a:rPr lang="fr-FR" sz="1600" dirty="0" smtClean="0"/>
              <a:t>Par contre, leur fonctionnement est plutôt différent puisque dans le protocole CMIP, la station s’occupant de la gestion ne va  pas chercher elle-même les informations; elle attend que les stations rapportent leur état. </a:t>
            </a:r>
          </a:p>
          <a:p>
            <a:endParaRPr lang="fr-FR" sz="600" dirty="0" smtClean="0"/>
          </a:p>
          <a:p>
            <a:r>
              <a:rPr lang="fr-FR" sz="1600" dirty="0" smtClean="0"/>
              <a:t>SNMP n'alourdit pas beaucoup la charge du système.</a:t>
            </a:r>
          </a:p>
          <a:p>
            <a:r>
              <a:rPr lang="fr-FR" sz="1600" dirty="0" smtClean="0"/>
              <a:t>CMIP a besoin de dix fois plus de ressources et est donc supporté par beaucoup moins de réseaux.</a:t>
            </a:r>
          </a:p>
          <a:p>
            <a:endParaRPr lang="fr-FR" sz="600" dirty="0" smtClean="0"/>
          </a:p>
          <a:p>
            <a:r>
              <a:rPr lang="fr-FR" sz="1600" dirty="0" smtClean="0"/>
              <a:t>Le SNMP demeure donc le protocole de gestion le plus utilisé puisqu’il est simple à implanter et configurer, malgré qu’il entraîne un trafic plus élevé sur le réseau.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vert="horz" lIns="45720" tIns="0" rIns="45720" bIns="0" anchor="b" anchorCtr="0">
            <a:normAutofit/>
          </a:bodyPr>
          <a:lstStyle/>
          <a:p>
            <a:r>
              <a:rPr lang="fr-FR" dirty="0" smtClean="0"/>
              <a:t>Pourquoi un outil de supervision : 			</a:t>
            </a:r>
            <a:r>
              <a:rPr lang="fr-FR" dirty="0" smtClean="0">
                <a:solidFill>
                  <a:srgbClr val="FF0000"/>
                </a:solidFill>
              </a:rPr>
              <a:t>Eviter l’effet domino</a:t>
            </a:r>
          </a:p>
        </p:txBody>
      </p:sp>
      <p:sp>
        <p:nvSpPr>
          <p:cNvPr id="3" name="Espace réservé du contenu 2"/>
          <p:cNvSpPr>
            <a:spLocks noGrp="1"/>
          </p:cNvSpPr>
          <p:nvPr>
            <p:ph sz="half" idx="1"/>
          </p:nvPr>
        </p:nvSpPr>
        <p:spPr/>
        <p:txBody>
          <a:bodyPr>
            <a:normAutofit/>
          </a:bodyPr>
          <a:lstStyle/>
          <a:p>
            <a:r>
              <a:rPr lang="fr-FR" sz="1600" dirty="0" smtClean="0"/>
              <a:t>Une ressource fait partie d’une architecture plus large. </a:t>
            </a:r>
          </a:p>
          <a:p>
            <a:endParaRPr lang="fr-FR" sz="1600" dirty="0" smtClean="0"/>
          </a:p>
          <a:p>
            <a:r>
              <a:rPr lang="fr-FR" sz="1600" dirty="0" smtClean="0"/>
              <a:t>En cas de problème, cette ressource peut emporter avec elle tout un pan de la construction.</a:t>
            </a:r>
          </a:p>
          <a:p>
            <a:endParaRPr lang="fr-FR" sz="1600" dirty="0" smtClean="0"/>
          </a:p>
          <a:p>
            <a:r>
              <a:rPr lang="fr-FR" sz="1600" dirty="0" smtClean="0"/>
              <a:t>Assurer une vitesse de détection et de réaction.</a:t>
            </a:r>
          </a:p>
          <a:p>
            <a:endParaRPr lang="fr-FR" sz="1600" dirty="0" smtClean="0"/>
          </a:p>
          <a:p>
            <a:r>
              <a:rPr lang="fr-FR" sz="1600" dirty="0" smtClean="0"/>
              <a:t>La résolution rapide du problème épargne les autres éléments.</a:t>
            </a:r>
          </a:p>
          <a:p>
            <a:endParaRPr lang="fr-FR" sz="1600" dirty="0" smtClean="0"/>
          </a:p>
          <a:p>
            <a:r>
              <a:rPr lang="fr-FR" sz="1600" dirty="0" smtClean="0"/>
              <a:t>Gagner du temps et minimiser la charge du travail.</a:t>
            </a:r>
          </a:p>
          <a:p>
            <a:endParaRPr lang="fr-FR" sz="1600" dirty="0"/>
          </a:p>
        </p:txBody>
      </p:sp>
      <p:pic>
        <p:nvPicPr>
          <p:cNvPr id="25602" name="Picture 2" descr="http://2.bp.blogspot.com/-0Z5kQZctc5c/Thw_bxTERYI/AAAAAAAABZc/RjC4Y0sAcVM/s1600/dyn004_original_810_1024_pjpeg_2625226_ef1c5b984a194c4732ee6bb6e4e49d2f.jpg"/>
          <p:cNvPicPr>
            <a:picLocks noGrp="1" noChangeAspect="1" noChangeArrowheads="1"/>
          </p:cNvPicPr>
          <p:nvPr>
            <p:ph sz="half" idx="2"/>
          </p:nvPr>
        </p:nvPicPr>
        <p:blipFill>
          <a:blip r:embed="rId3" cstate="print"/>
          <a:srcRect/>
          <a:stretch>
            <a:fillRect/>
          </a:stretch>
        </p:blipFill>
        <p:spPr bwMode="auto">
          <a:xfrm>
            <a:off x="4178300" y="1637514"/>
            <a:ext cx="3521075" cy="44513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Autofit/>
          </a:bodyPr>
          <a:lstStyle/>
          <a:p>
            <a:r>
              <a:rPr lang="fr-FR" sz="3200" dirty="0" smtClean="0"/>
              <a:t>Pourquoi un outil de supervision :</a:t>
            </a:r>
            <a:br>
              <a:rPr lang="fr-FR" sz="3200" dirty="0" smtClean="0"/>
            </a:br>
            <a:r>
              <a:rPr lang="fr-FR" sz="3200" dirty="0" smtClean="0"/>
              <a:t> 	</a:t>
            </a:r>
            <a:r>
              <a:rPr lang="fr-FR" sz="3200" dirty="0" smtClean="0">
                <a:solidFill>
                  <a:srgbClr val="FF0000"/>
                </a:solidFill>
              </a:rPr>
              <a:t>remonter à la source du problème </a:t>
            </a:r>
          </a:p>
        </p:txBody>
      </p:sp>
      <p:sp>
        <p:nvSpPr>
          <p:cNvPr id="4" name="Espace réservé du contenu 3"/>
          <p:cNvSpPr>
            <a:spLocks noGrp="1"/>
          </p:cNvSpPr>
          <p:nvPr>
            <p:ph sz="half" idx="1"/>
          </p:nvPr>
        </p:nvSpPr>
        <p:spPr/>
        <p:txBody>
          <a:bodyPr>
            <a:normAutofit fontScale="70000" lnSpcReduction="20000"/>
          </a:bodyPr>
          <a:lstStyle/>
          <a:p>
            <a:r>
              <a:rPr lang="fr-FR" b="1" dirty="0" smtClean="0"/>
              <a:t>Un historique pour remonter à la source des problèmes.</a:t>
            </a:r>
          </a:p>
          <a:p>
            <a:endParaRPr lang="fr-FR" dirty="0" smtClean="0">
              <a:solidFill>
                <a:srgbClr val="FF0000"/>
              </a:solidFill>
            </a:endParaRPr>
          </a:p>
          <a:p>
            <a:r>
              <a:rPr lang="fr-FR" dirty="0" smtClean="0"/>
              <a:t>Un outil de supervision permet de conserver un historique des alertes. </a:t>
            </a:r>
          </a:p>
          <a:p>
            <a:endParaRPr lang="fr-FR" dirty="0" smtClean="0"/>
          </a:p>
          <a:p>
            <a:r>
              <a:rPr lang="fr-FR" dirty="0" smtClean="0"/>
              <a:t>Analyser les incidents qui se sont produits juste avant le problème constaté permet de remonter à la source.</a:t>
            </a:r>
          </a:p>
          <a:p>
            <a:endParaRPr lang="fr-FR" dirty="0" smtClean="0"/>
          </a:p>
          <a:p>
            <a:r>
              <a:rPr lang="fr-FR" dirty="0" smtClean="0"/>
              <a:t>On arrive à résoudre le problème rapidement.</a:t>
            </a:r>
            <a:endParaRPr lang="fr-FR" dirty="0"/>
          </a:p>
        </p:txBody>
      </p:sp>
      <p:pic>
        <p:nvPicPr>
          <p:cNvPr id="24578" name="Picture 2" descr="http://librairie.immateriel.fr/baw/9782212134216/images/6_img01.jpg"/>
          <p:cNvPicPr>
            <a:picLocks noGrp="1" noChangeAspect="1" noChangeArrowheads="1"/>
          </p:cNvPicPr>
          <p:nvPr>
            <p:ph sz="half" idx="2"/>
          </p:nvPr>
        </p:nvPicPr>
        <p:blipFill>
          <a:blip r:embed="rId3" cstate="print"/>
          <a:srcRect/>
          <a:stretch>
            <a:fillRect/>
          </a:stretch>
        </p:blipFill>
        <p:spPr bwMode="auto">
          <a:xfrm>
            <a:off x="4788024" y="1988840"/>
            <a:ext cx="3178594" cy="35283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rmAutofit/>
          </a:bodyPr>
          <a:lstStyle/>
          <a:p>
            <a:r>
              <a:rPr lang="fr-FR" sz="3600" dirty="0" smtClean="0">
                <a:latin typeface="Andalus" pitchFamily="18" charset="-78"/>
                <a:cs typeface="Andalus" pitchFamily="18" charset="-78"/>
              </a:rPr>
              <a:t>Pourquoi un outil de supervision : </a:t>
            </a:r>
            <a:br>
              <a:rPr lang="fr-FR" sz="3600" dirty="0" smtClean="0">
                <a:latin typeface="Andalus" pitchFamily="18" charset="-78"/>
                <a:cs typeface="Andalus" pitchFamily="18" charset="-78"/>
              </a:rPr>
            </a:br>
            <a:r>
              <a:rPr lang="fr-FR" sz="3600" dirty="0" smtClean="0">
                <a:latin typeface="Andalus" pitchFamily="18" charset="-78"/>
                <a:cs typeface="Andalus" pitchFamily="18" charset="-78"/>
              </a:rPr>
              <a:t>	</a:t>
            </a:r>
            <a:r>
              <a:rPr lang="fr-FR" sz="3600" dirty="0" smtClean="0">
                <a:solidFill>
                  <a:srgbClr val="FF0000"/>
                </a:solidFill>
                <a:latin typeface="Andalus" pitchFamily="18" charset="-78"/>
                <a:cs typeface="Andalus" pitchFamily="18" charset="-78"/>
              </a:rPr>
              <a:t>Être proactif face aux problèmes</a:t>
            </a:r>
          </a:p>
        </p:txBody>
      </p:sp>
      <p:sp>
        <p:nvSpPr>
          <p:cNvPr id="3" name="Espace réservé du contenu 2"/>
          <p:cNvSpPr>
            <a:spLocks noGrp="1"/>
          </p:cNvSpPr>
          <p:nvPr>
            <p:ph idx="1"/>
          </p:nvPr>
        </p:nvSpPr>
        <p:spPr/>
        <p:txBody>
          <a:bodyPr>
            <a:normAutofit fontScale="92500" lnSpcReduction="10000"/>
          </a:bodyPr>
          <a:lstStyle/>
          <a:p>
            <a:r>
              <a:rPr lang="fr-FR" dirty="0" smtClean="0"/>
              <a:t>Certains problèmes sont précédés de signes annonciateurs avant de devenir bloquants.</a:t>
            </a:r>
          </a:p>
          <a:p>
            <a:endParaRPr lang="fr-FR" dirty="0" smtClean="0"/>
          </a:p>
          <a:p>
            <a:r>
              <a:rPr lang="fr-FR" dirty="0" smtClean="0"/>
              <a:t>Repérer ces signes est une plus-value non négligeable des outils de supervision.</a:t>
            </a:r>
          </a:p>
          <a:p>
            <a:endParaRPr lang="fr-FR" dirty="0" smtClean="0"/>
          </a:p>
          <a:p>
            <a:r>
              <a:rPr lang="fr-FR" dirty="0" smtClean="0"/>
              <a:t>Surveiller le système d’information y compris pendant les périodes non ouvrées présente bien des avantages.</a:t>
            </a:r>
          </a:p>
          <a:p>
            <a:endParaRPr lang="fr-FR" dirty="0" smtClean="0"/>
          </a:p>
          <a:p>
            <a:r>
              <a:rPr lang="fr-FR" dirty="0" smtClean="0"/>
              <a:t>Être proactif ; résoudre les problèmes, avant même qu’ils ne se présentent, </a:t>
            </a:r>
            <a:r>
              <a:rPr lang="fr-FR" dirty="0" smtClean="0">
                <a:solidFill>
                  <a:srgbClr val="FF0000"/>
                </a:solidFill>
              </a:rPr>
              <a:t>à condition d’être bien informé.</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45720" tIns="0" rIns="45720" bIns="0" anchor="b" anchorCtr="0">
            <a:noAutofit/>
          </a:bodyPr>
          <a:lstStyle/>
          <a:p>
            <a:r>
              <a:rPr lang="fr-FR" sz="3200" dirty="0" smtClean="0">
                <a:latin typeface="Andalus" pitchFamily="18" charset="-78"/>
                <a:cs typeface="Andalus" pitchFamily="18" charset="-78"/>
              </a:rPr>
              <a:t>Pourquoi un outil de supervision :</a:t>
            </a:r>
            <a:br>
              <a:rPr lang="fr-FR" sz="3200" dirty="0" smtClean="0">
                <a:latin typeface="Andalus" pitchFamily="18" charset="-78"/>
                <a:cs typeface="Andalus" pitchFamily="18" charset="-78"/>
              </a:rPr>
            </a:br>
            <a:r>
              <a:rPr lang="fr-FR" sz="3200" dirty="0" smtClean="0">
                <a:latin typeface="Andalus" pitchFamily="18" charset="-78"/>
                <a:cs typeface="Andalus" pitchFamily="18" charset="-78"/>
              </a:rPr>
              <a:t> 	</a:t>
            </a:r>
            <a:r>
              <a:rPr lang="fr-FR" sz="3200" dirty="0" smtClean="0">
                <a:solidFill>
                  <a:srgbClr val="FF0000"/>
                </a:solidFill>
                <a:latin typeface="Andalus" pitchFamily="18" charset="-78"/>
                <a:cs typeface="Andalus" pitchFamily="18" charset="-78"/>
              </a:rPr>
              <a:t>Améliorer la disponibilité effective</a:t>
            </a:r>
          </a:p>
        </p:txBody>
      </p:sp>
      <p:sp>
        <p:nvSpPr>
          <p:cNvPr id="3" name="Espace réservé du contenu 2"/>
          <p:cNvSpPr>
            <a:spLocks noGrp="1"/>
          </p:cNvSpPr>
          <p:nvPr>
            <p:ph idx="1"/>
          </p:nvPr>
        </p:nvSpPr>
        <p:spPr/>
        <p:txBody>
          <a:bodyPr>
            <a:normAutofit fontScale="92500" lnSpcReduction="10000"/>
          </a:bodyPr>
          <a:lstStyle/>
          <a:p>
            <a:r>
              <a:rPr lang="fr-FR" dirty="0" smtClean="0"/>
              <a:t>Distinguer entre les plaintes abusives des utilisateurs et les véritables soucis de performance.</a:t>
            </a:r>
          </a:p>
          <a:p>
            <a:endParaRPr lang="fr-FR" dirty="0" smtClean="0"/>
          </a:p>
          <a:p>
            <a:r>
              <a:rPr lang="fr-FR" dirty="0" smtClean="0"/>
              <a:t>Accorder des priorités sur les interventions pour se concentrer sur l’essentiel.</a:t>
            </a:r>
          </a:p>
          <a:p>
            <a:endParaRPr lang="fr-FR" dirty="0" smtClean="0"/>
          </a:p>
          <a:p>
            <a:r>
              <a:rPr lang="fr-FR" dirty="0" smtClean="0"/>
              <a:t>prévoir les besoins futurs et dimensionner au mieux le système d’information.</a:t>
            </a:r>
          </a:p>
          <a:p>
            <a:endParaRPr lang="fr-FR" dirty="0" smtClean="0"/>
          </a:p>
          <a:p>
            <a:r>
              <a:rPr lang="fr-FR" dirty="0" smtClean="0"/>
              <a:t>Les outils de supervision ont souvent un champ d’action qui s’étend au-delà du seul périmètre du système d’information.</a:t>
            </a:r>
          </a:p>
          <a:p>
            <a:endParaRPr lang="fr-FR" dirty="0" smtClean="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2149</TotalTime>
  <Words>3567</Words>
  <Application>Microsoft Office PowerPoint</Application>
  <PresentationFormat>Affichage à l'écran (4:3)</PresentationFormat>
  <Paragraphs>385</Paragraphs>
  <Slides>51</Slides>
  <Notes>8</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Opulent</vt:lpstr>
      <vt:lpstr> Supervision des réseaux informatiques</vt:lpstr>
      <vt:lpstr>Introduction</vt:lpstr>
      <vt:lpstr>Les problèmes sont inévitables</vt:lpstr>
      <vt:lpstr>Être alerté en temps réel</vt:lpstr>
      <vt:lpstr>Pourquoi un outil de supervision ?</vt:lpstr>
      <vt:lpstr>Pourquoi un outil de supervision :    Eviter l’effet domino</vt:lpstr>
      <vt:lpstr>Pourquoi un outil de supervision :   remonter à la source du problème </vt:lpstr>
      <vt:lpstr>Pourquoi un outil de supervision :   Être proactif face aux problèmes</vt:lpstr>
      <vt:lpstr>Pourquoi un outil de supervision :   Améliorer la disponibilité effective</vt:lpstr>
      <vt:lpstr>Mise en place d’une solution de supervision</vt:lpstr>
      <vt:lpstr>Mise en place d’une solution de supervision</vt:lpstr>
      <vt:lpstr>Mise en place d’une solution de supervision</vt:lpstr>
      <vt:lpstr>Mise en place d’une solution de supervision</vt:lpstr>
      <vt:lpstr>Superviseur mais également hyperviseur</vt:lpstr>
      <vt:lpstr>ISO et le modèle d'administration réseau</vt:lpstr>
      <vt:lpstr>Modèle d’administration réseau</vt:lpstr>
      <vt:lpstr>Les domaines fonctionnels</vt:lpstr>
      <vt:lpstr>FCAPS : Fault Management</vt:lpstr>
      <vt:lpstr>FCAPS : Configuration Management</vt:lpstr>
      <vt:lpstr>FCAPS : Accounting Management</vt:lpstr>
      <vt:lpstr>FCAPS : Performance Management</vt:lpstr>
      <vt:lpstr>FCAPS : Security Management</vt:lpstr>
      <vt:lpstr>Diapositive 23</vt:lpstr>
      <vt:lpstr>SNMP ?</vt:lpstr>
      <vt:lpstr>Différentes versions SNMP </vt:lpstr>
      <vt:lpstr>Différentes versions SNMP </vt:lpstr>
      <vt:lpstr>Que permet le protocole snmp ?</vt:lpstr>
      <vt:lpstr>Architecture globale</vt:lpstr>
      <vt:lpstr>Architecture globale :      Agent SNMP</vt:lpstr>
      <vt:lpstr>Architecture globale :   Les superviseurs SNMP</vt:lpstr>
      <vt:lpstr>Exemples de superviseurs SNMP :</vt:lpstr>
      <vt:lpstr>Exemples de superviseurs SNMP :</vt:lpstr>
      <vt:lpstr>Le standard ASN.1</vt:lpstr>
      <vt:lpstr>La communication SNMP</vt:lpstr>
      <vt:lpstr>La communication SNMP</vt:lpstr>
      <vt:lpstr>La communication SNMP : Messages du superviseur vers l'agent</vt:lpstr>
      <vt:lpstr>La communication SNMP : Messages de l'agent vers le superviseur</vt:lpstr>
      <vt:lpstr>La communication SNMP :    Messages entre agents</vt:lpstr>
      <vt:lpstr>La sécurité dans SNMPv3</vt:lpstr>
      <vt:lpstr>La sécurité dans SNMPv3 :      authentification</vt:lpstr>
      <vt:lpstr>La sécurité dans SNMPv3 :      cryptage</vt:lpstr>
      <vt:lpstr>La sécurité dans SNMPv3 :      l’estampillage</vt:lpstr>
      <vt:lpstr>La MIB ?</vt:lpstr>
      <vt:lpstr>Structure de la MIB</vt:lpstr>
      <vt:lpstr>Arbre MIB</vt:lpstr>
      <vt:lpstr>MIB propriétaires</vt:lpstr>
      <vt:lpstr>Diapositive 47</vt:lpstr>
      <vt:lpstr>Le standard RMON</vt:lpstr>
      <vt:lpstr>Le standard RMON1 </vt:lpstr>
      <vt:lpstr>Le standard RMON2 </vt:lpstr>
      <vt:lpstr>Le protocole CMIP</vt:lpstr>
    </vt:vector>
  </TitlesOfParts>
  <Company>Laptop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Diabi</dc:creator>
  <cp:lastModifiedBy>hp</cp:lastModifiedBy>
  <cp:revision>135</cp:revision>
  <dcterms:created xsi:type="dcterms:W3CDTF">2013-01-02T21:15:43Z</dcterms:created>
  <dcterms:modified xsi:type="dcterms:W3CDTF">2014-03-26T22:46:28Z</dcterms:modified>
</cp:coreProperties>
</file>