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9" r:id="rId9"/>
    <p:sldId id="280" r:id="rId10"/>
    <p:sldId id="261" r:id="rId11"/>
    <p:sldId id="262" r:id="rId12"/>
    <p:sldId id="281" r:id="rId13"/>
    <p:sldId id="263" r:id="rId14"/>
    <p:sldId id="264" r:id="rId15"/>
    <p:sldId id="282" r:id="rId16"/>
    <p:sldId id="299" r:id="rId17"/>
    <p:sldId id="265" r:id="rId18"/>
    <p:sldId id="266" r:id="rId19"/>
    <p:sldId id="284" r:id="rId20"/>
    <p:sldId id="285" r:id="rId21"/>
    <p:sldId id="300" r:id="rId22"/>
    <p:sldId id="286" r:id="rId23"/>
    <p:sldId id="287" r:id="rId24"/>
    <p:sldId id="288" r:id="rId25"/>
    <p:sldId id="289" r:id="rId26"/>
    <p:sldId id="290" r:id="rId27"/>
    <p:sldId id="291" r:id="rId28"/>
    <p:sldId id="301" r:id="rId29"/>
    <p:sldId id="302" r:id="rId30"/>
    <p:sldId id="293" r:id="rId31"/>
    <p:sldId id="294" r:id="rId32"/>
    <p:sldId id="295" r:id="rId33"/>
    <p:sldId id="296" r:id="rId34"/>
    <p:sldId id="267" r:id="rId35"/>
    <p:sldId id="268" r:id="rId36"/>
    <p:sldId id="298" r:id="rId37"/>
    <p:sldId id="305" r:id="rId38"/>
    <p:sldId id="304" r:id="rId39"/>
    <p:sldId id="306" r:id="rId40"/>
    <p:sldId id="269" r:id="rId41"/>
    <p:sldId id="270" r:id="rId42"/>
    <p:sldId id="307" r:id="rId43"/>
    <p:sldId id="271" r:id="rId44"/>
    <p:sldId id="272" r:id="rId45"/>
    <p:sldId id="303" r:id="rId46"/>
    <p:sldId id="273" r:id="rId47"/>
    <p:sldId id="274" r:id="rId48"/>
    <p:sldId id="275" r:id="rId49"/>
    <p:sldId id="308" r:id="rId5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88166" autoAdjust="0"/>
  </p:normalViewPr>
  <p:slideViewPr>
    <p:cSldViewPr>
      <p:cViewPr varScale="1">
        <p:scale>
          <a:sx n="103" d="100"/>
          <a:sy n="10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F60034-7A3D-425C-944D-B72C0738CC11}" type="datetimeFigureOut">
              <a:rPr lang="fr-FR"/>
              <a:pPr>
                <a:defRPr/>
              </a:pPr>
              <a:t>01/08/2014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02F809-755F-46C6-A879-45B50F5BDC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006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12E7AF-844C-4B79-BE70-3BB3BFB6030A}" type="datetimeFigureOut">
              <a:rPr lang="fr-FR"/>
              <a:pPr>
                <a:defRPr/>
              </a:pPr>
              <a:t>01/08/2014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75CEF0-F1C7-49E1-ACD3-3E166860B7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739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E0007F-268F-4431-8D7D-AA58A832AE8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63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F9B9B4-2D1C-46C1-A541-A754B43DF67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83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5C5947-574C-48E2-A501-3E30987F8BE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6041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41F15D-31E6-44D2-A3FD-BB40A072E2E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ACL = Access Control List</a:t>
            </a:r>
          </a:p>
        </p:txBody>
      </p:sp>
      <p:sp>
        <p:nvSpPr>
          <p:cNvPr id="696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D805AD-EE43-4D46-90FF-9888A45152D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ACL = Access Control List</a:t>
            </a:r>
          </a:p>
        </p:txBody>
      </p:sp>
      <p:sp>
        <p:nvSpPr>
          <p:cNvPr id="716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FCC754-5BBE-4AB8-BDB2-7B10235F89C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Il peut épauler un SGBD, en étant synchronisé avec lui, pour faciliter la consultation</a:t>
            </a:r>
          </a:p>
          <a:p>
            <a:pPr>
              <a:spcBef>
                <a:spcPct val="0"/>
              </a:spcBef>
            </a:pPr>
            <a:r>
              <a:rPr lang="fr-FR" b="1" smtClean="0"/>
              <a:t>des données ou la mise à jour de certains champs.</a:t>
            </a:r>
          </a:p>
          <a:p>
            <a:pPr>
              <a:spcBef>
                <a:spcPct val="0"/>
              </a:spcBef>
            </a:pPr>
            <a:endParaRPr lang="fr-FR" b="1" smtClean="0"/>
          </a:p>
          <a:p>
            <a:pPr>
              <a:spcBef>
                <a:spcPct val="0"/>
              </a:spcBef>
            </a:pPr>
            <a:r>
              <a:rPr lang="fr-FR" b="1" smtClean="0"/>
              <a:t>Un annuaire LDAP peut fédérer les données communes (informations sur les</a:t>
            </a:r>
          </a:p>
          <a:p>
            <a:pPr>
              <a:spcBef>
                <a:spcPct val="0"/>
              </a:spcBef>
            </a:pPr>
            <a:r>
              <a:rPr lang="fr-FR" b="1" smtClean="0"/>
              <a:t>employés), les données sensibles étant gérées dans les SGBD =&gt; Meta-Directory.</a:t>
            </a:r>
            <a:endParaRPr lang="fr-FR" smtClean="0"/>
          </a:p>
        </p:txBody>
      </p:sp>
      <p:sp>
        <p:nvSpPr>
          <p:cNvPr id="778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7ED075-75B9-405D-AA4D-3C3FFFFFD0F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Il peut épauler un SGBD, en étant synchronisé avec lui, pour faciliter la consultation</a:t>
            </a:r>
          </a:p>
          <a:p>
            <a:pPr>
              <a:spcBef>
                <a:spcPct val="0"/>
              </a:spcBef>
            </a:pPr>
            <a:r>
              <a:rPr lang="fr-FR" b="1" smtClean="0"/>
              <a:t>des données ou la mise à jour de certains champs.</a:t>
            </a:r>
          </a:p>
          <a:p>
            <a:pPr>
              <a:spcBef>
                <a:spcPct val="0"/>
              </a:spcBef>
            </a:pPr>
            <a:endParaRPr lang="fr-FR" b="1" smtClean="0"/>
          </a:p>
          <a:p>
            <a:pPr>
              <a:spcBef>
                <a:spcPct val="0"/>
              </a:spcBef>
            </a:pPr>
            <a:r>
              <a:rPr lang="fr-FR" b="1" smtClean="0"/>
              <a:t>Un annuaire LDAP peut fédérer les données communes (informations sur les</a:t>
            </a:r>
          </a:p>
          <a:p>
            <a:pPr>
              <a:spcBef>
                <a:spcPct val="0"/>
              </a:spcBef>
            </a:pPr>
            <a:r>
              <a:rPr lang="fr-FR" b="1" smtClean="0"/>
              <a:t>employés), les données sensibles étant gérées dans les SGBD =&gt; Meta-Directory.</a:t>
            </a:r>
            <a:endParaRPr lang="fr-FR" smtClean="0"/>
          </a:p>
        </p:txBody>
      </p:sp>
      <p:sp>
        <p:nvSpPr>
          <p:cNvPr id="778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7ED075-75B9-405D-AA4D-3C3FFFFFD0F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Là où une base de données organise ses données de manière relationnelle, un annuaire est structuré </a:t>
            </a:r>
            <a:r>
              <a:rPr lang="fr-FR" b="1" smtClean="0"/>
              <a:t>hiérarchiquement</a:t>
            </a:r>
            <a:r>
              <a:rPr lang="fr-FR" smtClean="0"/>
              <a:t> amenant une représentation plus réelle d'une organisation ou d'une structure</a:t>
            </a:r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2957D8-F0B8-4E94-AC96-880FCF8009B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Domain Name System</a:t>
            </a:r>
            <a:endParaRPr lang="fr-FR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F6D4D1-C1A5-4F94-B762-4F0FB5728AF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Les classes d’objets et les attributs sont normalisés par le RFC2256</a:t>
            </a:r>
          </a:p>
          <a:p>
            <a:pPr>
              <a:spcBef>
                <a:spcPct val="0"/>
              </a:spcBef>
            </a:pPr>
            <a:r>
              <a:rPr lang="fr-FR" smtClean="0"/>
              <a:t>Þ </a:t>
            </a:r>
            <a:r>
              <a:rPr lang="fr-FR" b="1" smtClean="0"/>
              <a:t>garantir l’interopérabilité entre logiciels.</a:t>
            </a:r>
          </a:p>
          <a:p>
            <a:pPr>
              <a:spcBef>
                <a:spcPct val="0"/>
              </a:spcBef>
            </a:pPr>
            <a:r>
              <a:rPr lang="fr-FR" b="1" smtClean="0"/>
              <a:t>Sont référencées par un </a:t>
            </a:r>
            <a:r>
              <a:rPr lang="fr-FR" b="1" i="1" smtClean="0"/>
              <a:t>object identifier (OID) unique dont la liste est tenue à jour</a:t>
            </a:r>
          </a:p>
          <a:p>
            <a:pPr>
              <a:spcBef>
                <a:spcPct val="0"/>
              </a:spcBef>
            </a:pPr>
            <a:r>
              <a:rPr lang="en-US" b="1" smtClean="0"/>
              <a:t>par l’</a:t>
            </a:r>
            <a:r>
              <a:rPr lang="en-US" b="1" i="1" smtClean="0"/>
              <a:t>Internet Assigned Numbers Authority (IANA).</a:t>
            </a:r>
          </a:p>
          <a:p>
            <a:pPr>
              <a:spcBef>
                <a:spcPct val="0"/>
              </a:spcBef>
            </a:pPr>
            <a:r>
              <a:rPr lang="fr-FR" b="1" smtClean="0"/>
              <a:t>Un OID est une séquence de nombres entiers séparés par des points. Les OIDs sont</a:t>
            </a:r>
          </a:p>
          <a:p>
            <a:pPr>
              <a:spcBef>
                <a:spcPct val="0"/>
              </a:spcBef>
            </a:pPr>
            <a:r>
              <a:rPr lang="fr-FR" b="1" smtClean="0"/>
              <a:t>alloués de manière hiérarchique :</a:t>
            </a:r>
          </a:p>
          <a:p>
            <a:pPr>
              <a:spcBef>
                <a:spcPct val="0"/>
              </a:spcBef>
            </a:pPr>
            <a:r>
              <a:rPr lang="fr-FR" smtClean="0"/>
              <a:t>Þ </a:t>
            </a:r>
            <a:r>
              <a:rPr lang="fr-FR" b="1" smtClean="0"/>
              <a:t>seule, l’autorité qui a délégation sur la hiérarchie « 1.2.3 » peut définir la</a:t>
            </a:r>
          </a:p>
          <a:p>
            <a:pPr>
              <a:spcBef>
                <a:spcPct val="0"/>
              </a:spcBef>
            </a:pPr>
            <a:r>
              <a:rPr lang="fr-FR" b="1" smtClean="0"/>
              <a:t>signification de l’objet « 1.2.3.4 ». Par exemple :</a:t>
            </a:r>
            <a:endParaRPr lang="fr-FR" smtClean="0"/>
          </a:p>
        </p:txBody>
      </p:sp>
      <p:sp>
        <p:nvSpPr>
          <p:cNvPr id="419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E91732-71C6-4A86-BB34-D019BA8ADEC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Comparable au système de fichier UNIX</a:t>
            </a:r>
          </a:p>
        </p:txBody>
      </p:sp>
      <p:sp>
        <p:nvSpPr>
          <p:cNvPr id="460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68650-9D4E-4C0E-BA26-DE96AFAED27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481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7F4FD5-DB6A-426B-91B1-B5EB8A821DA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01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AF8CDB-386E-4D03-9F5E-C23F877C9A8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Le Distinguish Name (DN) référence de manière unique une entrée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FFE61E-7D8C-4F4F-9F84-19B1D9EC80D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  <a:r>
              <a:rPr lang="fr-FR" smtClean="0">
                <a:sym typeface="Wingdings" pitchFamily="2" charset="2"/>
              </a:rPr>
              <a:t>  caractérise une base LDAP</a:t>
            </a:r>
            <a:r>
              <a:rPr lang="fr-FR" smtClean="0"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 Suffix ou Root Entry</a:t>
            </a:r>
          </a:p>
          <a:p>
            <a:pPr>
              <a:spcBef>
                <a:spcPct val="0"/>
              </a:spcBef>
            </a:pP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fr-FR" smtClean="0"/>
              <a:t>bind </a:t>
            </a:r>
            <a:r>
              <a:rPr lang="fr-FR" b="1" smtClean="0"/>
              <a:t>= connexion.</a:t>
            </a:r>
          </a:p>
          <a:p>
            <a:pPr>
              <a:spcBef>
                <a:spcPct val="0"/>
              </a:spcBef>
            </a:pPr>
            <a:r>
              <a:rPr lang="fr-FR" smtClean="0"/>
              <a:t>unbind </a:t>
            </a:r>
            <a:r>
              <a:rPr lang="fr-FR" b="1" smtClean="0"/>
              <a:t>= déconnexion</a:t>
            </a:r>
          </a:p>
          <a:p>
            <a:pPr>
              <a:spcBef>
                <a:spcPct val="0"/>
              </a:spcBef>
            </a:pPr>
            <a:r>
              <a:rPr lang="fr-FR" smtClean="0"/>
              <a:t>abandon </a:t>
            </a:r>
            <a:r>
              <a:rPr lang="fr-FR" b="1" smtClean="0"/>
              <a:t>= le client indique au serveur qu’il laisse tomber la requête</a:t>
            </a:r>
          </a:p>
          <a:p>
            <a:pPr>
              <a:spcBef>
                <a:spcPct val="0"/>
              </a:spcBef>
            </a:pPr>
            <a:r>
              <a:rPr lang="fr-FR" b="1" smtClean="0"/>
              <a:t>qu’il avait envoyé. Celui-ci abandonne alors le process.</a:t>
            </a:r>
            <a:endParaRPr lang="fr-FR" smtClean="0"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542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68DFFF-D871-4076-9B27-72B15D02026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DC43C4-1903-4ACB-9E6E-D98040B9D02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B0FD-E03A-4EA0-BC9B-68FD228BE74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83C11-7176-4F07-8D19-3F6E9B24590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38"/>
            <a:ext cx="58864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717800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30563" cy="365125"/>
          </a:xfrm>
        </p:spPr>
        <p:txBody>
          <a:bodyPr/>
          <a:lstStyle>
            <a:lvl1pPr algn="l">
              <a:defRPr sz="900" dirty="0" smtClean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r>
              <a:rPr lang="fr-BE"/>
              <a:t>Marc OLORY – LDAP et les services d’annuaire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43938" y="6492875"/>
            <a:ext cx="500062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fld id="{5F193B73-D73A-4F90-A85B-88BDAE7B4C8E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646362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14688" cy="365125"/>
          </a:xfrm>
        </p:spPr>
        <p:txBody>
          <a:bodyPr/>
          <a:lstStyle>
            <a:lvl1pPr algn="l">
              <a:defRPr sz="900" dirty="0" smtClean="0"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72500" y="6492875"/>
            <a:ext cx="365125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4C09DF-7339-41BE-8A87-75EFA0D5773F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1093DE-053C-4D7E-A402-289BDA2412C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DAC41E-477D-49A0-B50C-F5D57887F39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1130D3-5B0B-48A7-9DDE-0A05874A35F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5929313" y="6492875"/>
            <a:ext cx="2643187" cy="365125"/>
          </a:xfrm>
        </p:spPr>
        <p:txBody>
          <a:bodyPr/>
          <a:lstStyle>
            <a:lvl1pPr>
              <a:defRPr sz="900" dirty="0" smtClean="0"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43375" cy="365125"/>
          </a:xfrm>
        </p:spPr>
        <p:txBody>
          <a:bodyPr/>
          <a:lstStyle>
            <a:lvl1pPr algn="l">
              <a:defRPr sz="900" dirty="0" smtClean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72500" y="6492875"/>
            <a:ext cx="571500" cy="365125"/>
          </a:xfrm>
        </p:spPr>
        <p:txBody>
          <a:bodyPr/>
          <a:lstStyle>
            <a:lvl1pPr>
              <a:defRPr sz="900" smtClean="0"/>
            </a:lvl1pPr>
            <a:extLst/>
          </a:lstStyle>
          <a:p>
            <a:pPr>
              <a:defRPr/>
            </a:pPr>
            <a:fld id="{B3B3AF48-5D22-410B-BBD4-1686990ABB6D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41BFD1-3E63-4764-BA1D-6E75123164D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47C1987-DAEE-428D-90D4-43F8468B69A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FFDCA43-4C2D-4541-AA28-0E44C7D7B30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70" r:id="rId10"/>
    <p:sldLayoutId id="214748367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LDAP et les services d’annuaire</a:t>
            </a:r>
            <a:endParaRPr lang="fr-FR" dirty="0"/>
          </a:p>
        </p:txBody>
      </p:sp>
      <p:sp>
        <p:nvSpPr>
          <p:cNvPr id="15362" name="Sous-titre 2"/>
          <p:cNvSpPr>
            <a:spLocks noGrp="1"/>
          </p:cNvSpPr>
          <p:nvPr>
            <p:ph type="subTitle" idx="1"/>
          </p:nvPr>
        </p:nvSpPr>
        <p:spPr>
          <a:xfrm>
            <a:off x="1214438" y="4714875"/>
            <a:ext cx="7772400" cy="525463"/>
          </a:xfrm>
        </p:spPr>
        <p:txBody>
          <a:bodyPr/>
          <a:lstStyle/>
          <a:p>
            <a:pPr marR="0"/>
            <a:r>
              <a:rPr lang="fr-FR" sz="1600" smtClean="0"/>
              <a:t>12 décembre 2010</a:t>
            </a:r>
          </a:p>
        </p:txBody>
      </p:sp>
      <p:sp>
        <p:nvSpPr>
          <p:cNvPr id="15363" name="ZoneTexte 3"/>
          <p:cNvSpPr txBox="1">
            <a:spLocks noChangeArrowheads="1"/>
          </p:cNvSpPr>
          <p:nvPr/>
        </p:nvSpPr>
        <p:spPr bwMode="auto">
          <a:xfrm>
            <a:off x="214313" y="5929313"/>
            <a:ext cx="6500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Lucida Sans Unicode" pitchFamily="34" charset="0"/>
              </a:rPr>
              <a:t>Marc OLORY IR3</a:t>
            </a:r>
          </a:p>
          <a:p>
            <a:r>
              <a:rPr lang="fr-FR" b="1">
                <a:solidFill>
                  <a:schemeClr val="bg1"/>
                </a:solidFill>
                <a:latin typeface="Lucida Sans Unicode" pitchFamily="34" charset="0"/>
              </a:rPr>
              <a:t>INGENIEURS 2000 – Université de Marne-la-Vallée</a:t>
            </a:r>
          </a:p>
          <a:p>
            <a:endParaRPr lang="fr-FR">
              <a:latin typeface="Lucida Sans Unicode" pitchFamily="34" charset="0"/>
            </a:endParaRPr>
          </a:p>
        </p:txBody>
      </p:sp>
    </p:spTree>
  </p:cSld>
  <p:clrMapOvr>
    <a:masterClrMapping/>
  </p:clrMapOvr>
  <p:transition advTm="584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1.Les services d’annuaire</a:t>
            </a:r>
            <a:endParaRPr lang="fr-FR" dirty="0"/>
          </a:p>
        </p:txBody>
      </p:sp>
      <p:sp>
        <p:nvSpPr>
          <p:cNvPr id="27650" name="Espace réservé du texte 7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fr-FR" smtClean="0"/>
              <a:t>B. LDAP</a:t>
            </a:r>
          </a:p>
        </p:txBody>
      </p:sp>
      <p:sp>
        <p:nvSpPr>
          <p:cNvPr id="27651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765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765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7E363F-71E5-4667-9FC2-49E8C6137E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BE"/>
          </a:p>
        </p:txBody>
      </p:sp>
    </p:spTree>
  </p:cSld>
  <p:clrMapOvr>
    <a:masterClrMapping/>
  </p:clrMapOvr>
  <p:transition advTm="512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ightweight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irectory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ccess </a:t>
            </a:r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fr-FR" sz="2800" dirty="0" smtClean="0">
                <a:latin typeface="Calibri" pitchFamily="34" charset="0"/>
                <a:cs typeface="Calibri" pitchFamily="34" charset="0"/>
              </a:rPr>
              <a:t>rotocol  (LDAP)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adaptation de X.500 au protocole TCP/IP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va dans le sens de la simplification d’X.500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Evolution de LDAP de 1993 à maintenant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LDAPv1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1487 (1993)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LDAPv2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1777 (1995)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LDAPv3 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RFC 2251 (1997)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En 96, apparaissent les premiers serveurs commerciaux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2867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867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867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64BF77-8741-4E44-8C9B-CB0F7DBBFBA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2700" dirty="0" smtClean="0"/>
              <a:t>B. LDAP</a:t>
            </a:r>
            <a:endParaRPr lang="fr-FR" sz="2700" dirty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793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969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969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72DA17-E506-4A1E-A24C-4C776AA85BC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357188" y="857250"/>
            <a:ext cx="8643937" cy="5000625"/>
          </a:xfrm>
        </p:spPr>
        <p:txBody>
          <a:bodyPr>
            <a:normAutofit/>
          </a:bodyPr>
          <a:lstStyle/>
          <a:p>
            <a:pPr marL="448056" indent="-384048" fontAlgn="auto">
              <a:spcBef>
                <a:spcPct val="20000"/>
              </a:spcBef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LDAP définit :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un modèle d’information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le type  de données de l’annuaire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nommage  comment les données sont organisées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fonctionnel  comment on accède aux données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sécurité  comment protéger l’accès aux données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modèle de duplication  comment répartir les données entre serveurs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endParaRPr lang="fr-FR" sz="22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448056" indent="-384048" fontAlgn="auto">
              <a:spcBef>
                <a:spcPct val="20000"/>
              </a:spcBef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Et aussi :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le protocole </a:t>
            </a: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comment on accède à l’annuaire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des API  pour développer des applications clientes</a:t>
            </a: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LDIF  un format d’échange de données</a:t>
            </a:r>
            <a:endParaRPr lang="fr-FR" sz="2200" dirty="0" smtClean="0">
              <a:latin typeface="Calibri" pitchFamily="34" charset="0"/>
              <a:cs typeface="Calibri" pitchFamily="34" charset="0"/>
            </a:endParaRPr>
          </a:p>
          <a:p>
            <a:pPr marL="822960" lvl="1" indent="-285750" fontAlgn="auto">
              <a:spcBef>
                <a:spcPct val="20000"/>
              </a:spcBef>
              <a:spcAft>
                <a:spcPts val="0"/>
              </a:spcAft>
              <a:buSzPct val="95000"/>
              <a:buFont typeface="Verdana"/>
              <a:buChar char="›"/>
              <a:defRPr/>
            </a:pP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568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2. Les concepts LDAP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Organisation client/serveur et serveur/serveur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30723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072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3072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E62132-19B7-4E6D-BE54-8858282ED95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BE"/>
          </a:p>
        </p:txBody>
      </p:sp>
    </p:spTree>
  </p:cSld>
  <p:clrMapOvr>
    <a:masterClrMapping/>
  </p:clrMapOvr>
  <p:transition advTm="698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43547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600" dirty="0" smtClean="0">
                <a:latin typeface="Calibri" pitchFamily="34" charset="0"/>
                <a:cs typeface="Calibri" pitchFamily="34" charset="0"/>
              </a:rPr>
              <a:t>2 méthodes de communications, 2 fonctionnalités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>
              <a:latin typeface="Calibri" pitchFamily="34" charset="0"/>
              <a:cs typeface="Calibri" pitchFamily="34" charset="0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Client/serveur </a:t>
            </a: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accès aux informations par les clients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normalisée par l’IETF : version actuelle LDAPv3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sz="22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Serveur/serveur  duplication des informations entre serveurs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les serveurs LDAP se partagent les informations pour se répliquer  ou pour se synchroniser.</a:t>
            </a: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31746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174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174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09C06-FA92-4E1C-A233-1CD1EBF9127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14282" y="428612"/>
            <a:ext cx="8786874" cy="1143000"/>
          </a:xfrm>
        </p:spPr>
        <p:txBody>
          <a:bodyPr>
            <a:normAutofit fontScale="90000"/>
          </a:bodyPr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3200" dirty="0" smtClean="0"/>
              <a:t>A.</a:t>
            </a:r>
            <a:r>
              <a:rPr lang="fr-FR" sz="4000" dirty="0" smtClean="0"/>
              <a:t> </a:t>
            </a:r>
            <a:r>
              <a:rPr lang="fr-FR" sz="3200" dirty="0" smtClean="0"/>
              <a:t>Organisation client/serveur </a:t>
            </a:r>
            <a:r>
              <a:rPr lang="fr-FR" sz="3200" dirty="0" err="1" smtClean="0"/>
              <a:t>serveur</a:t>
            </a:r>
            <a:r>
              <a:rPr lang="fr-FR" sz="3200" dirty="0" smtClean="0"/>
              <a:t>/serveur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720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277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277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5AE21B-11DB-4032-B4D8-1A3AE9C9453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001125" cy="5221287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 de communication client/serveur 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Possibilité de faire plusieurs recherches sur une seule connexion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fr-FR" sz="2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3278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714500"/>
            <a:ext cx="81438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36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379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37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7EA8FF-6266-40E1-92DE-FF0AFCBDB00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001125" cy="5221287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Format de transport des données  ASCII 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comme HTTP ou SMTP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Mécanisme de sécurité pour le transport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authentification et chiffrement 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règles d’accès aux données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Les opérations de base: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interrogation: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search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compare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mise à jour: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add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delete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modify</a:t>
            </a:r>
            <a:endParaRPr lang="fr-FR" dirty="0" smtClean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connexion: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bind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unbind</a:t>
            </a:r>
            <a:r>
              <a:rPr lang="fr-FR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, abandon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fr-FR" sz="2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187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2. Les concepts LDAP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Les modèles de LDAP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3481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482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3482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E64978-DDEE-4987-BCC2-8AAFA895D02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BE"/>
          </a:p>
        </p:txBody>
      </p:sp>
    </p:spTree>
  </p:cSld>
  <p:clrMapOvr>
    <a:masterClrMapping/>
  </p:clrMapOvr>
  <p:transition advTm="1271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u contenu 7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525962"/>
          </a:xfrm>
        </p:spPr>
        <p:txBody>
          <a:bodyPr/>
          <a:lstStyle/>
          <a:p>
            <a:pPr marL="623888" indent="-514350">
              <a:buFont typeface="Wingdings 3" pitchFamily="18" charset="2"/>
              <a:buNone/>
            </a:pPr>
            <a:endParaRPr lang="fr-FR" smtClean="0"/>
          </a:p>
          <a:p>
            <a:pPr marL="623888" indent="-514350"/>
            <a:r>
              <a:rPr lang="fr-FR" sz="2400" smtClean="0"/>
              <a:t>On distingue 5 modèles :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d’information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nommage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fonctionnement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sécurité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modèle de duplication</a:t>
            </a:r>
          </a:p>
          <a:p>
            <a:pPr marL="623888" indent="-514350">
              <a:buFont typeface="Wingdings" pitchFamily="2" charset="2"/>
              <a:buAutoNum type="alphaUcParenR" startAt="2"/>
            </a:pPr>
            <a:endParaRPr lang="fr-FR" smtClean="0"/>
          </a:p>
        </p:txBody>
      </p:sp>
      <p:sp>
        <p:nvSpPr>
          <p:cNvPr id="3584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584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584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EA7AB9-64C0-48F6-986A-5F84BA57E84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B. Les modèles de LDAP</a:t>
            </a:r>
            <a:endParaRPr lang="fr-FR" sz="2700" dirty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1546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6866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686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D1EDE9-B851-4C5A-9454-55DD3027310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2400" dirty="0" smtClean="0"/>
              <a:t>Le modèle d’information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Définit le type de données pouvant être stocké dans l’annuaire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Entrée élément de base de l’annuaire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contient les données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équivalent à une « classe d’objet» en POO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regroupe un ensemble d’attributs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 d’entrée:	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880110" lvl="1" indent="-51435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sz="2000" dirty="0" smtClean="0"/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571875" y="4286250"/>
          <a:ext cx="5048250" cy="234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132"/>
                <a:gridCol w="2524132"/>
              </a:tblGrid>
              <a:tr h="279135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Client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r>
                        <a:rPr lang="fr-FR" sz="1600" baseline="0" dirty="0" smtClean="0">
                          <a:solidFill>
                            <a:schemeClr val="bg1"/>
                          </a:solidFill>
                        </a:rPr>
                        <a:t> d’attribut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Valeur d’attribut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cn: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Ziggy NIGHT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uid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Znight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telnumber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0388123456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mail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Ziggy.night@gmail.com</a:t>
                      </a:r>
                      <a:endParaRPr lang="fr-FR" sz="1600" dirty="0"/>
                    </a:p>
                  </a:txBody>
                  <a:tcPr/>
                </a:tc>
              </a:tr>
              <a:tr h="27913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solde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1000000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97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3935412"/>
          </a:xfrm>
        </p:spPr>
        <p:txBody>
          <a:bodyPr/>
          <a:lstStyle/>
          <a:p>
            <a:endParaRPr lang="fr-FR" smtClean="0"/>
          </a:p>
          <a:p>
            <a:r>
              <a:rPr lang="fr-FR" smtClean="0"/>
              <a:t>Découvrir les services d’annuaire</a:t>
            </a:r>
          </a:p>
          <a:p>
            <a:endParaRPr lang="fr-FR" smtClean="0"/>
          </a:p>
          <a:p>
            <a:r>
              <a:rPr lang="fr-FR" smtClean="0"/>
              <a:t>Etudier les mécanismes LDAP</a:t>
            </a:r>
          </a:p>
          <a:p>
            <a:endParaRPr lang="fr-FR" smtClean="0"/>
          </a:p>
          <a:p>
            <a:r>
              <a:rPr lang="fr-FR" smtClean="0"/>
              <a:t>Déployer un service LDAP</a:t>
            </a:r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Objectifs de la présentation</a:t>
            </a:r>
            <a:endParaRPr lang="fr-FR" dirty="0"/>
          </a:p>
        </p:txBody>
      </p:sp>
      <p:sp>
        <p:nvSpPr>
          <p:cNvPr id="17411" name="Espace réservé de la date 6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7412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9CEF1-CD57-4A32-B79E-6440527510F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BE"/>
          </a:p>
        </p:txBody>
      </p:sp>
      <p:sp>
        <p:nvSpPr>
          <p:cNvPr id="17413" name="Espace réservé du pied de page 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</p:spTree>
  </p:cSld>
  <p:clrMapOvr>
    <a:masterClrMapping/>
  </p:clrMapOvr>
  <p:transition advTm="1576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789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789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FB8771-8782-4B38-AFC1-EFEE676C360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786812" cy="53832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attribut est caractérisé par :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nom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type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méthode de comparaison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 « Object Identifier » (IOD)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valeur</a:t>
            </a: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        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              Un attribut peut être possédé par plusieurs classes !</a:t>
            </a: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37905" name="Image 10" descr="600px-Nuvola_apps_important_square_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143375"/>
            <a:ext cx="10287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9703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891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891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D75E7A-6887-4478-9F61-7DDAF1388AC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Les attributs classiques de LDAP 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4078" indent="-514350" fontAlgn="auto">
              <a:spcAft>
                <a:spcPts val="0"/>
              </a:spcAft>
              <a:buFont typeface="Wingdings" pitchFamily="2" charset="2"/>
              <a:buAutoNum type="alphaUcParenR" startAt="2"/>
              <a:defRPr/>
            </a:pP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500188" y="2000250"/>
          <a:ext cx="6096000" cy="323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4"/>
                <a:gridCol w="497682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attribut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common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commum</a:t>
                      </a:r>
                      <a:endParaRPr lang="fr-FR" dirty="0" smtClean="0"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organization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</a:t>
                      </a:r>
                      <a:r>
                        <a:rPr lang="fr-FR" baseline="0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nom de l’organisation</a:t>
                      </a:r>
                      <a:endParaRPr lang="fr-FR" dirty="0" smtClean="0"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given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</a:t>
                      </a:r>
                      <a:r>
                        <a:rPr lang="fr-FR" baseline="0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le sur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nom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locality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de la localité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state 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name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 » ou nom de l’état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organisational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unit » ou unité d’organisation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« </a:t>
                      </a:r>
                      <a:r>
                        <a:rPr lang="fr-FR" dirty="0" err="1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domain</a:t>
                      </a:r>
                      <a:r>
                        <a:rPr lang="fr-FR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component » ou nom de domaine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39703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3993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3993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58FE7E-0252-4C2B-B06D-A7D4361BF9C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Exemples de classes d’objet 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une entreprise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différents départements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son personnel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imprimantes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ses groupes de travail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fr-FR" sz="2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3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Toutes les classes d’objets et leurs attributs sont définis dans un schéma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sz="30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sz="30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Schéma  définit l’ensemble des objets gérés par le serveur</a:t>
            </a:r>
            <a:endParaRPr lang="fr-FR" dirty="0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065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096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096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0FED43-9120-4DF4-A845-F5275268E246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BE"/>
          </a:p>
        </p:txBody>
      </p:sp>
      <p:sp>
        <p:nvSpPr>
          <p:cNvPr id="40964" name="Espace réservé du contenu 7"/>
          <p:cNvSpPr>
            <a:spLocks noGrp="1"/>
          </p:cNvSpPr>
          <p:nvPr>
            <p:ph idx="4294967295"/>
          </p:nvPr>
        </p:nvSpPr>
        <p:spPr>
          <a:xfrm>
            <a:off x="214313" y="785813"/>
            <a:ext cx="8643937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entrée de l’annuaire fait obligatoirement référence à une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classe d’objet </a:t>
            </a:r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du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schéma </a:t>
            </a:r>
          </a:p>
          <a:p>
            <a:endParaRPr lang="fr-FR" b="1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Une classe d’objet est définie par: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nom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OID (qui l’identifie de manière unique)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attributs obligatoires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attributs optionnels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05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301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301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BEA34A-9B83-4B54-A5A1-3750BF98B0B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BE"/>
          </a:p>
        </p:txBody>
      </p:sp>
      <p:sp>
        <p:nvSpPr>
          <p:cNvPr id="43012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classes d’objets sont organisées de manière hiérarchique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toujours l’objet « TOP »</a:t>
            </a:r>
          </a:p>
          <a:p>
            <a:pPr lvl="2"/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objet hérite des attributs de son objet parent</a:t>
            </a:r>
          </a:p>
          <a:p>
            <a:pPr lvl="2"/>
            <a:endParaRPr lang="fr-FR" sz="24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z="30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 d’organisation hiérarchique :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30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14688"/>
            <a:ext cx="55911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6219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403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403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CAA9A0-05A5-41AF-BF58-08E3D293BC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BE"/>
          </a:p>
        </p:txBody>
      </p:sp>
      <p:sp>
        <p:nvSpPr>
          <p:cNvPr id="44036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nommage</a:t>
            </a:r>
            <a:endParaRPr lang="fr-FR" sz="3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z="3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définit comment sont organisées les entrées de l’annuaire et comment elles sont référencées</a:t>
            </a: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Cette organisation est représentée par le </a:t>
            </a:r>
            <a:r>
              <a:rPr lang="fr-FR" b="1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Directory Information Tree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 (DIT)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Classification des entrées dans une arborescence hiérarchique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comparable au système de fichier UNIX</a:t>
            </a: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b="1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070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505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505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C7F45F-9F07-440F-9A14-1DACE4B45E3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BE"/>
          </a:p>
        </p:txBody>
      </p:sp>
      <p:sp>
        <p:nvSpPr>
          <p:cNvPr id="45060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de Directory Information Tree :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nœud du DIT correspond à une entrée de l’annuaire</a:t>
            </a: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Au sommet se trouve l’entrée « Suffix » ou « Root Entry »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507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25" y="1714500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Une  « Root Entry » correspond à l’espace de nommage géré par le serveur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serveur LDAP peut gérer plusieurs arbres (donc plusieurs « Root Entry »)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pic>
        <p:nvPicPr>
          <p:cNvPr id="4710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4000500"/>
            <a:ext cx="3929063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4000500"/>
            <a:ext cx="39052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710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71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9F3798-C038-4983-B738-72736512657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4712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3" y="3571875"/>
            <a:ext cx="6953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357188" y="3571875"/>
            <a:ext cx="8501062" cy="214312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Serveur LDAP</a:t>
            </a:r>
          </a:p>
        </p:txBody>
      </p: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Distinguish Name (DN)  référence de manière unique une entrée du DIT 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Equivalent du path d’un fichier UNIX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Chaque composant du DN est appelé « Relative Distinguish Name » (RDN)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DN  constitué d’un ensemble  d’attributs et de leurs valeurs provenant de chacunes des entrées parentes mises bout à bout.</a:t>
            </a:r>
          </a:p>
        </p:txBody>
      </p:sp>
      <p:sp>
        <p:nvSpPr>
          <p:cNvPr id="4915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4915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4915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23FE7-5F0D-4B66-AFEB-3993E2FF7F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Exemple: 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>
              <a:buFont typeface="Verdana" pitchFamily="34" charset="0"/>
              <a:buNone/>
            </a:pPr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z="20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DN de l’entrée ziggy  [uid=ziggy, ou=personne, dc=ingenieurs2000, dc = umlv ]</a:t>
            </a:r>
          </a:p>
          <a:p>
            <a:pPr lvl="1"/>
            <a:endParaRPr lang="fr-FR" sz="2000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z="2400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On doit s’assurer que 2 entrées du DIT n’aient pas le même DN</a:t>
            </a:r>
          </a:p>
        </p:txBody>
      </p:sp>
      <p:sp>
        <p:nvSpPr>
          <p:cNvPr id="512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12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12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DFE306-FBC7-48AC-B010-93570CBE27C2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BE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pSp>
        <p:nvGrpSpPr>
          <p:cNvPr id="51217" name="Groupe 16"/>
          <p:cNvGrpSpPr>
            <a:grpSpLocks/>
          </p:cNvGrpSpPr>
          <p:nvPr/>
        </p:nvGrpSpPr>
        <p:grpSpPr bwMode="auto">
          <a:xfrm>
            <a:off x="1500188" y="1500188"/>
            <a:ext cx="7072312" cy="2786062"/>
            <a:chOff x="1142976" y="1428736"/>
            <a:chExt cx="7072362" cy="2786082"/>
          </a:xfrm>
        </p:grpSpPr>
        <p:pic>
          <p:nvPicPr>
            <p:cNvPr id="5121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2976" y="1428736"/>
              <a:ext cx="5385771" cy="2786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9" name="ZoneTexte 19"/>
            <p:cNvSpPr txBox="1">
              <a:spLocks noChangeArrowheads="1"/>
            </p:cNvSpPr>
            <p:nvPr/>
          </p:nvSpPr>
          <p:spPr bwMode="auto">
            <a:xfrm>
              <a:off x="4500562" y="1428736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dc=umlv</a:t>
              </a:r>
            </a:p>
          </p:txBody>
        </p:sp>
        <p:sp>
          <p:nvSpPr>
            <p:cNvPr id="51220" name="ZoneTexte 20"/>
            <p:cNvSpPr txBox="1">
              <a:spLocks noChangeArrowheads="1"/>
            </p:cNvSpPr>
            <p:nvPr/>
          </p:nvSpPr>
          <p:spPr bwMode="auto">
            <a:xfrm>
              <a:off x="4500562" y="2214554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dc=ingenieurs2000</a:t>
              </a:r>
            </a:p>
          </p:txBody>
        </p:sp>
        <p:sp>
          <p:nvSpPr>
            <p:cNvPr id="51221" name="ZoneTexte 21"/>
            <p:cNvSpPr txBox="1">
              <a:spLocks noChangeArrowheads="1"/>
            </p:cNvSpPr>
            <p:nvPr/>
          </p:nvSpPr>
          <p:spPr bwMode="auto">
            <a:xfrm>
              <a:off x="6357950" y="2928934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ou=personne</a:t>
              </a:r>
            </a:p>
          </p:txBody>
        </p:sp>
        <p:sp>
          <p:nvSpPr>
            <p:cNvPr id="51222" name="ZoneTexte 22"/>
            <p:cNvSpPr txBox="1">
              <a:spLocks noChangeArrowheads="1"/>
            </p:cNvSpPr>
            <p:nvPr/>
          </p:nvSpPr>
          <p:spPr bwMode="auto">
            <a:xfrm>
              <a:off x="6500826" y="3857628"/>
              <a:ext cx="17145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Lucida Sans Unicode" pitchFamily="34" charset="0"/>
                </a:rPr>
                <a:t>uid=ziggy</a:t>
              </a:r>
            </a:p>
          </p:txBody>
        </p:sp>
      </p:grpSp>
    </p:spTree>
  </p:cSld>
  <p:clrMapOvr>
    <a:masterClrMapping/>
  </p:clrMapOvr>
  <p:transition advTm="150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85813" y="1643063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Les services d’annuaire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Présentation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LDAP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sz="1800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Les concepts de LDAP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Organisation client/serveur et serveur/serveur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Les modèles de LDAP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LDAP en pratique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Déployer un service d'annuaire LDAP 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Sécuriser le service</a:t>
            </a:r>
          </a:p>
          <a:p>
            <a:pPr marL="914400" lvl="1" indent="-457200" algn="just" fontAlgn="auto">
              <a:spcBef>
                <a:spcPts val="324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lphaUcPeriod"/>
              <a:defRPr/>
            </a:pPr>
            <a:endParaRPr lang="fr-FR" sz="1800" dirty="0" smtClean="0">
              <a:latin typeface="Calibri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latin typeface="Calibri" pitchFamily="34" charset="0"/>
              </a:rPr>
              <a:t>Conclusions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LDAP actuellement</a:t>
            </a:r>
          </a:p>
          <a:p>
            <a:pPr marL="1197864" lvl="2" indent="-457200" algn="just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fr-FR" sz="1900" dirty="0" smtClean="0">
                <a:latin typeface="Calibri" pitchFamily="34" charset="0"/>
              </a:rPr>
              <a:t>Les évolutions possibles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/>
          </a:p>
        </p:txBody>
      </p:sp>
      <p:sp>
        <p:nvSpPr>
          <p:cNvPr id="18434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84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184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A531FB-EF33-4C7F-BC58-619D9E6391D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ransition advTm="32203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325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325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F688FA-4550-4697-ABA8-A0528A0EC92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r-BE"/>
          </a:p>
        </p:txBody>
      </p:sp>
      <p:sp>
        <p:nvSpPr>
          <p:cNvPr id="53252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fonctionnement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décrit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moyens d’ accès aux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opérations applicables aux données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Les opérations possibles sont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d’interrogation  requête pour accéder aux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de comparaison  renvoie vrai ou faux si égal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de mise à jour  add, delete, rename, modify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opérations d’authentification et de contrôle  bind, unbind, abandon</a:t>
            </a:r>
          </a:p>
          <a:p>
            <a:pPr>
              <a:buFont typeface="Wingdings 3" pitchFamily="18" charset="2"/>
              <a:buNone/>
            </a:pP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6078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529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529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DEF27C-3A82-44AF-B65E-17ADF4A618C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fr-BE"/>
          </a:p>
        </p:txBody>
      </p:sp>
      <p:sp>
        <p:nvSpPr>
          <p:cNvPr id="55300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sécurité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décrit le moyen de protéger les données de l’annuaire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lvl="1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La sécurité se fait à plusieurs niveaux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l’authentification pour se connecter au service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un modèle de contrôle d’accès au données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par le chiffrement des communications</a:t>
            </a:r>
          </a:p>
          <a:p>
            <a:pPr>
              <a:buFont typeface="Wingdings 3" pitchFamily="18" charset="2"/>
              <a:buNone/>
            </a:pP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2562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7346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734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DA84B9-ADB0-48AE-BCF7-7826ED6B5E0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fr-BE"/>
          </a:p>
        </p:txBody>
      </p:sp>
      <p:sp>
        <p:nvSpPr>
          <p:cNvPr id="57348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Pour l’authentification, LDAPv3 propose plusieurs choix: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Anonymous authentification  accès sans authentification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Root DN authentification  accès administrateur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Mot de passe + SSL ou TLS accès chiffré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Certificats sur SSL  échange clé publique/privée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contrôle d’accès  droit d’accès aux données (lecture, écriture, recherche, comparaison)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Chiffrement  utilisation de SSL ou TLS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2641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5939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593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20E91C-A57D-461E-AE56-377B1E7EECB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fr-BE"/>
          </a:p>
        </p:txBody>
      </p:sp>
      <p:sp>
        <p:nvSpPr>
          <p:cNvPr id="59396" name="Espace réservé du contenu 7"/>
          <p:cNvSpPr>
            <a:spLocks noGrp="1"/>
          </p:cNvSpPr>
          <p:nvPr>
            <p:ph idx="4294967295"/>
          </p:nvPr>
        </p:nvSpPr>
        <p:spPr>
          <a:xfrm>
            <a:off x="0" y="785813"/>
            <a:ext cx="9144000" cy="5383212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Le modèle de duplication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Il définit comment dupliquer l’annuaire sur d’autres serveurs</a:t>
            </a:r>
          </a:p>
          <a:p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Intérêt de dupliquer un serveur :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pallier une panne de l’un des serveurs, coupure de réseaux, …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répartir la charge du service</a:t>
            </a:r>
          </a:p>
          <a:p>
            <a:pPr lvl="2"/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garantir une qualité de service (temps de réponse)</a:t>
            </a:r>
          </a:p>
          <a:p>
            <a:pPr lvl="2"/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r>
              <a:rPr lang="fr-FR" smtClean="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Pas encore standardisé  préparation du protocole LDUP</a:t>
            </a:r>
          </a:p>
          <a:p>
            <a:pPr lvl="2"/>
            <a:r>
              <a:rPr lang="fr-FR" smtClean="0"/>
              <a:t>(Lightweight Directory Update Protocol)</a:t>
            </a:r>
            <a:endParaRPr lang="fr-FR" smtClean="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50656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3. LDAP en pratique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Déployer un service d’annuaire LDAP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61443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144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6144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2D01A4-DB4E-4D1B-B5C8-5ED77682DD44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fr-BE"/>
          </a:p>
        </p:txBody>
      </p:sp>
    </p:spTree>
  </p:cSld>
  <p:clrMapOvr>
    <a:masterClrMapping/>
  </p:clrMapOvr>
  <p:transition advTm="1359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Wingdings" pitchFamily="2" charset="2"/>
              <a:buAutoNum type="alphaUcParenR"/>
            </a:pPr>
            <a:endParaRPr lang="fr-FR" smtClean="0"/>
          </a:p>
          <a:p>
            <a:pPr marL="623888" indent="-514350">
              <a:buFont typeface="Wingdings" pitchFamily="2" charset="2"/>
              <a:buAutoNum type="alphaUcParenR"/>
            </a:pPr>
            <a:endParaRPr lang="fr-FR" smtClean="0"/>
          </a:p>
          <a:p>
            <a:pPr marL="879475" lvl="1" indent="-514350"/>
            <a:r>
              <a:rPr lang="fr-FR" smtClean="0"/>
              <a:t>1</a:t>
            </a:r>
            <a:r>
              <a:rPr lang="fr-FR" baseline="30000" smtClean="0"/>
              <a:t>er</a:t>
            </a:r>
            <a:r>
              <a:rPr lang="fr-FR" smtClean="0"/>
              <a:t> étape </a:t>
            </a:r>
            <a:r>
              <a:rPr lang="fr-FR" smtClean="0">
                <a:sym typeface="Wingdings" pitchFamily="2" charset="2"/>
              </a:rPr>
              <a:t> phase de conception</a:t>
            </a:r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879475" lvl="1" indent="-514350"/>
            <a:r>
              <a:rPr lang="fr-FR" smtClean="0"/>
              <a:t>Pour déployer un service LDAP, il faut déterminer :</a:t>
            </a:r>
          </a:p>
          <a:p>
            <a:pPr marL="1117600" lvl="2" indent="-514350"/>
            <a:r>
              <a:rPr lang="fr-FR" smtClean="0"/>
              <a:t>la nature des données</a:t>
            </a:r>
          </a:p>
          <a:p>
            <a:pPr marL="1117600" lvl="2" indent="-514350"/>
            <a:r>
              <a:rPr lang="fr-FR" smtClean="0"/>
              <a:t>l’utilisation que l’on compte en faire</a:t>
            </a:r>
          </a:p>
          <a:p>
            <a:pPr marL="1117600" lvl="2" indent="-514350"/>
            <a:r>
              <a:rPr lang="fr-FR" smtClean="0"/>
              <a:t>la façon de gérer le tout</a:t>
            </a:r>
          </a:p>
          <a:p>
            <a:pPr marL="1117600" lvl="2" indent="-514350"/>
            <a:endParaRPr lang="fr-FR" smtClean="0"/>
          </a:p>
          <a:p>
            <a:pPr marL="1117600" lvl="2" indent="-514350"/>
            <a:endParaRPr lang="fr-FR" smtClean="0"/>
          </a:p>
        </p:txBody>
      </p:sp>
      <p:sp>
        <p:nvSpPr>
          <p:cNvPr id="62466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246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246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D645B7-64D4-4064-ADD7-481C0F9CBC2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428612"/>
            <a:ext cx="91440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3200" dirty="0" smtClean="0"/>
              <a:t>A. Déployer un service d’annuaire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ransition advTm="282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349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349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484B71-4585-48D5-A848-E307FAFC246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fr-BE"/>
          </a:p>
        </p:txBody>
      </p:sp>
      <p:sp>
        <p:nvSpPr>
          <p:cNvPr id="63492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r>
              <a:rPr lang="fr-FR" smtClean="0"/>
              <a:t>Exemple :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879475" lvl="1" indent="-514350"/>
            <a:r>
              <a:rPr lang="fr-FR" smtClean="0"/>
              <a:t>organisation 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Ecole Ingénieurs 2000</a:t>
            </a:r>
          </a:p>
          <a:p>
            <a:pPr marL="879475" lvl="1" indent="-514350"/>
            <a:r>
              <a:rPr lang="fr-FR" smtClean="0"/>
              <a:t>se situe </a:t>
            </a:r>
            <a:r>
              <a:rPr lang="fr-FR" smtClean="0">
                <a:sym typeface="Wingdings" pitchFamily="2" charset="2"/>
              </a:rPr>
              <a:t> à l’ UMLV, à Paris, en france</a:t>
            </a:r>
          </a:p>
          <a:p>
            <a:pPr marL="879475" lvl="1" indent="-514350"/>
            <a:r>
              <a:rPr lang="fr-FR" smtClean="0">
                <a:sym typeface="Wingdings" pitchFamily="2" charset="2"/>
              </a:rPr>
              <a:t>est composé de :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filières (MFPI, GM, IR, …)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groupes (IR1, IR2, MFPI4, …)</a:t>
            </a:r>
          </a:p>
          <a:p>
            <a:pPr marL="1117600" lvl="2" indent="-514350"/>
            <a:r>
              <a:rPr lang="fr-FR" smtClean="0">
                <a:sym typeface="Wingdings" pitchFamily="2" charset="2"/>
              </a:rPr>
              <a:t>personnes (Jean, Paul, Ziggy, …)</a:t>
            </a:r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451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451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28251F-CCB5-45F9-B807-1B584385DF1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fr-BE"/>
          </a:p>
        </p:txBody>
      </p:sp>
      <p:sp>
        <p:nvSpPr>
          <p:cNvPr id="64516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r>
              <a:rPr lang="fr-FR" smtClean="0"/>
              <a:t>Design du Directory Information Tree (DIT) :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pic>
        <p:nvPicPr>
          <p:cNvPr id="6452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1785938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553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553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155444-FFA1-458F-AFB2-C200C1467ECB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fr-BE"/>
          </a:p>
        </p:txBody>
      </p:sp>
      <p:sp>
        <p:nvSpPr>
          <p:cNvPr id="65540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2</a:t>
            </a:r>
            <a:r>
              <a:rPr lang="fr-FR" baseline="30000" smtClean="0"/>
              <a:t>ème</a:t>
            </a:r>
            <a:r>
              <a:rPr lang="fr-FR" smtClean="0"/>
              <a:t> étape: déployer et remplir le serveur LDAP</a:t>
            </a:r>
          </a:p>
          <a:p>
            <a:pPr marL="623888" indent="-514350"/>
            <a:endParaRPr lang="fr-FR" smtClean="0"/>
          </a:p>
          <a:p>
            <a:pPr marL="1117600" lvl="2" indent="-514350"/>
            <a:r>
              <a:rPr lang="fr-FR" smtClean="0"/>
              <a:t>installation du serveur</a:t>
            </a:r>
          </a:p>
          <a:p>
            <a:pPr marL="1117600" lvl="2" indent="-514350"/>
            <a:r>
              <a:rPr lang="fr-FR" smtClean="0"/>
              <a:t>création compte administrateur</a:t>
            </a:r>
          </a:p>
          <a:p>
            <a:pPr marL="1117600" lvl="2" indent="-514350"/>
            <a:r>
              <a:rPr lang="fr-FR" smtClean="0"/>
              <a:t>ajout des nouveaux objets suivant le DIT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656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656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130A83-9AF0-4223-B0F7-0A9F12D7BEA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fr-BE"/>
          </a:p>
        </p:txBody>
      </p:sp>
      <p:sp>
        <p:nvSpPr>
          <p:cNvPr id="66564" name="Espace réservé du contenu 7"/>
          <p:cNvSpPr>
            <a:spLocks noGrp="1"/>
          </p:cNvSpPr>
          <p:nvPr>
            <p:ph idx="4294967295"/>
          </p:nvPr>
        </p:nvSpPr>
        <p:spPr>
          <a:xfrm>
            <a:off x="414338" y="857250"/>
            <a:ext cx="8372475" cy="5572125"/>
          </a:xfrm>
        </p:spPr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Démonstration</a:t>
            </a:r>
          </a:p>
          <a:p>
            <a:pPr marL="1117600" lvl="2" indent="-514350"/>
            <a:endParaRPr lang="fr-FR" smtClean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pic>
        <p:nvPicPr>
          <p:cNvPr id="66577" name="Picture 6" descr="C:\Documents and Settings\Administrateur\Local Settings\Temporary Internet Files\Content.IE5\5YTS447R\MCj043163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143125"/>
            <a:ext cx="3214688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1.Les services d’annuaire</a:t>
            </a:r>
            <a:endParaRPr lang="fr-FR" dirty="0"/>
          </a:p>
        </p:txBody>
      </p:sp>
      <p:sp>
        <p:nvSpPr>
          <p:cNvPr id="1945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fr-FR" smtClean="0"/>
              <a:t>A. Présentation</a:t>
            </a:r>
          </a:p>
        </p:txBody>
      </p:sp>
      <p:sp>
        <p:nvSpPr>
          <p:cNvPr id="1945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1946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1946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31E063-A3CA-45B5-8233-14A36462CEF8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BE"/>
          </a:p>
        </p:txBody>
      </p:sp>
    </p:spTree>
  </p:cSld>
  <p:clrMapOvr>
    <a:masterClrMapping/>
  </p:clrMapOvr>
  <p:transition advTm="3891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3. LDAP en pratique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Sécuriser le service 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6758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758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6758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DCAE16-6EA0-4AA1-A9D4-DE30FBAB441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Espace réservé du contenu 7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64037"/>
          </a:xfrm>
        </p:spPr>
        <p:txBody>
          <a:bodyPr/>
          <a:lstStyle/>
          <a:p>
            <a:pPr marL="623888" indent="-514350"/>
            <a:r>
              <a:rPr lang="fr-FR" smtClean="0"/>
              <a:t>Utilisation des ACL</a:t>
            </a:r>
          </a:p>
          <a:p>
            <a:pPr marL="879475" lvl="1" indent="-514350"/>
            <a:r>
              <a:rPr lang="fr-FR" smtClean="0"/>
              <a:t>fichier de configuration /etc/ldap/slapd.conf</a:t>
            </a:r>
          </a:p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Plusieurs niveaux d’accès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</p:txBody>
      </p:sp>
      <p:sp>
        <p:nvSpPr>
          <p:cNvPr id="68610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6861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6861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4E8949-57D1-4558-8A92-754ACBE27FA8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4000" dirty="0" smtClean="0"/>
              <a:t>B. Sécuriser le service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85938" y="3500438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47386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 d’accès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compare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pour comparer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auth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pour l’authentification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search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</a:t>
                      </a:r>
                      <a:r>
                        <a:rPr lang="fr-FR" baseline="0" dirty="0" smtClean="0"/>
                        <a:t> rechercher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read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lire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write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écrire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065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065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B388E9-83A9-4FC1-8C53-E9FA9927883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fr-BE"/>
          </a:p>
        </p:txBody>
      </p:sp>
      <p:sp>
        <p:nvSpPr>
          <p:cNvPr id="70660" name="Espace réservé du contenu 7"/>
          <p:cNvSpPr>
            <a:spLocks noGrp="1"/>
          </p:cNvSpPr>
          <p:nvPr>
            <p:ph idx="4294967295"/>
          </p:nvPr>
        </p:nvSpPr>
        <p:spPr>
          <a:xfrm>
            <a:off x="428625" y="642938"/>
            <a:ext cx="8229600" cy="4864100"/>
          </a:xfrm>
        </p:spPr>
        <p:txBody>
          <a:bodyPr/>
          <a:lstStyle/>
          <a:p>
            <a:pPr marL="623888" indent="-514350"/>
            <a:r>
              <a:rPr lang="fr-FR" smtClean="0"/>
              <a:t>Plusieurs types d’utilisateur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Exemple:</a:t>
            </a:r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  <a:p>
            <a:pPr marL="623888" indent="-514350"/>
            <a:endParaRPr lang="fr-FR" smtClean="0"/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57188" y="1143000"/>
          <a:ext cx="84296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26"/>
                <a:gridCol w="4683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tous les types d’utilisateurs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anonymous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utilisateur anonyme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users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utilisateur authentifié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self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utilisateur</a:t>
                      </a:r>
                      <a:r>
                        <a:rPr lang="fr-FR" baseline="0" dirty="0" smtClean="0"/>
                        <a:t> associé à l’entrée recherchée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dn</a:t>
                      </a:r>
                      <a:r>
                        <a:rPr lang="fr-FR" dirty="0" smtClean="0"/>
                        <a:t>.&lt;scope-style&gt;=&lt;DN&gt;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utilisateur</a:t>
                      </a:r>
                      <a:r>
                        <a:rPr lang="fr-FR" baseline="0" dirty="0" smtClean="0"/>
                        <a:t>s appartenant à un « groupe »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0034" y="4000504"/>
            <a:ext cx="8143932" cy="120032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*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anonymous auth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* read 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0034" y="3929066"/>
            <a:ext cx="8143932" cy="23083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dn.subtree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homePhone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dn.children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search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peername.regex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=IP:10\..+ read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access to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dn.subtree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self write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dn.children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="dc=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example,dc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=com" search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by anonymous auth 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4.Conclusions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A. LDAP actuellement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7270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270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7270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E7F022-83E1-4884-A14C-8F32AF8D0F19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Espace réservé du contenu 7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292600"/>
          </a:xfrm>
        </p:spPr>
        <p:txBody>
          <a:bodyPr/>
          <a:lstStyle/>
          <a:p>
            <a:pPr marL="623888" indent="-514350"/>
            <a:r>
              <a:rPr lang="fr-FR" smtClean="0"/>
              <a:t>Les serveurs LDAP les plus connus sont:	</a:t>
            </a:r>
          </a:p>
          <a:p>
            <a:pPr marL="879475" lvl="1" indent="-514350"/>
            <a:r>
              <a:rPr lang="fr-FR" smtClean="0"/>
              <a:t>OpenLDAP</a:t>
            </a:r>
          </a:p>
          <a:p>
            <a:pPr marL="879475" lvl="1" indent="-514350"/>
            <a:r>
              <a:rPr lang="fr-FR" smtClean="0"/>
              <a:t>TinyLDAP</a:t>
            </a:r>
          </a:p>
          <a:p>
            <a:pPr marL="879475" lvl="1" indent="-514350"/>
            <a:r>
              <a:rPr lang="fr-FR" smtClean="0"/>
              <a:t>Apache Directory Server</a:t>
            </a:r>
          </a:p>
          <a:p>
            <a:pPr marL="879475" lvl="1" indent="-514350"/>
            <a:r>
              <a:rPr lang="fr-FR" smtClean="0"/>
              <a:t>Oracle Internet Directory</a:t>
            </a:r>
          </a:p>
          <a:p>
            <a:pPr marL="879475" lvl="1" indent="-514350"/>
            <a:r>
              <a:rPr lang="fr-FR" smtClean="0"/>
              <a:t>Sun Java System Directory Server</a:t>
            </a:r>
          </a:p>
          <a:p>
            <a:pPr marL="879475" lvl="1" indent="-514350"/>
            <a:r>
              <a:rPr lang="fr-FR" smtClean="0"/>
              <a:t>…</a:t>
            </a:r>
          </a:p>
          <a:p>
            <a:pPr marL="879475" lvl="1" indent="-514350"/>
            <a:endParaRPr lang="fr-FR" smtClean="0"/>
          </a:p>
          <a:p>
            <a:pPr marL="879475" lvl="1" indent="-514350"/>
            <a:endParaRPr lang="fr-FR" smtClean="0"/>
          </a:p>
        </p:txBody>
      </p:sp>
      <p:sp>
        <p:nvSpPr>
          <p:cNvPr id="73730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373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373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8146BB-5051-431C-93DF-19C38ED0424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A. LDAP actuellement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714500"/>
            <a:ext cx="8686800" cy="4292600"/>
          </a:xfrm>
        </p:spPr>
        <p:txBody>
          <a:bodyPr>
            <a:normAutofit fontScale="92500"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Les annuaires LDAP sont utilisés pour :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des applications systèmes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des applications Intranet/Extranet/Internet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endParaRPr lang="fr-FR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Différentes API destinées à créer ces applications :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API d’</a:t>
            </a:r>
            <a:r>
              <a:rPr lang="fr-FR" dirty="0" err="1" smtClean="0"/>
              <a:t>OpenLDAP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 C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Sun ONE directory SDK  C et Java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/>
              <a:t>Mozilla Directory SDK </a:t>
            </a:r>
            <a:r>
              <a:rPr lang="fr-FR" dirty="0" smtClean="0">
                <a:sym typeface="Wingdings" pitchFamily="2" charset="2"/>
              </a:rPr>
              <a:t> Java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Net::LDAP  Perl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API python LDAP  Python</a:t>
            </a:r>
          </a:p>
          <a:p>
            <a:pPr marL="1117854" lvl="2" indent="-514350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fr-FR" dirty="0" smtClean="0">
                <a:sym typeface="Wingdings" pitchFamily="2" charset="2"/>
              </a:rPr>
              <a:t>API </a:t>
            </a:r>
            <a:r>
              <a:rPr lang="fr-FR" dirty="0" err="1" smtClean="0">
                <a:sym typeface="Wingdings" pitchFamily="2" charset="2"/>
              </a:rPr>
              <a:t>php</a:t>
            </a:r>
            <a:r>
              <a:rPr lang="fr-FR" dirty="0" smtClean="0">
                <a:sym typeface="Wingdings" pitchFamily="2" charset="2"/>
              </a:rPr>
              <a:t> LDAP  PHP</a:t>
            </a:r>
            <a:endParaRPr lang="fr-FR" dirty="0" smtClean="0"/>
          </a:p>
          <a:p>
            <a:pPr marL="880110" lvl="1" indent="-514350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r-FR" dirty="0" smtClean="0"/>
          </a:p>
        </p:txBody>
      </p:sp>
      <p:sp>
        <p:nvSpPr>
          <p:cNvPr id="7475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475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475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E72D06-BE11-493E-8B67-A9038565821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A. LDAP actuellement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4.Conclusions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929063" y="3000375"/>
            <a:ext cx="5078412" cy="1454150"/>
          </a:xfrm>
        </p:spPr>
        <p:txBody>
          <a:bodyPr>
            <a:normAutofit/>
          </a:bodyPr>
          <a:lstStyle/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r>
              <a:rPr lang="fr-FR" dirty="0" smtClean="0"/>
              <a:t>B. Les évolutions possibles</a:t>
            </a:r>
          </a:p>
          <a:p>
            <a:pPr marL="0" lvl="2" indent="0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7577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578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7578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3C80CA-3848-49F3-9D7E-1B639A12661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/>
            <a:endParaRPr lang="fr-FR" smtClean="0"/>
          </a:p>
          <a:p>
            <a:pPr marL="623888" indent="-514350"/>
            <a:r>
              <a:rPr lang="fr-FR" smtClean="0"/>
              <a:t>Serveur LDAP centralisé </a:t>
            </a:r>
            <a:r>
              <a:rPr lang="fr-FR" smtClean="0">
                <a:sym typeface="Wingdings" pitchFamily="2" charset="2"/>
              </a:rPr>
              <a:t> Single Sign-On</a:t>
            </a:r>
          </a:p>
          <a:p>
            <a:pPr marL="879475" lvl="1" indent="-514350"/>
            <a:r>
              <a:rPr lang="fr-FR" smtClean="0"/>
              <a:t>résout le problème de multiples mots de passe</a:t>
            </a:r>
          </a:p>
          <a:p>
            <a:pPr marL="879475" lvl="1" indent="-514350"/>
            <a:r>
              <a:rPr lang="fr-FR" smtClean="0"/>
              <a:t>problème de sécurité (</a:t>
            </a:r>
            <a:r>
              <a:rPr lang="fr-FR" smtClean="0">
                <a:sym typeface="Wingdings" pitchFamily="2" charset="2"/>
              </a:rPr>
              <a:t>1 clé = accès à tout)</a:t>
            </a:r>
            <a:endParaRPr lang="fr-FR" smtClean="0"/>
          </a:p>
          <a:p>
            <a:pPr marL="879475" lvl="1" indent="-514350"/>
            <a:r>
              <a:rPr lang="fr-FR" smtClean="0"/>
              <a:t>exemple :</a:t>
            </a:r>
          </a:p>
          <a:p>
            <a:pPr marL="1400175" lvl="3" indent="-514350"/>
            <a:r>
              <a:rPr lang="fr-FR" smtClean="0"/>
              <a:t>Microsoft avec Live ID </a:t>
            </a:r>
          </a:p>
          <a:p>
            <a:pPr marL="1400175" lvl="3" indent="-514350"/>
            <a:r>
              <a:rPr lang="fr-FR" smtClean="0"/>
              <a:t>Google avec Google Account</a:t>
            </a:r>
          </a:p>
          <a:p>
            <a:pPr marL="1117600" lvl="2" indent="-514350">
              <a:buFont typeface="Wingdings 2" pitchFamily="18" charset="2"/>
              <a:buNone/>
            </a:pPr>
            <a:endParaRPr lang="fr-FR" smtClean="0"/>
          </a:p>
          <a:p>
            <a:pPr marL="623888" indent="-514350"/>
            <a:r>
              <a:rPr lang="fr-FR" smtClean="0"/>
              <a:t>Remplacer les SGBD classiques ?</a:t>
            </a:r>
          </a:p>
        </p:txBody>
      </p:sp>
      <p:sp>
        <p:nvSpPr>
          <p:cNvPr id="768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68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68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47572F-AD1D-4253-8F84-176266133A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B. Les évolutions possibles</a:t>
            </a:r>
            <a:endParaRPr lang="fr-FR" sz="2700" dirty="0"/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1. Les services d’annuaire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4. Conclusions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2. Les concepts de LDAP</a:t>
            </a:r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85000"/>
                  </a:schemeClr>
                </a:solidFill>
              </a:rPr>
              <a:t>3. LDAP en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ZoneTexte 9"/>
          <p:cNvSpPr txBox="1">
            <a:spLocks noChangeArrowheads="1"/>
          </p:cNvSpPr>
          <p:nvPr/>
        </p:nvSpPr>
        <p:spPr bwMode="auto">
          <a:xfrm>
            <a:off x="428625" y="3000375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Lucida Sans Unicode" pitchFamily="34" charset="0"/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Espace réservé du contenu 7"/>
          <p:cNvSpPr>
            <a:spLocks noGrp="1"/>
          </p:cNvSpPr>
          <p:nvPr>
            <p:ph idx="1"/>
          </p:nvPr>
        </p:nvSpPr>
        <p:spPr>
          <a:xfrm>
            <a:off x="0" y="1481138"/>
            <a:ext cx="8686800" cy="4525962"/>
          </a:xfrm>
        </p:spPr>
        <p:txBody>
          <a:bodyPr/>
          <a:lstStyle/>
          <a:p>
            <a:pPr marL="623888" indent="-514350"/>
            <a:endParaRPr lang="fr-FR" sz="1400" dirty="0" smtClean="0"/>
          </a:p>
          <a:p>
            <a:pPr marL="623888" indent="-514350">
              <a:buNone/>
            </a:pPr>
            <a:r>
              <a:rPr lang="fr-FR" sz="1400" dirty="0" smtClean="0"/>
              <a:t>Sites Web :</a:t>
            </a:r>
          </a:p>
          <a:p>
            <a:pPr marL="623888" indent="-514350">
              <a:buNone/>
            </a:pPr>
            <a:endParaRPr lang="fr-FR" sz="1400" dirty="0" smtClean="0"/>
          </a:p>
          <a:p>
            <a:pPr marL="623888" indent="-514350"/>
            <a:r>
              <a:rPr lang="fr-FR" sz="1400" dirty="0" err="1" smtClean="0"/>
              <a:t>Wikipedia</a:t>
            </a:r>
            <a:r>
              <a:rPr lang="fr-FR" sz="1400" dirty="0" smtClean="0"/>
              <a:t> - http://fr.wikipedia.org/wiki/Lightweight_Directory_Access_Protocol</a:t>
            </a:r>
          </a:p>
          <a:p>
            <a:pPr marL="623888" indent="-514350"/>
            <a:r>
              <a:rPr lang="fr-FR" sz="1400" dirty="0" err="1" smtClean="0"/>
              <a:t>Commentcamarche</a:t>
            </a:r>
            <a:r>
              <a:rPr lang="fr-FR" sz="1400" dirty="0" smtClean="0"/>
              <a:t> - http://www.commentcamarche.net/contents/ldap/ldapintro.php3</a:t>
            </a:r>
          </a:p>
          <a:p>
            <a:pPr marL="623888" indent="-514350"/>
            <a:r>
              <a:rPr lang="fr-FR" sz="1400" dirty="0" err="1" smtClean="0"/>
              <a:t>Mongueurs</a:t>
            </a:r>
            <a:r>
              <a:rPr lang="fr-FR" sz="1400" dirty="0" smtClean="0"/>
              <a:t> - http://articles.mongueurs.net/magazines/linuxmag65.html</a:t>
            </a:r>
          </a:p>
          <a:p>
            <a:pPr marL="623888" indent="-514350"/>
            <a:r>
              <a:rPr lang="fr-FR" sz="1400" dirty="0" smtClean="0"/>
              <a:t>TLDP  - http://tldp.org/HOWTO/LDAP-HOWTO/</a:t>
            </a:r>
          </a:p>
          <a:p>
            <a:pPr marL="623888" indent="-514350"/>
            <a:r>
              <a:rPr lang="fr-FR" sz="1400" dirty="0" smtClean="0"/>
              <a:t>Doc </a:t>
            </a:r>
            <a:r>
              <a:rPr lang="fr-FR" sz="1400" dirty="0" err="1" smtClean="0"/>
              <a:t>Ubuntu</a:t>
            </a:r>
            <a:r>
              <a:rPr lang="fr-FR" sz="1400" dirty="0" smtClean="0"/>
              <a:t> - http://doc.ubuntu-fr.org/slapd</a:t>
            </a:r>
          </a:p>
          <a:p>
            <a:pPr marL="623888" indent="-514350"/>
            <a:endParaRPr lang="fr-FR" sz="1400" dirty="0" smtClean="0"/>
          </a:p>
          <a:p>
            <a:pPr marL="623888" indent="-514350">
              <a:buNone/>
            </a:pPr>
            <a:r>
              <a:rPr lang="fr-FR" sz="1400" dirty="0" smtClean="0"/>
              <a:t>Livres : </a:t>
            </a:r>
          </a:p>
          <a:p>
            <a:pPr marL="623888" indent="-514350">
              <a:buNone/>
            </a:pPr>
            <a:endParaRPr lang="fr-FR" sz="1400" dirty="0" smtClean="0"/>
          </a:p>
          <a:p>
            <a:pPr marL="623888" indent="-514350"/>
            <a:r>
              <a:rPr lang="fr-FR" sz="1400" dirty="0" smtClean="0"/>
              <a:t>Annuaires LDAP  -  Marcel </a:t>
            </a:r>
            <a:r>
              <a:rPr lang="fr-FR" sz="1400" dirty="0" err="1" smtClean="0"/>
              <a:t>Rizcallah</a:t>
            </a:r>
            <a:r>
              <a:rPr lang="fr-FR" sz="1400" dirty="0" smtClean="0"/>
              <a:t> (</a:t>
            </a:r>
            <a:r>
              <a:rPr lang="fr-FR" sz="1400" b="1" dirty="0" smtClean="0"/>
              <a:t>Broché</a:t>
            </a:r>
            <a:r>
              <a:rPr lang="fr-FR" sz="1400" dirty="0" smtClean="0"/>
              <a:t>)</a:t>
            </a:r>
          </a:p>
          <a:p>
            <a:pPr marL="623888" indent="-514350"/>
            <a:r>
              <a:rPr lang="fr-FR" sz="1400" dirty="0" smtClean="0"/>
              <a:t>LDAP : Administration système - Gerald Carter et Sébastien </a:t>
            </a:r>
            <a:r>
              <a:rPr lang="fr-FR" sz="1400" dirty="0" err="1" smtClean="0"/>
              <a:t>Pujadas</a:t>
            </a:r>
            <a:r>
              <a:rPr lang="fr-FR" sz="1400" dirty="0" smtClean="0"/>
              <a:t> (</a:t>
            </a:r>
            <a:r>
              <a:rPr lang="fr-FR" sz="1400" b="1" dirty="0" smtClean="0"/>
              <a:t>Broché</a:t>
            </a:r>
            <a:r>
              <a:rPr lang="fr-FR" sz="1400" dirty="0" smtClean="0"/>
              <a:t>)</a:t>
            </a:r>
          </a:p>
          <a:p>
            <a:pPr marL="623888" indent="-514350"/>
            <a:endParaRPr lang="fr-FR" sz="1400" dirty="0" smtClean="0"/>
          </a:p>
        </p:txBody>
      </p:sp>
      <p:sp>
        <p:nvSpPr>
          <p:cNvPr id="7680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7680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7680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47572F-AD1D-4253-8F84-176266133AAD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000" dirty="0" smtClean="0"/>
              <a:t>Bibliographie</a:t>
            </a:r>
            <a:endParaRPr lang="fr-F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3640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Un système de stockage de données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Dérivé des BDD relationnelles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</a:rPr>
              <a:t>Organisé de manière hiérarchique</a:t>
            </a:r>
          </a:p>
          <a:p>
            <a:pPr>
              <a:lnSpc>
                <a:spcPct val="90000"/>
              </a:lnSpc>
            </a:pPr>
            <a:endParaRPr lang="fr-FR" sz="280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fr-FR" sz="2800" smtClean="0">
                <a:latin typeface="Calibri" pitchFamily="34" charset="0"/>
                <a:sym typeface="Wingdings" pitchFamily="2" charset="2"/>
              </a:rPr>
              <a:t>Comparaison entre annuaires et base de données :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rapport lecture/écriture plus élevé 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duplication de l’information</a:t>
            </a:r>
          </a:p>
          <a:p>
            <a:pPr lvl="2">
              <a:lnSpc>
                <a:spcPct val="90000"/>
              </a:lnSpc>
            </a:pPr>
            <a:r>
              <a:rPr lang="fr-FR" sz="2200" smtClean="0">
                <a:latin typeface="Calibri" pitchFamily="34" charset="0"/>
                <a:sym typeface="Wingdings" pitchFamily="2" charset="2"/>
              </a:rPr>
              <a:t>fortes quantités d’enregistrements dans un faible espace.</a:t>
            </a:r>
            <a:endParaRPr lang="fr-FR" smtClean="0"/>
          </a:p>
        </p:txBody>
      </p:sp>
      <p:sp>
        <p:nvSpPr>
          <p:cNvPr id="20482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0483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Marc OLORY – LDAP et les services d’annuaire</a:t>
            </a:r>
            <a:endParaRPr lang="fr-BE"/>
          </a:p>
        </p:txBody>
      </p:sp>
      <p:sp>
        <p:nvSpPr>
          <p:cNvPr id="2048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86A979-3541-44F6-A649-DF8770EB756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28596" y="428612"/>
            <a:ext cx="8229600" cy="1143000"/>
          </a:xfrm>
        </p:spPr>
        <p:txBody>
          <a:bodyPr/>
          <a:lstStyle/>
          <a:p>
            <a:pPr marL="624078" indent="-514350" fontAlgn="auto">
              <a:spcAft>
                <a:spcPts val="0"/>
              </a:spcAft>
              <a:defRPr/>
            </a:pPr>
            <a:r>
              <a:rPr lang="fr-FR" sz="2800" dirty="0" smtClean="0"/>
              <a:t>A. Présentation</a:t>
            </a:r>
          </a:p>
        </p:txBody>
      </p:sp>
      <p:sp>
        <p:nvSpPr>
          <p:cNvPr id="13" name="Rogner un rectangle avec un coin diagonal 12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14" name="Rogner un rectangle avec un coin diagonal 13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5" name="Rogner un rectangle avec un coin diagonal 14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6" name="Rogner un rectangle avec un coin diagonal 15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537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253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253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DA7C1E-D01F-46EE-A894-65B10A871C25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BE"/>
          </a:p>
        </p:txBody>
      </p:sp>
      <p:sp>
        <p:nvSpPr>
          <p:cNvPr id="22532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</a:rPr>
              <a:t>Rôle </a:t>
            </a: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 rendre accessible des informations utiles pour un système à partir de différents critères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Avantages  rapide, </a:t>
            </a:r>
            <a:r>
              <a:rPr lang="fr-FR" sz="2800" u="sng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centralisé</a:t>
            </a: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, sécurisé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Exemple d’annuaires : carnet d’adresses, répertoire téléphoniques, DNS…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fr-FR" sz="2800" u="sng"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478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457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457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7A6592-52AC-4DCC-A6CE-1B83B2C258FA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BE"/>
          </a:p>
        </p:txBody>
      </p:sp>
      <p:sp>
        <p:nvSpPr>
          <p:cNvPr id="7" name="Espace réservé du contenu 40"/>
          <p:cNvSpPr txBox="1">
            <a:spLocks/>
          </p:cNvSpPr>
          <p:nvPr/>
        </p:nvSpPr>
        <p:spPr>
          <a:xfrm>
            <a:off x="214313" y="1071563"/>
            <a:ext cx="8572500" cy="50720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endParaRPr lang="fr-FR" sz="28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fr-F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Il existe plusieurs types d’annuaire :</a:t>
            </a: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endParaRPr lang="fr-FR" sz="28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X.500 : normes définies par l’UIT-T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2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Active Directory : développé par Microsoft pour Windows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NIS : Network Information Service, développé par SUN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LDAP : protocole reposant sur TCP/IP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r>
              <a:rPr lang="fr-F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…</a:t>
            </a: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  <a:buFont typeface="Verdana"/>
              <a:buChar char="◦"/>
              <a:defRPr/>
            </a:pPr>
            <a:endParaRPr lang="fr-FR" sz="2400" dirty="0">
              <a:solidFill>
                <a:prstClr val="black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fr-FR" sz="2800" u="sng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853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560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560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E019F9-587B-4C1C-BDD9-1093DE5C75FF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BE"/>
          </a:p>
        </p:txBody>
      </p:sp>
      <p:sp>
        <p:nvSpPr>
          <p:cNvPr id="25604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fr-FR" sz="28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X.500</a:t>
            </a:r>
          </a:p>
          <a:p>
            <a:pPr marL="365125" indent="-255588"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endParaRPr lang="fr-FR" sz="28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Standard conçu en 1988 par l’UIT-T pour interconnecter leurs annuaires téléphoniques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Destiné à normaliser les services d’annuaires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Définit  :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règles de nommage pour les données de l’annuaire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des protocoles d’accès à l’annuaire (DAP)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2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un mécanisme d’authentification</a:t>
            </a: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endParaRPr lang="fr-FR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</p:spTree>
  </p:cSld>
  <p:clrMapOvr>
    <a:masterClrMapping/>
  </p:clrMapOvr>
  <p:transition advTm="3145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a date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Mardi 12 décembre 2010</a:t>
            </a:r>
            <a:endParaRPr lang="fr-BE"/>
          </a:p>
        </p:txBody>
      </p:sp>
      <p:sp>
        <p:nvSpPr>
          <p:cNvPr id="2662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BE"/>
              <a:t>Marc OLORY – LDAP et les services d’annuaire</a:t>
            </a:r>
          </a:p>
        </p:txBody>
      </p:sp>
      <p:sp>
        <p:nvSpPr>
          <p:cNvPr id="2662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9ED601-07E8-4A66-952E-361D171CBD70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BE"/>
          </a:p>
        </p:txBody>
      </p:sp>
      <p:sp>
        <p:nvSpPr>
          <p:cNvPr id="26628" name="Espace réservé du contenu 40"/>
          <p:cNvSpPr txBox="1">
            <a:spLocks/>
          </p:cNvSpPr>
          <p:nvPr/>
        </p:nvSpPr>
        <p:spPr bwMode="auto">
          <a:xfrm>
            <a:off x="214313" y="1071563"/>
            <a:ext cx="85725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>
              <a:spcBef>
                <a:spcPts val="325"/>
              </a:spcBef>
              <a:buClr>
                <a:srgbClr val="2DA2BF"/>
              </a:buClr>
              <a:buFont typeface="Verdana" pitchFamily="34" charset="0"/>
              <a:buChar char="◦"/>
            </a:pPr>
            <a:r>
              <a:rPr lang="fr-FR" sz="2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Echec car inadapté aux communications distantes</a:t>
            </a:r>
          </a:p>
          <a:p>
            <a:pPr marL="858838" lvl="2" indent="-228600">
              <a:spcBef>
                <a:spcPts val="350"/>
              </a:spcBef>
              <a:buClr>
                <a:srgbClr val="DA1F28"/>
              </a:buClr>
              <a:buSzPct val="100000"/>
              <a:buFont typeface="Wingdings 2" pitchFamily="18" charset="2"/>
              <a:buChar char=""/>
            </a:pPr>
            <a:r>
              <a:rPr lang="fr-FR" sz="20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ne profite pas de l’essor de TCP/IP</a:t>
            </a:r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2571736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2. Les concepts de LDAP</a:t>
            </a: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285720" y="142852"/>
            <a:ext cx="2143140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1"/>
                </a:solidFill>
              </a:rPr>
              <a:t>1. Les services d’annuaire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4857752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3. LDAP en pratique</a:t>
            </a:r>
          </a:p>
        </p:txBody>
      </p:sp>
      <p:sp>
        <p:nvSpPr>
          <p:cNvPr id="11" name="Rogner un rectangle avec un coin diagonal 10"/>
          <p:cNvSpPr/>
          <p:nvPr/>
        </p:nvSpPr>
        <p:spPr>
          <a:xfrm>
            <a:off x="6929454" y="142852"/>
            <a:ext cx="1928826" cy="214314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prstMaterial="dkEdge">
            <a:bevelT w="635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4. Conclusions</a:t>
            </a:r>
          </a:p>
        </p:txBody>
      </p:sp>
      <p:pic>
        <p:nvPicPr>
          <p:cNvPr id="26641" name="Image 12" descr="LDAP STACK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071688"/>
            <a:ext cx="42195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909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2453</TotalTime>
  <Words>3304</Words>
  <Application>Microsoft Office PowerPoint</Application>
  <PresentationFormat>Affichage à l'écran (4:3)</PresentationFormat>
  <Paragraphs>818</Paragraphs>
  <Slides>49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50" baseType="lpstr">
      <vt:lpstr>Rotonde</vt:lpstr>
      <vt:lpstr>LDAP et les services d’annuaire</vt:lpstr>
      <vt:lpstr>Objectifs de la présentation</vt:lpstr>
      <vt:lpstr>Sommaire</vt:lpstr>
      <vt:lpstr>1.Les services d’annuaire</vt:lpstr>
      <vt:lpstr>A. Présentation</vt:lpstr>
      <vt:lpstr>Présentation PowerPoint</vt:lpstr>
      <vt:lpstr>Présentation PowerPoint</vt:lpstr>
      <vt:lpstr>Présentation PowerPoint</vt:lpstr>
      <vt:lpstr>Présentation PowerPoint</vt:lpstr>
      <vt:lpstr>1.Les services d’annuaire</vt:lpstr>
      <vt:lpstr>B. LDAP</vt:lpstr>
      <vt:lpstr>Présentation PowerPoint</vt:lpstr>
      <vt:lpstr>2. Les concepts LDAP</vt:lpstr>
      <vt:lpstr>A. Organisation client/serveur serveur/serveur</vt:lpstr>
      <vt:lpstr>Présentation PowerPoint</vt:lpstr>
      <vt:lpstr>Présentation PowerPoint</vt:lpstr>
      <vt:lpstr>2. Les concepts LDAP</vt:lpstr>
      <vt:lpstr>B. Les modèles de LDAP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LDAP en pratique</vt:lpstr>
      <vt:lpstr>A. Déployer un service d’annuaire LDAP</vt:lpstr>
      <vt:lpstr>Présentation PowerPoint</vt:lpstr>
      <vt:lpstr>Présentation PowerPoint</vt:lpstr>
      <vt:lpstr>Présentation PowerPoint</vt:lpstr>
      <vt:lpstr>Présentation PowerPoint</vt:lpstr>
      <vt:lpstr>3. LDAP en pratique</vt:lpstr>
      <vt:lpstr>B. Sécuriser le service</vt:lpstr>
      <vt:lpstr>Présentation PowerPoint</vt:lpstr>
      <vt:lpstr>4.Conclusions</vt:lpstr>
      <vt:lpstr>A. LDAP actuellement</vt:lpstr>
      <vt:lpstr>A. LDAP actuellement</vt:lpstr>
      <vt:lpstr>4.Conclusions</vt:lpstr>
      <vt:lpstr>B. Les évolutions possibles</vt:lpstr>
      <vt:lpstr>Présentation PowerPoint</vt:lpstr>
      <vt:lpstr>Bibliographie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LDAP et les services d’annuaire</dc:title>
  <cp:lastModifiedBy>s0048694</cp:lastModifiedBy>
  <cp:revision>365</cp:revision>
  <dcterms:modified xsi:type="dcterms:W3CDTF">2014-08-01T08:11:17Z</dcterms:modified>
</cp:coreProperties>
</file>