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0"/>
  </p:notesMasterIdLst>
  <p:handoutMasterIdLst>
    <p:handoutMasterId r:id="rId41"/>
  </p:handoutMasterIdLst>
  <p:sldIdLst>
    <p:sldId id="256" r:id="rId2"/>
    <p:sldId id="354" r:id="rId3"/>
    <p:sldId id="410" r:id="rId4"/>
    <p:sldId id="362" r:id="rId5"/>
    <p:sldId id="399" r:id="rId6"/>
    <p:sldId id="401" r:id="rId7"/>
    <p:sldId id="400" r:id="rId8"/>
    <p:sldId id="407" r:id="rId9"/>
    <p:sldId id="405" r:id="rId10"/>
    <p:sldId id="421" r:id="rId11"/>
    <p:sldId id="406" r:id="rId12"/>
    <p:sldId id="404" r:id="rId13"/>
    <p:sldId id="403" r:id="rId14"/>
    <p:sldId id="402" r:id="rId15"/>
    <p:sldId id="422" r:id="rId16"/>
    <p:sldId id="408" r:id="rId17"/>
    <p:sldId id="411" r:id="rId18"/>
    <p:sldId id="416" r:id="rId19"/>
    <p:sldId id="423" r:id="rId20"/>
    <p:sldId id="429" r:id="rId21"/>
    <p:sldId id="424" r:id="rId22"/>
    <p:sldId id="431" r:id="rId23"/>
    <p:sldId id="432" r:id="rId24"/>
    <p:sldId id="412" r:id="rId25"/>
    <p:sldId id="418" r:id="rId26"/>
    <p:sldId id="413" r:id="rId27"/>
    <p:sldId id="419" r:id="rId28"/>
    <p:sldId id="430" r:id="rId29"/>
    <p:sldId id="425" r:id="rId30"/>
    <p:sldId id="426" r:id="rId31"/>
    <p:sldId id="420" r:id="rId32"/>
    <p:sldId id="427" r:id="rId33"/>
    <p:sldId id="306" r:id="rId34"/>
    <p:sldId id="417" r:id="rId35"/>
    <p:sldId id="433" r:id="rId36"/>
    <p:sldId id="409" r:id="rId37"/>
    <p:sldId id="428" r:id="rId38"/>
    <p:sldId id="391" r:id="rId39"/>
  </p:sldIdLst>
  <p:sldSz cx="9144000" cy="6858000" type="screen4x3"/>
  <p:notesSz cx="6794500" cy="9906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A80038"/>
    <a:srgbClr val="4E2250"/>
    <a:srgbClr val="FFFF00"/>
    <a:srgbClr val="5DD749"/>
    <a:srgbClr val="FF2D1D"/>
    <a:srgbClr val="FFFF66"/>
    <a:srgbClr val="DDDDDD"/>
    <a:srgbClr val="FF9900"/>
    <a:srgbClr val="808080"/>
    <a:srgbClr val="75347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96" autoAdjust="0"/>
    <p:restoredTop sz="96178" autoAdjust="0"/>
  </p:normalViewPr>
  <p:slideViewPr>
    <p:cSldViewPr snapToGrid="0">
      <p:cViewPr varScale="1">
        <p:scale>
          <a:sx n="76" d="100"/>
          <a:sy n="76" d="100"/>
        </p:scale>
        <p:origin x="-648" y="-84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1134" y="-96"/>
      </p:cViewPr>
      <p:guideLst>
        <p:guide orient="horz" pos="3120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BC9DEAB-6F8C-45A7-B767-E2E9110D0638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849231-B5DE-47ED-A0B3-1C7E50AF6292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AB674D-1620-4623-A3AB-55D13DD91B93}" type="slidenum">
              <a:rPr lang="en-GB"/>
              <a:pPr/>
              <a:t>1</a:t>
            </a:fld>
            <a:endParaRPr lang="en-GB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49231-B5DE-47ED-A0B3-1C7E50AF6292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49231-B5DE-47ED-A0B3-1C7E50AF6292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49231-B5DE-47ED-A0B3-1C7E50AF6292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49231-B5DE-47ED-A0B3-1C7E50AF6292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49231-B5DE-47ED-A0B3-1C7E50AF6292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49231-B5DE-47ED-A0B3-1C7E50AF6292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49231-B5DE-47ED-A0B3-1C7E50AF6292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49231-B5DE-47ED-A0B3-1C7E50AF6292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Users via SD, Customer via BRM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49231-B5DE-47ED-A0B3-1C7E50AF6292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49231-B5DE-47ED-A0B3-1C7E50AF6292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49231-B5DE-47ED-A0B3-1C7E50AF6292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49231-B5DE-47ED-A0B3-1C7E50AF6292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49231-B5DE-47ED-A0B3-1C7E50AF6292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49231-B5DE-47ED-A0B3-1C7E50AF6292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49231-B5DE-47ED-A0B3-1C7E50AF6292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49231-B5DE-47ED-A0B3-1C7E50AF6292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49231-B5DE-47ED-A0B3-1C7E50AF6292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49231-B5DE-47ED-A0B3-1C7E50AF6292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49231-B5DE-47ED-A0B3-1C7E50AF6292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49231-B5DE-47ED-A0B3-1C7E50AF6292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49231-B5DE-47ED-A0B3-1C7E50AF6292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49231-B5DE-47ED-A0B3-1C7E50AF6292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49231-B5DE-47ED-A0B3-1C7E50AF6292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49231-B5DE-47ED-A0B3-1C7E50AF6292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49231-B5DE-47ED-A0B3-1C7E50AF6292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D58315-A8B6-4512-9C24-EA43C6D6A569}" type="slidenum">
              <a:rPr lang="en-GB"/>
              <a:pPr/>
              <a:t>33</a:t>
            </a:fld>
            <a:endParaRPr lang="en-GB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49231-B5DE-47ED-A0B3-1C7E50AF6292}" type="slidenum">
              <a:rPr lang="en-GB" smtClean="0"/>
              <a:pPr/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49231-B5DE-47ED-A0B3-1C7E50AF6292}" type="slidenum">
              <a:rPr lang="en-GB" smtClean="0"/>
              <a:pPr/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49231-B5DE-47ED-A0B3-1C7E50AF6292}" type="slidenum">
              <a:rPr lang="en-GB" smtClean="0"/>
              <a:pPr/>
              <a:t>36</a:t>
            </a:fld>
            <a:endParaRPr lang="en-GB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49231-B5DE-47ED-A0B3-1C7E50AF6292}" type="slidenum">
              <a:rPr lang="en-GB" smtClean="0"/>
              <a:pPr/>
              <a:t>37</a:t>
            </a:fld>
            <a:endParaRPr lang="en-GB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49231-B5DE-47ED-A0B3-1C7E50AF6292}" type="slidenum">
              <a:rPr lang="en-GB" smtClean="0"/>
              <a:pPr/>
              <a:t>38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Office of Government Commerce (OGC) is an independent office of HM Treasury, established to help Government deliver best value from its spending.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49231-B5DE-47ED-A0B3-1C7E50AF6292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49231-B5DE-47ED-A0B3-1C7E50AF6292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49231-B5DE-47ED-A0B3-1C7E50AF6292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49231-B5DE-47ED-A0B3-1C7E50AF6292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49231-B5DE-47ED-A0B3-1C7E50AF6292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OGC withdrawing support for</a:t>
            </a:r>
            <a:r>
              <a:rPr lang="en-GB" baseline="0" dirty="0" smtClean="0"/>
              <a:t> ITIL v2, process to complete by 30th June 2011</a:t>
            </a:r>
            <a:br>
              <a:rPr lang="en-GB" baseline="0" dirty="0" smtClean="0"/>
            </a:br>
            <a:r>
              <a:rPr lang="en-GB" baseline="0" dirty="0" smtClean="0"/>
              <a:t>http://www.ogc.gov.uk/itil_ogc_withdrawal_of_itil_version2.asp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49231-B5DE-47ED-A0B3-1C7E50AF6292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9052" y="2421973"/>
            <a:ext cx="7772400" cy="1470025"/>
          </a:xfrm>
          <a:noFill/>
          <a:ln>
            <a:noFill/>
          </a:ln>
        </p:spPr>
        <p:txBody>
          <a:bodyPr/>
          <a:lstStyle>
            <a:lvl1pPr algn="ctr">
              <a:defRPr sz="5400">
                <a:solidFill>
                  <a:srgbClr val="FFFF00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EAE03F-9675-478E-88C6-15C60BADFC5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9088" y="95250"/>
            <a:ext cx="2222500" cy="6453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95250"/>
            <a:ext cx="6516688" cy="64531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298111-DEB2-4FD7-B01E-6137809D56F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BC70A7-DD29-4CFA-AC9D-2EB59154C7AE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0D110E-033E-4FD8-92D2-1AD487348D9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114425"/>
            <a:ext cx="4171950" cy="5434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114425"/>
            <a:ext cx="4171950" cy="5434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0862BE-A2ED-4BF1-9555-D3B51229A34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488643-181F-4693-9C3A-3E0B77F7A0C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66E8EE-1996-4154-ABCC-CB6BBF95265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0C9431-DDF7-431C-8FC1-1D934BA1588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E6EC2B-E6DC-46DD-84DA-EDE3675152C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1AFAD4-A4FA-4B30-8FF2-BAD98916A3C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9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10477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95250"/>
            <a:ext cx="9144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14425"/>
            <a:ext cx="8496300" cy="543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272213"/>
            <a:ext cx="5937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600">
                <a:solidFill>
                  <a:schemeClr val="bg2"/>
                </a:solidFill>
                <a:latin typeface="+mn-lt"/>
              </a:defRPr>
            </a:lvl1pPr>
          </a:lstStyle>
          <a:p>
            <a:fld id="{BC07CA1A-7459-4700-A67D-7DED9CAE790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182563" algn="l" defTabSz="179388" rtl="0" fontAlgn="base">
        <a:spcBef>
          <a:spcPct val="0"/>
        </a:spcBef>
        <a:spcAft>
          <a:spcPct val="0"/>
        </a:spcAft>
        <a:defRPr sz="3600" b="1" i="0">
          <a:solidFill>
            <a:schemeClr val="tx1"/>
          </a:solidFill>
          <a:latin typeface="+mj-lt"/>
          <a:ea typeface="+mj-ea"/>
          <a:cs typeface="+mj-cs"/>
        </a:defRPr>
      </a:lvl1pPr>
      <a:lvl2pPr marL="182563" algn="l" defTabSz="179388" rtl="0" fontAlgn="base">
        <a:spcBef>
          <a:spcPct val="0"/>
        </a:spcBef>
        <a:spcAft>
          <a:spcPct val="0"/>
        </a:spcAft>
        <a:defRPr sz="3600" b="1" i="1">
          <a:solidFill>
            <a:schemeClr val="tx1"/>
          </a:solidFill>
          <a:latin typeface="Tahoma" pitchFamily="34" charset="0"/>
        </a:defRPr>
      </a:lvl2pPr>
      <a:lvl3pPr marL="182563" algn="l" defTabSz="179388" rtl="0" fontAlgn="base">
        <a:spcBef>
          <a:spcPct val="0"/>
        </a:spcBef>
        <a:spcAft>
          <a:spcPct val="0"/>
        </a:spcAft>
        <a:defRPr sz="3600" b="1" i="1">
          <a:solidFill>
            <a:schemeClr val="tx1"/>
          </a:solidFill>
          <a:latin typeface="Tahoma" pitchFamily="34" charset="0"/>
        </a:defRPr>
      </a:lvl3pPr>
      <a:lvl4pPr marL="182563" algn="l" defTabSz="179388" rtl="0" fontAlgn="base">
        <a:spcBef>
          <a:spcPct val="0"/>
        </a:spcBef>
        <a:spcAft>
          <a:spcPct val="0"/>
        </a:spcAft>
        <a:defRPr sz="3600" b="1" i="1">
          <a:solidFill>
            <a:schemeClr val="tx1"/>
          </a:solidFill>
          <a:latin typeface="Tahoma" pitchFamily="34" charset="0"/>
        </a:defRPr>
      </a:lvl4pPr>
      <a:lvl5pPr marL="182563" algn="l" defTabSz="179388" rtl="0" fontAlgn="base">
        <a:spcBef>
          <a:spcPct val="0"/>
        </a:spcBef>
        <a:spcAft>
          <a:spcPct val="0"/>
        </a:spcAft>
        <a:defRPr sz="3600" b="1" i="1">
          <a:solidFill>
            <a:schemeClr val="tx1"/>
          </a:solidFill>
          <a:latin typeface="Tahoma" pitchFamily="34" charset="0"/>
        </a:defRPr>
      </a:lvl5pPr>
      <a:lvl6pPr marL="639763" algn="l" defTabSz="179388" rtl="0" fontAlgn="base">
        <a:spcBef>
          <a:spcPct val="0"/>
        </a:spcBef>
        <a:spcAft>
          <a:spcPct val="0"/>
        </a:spcAft>
        <a:defRPr sz="3600" b="1" i="1">
          <a:solidFill>
            <a:schemeClr val="tx1"/>
          </a:solidFill>
          <a:latin typeface="Tahoma" pitchFamily="34" charset="0"/>
        </a:defRPr>
      </a:lvl6pPr>
      <a:lvl7pPr marL="1096963" algn="l" defTabSz="179388" rtl="0" fontAlgn="base">
        <a:spcBef>
          <a:spcPct val="0"/>
        </a:spcBef>
        <a:spcAft>
          <a:spcPct val="0"/>
        </a:spcAft>
        <a:defRPr sz="3600" b="1" i="1">
          <a:solidFill>
            <a:schemeClr val="tx1"/>
          </a:solidFill>
          <a:latin typeface="Tahoma" pitchFamily="34" charset="0"/>
        </a:defRPr>
      </a:lvl7pPr>
      <a:lvl8pPr marL="1554163" algn="l" defTabSz="179388" rtl="0" fontAlgn="base">
        <a:spcBef>
          <a:spcPct val="0"/>
        </a:spcBef>
        <a:spcAft>
          <a:spcPct val="0"/>
        </a:spcAft>
        <a:defRPr sz="3600" b="1" i="1">
          <a:solidFill>
            <a:schemeClr val="tx1"/>
          </a:solidFill>
          <a:latin typeface="Tahoma" pitchFamily="34" charset="0"/>
        </a:defRPr>
      </a:lvl8pPr>
      <a:lvl9pPr marL="2011363" algn="l" defTabSz="179388" rtl="0" fontAlgn="base">
        <a:spcBef>
          <a:spcPct val="0"/>
        </a:spcBef>
        <a:spcAft>
          <a:spcPct val="0"/>
        </a:spcAft>
        <a:defRPr sz="3600" b="1" i="1">
          <a:solidFill>
            <a:schemeClr val="tx1"/>
          </a:solidFill>
          <a:latin typeface="Tahoma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19150" indent="-285750" algn="l" rtl="0" fontAlgn="base">
        <a:spcBef>
          <a:spcPct val="20000"/>
        </a:spcBef>
        <a:spcAft>
          <a:spcPct val="0"/>
        </a:spcAft>
        <a:buClr>
          <a:srgbClr val="808080"/>
        </a:buClr>
        <a:buChar char="•"/>
        <a:defRPr sz="2800">
          <a:solidFill>
            <a:schemeClr val="tx1"/>
          </a:solidFill>
          <a:latin typeface="+mn-lt"/>
        </a:defRPr>
      </a:lvl2pPr>
      <a:lvl3pPr marL="1227138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Tahoma" pitchFamily="34" charset="0"/>
        <a:buChar char="−"/>
        <a:defRPr sz="2400">
          <a:solidFill>
            <a:schemeClr val="tx1"/>
          </a:solidFill>
          <a:latin typeface="+mn-lt"/>
        </a:defRPr>
      </a:lvl3pPr>
      <a:lvl4pPr marL="163512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13957.typo3server.info/fileadmin/media/microsite/engl/itil/itil_startframe.ht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ecurityfocus.com/foundations/images/itil-figure1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tsmdoc.googlepages.com/ITIL_Service_Delivery.mmap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tsmdoc.googlepages.com/ITIL_Service_Support.mmap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tsmdoc.googlepages.com/ITILV3.mmap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est-management-practice.com/gempdf/ITIL_Glossary_V3_1_24.pdf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il-officialsite.com/nmsruntime/saveasdialog.asp?lID=769&amp;sID=212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gapingvoid.com/2007/05/19/technology-changes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il-officialsite.com/home/home.asp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tservicemngmt.blogspot.com/" TargetMode="External"/><Relationship Id="rId5" Type="http://schemas.openxmlformats.org/officeDocument/2006/relationships/hyperlink" Target="http://www.best-management-practice.com/gempdf/itSMF_An_Introductory_Overview_of_ITIL_V3.pdf" TargetMode="External"/><Relationship Id="rId4" Type="http://schemas.openxmlformats.org/officeDocument/2006/relationships/hyperlink" Target="http://www.itsmf.co.uk/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il-officialsite.com/AboutITIL/WhatisITIL.as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il-officialsite.com/AboutITIL/WhatisITIL.as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til-officialsite.com/home/home.as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pload.wikimedia.org/wikipedia/commons/thumb/f/f9/Wearer_of_an_ITIL_Foundation_Certificate_pin.jpg/220px-Wearer_of_an_ITIL_Foundation_Certificate_pin.jpg" TargetMode="Externa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il-officialsite.com/AboutITIL/WhatisITIL.as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www.wordle.net/creat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Rectangle 33"/>
          <p:cNvSpPr>
            <a:spLocks noChangeArrowheads="1"/>
          </p:cNvSpPr>
          <p:nvPr/>
        </p:nvSpPr>
        <p:spPr bwMode="auto">
          <a:xfrm>
            <a:off x="1" y="5664200"/>
            <a:ext cx="9144000" cy="1193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0" y="0"/>
            <a:ext cx="9144000" cy="28559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3602038" y="5849938"/>
            <a:ext cx="53705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2400" dirty="0">
                <a:solidFill>
                  <a:srgbClr val="A80038"/>
                </a:solidFill>
                <a:latin typeface="Tahoma" pitchFamily="34" charset="0"/>
                <a:cs typeface="Tahoma" pitchFamily="34" charset="0"/>
              </a:rPr>
              <a:t>Dr Malcolm Murray</a:t>
            </a:r>
            <a:r>
              <a:rPr lang="en-GB" sz="2400" dirty="0">
                <a:latin typeface="Tahoma" pitchFamily="34" charset="0"/>
                <a:cs typeface="Tahoma" pitchFamily="34" charset="0"/>
              </a:rPr>
              <a:t/>
            </a:r>
            <a:br>
              <a:rPr lang="en-GB" sz="2400" dirty="0">
                <a:latin typeface="Tahoma" pitchFamily="34" charset="0"/>
                <a:cs typeface="Tahoma" pitchFamily="34" charset="0"/>
              </a:rPr>
            </a:b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Tahoma" pitchFamily="34" charset="0"/>
                <a:cs typeface="Tahoma" pitchFamily="34" charset="0"/>
              </a:rPr>
              <a:t>Durham University</a:t>
            </a:r>
            <a:endParaRPr lang="en-GB" sz="2400" dirty="0">
              <a:solidFill>
                <a:schemeClr val="bg1">
                  <a:lumMod val="6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91" name="Rectangle 43"/>
          <p:cNvSpPr>
            <a:spLocks noChangeArrowheads="1"/>
          </p:cNvSpPr>
          <p:nvPr/>
        </p:nvSpPr>
        <p:spPr bwMode="auto">
          <a:xfrm>
            <a:off x="6351588" y="3590925"/>
            <a:ext cx="2792412" cy="11144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92" name="Text Box 44"/>
          <p:cNvSpPr txBox="1">
            <a:spLocks noChangeArrowheads="1"/>
          </p:cNvSpPr>
          <p:nvPr/>
        </p:nvSpPr>
        <p:spPr bwMode="auto">
          <a:xfrm>
            <a:off x="0" y="31750"/>
            <a:ext cx="5186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latin typeface="Tahoma" pitchFamily="34" charset="0"/>
                <a:cs typeface="Tahoma" pitchFamily="34" charset="0"/>
              </a:rPr>
              <a:t>With apologies to Wiley Publishing…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543050" y="3714750"/>
            <a:ext cx="5810250" cy="1057275"/>
            <a:chOff x="1543050" y="3714750"/>
            <a:chExt cx="5810250" cy="1057275"/>
          </a:xfrm>
        </p:grpSpPr>
        <p:sp>
          <p:nvSpPr>
            <p:cNvPr id="12" name="Rectangle 11"/>
            <p:cNvSpPr/>
            <p:nvPr/>
          </p:nvSpPr>
          <p:spPr>
            <a:xfrm>
              <a:off x="1543050" y="3714750"/>
              <a:ext cx="5810250" cy="6286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71625" y="4143375"/>
              <a:ext cx="3695700" cy="6286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9" name="Picture 18" descr="head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7449" y="4116560"/>
            <a:ext cx="7405324" cy="138273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43824" y="2868461"/>
            <a:ext cx="235489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chemeClr val="bg1"/>
                </a:solidFill>
                <a:latin typeface="Dummies" pitchFamily="2" charset="0"/>
              </a:rPr>
              <a:t>ITIL</a:t>
            </a:r>
          </a:p>
          <a:p>
            <a:pPr algn="ctr"/>
            <a:r>
              <a:rPr lang="en-GB" sz="2800" dirty="0" smtClean="0">
                <a:solidFill>
                  <a:schemeClr val="bg1"/>
                </a:solidFill>
                <a:latin typeface="Dummies" pitchFamily="2" charset="0"/>
              </a:rPr>
              <a:t>for</a:t>
            </a:r>
            <a:endParaRPr lang="en-GB" sz="2800" dirty="0">
              <a:solidFill>
                <a:schemeClr val="bg1"/>
              </a:solidFill>
              <a:latin typeface="Dummies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House of ITIL v2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C70A7-DD29-4CFA-AC9D-2EB59154C7AE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6" name="Picture 5" descr="itil hous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9352" y="1532662"/>
            <a:ext cx="5514411" cy="44023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0701" y="6225436"/>
            <a:ext cx="7252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latin typeface="Tahoma" pitchFamily="34" charset="0"/>
                <a:cs typeface="Tahoma" pitchFamily="34" charset="0"/>
              </a:rPr>
              <a:t>Image Source: Basel Consulting Group </a:t>
            </a:r>
            <a:r>
              <a:rPr lang="en-GB" sz="1400" dirty="0" smtClean="0">
                <a:latin typeface="Tahoma" pitchFamily="34" charset="0"/>
                <a:cs typeface="Tahoma" pitchFamily="34" charset="0"/>
                <a:hlinkClick r:id="rId4"/>
              </a:rPr>
              <a:t>http://p13957.typo3server.info/fileadmin/media/microsite/engl/itil/itil_startframe.htm</a:t>
            </a:r>
            <a:r>
              <a:rPr lang="en-GB" sz="1400" dirty="0" smtClean="0">
                <a:latin typeface="Tahoma" pitchFamily="34" charset="0"/>
                <a:cs typeface="Tahoma" pitchFamily="34" charset="0"/>
              </a:rPr>
              <a:t> </a:t>
            </a:r>
            <a:endParaRPr lang="en-GB" sz="14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Version 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C70A7-DD29-4CFA-AC9D-2EB59154C7AE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5" name="Picture 4" descr="ITIL v2 spli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2278" y="1273131"/>
            <a:ext cx="8507896" cy="46601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10749" y="3882887"/>
            <a:ext cx="1683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2D1D"/>
                </a:solidFill>
                <a:latin typeface="Tahoma" pitchFamily="34" charset="0"/>
                <a:cs typeface="Tahoma" pitchFamily="34" charset="0"/>
              </a:rPr>
              <a:t>Service Delivery</a:t>
            </a:r>
            <a:endParaRPr lang="en-GB" sz="2400" dirty="0">
              <a:solidFill>
                <a:srgbClr val="FF2D1D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96608" y="4061793"/>
            <a:ext cx="1683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Service Support</a:t>
            </a:r>
            <a:endParaRPr lang="en-GB" sz="24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8608" y="2206487"/>
            <a:ext cx="2776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Service Desk</a:t>
            </a:r>
            <a:endParaRPr lang="en-GB" sz="2400" dirty="0">
              <a:solidFill>
                <a:srgbClr val="00B050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2557669"/>
            <a:ext cx="4757531" cy="3733223"/>
            <a:chOff x="0" y="2557669"/>
            <a:chExt cx="4757531" cy="3733223"/>
          </a:xfrm>
        </p:grpSpPr>
        <p:sp>
          <p:nvSpPr>
            <p:cNvPr id="9" name="TextBox 8"/>
            <p:cNvSpPr txBox="1"/>
            <p:nvPr/>
          </p:nvSpPr>
          <p:spPr>
            <a:xfrm>
              <a:off x="1325217" y="2557669"/>
              <a:ext cx="17890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rgbClr val="FF2D1D"/>
                  </a:solidFill>
                  <a:latin typeface="Tahoma" pitchFamily="34" charset="0"/>
                  <a:cs typeface="Tahoma" pitchFamily="34" charset="0"/>
                </a:rPr>
                <a:t>Service Level Mgmt</a:t>
              </a:r>
              <a:endParaRPr lang="en-GB" sz="1600" dirty="0">
                <a:solidFill>
                  <a:srgbClr val="FF2D1D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18452" y="3173896"/>
              <a:ext cx="12390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rgbClr val="FF2D1D"/>
                  </a:solidFill>
                  <a:latin typeface="Tahoma" pitchFamily="34" charset="0"/>
                  <a:cs typeface="Tahoma" pitchFamily="34" charset="0"/>
                </a:rPr>
                <a:t>Availability Mgmt</a:t>
              </a:r>
              <a:endParaRPr lang="en-GB" sz="1600" dirty="0">
                <a:solidFill>
                  <a:srgbClr val="FF2D1D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58817" y="5234610"/>
              <a:ext cx="12390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rgbClr val="FF2D1D"/>
                  </a:solidFill>
                  <a:latin typeface="Tahoma" pitchFamily="34" charset="0"/>
                  <a:cs typeface="Tahoma" pitchFamily="34" charset="0"/>
                </a:rPr>
                <a:t>Capacity Mgmt</a:t>
              </a:r>
              <a:endParaRPr lang="en-GB" sz="1600" dirty="0">
                <a:solidFill>
                  <a:srgbClr val="FF2D1D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51721" y="5459895"/>
              <a:ext cx="12390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rgbClr val="FF2D1D"/>
                  </a:solidFill>
                  <a:latin typeface="Tahoma" pitchFamily="34" charset="0"/>
                  <a:cs typeface="Tahoma" pitchFamily="34" charset="0"/>
                </a:rPr>
                <a:t>Service Continuity Mgmt</a:t>
              </a:r>
              <a:endParaRPr lang="en-GB" sz="1600" dirty="0">
                <a:solidFill>
                  <a:srgbClr val="FF2D1D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0" y="4638261"/>
              <a:ext cx="12390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rgbClr val="FF2D1D"/>
                  </a:solidFill>
                  <a:latin typeface="Tahoma" pitchFamily="34" charset="0"/>
                  <a:cs typeface="Tahoma" pitchFamily="34" charset="0"/>
                </a:rPr>
                <a:t>Financial Mgmt</a:t>
              </a:r>
              <a:endParaRPr lang="en-GB" sz="1600" dirty="0">
                <a:solidFill>
                  <a:srgbClr val="FF2D1D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631634" y="2551044"/>
            <a:ext cx="4260575" cy="3990582"/>
            <a:chOff x="4631634" y="2551044"/>
            <a:chExt cx="4260575" cy="3990582"/>
          </a:xfrm>
        </p:grpSpPr>
        <p:sp>
          <p:nvSpPr>
            <p:cNvPr id="16" name="TextBox 15"/>
            <p:cNvSpPr txBox="1"/>
            <p:nvPr/>
          </p:nvSpPr>
          <p:spPr>
            <a:xfrm>
              <a:off x="5532782" y="2551044"/>
              <a:ext cx="17890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Incident</a:t>
              </a:r>
            </a:p>
            <a:p>
              <a:pPr algn="ctr"/>
              <a:r>
                <a:rPr lang="en-GB" sz="1600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Mgmt</a:t>
              </a:r>
              <a:endParaRPr lang="en-GB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368208" y="2862470"/>
              <a:ext cx="12390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Problem Mgmt</a:t>
              </a:r>
              <a:endParaRPr lang="en-GB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653130" y="5360506"/>
              <a:ext cx="12390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Change</a:t>
              </a:r>
            </a:p>
            <a:p>
              <a:pPr algn="ctr"/>
              <a:r>
                <a:rPr lang="en-GB" sz="1600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Mgmt</a:t>
              </a:r>
              <a:endParaRPr lang="en-GB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22505" y="5956851"/>
              <a:ext cx="152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Configuration</a:t>
              </a:r>
            </a:p>
            <a:p>
              <a:pPr algn="ctr"/>
              <a:r>
                <a:rPr lang="en-GB" sz="1600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Mgmt</a:t>
              </a:r>
              <a:endParaRPr lang="en-GB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31634" y="4870175"/>
              <a:ext cx="12390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Release</a:t>
              </a:r>
            </a:p>
            <a:p>
              <a:pPr algn="ctr"/>
              <a:r>
                <a:rPr lang="en-GB" sz="1600" dirty="0" smtClean="0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Mgmt</a:t>
              </a:r>
              <a:endParaRPr lang="en-GB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25216" y="6506817"/>
            <a:ext cx="7818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latin typeface="Tahoma" pitchFamily="34" charset="0"/>
                <a:cs typeface="Tahoma" pitchFamily="34" charset="0"/>
              </a:rPr>
              <a:t>After: </a:t>
            </a:r>
            <a:r>
              <a:rPr lang="en-GB" dirty="0" smtClean="0">
                <a:latin typeface="Tahoma" pitchFamily="34" charset="0"/>
                <a:cs typeface="Tahoma" pitchFamily="34" charset="0"/>
                <a:hlinkClick r:id="rId4"/>
              </a:rPr>
              <a:t>http://www.securityfocus.com/foundations/images/itil-figure1.jpg</a:t>
            </a:r>
            <a:r>
              <a:rPr lang="en-GB" dirty="0" smtClean="0">
                <a:latin typeface="Tahoma" pitchFamily="34" charset="0"/>
                <a:cs typeface="Tahoma" pitchFamily="34" charset="0"/>
              </a:rPr>
              <a:t> </a:t>
            </a:r>
            <a:endParaRPr lang="en-GB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95250"/>
            <a:ext cx="8878957" cy="892175"/>
          </a:xfrm>
        </p:spPr>
        <p:txBody>
          <a:bodyPr/>
          <a:lstStyle/>
          <a:p>
            <a:r>
              <a:rPr lang="en-GB" dirty="0" smtClean="0"/>
              <a:t>ITIL v2 Service Delivery Mind Map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C70A7-DD29-4CFA-AC9D-2EB59154C7AE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5" name="Picture 4" descr="service_delivery v2 mindmap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615" y="1921566"/>
            <a:ext cx="8706321" cy="36839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89044" y="6188765"/>
            <a:ext cx="716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latin typeface="Tahoma" pitchFamily="34" charset="0"/>
                <a:cs typeface="Tahoma" pitchFamily="34" charset="0"/>
                <a:hlinkClick r:id="rId3"/>
              </a:rPr>
              <a:t>http://itsmdoc.googlepages.com/ITIL_Service_Delivery.mmap</a:t>
            </a:r>
            <a:r>
              <a:rPr lang="en-GB" dirty="0" smtClean="0">
                <a:latin typeface="Tahoma" pitchFamily="34" charset="0"/>
                <a:cs typeface="Tahoma" pitchFamily="34" charset="0"/>
              </a:rPr>
              <a:t> </a:t>
            </a:r>
            <a:endParaRPr lang="en-GB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ITIL v2 Service Support Mind Map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C70A7-DD29-4CFA-AC9D-2EB59154C7AE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5" name="Picture 4" descr="service_support v2 mindmap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83422"/>
            <a:ext cx="9144000" cy="36911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8312" y="6281530"/>
            <a:ext cx="7076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latin typeface="Tahoma" pitchFamily="34" charset="0"/>
                <a:cs typeface="Tahoma" pitchFamily="34" charset="0"/>
                <a:hlinkClick r:id="rId3"/>
              </a:rPr>
              <a:t>http://itsmdoc.googlepages.com/ITIL_Service_Support.mmap</a:t>
            </a:r>
            <a:r>
              <a:rPr lang="en-GB" dirty="0" smtClean="0">
                <a:latin typeface="Tahoma" pitchFamily="34" charset="0"/>
                <a:cs typeface="Tahoma" pitchFamily="34" charset="0"/>
              </a:rPr>
              <a:t> </a:t>
            </a:r>
            <a:endParaRPr lang="en-GB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ITIL v3 as a Mind Map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C70A7-DD29-4CFA-AC9D-2EB59154C7AE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6" name="Picture 5" descr="mindMap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572" y="1012852"/>
            <a:ext cx="8309113" cy="55488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62400" y="6488668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latin typeface="Tahoma" pitchFamily="34" charset="0"/>
                <a:cs typeface="Tahoma" pitchFamily="34" charset="0"/>
                <a:hlinkClick r:id="rId3"/>
              </a:rPr>
              <a:t>http://itsmdoc.googlepages.com/ITILV3.mmap</a:t>
            </a:r>
            <a:r>
              <a:rPr lang="en-GB" dirty="0" smtClean="0">
                <a:latin typeface="Tahoma" pitchFamily="34" charset="0"/>
                <a:cs typeface="Tahoma" pitchFamily="34" charset="0"/>
              </a:rPr>
              <a:t> </a:t>
            </a:r>
            <a:endParaRPr lang="en-GB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ITIL v3 Service Operation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C70A7-DD29-4CFA-AC9D-2EB59154C7AE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5" name="Picture 4" descr="serviceOperationsv3ma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660" y="1152394"/>
            <a:ext cx="7429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Dangers</a:t>
            </a:r>
            <a:endParaRPr lang="en-GB" dirty="0"/>
          </a:p>
        </p:txBody>
      </p:sp>
      <p:pic>
        <p:nvPicPr>
          <p:cNvPr id="7" name="Picture 6" descr="acronym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5388" y="1110343"/>
            <a:ext cx="1300220" cy="527412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C70A7-DD29-4CFA-AC9D-2EB59154C7AE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10084" y="1085850"/>
            <a:ext cx="8496300" cy="5772150"/>
          </a:xfrm>
          <a:noFill/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ITIL generates a lot of acronyms...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257300" y="6372225"/>
            <a:ext cx="788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>
                <a:latin typeface="Tahoma" pitchFamily="34" charset="0"/>
                <a:cs typeface="Tahoma" pitchFamily="34" charset="0"/>
                <a:hlinkClick r:id="rId4"/>
              </a:rPr>
              <a:t>http://www.best-management-practice.com/gempdf/ITIL_Glossary_V3_1_24.pdf</a:t>
            </a:r>
            <a:r>
              <a:rPr lang="en-GB" sz="1600" dirty="0" smtClean="0">
                <a:latin typeface="Tahoma" pitchFamily="34" charset="0"/>
                <a:cs typeface="Tahoma" pitchFamily="34" charset="0"/>
              </a:rPr>
              <a:t> </a:t>
            </a:r>
            <a:endParaRPr lang="en-GB" sz="16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ITIL &amp; Change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Change </a:t>
            </a:r>
            <a:r>
              <a:rPr lang="en-GB" dirty="0" err="1" smtClean="0"/>
              <a:t>Happenz</a:t>
            </a:r>
            <a:r>
              <a:rPr lang="en-GB" dirty="0" smtClean="0"/>
              <a:t> in ITIL v2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047" y="1072175"/>
            <a:ext cx="8723701" cy="5341688"/>
          </a:xfrm>
        </p:spPr>
        <p:txBody>
          <a:bodyPr/>
          <a:lstStyle/>
          <a:p>
            <a:r>
              <a:rPr lang="en-GB" sz="2800" b="1" dirty="0" smtClean="0"/>
              <a:t>Incident Management</a:t>
            </a:r>
          </a:p>
          <a:p>
            <a:pPr lvl="1"/>
            <a:r>
              <a:rPr lang="en-GB" sz="2400" dirty="0" smtClean="0"/>
              <a:t>RFC as an output from a user’s Service Desk call</a:t>
            </a:r>
          </a:p>
          <a:p>
            <a:pPr lvl="0">
              <a:defRPr/>
            </a:pPr>
            <a:r>
              <a:rPr lang="en-GB" sz="2800" b="1" dirty="0" smtClean="0"/>
              <a:t>Business Relationship Management</a:t>
            </a:r>
          </a:p>
          <a:p>
            <a:pPr lvl="1"/>
            <a:r>
              <a:rPr lang="en-GB" sz="2400" dirty="0" smtClean="0"/>
              <a:t>Customers make a RFC</a:t>
            </a:r>
          </a:p>
          <a:p>
            <a:pPr lvl="0">
              <a:defRPr/>
            </a:pPr>
            <a:r>
              <a:rPr lang="en-GB" sz="2800" b="1" dirty="0" smtClean="0"/>
              <a:t>Problem Management</a:t>
            </a:r>
          </a:p>
          <a:p>
            <a:pPr lvl="1"/>
            <a:r>
              <a:rPr lang="en-GB" sz="2400" dirty="0" smtClean="0"/>
              <a:t>Trigger a RFC as an output</a:t>
            </a:r>
            <a:endParaRPr lang="en-GB" dirty="0" smtClean="0"/>
          </a:p>
          <a:p>
            <a:pPr lvl="0">
              <a:defRPr/>
            </a:pPr>
            <a:r>
              <a:rPr lang="en-GB" sz="2800" b="1" dirty="0" smtClean="0"/>
              <a:t>Change Management</a:t>
            </a:r>
          </a:p>
          <a:p>
            <a:pPr lvl="1">
              <a:defRPr/>
            </a:pPr>
            <a:r>
              <a:rPr lang="en-GB" sz="2400" dirty="0" smtClean="0"/>
              <a:t>Process for RFCs</a:t>
            </a:r>
          </a:p>
          <a:p>
            <a:pPr lvl="1">
              <a:defRPr/>
            </a:pPr>
            <a:r>
              <a:rPr lang="en-GB" sz="2400" dirty="0" smtClean="0"/>
              <a:t>Trigger a RFC as an output</a:t>
            </a:r>
          </a:p>
          <a:p>
            <a:pPr lvl="0">
              <a:defRPr/>
            </a:pPr>
            <a:r>
              <a:rPr lang="en-GB" sz="2800" b="1" dirty="0" smtClean="0"/>
              <a:t>Release Management</a:t>
            </a:r>
          </a:p>
          <a:p>
            <a:pPr lvl="1"/>
            <a:r>
              <a:rPr lang="en-GB" sz="2400" dirty="0" smtClean="0"/>
              <a:t>May be required whilst making a change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C70A7-DD29-4CFA-AC9D-2EB59154C7AE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Change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14425"/>
            <a:ext cx="4803013" cy="5434013"/>
          </a:xfrm>
        </p:spPr>
        <p:txBody>
          <a:bodyPr/>
          <a:lstStyle/>
          <a:p>
            <a:r>
              <a:rPr lang="en-GB" dirty="0" smtClean="0"/>
              <a:t>Aim</a:t>
            </a:r>
          </a:p>
          <a:p>
            <a:pPr lvl="1"/>
            <a:r>
              <a:rPr lang="en-GB" dirty="0" smtClean="0"/>
              <a:t>Minimise the adverse impacts of change</a:t>
            </a:r>
          </a:p>
          <a:p>
            <a:pPr lvl="1"/>
            <a:endParaRPr lang="en-GB" sz="1400" dirty="0" smtClean="0"/>
          </a:p>
          <a:p>
            <a:pPr lvl="1"/>
            <a:r>
              <a:rPr lang="en-GB" dirty="0" smtClean="0"/>
              <a:t>Ensure standard methods and procedures are used</a:t>
            </a:r>
          </a:p>
          <a:p>
            <a:pPr lvl="1"/>
            <a:endParaRPr lang="en-GB" sz="1400" dirty="0" smtClean="0"/>
          </a:p>
          <a:p>
            <a:pPr lvl="1"/>
            <a:r>
              <a:rPr lang="en-GB" dirty="0" smtClean="0"/>
              <a:t>Assess the benefit of change vs. risk and cost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C70A7-DD29-4CFA-AC9D-2EB59154C7AE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59274-4FF8-45F5-9547-6A2130A7A5D2}" type="slidenum">
              <a:rPr lang="en-GB"/>
              <a:pPr/>
              <a:t>2</a:t>
            </a:fld>
            <a:endParaRPr lang="en-GB"/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249" y="1513779"/>
            <a:ext cx="7801824" cy="5184775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GB" dirty="0" smtClean="0"/>
              <a:t>Understand what ITIL is</a:t>
            </a:r>
            <a:endParaRPr lang="en-GB" dirty="0"/>
          </a:p>
          <a:p>
            <a:pPr lvl="2">
              <a:lnSpc>
                <a:spcPct val="150000"/>
              </a:lnSpc>
            </a:pPr>
            <a:r>
              <a:rPr lang="en-GB" dirty="0" smtClean="0"/>
              <a:t>High level view of the key parts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 Know the interface between ITIL and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Change Management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Project Management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Service Level Management</a:t>
            </a:r>
            <a:endParaRPr lang="en-GB" dirty="0"/>
          </a:p>
          <a:p>
            <a:pPr lvl="1">
              <a:lnSpc>
                <a:spcPct val="150000"/>
              </a:lnSpc>
            </a:pPr>
            <a:r>
              <a:rPr lang="en-GB" dirty="0" smtClean="0"/>
              <a:t>Share the experience of the group</a:t>
            </a:r>
            <a:endParaRPr lang="en-GB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0"/>
            <a:ext cx="9144000" cy="892175"/>
          </a:xfrm>
        </p:spPr>
        <p:txBody>
          <a:bodyPr/>
          <a:lstStyle/>
          <a:p>
            <a:r>
              <a:rPr lang="en-GB" dirty="0" smtClean="0"/>
              <a:t>Learning Outcomes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level Change Process"/>
          <p:cNvPicPr>
            <a:picLocks noChangeAspect="1" noChangeArrowheads="1"/>
          </p:cNvPicPr>
          <p:nvPr/>
        </p:nvPicPr>
        <p:blipFill>
          <a:blip r:embed="rId3" cstate="print"/>
          <a:srcRect l="41698" t="14122" r="14984"/>
          <a:stretch>
            <a:fillRect/>
          </a:stretch>
        </p:blipFill>
        <p:spPr bwMode="auto">
          <a:xfrm>
            <a:off x="7027102" y="1058449"/>
            <a:ext cx="1365338" cy="574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Change Management Process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2092"/>
            <a:ext cx="5554575" cy="5273820"/>
          </a:xfrm>
        </p:spPr>
        <p:txBody>
          <a:bodyPr/>
          <a:lstStyle/>
          <a:p>
            <a:pPr lvl="1"/>
            <a:r>
              <a:rPr lang="en-GB" dirty="0" smtClean="0"/>
              <a:t>Raise (record) a change</a:t>
            </a:r>
          </a:p>
          <a:p>
            <a:pPr lvl="1"/>
            <a:r>
              <a:rPr lang="en-GB" dirty="0" smtClean="0"/>
              <a:t>Assess the impact, benefit, cost &amp; risk</a:t>
            </a:r>
          </a:p>
          <a:p>
            <a:pPr lvl="1"/>
            <a:r>
              <a:rPr lang="en-GB" dirty="0" smtClean="0"/>
              <a:t>Develop business case</a:t>
            </a:r>
          </a:p>
          <a:p>
            <a:pPr lvl="1"/>
            <a:r>
              <a:rPr lang="en-GB" dirty="0" smtClean="0"/>
              <a:t>Obtain approval (CAB)</a:t>
            </a:r>
          </a:p>
          <a:p>
            <a:pPr lvl="1"/>
            <a:r>
              <a:rPr lang="en-GB" dirty="0" smtClean="0"/>
              <a:t>Manage change implementation</a:t>
            </a:r>
          </a:p>
          <a:p>
            <a:pPr lvl="1"/>
            <a:r>
              <a:rPr lang="en-GB" dirty="0" smtClean="0"/>
              <a:t>Monitor and report</a:t>
            </a:r>
          </a:p>
          <a:p>
            <a:pPr lvl="1"/>
            <a:r>
              <a:rPr lang="en-GB" dirty="0" smtClean="0"/>
              <a:t>Close and review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C70A7-DD29-4CFA-AC9D-2EB59154C7AE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Software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415" y="1071837"/>
            <a:ext cx="8496300" cy="5434013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Roll your own with SharePoint</a:t>
            </a:r>
          </a:p>
          <a:p>
            <a:r>
              <a:rPr lang="en-GB" dirty="0" smtClean="0"/>
              <a:t>Part of a full solution – Remedy</a:t>
            </a:r>
          </a:p>
          <a:p>
            <a:endParaRPr lang="en-GB" sz="2000" dirty="0" smtClean="0"/>
          </a:p>
          <a:p>
            <a:pPr algn="r"/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“other solutions are available”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C70A7-DD29-4CFA-AC9D-2EB59154C7AE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988482" y="4253297"/>
            <a:ext cx="696554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Tahoma" pitchFamily="34" charset="0"/>
                <a:cs typeface="Tahoma" pitchFamily="34" charset="0"/>
              </a:rPr>
              <a:t>ITIL is a framework, a set of ‘Best Practice’ guidelines. It is not a standard. Consequently no company, tool, project or person could be ‘certified ITIL compliant’.</a:t>
            </a:r>
          </a:p>
          <a:p>
            <a:pPr algn="r"/>
            <a:r>
              <a:rPr lang="en-GB" sz="2000" dirty="0" smtClean="0">
                <a:latin typeface="Tahoma" pitchFamily="34" charset="0"/>
                <a:cs typeface="Tahoma" pitchFamily="34" charset="0"/>
              </a:rPr>
              <a:t>Brooks (2009)</a:t>
            </a:r>
          </a:p>
          <a:p>
            <a:pPr algn="r"/>
            <a:r>
              <a:rPr lang="en-GB" sz="1100" dirty="0" smtClean="0">
                <a:latin typeface="Tahoma" pitchFamily="34" charset="0"/>
                <a:cs typeface="Tahoma" pitchFamily="34" charset="0"/>
              </a:rPr>
              <a:t>ITIL Software Scheme Report available at </a:t>
            </a:r>
            <a:r>
              <a:rPr lang="en-GB" sz="1100" dirty="0" smtClean="0">
                <a:latin typeface="Tahoma" pitchFamily="34" charset="0"/>
                <a:cs typeface="Tahoma" pitchFamily="34" charset="0"/>
                <a:hlinkClick r:id="rId3"/>
              </a:rPr>
              <a:t>http://www.itil-officialsite.com/nmsruntime/saveasdialog.asp?lID=769&amp;sID=212</a:t>
            </a:r>
            <a:r>
              <a:rPr lang="en-GB" sz="1100" dirty="0" smtClean="0">
                <a:latin typeface="Tahoma" pitchFamily="34" charset="0"/>
                <a:cs typeface="Tahoma" pitchFamily="34" charset="0"/>
              </a:rPr>
              <a:t> </a:t>
            </a:r>
            <a:endParaRPr lang="en-GB" sz="11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harepoint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526" y="-75139"/>
            <a:ext cx="9131474" cy="705901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C70A7-DD29-4CFA-AC9D-2EB59154C7AE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6E8EE-1996-4154-ABCC-CB6BBF95265F}" type="slidenum">
              <a:rPr lang="en-GB" smtClean="0"/>
              <a:pPr/>
              <a:t>23</a:t>
            </a:fld>
            <a:endParaRPr lang="en-GB"/>
          </a:p>
        </p:txBody>
      </p:sp>
      <p:pic>
        <p:nvPicPr>
          <p:cNvPr id="4" name="Picture 3" descr="remed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6804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ITIL &amp; Projects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14426"/>
            <a:ext cx="8496300" cy="1040052"/>
          </a:xfrm>
        </p:spPr>
        <p:txBody>
          <a:bodyPr/>
          <a:lstStyle/>
          <a:p>
            <a:r>
              <a:rPr lang="en-GB" dirty="0" smtClean="0"/>
              <a:t>Not part of the ITIL framework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C70A7-DD29-4CFA-AC9D-2EB59154C7AE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84862" y="1930704"/>
            <a:ext cx="7105911" cy="2641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ITIL </a:t>
            </a:r>
            <a:r>
              <a:rPr kumimoji="0" lang="en-GB" sz="3200" b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can’t</a:t>
            </a:r>
            <a:r>
              <a:rPr kumimoji="0" lang="en-GB" sz="32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ensure that your project will succeed...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84859" y="3707704"/>
            <a:ext cx="7494219" cy="250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...but ITIL change management might stop it inadvertently breaking something (everything) else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ITIL &amp; Service </a:t>
            </a:r>
            <a:br>
              <a:rPr lang="en-GB" dirty="0" smtClean="0"/>
            </a:br>
            <a:r>
              <a:rPr lang="en-GB" dirty="0" smtClean="0"/>
              <a:t>Level Management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 Level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14425"/>
            <a:ext cx="4978378" cy="5434013"/>
          </a:xfrm>
        </p:spPr>
        <p:txBody>
          <a:bodyPr/>
          <a:lstStyle/>
          <a:p>
            <a:r>
              <a:rPr lang="en-GB" dirty="0" smtClean="0"/>
              <a:t>Aims</a:t>
            </a:r>
          </a:p>
          <a:p>
            <a:pPr lvl="1"/>
            <a:r>
              <a:rPr lang="en-GB" dirty="0" smtClean="0"/>
              <a:t>Maintain &amp; gradually improve IT service quality</a:t>
            </a:r>
          </a:p>
          <a:p>
            <a:pPr lvl="1"/>
            <a:endParaRPr lang="en-GB" sz="1400" dirty="0" smtClean="0"/>
          </a:p>
          <a:p>
            <a:pPr lvl="1"/>
            <a:r>
              <a:rPr lang="en-GB" dirty="0" smtClean="0"/>
              <a:t>Constant agreed cycle of monitoring &amp; reporting achievement</a:t>
            </a:r>
          </a:p>
          <a:p>
            <a:pPr lvl="1"/>
            <a:endParaRPr lang="en-GB" sz="1400" dirty="0" smtClean="0"/>
          </a:p>
          <a:p>
            <a:pPr lvl="1"/>
            <a:r>
              <a:rPr lang="en-GB" dirty="0" smtClean="0"/>
              <a:t>Action to eradicate poor service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C70A7-DD29-4CFA-AC9D-2EB59154C7AE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 Level Management Process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290181"/>
            <a:ext cx="8496300" cy="5258257"/>
          </a:xfrm>
        </p:spPr>
        <p:txBody>
          <a:bodyPr/>
          <a:lstStyle/>
          <a:p>
            <a:pPr lvl="1"/>
            <a:r>
              <a:rPr lang="en-GB" sz="3200" dirty="0" smtClean="0"/>
              <a:t>Establish Function of the Service</a:t>
            </a:r>
          </a:p>
          <a:p>
            <a:pPr lvl="1"/>
            <a:r>
              <a:rPr lang="en-GB" sz="3200" dirty="0" smtClean="0"/>
              <a:t>Compile Service Catalogue (incl. Owners)</a:t>
            </a:r>
          </a:p>
          <a:p>
            <a:pPr lvl="1"/>
            <a:r>
              <a:rPr lang="en-GB" sz="3200" dirty="0" smtClean="0"/>
              <a:t>Establish Service Level Requirements</a:t>
            </a:r>
          </a:p>
          <a:p>
            <a:pPr lvl="1"/>
            <a:r>
              <a:rPr lang="en-GB" sz="3200" dirty="0" smtClean="0"/>
              <a:t>Draft, Agree &amp; Implement SLAs</a:t>
            </a:r>
          </a:p>
          <a:p>
            <a:pPr lvl="1"/>
            <a:r>
              <a:rPr lang="en-GB" sz="3200" dirty="0" smtClean="0"/>
              <a:t>Manage the Ongoing Process</a:t>
            </a:r>
          </a:p>
          <a:p>
            <a:pPr lvl="1"/>
            <a:r>
              <a:rPr lang="en-GB" sz="3200" dirty="0" smtClean="0"/>
              <a:t>Periodic Review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C70A7-DD29-4CFA-AC9D-2EB59154C7AE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 Level Agreements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Agreed between</a:t>
            </a:r>
          </a:p>
          <a:p>
            <a:pPr lvl="1"/>
            <a:r>
              <a:rPr lang="en-GB" dirty="0" smtClean="0"/>
              <a:t>Service Owner</a:t>
            </a:r>
          </a:p>
          <a:p>
            <a:pPr lvl="1"/>
            <a:r>
              <a:rPr lang="en-GB" dirty="0" smtClean="0"/>
              <a:t>Customer Representative</a:t>
            </a:r>
          </a:p>
          <a:p>
            <a:endParaRPr lang="en-GB" dirty="0" smtClean="0"/>
          </a:p>
          <a:p>
            <a:r>
              <a:rPr lang="en-GB" dirty="0" smtClean="0"/>
              <a:t>Where to start</a:t>
            </a:r>
          </a:p>
          <a:p>
            <a:pPr lvl="1"/>
            <a:r>
              <a:rPr lang="en-GB" dirty="0" smtClean="0"/>
              <a:t>Internal service targets?</a:t>
            </a:r>
          </a:p>
          <a:p>
            <a:pPr lvl="1"/>
            <a:r>
              <a:rPr lang="en-GB" dirty="0" smtClean="0"/>
              <a:t>Build SLAs from these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C70A7-DD29-4CFA-AC9D-2EB59154C7AE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What is ITIL?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Measuring e-Learning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14426"/>
            <a:ext cx="8496300" cy="1240468"/>
          </a:xfrm>
        </p:spPr>
        <p:txBody>
          <a:bodyPr/>
          <a:lstStyle/>
          <a:p>
            <a:r>
              <a:rPr lang="en-GB" dirty="0" smtClean="0"/>
              <a:t>Developing metrics for assessing the performance of a Learning Environment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C70A7-DD29-4CFA-AC9D-2EB59154C7AE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801667" y="4759889"/>
            <a:ext cx="7703870" cy="1402009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064713" y="4885150"/>
            <a:ext cx="73527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GB" sz="3200" kern="0" dirty="0" smtClean="0"/>
              <a:t>This will form the substance of the ITIL discussion this afternoon</a:t>
            </a:r>
            <a:endParaRPr lang="en-GB" sz="32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Wisdom of the crowd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Experiences from the group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Anything you’d like to share?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C70A7-DD29-4CFA-AC9D-2EB59154C7AE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915DE-413D-45ED-860F-875E8E070E3B}" type="slidenum">
              <a:rPr lang="en-GB"/>
              <a:pPr/>
              <a:t>33</a:t>
            </a:fld>
            <a:endParaRPr lang="en-GB"/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82738"/>
            <a:ext cx="8496300" cy="48387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GB" sz="2800" dirty="0"/>
              <a:t>What are </a:t>
            </a:r>
            <a:r>
              <a:rPr lang="en-GB" sz="2800" dirty="0" smtClean="0"/>
              <a:t>we </a:t>
            </a:r>
            <a:r>
              <a:rPr lang="en-GB" sz="2800" dirty="0"/>
              <a:t>doing?</a:t>
            </a:r>
          </a:p>
          <a:p>
            <a:pPr lvl="1">
              <a:lnSpc>
                <a:spcPct val="130000"/>
              </a:lnSpc>
            </a:pPr>
            <a:r>
              <a:rPr lang="en-GB" sz="2400" dirty="0"/>
              <a:t>A lot of </a:t>
            </a:r>
            <a:r>
              <a:rPr lang="en-GB" sz="2400" dirty="0" smtClean="0"/>
              <a:t>talking</a:t>
            </a:r>
          </a:p>
          <a:p>
            <a:pPr lvl="1">
              <a:lnSpc>
                <a:spcPct val="130000"/>
              </a:lnSpc>
            </a:pPr>
            <a:r>
              <a:rPr lang="en-GB" sz="2400" dirty="0" smtClean="0"/>
              <a:t>A lot of training</a:t>
            </a:r>
          </a:p>
          <a:p>
            <a:pPr lvl="1">
              <a:lnSpc>
                <a:spcPct val="130000"/>
              </a:lnSpc>
            </a:pPr>
            <a:r>
              <a:rPr lang="en-GB" sz="2400" dirty="0" smtClean="0"/>
              <a:t>Considerable investment</a:t>
            </a:r>
          </a:p>
          <a:p>
            <a:pPr lvl="2">
              <a:lnSpc>
                <a:spcPct val="130000"/>
              </a:lnSpc>
            </a:pPr>
            <a:r>
              <a:rPr lang="en-GB" sz="2000" dirty="0" smtClean="0"/>
              <a:t>upfront</a:t>
            </a:r>
          </a:p>
          <a:p>
            <a:pPr lvl="2">
              <a:lnSpc>
                <a:spcPct val="130000"/>
              </a:lnSpc>
            </a:pPr>
            <a:r>
              <a:rPr lang="en-GB" sz="2000" dirty="0" smtClean="0"/>
              <a:t>long term:  new staff; v2 to v3; v4 etc...</a:t>
            </a:r>
            <a:endParaRPr lang="en-GB" sz="2000" dirty="0"/>
          </a:p>
          <a:p>
            <a:pPr lvl="1">
              <a:lnSpc>
                <a:spcPct val="130000"/>
              </a:lnSpc>
            </a:pPr>
            <a:r>
              <a:rPr lang="en-GB" sz="2400" dirty="0" smtClean="0"/>
              <a:t>Refining processes</a:t>
            </a:r>
          </a:p>
          <a:p>
            <a:pPr lvl="2">
              <a:lnSpc>
                <a:spcPct val="130000"/>
              </a:lnSpc>
            </a:pPr>
            <a:r>
              <a:rPr lang="en-GB" sz="2000" dirty="0" smtClean="0"/>
              <a:t>Service Improvement Projects</a:t>
            </a:r>
          </a:p>
          <a:p>
            <a:pPr lvl="3">
              <a:lnSpc>
                <a:spcPct val="130000"/>
              </a:lnSpc>
            </a:pPr>
            <a:r>
              <a:rPr lang="en-GB" sz="1600" dirty="0" smtClean="0"/>
              <a:t>Talking to customers</a:t>
            </a:r>
          </a:p>
          <a:p>
            <a:pPr lvl="3">
              <a:lnSpc>
                <a:spcPct val="130000"/>
              </a:lnSpc>
            </a:pPr>
            <a:r>
              <a:rPr lang="en-GB" sz="1600" dirty="0" smtClean="0"/>
              <a:t>Talking to IT Staff</a:t>
            </a:r>
            <a:endParaRPr lang="en-GB" sz="20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95250"/>
            <a:ext cx="9144000" cy="892175"/>
          </a:xfrm>
        </p:spPr>
        <p:txBody>
          <a:bodyPr/>
          <a:lstStyle/>
          <a:p>
            <a:r>
              <a:rPr lang="en-GB" dirty="0" smtClean="0"/>
              <a:t>Picture from Durham</a:t>
            </a:r>
            <a:endParaRPr lang="en-GB" dirty="0"/>
          </a:p>
        </p:txBody>
      </p:sp>
      <p:pic>
        <p:nvPicPr>
          <p:cNvPr id="9" name="Picture 8" descr="DU_2-col_lr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1257" y="1386605"/>
            <a:ext cx="3093627" cy="134922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Cultural Change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14425"/>
            <a:ext cx="8535770" cy="4998276"/>
          </a:xfrm>
        </p:spPr>
        <p:txBody>
          <a:bodyPr/>
          <a:lstStyle/>
          <a:p>
            <a:r>
              <a:rPr lang="en-GB" dirty="0" smtClean="0"/>
              <a:t>“Restore service as quickly as possible”</a:t>
            </a:r>
            <a:br>
              <a:rPr lang="en-GB" dirty="0" smtClean="0"/>
            </a:br>
            <a:r>
              <a:rPr lang="en-GB" dirty="0" smtClean="0"/>
              <a:t>	vs.</a:t>
            </a:r>
            <a:br>
              <a:rPr lang="en-GB" dirty="0" smtClean="0"/>
            </a:br>
            <a:r>
              <a:rPr lang="en-GB" dirty="0" smtClean="0"/>
              <a:t>“Find and fix the root cause”</a:t>
            </a:r>
          </a:p>
          <a:p>
            <a:endParaRPr lang="en-GB" dirty="0" smtClean="0"/>
          </a:p>
          <a:p>
            <a:r>
              <a:rPr lang="en-GB" dirty="0" smtClean="0"/>
              <a:t>Most IT staff prefer technology</a:t>
            </a:r>
            <a:br>
              <a:rPr lang="en-GB" dirty="0" smtClean="0"/>
            </a:br>
            <a:r>
              <a:rPr lang="en-GB" dirty="0" smtClean="0"/>
              <a:t>over process</a:t>
            </a:r>
          </a:p>
          <a:p>
            <a:endParaRPr lang="en-GB" dirty="0" smtClean="0"/>
          </a:p>
          <a:p>
            <a:r>
              <a:rPr lang="en-GB" dirty="0" smtClean="0"/>
              <a:t>Initially about as popular as </a:t>
            </a:r>
            <a:br>
              <a:rPr lang="en-GB" dirty="0" smtClean="0"/>
            </a:br>
            <a:r>
              <a:rPr lang="en-GB" dirty="0" smtClean="0"/>
              <a:t>documentation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C70A7-DD29-4CFA-AC9D-2EB59154C7AE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004457" y="6168571"/>
            <a:ext cx="5950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latin typeface="Tahoma" pitchFamily="34" charset="0"/>
                <a:cs typeface="Tahoma" pitchFamily="34" charset="0"/>
                <a:hlinkClick r:id="rId3"/>
              </a:rPr>
              <a:t>http://gapingvoid.com/2007/05/19/technology-changes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6" name="Picture 5" descr="technologyChan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56453" y="1988458"/>
            <a:ext cx="2503373" cy="4042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C70A7-DD29-4CFA-AC9D-2EB59154C7AE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19980" y="1582738"/>
            <a:ext cx="7571607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ITIL is</a:t>
            </a:r>
          </a:p>
          <a:p>
            <a:pPr marL="819150" marR="0" lvl="1" indent="-28575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 framework for IT service provision</a:t>
            </a:r>
          </a:p>
          <a:p>
            <a:pPr marL="819150" marR="0" lvl="1" indent="-28575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Books &amp; badges</a:t>
            </a:r>
          </a:p>
          <a:p>
            <a:pPr marL="819150" marR="0" lvl="1" indent="-28575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Tx/>
              <a:buFontTx/>
              <a:buChar char="•"/>
              <a:tabLst/>
              <a:defRPr/>
            </a:pPr>
            <a:endParaRPr kumimoji="0" lang="en-GB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61950" indent="-285750">
              <a:lnSpc>
                <a:spcPct val="130000"/>
              </a:lnSpc>
              <a:spcBef>
                <a:spcPct val="20000"/>
              </a:spcBef>
              <a:buClr>
                <a:srgbClr val="808080"/>
              </a:buClr>
            </a:pPr>
            <a:r>
              <a:rPr lang="en-GB" sz="2400" kern="0" dirty="0" smtClean="0">
                <a:latin typeface="+mn-lt"/>
              </a:rPr>
              <a:t>ITIL has processes for many aspects, including</a:t>
            </a: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819150" marR="0" lvl="1" indent="-28575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Tx/>
              <a:buFontTx/>
              <a:buChar char="•"/>
              <a:tabLst/>
              <a:defRPr/>
            </a:pPr>
            <a:r>
              <a:rPr lang="en-GB" sz="2400" kern="0" dirty="0" smtClean="0">
                <a:latin typeface="+mn-lt"/>
              </a:rPr>
              <a:t>Change Management</a:t>
            </a:r>
          </a:p>
          <a:p>
            <a:pPr marL="819150" marR="0" lvl="1" indent="-28575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Service Level Management</a:t>
            </a:r>
          </a:p>
          <a:p>
            <a:pPr marL="1276350" lvl="2" indent="-473075">
              <a:lnSpc>
                <a:spcPct val="130000"/>
              </a:lnSpc>
              <a:spcBef>
                <a:spcPct val="20000"/>
              </a:spcBef>
              <a:buClr>
                <a:srgbClr val="808080"/>
              </a:buClr>
            </a:pPr>
            <a:r>
              <a:rPr lang="en-GB" sz="2400" kern="0" noProof="0" dirty="0" smtClean="0">
                <a:solidFill>
                  <a:srgbClr val="FF0000"/>
                </a:solidFill>
                <a:latin typeface="+mn-lt"/>
              </a:rPr>
              <a:t>but not</a:t>
            </a:r>
          </a:p>
          <a:p>
            <a:pPr marL="819150" lvl="1" indent="-285750">
              <a:lnSpc>
                <a:spcPct val="130000"/>
              </a:lnSpc>
              <a:spcBef>
                <a:spcPct val="20000"/>
              </a:spcBef>
              <a:buClr>
                <a:srgbClr val="808080"/>
              </a:buClr>
              <a:buFontTx/>
              <a:buChar char="•"/>
              <a:defRPr/>
            </a:pPr>
            <a:r>
              <a:rPr kumimoji="0" lang="en-GB" sz="24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Project Management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357745"/>
            <a:ext cx="8496300" cy="5190693"/>
          </a:xfrm>
        </p:spPr>
        <p:txBody>
          <a:bodyPr/>
          <a:lstStyle/>
          <a:p>
            <a:r>
              <a:rPr lang="en-GB" sz="2000" dirty="0" smtClean="0"/>
              <a:t>Official ITIL website:</a:t>
            </a:r>
          </a:p>
          <a:p>
            <a:r>
              <a:rPr lang="en-GB" sz="2000" dirty="0" smtClean="0">
                <a:hlinkClick r:id="rId3"/>
              </a:rPr>
              <a:t>http://www.itil-officialsite.com/home/home.asp</a:t>
            </a:r>
            <a:r>
              <a:rPr lang="en-GB" sz="2000" dirty="0" smtClean="0"/>
              <a:t> </a:t>
            </a:r>
          </a:p>
          <a:p>
            <a:endParaRPr lang="en-GB" sz="2000" dirty="0" smtClean="0"/>
          </a:p>
          <a:p>
            <a:r>
              <a:rPr lang="en-GB" sz="2000" dirty="0" smtClean="0"/>
              <a:t>IT Service Management Forum</a:t>
            </a:r>
          </a:p>
          <a:p>
            <a:r>
              <a:rPr lang="en-GB" sz="2000" dirty="0" smtClean="0">
                <a:hlinkClick r:id="rId4"/>
              </a:rPr>
              <a:t>http://www.itsmf.co.uk/</a:t>
            </a:r>
            <a:r>
              <a:rPr lang="en-GB" sz="2000" dirty="0" smtClean="0"/>
              <a:t> </a:t>
            </a:r>
          </a:p>
          <a:p>
            <a:endParaRPr lang="en-GB" sz="2000" dirty="0" smtClean="0"/>
          </a:p>
          <a:p>
            <a:r>
              <a:rPr lang="en-GB" sz="2000" dirty="0" smtClean="0"/>
              <a:t>ITIL v3 Pocket Book</a:t>
            </a:r>
          </a:p>
          <a:p>
            <a:r>
              <a:rPr lang="en-GB" sz="2000" dirty="0" smtClean="0">
                <a:hlinkClick r:id="rId5"/>
              </a:rPr>
              <a:t>http://www.best-management-practice.com/gempdf/itSMF_An_Introductory_Overview_of_ITIL_V3.pdf</a:t>
            </a:r>
            <a:r>
              <a:rPr lang="en-GB" sz="2000" dirty="0" smtClean="0"/>
              <a:t> </a:t>
            </a:r>
          </a:p>
          <a:p>
            <a:endParaRPr lang="en-GB" sz="2000" dirty="0" smtClean="0"/>
          </a:p>
          <a:p>
            <a:r>
              <a:rPr lang="en-GB" sz="2000" dirty="0" smtClean="0"/>
              <a:t>One of many blogs</a:t>
            </a:r>
          </a:p>
          <a:p>
            <a:r>
              <a:rPr lang="en-GB" sz="2000" dirty="0" smtClean="0">
                <a:hlinkClick r:id="rId6"/>
              </a:rPr>
              <a:t>http://itservicemngmt.blogspot.com</a:t>
            </a:r>
            <a:r>
              <a:rPr lang="en-GB" sz="2000" dirty="0" smtClean="0"/>
              <a:t> 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C70A7-DD29-4CFA-AC9D-2EB59154C7AE}" type="slidenum">
              <a:rPr lang="en-GB" smtClean="0"/>
              <a:pPr/>
              <a:t>36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Thanks.</a:t>
            </a:r>
            <a:br>
              <a:rPr lang="en-GB" dirty="0" smtClean="0"/>
            </a:br>
            <a:r>
              <a:rPr lang="en-GB" dirty="0" smtClean="0"/>
              <a:t>Any further questions?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BCB6F-39E5-4EFD-9D15-7A73DC8C6E04}" type="slidenum">
              <a:rPr lang="en-GB"/>
              <a:pPr/>
              <a:t>38</a:t>
            </a:fld>
            <a:endParaRPr lang="en-GB"/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5141" y="2973389"/>
            <a:ext cx="6972023" cy="308651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b="1" dirty="0">
                <a:solidFill>
                  <a:srgbClr val="4E2250"/>
                </a:solidFill>
                <a:latin typeface="Book Antiqua" pitchFamily="18" charset="0"/>
              </a:rPr>
              <a:t>Dr Malcolm </a:t>
            </a:r>
            <a:r>
              <a:rPr lang="en-GB" b="1" dirty="0" smtClean="0">
                <a:solidFill>
                  <a:srgbClr val="4E2250"/>
                </a:solidFill>
                <a:latin typeface="Book Antiqua" pitchFamily="18" charset="0"/>
              </a:rPr>
              <a:t>Murray </a:t>
            </a:r>
            <a:r>
              <a:rPr lang="en-GB" sz="1600" b="1" dirty="0" smtClean="0">
                <a:solidFill>
                  <a:srgbClr val="4E2250"/>
                </a:solidFill>
                <a:latin typeface="Book Antiqua" pitchFamily="18" charset="0"/>
              </a:rPr>
              <a:t>FRGS  FHEA  CMALT</a:t>
            </a:r>
            <a:r>
              <a:rPr lang="en-GB" sz="2800" b="1" dirty="0" smtClean="0">
                <a:solidFill>
                  <a:srgbClr val="4E2250"/>
                </a:solidFill>
                <a:latin typeface="Book Antiqua" pitchFamily="18" charset="0"/>
              </a:rPr>
              <a:t/>
            </a:r>
            <a:br>
              <a:rPr lang="en-GB" sz="2800" b="1" dirty="0" smtClean="0">
                <a:solidFill>
                  <a:srgbClr val="4E2250"/>
                </a:solidFill>
                <a:latin typeface="Book Antiqua" pitchFamily="18" charset="0"/>
              </a:rPr>
            </a:br>
            <a:endParaRPr lang="en-GB" sz="2800" b="1" dirty="0">
              <a:solidFill>
                <a:srgbClr val="4E2250"/>
              </a:solidFill>
              <a:latin typeface="Book Antiqua" pitchFamily="18" charset="0"/>
            </a:endParaRPr>
          </a:p>
          <a:p>
            <a:pPr>
              <a:lnSpc>
                <a:spcPct val="90000"/>
              </a:lnSpc>
            </a:pPr>
            <a:r>
              <a:rPr lang="en-GB" sz="2800" dirty="0">
                <a:latin typeface="Book Antiqua" pitchFamily="18" charset="0"/>
              </a:rPr>
              <a:t>Learning Technologies Team </a:t>
            </a:r>
            <a:r>
              <a:rPr lang="en-GB" sz="2800" dirty="0" smtClean="0">
                <a:latin typeface="Book Antiqua" pitchFamily="18" charset="0"/>
              </a:rPr>
              <a:t>Leader</a:t>
            </a:r>
            <a:endParaRPr lang="en-GB" sz="2800" dirty="0">
              <a:latin typeface="Book Antiqua" pitchFamily="18" charset="0"/>
            </a:endParaRPr>
          </a:p>
          <a:p>
            <a:pPr>
              <a:lnSpc>
                <a:spcPct val="90000"/>
              </a:lnSpc>
            </a:pPr>
            <a:r>
              <a:rPr lang="en-GB" sz="2800" dirty="0">
                <a:latin typeface="Book Antiqua" pitchFamily="18" charset="0"/>
              </a:rPr>
              <a:t>IT Service</a:t>
            </a:r>
          </a:p>
          <a:p>
            <a:pPr>
              <a:lnSpc>
                <a:spcPct val="90000"/>
              </a:lnSpc>
            </a:pPr>
            <a:r>
              <a:rPr lang="en-GB" sz="2800" dirty="0">
                <a:latin typeface="Book Antiqua" pitchFamily="18" charset="0"/>
              </a:rPr>
              <a:t>Durham University</a:t>
            </a:r>
          </a:p>
          <a:p>
            <a:pPr>
              <a:lnSpc>
                <a:spcPct val="90000"/>
              </a:lnSpc>
            </a:pPr>
            <a:endParaRPr lang="en-GB" sz="2800" dirty="0">
              <a:latin typeface="Book Antiqua" pitchFamily="18" charset="0"/>
            </a:endParaRPr>
          </a:p>
          <a:p>
            <a:pPr>
              <a:lnSpc>
                <a:spcPct val="90000"/>
              </a:lnSpc>
            </a:pPr>
            <a:r>
              <a:rPr lang="en-GB" sz="2800" dirty="0" smtClean="0">
                <a:latin typeface="Book Antiqua" pitchFamily="18" charset="0"/>
              </a:rPr>
              <a:t>Email: malcolm.murray@durham.ac.uk</a:t>
            </a:r>
            <a:endParaRPr lang="en-GB" sz="2800" dirty="0">
              <a:latin typeface="Book Antiqua" pitchFamily="18" charset="0"/>
            </a:endParaRPr>
          </a:p>
          <a:p>
            <a:pPr algn="r">
              <a:lnSpc>
                <a:spcPct val="90000"/>
              </a:lnSpc>
            </a:pPr>
            <a:endParaRPr lang="en-GB" sz="2800" dirty="0"/>
          </a:p>
        </p:txBody>
      </p:sp>
      <p:sp>
        <p:nvSpPr>
          <p:cNvPr id="349191" name="Rectangle 7"/>
          <p:cNvSpPr>
            <a:spLocks noChangeArrowheads="1"/>
          </p:cNvSpPr>
          <p:nvPr/>
        </p:nvSpPr>
        <p:spPr bwMode="auto">
          <a:xfrm>
            <a:off x="785813" y="6357938"/>
            <a:ext cx="242887" cy="171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9192" name="Text Box 8"/>
          <p:cNvSpPr txBox="1">
            <a:spLocks noChangeArrowheads="1"/>
          </p:cNvSpPr>
          <p:nvPr/>
        </p:nvSpPr>
        <p:spPr bwMode="auto">
          <a:xfrm>
            <a:off x="671513" y="6276975"/>
            <a:ext cx="695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/>
              <a:t>bye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1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DU_2-col_lr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387" y="488098"/>
            <a:ext cx="4198374" cy="1831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A183B-C2EE-4C6A-B62E-775824388EFE}" type="slidenum">
              <a:rPr lang="en-GB"/>
              <a:pPr/>
              <a:t>4</a:t>
            </a:fld>
            <a:endParaRPr lang="en-GB"/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Define thyself...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709530" y="6321287"/>
            <a:ext cx="7262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latin typeface="Tahoma" pitchFamily="34" charset="0"/>
                <a:cs typeface="Tahoma" pitchFamily="34" charset="0"/>
                <a:hlinkClick r:id="rId3"/>
              </a:rPr>
              <a:t>http://www.itil-officialsite.com/AboutITIL/WhatisITIL.asp</a:t>
            </a:r>
            <a:r>
              <a:rPr lang="en-GB" dirty="0" smtClean="0">
                <a:latin typeface="Tahoma" pitchFamily="34" charset="0"/>
                <a:cs typeface="Tahoma" pitchFamily="34" charset="0"/>
              </a:rPr>
              <a:t> </a:t>
            </a:r>
            <a:endParaRPr lang="en-GB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24044" y="1444487"/>
            <a:ext cx="8594668" cy="1384995"/>
            <a:chOff x="324044" y="1444487"/>
            <a:chExt cx="8594668" cy="1384995"/>
          </a:xfrm>
        </p:grpSpPr>
        <p:pic>
          <p:nvPicPr>
            <p:cNvPr id="6" name="Picture 5" descr="logo-itil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4044" y="1467361"/>
              <a:ext cx="2233626" cy="111681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663687" y="1444487"/>
              <a:ext cx="62550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latin typeface="+mn-lt"/>
                </a:rPr>
                <a:t>ITIL® is the only consistent and comprehensive documentation of best practice for IT Service Management</a:t>
              </a:r>
              <a:endParaRPr lang="en-GB" sz="2800" dirty="0">
                <a:latin typeface="+mn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0574" y="3458817"/>
            <a:ext cx="8429419" cy="2523768"/>
            <a:chOff x="450574" y="3458817"/>
            <a:chExt cx="8429419" cy="2523768"/>
          </a:xfrm>
        </p:grpSpPr>
        <p:pic>
          <p:nvPicPr>
            <p:cNvPr id="9" name="Picture 8" descr="ITIL-Book.png"/>
            <p:cNvPicPr>
              <a:picLocks noChangeAspect="1"/>
            </p:cNvPicPr>
            <p:nvPr/>
          </p:nvPicPr>
          <p:blipFill>
            <a:blip r:embed="rId5" cstate="print"/>
            <a:srcRect l="4085" t="9602"/>
            <a:stretch>
              <a:fillRect/>
            </a:stretch>
          </p:blipFill>
          <p:spPr>
            <a:xfrm>
              <a:off x="6354097" y="3591341"/>
              <a:ext cx="2525896" cy="203848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50574" y="3458817"/>
              <a:ext cx="5738191" cy="2523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GB" sz="2800" dirty="0" smtClean="0">
                  <a:latin typeface="+mn-lt"/>
                </a:rPr>
                <a:t>ITIL consists of a series of books giving guidance on the provision of quality IT services, and on the accommodation and environmental facilities needed to support IT.</a:t>
              </a:r>
              <a:endParaRPr lang="en-GB" sz="2800" kern="0" dirty="0">
                <a:latin typeface="+mn-lt"/>
              </a:endParaRPr>
            </a:p>
            <a:p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A183B-C2EE-4C6A-B62E-775824388EFE}" type="slidenum">
              <a:rPr lang="en-GB"/>
              <a:pPr/>
              <a:t>5</a:t>
            </a:fld>
            <a:endParaRPr lang="en-GB"/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framework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655518" y="1327396"/>
            <a:ext cx="61865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ahoma" pitchFamily="34" charset="0"/>
                <a:cs typeface="Tahoma" pitchFamily="34" charset="0"/>
              </a:rPr>
              <a:t>ITIL provides a systematic and professional approach to the management of IT service provision. </a:t>
            </a:r>
            <a:endParaRPr lang="en-GB" sz="2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43269" y="2822713"/>
            <a:ext cx="7262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latin typeface="Tahoma" pitchFamily="34" charset="0"/>
                <a:cs typeface="Tahoma" pitchFamily="34" charset="0"/>
                <a:hlinkClick r:id="rId3"/>
              </a:rPr>
              <a:t>http://www.itil-officialsite.com/AboutITIL/WhatisITIL.asp</a:t>
            </a:r>
            <a:r>
              <a:rPr lang="en-GB" dirty="0" smtClean="0">
                <a:latin typeface="Tahoma" pitchFamily="34" charset="0"/>
                <a:cs typeface="Tahoma" pitchFamily="34" charset="0"/>
              </a:rPr>
              <a:t> </a:t>
            </a:r>
            <a:endParaRPr lang="en-GB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93026" y="3635451"/>
            <a:ext cx="8421757" cy="2893874"/>
            <a:chOff x="543339" y="3710607"/>
            <a:chExt cx="8421757" cy="2893874"/>
          </a:xfrm>
        </p:grpSpPr>
        <p:sp>
          <p:nvSpPr>
            <p:cNvPr id="15" name="TextBox 14"/>
            <p:cNvSpPr txBox="1"/>
            <p:nvPr/>
          </p:nvSpPr>
          <p:spPr>
            <a:xfrm>
              <a:off x="543339" y="3710607"/>
              <a:ext cx="8269356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latin typeface="Tahoma" pitchFamily="34" charset="0"/>
                  <a:cs typeface="Tahoma" pitchFamily="34" charset="0"/>
                </a:rPr>
                <a:t>ITIL is the most widely accepted approach to IT service management in the world. ITIL provides a cohesive set of best practice, drawn from the public and private sectors internationally.</a:t>
              </a:r>
            </a:p>
            <a:p>
              <a:endParaRPr lang="en-GB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02904" y="6235149"/>
              <a:ext cx="7262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 smtClean="0">
                  <a:latin typeface="Tahoma" pitchFamily="34" charset="0"/>
                  <a:cs typeface="Tahoma" pitchFamily="34" charset="0"/>
                  <a:hlinkClick r:id="rId4"/>
                </a:rPr>
                <a:t>http://www.itil-officialsite.com/home/home.asp</a:t>
              </a:r>
              <a:r>
                <a:rPr lang="en-GB" dirty="0" smtClean="0">
                  <a:latin typeface="Tahoma" pitchFamily="34" charset="0"/>
                  <a:cs typeface="Tahoma" pitchFamily="34" charset="0"/>
                </a:rPr>
                <a:t> </a:t>
              </a:r>
              <a:endParaRPr lang="en-GB" dirty="0">
                <a:latin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A183B-C2EE-4C6A-B62E-775824388EFE}" type="slidenum">
              <a:rPr lang="en-GB"/>
              <a:pPr/>
              <a:t>6</a:t>
            </a:fld>
            <a:endParaRPr lang="en-GB"/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ITIL in plain English</a:t>
            </a:r>
            <a:endParaRPr lang="en-GB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478157" y="1114425"/>
            <a:ext cx="6413431" cy="543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series of books…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latin typeface="+mn-lt"/>
              </a:rPr>
              <a:t>The </a:t>
            </a:r>
            <a:r>
              <a:rPr lang="en-US" sz="2800" b="1" u="sng" kern="0" dirty="0" smtClean="0">
                <a:latin typeface="+mn-lt"/>
              </a:rPr>
              <a:t>IT</a:t>
            </a:r>
            <a:r>
              <a:rPr lang="en-US" sz="2800" kern="0" dirty="0" smtClean="0">
                <a:latin typeface="+mn-lt"/>
              </a:rPr>
              <a:t> </a:t>
            </a:r>
            <a:r>
              <a:rPr lang="en-US" sz="2800" b="1" u="sng" kern="0" dirty="0" smtClean="0">
                <a:latin typeface="+mn-lt"/>
              </a:rPr>
              <a:t>I</a:t>
            </a:r>
            <a:r>
              <a:rPr lang="en-US" sz="2800" kern="0" dirty="0" smtClean="0">
                <a:latin typeface="+mn-lt"/>
              </a:rPr>
              <a:t>nfrastructure </a:t>
            </a:r>
            <a:r>
              <a:rPr lang="en-US" sz="2800" b="1" u="sng" kern="0" dirty="0" smtClean="0">
                <a:latin typeface="+mn-lt"/>
              </a:rPr>
              <a:t>L</a:t>
            </a:r>
            <a:r>
              <a:rPr lang="en-US" sz="2800" kern="0" dirty="0" smtClean="0">
                <a:latin typeface="+mn-lt"/>
              </a:rPr>
              <a:t>ibrary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800" kern="0" dirty="0" smtClean="0">
              <a:latin typeface="+mn-lt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latin typeface="+mn-lt"/>
              </a:rPr>
              <a:t>…and badges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kern="0" dirty="0" smtClean="0">
              <a:latin typeface="+mn-lt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latin typeface="+mn-lt"/>
              </a:rPr>
              <a:t>Supporting Professional Qualification Scheme</a:t>
            </a: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ITIL-Book.png"/>
          <p:cNvPicPr>
            <a:picLocks noChangeAspect="1"/>
          </p:cNvPicPr>
          <p:nvPr/>
        </p:nvPicPr>
        <p:blipFill>
          <a:blip r:embed="rId3" cstate="print"/>
          <a:srcRect l="5070" t="8689" r="5572" b="8479"/>
          <a:stretch>
            <a:fillRect/>
          </a:stretch>
        </p:blipFill>
        <p:spPr>
          <a:xfrm>
            <a:off x="291548" y="1152939"/>
            <a:ext cx="2120348" cy="1683026"/>
          </a:xfrm>
          <a:prstGeom prst="rect">
            <a:avLst/>
          </a:prstGeom>
        </p:spPr>
      </p:pic>
      <p:pic>
        <p:nvPicPr>
          <p:cNvPr id="8" name="Picture 7" descr="220px-Wearer_of_an_ITIL_Foundation_Certificate_pin.jpg"/>
          <p:cNvPicPr>
            <a:picLocks noChangeAspect="1"/>
          </p:cNvPicPr>
          <p:nvPr/>
        </p:nvPicPr>
        <p:blipFill>
          <a:blip r:embed="rId4" cstate="print"/>
          <a:srcRect l="18696" t="41186" r="8735"/>
          <a:stretch>
            <a:fillRect/>
          </a:stretch>
        </p:blipFill>
        <p:spPr>
          <a:xfrm>
            <a:off x="357808" y="3207030"/>
            <a:ext cx="2027583" cy="21885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2857" y="5442857"/>
            <a:ext cx="20029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 smtClean="0">
                <a:latin typeface="Tahoma" pitchFamily="34" charset="0"/>
                <a:cs typeface="Tahoma" pitchFamily="34" charset="0"/>
                <a:hlinkClick r:id="rId5"/>
              </a:rPr>
              <a:t>http://upload.wikimedia.org/wikipedia/commons/thumb/f/f9/Wearer_of_an_ITIL_Foundation_Certificate_pin.jpg/220px-Wearer_of_an_ITIL_Foundation_Certificate_pin.jpg</a:t>
            </a:r>
            <a:r>
              <a:rPr lang="en-GB" sz="500" dirty="0" smtClean="0">
                <a:latin typeface="Tahoma" pitchFamily="34" charset="0"/>
                <a:cs typeface="Tahoma" pitchFamily="34" charset="0"/>
              </a:rPr>
              <a:t> </a:t>
            </a:r>
            <a:endParaRPr lang="en-GB" sz="5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A183B-C2EE-4C6A-B62E-775824388EFE}" type="slidenum">
              <a:rPr lang="en-GB"/>
              <a:pPr/>
              <a:t>7</a:t>
            </a:fld>
            <a:endParaRPr lang="en-GB"/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Claimed Benefits of ITIL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63826" y="1364974"/>
            <a:ext cx="775252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09613" lvl="1" indent="-258763">
              <a:buFont typeface="Arial" pitchFamily="34" charset="0"/>
              <a:buChar char="•"/>
            </a:pPr>
            <a:r>
              <a:rPr lang="en-GB" sz="2400" b="1" dirty="0" smtClean="0">
                <a:latin typeface="Tahoma" pitchFamily="34" charset="0"/>
                <a:cs typeface="Tahoma" pitchFamily="34" charset="0"/>
              </a:rPr>
              <a:t>Reduced costs </a:t>
            </a:r>
          </a:p>
          <a:p>
            <a:pPr marL="709613" lvl="1" indent="-258763">
              <a:buFont typeface="Arial" pitchFamily="34" charset="0"/>
              <a:buChar char="•"/>
            </a:pPr>
            <a:r>
              <a:rPr lang="en-GB" sz="2400" b="1" dirty="0" smtClean="0">
                <a:latin typeface="Tahoma" pitchFamily="34" charset="0"/>
                <a:cs typeface="Tahoma" pitchFamily="34" charset="0"/>
              </a:rPr>
              <a:t>Improved IT services </a:t>
            </a:r>
            <a:r>
              <a:rPr lang="en-GB" sz="2400" dirty="0" smtClean="0">
                <a:latin typeface="Tahoma" pitchFamily="34" charset="0"/>
                <a:cs typeface="Tahoma" pitchFamily="34" charset="0"/>
              </a:rPr>
              <a:t>through the use of proven best practice processes </a:t>
            </a:r>
          </a:p>
          <a:p>
            <a:pPr marL="709613" lvl="1" indent="-258763">
              <a:buFont typeface="Arial" pitchFamily="34" charset="0"/>
              <a:buChar char="•"/>
            </a:pPr>
            <a:r>
              <a:rPr lang="en-GB" sz="2400" b="1" dirty="0" smtClean="0">
                <a:latin typeface="Tahoma" pitchFamily="34" charset="0"/>
                <a:cs typeface="Tahoma" pitchFamily="34" charset="0"/>
              </a:rPr>
              <a:t>Improved customer satisfaction </a:t>
            </a:r>
            <a:r>
              <a:rPr lang="en-GB" sz="2400" dirty="0" smtClean="0">
                <a:latin typeface="Tahoma" pitchFamily="34" charset="0"/>
                <a:cs typeface="Tahoma" pitchFamily="34" charset="0"/>
              </a:rPr>
              <a:t>through a more professional approach to service delivery, standards and guidance </a:t>
            </a:r>
          </a:p>
          <a:p>
            <a:pPr marL="709613" lvl="1" indent="-258763">
              <a:buFont typeface="Arial" pitchFamily="34" charset="0"/>
              <a:buChar char="•"/>
            </a:pPr>
            <a:r>
              <a:rPr lang="en-GB" sz="2400" b="1" dirty="0" smtClean="0">
                <a:latin typeface="Tahoma" pitchFamily="34" charset="0"/>
                <a:cs typeface="Tahoma" pitchFamily="34" charset="0"/>
              </a:rPr>
              <a:t>Improved productivity </a:t>
            </a:r>
          </a:p>
          <a:p>
            <a:pPr marL="709613" lvl="1" indent="-258763">
              <a:buFont typeface="Arial" pitchFamily="34" charset="0"/>
              <a:buChar char="•"/>
            </a:pPr>
            <a:r>
              <a:rPr lang="en-GB" sz="2400" b="1" dirty="0" smtClean="0">
                <a:latin typeface="Tahoma" pitchFamily="34" charset="0"/>
                <a:cs typeface="Tahoma" pitchFamily="34" charset="0"/>
              </a:rPr>
              <a:t>Improved use of skills and experience </a:t>
            </a:r>
          </a:p>
          <a:p>
            <a:pPr marL="709613" lvl="1" indent="-258763">
              <a:buFont typeface="Arial" pitchFamily="34" charset="0"/>
              <a:buChar char="•"/>
            </a:pPr>
            <a:r>
              <a:rPr lang="en-GB" sz="2400" b="1" dirty="0" smtClean="0">
                <a:latin typeface="Tahoma" pitchFamily="34" charset="0"/>
                <a:cs typeface="Tahoma" pitchFamily="34" charset="0"/>
              </a:rPr>
              <a:t>Improved delivery of third party services </a:t>
            </a:r>
            <a:r>
              <a:rPr lang="en-GB" sz="2400" dirty="0" smtClean="0">
                <a:latin typeface="Tahoma" pitchFamily="34" charset="0"/>
                <a:cs typeface="Tahoma" pitchFamily="34" charset="0"/>
              </a:rPr>
              <a:t>through the specification of ITIL or ISO 20000 as the standard for service delivery in services procurements.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709530" y="6321287"/>
            <a:ext cx="7262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latin typeface="Tahoma" pitchFamily="34" charset="0"/>
                <a:cs typeface="Tahoma" pitchFamily="34" charset="0"/>
                <a:hlinkClick r:id="rId3"/>
              </a:rPr>
              <a:t>http://www.itil-officialsite.com/AboutITIL/WhatisITIL.asp</a:t>
            </a:r>
            <a:r>
              <a:rPr lang="en-GB" dirty="0" smtClean="0">
                <a:latin typeface="Tahoma" pitchFamily="34" charset="0"/>
                <a:cs typeface="Tahoma" pitchFamily="34" charset="0"/>
              </a:rPr>
              <a:t> </a:t>
            </a:r>
            <a:endParaRPr lang="en-GB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    -</a:t>
            </a:r>
            <a:r>
              <a:rPr lang="en-GB" dirty="0" err="1" smtClean="0"/>
              <a:t>ing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92D050"/>
                </a:solidFill>
              </a:rPr>
              <a:t>murdering?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smtClean="0"/>
              <a:t>ITIL v2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C70A7-DD29-4CFA-AC9D-2EB59154C7AE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8" name="Picture 7" descr="w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2279" y="176655"/>
            <a:ext cx="1857155" cy="6582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61114" y="6361042"/>
            <a:ext cx="3816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latin typeface="Tahoma" pitchFamily="34" charset="0"/>
                <a:cs typeface="Tahoma" pitchFamily="34" charset="0"/>
                <a:hlinkClick r:id="rId4"/>
              </a:rPr>
              <a:t>http://www.wordle.net/create</a:t>
            </a:r>
            <a:r>
              <a:rPr lang="en-GB" dirty="0" smtClean="0">
                <a:latin typeface="Tahoma" pitchFamily="34" charset="0"/>
                <a:cs typeface="Tahoma" pitchFamily="34" charset="0"/>
              </a:rPr>
              <a:t> </a:t>
            </a:r>
            <a:endParaRPr lang="en-GB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" name="Picture 9" descr="wordle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035625"/>
            <a:ext cx="9144000" cy="43626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5123543"/>
            <a:ext cx="9144000" cy="1117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818740" y="5453951"/>
            <a:ext cx="4238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The IT Infrastructure Library An Introductory Overview of ITIL® Version 2.0</a:t>
            </a:r>
          </a:p>
          <a:p>
            <a:pPr algn="r"/>
            <a:r>
              <a:rPr lang="en-GB" sz="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Colin Rudd</a:t>
            </a:r>
          </a:p>
          <a:p>
            <a:pPr algn="r"/>
            <a:r>
              <a:rPr lang="en-GB" sz="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ISBN 0-9543521-9-X</a:t>
            </a:r>
          </a:p>
          <a:p>
            <a:pPr algn="r"/>
            <a:r>
              <a:rPr lang="en-GB" sz="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published in the UK by the IT Service Management Forum Limited</a:t>
            </a:r>
          </a:p>
          <a:p>
            <a:pPr algn="r"/>
            <a:r>
              <a:rPr lang="en-GB" sz="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9 780954 352196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Which Version?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ITIL started in the 1980s</a:t>
            </a:r>
            <a:br>
              <a:rPr lang="en-GB" dirty="0" smtClean="0"/>
            </a:br>
            <a:r>
              <a:rPr lang="en-GB" dirty="0" smtClean="0"/>
              <a:t>ITIL v3 released in 2009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C70A7-DD29-4CFA-AC9D-2EB59154C7AE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5" name="Picture 4" descr="itil_v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959" y="2447965"/>
            <a:ext cx="3619500" cy="36195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505739" y="2517914"/>
            <a:ext cx="4638261" cy="3676028"/>
            <a:chOff x="4505739" y="2517914"/>
            <a:chExt cx="4638261" cy="3676028"/>
          </a:xfrm>
        </p:grpSpPr>
        <p:pic>
          <p:nvPicPr>
            <p:cNvPr id="6" name="Picture 5" descr="itil_v2_overview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04824" y="3180522"/>
              <a:ext cx="3793364" cy="301342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505739" y="2517914"/>
              <a:ext cx="46382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smtClean="0">
                  <a:latin typeface="Tahoma" pitchFamily="34" charset="0"/>
                  <a:cs typeface="Tahoma" pitchFamily="34" charset="0"/>
                </a:rPr>
                <a:t>Many still using ITIL v2</a:t>
              </a:r>
              <a:endParaRPr lang="en-GB" sz="3200" dirty="0"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9" name="Picture 8" descr="technica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72326" y="1226895"/>
            <a:ext cx="979592" cy="979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2410</TotalTime>
  <Words>938</Words>
  <Application>Microsoft Office PowerPoint</Application>
  <PresentationFormat>On-screen Show (4:3)</PresentationFormat>
  <Paragraphs>274</Paragraphs>
  <Slides>38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Default Design</vt:lpstr>
      <vt:lpstr>Slide 1</vt:lpstr>
      <vt:lpstr>Learning Outcomes</vt:lpstr>
      <vt:lpstr>What is ITIL?</vt:lpstr>
      <vt:lpstr>Define thyself...</vt:lpstr>
      <vt:lpstr>A framework</vt:lpstr>
      <vt:lpstr>ITIL in plain English</vt:lpstr>
      <vt:lpstr>Claimed Benefits of ITIL</vt:lpstr>
      <vt:lpstr>             -ing murdering? ITIL v2</vt:lpstr>
      <vt:lpstr>Which Version?</vt:lpstr>
      <vt:lpstr>The House of ITIL v2</vt:lpstr>
      <vt:lpstr>Version 2</vt:lpstr>
      <vt:lpstr>ITIL v2 Service Delivery Mind Map</vt:lpstr>
      <vt:lpstr>ITIL v2 Service Support Mind Map</vt:lpstr>
      <vt:lpstr>ITIL v3 as a Mind Map</vt:lpstr>
      <vt:lpstr>ITIL v3 Service Operation</vt:lpstr>
      <vt:lpstr>Dangers</vt:lpstr>
      <vt:lpstr>ITIL &amp; Change</vt:lpstr>
      <vt:lpstr>Where Change Happenz in ITIL v2</vt:lpstr>
      <vt:lpstr>Change Management</vt:lpstr>
      <vt:lpstr>Change Management Process</vt:lpstr>
      <vt:lpstr>Software</vt:lpstr>
      <vt:lpstr>Slide 22</vt:lpstr>
      <vt:lpstr>Slide 23</vt:lpstr>
      <vt:lpstr>ITIL &amp; Projects</vt:lpstr>
      <vt:lpstr>Project Management</vt:lpstr>
      <vt:lpstr>ITIL &amp; Service  Level Management</vt:lpstr>
      <vt:lpstr>Service Level Management</vt:lpstr>
      <vt:lpstr>Service Level Management Process</vt:lpstr>
      <vt:lpstr>Service Level Agreements</vt:lpstr>
      <vt:lpstr>Measuring e-Learning</vt:lpstr>
      <vt:lpstr>Wisdom of the crowd</vt:lpstr>
      <vt:lpstr>Experiences from the group</vt:lpstr>
      <vt:lpstr>Picture from Durham</vt:lpstr>
      <vt:lpstr>Cultural Change</vt:lpstr>
      <vt:lpstr>Conclusion</vt:lpstr>
      <vt:lpstr>Further Information</vt:lpstr>
      <vt:lpstr>Thanks. Any further questions?</vt:lpstr>
      <vt:lpstr>Slide 38</vt:lpstr>
    </vt:vector>
  </TitlesOfParts>
  <Company>Durham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ITIL</dc:title>
  <dc:subject>ITIL for change</dc:subject>
  <dc:creator>Dr Malcolm Murray</dc:creator>
  <dc:description>UWE March 2010</dc:description>
  <cp:lastModifiedBy>Dr Malcolm Murray</cp:lastModifiedBy>
  <cp:revision>638</cp:revision>
  <dcterms:created xsi:type="dcterms:W3CDTF">2003-10-06T18:37:47Z</dcterms:created>
  <dcterms:modified xsi:type="dcterms:W3CDTF">2010-03-09T21:55:41Z</dcterms:modified>
</cp:coreProperties>
</file>