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56" r:id="rId2"/>
    <p:sldId id="257" r:id="rId3"/>
    <p:sldId id="317" r:id="rId4"/>
    <p:sldId id="264" r:id="rId5"/>
    <p:sldId id="333" r:id="rId6"/>
    <p:sldId id="258" r:id="rId7"/>
    <p:sldId id="329" r:id="rId8"/>
    <p:sldId id="259" r:id="rId9"/>
    <p:sldId id="315" r:id="rId10"/>
    <p:sldId id="316" r:id="rId11"/>
    <p:sldId id="330" r:id="rId12"/>
    <p:sldId id="265" r:id="rId13"/>
    <p:sldId id="266" r:id="rId14"/>
    <p:sldId id="267" r:id="rId15"/>
    <p:sldId id="268" r:id="rId16"/>
    <p:sldId id="269" r:id="rId17"/>
    <p:sldId id="270" r:id="rId18"/>
    <p:sldId id="277" r:id="rId19"/>
    <p:sldId id="271" r:id="rId20"/>
    <p:sldId id="273" r:id="rId21"/>
    <p:sldId id="274" r:id="rId22"/>
    <p:sldId id="276" r:id="rId23"/>
    <p:sldId id="278" r:id="rId24"/>
    <p:sldId id="279" r:id="rId25"/>
    <p:sldId id="280" r:id="rId26"/>
    <p:sldId id="281" r:id="rId27"/>
    <p:sldId id="282" r:id="rId28"/>
    <p:sldId id="283" r:id="rId29"/>
    <p:sldId id="284" r:id="rId30"/>
    <p:sldId id="286" r:id="rId31"/>
    <p:sldId id="287" r:id="rId32"/>
    <p:sldId id="288" r:id="rId33"/>
    <p:sldId id="289" r:id="rId34"/>
    <p:sldId id="290" r:id="rId35"/>
    <p:sldId id="291" r:id="rId36"/>
    <p:sldId id="292" r:id="rId37"/>
    <p:sldId id="293" r:id="rId38"/>
    <p:sldId id="299" r:id="rId39"/>
    <p:sldId id="301" r:id="rId40"/>
    <p:sldId id="294" r:id="rId41"/>
    <p:sldId id="295" r:id="rId42"/>
    <p:sldId id="296" r:id="rId43"/>
    <p:sldId id="297" r:id="rId44"/>
    <p:sldId id="298" r:id="rId45"/>
    <p:sldId id="300" r:id="rId46"/>
    <p:sldId id="327" r:id="rId47"/>
    <p:sldId id="275" r:id="rId48"/>
    <p:sldId id="262" r:id="rId49"/>
    <p:sldId id="318" r:id="rId50"/>
    <p:sldId id="319" r:id="rId51"/>
    <p:sldId id="320" r:id="rId52"/>
    <p:sldId id="328" r:id="rId53"/>
    <p:sldId id="331" r:id="rId54"/>
    <p:sldId id="332"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21" r:id="rId69"/>
    <p:sldId id="322" r:id="rId70"/>
    <p:sldId id="323" r:id="rId71"/>
    <p:sldId id="324" r:id="rId72"/>
    <p:sldId id="325" r:id="rId73"/>
    <p:sldId id="263" r:id="rId74"/>
    <p:sldId id="261" r:id="rId75"/>
    <p:sldId id="285" r:id="rId76"/>
    <p:sldId id="272"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7" d="100"/>
          <a:sy n="107" d="100"/>
        </p:scale>
        <p:origin x="-1086"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DD4411-D9D8-43A7-A503-E108B73406CF}" type="datetimeFigureOut">
              <a:rPr lang="fr-FR" smtClean="0"/>
              <a:t>20/02/2015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C16463-7559-4CFB-9FC1-AD0C4D7F31D0}" type="slidenum">
              <a:rPr lang="fr-FR" smtClean="0"/>
              <a:t>‹N°›</a:t>
            </a:fld>
            <a:endParaRPr lang="fr-FR"/>
          </a:p>
        </p:txBody>
      </p:sp>
    </p:spTree>
    <p:extLst>
      <p:ext uri="{BB962C8B-B14F-4D97-AF65-F5344CB8AC3E}">
        <p14:creationId xmlns:p14="http://schemas.microsoft.com/office/powerpoint/2010/main" val="100492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CC16463-7559-4CFB-9FC1-AD0C4D7F31D0}" type="slidenum">
              <a:rPr lang="fr-FR" smtClean="0"/>
              <a:t>31</a:t>
            </a:fld>
            <a:endParaRPr lang="fr-FR"/>
          </a:p>
        </p:txBody>
      </p:sp>
    </p:spTree>
    <p:extLst>
      <p:ext uri="{BB962C8B-B14F-4D97-AF65-F5344CB8AC3E}">
        <p14:creationId xmlns:p14="http://schemas.microsoft.com/office/powerpoint/2010/main" val="314096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FR" smtClean="0"/>
              <a:t>Modifiez le style du titre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a:p>
        </p:txBody>
      </p:sp>
      <p:sp>
        <p:nvSpPr>
          <p:cNvPr id="4" name="Date Placeholder 3"/>
          <p:cNvSpPr>
            <a:spLocks noGrp="1"/>
          </p:cNvSpPr>
          <p:nvPr>
            <p:ph type="dt" sz="half" idx="10"/>
          </p:nvPr>
        </p:nvSpPr>
        <p:spPr/>
        <p:txBody>
          <a:bodyPr/>
          <a:lstStyle/>
          <a:p>
            <a:fld id="{8FA1D682-37DB-4FF6-9CCB-F3E7A0C26835}" type="datetime1">
              <a:rPr lang="en-US" smtClean="0"/>
              <a:t>2/20/2015</a:t>
            </a:fld>
            <a:endParaRPr lang="en-US"/>
          </a:p>
        </p:txBody>
      </p:sp>
      <p:sp>
        <p:nvSpPr>
          <p:cNvPr id="5" name="Footer Placeholder 4"/>
          <p:cNvSpPr>
            <a:spLocks noGrp="1"/>
          </p:cNvSpPr>
          <p:nvPr>
            <p:ph type="ftr" sz="quarter" idx="11"/>
          </p:nvPr>
        </p:nvSpPr>
        <p:spPr/>
        <p:txBody>
          <a:bodyPr/>
          <a:lstStyle/>
          <a:p>
            <a:r>
              <a:rPr lang="en-US" smtClean="0"/>
              <a:t>Formation HP-OO - STERIA</a:t>
            </a:r>
            <a:endParaRPr lang="en-US"/>
          </a:p>
        </p:txBody>
      </p:sp>
      <p:sp>
        <p:nvSpPr>
          <p:cNvPr id="6" name="Slide Number Placeholder 5"/>
          <p:cNvSpPr>
            <a:spLocks noGrp="1"/>
          </p:cNvSpPr>
          <p:nvPr>
            <p:ph type="sldNum" sz="quarter" idx="12"/>
          </p:nvPr>
        </p:nvSpPr>
        <p:spPr/>
        <p:txBody>
          <a:bodyPr/>
          <a:lstStyle/>
          <a:p>
            <a:fld id="{84084C39-E697-4972-A878-9CAFD629EB01}" type="slidenum">
              <a:rPr lang="en-US" smtClean="0"/>
              <a:t>‹N°›</a:t>
            </a:fld>
            <a:endParaRPr lang="en-US"/>
          </a:p>
        </p:txBody>
      </p:sp>
    </p:spTree>
    <p:extLst>
      <p:ext uri="{BB962C8B-B14F-4D97-AF65-F5344CB8AC3E}">
        <p14:creationId xmlns:p14="http://schemas.microsoft.com/office/powerpoint/2010/main" val="3026536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F1391AFD-9B15-4C3D-90BD-B99C49B231ED}" type="datetime1">
              <a:rPr lang="en-US" smtClean="0"/>
              <a:t>2/20/2015</a:t>
            </a:fld>
            <a:endParaRPr lang="en-US"/>
          </a:p>
        </p:txBody>
      </p:sp>
      <p:sp>
        <p:nvSpPr>
          <p:cNvPr id="5" name="Footer Placeholder 4"/>
          <p:cNvSpPr>
            <a:spLocks noGrp="1"/>
          </p:cNvSpPr>
          <p:nvPr>
            <p:ph type="ftr" sz="quarter" idx="11"/>
          </p:nvPr>
        </p:nvSpPr>
        <p:spPr/>
        <p:txBody>
          <a:bodyPr/>
          <a:lstStyle/>
          <a:p>
            <a:r>
              <a:rPr lang="en-US" smtClean="0"/>
              <a:t>Formation HP-OO - STERIA</a:t>
            </a:r>
            <a:endParaRPr lang="en-US"/>
          </a:p>
        </p:txBody>
      </p:sp>
      <p:sp>
        <p:nvSpPr>
          <p:cNvPr id="6" name="Slide Number Placeholder 5"/>
          <p:cNvSpPr>
            <a:spLocks noGrp="1"/>
          </p:cNvSpPr>
          <p:nvPr>
            <p:ph type="sldNum" sz="quarter" idx="12"/>
          </p:nvPr>
        </p:nvSpPr>
        <p:spPr/>
        <p:txBody>
          <a:bodyPr/>
          <a:lstStyle/>
          <a:p>
            <a:fld id="{84084C39-E697-4972-A878-9CAFD629EB01}" type="slidenum">
              <a:rPr lang="en-US" smtClean="0"/>
              <a:t>‹N°›</a:t>
            </a:fld>
            <a:endParaRPr lang="en-US"/>
          </a:p>
        </p:txBody>
      </p:sp>
    </p:spTree>
    <p:extLst>
      <p:ext uri="{BB962C8B-B14F-4D97-AF65-F5344CB8AC3E}">
        <p14:creationId xmlns:p14="http://schemas.microsoft.com/office/powerpoint/2010/main" val="1910509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03A39EF1-CA7C-45E3-9FB7-991F4AFAD302}" type="datetime1">
              <a:rPr lang="en-US" smtClean="0"/>
              <a:t>2/20/2015</a:t>
            </a:fld>
            <a:endParaRPr lang="en-US"/>
          </a:p>
        </p:txBody>
      </p:sp>
      <p:sp>
        <p:nvSpPr>
          <p:cNvPr id="5" name="Footer Placeholder 4"/>
          <p:cNvSpPr>
            <a:spLocks noGrp="1"/>
          </p:cNvSpPr>
          <p:nvPr>
            <p:ph type="ftr" sz="quarter" idx="11"/>
          </p:nvPr>
        </p:nvSpPr>
        <p:spPr/>
        <p:txBody>
          <a:bodyPr/>
          <a:lstStyle/>
          <a:p>
            <a:r>
              <a:rPr lang="en-US" smtClean="0"/>
              <a:t>Formation HP-OO - STERIA</a:t>
            </a:r>
            <a:endParaRPr lang="en-US"/>
          </a:p>
        </p:txBody>
      </p:sp>
      <p:sp>
        <p:nvSpPr>
          <p:cNvPr id="6" name="Slide Number Placeholder 5"/>
          <p:cNvSpPr>
            <a:spLocks noGrp="1"/>
          </p:cNvSpPr>
          <p:nvPr>
            <p:ph type="sldNum" sz="quarter" idx="12"/>
          </p:nvPr>
        </p:nvSpPr>
        <p:spPr/>
        <p:txBody>
          <a:bodyPr/>
          <a:lstStyle/>
          <a:p>
            <a:fld id="{84084C39-E697-4972-A878-9CAFD629EB01}" type="slidenum">
              <a:rPr lang="en-US" smtClean="0"/>
              <a:t>‹N°›</a:t>
            </a:fld>
            <a:endParaRPr lang="en-US"/>
          </a:p>
        </p:txBody>
      </p:sp>
    </p:spTree>
    <p:extLst>
      <p:ext uri="{BB962C8B-B14F-4D97-AF65-F5344CB8AC3E}">
        <p14:creationId xmlns:p14="http://schemas.microsoft.com/office/powerpoint/2010/main" val="3656721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A241029C-9E3C-4D75-A939-4912CBE08418}" type="datetime1">
              <a:rPr lang="en-US" smtClean="0"/>
              <a:t>2/20/2015</a:t>
            </a:fld>
            <a:endParaRPr lang="en-US"/>
          </a:p>
        </p:txBody>
      </p:sp>
      <p:sp>
        <p:nvSpPr>
          <p:cNvPr id="5" name="Footer Placeholder 4"/>
          <p:cNvSpPr>
            <a:spLocks noGrp="1"/>
          </p:cNvSpPr>
          <p:nvPr>
            <p:ph type="ftr" sz="quarter" idx="11"/>
          </p:nvPr>
        </p:nvSpPr>
        <p:spPr/>
        <p:txBody>
          <a:bodyPr/>
          <a:lstStyle/>
          <a:p>
            <a:r>
              <a:rPr lang="en-US" smtClean="0"/>
              <a:t>Formation HP-OO - STERIA</a:t>
            </a:r>
            <a:endParaRPr lang="en-US"/>
          </a:p>
        </p:txBody>
      </p:sp>
      <p:sp>
        <p:nvSpPr>
          <p:cNvPr id="6" name="Slide Number Placeholder 5"/>
          <p:cNvSpPr>
            <a:spLocks noGrp="1"/>
          </p:cNvSpPr>
          <p:nvPr>
            <p:ph type="sldNum" sz="quarter" idx="12"/>
          </p:nvPr>
        </p:nvSpPr>
        <p:spPr/>
        <p:txBody>
          <a:bodyPr/>
          <a:lstStyle/>
          <a:p>
            <a:fld id="{84084C39-E697-4972-A878-9CAFD629EB01}" type="slidenum">
              <a:rPr lang="en-US" smtClean="0"/>
              <a:t>‹N°›</a:t>
            </a:fld>
            <a:endParaRPr lang="en-US"/>
          </a:p>
        </p:txBody>
      </p:sp>
    </p:spTree>
    <p:extLst>
      <p:ext uri="{BB962C8B-B14F-4D97-AF65-F5344CB8AC3E}">
        <p14:creationId xmlns:p14="http://schemas.microsoft.com/office/powerpoint/2010/main" val="663128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2ADC477B-0492-4F39-A599-4ADFD3CBF154}" type="datetime1">
              <a:rPr lang="en-US" smtClean="0"/>
              <a:t>2/20/2015</a:t>
            </a:fld>
            <a:endParaRPr lang="en-US"/>
          </a:p>
        </p:txBody>
      </p:sp>
      <p:sp>
        <p:nvSpPr>
          <p:cNvPr id="5" name="Footer Placeholder 4"/>
          <p:cNvSpPr>
            <a:spLocks noGrp="1"/>
          </p:cNvSpPr>
          <p:nvPr>
            <p:ph type="ftr" sz="quarter" idx="11"/>
          </p:nvPr>
        </p:nvSpPr>
        <p:spPr/>
        <p:txBody>
          <a:bodyPr/>
          <a:lstStyle/>
          <a:p>
            <a:r>
              <a:rPr lang="en-US" smtClean="0"/>
              <a:t>Formation HP-OO - STERIA</a:t>
            </a:r>
            <a:endParaRPr lang="en-US"/>
          </a:p>
        </p:txBody>
      </p:sp>
      <p:sp>
        <p:nvSpPr>
          <p:cNvPr id="6" name="Slide Number Placeholder 5"/>
          <p:cNvSpPr>
            <a:spLocks noGrp="1"/>
          </p:cNvSpPr>
          <p:nvPr>
            <p:ph type="sldNum" sz="quarter" idx="12"/>
          </p:nvPr>
        </p:nvSpPr>
        <p:spPr/>
        <p:txBody>
          <a:bodyPr/>
          <a:lstStyle/>
          <a:p>
            <a:fld id="{84084C39-E697-4972-A878-9CAFD629EB01}" type="slidenum">
              <a:rPr lang="en-US" smtClean="0"/>
              <a:t>‹N°›</a:t>
            </a:fld>
            <a:endParaRPr lang="en-US"/>
          </a:p>
        </p:txBody>
      </p:sp>
    </p:spTree>
    <p:extLst>
      <p:ext uri="{BB962C8B-B14F-4D97-AF65-F5344CB8AC3E}">
        <p14:creationId xmlns:p14="http://schemas.microsoft.com/office/powerpoint/2010/main" val="1698609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10B2DC79-0F2E-4893-801D-67503687E529}" type="datetime1">
              <a:rPr lang="en-US" smtClean="0"/>
              <a:t>2/20/2015</a:t>
            </a:fld>
            <a:endParaRPr lang="en-US"/>
          </a:p>
        </p:txBody>
      </p:sp>
      <p:sp>
        <p:nvSpPr>
          <p:cNvPr id="6" name="Footer Placeholder 5"/>
          <p:cNvSpPr>
            <a:spLocks noGrp="1"/>
          </p:cNvSpPr>
          <p:nvPr>
            <p:ph type="ftr" sz="quarter" idx="11"/>
          </p:nvPr>
        </p:nvSpPr>
        <p:spPr/>
        <p:txBody>
          <a:bodyPr/>
          <a:lstStyle/>
          <a:p>
            <a:r>
              <a:rPr lang="en-US" smtClean="0"/>
              <a:t>Formation HP-OO - STERIA</a:t>
            </a:r>
            <a:endParaRPr lang="en-US"/>
          </a:p>
        </p:txBody>
      </p:sp>
      <p:sp>
        <p:nvSpPr>
          <p:cNvPr id="7" name="Slide Number Placeholder 6"/>
          <p:cNvSpPr>
            <a:spLocks noGrp="1"/>
          </p:cNvSpPr>
          <p:nvPr>
            <p:ph type="sldNum" sz="quarter" idx="12"/>
          </p:nvPr>
        </p:nvSpPr>
        <p:spPr/>
        <p:txBody>
          <a:bodyPr/>
          <a:lstStyle/>
          <a:p>
            <a:fld id="{84084C39-E697-4972-A878-9CAFD629EB01}" type="slidenum">
              <a:rPr lang="en-US" smtClean="0"/>
              <a:t>‹N°›</a:t>
            </a:fld>
            <a:endParaRPr lang="en-US"/>
          </a:p>
        </p:txBody>
      </p:sp>
    </p:spTree>
    <p:extLst>
      <p:ext uri="{BB962C8B-B14F-4D97-AF65-F5344CB8AC3E}">
        <p14:creationId xmlns:p14="http://schemas.microsoft.com/office/powerpoint/2010/main" val="761591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3167233F-BDCA-4D14-893D-1015F449DBDB}" type="datetime1">
              <a:rPr lang="en-US" smtClean="0"/>
              <a:t>2/20/2015</a:t>
            </a:fld>
            <a:endParaRPr lang="en-US"/>
          </a:p>
        </p:txBody>
      </p:sp>
      <p:sp>
        <p:nvSpPr>
          <p:cNvPr id="8" name="Footer Placeholder 7"/>
          <p:cNvSpPr>
            <a:spLocks noGrp="1"/>
          </p:cNvSpPr>
          <p:nvPr>
            <p:ph type="ftr" sz="quarter" idx="11"/>
          </p:nvPr>
        </p:nvSpPr>
        <p:spPr/>
        <p:txBody>
          <a:bodyPr/>
          <a:lstStyle/>
          <a:p>
            <a:r>
              <a:rPr lang="en-US" smtClean="0"/>
              <a:t>Formation HP-OO - STERIA</a:t>
            </a:r>
            <a:endParaRPr lang="en-US"/>
          </a:p>
        </p:txBody>
      </p:sp>
      <p:sp>
        <p:nvSpPr>
          <p:cNvPr id="9" name="Slide Number Placeholder 8"/>
          <p:cNvSpPr>
            <a:spLocks noGrp="1"/>
          </p:cNvSpPr>
          <p:nvPr>
            <p:ph type="sldNum" sz="quarter" idx="12"/>
          </p:nvPr>
        </p:nvSpPr>
        <p:spPr/>
        <p:txBody>
          <a:bodyPr/>
          <a:lstStyle/>
          <a:p>
            <a:fld id="{84084C39-E697-4972-A878-9CAFD629EB01}" type="slidenum">
              <a:rPr lang="en-US" smtClean="0"/>
              <a:t>‹N°›</a:t>
            </a:fld>
            <a:endParaRPr lang="en-US"/>
          </a:p>
        </p:txBody>
      </p:sp>
    </p:spTree>
    <p:extLst>
      <p:ext uri="{BB962C8B-B14F-4D97-AF65-F5344CB8AC3E}">
        <p14:creationId xmlns:p14="http://schemas.microsoft.com/office/powerpoint/2010/main" val="2727035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fld id="{32A7B090-A7D3-42DB-A090-6BB5175F90B6}" type="datetime1">
              <a:rPr lang="en-US" smtClean="0"/>
              <a:t>2/20/2015</a:t>
            </a:fld>
            <a:endParaRPr lang="en-US"/>
          </a:p>
        </p:txBody>
      </p:sp>
      <p:sp>
        <p:nvSpPr>
          <p:cNvPr id="4" name="Footer Placeholder 3"/>
          <p:cNvSpPr>
            <a:spLocks noGrp="1"/>
          </p:cNvSpPr>
          <p:nvPr>
            <p:ph type="ftr" sz="quarter" idx="11"/>
          </p:nvPr>
        </p:nvSpPr>
        <p:spPr/>
        <p:txBody>
          <a:bodyPr/>
          <a:lstStyle/>
          <a:p>
            <a:r>
              <a:rPr lang="en-US" smtClean="0"/>
              <a:t>Formation HP-OO - STERIA</a:t>
            </a:r>
            <a:endParaRPr lang="en-US"/>
          </a:p>
        </p:txBody>
      </p:sp>
      <p:sp>
        <p:nvSpPr>
          <p:cNvPr id="5" name="Slide Number Placeholder 4"/>
          <p:cNvSpPr>
            <a:spLocks noGrp="1"/>
          </p:cNvSpPr>
          <p:nvPr>
            <p:ph type="sldNum" sz="quarter" idx="12"/>
          </p:nvPr>
        </p:nvSpPr>
        <p:spPr/>
        <p:txBody>
          <a:bodyPr/>
          <a:lstStyle/>
          <a:p>
            <a:fld id="{84084C39-E697-4972-A878-9CAFD629EB01}" type="slidenum">
              <a:rPr lang="en-US" smtClean="0"/>
              <a:t>‹N°›</a:t>
            </a:fld>
            <a:endParaRPr lang="en-US"/>
          </a:p>
        </p:txBody>
      </p:sp>
    </p:spTree>
    <p:extLst>
      <p:ext uri="{BB962C8B-B14F-4D97-AF65-F5344CB8AC3E}">
        <p14:creationId xmlns:p14="http://schemas.microsoft.com/office/powerpoint/2010/main" val="2241753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18D71D-BE54-4C1A-A07B-A7BE005A7BB7}" type="datetime1">
              <a:rPr lang="en-US" smtClean="0"/>
              <a:t>2/20/2015</a:t>
            </a:fld>
            <a:endParaRPr lang="en-US"/>
          </a:p>
        </p:txBody>
      </p:sp>
      <p:sp>
        <p:nvSpPr>
          <p:cNvPr id="3" name="Footer Placeholder 2"/>
          <p:cNvSpPr>
            <a:spLocks noGrp="1"/>
          </p:cNvSpPr>
          <p:nvPr>
            <p:ph type="ftr" sz="quarter" idx="11"/>
          </p:nvPr>
        </p:nvSpPr>
        <p:spPr/>
        <p:txBody>
          <a:bodyPr/>
          <a:lstStyle/>
          <a:p>
            <a:r>
              <a:rPr lang="en-US" smtClean="0"/>
              <a:t>Formation HP-OO - STERIA</a:t>
            </a:r>
            <a:endParaRPr lang="en-US"/>
          </a:p>
        </p:txBody>
      </p:sp>
      <p:sp>
        <p:nvSpPr>
          <p:cNvPr id="4" name="Slide Number Placeholder 3"/>
          <p:cNvSpPr>
            <a:spLocks noGrp="1"/>
          </p:cNvSpPr>
          <p:nvPr>
            <p:ph type="sldNum" sz="quarter" idx="12"/>
          </p:nvPr>
        </p:nvSpPr>
        <p:spPr/>
        <p:txBody>
          <a:bodyPr/>
          <a:lstStyle/>
          <a:p>
            <a:fld id="{84084C39-E697-4972-A878-9CAFD629EB01}" type="slidenum">
              <a:rPr lang="en-US" smtClean="0"/>
              <a:t>‹N°›</a:t>
            </a:fld>
            <a:endParaRPr lang="en-US"/>
          </a:p>
        </p:txBody>
      </p:sp>
    </p:spTree>
    <p:extLst>
      <p:ext uri="{BB962C8B-B14F-4D97-AF65-F5344CB8AC3E}">
        <p14:creationId xmlns:p14="http://schemas.microsoft.com/office/powerpoint/2010/main" val="4043407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13018DC-D892-4FE6-B9D0-2B632C9C5729}" type="datetime1">
              <a:rPr lang="en-US" smtClean="0"/>
              <a:t>2/20/2015</a:t>
            </a:fld>
            <a:endParaRPr lang="en-US"/>
          </a:p>
        </p:txBody>
      </p:sp>
      <p:sp>
        <p:nvSpPr>
          <p:cNvPr id="6" name="Footer Placeholder 5"/>
          <p:cNvSpPr>
            <a:spLocks noGrp="1"/>
          </p:cNvSpPr>
          <p:nvPr>
            <p:ph type="ftr" sz="quarter" idx="11"/>
          </p:nvPr>
        </p:nvSpPr>
        <p:spPr/>
        <p:txBody>
          <a:bodyPr/>
          <a:lstStyle/>
          <a:p>
            <a:r>
              <a:rPr lang="en-US" smtClean="0"/>
              <a:t>Formation HP-OO - STERIA</a:t>
            </a:r>
            <a:endParaRPr lang="en-US"/>
          </a:p>
        </p:txBody>
      </p:sp>
      <p:sp>
        <p:nvSpPr>
          <p:cNvPr id="7" name="Slide Number Placeholder 6"/>
          <p:cNvSpPr>
            <a:spLocks noGrp="1"/>
          </p:cNvSpPr>
          <p:nvPr>
            <p:ph type="sldNum" sz="quarter" idx="12"/>
          </p:nvPr>
        </p:nvSpPr>
        <p:spPr/>
        <p:txBody>
          <a:bodyPr/>
          <a:lstStyle/>
          <a:p>
            <a:fld id="{84084C39-E697-4972-A878-9CAFD629EB01}" type="slidenum">
              <a:rPr lang="en-US" smtClean="0"/>
              <a:t>‹N°›</a:t>
            </a:fld>
            <a:endParaRPr lang="en-US"/>
          </a:p>
        </p:txBody>
      </p:sp>
    </p:spTree>
    <p:extLst>
      <p:ext uri="{BB962C8B-B14F-4D97-AF65-F5344CB8AC3E}">
        <p14:creationId xmlns:p14="http://schemas.microsoft.com/office/powerpoint/2010/main" val="470212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33C070E-1D24-4860-ACE1-AB3E79C38131}" type="datetime1">
              <a:rPr lang="en-US" smtClean="0"/>
              <a:t>2/20/2015</a:t>
            </a:fld>
            <a:endParaRPr lang="en-US"/>
          </a:p>
        </p:txBody>
      </p:sp>
      <p:sp>
        <p:nvSpPr>
          <p:cNvPr id="6" name="Footer Placeholder 5"/>
          <p:cNvSpPr>
            <a:spLocks noGrp="1"/>
          </p:cNvSpPr>
          <p:nvPr>
            <p:ph type="ftr" sz="quarter" idx="11"/>
          </p:nvPr>
        </p:nvSpPr>
        <p:spPr/>
        <p:txBody>
          <a:bodyPr/>
          <a:lstStyle/>
          <a:p>
            <a:r>
              <a:rPr lang="en-US" smtClean="0"/>
              <a:t>Formation HP-OO - STERIA</a:t>
            </a:r>
            <a:endParaRPr lang="en-US"/>
          </a:p>
        </p:txBody>
      </p:sp>
      <p:sp>
        <p:nvSpPr>
          <p:cNvPr id="7" name="Slide Number Placeholder 6"/>
          <p:cNvSpPr>
            <a:spLocks noGrp="1"/>
          </p:cNvSpPr>
          <p:nvPr>
            <p:ph type="sldNum" sz="quarter" idx="12"/>
          </p:nvPr>
        </p:nvSpPr>
        <p:spPr/>
        <p:txBody>
          <a:bodyPr/>
          <a:lstStyle/>
          <a:p>
            <a:fld id="{84084C39-E697-4972-A878-9CAFD629EB01}" type="slidenum">
              <a:rPr lang="en-US" smtClean="0"/>
              <a:t>‹N°›</a:t>
            </a:fld>
            <a:endParaRPr lang="en-US"/>
          </a:p>
        </p:txBody>
      </p:sp>
    </p:spTree>
    <p:extLst>
      <p:ext uri="{BB962C8B-B14F-4D97-AF65-F5344CB8AC3E}">
        <p14:creationId xmlns:p14="http://schemas.microsoft.com/office/powerpoint/2010/main" val="1291822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FDB486-9F6D-44A1-9883-46BD53FA0B6E}" type="datetime1">
              <a:rPr lang="en-US" smtClean="0"/>
              <a:t>2/20/2015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Formation HP-OO - STERIA</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84C39-E697-4972-A878-9CAFD629EB01}" type="slidenum">
              <a:rPr lang="en-US" smtClean="0"/>
              <a:t>‹N°›</a:t>
            </a:fld>
            <a:endParaRPr lang="en-US"/>
          </a:p>
        </p:txBody>
      </p:sp>
    </p:spTree>
    <p:extLst>
      <p:ext uri="{BB962C8B-B14F-4D97-AF65-F5344CB8AC3E}">
        <p14:creationId xmlns:p14="http://schemas.microsoft.com/office/powerpoint/2010/main" val="1835911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8.hp.com/us/en/software-solutions/operations-orchestration-it-process-automation/"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file:///C:\Program%20Files\Hewlett-Packard\HP%20Operations%20Orchestration\docs\Welcome\Content\Resources\Images\Welcome\videos\Create_your_first_OO_Flow.ht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hyperlink" Target="http://localhost:8080/oo"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jpeg"/><Relationship Id="rId9"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37.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7.xml"/><Relationship Id="rId5" Type="http://schemas.openxmlformats.org/officeDocument/2006/relationships/hyperlink" Target="mailto:benjamin.lisan@soprasteria.com" TargetMode="External"/><Relationship Id="rId4" Type="http://schemas.openxmlformats.org/officeDocument/2006/relationships/image" Target="../media/image114.png"/></Relationships>
</file>

<file path=ppt/slides/_rels/slide3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4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4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s://hpln.hp.com/group/operations-orchestration" TargetMode="External"/><Relationship Id="rId2" Type="http://schemas.openxmlformats.org/officeDocument/2006/relationships/hyperlink" Target="http://www.youtube.com/watch?v=nohftcp-6Fw" TargetMode="Externa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913682" y="241293"/>
            <a:ext cx="3202352" cy="584775"/>
          </a:xfrm>
          <a:prstGeom prst="rect">
            <a:avLst/>
          </a:prstGeom>
          <a:noFill/>
        </p:spPr>
        <p:txBody>
          <a:bodyPr wrap="none" rtlCol="0">
            <a:spAutoFit/>
          </a:bodyPr>
          <a:lstStyle/>
          <a:p>
            <a:pPr algn="ctr"/>
            <a:r>
              <a:rPr lang="fr-FR" sz="3200" b="1" dirty="0" smtClean="0">
                <a:solidFill>
                  <a:srgbClr val="002060"/>
                </a:solidFill>
              </a:rPr>
              <a:t>Formation HP-OO</a:t>
            </a:r>
            <a:endParaRPr lang="fr-FR" sz="3200" b="1" dirty="0">
              <a:solidFill>
                <a:srgbClr val="002060"/>
              </a:solidFill>
            </a:endParaRPr>
          </a:p>
        </p:txBody>
      </p:sp>
      <p:sp>
        <p:nvSpPr>
          <p:cNvPr id="5" name="ZoneTexte 4"/>
          <p:cNvSpPr txBox="1"/>
          <p:nvPr/>
        </p:nvSpPr>
        <p:spPr>
          <a:xfrm>
            <a:off x="3313126" y="2996952"/>
            <a:ext cx="2650855" cy="584775"/>
          </a:xfrm>
          <a:prstGeom prst="rect">
            <a:avLst/>
          </a:prstGeom>
          <a:noFill/>
        </p:spPr>
        <p:txBody>
          <a:bodyPr wrap="none" rtlCol="0">
            <a:spAutoFit/>
          </a:bodyPr>
          <a:lstStyle/>
          <a:p>
            <a:pPr algn="ctr"/>
            <a:r>
              <a:rPr lang="fr-FR" sz="3200" b="1" dirty="0" smtClean="0">
                <a:solidFill>
                  <a:srgbClr val="002060"/>
                </a:solidFill>
              </a:rPr>
              <a:t>STERIA – P&amp;IO</a:t>
            </a:r>
            <a:endParaRPr lang="fr-FR" sz="3200" b="1" dirty="0">
              <a:solidFill>
                <a:srgbClr val="002060"/>
              </a:solidFill>
            </a:endParaRPr>
          </a:p>
        </p:txBody>
      </p:sp>
      <p:sp>
        <p:nvSpPr>
          <p:cNvPr id="6" name="ZoneTexte 5"/>
          <p:cNvSpPr txBox="1"/>
          <p:nvPr/>
        </p:nvSpPr>
        <p:spPr>
          <a:xfrm>
            <a:off x="1722229" y="3717032"/>
            <a:ext cx="5832648" cy="1200329"/>
          </a:xfrm>
          <a:prstGeom prst="rect">
            <a:avLst/>
          </a:prstGeom>
          <a:noFill/>
        </p:spPr>
        <p:txBody>
          <a:bodyPr wrap="square" rtlCol="0">
            <a:spAutoFit/>
          </a:bodyPr>
          <a:lstStyle/>
          <a:p>
            <a:pPr algn="ctr"/>
            <a:r>
              <a:rPr lang="fr-FR" dirty="0" smtClean="0"/>
              <a:t>Auteurs : Benjamin LISAN. </a:t>
            </a:r>
          </a:p>
          <a:p>
            <a:pPr algn="ctr"/>
            <a:r>
              <a:rPr lang="fr-FR" dirty="0" smtClean="0"/>
              <a:t>Version du document V1. </a:t>
            </a:r>
          </a:p>
          <a:p>
            <a:pPr algn="ctr"/>
            <a:r>
              <a:rPr lang="fr-FR" dirty="0" smtClean="0"/>
              <a:t>Date création : 11 février 2015</a:t>
            </a:r>
          </a:p>
          <a:p>
            <a:pPr algn="ctr"/>
            <a:r>
              <a:rPr lang="fr-FR" dirty="0" smtClean="0"/>
              <a:t>Date de mise à jour :</a:t>
            </a:r>
            <a:endParaRPr lang="fr-FR" dirty="0"/>
          </a:p>
        </p:txBody>
      </p:sp>
      <p:sp>
        <p:nvSpPr>
          <p:cNvPr id="7" name="Espace réservé du numéro de diapositive 6"/>
          <p:cNvSpPr>
            <a:spLocks noGrp="1"/>
          </p:cNvSpPr>
          <p:nvPr>
            <p:ph type="sldNum" sz="quarter" idx="12"/>
          </p:nvPr>
        </p:nvSpPr>
        <p:spPr/>
        <p:txBody>
          <a:bodyPr/>
          <a:lstStyle/>
          <a:p>
            <a:fld id="{84084C39-E697-4972-A878-9CAFD629EB01}" type="slidenum">
              <a:rPr lang="en-US" smtClean="0"/>
              <a:t>1</a:t>
            </a:fld>
            <a:endParaRPr lang="en-US"/>
          </a:p>
        </p:txBody>
      </p:sp>
      <p:sp>
        <p:nvSpPr>
          <p:cNvPr id="8" name="Espace réservé du pied de page 7"/>
          <p:cNvSpPr>
            <a:spLocks noGrp="1"/>
          </p:cNvSpPr>
          <p:nvPr>
            <p:ph type="ftr" sz="quarter" idx="11"/>
          </p:nvPr>
        </p:nvSpPr>
        <p:spPr/>
        <p:txBody>
          <a:bodyPr/>
          <a:lstStyle/>
          <a:p>
            <a:r>
              <a:rPr lang="en-US" smtClean="0"/>
              <a:t>Formation HP-OO - STERIA</a:t>
            </a: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8429" y="908720"/>
            <a:ext cx="2000250"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107504" y="5229200"/>
            <a:ext cx="8928992" cy="1015663"/>
          </a:xfrm>
          <a:prstGeom prst="rect">
            <a:avLst/>
          </a:prstGeom>
          <a:noFill/>
        </p:spPr>
        <p:txBody>
          <a:bodyPr wrap="square" rtlCol="0">
            <a:spAutoFit/>
          </a:bodyPr>
          <a:lstStyle/>
          <a:p>
            <a:r>
              <a:rPr lang="fr-FR" sz="1200" dirty="0" smtClean="0"/>
              <a:t>a) Certaines informations sont tirées de la vidéo : </a:t>
            </a:r>
            <a:r>
              <a:rPr lang="en-US" sz="1200" dirty="0"/>
              <a:t> </a:t>
            </a:r>
            <a:r>
              <a:rPr lang="en-US" sz="1200" b="1" dirty="0" smtClean="0"/>
              <a:t>Easy </a:t>
            </a:r>
            <a:r>
              <a:rPr lang="en-US" sz="1200" b="1" dirty="0"/>
              <a:t>Way to Adopt IT Process </a:t>
            </a:r>
            <a:r>
              <a:rPr lang="en-US" sz="1200" b="1" dirty="0" smtClean="0"/>
              <a:t>Automation</a:t>
            </a:r>
            <a:r>
              <a:rPr lang="en-US" sz="1200" dirty="0" smtClean="0"/>
              <a:t> </a:t>
            </a:r>
            <a:r>
              <a:rPr lang="en-US" sz="1200" dirty="0" err="1" smtClean="0"/>
              <a:t>qu’on</a:t>
            </a:r>
            <a:r>
              <a:rPr lang="en-US" sz="1200" dirty="0" smtClean="0"/>
              <a:t> </a:t>
            </a:r>
            <a:r>
              <a:rPr lang="en-US" sz="1200" dirty="0" err="1" smtClean="0"/>
              <a:t>peut</a:t>
            </a:r>
            <a:r>
              <a:rPr lang="en-US" sz="1200" dirty="0" smtClean="0"/>
              <a:t> </a:t>
            </a:r>
            <a:r>
              <a:rPr lang="en-US" sz="1200" dirty="0" err="1" smtClean="0"/>
              <a:t>trouver</a:t>
            </a:r>
            <a:r>
              <a:rPr lang="en-US" sz="1200" dirty="0" smtClean="0"/>
              <a:t> à </a:t>
            </a:r>
            <a:r>
              <a:rPr lang="en-US" sz="1200" dirty="0" err="1" smtClean="0"/>
              <a:t>cette</a:t>
            </a:r>
            <a:r>
              <a:rPr lang="en-US" sz="1200" dirty="0" smtClean="0"/>
              <a:t> </a:t>
            </a:r>
            <a:r>
              <a:rPr lang="en-US" sz="1200" dirty="0" err="1" smtClean="0"/>
              <a:t>adresse</a:t>
            </a:r>
            <a:r>
              <a:rPr lang="en-US" sz="1200" dirty="0" smtClean="0"/>
              <a:t> URL :</a:t>
            </a:r>
            <a:endParaRPr lang="fr-FR" sz="1200" dirty="0" smtClean="0"/>
          </a:p>
          <a:p>
            <a:r>
              <a:rPr lang="fr-FR" sz="1200" dirty="0">
                <a:hlinkClick r:id="rId3"/>
              </a:rPr>
              <a:t>http://www8.hp.com/us/en/software-solutions/operations-orchestration-it-process-automation</a:t>
            </a:r>
            <a:r>
              <a:rPr lang="fr-FR" sz="1200" dirty="0" smtClean="0">
                <a:hlinkClick r:id="rId3"/>
              </a:rPr>
              <a:t>/</a:t>
            </a:r>
            <a:r>
              <a:rPr lang="fr-FR" sz="1200" dirty="0" smtClean="0"/>
              <a:t> </a:t>
            </a:r>
          </a:p>
          <a:p>
            <a:r>
              <a:rPr lang="fr-FR" sz="1200" dirty="0" smtClean="0"/>
              <a:t>Ou bien, vous pouvez retrouver cette vidéo, avec ce lien, quand vous avez installé le produit </a:t>
            </a:r>
            <a:r>
              <a:rPr lang="fr-FR" sz="1200" b="1" dirty="0" smtClean="0"/>
              <a:t>HP-OO Studio et Central </a:t>
            </a:r>
            <a:r>
              <a:rPr lang="fr-FR" sz="1200" dirty="0" smtClean="0"/>
              <a:t>sur votre poste :</a:t>
            </a:r>
            <a:endParaRPr lang="fr-FR" sz="1200" dirty="0" smtClean="0">
              <a:hlinkClick r:id="rId4" action="ppaction://hlinkfile"/>
            </a:endParaRPr>
          </a:p>
          <a:p>
            <a:r>
              <a:rPr lang="fr-FR" sz="1200" dirty="0" smtClean="0">
                <a:hlinkClick r:id="rId4" action="ppaction://hlinkfile"/>
              </a:rPr>
              <a:t>file:///C:/Program%20Files/Hewlett-Packard/HP%20Operations%20Orchestration/docs/Welcome/Content/Resources/Images/Welcome/videos/Create_your_first_OO_Flow.htm</a:t>
            </a:r>
            <a:r>
              <a:rPr lang="fr-FR" sz="1200" dirty="0" smtClean="0"/>
              <a:t> </a:t>
            </a:r>
            <a:endParaRPr lang="fr-FR" sz="1200" dirty="0"/>
          </a:p>
        </p:txBody>
      </p:sp>
    </p:spTree>
    <p:extLst>
      <p:ext uri="{BB962C8B-B14F-4D97-AF65-F5344CB8AC3E}">
        <p14:creationId xmlns:p14="http://schemas.microsoft.com/office/powerpoint/2010/main" val="1299249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10</a:t>
            </a:fld>
            <a:endParaRPr lang="en-US"/>
          </a:p>
        </p:txBody>
      </p:sp>
      <p:graphicFrame>
        <p:nvGraphicFramePr>
          <p:cNvPr id="4" name="Tableau 3"/>
          <p:cNvGraphicFramePr>
            <a:graphicFrameLocks noGrp="1"/>
          </p:cNvGraphicFramePr>
          <p:nvPr>
            <p:extLst>
              <p:ext uri="{D42A27DB-BD31-4B8C-83A1-F6EECF244321}">
                <p14:modId xmlns:p14="http://schemas.microsoft.com/office/powerpoint/2010/main" val="562606567"/>
              </p:ext>
            </p:extLst>
          </p:nvPr>
        </p:nvGraphicFramePr>
        <p:xfrm>
          <a:off x="315626" y="692696"/>
          <a:ext cx="8648862" cy="1728192"/>
        </p:xfrm>
        <a:graphic>
          <a:graphicData uri="http://schemas.openxmlformats.org/drawingml/2006/table">
            <a:tbl>
              <a:tblPr firstRow="1" firstCol="1" bandRow="1">
                <a:tableStyleId>{5C22544A-7EE6-4342-B048-85BDC9FD1C3A}</a:tableStyleId>
              </a:tblPr>
              <a:tblGrid>
                <a:gridCol w="1318675"/>
                <a:gridCol w="7330187"/>
              </a:tblGrid>
              <a:tr h="1728192">
                <a:tc>
                  <a:txBody>
                    <a:bodyPr/>
                    <a:lstStyle/>
                    <a:p>
                      <a:pPr>
                        <a:lnSpc>
                          <a:spcPct val="115000"/>
                        </a:lnSpc>
                        <a:spcAft>
                          <a:spcPts val="0"/>
                        </a:spcAft>
                      </a:pPr>
                      <a:endParaRPr lang="fr-FR" sz="11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fr-FR" sz="1800" b="0" dirty="0">
                          <a:solidFill>
                            <a:schemeClr val="tx1"/>
                          </a:solidFill>
                          <a:effectLst/>
                        </a:rPr>
                        <a:t>L'administrateur système est responsable pour le matériel et le logiciel HP OO. L'administrateur de système installe et correctifs HP OO (centrale et </a:t>
                      </a:r>
                      <a:r>
                        <a:rPr lang="fr-FR" sz="1800" b="0" dirty="0" err="1">
                          <a:solidFill>
                            <a:schemeClr val="tx1"/>
                          </a:solidFill>
                          <a:effectLst/>
                        </a:rPr>
                        <a:t>RASes</a:t>
                      </a:r>
                      <a:r>
                        <a:rPr lang="fr-FR" sz="1800" b="0" dirty="0">
                          <a:solidFill>
                            <a:schemeClr val="tx1"/>
                          </a:solidFill>
                          <a:effectLst/>
                        </a:rPr>
                        <a:t>), et est responsable pour le bon fonctionnement de l'application du point de vue du système, traiter les choses telles que le processeur, la mémoire, et l'environnement OS.</a:t>
                      </a:r>
                      <a:endParaRPr lang="fr-FR" sz="1800" b="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5" name="Rectangle 2"/>
          <p:cNvSpPr>
            <a:spLocks noChangeArrowheads="1"/>
          </p:cNvSpPr>
          <p:nvPr/>
        </p:nvSpPr>
        <p:spPr bwMode="auto">
          <a:xfrm>
            <a:off x="315626" y="151274"/>
            <a:ext cx="68103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b="1" i="0" u="none" strike="noStrike" cap="none" normalizeH="0" baseline="0" dirty="0" smtClean="0">
                <a:ln>
                  <a:noFill/>
                </a:ln>
                <a:solidFill>
                  <a:schemeClr val="tx1"/>
                </a:solidFill>
                <a:effectLst/>
                <a:latin typeface="Arial" pitchFamily="34" charset="0"/>
                <a:ea typeface="Calibri" pitchFamily="34" charset="0"/>
                <a:cs typeface="Arial-BoldMT"/>
              </a:rPr>
              <a:t>Administrateur système - System </a:t>
            </a:r>
            <a:r>
              <a:rPr kumimoji="0" lang="fr-FR" altLang="fr-FR" b="1" i="0" u="none" strike="noStrike" cap="none" normalizeH="0" baseline="0" dirty="0" err="1" smtClean="0">
                <a:ln>
                  <a:noFill/>
                </a:ln>
                <a:solidFill>
                  <a:schemeClr val="tx1"/>
                </a:solidFill>
                <a:effectLst/>
                <a:latin typeface="Arial" pitchFamily="34" charset="0"/>
                <a:ea typeface="Calibri" pitchFamily="34" charset="0"/>
                <a:cs typeface="Arial-BoldMT"/>
              </a:rPr>
              <a:t>Administrator</a:t>
            </a:r>
            <a:r>
              <a:rPr kumimoji="0" lang="fr-FR" altLang="fr-FR" b="1" i="0" u="none" strike="noStrike" cap="none" normalizeH="0" baseline="0" dirty="0" smtClean="0">
                <a:ln>
                  <a:noFill/>
                </a:ln>
                <a:solidFill>
                  <a:schemeClr val="tx1"/>
                </a:solidFill>
                <a:effectLst/>
                <a:latin typeface="Arial" pitchFamily="34" charset="0"/>
                <a:ea typeface="Calibri" pitchFamily="34" charset="0"/>
                <a:cs typeface="Arial-BoldMT"/>
              </a:rPr>
              <a:t> (Sys </a:t>
            </a:r>
            <a:r>
              <a:rPr kumimoji="0" lang="fr-FR" altLang="fr-FR" b="1" i="0" u="none" strike="noStrike" cap="none" normalizeH="0" baseline="0" dirty="0" err="1" smtClean="0">
                <a:ln>
                  <a:noFill/>
                </a:ln>
                <a:solidFill>
                  <a:schemeClr val="tx1"/>
                </a:solidFill>
                <a:effectLst/>
                <a:latin typeface="Arial" pitchFamily="34" charset="0"/>
                <a:ea typeface="Calibri" pitchFamily="34" charset="0"/>
                <a:cs typeface="Arial-BoldMT"/>
              </a:rPr>
              <a:t>Admin</a:t>
            </a:r>
            <a:r>
              <a:rPr kumimoji="0" lang="fr-FR" altLang="fr-FR" b="1" i="0" u="none" strike="noStrike" cap="none" normalizeH="0" baseline="0" dirty="0" smtClean="0">
                <a:ln>
                  <a:noFill/>
                </a:ln>
                <a:solidFill>
                  <a:schemeClr val="tx1"/>
                </a:solidFill>
                <a:effectLst/>
                <a:latin typeface="Arial" pitchFamily="34" charset="0"/>
                <a:ea typeface="Calibri" pitchFamily="34" charset="0"/>
                <a:cs typeface="Arial-BoldMT"/>
              </a:rPr>
              <a:t>)</a:t>
            </a:r>
            <a:endParaRPr kumimoji="0" lang="fr-FR" altLang="fr-FR" b="0" i="0" u="none" strike="noStrike" cap="none" normalizeH="0" baseline="0" dirty="0" smtClean="0">
              <a:ln>
                <a:noFill/>
              </a:ln>
              <a:solidFill>
                <a:schemeClr val="tx1"/>
              </a:solidFill>
              <a:effectLst/>
              <a:latin typeface="Arial" pitchFamily="34" charset="0"/>
              <a:cs typeface="Arial" pitchFamily="34" charset="0"/>
            </a:endParaRPr>
          </a:p>
        </p:txBody>
      </p:sp>
      <p:pic>
        <p:nvPicPr>
          <p:cNvPr id="2049" name="Imag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807635"/>
            <a:ext cx="790575" cy="7048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au 5"/>
          <p:cNvGraphicFramePr>
            <a:graphicFrameLocks noGrp="1"/>
          </p:cNvGraphicFramePr>
          <p:nvPr>
            <p:extLst>
              <p:ext uri="{D42A27DB-BD31-4B8C-83A1-F6EECF244321}">
                <p14:modId xmlns:p14="http://schemas.microsoft.com/office/powerpoint/2010/main" val="868517146"/>
              </p:ext>
            </p:extLst>
          </p:nvPr>
        </p:nvGraphicFramePr>
        <p:xfrm>
          <a:off x="338314" y="3073083"/>
          <a:ext cx="8626173" cy="1436037"/>
        </p:xfrm>
        <a:graphic>
          <a:graphicData uri="http://schemas.openxmlformats.org/drawingml/2006/table">
            <a:tbl>
              <a:tblPr firstRow="1" firstCol="1" bandRow="1">
                <a:tableStyleId>{5C22544A-7EE6-4342-B048-85BDC9FD1C3A}</a:tableStyleId>
              </a:tblPr>
              <a:tblGrid>
                <a:gridCol w="1281358"/>
                <a:gridCol w="7344815"/>
              </a:tblGrid>
              <a:tr h="1436037">
                <a:tc>
                  <a:txBody>
                    <a:bodyPr/>
                    <a:lstStyle/>
                    <a:p>
                      <a:pPr>
                        <a:lnSpc>
                          <a:spcPct val="115000"/>
                        </a:lnSpc>
                        <a:spcAft>
                          <a:spcPts val="0"/>
                        </a:spcAft>
                      </a:pPr>
                      <a:endParaRPr lang="fr-FR" sz="1800" b="0" dirty="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fr-FR" sz="1800" b="0" dirty="0">
                          <a:solidFill>
                            <a:schemeClr val="tx1"/>
                          </a:solidFill>
                          <a:effectLst/>
                          <a:latin typeface="+mn-lt"/>
                        </a:rPr>
                        <a:t>L'utilisateur final déclenche et surveille (monitoring) ses flux. L'utilisateur final peut accéder les flux intitulé HP, directement, au travers de Central ou indirectement à travers une interface Web UI embarquée dans une autre application.</a:t>
                      </a:r>
                      <a:endParaRPr lang="fr-FR" sz="1800" b="0" dirty="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Rectangle 4"/>
          <p:cNvSpPr>
            <a:spLocks noChangeArrowheads="1"/>
          </p:cNvSpPr>
          <p:nvPr/>
        </p:nvSpPr>
        <p:spPr bwMode="auto">
          <a:xfrm>
            <a:off x="315626" y="2586720"/>
            <a:ext cx="30700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b="1" i="0" u="none" strike="noStrike" cap="none" normalizeH="0" baseline="0" dirty="0" smtClean="0">
                <a:ln>
                  <a:noFill/>
                </a:ln>
                <a:solidFill>
                  <a:schemeClr val="tx1"/>
                </a:solidFill>
                <a:effectLst/>
                <a:latin typeface="Arial" pitchFamily="34" charset="0"/>
                <a:ea typeface="Calibri" pitchFamily="34" charset="0"/>
                <a:cs typeface="Arial-BoldMT" charset="0"/>
              </a:rPr>
              <a:t>Utilisateur final - End User</a:t>
            </a:r>
            <a:endParaRPr kumimoji="0" lang="fr-FR" altLang="fr-FR" b="0" i="0" u="none" strike="noStrike" cap="none" normalizeH="0" baseline="0" dirty="0" smtClean="0">
              <a:ln>
                <a:noFill/>
              </a:ln>
              <a:solidFill>
                <a:schemeClr val="tx1"/>
              </a:solidFill>
              <a:effectLst/>
              <a:latin typeface="Arial" pitchFamily="34" charset="0"/>
              <a:cs typeface="Arial" pitchFamily="34" charset="0"/>
            </a:endParaRPr>
          </a:p>
        </p:txBody>
      </p:sp>
      <p:pic>
        <p:nvPicPr>
          <p:cNvPr id="2051" name="Imag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460" y="3356992"/>
            <a:ext cx="828675" cy="74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769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11</a:t>
            </a:fld>
            <a:endParaRPr lang="en-US"/>
          </a:p>
        </p:txBody>
      </p:sp>
      <p:sp>
        <p:nvSpPr>
          <p:cNvPr id="5" name="ZoneTexte 4"/>
          <p:cNvSpPr txBox="1"/>
          <p:nvPr/>
        </p:nvSpPr>
        <p:spPr>
          <a:xfrm>
            <a:off x="251520" y="404664"/>
            <a:ext cx="3161186" cy="369332"/>
          </a:xfrm>
          <a:prstGeom prst="rect">
            <a:avLst/>
          </a:prstGeom>
          <a:noFill/>
        </p:spPr>
        <p:txBody>
          <a:bodyPr wrap="none" rtlCol="0">
            <a:spAutoFit/>
          </a:bodyPr>
          <a:lstStyle/>
          <a:p>
            <a:r>
              <a:rPr lang="fr-FR" b="1" dirty="0" smtClean="0">
                <a:solidFill>
                  <a:srgbClr val="002060"/>
                </a:solidFill>
              </a:rPr>
              <a:t>Architecture basée sur les rôles</a:t>
            </a:r>
            <a:endParaRPr lang="fr-FR" b="1" dirty="0">
              <a:solidFill>
                <a:srgbClr val="002060"/>
              </a:solidFill>
            </a:endParaRPr>
          </a:p>
        </p:txBody>
      </p:sp>
      <p:graphicFrame>
        <p:nvGraphicFramePr>
          <p:cNvPr id="6" name="Tableau 5"/>
          <p:cNvGraphicFramePr>
            <a:graphicFrameLocks noGrp="1"/>
          </p:cNvGraphicFramePr>
          <p:nvPr>
            <p:extLst>
              <p:ext uri="{D42A27DB-BD31-4B8C-83A1-F6EECF244321}">
                <p14:modId xmlns:p14="http://schemas.microsoft.com/office/powerpoint/2010/main" val="3891766430"/>
              </p:ext>
            </p:extLst>
          </p:nvPr>
        </p:nvGraphicFramePr>
        <p:xfrm>
          <a:off x="1098550" y="1052735"/>
          <a:ext cx="6929836" cy="4176465"/>
        </p:xfrm>
        <a:graphic>
          <a:graphicData uri="http://schemas.openxmlformats.org/drawingml/2006/table">
            <a:tbl>
              <a:tblPr firstRow="1" firstCol="1" bandRow="1">
                <a:tableStyleId>{5C22544A-7EE6-4342-B048-85BDC9FD1C3A}</a:tableStyleId>
              </a:tblPr>
              <a:tblGrid>
                <a:gridCol w="1732459"/>
                <a:gridCol w="1732459"/>
                <a:gridCol w="1732459"/>
                <a:gridCol w="1732459"/>
              </a:tblGrid>
              <a:tr h="272103">
                <a:tc>
                  <a:txBody>
                    <a:bodyPr/>
                    <a:lstStyle/>
                    <a:p>
                      <a:pPr algn="ctr">
                        <a:lnSpc>
                          <a:spcPct val="115000"/>
                        </a:lnSpc>
                        <a:spcAft>
                          <a:spcPts val="0"/>
                        </a:spcAft>
                      </a:pPr>
                      <a:r>
                        <a:rPr lang="fr-FR" sz="1200" dirty="0">
                          <a:effectLst/>
                        </a:rPr>
                        <a:t>Auteur</a:t>
                      </a:r>
                      <a:endParaRPr lang="fr-FR" sz="11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fr-FR" sz="1200">
                          <a:effectLst/>
                        </a:rPr>
                        <a:t>Administrateur</a:t>
                      </a:r>
                      <a:endParaRPr lang="fr-FR" sz="110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fr-FR" sz="1100">
                          <a:effectLst/>
                        </a:rPr>
                        <a:t>Intégrateur</a:t>
                      </a:r>
                      <a:endParaRPr lang="fr-FR" sz="110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fr-FR" sz="1100">
                          <a:effectLst/>
                        </a:rPr>
                        <a:t>Utilisateur final</a:t>
                      </a:r>
                      <a:endParaRPr lang="fr-FR" sz="110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68058">
                <a:tc>
                  <a:txBody>
                    <a:bodyPr/>
                    <a:lstStyle/>
                    <a:p>
                      <a:pPr algn="ctr">
                        <a:lnSpc>
                          <a:spcPct val="115000"/>
                        </a:lnSpc>
                        <a:spcAft>
                          <a:spcPts val="0"/>
                        </a:spcAft>
                      </a:pPr>
                      <a:endParaRPr lang="fr-FR" sz="12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lnSpc>
                          <a:spcPct val="115000"/>
                        </a:lnSpc>
                        <a:spcAft>
                          <a:spcPts val="0"/>
                        </a:spcAft>
                      </a:pPr>
                      <a:endParaRPr lang="fr-FR" sz="12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endParaRPr lang="fr-FR" sz="110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endParaRPr lang="fr-FR" sz="110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36304">
                <a:tc>
                  <a:txBody>
                    <a:bodyPr/>
                    <a:lstStyle/>
                    <a:p>
                      <a:pPr>
                        <a:lnSpc>
                          <a:spcPct val="115000"/>
                        </a:lnSpc>
                        <a:spcAft>
                          <a:spcPts val="0"/>
                        </a:spcAft>
                      </a:pPr>
                      <a:r>
                        <a:rPr lang="fr-FR" sz="1100" b="0" dirty="0" smtClean="0">
                          <a:solidFill>
                            <a:schemeClr val="tx1"/>
                          </a:solidFill>
                          <a:effectLst/>
                        </a:rPr>
                        <a:t>•</a:t>
                      </a:r>
                      <a:r>
                        <a:rPr lang="fr-FR" sz="1100" b="0" baseline="0" dirty="0" smtClean="0">
                          <a:solidFill>
                            <a:schemeClr val="tx1"/>
                          </a:solidFill>
                          <a:effectLst/>
                        </a:rPr>
                        <a:t> OO S</a:t>
                      </a:r>
                      <a:r>
                        <a:rPr lang="fr-FR" sz="1100" b="0" dirty="0" smtClean="0">
                          <a:solidFill>
                            <a:schemeClr val="tx1"/>
                          </a:solidFill>
                          <a:effectLst/>
                        </a:rPr>
                        <a:t>tudio </a:t>
                      </a:r>
                      <a:r>
                        <a:rPr lang="fr-FR" sz="1100" b="0" dirty="0">
                          <a:solidFill>
                            <a:schemeClr val="tx1"/>
                          </a:solidFill>
                          <a:effectLst/>
                        </a:rPr>
                        <a:t>autonome [</a:t>
                      </a:r>
                      <a:r>
                        <a:rPr lang="fr-FR" sz="1100" b="0" dirty="0" err="1">
                          <a:solidFill>
                            <a:schemeClr val="tx1"/>
                          </a:solidFill>
                          <a:effectLst/>
                        </a:rPr>
                        <a:t>standalone</a:t>
                      </a:r>
                      <a:r>
                        <a:rPr lang="fr-FR" sz="1100" b="0" dirty="0">
                          <a:solidFill>
                            <a:schemeClr val="tx1"/>
                          </a:solidFill>
                          <a:effectLst/>
                        </a:rPr>
                        <a:t>]</a:t>
                      </a:r>
                    </a:p>
                    <a:p>
                      <a:pPr>
                        <a:lnSpc>
                          <a:spcPct val="115000"/>
                        </a:lnSpc>
                        <a:spcAft>
                          <a:spcPts val="0"/>
                        </a:spcAft>
                      </a:pPr>
                      <a:r>
                        <a:rPr lang="fr-FR" sz="1100" b="0" dirty="0">
                          <a:solidFill>
                            <a:schemeClr val="tx1"/>
                          </a:solidFill>
                          <a:effectLst/>
                        </a:rPr>
                        <a:t>• </a:t>
                      </a:r>
                      <a:r>
                        <a:rPr lang="fr-FR" sz="1100" b="0" dirty="0" smtClean="0">
                          <a:solidFill>
                            <a:schemeClr val="tx1"/>
                          </a:solidFill>
                          <a:effectLst/>
                        </a:rPr>
                        <a:t>contrôle de l’intégration</a:t>
                      </a:r>
                      <a:r>
                        <a:rPr lang="fr-FR" sz="1100" b="0" baseline="0" dirty="0" smtClean="0">
                          <a:solidFill>
                            <a:schemeClr val="tx1"/>
                          </a:solidFill>
                          <a:effectLst/>
                        </a:rPr>
                        <a:t> </a:t>
                      </a:r>
                      <a:r>
                        <a:rPr lang="fr-FR" sz="1100" b="0" dirty="0" smtClean="0">
                          <a:solidFill>
                            <a:schemeClr val="tx1"/>
                          </a:solidFill>
                          <a:effectLst/>
                        </a:rPr>
                        <a:t>de sources standards</a:t>
                      </a:r>
                      <a:endParaRPr lang="fr-FR" sz="1100" b="0" dirty="0">
                        <a:solidFill>
                          <a:schemeClr val="tx1"/>
                        </a:solidFill>
                        <a:effectLst/>
                      </a:endParaRPr>
                    </a:p>
                    <a:p>
                      <a:pPr>
                        <a:lnSpc>
                          <a:spcPct val="115000"/>
                        </a:lnSpc>
                        <a:spcAft>
                          <a:spcPts val="0"/>
                        </a:spcAft>
                      </a:pPr>
                      <a:r>
                        <a:rPr lang="fr-FR" sz="1100" b="0" dirty="0">
                          <a:solidFill>
                            <a:schemeClr val="tx1"/>
                          </a:solidFill>
                          <a:effectLst/>
                        </a:rPr>
                        <a:t>• </a:t>
                      </a:r>
                      <a:r>
                        <a:rPr lang="fr-FR" sz="1100" b="0" dirty="0" smtClean="0">
                          <a:solidFill>
                            <a:schemeClr val="tx1"/>
                          </a:solidFill>
                          <a:effectLst/>
                        </a:rPr>
                        <a:t>Multi-créations</a:t>
                      </a:r>
                      <a:endParaRPr lang="fr-FR" sz="1100" b="0" dirty="0">
                        <a:solidFill>
                          <a:schemeClr val="tx1"/>
                        </a:solidFill>
                        <a:effectLst/>
                      </a:endParaRPr>
                    </a:p>
                    <a:p>
                      <a:pPr>
                        <a:lnSpc>
                          <a:spcPct val="115000"/>
                        </a:lnSpc>
                        <a:spcAft>
                          <a:spcPts val="0"/>
                        </a:spcAft>
                      </a:pPr>
                      <a:r>
                        <a:rPr lang="fr-FR" sz="1100" b="0" dirty="0">
                          <a:solidFill>
                            <a:schemeClr val="tx1"/>
                          </a:solidFill>
                          <a:effectLst/>
                        </a:rPr>
                        <a:t>• Plusieurs emplacements</a:t>
                      </a:r>
                    </a:p>
                    <a:p>
                      <a:pPr>
                        <a:lnSpc>
                          <a:spcPct val="115000"/>
                        </a:lnSpc>
                        <a:spcAft>
                          <a:spcPts val="0"/>
                        </a:spcAft>
                      </a:pPr>
                      <a:r>
                        <a:rPr lang="fr-FR" sz="1100" b="0" dirty="0">
                          <a:solidFill>
                            <a:schemeClr val="tx1"/>
                          </a:solidFill>
                          <a:effectLst/>
                        </a:rPr>
                        <a:t>• </a:t>
                      </a:r>
                      <a:r>
                        <a:rPr lang="fr-FR" sz="1100" b="0" dirty="0" smtClean="0">
                          <a:solidFill>
                            <a:schemeClr val="tx1"/>
                          </a:solidFill>
                          <a:effectLst/>
                        </a:rPr>
                        <a:t>Contenu </a:t>
                      </a:r>
                      <a:r>
                        <a:rPr lang="fr-FR" sz="1100" b="0" dirty="0">
                          <a:solidFill>
                            <a:schemeClr val="tx1"/>
                          </a:solidFill>
                          <a:effectLst/>
                        </a:rPr>
                        <a:t>en fonction </a:t>
                      </a:r>
                      <a:r>
                        <a:rPr lang="fr-FR" sz="1100" b="0" dirty="0" smtClean="0">
                          <a:solidFill>
                            <a:schemeClr val="tx1"/>
                          </a:solidFill>
                          <a:effectLst/>
                        </a:rPr>
                        <a:t>d’annotations</a:t>
                      </a:r>
                      <a:endParaRPr lang="fr-FR" sz="1100" b="0" dirty="0">
                        <a:solidFill>
                          <a:schemeClr val="tx1"/>
                        </a:solidFill>
                        <a:effectLst/>
                      </a:endParaRPr>
                    </a:p>
                    <a:p>
                      <a:pPr>
                        <a:lnSpc>
                          <a:spcPct val="115000"/>
                        </a:lnSpc>
                        <a:spcAft>
                          <a:spcPts val="0"/>
                        </a:spcAft>
                      </a:pPr>
                      <a:r>
                        <a:rPr lang="en-US" sz="1100" b="0" dirty="0">
                          <a:solidFill>
                            <a:schemeClr val="tx1"/>
                          </a:solidFill>
                          <a:effectLst/>
                        </a:rPr>
                        <a:t>• </a:t>
                      </a:r>
                      <a:r>
                        <a:rPr lang="fr-FR" sz="1100" b="0" noProof="0" dirty="0" smtClean="0">
                          <a:solidFill>
                            <a:schemeClr val="tx1"/>
                          </a:solidFill>
                          <a:effectLst/>
                        </a:rPr>
                        <a:t>Contenu</a:t>
                      </a:r>
                      <a:r>
                        <a:rPr lang="en-US" sz="1100" b="0" dirty="0" smtClean="0">
                          <a:solidFill>
                            <a:schemeClr val="tx1"/>
                          </a:solidFill>
                          <a:effectLst/>
                        </a:rPr>
                        <a:t> HP </a:t>
                      </a:r>
                      <a:r>
                        <a:rPr lang="fr-FR" sz="1100" b="0" noProof="0" dirty="0" smtClean="0">
                          <a:solidFill>
                            <a:schemeClr val="tx1"/>
                          </a:solidFill>
                          <a:effectLst/>
                        </a:rPr>
                        <a:t>détaillé</a:t>
                      </a:r>
                      <a:r>
                        <a:rPr lang="en-US" sz="1100" b="0" dirty="0" smtClean="0">
                          <a:solidFill>
                            <a:schemeClr val="tx1"/>
                          </a:solidFill>
                          <a:effectLst/>
                        </a:rPr>
                        <a:t> [à </a:t>
                      </a:r>
                      <a:r>
                        <a:rPr lang="en-US" sz="1100" b="0" dirty="0">
                          <a:solidFill>
                            <a:schemeClr val="tx1"/>
                          </a:solidFill>
                          <a:effectLst/>
                        </a:rPr>
                        <a:t>grain </a:t>
                      </a:r>
                      <a:r>
                        <a:rPr lang="en-US" sz="1100" b="0" dirty="0" smtClean="0">
                          <a:solidFill>
                            <a:schemeClr val="tx1"/>
                          </a:solidFill>
                          <a:effectLst/>
                        </a:rPr>
                        <a:t>fin ?] [fine-grained]</a:t>
                      </a:r>
                      <a:endParaRPr lang="fr-FR" sz="1100" b="0" dirty="0">
                        <a:solidFill>
                          <a:schemeClr val="tx1"/>
                        </a:solidFill>
                        <a:effectLst/>
                      </a:endParaRPr>
                    </a:p>
                    <a:p>
                      <a:pPr>
                        <a:lnSpc>
                          <a:spcPct val="115000"/>
                        </a:lnSpc>
                        <a:spcAft>
                          <a:spcPts val="0"/>
                        </a:spcAft>
                      </a:pPr>
                      <a:r>
                        <a:rPr lang="fr-FR" sz="1100" b="0" dirty="0">
                          <a:solidFill>
                            <a:schemeClr val="tx1"/>
                          </a:solidFill>
                          <a:effectLst/>
                        </a:rPr>
                        <a:t>• Le contenu de la clientèle </a:t>
                      </a:r>
                      <a:r>
                        <a:rPr lang="fr-FR" sz="1100" b="0" noProof="0" dirty="0" smtClean="0">
                          <a:solidFill>
                            <a:schemeClr val="tx1"/>
                          </a:solidFill>
                          <a:effectLst/>
                        </a:rPr>
                        <a:t>détaillé</a:t>
                      </a:r>
                      <a:r>
                        <a:rPr lang="en-US" sz="1100" b="0" dirty="0" smtClean="0">
                          <a:solidFill>
                            <a:schemeClr val="tx1"/>
                          </a:solidFill>
                          <a:effectLst/>
                        </a:rPr>
                        <a:t> [</a:t>
                      </a:r>
                      <a:r>
                        <a:rPr lang="fr-FR" sz="1100" b="0" dirty="0" smtClean="0">
                          <a:solidFill>
                            <a:schemeClr val="tx1"/>
                          </a:solidFill>
                          <a:effectLst/>
                        </a:rPr>
                        <a:t>à </a:t>
                      </a:r>
                      <a:r>
                        <a:rPr lang="fr-FR" sz="1100" b="0" dirty="0">
                          <a:solidFill>
                            <a:schemeClr val="tx1"/>
                          </a:solidFill>
                          <a:effectLst/>
                        </a:rPr>
                        <a:t>grain </a:t>
                      </a:r>
                      <a:r>
                        <a:rPr lang="fr-FR" sz="1100" b="0" dirty="0" smtClean="0">
                          <a:solidFill>
                            <a:schemeClr val="tx1"/>
                          </a:solidFill>
                          <a:effectLst/>
                        </a:rPr>
                        <a:t>fin]</a:t>
                      </a:r>
                      <a:endParaRPr lang="fr-FR" sz="1100" b="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fr-FR" sz="1100" dirty="0" smtClean="0">
                          <a:effectLst/>
                        </a:rPr>
                        <a:t>•</a:t>
                      </a:r>
                      <a:r>
                        <a:rPr lang="fr-FR" sz="1100" baseline="0" dirty="0" smtClean="0">
                          <a:effectLst/>
                        </a:rPr>
                        <a:t> </a:t>
                      </a:r>
                      <a:r>
                        <a:rPr lang="fr-FR" sz="1100" dirty="0" smtClean="0">
                          <a:effectLst/>
                        </a:rPr>
                        <a:t>expérience </a:t>
                      </a:r>
                      <a:r>
                        <a:rPr lang="fr-FR" sz="1100" dirty="0">
                          <a:effectLst/>
                        </a:rPr>
                        <a:t>UI (interface utilisateur) améliorée</a:t>
                      </a:r>
                    </a:p>
                    <a:p>
                      <a:pPr>
                        <a:lnSpc>
                          <a:spcPct val="115000"/>
                        </a:lnSpc>
                        <a:spcAft>
                          <a:spcPts val="0"/>
                        </a:spcAft>
                      </a:pPr>
                      <a:r>
                        <a:rPr lang="fr-FR" sz="1100" dirty="0">
                          <a:effectLst/>
                        </a:rPr>
                        <a:t>• Changement d’échelle en direct [Live </a:t>
                      </a:r>
                      <a:r>
                        <a:rPr lang="fr-FR" sz="1100" dirty="0" err="1">
                          <a:effectLst/>
                        </a:rPr>
                        <a:t>scale</a:t>
                      </a:r>
                      <a:r>
                        <a:rPr lang="fr-FR" sz="1100" dirty="0">
                          <a:effectLst/>
                        </a:rPr>
                        <a:t>-out]</a:t>
                      </a:r>
                    </a:p>
                    <a:p>
                      <a:pPr>
                        <a:lnSpc>
                          <a:spcPct val="115000"/>
                        </a:lnSpc>
                        <a:spcAft>
                          <a:spcPts val="0"/>
                        </a:spcAft>
                      </a:pPr>
                      <a:r>
                        <a:rPr lang="fr-FR" sz="1100" dirty="0">
                          <a:effectLst/>
                        </a:rPr>
                        <a:t>• Hautes performances</a:t>
                      </a:r>
                    </a:p>
                    <a:p>
                      <a:pPr>
                        <a:lnSpc>
                          <a:spcPct val="115000"/>
                        </a:lnSpc>
                        <a:spcAft>
                          <a:spcPts val="0"/>
                        </a:spcAft>
                      </a:pPr>
                      <a:r>
                        <a:rPr lang="fr-FR" sz="1100" dirty="0">
                          <a:effectLst/>
                        </a:rPr>
                        <a:t>• exécutions hautement parallélisés</a:t>
                      </a:r>
                    </a:p>
                    <a:p>
                      <a:pPr>
                        <a:lnSpc>
                          <a:spcPct val="115000"/>
                        </a:lnSpc>
                        <a:spcAft>
                          <a:spcPts val="0"/>
                        </a:spcAft>
                      </a:pPr>
                      <a:r>
                        <a:rPr lang="fr-FR" sz="1100" dirty="0">
                          <a:effectLst/>
                        </a:rPr>
                        <a:t>• purge de base de données automatique</a:t>
                      </a:r>
                    </a:p>
                    <a:p>
                      <a:pPr>
                        <a:lnSpc>
                          <a:spcPct val="115000"/>
                        </a:lnSpc>
                        <a:spcAft>
                          <a:spcPts val="0"/>
                        </a:spcAft>
                      </a:pPr>
                      <a:r>
                        <a:rPr lang="en-US" sz="1100" dirty="0">
                          <a:effectLst/>
                        </a:rPr>
                        <a:t>• </a:t>
                      </a:r>
                      <a:r>
                        <a:rPr lang="fr-FR" sz="1100" noProof="0" dirty="0" smtClean="0">
                          <a:effectLst/>
                        </a:rPr>
                        <a:t>dépendances de contenus isolés</a:t>
                      </a:r>
                    </a:p>
                    <a:p>
                      <a:pPr>
                        <a:lnSpc>
                          <a:spcPct val="115000"/>
                        </a:lnSpc>
                        <a:spcAft>
                          <a:spcPts val="0"/>
                        </a:spcAft>
                      </a:pPr>
                      <a:r>
                        <a:rPr lang="fr-FR" sz="1100" dirty="0" smtClean="0">
                          <a:effectLst/>
                        </a:rPr>
                        <a:t>• </a:t>
                      </a:r>
                      <a:r>
                        <a:rPr lang="fr-FR" sz="1100" dirty="0">
                          <a:effectLst/>
                        </a:rPr>
                        <a:t>gestion d'actions de service à distance (RAS) plus simple</a:t>
                      </a:r>
                      <a:endParaRPr lang="fr-FR" sz="11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100" dirty="0" smtClean="0">
                          <a:effectLst/>
                        </a:rPr>
                        <a:t>•</a:t>
                      </a:r>
                      <a:r>
                        <a:rPr lang="fr-FR" sz="1100" baseline="0" dirty="0" smtClean="0">
                          <a:effectLst/>
                        </a:rPr>
                        <a:t> </a:t>
                      </a:r>
                      <a:r>
                        <a:rPr lang="fr-FR" sz="1100" dirty="0" smtClean="0">
                          <a:effectLst/>
                        </a:rPr>
                        <a:t>API </a:t>
                      </a:r>
                      <a:r>
                        <a:rPr lang="fr-FR" sz="1100" dirty="0">
                          <a:effectLst/>
                        </a:rPr>
                        <a:t>de Transfert d'état représentatif (REST) complet</a:t>
                      </a:r>
                    </a:p>
                    <a:p>
                      <a:pPr>
                        <a:lnSpc>
                          <a:spcPct val="115000"/>
                        </a:lnSpc>
                        <a:spcAft>
                          <a:spcPts val="0"/>
                        </a:spcAft>
                      </a:pPr>
                      <a:r>
                        <a:rPr lang="en-US" sz="1100" dirty="0">
                          <a:effectLst/>
                        </a:rPr>
                        <a:t>• flux </a:t>
                      </a:r>
                      <a:r>
                        <a:rPr lang="fr-FR" sz="1100" noProof="0" dirty="0" smtClean="0">
                          <a:effectLst/>
                        </a:rPr>
                        <a:t>d'événements</a:t>
                      </a:r>
                      <a:r>
                        <a:rPr lang="en-US" sz="1100" dirty="0" smtClean="0">
                          <a:effectLst/>
                        </a:rPr>
                        <a:t> </a:t>
                      </a:r>
                      <a:r>
                        <a:rPr lang="en-US" sz="1100" dirty="0">
                          <a:effectLst/>
                        </a:rPr>
                        <a:t>en </a:t>
                      </a:r>
                      <a:r>
                        <a:rPr lang="en-US" sz="1100" dirty="0" smtClean="0">
                          <a:effectLst/>
                        </a:rPr>
                        <a:t>direct</a:t>
                      </a:r>
                      <a:endParaRPr lang="fr-FR" sz="1100" dirty="0">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100" dirty="0" smtClean="0">
                          <a:effectLst/>
                        </a:rPr>
                        <a:t>• Passerelle </a:t>
                      </a:r>
                      <a:r>
                        <a:rPr lang="fr-FR" sz="1100" dirty="0">
                          <a:effectLst/>
                        </a:rPr>
                        <a:t>d'exécution simplifiée</a:t>
                      </a:r>
                    </a:p>
                    <a:p>
                      <a:pPr>
                        <a:lnSpc>
                          <a:spcPct val="115000"/>
                        </a:lnSpc>
                        <a:spcAft>
                          <a:spcPts val="0"/>
                        </a:spcAft>
                      </a:pPr>
                      <a:r>
                        <a:rPr lang="fr-FR" sz="1100" dirty="0" smtClean="0">
                          <a:effectLst/>
                        </a:rPr>
                        <a:t>•</a:t>
                      </a:r>
                      <a:r>
                        <a:rPr lang="fr-FR" sz="1100" baseline="0" dirty="0" smtClean="0">
                          <a:effectLst/>
                        </a:rPr>
                        <a:t> </a:t>
                      </a:r>
                      <a:r>
                        <a:rPr lang="fr-FR" sz="1100" dirty="0" smtClean="0">
                          <a:effectLst/>
                        </a:rPr>
                        <a:t>Mobilité</a:t>
                      </a:r>
                      <a:endParaRPr lang="fr-FR" sz="11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2052" name="Image 6" descr="_Pic16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412776"/>
            <a:ext cx="1143000" cy="9620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Image 7" descr="_Pic17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1384201"/>
            <a:ext cx="116205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Imag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336576"/>
            <a:ext cx="1190625" cy="1038225"/>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1365150"/>
            <a:ext cx="121920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584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12</a:t>
            </a:fld>
            <a:endParaRPr lang="en-US"/>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640960" cy="4309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179512" y="4725144"/>
            <a:ext cx="8712968" cy="646331"/>
          </a:xfrm>
          <a:prstGeom prst="rect">
            <a:avLst/>
          </a:prstGeom>
          <a:noFill/>
        </p:spPr>
        <p:txBody>
          <a:bodyPr wrap="square" rtlCol="0">
            <a:spAutoFit/>
          </a:bodyPr>
          <a:lstStyle/>
          <a:p>
            <a:r>
              <a:rPr lang="fr-FR" dirty="0" smtClean="0"/>
              <a:t>Dans </a:t>
            </a:r>
            <a:r>
              <a:rPr lang="fr-FR" b="1" dirty="0" smtClean="0"/>
              <a:t>HP OO Studio</a:t>
            </a:r>
            <a:r>
              <a:rPr lang="fr-FR" dirty="0" smtClean="0"/>
              <a:t>, le </a:t>
            </a:r>
            <a:r>
              <a:rPr lang="fr-FR" i="1" dirty="0"/>
              <a:t>panneau des </a:t>
            </a:r>
            <a:r>
              <a:rPr lang="fr-FR" i="1" dirty="0" smtClean="0"/>
              <a:t>projets </a:t>
            </a:r>
            <a:r>
              <a:rPr lang="fr-FR" dirty="0" smtClean="0"/>
              <a:t>[</a:t>
            </a:r>
            <a:r>
              <a:rPr lang="fr-FR" b="1" dirty="0" err="1" smtClean="0"/>
              <a:t>Projects</a:t>
            </a:r>
            <a:r>
              <a:rPr lang="fr-FR" b="1" dirty="0" smtClean="0"/>
              <a:t> Panel</a:t>
            </a:r>
            <a:r>
              <a:rPr lang="fr-FR" dirty="0" smtClean="0"/>
              <a:t>] </a:t>
            </a:r>
            <a:r>
              <a:rPr lang="fr-FR" dirty="0"/>
              <a:t>est utilisé pour concevoir et développer des </a:t>
            </a:r>
            <a:r>
              <a:rPr lang="fr-FR" b="1" dirty="0"/>
              <a:t>flux</a:t>
            </a:r>
            <a:r>
              <a:rPr lang="fr-FR" dirty="0"/>
              <a:t> et des </a:t>
            </a:r>
            <a:r>
              <a:rPr lang="fr-FR" b="1" dirty="0"/>
              <a:t>opérations</a:t>
            </a:r>
            <a:r>
              <a:rPr lang="fr-FR" dirty="0"/>
              <a:t> en les regroupant en multiples </a:t>
            </a:r>
            <a:r>
              <a:rPr lang="fr-FR" b="1" dirty="0" smtClean="0"/>
              <a:t>projets</a:t>
            </a:r>
            <a:r>
              <a:rPr lang="fr-FR" dirty="0" smtClean="0"/>
              <a:t>.</a:t>
            </a:r>
            <a:endParaRPr lang="fr-FR" dirty="0"/>
          </a:p>
        </p:txBody>
      </p:sp>
    </p:spTree>
    <p:extLst>
      <p:ext uri="{BB962C8B-B14F-4D97-AF65-F5344CB8AC3E}">
        <p14:creationId xmlns:p14="http://schemas.microsoft.com/office/powerpoint/2010/main" val="96175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13</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17844"/>
            <a:ext cx="3467100" cy="139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07504" y="1772816"/>
            <a:ext cx="5256584" cy="1200329"/>
          </a:xfrm>
          <a:prstGeom prst="rect">
            <a:avLst/>
          </a:prstGeom>
        </p:spPr>
        <p:txBody>
          <a:bodyPr wrap="square">
            <a:spAutoFit/>
          </a:bodyPr>
          <a:lstStyle/>
          <a:p>
            <a:r>
              <a:rPr lang="fr-FR" dirty="0"/>
              <a:t>Le </a:t>
            </a:r>
            <a:r>
              <a:rPr lang="fr-FR" i="1" dirty="0"/>
              <a:t>panneau des dépendances </a:t>
            </a:r>
            <a:r>
              <a:rPr lang="fr-FR" dirty="0"/>
              <a:t>[</a:t>
            </a:r>
            <a:r>
              <a:rPr lang="fr-FR" b="1" dirty="0" err="1"/>
              <a:t>Dependencies</a:t>
            </a:r>
            <a:r>
              <a:rPr lang="fr-FR" b="1" dirty="0"/>
              <a:t> panel</a:t>
            </a:r>
            <a:r>
              <a:rPr lang="fr-FR" dirty="0"/>
              <a:t>] montre tout les </a:t>
            </a:r>
            <a:r>
              <a:rPr lang="fr-FR" i="1" dirty="0"/>
              <a:t>packages de contenus </a:t>
            </a:r>
            <a:r>
              <a:rPr lang="fr-FR" dirty="0" smtClean="0"/>
              <a:t>déployés (des routines d’opérations élémentaires standard) [installés] stockées </a:t>
            </a:r>
            <a:r>
              <a:rPr lang="fr-FR" dirty="0"/>
              <a:t>dans OO Studio.</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217844"/>
            <a:ext cx="2890385" cy="5488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Connecteur droit avec flèche 5"/>
          <p:cNvCxnSpPr/>
          <p:nvPr/>
        </p:nvCxnSpPr>
        <p:spPr>
          <a:xfrm>
            <a:off x="2123728" y="980728"/>
            <a:ext cx="3960440" cy="79208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4103948" y="207221"/>
            <a:ext cx="1764196" cy="1169551"/>
          </a:xfrm>
          <a:prstGeom prst="rect">
            <a:avLst/>
          </a:prstGeom>
          <a:noFill/>
        </p:spPr>
        <p:txBody>
          <a:bodyPr wrap="square" rtlCol="0">
            <a:spAutoFit/>
          </a:bodyPr>
          <a:lstStyle/>
          <a:p>
            <a:r>
              <a:rPr lang="fr-FR" sz="1400" dirty="0" smtClean="0"/>
              <a:t>1) On déplie l’éventail des répertoires (ou onglets) dans le « panneau des dépendances ».</a:t>
            </a:r>
            <a:endParaRPr lang="fr-FR" sz="1400" dirty="0"/>
          </a:p>
        </p:txBody>
      </p:sp>
      <p:sp>
        <p:nvSpPr>
          <p:cNvPr id="8" name="ZoneTexte 7"/>
          <p:cNvSpPr txBox="1"/>
          <p:nvPr/>
        </p:nvSpPr>
        <p:spPr>
          <a:xfrm>
            <a:off x="107505" y="3068960"/>
            <a:ext cx="5256584" cy="923330"/>
          </a:xfrm>
          <a:prstGeom prst="rect">
            <a:avLst/>
          </a:prstGeom>
          <a:noFill/>
        </p:spPr>
        <p:txBody>
          <a:bodyPr wrap="square" rtlCol="0">
            <a:spAutoFit/>
          </a:bodyPr>
          <a:lstStyle/>
          <a:p>
            <a:r>
              <a:rPr lang="fr-FR" dirty="0" smtClean="0"/>
              <a:t>2) Pour créer un flux, </a:t>
            </a:r>
            <a:r>
              <a:rPr lang="fr-FR" i="1" dirty="0" smtClean="0"/>
              <a:t>il faut d’abord créer un projet</a:t>
            </a:r>
            <a:r>
              <a:rPr lang="fr-FR" dirty="0" smtClean="0"/>
              <a:t>, en cliquant sur la croix verte située en haut, à gauche, du « </a:t>
            </a:r>
            <a:r>
              <a:rPr lang="fr-FR" i="1" dirty="0" smtClean="0"/>
              <a:t>panneau des projets</a:t>
            </a:r>
            <a:r>
              <a:rPr lang="fr-FR" dirty="0" smtClean="0"/>
              <a:t> ».</a:t>
            </a:r>
            <a:endParaRPr lang="fr-FR" dirty="0"/>
          </a:p>
        </p:txBody>
      </p:sp>
      <p:sp>
        <p:nvSpPr>
          <p:cNvPr id="9" name="Ellipse 8"/>
          <p:cNvSpPr/>
          <p:nvPr/>
        </p:nvSpPr>
        <p:spPr>
          <a:xfrm>
            <a:off x="278650" y="4280322"/>
            <a:ext cx="1341021" cy="779150"/>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597" y="4398434"/>
            <a:ext cx="619125"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Connecteur droit avec flèche 13"/>
          <p:cNvCxnSpPr/>
          <p:nvPr/>
        </p:nvCxnSpPr>
        <p:spPr>
          <a:xfrm>
            <a:off x="1258722" y="4913544"/>
            <a:ext cx="1421437" cy="459672"/>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0159" y="5059472"/>
            <a:ext cx="2847578" cy="1343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ZoneTexte 10"/>
          <p:cNvSpPr txBox="1"/>
          <p:nvPr/>
        </p:nvSpPr>
        <p:spPr>
          <a:xfrm>
            <a:off x="1619671" y="3992290"/>
            <a:ext cx="3908066" cy="923330"/>
          </a:xfrm>
          <a:prstGeom prst="rect">
            <a:avLst/>
          </a:prstGeom>
          <a:noFill/>
        </p:spPr>
        <p:txBody>
          <a:bodyPr wrap="square" rtlCol="0">
            <a:spAutoFit/>
          </a:bodyPr>
          <a:lstStyle/>
          <a:p>
            <a:r>
              <a:rPr lang="fr-FR" dirty="0" smtClean="0"/>
              <a:t>Une fenêtre « </a:t>
            </a:r>
            <a:r>
              <a:rPr lang="fr-FR" i="1" dirty="0" err="1" smtClean="0"/>
              <a:t>Create</a:t>
            </a:r>
            <a:r>
              <a:rPr lang="fr-FR" i="1" dirty="0" smtClean="0"/>
              <a:t> Project</a:t>
            </a:r>
            <a:r>
              <a:rPr lang="fr-FR" dirty="0" smtClean="0"/>
              <a:t> » s’ouvre. Vous devez y indiquer le nom du </a:t>
            </a:r>
            <a:r>
              <a:rPr lang="fr-FR" i="1" dirty="0" smtClean="0"/>
              <a:t>projet</a:t>
            </a:r>
            <a:r>
              <a:rPr lang="fr-FR" dirty="0" smtClean="0"/>
              <a:t>.</a:t>
            </a:r>
          </a:p>
          <a:p>
            <a:r>
              <a:rPr lang="fr-FR" dirty="0"/>
              <a:t>(ici « </a:t>
            </a:r>
            <a:r>
              <a:rPr lang="fr-FR" dirty="0" err="1"/>
              <a:t>TestProject</a:t>
            </a:r>
            <a:r>
              <a:rPr lang="fr-FR" dirty="0"/>
              <a:t> </a:t>
            </a:r>
            <a:r>
              <a:rPr lang="fr-FR" dirty="0" smtClean="0"/>
              <a:t>»).</a:t>
            </a:r>
            <a:endParaRPr lang="fr-FR" dirty="0"/>
          </a:p>
        </p:txBody>
      </p:sp>
    </p:spTree>
    <p:extLst>
      <p:ext uri="{BB962C8B-B14F-4D97-AF65-F5344CB8AC3E}">
        <p14:creationId xmlns:p14="http://schemas.microsoft.com/office/powerpoint/2010/main" val="2019411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14</a:t>
            </a:fld>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9885" y="188640"/>
            <a:ext cx="3230564" cy="2247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323529" y="404664"/>
            <a:ext cx="5040560" cy="2031325"/>
          </a:xfrm>
          <a:prstGeom prst="rect">
            <a:avLst/>
          </a:prstGeom>
          <a:noFill/>
        </p:spPr>
        <p:txBody>
          <a:bodyPr wrap="square" rtlCol="0">
            <a:spAutoFit/>
          </a:bodyPr>
          <a:lstStyle/>
          <a:p>
            <a:r>
              <a:rPr lang="fr-FR" dirty="0" smtClean="0"/>
              <a:t>Au sein de votre nouveau projet (ici « </a:t>
            </a:r>
            <a:r>
              <a:rPr lang="fr-FR" i="1" dirty="0" err="1" smtClean="0"/>
              <a:t>TestProject</a:t>
            </a:r>
            <a:r>
              <a:rPr lang="fr-FR" dirty="0" smtClean="0"/>
              <a:t> »), vous devez créer un nouveau dossier (en cliquant sur le choix « </a:t>
            </a:r>
            <a:r>
              <a:rPr lang="fr-FR" b="1" dirty="0" smtClean="0"/>
              <a:t>New</a:t>
            </a:r>
            <a:r>
              <a:rPr lang="fr-FR" dirty="0" smtClean="0"/>
              <a:t> », puis « </a:t>
            </a:r>
            <a:r>
              <a:rPr lang="fr-FR" b="1" dirty="0" err="1" smtClean="0"/>
              <a:t>Folder</a:t>
            </a:r>
            <a:r>
              <a:rPr lang="fr-FR" dirty="0" smtClean="0"/>
              <a:t>… »). </a:t>
            </a:r>
          </a:p>
          <a:p>
            <a:endParaRPr lang="fr-FR" dirty="0" smtClean="0"/>
          </a:p>
          <a:p>
            <a:r>
              <a:rPr lang="fr-FR" dirty="0" smtClean="0"/>
              <a:t>Une fenêtre « </a:t>
            </a:r>
            <a:r>
              <a:rPr lang="fr-FR" i="1" dirty="0" smtClean="0"/>
              <a:t>Enter the </a:t>
            </a:r>
            <a:r>
              <a:rPr lang="fr-FR" i="1" dirty="0" err="1" smtClean="0"/>
              <a:t>name</a:t>
            </a:r>
            <a:r>
              <a:rPr lang="fr-FR" i="1" dirty="0" smtClean="0"/>
              <a:t> of the new </a:t>
            </a:r>
            <a:r>
              <a:rPr lang="fr-FR" i="1" dirty="0" err="1" smtClean="0"/>
              <a:t>folder</a:t>
            </a:r>
            <a:r>
              <a:rPr lang="fr-FR" dirty="0" smtClean="0"/>
              <a:t> » s’ouvre. Vous entrez le nom de votre dossier, ici, dans cet exemple « </a:t>
            </a:r>
            <a:r>
              <a:rPr lang="fr-FR" i="1" dirty="0" smtClean="0"/>
              <a:t>Flow</a:t>
            </a:r>
            <a:r>
              <a:rPr lang="fr-FR" dirty="0" smtClean="0"/>
              <a:t> » :</a:t>
            </a:r>
            <a:endParaRPr lang="fr-FR"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7" y="2464302"/>
            <a:ext cx="2380827" cy="1058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Connecteur droit avec flèche 6"/>
          <p:cNvCxnSpPr/>
          <p:nvPr/>
        </p:nvCxnSpPr>
        <p:spPr>
          <a:xfrm flipV="1">
            <a:off x="4104682" y="980728"/>
            <a:ext cx="3995710" cy="216024"/>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a:off x="3131840" y="2349630"/>
            <a:ext cx="3816424" cy="64415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8307" y="3645024"/>
            <a:ext cx="3656727"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323529" y="2733393"/>
            <a:ext cx="4572000" cy="2308324"/>
          </a:xfrm>
          <a:prstGeom prst="rect">
            <a:avLst/>
          </a:prstGeom>
        </p:spPr>
        <p:txBody>
          <a:bodyPr>
            <a:spAutoFit/>
          </a:bodyPr>
          <a:lstStyle/>
          <a:p>
            <a:r>
              <a:rPr lang="fr-FR" dirty="0" smtClean="0"/>
              <a:t>Faites un clic droit sur le dossier « </a:t>
            </a:r>
            <a:r>
              <a:rPr lang="fr-FR" i="1" dirty="0" smtClean="0"/>
              <a:t>Flow</a:t>
            </a:r>
            <a:r>
              <a:rPr lang="fr-FR" dirty="0" smtClean="0"/>
              <a:t> ».</a:t>
            </a:r>
          </a:p>
          <a:p>
            <a:r>
              <a:rPr lang="fr-FR" dirty="0" smtClean="0"/>
              <a:t>Un menu à choix multiples s’ouvre</a:t>
            </a:r>
            <a:r>
              <a:rPr lang="fr-FR" dirty="0"/>
              <a:t>. </a:t>
            </a:r>
            <a:r>
              <a:rPr lang="fr-FR" dirty="0" smtClean="0"/>
              <a:t>Vous sélectionnez le choix « </a:t>
            </a:r>
            <a:r>
              <a:rPr lang="fr-FR" b="1" dirty="0" smtClean="0"/>
              <a:t>New</a:t>
            </a:r>
            <a:r>
              <a:rPr lang="fr-FR" dirty="0" smtClean="0"/>
              <a:t> ». </a:t>
            </a:r>
          </a:p>
          <a:p>
            <a:r>
              <a:rPr lang="fr-FR" dirty="0" smtClean="0"/>
              <a:t>Puis lors de l’affichage d’un nouveau menu, vous choisissez le choix « </a:t>
            </a:r>
            <a:r>
              <a:rPr lang="fr-FR" b="1" dirty="0" smtClean="0"/>
              <a:t>Flow</a:t>
            </a:r>
            <a:r>
              <a:rPr lang="fr-FR" dirty="0" smtClean="0"/>
              <a:t>… ».</a:t>
            </a:r>
          </a:p>
          <a:p>
            <a:r>
              <a:rPr lang="fr-FR" dirty="0" smtClean="0"/>
              <a:t>Dans la </a:t>
            </a:r>
            <a:r>
              <a:rPr lang="fr-FR" dirty="0"/>
              <a:t>fenêtre « </a:t>
            </a:r>
            <a:r>
              <a:rPr lang="fr-FR" i="1" dirty="0"/>
              <a:t>Enter the </a:t>
            </a:r>
            <a:r>
              <a:rPr lang="fr-FR" i="1" dirty="0" err="1"/>
              <a:t>name</a:t>
            </a:r>
            <a:r>
              <a:rPr lang="fr-FR" i="1" dirty="0"/>
              <a:t> of the new </a:t>
            </a:r>
            <a:r>
              <a:rPr lang="fr-FR" i="1" dirty="0" smtClean="0"/>
              <a:t>flow</a:t>
            </a:r>
            <a:r>
              <a:rPr lang="fr-FR" dirty="0"/>
              <a:t> </a:t>
            </a:r>
            <a:r>
              <a:rPr lang="fr-FR" dirty="0" smtClean="0"/>
              <a:t>», vous </a:t>
            </a:r>
            <a:r>
              <a:rPr lang="fr-FR" dirty="0"/>
              <a:t>entrez le nom de votre </a:t>
            </a:r>
            <a:r>
              <a:rPr lang="fr-FR" b="1" dirty="0" smtClean="0"/>
              <a:t>flux</a:t>
            </a:r>
            <a:r>
              <a:rPr lang="fr-FR" dirty="0" smtClean="0"/>
              <a:t>, </a:t>
            </a:r>
            <a:r>
              <a:rPr lang="fr-FR" dirty="0"/>
              <a:t>ici, dans cet exemple « </a:t>
            </a:r>
            <a:r>
              <a:rPr lang="fr-FR" i="1" dirty="0" err="1" smtClean="0"/>
              <a:t>TestFlow</a:t>
            </a:r>
            <a:r>
              <a:rPr lang="fr-FR" dirty="0"/>
              <a:t> » :</a:t>
            </a:r>
          </a:p>
        </p:txBody>
      </p:sp>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604" y="5463054"/>
            <a:ext cx="2577193" cy="1136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Connecteur droit avec flèche 18"/>
          <p:cNvCxnSpPr/>
          <p:nvPr/>
        </p:nvCxnSpPr>
        <p:spPr>
          <a:xfrm>
            <a:off x="3851920" y="4077072"/>
            <a:ext cx="3888432" cy="72008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2339752" y="5041717"/>
            <a:ext cx="269777" cy="475515"/>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0774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15</a:t>
            </a:fld>
            <a:endParaRPr lang="en-US"/>
          </a:p>
        </p:txBody>
      </p:sp>
      <p:sp>
        <p:nvSpPr>
          <p:cNvPr id="4" name="ZoneTexte 3"/>
          <p:cNvSpPr txBox="1"/>
          <p:nvPr/>
        </p:nvSpPr>
        <p:spPr>
          <a:xfrm>
            <a:off x="179512" y="188640"/>
            <a:ext cx="8856984" cy="923330"/>
          </a:xfrm>
          <a:prstGeom prst="rect">
            <a:avLst/>
          </a:prstGeom>
          <a:noFill/>
        </p:spPr>
        <p:txBody>
          <a:bodyPr wrap="square" rtlCol="0">
            <a:spAutoFit/>
          </a:bodyPr>
          <a:lstStyle/>
          <a:p>
            <a:r>
              <a:rPr lang="fr-FR" dirty="0" smtClean="0"/>
              <a:t>Dès que vous avez créé le nom d’un nouveau flux, vous avez accès à une page blanche, située à droite, le « </a:t>
            </a:r>
            <a:r>
              <a:rPr lang="fr-FR" b="1" dirty="0" smtClean="0"/>
              <a:t>canevas</a:t>
            </a:r>
            <a:r>
              <a:rPr lang="fr-FR" dirty="0" smtClean="0"/>
              <a:t> » [ou </a:t>
            </a:r>
            <a:r>
              <a:rPr lang="fr-FR" dirty="0"/>
              <a:t>la « toile »]. </a:t>
            </a:r>
            <a:endParaRPr lang="fr-FR" dirty="0" smtClean="0"/>
          </a:p>
          <a:p>
            <a:r>
              <a:rPr lang="fr-FR" dirty="0" smtClean="0">
                <a:solidFill>
                  <a:srgbClr val="0070C0"/>
                </a:solidFill>
              </a:rPr>
              <a:t>La toile ou canevas </a:t>
            </a:r>
            <a:r>
              <a:rPr lang="fr-FR" dirty="0">
                <a:solidFill>
                  <a:srgbClr val="0070C0"/>
                </a:solidFill>
              </a:rPr>
              <a:t>contient la représentation </a:t>
            </a:r>
            <a:r>
              <a:rPr lang="fr-FR" dirty="0" smtClean="0">
                <a:solidFill>
                  <a:srgbClr val="0070C0"/>
                </a:solidFill>
              </a:rPr>
              <a:t>du flux graphique </a:t>
            </a:r>
            <a:r>
              <a:rPr lang="fr-FR" dirty="0">
                <a:solidFill>
                  <a:srgbClr val="0070C0"/>
                </a:solidFill>
              </a:rPr>
              <a:t>et </a:t>
            </a:r>
            <a:r>
              <a:rPr lang="fr-FR" dirty="0" smtClean="0">
                <a:solidFill>
                  <a:srgbClr val="0070C0"/>
                </a:solidFill>
              </a:rPr>
              <a:t>de ses étapes.</a:t>
            </a:r>
            <a:endParaRPr lang="fr-FR" dirty="0">
              <a:solidFill>
                <a:srgbClr val="0070C0"/>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10" y="1196752"/>
            <a:ext cx="8885648"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8057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16</a:t>
            </a:fld>
            <a:endParaRPr lang="en-US"/>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153724"/>
            <a:ext cx="2847206" cy="3692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251521" y="188640"/>
            <a:ext cx="5760640" cy="923330"/>
          </a:xfrm>
          <a:prstGeom prst="rect">
            <a:avLst/>
          </a:prstGeom>
          <a:noFill/>
        </p:spPr>
        <p:txBody>
          <a:bodyPr wrap="square" rtlCol="0">
            <a:spAutoFit/>
          </a:bodyPr>
          <a:lstStyle/>
          <a:p>
            <a:r>
              <a:rPr lang="fr-FR" dirty="0" smtClean="0"/>
              <a:t>Par exemple, vous voulez sélectionner le « </a:t>
            </a:r>
            <a:r>
              <a:rPr lang="fr-FR" i="1" dirty="0" smtClean="0"/>
              <a:t>module</a:t>
            </a:r>
            <a:r>
              <a:rPr lang="fr-FR" dirty="0" smtClean="0"/>
              <a:t> » « </a:t>
            </a:r>
            <a:r>
              <a:rPr lang="fr-FR" b="1" dirty="0" smtClean="0"/>
              <a:t>local </a:t>
            </a:r>
            <a:r>
              <a:rPr lang="fr-FR" b="1" dirty="0" err="1" smtClean="0"/>
              <a:t>ping</a:t>
            </a:r>
            <a:r>
              <a:rPr lang="fr-FR" dirty="0" smtClean="0"/>
              <a:t> », dans la « </a:t>
            </a:r>
            <a:r>
              <a:rPr lang="fr-FR" i="1" dirty="0" smtClean="0"/>
              <a:t>bibliothèque des dépendances</a:t>
            </a:r>
            <a:r>
              <a:rPr lang="fr-FR" dirty="0" smtClean="0"/>
              <a:t> ».</a:t>
            </a:r>
          </a:p>
          <a:p>
            <a:r>
              <a:rPr lang="fr-FR" dirty="0" smtClean="0"/>
              <a:t>Alors déposez-le, ensuite, sur le « </a:t>
            </a:r>
            <a:r>
              <a:rPr lang="fr-FR" i="1" dirty="0" smtClean="0"/>
              <a:t>canevas</a:t>
            </a:r>
            <a:r>
              <a:rPr lang="fr-FR" dirty="0" smtClean="0"/>
              <a:t> ».</a:t>
            </a:r>
            <a:endParaRPr lang="fr-FR" dirty="0"/>
          </a:p>
        </p:txBody>
      </p:sp>
      <p:cxnSp>
        <p:nvCxnSpPr>
          <p:cNvPr id="7" name="Connecteur droit avec flèche 6"/>
          <p:cNvCxnSpPr/>
          <p:nvPr/>
        </p:nvCxnSpPr>
        <p:spPr>
          <a:xfrm>
            <a:off x="4644008" y="764704"/>
            <a:ext cx="2232248" cy="216024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298" y="1196752"/>
            <a:ext cx="3028449" cy="5541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Connecteur droit avec flèche 9"/>
          <p:cNvCxnSpPr/>
          <p:nvPr/>
        </p:nvCxnSpPr>
        <p:spPr>
          <a:xfrm flipH="1">
            <a:off x="2987824" y="1052736"/>
            <a:ext cx="1008112" cy="108012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V="1">
            <a:off x="1165458" y="2636912"/>
            <a:ext cx="1246302" cy="3960440"/>
          </a:xfrm>
          <a:prstGeom prst="straightConnector1">
            <a:avLst/>
          </a:prstGeom>
          <a:ln w="22225">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979712" y="3990586"/>
            <a:ext cx="6912768" cy="923330"/>
          </a:xfrm>
          <a:prstGeom prst="rect">
            <a:avLst/>
          </a:prstGeom>
        </p:spPr>
        <p:txBody>
          <a:bodyPr wrap="square">
            <a:spAutoFit/>
          </a:bodyPr>
          <a:lstStyle/>
          <a:p>
            <a:r>
              <a:rPr lang="fr-FR" dirty="0" smtClean="0"/>
              <a:t>Faites une opération de « </a:t>
            </a:r>
            <a:r>
              <a:rPr lang="fr-FR" i="1" dirty="0" smtClean="0"/>
              <a:t>glisser-déposer</a:t>
            </a:r>
            <a:r>
              <a:rPr lang="fr-FR" dirty="0" smtClean="0"/>
              <a:t> » (i.e. « </a:t>
            </a:r>
            <a:r>
              <a:rPr lang="fr-FR" i="1" dirty="0" smtClean="0"/>
              <a:t>drag &amp; drop</a:t>
            </a:r>
            <a:r>
              <a:rPr lang="fr-FR" dirty="0" smtClean="0"/>
              <a:t> ») du module « </a:t>
            </a:r>
            <a:r>
              <a:rPr lang="fr-FR" b="1" dirty="0" smtClean="0"/>
              <a:t>local </a:t>
            </a:r>
            <a:r>
              <a:rPr lang="fr-FR" b="1" dirty="0" err="1" smtClean="0"/>
              <a:t>ping</a:t>
            </a:r>
            <a:r>
              <a:rPr lang="fr-FR" dirty="0" smtClean="0"/>
              <a:t> » vers la zone du « </a:t>
            </a:r>
            <a:r>
              <a:rPr lang="fr-FR" i="1" dirty="0" smtClean="0"/>
              <a:t>canevas</a:t>
            </a:r>
            <a:r>
              <a:rPr lang="fr-FR" dirty="0" smtClean="0"/>
              <a:t> ». </a:t>
            </a:r>
          </a:p>
          <a:p>
            <a:r>
              <a:rPr lang="fr-FR" dirty="0" smtClean="0"/>
              <a:t>Ouvrir l’étape « </a:t>
            </a:r>
            <a:r>
              <a:rPr lang="fr-FR" b="1" dirty="0" smtClean="0"/>
              <a:t>Palette</a:t>
            </a:r>
            <a:r>
              <a:rPr lang="fr-FR" dirty="0" smtClean="0"/>
              <a:t> » :</a:t>
            </a:r>
            <a:endParaRPr lang="fr-FR" dirty="0"/>
          </a:p>
        </p:txBody>
      </p:sp>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4292" y="5079249"/>
            <a:ext cx="4189090" cy="1240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Connecteur droit avec flèche 19"/>
          <p:cNvCxnSpPr/>
          <p:nvPr/>
        </p:nvCxnSpPr>
        <p:spPr>
          <a:xfrm>
            <a:off x="4283968" y="4797152"/>
            <a:ext cx="3168352" cy="43204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1907704" y="5079249"/>
            <a:ext cx="2906588" cy="1323439"/>
          </a:xfrm>
          <a:prstGeom prst="rect">
            <a:avLst/>
          </a:prstGeom>
          <a:noFill/>
        </p:spPr>
        <p:txBody>
          <a:bodyPr wrap="square" rtlCol="0">
            <a:spAutoFit/>
          </a:bodyPr>
          <a:lstStyle/>
          <a:p>
            <a:pPr algn="r"/>
            <a:r>
              <a:rPr lang="fr-FR" sz="1600" u="sng" dirty="0" smtClean="0"/>
              <a:t>Note</a:t>
            </a:r>
            <a:r>
              <a:rPr lang="fr-FR" sz="1600" dirty="0" smtClean="0"/>
              <a:t> : l’icône qui est entourée d’un </a:t>
            </a:r>
            <a:r>
              <a:rPr lang="fr-FR" sz="1600" i="1" dirty="0" smtClean="0">
                <a:solidFill>
                  <a:srgbClr val="008000"/>
                </a:solidFill>
              </a:rPr>
              <a:t>liseré vert </a:t>
            </a:r>
            <a:r>
              <a:rPr lang="fr-FR" sz="1600" dirty="0" smtClean="0"/>
              <a:t>est le point de départ du flux →</a:t>
            </a:r>
          </a:p>
          <a:p>
            <a:pPr algn="r"/>
            <a:r>
              <a:rPr lang="fr-FR" sz="1600" dirty="0" smtClean="0"/>
              <a:t>(l’exécution du flux commence à ce point de départ)</a:t>
            </a:r>
            <a:endParaRPr lang="fr-FR" sz="1600" dirty="0"/>
          </a:p>
        </p:txBody>
      </p:sp>
      <p:sp>
        <p:nvSpPr>
          <p:cNvPr id="21" name="ZoneTexte 20"/>
          <p:cNvSpPr txBox="1"/>
          <p:nvPr/>
        </p:nvSpPr>
        <p:spPr>
          <a:xfrm>
            <a:off x="3398831" y="1447616"/>
            <a:ext cx="2268252" cy="1477328"/>
          </a:xfrm>
          <a:prstGeom prst="rect">
            <a:avLst/>
          </a:prstGeom>
          <a:noFill/>
        </p:spPr>
        <p:txBody>
          <a:bodyPr wrap="square" rtlCol="0">
            <a:spAutoFit/>
          </a:bodyPr>
          <a:lstStyle/>
          <a:p>
            <a:pPr algn="ctr"/>
            <a:r>
              <a:rPr lang="fr-FR" dirty="0"/>
              <a:t>Une </a:t>
            </a:r>
            <a:r>
              <a:rPr lang="fr-FR" b="1" dirty="0"/>
              <a:t>étape</a:t>
            </a:r>
            <a:r>
              <a:rPr lang="fr-FR" dirty="0"/>
              <a:t> </a:t>
            </a:r>
            <a:r>
              <a:rPr lang="fr-FR" dirty="0" smtClean="0"/>
              <a:t>(une </a:t>
            </a:r>
            <a:r>
              <a:rPr lang="fr-FR" i="1" dirty="0" smtClean="0"/>
              <a:t>opération</a:t>
            </a:r>
            <a:r>
              <a:rPr lang="fr-FR" dirty="0" smtClean="0"/>
              <a:t>) et </a:t>
            </a:r>
            <a:r>
              <a:rPr lang="fr-FR" dirty="0"/>
              <a:t>les réponses d'échec et de succès pour son </a:t>
            </a:r>
            <a:r>
              <a:rPr lang="fr-FR" dirty="0" smtClean="0"/>
              <a:t>fonctionnement ↓</a:t>
            </a:r>
            <a:endParaRPr lang="fr-FR" dirty="0"/>
          </a:p>
        </p:txBody>
      </p:sp>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918" y="2884443"/>
            <a:ext cx="136207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7919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17</a:t>
            </a:fld>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897" y="154453"/>
            <a:ext cx="4530080" cy="2372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170706" y="260647"/>
            <a:ext cx="4041254" cy="1477328"/>
          </a:xfrm>
          <a:prstGeom prst="rect">
            <a:avLst/>
          </a:prstGeom>
          <a:noFill/>
        </p:spPr>
        <p:txBody>
          <a:bodyPr wrap="square" rtlCol="0">
            <a:spAutoFit/>
          </a:bodyPr>
          <a:lstStyle/>
          <a:p>
            <a:r>
              <a:rPr lang="fr-FR" dirty="0" smtClean="0"/>
              <a:t>Au niveau de la « palette », faites </a:t>
            </a:r>
            <a:r>
              <a:rPr lang="fr-FR" dirty="0"/>
              <a:t>une opération de « </a:t>
            </a:r>
            <a:r>
              <a:rPr lang="fr-FR" i="1" dirty="0"/>
              <a:t>glisser-déposer</a:t>
            </a:r>
            <a:r>
              <a:rPr lang="fr-FR" dirty="0"/>
              <a:t> » (i.e. « </a:t>
            </a:r>
            <a:r>
              <a:rPr lang="fr-FR" i="1" dirty="0"/>
              <a:t>drag &amp; drop</a:t>
            </a:r>
            <a:r>
              <a:rPr lang="fr-FR" dirty="0"/>
              <a:t> </a:t>
            </a:r>
            <a:r>
              <a:rPr lang="fr-FR" dirty="0" smtClean="0"/>
              <a:t>»), les icônes </a:t>
            </a:r>
            <a:r>
              <a:rPr lang="fr-FR" dirty="0"/>
              <a:t>de la réponse d’</a:t>
            </a:r>
            <a:r>
              <a:rPr lang="fr-FR" b="1" dirty="0">
                <a:solidFill>
                  <a:srgbClr val="FF0000"/>
                </a:solidFill>
              </a:rPr>
              <a:t>échec</a:t>
            </a:r>
            <a:r>
              <a:rPr lang="fr-FR" dirty="0" smtClean="0"/>
              <a:t> et de la réponse de </a:t>
            </a:r>
            <a:r>
              <a:rPr lang="fr-FR" b="1" dirty="0" smtClean="0">
                <a:solidFill>
                  <a:srgbClr val="008000"/>
                </a:solidFill>
              </a:rPr>
              <a:t>succès</a:t>
            </a:r>
            <a:r>
              <a:rPr lang="fr-FR" dirty="0" smtClean="0"/>
              <a:t>, de la palette vers la zone du canevas.</a:t>
            </a:r>
            <a:endParaRPr lang="fr-FR" dirty="0"/>
          </a:p>
        </p:txBody>
      </p:sp>
      <p:cxnSp>
        <p:nvCxnSpPr>
          <p:cNvPr id="6" name="Connecteur droit avec flèche 5"/>
          <p:cNvCxnSpPr/>
          <p:nvPr/>
        </p:nvCxnSpPr>
        <p:spPr>
          <a:xfrm flipV="1">
            <a:off x="3419872" y="1340768"/>
            <a:ext cx="2664296" cy="39720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a:off x="755576" y="1340768"/>
            <a:ext cx="3816036" cy="864096"/>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flipH="1">
            <a:off x="5148064" y="908720"/>
            <a:ext cx="2592288" cy="1440160"/>
          </a:xfrm>
          <a:prstGeom prst="straightConnector1">
            <a:avLst/>
          </a:prstGeom>
          <a:ln w="22225">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H="1">
            <a:off x="6300192" y="883855"/>
            <a:ext cx="792088" cy="240889"/>
          </a:xfrm>
          <a:prstGeom prst="straightConnector1">
            <a:avLst/>
          </a:prstGeom>
          <a:ln w="22225">
            <a:solidFill>
              <a:srgbClr val="008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3131840" y="1340768"/>
            <a:ext cx="288032" cy="397208"/>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434" y="3723531"/>
            <a:ext cx="2819400" cy="288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706" y="3501008"/>
            <a:ext cx="3105150"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ZoneTexte 20"/>
          <p:cNvSpPr txBox="1"/>
          <p:nvPr/>
        </p:nvSpPr>
        <p:spPr>
          <a:xfrm>
            <a:off x="5652120" y="2348880"/>
            <a:ext cx="3349757" cy="923330"/>
          </a:xfrm>
          <a:prstGeom prst="rect">
            <a:avLst/>
          </a:prstGeom>
          <a:noFill/>
        </p:spPr>
        <p:txBody>
          <a:bodyPr wrap="square" rtlCol="0">
            <a:spAutoFit/>
          </a:bodyPr>
          <a:lstStyle/>
          <a:p>
            <a:r>
              <a:rPr lang="fr-FR" dirty="0" smtClean="0"/>
              <a:t>Puis b) tirez un trait de la sortie </a:t>
            </a:r>
            <a:r>
              <a:rPr lang="fr-FR" b="1" dirty="0">
                <a:solidFill>
                  <a:srgbClr val="008000"/>
                </a:solidFill>
              </a:rPr>
              <a:t>s</a:t>
            </a:r>
            <a:r>
              <a:rPr lang="fr-FR" b="1" dirty="0" smtClean="0">
                <a:solidFill>
                  <a:srgbClr val="008000"/>
                </a:solidFill>
              </a:rPr>
              <a:t>uccès</a:t>
            </a:r>
            <a:r>
              <a:rPr lang="fr-FR" dirty="0" smtClean="0"/>
              <a:t> de l’icône « </a:t>
            </a:r>
            <a:r>
              <a:rPr lang="fr-FR" b="1" dirty="0" smtClean="0"/>
              <a:t>local </a:t>
            </a:r>
            <a:r>
              <a:rPr lang="fr-FR" b="1" dirty="0" err="1" smtClean="0"/>
              <a:t>ping</a:t>
            </a:r>
            <a:r>
              <a:rPr lang="fr-FR" dirty="0" smtClean="0"/>
              <a:t> » vers l’icône de réponse de </a:t>
            </a:r>
            <a:r>
              <a:rPr lang="fr-FR" b="1" dirty="0" smtClean="0">
                <a:solidFill>
                  <a:srgbClr val="008000"/>
                </a:solidFill>
              </a:rPr>
              <a:t>succès.</a:t>
            </a:r>
            <a:endParaRPr lang="fr-FR" dirty="0"/>
          </a:p>
        </p:txBody>
      </p:sp>
      <p:sp>
        <p:nvSpPr>
          <p:cNvPr id="25" name="ZoneTexte 24"/>
          <p:cNvSpPr txBox="1"/>
          <p:nvPr/>
        </p:nvSpPr>
        <p:spPr>
          <a:xfrm>
            <a:off x="208643" y="2204864"/>
            <a:ext cx="4041254" cy="923330"/>
          </a:xfrm>
          <a:prstGeom prst="rect">
            <a:avLst/>
          </a:prstGeom>
          <a:noFill/>
        </p:spPr>
        <p:txBody>
          <a:bodyPr wrap="square" rtlCol="0">
            <a:spAutoFit/>
          </a:bodyPr>
          <a:lstStyle/>
          <a:p>
            <a:r>
              <a:rPr lang="fr-FR" dirty="0" smtClean="0"/>
              <a:t>a) Tirez un trait de la sortie </a:t>
            </a:r>
            <a:r>
              <a:rPr lang="fr-FR" dirty="0"/>
              <a:t>d’</a:t>
            </a:r>
            <a:r>
              <a:rPr lang="fr-FR" b="1" dirty="0">
                <a:solidFill>
                  <a:srgbClr val="FF0000"/>
                </a:solidFill>
              </a:rPr>
              <a:t>échec </a:t>
            </a:r>
            <a:r>
              <a:rPr lang="fr-FR" dirty="0" smtClean="0"/>
              <a:t>de l’icône « </a:t>
            </a:r>
            <a:r>
              <a:rPr lang="fr-FR" b="1" dirty="0" smtClean="0"/>
              <a:t>local </a:t>
            </a:r>
            <a:r>
              <a:rPr lang="fr-FR" b="1" dirty="0" err="1" smtClean="0"/>
              <a:t>ping</a:t>
            </a:r>
            <a:r>
              <a:rPr lang="fr-FR" dirty="0" smtClean="0"/>
              <a:t> » vers l’icône de réponse d’</a:t>
            </a:r>
            <a:r>
              <a:rPr lang="fr-FR" b="1" dirty="0" smtClean="0">
                <a:solidFill>
                  <a:srgbClr val="FF0000"/>
                </a:solidFill>
              </a:rPr>
              <a:t>échec</a:t>
            </a:r>
            <a:r>
              <a:rPr lang="fr-FR" b="1" dirty="0" smtClean="0"/>
              <a:t>.</a:t>
            </a:r>
            <a:endParaRPr lang="fr-FR" dirty="0"/>
          </a:p>
        </p:txBody>
      </p:sp>
      <p:sp>
        <p:nvSpPr>
          <p:cNvPr id="22" name="ZoneTexte 21"/>
          <p:cNvSpPr txBox="1"/>
          <p:nvPr/>
        </p:nvSpPr>
        <p:spPr>
          <a:xfrm>
            <a:off x="3707904" y="3933056"/>
            <a:ext cx="2160240" cy="1200329"/>
          </a:xfrm>
          <a:prstGeom prst="rect">
            <a:avLst/>
          </a:prstGeom>
          <a:noFill/>
        </p:spPr>
        <p:txBody>
          <a:bodyPr wrap="square" rtlCol="0">
            <a:spAutoFit/>
          </a:bodyPr>
          <a:lstStyle/>
          <a:p>
            <a:r>
              <a:rPr lang="fr-FR" dirty="0" smtClean="0"/>
              <a:t>c) Vous devez obtenir un graphe comme sur l’image  située à droite →</a:t>
            </a:r>
            <a:endParaRPr lang="fr-FR" dirty="0"/>
          </a:p>
        </p:txBody>
      </p:sp>
      <p:cxnSp>
        <p:nvCxnSpPr>
          <p:cNvPr id="27" name="Connecteur droit avec flèche 26"/>
          <p:cNvCxnSpPr/>
          <p:nvPr/>
        </p:nvCxnSpPr>
        <p:spPr>
          <a:xfrm>
            <a:off x="6084168" y="2924944"/>
            <a:ext cx="1152128" cy="1008112"/>
          </a:xfrm>
          <a:prstGeom prst="straightConnector1">
            <a:avLst/>
          </a:prstGeom>
          <a:ln w="22225">
            <a:solidFill>
              <a:srgbClr val="008000"/>
            </a:solidFill>
            <a:prstDash val="dashDot"/>
            <a:tailEnd type="arrow"/>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a:off x="1403648" y="3128194"/>
            <a:ext cx="1152128" cy="1668958"/>
          </a:xfrm>
          <a:prstGeom prst="straightConnector1">
            <a:avLst/>
          </a:prstGeom>
          <a:ln w="22225">
            <a:solidFill>
              <a:srgbClr val="008000"/>
            </a:solidFill>
            <a:prstDash val="dashDot"/>
            <a:tailEnd type="arrow"/>
          </a:ln>
        </p:spPr>
        <p:style>
          <a:lnRef idx="1">
            <a:schemeClr val="accent1"/>
          </a:lnRef>
          <a:fillRef idx="0">
            <a:schemeClr val="accent1"/>
          </a:fillRef>
          <a:effectRef idx="0">
            <a:schemeClr val="accent1"/>
          </a:effectRef>
          <a:fontRef idx="minor">
            <a:schemeClr val="tx1"/>
          </a:fontRef>
        </p:style>
      </p:cxnSp>
      <p:sp>
        <p:nvSpPr>
          <p:cNvPr id="10248" name="Flèche courbée vers la gauche 10247"/>
          <p:cNvSpPr/>
          <p:nvPr/>
        </p:nvSpPr>
        <p:spPr>
          <a:xfrm rot="893072">
            <a:off x="1614712" y="2933104"/>
            <a:ext cx="432048" cy="2821086"/>
          </a:xfrm>
          <a:prstGeom prst="curvedLeftArrow">
            <a:avLst/>
          </a:prstGeom>
          <a:gradFill>
            <a:gsLst>
              <a:gs pos="0">
                <a:srgbClr val="FF0000"/>
              </a:gs>
              <a:gs pos="50000">
                <a:schemeClr val="accent1">
                  <a:tint val="44500"/>
                  <a:satMod val="160000"/>
                </a:schemeClr>
              </a:gs>
              <a:gs pos="100000">
                <a:schemeClr val="accent1">
                  <a:tint val="23500"/>
                  <a:satMod val="160000"/>
                </a:schemeClr>
              </a:gs>
            </a:gsLst>
            <a:lin ang="5400000" scaled="0"/>
          </a:gradFill>
          <a:ln>
            <a:solidFill>
              <a:srgbClr val="FF0000"/>
            </a:solidFill>
          </a:ln>
          <a:effectLst>
            <a:outerShdw blurRad="50800" dist="50800" dir="5400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41" name="Connecteur droit avec flèche 40"/>
          <p:cNvCxnSpPr/>
          <p:nvPr/>
        </p:nvCxnSpPr>
        <p:spPr>
          <a:xfrm>
            <a:off x="3563888" y="2527082"/>
            <a:ext cx="2736304" cy="2483638"/>
          </a:xfrm>
          <a:prstGeom prst="straightConnector1">
            <a:avLst/>
          </a:prstGeom>
          <a:ln w="22225">
            <a:solidFill>
              <a:srgbClr val="FF0000"/>
            </a:solidFill>
            <a:prstDash val="dashDot"/>
            <a:tailEnd type="arrow"/>
          </a:ln>
        </p:spPr>
        <p:style>
          <a:lnRef idx="1">
            <a:schemeClr val="accent1"/>
          </a:lnRef>
          <a:fillRef idx="0">
            <a:schemeClr val="accent1"/>
          </a:fillRef>
          <a:effectRef idx="0">
            <a:schemeClr val="accent1"/>
          </a:effectRef>
          <a:fontRef idx="minor">
            <a:schemeClr val="tx1"/>
          </a:fontRef>
        </p:style>
      </p:cxnSp>
      <p:pic>
        <p:nvPicPr>
          <p:cNvPr id="1025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8245" y="5614235"/>
            <a:ext cx="523875"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52" name="ZoneTexte 10251"/>
          <p:cNvSpPr txBox="1"/>
          <p:nvPr/>
        </p:nvSpPr>
        <p:spPr>
          <a:xfrm>
            <a:off x="1619672" y="5517232"/>
            <a:ext cx="3528392" cy="646331"/>
          </a:xfrm>
          <a:prstGeom prst="rect">
            <a:avLst/>
          </a:prstGeom>
          <a:noFill/>
        </p:spPr>
        <p:txBody>
          <a:bodyPr wrap="square" rtlCol="0">
            <a:spAutoFit/>
          </a:bodyPr>
          <a:lstStyle/>
          <a:p>
            <a:pPr algn="r"/>
            <a:r>
              <a:rPr lang="fr-FR" dirty="0" smtClean="0"/>
              <a:t>d) Vous pouvez sauvegarder le flux que vous venez de créer →</a:t>
            </a:r>
            <a:endParaRPr lang="fr-FR" dirty="0"/>
          </a:p>
        </p:txBody>
      </p:sp>
    </p:spTree>
    <p:extLst>
      <p:ext uri="{BB962C8B-B14F-4D97-AF65-F5344CB8AC3E}">
        <p14:creationId xmlns:p14="http://schemas.microsoft.com/office/powerpoint/2010/main" val="2891027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18</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48680"/>
            <a:ext cx="5148064" cy="2047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251520" y="188640"/>
            <a:ext cx="1702261" cy="369332"/>
          </a:xfrm>
          <a:prstGeom prst="rect">
            <a:avLst/>
          </a:prstGeom>
          <a:noFill/>
        </p:spPr>
        <p:txBody>
          <a:bodyPr wrap="none" rtlCol="0">
            <a:spAutoFit/>
          </a:bodyPr>
          <a:lstStyle/>
          <a:p>
            <a:r>
              <a:rPr lang="fr-FR" b="1" dirty="0" smtClean="0">
                <a:solidFill>
                  <a:srgbClr val="002060"/>
                </a:solidFill>
              </a:rPr>
              <a:t>Autre exemple :</a:t>
            </a:r>
            <a:endParaRPr lang="fr-FR" b="1" dirty="0">
              <a:solidFill>
                <a:srgbClr val="002060"/>
              </a:solidFill>
            </a:endParaRPr>
          </a:p>
        </p:txBody>
      </p:sp>
    </p:spTree>
    <p:extLst>
      <p:ext uri="{BB962C8B-B14F-4D97-AF65-F5344CB8AC3E}">
        <p14:creationId xmlns:p14="http://schemas.microsoft.com/office/powerpoint/2010/main" val="3681432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19</a:t>
            </a:fld>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26695"/>
            <a:ext cx="6948264" cy="1890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1788" y="28853"/>
            <a:ext cx="1366518" cy="688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11857" y="188640"/>
            <a:ext cx="7984045" cy="646331"/>
          </a:xfrm>
          <a:prstGeom prst="rect">
            <a:avLst/>
          </a:prstGeom>
          <a:noFill/>
        </p:spPr>
        <p:txBody>
          <a:bodyPr wrap="none" rtlCol="0">
            <a:spAutoFit/>
          </a:bodyPr>
          <a:lstStyle/>
          <a:p>
            <a:r>
              <a:rPr lang="fr-FR" dirty="0" smtClean="0"/>
              <a:t>On double-clique sur le bouton « </a:t>
            </a:r>
            <a:r>
              <a:rPr lang="fr-FR" b="1" dirty="0" err="1" smtClean="0"/>
              <a:t>Inspector</a:t>
            </a:r>
            <a:r>
              <a:rPr lang="fr-FR" dirty="0" smtClean="0"/>
              <a:t> », situé en bas, à gauche, du canevas →</a:t>
            </a:r>
          </a:p>
          <a:p>
            <a:r>
              <a:rPr lang="fr-FR" dirty="0" smtClean="0"/>
              <a:t>On voit apparaître alors cette fenêtre ci-dessous ↓</a:t>
            </a:r>
            <a:endParaRPr lang="fr-FR" dirty="0"/>
          </a:p>
        </p:txBody>
      </p:sp>
      <p:sp>
        <p:nvSpPr>
          <p:cNvPr id="5" name="Rectangle 4"/>
          <p:cNvSpPr/>
          <p:nvPr/>
        </p:nvSpPr>
        <p:spPr>
          <a:xfrm>
            <a:off x="107504" y="2852937"/>
            <a:ext cx="8980802" cy="646331"/>
          </a:xfrm>
          <a:prstGeom prst="rect">
            <a:avLst/>
          </a:prstGeom>
        </p:spPr>
        <p:txBody>
          <a:bodyPr wrap="square">
            <a:spAutoFit/>
          </a:bodyPr>
          <a:lstStyle/>
          <a:p>
            <a:r>
              <a:rPr lang="fr-FR" dirty="0"/>
              <a:t>Dans le </a:t>
            </a:r>
            <a:r>
              <a:rPr lang="fr-FR" dirty="0" smtClean="0"/>
              <a:t>« </a:t>
            </a:r>
            <a:r>
              <a:rPr lang="fr-FR" i="1" dirty="0" smtClean="0"/>
              <a:t>panneau </a:t>
            </a:r>
            <a:r>
              <a:rPr lang="fr-FR" i="1" dirty="0"/>
              <a:t>de </a:t>
            </a:r>
            <a:r>
              <a:rPr lang="fr-FR" i="1" dirty="0" smtClean="0"/>
              <a:t>l'inspecteur</a:t>
            </a:r>
            <a:r>
              <a:rPr lang="fr-FR" dirty="0" smtClean="0"/>
              <a:t> » [</a:t>
            </a:r>
            <a:r>
              <a:rPr lang="fr-FR" b="1" dirty="0" err="1" smtClean="0"/>
              <a:t>Inspector</a:t>
            </a:r>
            <a:r>
              <a:rPr lang="fr-FR" b="1" dirty="0" smtClean="0"/>
              <a:t> Panel</a:t>
            </a:r>
            <a:r>
              <a:rPr lang="fr-FR" dirty="0" smtClean="0"/>
              <a:t>], </a:t>
            </a:r>
            <a:r>
              <a:rPr lang="fr-FR" dirty="0"/>
              <a:t>vous pouvez voir et éditer tous les détails de </a:t>
            </a:r>
            <a:r>
              <a:rPr lang="fr-FR" dirty="0" smtClean="0"/>
              <a:t>l'étape (entrées, sorties, résultats …).</a:t>
            </a:r>
            <a:endParaRPr lang="fr-FR" dirty="0"/>
          </a:p>
        </p:txBody>
      </p:sp>
      <p:sp>
        <p:nvSpPr>
          <p:cNvPr id="6" name="ZoneTexte 5"/>
          <p:cNvSpPr txBox="1"/>
          <p:nvPr/>
        </p:nvSpPr>
        <p:spPr>
          <a:xfrm>
            <a:off x="251520" y="3861048"/>
            <a:ext cx="2984856" cy="369332"/>
          </a:xfrm>
          <a:prstGeom prst="rect">
            <a:avLst/>
          </a:prstGeom>
          <a:noFill/>
        </p:spPr>
        <p:txBody>
          <a:bodyPr wrap="none" rtlCol="0">
            <a:spAutoFit/>
          </a:bodyPr>
          <a:lstStyle/>
          <a:p>
            <a:r>
              <a:rPr lang="fr-FR" b="1" dirty="0" smtClean="0">
                <a:solidFill>
                  <a:srgbClr val="002060"/>
                </a:solidFill>
              </a:rPr>
              <a:t>Le débugger et le </a:t>
            </a:r>
            <a:r>
              <a:rPr lang="fr-FR" b="1" dirty="0" err="1" smtClean="0">
                <a:solidFill>
                  <a:srgbClr val="002060"/>
                </a:solidFill>
              </a:rPr>
              <a:t>débugging</a:t>
            </a:r>
            <a:r>
              <a:rPr lang="fr-FR" b="1" dirty="0" smtClean="0">
                <a:solidFill>
                  <a:srgbClr val="002060"/>
                </a:solidFill>
              </a:rPr>
              <a:t> </a:t>
            </a:r>
            <a:r>
              <a:rPr lang="fr-FR" dirty="0" smtClean="0">
                <a:solidFill>
                  <a:srgbClr val="002060"/>
                </a:solidFill>
              </a:rPr>
              <a:t>:</a:t>
            </a:r>
            <a:endParaRPr lang="fr-FR" dirty="0">
              <a:solidFill>
                <a:srgbClr val="002060"/>
              </a:solidFill>
            </a:endParaRPr>
          </a:p>
        </p:txBody>
      </p:sp>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2391" y="4459587"/>
            <a:ext cx="1190625"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Connecteur droit avec flèche 7"/>
          <p:cNvCxnSpPr/>
          <p:nvPr/>
        </p:nvCxnSpPr>
        <p:spPr>
          <a:xfrm>
            <a:off x="827584" y="4258337"/>
            <a:ext cx="1080120" cy="473199"/>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3092" y="5085184"/>
            <a:ext cx="2743200"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Connecteur droit avec flèche 12"/>
          <p:cNvCxnSpPr/>
          <p:nvPr/>
        </p:nvCxnSpPr>
        <p:spPr>
          <a:xfrm>
            <a:off x="2195736" y="4973937"/>
            <a:ext cx="1617356" cy="401562"/>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8916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2</a:t>
            </a:fld>
            <a:endParaRPr lang="en-US"/>
          </a:p>
        </p:txBody>
      </p:sp>
      <p:sp>
        <p:nvSpPr>
          <p:cNvPr id="4" name="ZoneTexte 3"/>
          <p:cNvSpPr txBox="1"/>
          <p:nvPr/>
        </p:nvSpPr>
        <p:spPr>
          <a:xfrm>
            <a:off x="1848972" y="4715852"/>
            <a:ext cx="5328959" cy="369332"/>
          </a:xfrm>
          <a:prstGeom prst="rect">
            <a:avLst/>
          </a:prstGeom>
          <a:noFill/>
        </p:spPr>
        <p:txBody>
          <a:bodyPr wrap="none" rtlCol="0">
            <a:spAutoFit/>
          </a:bodyPr>
          <a:lstStyle/>
          <a:p>
            <a:pPr algn="ctr"/>
            <a:r>
              <a:rPr lang="fr-FR" dirty="0" smtClean="0">
                <a:solidFill>
                  <a:srgbClr val="002060"/>
                </a:solidFill>
              </a:rPr>
              <a:t>Architecture de HP-OO – HP Operations Orchestrations</a:t>
            </a:r>
            <a:endParaRPr lang="fr-FR" dirty="0">
              <a:solidFill>
                <a:srgbClr val="002060"/>
              </a:solidFill>
            </a:endParaRPr>
          </a:p>
        </p:txBody>
      </p:sp>
      <p:sp>
        <p:nvSpPr>
          <p:cNvPr id="5" name="ZoneTexte 4"/>
          <p:cNvSpPr txBox="1"/>
          <p:nvPr/>
        </p:nvSpPr>
        <p:spPr>
          <a:xfrm>
            <a:off x="120964" y="5085184"/>
            <a:ext cx="8784976" cy="1323439"/>
          </a:xfrm>
          <a:prstGeom prst="rect">
            <a:avLst/>
          </a:prstGeom>
          <a:noFill/>
        </p:spPr>
        <p:txBody>
          <a:bodyPr wrap="square" rtlCol="0">
            <a:spAutoFit/>
          </a:bodyPr>
          <a:lstStyle/>
          <a:p>
            <a:r>
              <a:rPr lang="fr-FR" sz="1600" dirty="0" smtClean="0">
                <a:solidFill>
                  <a:srgbClr val="002060"/>
                </a:solidFill>
              </a:rPr>
              <a:t>Le produit comprend </a:t>
            </a:r>
            <a:r>
              <a:rPr lang="fr-FR" sz="1600" dirty="0">
                <a:solidFill>
                  <a:srgbClr val="002060"/>
                </a:solidFill>
              </a:rPr>
              <a:t>trois composants essentiels : </a:t>
            </a:r>
            <a:endParaRPr lang="fr-FR" sz="1600" dirty="0" smtClean="0">
              <a:solidFill>
                <a:srgbClr val="002060"/>
              </a:solidFill>
            </a:endParaRPr>
          </a:p>
          <a:p>
            <a:endParaRPr lang="fr-FR" sz="1600" dirty="0" smtClean="0">
              <a:solidFill>
                <a:srgbClr val="002060"/>
              </a:solidFill>
            </a:endParaRPr>
          </a:p>
          <a:p>
            <a:pPr marL="342900" indent="-342900">
              <a:buFont typeface="+mj-lt"/>
              <a:buAutoNum type="arabicPeriod"/>
            </a:pPr>
            <a:r>
              <a:rPr lang="fr-FR" sz="1600" dirty="0" smtClean="0">
                <a:solidFill>
                  <a:srgbClr val="002060"/>
                </a:solidFill>
              </a:rPr>
              <a:t>HP </a:t>
            </a:r>
            <a:r>
              <a:rPr lang="fr-FR" sz="1600" dirty="0">
                <a:solidFill>
                  <a:srgbClr val="002060"/>
                </a:solidFill>
              </a:rPr>
              <a:t>OO Studio, </a:t>
            </a:r>
            <a:endParaRPr lang="fr-FR" sz="1600" dirty="0" smtClean="0">
              <a:solidFill>
                <a:srgbClr val="002060"/>
              </a:solidFill>
            </a:endParaRPr>
          </a:p>
          <a:p>
            <a:pPr marL="342900" indent="-342900">
              <a:buFont typeface="+mj-lt"/>
              <a:buAutoNum type="arabicPeriod"/>
            </a:pPr>
            <a:r>
              <a:rPr lang="fr-FR" sz="1600" dirty="0" smtClean="0">
                <a:solidFill>
                  <a:srgbClr val="002060"/>
                </a:solidFill>
              </a:rPr>
              <a:t>HP OO Central</a:t>
            </a:r>
          </a:p>
          <a:p>
            <a:pPr marL="342900" indent="-342900">
              <a:buFont typeface="+mj-lt"/>
              <a:buAutoNum type="arabicPeriod"/>
            </a:pPr>
            <a:r>
              <a:rPr lang="fr-FR" sz="1600" dirty="0" smtClean="0">
                <a:solidFill>
                  <a:srgbClr val="002060"/>
                </a:solidFill>
              </a:rPr>
              <a:t>HP OO </a:t>
            </a:r>
            <a:r>
              <a:rPr lang="fr-FR" sz="1600" dirty="0">
                <a:solidFill>
                  <a:srgbClr val="002060"/>
                </a:solidFill>
              </a:rPr>
              <a:t>Content (bibliothèques d'automatisation des processus</a:t>
            </a:r>
            <a:r>
              <a:rPr lang="fr-FR" sz="1600" dirty="0" smtClean="0">
                <a:solidFill>
                  <a:srgbClr val="002060"/>
                </a:solidFill>
              </a:rPr>
              <a:t>).</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6618" y="283510"/>
            <a:ext cx="5995702" cy="4447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3851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20</a:t>
            </a:fld>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713" y="1063370"/>
            <a:ext cx="2683454" cy="2594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127580" y="698191"/>
            <a:ext cx="7210372" cy="369332"/>
          </a:xfrm>
          <a:prstGeom prst="rect">
            <a:avLst/>
          </a:prstGeom>
          <a:noFill/>
        </p:spPr>
        <p:txBody>
          <a:bodyPr wrap="none" rtlCol="0">
            <a:spAutoFit/>
          </a:bodyPr>
          <a:lstStyle/>
          <a:p>
            <a:r>
              <a:rPr lang="fr-FR" dirty="0" smtClean="0"/>
              <a:t>↓  Fenêtre de saisie s’affichant quand on exécute le module « </a:t>
            </a:r>
            <a:r>
              <a:rPr lang="fr-FR" b="1" dirty="0" smtClean="0"/>
              <a:t>local </a:t>
            </a:r>
            <a:r>
              <a:rPr lang="fr-FR" b="1" dirty="0" err="1" smtClean="0"/>
              <a:t>ping</a:t>
            </a:r>
            <a:r>
              <a:rPr lang="fr-FR" dirty="0" smtClean="0"/>
              <a:t> » :</a:t>
            </a:r>
            <a:endParaRPr lang="fr-FR" dirty="0"/>
          </a:p>
        </p:txBody>
      </p:sp>
      <p:sp>
        <p:nvSpPr>
          <p:cNvPr id="6" name="ZoneTexte 5"/>
          <p:cNvSpPr txBox="1"/>
          <p:nvPr/>
        </p:nvSpPr>
        <p:spPr>
          <a:xfrm>
            <a:off x="83460" y="332656"/>
            <a:ext cx="2221185" cy="369332"/>
          </a:xfrm>
          <a:prstGeom prst="rect">
            <a:avLst/>
          </a:prstGeom>
          <a:noFill/>
        </p:spPr>
        <p:txBody>
          <a:bodyPr wrap="none" rtlCol="0">
            <a:spAutoFit/>
          </a:bodyPr>
          <a:lstStyle/>
          <a:p>
            <a:r>
              <a:rPr lang="fr-FR" b="1" dirty="0" smtClean="0">
                <a:solidFill>
                  <a:srgbClr val="002060"/>
                </a:solidFill>
              </a:rPr>
              <a:t>Le </a:t>
            </a:r>
            <a:r>
              <a:rPr lang="fr-FR" b="1" dirty="0" err="1" smtClean="0">
                <a:solidFill>
                  <a:srgbClr val="002060"/>
                </a:solidFill>
              </a:rPr>
              <a:t>debugging</a:t>
            </a:r>
            <a:r>
              <a:rPr lang="fr-FR" b="1" dirty="0" smtClean="0">
                <a:solidFill>
                  <a:srgbClr val="002060"/>
                </a:solidFill>
              </a:rPr>
              <a:t> (suite) </a:t>
            </a:r>
            <a:r>
              <a:rPr lang="fr-FR" dirty="0" smtClean="0">
                <a:solidFill>
                  <a:srgbClr val="002060"/>
                </a:solidFill>
              </a:rPr>
              <a:t>:</a:t>
            </a:r>
            <a:endParaRPr lang="fr-FR" dirty="0">
              <a:solidFill>
                <a:srgbClr val="002060"/>
              </a:solidFill>
            </a:endParaRPr>
          </a:p>
        </p:txBody>
      </p:sp>
      <p:sp>
        <p:nvSpPr>
          <p:cNvPr id="5" name="ZoneTexte 4"/>
          <p:cNvSpPr txBox="1"/>
          <p:nvPr/>
        </p:nvSpPr>
        <p:spPr>
          <a:xfrm>
            <a:off x="2915816" y="1196752"/>
            <a:ext cx="5904656" cy="1754326"/>
          </a:xfrm>
          <a:prstGeom prst="rect">
            <a:avLst/>
          </a:prstGeom>
          <a:noFill/>
        </p:spPr>
        <p:txBody>
          <a:bodyPr wrap="square" rtlCol="0">
            <a:spAutoFit/>
          </a:bodyPr>
          <a:lstStyle/>
          <a:p>
            <a:pPr algn="just"/>
            <a:r>
              <a:rPr lang="fr-FR" dirty="0" smtClean="0"/>
              <a:t>Dans cet exemple, vous devez saisir une adresse IP. Puis vous cliquez sur le bouton « Continue » situé en bas de cette fenêtre bleu clair.</a:t>
            </a:r>
          </a:p>
          <a:p>
            <a:pPr algn="just"/>
            <a:r>
              <a:rPr lang="fr-FR" dirty="0" smtClean="0"/>
              <a:t>A la fin, vous avez un compte-rendu de l’exécution du flux, comme ci-après ↓. Si toutes les étapes de l’exécution du flux  sont « </a:t>
            </a:r>
            <a:r>
              <a:rPr lang="fr-FR" dirty="0" smtClean="0">
                <a:solidFill>
                  <a:srgbClr val="008000"/>
                </a:solidFill>
              </a:rPr>
              <a:t>vertes</a:t>
            </a:r>
            <a:r>
              <a:rPr lang="fr-FR" dirty="0" smtClean="0"/>
              <a:t> », alors </a:t>
            </a:r>
            <a:r>
              <a:rPr lang="fr-FR" i="1" dirty="0" smtClean="0">
                <a:solidFill>
                  <a:srgbClr val="008000"/>
                </a:solidFill>
              </a:rPr>
              <a:t>l’exécution du flux s’est alors bien passé</a:t>
            </a:r>
            <a:r>
              <a:rPr lang="fr-FR" dirty="0" smtClean="0"/>
              <a:t>.</a:t>
            </a:r>
            <a:endParaRPr lang="fr-FR"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9870" y="3057132"/>
            <a:ext cx="5395689" cy="1463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Connecteur droit avec flèche 8"/>
          <p:cNvCxnSpPr/>
          <p:nvPr/>
        </p:nvCxnSpPr>
        <p:spPr>
          <a:xfrm>
            <a:off x="3870571" y="2852936"/>
            <a:ext cx="2357613" cy="1152128"/>
          </a:xfrm>
          <a:prstGeom prst="straightConnector1">
            <a:avLst/>
          </a:prstGeom>
          <a:ln w="22225">
            <a:solidFill>
              <a:srgbClr val="008000"/>
            </a:solidFill>
            <a:prstDash val="dashDot"/>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a:off x="3525594" y="2834359"/>
            <a:ext cx="255376" cy="1386729"/>
          </a:xfrm>
          <a:prstGeom prst="straightConnector1">
            <a:avLst/>
          </a:prstGeom>
          <a:ln w="22225">
            <a:solidFill>
              <a:srgbClr val="008000"/>
            </a:solidFill>
            <a:prstDash val="dashDot"/>
            <a:tailEnd type="arrow"/>
          </a:ln>
        </p:spPr>
        <p:style>
          <a:lnRef idx="1">
            <a:schemeClr val="accent1"/>
          </a:lnRef>
          <a:fillRef idx="0">
            <a:schemeClr val="accent1"/>
          </a:fillRef>
          <a:effectRef idx="0">
            <a:schemeClr val="accent1"/>
          </a:effectRef>
          <a:fontRef idx="minor">
            <a:schemeClr val="tx1"/>
          </a:fontRef>
        </p:style>
      </p:cxnSp>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017" y="4653136"/>
            <a:ext cx="7165907"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Connecteur droit avec flèche 21"/>
          <p:cNvCxnSpPr/>
          <p:nvPr/>
        </p:nvCxnSpPr>
        <p:spPr>
          <a:xfrm>
            <a:off x="3672429" y="2852936"/>
            <a:ext cx="1475635" cy="3528392"/>
          </a:xfrm>
          <a:prstGeom prst="straightConnector1">
            <a:avLst/>
          </a:prstGeom>
          <a:ln w="22225">
            <a:solidFill>
              <a:srgbClr val="008000"/>
            </a:solidFill>
            <a:prstDash val="dashDot"/>
            <a:tailEnd type="arrow"/>
          </a:ln>
        </p:spPr>
        <p:style>
          <a:lnRef idx="1">
            <a:schemeClr val="accent1"/>
          </a:lnRef>
          <a:fillRef idx="0">
            <a:schemeClr val="accent1"/>
          </a:fillRef>
          <a:effectRef idx="0">
            <a:schemeClr val="accent1"/>
          </a:effectRef>
          <a:fontRef idx="minor">
            <a:schemeClr val="tx1"/>
          </a:fontRef>
        </p:style>
      </p:cxnSp>
      <p:sp>
        <p:nvSpPr>
          <p:cNvPr id="21" name="Ellipse 20"/>
          <p:cNvSpPr/>
          <p:nvPr/>
        </p:nvSpPr>
        <p:spPr>
          <a:xfrm>
            <a:off x="4788024" y="6093296"/>
            <a:ext cx="1207215" cy="504056"/>
          </a:xfrm>
          <a:prstGeom prst="ellipse">
            <a:avLst/>
          </a:prstGeom>
          <a:solidFill>
            <a:schemeClr val="accent2">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8000"/>
              </a:solidFill>
            </a:endParaRPr>
          </a:p>
        </p:txBody>
      </p:sp>
    </p:spTree>
    <p:extLst>
      <p:ext uri="{BB962C8B-B14F-4D97-AF65-F5344CB8AC3E}">
        <p14:creationId xmlns:p14="http://schemas.microsoft.com/office/powerpoint/2010/main" val="128928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21</a:t>
            </a:fld>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764704"/>
            <a:ext cx="1657350"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323528" y="260648"/>
            <a:ext cx="5276957" cy="369332"/>
          </a:xfrm>
          <a:prstGeom prst="rect">
            <a:avLst/>
          </a:prstGeom>
          <a:noFill/>
        </p:spPr>
        <p:txBody>
          <a:bodyPr wrap="none" rtlCol="0">
            <a:spAutoFit/>
          </a:bodyPr>
          <a:lstStyle/>
          <a:p>
            <a:r>
              <a:rPr lang="fr-FR" b="1" dirty="0" smtClean="0">
                <a:solidFill>
                  <a:srgbClr val="002060"/>
                </a:solidFill>
              </a:rPr>
              <a:t>Export du package pour le transférer à HP-OO Central</a:t>
            </a:r>
            <a:endParaRPr lang="fr-FR" b="1" dirty="0">
              <a:solidFill>
                <a:srgbClr val="002060"/>
              </a:solidFill>
            </a:endParaRP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490668"/>
            <a:ext cx="2846604"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2195737" y="836711"/>
            <a:ext cx="6768752" cy="646331"/>
          </a:xfrm>
          <a:prstGeom prst="rect">
            <a:avLst/>
          </a:prstGeom>
          <a:noFill/>
        </p:spPr>
        <p:txBody>
          <a:bodyPr wrap="square" rtlCol="0">
            <a:spAutoFit/>
          </a:bodyPr>
          <a:lstStyle/>
          <a:p>
            <a:r>
              <a:rPr lang="fr-FR" dirty="0" smtClean="0"/>
              <a:t>En cliquant sur ce bouton, la fenêtre « </a:t>
            </a:r>
            <a:r>
              <a:rPr lang="fr-FR" dirty="0" err="1" smtClean="0"/>
              <a:t>Create</a:t>
            </a:r>
            <a:r>
              <a:rPr lang="fr-FR" dirty="0" smtClean="0"/>
              <a:t> content pack », ci-dessous, s’ouvre.</a:t>
            </a:r>
            <a:endParaRPr lang="fr-FR" dirty="0"/>
          </a:p>
        </p:txBody>
      </p:sp>
      <p:cxnSp>
        <p:nvCxnSpPr>
          <p:cNvPr id="8" name="Connecteur droit avec flèche 7"/>
          <p:cNvCxnSpPr>
            <a:endCxn id="13315" idx="1"/>
          </p:cNvCxnSpPr>
          <p:nvPr/>
        </p:nvCxnSpPr>
        <p:spPr>
          <a:xfrm>
            <a:off x="1172200" y="1225910"/>
            <a:ext cx="2247672" cy="134487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6433" y="5166324"/>
            <a:ext cx="4611613" cy="1092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240" y="2741196"/>
            <a:ext cx="2333914" cy="1792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Connecteur droit avec flèche 11"/>
          <p:cNvCxnSpPr/>
          <p:nvPr/>
        </p:nvCxnSpPr>
        <p:spPr>
          <a:xfrm>
            <a:off x="5776894" y="2924944"/>
            <a:ext cx="1080120" cy="473199"/>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flipH="1">
            <a:off x="6316954" y="4365104"/>
            <a:ext cx="1855446" cy="79208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179512" y="4149080"/>
            <a:ext cx="6264696" cy="646331"/>
          </a:xfrm>
          <a:prstGeom prst="rect">
            <a:avLst/>
          </a:prstGeom>
          <a:noFill/>
        </p:spPr>
        <p:txBody>
          <a:bodyPr wrap="square" rtlCol="0">
            <a:spAutoFit/>
          </a:bodyPr>
          <a:lstStyle/>
          <a:p>
            <a:r>
              <a:rPr lang="fr-FR" dirty="0" smtClean="0"/>
              <a:t>On clique sur le bouton OK</a:t>
            </a:r>
            <a:r>
              <a:rPr lang="fr-FR" dirty="0"/>
              <a:t>, et Le nouveau </a:t>
            </a:r>
            <a:r>
              <a:rPr lang="fr-FR" dirty="0" smtClean="0"/>
              <a:t>« </a:t>
            </a:r>
            <a:r>
              <a:rPr lang="fr-FR" i="1" dirty="0" smtClean="0"/>
              <a:t>pack </a:t>
            </a:r>
            <a:r>
              <a:rPr lang="fr-FR" i="1" dirty="0"/>
              <a:t>de </a:t>
            </a:r>
            <a:r>
              <a:rPr lang="fr-FR" i="1" dirty="0" smtClean="0"/>
              <a:t>contenu</a:t>
            </a:r>
            <a:r>
              <a:rPr lang="fr-FR" dirty="0" smtClean="0"/>
              <a:t> » [</a:t>
            </a:r>
            <a:r>
              <a:rPr lang="fr-FR" b="1" dirty="0" smtClean="0"/>
              <a:t>Content pack</a:t>
            </a:r>
            <a:r>
              <a:rPr lang="fr-FR" dirty="0" smtClean="0"/>
              <a:t>] a </a:t>
            </a:r>
            <a:r>
              <a:rPr lang="fr-FR" dirty="0"/>
              <a:t>été créé avec succès </a:t>
            </a:r>
          </a:p>
        </p:txBody>
      </p:sp>
      <p:sp>
        <p:nvSpPr>
          <p:cNvPr id="6" name="ZoneTexte 5"/>
          <p:cNvSpPr txBox="1"/>
          <p:nvPr/>
        </p:nvSpPr>
        <p:spPr>
          <a:xfrm>
            <a:off x="179512" y="5013176"/>
            <a:ext cx="4176464" cy="1477328"/>
          </a:xfrm>
          <a:prstGeom prst="rect">
            <a:avLst/>
          </a:prstGeom>
          <a:noFill/>
        </p:spPr>
        <p:txBody>
          <a:bodyPr wrap="square" rtlCol="0">
            <a:spAutoFit/>
          </a:bodyPr>
          <a:lstStyle/>
          <a:p>
            <a:r>
              <a:rPr lang="fr-FR" dirty="0" smtClean="0"/>
              <a:t>Le package a été sauvegardé dans </a:t>
            </a:r>
            <a:r>
              <a:rPr lang="fr-FR" dirty="0"/>
              <a:t>le répertoire </a:t>
            </a:r>
            <a:r>
              <a:rPr lang="fr-FR" dirty="0" smtClean="0"/>
              <a:t> </a:t>
            </a:r>
          </a:p>
          <a:p>
            <a:r>
              <a:rPr lang="fr-FR" dirty="0" smtClean="0"/>
              <a:t>C:\Users\chisad\.</a:t>
            </a:r>
            <a:r>
              <a:rPr lang="fr-FR" b="1" dirty="0"/>
              <a:t>oo\Workspace</a:t>
            </a:r>
          </a:p>
          <a:p>
            <a:r>
              <a:rPr lang="fr-FR" dirty="0" smtClean="0"/>
              <a:t>Cela aurait aussi pu être dans : </a:t>
            </a:r>
          </a:p>
          <a:p>
            <a:r>
              <a:rPr lang="fr-FR" dirty="0" smtClean="0"/>
              <a:t>«</a:t>
            </a:r>
            <a:r>
              <a:rPr lang="fr-FR" dirty="0"/>
              <a:t> D:\Users\blisan\.</a:t>
            </a:r>
            <a:r>
              <a:rPr lang="fr-FR" b="1" dirty="0"/>
              <a:t>oo\Workspace </a:t>
            </a:r>
            <a:r>
              <a:rPr lang="fr-FR" dirty="0"/>
              <a:t>»</a:t>
            </a:r>
          </a:p>
        </p:txBody>
      </p:sp>
    </p:spTree>
    <p:extLst>
      <p:ext uri="{BB962C8B-B14F-4D97-AF65-F5344CB8AC3E}">
        <p14:creationId xmlns:p14="http://schemas.microsoft.com/office/powerpoint/2010/main" val="4171104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22</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764704"/>
            <a:ext cx="4509477" cy="1315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181902"/>
            <a:ext cx="8028384" cy="4498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107504" y="107340"/>
            <a:ext cx="8333050" cy="646331"/>
          </a:xfrm>
          <a:prstGeom prst="rect">
            <a:avLst/>
          </a:prstGeom>
          <a:noFill/>
        </p:spPr>
        <p:txBody>
          <a:bodyPr wrap="none" rtlCol="0">
            <a:spAutoFit/>
          </a:bodyPr>
          <a:lstStyle/>
          <a:p>
            <a:r>
              <a:rPr lang="fr-FR" dirty="0" smtClean="0">
                <a:solidFill>
                  <a:srgbClr val="002060"/>
                </a:solidFill>
              </a:rPr>
              <a:t>On bascule maintenant dans </a:t>
            </a:r>
            <a:r>
              <a:rPr lang="fr-FR" b="1" dirty="0" smtClean="0">
                <a:solidFill>
                  <a:srgbClr val="002060"/>
                </a:solidFill>
              </a:rPr>
              <a:t>HP-OO Central</a:t>
            </a:r>
            <a:r>
              <a:rPr lang="fr-FR" dirty="0" smtClean="0">
                <a:solidFill>
                  <a:srgbClr val="002060"/>
                </a:solidFill>
              </a:rPr>
              <a:t>, en ouvrant un navigateur et en saisissant :</a:t>
            </a:r>
          </a:p>
          <a:p>
            <a:r>
              <a:rPr lang="fr-FR" dirty="0" smtClean="0">
                <a:solidFill>
                  <a:srgbClr val="002060"/>
                </a:solidFill>
                <a:hlinkClick r:id="rId4"/>
              </a:rPr>
              <a:t>http://localhost:8080/oo</a:t>
            </a:r>
            <a:r>
              <a:rPr lang="fr-FR" dirty="0" smtClean="0">
                <a:solidFill>
                  <a:srgbClr val="002060"/>
                </a:solidFill>
              </a:rPr>
              <a:t> </a:t>
            </a:r>
            <a:endParaRPr lang="fr-FR" dirty="0">
              <a:solidFill>
                <a:srgbClr val="002060"/>
              </a:solidFill>
            </a:endParaRPr>
          </a:p>
        </p:txBody>
      </p:sp>
      <p:cxnSp>
        <p:nvCxnSpPr>
          <p:cNvPr id="7" name="Connecteur droit avec flèche 6"/>
          <p:cNvCxnSpPr/>
          <p:nvPr/>
        </p:nvCxnSpPr>
        <p:spPr>
          <a:xfrm>
            <a:off x="5076056" y="1340768"/>
            <a:ext cx="1080120" cy="473199"/>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5652120" y="1196752"/>
            <a:ext cx="2764731" cy="369332"/>
          </a:xfrm>
          <a:prstGeom prst="rect">
            <a:avLst/>
          </a:prstGeom>
          <a:noFill/>
        </p:spPr>
        <p:txBody>
          <a:bodyPr wrap="none" rtlCol="0">
            <a:spAutoFit/>
          </a:bodyPr>
          <a:lstStyle/>
          <a:p>
            <a:r>
              <a:rPr lang="fr-FR" dirty="0" smtClean="0"/>
              <a:t>La page ci-dessous s’ouvre :</a:t>
            </a:r>
            <a:endParaRPr lang="fr-FR" dirty="0"/>
          </a:p>
        </p:txBody>
      </p:sp>
      <p:sp>
        <p:nvSpPr>
          <p:cNvPr id="6" name="ZoneTexte 5"/>
          <p:cNvSpPr txBox="1"/>
          <p:nvPr/>
        </p:nvSpPr>
        <p:spPr>
          <a:xfrm>
            <a:off x="1955490" y="5605209"/>
            <a:ext cx="6241132" cy="400110"/>
          </a:xfrm>
          <a:prstGeom prst="rect">
            <a:avLst/>
          </a:prstGeom>
          <a:noFill/>
          <a:ln w="3175">
            <a:solidFill>
              <a:schemeClr val="tx1"/>
            </a:solidFill>
          </a:ln>
        </p:spPr>
        <p:txBody>
          <a:bodyPr wrap="none" rtlCol="0">
            <a:spAutoFit/>
          </a:bodyPr>
          <a:lstStyle/>
          <a:p>
            <a:r>
              <a:rPr lang="fr-FR" sz="2000" dirty="0" smtClean="0">
                <a:solidFill>
                  <a:srgbClr val="002060"/>
                </a:solidFill>
              </a:rPr>
              <a:t>Cette page ne contient, pour l’instant, aucune information</a:t>
            </a:r>
            <a:endParaRPr lang="fr-FR" sz="2000" dirty="0">
              <a:solidFill>
                <a:srgbClr val="002060"/>
              </a:solidFill>
            </a:endParaRPr>
          </a:p>
        </p:txBody>
      </p:sp>
    </p:spTree>
    <p:extLst>
      <p:ext uri="{BB962C8B-B14F-4D97-AF65-F5344CB8AC3E}">
        <p14:creationId xmlns:p14="http://schemas.microsoft.com/office/powerpoint/2010/main" val="2639609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23</a:t>
            </a:fld>
            <a:endParaRPr lang="en-US"/>
          </a:p>
        </p:txBody>
      </p:sp>
      <p:sp>
        <p:nvSpPr>
          <p:cNvPr id="4" name="ZoneTexte 3"/>
          <p:cNvSpPr txBox="1"/>
          <p:nvPr/>
        </p:nvSpPr>
        <p:spPr>
          <a:xfrm>
            <a:off x="674715" y="488611"/>
            <a:ext cx="5926944" cy="369332"/>
          </a:xfrm>
          <a:prstGeom prst="rect">
            <a:avLst/>
          </a:prstGeom>
          <a:noFill/>
        </p:spPr>
        <p:txBody>
          <a:bodyPr wrap="none" rtlCol="0">
            <a:spAutoFit/>
          </a:bodyPr>
          <a:lstStyle/>
          <a:p>
            <a:r>
              <a:rPr lang="fr-FR" dirty="0" smtClean="0"/>
              <a:t>Aller dans l’espace de travail du contenu [</a:t>
            </a:r>
            <a:r>
              <a:rPr lang="fr-FR" b="1" dirty="0" smtClean="0"/>
              <a:t>content </a:t>
            </a:r>
            <a:r>
              <a:rPr lang="fr-FR" b="1" dirty="0" err="1" smtClean="0"/>
              <a:t>workspace</a:t>
            </a:r>
            <a:r>
              <a:rPr lang="fr-FR" dirty="0"/>
              <a:t>]</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188640"/>
            <a:ext cx="504056" cy="1278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Connecteur droit avec flèche 6"/>
          <p:cNvCxnSpPr/>
          <p:nvPr/>
        </p:nvCxnSpPr>
        <p:spPr>
          <a:xfrm flipH="1">
            <a:off x="683569" y="980728"/>
            <a:ext cx="585961" cy="236600"/>
          </a:xfrm>
          <a:prstGeom prst="straightConnector1">
            <a:avLst/>
          </a:prstGeom>
          <a:ln w="66675">
            <a:tailEnd type="arrow"/>
          </a:ln>
        </p:spPr>
        <p:style>
          <a:lnRef idx="1">
            <a:schemeClr val="accent1"/>
          </a:lnRef>
          <a:fillRef idx="0">
            <a:schemeClr val="accent1"/>
          </a:fillRef>
          <a:effectRef idx="0">
            <a:schemeClr val="accent1"/>
          </a:effectRef>
          <a:fontRef idx="minor">
            <a:schemeClr val="tx1"/>
          </a:fontRef>
        </p:style>
      </p:cxn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97" y="1329351"/>
            <a:ext cx="3923903" cy="4753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p:cNvSpPr txBox="1"/>
          <p:nvPr/>
        </p:nvSpPr>
        <p:spPr>
          <a:xfrm>
            <a:off x="288057" y="1609055"/>
            <a:ext cx="4932040" cy="615553"/>
          </a:xfrm>
          <a:prstGeom prst="rect">
            <a:avLst/>
          </a:prstGeom>
          <a:noFill/>
        </p:spPr>
        <p:txBody>
          <a:bodyPr wrap="square" rtlCol="0">
            <a:spAutoFit/>
          </a:bodyPr>
          <a:lstStyle/>
          <a:p>
            <a:pPr algn="r"/>
            <a:r>
              <a:rPr lang="fr-FR" sz="1700" dirty="0" smtClean="0"/>
              <a:t>Pour l’instant, l’espace de travail du contenu est vide →</a:t>
            </a:r>
            <a:endParaRPr lang="fr-FR" sz="1700" dirty="0"/>
          </a:p>
        </p:txBody>
      </p:sp>
      <p:cxnSp>
        <p:nvCxnSpPr>
          <p:cNvPr id="12" name="Connecteur droit avec flèche 11"/>
          <p:cNvCxnSpPr/>
          <p:nvPr/>
        </p:nvCxnSpPr>
        <p:spPr>
          <a:xfrm flipH="1">
            <a:off x="5436096" y="5661248"/>
            <a:ext cx="585961" cy="236600"/>
          </a:xfrm>
          <a:prstGeom prst="straightConnector1">
            <a:avLst/>
          </a:prstGeom>
          <a:ln w="66675">
            <a:tailEnd type="arrow"/>
          </a:ln>
        </p:spPr>
        <p:style>
          <a:lnRef idx="1">
            <a:schemeClr val="accent1"/>
          </a:lnRef>
          <a:fillRef idx="0">
            <a:schemeClr val="accent1"/>
          </a:fillRef>
          <a:effectRef idx="0">
            <a:schemeClr val="accent1"/>
          </a:effectRef>
          <a:fontRef idx="minor">
            <a:schemeClr val="tx1"/>
          </a:fontRef>
        </p:style>
      </p:cxnSp>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017" y="4293096"/>
            <a:ext cx="4967039" cy="2088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985" y="2525727"/>
            <a:ext cx="2219325"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Connecteur droit avec flèche 14"/>
          <p:cNvCxnSpPr/>
          <p:nvPr/>
        </p:nvCxnSpPr>
        <p:spPr>
          <a:xfrm flipH="1">
            <a:off x="464032" y="2852936"/>
            <a:ext cx="2307768" cy="21571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2697546" y="1916831"/>
            <a:ext cx="2387383" cy="1754326"/>
          </a:xfrm>
          <a:prstGeom prst="rect">
            <a:avLst/>
          </a:prstGeom>
          <a:noFill/>
        </p:spPr>
        <p:txBody>
          <a:bodyPr wrap="square" rtlCol="0">
            <a:spAutoFit/>
          </a:bodyPr>
          <a:lstStyle/>
          <a:p>
            <a:r>
              <a:rPr lang="fr-FR" dirty="0" smtClean="0">
                <a:solidFill>
                  <a:srgbClr val="002060"/>
                </a:solidFill>
              </a:rPr>
              <a:t>Cliquez ici pour déployer, dans </a:t>
            </a:r>
            <a:r>
              <a:rPr lang="fr-FR" b="1" dirty="0" smtClean="0">
                <a:solidFill>
                  <a:srgbClr val="002060"/>
                </a:solidFill>
              </a:rPr>
              <a:t>OO Central</a:t>
            </a:r>
            <a:r>
              <a:rPr lang="fr-FR" dirty="0" smtClean="0">
                <a:solidFill>
                  <a:srgbClr val="002060"/>
                </a:solidFill>
              </a:rPr>
              <a:t>, de nouveaux packages, dont </a:t>
            </a:r>
            <a:r>
              <a:rPr lang="fr-FR" b="1" dirty="0" err="1" smtClean="0">
                <a:solidFill>
                  <a:srgbClr val="002060"/>
                </a:solidFill>
              </a:rPr>
              <a:t>TestProject</a:t>
            </a:r>
            <a:r>
              <a:rPr lang="fr-FR" dirty="0" smtClean="0">
                <a:solidFill>
                  <a:srgbClr val="002060"/>
                </a:solidFill>
              </a:rPr>
              <a:t> celui vous venez de sauver.</a:t>
            </a:r>
            <a:endParaRPr lang="fr-FR" dirty="0">
              <a:solidFill>
                <a:srgbClr val="002060"/>
              </a:solidFill>
            </a:endParaRPr>
          </a:p>
        </p:txBody>
      </p:sp>
      <p:sp>
        <p:nvSpPr>
          <p:cNvPr id="13" name="ZoneTexte 12"/>
          <p:cNvSpPr txBox="1"/>
          <p:nvPr/>
        </p:nvSpPr>
        <p:spPr>
          <a:xfrm>
            <a:off x="181475" y="3923764"/>
            <a:ext cx="4823243" cy="369332"/>
          </a:xfrm>
          <a:prstGeom prst="rect">
            <a:avLst/>
          </a:prstGeom>
          <a:noFill/>
        </p:spPr>
        <p:txBody>
          <a:bodyPr wrap="none" rtlCol="0">
            <a:spAutoFit/>
          </a:bodyPr>
          <a:lstStyle/>
          <a:p>
            <a:r>
              <a:rPr lang="fr-FR" dirty="0" smtClean="0"/>
              <a:t>Une fenêtre comme celle-ci doit, alors, s’ouvrir ↓</a:t>
            </a:r>
            <a:endParaRPr lang="fr-FR" dirty="0"/>
          </a:p>
        </p:txBody>
      </p:sp>
      <p:sp>
        <p:nvSpPr>
          <p:cNvPr id="14" name="ZoneTexte 13"/>
          <p:cNvSpPr txBox="1"/>
          <p:nvPr/>
        </p:nvSpPr>
        <p:spPr>
          <a:xfrm>
            <a:off x="5868144" y="3284984"/>
            <a:ext cx="3096344" cy="923330"/>
          </a:xfrm>
          <a:prstGeom prst="rect">
            <a:avLst/>
          </a:prstGeom>
          <a:noFill/>
          <a:ln w="3175">
            <a:solidFill>
              <a:srgbClr val="002060"/>
            </a:solidFill>
          </a:ln>
        </p:spPr>
        <p:txBody>
          <a:bodyPr wrap="square" rtlCol="0">
            <a:spAutoFit/>
          </a:bodyPr>
          <a:lstStyle/>
          <a:p>
            <a:r>
              <a:rPr lang="fr-FR" dirty="0" smtClean="0">
                <a:solidFill>
                  <a:srgbClr val="002060"/>
                </a:solidFill>
              </a:rPr>
              <a:t>Au départ, comme il n’y a pas encore de « pack de contenu », cette fenêtre est vide.</a:t>
            </a:r>
            <a:endParaRPr lang="fr-FR" dirty="0">
              <a:solidFill>
                <a:srgbClr val="002060"/>
              </a:solidFill>
            </a:endParaRPr>
          </a:p>
        </p:txBody>
      </p:sp>
    </p:spTree>
    <p:extLst>
      <p:ext uri="{BB962C8B-B14F-4D97-AF65-F5344CB8AC3E}">
        <p14:creationId xmlns:p14="http://schemas.microsoft.com/office/powerpoint/2010/main" val="3123982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24</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1656184" cy="707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052736"/>
            <a:ext cx="5287689" cy="3398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Connecteur droit avec flèche 5"/>
          <p:cNvCxnSpPr/>
          <p:nvPr/>
        </p:nvCxnSpPr>
        <p:spPr>
          <a:xfrm flipH="1">
            <a:off x="464032" y="362305"/>
            <a:ext cx="1875720" cy="10785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350601" y="177639"/>
            <a:ext cx="5325560" cy="646331"/>
          </a:xfrm>
          <a:prstGeom prst="rect">
            <a:avLst/>
          </a:prstGeom>
        </p:spPr>
        <p:txBody>
          <a:bodyPr wrap="none">
            <a:spAutoFit/>
          </a:bodyPr>
          <a:lstStyle/>
          <a:p>
            <a:r>
              <a:rPr lang="fr-FR" dirty="0">
                <a:solidFill>
                  <a:srgbClr val="002060"/>
                </a:solidFill>
              </a:rPr>
              <a:t>Cliquez ici pour </a:t>
            </a:r>
            <a:r>
              <a:rPr lang="fr-FR" dirty="0" smtClean="0">
                <a:solidFill>
                  <a:srgbClr val="002060"/>
                </a:solidFill>
              </a:rPr>
              <a:t>sélectionner ce package à déployer, ici :</a:t>
            </a:r>
          </a:p>
          <a:p>
            <a:r>
              <a:rPr lang="fr-FR" dirty="0" smtClean="0">
                <a:solidFill>
                  <a:srgbClr val="008000"/>
                </a:solidFill>
              </a:rPr>
              <a:t>Oo10-base-cp-1.0.142.jar</a:t>
            </a:r>
            <a:endParaRPr lang="fr-FR" dirty="0">
              <a:solidFill>
                <a:srgbClr val="008000"/>
              </a:solidFill>
            </a:endParaRPr>
          </a:p>
        </p:txBody>
      </p:sp>
      <p:cxnSp>
        <p:nvCxnSpPr>
          <p:cNvPr id="9" name="Connecteur droit avec flèche 8"/>
          <p:cNvCxnSpPr/>
          <p:nvPr/>
        </p:nvCxnSpPr>
        <p:spPr>
          <a:xfrm flipH="1">
            <a:off x="2267744" y="546971"/>
            <a:ext cx="4968552" cy="133370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4715973"/>
            <a:ext cx="4644008" cy="1641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10" y="4687614"/>
            <a:ext cx="4018642" cy="657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Connecteur droit avec flèche 17"/>
          <p:cNvCxnSpPr/>
          <p:nvPr/>
        </p:nvCxnSpPr>
        <p:spPr>
          <a:xfrm flipH="1">
            <a:off x="1619672" y="1988840"/>
            <a:ext cx="288032" cy="288032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1907704" y="2996952"/>
            <a:ext cx="5064720" cy="646331"/>
          </a:xfrm>
          <a:prstGeom prst="rect">
            <a:avLst/>
          </a:prstGeom>
          <a:noFill/>
        </p:spPr>
        <p:txBody>
          <a:bodyPr wrap="none" rtlCol="0">
            <a:spAutoFit/>
          </a:bodyPr>
          <a:lstStyle/>
          <a:p>
            <a:r>
              <a:rPr lang="fr-FR" dirty="0" smtClean="0"/>
              <a:t>On sélectionne le package </a:t>
            </a:r>
            <a:r>
              <a:rPr lang="fr-FR" dirty="0">
                <a:solidFill>
                  <a:srgbClr val="008000"/>
                </a:solidFill>
              </a:rPr>
              <a:t>Oo10-base-cp-1.0.142.jar</a:t>
            </a:r>
          </a:p>
          <a:p>
            <a:r>
              <a:rPr lang="fr-FR" dirty="0" smtClean="0"/>
              <a:t> </a:t>
            </a:r>
            <a:endParaRPr lang="fr-FR" dirty="0"/>
          </a:p>
        </p:txBody>
      </p:sp>
      <p:cxnSp>
        <p:nvCxnSpPr>
          <p:cNvPr id="21" name="Connecteur droit avec flèche 20"/>
          <p:cNvCxnSpPr/>
          <p:nvPr/>
        </p:nvCxnSpPr>
        <p:spPr>
          <a:xfrm>
            <a:off x="1763688" y="4941168"/>
            <a:ext cx="2988332" cy="21602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5580112" y="1124744"/>
            <a:ext cx="3384376" cy="1200329"/>
          </a:xfrm>
          <a:prstGeom prst="rect">
            <a:avLst/>
          </a:prstGeom>
          <a:noFill/>
        </p:spPr>
        <p:txBody>
          <a:bodyPr wrap="square" rtlCol="0">
            <a:spAutoFit/>
          </a:bodyPr>
          <a:lstStyle/>
          <a:p>
            <a:r>
              <a:rPr lang="fr-FR" dirty="0" smtClean="0"/>
              <a:t>Note : On sélectionne ce package parce que notre package </a:t>
            </a:r>
            <a:r>
              <a:rPr lang="fr-FR" dirty="0" err="1" smtClean="0"/>
              <a:t>T</a:t>
            </a:r>
            <a:r>
              <a:rPr lang="fr-FR" b="1" dirty="0" err="1" smtClean="0"/>
              <a:t>estProject</a:t>
            </a:r>
            <a:r>
              <a:rPr lang="fr-FR" b="1" dirty="0" smtClean="0"/>
              <a:t> </a:t>
            </a:r>
            <a:r>
              <a:rPr lang="fr-FR" dirty="0" smtClean="0"/>
              <a:t>est dépendant de celui-ci  </a:t>
            </a:r>
            <a:r>
              <a:rPr lang="fr-FR" dirty="0">
                <a:solidFill>
                  <a:srgbClr val="008000"/>
                </a:solidFill>
              </a:rPr>
              <a:t>Oo10-base</a:t>
            </a:r>
            <a:endParaRPr lang="fr-FR" dirty="0"/>
          </a:p>
        </p:txBody>
      </p:sp>
    </p:spTree>
    <p:extLst>
      <p:ext uri="{BB962C8B-B14F-4D97-AF65-F5344CB8AC3E}">
        <p14:creationId xmlns:p14="http://schemas.microsoft.com/office/powerpoint/2010/main" val="3673640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25</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4034" y="2708920"/>
            <a:ext cx="4645184" cy="1654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880661"/>
            <a:ext cx="3924300" cy="248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0539" y="164735"/>
            <a:ext cx="5301633" cy="189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2065" y="4869160"/>
            <a:ext cx="4494320" cy="1565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p:cNvSpPr txBox="1"/>
          <p:nvPr/>
        </p:nvSpPr>
        <p:spPr>
          <a:xfrm>
            <a:off x="1103008" y="43530"/>
            <a:ext cx="2665274" cy="923330"/>
          </a:xfrm>
          <a:prstGeom prst="rect">
            <a:avLst/>
          </a:prstGeom>
          <a:noFill/>
        </p:spPr>
        <p:txBody>
          <a:bodyPr wrap="square" rtlCol="0">
            <a:spAutoFit/>
          </a:bodyPr>
          <a:lstStyle/>
          <a:p>
            <a:pPr algn="r"/>
            <a:r>
              <a:rPr lang="fr-FR" dirty="0" smtClean="0"/>
              <a:t>a) On importe le package </a:t>
            </a:r>
          </a:p>
          <a:p>
            <a:pPr algn="r"/>
            <a:r>
              <a:rPr lang="fr-FR" dirty="0" smtClean="0">
                <a:solidFill>
                  <a:srgbClr val="008000"/>
                </a:solidFill>
              </a:rPr>
              <a:t>Oo10-base-cp-1.0.142.jar</a:t>
            </a:r>
            <a:r>
              <a:rPr lang="fr-FR" dirty="0" smtClean="0">
                <a:solidFill>
                  <a:srgbClr val="002060"/>
                </a:solidFill>
              </a:rPr>
              <a:t> </a:t>
            </a:r>
          </a:p>
          <a:p>
            <a:pPr algn="r"/>
            <a:r>
              <a:rPr lang="fr-FR" dirty="0" smtClean="0">
                <a:solidFill>
                  <a:srgbClr val="002060"/>
                </a:solidFill>
              </a:rPr>
              <a:t>dans OO Central →</a:t>
            </a:r>
            <a:r>
              <a:rPr lang="fr-FR" dirty="0" smtClean="0"/>
              <a:t> </a:t>
            </a:r>
            <a:endParaRPr lang="fr-FR" dirty="0"/>
          </a:p>
        </p:txBody>
      </p:sp>
      <p:sp>
        <p:nvSpPr>
          <p:cNvPr id="9" name="ZoneTexte 8"/>
          <p:cNvSpPr txBox="1"/>
          <p:nvPr/>
        </p:nvSpPr>
        <p:spPr>
          <a:xfrm>
            <a:off x="251520" y="1112791"/>
            <a:ext cx="3313346" cy="1754326"/>
          </a:xfrm>
          <a:prstGeom prst="rect">
            <a:avLst/>
          </a:prstGeom>
          <a:noFill/>
        </p:spPr>
        <p:txBody>
          <a:bodyPr wrap="square" rtlCol="0">
            <a:spAutoFit/>
          </a:bodyPr>
          <a:lstStyle/>
          <a:p>
            <a:pPr algn="r"/>
            <a:r>
              <a:rPr lang="fr-FR" dirty="0" smtClean="0"/>
              <a:t>b) Puis on rajoute _ </a:t>
            </a:r>
            <a:r>
              <a:rPr lang="fr-FR" dirty="0">
                <a:solidFill>
                  <a:srgbClr val="002060"/>
                </a:solidFill>
              </a:rPr>
              <a:t>dans OO Central </a:t>
            </a:r>
            <a:r>
              <a:rPr lang="fr-FR" dirty="0" smtClean="0"/>
              <a:t>_  un autre package </a:t>
            </a:r>
          </a:p>
          <a:p>
            <a:pPr algn="r"/>
            <a:r>
              <a:rPr lang="fr-FR" dirty="0" smtClean="0">
                <a:solidFill>
                  <a:srgbClr val="008000"/>
                </a:solidFill>
              </a:rPr>
              <a:t>TestProject-CP-1.0.0.jar</a:t>
            </a:r>
            <a:r>
              <a:rPr lang="fr-FR" dirty="0" smtClean="0">
                <a:solidFill>
                  <a:srgbClr val="002060"/>
                </a:solidFill>
              </a:rPr>
              <a:t> </a:t>
            </a:r>
          </a:p>
          <a:p>
            <a:pPr algn="r"/>
            <a:r>
              <a:rPr lang="fr-FR" dirty="0" smtClean="0">
                <a:solidFill>
                  <a:srgbClr val="002060"/>
                </a:solidFill>
              </a:rPr>
              <a:t>Déjà stocké dans le répertoire : </a:t>
            </a:r>
            <a:r>
              <a:rPr lang="fr-FR" dirty="0"/>
              <a:t>C:\Users\chisad\.</a:t>
            </a:r>
            <a:r>
              <a:rPr lang="fr-FR" b="1" dirty="0"/>
              <a:t>oo\Workspace</a:t>
            </a:r>
          </a:p>
          <a:p>
            <a:pPr algn="r"/>
            <a:r>
              <a:rPr lang="fr-FR" dirty="0">
                <a:solidFill>
                  <a:srgbClr val="002060"/>
                </a:solidFill>
              </a:rPr>
              <a:t>↓ → </a:t>
            </a:r>
            <a:r>
              <a:rPr lang="fr-FR" dirty="0" smtClean="0">
                <a:solidFill>
                  <a:srgbClr val="002060"/>
                </a:solidFill>
              </a:rPr>
              <a:t>↘</a:t>
            </a:r>
            <a:r>
              <a:rPr lang="fr-FR" dirty="0" smtClean="0"/>
              <a:t> </a:t>
            </a:r>
            <a:endParaRPr lang="fr-FR" dirty="0"/>
          </a:p>
        </p:txBody>
      </p:sp>
      <p:cxnSp>
        <p:nvCxnSpPr>
          <p:cNvPr id="10" name="Connecteur droit avec flèche 9"/>
          <p:cNvCxnSpPr/>
          <p:nvPr/>
        </p:nvCxnSpPr>
        <p:spPr>
          <a:xfrm flipV="1">
            <a:off x="3768282" y="3356992"/>
            <a:ext cx="839722" cy="17907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4788024" y="3356992"/>
            <a:ext cx="144016" cy="200969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108245" y="5366686"/>
            <a:ext cx="4536504" cy="923330"/>
          </a:xfrm>
          <a:prstGeom prst="rect">
            <a:avLst/>
          </a:prstGeom>
          <a:noFill/>
        </p:spPr>
        <p:txBody>
          <a:bodyPr wrap="square" rtlCol="0">
            <a:spAutoFit/>
          </a:bodyPr>
          <a:lstStyle/>
          <a:p>
            <a:pPr algn="r"/>
            <a:r>
              <a:rPr lang="fr-FR" dirty="0"/>
              <a:t>d</a:t>
            </a:r>
            <a:r>
              <a:rPr lang="fr-FR" dirty="0" smtClean="0"/>
              <a:t>) Les 2 packages viennent d’être importés dans </a:t>
            </a:r>
            <a:r>
              <a:rPr lang="fr-FR" b="1" dirty="0" smtClean="0"/>
              <a:t>OO Central </a:t>
            </a:r>
            <a:r>
              <a:rPr lang="fr-FR" dirty="0" smtClean="0"/>
              <a:t>(importation terminée avec « </a:t>
            </a:r>
            <a:r>
              <a:rPr lang="fr-FR" b="1" dirty="0" err="1" smtClean="0">
                <a:solidFill>
                  <a:srgbClr val="008000"/>
                </a:solidFill>
              </a:rPr>
              <a:t>Success</a:t>
            </a:r>
            <a:r>
              <a:rPr lang="fr-FR" b="1" dirty="0" smtClean="0"/>
              <a:t> </a:t>
            </a:r>
            <a:r>
              <a:rPr lang="fr-FR" dirty="0" smtClean="0"/>
              <a:t>») →</a:t>
            </a:r>
            <a:endParaRPr lang="fr-FR" dirty="0"/>
          </a:p>
        </p:txBody>
      </p:sp>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3763" y="4356773"/>
            <a:ext cx="904875"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ZoneTexte 12"/>
          <p:cNvSpPr txBox="1"/>
          <p:nvPr/>
        </p:nvSpPr>
        <p:spPr>
          <a:xfrm>
            <a:off x="4955717" y="4440065"/>
            <a:ext cx="3375861" cy="369332"/>
          </a:xfrm>
          <a:prstGeom prst="rect">
            <a:avLst/>
          </a:prstGeom>
          <a:noFill/>
        </p:spPr>
        <p:txBody>
          <a:bodyPr wrap="none" rtlCol="0">
            <a:spAutoFit/>
          </a:bodyPr>
          <a:lstStyle/>
          <a:p>
            <a:r>
              <a:rPr lang="fr-FR" dirty="0" smtClean="0"/>
              <a:t>c) On clique sur le bouton </a:t>
            </a:r>
            <a:r>
              <a:rPr lang="fr-FR" b="1" dirty="0" err="1" smtClean="0"/>
              <a:t>Deploy</a:t>
            </a:r>
            <a:r>
              <a:rPr lang="fr-FR" b="1" dirty="0" smtClean="0"/>
              <a:t> </a:t>
            </a:r>
            <a:endParaRPr lang="fr-FR" b="1" dirty="0"/>
          </a:p>
        </p:txBody>
      </p:sp>
    </p:spTree>
    <p:extLst>
      <p:ext uri="{BB962C8B-B14F-4D97-AF65-F5344CB8AC3E}">
        <p14:creationId xmlns:p14="http://schemas.microsoft.com/office/powerpoint/2010/main" val="3786643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26</a:t>
            </a:fld>
            <a:endParaRPr lang="en-US"/>
          </a:p>
        </p:txBody>
      </p:sp>
      <p:pic>
        <p:nvPicPr>
          <p:cNvPr id="5122" name="Picture 2" descr="D:\Users\blisan\Pictures\perso\divers\OO Central console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5904656" cy="31623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cteur droit avec flèche 4"/>
          <p:cNvCxnSpPr/>
          <p:nvPr/>
        </p:nvCxnSpPr>
        <p:spPr>
          <a:xfrm flipH="1">
            <a:off x="1907704" y="476672"/>
            <a:ext cx="4320480" cy="165618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6300192" y="260648"/>
            <a:ext cx="2736304" cy="923330"/>
          </a:xfrm>
          <a:prstGeom prst="rect">
            <a:avLst/>
          </a:prstGeom>
          <a:noFill/>
        </p:spPr>
        <p:txBody>
          <a:bodyPr wrap="square" rtlCol="0">
            <a:spAutoFit/>
          </a:bodyPr>
          <a:lstStyle/>
          <a:p>
            <a:r>
              <a:rPr lang="fr-FR" dirty="0" smtClean="0"/>
              <a:t>Le package </a:t>
            </a:r>
            <a:r>
              <a:rPr lang="fr-FR" b="1" dirty="0" err="1" smtClean="0"/>
              <a:t>TestFlow</a:t>
            </a:r>
            <a:r>
              <a:rPr lang="fr-FR" dirty="0" smtClean="0"/>
              <a:t> est maintenant dans « l’espace de travail des contenus ».</a:t>
            </a:r>
            <a:endParaRPr lang="fr-FR" dirty="0"/>
          </a:p>
        </p:txBody>
      </p:sp>
      <p:pic>
        <p:nvPicPr>
          <p:cNvPr id="5123" name="Picture 3" descr="D:\Users\blisan\Documents\divers\TestFlow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295" y="3645024"/>
            <a:ext cx="6879284" cy="237626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onnecteur droit avec flèche 10"/>
          <p:cNvCxnSpPr/>
          <p:nvPr/>
        </p:nvCxnSpPr>
        <p:spPr>
          <a:xfrm>
            <a:off x="1331640" y="4941168"/>
            <a:ext cx="2520280" cy="25202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0" name="Accolade ouvrante 9"/>
          <p:cNvSpPr/>
          <p:nvPr/>
        </p:nvSpPr>
        <p:spPr>
          <a:xfrm>
            <a:off x="3923928" y="4365104"/>
            <a:ext cx="216024" cy="165618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2246743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27</a:t>
            </a:fld>
            <a:endParaRPr lang="en-US"/>
          </a:p>
        </p:txBody>
      </p:sp>
      <p:pic>
        <p:nvPicPr>
          <p:cNvPr id="6146" name="Picture 2" descr="D:\Users\blisan\Documents\divers\RunIt2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6632"/>
            <a:ext cx="352425" cy="40957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Users\blisan\Documents\divers\runIt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836712"/>
            <a:ext cx="5124450" cy="158115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cteur droit avec flèche 5"/>
          <p:cNvCxnSpPr/>
          <p:nvPr/>
        </p:nvCxnSpPr>
        <p:spPr>
          <a:xfrm>
            <a:off x="592805" y="507208"/>
            <a:ext cx="83148" cy="545528"/>
          </a:xfrm>
          <a:prstGeom prst="straightConnector1">
            <a:avLst/>
          </a:prstGeom>
          <a:ln w="1905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757815" y="1124744"/>
            <a:ext cx="1797961" cy="253647"/>
          </a:xfrm>
          <a:prstGeom prst="straightConnector1">
            <a:avLst/>
          </a:prstGeom>
          <a:ln w="1905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1403648" y="321419"/>
            <a:ext cx="7243265" cy="369332"/>
          </a:xfrm>
          <a:prstGeom prst="rect">
            <a:avLst/>
          </a:prstGeom>
          <a:noFill/>
        </p:spPr>
        <p:txBody>
          <a:bodyPr wrap="none" rtlCol="0">
            <a:spAutoFit/>
          </a:bodyPr>
          <a:lstStyle/>
          <a:p>
            <a:r>
              <a:rPr lang="fr-FR" dirty="0" smtClean="0"/>
              <a:t>On lance l’exécution du package (en cliquant successivement sur </a:t>
            </a:r>
            <a:r>
              <a:rPr lang="en-US">
                <a:sym typeface="Wingdings 3"/>
              </a:rPr>
              <a:t></a:t>
            </a:r>
            <a:r>
              <a:rPr lang="fr-FR" smtClean="0"/>
              <a:t> </a:t>
            </a:r>
            <a:r>
              <a:rPr lang="fr-FR" dirty="0" smtClean="0"/>
              <a:t>et </a:t>
            </a:r>
            <a:r>
              <a:rPr lang="fr-FR" b="1" dirty="0" err="1" smtClean="0">
                <a:solidFill>
                  <a:srgbClr val="0070C0"/>
                </a:solidFill>
              </a:rPr>
              <a:t>Run</a:t>
            </a:r>
            <a:r>
              <a:rPr lang="fr-FR" dirty="0" smtClean="0"/>
              <a:t>).</a:t>
            </a:r>
            <a:endParaRPr lang="fr-FR" dirty="0"/>
          </a:p>
        </p:txBody>
      </p:sp>
      <p:pic>
        <p:nvPicPr>
          <p:cNvPr id="6148" name="Picture 4" descr="D:\Users\blisan\Documents\divers\RunTestFlow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694660"/>
            <a:ext cx="4314825" cy="981075"/>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D:\Users\blisan\Documents\divers\DrillDown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3429000"/>
            <a:ext cx="4381500" cy="2667000"/>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Connecteur droit avec flèche 17"/>
          <p:cNvCxnSpPr/>
          <p:nvPr/>
        </p:nvCxnSpPr>
        <p:spPr>
          <a:xfrm flipH="1">
            <a:off x="4139952" y="2334620"/>
            <a:ext cx="1008112" cy="36004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a:off x="2771800" y="3675735"/>
            <a:ext cx="4176464" cy="148145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a:off x="5796136" y="5301208"/>
            <a:ext cx="1395772" cy="43204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161880" y="4994592"/>
            <a:ext cx="5990871" cy="369332"/>
          </a:xfrm>
          <a:prstGeom prst="rect">
            <a:avLst/>
          </a:prstGeom>
          <a:noFill/>
        </p:spPr>
        <p:txBody>
          <a:bodyPr wrap="none" rtlCol="0">
            <a:spAutoFit/>
          </a:bodyPr>
          <a:lstStyle/>
          <a:p>
            <a:r>
              <a:rPr lang="fr-FR" dirty="0" smtClean="0"/>
              <a:t>Une fenêtre de saisie peut s’ouvrir, comme dans cet exemple :</a:t>
            </a:r>
            <a:endParaRPr lang="fr-FR" dirty="0"/>
          </a:p>
        </p:txBody>
      </p:sp>
    </p:spTree>
    <p:extLst>
      <p:ext uri="{BB962C8B-B14F-4D97-AF65-F5344CB8AC3E}">
        <p14:creationId xmlns:p14="http://schemas.microsoft.com/office/powerpoint/2010/main" val="3549396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28</a:t>
            </a:fld>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240" y="1340768"/>
            <a:ext cx="7812685" cy="1913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996" y="46608"/>
            <a:ext cx="47625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1419456" y="184666"/>
            <a:ext cx="5689506" cy="369332"/>
          </a:xfrm>
          <a:prstGeom prst="rect">
            <a:avLst/>
          </a:prstGeom>
          <a:noFill/>
        </p:spPr>
        <p:txBody>
          <a:bodyPr wrap="none" rtlCol="0">
            <a:spAutoFit/>
          </a:bodyPr>
          <a:lstStyle/>
          <a:p>
            <a:r>
              <a:rPr lang="fr-FR" dirty="0" smtClean="0"/>
              <a:t>Cliquez sur l’icône de l’espace d’exécution [</a:t>
            </a:r>
            <a:r>
              <a:rPr lang="fr-FR" b="1" dirty="0" err="1" smtClean="0"/>
              <a:t>Run</a:t>
            </a:r>
            <a:r>
              <a:rPr lang="fr-FR" b="1" dirty="0" smtClean="0"/>
              <a:t> </a:t>
            </a:r>
            <a:r>
              <a:rPr lang="fr-FR" b="1" dirty="0" err="1" smtClean="0"/>
              <a:t>workspace</a:t>
            </a:r>
            <a:r>
              <a:rPr lang="fr-FR" dirty="0"/>
              <a:t>]</a:t>
            </a:r>
          </a:p>
        </p:txBody>
      </p:sp>
      <p:cxnSp>
        <p:nvCxnSpPr>
          <p:cNvPr id="7" name="Connecteur droit avec flèche 6"/>
          <p:cNvCxnSpPr/>
          <p:nvPr/>
        </p:nvCxnSpPr>
        <p:spPr>
          <a:xfrm flipH="1">
            <a:off x="827584" y="373817"/>
            <a:ext cx="585961" cy="236600"/>
          </a:xfrm>
          <a:prstGeom prst="straightConnector1">
            <a:avLst/>
          </a:prstGeom>
          <a:ln w="66675">
            <a:tailEnd type="arrow"/>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a:stCxn id="7171" idx="3"/>
          </p:cNvCxnSpPr>
          <p:nvPr/>
        </p:nvCxnSpPr>
        <p:spPr>
          <a:xfrm>
            <a:off x="764246" y="641921"/>
            <a:ext cx="423378" cy="636131"/>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4" name="ZoneTexte 3"/>
          <p:cNvSpPr txBox="1"/>
          <p:nvPr/>
        </p:nvSpPr>
        <p:spPr>
          <a:xfrm>
            <a:off x="1835696" y="908720"/>
            <a:ext cx="5405967" cy="369332"/>
          </a:xfrm>
          <a:prstGeom prst="rect">
            <a:avLst/>
          </a:prstGeom>
          <a:noFill/>
        </p:spPr>
        <p:txBody>
          <a:bodyPr wrap="none" rtlCol="0">
            <a:spAutoFit/>
          </a:bodyPr>
          <a:lstStyle/>
          <a:p>
            <a:r>
              <a:rPr lang="fr-FR" dirty="0" smtClean="0"/>
              <a:t>Cette fenêtre (ou espace), ci-dessous, s’affiche alors ↓ :</a:t>
            </a:r>
            <a:endParaRPr lang="fr-FR" dirty="0"/>
          </a:p>
        </p:txBody>
      </p:sp>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240" y="3429000"/>
            <a:ext cx="8356088" cy="881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Connecteur droit avec flèche 17"/>
          <p:cNvCxnSpPr/>
          <p:nvPr/>
        </p:nvCxnSpPr>
        <p:spPr>
          <a:xfrm flipH="1">
            <a:off x="2951820" y="2935887"/>
            <a:ext cx="324036" cy="121319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3275856" y="2884621"/>
            <a:ext cx="3812519" cy="369332"/>
          </a:xfrm>
          <a:prstGeom prst="rect">
            <a:avLst/>
          </a:prstGeom>
          <a:noFill/>
        </p:spPr>
        <p:txBody>
          <a:bodyPr wrap="none" rtlCol="0">
            <a:spAutoFit/>
          </a:bodyPr>
          <a:lstStyle/>
          <a:p>
            <a:r>
              <a:rPr lang="fr-FR" dirty="0" smtClean="0"/>
              <a:t>↖ On lance l’exécution du package, ici.</a:t>
            </a:r>
            <a:endParaRPr lang="fr-FR" dirty="0"/>
          </a:p>
        </p:txBody>
      </p:sp>
      <p:sp>
        <p:nvSpPr>
          <p:cNvPr id="20" name="ZoneTexte 19"/>
          <p:cNvSpPr txBox="1"/>
          <p:nvPr/>
        </p:nvSpPr>
        <p:spPr>
          <a:xfrm>
            <a:off x="2589523" y="4299211"/>
            <a:ext cx="3898311" cy="369332"/>
          </a:xfrm>
          <a:prstGeom prst="rect">
            <a:avLst/>
          </a:prstGeom>
          <a:noFill/>
        </p:spPr>
        <p:txBody>
          <a:bodyPr wrap="none" rtlCol="0">
            <a:spAutoFit/>
          </a:bodyPr>
          <a:lstStyle/>
          <a:p>
            <a:r>
              <a:rPr lang="fr-FR" dirty="0" smtClean="0"/>
              <a:t>↑ L’exécution du package est terminée.</a:t>
            </a:r>
            <a:endParaRPr lang="fr-FR" dirty="0"/>
          </a:p>
        </p:txBody>
      </p:sp>
    </p:spTree>
    <p:extLst>
      <p:ext uri="{BB962C8B-B14F-4D97-AF65-F5344CB8AC3E}">
        <p14:creationId xmlns:p14="http://schemas.microsoft.com/office/powerpoint/2010/main" val="1135147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29</a:t>
            </a:fld>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476250"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1419456" y="184666"/>
            <a:ext cx="7064563" cy="369332"/>
          </a:xfrm>
          <a:prstGeom prst="rect">
            <a:avLst/>
          </a:prstGeom>
          <a:noFill/>
        </p:spPr>
        <p:txBody>
          <a:bodyPr wrap="none" rtlCol="0">
            <a:spAutoFit/>
          </a:bodyPr>
          <a:lstStyle/>
          <a:p>
            <a:r>
              <a:rPr lang="fr-FR" dirty="0" smtClean="0"/>
              <a:t>Cliquez sur l’icône de l’espace </a:t>
            </a:r>
            <a:r>
              <a:rPr lang="fr-FR" dirty="0"/>
              <a:t>du </a:t>
            </a:r>
            <a:r>
              <a:rPr lang="fr-FR" i="1" dirty="0"/>
              <a:t>tableau de </a:t>
            </a:r>
            <a:r>
              <a:rPr lang="fr-FR" i="1" dirty="0" smtClean="0"/>
              <a:t>bord </a:t>
            </a:r>
            <a:r>
              <a:rPr lang="fr-FR" dirty="0" smtClean="0"/>
              <a:t>[</a:t>
            </a:r>
            <a:r>
              <a:rPr lang="fr-FR" b="1" dirty="0" smtClean="0"/>
              <a:t>Dashboard </a:t>
            </a:r>
            <a:r>
              <a:rPr lang="fr-FR" b="1" dirty="0" err="1" smtClean="0"/>
              <a:t>workspace</a:t>
            </a:r>
            <a:r>
              <a:rPr lang="fr-FR" dirty="0"/>
              <a:t>]</a:t>
            </a:r>
          </a:p>
        </p:txBody>
      </p:sp>
      <p:cxnSp>
        <p:nvCxnSpPr>
          <p:cNvPr id="6" name="Connecteur droit avec flèche 5"/>
          <p:cNvCxnSpPr/>
          <p:nvPr/>
        </p:nvCxnSpPr>
        <p:spPr>
          <a:xfrm flipH="1">
            <a:off x="827584" y="373817"/>
            <a:ext cx="585961" cy="236600"/>
          </a:xfrm>
          <a:prstGeom prst="straightConnector1">
            <a:avLst/>
          </a:prstGeom>
          <a:ln w="66675">
            <a:tailEnd type="arrow"/>
          </a:ln>
        </p:spPr>
        <p:style>
          <a:lnRef idx="1">
            <a:schemeClr val="accent1"/>
          </a:lnRef>
          <a:fillRef idx="0">
            <a:schemeClr val="accent1"/>
          </a:fillRef>
          <a:effectRef idx="0">
            <a:schemeClr val="accent1"/>
          </a:effectRef>
          <a:fontRef idx="minor">
            <a:schemeClr val="tx1"/>
          </a:fontRef>
        </p:style>
      </p:cxnSp>
      <p:pic>
        <p:nvPicPr>
          <p:cNvPr id="8195" name="Picture 3" descr="D:\Users\blisan\Documents\divers\Dashboard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809174"/>
            <a:ext cx="7127867" cy="2654594"/>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D:\Users\blisan\Documents\divers\Dashboard bis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928" y="3573016"/>
            <a:ext cx="7007467" cy="54542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cteur droit avec flèche 9"/>
          <p:cNvCxnSpPr/>
          <p:nvPr/>
        </p:nvCxnSpPr>
        <p:spPr>
          <a:xfrm flipV="1">
            <a:off x="2339752" y="4005065"/>
            <a:ext cx="455047" cy="648071"/>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1226102" y="4653136"/>
            <a:ext cx="6861494" cy="369332"/>
          </a:xfrm>
          <a:prstGeom prst="rect">
            <a:avLst/>
          </a:prstGeom>
          <a:noFill/>
        </p:spPr>
        <p:txBody>
          <a:bodyPr wrap="none" rtlCol="0">
            <a:spAutoFit/>
          </a:bodyPr>
          <a:lstStyle/>
          <a:p>
            <a:r>
              <a:rPr lang="fr-FR" dirty="0" smtClean="0"/>
              <a:t>Rapport d’exécution de votre package (il est </a:t>
            </a:r>
            <a:r>
              <a:rPr lang="fr-FR" b="1" dirty="0" smtClean="0">
                <a:solidFill>
                  <a:srgbClr val="008000"/>
                </a:solidFill>
              </a:rPr>
              <a:t>vert</a:t>
            </a:r>
            <a:r>
              <a:rPr lang="fr-FR" dirty="0" smtClean="0"/>
              <a:t>, s’il s’est bien exécuté)</a:t>
            </a:r>
            <a:endParaRPr lang="fr-FR" dirty="0"/>
          </a:p>
        </p:txBody>
      </p:sp>
      <p:pic>
        <p:nvPicPr>
          <p:cNvPr id="8198" name="Picture 6" descr="D:\Users\blisan\Documents\divers\Dashboard ter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143" y="5025539"/>
            <a:ext cx="6420120" cy="549628"/>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p:cNvSpPr txBox="1"/>
          <p:nvPr/>
        </p:nvSpPr>
        <p:spPr>
          <a:xfrm>
            <a:off x="1043608" y="6021288"/>
            <a:ext cx="7475508" cy="369332"/>
          </a:xfrm>
          <a:prstGeom prst="rect">
            <a:avLst/>
          </a:prstGeom>
          <a:noFill/>
        </p:spPr>
        <p:txBody>
          <a:bodyPr wrap="none" rtlCol="0">
            <a:spAutoFit/>
          </a:bodyPr>
          <a:lstStyle/>
          <a:p>
            <a:r>
              <a:rPr lang="fr-FR" dirty="0" smtClean="0"/>
              <a:t>Rapport d’exécution de votre package (il est </a:t>
            </a:r>
            <a:r>
              <a:rPr lang="fr-FR" b="1" dirty="0" smtClean="0">
                <a:solidFill>
                  <a:srgbClr val="FF0000"/>
                </a:solidFill>
              </a:rPr>
              <a:t>rouge</a:t>
            </a:r>
            <a:r>
              <a:rPr lang="fr-FR" dirty="0" smtClean="0"/>
              <a:t>, s’il s’est terminé en échec)</a:t>
            </a:r>
            <a:endParaRPr lang="fr-FR" dirty="0"/>
          </a:p>
        </p:txBody>
      </p:sp>
      <p:cxnSp>
        <p:nvCxnSpPr>
          <p:cNvPr id="16" name="Connecteur droit avec flèche 15"/>
          <p:cNvCxnSpPr/>
          <p:nvPr/>
        </p:nvCxnSpPr>
        <p:spPr>
          <a:xfrm flipV="1">
            <a:off x="2719675" y="5433637"/>
            <a:ext cx="455047" cy="648071"/>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3945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3</a:t>
            </a:fld>
            <a:endParaRPr lang="en-US"/>
          </a:p>
        </p:txBody>
      </p:sp>
      <p:sp>
        <p:nvSpPr>
          <p:cNvPr id="4" name="ZoneTexte 3"/>
          <p:cNvSpPr txBox="1"/>
          <p:nvPr/>
        </p:nvSpPr>
        <p:spPr>
          <a:xfrm>
            <a:off x="179512" y="260648"/>
            <a:ext cx="8640960" cy="4801314"/>
          </a:xfrm>
          <a:prstGeom prst="rect">
            <a:avLst/>
          </a:prstGeom>
          <a:noFill/>
        </p:spPr>
        <p:txBody>
          <a:bodyPr wrap="square" rtlCol="0">
            <a:spAutoFit/>
          </a:bodyPr>
          <a:lstStyle/>
          <a:p>
            <a:r>
              <a:rPr lang="en-US" b="1" dirty="0" err="1">
                <a:solidFill>
                  <a:srgbClr val="002060"/>
                </a:solidFill>
              </a:rPr>
              <a:t>Entités</a:t>
            </a:r>
            <a:r>
              <a:rPr lang="en-US" b="1" dirty="0">
                <a:solidFill>
                  <a:srgbClr val="002060"/>
                </a:solidFill>
              </a:rPr>
              <a:t> HP OO</a:t>
            </a:r>
            <a:endParaRPr lang="fr-FR" dirty="0">
              <a:solidFill>
                <a:srgbClr val="002060"/>
              </a:solidFill>
            </a:endParaRPr>
          </a:p>
          <a:p>
            <a:r>
              <a:rPr lang="en-US" dirty="0"/>
              <a:t> </a:t>
            </a:r>
            <a:endParaRPr lang="fr-FR" dirty="0"/>
          </a:p>
          <a:p>
            <a:pPr algn="just"/>
            <a:r>
              <a:rPr lang="en-US" b="1" dirty="0"/>
              <a:t>HP OO studio</a:t>
            </a:r>
            <a:endParaRPr lang="fr-FR" dirty="0"/>
          </a:p>
          <a:p>
            <a:pPr algn="just"/>
            <a:r>
              <a:rPr lang="fr-FR" dirty="0"/>
              <a:t>HP OO Studio est un programme de création autonome utilisé pour créer, modifier et tester les flux.</a:t>
            </a:r>
          </a:p>
          <a:p>
            <a:pPr algn="just"/>
            <a:r>
              <a:rPr lang="fr-FR" dirty="0"/>
              <a:t> </a:t>
            </a:r>
          </a:p>
          <a:p>
            <a:pPr algn="just"/>
            <a:r>
              <a:rPr lang="fr-FR" b="1" dirty="0"/>
              <a:t>HP OO central</a:t>
            </a:r>
            <a:endParaRPr lang="fr-FR" dirty="0"/>
          </a:p>
          <a:p>
            <a:pPr algn="just"/>
            <a:r>
              <a:rPr lang="fr-FR" dirty="0"/>
              <a:t>HP OO central est l'environnement d'exécution de HP OO. Il est utilisé pour l'exécution de flux, suivi des différentes pistes, et la génération de rapports.</a:t>
            </a:r>
          </a:p>
          <a:p>
            <a:pPr algn="just"/>
            <a:r>
              <a:rPr lang="fr-FR" dirty="0"/>
              <a:t> </a:t>
            </a:r>
          </a:p>
          <a:p>
            <a:pPr algn="just"/>
            <a:r>
              <a:rPr lang="fr-FR" b="1" dirty="0"/>
              <a:t>HP OO contenu</a:t>
            </a:r>
            <a:endParaRPr lang="fr-FR" dirty="0"/>
          </a:p>
          <a:p>
            <a:pPr algn="just"/>
            <a:r>
              <a:rPr lang="fr-FR" dirty="0"/>
              <a:t>HP OO contient une bibliothèque hors-of-box contenu avec plus de 4000 flux et des opérations, des packs d'accélérateur, et des intégrations.</a:t>
            </a:r>
          </a:p>
          <a:p>
            <a:pPr algn="just"/>
            <a:r>
              <a:rPr lang="fr-FR" dirty="0"/>
              <a:t> </a:t>
            </a:r>
          </a:p>
          <a:p>
            <a:pPr algn="just"/>
            <a:r>
              <a:rPr lang="fr-FR" b="1" dirty="0"/>
              <a:t>RAS</a:t>
            </a:r>
            <a:endParaRPr lang="fr-FR" dirty="0"/>
          </a:p>
          <a:p>
            <a:pPr algn="just"/>
            <a:r>
              <a:rPr lang="fr-FR" dirty="0"/>
              <a:t>A est un serveur d'accès distant d'action à distance, qui contient un agent et un protocole pour la connexion à distance avec centrale</a:t>
            </a:r>
            <a:r>
              <a:rPr lang="fr-FR" dirty="0" smtClean="0"/>
              <a:t>.</a:t>
            </a:r>
            <a:endParaRPr lang="fr-FR" dirty="0"/>
          </a:p>
        </p:txBody>
      </p:sp>
      <p:sp>
        <p:nvSpPr>
          <p:cNvPr id="5" name="ZoneTexte 4"/>
          <p:cNvSpPr txBox="1"/>
          <p:nvPr/>
        </p:nvSpPr>
        <p:spPr>
          <a:xfrm>
            <a:off x="179512" y="5301208"/>
            <a:ext cx="8712968" cy="1077218"/>
          </a:xfrm>
          <a:prstGeom prst="rect">
            <a:avLst/>
          </a:prstGeom>
          <a:noFill/>
        </p:spPr>
        <p:txBody>
          <a:bodyPr wrap="square" rtlCol="0">
            <a:spAutoFit/>
          </a:bodyPr>
          <a:lstStyle/>
          <a:p>
            <a:pPr algn="just"/>
            <a:r>
              <a:rPr lang="fr-FR" sz="1600" dirty="0" smtClean="0"/>
              <a:t>API (interface) </a:t>
            </a:r>
            <a:r>
              <a:rPr lang="fr-FR" sz="1600" dirty="0"/>
              <a:t>:</a:t>
            </a:r>
            <a:r>
              <a:rPr lang="fr-FR" sz="1600" dirty="0" smtClean="0"/>
              <a:t> OO Central </a:t>
            </a:r>
            <a:r>
              <a:rPr lang="fr-FR" sz="1600" dirty="0"/>
              <a:t>fournit un ensemble complet d'API </a:t>
            </a:r>
            <a:r>
              <a:rPr lang="fr-FR" sz="1600" dirty="0" err="1"/>
              <a:t>RESTfuI</a:t>
            </a:r>
            <a:r>
              <a:rPr lang="fr-FR" sz="1600" dirty="0"/>
              <a:t> pour chaque </a:t>
            </a:r>
            <a:r>
              <a:rPr lang="fr-FR" sz="1600" dirty="0" smtClean="0"/>
              <a:t>capacité [possibilité] de 00. </a:t>
            </a:r>
            <a:r>
              <a:rPr lang="fr-FR" sz="1600" dirty="0"/>
              <a:t>En fait, toutes les capacités de l'interface utilisateur Web </a:t>
            </a:r>
            <a:r>
              <a:rPr lang="fr-FR" sz="1600" dirty="0" smtClean="0"/>
              <a:t>sont mis </a:t>
            </a:r>
            <a:r>
              <a:rPr lang="fr-FR" sz="1600" dirty="0"/>
              <a:t>en œuvre </a:t>
            </a:r>
            <a:r>
              <a:rPr lang="fr-FR" sz="1600" dirty="0" smtClean="0"/>
              <a:t>en « en-tête » (?) </a:t>
            </a:r>
            <a:r>
              <a:rPr lang="fr-FR" sz="1600" dirty="0"/>
              <a:t>de </a:t>
            </a:r>
            <a:r>
              <a:rPr lang="fr-FR" sz="1600" dirty="0" smtClean="0"/>
              <a:t>l'API </a:t>
            </a:r>
            <a:r>
              <a:rPr lang="fr-FR" sz="1600" dirty="0" err="1"/>
              <a:t>RESTfuI</a:t>
            </a:r>
            <a:r>
              <a:rPr lang="fr-FR" sz="1600" dirty="0"/>
              <a:t> publique, vous permettant de mettre en œuvre votre propre interface web et de combiner </a:t>
            </a:r>
            <a:r>
              <a:rPr lang="fr-FR" sz="1600" dirty="0" smtClean="0"/>
              <a:t>les capacités de </a:t>
            </a:r>
            <a:r>
              <a:rPr lang="fr-FR" sz="1600" dirty="0"/>
              <a:t>00</a:t>
            </a:r>
            <a:r>
              <a:rPr lang="fr-FR" sz="1600" dirty="0" smtClean="0"/>
              <a:t> </a:t>
            </a:r>
            <a:r>
              <a:rPr lang="fr-FR" sz="1600" dirty="0"/>
              <a:t>au sein de vos applications Web.</a:t>
            </a:r>
          </a:p>
        </p:txBody>
      </p:sp>
    </p:spTree>
    <p:extLst>
      <p:ext uri="{BB962C8B-B14F-4D97-AF65-F5344CB8AC3E}">
        <p14:creationId xmlns:p14="http://schemas.microsoft.com/office/powerpoint/2010/main" val="1012370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30</a:t>
            </a:fld>
            <a:endParaRPr lang="en-US"/>
          </a:p>
        </p:txBody>
      </p:sp>
      <p:sp>
        <p:nvSpPr>
          <p:cNvPr id="4" name="ZoneTexte 3"/>
          <p:cNvSpPr txBox="1"/>
          <p:nvPr/>
        </p:nvSpPr>
        <p:spPr>
          <a:xfrm>
            <a:off x="35496" y="188640"/>
            <a:ext cx="8856984" cy="1200329"/>
          </a:xfrm>
          <a:prstGeom prst="rect">
            <a:avLst/>
          </a:prstGeom>
          <a:noFill/>
        </p:spPr>
        <p:txBody>
          <a:bodyPr wrap="square" rtlCol="0">
            <a:spAutoFit/>
          </a:bodyPr>
          <a:lstStyle/>
          <a:p>
            <a:r>
              <a:rPr lang="fr-FR" u="sng" dirty="0">
                <a:solidFill>
                  <a:srgbClr val="002060"/>
                </a:solidFill>
              </a:rPr>
              <a:t>Exercice</a:t>
            </a:r>
            <a:r>
              <a:rPr lang="fr-FR" dirty="0">
                <a:solidFill>
                  <a:srgbClr val="002060"/>
                </a:solidFill>
              </a:rPr>
              <a:t>: nettoyer automatiquement le système de fichiers </a:t>
            </a:r>
            <a:r>
              <a:rPr lang="fr-FR" dirty="0" smtClean="0">
                <a:solidFill>
                  <a:srgbClr val="002060"/>
                </a:solidFill>
              </a:rPr>
              <a:t>du </a:t>
            </a:r>
            <a:r>
              <a:rPr lang="fr-FR" dirty="0">
                <a:solidFill>
                  <a:srgbClr val="002060"/>
                </a:solidFill>
              </a:rPr>
              <a:t>serveur </a:t>
            </a:r>
            <a:r>
              <a:rPr lang="fr-FR" dirty="0" smtClean="0">
                <a:solidFill>
                  <a:srgbClr val="002060"/>
                </a:solidFill>
              </a:rPr>
              <a:t>OO, </a:t>
            </a:r>
            <a:r>
              <a:rPr lang="fr-FR" dirty="0">
                <a:solidFill>
                  <a:srgbClr val="002060"/>
                </a:solidFill>
              </a:rPr>
              <a:t>deux fois par jour</a:t>
            </a:r>
          </a:p>
          <a:p>
            <a:endParaRPr lang="fr-FR" dirty="0">
              <a:solidFill>
                <a:srgbClr val="002060"/>
              </a:solidFill>
            </a:endParaRPr>
          </a:p>
          <a:p>
            <a:r>
              <a:rPr lang="fr-FR" dirty="0">
                <a:solidFill>
                  <a:srgbClr val="002060"/>
                </a:solidFill>
              </a:rPr>
              <a:t>Créez et exécutez un nouveau flux appelant le flux </a:t>
            </a:r>
            <a:r>
              <a:rPr lang="fr-FR" b="1" dirty="0" smtClean="0">
                <a:solidFill>
                  <a:srgbClr val="002060"/>
                </a:solidFill>
              </a:rPr>
              <a:t>Out-Of-The-Box</a:t>
            </a:r>
            <a:r>
              <a:rPr lang="fr-FR" dirty="0" smtClean="0">
                <a:solidFill>
                  <a:srgbClr val="002060"/>
                </a:solidFill>
              </a:rPr>
              <a:t> </a:t>
            </a:r>
            <a:r>
              <a:rPr lang="fr-FR" dirty="0">
                <a:solidFill>
                  <a:srgbClr val="002060"/>
                </a:solidFill>
              </a:rPr>
              <a:t>de nettoyage </a:t>
            </a:r>
            <a:r>
              <a:rPr lang="fr-FR" dirty="0" smtClean="0">
                <a:solidFill>
                  <a:srgbClr val="002060"/>
                </a:solidFill>
              </a:rPr>
              <a:t>du système </a:t>
            </a:r>
            <a:r>
              <a:rPr lang="fr-FR" dirty="0">
                <a:solidFill>
                  <a:srgbClr val="002060"/>
                </a:solidFill>
              </a:rPr>
              <a:t>de fichiers:</a:t>
            </a:r>
          </a:p>
        </p:txBody>
      </p:sp>
      <p:sp>
        <p:nvSpPr>
          <p:cNvPr id="9" name="Pentagone 8"/>
          <p:cNvSpPr/>
          <p:nvPr/>
        </p:nvSpPr>
        <p:spPr>
          <a:xfrm>
            <a:off x="6300192" y="1653951"/>
            <a:ext cx="2843808" cy="1198983"/>
          </a:xfrm>
          <a:prstGeom prst="homePlate">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600" dirty="0" smtClean="0"/>
              <a:t>Planifier le </a:t>
            </a:r>
            <a:r>
              <a:rPr lang="fr-FR" sz="1600" dirty="0"/>
              <a:t>flux </a:t>
            </a:r>
            <a:r>
              <a:rPr lang="fr-FR" sz="1600" dirty="0" smtClean="0"/>
              <a:t>à</a:t>
            </a:r>
          </a:p>
          <a:p>
            <a:pPr algn="r"/>
            <a:r>
              <a:rPr lang="fr-FR" sz="1600" dirty="0" smtClean="0"/>
              <a:t> exécuter sur </a:t>
            </a:r>
          </a:p>
          <a:p>
            <a:pPr algn="r"/>
            <a:r>
              <a:rPr lang="fr-FR" sz="1600" dirty="0" smtClean="0"/>
              <a:t>le </a:t>
            </a:r>
            <a:r>
              <a:rPr lang="fr-FR" sz="1600" dirty="0"/>
              <a:t>serveur OO </a:t>
            </a:r>
            <a:endParaRPr lang="fr-FR" sz="1600" dirty="0" smtClean="0"/>
          </a:p>
          <a:p>
            <a:pPr algn="r"/>
            <a:r>
              <a:rPr lang="fr-FR" sz="1600" dirty="0" smtClean="0"/>
              <a:t>deux </a:t>
            </a:r>
            <a:r>
              <a:rPr lang="fr-FR" sz="1600" dirty="0"/>
              <a:t>fois par jour</a:t>
            </a:r>
          </a:p>
        </p:txBody>
      </p:sp>
      <p:sp>
        <p:nvSpPr>
          <p:cNvPr id="10" name="Pentagone 9"/>
          <p:cNvSpPr/>
          <p:nvPr/>
        </p:nvSpPr>
        <p:spPr>
          <a:xfrm>
            <a:off x="4790004" y="1654706"/>
            <a:ext cx="2734323" cy="1198228"/>
          </a:xfrm>
          <a:prstGeom prst="homePlat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600" dirty="0"/>
              <a:t>Créer </a:t>
            </a:r>
            <a:r>
              <a:rPr lang="fr-FR" sz="1600" dirty="0" smtClean="0"/>
              <a:t>et déployer</a:t>
            </a:r>
          </a:p>
          <a:p>
            <a:pPr algn="r"/>
            <a:r>
              <a:rPr lang="fr-FR" sz="1600" dirty="0" smtClean="0"/>
              <a:t>de nouveaux </a:t>
            </a:r>
          </a:p>
          <a:p>
            <a:pPr algn="r"/>
            <a:r>
              <a:rPr lang="fr-FR" sz="1600" dirty="0" smtClean="0"/>
              <a:t>Pack de </a:t>
            </a:r>
          </a:p>
          <a:p>
            <a:pPr algn="r"/>
            <a:r>
              <a:rPr lang="fr-FR" sz="1600" dirty="0" smtClean="0"/>
              <a:t>contenu.    </a:t>
            </a:r>
            <a:endParaRPr lang="fr-FR" sz="1600" dirty="0"/>
          </a:p>
        </p:txBody>
      </p:sp>
      <p:sp>
        <p:nvSpPr>
          <p:cNvPr id="11" name="Pentagone 10"/>
          <p:cNvSpPr/>
          <p:nvPr/>
        </p:nvSpPr>
        <p:spPr>
          <a:xfrm>
            <a:off x="3275856" y="1654706"/>
            <a:ext cx="2664296" cy="1198229"/>
          </a:xfrm>
          <a:prstGeom prst="homePlat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600" dirty="0"/>
              <a:t>Ajouter des </a:t>
            </a:r>
            <a:endParaRPr lang="fr-FR" sz="1600" dirty="0" smtClean="0"/>
          </a:p>
          <a:p>
            <a:pPr algn="r"/>
            <a:r>
              <a:rPr lang="fr-FR" sz="1600" dirty="0" smtClean="0"/>
              <a:t>notifications </a:t>
            </a:r>
          </a:p>
          <a:p>
            <a:pPr algn="r"/>
            <a:r>
              <a:rPr lang="fr-FR" sz="1600" dirty="0" smtClean="0"/>
              <a:t>par </a:t>
            </a:r>
            <a:r>
              <a:rPr lang="fr-FR" sz="1600" dirty="0"/>
              <a:t>email pour </a:t>
            </a:r>
            <a:endParaRPr lang="fr-FR" sz="1600" dirty="0" smtClean="0"/>
          </a:p>
          <a:p>
            <a:pPr algn="r"/>
            <a:r>
              <a:rPr lang="fr-FR" sz="1600" dirty="0" smtClean="0"/>
              <a:t>la </a:t>
            </a:r>
            <a:r>
              <a:rPr lang="fr-FR" sz="1600" dirty="0"/>
              <a:t>réussite et à l'erreur</a:t>
            </a:r>
          </a:p>
        </p:txBody>
      </p:sp>
      <p:sp>
        <p:nvSpPr>
          <p:cNvPr id="12" name="Pentagone 11"/>
          <p:cNvSpPr/>
          <p:nvPr/>
        </p:nvSpPr>
        <p:spPr>
          <a:xfrm>
            <a:off x="1691680" y="1653950"/>
            <a:ext cx="2334346" cy="1198985"/>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600" dirty="0"/>
              <a:t>Ajouter le flux de OOCE </a:t>
            </a:r>
            <a:r>
              <a:rPr lang="fr-FR" sz="1600" dirty="0" smtClean="0"/>
              <a:t>et </a:t>
            </a:r>
            <a:r>
              <a:rPr lang="fr-FR" sz="1600" dirty="0"/>
              <a:t>fixer </a:t>
            </a:r>
            <a:endParaRPr lang="fr-FR" sz="1600" dirty="0" smtClean="0"/>
          </a:p>
          <a:p>
            <a:pPr algn="r"/>
            <a:r>
              <a:rPr lang="fr-FR" sz="1600" dirty="0" smtClean="0"/>
              <a:t>entrées </a:t>
            </a:r>
            <a:r>
              <a:rPr lang="fr-FR" sz="1600" dirty="0"/>
              <a:t>et sorties</a:t>
            </a:r>
          </a:p>
        </p:txBody>
      </p:sp>
      <p:sp>
        <p:nvSpPr>
          <p:cNvPr id="13" name="Pentagone 12"/>
          <p:cNvSpPr/>
          <p:nvPr/>
        </p:nvSpPr>
        <p:spPr>
          <a:xfrm>
            <a:off x="107504" y="1654706"/>
            <a:ext cx="2160240" cy="119823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Créez un nouveau projet et un nouveau flux</a:t>
            </a:r>
          </a:p>
        </p:txBody>
      </p:sp>
      <p:sp>
        <p:nvSpPr>
          <p:cNvPr id="16" name="Accolade ouvrante 15"/>
          <p:cNvSpPr/>
          <p:nvPr/>
        </p:nvSpPr>
        <p:spPr>
          <a:xfrm rot="16200000">
            <a:off x="2703861" y="408733"/>
            <a:ext cx="279893" cy="547260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 name="Accolade ouvrante 16"/>
          <p:cNvSpPr/>
          <p:nvPr/>
        </p:nvSpPr>
        <p:spPr>
          <a:xfrm rot="16200000">
            <a:off x="7170947" y="1427575"/>
            <a:ext cx="288032" cy="344306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8" name="Rectangle 17"/>
          <p:cNvSpPr/>
          <p:nvPr/>
        </p:nvSpPr>
        <p:spPr>
          <a:xfrm>
            <a:off x="1668005" y="3293124"/>
            <a:ext cx="2422586" cy="369332"/>
          </a:xfrm>
          <a:prstGeom prst="rect">
            <a:avLst/>
          </a:prstGeom>
        </p:spPr>
        <p:txBody>
          <a:bodyPr wrap="none">
            <a:spAutoFit/>
          </a:bodyPr>
          <a:lstStyle/>
          <a:p>
            <a:r>
              <a:rPr lang="fr-FR" dirty="0" smtClean="0"/>
              <a:t>Utilisation de OO studio</a:t>
            </a:r>
            <a:endParaRPr lang="fr-FR" dirty="0"/>
          </a:p>
        </p:txBody>
      </p:sp>
      <p:sp>
        <p:nvSpPr>
          <p:cNvPr id="19" name="Rectangle 18"/>
          <p:cNvSpPr/>
          <p:nvPr/>
        </p:nvSpPr>
        <p:spPr>
          <a:xfrm>
            <a:off x="6070551" y="3293124"/>
            <a:ext cx="2488823" cy="369332"/>
          </a:xfrm>
          <a:prstGeom prst="rect">
            <a:avLst/>
          </a:prstGeom>
        </p:spPr>
        <p:txBody>
          <a:bodyPr wrap="none">
            <a:spAutoFit/>
          </a:bodyPr>
          <a:lstStyle/>
          <a:p>
            <a:r>
              <a:rPr lang="fr-FR" dirty="0"/>
              <a:t>Utilisation de OO central</a:t>
            </a:r>
          </a:p>
        </p:txBody>
      </p:sp>
    </p:spTree>
    <p:extLst>
      <p:ext uri="{BB962C8B-B14F-4D97-AF65-F5344CB8AC3E}">
        <p14:creationId xmlns:p14="http://schemas.microsoft.com/office/powerpoint/2010/main" val="60640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31</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764704"/>
            <a:ext cx="4824536" cy="2584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D:\Users\blisan\Documents\divers\new projec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16632"/>
            <a:ext cx="733425" cy="51435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331640" y="50641"/>
            <a:ext cx="7056784" cy="646331"/>
          </a:xfrm>
          <a:prstGeom prst="rect">
            <a:avLst/>
          </a:prstGeom>
          <a:noFill/>
        </p:spPr>
        <p:txBody>
          <a:bodyPr wrap="square" rtlCol="0">
            <a:spAutoFit/>
          </a:bodyPr>
          <a:lstStyle/>
          <a:p>
            <a:r>
              <a:rPr lang="fr-FR" dirty="0" smtClean="0"/>
              <a:t>Pour créer un flux, </a:t>
            </a:r>
            <a:r>
              <a:rPr lang="fr-FR" i="1" dirty="0" smtClean="0"/>
              <a:t>il faut d’abord créer un projet</a:t>
            </a:r>
            <a:r>
              <a:rPr lang="fr-FR" dirty="0" smtClean="0"/>
              <a:t>, en cliquant sur la </a:t>
            </a:r>
            <a:r>
              <a:rPr lang="fr-FR" b="1" dirty="0" smtClean="0">
                <a:solidFill>
                  <a:srgbClr val="008000"/>
                </a:solidFill>
              </a:rPr>
              <a:t>croix verte </a:t>
            </a:r>
            <a:r>
              <a:rPr lang="fr-FR" dirty="0" smtClean="0"/>
              <a:t>située en haut, à gauche, du « </a:t>
            </a:r>
            <a:r>
              <a:rPr lang="fr-FR" i="1" dirty="0" smtClean="0"/>
              <a:t>panneau des projets</a:t>
            </a:r>
            <a:r>
              <a:rPr lang="fr-FR" dirty="0" smtClean="0"/>
              <a:t> ».</a:t>
            </a:r>
            <a:endParaRPr lang="fr-FR" dirty="0"/>
          </a:p>
        </p:txBody>
      </p:sp>
      <p:sp>
        <p:nvSpPr>
          <p:cNvPr id="8" name="ZoneTexte 7"/>
          <p:cNvSpPr txBox="1"/>
          <p:nvPr/>
        </p:nvSpPr>
        <p:spPr>
          <a:xfrm>
            <a:off x="5940152" y="2143804"/>
            <a:ext cx="3043970" cy="1200329"/>
          </a:xfrm>
          <a:prstGeom prst="rect">
            <a:avLst/>
          </a:prstGeom>
          <a:noFill/>
        </p:spPr>
        <p:txBody>
          <a:bodyPr wrap="square" rtlCol="0">
            <a:spAutoFit/>
          </a:bodyPr>
          <a:lstStyle/>
          <a:p>
            <a:r>
              <a:rPr lang="fr-FR" dirty="0" smtClean="0"/>
              <a:t>Une fenêtre « </a:t>
            </a:r>
            <a:r>
              <a:rPr lang="fr-FR" i="1" dirty="0" err="1" smtClean="0"/>
              <a:t>Create</a:t>
            </a:r>
            <a:r>
              <a:rPr lang="fr-FR" i="1" dirty="0" smtClean="0"/>
              <a:t> Project</a:t>
            </a:r>
            <a:r>
              <a:rPr lang="fr-FR" dirty="0" smtClean="0"/>
              <a:t> » s’ouvre. Vous devez y indiquer le nom du </a:t>
            </a:r>
            <a:r>
              <a:rPr lang="fr-FR" i="1" dirty="0" smtClean="0"/>
              <a:t>projet</a:t>
            </a:r>
            <a:r>
              <a:rPr lang="fr-FR" dirty="0" smtClean="0"/>
              <a:t>.</a:t>
            </a:r>
          </a:p>
          <a:p>
            <a:r>
              <a:rPr lang="fr-FR" dirty="0"/>
              <a:t>(ici « </a:t>
            </a:r>
            <a:r>
              <a:rPr lang="fr-FR" b="1" dirty="0" smtClean="0"/>
              <a:t>OO CE </a:t>
            </a:r>
            <a:r>
              <a:rPr lang="fr-FR" b="1" dirty="0" err="1" smtClean="0"/>
              <a:t>Demo</a:t>
            </a:r>
            <a:r>
              <a:rPr lang="fr-FR" dirty="0"/>
              <a:t> </a:t>
            </a:r>
            <a:r>
              <a:rPr lang="fr-FR" dirty="0" smtClean="0"/>
              <a:t>»).</a:t>
            </a:r>
            <a:endParaRPr lang="fr-FR" dirty="0"/>
          </a:p>
        </p:txBody>
      </p:sp>
      <p:cxnSp>
        <p:nvCxnSpPr>
          <p:cNvPr id="9" name="Connecteur droit avec flèche 8"/>
          <p:cNvCxnSpPr/>
          <p:nvPr/>
        </p:nvCxnSpPr>
        <p:spPr>
          <a:xfrm flipH="1" flipV="1">
            <a:off x="740704" y="260648"/>
            <a:ext cx="583982" cy="1"/>
          </a:xfrm>
          <a:prstGeom prst="straightConnector1">
            <a:avLst/>
          </a:prstGeom>
          <a:ln w="66675">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flipH="1">
            <a:off x="5364088" y="2418696"/>
            <a:ext cx="576064" cy="539104"/>
          </a:xfrm>
          <a:prstGeom prst="straightConnector1">
            <a:avLst/>
          </a:prstGeom>
          <a:ln w="66675">
            <a:tailEnd type="arrow"/>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3429000"/>
            <a:ext cx="1883057" cy="854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Connecteur droit avec flèche 15"/>
          <p:cNvCxnSpPr/>
          <p:nvPr/>
        </p:nvCxnSpPr>
        <p:spPr>
          <a:xfrm>
            <a:off x="5095939" y="3284984"/>
            <a:ext cx="988229" cy="51564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041" y="3503958"/>
            <a:ext cx="1247775"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ZoneTexte 13"/>
          <p:cNvSpPr txBox="1"/>
          <p:nvPr/>
        </p:nvSpPr>
        <p:spPr>
          <a:xfrm>
            <a:off x="1763688" y="3933058"/>
            <a:ext cx="4176464" cy="615553"/>
          </a:xfrm>
          <a:prstGeom prst="rect">
            <a:avLst/>
          </a:prstGeom>
          <a:noFill/>
        </p:spPr>
        <p:txBody>
          <a:bodyPr wrap="square" rtlCol="0">
            <a:spAutoFit/>
          </a:bodyPr>
          <a:lstStyle/>
          <a:p>
            <a:r>
              <a:rPr lang="fr-FR" sz="1700" dirty="0" smtClean="0"/>
              <a:t>Cliquez-ici pour créer un </a:t>
            </a:r>
            <a:r>
              <a:rPr lang="fr-FR" sz="1700" i="1" dirty="0" smtClean="0"/>
              <a:t>nouveau dossier </a:t>
            </a:r>
            <a:r>
              <a:rPr lang="fr-FR" sz="1700" dirty="0" smtClean="0"/>
              <a:t>pour vos flux. Il sera nommé « </a:t>
            </a:r>
            <a:r>
              <a:rPr lang="fr-FR" sz="1700" b="1" dirty="0" err="1" smtClean="0"/>
              <a:t>Demo</a:t>
            </a:r>
            <a:r>
              <a:rPr lang="fr-FR" sz="1700" b="1" dirty="0" smtClean="0"/>
              <a:t> </a:t>
            </a:r>
            <a:r>
              <a:rPr lang="fr-FR" sz="1700" b="1" dirty="0" err="1" smtClean="0"/>
              <a:t>flows</a:t>
            </a:r>
            <a:r>
              <a:rPr lang="fr-FR" sz="1700" dirty="0" smtClean="0"/>
              <a:t> ».</a:t>
            </a:r>
            <a:endParaRPr lang="fr-FR" sz="1700" dirty="0"/>
          </a:p>
        </p:txBody>
      </p:sp>
      <p:cxnSp>
        <p:nvCxnSpPr>
          <p:cNvPr id="20" name="Connecteur droit avec flèche 19"/>
          <p:cNvCxnSpPr>
            <a:stCxn id="1028" idx="1"/>
          </p:cNvCxnSpPr>
          <p:nvPr/>
        </p:nvCxnSpPr>
        <p:spPr>
          <a:xfrm flipH="1" flipV="1">
            <a:off x="1187624" y="3800627"/>
            <a:ext cx="4896544" cy="5575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H="1" flipV="1">
            <a:off x="1095129" y="3969952"/>
            <a:ext cx="668559" cy="17912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212" y="4653136"/>
            <a:ext cx="2060823" cy="113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9" name="Connecteur droit avec flèche 28"/>
          <p:cNvCxnSpPr>
            <a:stCxn id="14" idx="1"/>
          </p:cNvCxnSpPr>
          <p:nvPr/>
        </p:nvCxnSpPr>
        <p:spPr>
          <a:xfrm flipH="1">
            <a:off x="840930" y="4240835"/>
            <a:ext cx="922758" cy="412301"/>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6264" y="4651646"/>
            <a:ext cx="1724089" cy="752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3" name="Connecteur droit avec flèche 32"/>
          <p:cNvCxnSpPr/>
          <p:nvPr/>
        </p:nvCxnSpPr>
        <p:spPr>
          <a:xfrm>
            <a:off x="2218035" y="4843271"/>
            <a:ext cx="988229"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4048" y="5214631"/>
            <a:ext cx="1936998" cy="1232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ZoneTexte 30"/>
          <p:cNvSpPr txBox="1"/>
          <p:nvPr/>
        </p:nvSpPr>
        <p:spPr>
          <a:xfrm>
            <a:off x="107504" y="5785986"/>
            <a:ext cx="4896544" cy="615553"/>
          </a:xfrm>
          <a:prstGeom prst="rect">
            <a:avLst/>
          </a:prstGeom>
          <a:noFill/>
        </p:spPr>
        <p:txBody>
          <a:bodyPr wrap="square" rtlCol="0">
            <a:spAutoFit/>
          </a:bodyPr>
          <a:lstStyle/>
          <a:p>
            <a:pPr algn="r"/>
            <a:r>
              <a:rPr lang="fr-FR" sz="1700" dirty="0" smtClean="0"/>
              <a:t>Faites un clic-droit sur le dossier « </a:t>
            </a:r>
            <a:r>
              <a:rPr lang="fr-FR" sz="1700" dirty="0" err="1" smtClean="0"/>
              <a:t>Demo</a:t>
            </a:r>
            <a:r>
              <a:rPr lang="fr-FR" sz="1700" dirty="0" smtClean="0"/>
              <a:t> </a:t>
            </a:r>
            <a:r>
              <a:rPr lang="fr-FR" sz="1700" dirty="0" err="1" smtClean="0"/>
              <a:t>flows</a:t>
            </a:r>
            <a:r>
              <a:rPr lang="fr-FR" sz="1700" dirty="0" smtClean="0"/>
              <a:t> » pour créer un flux (comme dans l’exemple à droite) →</a:t>
            </a:r>
            <a:endParaRPr lang="fr-FR" sz="1700" dirty="0"/>
          </a:p>
        </p:txBody>
      </p:sp>
      <p:pic>
        <p:nvPicPr>
          <p:cNvPr id="103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0807" y="5680690"/>
            <a:ext cx="1693315" cy="720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1" name="Connecteur droit avec flèche 40"/>
          <p:cNvCxnSpPr/>
          <p:nvPr/>
        </p:nvCxnSpPr>
        <p:spPr>
          <a:xfrm>
            <a:off x="6941046" y="5530670"/>
            <a:ext cx="734739" cy="12644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6" name="ZoneTexte 35"/>
          <p:cNvSpPr txBox="1"/>
          <p:nvPr/>
        </p:nvSpPr>
        <p:spPr>
          <a:xfrm>
            <a:off x="5004049" y="4651646"/>
            <a:ext cx="3980074" cy="586265"/>
          </a:xfrm>
          <a:prstGeom prst="rect">
            <a:avLst/>
          </a:prstGeom>
          <a:noFill/>
        </p:spPr>
        <p:txBody>
          <a:bodyPr wrap="square" rtlCol="0">
            <a:spAutoFit/>
          </a:bodyPr>
          <a:lstStyle/>
          <a:p>
            <a:pPr algn="r"/>
            <a:r>
              <a:rPr lang="fr-FR" sz="1600" dirty="0"/>
              <a:t>Ce flux sera nommé « </a:t>
            </a:r>
            <a:r>
              <a:rPr lang="fr-FR" sz="1600" b="1" dirty="0" smtClean="0"/>
              <a:t>FS </a:t>
            </a:r>
            <a:r>
              <a:rPr lang="fr-FR" sz="1600" b="1" dirty="0" err="1" smtClean="0"/>
              <a:t>CleanUp</a:t>
            </a:r>
            <a:r>
              <a:rPr lang="fr-FR" sz="1600" b="1" dirty="0" smtClean="0"/>
              <a:t> </a:t>
            </a:r>
            <a:r>
              <a:rPr lang="fr-FR" sz="1600" b="1" dirty="0" err="1" smtClean="0"/>
              <a:t>with</a:t>
            </a:r>
            <a:r>
              <a:rPr lang="fr-FR" sz="1600" b="1" dirty="0" smtClean="0"/>
              <a:t> Notification</a:t>
            </a:r>
            <a:r>
              <a:rPr lang="fr-FR" sz="1600" dirty="0"/>
              <a:t> ».</a:t>
            </a:r>
          </a:p>
        </p:txBody>
      </p:sp>
      <p:cxnSp>
        <p:nvCxnSpPr>
          <p:cNvPr id="46" name="Connecteur droit avec flèche 45"/>
          <p:cNvCxnSpPr/>
          <p:nvPr/>
        </p:nvCxnSpPr>
        <p:spPr>
          <a:xfrm>
            <a:off x="8195554" y="5214631"/>
            <a:ext cx="264878" cy="616039"/>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6" name="Ellipse 25"/>
          <p:cNvSpPr/>
          <p:nvPr/>
        </p:nvSpPr>
        <p:spPr>
          <a:xfrm>
            <a:off x="396644" y="1052736"/>
            <a:ext cx="666951" cy="334328"/>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31361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32</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216217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116633"/>
            <a:ext cx="3245629"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380062" y="2276872"/>
            <a:ext cx="3189074" cy="877163"/>
          </a:xfrm>
          <a:prstGeom prst="rect">
            <a:avLst/>
          </a:prstGeom>
        </p:spPr>
        <p:txBody>
          <a:bodyPr wrap="square">
            <a:spAutoFit/>
          </a:bodyPr>
          <a:lstStyle/>
          <a:p>
            <a:r>
              <a:rPr lang="fr-FR" sz="1700" dirty="0"/>
              <a:t>Faites glisser le </a:t>
            </a:r>
            <a:r>
              <a:rPr lang="fr-FR" sz="1700" i="1" dirty="0"/>
              <a:t>flux de nettoyage du système de fichiers </a:t>
            </a:r>
            <a:r>
              <a:rPr lang="fr-FR" sz="1700" i="1" dirty="0" smtClean="0"/>
              <a:t>sous Windows</a:t>
            </a:r>
            <a:r>
              <a:rPr lang="fr-FR" sz="1700" dirty="0" smtClean="0"/>
              <a:t> </a:t>
            </a:r>
            <a:r>
              <a:rPr lang="fr-FR" sz="1700" dirty="0"/>
              <a:t>vers </a:t>
            </a:r>
            <a:r>
              <a:rPr lang="fr-FR" sz="1700" dirty="0" smtClean="0"/>
              <a:t>la zone </a:t>
            </a:r>
            <a:r>
              <a:rPr lang="fr-FR" sz="1700" dirty="0"/>
              <a:t>"</a:t>
            </a:r>
            <a:r>
              <a:rPr lang="fr-FR" sz="1700" b="1" dirty="0"/>
              <a:t>canevas</a:t>
            </a:r>
            <a:r>
              <a:rPr lang="fr-FR" sz="1700" dirty="0"/>
              <a:t>".</a:t>
            </a: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98139"/>
            <a:ext cx="163830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804248" y="1760110"/>
            <a:ext cx="1670329" cy="369332"/>
          </a:xfrm>
          <a:prstGeom prst="rect">
            <a:avLst/>
          </a:prstGeom>
        </p:spPr>
        <p:txBody>
          <a:bodyPr wrap="none">
            <a:spAutoFit/>
          </a:bodyPr>
          <a:lstStyle/>
          <a:p>
            <a:r>
              <a:rPr lang="fr-FR" dirty="0">
                <a:solidFill>
                  <a:srgbClr val="002060"/>
                </a:solidFill>
              </a:rPr>
              <a:t>zone "</a:t>
            </a:r>
            <a:r>
              <a:rPr lang="fr-FR" b="1" dirty="0">
                <a:solidFill>
                  <a:srgbClr val="002060"/>
                </a:solidFill>
              </a:rPr>
              <a:t>canevas</a:t>
            </a:r>
            <a:r>
              <a:rPr lang="fr-FR" dirty="0" smtClean="0">
                <a:solidFill>
                  <a:srgbClr val="002060"/>
                </a:solidFill>
              </a:rPr>
              <a:t>"</a:t>
            </a:r>
            <a:endParaRPr lang="fr-FR" dirty="0">
              <a:solidFill>
                <a:srgbClr val="002060"/>
              </a:solidFill>
            </a:endParaRPr>
          </a:p>
        </p:txBody>
      </p:sp>
      <p:sp>
        <p:nvSpPr>
          <p:cNvPr id="9" name="Accolade ouvrante 8"/>
          <p:cNvSpPr/>
          <p:nvPr/>
        </p:nvSpPr>
        <p:spPr>
          <a:xfrm rot="16200000">
            <a:off x="7351335" y="529238"/>
            <a:ext cx="400113" cy="216023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10" name="Connecteur droit avec flèche 9"/>
          <p:cNvCxnSpPr/>
          <p:nvPr/>
        </p:nvCxnSpPr>
        <p:spPr>
          <a:xfrm flipV="1">
            <a:off x="5292080" y="1280858"/>
            <a:ext cx="1872208" cy="15611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133147" y="1163083"/>
            <a:ext cx="3096344" cy="923330"/>
          </a:xfrm>
          <a:prstGeom prst="rect">
            <a:avLst/>
          </a:prstGeom>
          <a:noFill/>
        </p:spPr>
        <p:txBody>
          <a:bodyPr wrap="square" rtlCol="0">
            <a:spAutoFit/>
          </a:bodyPr>
          <a:lstStyle/>
          <a:p>
            <a:pPr algn="r"/>
            <a:r>
              <a:rPr lang="fr-FR" dirty="0" smtClean="0"/>
              <a:t>En double-cliquant ici, vous </a:t>
            </a:r>
            <a:r>
              <a:rPr lang="fr-FR" dirty="0"/>
              <a:t>ouvrez la zone </a:t>
            </a:r>
            <a:r>
              <a:rPr lang="fr-FR" dirty="0" smtClean="0"/>
              <a:t>« </a:t>
            </a:r>
            <a:r>
              <a:rPr lang="fr-FR" b="1" dirty="0" smtClean="0"/>
              <a:t>canevas</a:t>
            </a:r>
            <a:r>
              <a:rPr lang="fr-FR" dirty="0" smtClean="0"/>
              <a:t> »  à droite →</a:t>
            </a:r>
            <a:endParaRPr lang="fr-FR" dirty="0"/>
          </a:p>
        </p:txBody>
      </p:sp>
      <p:cxnSp>
        <p:nvCxnSpPr>
          <p:cNvPr id="16" name="Connecteur droit avec flèche 15"/>
          <p:cNvCxnSpPr/>
          <p:nvPr/>
        </p:nvCxnSpPr>
        <p:spPr>
          <a:xfrm flipH="1" flipV="1">
            <a:off x="1721206" y="799780"/>
            <a:ext cx="762562" cy="48107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a:off x="2771800" y="1763383"/>
            <a:ext cx="3960440" cy="18466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flipV="1">
            <a:off x="6084168" y="1358915"/>
            <a:ext cx="144016" cy="1061975"/>
          </a:xfrm>
          <a:prstGeom prst="straightConnector1">
            <a:avLst/>
          </a:prstGeom>
          <a:ln w="1905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97768" y="3375982"/>
            <a:ext cx="6323717" cy="646331"/>
          </a:xfrm>
          <a:prstGeom prst="rect">
            <a:avLst/>
          </a:prstGeom>
        </p:spPr>
        <p:txBody>
          <a:bodyPr wrap="square">
            <a:spAutoFit/>
          </a:bodyPr>
          <a:lstStyle/>
          <a:p>
            <a:r>
              <a:rPr lang="fr-FR" dirty="0"/>
              <a:t>Nous allons configurer toutes les entrées pour permettre </a:t>
            </a:r>
            <a:r>
              <a:rPr lang="fr-FR" dirty="0" smtClean="0"/>
              <a:t>au flux de s'exécuter </a:t>
            </a:r>
            <a:r>
              <a:rPr lang="fr-FR" dirty="0"/>
              <a:t>automatiquement sans interaction </a:t>
            </a:r>
            <a:r>
              <a:rPr lang="fr-FR" dirty="0" smtClean="0"/>
              <a:t>avec </a:t>
            </a:r>
            <a:r>
              <a:rPr lang="fr-FR" dirty="0"/>
              <a:t>l'utilisateur.</a:t>
            </a:r>
          </a:p>
        </p:txBody>
      </p:sp>
      <p:pic>
        <p:nvPicPr>
          <p:cNvPr id="1027" name="Picture 3" descr="D:\Users\blisan\Documents\divers\Toggle auto-hid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9752" y="3016138"/>
            <a:ext cx="1009650" cy="5429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4149080"/>
            <a:ext cx="5688632" cy="228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379112" y="3901398"/>
            <a:ext cx="2578471" cy="584775"/>
          </a:xfrm>
          <a:prstGeom prst="rect">
            <a:avLst/>
          </a:prstGeom>
        </p:spPr>
        <p:txBody>
          <a:bodyPr wrap="square">
            <a:spAutoFit/>
          </a:bodyPr>
          <a:lstStyle/>
          <a:p>
            <a:pPr algn="r"/>
            <a:r>
              <a:rPr lang="fr-FR" sz="1600" dirty="0"/>
              <a:t>Bascule entre masquer automatiquement ou </a:t>
            </a:r>
            <a:r>
              <a:rPr lang="fr-FR" sz="1600" dirty="0" smtClean="0"/>
              <a:t>non ↑</a:t>
            </a:r>
            <a:endParaRPr lang="fr-FR" sz="1600" dirty="0"/>
          </a:p>
        </p:txBody>
      </p:sp>
      <p:cxnSp>
        <p:nvCxnSpPr>
          <p:cNvPr id="21" name="Connecteur droit avec flèche 20"/>
          <p:cNvCxnSpPr/>
          <p:nvPr/>
        </p:nvCxnSpPr>
        <p:spPr>
          <a:xfrm flipH="1">
            <a:off x="6037821" y="4486173"/>
            <a:ext cx="1440163"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V="1">
            <a:off x="8761301" y="3568206"/>
            <a:ext cx="0" cy="33706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flipH="1">
            <a:off x="4748131" y="3950769"/>
            <a:ext cx="70276" cy="38905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8" name="Ellipse 27"/>
          <p:cNvSpPr/>
          <p:nvPr/>
        </p:nvSpPr>
        <p:spPr>
          <a:xfrm>
            <a:off x="628328" y="434196"/>
            <a:ext cx="1855439" cy="478344"/>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p:cNvSpPr/>
          <p:nvPr/>
        </p:nvSpPr>
        <p:spPr>
          <a:xfrm>
            <a:off x="3823976" y="1358915"/>
            <a:ext cx="1468104" cy="250442"/>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p:cNvSpPr/>
          <p:nvPr/>
        </p:nvSpPr>
        <p:spPr>
          <a:xfrm>
            <a:off x="5650156" y="4291405"/>
            <a:ext cx="648886" cy="389535"/>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5398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33</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5604599" cy="2156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107504" y="2380238"/>
            <a:ext cx="5676607" cy="646331"/>
          </a:xfrm>
          <a:prstGeom prst="rect">
            <a:avLst/>
          </a:prstGeom>
          <a:noFill/>
        </p:spPr>
        <p:txBody>
          <a:bodyPr wrap="square" rtlCol="0">
            <a:spAutoFit/>
          </a:bodyPr>
          <a:lstStyle/>
          <a:p>
            <a:pPr algn="ctr"/>
            <a:r>
              <a:rPr lang="fr-FR" dirty="0" smtClean="0">
                <a:solidFill>
                  <a:schemeClr val="accent6">
                    <a:lumMod val="50000"/>
                  </a:schemeClr>
                </a:solidFill>
              </a:rPr>
              <a:t>↑ Autre présentation du volet « inspecteur » (celle-ci dépend de la version de OO Studio. Ici la version 10.20).</a:t>
            </a:r>
            <a:endParaRPr lang="fr-FR" dirty="0">
              <a:solidFill>
                <a:schemeClr val="accent6">
                  <a:lumMod val="50000"/>
                </a:schemeClr>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717032"/>
            <a:ext cx="6941726" cy="2677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07504" y="3058329"/>
            <a:ext cx="8496944" cy="369332"/>
          </a:xfrm>
          <a:prstGeom prst="rect">
            <a:avLst/>
          </a:prstGeom>
        </p:spPr>
        <p:txBody>
          <a:bodyPr wrap="square">
            <a:spAutoFit/>
          </a:bodyPr>
          <a:lstStyle/>
          <a:p>
            <a:r>
              <a:rPr lang="fr-FR" dirty="0" smtClean="0"/>
              <a:t>Pour </a:t>
            </a:r>
            <a:r>
              <a:rPr lang="fr-FR" dirty="0"/>
              <a:t>les </a:t>
            </a:r>
            <a:r>
              <a:rPr lang="fr-FR" dirty="0">
                <a:solidFill>
                  <a:srgbClr val="008000"/>
                </a:solidFill>
              </a:rPr>
              <a:t>variables pertinentes </a:t>
            </a:r>
            <a:r>
              <a:rPr lang="fr-FR" dirty="0"/>
              <a:t>utilisées par ce flux</a:t>
            </a:r>
            <a:r>
              <a:rPr lang="fr-FR" dirty="0" smtClean="0"/>
              <a:t>, définissez les </a:t>
            </a:r>
            <a:r>
              <a:rPr lang="fr-FR" dirty="0" smtClean="0">
                <a:solidFill>
                  <a:srgbClr val="002060"/>
                </a:solidFill>
              </a:rPr>
              <a:t>constantes (par défaut)</a:t>
            </a:r>
            <a:r>
              <a:rPr lang="fr-FR" dirty="0" smtClean="0"/>
              <a:t>.</a:t>
            </a:r>
            <a:endParaRPr lang="fr-FR" dirty="0"/>
          </a:p>
        </p:txBody>
      </p:sp>
      <p:cxnSp>
        <p:nvCxnSpPr>
          <p:cNvPr id="8" name="Connecteur droit avec flèche 7"/>
          <p:cNvCxnSpPr/>
          <p:nvPr/>
        </p:nvCxnSpPr>
        <p:spPr>
          <a:xfrm flipH="1">
            <a:off x="3851920" y="3427661"/>
            <a:ext cx="2880320" cy="162801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1331640" y="3356992"/>
            <a:ext cx="144016" cy="1584176"/>
          </a:xfrm>
          <a:prstGeom prst="straightConnector1">
            <a:avLst/>
          </a:prstGeom>
          <a:ln w="1905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7308304" y="3789040"/>
            <a:ext cx="1584176" cy="1754326"/>
          </a:xfrm>
          <a:prstGeom prst="rect">
            <a:avLst/>
          </a:prstGeom>
          <a:noFill/>
        </p:spPr>
        <p:txBody>
          <a:bodyPr wrap="square" rtlCol="0">
            <a:spAutoFit/>
          </a:bodyPr>
          <a:lstStyle/>
          <a:p>
            <a:r>
              <a:rPr lang="fr-FR" dirty="0" smtClean="0"/>
              <a:t>Par exemple, pour la variable </a:t>
            </a:r>
            <a:r>
              <a:rPr lang="fr-FR" b="1" dirty="0" smtClean="0"/>
              <a:t>host</a:t>
            </a:r>
            <a:r>
              <a:rPr lang="fr-FR" dirty="0" smtClean="0"/>
              <a:t>, la valeur constante sera « </a:t>
            </a:r>
            <a:r>
              <a:rPr lang="fr-FR" dirty="0" err="1" smtClean="0">
                <a:solidFill>
                  <a:srgbClr val="002060"/>
                </a:solidFill>
              </a:rPr>
              <a:t>localhost</a:t>
            </a:r>
            <a:r>
              <a:rPr lang="fr-FR" dirty="0" smtClean="0"/>
              <a:t> ».</a:t>
            </a:r>
            <a:endParaRPr lang="fr-FR" dirty="0"/>
          </a:p>
        </p:txBody>
      </p:sp>
      <p:sp>
        <p:nvSpPr>
          <p:cNvPr id="19" name="Ellipse 18"/>
          <p:cNvSpPr/>
          <p:nvPr/>
        </p:nvSpPr>
        <p:spPr>
          <a:xfrm>
            <a:off x="3419872" y="4852359"/>
            <a:ext cx="1052990" cy="478344"/>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99279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34</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634" y="548679"/>
            <a:ext cx="6428581" cy="2479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107504" y="116632"/>
            <a:ext cx="8928992" cy="615553"/>
          </a:xfrm>
          <a:prstGeom prst="rect">
            <a:avLst/>
          </a:prstGeom>
          <a:noFill/>
        </p:spPr>
        <p:txBody>
          <a:bodyPr wrap="square" rtlCol="0">
            <a:spAutoFit/>
          </a:bodyPr>
          <a:lstStyle/>
          <a:p>
            <a:r>
              <a:rPr lang="fr-FR" sz="1700" dirty="0"/>
              <a:t>Le </a:t>
            </a:r>
            <a:r>
              <a:rPr lang="fr-FR" sz="1700" i="1" dirty="0"/>
              <a:t>flux de nettoyage du système de fichiers </a:t>
            </a:r>
            <a:r>
              <a:rPr lang="fr-FR" sz="1700" dirty="0"/>
              <a:t>vous permet de spécifier des </a:t>
            </a:r>
            <a:r>
              <a:rPr lang="fr-FR" sz="1700" i="1" dirty="0" smtClean="0"/>
              <a:t>chemins</a:t>
            </a:r>
            <a:r>
              <a:rPr lang="fr-FR" sz="1700" dirty="0" smtClean="0"/>
              <a:t> (ou répertoires) </a:t>
            </a:r>
            <a:r>
              <a:rPr lang="fr-FR" sz="1700" dirty="0"/>
              <a:t>additionnels à </a:t>
            </a:r>
            <a:r>
              <a:rPr lang="fr-FR" sz="1700" dirty="0" smtClean="0"/>
              <a:t>nettoyer →</a:t>
            </a:r>
            <a:endParaRPr lang="fr-FR" sz="17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457338"/>
            <a:ext cx="7128792" cy="2903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207097" y="3088006"/>
            <a:ext cx="4378314" cy="369332"/>
          </a:xfrm>
          <a:prstGeom prst="rect">
            <a:avLst/>
          </a:prstGeom>
          <a:noFill/>
        </p:spPr>
        <p:txBody>
          <a:bodyPr wrap="none" rtlCol="0">
            <a:spAutoFit/>
          </a:bodyPr>
          <a:lstStyle/>
          <a:p>
            <a:r>
              <a:rPr lang="fr-FR" dirty="0" smtClean="0">
                <a:solidFill>
                  <a:srgbClr val="002060"/>
                </a:solidFill>
              </a:rPr>
              <a:t>Maintenant, il faut configurer les résultats ↓</a:t>
            </a:r>
            <a:endParaRPr lang="fr-FR" dirty="0">
              <a:solidFill>
                <a:srgbClr val="002060"/>
              </a:solidFill>
            </a:endParaRPr>
          </a:p>
        </p:txBody>
      </p:sp>
      <p:sp>
        <p:nvSpPr>
          <p:cNvPr id="8" name="Ellipse 7"/>
          <p:cNvSpPr/>
          <p:nvPr/>
        </p:nvSpPr>
        <p:spPr>
          <a:xfrm>
            <a:off x="467544" y="4005064"/>
            <a:ext cx="504056" cy="288032"/>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5580112" y="1700808"/>
            <a:ext cx="1152128" cy="216024"/>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4058916" y="4789297"/>
            <a:ext cx="1052990" cy="239172"/>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p:cNvSpPr/>
          <p:nvPr/>
        </p:nvSpPr>
        <p:spPr>
          <a:xfrm>
            <a:off x="4117512" y="5211116"/>
            <a:ext cx="1102559" cy="378123"/>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2874244" y="620688"/>
            <a:ext cx="1553740" cy="327521"/>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avec flèche 12"/>
          <p:cNvCxnSpPr/>
          <p:nvPr/>
        </p:nvCxnSpPr>
        <p:spPr>
          <a:xfrm flipH="1">
            <a:off x="1043608" y="3400451"/>
            <a:ext cx="3168352" cy="814009"/>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H="1">
            <a:off x="6084168" y="424408"/>
            <a:ext cx="1126325" cy="113238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544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35</a:t>
            </a:fld>
            <a:endParaRPr lang="en-US"/>
          </a:p>
        </p:txBody>
      </p:sp>
      <p:pic>
        <p:nvPicPr>
          <p:cNvPr id="4098" name="Picture 2" descr="D:\Users\blisan\Documents\divers\add result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0"/>
            <a:ext cx="5715000" cy="159067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07504" y="91371"/>
            <a:ext cx="3397212" cy="338554"/>
          </a:xfrm>
          <a:prstGeom prst="rect">
            <a:avLst/>
          </a:prstGeom>
          <a:noFill/>
        </p:spPr>
        <p:txBody>
          <a:bodyPr wrap="none" rtlCol="0">
            <a:spAutoFit/>
          </a:bodyPr>
          <a:lstStyle/>
          <a:p>
            <a:r>
              <a:rPr lang="fr-FR" sz="1600" dirty="0" smtClean="0">
                <a:solidFill>
                  <a:srgbClr val="002060"/>
                </a:solidFill>
              </a:rPr>
              <a:t>Cliquez sur le bouton « </a:t>
            </a:r>
            <a:r>
              <a:rPr lang="fr-FR" sz="1600" b="1" dirty="0" err="1" smtClean="0">
                <a:solidFill>
                  <a:srgbClr val="002060"/>
                </a:solidFill>
              </a:rPr>
              <a:t>Add</a:t>
            </a:r>
            <a:r>
              <a:rPr lang="fr-FR" sz="1600" b="1" dirty="0" smtClean="0">
                <a:solidFill>
                  <a:srgbClr val="002060"/>
                </a:solidFill>
              </a:rPr>
              <a:t> </a:t>
            </a:r>
            <a:r>
              <a:rPr lang="fr-FR" sz="1600" b="1" dirty="0" err="1" smtClean="0">
                <a:solidFill>
                  <a:srgbClr val="002060"/>
                </a:solidFill>
              </a:rPr>
              <a:t>result</a:t>
            </a:r>
            <a:r>
              <a:rPr lang="fr-FR" sz="1600" dirty="0" smtClean="0">
                <a:solidFill>
                  <a:srgbClr val="002060"/>
                </a:solidFill>
              </a:rPr>
              <a:t> » ↘</a:t>
            </a:r>
            <a:endParaRPr lang="fr-FR" sz="1600" dirty="0">
              <a:solidFill>
                <a:srgbClr val="002060"/>
              </a:solidFill>
            </a:endParaRPr>
          </a:p>
        </p:txBody>
      </p:sp>
      <p:sp>
        <p:nvSpPr>
          <p:cNvPr id="5" name="Rectangle 4"/>
          <p:cNvSpPr/>
          <p:nvPr/>
        </p:nvSpPr>
        <p:spPr>
          <a:xfrm>
            <a:off x="179512" y="1607081"/>
            <a:ext cx="7560840" cy="353943"/>
          </a:xfrm>
          <a:prstGeom prst="rect">
            <a:avLst/>
          </a:prstGeom>
        </p:spPr>
        <p:txBody>
          <a:bodyPr wrap="square">
            <a:spAutoFit/>
          </a:bodyPr>
          <a:lstStyle/>
          <a:p>
            <a:r>
              <a:rPr lang="fr-FR" sz="1700" dirty="0"/>
              <a:t>Les variables seront utilisées dans le corps du message de la notification par email.</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348880"/>
            <a:ext cx="7915275" cy="87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175557" y="1999519"/>
            <a:ext cx="7667740" cy="369332"/>
          </a:xfrm>
          <a:prstGeom prst="rect">
            <a:avLst/>
          </a:prstGeom>
          <a:noFill/>
        </p:spPr>
        <p:txBody>
          <a:bodyPr wrap="none" rtlCol="0">
            <a:spAutoFit/>
          </a:bodyPr>
          <a:lstStyle/>
          <a:p>
            <a:r>
              <a:rPr lang="fr-FR" dirty="0" smtClean="0">
                <a:solidFill>
                  <a:srgbClr val="002060"/>
                </a:solidFill>
              </a:rPr>
              <a:t>Par exemple, l’on va rajouter la variable résultat « </a:t>
            </a:r>
            <a:r>
              <a:rPr lang="fr-FR" b="1" dirty="0" err="1" smtClean="0">
                <a:solidFill>
                  <a:srgbClr val="002060"/>
                </a:solidFill>
              </a:rPr>
              <a:t>StdOut</a:t>
            </a:r>
            <a:r>
              <a:rPr lang="fr-FR" dirty="0" smtClean="0">
                <a:solidFill>
                  <a:srgbClr val="002060"/>
                </a:solidFill>
              </a:rPr>
              <a:t> », comme ci-après ↓ : </a:t>
            </a:r>
            <a:endParaRPr lang="fr-FR" dirty="0">
              <a:solidFill>
                <a:srgbClr val="002060"/>
              </a:solidFill>
            </a:endParaRPr>
          </a:p>
        </p:txBody>
      </p:sp>
      <p:sp>
        <p:nvSpPr>
          <p:cNvPr id="9" name="Ellipse 8"/>
          <p:cNvSpPr/>
          <p:nvPr/>
        </p:nvSpPr>
        <p:spPr>
          <a:xfrm>
            <a:off x="4499992" y="980728"/>
            <a:ext cx="1102559" cy="378123"/>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107503" y="2996953"/>
            <a:ext cx="504057" cy="228228"/>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573016"/>
            <a:ext cx="7924800"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Connecteur droit avec flèche 11"/>
          <p:cNvCxnSpPr/>
          <p:nvPr/>
        </p:nvCxnSpPr>
        <p:spPr>
          <a:xfrm>
            <a:off x="3144675" y="350739"/>
            <a:ext cx="1499333" cy="81905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H="1">
            <a:off x="611560" y="2292017"/>
            <a:ext cx="4498899" cy="70493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703" y="5589240"/>
            <a:ext cx="7877175"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ZoneTexte 12"/>
          <p:cNvSpPr txBox="1"/>
          <p:nvPr/>
        </p:nvSpPr>
        <p:spPr>
          <a:xfrm>
            <a:off x="251520" y="5219908"/>
            <a:ext cx="8201732" cy="369332"/>
          </a:xfrm>
          <a:prstGeom prst="rect">
            <a:avLst/>
          </a:prstGeom>
          <a:noFill/>
        </p:spPr>
        <p:txBody>
          <a:bodyPr wrap="none" rtlCol="0">
            <a:spAutoFit/>
          </a:bodyPr>
          <a:lstStyle/>
          <a:p>
            <a:r>
              <a:rPr lang="fr-FR" dirty="0" smtClean="0"/>
              <a:t>En finale, on a rajouté [et modifié pour cela] tous ces champs </a:t>
            </a:r>
            <a:r>
              <a:rPr lang="fr-FR" b="1" dirty="0" smtClean="0"/>
              <a:t>résultats</a:t>
            </a:r>
            <a:r>
              <a:rPr lang="fr-FR" dirty="0" smtClean="0"/>
              <a:t> ci-dessous ↓ :</a:t>
            </a:r>
            <a:endParaRPr lang="fr-FR" dirty="0"/>
          </a:p>
        </p:txBody>
      </p:sp>
      <p:sp>
        <p:nvSpPr>
          <p:cNvPr id="19" name="Ellipse 18"/>
          <p:cNvSpPr/>
          <p:nvPr/>
        </p:nvSpPr>
        <p:spPr>
          <a:xfrm>
            <a:off x="179512" y="5661248"/>
            <a:ext cx="936104" cy="792088"/>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86689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36</a:t>
            </a:fld>
            <a:endParaRPr lang="en-US"/>
          </a:p>
        </p:txBody>
      </p:sp>
      <p:sp>
        <p:nvSpPr>
          <p:cNvPr id="4" name="Rectangle 3"/>
          <p:cNvSpPr/>
          <p:nvPr/>
        </p:nvSpPr>
        <p:spPr>
          <a:xfrm>
            <a:off x="107504" y="116632"/>
            <a:ext cx="8856984" cy="646331"/>
          </a:xfrm>
          <a:prstGeom prst="rect">
            <a:avLst/>
          </a:prstGeom>
        </p:spPr>
        <p:txBody>
          <a:bodyPr wrap="square">
            <a:spAutoFit/>
          </a:bodyPr>
          <a:lstStyle/>
          <a:p>
            <a:r>
              <a:rPr lang="fr-FR" dirty="0"/>
              <a:t>Maintenant on va ajouter une </a:t>
            </a:r>
            <a:r>
              <a:rPr lang="fr-FR" i="1" dirty="0"/>
              <a:t>opération d'envoi de mail</a:t>
            </a:r>
            <a:r>
              <a:rPr lang="fr-FR" dirty="0"/>
              <a:t>, à partir du </a:t>
            </a:r>
            <a:r>
              <a:rPr lang="fr-FR" b="1" dirty="0"/>
              <a:t>package de base des contenus</a:t>
            </a:r>
            <a:r>
              <a:rPr lang="fr-FR" dirty="0"/>
              <a: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66" y="838200"/>
            <a:ext cx="314325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810542"/>
            <a:ext cx="2467347" cy="639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Connecteur droit avec flèche 6"/>
          <p:cNvCxnSpPr/>
          <p:nvPr/>
        </p:nvCxnSpPr>
        <p:spPr>
          <a:xfrm flipV="1">
            <a:off x="1619672" y="1268760"/>
            <a:ext cx="3960440" cy="201622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4926798" y="1428050"/>
            <a:ext cx="4058407" cy="923330"/>
          </a:xfrm>
          <a:prstGeom prst="rect">
            <a:avLst/>
          </a:prstGeom>
          <a:noFill/>
        </p:spPr>
        <p:txBody>
          <a:bodyPr wrap="square" rtlCol="0">
            <a:spAutoFit/>
          </a:bodyPr>
          <a:lstStyle/>
          <a:p>
            <a:pPr algn="r"/>
            <a:r>
              <a:rPr lang="fr-FR" dirty="0" smtClean="0"/>
              <a:t>On doit aussi préciser toutes les </a:t>
            </a:r>
            <a:r>
              <a:rPr lang="fr-FR" i="1" dirty="0" smtClean="0"/>
              <a:t>entrées</a:t>
            </a:r>
            <a:r>
              <a:rPr lang="fr-FR" dirty="0" smtClean="0"/>
              <a:t> pour cette opération (ou étape). Ici, le paramètre « </a:t>
            </a:r>
            <a:r>
              <a:rPr lang="fr-FR" b="1" dirty="0" err="1" smtClean="0"/>
              <a:t>hostname</a:t>
            </a:r>
            <a:r>
              <a:rPr lang="fr-FR" dirty="0" smtClean="0"/>
              <a:t> » ↙ :</a:t>
            </a:r>
            <a:endParaRPr lang="fr-FR" dirty="0"/>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2314203"/>
            <a:ext cx="4270665" cy="1365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Ellipse 11"/>
          <p:cNvSpPr/>
          <p:nvPr/>
        </p:nvSpPr>
        <p:spPr>
          <a:xfrm>
            <a:off x="4926798" y="3140968"/>
            <a:ext cx="720080" cy="576064"/>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7164288" y="3356992"/>
            <a:ext cx="504056" cy="262632"/>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6789289" y="3748638"/>
            <a:ext cx="1581267" cy="338554"/>
          </a:xfrm>
          <a:prstGeom prst="rect">
            <a:avLst/>
          </a:prstGeom>
          <a:noFill/>
        </p:spPr>
        <p:txBody>
          <a:bodyPr wrap="none" rtlCol="0">
            <a:spAutoFit/>
          </a:bodyPr>
          <a:lstStyle/>
          <a:p>
            <a:r>
              <a:rPr lang="fr-FR" sz="1600" dirty="0" smtClean="0">
                <a:solidFill>
                  <a:srgbClr val="002060"/>
                </a:solidFill>
              </a:rPr>
              <a:t>Valeur constante</a:t>
            </a:r>
            <a:endParaRPr lang="fr-FR" sz="1600" dirty="0">
              <a:solidFill>
                <a:srgbClr val="002060"/>
              </a:solidFill>
            </a:endParaRPr>
          </a:p>
        </p:txBody>
      </p:sp>
      <p:sp>
        <p:nvSpPr>
          <p:cNvPr id="15" name="ZoneTexte 14"/>
          <p:cNvSpPr txBox="1"/>
          <p:nvPr/>
        </p:nvSpPr>
        <p:spPr>
          <a:xfrm>
            <a:off x="4026525" y="3792288"/>
            <a:ext cx="2520626" cy="338554"/>
          </a:xfrm>
          <a:prstGeom prst="rect">
            <a:avLst/>
          </a:prstGeom>
          <a:noFill/>
        </p:spPr>
        <p:txBody>
          <a:bodyPr wrap="none" rtlCol="0">
            <a:spAutoFit/>
          </a:bodyPr>
          <a:lstStyle/>
          <a:p>
            <a:r>
              <a:rPr lang="fr-FR" sz="1600" dirty="0" smtClean="0">
                <a:solidFill>
                  <a:srgbClr val="002060"/>
                </a:solidFill>
              </a:rPr>
              <a:t>« Entrée » (Inputs variable)</a:t>
            </a:r>
            <a:endParaRPr lang="fr-FR" sz="1600" dirty="0">
              <a:solidFill>
                <a:srgbClr val="002060"/>
              </a:solidFill>
            </a:endParaRPr>
          </a:p>
        </p:txBody>
      </p:sp>
      <p:cxnSp>
        <p:nvCxnSpPr>
          <p:cNvPr id="16" name="Connecteur droit avec flèche 15"/>
          <p:cNvCxnSpPr/>
          <p:nvPr/>
        </p:nvCxnSpPr>
        <p:spPr>
          <a:xfrm flipV="1">
            <a:off x="5320366" y="3679701"/>
            <a:ext cx="33529" cy="23821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V="1">
            <a:off x="7510091" y="3525728"/>
            <a:ext cx="67057" cy="33153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032" y="4352834"/>
            <a:ext cx="4745766" cy="2071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ZoneTexte 21"/>
          <p:cNvSpPr txBox="1"/>
          <p:nvPr/>
        </p:nvSpPr>
        <p:spPr>
          <a:xfrm>
            <a:off x="111346" y="3913657"/>
            <a:ext cx="3518079" cy="338554"/>
          </a:xfrm>
          <a:prstGeom prst="rect">
            <a:avLst/>
          </a:prstGeom>
          <a:noFill/>
        </p:spPr>
        <p:txBody>
          <a:bodyPr wrap="none" rtlCol="0">
            <a:spAutoFit/>
          </a:bodyPr>
          <a:lstStyle/>
          <a:p>
            <a:r>
              <a:rPr lang="fr-FR" sz="1600" dirty="0" smtClean="0">
                <a:solidFill>
                  <a:srgbClr val="002060"/>
                </a:solidFill>
              </a:rPr>
              <a:t>2</a:t>
            </a:r>
            <a:r>
              <a:rPr lang="fr-FR" sz="1600" baseline="30000" dirty="0" smtClean="0">
                <a:solidFill>
                  <a:srgbClr val="002060"/>
                </a:solidFill>
              </a:rPr>
              <a:t>nd</a:t>
            </a:r>
            <a:r>
              <a:rPr lang="fr-FR" sz="1600" dirty="0" smtClean="0">
                <a:solidFill>
                  <a:srgbClr val="002060"/>
                </a:solidFill>
              </a:rPr>
              <a:t> paramètre à configurer « </a:t>
            </a:r>
            <a:r>
              <a:rPr lang="fr-FR" sz="1600" b="1" dirty="0" smtClean="0">
                <a:solidFill>
                  <a:srgbClr val="002060"/>
                </a:solidFill>
              </a:rPr>
              <a:t>body</a:t>
            </a:r>
            <a:r>
              <a:rPr lang="fr-FR" sz="1600" dirty="0" smtClean="0">
                <a:solidFill>
                  <a:srgbClr val="002060"/>
                </a:solidFill>
              </a:rPr>
              <a:t> » ↓ :</a:t>
            </a:r>
            <a:endParaRPr lang="fr-FR" sz="1600" dirty="0">
              <a:solidFill>
                <a:srgbClr val="002060"/>
              </a:solidFill>
            </a:endParaRPr>
          </a:p>
        </p:txBody>
      </p:sp>
      <p:sp>
        <p:nvSpPr>
          <p:cNvPr id="23" name="Ellipse 22"/>
          <p:cNvSpPr/>
          <p:nvPr/>
        </p:nvSpPr>
        <p:spPr>
          <a:xfrm>
            <a:off x="755576" y="5229200"/>
            <a:ext cx="720080" cy="576064"/>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62401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37</a:t>
            </a:fld>
            <a:endParaRPr lang="en-US"/>
          </a:p>
        </p:txBody>
      </p:sp>
      <p:sp>
        <p:nvSpPr>
          <p:cNvPr id="4" name="Rectangle 3"/>
          <p:cNvSpPr/>
          <p:nvPr/>
        </p:nvSpPr>
        <p:spPr>
          <a:xfrm>
            <a:off x="251520" y="188641"/>
            <a:ext cx="6552728" cy="369332"/>
          </a:xfrm>
          <a:prstGeom prst="rect">
            <a:avLst/>
          </a:prstGeom>
        </p:spPr>
        <p:txBody>
          <a:bodyPr wrap="square">
            <a:spAutoFit/>
          </a:bodyPr>
          <a:lstStyle/>
          <a:p>
            <a:r>
              <a:rPr lang="fr-FR" dirty="0"/>
              <a:t>Copier cette étape afin de créer l'étape d'envoi du mail </a:t>
            </a:r>
            <a:r>
              <a:rPr lang="fr-FR" dirty="0" smtClean="0"/>
              <a:t>d'échec →</a:t>
            </a:r>
            <a:endParaRPr lang="fr-FR"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0"/>
            <a:ext cx="1871464" cy="2187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75" y="760030"/>
            <a:ext cx="1533525"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771800" y="1772816"/>
            <a:ext cx="3240360" cy="646331"/>
          </a:xfrm>
          <a:prstGeom prst="rect">
            <a:avLst/>
          </a:prstGeom>
        </p:spPr>
        <p:txBody>
          <a:bodyPr wrap="square">
            <a:spAutoFit/>
          </a:bodyPr>
          <a:lstStyle/>
          <a:p>
            <a:pPr algn="ctr"/>
            <a:r>
              <a:rPr lang="fr-FR" dirty="0">
                <a:solidFill>
                  <a:srgbClr val="002060"/>
                </a:solidFill>
              </a:rPr>
              <a:t>Vous pouvez renommer cette étape, comme vous le </a:t>
            </a:r>
            <a:r>
              <a:rPr lang="fr-FR" dirty="0" smtClean="0">
                <a:solidFill>
                  <a:srgbClr val="002060"/>
                </a:solidFill>
              </a:rPr>
              <a:t>désirez ↑</a:t>
            </a:r>
            <a:endParaRPr lang="fr-FR" dirty="0">
              <a:solidFill>
                <a:srgbClr val="002060"/>
              </a:solidFill>
            </a:endParaRPr>
          </a:p>
        </p:txBody>
      </p:sp>
      <p:cxnSp>
        <p:nvCxnSpPr>
          <p:cNvPr id="8" name="Connecteur droit avec flèche 7"/>
          <p:cNvCxnSpPr/>
          <p:nvPr/>
        </p:nvCxnSpPr>
        <p:spPr>
          <a:xfrm flipH="1">
            <a:off x="6012160" y="557973"/>
            <a:ext cx="936105" cy="499409"/>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793368"/>
            <a:ext cx="1457325" cy="103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Connecteur droit avec flèche 11"/>
          <p:cNvCxnSpPr/>
          <p:nvPr/>
        </p:nvCxnSpPr>
        <p:spPr>
          <a:xfrm>
            <a:off x="4391980" y="1484784"/>
            <a:ext cx="412860"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07504" y="2419147"/>
            <a:ext cx="8784976" cy="646331"/>
          </a:xfrm>
          <a:prstGeom prst="rect">
            <a:avLst/>
          </a:prstGeom>
        </p:spPr>
        <p:txBody>
          <a:bodyPr wrap="square">
            <a:spAutoFit/>
          </a:bodyPr>
          <a:lstStyle/>
          <a:p>
            <a:r>
              <a:rPr lang="fr-FR" dirty="0"/>
              <a:t>Faites glisser les </a:t>
            </a:r>
            <a:r>
              <a:rPr lang="fr-FR" i="1" dirty="0"/>
              <a:t>étapes </a:t>
            </a:r>
            <a:r>
              <a:rPr lang="fr-FR" i="1" dirty="0" smtClean="0"/>
              <a:t>de </a:t>
            </a:r>
            <a:r>
              <a:rPr lang="fr-FR" i="1" dirty="0"/>
              <a:t>réussite et d'échec </a:t>
            </a:r>
            <a:r>
              <a:rPr lang="fr-FR" dirty="0"/>
              <a:t>de la palette et </a:t>
            </a:r>
            <a:r>
              <a:rPr lang="fr-FR" dirty="0" smtClean="0"/>
              <a:t>câbler </a:t>
            </a:r>
            <a:r>
              <a:rPr lang="fr-FR" dirty="0"/>
              <a:t>le(s) flux</a:t>
            </a:r>
            <a:r>
              <a:rPr lang="fr-FR" dirty="0" smtClean="0"/>
              <a:t>.</a:t>
            </a:r>
          </a:p>
          <a:p>
            <a:r>
              <a:rPr lang="fr-FR" dirty="0" smtClean="0"/>
              <a:t>Voici le diagramme de flux final ↓ :</a:t>
            </a:r>
            <a:endParaRPr lang="fr-FR" dirty="0"/>
          </a:p>
        </p:txBody>
      </p:sp>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123" y="3212976"/>
            <a:ext cx="6105525"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288" y="2924944"/>
            <a:ext cx="1561753" cy="920874"/>
          </a:xfrm>
          <a:prstGeom prst="rect">
            <a:avLst/>
          </a:prstGeom>
          <a:noFill/>
          <a:ln>
            <a:noFill/>
          </a:ln>
          <a:effectLst>
            <a:glow rad="101600">
              <a:schemeClr val="accent1">
                <a:satMod val="175000"/>
                <a:alpha val="40000"/>
              </a:schemeClr>
            </a:glow>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3541" y="4455988"/>
            <a:ext cx="952500"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ZoneTexte 10"/>
          <p:cNvSpPr txBox="1"/>
          <p:nvPr/>
        </p:nvSpPr>
        <p:spPr>
          <a:xfrm>
            <a:off x="4499992" y="4581128"/>
            <a:ext cx="3232295" cy="369332"/>
          </a:xfrm>
          <a:prstGeom prst="rect">
            <a:avLst/>
          </a:prstGeom>
          <a:noFill/>
        </p:spPr>
        <p:txBody>
          <a:bodyPr wrap="none" rtlCol="0">
            <a:spAutoFit/>
          </a:bodyPr>
          <a:lstStyle/>
          <a:p>
            <a:r>
              <a:rPr lang="fr-FR" dirty="0" smtClean="0"/>
              <a:t>Cliquez-ici pour sauver ce flux →</a:t>
            </a:r>
            <a:endParaRPr lang="fr-FR" dirty="0"/>
          </a:p>
        </p:txBody>
      </p:sp>
    </p:spTree>
    <p:extLst>
      <p:ext uri="{BB962C8B-B14F-4D97-AF65-F5344CB8AC3E}">
        <p14:creationId xmlns:p14="http://schemas.microsoft.com/office/powerpoint/2010/main" val="156215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38</a:t>
            </a:fld>
            <a:endParaRPr lang="en-US"/>
          </a:p>
        </p:txBody>
      </p:sp>
      <p:sp>
        <p:nvSpPr>
          <p:cNvPr id="4" name="Rectangle 3"/>
          <p:cNvSpPr/>
          <p:nvPr/>
        </p:nvSpPr>
        <p:spPr>
          <a:xfrm>
            <a:off x="179512" y="188640"/>
            <a:ext cx="4511684" cy="369332"/>
          </a:xfrm>
          <a:prstGeom prst="rect">
            <a:avLst/>
          </a:prstGeom>
        </p:spPr>
        <p:txBody>
          <a:bodyPr wrap="none">
            <a:spAutoFit/>
          </a:bodyPr>
          <a:lstStyle/>
          <a:p>
            <a:r>
              <a:rPr lang="fr-FR" dirty="0" smtClean="0"/>
              <a:t>Lancer le package (le flux) en mode </a:t>
            </a:r>
            <a:r>
              <a:rPr lang="fr-FR" dirty="0" err="1" smtClean="0"/>
              <a:t>debug</a:t>
            </a:r>
            <a:r>
              <a:rPr lang="fr-FR" dirty="0" smtClean="0"/>
              <a:t> ↓ :</a:t>
            </a:r>
            <a:endParaRPr lang="fr-FR" dirty="0"/>
          </a:p>
        </p:txBody>
      </p:sp>
      <p:pic>
        <p:nvPicPr>
          <p:cNvPr id="15362" name="Picture 2" descr="D:\Users\blisan\Documents\divers\mode debu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05" y="557972"/>
            <a:ext cx="5670881" cy="1254804"/>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251" y="1916832"/>
            <a:ext cx="5413749" cy="4941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Connecteur droit avec flèche 6"/>
          <p:cNvCxnSpPr/>
          <p:nvPr/>
        </p:nvCxnSpPr>
        <p:spPr>
          <a:xfrm>
            <a:off x="2459027" y="1075375"/>
            <a:ext cx="1271224" cy="127350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3491880" y="3501008"/>
            <a:ext cx="3287448" cy="25527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35496" y="2780928"/>
            <a:ext cx="3456383" cy="646331"/>
          </a:xfrm>
          <a:prstGeom prst="rect">
            <a:avLst/>
          </a:prstGeom>
          <a:noFill/>
        </p:spPr>
        <p:txBody>
          <a:bodyPr wrap="square" rtlCol="0">
            <a:spAutoFit/>
          </a:bodyPr>
          <a:lstStyle/>
          <a:p>
            <a:r>
              <a:rPr lang="fr-FR" dirty="0" smtClean="0"/>
              <a:t>Fenêtre de saisie de paramètres, ici une adresse IP → : </a:t>
            </a:r>
            <a:endParaRPr lang="fr-FR" dirty="0"/>
          </a:p>
        </p:txBody>
      </p:sp>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3537549"/>
            <a:ext cx="1849066" cy="3229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Connecteur droit avec flèche 13"/>
          <p:cNvCxnSpPr/>
          <p:nvPr/>
        </p:nvCxnSpPr>
        <p:spPr>
          <a:xfrm flipH="1">
            <a:off x="1884562" y="4221088"/>
            <a:ext cx="4631654" cy="64807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1884562" y="5115685"/>
            <a:ext cx="1845689" cy="1384995"/>
          </a:xfrm>
          <a:prstGeom prst="rect">
            <a:avLst/>
          </a:prstGeom>
          <a:noFill/>
        </p:spPr>
        <p:txBody>
          <a:bodyPr wrap="square" rtlCol="0">
            <a:spAutoFit/>
          </a:bodyPr>
          <a:lstStyle/>
          <a:p>
            <a:pPr algn="just"/>
            <a:r>
              <a:rPr lang="fr-FR" sz="1200" dirty="0" smtClean="0">
                <a:solidFill>
                  <a:srgbClr val="002060"/>
                </a:solidFill>
              </a:rPr>
              <a:t>On a saisi comme @IP : 10.5.8.126</a:t>
            </a:r>
          </a:p>
          <a:p>
            <a:pPr algn="just"/>
            <a:r>
              <a:rPr lang="fr-FR" sz="1200" dirty="0" smtClean="0">
                <a:solidFill>
                  <a:srgbClr val="002060"/>
                </a:solidFill>
              </a:rPr>
              <a:t>Port : 25</a:t>
            </a:r>
          </a:p>
          <a:p>
            <a:pPr algn="just"/>
            <a:r>
              <a:rPr lang="fr-FR" sz="1200" dirty="0" err="1" smtClean="0">
                <a:solidFill>
                  <a:srgbClr val="002060"/>
                </a:solidFill>
              </a:rPr>
              <a:t>From</a:t>
            </a:r>
            <a:r>
              <a:rPr lang="fr-FR" sz="1200" dirty="0" smtClean="0">
                <a:solidFill>
                  <a:srgbClr val="002060"/>
                </a:solidFill>
              </a:rPr>
              <a:t> et to :</a:t>
            </a:r>
          </a:p>
          <a:p>
            <a:pPr algn="just"/>
            <a:r>
              <a:rPr lang="fr-FR" sz="1200" dirty="0" smtClean="0">
                <a:solidFill>
                  <a:srgbClr val="002060"/>
                </a:solidFill>
                <a:hlinkClick r:id="rId5"/>
              </a:rPr>
              <a:t>benjamin.lisan@soprasteria.com</a:t>
            </a:r>
            <a:endParaRPr lang="fr-FR" sz="1200" dirty="0" smtClean="0">
              <a:solidFill>
                <a:srgbClr val="002060"/>
              </a:solidFill>
            </a:endParaRPr>
          </a:p>
          <a:p>
            <a:pPr algn="just"/>
            <a:r>
              <a:rPr lang="fr-FR" sz="1200" dirty="0" smtClean="0">
                <a:solidFill>
                  <a:srgbClr val="002060"/>
                </a:solidFill>
              </a:rPr>
              <a:t>Et </a:t>
            </a:r>
            <a:r>
              <a:rPr lang="fr-FR" sz="1200" dirty="0" err="1" smtClean="0">
                <a:solidFill>
                  <a:srgbClr val="002060"/>
                </a:solidFill>
              </a:rPr>
              <a:t>subject</a:t>
            </a:r>
            <a:r>
              <a:rPr lang="fr-FR" sz="1200" dirty="0" smtClean="0">
                <a:solidFill>
                  <a:srgbClr val="002060"/>
                </a:solidFill>
              </a:rPr>
              <a:t> : test</a:t>
            </a:r>
            <a:endParaRPr lang="fr-FR" sz="1200" dirty="0">
              <a:solidFill>
                <a:srgbClr val="002060"/>
              </a:solidFill>
            </a:endParaRPr>
          </a:p>
        </p:txBody>
      </p:sp>
    </p:spTree>
    <p:extLst>
      <p:ext uri="{BB962C8B-B14F-4D97-AF65-F5344CB8AC3E}">
        <p14:creationId xmlns:p14="http://schemas.microsoft.com/office/powerpoint/2010/main" val="19378806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39</a:t>
            </a:fld>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525995"/>
            <a:ext cx="6479900" cy="5899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179512" y="12073"/>
            <a:ext cx="2949397" cy="369332"/>
          </a:xfrm>
          <a:prstGeom prst="rect">
            <a:avLst/>
          </a:prstGeom>
          <a:noFill/>
        </p:spPr>
        <p:txBody>
          <a:bodyPr wrap="none" rtlCol="0">
            <a:spAutoFit/>
          </a:bodyPr>
          <a:lstStyle/>
          <a:p>
            <a:r>
              <a:rPr lang="fr-FR" dirty="0" smtClean="0">
                <a:solidFill>
                  <a:srgbClr val="FF0000"/>
                </a:solidFill>
              </a:rPr>
              <a:t>L’exécution s’est mal passée : </a:t>
            </a:r>
            <a:endParaRPr lang="fr-FR" dirty="0">
              <a:solidFill>
                <a:srgbClr val="FF0000"/>
              </a:solidFill>
            </a:endParaRPr>
          </a:p>
        </p:txBody>
      </p:sp>
      <p:cxnSp>
        <p:nvCxnSpPr>
          <p:cNvPr id="6" name="Connecteur droit avec flèche 5"/>
          <p:cNvCxnSpPr/>
          <p:nvPr/>
        </p:nvCxnSpPr>
        <p:spPr>
          <a:xfrm>
            <a:off x="2699792" y="356001"/>
            <a:ext cx="2232248" cy="11287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a:off x="1746917" y="381405"/>
            <a:ext cx="952875" cy="37676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9269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a:xfrm>
            <a:off x="196442" y="6381328"/>
            <a:ext cx="1066800" cy="280838"/>
          </a:xfrm>
        </p:spPr>
        <p:txBody>
          <a:bodyPr/>
          <a:lstStyle/>
          <a:p>
            <a:fld id="{84084C39-E697-4972-A878-9CAFD629EB01}" type="slidenum">
              <a:rPr lang="en-US" smtClean="0"/>
              <a:t>4</a:t>
            </a:fld>
            <a:endParaRPr lang="en-US"/>
          </a:p>
        </p:txBody>
      </p:sp>
      <p:sp>
        <p:nvSpPr>
          <p:cNvPr id="4" name="ZoneTexte 3"/>
          <p:cNvSpPr txBox="1"/>
          <p:nvPr/>
        </p:nvSpPr>
        <p:spPr>
          <a:xfrm>
            <a:off x="235490" y="332656"/>
            <a:ext cx="2357826" cy="369332"/>
          </a:xfrm>
          <a:prstGeom prst="rect">
            <a:avLst/>
          </a:prstGeom>
          <a:noFill/>
        </p:spPr>
        <p:txBody>
          <a:bodyPr wrap="none" rtlCol="0">
            <a:spAutoFit/>
          </a:bodyPr>
          <a:lstStyle/>
          <a:p>
            <a:pPr algn="ctr"/>
            <a:r>
              <a:rPr lang="fr-FR" b="1" dirty="0" smtClean="0">
                <a:solidFill>
                  <a:srgbClr val="002060"/>
                </a:solidFill>
              </a:rPr>
              <a:t>Composants de HP-OO</a:t>
            </a:r>
            <a:endParaRPr lang="fr-FR" b="1" dirty="0">
              <a:solidFill>
                <a:srgbClr val="002060"/>
              </a:solidFill>
            </a:endParaRPr>
          </a:p>
        </p:txBody>
      </p:sp>
      <p:sp>
        <p:nvSpPr>
          <p:cNvPr id="5" name="ZoneTexte 4"/>
          <p:cNvSpPr txBox="1"/>
          <p:nvPr/>
        </p:nvSpPr>
        <p:spPr>
          <a:xfrm>
            <a:off x="120964" y="836712"/>
            <a:ext cx="8784976" cy="2308324"/>
          </a:xfrm>
          <a:prstGeom prst="rect">
            <a:avLst/>
          </a:prstGeom>
          <a:noFill/>
        </p:spPr>
        <p:txBody>
          <a:bodyPr wrap="square" rtlCol="0">
            <a:spAutoFit/>
          </a:bodyPr>
          <a:lstStyle/>
          <a:p>
            <a:pPr marL="285750" indent="-285750" algn="just">
              <a:buFont typeface="Arial" panose="020B0604020202020204" pitchFamily="34" charset="0"/>
              <a:buChar char="•"/>
            </a:pPr>
            <a:r>
              <a:rPr lang="fr-FR" sz="1600" dirty="0" smtClean="0">
                <a:solidFill>
                  <a:srgbClr val="002060"/>
                </a:solidFill>
              </a:rPr>
              <a:t>A) </a:t>
            </a:r>
            <a:r>
              <a:rPr lang="fr-FR" sz="1600" b="1" dirty="0" smtClean="0">
                <a:solidFill>
                  <a:srgbClr val="002060"/>
                </a:solidFill>
              </a:rPr>
              <a:t>HP-OO </a:t>
            </a:r>
            <a:r>
              <a:rPr lang="fr-FR" sz="1600" b="1" dirty="0">
                <a:solidFill>
                  <a:srgbClr val="002060"/>
                </a:solidFill>
              </a:rPr>
              <a:t>Studio </a:t>
            </a:r>
            <a:r>
              <a:rPr lang="fr-FR" sz="1600" dirty="0">
                <a:solidFill>
                  <a:srgbClr val="002060"/>
                </a:solidFill>
              </a:rPr>
              <a:t>fournit une </a:t>
            </a:r>
            <a:r>
              <a:rPr lang="fr-FR" sz="1600" dirty="0" smtClean="0">
                <a:solidFill>
                  <a:srgbClr val="002060"/>
                </a:solidFill>
              </a:rPr>
              <a:t>interface _ de type </a:t>
            </a:r>
            <a:r>
              <a:rPr lang="fr-FR" sz="1600" dirty="0">
                <a:solidFill>
                  <a:srgbClr val="002060"/>
                </a:solidFill>
              </a:rPr>
              <a:t>drag &amp; </a:t>
            </a:r>
            <a:r>
              <a:rPr lang="fr-FR" sz="1600" dirty="0" smtClean="0">
                <a:solidFill>
                  <a:srgbClr val="002060"/>
                </a:solidFill>
              </a:rPr>
              <a:t>drop _ permettant de créer </a:t>
            </a:r>
            <a:r>
              <a:rPr lang="fr-FR" sz="1600" dirty="0">
                <a:solidFill>
                  <a:srgbClr val="002060"/>
                </a:solidFill>
              </a:rPr>
              <a:t>et de personnaliser de nouveaux </a:t>
            </a:r>
            <a:r>
              <a:rPr lang="fr-FR" sz="1600" b="1" dirty="0">
                <a:solidFill>
                  <a:srgbClr val="002060"/>
                </a:solidFill>
              </a:rPr>
              <a:t>flux</a:t>
            </a:r>
            <a:r>
              <a:rPr lang="fr-FR" sz="1600" dirty="0">
                <a:solidFill>
                  <a:srgbClr val="002060"/>
                </a:solidFill>
              </a:rPr>
              <a:t>, de déboguer des flux et </a:t>
            </a:r>
            <a:r>
              <a:rPr lang="fr-FR" sz="1600" dirty="0" smtClean="0">
                <a:solidFill>
                  <a:srgbClr val="002060"/>
                </a:solidFill>
              </a:rPr>
              <a:t>de générer </a:t>
            </a:r>
            <a:r>
              <a:rPr lang="fr-FR" sz="1600" dirty="0">
                <a:solidFill>
                  <a:srgbClr val="002060"/>
                </a:solidFill>
              </a:rPr>
              <a:t>de documents.</a:t>
            </a:r>
          </a:p>
          <a:p>
            <a:pPr marL="285750" indent="-285750" algn="just">
              <a:buFont typeface="Arial" panose="020B0604020202020204" pitchFamily="34" charset="0"/>
              <a:buChar char="•"/>
            </a:pPr>
            <a:r>
              <a:rPr lang="fr-FR" sz="1600" dirty="0" smtClean="0">
                <a:solidFill>
                  <a:srgbClr val="002060"/>
                </a:solidFill>
              </a:rPr>
              <a:t>L’outil « Designer de flux » (HP OO Studio) contient :</a:t>
            </a:r>
          </a:p>
          <a:p>
            <a:pPr marL="285750" indent="-285750" algn="just">
              <a:buFont typeface="Arial" panose="020B0604020202020204" pitchFamily="34" charset="0"/>
              <a:buChar char="•"/>
            </a:pPr>
            <a:r>
              <a:rPr lang="fr-FR" sz="1600" dirty="0" smtClean="0">
                <a:solidFill>
                  <a:srgbClr val="002060"/>
                </a:solidFill>
              </a:rPr>
              <a:t>1 debugger : permettant de lancer et de simuler d’exécution des flux d’ordonnancement (</a:t>
            </a:r>
            <a:r>
              <a:rPr lang="fr-FR" sz="1600" dirty="0" err="1" smtClean="0">
                <a:solidFill>
                  <a:srgbClr val="002060"/>
                </a:solidFill>
              </a:rPr>
              <a:t>sheduling</a:t>
            </a:r>
            <a:r>
              <a:rPr lang="fr-FR" sz="1600" dirty="0" smtClean="0">
                <a:solidFill>
                  <a:srgbClr val="002060"/>
                </a:solidFill>
              </a:rPr>
              <a:t>)</a:t>
            </a:r>
          </a:p>
          <a:p>
            <a:pPr marL="285750" indent="-285750" algn="just">
              <a:buFont typeface="Arial" panose="020B0604020202020204" pitchFamily="34" charset="0"/>
              <a:buChar char="•"/>
            </a:pPr>
            <a:r>
              <a:rPr lang="fr-FR" sz="1600" dirty="0" smtClean="0">
                <a:solidFill>
                  <a:srgbClr val="002060"/>
                </a:solidFill>
              </a:rPr>
              <a:t>1 module qui permet de sauver, sous la forme de packages jar ou de </a:t>
            </a:r>
            <a:r>
              <a:rPr lang="fr-FR" sz="1600" dirty="0" err="1" smtClean="0">
                <a:solidFill>
                  <a:srgbClr val="002060"/>
                </a:solidFill>
              </a:rPr>
              <a:t>war</a:t>
            </a:r>
            <a:r>
              <a:rPr lang="fr-FR" sz="1600" dirty="0" smtClean="0">
                <a:solidFill>
                  <a:srgbClr val="002060"/>
                </a:solidFill>
              </a:rPr>
              <a:t>, le flux qu’on vient de réaliser.</a:t>
            </a:r>
          </a:p>
          <a:p>
            <a:pPr marL="285750" indent="-285750" algn="just">
              <a:buFont typeface="Arial" panose="020B0604020202020204" pitchFamily="34" charset="0"/>
              <a:buChar char="•"/>
            </a:pPr>
            <a:r>
              <a:rPr lang="fr-FR" sz="1600" dirty="0" smtClean="0">
                <a:solidFill>
                  <a:srgbClr val="002060"/>
                </a:solidFill>
              </a:rPr>
              <a:t>B) </a:t>
            </a:r>
            <a:r>
              <a:rPr lang="fr-FR" sz="1600" b="1" dirty="0" smtClean="0">
                <a:solidFill>
                  <a:srgbClr val="002060"/>
                </a:solidFill>
              </a:rPr>
              <a:t>HP-OO Central </a:t>
            </a:r>
            <a:r>
              <a:rPr lang="fr-FR" sz="1600" dirty="0" smtClean="0">
                <a:solidFill>
                  <a:srgbClr val="002060"/>
                </a:solidFill>
              </a:rPr>
              <a:t>: l’outil qui permet d’exécuter (en production …) les </a:t>
            </a:r>
            <a:r>
              <a:rPr lang="fr-FR" sz="1600" dirty="0">
                <a:solidFill>
                  <a:srgbClr val="002060"/>
                </a:solidFill>
              </a:rPr>
              <a:t>flux </a:t>
            </a:r>
            <a:r>
              <a:rPr lang="fr-FR" sz="1600" dirty="0" smtClean="0">
                <a:solidFill>
                  <a:srgbClr val="002060"/>
                </a:solidFill>
              </a:rPr>
              <a:t>d’ordonnancement, d’en tirer des rapports d’exécution (</a:t>
            </a:r>
            <a:r>
              <a:rPr lang="fr-FR" sz="1600" dirty="0" err="1" smtClean="0">
                <a:solidFill>
                  <a:srgbClr val="002060"/>
                </a:solidFill>
              </a:rPr>
              <a:t>dashboard</a:t>
            </a:r>
            <a:r>
              <a:rPr lang="fr-FR" sz="1600" dirty="0" smtClean="0">
                <a:solidFill>
                  <a:srgbClr val="002060"/>
                </a:solidFill>
              </a:rPr>
              <a:t> &amp; </a:t>
            </a:r>
            <a:r>
              <a:rPr lang="fr-FR" sz="1600" dirty="0" err="1" smtClean="0">
                <a:solidFill>
                  <a:srgbClr val="002060"/>
                </a:solidFill>
              </a:rPr>
              <a:t>reporting</a:t>
            </a:r>
            <a:r>
              <a:rPr lang="fr-FR" sz="1600" dirty="0" smtClean="0">
                <a:solidFill>
                  <a:srgbClr val="002060"/>
                </a:solidFill>
              </a:rPr>
              <a:t>). Il est géré via une console Web d’administration.</a:t>
            </a:r>
            <a:endParaRPr lang="fr-FR" sz="1600" dirty="0">
              <a:solidFill>
                <a:srgbClr val="002060"/>
              </a:solidFill>
            </a:endParaRPr>
          </a:p>
        </p:txBody>
      </p:sp>
      <p:sp>
        <p:nvSpPr>
          <p:cNvPr id="8" name="Rectangle 7"/>
          <p:cNvSpPr/>
          <p:nvPr/>
        </p:nvSpPr>
        <p:spPr>
          <a:xfrm>
            <a:off x="4217444" y="6015887"/>
            <a:ext cx="4572000" cy="276999"/>
          </a:xfrm>
          <a:prstGeom prst="rect">
            <a:avLst/>
          </a:prstGeom>
        </p:spPr>
        <p:txBody>
          <a:bodyPr>
            <a:spAutoFit/>
          </a:bodyPr>
          <a:lstStyle/>
          <a:p>
            <a:pPr algn="ctr"/>
            <a:r>
              <a:rPr lang="fr-FR" sz="1200" dirty="0">
                <a:solidFill>
                  <a:srgbClr val="002060"/>
                </a:solidFill>
              </a:rPr>
              <a:t>Exemple de flux d'automatisation </a:t>
            </a:r>
            <a:r>
              <a:rPr lang="fr-FR" sz="1200" dirty="0" smtClean="0">
                <a:solidFill>
                  <a:srgbClr val="002060"/>
                </a:solidFill>
              </a:rPr>
              <a:t>de </a:t>
            </a:r>
            <a:r>
              <a:rPr lang="fr-FR" sz="1200" dirty="0">
                <a:solidFill>
                  <a:srgbClr val="002060"/>
                </a:solidFill>
              </a:rPr>
              <a:t>processus informatiques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3044087"/>
            <a:ext cx="493395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oneTexte 8"/>
          <p:cNvSpPr txBox="1"/>
          <p:nvPr/>
        </p:nvSpPr>
        <p:spPr>
          <a:xfrm>
            <a:off x="235490" y="3284984"/>
            <a:ext cx="3760446" cy="1200329"/>
          </a:xfrm>
          <a:prstGeom prst="rect">
            <a:avLst/>
          </a:prstGeom>
          <a:noFill/>
        </p:spPr>
        <p:txBody>
          <a:bodyPr wrap="square" rtlCol="0">
            <a:spAutoFit/>
          </a:bodyPr>
          <a:lstStyle/>
          <a:p>
            <a:pPr algn="just"/>
            <a:r>
              <a:rPr lang="fr-FR" dirty="0" smtClean="0">
                <a:solidFill>
                  <a:srgbClr val="002060"/>
                </a:solidFill>
              </a:rPr>
              <a:t>Ce produit applicatif HP-OO a pour but d’ordonnancer (de « </a:t>
            </a:r>
            <a:r>
              <a:rPr lang="fr-FR" dirty="0" err="1" smtClean="0">
                <a:solidFill>
                  <a:srgbClr val="002060"/>
                </a:solidFill>
              </a:rPr>
              <a:t>schéduler</a:t>
            </a:r>
            <a:r>
              <a:rPr lang="fr-FR" dirty="0" smtClean="0">
                <a:solidFill>
                  <a:srgbClr val="002060"/>
                </a:solidFill>
              </a:rPr>
              <a:t> ») et d’automatiser l’enchaînement de processus informatiques.</a:t>
            </a:r>
            <a:endParaRPr lang="fr-FR" dirty="0">
              <a:solidFill>
                <a:srgbClr val="002060"/>
              </a:solidFill>
            </a:endParaRPr>
          </a:p>
        </p:txBody>
      </p:sp>
    </p:spTree>
    <p:extLst>
      <p:ext uri="{BB962C8B-B14F-4D97-AF65-F5344CB8AC3E}">
        <p14:creationId xmlns:p14="http://schemas.microsoft.com/office/powerpoint/2010/main" val="9457980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40</a:t>
            </a:fld>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2124075"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2627784" y="332656"/>
            <a:ext cx="4701865" cy="369332"/>
          </a:xfrm>
          <a:prstGeom prst="rect">
            <a:avLst/>
          </a:prstGeom>
          <a:noFill/>
        </p:spPr>
        <p:txBody>
          <a:bodyPr wrap="none" rtlCol="0">
            <a:spAutoFit/>
          </a:bodyPr>
          <a:lstStyle/>
          <a:p>
            <a:r>
              <a:rPr lang="fr-FR" dirty="0" smtClean="0"/>
              <a:t>← Cliquez ici pour créer un </a:t>
            </a:r>
            <a:r>
              <a:rPr lang="fr-FR" i="1" dirty="0" smtClean="0">
                <a:solidFill>
                  <a:srgbClr val="002060"/>
                </a:solidFill>
              </a:rPr>
              <a:t>package de contenu</a:t>
            </a:r>
            <a:r>
              <a:rPr lang="fr-FR" dirty="0" smtClean="0"/>
              <a:t>.</a:t>
            </a:r>
            <a:endParaRPr lang="fr-FR"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826103"/>
            <a:ext cx="2274610" cy="1671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Connecteur droit avec flèche 6"/>
          <p:cNvCxnSpPr/>
          <p:nvPr/>
        </p:nvCxnSpPr>
        <p:spPr>
          <a:xfrm>
            <a:off x="827584" y="332656"/>
            <a:ext cx="1624652" cy="125781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1751" y="2497542"/>
            <a:ext cx="4324350" cy="9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Connecteur droit avec flèche 11"/>
          <p:cNvCxnSpPr/>
          <p:nvPr/>
        </p:nvCxnSpPr>
        <p:spPr>
          <a:xfrm>
            <a:off x="3928239" y="2420888"/>
            <a:ext cx="830139" cy="72008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8465" y="3430992"/>
            <a:ext cx="4992233" cy="338554"/>
          </a:xfrm>
          <a:prstGeom prst="rect">
            <a:avLst/>
          </a:prstGeom>
        </p:spPr>
        <p:txBody>
          <a:bodyPr wrap="square">
            <a:spAutoFit/>
          </a:bodyPr>
          <a:lstStyle/>
          <a:p>
            <a:r>
              <a:rPr lang="fr-FR" sz="1600" dirty="0">
                <a:solidFill>
                  <a:srgbClr val="002060"/>
                </a:solidFill>
              </a:rPr>
              <a:t>↓</a:t>
            </a:r>
            <a:r>
              <a:rPr lang="fr-FR" sz="1600" dirty="0" smtClean="0">
                <a:solidFill>
                  <a:srgbClr val="002060"/>
                </a:solidFill>
              </a:rPr>
              <a:t> Se </a:t>
            </a:r>
            <a:r>
              <a:rPr lang="fr-FR" sz="1600" dirty="0">
                <a:solidFill>
                  <a:srgbClr val="002060"/>
                </a:solidFill>
              </a:rPr>
              <a:t>loguer à OO Central et déployer le pack de </a:t>
            </a:r>
            <a:r>
              <a:rPr lang="fr-FR" sz="1600" dirty="0" smtClean="0">
                <a:solidFill>
                  <a:srgbClr val="002060"/>
                </a:solidFill>
              </a:rPr>
              <a:t>contenu :</a:t>
            </a:r>
            <a:endParaRPr lang="fr-FR" sz="1600" dirty="0">
              <a:solidFill>
                <a:srgbClr val="002060"/>
              </a:solidFill>
            </a:endParaRPr>
          </a:p>
        </p:txBody>
      </p:sp>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595" y="3857305"/>
            <a:ext cx="2361987" cy="1500967"/>
          </a:xfrm>
          <a:prstGeom prst="rect">
            <a:avLst/>
          </a:prstGeom>
          <a:noFill/>
          <a:ln>
            <a:noFill/>
          </a:ln>
          <a:effectLst>
            <a:glow rad="635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3726" y="3703253"/>
            <a:ext cx="5692516" cy="2769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Connecteur droit avec flèche 17"/>
          <p:cNvCxnSpPr/>
          <p:nvPr/>
        </p:nvCxnSpPr>
        <p:spPr>
          <a:xfrm>
            <a:off x="2303587" y="4437112"/>
            <a:ext cx="830139" cy="72008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5292080" y="6093296"/>
            <a:ext cx="1943609" cy="369332"/>
          </a:xfrm>
          <a:prstGeom prst="rect">
            <a:avLst/>
          </a:prstGeom>
          <a:noFill/>
        </p:spPr>
        <p:txBody>
          <a:bodyPr wrap="none" rtlCol="0">
            <a:spAutoFit/>
          </a:bodyPr>
          <a:lstStyle/>
          <a:p>
            <a:pPr algn="ctr"/>
            <a:r>
              <a:rPr lang="fr-FR" dirty="0" smtClean="0">
                <a:solidFill>
                  <a:srgbClr val="002060"/>
                </a:solidFill>
              </a:rPr>
              <a:t>Le tableau de bord</a:t>
            </a:r>
            <a:endParaRPr lang="fr-FR" dirty="0">
              <a:solidFill>
                <a:srgbClr val="002060"/>
              </a:solidFill>
            </a:endParaRPr>
          </a:p>
        </p:txBody>
      </p:sp>
    </p:spTree>
    <p:extLst>
      <p:ext uri="{BB962C8B-B14F-4D97-AF65-F5344CB8AC3E}">
        <p14:creationId xmlns:p14="http://schemas.microsoft.com/office/powerpoint/2010/main" val="9565895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dirty="0" smtClean="0"/>
              <a:t>Formation HP-OO - STERIA</a:t>
            </a:r>
            <a:endParaRPr lang="en-US" dirty="0"/>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41</a:t>
            </a:fld>
            <a:endParaRPr lang="en-US"/>
          </a:p>
        </p:txBody>
      </p:sp>
      <p:sp>
        <p:nvSpPr>
          <p:cNvPr id="4" name="ZoneTexte 3"/>
          <p:cNvSpPr txBox="1"/>
          <p:nvPr/>
        </p:nvSpPr>
        <p:spPr>
          <a:xfrm>
            <a:off x="258412" y="4293096"/>
            <a:ext cx="2088232" cy="584775"/>
          </a:xfrm>
          <a:prstGeom prst="rect">
            <a:avLst/>
          </a:prstGeom>
          <a:noFill/>
        </p:spPr>
        <p:txBody>
          <a:bodyPr wrap="square" rtlCol="0">
            <a:spAutoFit/>
          </a:bodyPr>
          <a:lstStyle/>
          <a:p>
            <a:pPr algn="r"/>
            <a:r>
              <a:rPr lang="fr-FR" sz="1600" dirty="0" smtClean="0">
                <a:solidFill>
                  <a:srgbClr val="002060"/>
                </a:solidFill>
              </a:rPr>
              <a:t>1) Ouvrir l’espace de travail du contenu →</a:t>
            </a:r>
            <a:endParaRPr lang="fr-FR" sz="1600" dirty="0">
              <a:solidFill>
                <a:srgbClr val="002060"/>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503387"/>
            <a:ext cx="6804248" cy="4686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35496" y="404664"/>
            <a:ext cx="2302274" cy="830997"/>
          </a:xfrm>
          <a:prstGeom prst="rect">
            <a:avLst/>
          </a:prstGeom>
          <a:noFill/>
        </p:spPr>
        <p:txBody>
          <a:bodyPr wrap="square" rtlCol="0">
            <a:spAutoFit/>
          </a:bodyPr>
          <a:lstStyle/>
          <a:p>
            <a:pPr algn="r"/>
            <a:r>
              <a:rPr lang="fr-FR" sz="1600" dirty="0">
                <a:solidFill>
                  <a:srgbClr val="002060"/>
                </a:solidFill>
              </a:rPr>
              <a:t>2</a:t>
            </a:r>
            <a:r>
              <a:rPr lang="fr-FR" sz="1600" dirty="0" smtClean="0">
                <a:solidFill>
                  <a:srgbClr val="002060"/>
                </a:solidFill>
              </a:rPr>
              <a:t>) Cliquez ici pour déployer votre package (de contenu) →</a:t>
            </a:r>
            <a:endParaRPr lang="fr-FR" sz="1600" dirty="0">
              <a:solidFill>
                <a:srgbClr val="002060"/>
              </a:solidFill>
            </a:endParaRPr>
          </a:p>
        </p:txBody>
      </p:sp>
      <p:cxnSp>
        <p:nvCxnSpPr>
          <p:cNvPr id="7" name="Connecteur droit avec flèche 6"/>
          <p:cNvCxnSpPr/>
          <p:nvPr/>
        </p:nvCxnSpPr>
        <p:spPr>
          <a:xfrm flipV="1">
            <a:off x="611560" y="1052736"/>
            <a:ext cx="216024" cy="309634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2231122" y="872716"/>
            <a:ext cx="684694" cy="18002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97621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42</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4246810" cy="1473924"/>
          </a:xfrm>
          <a:prstGeom prst="rect">
            <a:avLst/>
          </a:prstGeom>
          <a:noFill/>
          <a:ln>
            <a:noFill/>
          </a:ln>
          <a:effectLst>
            <a:glow rad="635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226369"/>
            <a:ext cx="4392488" cy="2728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Connecteur droit avec flèche 5"/>
          <p:cNvCxnSpPr/>
          <p:nvPr/>
        </p:nvCxnSpPr>
        <p:spPr>
          <a:xfrm>
            <a:off x="4083975" y="931153"/>
            <a:ext cx="684694" cy="18002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153970"/>
            <a:ext cx="4352353" cy="1486829"/>
          </a:xfrm>
          <a:prstGeom prst="rect">
            <a:avLst/>
          </a:prstGeom>
          <a:noFill/>
          <a:ln>
            <a:noFill/>
          </a:ln>
          <a:effectLst>
            <a:glow rad="635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Connecteur droit avec flèche 7"/>
          <p:cNvCxnSpPr/>
          <p:nvPr/>
        </p:nvCxnSpPr>
        <p:spPr>
          <a:xfrm flipH="1">
            <a:off x="1475656" y="1021163"/>
            <a:ext cx="4464497" cy="1543741"/>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1362" y="3100958"/>
            <a:ext cx="1656184" cy="1487186"/>
          </a:xfrm>
          <a:prstGeom prst="rect">
            <a:avLst/>
          </a:prstGeom>
          <a:noFill/>
          <a:ln>
            <a:noFill/>
          </a:ln>
          <a:effectLst>
            <a:glow rad="635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Connecteur droit avec flèche 11"/>
          <p:cNvCxnSpPr/>
          <p:nvPr/>
        </p:nvCxnSpPr>
        <p:spPr>
          <a:xfrm>
            <a:off x="1403648" y="2636912"/>
            <a:ext cx="3672408" cy="100388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3844551"/>
            <a:ext cx="209550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8" y="4941168"/>
            <a:ext cx="4697710" cy="1346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Connecteur droit avec flèche 17"/>
          <p:cNvCxnSpPr/>
          <p:nvPr/>
        </p:nvCxnSpPr>
        <p:spPr>
          <a:xfrm>
            <a:off x="1763688" y="5733256"/>
            <a:ext cx="684694" cy="18002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a:off x="1566891" y="4293096"/>
            <a:ext cx="0" cy="132113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86719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43</a:t>
            </a:fld>
            <a:endParaRPr lang="en-US"/>
          </a:p>
        </p:txBody>
      </p:sp>
      <p:sp>
        <p:nvSpPr>
          <p:cNvPr id="4" name="Rectangle 3"/>
          <p:cNvSpPr/>
          <p:nvPr/>
        </p:nvSpPr>
        <p:spPr>
          <a:xfrm>
            <a:off x="179512" y="260649"/>
            <a:ext cx="6678488" cy="369332"/>
          </a:xfrm>
          <a:prstGeom prst="rect">
            <a:avLst/>
          </a:prstGeom>
        </p:spPr>
        <p:txBody>
          <a:bodyPr wrap="square">
            <a:spAutoFit/>
          </a:bodyPr>
          <a:lstStyle/>
          <a:p>
            <a:r>
              <a:rPr lang="fr-FR" dirty="0" smtClean="0"/>
              <a:t>Automatisons </a:t>
            </a:r>
            <a:r>
              <a:rPr lang="fr-FR" dirty="0"/>
              <a:t>le flux pour l'exécuter toutes les 12 </a:t>
            </a:r>
            <a:r>
              <a:rPr lang="fr-FR" dirty="0" smtClean="0"/>
              <a:t>heures ↓ → :</a:t>
            </a:r>
            <a:endParaRPr lang="fr-FR"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312" y="121465"/>
            <a:ext cx="838200"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268760"/>
            <a:ext cx="7155333" cy="4871393"/>
          </a:xfrm>
          <a:prstGeom prst="rect">
            <a:avLst/>
          </a:prstGeom>
          <a:noFill/>
          <a:ln>
            <a:noFill/>
          </a:ln>
          <a:effectLst>
            <a:glow rad="635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Connecteur droit avec flèche 6"/>
          <p:cNvCxnSpPr/>
          <p:nvPr/>
        </p:nvCxnSpPr>
        <p:spPr>
          <a:xfrm flipH="1">
            <a:off x="6228184" y="445315"/>
            <a:ext cx="1080121" cy="82344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0" name="Ellipse 9"/>
          <p:cNvSpPr/>
          <p:nvPr/>
        </p:nvSpPr>
        <p:spPr>
          <a:xfrm>
            <a:off x="2726668" y="2132856"/>
            <a:ext cx="1584176" cy="432048"/>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p:cNvSpPr/>
          <p:nvPr/>
        </p:nvSpPr>
        <p:spPr>
          <a:xfrm>
            <a:off x="2483768" y="3011007"/>
            <a:ext cx="648072" cy="360040"/>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1547664" y="4437112"/>
            <a:ext cx="1728192" cy="576064"/>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323528" y="688670"/>
            <a:ext cx="648072" cy="360040"/>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910126" y="688670"/>
            <a:ext cx="5550237" cy="338554"/>
          </a:xfrm>
          <a:prstGeom prst="rect">
            <a:avLst/>
          </a:prstGeom>
          <a:noFill/>
        </p:spPr>
        <p:txBody>
          <a:bodyPr wrap="none" rtlCol="0">
            <a:spAutoFit/>
          </a:bodyPr>
          <a:lstStyle/>
          <a:p>
            <a:r>
              <a:rPr lang="fr-FR" sz="1600" dirty="0" smtClean="0">
                <a:solidFill>
                  <a:srgbClr val="002060"/>
                </a:solidFill>
              </a:rPr>
              <a:t> : les champs entouré de rouge, les valeurs que vous avez saisies. </a:t>
            </a:r>
            <a:endParaRPr lang="fr-FR" sz="1600" dirty="0">
              <a:solidFill>
                <a:srgbClr val="002060"/>
              </a:solidFill>
            </a:endParaRPr>
          </a:p>
        </p:txBody>
      </p:sp>
      <p:cxnSp>
        <p:nvCxnSpPr>
          <p:cNvPr id="15" name="Connecteur droit avec flèche 14"/>
          <p:cNvCxnSpPr/>
          <p:nvPr/>
        </p:nvCxnSpPr>
        <p:spPr>
          <a:xfrm flipH="1">
            <a:off x="7467482" y="5013176"/>
            <a:ext cx="210970" cy="89545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6577382" y="4509120"/>
            <a:ext cx="2520280" cy="584775"/>
          </a:xfrm>
          <a:prstGeom prst="rect">
            <a:avLst/>
          </a:prstGeom>
          <a:noFill/>
        </p:spPr>
        <p:txBody>
          <a:bodyPr wrap="square" rtlCol="0">
            <a:spAutoFit/>
          </a:bodyPr>
          <a:lstStyle/>
          <a:p>
            <a:pPr algn="ctr"/>
            <a:r>
              <a:rPr lang="fr-FR" sz="1600" dirty="0" smtClean="0">
                <a:solidFill>
                  <a:srgbClr val="002060"/>
                </a:solidFill>
              </a:rPr>
              <a:t>On sauve cette planification de l’exécution de ce flux</a:t>
            </a:r>
            <a:endParaRPr lang="fr-FR" sz="1600" dirty="0">
              <a:solidFill>
                <a:srgbClr val="002060"/>
              </a:solidFill>
            </a:endParaRPr>
          </a:p>
        </p:txBody>
      </p:sp>
    </p:spTree>
    <p:extLst>
      <p:ext uri="{BB962C8B-B14F-4D97-AF65-F5344CB8AC3E}">
        <p14:creationId xmlns:p14="http://schemas.microsoft.com/office/powerpoint/2010/main" val="24449750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44</a:t>
            </a:fld>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95657"/>
            <a:ext cx="8349163" cy="4707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rot="16200000">
            <a:off x="-1386910" y="2547151"/>
            <a:ext cx="3502177" cy="369332"/>
          </a:xfrm>
          <a:prstGeom prst="rect">
            <a:avLst/>
          </a:prstGeom>
          <a:noFill/>
        </p:spPr>
        <p:txBody>
          <a:bodyPr wrap="none" rtlCol="0">
            <a:spAutoFit/>
          </a:bodyPr>
          <a:lstStyle/>
          <a:p>
            <a:r>
              <a:rPr lang="fr-FR" dirty="0" smtClean="0"/>
              <a:t>↓ Espace de travail des exécutions </a:t>
            </a:r>
            <a:endParaRPr lang="fr-FR" dirty="0"/>
          </a:p>
        </p:txBody>
      </p:sp>
      <p:sp>
        <p:nvSpPr>
          <p:cNvPr id="5" name="Rectangle 4"/>
          <p:cNvSpPr/>
          <p:nvPr/>
        </p:nvSpPr>
        <p:spPr>
          <a:xfrm>
            <a:off x="68043" y="116098"/>
            <a:ext cx="8925227" cy="369332"/>
          </a:xfrm>
          <a:prstGeom prst="rect">
            <a:avLst/>
          </a:prstGeom>
        </p:spPr>
        <p:txBody>
          <a:bodyPr wrap="square">
            <a:spAutoFit/>
          </a:bodyPr>
          <a:lstStyle/>
          <a:p>
            <a:r>
              <a:rPr lang="fr-FR" dirty="0"/>
              <a:t>A partir de "l'espace de travail des exécutions", vous pouvez voir le résultat des flux planifiés.</a:t>
            </a:r>
          </a:p>
        </p:txBody>
      </p:sp>
      <p:cxnSp>
        <p:nvCxnSpPr>
          <p:cNvPr id="7" name="Connecteur droit avec flèche 6"/>
          <p:cNvCxnSpPr/>
          <p:nvPr/>
        </p:nvCxnSpPr>
        <p:spPr>
          <a:xfrm flipH="1">
            <a:off x="4530656" y="533001"/>
            <a:ext cx="210970" cy="89545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8" name="Ellipse 7"/>
          <p:cNvSpPr/>
          <p:nvPr/>
        </p:nvSpPr>
        <p:spPr>
          <a:xfrm>
            <a:off x="8172400" y="1268760"/>
            <a:ext cx="971600" cy="576064"/>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avec flèche 8"/>
          <p:cNvCxnSpPr/>
          <p:nvPr/>
        </p:nvCxnSpPr>
        <p:spPr>
          <a:xfrm flipV="1">
            <a:off x="5940152" y="1628800"/>
            <a:ext cx="2718048" cy="388843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3995936" y="5532282"/>
            <a:ext cx="3013838" cy="369332"/>
          </a:xfrm>
          <a:prstGeom prst="rect">
            <a:avLst/>
          </a:prstGeom>
          <a:noFill/>
        </p:spPr>
        <p:txBody>
          <a:bodyPr wrap="none" rtlCol="0">
            <a:spAutoFit/>
          </a:bodyPr>
          <a:lstStyle/>
          <a:p>
            <a:r>
              <a:rPr lang="fr-FR" dirty="0" smtClean="0">
                <a:solidFill>
                  <a:srgbClr val="002060"/>
                </a:solidFill>
              </a:rPr>
              <a:t>Cliquez sur le bouton « </a:t>
            </a:r>
            <a:r>
              <a:rPr lang="fr-FR" dirty="0" err="1" smtClean="0">
                <a:solidFill>
                  <a:srgbClr val="002060"/>
                </a:solidFill>
              </a:rPr>
              <a:t>Run</a:t>
            </a:r>
            <a:r>
              <a:rPr lang="fr-FR" dirty="0" smtClean="0">
                <a:solidFill>
                  <a:srgbClr val="002060"/>
                </a:solidFill>
              </a:rPr>
              <a:t> ».</a:t>
            </a:r>
            <a:endParaRPr lang="fr-FR" dirty="0">
              <a:solidFill>
                <a:srgbClr val="002060"/>
              </a:solidFill>
            </a:endParaRPr>
          </a:p>
        </p:txBody>
      </p:sp>
    </p:spTree>
    <p:extLst>
      <p:ext uri="{BB962C8B-B14F-4D97-AF65-F5344CB8AC3E}">
        <p14:creationId xmlns:p14="http://schemas.microsoft.com/office/powerpoint/2010/main" val="24722500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45</a:t>
            </a:fld>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40072"/>
            <a:ext cx="7598626" cy="2406005"/>
          </a:xfrm>
          <a:prstGeom prst="rect">
            <a:avLst/>
          </a:prstGeom>
          <a:noFill/>
          <a:ln>
            <a:noFill/>
          </a:ln>
          <a:effectLst>
            <a:glow rad="635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251520" y="188640"/>
            <a:ext cx="6585393" cy="369332"/>
          </a:xfrm>
          <a:prstGeom prst="rect">
            <a:avLst/>
          </a:prstGeom>
          <a:noFill/>
        </p:spPr>
        <p:txBody>
          <a:bodyPr wrap="none" rtlCol="0">
            <a:spAutoFit/>
          </a:bodyPr>
          <a:lstStyle/>
          <a:p>
            <a:r>
              <a:rPr lang="fr-FR" dirty="0" smtClean="0"/>
              <a:t>Comme vous pouvez le constater, le flux s’est exécuté avec </a:t>
            </a:r>
            <a:r>
              <a:rPr lang="fr-FR" b="1" dirty="0" smtClean="0">
                <a:solidFill>
                  <a:srgbClr val="008000"/>
                </a:solidFill>
              </a:rPr>
              <a:t>succès</a:t>
            </a:r>
            <a:r>
              <a:rPr lang="fr-FR" dirty="0" smtClean="0"/>
              <a:t> ↓</a:t>
            </a:r>
            <a:endParaRPr lang="fr-FR" dirty="0"/>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2696" y="3068960"/>
            <a:ext cx="6063272" cy="3473588"/>
          </a:xfrm>
          <a:prstGeom prst="rect">
            <a:avLst/>
          </a:prstGeom>
          <a:noFill/>
          <a:ln>
            <a:noFill/>
          </a:ln>
          <a:effectLst>
            <a:glow rad="635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107504" y="3068960"/>
            <a:ext cx="2685192" cy="369332"/>
          </a:xfrm>
          <a:prstGeom prst="rect">
            <a:avLst/>
          </a:prstGeom>
          <a:noFill/>
        </p:spPr>
        <p:txBody>
          <a:bodyPr wrap="square" rtlCol="0">
            <a:spAutoFit/>
          </a:bodyPr>
          <a:lstStyle/>
          <a:p>
            <a:r>
              <a:rPr lang="fr-FR" dirty="0" smtClean="0"/>
              <a:t>Le mail de notification ↘</a:t>
            </a:r>
            <a:endParaRPr lang="fr-FR" dirty="0"/>
          </a:p>
        </p:txBody>
      </p:sp>
    </p:spTree>
    <p:extLst>
      <p:ext uri="{BB962C8B-B14F-4D97-AF65-F5344CB8AC3E}">
        <p14:creationId xmlns:p14="http://schemas.microsoft.com/office/powerpoint/2010/main" val="5437489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46</a:t>
            </a:fld>
            <a:endParaRPr lang="en-US"/>
          </a:p>
        </p:txBody>
      </p:sp>
      <p:sp>
        <p:nvSpPr>
          <p:cNvPr id="4" name="Espace réservé du pied de page 1"/>
          <p:cNvSpPr txBox="1">
            <a:spLocks/>
          </p:cNvSpPr>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Formation HP-OO - STERIA</a:t>
            </a:r>
            <a:endParaRPr lang="en-US"/>
          </a:p>
        </p:txBody>
      </p:sp>
      <p:sp>
        <p:nvSpPr>
          <p:cNvPr id="5" name="Espace réservé du numéro de diapositive 2"/>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84C39-E697-4972-A878-9CAFD629EB01}" type="slidenum">
              <a:rPr lang="en-US" smtClean="0"/>
              <a:pPr/>
              <a:t>46</a:t>
            </a:fld>
            <a:endParaRPr lang="en-US"/>
          </a:p>
        </p:txBody>
      </p:sp>
      <p:sp>
        <p:nvSpPr>
          <p:cNvPr id="6" name="ZoneTexte 5"/>
          <p:cNvSpPr txBox="1"/>
          <p:nvPr/>
        </p:nvSpPr>
        <p:spPr>
          <a:xfrm>
            <a:off x="179511" y="179348"/>
            <a:ext cx="3832652" cy="369332"/>
          </a:xfrm>
          <a:prstGeom prst="rect">
            <a:avLst/>
          </a:prstGeom>
          <a:noFill/>
        </p:spPr>
        <p:txBody>
          <a:bodyPr wrap="none" rtlCol="0">
            <a:spAutoFit/>
          </a:bodyPr>
          <a:lstStyle/>
          <a:p>
            <a:r>
              <a:rPr lang="fr-FR" b="1" dirty="0" smtClean="0">
                <a:solidFill>
                  <a:srgbClr val="002060"/>
                </a:solidFill>
              </a:rPr>
              <a:t>Test d’un flux [flow] (dans OO Central)</a:t>
            </a:r>
            <a:endParaRPr lang="fr-FR" b="1" dirty="0">
              <a:solidFill>
                <a:srgbClr val="002060"/>
              </a:solidFill>
            </a:endParaRPr>
          </a:p>
        </p:txBody>
      </p:sp>
      <p:sp>
        <p:nvSpPr>
          <p:cNvPr id="7" name="Rectangle 6"/>
          <p:cNvSpPr/>
          <p:nvPr/>
        </p:nvSpPr>
        <p:spPr>
          <a:xfrm>
            <a:off x="213036" y="582336"/>
            <a:ext cx="8716904" cy="369332"/>
          </a:xfrm>
          <a:prstGeom prst="rect">
            <a:avLst/>
          </a:prstGeom>
        </p:spPr>
        <p:txBody>
          <a:bodyPr wrap="square">
            <a:spAutoFit/>
          </a:bodyPr>
          <a:lstStyle/>
          <a:p>
            <a:pPr lvl="0"/>
            <a:r>
              <a:rPr lang="fr-FR" dirty="0"/>
              <a:t>Dans Central (interface Web), cliquez sur « RUN </a:t>
            </a:r>
            <a:r>
              <a:rPr lang="fr-FR" dirty="0" smtClean="0"/>
              <a:t>» (3) </a:t>
            </a:r>
            <a:r>
              <a:rPr lang="fr-FR" dirty="0"/>
              <a:t>dans un flow :</a:t>
            </a:r>
          </a:p>
        </p:txBody>
      </p:sp>
      <p:pic>
        <p:nvPicPr>
          <p:cNvPr id="8"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944526"/>
            <a:ext cx="5943600" cy="376237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2"/>
          <p:cNvSpPr txBox="1">
            <a:spLocks noChangeArrowheads="1"/>
          </p:cNvSpPr>
          <p:nvPr/>
        </p:nvSpPr>
        <p:spPr bwMode="auto">
          <a:xfrm>
            <a:off x="1000125" y="4581128"/>
            <a:ext cx="685800" cy="586105"/>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1000"/>
              </a:spcAft>
            </a:pPr>
            <a:r>
              <a:rPr lang="fr-FR" sz="2000" b="1" dirty="0">
                <a:solidFill>
                  <a:srgbClr val="FF0000"/>
                </a:solidFill>
                <a:effectLst/>
                <a:latin typeface="Calibri"/>
                <a:ea typeface="Calibri"/>
                <a:cs typeface="Times New Roman"/>
              </a:rPr>
              <a:t>(1)</a:t>
            </a:r>
            <a:endParaRPr lang="fr-FR" sz="1100" dirty="0">
              <a:effectLst/>
              <a:latin typeface="Calibri"/>
              <a:ea typeface="Calibri"/>
              <a:cs typeface="Times New Roman"/>
            </a:endParaRPr>
          </a:p>
        </p:txBody>
      </p:sp>
      <p:cxnSp>
        <p:nvCxnSpPr>
          <p:cNvPr id="10" name="Straight Arrow Connector 24"/>
          <p:cNvCxnSpPr/>
          <p:nvPr/>
        </p:nvCxnSpPr>
        <p:spPr>
          <a:xfrm flipV="1">
            <a:off x="1409700" y="4326536"/>
            <a:ext cx="552450" cy="38036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1" name="Text Box 2"/>
          <p:cNvSpPr txBox="1">
            <a:spLocks noChangeArrowheads="1"/>
          </p:cNvSpPr>
          <p:nvPr/>
        </p:nvSpPr>
        <p:spPr bwMode="auto">
          <a:xfrm>
            <a:off x="1619250" y="2636912"/>
            <a:ext cx="685800" cy="586105"/>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1000"/>
              </a:spcAft>
            </a:pPr>
            <a:r>
              <a:rPr lang="fr-FR" sz="2000" b="1" dirty="0">
                <a:solidFill>
                  <a:srgbClr val="FF0000"/>
                </a:solidFill>
                <a:effectLst/>
                <a:latin typeface="Calibri"/>
                <a:ea typeface="Calibri"/>
                <a:cs typeface="Times New Roman"/>
              </a:rPr>
              <a:t>(2)</a:t>
            </a:r>
            <a:endParaRPr lang="fr-FR" sz="1100" dirty="0">
              <a:effectLst/>
              <a:latin typeface="Calibri"/>
              <a:ea typeface="Calibri"/>
              <a:cs typeface="Times New Roman"/>
            </a:endParaRPr>
          </a:p>
        </p:txBody>
      </p:sp>
      <p:cxnSp>
        <p:nvCxnSpPr>
          <p:cNvPr id="12" name="Straight Arrow Connector 26"/>
          <p:cNvCxnSpPr/>
          <p:nvPr/>
        </p:nvCxnSpPr>
        <p:spPr>
          <a:xfrm flipV="1">
            <a:off x="2110071" y="2348880"/>
            <a:ext cx="552450" cy="38036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3" name="Text Box 2"/>
          <p:cNvSpPr txBox="1">
            <a:spLocks noChangeArrowheads="1"/>
          </p:cNvSpPr>
          <p:nvPr/>
        </p:nvSpPr>
        <p:spPr bwMode="auto">
          <a:xfrm>
            <a:off x="1700496" y="1997499"/>
            <a:ext cx="685800" cy="586105"/>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1000"/>
              </a:spcAft>
            </a:pPr>
            <a:r>
              <a:rPr lang="fr-FR" sz="2000" b="1" dirty="0">
                <a:solidFill>
                  <a:srgbClr val="FF0000"/>
                </a:solidFill>
                <a:effectLst/>
                <a:latin typeface="Calibri"/>
                <a:ea typeface="Calibri"/>
                <a:cs typeface="Times New Roman"/>
              </a:rPr>
              <a:t>(3)</a:t>
            </a:r>
            <a:endParaRPr lang="fr-FR" sz="1100" dirty="0">
              <a:effectLst/>
              <a:latin typeface="Calibri"/>
              <a:ea typeface="Calibri"/>
              <a:cs typeface="Times New Roman"/>
            </a:endParaRPr>
          </a:p>
        </p:txBody>
      </p:sp>
      <p:cxnSp>
        <p:nvCxnSpPr>
          <p:cNvPr id="14" name="Straight Arrow Connector 28"/>
          <p:cNvCxnSpPr/>
          <p:nvPr/>
        </p:nvCxnSpPr>
        <p:spPr>
          <a:xfrm flipV="1">
            <a:off x="2207769" y="1738338"/>
            <a:ext cx="552450" cy="38036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5"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133600" algn="l"/>
              </a:tabLst>
              <a:defRPr>
                <a:solidFill>
                  <a:schemeClr val="tx1"/>
                </a:solidFill>
                <a:latin typeface="Arial" pitchFamily="34" charset="0"/>
                <a:cs typeface="Arial" pitchFamily="34" charset="0"/>
              </a:defRPr>
            </a:lvl1pPr>
            <a:lvl2pPr fontAlgn="base">
              <a:spcBef>
                <a:spcPct val="0"/>
              </a:spcBef>
              <a:spcAft>
                <a:spcPct val="0"/>
              </a:spcAft>
              <a:tabLst>
                <a:tab pos="2133600" algn="l"/>
              </a:tabLst>
              <a:defRPr>
                <a:solidFill>
                  <a:schemeClr val="tx1"/>
                </a:solidFill>
                <a:latin typeface="Arial" pitchFamily="34" charset="0"/>
                <a:cs typeface="Arial" pitchFamily="34" charset="0"/>
              </a:defRPr>
            </a:lvl2pPr>
            <a:lvl3pPr fontAlgn="base">
              <a:spcBef>
                <a:spcPct val="0"/>
              </a:spcBef>
              <a:spcAft>
                <a:spcPct val="0"/>
              </a:spcAft>
              <a:tabLst>
                <a:tab pos="2133600" algn="l"/>
              </a:tabLst>
              <a:defRPr>
                <a:solidFill>
                  <a:schemeClr val="tx1"/>
                </a:solidFill>
                <a:latin typeface="Arial" pitchFamily="34" charset="0"/>
                <a:cs typeface="Arial" pitchFamily="34" charset="0"/>
              </a:defRPr>
            </a:lvl3pPr>
            <a:lvl4pPr fontAlgn="base">
              <a:spcBef>
                <a:spcPct val="0"/>
              </a:spcBef>
              <a:spcAft>
                <a:spcPct val="0"/>
              </a:spcAft>
              <a:tabLst>
                <a:tab pos="2133600" algn="l"/>
              </a:tabLst>
              <a:defRPr>
                <a:solidFill>
                  <a:schemeClr val="tx1"/>
                </a:solidFill>
                <a:latin typeface="Arial" pitchFamily="34" charset="0"/>
                <a:cs typeface="Arial" pitchFamily="34" charset="0"/>
              </a:defRPr>
            </a:lvl4pPr>
            <a:lvl5pPr fontAlgn="base">
              <a:spcBef>
                <a:spcPct val="0"/>
              </a:spcBef>
              <a:spcAft>
                <a:spcPct val="0"/>
              </a:spcAft>
              <a:tabLst>
                <a:tab pos="2133600" algn="l"/>
              </a:tabLst>
              <a:defRPr>
                <a:solidFill>
                  <a:schemeClr val="tx1"/>
                </a:solidFill>
                <a:latin typeface="Arial" pitchFamily="34" charset="0"/>
                <a:cs typeface="Arial" pitchFamily="34" charset="0"/>
              </a:defRPr>
            </a:lvl5pPr>
            <a:lvl6pPr fontAlgn="base">
              <a:spcBef>
                <a:spcPct val="0"/>
              </a:spcBef>
              <a:spcAft>
                <a:spcPct val="0"/>
              </a:spcAft>
              <a:tabLst>
                <a:tab pos="2133600" algn="l"/>
              </a:tabLst>
              <a:defRPr>
                <a:solidFill>
                  <a:schemeClr val="tx1"/>
                </a:solidFill>
                <a:latin typeface="Arial" pitchFamily="34" charset="0"/>
                <a:cs typeface="Arial" pitchFamily="34" charset="0"/>
              </a:defRPr>
            </a:lvl6pPr>
            <a:lvl7pPr fontAlgn="base">
              <a:spcBef>
                <a:spcPct val="0"/>
              </a:spcBef>
              <a:spcAft>
                <a:spcPct val="0"/>
              </a:spcAft>
              <a:tabLst>
                <a:tab pos="2133600" algn="l"/>
              </a:tabLst>
              <a:defRPr>
                <a:solidFill>
                  <a:schemeClr val="tx1"/>
                </a:solidFill>
                <a:latin typeface="Arial" pitchFamily="34" charset="0"/>
                <a:cs typeface="Arial" pitchFamily="34" charset="0"/>
              </a:defRPr>
            </a:lvl7pPr>
            <a:lvl8pPr fontAlgn="base">
              <a:spcBef>
                <a:spcPct val="0"/>
              </a:spcBef>
              <a:spcAft>
                <a:spcPct val="0"/>
              </a:spcAft>
              <a:tabLst>
                <a:tab pos="2133600" algn="l"/>
              </a:tabLst>
              <a:defRPr>
                <a:solidFill>
                  <a:schemeClr val="tx1"/>
                </a:solidFill>
                <a:latin typeface="Arial" pitchFamily="34" charset="0"/>
                <a:cs typeface="Arial" pitchFamily="34" charset="0"/>
              </a:defRPr>
            </a:lvl8pPr>
            <a:lvl9pPr fontAlgn="base">
              <a:spcBef>
                <a:spcPct val="0"/>
              </a:spcBef>
              <a:spcAft>
                <a:spcPct val="0"/>
              </a:spcAft>
              <a:tabLst>
                <a:tab pos="2133600"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133600" algn="l"/>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Rectangle 9"/>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7" name="Rectangle 10"/>
          <p:cNvSpPr>
            <a:spLocks noChangeArrowheads="1"/>
          </p:cNvSpPr>
          <p:nvPr/>
        </p:nvSpPr>
        <p:spPr bwMode="auto">
          <a:xfrm>
            <a:off x="0" y="42195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1438275" algn="l"/>
              </a:tabLst>
              <a:defRPr>
                <a:solidFill>
                  <a:schemeClr val="tx1"/>
                </a:solidFill>
                <a:latin typeface="Arial" pitchFamily="34" charset="0"/>
                <a:cs typeface="Arial" pitchFamily="34" charset="0"/>
              </a:defRPr>
            </a:lvl1pPr>
            <a:lvl2pPr fontAlgn="base">
              <a:spcBef>
                <a:spcPct val="0"/>
              </a:spcBef>
              <a:spcAft>
                <a:spcPct val="0"/>
              </a:spcAft>
              <a:tabLst>
                <a:tab pos="1438275" algn="l"/>
              </a:tabLst>
              <a:defRPr>
                <a:solidFill>
                  <a:schemeClr val="tx1"/>
                </a:solidFill>
                <a:latin typeface="Arial" pitchFamily="34" charset="0"/>
                <a:cs typeface="Arial" pitchFamily="34" charset="0"/>
              </a:defRPr>
            </a:lvl2pPr>
            <a:lvl3pPr fontAlgn="base">
              <a:spcBef>
                <a:spcPct val="0"/>
              </a:spcBef>
              <a:spcAft>
                <a:spcPct val="0"/>
              </a:spcAft>
              <a:tabLst>
                <a:tab pos="1438275" algn="l"/>
              </a:tabLst>
              <a:defRPr>
                <a:solidFill>
                  <a:schemeClr val="tx1"/>
                </a:solidFill>
                <a:latin typeface="Arial" pitchFamily="34" charset="0"/>
                <a:cs typeface="Arial" pitchFamily="34" charset="0"/>
              </a:defRPr>
            </a:lvl3pPr>
            <a:lvl4pPr fontAlgn="base">
              <a:spcBef>
                <a:spcPct val="0"/>
              </a:spcBef>
              <a:spcAft>
                <a:spcPct val="0"/>
              </a:spcAft>
              <a:tabLst>
                <a:tab pos="1438275" algn="l"/>
              </a:tabLst>
              <a:defRPr>
                <a:solidFill>
                  <a:schemeClr val="tx1"/>
                </a:solidFill>
                <a:latin typeface="Arial" pitchFamily="34" charset="0"/>
                <a:cs typeface="Arial" pitchFamily="34" charset="0"/>
              </a:defRPr>
            </a:lvl4pPr>
            <a:lvl5pPr fontAlgn="base">
              <a:spcBef>
                <a:spcPct val="0"/>
              </a:spcBef>
              <a:spcAft>
                <a:spcPct val="0"/>
              </a:spcAft>
              <a:tabLst>
                <a:tab pos="1438275" algn="l"/>
              </a:tabLst>
              <a:defRPr>
                <a:solidFill>
                  <a:schemeClr val="tx1"/>
                </a:solidFill>
                <a:latin typeface="Arial" pitchFamily="34" charset="0"/>
                <a:cs typeface="Arial" pitchFamily="34" charset="0"/>
              </a:defRPr>
            </a:lvl5pPr>
            <a:lvl6pPr fontAlgn="base">
              <a:spcBef>
                <a:spcPct val="0"/>
              </a:spcBef>
              <a:spcAft>
                <a:spcPct val="0"/>
              </a:spcAft>
              <a:tabLst>
                <a:tab pos="1438275" algn="l"/>
              </a:tabLst>
              <a:defRPr>
                <a:solidFill>
                  <a:schemeClr val="tx1"/>
                </a:solidFill>
                <a:latin typeface="Arial" pitchFamily="34" charset="0"/>
                <a:cs typeface="Arial" pitchFamily="34" charset="0"/>
              </a:defRPr>
            </a:lvl6pPr>
            <a:lvl7pPr fontAlgn="base">
              <a:spcBef>
                <a:spcPct val="0"/>
              </a:spcBef>
              <a:spcAft>
                <a:spcPct val="0"/>
              </a:spcAft>
              <a:tabLst>
                <a:tab pos="1438275" algn="l"/>
              </a:tabLst>
              <a:defRPr>
                <a:solidFill>
                  <a:schemeClr val="tx1"/>
                </a:solidFill>
                <a:latin typeface="Arial" pitchFamily="34" charset="0"/>
                <a:cs typeface="Arial" pitchFamily="34" charset="0"/>
              </a:defRPr>
            </a:lvl7pPr>
            <a:lvl8pPr fontAlgn="base">
              <a:spcBef>
                <a:spcPct val="0"/>
              </a:spcBef>
              <a:spcAft>
                <a:spcPct val="0"/>
              </a:spcAft>
              <a:tabLst>
                <a:tab pos="1438275" algn="l"/>
              </a:tabLst>
              <a:defRPr>
                <a:solidFill>
                  <a:schemeClr val="tx1"/>
                </a:solidFill>
                <a:latin typeface="Arial" pitchFamily="34" charset="0"/>
                <a:cs typeface="Arial" pitchFamily="34" charset="0"/>
              </a:defRPr>
            </a:lvl8pPr>
            <a:lvl9pPr fontAlgn="base">
              <a:spcBef>
                <a:spcPct val="0"/>
              </a:spcBef>
              <a:spcAft>
                <a:spcPct val="0"/>
              </a:spcAft>
              <a:tabLst>
                <a:tab pos="1438275"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1438275" algn="l"/>
              </a:tabLst>
            </a:pPr>
            <a:endParaRPr kumimoji="0" lang="fr-FR" altLang="fr-FR"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438275" algn="l"/>
              </a:tabLst>
            </a:pPr>
            <a:r>
              <a:rPr kumimoji="0" lang="fr-FR" altLang="fr-FR"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2017145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47</a:t>
            </a:fld>
            <a:endParaRPr lang="en-US"/>
          </a:p>
        </p:txBody>
      </p:sp>
      <p:pic>
        <p:nvPicPr>
          <p:cNvPr id="1026" name="Picture 2" descr="D:\Users\blisan\Documents\download\HP-CLOUD\documentations\exmple_flux_HP-O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581025"/>
            <a:ext cx="8915400" cy="569595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14300" y="116632"/>
            <a:ext cx="2519536" cy="369332"/>
          </a:xfrm>
          <a:prstGeom prst="rect">
            <a:avLst/>
          </a:prstGeom>
          <a:noFill/>
        </p:spPr>
        <p:txBody>
          <a:bodyPr wrap="none" rtlCol="0">
            <a:spAutoFit/>
          </a:bodyPr>
          <a:lstStyle/>
          <a:p>
            <a:r>
              <a:rPr lang="fr-FR" b="1" dirty="0" smtClean="0">
                <a:solidFill>
                  <a:srgbClr val="002060"/>
                </a:solidFill>
              </a:rPr>
              <a:t>Exemple de flux HP-OO :</a:t>
            </a:r>
            <a:endParaRPr lang="fr-FR" b="1" dirty="0">
              <a:solidFill>
                <a:srgbClr val="002060"/>
              </a:solidFill>
            </a:endParaRPr>
          </a:p>
        </p:txBody>
      </p:sp>
    </p:spTree>
    <p:extLst>
      <p:ext uri="{BB962C8B-B14F-4D97-AF65-F5344CB8AC3E}">
        <p14:creationId xmlns:p14="http://schemas.microsoft.com/office/powerpoint/2010/main" val="6683003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48</a:t>
            </a:fld>
            <a:endParaRPr lang="en-US"/>
          </a:p>
        </p:txBody>
      </p:sp>
      <p:sp>
        <p:nvSpPr>
          <p:cNvPr id="5" name="ZoneTexte 4"/>
          <p:cNvSpPr txBox="1"/>
          <p:nvPr/>
        </p:nvSpPr>
        <p:spPr>
          <a:xfrm>
            <a:off x="114300" y="116632"/>
            <a:ext cx="2610908" cy="369332"/>
          </a:xfrm>
          <a:prstGeom prst="rect">
            <a:avLst/>
          </a:prstGeom>
          <a:noFill/>
        </p:spPr>
        <p:txBody>
          <a:bodyPr wrap="none" rtlCol="0">
            <a:spAutoFit/>
          </a:bodyPr>
          <a:lstStyle/>
          <a:p>
            <a:r>
              <a:rPr lang="fr-FR" b="1" dirty="0" smtClean="0">
                <a:solidFill>
                  <a:srgbClr val="002060"/>
                </a:solidFill>
              </a:rPr>
              <a:t>Exemples de flux HP-OO :</a:t>
            </a:r>
            <a:endParaRPr lang="fr-FR" b="1" dirty="0">
              <a:solidFill>
                <a:srgbClr val="002060"/>
              </a:solidFill>
            </a:endParaRPr>
          </a:p>
        </p:txBody>
      </p:sp>
      <p:pic>
        <p:nvPicPr>
          <p:cNvPr id="11266" name="Picture 2" descr="D:\Users\blisan\Documents\download\HP-CLOUD\images\exemple_flux_OO_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164" y="3645024"/>
            <a:ext cx="5724545" cy="2664296"/>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D:\Users\blisan\Documents\download\HP-CLOUD\images\exemple_flux_OO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45847"/>
            <a:ext cx="4741093" cy="3359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0239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49</a:t>
            </a:fld>
            <a:endParaRPr lang="en-US"/>
          </a:p>
        </p:txBody>
      </p:sp>
      <p:sp>
        <p:nvSpPr>
          <p:cNvPr id="4" name="ZoneTexte 3"/>
          <p:cNvSpPr txBox="1"/>
          <p:nvPr/>
        </p:nvSpPr>
        <p:spPr>
          <a:xfrm>
            <a:off x="107503" y="260648"/>
            <a:ext cx="5891413" cy="5355312"/>
          </a:xfrm>
          <a:prstGeom prst="rect">
            <a:avLst/>
          </a:prstGeom>
          <a:noFill/>
        </p:spPr>
        <p:txBody>
          <a:bodyPr wrap="square" rtlCol="0">
            <a:spAutoFit/>
          </a:bodyPr>
          <a:lstStyle/>
          <a:p>
            <a:r>
              <a:rPr lang="fr-FR" b="1" dirty="0"/>
              <a:t>Exercice 1 - Description des flux de création et de </a:t>
            </a:r>
            <a:r>
              <a:rPr lang="fr-FR" b="1" dirty="0" smtClean="0"/>
              <a:t>contrôle des prérequis</a:t>
            </a:r>
            <a:r>
              <a:rPr lang="fr-FR" dirty="0"/>
              <a:t/>
            </a:r>
            <a:br>
              <a:rPr lang="fr-FR" dirty="0"/>
            </a:br>
            <a:endParaRPr lang="fr-FR" dirty="0" smtClean="0"/>
          </a:p>
          <a:p>
            <a:pPr algn="just"/>
            <a:r>
              <a:rPr lang="fr-FR" dirty="0" smtClean="0"/>
              <a:t>Cette </a:t>
            </a:r>
            <a:r>
              <a:rPr lang="fr-FR" dirty="0"/>
              <a:t>section couvre les bases de création de flux avec Studio. Vous mettez ensemble un certain nombre de flux et test / </a:t>
            </a:r>
            <a:r>
              <a:rPr lang="fr-FR" dirty="0" err="1"/>
              <a:t>debug</a:t>
            </a:r>
            <a:r>
              <a:rPr lang="fr-FR" dirty="0"/>
              <a:t> </a:t>
            </a:r>
            <a:r>
              <a:rPr lang="fr-FR" dirty="0" smtClean="0"/>
              <a:t>pour </a:t>
            </a:r>
            <a:r>
              <a:rPr lang="fr-FR" dirty="0"/>
              <a:t>les utiliser </a:t>
            </a:r>
            <a:r>
              <a:rPr lang="fr-FR" dirty="0" smtClean="0"/>
              <a:t>avec 00 </a:t>
            </a:r>
            <a:r>
              <a:rPr lang="fr-FR" dirty="0"/>
              <a:t>Studio. Vous IEARN les bases de travailler avec des étapes, les intrants, les variables de flux, et des flux </a:t>
            </a:r>
            <a:r>
              <a:rPr lang="fr-FR" dirty="0" err="1"/>
              <a:t>multi-étapes</a:t>
            </a:r>
            <a:r>
              <a:rPr lang="fr-FR" dirty="0"/>
              <a:t>. L'accent est mis sur l'apprentissage des compétences de base nécessaires pour la création de flux, qui est la localisation du contenu dans </a:t>
            </a:r>
            <a:r>
              <a:rPr lang="fr-FR" dirty="0" smtClean="0"/>
              <a:t>la </a:t>
            </a:r>
            <a:r>
              <a:rPr lang="fr-FR" dirty="0" err="1" smtClean="0"/>
              <a:t>Iibrary</a:t>
            </a:r>
            <a:r>
              <a:rPr lang="fr-FR" dirty="0" smtClean="0"/>
              <a:t> [bibliothèque], </a:t>
            </a:r>
            <a:r>
              <a:rPr lang="fr-FR" dirty="0"/>
              <a:t>la création d'un flux, en collaboration avec les variables de flux, et l'exécution / débogage du flux avec les outils disponibles en 00 Studio. À la fin de cette section, vous devriez avoir une bonne compréhension de la création de flux et comment l'appliquer à différentes tâches d'automatisation.</a:t>
            </a:r>
            <a:br>
              <a:rPr lang="fr-FR" dirty="0"/>
            </a:br>
            <a:r>
              <a:rPr lang="fr-FR" dirty="0"/>
              <a:t>Vous devez vous assurer que Operations Orchestration studio 10.x est installé. Pour vérifier </a:t>
            </a:r>
            <a:r>
              <a:rPr lang="fr-FR" dirty="0" smtClean="0"/>
              <a:t>l’installation</a:t>
            </a:r>
            <a:r>
              <a:rPr lang="fr-FR" dirty="0"/>
              <a:t>, cliquez sur </a:t>
            </a:r>
            <a:r>
              <a:rPr lang="fr-FR" dirty="0" smtClean="0"/>
              <a:t>Démarrer  (avec « </a:t>
            </a:r>
            <a:r>
              <a:rPr lang="fr-FR" b="1" dirty="0" smtClean="0"/>
              <a:t>Exécuter en tant qu’administrateur</a:t>
            </a:r>
            <a:r>
              <a:rPr lang="fr-FR" dirty="0" smtClean="0"/>
              <a:t> ») →</a:t>
            </a:r>
            <a:endParaRPr lang="fr-FR" dirty="0"/>
          </a:p>
        </p:txBody>
      </p:sp>
      <p:pic>
        <p:nvPicPr>
          <p:cNvPr id="1026" name="Picture 2" descr="D:\Users\blisan\Pictures\HP-OO_flux\lancer-HP-OO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8917" y="260648"/>
            <a:ext cx="2905125" cy="541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727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5</a:t>
            </a:fld>
            <a:endParaRPr lang="en-US"/>
          </a:p>
        </p:txBody>
      </p:sp>
      <p:sp>
        <p:nvSpPr>
          <p:cNvPr id="4" name="ZoneTexte 3"/>
          <p:cNvSpPr txBox="1"/>
          <p:nvPr/>
        </p:nvSpPr>
        <p:spPr>
          <a:xfrm>
            <a:off x="251520" y="332656"/>
            <a:ext cx="8568952" cy="5539978"/>
          </a:xfrm>
          <a:prstGeom prst="rect">
            <a:avLst/>
          </a:prstGeom>
          <a:noFill/>
        </p:spPr>
        <p:txBody>
          <a:bodyPr wrap="square" rtlCol="0">
            <a:spAutoFit/>
          </a:bodyPr>
          <a:lstStyle/>
          <a:p>
            <a:pPr eaLnBrk="0" fontAlgn="base" hangingPunct="0"/>
            <a:r>
              <a:rPr lang="fr-FR" sz="2400" b="1" dirty="0">
                <a:solidFill>
                  <a:srgbClr val="002060"/>
                </a:solidFill>
              </a:rPr>
              <a:t>Composants de l'architecture </a:t>
            </a:r>
            <a:r>
              <a:rPr lang="fr-FR" sz="2400" b="1" dirty="0" smtClean="0">
                <a:solidFill>
                  <a:srgbClr val="002060"/>
                </a:solidFill>
              </a:rPr>
              <a:t>fonctionnelle</a:t>
            </a:r>
          </a:p>
          <a:p>
            <a:pPr eaLnBrk="0" fontAlgn="base" hangingPunct="0"/>
            <a:endParaRPr lang="fr-FR" sz="2400" b="1" dirty="0"/>
          </a:p>
          <a:p>
            <a:pPr eaLnBrk="0" fontAlgn="base" hangingPunct="0"/>
            <a:r>
              <a:rPr lang="fr-FR" b="1" u="sng" dirty="0"/>
              <a:t>Création </a:t>
            </a:r>
            <a:r>
              <a:rPr lang="fr-FR" b="1" u="sng" dirty="0" smtClean="0"/>
              <a:t>[</a:t>
            </a:r>
            <a:r>
              <a:rPr lang="fr-FR" b="1" u="sng" dirty="0" err="1" smtClean="0"/>
              <a:t>Authoring</a:t>
            </a:r>
            <a:r>
              <a:rPr lang="fr-FR" b="1" u="sng" dirty="0" smtClean="0"/>
              <a:t>] and Packaging (00 Studio)</a:t>
            </a:r>
            <a:endParaRPr lang="fr-FR" u="sng" dirty="0" smtClean="0"/>
          </a:p>
          <a:p>
            <a:pPr marL="285750" lvl="0" indent="-285750" eaLnBrk="0" fontAlgn="base" hangingPunct="0">
              <a:buFont typeface="Arial" panose="020B0604020202020204" pitchFamily="34" charset="0"/>
              <a:buChar char="•"/>
            </a:pPr>
            <a:r>
              <a:rPr lang="fr-FR" b="1" dirty="0"/>
              <a:t>E</a:t>
            </a:r>
            <a:r>
              <a:rPr lang="fr-FR" b="1" dirty="0" smtClean="0"/>
              <a:t>space </a:t>
            </a:r>
            <a:r>
              <a:rPr lang="fr-FR" b="1" dirty="0"/>
              <a:t>de </a:t>
            </a:r>
            <a:r>
              <a:rPr lang="fr-FR" b="1" dirty="0" smtClean="0"/>
              <a:t>travail de création </a:t>
            </a:r>
            <a:r>
              <a:rPr lang="fr-FR" b="1" dirty="0"/>
              <a:t>[</a:t>
            </a:r>
            <a:r>
              <a:rPr lang="fr-FR" b="1" dirty="0" err="1"/>
              <a:t>Authoring</a:t>
            </a:r>
            <a:r>
              <a:rPr lang="fr-FR" b="1" dirty="0"/>
              <a:t>]</a:t>
            </a:r>
            <a:r>
              <a:rPr lang="fr-FR" b="1" dirty="0" smtClean="0"/>
              <a:t> </a:t>
            </a:r>
            <a:r>
              <a:rPr lang="fr-FR" b="1" dirty="0"/>
              <a:t>avec la capacité à grain fin aux bibliothèques de contenu de champ pour le développement et le déploiement </a:t>
            </a:r>
            <a:r>
              <a:rPr lang="fr-FR" b="1" dirty="0" smtClean="0"/>
              <a:t>Designer [Concevoir], débogueur </a:t>
            </a:r>
            <a:r>
              <a:rPr lang="fr-FR" b="1" dirty="0"/>
              <a:t>le projet et </a:t>
            </a:r>
            <a:r>
              <a:rPr lang="fr-FR" b="1" dirty="0" smtClean="0"/>
              <a:t>le package et générer </a:t>
            </a:r>
            <a:r>
              <a:rPr lang="fr-FR" b="1" dirty="0"/>
              <a:t>le </a:t>
            </a:r>
            <a:r>
              <a:rPr lang="fr-FR" b="1" dirty="0" smtClean="0"/>
              <a:t>document</a:t>
            </a:r>
          </a:p>
          <a:p>
            <a:pPr lvl="0" eaLnBrk="0" fontAlgn="base" hangingPunct="0"/>
            <a:endParaRPr lang="fr-FR" b="1" u="sng" dirty="0" smtClean="0"/>
          </a:p>
          <a:p>
            <a:pPr lvl="0" eaLnBrk="0" fontAlgn="base" hangingPunct="0"/>
            <a:r>
              <a:rPr lang="fr-FR" b="1" u="sng" dirty="0" smtClean="0"/>
              <a:t>Exécution </a:t>
            </a:r>
            <a:r>
              <a:rPr lang="fr-FR" b="1" u="sng" dirty="0"/>
              <a:t>et gestion du flux </a:t>
            </a:r>
            <a:r>
              <a:rPr lang="fr-FR" b="1" u="sng" dirty="0"/>
              <a:t>(00 Central)</a:t>
            </a:r>
            <a:endParaRPr lang="fr-FR" u="sng" dirty="0"/>
          </a:p>
          <a:p>
            <a:pPr marL="285750" lvl="0" indent="-285750" eaLnBrk="0" fontAlgn="base" hangingPunct="0">
              <a:buFont typeface="Arial" panose="020B0604020202020204" pitchFamily="34" charset="0"/>
              <a:buChar char="•"/>
            </a:pPr>
            <a:r>
              <a:rPr lang="fr-FR" b="1" dirty="0"/>
              <a:t>La gestion et l'exécution </a:t>
            </a:r>
            <a:r>
              <a:rPr lang="fr-FR" b="1" dirty="0" smtClean="0"/>
              <a:t>des flux, taillées sur mesure par l’administrateur</a:t>
            </a:r>
          </a:p>
          <a:p>
            <a:pPr marL="285750" lvl="0" indent="-285750" eaLnBrk="0" fontAlgn="base" hangingPunct="0">
              <a:buFont typeface="Arial" panose="020B0604020202020204" pitchFamily="34" charset="0"/>
              <a:buChar char="•"/>
            </a:pPr>
            <a:r>
              <a:rPr lang="fr-FR" b="1" dirty="0" smtClean="0"/>
              <a:t>Rapports</a:t>
            </a:r>
            <a:endParaRPr lang="fr-FR" dirty="0"/>
          </a:p>
          <a:p>
            <a:pPr marL="285750" lvl="0" indent="-285750" eaLnBrk="0" fontAlgn="base" hangingPunct="0">
              <a:buFont typeface="Arial" panose="020B0604020202020204" pitchFamily="34" charset="0"/>
              <a:buChar char="•"/>
            </a:pPr>
            <a:r>
              <a:rPr lang="fr-FR" b="1" dirty="0" err="1" smtClean="0"/>
              <a:t>Scheduler</a:t>
            </a:r>
            <a:r>
              <a:rPr lang="fr-FR" b="1" dirty="0" smtClean="0"/>
              <a:t> [ordonnanceur]</a:t>
            </a:r>
            <a:endParaRPr lang="fr-FR" dirty="0"/>
          </a:p>
          <a:p>
            <a:pPr marL="285750" lvl="0" indent="-285750" eaLnBrk="0" fontAlgn="base" hangingPunct="0">
              <a:buFont typeface="Arial" panose="020B0604020202020204" pitchFamily="34" charset="0"/>
              <a:buChar char="•"/>
            </a:pPr>
            <a:r>
              <a:rPr lang="fr-FR" b="1" dirty="0"/>
              <a:t>APIs (Interface de programmation - Application </a:t>
            </a:r>
            <a:r>
              <a:rPr lang="fr-FR" b="1" dirty="0" err="1"/>
              <a:t>Programming</a:t>
            </a:r>
            <a:r>
              <a:rPr lang="fr-FR" b="1" dirty="0"/>
              <a:t> Interface)</a:t>
            </a:r>
            <a:endParaRPr lang="fr-FR" dirty="0"/>
          </a:p>
          <a:p>
            <a:pPr eaLnBrk="0" fontAlgn="base" hangingPunct="0"/>
            <a:endParaRPr lang="fr-FR" b="1" u="sng" dirty="0" smtClean="0"/>
          </a:p>
          <a:p>
            <a:pPr eaLnBrk="0" fontAlgn="base" hangingPunct="0"/>
            <a:r>
              <a:rPr lang="fr-FR" b="1" u="sng" dirty="0" smtClean="0"/>
              <a:t>Passerelle </a:t>
            </a:r>
            <a:r>
              <a:rPr lang="fr-FR" b="1" u="sng" dirty="0"/>
              <a:t>des utilisateurs de l'entreprise(00 </a:t>
            </a:r>
            <a:r>
              <a:rPr lang="fr-FR" b="1" u="sng" dirty="0"/>
              <a:t>Portal)</a:t>
            </a:r>
            <a:endParaRPr lang="fr-FR" u="sng" dirty="0"/>
          </a:p>
          <a:p>
            <a:pPr lvl="0" eaLnBrk="0" fontAlgn="base" hangingPunct="0"/>
            <a:r>
              <a:rPr lang="fr-FR" b="1" dirty="0"/>
              <a:t>Passerelle </a:t>
            </a:r>
            <a:r>
              <a:rPr lang="fr-FR" b="1" dirty="0" smtClean="0"/>
              <a:t>des </a:t>
            </a:r>
            <a:r>
              <a:rPr lang="fr-FR" b="1" dirty="0"/>
              <a:t>utilisateurs de l'entreprise simplifiée </a:t>
            </a:r>
            <a:r>
              <a:rPr lang="fr-FR" b="1" dirty="0" smtClean="0"/>
              <a:t>pour </a:t>
            </a:r>
            <a:r>
              <a:rPr lang="fr-FR" b="1" dirty="0"/>
              <a:t>déclencher le flux</a:t>
            </a:r>
            <a:endParaRPr lang="fr-FR" b="1" dirty="0" smtClean="0"/>
          </a:p>
          <a:p>
            <a:pPr lvl="0" eaLnBrk="0" fontAlgn="base" hangingPunct="0"/>
            <a:r>
              <a:rPr lang="fr-FR" b="1" dirty="0" smtClean="0"/>
              <a:t>Mobilité</a:t>
            </a:r>
            <a:endParaRPr lang="fr-FR" dirty="0"/>
          </a:p>
          <a:p>
            <a:pPr eaLnBrk="0" fontAlgn="base" hangingPunct="0"/>
            <a:endParaRPr lang="fr-FR" b="1" u="sng" dirty="0" smtClean="0"/>
          </a:p>
          <a:p>
            <a:pPr eaLnBrk="0" fontAlgn="base" hangingPunct="0"/>
            <a:r>
              <a:rPr lang="fr-FR" b="1" u="sng" dirty="0" smtClean="0"/>
              <a:t>Evènements </a:t>
            </a:r>
            <a:r>
              <a:rPr lang="fr-FR" b="1" u="sng" dirty="0"/>
              <a:t>(00 </a:t>
            </a:r>
            <a:r>
              <a:rPr lang="fr-FR" b="1" u="sng" dirty="0" smtClean="0"/>
              <a:t>Central)</a:t>
            </a:r>
            <a:endParaRPr lang="fr-FR" u="sng" dirty="0"/>
          </a:p>
          <a:p>
            <a:pPr marL="285750" indent="-285750">
              <a:buFont typeface="Arial" panose="020B0604020202020204" pitchFamily="34" charset="0"/>
              <a:buChar char="•"/>
            </a:pPr>
            <a:r>
              <a:rPr lang="fr-FR" b="1" dirty="0"/>
              <a:t>Alimentation de l'événement pour l'exécution de flux</a:t>
            </a:r>
            <a:endParaRPr lang="fr-FR" dirty="0"/>
          </a:p>
        </p:txBody>
      </p:sp>
    </p:spTree>
    <p:extLst>
      <p:ext uri="{BB962C8B-B14F-4D97-AF65-F5344CB8AC3E}">
        <p14:creationId xmlns:p14="http://schemas.microsoft.com/office/powerpoint/2010/main" val="8022035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50</a:t>
            </a:fld>
            <a:endParaRPr lang="en-US"/>
          </a:p>
        </p:txBody>
      </p:sp>
      <p:sp>
        <p:nvSpPr>
          <p:cNvPr id="7" name="ZoneTexte 6"/>
          <p:cNvSpPr txBox="1"/>
          <p:nvPr/>
        </p:nvSpPr>
        <p:spPr>
          <a:xfrm>
            <a:off x="107504" y="332656"/>
            <a:ext cx="8784976" cy="3416320"/>
          </a:xfrm>
          <a:prstGeom prst="rect">
            <a:avLst/>
          </a:prstGeom>
          <a:noFill/>
        </p:spPr>
        <p:txBody>
          <a:bodyPr wrap="square" rtlCol="0">
            <a:spAutoFit/>
          </a:bodyPr>
          <a:lstStyle/>
          <a:p>
            <a:r>
              <a:rPr lang="fr-FR" b="1" dirty="0" smtClean="0"/>
              <a:t>Exercice </a:t>
            </a:r>
            <a:r>
              <a:rPr lang="fr-FR" b="1" dirty="0"/>
              <a:t>2 - Utilisation de l'Operations Orchestration (00) Studio de l'interface utilisateur (UI)</a:t>
            </a:r>
            <a:br>
              <a:rPr lang="fr-FR" b="1" dirty="0"/>
            </a:br>
            <a:r>
              <a:rPr lang="fr-FR" dirty="0"/>
              <a:t>Le Operations Orchestration (00) studio interface a changé dans la version 10.x, même si elle conserve de nombreuses caractéristiques familières de versions antérieures.</a:t>
            </a:r>
            <a:br>
              <a:rPr lang="fr-FR" dirty="0"/>
            </a:br>
            <a:r>
              <a:rPr lang="fr-FR" dirty="0"/>
              <a:t>Dans cet exercice, vous effectuez les tâches suivantes:</a:t>
            </a:r>
            <a:br>
              <a:rPr lang="fr-FR" dirty="0"/>
            </a:br>
            <a:r>
              <a:rPr lang="fr-FR" dirty="0"/>
              <a:t>• Tâche 1- Ouvrir le studio 00 et l'accès </a:t>
            </a:r>
            <a:r>
              <a:rPr lang="fr-FR" dirty="0" smtClean="0"/>
              <a:t>à l’Aide</a:t>
            </a:r>
            <a:r>
              <a:rPr lang="fr-FR" dirty="0"/>
              <a:t/>
            </a:r>
            <a:br>
              <a:rPr lang="fr-FR" dirty="0"/>
            </a:br>
            <a:r>
              <a:rPr lang="fr-FR" dirty="0"/>
              <a:t>• Tâche 2- Identifier les icônes sur le panneau Projets</a:t>
            </a:r>
            <a:br>
              <a:rPr lang="fr-FR" dirty="0"/>
            </a:br>
            <a:r>
              <a:rPr lang="fr-FR" dirty="0"/>
              <a:t>• Tâche 3- Identifier les icônes sur le panneau Dépendances</a:t>
            </a:r>
            <a:br>
              <a:rPr lang="fr-FR" dirty="0"/>
            </a:br>
            <a:r>
              <a:rPr lang="fr-FR" dirty="0"/>
              <a:t>• Tâche 4- Identifier les icônes de la barre d'outils de flux </a:t>
            </a:r>
            <a:r>
              <a:rPr lang="fr-FR" dirty="0" err="1"/>
              <a:t>Authoring</a:t>
            </a:r>
            <a:r>
              <a:rPr lang="fr-FR" dirty="0"/>
              <a:t/>
            </a:r>
            <a:br>
              <a:rPr lang="fr-FR" dirty="0"/>
            </a:br>
            <a:r>
              <a:rPr lang="fr-FR" dirty="0"/>
              <a:t>• Tâche 5 - Identifier les onglets verticaux sur la fenêtre 00 studio</a:t>
            </a:r>
            <a:br>
              <a:rPr lang="fr-FR" dirty="0"/>
            </a:br>
            <a:r>
              <a:rPr lang="fr-FR" dirty="0"/>
              <a:t>• Groupe 6- Identifier les sous-onglets de la fenêtre 00 studio</a:t>
            </a:r>
            <a:br>
              <a:rPr lang="fr-FR" dirty="0"/>
            </a:br>
            <a:r>
              <a:rPr lang="fr-FR" dirty="0"/>
              <a:t>• Groupe 7- Identifier les onglets horizontaux sur la fenêtre 00 </a:t>
            </a:r>
            <a:r>
              <a:rPr lang="fr-FR" dirty="0" smtClean="0"/>
              <a:t>studio</a:t>
            </a:r>
            <a:endParaRPr lang="fr-FR" dirty="0"/>
          </a:p>
        </p:txBody>
      </p:sp>
    </p:spTree>
    <p:extLst>
      <p:ext uri="{BB962C8B-B14F-4D97-AF65-F5344CB8AC3E}">
        <p14:creationId xmlns:p14="http://schemas.microsoft.com/office/powerpoint/2010/main" val="18497890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51</a:t>
            </a:fld>
            <a:endParaRPr lang="en-US"/>
          </a:p>
        </p:txBody>
      </p:sp>
      <p:sp>
        <p:nvSpPr>
          <p:cNvPr id="4" name="ZoneTexte 3"/>
          <p:cNvSpPr txBox="1"/>
          <p:nvPr/>
        </p:nvSpPr>
        <p:spPr>
          <a:xfrm>
            <a:off x="251520" y="332656"/>
            <a:ext cx="8712968" cy="2031325"/>
          </a:xfrm>
          <a:prstGeom prst="rect">
            <a:avLst/>
          </a:prstGeom>
          <a:noFill/>
        </p:spPr>
        <p:txBody>
          <a:bodyPr wrap="square" rtlCol="0">
            <a:spAutoFit/>
          </a:bodyPr>
          <a:lstStyle/>
          <a:p>
            <a:r>
              <a:rPr lang="fr-FR" b="1" dirty="0"/>
              <a:t>Tâche 1 - Ouverture du Studio 00 Accès à l'aide</a:t>
            </a:r>
            <a:r>
              <a:rPr lang="fr-FR" dirty="0"/>
              <a:t/>
            </a:r>
            <a:br>
              <a:rPr lang="fr-FR" dirty="0"/>
            </a:br>
            <a:r>
              <a:rPr lang="fr-FR" dirty="0"/>
              <a:t>Suivez les étapes suivantes pour ouvrir et accéder à l'aide à la 00 Studio:</a:t>
            </a:r>
            <a:br>
              <a:rPr lang="fr-FR" dirty="0"/>
            </a:br>
            <a:r>
              <a:rPr lang="fr-FR" dirty="0"/>
              <a:t>1. Double-cliquez sur le raccourci Studio sur le bureau; ou cliquez sur Démarrer  </a:t>
            </a:r>
            <a:r>
              <a:rPr lang="fr-FR" dirty="0" smtClean="0"/>
              <a:t>=&gt; tous les Programmes =&gt; </a:t>
            </a:r>
            <a:r>
              <a:rPr lang="fr-FR" dirty="0"/>
              <a:t>Hewlett-Packard </a:t>
            </a:r>
            <a:r>
              <a:rPr lang="fr-FR" dirty="0" smtClean="0"/>
              <a:t>=&gt; HP Operations </a:t>
            </a:r>
            <a:r>
              <a:rPr lang="fr-FR" dirty="0"/>
              <a:t>Orchestration </a:t>
            </a:r>
            <a:r>
              <a:rPr lang="fr-FR" dirty="0" smtClean="0"/>
              <a:t>=&gt; </a:t>
            </a:r>
            <a:r>
              <a:rPr lang="fr-FR" dirty="0"/>
              <a:t>Studio.</a:t>
            </a:r>
            <a:br>
              <a:rPr lang="fr-FR" dirty="0"/>
            </a:br>
            <a:r>
              <a:rPr lang="fr-FR" dirty="0"/>
              <a:t>Remarque: Vous ne avez pas besoin d'authentification pour vous connecter à 00 studio 10.x. La page d'accueil </a:t>
            </a:r>
            <a:r>
              <a:rPr lang="fr-FR" dirty="0" smtClean="0"/>
              <a:t>s’ouvre </a:t>
            </a:r>
            <a:r>
              <a:rPr lang="fr-FR" dirty="0"/>
              <a:t>comme le montre la capture d'écran </a:t>
            </a:r>
            <a:r>
              <a:rPr lang="fr-FR" dirty="0" smtClean="0"/>
              <a:t>ci-dessous ou comme sur la page suivante  →→→</a:t>
            </a:r>
            <a:endParaRPr lang="fr-FR" dirty="0"/>
          </a:p>
        </p:txBody>
      </p:sp>
      <p:pic>
        <p:nvPicPr>
          <p:cNvPr id="3074" name="Picture 2" descr="D:\Users\blisan\Pictures\HP-OO_flux\Opening HP-OO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636912"/>
            <a:ext cx="4514850" cy="3448050"/>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9627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52</a:t>
            </a:fld>
            <a:endParaRPr lang="en-US"/>
          </a:p>
        </p:txBody>
      </p:sp>
      <p:pic>
        <p:nvPicPr>
          <p:cNvPr id="3075" name="Picture 3" descr="D:\Users\blisan\Pictures\HP-OO_flux\bureau_OO_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526" y="44624"/>
            <a:ext cx="8318239" cy="6371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8671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53</a:t>
            </a:fld>
            <a:endParaRPr lang="en-US"/>
          </a:p>
        </p:txBody>
      </p:sp>
      <p:sp>
        <p:nvSpPr>
          <p:cNvPr id="4" name="Rectangle 3"/>
          <p:cNvSpPr/>
          <p:nvPr/>
        </p:nvSpPr>
        <p:spPr>
          <a:xfrm>
            <a:off x="107504" y="116632"/>
            <a:ext cx="8856984" cy="738664"/>
          </a:xfrm>
          <a:prstGeom prst="rect">
            <a:avLst/>
          </a:prstGeom>
        </p:spPr>
        <p:txBody>
          <a:bodyPr wrap="square">
            <a:spAutoFit/>
          </a:bodyPr>
          <a:lstStyle/>
          <a:p>
            <a:pPr algn="just"/>
            <a:r>
              <a:rPr lang="fr-FR" sz="1400" dirty="0"/>
              <a:t>Cliquez sur le menu </a:t>
            </a:r>
            <a:r>
              <a:rPr lang="fr-FR" sz="1400" dirty="0" smtClean="0"/>
              <a:t>d’Aide </a:t>
            </a:r>
            <a:r>
              <a:rPr lang="fr-FR" sz="1400" dirty="0"/>
              <a:t>puis cliquez sur les matières d'aide ou appuyez sur </a:t>
            </a:r>
            <a:r>
              <a:rPr lang="fr-FR" sz="1400" dirty="0" smtClean="0"/>
              <a:t>F1 </a:t>
            </a:r>
            <a:r>
              <a:rPr lang="fr-FR" sz="1400" dirty="0"/>
              <a:t>et de recherche pour les sujets Éléments de l'écran studio et Quoi de neuf. </a:t>
            </a:r>
            <a:r>
              <a:rPr lang="fr-FR" sz="1400" dirty="0" smtClean="0"/>
              <a:t>L’Aide de 00 </a:t>
            </a:r>
            <a:r>
              <a:rPr lang="fr-FR" sz="1400" dirty="0"/>
              <a:t>studio </a:t>
            </a:r>
            <a:r>
              <a:rPr lang="fr-FR" sz="1400" dirty="0" smtClean="0"/>
              <a:t>contient </a:t>
            </a:r>
            <a:r>
              <a:rPr lang="fr-FR" sz="1400" dirty="0"/>
              <a:t>des descriptions détaillées des nouvelles fonctionnalités de studio 00 10.x. L'écran d'aide se ouvre comme le montre la capture d'écran ci-dessous.</a:t>
            </a:r>
          </a:p>
        </p:txBody>
      </p:sp>
      <p:pic>
        <p:nvPicPr>
          <p:cNvPr id="4098" name="Picture 2" descr="D:\Users\blisan\Pictures\HP-OO_flux\Aide-O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570" y="840743"/>
            <a:ext cx="6469512" cy="5889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2783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a:xfrm>
            <a:off x="3164024" y="6525344"/>
            <a:ext cx="2815952" cy="196131"/>
          </a:xfrm>
        </p:spPr>
        <p:txBody>
          <a:bodyPr/>
          <a:lstStyle/>
          <a:p>
            <a:r>
              <a:rPr lang="en-US" dirty="0" smtClean="0"/>
              <a:t>Formation HP-OO - STERIA</a:t>
            </a:r>
            <a:endParaRPr lang="en-US" dirty="0"/>
          </a:p>
        </p:txBody>
      </p:sp>
      <p:sp>
        <p:nvSpPr>
          <p:cNvPr id="3" name="Espace réservé du numéro de diapositive 2"/>
          <p:cNvSpPr>
            <a:spLocks noGrp="1"/>
          </p:cNvSpPr>
          <p:nvPr>
            <p:ph type="sldNum" sz="quarter" idx="12"/>
          </p:nvPr>
        </p:nvSpPr>
        <p:spPr>
          <a:xfrm>
            <a:off x="8594104" y="188640"/>
            <a:ext cx="442392" cy="268139"/>
          </a:xfrm>
        </p:spPr>
        <p:txBody>
          <a:bodyPr/>
          <a:lstStyle/>
          <a:p>
            <a:fld id="{84084C39-E697-4972-A878-9CAFD629EB01}" type="slidenum">
              <a:rPr lang="en-US" smtClean="0"/>
              <a:t>54</a:t>
            </a:fld>
            <a:endParaRPr lang="en-US"/>
          </a:p>
        </p:txBody>
      </p:sp>
      <p:sp>
        <p:nvSpPr>
          <p:cNvPr id="4" name="ZoneTexte 3"/>
          <p:cNvSpPr txBox="1"/>
          <p:nvPr/>
        </p:nvSpPr>
        <p:spPr>
          <a:xfrm>
            <a:off x="107504" y="188640"/>
            <a:ext cx="8928992" cy="5262979"/>
          </a:xfrm>
          <a:prstGeom prst="rect">
            <a:avLst/>
          </a:prstGeom>
          <a:noFill/>
        </p:spPr>
        <p:txBody>
          <a:bodyPr wrap="square" rtlCol="0">
            <a:spAutoFit/>
          </a:bodyPr>
          <a:lstStyle/>
          <a:p>
            <a:r>
              <a:rPr lang="fr-FR" sz="1600" b="1" dirty="0"/>
              <a:t>Tâche 2 - Identification des icônes sur le panneau de Projets</a:t>
            </a:r>
            <a:br>
              <a:rPr lang="fr-FR" sz="1600" b="1" dirty="0"/>
            </a:br>
            <a:r>
              <a:rPr lang="fr-FR" sz="1600" dirty="0"/>
              <a:t>En 00 studio 10.x, vous créez des projets, qui sont construits à partir des opérations, les flux, et d'autres ressources dans les modules de contenu. Le panneau Projets est là que vous créez, importez et gérer des projets.</a:t>
            </a:r>
            <a:br>
              <a:rPr lang="fr-FR" sz="1600" dirty="0"/>
            </a:br>
            <a:r>
              <a:rPr lang="fr-FR" sz="1600" dirty="0"/>
              <a:t>La capture d'écran ci-dessous montre les différentes icônes sur le panneau Projets affiché dans le coin supérieur gauche de la fenêtre 00 Studio. Les éléments numérotés sont décrits dans la liste qui suit la capture d'écran.</a:t>
            </a:r>
            <a:br>
              <a:rPr lang="fr-FR" sz="1600" dirty="0"/>
            </a:br>
            <a:r>
              <a:rPr lang="fr-FR" sz="1600" dirty="0"/>
              <a:t> </a:t>
            </a:r>
            <a:br>
              <a:rPr lang="fr-FR" sz="1600" dirty="0"/>
            </a:br>
            <a:r>
              <a:rPr lang="fr-FR" sz="1600" dirty="0"/>
              <a:t>1. Créez un projet.</a:t>
            </a:r>
            <a:br>
              <a:rPr lang="fr-FR" sz="1600" dirty="0"/>
            </a:br>
            <a:r>
              <a:rPr lang="fr-FR" sz="1600" dirty="0"/>
              <a:t>2. Importer un projet existant.</a:t>
            </a:r>
            <a:br>
              <a:rPr lang="fr-FR" sz="1600" dirty="0"/>
            </a:br>
            <a:r>
              <a:rPr lang="fr-FR" sz="1600" dirty="0"/>
              <a:t>3. Exporter vers un pack de contenu. 00 studio exporte le dossier (qui est sélectionné au titre du projet) à un Content Pack.</a:t>
            </a:r>
            <a:br>
              <a:rPr lang="fr-FR" sz="1600" dirty="0"/>
            </a:br>
            <a:r>
              <a:rPr lang="fr-FR" sz="1600" dirty="0"/>
              <a:t>Remarque: Le projet est exporté dans un *. format de fichier jar.</a:t>
            </a:r>
            <a:br>
              <a:rPr lang="fr-FR" sz="1600" dirty="0"/>
            </a:br>
            <a:r>
              <a:rPr lang="fr-FR" sz="1600" dirty="0"/>
              <a:t>4. Fermez un projet.</a:t>
            </a:r>
            <a:br>
              <a:rPr lang="fr-FR" sz="1600" dirty="0"/>
            </a:br>
            <a:r>
              <a:rPr lang="fr-FR" sz="1600" dirty="0"/>
              <a:t>Remarque: </a:t>
            </a:r>
            <a:r>
              <a:rPr lang="fr-FR" sz="1600" dirty="0" smtClean="0"/>
              <a:t>La fermeture </a:t>
            </a:r>
            <a:r>
              <a:rPr lang="fr-FR" sz="1600" dirty="0"/>
              <a:t>d'un projet le rend indisponible pour d'autres changements. Il apparaît dans le panneau Projets, mais il est désactivé.</a:t>
            </a:r>
            <a:br>
              <a:rPr lang="fr-FR" sz="1600" dirty="0"/>
            </a:br>
            <a:r>
              <a:rPr lang="fr-FR" sz="1600" dirty="0"/>
              <a:t>5. Retirez un projet.</a:t>
            </a:r>
            <a:br>
              <a:rPr lang="fr-FR" sz="1600" dirty="0"/>
            </a:br>
            <a:r>
              <a:rPr lang="fr-FR" sz="1600" dirty="0"/>
              <a:t>Remarque: Vous pouvez supprimer un projet dans le volet Projets et, éventuellement, de le supprimer du système de fichier si la case à cocher requis est sélectionné dans la fenêtre pop-up. Après </a:t>
            </a:r>
            <a:r>
              <a:rPr lang="fr-FR" sz="1600" dirty="0" smtClean="0"/>
              <a:t>que cette </a:t>
            </a:r>
            <a:r>
              <a:rPr lang="fr-FR" sz="1600" dirty="0"/>
              <a:t>option est sélectionnée, la suppression </a:t>
            </a:r>
            <a:r>
              <a:rPr lang="fr-FR" sz="1600" dirty="0" smtClean="0"/>
              <a:t>ne peut plus être annulée.</a:t>
            </a:r>
            <a:r>
              <a:rPr lang="fr-FR" sz="1600" dirty="0"/>
              <a:t/>
            </a:r>
            <a:br>
              <a:rPr lang="fr-FR" sz="1600" dirty="0"/>
            </a:br>
            <a:r>
              <a:rPr lang="fr-FR" sz="1600" dirty="0"/>
              <a:t>6. Projet Actualiser. Il actualise le panneau Projets.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9757" y="5229200"/>
            <a:ext cx="4146668"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4589757" y="6093296"/>
            <a:ext cx="4320480" cy="369332"/>
          </a:xfrm>
          <a:prstGeom prst="rect">
            <a:avLst/>
          </a:prstGeom>
          <a:noFill/>
        </p:spPr>
        <p:txBody>
          <a:bodyPr wrap="square" rtlCol="0">
            <a:spAutoFit/>
          </a:bodyPr>
          <a:lstStyle/>
          <a:p>
            <a:r>
              <a:rPr lang="fr-FR" dirty="0" smtClean="0"/>
              <a:t>①         ②      ③           ④      ⑤        ⑥</a:t>
            </a:r>
            <a:endParaRPr lang="fr-FR" dirty="0"/>
          </a:p>
        </p:txBody>
      </p:sp>
    </p:spTree>
    <p:extLst>
      <p:ext uri="{BB962C8B-B14F-4D97-AF65-F5344CB8AC3E}">
        <p14:creationId xmlns:p14="http://schemas.microsoft.com/office/powerpoint/2010/main" val="27509311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55</a:t>
            </a:fld>
            <a:endParaRPr lang="en-US"/>
          </a:p>
        </p:txBody>
      </p:sp>
      <p:sp>
        <p:nvSpPr>
          <p:cNvPr id="4" name="ZoneTexte 3"/>
          <p:cNvSpPr txBox="1"/>
          <p:nvPr/>
        </p:nvSpPr>
        <p:spPr>
          <a:xfrm>
            <a:off x="114300" y="116632"/>
            <a:ext cx="2738250" cy="369332"/>
          </a:xfrm>
          <a:prstGeom prst="rect">
            <a:avLst/>
          </a:prstGeom>
          <a:noFill/>
        </p:spPr>
        <p:txBody>
          <a:bodyPr wrap="none" rtlCol="0">
            <a:spAutoFit/>
          </a:bodyPr>
          <a:lstStyle/>
          <a:p>
            <a:r>
              <a:rPr lang="fr-FR" b="1" dirty="0" err="1" smtClean="0">
                <a:solidFill>
                  <a:srgbClr val="002060"/>
                </a:solidFill>
              </a:rPr>
              <a:t>Debbuging</a:t>
            </a:r>
            <a:r>
              <a:rPr lang="fr-FR" b="1" dirty="0" smtClean="0">
                <a:solidFill>
                  <a:srgbClr val="002060"/>
                </a:solidFill>
              </a:rPr>
              <a:t> de flux HP-OO :</a:t>
            </a:r>
            <a:endParaRPr lang="fr-FR" b="1" dirty="0">
              <a:solidFill>
                <a:srgbClr val="002060"/>
              </a:solidFill>
            </a:endParaRPr>
          </a:p>
        </p:txBody>
      </p:sp>
      <p:sp>
        <p:nvSpPr>
          <p:cNvPr id="5" name="ZoneTexte 4"/>
          <p:cNvSpPr txBox="1"/>
          <p:nvPr/>
        </p:nvSpPr>
        <p:spPr>
          <a:xfrm>
            <a:off x="114300" y="548680"/>
            <a:ext cx="8778180" cy="2308324"/>
          </a:xfrm>
          <a:prstGeom prst="rect">
            <a:avLst/>
          </a:prstGeom>
          <a:noFill/>
        </p:spPr>
        <p:txBody>
          <a:bodyPr wrap="square" rtlCol="0">
            <a:spAutoFit/>
          </a:bodyPr>
          <a:lstStyle/>
          <a:p>
            <a:r>
              <a:rPr lang="fr-FR" dirty="0"/>
              <a:t>Cas d'utilisation: </a:t>
            </a:r>
            <a:r>
              <a:rPr lang="fr-FR" dirty="0" smtClean="0"/>
              <a:t>la question d’une « population variable »</a:t>
            </a:r>
            <a:r>
              <a:rPr lang="fr-FR" dirty="0"/>
              <a:t/>
            </a:r>
            <a:br>
              <a:rPr lang="fr-FR" dirty="0"/>
            </a:br>
            <a:r>
              <a:rPr lang="fr-FR" dirty="0"/>
              <a:t>Comme vous le savez sans doute, à moins que spécifiquement traitées, ou en tant que propriétés de configuration du système, </a:t>
            </a:r>
            <a:r>
              <a:rPr lang="fr-FR" i="1" dirty="0">
                <a:solidFill>
                  <a:srgbClr val="FF0000"/>
                </a:solidFill>
              </a:rPr>
              <a:t>le flux des valeurs de variables ne se propagent pas aux </a:t>
            </a:r>
            <a:r>
              <a:rPr lang="fr-FR" i="1" dirty="0" smtClean="0">
                <a:solidFill>
                  <a:srgbClr val="FF0000"/>
                </a:solidFill>
              </a:rPr>
              <a:t>sous-flux </a:t>
            </a:r>
            <a:r>
              <a:rPr lang="fr-FR" i="1" dirty="0">
                <a:solidFill>
                  <a:srgbClr val="FF0000"/>
                </a:solidFill>
              </a:rPr>
              <a:t>et ils fonctionnent comme des variables locales</a:t>
            </a:r>
            <a:r>
              <a:rPr lang="fr-FR" dirty="0"/>
              <a:t>.</a:t>
            </a:r>
            <a:br>
              <a:rPr lang="fr-FR" dirty="0"/>
            </a:br>
            <a:r>
              <a:rPr lang="fr-FR" dirty="0"/>
              <a:t>Il est relativement facile à déboguer une telle situation si votre débit est simple, mais imaginer une situation où votre flux est complexe, et contiennent plusieurs sous flux avec plusieurs étapes. Dans une telle situation, les capacités de débogage HP OO sont très utiles.</a:t>
            </a:r>
            <a:br>
              <a:rPr lang="fr-FR" dirty="0"/>
            </a:br>
            <a:r>
              <a:rPr lang="fr-FR" dirty="0"/>
              <a:t>Le flux suivant "</a:t>
            </a:r>
            <a:r>
              <a:rPr lang="fr-FR" dirty="0" err="1"/>
              <a:t>Deploy</a:t>
            </a:r>
            <a:r>
              <a:rPr lang="fr-FR" dirty="0"/>
              <a:t> Server principal" contient le sous-flux "Test de connectivité":</a:t>
            </a:r>
          </a:p>
        </p:txBody>
      </p:sp>
      <p:pic>
        <p:nvPicPr>
          <p:cNvPr id="1026" name="Picture 2" descr="_Pic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253" y="3140968"/>
            <a:ext cx="8105642"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80663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56</a:t>
            </a:fld>
            <a:endParaRPr lang="en-US"/>
          </a:p>
        </p:txBody>
      </p:sp>
      <p:sp>
        <p:nvSpPr>
          <p:cNvPr id="4" name="Rectangle 3"/>
          <p:cNvSpPr/>
          <p:nvPr/>
        </p:nvSpPr>
        <p:spPr>
          <a:xfrm>
            <a:off x="35496" y="620688"/>
            <a:ext cx="8928992" cy="646331"/>
          </a:xfrm>
          <a:prstGeom prst="rect">
            <a:avLst/>
          </a:prstGeom>
        </p:spPr>
        <p:txBody>
          <a:bodyPr wrap="square">
            <a:spAutoFit/>
          </a:bodyPr>
          <a:lstStyle/>
          <a:p>
            <a:r>
              <a:rPr lang="fr-FR" dirty="0"/>
              <a:t>Le flux Test de connectivité a </a:t>
            </a:r>
            <a:r>
              <a:rPr lang="fr-FR" dirty="0" smtClean="0"/>
              <a:t>une </a:t>
            </a:r>
            <a:r>
              <a:rPr lang="fr-FR" dirty="0"/>
              <a:t>entrée</a:t>
            </a:r>
            <a:r>
              <a:rPr lang="fr-FR" dirty="0" smtClean="0"/>
              <a:t> </a:t>
            </a:r>
            <a:r>
              <a:rPr lang="fr-FR" dirty="0"/>
              <a:t>"</a:t>
            </a:r>
            <a:r>
              <a:rPr lang="fr-FR" b="1" dirty="0" err="1"/>
              <a:t>targetHost</a:t>
            </a:r>
            <a:r>
              <a:rPr lang="fr-FR" dirty="0"/>
              <a:t>" </a:t>
            </a:r>
            <a:r>
              <a:rPr lang="fr-FR" dirty="0" smtClean="0"/>
              <a:t>requise </a:t>
            </a:r>
            <a:r>
              <a:rPr lang="fr-FR" dirty="0"/>
              <a:t>qui est </a:t>
            </a:r>
            <a:r>
              <a:rPr lang="fr-FR" dirty="0" smtClean="0"/>
              <a:t>remplie [peuplée] </a:t>
            </a:r>
            <a:r>
              <a:rPr lang="fr-FR" dirty="0"/>
              <a:t>à l'étape précédente:</a:t>
            </a:r>
          </a:p>
        </p:txBody>
      </p:sp>
      <p:sp>
        <p:nvSpPr>
          <p:cNvPr id="5" name="ZoneTexte 4"/>
          <p:cNvSpPr txBox="1"/>
          <p:nvPr/>
        </p:nvSpPr>
        <p:spPr>
          <a:xfrm>
            <a:off x="114300" y="116632"/>
            <a:ext cx="3399072" cy="369332"/>
          </a:xfrm>
          <a:prstGeom prst="rect">
            <a:avLst/>
          </a:prstGeom>
          <a:noFill/>
        </p:spPr>
        <p:txBody>
          <a:bodyPr wrap="none" rtlCol="0">
            <a:spAutoFit/>
          </a:bodyPr>
          <a:lstStyle/>
          <a:p>
            <a:r>
              <a:rPr lang="fr-FR" b="1" dirty="0" err="1" smtClean="0">
                <a:solidFill>
                  <a:srgbClr val="002060"/>
                </a:solidFill>
              </a:rPr>
              <a:t>Debbuging</a:t>
            </a:r>
            <a:r>
              <a:rPr lang="fr-FR" b="1" dirty="0" smtClean="0">
                <a:solidFill>
                  <a:srgbClr val="002060"/>
                </a:solidFill>
              </a:rPr>
              <a:t> de flux HP-OO (suite) :</a:t>
            </a:r>
            <a:endParaRPr lang="fr-FR" b="1" dirty="0">
              <a:solidFill>
                <a:srgbClr val="002060"/>
              </a:solidFill>
            </a:endParaRPr>
          </a:p>
        </p:txBody>
      </p:sp>
      <p:pic>
        <p:nvPicPr>
          <p:cNvPr id="2050" name="Picture 2" descr="_Pic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621" y="1281078"/>
            <a:ext cx="8473553" cy="4164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64821" y="5445224"/>
            <a:ext cx="8794735" cy="646331"/>
          </a:xfrm>
          <a:prstGeom prst="rect">
            <a:avLst/>
          </a:prstGeom>
        </p:spPr>
        <p:txBody>
          <a:bodyPr wrap="square">
            <a:spAutoFit/>
          </a:bodyPr>
          <a:lstStyle/>
          <a:p>
            <a:r>
              <a:rPr lang="fr-FR" dirty="0"/>
              <a:t>Mais lors de l'exécution du flux, le champ de saisie est </a:t>
            </a:r>
            <a:r>
              <a:rPr lang="fr-FR" b="1" dirty="0" err="1"/>
              <a:t>targetHost</a:t>
            </a:r>
            <a:r>
              <a:rPr lang="fr-FR" dirty="0"/>
              <a:t> </a:t>
            </a:r>
            <a:r>
              <a:rPr lang="fr-FR" dirty="0" smtClean="0"/>
              <a:t>qui apparaît </a:t>
            </a:r>
            <a:r>
              <a:rPr lang="fr-FR" dirty="0"/>
              <a:t>comme une entrée requise.</a:t>
            </a:r>
          </a:p>
        </p:txBody>
      </p:sp>
    </p:spTree>
    <p:extLst>
      <p:ext uri="{BB962C8B-B14F-4D97-AF65-F5344CB8AC3E}">
        <p14:creationId xmlns:p14="http://schemas.microsoft.com/office/powerpoint/2010/main" val="28145544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57</a:t>
            </a:fld>
            <a:endParaRPr lang="en-US"/>
          </a:p>
        </p:txBody>
      </p:sp>
      <p:sp>
        <p:nvSpPr>
          <p:cNvPr id="4" name="Rectangle 3"/>
          <p:cNvSpPr/>
          <p:nvPr/>
        </p:nvSpPr>
        <p:spPr>
          <a:xfrm>
            <a:off x="35496" y="620688"/>
            <a:ext cx="8928992" cy="369332"/>
          </a:xfrm>
          <a:prstGeom prst="rect">
            <a:avLst/>
          </a:prstGeom>
        </p:spPr>
        <p:txBody>
          <a:bodyPr wrap="square">
            <a:spAutoFit/>
          </a:bodyPr>
          <a:lstStyle/>
          <a:p>
            <a:r>
              <a:rPr lang="fr-FR" dirty="0"/>
              <a:t>Vous pouvez également voir dans les entrées de </a:t>
            </a:r>
            <a:r>
              <a:rPr lang="fr-FR" dirty="0" smtClean="0"/>
              <a:t>cette étape </a:t>
            </a:r>
            <a:r>
              <a:rPr lang="fr-FR" dirty="0"/>
              <a:t>qu'il est </a:t>
            </a:r>
            <a:r>
              <a:rPr lang="fr-FR" dirty="0" smtClean="0"/>
              <a:t>vide :</a:t>
            </a:r>
            <a:endParaRPr lang="fr-FR" dirty="0"/>
          </a:p>
        </p:txBody>
      </p:sp>
      <p:sp>
        <p:nvSpPr>
          <p:cNvPr id="5" name="ZoneTexte 4"/>
          <p:cNvSpPr txBox="1"/>
          <p:nvPr/>
        </p:nvSpPr>
        <p:spPr>
          <a:xfrm>
            <a:off x="114300" y="116632"/>
            <a:ext cx="3399072" cy="369332"/>
          </a:xfrm>
          <a:prstGeom prst="rect">
            <a:avLst/>
          </a:prstGeom>
          <a:noFill/>
        </p:spPr>
        <p:txBody>
          <a:bodyPr wrap="none" rtlCol="0">
            <a:spAutoFit/>
          </a:bodyPr>
          <a:lstStyle/>
          <a:p>
            <a:r>
              <a:rPr lang="fr-FR" b="1" dirty="0" err="1" smtClean="0">
                <a:solidFill>
                  <a:srgbClr val="002060"/>
                </a:solidFill>
              </a:rPr>
              <a:t>Debbuging</a:t>
            </a:r>
            <a:r>
              <a:rPr lang="fr-FR" b="1" dirty="0" smtClean="0">
                <a:solidFill>
                  <a:srgbClr val="002060"/>
                </a:solidFill>
              </a:rPr>
              <a:t> de flux HP-OO (suite) :</a:t>
            </a:r>
            <a:endParaRPr lang="fr-FR" b="1" dirty="0">
              <a:solidFill>
                <a:srgbClr val="002060"/>
              </a:solidFill>
            </a:endParaRPr>
          </a:p>
        </p:txBody>
      </p:sp>
      <p:pic>
        <p:nvPicPr>
          <p:cNvPr id="3074" name="Picture 2" descr="_Pic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384" y="990020"/>
            <a:ext cx="8674302" cy="4095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114300" y="5373216"/>
            <a:ext cx="8850188" cy="923330"/>
          </a:xfrm>
          <a:prstGeom prst="rect">
            <a:avLst/>
          </a:prstGeom>
          <a:noFill/>
        </p:spPr>
        <p:txBody>
          <a:bodyPr wrap="square" rtlCol="0">
            <a:spAutoFit/>
          </a:bodyPr>
          <a:lstStyle/>
          <a:p>
            <a:r>
              <a:rPr lang="fr-FR" dirty="0"/>
              <a:t>Cependant, l'écran </a:t>
            </a:r>
            <a:r>
              <a:rPr lang="fr-FR" dirty="0" smtClean="0"/>
              <a:t>contient </a:t>
            </a:r>
            <a:r>
              <a:rPr lang="fr-FR" dirty="0"/>
              <a:t>beaucoup d'informations, et il peut être difficile d'analyser votre problème. Maintenant, nous allons analyser efficacement et résoudre le problème, en utilisant le débogueur</a:t>
            </a:r>
          </a:p>
        </p:txBody>
      </p:sp>
    </p:spTree>
    <p:extLst>
      <p:ext uri="{BB962C8B-B14F-4D97-AF65-F5344CB8AC3E}">
        <p14:creationId xmlns:p14="http://schemas.microsoft.com/office/powerpoint/2010/main" val="7702250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58</a:t>
            </a:fld>
            <a:endParaRPr lang="en-US"/>
          </a:p>
        </p:txBody>
      </p:sp>
      <p:sp>
        <p:nvSpPr>
          <p:cNvPr id="4" name="Rectangle 3"/>
          <p:cNvSpPr/>
          <p:nvPr/>
        </p:nvSpPr>
        <p:spPr>
          <a:xfrm>
            <a:off x="35496" y="620688"/>
            <a:ext cx="8928992" cy="1754326"/>
          </a:xfrm>
          <a:prstGeom prst="rect">
            <a:avLst/>
          </a:prstGeom>
        </p:spPr>
        <p:txBody>
          <a:bodyPr wrap="square">
            <a:spAutoFit/>
          </a:bodyPr>
          <a:lstStyle/>
          <a:p>
            <a:r>
              <a:rPr lang="fr-FR" b="1" dirty="0">
                <a:solidFill>
                  <a:srgbClr val="002060"/>
                </a:solidFill>
              </a:rPr>
              <a:t>Utilisation du débogueur OO </a:t>
            </a:r>
            <a:r>
              <a:rPr lang="fr-FR" b="1" dirty="0" smtClean="0">
                <a:solidFill>
                  <a:srgbClr val="002060"/>
                </a:solidFill>
              </a:rPr>
              <a:t>studio</a:t>
            </a:r>
          </a:p>
          <a:p>
            <a:r>
              <a:rPr lang="fr-FR" dirty="0"/>
              <a:t/>
            </a:r>
            <a:br>
              <a:rPr lang="fr-FR" dirty="0"/>
            </a:br>
            <a:r>
              <a:rPr lang="fr-FR" u="sng" dirty="0"/>
              <a:t>Utilisation des points d'arrêt</a:t>
            </a:r>
            <a:r>
              <a:rPr lang="fr-FR" dirty="0"/>
              <a:t/>
            </a:r>
            <a:br>
              <a:rPr lang="fr-FR" dirty="0"/>
            </a:br>
            <a:endParaRPr lang="fr-FR" dirty="0" smtClean="0"/>
          </a:p>
          <a:p>
            <a:r>
              <a:rPr lang="fr-FR" dirty="0" smtClean="0"/>
              <a:t>Dans </a:t>
            </a:r>
            <a:r>
              <a:rPr lang="fr-FR" dirty="0"/>
              <a:t>le panneau de conception, nous avons mis des points d'arrêt dans des domaines clés dans le flux:</a:t>
            </a:r>
          </a:p>
        </p:txBody>
      </p:sp>
      <p:sp>
        <p:nvSpPr>
          <p:cNvPr id="5" name="ZoneTexte 4"/>
          <p:cNvSpPr txBox="1"/>
          <p:nvPr/>
        </p:nvSpPr>
        <p:spPr>
          <a:xfrm>
            <a:off x="114300" y="116632"/>
            <a:ext cx="3399072" cy="369332"/>
          </a:xfrm>
          <a:prstGeom prst="rect">
            <a:avLst/>
          </a:prstGeom>
          <a:noFill/>
        </p:spPr>
        <p:txBody>
          <a:bodyPr wrap="none" rtlCol="0">
            <a:spAutoFit/>
          </a:bodyPr>
          <a:lstStyle/>
          <a:p>
            <a:r>
              <a:rPr lang="fr-FR" b="1" dirty="0" err="1" smtClean="0">
                <a:solidFill>
                  <a:srgbClr val="002060"/>
                </a:solidFill>
              </a:rPr>
              <a:t>Debbuging</a:t>
            </a:r>
            <a:r>
              <a:rPr lang="fr-FR" b="1" dirty="0" smtClean="0">
                <a:solidFill>
                  <a:srgbClr val="002060"/>
                </a:solidFill>
              </a:rPr>
              <a:t> de flux HP-OO (suite) :</a:t>
            </a:r>
            <a:endParaRPr lang="fr-FR" b="1" dirty="0">
              <a:solidFill>
                <a:srgbClr val="002060"/>
              </a:solidFill>
            </a:endParaRPr>
          </a:p>
        </p:txBody>
      </p:sp>
      <p:pic>
        <p:nvPicPr>
          <p:cNvPr id="4098" name="Picture 2" descr="_Pic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66" y="2564904"/>
            <a:ext cx="7538252" cy="280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44186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59</a:t>
            </a:fld>
            <a:endParaRPr lang="en-US"/>
          </a:p>
        </p:txBody>
      </p:sp>
      <p:sp>
        <p:nvSpPr>
          <p:cNvPr id="4" name="ZoneTexte 3"/>
          <p:cNvSpPr txBox="1"/>
          <p:nvPr/>
        </p:nvSpPr>
        <p:spPr>
          <a:xfrm>
            <a:off x="114300" y="116632"/>
            <a:ext cx="3399072" cy="369332"/>
          </a:xfrm>
          <a:prstGeom prst="rect">
            <a:avLst/>
          </a:prstGeom>
          <a:noFill/>
        </p:spPr>
        <p:txBody>
          <a:bodyPr wrap="none" rtlCol="0">
            <a:spAutoFit/>
          </a:bodyPr>
          <a:lstStyle/>
          <a:p>
            <a:r>
              <a:rPr lang="fr-FR" b="1" dirty="0" err="1" smtClean="0">
                <a:solidFill>
                  <a:srgbClr val="002060"/>
                </a:solidFill>
              </a:rPr>
              <a:t>Debbuging</a:t>
            </a:r>
            <a:r>
              <a:rPr lang="fr-FR" b="1" dirty="0" smtClean="0">
                <a:solidFill>
                  <a:srgbClr val="002060"/>
                </a:solidFill>
              </a:rPr>
              <a:t> de flux HP-OO (suite) :</a:t>
            </a:r>
            <a:endParaRPr lang="fr-FR" b="1" dirty="0">
              <a:solidFill>
                <a:srgbClr val="002060"/>
              </a:solidFill>
            </a:endParaRPr>
          </a:p>
        </p:txBody>
      </p:sp>
      <p:pic>
        <p:nvPicPr>
          <p:cNvPr id="5122" name="Picture 2" descr="_Pic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052736"/>
            <a:ext cx="8690327" cy="333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179512" y="620688"/>
            <a:ext cx="8834343" cy="646331"/>
          </a:xfrm>
          <a:prstGeom prst="rect">
            <a:avLst/>
          </a:prstGeom>
          <a:noFill/>
        </p:spPr>
        <p:txBody>
          <a:bodyPr wrap="square" rtlCol="0">
            <a:spAutoFit/>
          </a:bodyPr>
          <a:lstStyle/>
          <a:p>
            <a:r>
              <a:rPr lang="fr-FR" dirty="0" smtClean="0"/>
              <a:t>Etapes qui </a:t>
            </a:r>
            <a:r>
              <a:rPr lang="fr-FR" dirty="0"/>
              <a:t>ont été marqués comme un point d'arrêt seront entourés par un cadre, comme vous pouvez le voir sur l'image suivante:</a:t>
            </a:r>
          </a:p>
        </p:txBody>
      </p:sp>
      <p:sp>
        <p:nvSpPr>
          <p:cNvPr id="6" name="ZoneTexte 5"/>
          <p:cNvSpPr txBox="1"/>
          <p:nvPr/>
        </p:nvSpPr>
        <p:spPr>
          <a:xfrm>
            <a:off x="323528" y="4653136"/>
            <a:ext cx="8424936" cy="923330"/>
          </a:xfrm>
          <a:prstGeom prst="rect">
            <a:avLst/>
          </a:prstGeom>
          <a:noFill/>
        </p:spPr>
        <p:txBody>
          <a:bodyPr wrap="square" rtlCol="0">
            <a:spAutoFit/>
          </a:bodyPr>
          <a:lstStyle/>
          <a:p>
            <a:r>
              <a:rPr lang="fr-FR" dirty="0"/>
              <a:t>Lors de l'exécution du flux en mode débogage, on peut cliquer sur le bouton de lecture, et sans perdre de temps </a:t>
            </a:r>
            <a:r>
              <a:rPr lang="fr-FR" dirty="0" smtClean="0"/>
              <a:t>d’exploration [</a:t>
            </a:r>
            <a:r>
              <a:rPr lang="fr-FR" dirty="0" err="1" smtClean="0"/>
              <a:t>drilling</a:t>
            </a:r>
            <a:r>
              <a:rPr lang="fr-FR" dirty="0" smtClean="0"/>
              <a:t>] vers </a:t>
            </a:r>
            <a:r>
              <a:rPr lang="fr-FR" dirty="0"/>
              <a:t>le bas, étape par étape, nous atteindre la partie que nous voulons </a:t>
            </a:r>
            <a:r>
              <a:rPr lang="fr-FR" dirty="0" smtClean="0"/>
              <a:t>vérifier.</a:t>
            </a:r>
            <a:endParaRPr lang="fr-FR" dirty="0"/>
          </a:p>
        </p:txBody>
      </p:sp>
    </p:spTree>
    <p:extLst>
      <p:ext uri="{BB962C8B-B14F-4D97-AF65-F5344CB8AC3E}">
        <p14:creationId xmlns:p14="http://schemas.microsoft.com/office/powerpoint/2010/main" val="735448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6</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707" y="180273"/>
            <a:ext cx="904875" cy="933450"/>
          </a:xfrm>
          <a:prstGeom prst="rect">
            <a:avLst/>
          </a:prstGeom>
          <a:noFill/>
          <a:ln>
            <a:noFill/>
          </a:ln>
          <a:effectLst>
            <a:glow rad="635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lèche vers le bas 4"/>
          <p:cNvSpPr/>
          <p:nvPr/>
        </p:nvSpPr>
        <p:spPr>
          <a:xfrm rot="18616963">
            <a:off x="1462078" y="696974"/>
            <a:ext cx="349845"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0602" y="1787860"/>
            <a:ext cx="7515638" cy="4629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192775"/>
            <a:ext cx="571500" cy="762000"/>
          </a:xfrm>
          <a:prstGeom prst="rect">
            <a:avLst/>
          </a:prstGeom>
          <a:noFill/>
          <a:ln>
            <a:noFill/>
          </a:ln>
          <a:effectLst>
            <a:glow rad="635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1257729" y="265998"/>
            <a:ext cx="758542" cy="307777"/>
          </a:xfrm>
          <a:prstGeom prst="rect">
            <a:avLst/>
          </a:prstGeom>
          <a:noFill/>
        </p:spPr>
        <p:txBody>
          <a:bodyPr wrap="none" rtlCol="0">
            <a:spAutoFit/>
          </a:bodyPr>
          <a:lstStyle/>
          <a:p>
            <a:pPr algn="ctr"/>
            <a:r>
              <a:rPr lang="fr-FR" sz="1400" dirty="0" smtClean="0">
                <a:solidFill>
                  <a:srgbClr val="002060"/>
                </a:solidFill>
              </a:rPr>
              <a:t>Ou bien</a:t>
            </a:r>
            <a:endParaRPr lang="fr-FR" sz="1400" dirty="0">
              <a:solidFill>
                <a:srgbClr val="002060"/>
              </a:solidFill>
            </a:endParaRPr>
          </a:p>
        </p:txBody>
      </p:sp>
      <p:pic>
        <p:nvPicPr>
          <p:cNvPr id="10242" name="Picture 2" descr="D:\Users\blisan\Documents\divers\Executer en tant qu-administrateur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00" y="87274"/>
            <a:ext cx="2448272" cy="1127627"/>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2771800" y="419886"/>
            <a:ext cx="3570807" cy="646331"/>
          </a:xfrm>
          <a:prstGeom prst="rect">
            <a:avLst/>
          </a:prstGeom>
          <a:noFill/>
        </p:spPr>
        <p:txBody>
          <a:bodyPr wrap="square" rtlCol="0">
            <a:spAutoFit/>
          </a:bodyPr>
          <a:lstStyle/>
          <a:p>
            <a:pPr algn="r"/>
            <a:r>
              <a:rPr lang="fr-FR" dirty="0" smtClean="0">
                <a:solidFill>
                  <a:srgbClr val="FF0000"/>
                </a:solidFill>
              </a:rPr>
              <a:t>En fait, il faut exécuter HP Studio, en tant qu’</a:t>
            </a:r>
            <a:r>
              <a:rPr lang="fr-FR" b="1" dirty="0" smtClean="0">
                <a:solidFill>
                  <a:srgbClr val="FF0000"/>
                </a:solidFill>
              </a:rPr>
              <a:t>Administrateur</a:t>
            </a:r>
            <a:r>
              <a:rPr lang="fr-FR" dirty="0" smtClean="0">
                <a:solidFill>
                  <a:srgbClr val="FF0000"/>
                </a:solidFill>
              </a:rPr>
              <a:t> du poste →</a:t>
            </a:r>
            <a:endParaRPr lang="fr-FR" dirty="0">
              <a:solidFill>
                <a:srgbClr val="FF0000"/>
              </a:solidFill>
            </a:endParaRPr>
          </a:p>
        </p:txBody>
      </p:sp>
      <p:sp>
        <p:nvSpPr>
          <p:cNvPr id="11" name="Ellipse 10"/>
          <p:cNvSpPr/>
          <p:nvPr/>
        </p:nvSpPr>
        <p:spPr>
          <a:xfrm>
            <a:off x="6516216" y="954775"/>
            <a:ext cx="2016224" cy="290620"/>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avec flèche 11"/>
          <p:cNvCxnSpPr/>
          <p:nvPr/>
        </p:nvCxnSpPr>
        <p:spPr>
          <a:xfrm flipH="1">
            <a:off x="1524127" y="1100085"/>
            <a:ext cx="4992089" cy="456707"/>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pic>
        <p:nvPicPr>
          <p:cNvPr id="10243" name="Picture 3" descr="D:\Users\blisan\Documents\divers\lancement HP-OO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02" y="1484784"/>
            <a:ext cx="1457325" cy="2438400"/>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Connecteur droit avec flèche 17"/>
          <p:cNvCxnSpPr>
            <a:stCxn id="10243" idx="2"/>
          </p:cNvCxnSpPr>
          <p:nvPr/>
        </p:nvCxnSpPr>
        <p:spPr>
          <a:xfrm>
            <a:off x="795465" y="3923184"/>
            <a:ext cx="815137" cy="80196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87110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60</a:t>
            </a:fld>
            <a:endParaRPr lang="en-US"/>
          </a:p>
        </p:txBody>
      </p:sp>
      <p:sp>
        <p:nvSpPr>
          <p:cNvPr id="4" name="ZoneTexte 3"/>
          <p:cNvSpPr txBox="1"/>
          <p:nvPr/>
        </p:nvSpPr>
        <p:spPr>
          <a:xfrm>
            <a:off x="114300" y="116632"/>
            <a:ext cx="3399072" cy="369332"/>
          </a:xfrm>
          <a:prstGeom prst="rect">
            <a:avLst/>
          </a:prstGeom>
          <a:noFill/>
        </p:spPr>
        <p:txBody>
          <a:bodyPr wrap="none" rtlCol="0">
            <a:spAutoFit/>
          </a:bodyPr>
          <a:lstStyle/>
          <a:p>
            <a:r>
              <a:rPr lang="fr-FR" b="1" dirty="0" err="1" smtClean="0">
                <a:solidFill>
                  <a:srgbClr val="002060"/>
                </a:solidFill>
              </a:rPr>
              <a:t>Debbuging</a:t>
            </a:r>
            <a:r>
              <a:rPr lang="fr-FR" b="1" dirty="0" smtClean="0">
                <a:solidFill>
                  <a:srgbClr val="002060"/>
                </a:solidFill>
              </a:rPr>
              <a:t> de flux HP-OO (suite) :</a:t>
            </a:r>
            <a:endParaRPr lang="fr-FR" b="1" dirty="0">
              <a:solidFill>
                <a:srgbClr val="002060"/>
              </a:solidFill>
            </a:endParaRPr>
          </a:p>
        </p:txBody>
      </p:sp>
      <p:sp>
        <p:nvSpPr>
          <p:cNvPr id="5" name="ZoneTexte 4"/>
          <p:cNvSpPr txBox="1"/>
          <p:nvPr/>
        </p:nvSpPr>
        <p:spPr>
          <a:xfrm>
            <a:off x="114300" y="548680"/>
            <a:ext cx="8850188" cy="646331"/>
          </a:xfrm>
          <a:prstGeom prst="rect">
            <a:avLst/>
          </a:prstGeom>
          <a:noFill/>
        </p:spPr>
        <p:txBody>
          <a:bodyPr wrap="square" rtlCol="0">
            <a:spAutoFit/>
          </a:bodyPr>
          <a:lstStyle/>
          <a:p>
            <a:r>
              <a:rPr lang="fr-FR" dirty="0"/>
              <a:t>La fenêtre de débogage montre les points d'arrêt et nous permet d'activer ou désactiver des points d'arrêt pendant </a:t>
            </a:r>
            <a:r>
              <a:rPr lang="fr-FR" dirty="0" smtClean="0"/>
              <a:t>l’exécution :</a:t>
            </a:r>
            <a:endParaRPr lang="fr-FR" dirty="0"/>
          </a:p>
        </p:txBody>
      </p:sp>
      <p:pic>
        <p:nvPicPr>
          <p:cNvPr id="6146" name="Picture 2" descr="_Pic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98" y="1161724"/>
            <a:ext cx="9089725" cy="4366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41540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61</a:t>
            </a:fld>
            <a:endParaRPr lang="en-US"/>
          </a:p>
        </p:txBody>
      </p:sp>
      <p:sp>
        <p:nvSpPr>
          <p:cNvPr id="4" name="ZoneTexte 3"/>
          <p:cNvSpPr txBox="1"/>
          <p:nvPr/>
        </p:nvSpPr>
        <p:spPr>
          <a:xfrm>
            <a:off x="114300" y="485964"/>
            <a:ext cx="8922196" cy="1200329"/>
          </a:xfrm>
          <a:prstGeom prst="rect">
            <a:avLst/>
          </a:prstGeom>
          <a:noFill/>
        </p:spPr>
        <p:txBody>
          <a:bodyPr wrap="square" rtlCol="0">
            <a:spAutoFit/>
          </a:bodyPr>
          <a:lstStyle/>
          <a:p>
            <a:r>
              <a:rPr lang="fr-FR" b="1" dirty="0"/>
              <a:t>Ajout </a:t>
            </a:r>
            <a:r>
              <a:rPr lang="fr-FR" b="1" dirty="0" smtClean="0"/>
              <a:t>des points d’observation</a:t>
            </a:r>
            <a:r>
              <a:rPr lang="fr-FR" dirty="0"/>
              <a:t/>
            </a:r>
            <a:br>
              <a:rPr lang="fr-FR" dirty="0"/>
            </a:br>
            <a:r>
              <a:rPr lang="fr-FR" dirty="0"/>
              <a:t>Après avoir défini les points d'arrêt, nous allons commencer le débogage. Avant d'appuyer sur le bouton de lecture, nous allons ajouter </a:t>
            </a:r>
            <a:r>
              <a:rPr lang="fr-FR" dirty="0" smtClean="0"/>
              <a:t>un point d’observation [</a:t>
            </a:r>
            <a:r>
              <a:rPr lang="fr-FR" dirty="0" err="1" smtClean="0"/>
              <a:t>watch</a:t>
            </a:r>
            <a:r>
              <a:rPr lang="fr-FR" dirty="0" smtClean="0"/>
              <a:t> point] pour </a:t>
            </a:r>
            <a:r>
              <a:rPr lang="fr-FR" dirty="0"/>
              <a:t>la variable </a:t>
            </a:r>
            <a:r>
              <a:rPr lang="fr-FR" b="1" dirty="0" err="1" smtClean="0"/>
              <a:t>targetHost</a:t>
            </a:r>
            <a:r>
              <a:rPr lang="fr-FR" b="1" dirty="0" smtClean="0"/>
              <a:t> ↓</a:t>
            </a:r>
            <a:r>
              <a:rPr lang="fr-FR" dirty="0" smtClean="0"/>
              <a:t>:</a:t>
            </a:r>
            <a:endParaRPr lang="fr-FR" dirty="0"/>
          </a:p>
        </p:txBody>
      </p:sp>
      <p:sp>
        <p:nvSpPr>
          <p:cNvPr id="5" name="ZoneTexte 4"/>
          <p:cNvSpPr txBox="1"/>
          <p:nvPr/>
        </p:nvSpPr>
        <p:spPr>
          <a:xfrm>
            <a:off x="114300" y="116632"/>
            <a:ext cx="3399072" cy="369332"/>
          </a:xfrm>
          <a:prstGeom prst="rect">
            <a:avLst/>
          </a:prstGeom>
          <a:noFill/>
        </p:spPr>
        <p:txBody>
          <a:bodyPr wrap="none" rtlCol="0">
            <a:spAutoFit/>
          </a:bodyPr>
          <a:lstStyle/>
          <a:p>
            <a:r>
              <a:rPr lang="fr-FR" b="1" dirty="0" err="1" smtClean="0">
                <a:solidFill>
                  <a:srgbClr val="002060"/>
                </a:solidFill>
              </a:rPr>
              <a:t>Debbuging</a:t>
            </a:r>
            <a:r>
              <a:rPr lang="fr-FR" b="1" dirty="0" smtClean="0">
                <a:solidFill>
                  <a:srgbClr val="002060"/>
                </a:solidFill>
              </a:rPr>
              <a:t> de flux HP-OO (suite) :</a:t>
            </a:r>
            <a:endParaRPr lang="fr-FR" b="1" dirty="0">
              <a:solidFill>
                <a:srgbClr val="002060"/>
              </a:solidFill>
            </a:endParaRPr>
          </a:p>
        </p:txBody>
      </p:sp>
      <p:pic>
        <p:nvPicPr>
          <p:cNvPr id="7170" name="Picture 2" descr="_Pic2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686293"/>
            <a:ext cx="21240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2486025" y="1556792"/>
            <a:ext cx="6617940" cy="1477328"/>
          </a:xfrm>
          <a:prstGeom prst="rect">
            <a:avLst/>
          </a:prstGeom>
          <a:noFill/>
        </p:spPr>
        <p:txBody>
          <a:bodyPr wrap="square" rtlCol="0">
            <a:spAutoFit/>
          </a:bodyPr>
          <a:lstStyle/>
          <a:p>
            <a:r>
              <a:rPr lang="fr-FR" dirty="0"/>
              <a:t>Lorsque nous appuyer sur le bouton de lecture, la course commence, et le flux se arrête quand il atteint le point d'arrêt nous avons mis sur l'étape test de la </a:t>
            </a:r>
            <a:r>
              <a:rPr lang="fr-FR" dirty="0" smtClean="0"/>
              <a:t>connectivité. </a:t>
            </a:r>
          </a:p>
          <a:p>
            <a:r>
              <a:rPr lang="fr-FR" dirty="0" smtClean="0"/>
              <a:t>Nous </a:t>
            </a:r>
            <a:r>
              <a:rPr lang="fr-FR" dirty="0"/>
              <a:t>pouvons maintenant voir que la variable est remplie avant d'entrer dans le </a:t>
            </a:r>
            <a:r>
              <a:rPr lang="fr-FR" dirty="0" smtClean="0"/>
              <a:t>sous-flux </a:t>
            </a:r>
            <a:r>
              <a:rPr lang="fr-FR" b="1" dirty="0"/>
              <a:t>↓ </a:t>
            </a:r>
            <a:r>
              <a:rPr lang="fr-FR" dirty="0" smtClean="0"/>
              <a:t>:</a:t>
            </a:r>
            <a:endParaRPr lang="fr-FR" dirty="0"/>
          </a:p>
        </p:txBody>
      </p:sp>
      <p:pic>
        <p:nvPicPr>
          <p:cNvPr id="7171" name="Picture 3" descr="_Pic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6025" y="3088941"/>
            <a:ext cx="6657975"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09440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62</a:t>
            </a:fld>
            <a:endParaRPr lang="en-US"/>
          </a:p>
        </p:txBody>
      </p:sp>
      <p:sp>
        <p:nvSpPr>
          <p:cNvPr id="4" name="ZoneTexte 3"/>
          <p:cNvSpPr txBox="1"/>
          <p:nvPr/>
        </p:nvSpPr>
        <p:spPr>
          <a:xfrm>
            <a:off x="179512" y="548680"/>
            <a:ext cx="8784976" cy="646331"/>
          </a:xfrm>
          <a:prstGeom prst="rect">
            <a:avLst/>
          </a:prstGeom>
          <a:noFill/>
        </p:spPr>
        <p:txBody>
          <a:bodyPr wrap="square" rtlCol="0">
            <a:spAutoFit/>
          </a:bodyPr>
          <a:lstStyle/>
          <a:p>
            <a:r>
              <a:rPr lang="fr-FR" dirty="0"/>
              <a:t>Ce est beaucoup plus pratique que la recherche de la variable dans la longue liste de propriétés dans l'inspecteur de contexte:</a:t>
            </a:r>
          </a:p>
        </p:txBody>
      </p:sp>
      <p:sp>
        <p:nvSpPr>
          <p:cNvPr id="5" name="ZoneTexte 4"/>
          <p:cNvSpPr txBox="1"/>
          <p:nvPr/>
        </p:nvSpPr>
        <p:spPr>
          <a:xfrm>
            <a:off x="114300" y="116632"/>
            <a:ext cx="3399072" cy="369332"/>
          </a:xfrm>
          <a:prstGeom prst="rect">
            <a:avLst/>
          </a:prstGeom>
          <a:noFill/>
        </p:spPr>
        <p:txBody>
          <a:bodyPr wrap="none" rtlCol="0">
            <a:spAutoFit/>
          </a:bodyPr>
          <a:lstStyle/>
          <a:p>
            <a:r>
              <a:rPr lang="fr-FR" b="1" dirty="0" err="1" smtClean="0">
                <a:solidFill>
                  <a:srgbClr val="002060"/>
                </a:solidFill>
              </a:rPr>
              <a:t>Debbuging</a:t>
            </a:r>
            <a:r>
              <a:rPr lang="fr-FR" b="1" dirty="0" smtClean="0">
                <a:solidFill>
                  <a:srgbClr val="002060"/>
                </a:solidFill>
              </a:rPr>
              <a:t> de flux HP-OO (suite) :</a:t>
            </a:r>
            <a:endParaRPr lang="fr-FR" b="1" dirty="0">
              <a:solidFill>
                <a:srgbClr val="002060"/>
              </a:solidFill>
            </a:endParaRPr>
          </a:p>
        </p:txBody>
      </p:sp>
      <p:pic>
        <p:nvPicPr>
          <p:cNvPr id="8194" name="Picture 2" descr="_Pic2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95011"/>
            <a:ext cx="56102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5897241" y="2943528"/>
            <a:ext cx="3246759" cy="1477328"/>
          </a:xfrm>
          <a:prstGeom prst="rect">
            <a:avLst/>
          </a:prstGeom>
          <a:noFill/>
        </p:spPr>
        <p:txBody>
          <a:bodyPr wrap="square" rtlCol="0">
            <a:spAutoFit/>
          </a:bodyPr>
          <a:lstStyle/>
          <a:p>
            <a:r>
              <a:rPr lang="fr-FR" dirty="0"/>
              <a:t>Nous pouvons maintenant utiliser le </a:t>
            </a:r>
            <a:r>
              <a:rPr lang="fr-FR" dirty="0" smtClean="0"/>
              <a:t>« </a:t>
            </a:r>
            <a:r>
              <a:rPr lang="fr-FR" b="1" dirty="0" err="1" smtClean="0"/>
              <a:t>Step</a:t>
            </a:r>
            <a:r>
              <a:rPr lang="fr-FR" b="1" dirty="0" smtClean="0"/>
              <a:t> </a:t>
            </a:r>
            <a:r>
              <a:rPr lang="fr-FR" b="1" dirty="0" err="1"/>
              <a:t>Into</a:t>
            </a:r>
            <a:r>
              <a:rPr lang="fr-FR" b="1" dirty="0"/>
              <a:t> </a:t>
            </a:r>
            <a:r>
              <a:rPr lang="fr-FR" b="1" dirty="0" smtClean="0"/>
              <a:t>bouton</a:t>
            </a:r>
            <a:r>
              <a:rPr lang="fr-FR" dirty="0" smtClean="0"/>
              <a:t> » </a:t>
            </a:r>
            <a:r>
              <a:rPr lang="fr-FR" dirty="0"/>
              <a:t>pour procéder avec prudence jusqu'à ce que nous atteignons l'étape </a:t>
            </a:r>
            <a:r>
              <a:rPr lang="fr-FR" dirty="0" smtClean="0"/>
              <a:t>problématique </a:t>
            </a:r>
            <a:r>
              <a:rPr lang="fr-FR" b="1" dirty="0"/>
              <a:t>↓ </a:t>
            </a:r>
            <a:r>
              <a:rPr lang="fr-FR" dirty="0" smtClean="0"/>
              <a:t>:</a:t>
            </a:r>
            <a:endParaRPr lang="fr-FR" dirty="0"/>
          </a:p>
        </p:txBody>
      </p:sp>
      <p:pic>
        <p:nvPicPr>
          <p:cNvPr id="8195" name="Picture 3" descr="_Pic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6130" y="4365104"/>
            <a:ext cx="7417582"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58885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63</a:t>
            </a:fld>
            <a:endParaRPr lang="en-US"/>
          </a:p>
        </p:txBody>
      </p:sp>
      <p:sp>
        <p:nvSpPr>
          <p:cNvPr id="4" name="ZoneTexte 3"/>
          <p:cNvSpPr txBox="1"/>
          <p:nvPr/>
        </p:nvSpPr>
        <p:spPr>
          <a:xfrm>
            <a:off x="114300" y="116632"/>
            <a:ext cx="3399072" cy="369332"/>
          </a:xfrm>
          <a:prstGeom prst="rect">
            <a:avLst/>
          </a:prstGeom>
          <a:noFill/>
        </p:spPr>
        <p:txBody>
          <a:bodyPr wrap="none" rtlCol="0">
            <a:spAutoFit/>
          </a:bodyPr>
          <a:lstStyle/>
          <a:p>
            <a:r>
              <a:rPr lang="fr-FR" b="1" dirty="0" err="1" smtClean="0">
                <a:solidFill>
                  <a:srgbClr val="002060"/>
                </a:solidFill>
              </a:rPr>
              <a:t>Debbuging</a:t>
            </a:r>
            <a:r>
              <a:rPr lang="fr-FR" b="1" dirty="0" smtClean="0">
                <a:solidFill>
                  <a:srgbClr val="002060"/>
                </a:solidFill>
              </a:rPr>
              <a:t> de flux HP-OO (suite) :</a:t>
            </a:r>
            <a:endParaRPr lang="fr-FR" b="1" dirty="0">
              <a:solidFill>
                <a:srgbClr val="002060"/>
              </a:solidFill>
            </a:endParaRPr>
          </a:p>
        </p:txBody>
      </p:sp>
      <p:sp>
        <p:nvSpPr>
          <p:cNvPr id="5" name="Rectangle 4"/>
          <p:cNvSpPr/>
          <p:nvPr/>
        </p:nvSpPr>
        <p:spPr>
          <a:xfrm>
            <a:off x="114300" y="548681"/>
            <a:ext cx="8922196" cy="646331"/>
          </a:xfrm>
          <a:prstGeom prst="rect">
            <a:avLst/>
          </a:prstGeom>
        </p:spPr>
        <p:txBody>
          <a:bodyPr wrap="square">
            <a:spAutoFit/>
          </a:bodyPr>
          <a:lstStyle/>
          <a:p>
            <a:r>
              <a:rPr lang="fr-FR" dirty="0"/>
              <a:t>En entrant dans le </a:t>
            </a:r>
            <a:r>
              <a:rPr lang="fr-FR" dirty="0" smtClean="0"/>
              <a:t>sous-flux, </a:t>
            </a:r>
            <a:r>
              <a:rPr lang="fr-FR" dirty="0"/>
              <a:t>nous pouvons voir que la variable d'</a:t>
            </a:r>
            <a:r>
              <a:rPr lang="fr-FR" dirty="0" err="1"/>
              <a:t>targetHost</a:t>
            </a:r>
            <a:r>
              <a:rPr lang="fr-FR" dirty="0"/>
              <a:t> n'a aucune valeur:</a:t>
            </a:r>
          </a:p>
        </p:txBody>
      </p:sp>
      <p:pic>
        <p:nvPicPr>
          <p:cNvPr id="9218" name="Picture 2" descr="_Pic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9229" y="871846"/>
            <a:ext cx="7967267" cy="4313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57599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64</a:t>
            </a:fld>
            <a:endParaRPr lang="en-US"/>
          </a:p>
        </p:txBody>
      </p:sp>
      <p:sp>
        <p:nvSpPr>
          <p:cNvPr id="5" name="ZoneTexte 4"/>
          <p:cNvSpPr txBox="1"/>
          <p:nvPr/>
        </p:nvSpPr>
        <p:spPr>
          <a:xfrm>
            <a:off x="114300" y="116632"/>
            <a:ext cx="3399072" cy="369332"/>
          </a:xfrm>
          <a:prstGeom prst="rect">
            <a:avLst/>
          </a:prstGeom>
          <a:noFill/>
        </p:spPr>
        <p:txBody>
          <a:bodyPr wrap="none" rtlCol="0">
            <a:spAutoFit/>
          </a:bodyPr>
          <a:lstStyle/>
          <a:p>
            <a:r>
              <a:rPr lang="fr-FR" b="1" dirty="0" err="1" smtClean="0">
                <a:solidFill>
                  <a:srgbClr val="002060"/>
                </a:solidFill>
              </a:rPr>
              <a:t>Debbuging</a:t>
            </a:r>
            <a:r>
              <a:rPr lang="fr-FR" b="1" dirty="0" smtClean="0">
                <a:solidFill>
                  <a:srgbClr val="002060"/>
                </a:solidFill>
              </a:rPr>
              <a:t> de flux HP-OO (suite) :</a:t>
            </a:r>
            <a:endParaRPr lang="fr-FR" b="1" dirty="0">
              <a:solidFill>
                <a:srgbClr val="002060"/>
              </a:solidFill>
            </a:endParaRPr>
          </a:p>
        </p:txBody>
      </p:sp>
      <p:pic>
        <p:nvPicPr>
          <p:cNvPr id="10242" name="Picture 2" descr="_Pic4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480" y="1305000"/>
            <a:ext cx="8296227" cy="4693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79512" y="6030592"/>
            <a:ext cx="6264696" cy="369332"/>
          </a:xfrm>
          <a:prstGeom prst="rect">
            <a:avLst/>
          </a:prstGeom>
        </p:spPr>
        <p:txBody>
          <a:bodyPr wrap="square">
            <a:spAutoFit/>
          </a:bodyPr>
          <a:lstStyle/>
          <a:p>
            <a:r>
              <a:rPr lang="fr-FR" dirty="0"/>
              <a:t>De cette façon, la variable se </a:t>
            </a:r>
            <a:r>
              <a:rPr lang="fr-FR" dirty="0" smtClean="0"/>
              <a:t>propage </a:t>
            </a:r>
            <a:r>
              <a:rPr lang="fr-FR" dirty="0"/>
              <a:t>aux sous-flux.</a:t>
            </a:r>
          </a:p>
        </p:txBody>
      </p:sp>
      <p:sp>
        <p:nvSpPr>
          <p:cNvPr id="8" name="ZoneTexte 7"/>
          <p:cNvSpPr txBox="1"/>
          <p:nvPr/>
        </p:nvSpPr>
        <p:spPr>
          <a:xfrm>
            <a:off x="179512" y="692696"/>
            <a:ext cx="8712968" cy="923330"/>
          </a:xfrm>
          <a:prstGeom prst="rect">
            <a:avLst/>
          </a:prstGeom>
          <a:noFill/>
        </p:spPr>
        <p:txBody>
          <a:bodyPr wrap="square" rtlCol="0">
            <a:spAutoFit/>
          </a:bodyPr>
          <a:lstStyle/>
          <a:p>
            <a:r>
              <a:rPr lang="fr-FR" dirty="0"/>
              <a:t>Comme vous le savez sans doute, afin de corriger cela, nous devons valider non seulement que l'étape précédente affecte l'entrée à la variable d'accueil, mais aussi ajouter la variable d'accueil aux entrées étape du </a:t>
            </a:r>
            <a:r>
              <a:rPr lang="fr-FR" dirty="0" smtClean="0"/>
              <a:t>sous-flux, </a:t>
            </a:r>
            <a:r>
              <a:rPr lang="fr-FR" dirty="0"/>
              <a:t>comme indiqué dans l'écran </a:t>
            </a:r>
            <a:r>
              <a:rPr lang="fr-FR" dirty="0" smtClean="0"/>
              <a:t>suivant :</a:t>
            </a:r>
            <a:endParaRPr lang="fr-FR" dirty="0"/>
          </a:p>
        </p:txBody>
      </p:sp>
    </p:spTree>
    <p:extLst>
      <p:ext uri="{BB962C8B-B14F-4D97-AF65-F5344CB8AC3E}">
        <p14:creationId xmlns:p14="http://schemas.microsoft.com/office/powerpoint/2010/main" val="18774195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65</a:t>
            </a:fld>
            <a:endParaRPr lang="en-US"/>
          </a:p>
        </p:txBody>
      </p:sp>
      <p:sp>
        <p:nvSpPr>
          <p:cNvPr id="4" name="ZoneTexte 3"/>
          <p:cNvSpPr txBox="1"/>
          <p:nvPr/>
        </p:nvSpPr>
        <p:spPr>
          <a:xfrm>
            <a:off x="114300" y="116632"/>
            <a:ext cx="3399072" cy="369332"/>
          </a:xfrm>
          <a:prstGeom prst="rect">
            <a:avLst/>
          </a:prstGeom>
          <a:noFill/>
        </p:spPr>
        <p:txBody>
          <a:bodyPr wrap="none" rtlCol="0">
            <a:spAutoFit/>
          </a:bodyPr>
          <a:lstStyle/>
          <a:p>
            <a:r>
              <a:rPr lang="fr-FR" b="1" dirty="0" err="1" smtClean="0">
                <a:solidFill>
                  <a:srgbClr val="002060"/>
                </a:solidFill>
              </a:rPr>
              <a:t>Debbuging</a:t>
            </a:r>
            <a:r>
              <a:rPr lang="fr-FR" b="1" dirty="0" smtClean="0">
                <a:solidFill>
                  <a:srgbClr val="002060"/>
                </a:solidFill>
              </a:rPr>
              <a:t> de flux HP-OO (suite) :</a:t>
            </a:r>
            <a:endParaRPr lang="fr-FR" b="1" dirty="0">
              <a:solidFill>
                <a:srgbClr val="002060"/>
              </a:solidFill>
            </a:endParaRPr>
          </a:p>
        </p:txBody>
      </p:sp>
      <p:sp>
        <p:nvSpPr>
          <p:cNvPr id="5" name="ZoneTexte 4"/>
          <p:cNvSpPr txBox="1"/>
          <p:nvPr/>
        </p:nvSpPr>
        <p:spPr>
          <a:xfrm>
            <a:off x="126125" y="620688"/>
            <a:ext cx="8424936" cy="369332"/>
          </a:xfrm>
          <a:prstGeom prst="rect">
            <a:avLst/>
          </a:prstGeom>
          <a:noFill/>
        </p:spPr>
        <p:txBody>
          <a:bodyPr wrap="square" rtlCol="0">
            <a:spAutoFit/>
          </a:bodyPr>
          <a:lstStyle/>
          <a:p>
            <a:r>
              <a:rPr lang="fr-FR" dirty="0"/>
              <a:t>Lorsque </a:t>
            </a:r>
            <a:r>
              <a:rPr lang="fr-FR" dirty="0" smtClean="0"/>
              <a:t>cela </a:t>
            </a:r>
            <a:r>
              <a:rPr lang="fr-FR" dirty="0"/>
              <a:t>est fixé, nous serons en mesure de voir dans le contexte de l'étape:</a:t>
            </a:r>
          </a:p>
        </p:txBody>
      </p:sp>
      <p:pic>
        <p:nvPicPr>
          <p:cNvPr id="11266" name="Picture 2" descr="_Pic4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384" y="990020"/>
            <a:ext cx="8602728" cy="445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184384" y="5517232"/>
            <a:ext cx="8780104" cy="1200329"/>
          </a:xfrm>
          <a:prstGeom prst="rect">
            <a:avLst/>
          </a:prstGeom>
          <a:noFill/>
        </p:spPr>
        <p:txBody>
          <a:bodyPr wrap="square" rtlCol="0">
            <a:spAutoFit/>
          </a:bodyPr>
          <a:lstStyle/>
          <a:p>
            <a:r>
              <a:rPr lang="fr-FR" dirty="0"/>
              <a:t>Une autre option est d'utiliser une propriété du système, ce qui rendra la valeur disponible pour tous les flux, et apparaissent dans le </a:t>
            </a:r>
            <a:r>
              <a:rPr lang="fr-FR" b="1" dirty="0"/>
              <a:t>contexte </a:t>
            </a:r>
            <a:r>
              <a:rPr lang="fr-FR" b="1" dirty="0" smtClean="0"/>
              <a:t>global </a:t>
            </a:r>
            <a:r>
              <a:rPr lang="fr-FR" dirty="0" smtClean="0"/>
              <a:t>[</a:t>
            </a:r>
            <a:r>
              <a:rPr lang="fr-FR" b="1" dirty="0" smtClean="0"/>
              <a:t>global </a:t>
            </a:r>
            <a:r>
              <a:rPr lang="fr-FR" b="1" dirty="0" err="1" smtClean="0"/>
              <a:t>context</a:t>
            </a:r>
            <a:r>
              <a:rPr lang="fr-FR" dirty="0" smtClean="0"/>
              <a:t>].</a:t>
            </a:r>
            <a:endParaRPr lang="fr-FR" dirty="0"/>
          </a:p>
          <a:p>
            <a:r>
              <a:rPr lang="fr-FR" dirty="0"/>
              <a:t>Cette option est principalement utilisée pour les valeurs statiques partagés tels que l'adresse du serveur SMTP.</a:t>
            </a:r>
          </a:p>
        </p:txBody>
      </p:sp>
    </p:spTree>
    <p:extLst>
      <p:ext uri="{BB962C8B-B14F-4D97-AF65-F5344CB8AC3E}">
        <p14:creationId xmlns:p14="http://schemas.microsoft.com/office/powerpoint/2010/main" val="16160041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66</a:t>
            </a:fld>
            <a:endParaRPr lang="en-US"/>
          </a:p>
        </p:txBody>
      </p:sp>
      <p:sp>
        <p:nvSpPr>
          <p:cNvPr id="4" name="ZoneTexte 3"/>
          <p:cNvSpPr txBox="1"/>
          <p:nvPr/>
        </p:nvSpPr>
        <p:spPr>
          <a:xfrm>
            <a:off x="107504" y="188640"/>
            <a:ext cx="8784976" cy="3139321"/>
          </a:xfrm>
          <a:prstGeom prst="rect">
            <a:avLst/>
          </a:prstGeom>
          <a:noFill/>
        </p:spPr>
        <p:txBody>
          <a:bodyPr wrap="square" rtlCol="0">
            <a:spAutoFit/>
          </a:bodyPr>
          <a:lstStyle/>
          <a:p>
            <a:r>
              <a:rPr lang="fr-FR" b="1" dirty="0" smtClean="0">
                <a:solidFill>
                  <a:srgbClr val="002060"/>
                </a:solidFill>
              </a:rPr>
              <a:t>L'inspecteur </a:t>
            </a:r>
            <a:r>
              <a:rPr lang="fr-FR" b="1" dirty="0">
                <a:solidFill>
                  <a:srgbClr val="002060"/>
                </a:solidFill>
              </a:rPr>
              <a:t>de résultat</a:t>
            </a:r>
          </a:p>
          <a:p>
            <a:pPr algn="just"/>
            <a:r>
              <a:rPr lang="fr-FR" dirty="0"/>
              <a:t>Comme vous pouvez le voir, l'inspecteur des résultats de l'étape a trois </a:t>
            </a:r>
            <a:r>
              <a:rPr lang="fr-FR" dirty="0" smtClean="0"/>
              <a:t>onglets :</a:t>
            </a:r>
            <a:endParaRPr lang="fr-FR" dirty="0"/>
          </a:p>
          <a:p>
            <a:pPr algn="just"/>
            <a:r>
              <a:rPr lang="fr-FR" dirty="0"/>
              <a:t>Résultat brut, qui contient tout ce qui est renvoyée par l'étape, et les onglets primaires et d'autres résultats, pour l'affichage d'informations pertinentes de manière plus pratique</a:t>
            </a:r>
            <a:r>
              <a:rPr lang="fr-FR" dirty="0" smtClean="0"/>
              <a:t>.</a:t>
            </a:r>
          </a:p>
          <a:p>
            <a:endParaRPr lang="fr-FR" dirty="0"/>
          </a:p>
          <a:p>
            <a:r>
              <a:rPr lang="fr-FR" b="1" dirty="0"/>
              <a:t>Remplacement des réponses</a:t>
            </a:r>
          </a:p>
          <a:p>
            <a:pPr algn="just"/>
            <a:r>
              <a:rPr lang="fr-FR" dirty="0"/>
              <a:t>Une autre option utile est la réponse prioritaire.</a:t>
            </a:r>
          </a:p>
          <a:p>
            <a:pPr algn="just"/>
            <a:r>
              <a:rPr lang="fr-FR" dirty="0"/>
              <a:t>Nous avons modifié le débit et ajouté une erreur étape que nous devons vérifier la manipulation. Nous voulons déboguer une partie du flux, qui est déclenché lorsque une étape précédente renvoie échec. Toutefois, cette partie revient réussite de 90% du temps.</a:t>
            </a:r>
          </a:p>
          <a:p>
            <a:pPr algn="just"/>
            <a:r>
              <a:rPr lang="fr-FR" dirty="0"/>
              <a:t> </a:t>
            </a:r>
            <a:r>
              <a:rPr lang="fr-FR" dirty="0" smtClean="0"/>
              <a:t>Afin </a:t>
            </a:r>
            <a:r>
              <a:rPr lang="fr-FR" dirty="0"/>
              <a:t>de vérifier notre démarche, nous voulons appliquer l'étape précédente à </a:t>
            </a:r>
            <a:r>
              <a:rPr lang="fr-FR" dirty="0" smtClean="0"/>
              <a:t>l'échec :</a:t>
            </a:r>
            <a:endParaRPr lang="fr-FR" dirty="0"/>
          </a:p>
        </p:txBody>
      </p:sp>
      <p:pic>
        <p:nvPicPr>
          <p:cNvPr id="12290" name="Picture 2" descr="D:\Users\blisan\Pictures\HP-OO_flux\inspecto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510" y="3300592"/>
            <a:ext cx="7648922" cy="3376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9674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67</a:t>
            </a:fld>
            <a:endParaRPr lang="en-US"/>
          </a:p>
        </p:txBody>
      </p:sp>
      <p:sp>
        <p:nvSpPr>
          <p:cNvPr id="4" name="Rectangle 3"/>
          <p:cNvSpPr/>
          <p:nvPr/>
        </p:nvSpPr>
        <p:spPr>
          <a:xfrm>
            <a:off x="107504" y="188640"/>
            <a:ext cx="3081549" cy="369332"/>
          </a:xfrm>
          <a:prstGeom prst="rect">
            <a:avLst/>
          </a:prstGeom>
        </p:spPr>
        <p:txBody>
          <a:bodyPr wrap="none">
            <a:spAutoFit/>
          </a:bodyPr>
          <a:lstStyle/>
          <a:p>
            <a:r>
              <a:rPr lang="fr-FR" b="1" dirty="0">
                <a:solidFill>
                  <a:srgbClr val="002060"/>
                </a:solidFill>
              </a:rPr>
              <a:t>L'inspecteur de </a:t>
            </a:r>
            <a:r>
              <a:rPr lang="fr-FR" b="1" dirty="0" smtClean="0">
                <a:solidFill>
                  <a:srgbClr val="002060"/>
                </a:solidFill>
              </a:rPr>
              <a:t>résultat (suite)</a:t>
            </a:r>
            <a:endParaRPr lang="fr-FR" b="1" dirty="0">
              <a:solidFill>
                <a:srgbClr val="002060"/>
              </a:solidFill>
            </a:endParaRPr>
          </a:p>
        </p:txBody>
      </p:sp>
      <p:sp>
        <p:nvSpPr>
          <p:cNvPr id="5" name="ZoneTexte 4"/>
          <p:cNvSpPr txBox="1"/>
          <p:nvPr/>
        </p:nvSpPr>
        <p:spPr>
          <a:xfrm>
            <a:off x="107504" y="557972"/>
            <a:ext cx="8784976" cy="646331"/>
          </a:xfrm>
          <a:prstGeom prst="rect">
            <a:avLst/>
          </a:prstGeom>
          <a:noFill/>
        </p:spPr>
        <p:txBody>
          <a:bodyPr wrap="square" rtlCol="0">
            <a:spAutoFit/>
          </a:bodyPr>
          <a:lstStyle/>
          <a:p>
            <a:r>
              <a:rPr lang="fr-FR" dirty="0"/>
              <a:t>Maintenant, quand nous exécutons le flux, nous allons atteindre l'étape "</a:t>
            </a:r>
            <a:r>
              <a:rPr lang="fr-FR" b="1" dirty="0" err="1"/>
              <a:t>ErrorHandler</a:t>
            </a:r>
            <a:r>
              <a:rPr lang="fr-FR" dirty="0"/>
              <a:t>" que nous voulons déboguer :</a:t>
            </a:r>
          </a:p>
        </p:txBody>
      </p:sp>
      <p:pic>
        <p:nvPicPr>
          <p:cNvPr id="13314" name="Picture 2" descr="D:\Users\blisan\Pictures\HP-OO_flux\inspecto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04303"/>
            <a:ext cx="8834958" cy="4572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0497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a:xfrm>
            <a:off x="3203848" y="6525344"/>
            <a:ext cx="3024336" cy="221109"/>
          </a:xfrm>
        </p:spPr>
        <p:txBody>
          <a:bodyPr/>
          <a:lstStyle/>
          <a:p>
            <a:r>
              <a:rPr lang="en-US" dirty="0" smtClean="0"/>
              <a:t>Formation HP-OO - STERIA</a:t>
            </a:r>
            <a:endParaRPr lang="en-US" dirty="0"/>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68</a:t>
            </a:fld>
            <a:endParaRPr lang="en-US"/>
          </a:p>
        </p:txBody>
      </p:sp>
      <p:pic>
        <p:nvPicPr>
          <p:cNvPr id="4" name="Picture 1"/>
          <p:cNvPicPr/>
          <p:nvPr/>
        </p:nvPicPr>
        <p:blipFill>
          <a:blip r:embed="rId2"/>
          <a:stretch>
            <a:fillRect/>
          </a:stretch>
        </p:blipFill>
        <p:spPr>
          <a:xfrm>
            <a:off x="218470" y="1078197"/>
            <a:ext cx="4857585" cy="2504111"/>
          </a:xfrm>
          <a:prstGeom prst="rect">
            <a:avLst/>
          </a:prstGeom>
        </p:spPr>
      </p:pic>
      <p:sp>
        <p:nvSpPr>
          <p:cNvPr id="5" name="ZoneTexte 4"/>
          <p:cNvSpPr txBox="1"/>
          <p:nvPr/>
        </p:nvSpPr>
        <p:spPr>
          <a:xfrm>
            <a:off x="179511" y="179348"/>
            <a:ext cx="4237635" cy="369332"/>
          </a:xfrm>
          <a:prstGeom prst="rect">
            <a:avLst/>
          </a:prstGeom>
          <a:noFill/>
        </p:spPr>
        <p:txBody>
          <a:bodyPr wrap="none" rtlCol="0">
            <a:spAutoFit/>
          </a:bodyPr>
          <a:lstStyle/>
          <a:p>
            <a:r>
              <a:rPr lang="fr-FR" b="1" dirty="0" smtClean="0">
                <a:solidFill>
                  <a:srgbClr val="002060"/>
                </a:solidFill>
              </a:rPr>
              <a:t>Créer un flux et l’exporter dans OO Central</a:t>
            </a:r>
            <a:endParaRPr lang="fr-FR" b="1" dirty="0">
              <a:solidFill>
                <a:srgbClr val="002060"/>
              </a:solidFill>
            </a:endParaRPr>
          </a:p>
        </p:txBody>
      </p:sp>
      <p:sp>
        <p:nvSpPr>
          <p:cNvPr id="6" name="Rectangle 5"/>
          <p:cNvSpPr/>
          <p:nvPr/>
        </p:nvSpPr>
        <p:spPr>
          <a:xfrm>
            <a:off x="155358" y="708865"/>
            <a:ext cx="8665113" cy="369332"/>
          </a:xfrm>
          <a:prstGeom prst="rect">
            <a:avLst/>
          </a:prstGeom>
        </p:spPr>
        <p:txBody>
          <a:bodyPr wrap="square">
            <a:spAutoFit/>
          </a:bodyPr>
          <a:lstStyle/>
          <a:p>
            <a:pPr lvl="0"/>
            <a:r>
              <a:rPr lang="fr-FR" dirty="0" smtClean="0"/>
              <a:t>1) Se </a:t>
            </a:r>
            <a:r>
              <a:rPr lang="fr-FR" dirty="0"/>
              <a:t>connecter à Studio, créez un nouveau projet et/ou dossier. Puis créez un </a:t>
            </a:r>
            <a:r>
              <a:rPr lang="fr-FR" dirty="0" smtClean="0"/>
              <a:t>flux [flow].</a:t>
            </a:r>
            <a:endParaRPr lang="fr-FR" dirty="0"/>
          </a:p>
        </p:txBody>
      </p:sp>
      <p:sp>
        <p:nvSpPr>
          <p:cNvPr id="7" name="Rectangle 6"/>
          <p:cNvSpPr/>
          <p:nvPr/>
        </p:nvSpPr>
        <p:spPr>
          <a:xfrm>
            <a:off x="184938" y="3582308"/>
            <a:ext cx="6253250" cy="369332"/>
          </a:xfrm>
          <a:prstGeom prst="rect">
            <a:avLst/>
          </a:prstGeom>
        </p:spPr>
        <p:txBody>
          <a:bodyPr wrap="none">
            <a:spAutoFit/>
          </a:bodyPr>
          <a:lstStyle/>
          <a:p>
            <a:pPr lvl="0"/>
            <a:r>
              <a:rPr lang="fr-FR" dirty="0" smtClean="0"/>
              <a:t>2) Enregistrez </a:t>
            </a:r>
            <a:r>
              <a:rPr lang="fr-FR" dirty="0"/>
              <a:t>votre </a:t>
            </a:r>
            <a:r>
              <a:rPr lang="fr-FR" dirty="0" smtClean="0"/>
              <a:t>flux [flow] </a:t>
            </a:r>
            <a:r>
              <a:rPr lang="fr-FR" dirty="0"/>
              <a:t>(ex : </a:t>
            </a:r>
            <a:r>
              <a:rPr lang="fr-FR" dirty="0" smtClean="0"/>
              <a:t>nom du flux « </a:t>
            </a:r>
            <a:r>
              <a:rPr lang="fr-FR" dirty="0" err="1" smtClean="0"/>
              <a:t>MyEasyFlow</a:t>
            </a:r>
            <a:r>
              <a:rPr lang="fr-FR" dirty="0" smtClean="0"/>
              <a:t> »)</a:t>
            </a:r>
            <a:endParaRPr lang="fr-FR" dirty="0"/>
          </a:p>
        </p:txBody>
      </p:sp>
      <p:pic>
        <p:nvPicPr>
          <p:cNvPr id="8" name="Picture 2"/>
          <p:cNvPicPr/>
          <p:nvPr/>
        </p:nvPicPr>
        <p:blipFill rotWithShape="1">
          <a:blip r:embed="rId3"/>
          <a:srcRect b="20258"/>
          <a:stretch/>
        </p:blipFill>
        <p:spPr bwMode="auto">
          <a:xfrm>
            <a:off x="3524571" y="4005064"/>
            <a:ext cx="5295900" cy="2362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50948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69</a:t>
            </a:fld>
            <a:endParaRPr lang="en-US"/>
          </a:p>
        </p:txBody>
      </p:sp>
      <p:pic>
        <p:nvPicPr>
          <p:cNvPr id="4" name="Picture 3"/>
          <p:cNvPicPr/>
          <p:nvPr/>
        </p:nvPicPr>
        <p:blipFill>
          <a:blip r:embed="rId2"/>
          <a:stretch>
            <a:fillRect/>
          </a:stretch>
        </p:blipFill>
        <p:spPr>
          <a:xfrm>
            <a:off x="3083805" y="980728"/>
            <a:ext cx="5838825" cy="5086350"/>
          </a:xfrm>
          <a:prstGeom prst="rect">
            <a:avLst/>
          </a:prstGeom>
        </p:spPr>
      </p:pic>
      <p:cxnSp>
        <p:nvCxnSpPr>
          <p:cNvPr id="5" name="Straight Arrow Connector 6"/>
          <p:cNvCxnSpPr/>
          <p:nvPr/>
        </p:nvCxnSpPr>
        <p:spPr>
          <a:xfrm flipV="1">
            <a:off x="2690850" y="1700808"/>
            <a:ext cx="971550" cy="65722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6" name="Text Box 2"/>
          <p:cNvSpPr txBox="1">
            <a:spLocks noChangeArrowheads="1"/>
          </p:cNvSpPr>
          <p:nvPr/>
        </p:nvSpPr>
        <p:spPr bwMode="auto">
          <a:xfrm>
            <a:off x="2258802" y="2225821"/>
            <a:ext cx="685800" cy="584200"/>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1000"/>
              </a:spcAft>
            </a:pPr>
            <a:r>
              <a:rPr lang="fr-FR" sz="2000" b="1">
                <a:solidFill>
                  <a:srgbClr val="FF0000"/>
                </a:solidFill>
                <a:effectLst/>
                <a:latin typeface="Calibri"/>
                <a:ea typeface="Calibri"/>
                <a:cs typeface="Times New Roman"/>
              </a:rPr>
              <a:t>(1)</a:t>
            </a:r>
            <a:endParaRPr lang="fr-FR" sz="1100">
              <a:effectLst/>
              <a:latin typeface="Calibri"/>
              <a:ea typeface="Calibri"/>
              <a:cs typeface="Times New Roman"/>
            </a:endParaRPr>
          </a:p>
        </p:txBody>
      </p:sp>
      <p:cxnSp>
        <p:nvCxnSpPr>
          <p:cNvPr id="7" name="Straight Arrow Connector 6"/>
          <p:cNvCxnSpPr/>
          <p:nvPr/>
        </p:nvCxnSpPr>
        <p:spPr>
          <a:xfrm flipV="1">
            <a:off x="6732240" y="5800179"/>
            <a:ext cx="971550" cy="65722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8" name="Text Box 2"/>
          <p:cNvSpPr txBox="1">
            <a:spLocks noChangeArrowheads="1"/>
          </p:cNvSpPr>
          <p:nvPr/>
        </p:nvSpPr>
        <p:spPr bwMode="auto">
          <a:xfrm>
            <a:off x="6314994" y="6165304"/>
            <a:ext cx="685800" cy="584200"/>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1000"/>
              </a:spcAft>
            </a:pPr>
            <a:r>
              <a:rPr lang="fr-FR" sz="2000" b="1" dirty="0">
                <a:solidFill>
                  <a:srgbClr val="FF0000"/>
                </a:solidFill>
                <a:effectLst/>
                <a:latin typeface="Calibri"/>
                <a:ea typeface="Calibri"/>
                <a:cs typeface="Times New Roman"/>
              </a:rPr>
              <a:t>(2)</a:t>
            </a:r>
            <a:endParaRPr lang="fr-FR" sz="1100" dirty="0">
              <a:effectLst/>
              <a:latin typeface="Calibri"/>
              <a:ea typeface="Calibri"/>
              <a:cs typeface="Times New Roman"/>
            </a:endParaRPr>
          </a:p>
        </p:txBody>
      </p:sp>
      <p:sp>
        <p:nvSpPr>
          <p:cNvPr id="9" name="Rectangle 8"/>
          <p:cNvSpPr/>
          <p:nvPr/>
        </p:nvSpPr>
        <p:spPr>
          <a:xfrm>
            <a:off x="179511" y="592477"/>
            <a:ext cx="8784976" cy="369332"/>
          </a:xfrm>
          <a:prstGeom prst="rect">
            <a:avLst/>
          </a:prstGeom>
        </p:spPr>
        <p:txBody>
          <a:bodyPr wrap="square">
            <a:spAutoFit/>
          </a:bodyPr>
          <a:lstStyle/>
          <a:p>
            <a:pPr lvl="0"/>
            <a:r>
              <a:rPr lang="fr-FR" dirty="0"/>
              <a:t>Cliquez sur « </a:t>
            </a:r>
            <a:r>
              <a:rPr lang="fr-FR" b="1" dirty="0" err="1"/>
              <a:t>Creat</a:t>
            </a:r>
            <a:r>
              <a:rPr lang="fr-FR" b="1" dirty="0"/>
              <a:t> Content Pack</a:t>
            </a:r>
            <a:r>
              <a:rPr lang="fr-FR" dirty="0"/>
              <a:t> » et notez le chemin où le content pack sera exporté</a:t>
            </a:r>
          </a:p>
        </p:txBody>
      </p:sp>
      <p:sp>
        <p:nvSpPr>
          <p:cNvPr id="10" name="ZoneTexte 9"/>
          <p:cNvSpPr txBox="1"/>
          <p:nvPr/>
        </p:nvSpPr>
        <p:spPr>
          <a:xfrm>
            <a:off x="179511" y="179348"/>
            <a:ext cx="4898457" cy="369332"/>
          </a:xfrm>
          <a:prstGeom prst="rect">
            <a:avLst/>
          </a:prstGeom>
          <a:noFill/>
        </p:spPr>
        <p:txBody>
          <a:bodyPr wrap="none" rtlCol="0">
            <a:spAutoFit/>
          </a:bodyPr>
          <a:lstStyle/>
          <a:p>
            <a:r>
              <a:rPr lang="fr-FR" b="1" dirty="0" smtClean="0">
                <a:solidFill>
                  <a:srgbClr val="002060"/>
                </a:solidFill>
              </a:rPr>
              <a:t>Créer un flux et l’exporter dans OO Central (suite)</a:t>
            </a:r>
            <a:endParaRPr lang="fr-FR" b="1" dirty="0">
              <a:solidFill>
                <a:srgbClr val="002060"/>
              </a:solidFill>
            </a:endParaRPr>
          </a:p>
        </p:txBody>
      </p:sp>
    </p:spTree>
    <p:extLst>
      <p:ext uri="{BB962C8B-B14F-4D97-AF65-F5344CB8AC3E}">
        <p14:creationId xmlns:p14="http://schemas.microsoft.com/office/powerpoint/2010/main" val="357643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7</a:t>
            </a:fld>
            <a:endParaRPr lang="en-US"/>
          </a:p>
        </p:txBody>
      </p:sp>
      <p:sp>
        <p:nvSpPr>
          <p:cNvPr id="4" name="ZoneTexte 3"/>
          <p:cNvSpPr txBox="1"/>
          <p:nvPr/>
        </p:nvSpPr>
        <p:spPr>
          <a:xfrm>
            <a:off x="61260" y="88055"/>
            <a:ext cx="6576929" cy="369332"/>
          </a:xfrm>
          <a:prstGeom prst="rect">
            <a:avLst/>
          </a:prstGeom>
          <a:noFill/>
        </p:spPr>
        <p:txBody>
          <a:bodyPr wrap="none" rtlCol="0">
            <a:spAutoFit/>
          </a:bodyPr>
          <a:lstStyle/>
          <a:p>
            <a:r>
              <a:rPr lang="fr-FR" b="1" dirty="0" smtClean="0">
                <a:solidFill>
                  <a:srgbClr val="002060"/>
                </a:solidFill>
              </a:rPr>
              <a:t>Pour lancer OO Studio, automatiquement, en mode administrateur</a:t>
            </a:r>
            <a:endParaRPr lang="fr-FR" b="1" dirty="0">
              <a:solidFill>
                <a:srgbClr val="002060"/>
              </a:solidFill>
            </a:endParaRPr>
          </a:p>
        </p:txBody>
      </p:sp>
      <p:pic>
        <p:nvPicPr>
          <p:cNvPr id="1026" name="Picture 2" descr="D:\Users\blisan\Pictures\HP-OO_flux\controle-de-compte-utilisateur-bis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8671" y="4657595"/>
            <a:ext cx="3190875" cy="19335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blisan\Pictures\HP-OO_flux\proprietes-avancees-racourci_avant-droit-adm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4808" y="1378868"/>
            <a:ext cx="2962275" cy="31527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Users\blisan\Pictures\HP-OO_flux\proprietes-avancees-racourci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7281" y="1369342"/>
            <a:ext cx="2971800" cy="31337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Users\blisan\Pictures\HP-OO_flux\proprietes-racourci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5" y="1484784"/>
            <a:ext cx="3000375" cy="3190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Users\blisan\Pictures\HP-OO_flux\icone-OO-Studi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0608" y="467287"/>
            <a:ext cx="714375" cy="81915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36590" y="543888"/>
            <a:ext cx="2044018" cy="646331"/>
          </a:xfrm>
          <a:prstGeom prst="rect">
            <a:avLst/>
          </a:prstGeom>
          <a:noFill/>
        </p:spPr>
        <p:txBody>
          <a:bodyPr wrap="square" rtlCol="0">
            <a:spAutoFit/>
          </a:bodyPr>
          <a:lstStyle/>
          <a:p>
            <a:pPr algn="r"/>
            <a:r>
              <a:rPr lang="fr-FR" dirty="0" smtClean="0">
                <a:solidFill>
                  <a:srgbClr val="002060"/>
                </a:solidFill>
              </a:rPr>
              <a:t>Clic droit sur l’icône OO Studio →</a:t>
            </a:r>
            <a:endParaRPr lang="fr-FR" dirty="0">
              <a:solidFill>
                <a:srgbClr val="002060"/>
              </a:solidFill>
            </a:endParaRPr>
          </a:p>
        </p:txBody>
      </p:sp>
      <p:sp>
        <p:nvSpPr>
          <p:cNvPr id="6" name="Flèche vers le bas 5"/>
          <p:cNvSpPr/>
          <p:nvPr/>
        </p:nvSpPr>
        <p:spPr>
          <a:xfrm>
            <a:off x="1403648" y="1192271"/>
            <a:ext cx="137944" cy="2925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vers le bas 11"/>
          <p:cNvSpPr/>
          <p:nvPr/>
        </p:nvSpPr>
        <p:spPr>
          <a:xfrm rot="16200000">
            <a:off x="2884501" y="2399105"/>
            <a:ext cx="314559" cy="6461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vers le bas 12"/>
          <p:cNvSpPr/>
          <p:nvPr/>
        </p:nvSpPr>
        <p:spPr>
          <a:xfrm rot="16200000">
            <a:off x="6054103" y="2236946"/>
            <a:ext cx="314559" cy="6461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Picture 6" descr="D:\Users\blisan\Pictures\HP-OO_flux\icone-OO-Studi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845" y="5763938"/>
            <a:ext cx="714375" cy="819150"/>
          </a:xfrm>
          <a:prstGeom prst="rect">
            <a:avLst/>
          </a:prstGeom>
          <a:noFill/>
          <a:extLst>
            <a:ext uri="{909E8E84-426E-40DD-AFC4-6F175D3DCCD1}">
              <a14:hiddenFill xmlns:a14="http://schemas.microsoft.com/office/drawing/2010/main">
                <a:solidFill>
                  <a:srgbClr val="FFFFFF"/>
                </a:solidFill>
              </a14:hiddenFill>
            </a:ext>
          </a:extLst>
        </p:spPr>
      </p:pic>
      <p:sp>
        <p:nvSpPr>
          <p:cNvPr id="15" name="Flèche vers le bas 14"/>
          <p:cNvSpPr/>
          <p:nvPr/>
        </p:nvSpPr>
        <p:spPr>
          <a:xfrm rot="16200000">
            <a:off x="2425481" y="5693154"/>
            <a:ext cx="314559" cy="6461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61260" y="4797153"/>
            <a:ext cx="3288464" cy="1200329"/>
          </a:xfrm>
          <a:prstGeom prst="rect">
            <a:avLst/>
          </a:prstGeom>
          <a:noFill/>
        </p:spPr>
        <p:txBody>
          <a:bodyPr wrap="square" rtlCol="0">
            <a:spAutoFit/>
          </a:bodyPr>
          <a:lstStyle/>
          <a:p>
            <a:pPr algn="r"/>
            <a:r>
              <a:rPr lang="fr-FR" dirty="0" smtClean="0">
                <a:solidFill>
                  <a:srgbClr val="002060"/>
                </a:solidFill>
              </a:rPr>
              <a:t>Double droit sur l’icône OO Studio ↓</a:t>
            </a:r>
          </a:p>
          <a:p>
            <a:pPr algn="r"/>
            <a:r>
              <a:rPr lang="fr-FR" dirty="0" smtClean="0">
                <a:solidFill>
                  <a:srgbClr val="002060"/>
                </a:solidFill>
              </a:rPr>
              <a:t>On obtient cette fenêtre à droite →</a:t>
            </a:r>
            <a:endParaRPr lang="fr-FR" dirty="0">
              <a:solidFill>
                <a:srgbClr val="002060"/>
              </a:solidFill>
            </a:endParaRPr>
          </a:p>
        </p:txBody>
      </p:sp>
      <p:sp>
        <p:nvSpPr>
          <p:cNvPr id="7" name="ZoneTexte 6"/>
          <p:cNvSpPr txBox="1"/>
          <p:nvPr/>
        </p:nvSpPr>
        <p:spPr>
          <a:xfrm>
            <a:off x="6732240" y="5229200"/>
            <a:ext cx="2088232" cy="369332"/>
          </a:xfrm>
          <a:prstGeom prst="rect">
            <a:avLst/>
          </a:prstGeom>
          <a:noFill/>
        </p:spPr>
        <p:txBody>
          <a:bodyPr wrap="square" rtlCol="0">
            <a:spAutoFit/>
          </a:bodyPr>
          <a:lstStyle/>
          <a:p>
            <a:r>
              <a:rPr lang="fr-FR" dirty="0" smtClean="0">
                <a:solidFill>
                  <a:srgbClr val="002060"/>
                </a:solidFill>
              </a:rPr>
              <a:t>On répond « Oui ».</a:t>
            </a:r>
            <a:endParaRPr lang="fr-FR" dirty="0">
              <a:solidFill>
                <a:srgbClr val="002060"/>
              </a:solidFill>
            </a:endParaRPr>
          </a:p>
        </p:txBody>
      </p:sp>
      <p:sp>
        <p:nvSpPr>
          <p:cNvPr id="18" name="ZoneTexte 17"/>
          <p:cNvSpPr txBox="1"/>
          <p:nvPr/>
        </p:nvSpPr>
        <p:spPr>
          <a:xfrm>
            <a:off x="3424042" y="530905"/>
            <a:ext cx="4978528" cy="923329"/>
          </a:xfrm>
          <a:prstGeom prst="rect">
            <a:avLst/>
          </a:prstGeom>
          <a:noFill/>
        </p:spPr>
        <p:txBody>
          <a:bodyPr wrap="square" rtlCol="0">
            <a:spAutoFit/>
          </a:bodyPr>
          <a:lstStyle/>
          <a:p>
            <a:pPr marL="342900" indent="-342900">
              <a:buAutoNum type="alphaLcParenR"/>
            </a:pPr>
            <a:r>
              <a:rPr lang="fr-FR" dirty="0" smtClean="0">
                <a:solidFill>
                  <a:srgbClr val="002060"/>
                </a:solidFill>
              </a:rPr>
              <a:t>On clique sur le bouton « Avancé … »</a:t>
            </a:r>
          </a:p>
          <a:p>
            <a:pPr marL="342900" indent="-342900">
              <a:buAutoNum type="alphaLcParenR"/>
            </a:pPr>
            <a:r>
              <a:rPr lang="fr-FR" dirty="0" smtClean="0">
                <a:solidFill>
                  <a:srgbClr val="002060"/>
                </a:solidFill>
              </a:rPr>
              <a:t>Puis on clique sur la case « Exécuter en tant qu’administrateur ». </a:t>
            </a:r>
            <a:endParaRPr lang="fr-FR" dirty="0">
              <a:solidFill>
                <a:srgbClr val="002060"/>
              </a:solidFill>
            </a:endParaRPr>
          </a:p>
        </p:txBody>
      </p:sp>
    </p:spTree>
    <p:extLst>
      <p:ext uri="{BB962C8B-B14F-4D97-AF65-F5344CB8AC3E}">
        <p14:creationId xmlns:p14="http://schemas.microsoft.com/office/powerpoint/2010/main" val="6122971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a:xfrm>
            <a:off x="3124200" y="6525344"/>
            <a:ext cx="2959968" cy="196131"/>
          </a:xfrm>
        </p:spPr>
        <p:txBody>
          <a:bodyPr/>
          <a:lstStyle/>
          <a:p>
            <a:r>
              <a:rPr lang="en-US" dirty="0" smtClean="0"/>
              <a:t>Formation HP-OO - STERIA</a:t>
            </a:r>
            <a:endParaRPr lang="en-US" dirty="0"/>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70</a:t>
            </a:fld>
            <a:endParaRPr lang="en-US"/>
          </a:p>
        </p:txBody>
      </p:sp>
      <p:sp>
        <p:nvSpPr>
          <p:cNvPr id="4" name="Rectangle 3"/>
          <p:cNvSpPr/>
          <p:nvPr/>
        </p:nvSpPr>
        <p:spPr>
          <a:xfrm>
            <a:off x="102567" y="557795"/>
            <a:ext cx="6701681" cy="369332"/>
          </a:xfrm>
          <a:prstGeom prst="rect">
            <a:avLst/>
          </a:prstGeom>
        </p:spPr>
        <p:txBody>
          <a:bodyPr wrap="square">
            <a:spAutoFit/>
          </a:bodyPr>
          <a:lstStyle/>
          <a:p>
            <a:r>
              <a:rPr lang="fr-FR" dirty="0"/>
              <a:t>Votre Pack est exporté ! Désormais il faut l’importer dans OO Central.</a:t>
            </a:r>
          </a:p>
        </p:txBody>
      </p:sp>
      <p:sp>
        <p:nvSpPr>
          <p:cNvPr id="5" name="ZoneTexte 4"/>
          <p:cNvSpPr txBox="1"/>
          <p:nvPr/>
        </p:nvSpPr>
        <p:spPr>
          <a:xfrm>
            <a:off x="179511" y="179348"/>
            <a:ext cx="4898457" cy="369332"/>
          </a:xfrm>
          <a:prstGeom prst="rect">
            <a:avLst/>
          </a:prstGeom>
          <a:noFill/>
        </p:spPr>
        <p:txBody>
          <a:bodyPr wrap="none" rtlCol="0">
            <a:spAutoFit/>
          </a:bodyPr>
          <a:lstStyle/>
          <a:p>
            <a:r>
              <a:rPr lang="fr-FR" b="1" dirty="0" smtClean="0">
                <a:solidFill>
                  <a:srgbClr val="002060"/>
                </a:solidFill>
              </a:rPr>
              <a:t>Créer un flux et l’exporter dans OO Central (suite)</a:t>
            </a:r>
            <a:endParaRPr lang="fr-FR" b="1" dirty="0">
              <a:solidFill>
                <a:srgbClr val="002060"/>
              </a:solidFill>
            </a:endParaRPr>
          </a:p>
        </p:txBody>
      </p:sp>
      <p:sp>
        <p:nvSpPr>
          <p:cNvPr id="6" name="Rectangle 5"/>
          <p:cNvSpPr/>
          <p:nvPr/>
        </p:nvSpPr>
        <p:spPr>
          <a:xfrm>
            <a:off x="134128" y="1052737"/>
            <a:ext cx="8758352" cy="646331"/>
          </a:xfrm>
          <a:prstGeom prst="rect">
            <a:avLst/>
          </a:prstGeom>
        </p:spPr>
        <p:txBody>
          <a:bodyPr wrap="square">
            <a:spAutoFit/>
          </a:bodyPr>
          <a:lstStyle/>
          <a:p>
            <a:pPr lvl="0"/>
            <a:r>
              <a:rPr lang="fr-FR" dirty="0"/>
              <a:t>Connectez-vous au central  (</a:t>
            </a:r>
            <a:r>
              <a:rPr lang="fr-FR" b="1" dirty="0"/>
              <a:t>https://</a:t>
            </a:r>
            <a:r>
              <a:rPr lang="fr-FR" dirty="0"/>
              <a:t>IP-DE-OO</a:t>
            </a:r>
            <a:r>
              <a:rPr lang="fr-FR" b="1" dirty="0"/>
              <a:t>: 8443/</a:t>
            </a:r>
            <a:r>
              <a:rPr lang="fr-FR" b="1" dirty="0" err="1"/>
              <a:t>oo</a:t>
            </a:r>
            <a:r>
              <a:rPr lang="fr-FR" dirty="0" smtClean="0"/>
              <a:t>).</a:t>
            </a:r>
          </a:p>
          <a:p>
            <a:pPr lvl="0"/>
            <a:r>
              <a:rPr lang="fr-FR" dirty="0" smtClean="0"/>
              <a:t>Ou bien à </a:t>
            </a:r>
            <a:r>
              <a:rPr lang="fr-FR" b="1" dirty="0"/>
              <a:t>https</a:t>
            </a:r>
            <a:r>
              <a:rPr lang="fr-FR" b="1" dirty="0" smtClean="0"/>
              <a:t>://</a:t>
            </a:r>
            <a:r>
              <a:rPr lang="fr-FR" dirty="0" smtClean="0"/>
              <a:t>localhost</a:t>
            </a:r>
            <a:r>
              <a:rPr lang="fr-FR" b="1" dirty="0" smtClean="0"/>
              <a:t>: 8080/</a:t>
            </a:r>
            <a:r>
              <a:rPr lang="fr-FR" b="1" dirty="0" err="1" smtClean="0"/>
              <a:t>oo</a:t>
            </a:r>
            <a:r>
              <a:rPr lang="fr-FR" dirty="0" smtClean="0"/>
              <a:t>, si vous avez installé OO Central, en local sur votre PC.</a:t>
            </a:r>
            <a:endParaRPr lang="fr-FR" dirty="0"/>
          </a:p>
        </p:txBody>
      </p:sp>
      <p:pic>
        <p:nvPicPr>
          <p:cNvPr id="7" name="Picture 4"/>
          <p:cNvPicPr/>
          <p:nvPr/>
        </p:nvPicPr>
        <p:blipFill>
          <a:blip r:embed="rId2"/>
          <a:stretch>
            <a:fillRect/>
          </a:stretch>
        </p:blipFill>
        <p:spPr>
          <a:xfrm>
            <a:off x="2123728" y="2132856"/>
            <a:ext cx="4953000" cy="4362450"/>
          </a:xfrm>
          <a:prstGeom prst="rect">
            <a:avLst/>
          </a:prstGeom>
        </p:spPr>
      </p:pic>
      <p:cxnSp>
        <p:nvCxnSpPr>
          <p:cNvPr id="8" name="Straight Arrow Connector 6"/>
          <p:cNvCxnSpPr/>
          <p:nvPr/>
        </p:nvCxnSpPr>
        <p:spPr>
          <a:xfrm flipV="1">
            <a:off x="1475656" y="5589240"/>
            <a:ext cx="971550" cy="65722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9" name="Text Box 2"/>
          <p:cNvSpPr txBox="1">
            <a:spLocks noChangeArrowheads="1"/>
          </p:cNvSpPr>
          <p:nvPr/>
        </p:nvSpPr>
        <p:spPr bwMode="auto">
          <a:xfrm>
            <a:off x="1043608" y="6114253"/>
            <a:ext cx="685800" cy="584200"/>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1000"/>
              </a:spcAft>
            </a:pPr>
            <a:r>
              <a:rPr lang="fr-FR" sz="2000" b="1">
                <a:solidFill>
                  <a:srgbClr val="FF0000"/>
                </a:solidFill>
                <a:effectLst/>
                <a:latin typeface="Calibri"/>
                <a:ea typeface="Calibri"/>
                <a:cs typeface="Times New Roman"/>
              </a:rPr>
              <a:t>(1)</a:t>
            </a:r>
            <a:endParaRPr lang="fr-FR" sz="1100">
              <a:effectLst/>
              <a:latin typeface="Calibri"/>
              <a:ea typeface="Calibri"/>
              <a:cs typeface="Times New Roman"/>
            </a:endParaRPr>
          </a:p>
        </p:txBody>
      </p:sp>
    </p:spTree>
    <p:extLst>
      <p:ext uri="{BB962C8B-B14F-4D97-AF65-F5344CB8AC3E}">
        <p14:creationId xmlns:p14="http://schemas.microsoft.com/office/powerpoint/2010/main" val="29191035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71</a:t>
            </a:fld>
            <a:endParaRPr lang="en-US"/>
          </a:p>
        </p:txBody>
      </p:sp>
      <p:sp>
        <p:nvSpPr>
          <p:cNvPr id="4" name="ZoneTexte 3"/>
          <p:cNvSpPr txBox="1"/>
          <p:nvPr/>
        </p:nvSpPr>
        <p:spPr>
          <a:xfrm>
            <a:off x="179511" y="179348"/>
            <a:ext cx="4898457" cy="369332"/>
          </a:xfrm>
          <a:prstGeom prst="rect">
            <a:avLst/>
          </a:prstGeom>
          <a:noFill/>
        </p:spPr>
        <p:txBody>
          <a:bodyPr wrap="none" rtlCol="0">
            <a:spAutoFit/>
          </a:bodyPr>
          <a:lstStyle/>
          <a:p>
            <a:r>
              <a:rPr lang="fr-FR" b="1" dirty="0" smtClean="0">
                <a:solidFill>
                  <a:srgbClr val="002060"/>
                </a:solidFill>
              </a:rPr>
              <a:t>Créer un flux et l’exporter dans OO Central (suite)</a:t>
            </a:r>
            <a:endParaRPr lang="fr-FR" b="1" dirty="0">
              <a:solidFill>
                <a:srgbClr val="002060"/>
              </a:solidFill>
            </a:endParaRPr>
          </a:p>
        </p:txBody>
      </p:sp>
      <p:pic>
        <p:nvPicPr>
          <p:cNvPr id="20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052736"/>
            <a:ext cx="5943600" cy="215265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992932" y="1824086"/>
            <a:ext cx="685800" cy="586105"/>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1000"/>
              </a:spcAft>
            </a:pPr>
            <a:r>
              <a:rPr lang="fr-FR" sz="2000" b="1">
                <a:solidFill>
                  <a:srgbClr val="FF0000"/>
                </a:solidFill>
                <a:effectLst/>
                <a:latin typeface="Calibri"/>
                <a:ea typeface="Calibri"/>
                <a:cs typeface="Times New Roman"/>
              </a:rPr>
              <a:t>(3)</a:t>
            </a:r>
            <a:endParaRPr lang="fr-FR" sz="1100">
              <a:effectLst/>
              <a:latin typeface="Calibri"/>
              <a:ea typeface="Calibri"/>
              <a:cs typeface="Times New Roman"/>
            </a:endParaRPr>
          </a:p>
        </p:txBody>
      </p:sp>
      <p:cxnSp>
        <p:nvCxnSpPr>
          <p:cNvPr id="7" name="Straight Arrow Connector 14"/>
          <p:cNvCxnSpPr/>
          <p:nvPr/>
        </p:nvCxnSpPr>
        <p:spPr>
          <a:xfrm flipV="1">
            <a:off x="1259632" y="1500236"/>
            <a:ext cx="552450" cy="38036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8" name="Text Box 2"/>
          <p:cNvSpPr txBox="1">
            <a:spLocks noChangeArrowheads="1"/>
          </p:cNvSpPr>
          <p:nvPr/>
        </p:nvSpPr>
        <p:spPr bwMode="auto">
          <a:xfrm>
            <a:off x="6219860" y="3230388"/>
            <a:ext cx="685800" cy="586105"/>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1000"/>
              </a:spcAft>
            </a:pPr>
            <a:r>
              <a:rPr lang="fr-FR" sz="2000" b="1">
                <a:solidFill>
                  <a:srgbClr val="FF0000"/>
                </a:solidFill>
                <a:effectLst/>
                <a:latin typeface="Calibri"/>
                <a:ea typeface="Calibri"/>
                <a:cs typeface="Times New Roman"/>
              </a:rPr>
              <a:t>(4)</a:t>
            </a:r>
            <a:endParaRPr lang="fr-FR" sz="1100">
              <a:effectLst/>
              <a:latin typeface="Calibri"/>
              <a:ea typeface="Calibri"/>
              <a:cs typeface="Times New Roman"/>
            </a:endParaRPr>
          </a:p>
        </p:txBody>
      </p:sp>
      <p:cxnSp>
        <p:nvCxnSpPr>
          <p:cNvPr id="9" name="Straight Arrow Connector 16"/>
          <p:cNvCxnSpPr/>
          <p:nvPr/>
        </p:nvCxnSpPr>
        <p:spPr>
          <a:xfrm flipV="1">
            <a:off x="6486560" y="2906538"/>
            <a:ext cx="552450" cy="38036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5"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0" name="Rectangle 7"/>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Rectangle 10"/>
          <p:cNvSpPr/>
          <p:nvPr/>
        </p:nvSpPr>
        <p:spPr>
          <a:xfrm>
            <a:off x="179511" y="3645025"/>
            <a:ext cx="8856985" cy="646331"/>
          </a:xfrm>
          <a:prstGeom prst="rect">
            <a:avLst/>
          </a:prstGeom>
        </p:spPr>
        <p:txBody>
          <a:bodyPr wrap="square">
            <a:spAutoFit/>
          </a:bodyPr>
          <a:lstStyle/>
          <a:p>
            <a:r>
              <a:rPr lang="fr-FR" dirty="0" smtClean="0"/>
              <a:t>(3) Le </a:t>
            </a:r>
            <a:r>
              <a:rPr lang="fr-FR" dirty="0"/>
              <a:t>Content Pack se trouve dans le chemin qu’on a noté précédemment</a:t>
            </a:r>
            <a:r>
              <a:rPr lang="fr-FR" dirty="0" smtClean="0"/>
              <a:t>…  </a:t>
            </a:r>
          </a:p>
          <a:p>
            <a:r>
              <a:rPr lang="fr-FR" dirty="0" smtClean="0"/>
              <a:t>(4) C’est </a:t>
            </a:r>
            <a:r>
              <a:rPr lang="fr-FR" dirty="0"/>
              <a:t>fait !</a:t>
            </a:r>
          </a:p>
        </p:txBody>
      </p:sp>
    </p:spTree>
    <p:extLst>
      <p:ext uri="{BB962C8B-B14F-4D97-AF65-F5344CB8AC3E}">
        <p14:creationId xmlns:p14="http://schemas.microsoft.com/office/powerpoint/2010/main" val="23174839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72</a:t>
            </a:fld>
            <a:endParaRPr lang="en-US"/>
          </a:p>
        </p:txBody>
      </p:sp>
      <p:sp>
        <p:nvSpPr>
          <p:cNvPr id="4" name="ZoneTexte 3"/>
          <p:cNvSpPr txBox="1"/>
          <p:nvPr/>
        </p:nvSpPr>
        <p:spPr>
          <a:xfrm>
            <a:off x="179511" y="179348"/>
            <a:ext cx="3769365" cy="369332"/>
          </a:xfrm>
          <a:prstGeom prst="rect">
            <a:avLst/>
          </a:prstGeom>
          <a:noFill/>
        </p:spPr>
        <p:txBody>
          <a:bodyPr wrap="none" rtlCol="0">
            <a:spAutoFit/>
          </a:bodyPr>
          <a:lstStyle/>
          <a:p>
            <a:r>
              <a:rPr lang="fr-FR" b="1" dirty="0" smtClean="0">
                <a:solidFill>
                  <a:srgbClr val="002060"/>
                </a:solidFill>
              </a:rPr>
              <a:t>Importation du flux [flow] dans CSA 4</a:t>
            </a:r>
            <a:endParaRPr lang="fr-FR" b="1" dirty="0">
              <a:solidFill>
                <a:srgbClr val="002060"/>
              </a:solidFill>
            </a:endParaRPr>
          </a:p>
        </p:txBody>
      </p:sp>
      <p:sp>
        <p:nvSpPr>
          <p:cNvPr id="5" name="ZoneTexte 4"/>
          <p:cNvSpPr txBox="1"/>
          <p:nvPr/>
        </p:nvSpPr>
        <p:spPr>
          <a:xfrm>
            <a:off x="158783" y="572384"/>
            <a:ext cx="8805705" cy="1477328"/>
          </a:xfrm>
          <a:prstGeom prst="rect">
            <a:avLst/>
          </a:prstGeom>
          <a:noFill/>
        </p:spPr>
        <p:txBody>
          <a:bodyPr wrap="square" rtlCol="0">
            <a:spAutoFit/>
          </a:bodyPr>
          <a:lstStyle/>
          <a:p>
            <a:pPr lvl="0"/>
            <a:r>
              <a:rPr lang="fr-FR" dirty="0"/>
              <a:t>Dans la POC Appliance, allez dans </a:t>
            </a:r>
            <a:endParaRPr lang="fr-FR" dirty="0" smtClean="0"/>
          </a:p>
          <a:p>
            <a:pPr lvl="0"/>
            <a:r>
              <a:rPr lang="fr-FR" i="1" dirty="0" smtClean="0"/>
              <a:t>«</a:t>
            </a:r>
            <a:r>
              <a:rPr lang="fr-FR" i="1" dirty="0"/>
              <a:t> C:\Program Files\Hewlett-Packard\CSA\Tools\</a:t>
            </a:r>
            <a:r>
              <a:rPr lang="fr-FR" i="1" dirty="0" err="1"/>
              <a:t>ProcessDefinitionTool</a:t>
            </a:r>
            <a:r>
              <a:rPr lang="fr-FR" i="1" dirty="0"/>
              <a:t> »</a:t>
            </a:r>
            <a:endParaRPr lang="fr-FR" dirty="0"/>
          </a:p>
          <a:p>
            <a:pPr lvl="0"/>
            <a:r>
              <a:rPr lang="fr-FR" dirty="0"/>
              <a:t>Editez le fichier </a:t>
            </a:r>
            <a:r>
              <a:rPr lang="fr-FR" b="1" dirty="0"/>
              <a:t>HPOOInfoInput.xml</a:t>
            </a:r>
            <a:r>
              <a:rPr lang="fr-FR" dirty="0"/>
              <a:t> en rajoutant le chemin de votre flow (juste le dossier si vous avez fait un nouveau dossier/projet), par exemple :</a:t>
            </a:r>
          </a:p>
          <a:p>
            <a:r>
              <a:rPr lang="fr-FR" b="1" dirty="0"/>
              <a:t>&lt;</a:t>
            </a:r>
            <a:r>
              <a:rPr lang="fr-FR" b="1" dirty="0" err="1"/>
              <a:t>folder</a:t>
            </a:r>
            <a:r>
              <a:rPr lang="fr-FR" b="1" dirty="0"/>
              <a:t> </a:t>
            </a:r>
            <a:r>
              <a:rPr lang="fr-FR" b="1" dirty="0" err="1"/>
              <a:t>path</a:t>
            </a:r>
            <a:r>
              <a:rPr lang="fr-FR" b="1" dirty="0"/>
              <a:t>="/Library/Base" </a:t>
            </a:r>
            <a:r>
              <a:rPr lang="fr-FR" b="1" dirty="0" err="1"/>
              <a:t>recursive</a:t>
            </a:r>
            <a:r>
              <a:rPr lang="fr-FR" b="1" dirty="0"/>
              <a:t>="</a:t>
            </a:r>
            <a:r>
              <a:rPr lang="fr-FR" b="1" dirty="0" err="1"/>
              <a:t>true</a:t>
            </a:r>
            <a:r>
              <a:rPr lang="fr-FR" b="1" dirty="0"/>
              <a:t>" update="</a:t>
            </a:r>
            <a:r>
              <a:rPr lang="fr-FR" b="1" dirty="0" err="1"/>
              <a:t>true</a:t>
            </a:r>
            <a:r>
              <a:rPr lang="fr-FR" b="1" dirty="0"/>
              <a:t>"/&gt;</a:t>
            </a:r>
            <a:endParaRPr lang="fr-FR" dirty="0"/>
          </a:p>
        </p:txBody>
      </p:sp>
      <p:pic>
        <p:nvPicPr>
          <p:cNvPr id="6" name="Picture 18"/>
          <p:cNvPicPr/>
          <p:nvPr/>
        </p:nvPicPr>
        <p:blipFill>
          <a:blip r:embed="rId2"/>
          <a:stretch>
            <a:fillRect/>
          </a:stretch>
        </p:blipFill>
        <p:spPr>
          <a:xfrm>
            <a:off x="323528" y="2076591"/>
            <a:ext cx="5943600" cy="2439670"/>
          </a:xfrm>
          <a:prstGeom prst="rect">
            <a:avLst/>
          </a:prstGeom>
        </p:spPr>
      </p:pic>
      <p:sp>
        <p:nvSpPr>
          <p:cNvPr id="7" name="Rectangle 6"/>
          <p:cNvSpPr/>
          <p:nvPr/>
        </p:nvSpPr>
        <p:spPr>
          <a:xfrm>
            <a:off x="158783" y="4653136"/>
            <a:ext cx="8805705" cy="1754326"/>
          </a:xfrm>
          <a:prstGeom prst="rect">
            <a:avLst/>
          </a:prstGeom>
        </p:spPr>
        <p:txBody>
          <a:bodyPr wrap="square">
            <a:spAutoFit/>
          </a:bodyPr>
          <a:lstStyle/>
          <a:p>
            <a:r>
              <a:rPr lang="fr-FR" dirty="0"/>
              <a:t>Le chemin correspond au chemin complet d’où se trouve le flow que vous souhaitez exporter (</a:t>
            </a:r>
            <a:r>
              <a:rPr lang="fr-FR" dirty="0" err="1"/>
              <a:t>cf</a:t>
            </a:r>
            <a:r>
              <a:rPr lang="fr-FR" dirty="0"/>
              <a:t> le chemin dans Studio)</a:t>
            </a:r>
            <a:br>
              <a:rPr lang="fr-FR" dirty="0"/>
            </a:br>
            <a:r>
              <a:rPr lang="fr-FR" dirty="0"/>
              <a:t>L’option « </a:t>
            </a:r>
            <a:r>
              <a:rPr lang="fr-FR" b="1" dirty="0" err="1"/>
              <a:t>recursive</a:t>
            </a:r>
            <a:r>
              <a:rPr lang="fr-FR" dirty="0"/>
              <a:t> » est activée donc il n’est pas nécessaire de descendre dans les dossiers…</a:t>
            </a:r>
          </a:p>
          <a:p>
            <a:r>
              <a:rPr lang="fr-FR" dirty="0"/>
              <a:t>Sauvegardez le fichier.</a:t>
            </a:r>
          </a:p>
          <a:p>
            <a:pPr lvl="0"/>
            <a:r>
              <a:rPr lang="fr-FR" dirty="0"/>
              <a:t>Exécutez « </a:t>
            </a:r>
            <a:r>
              <a:rPr lang="fr-FR" b="1" dirty="0"/>
              <a:t>runProcessDefinitionTool.bat</a:t>
            </a:r>
            <a:r>
              <a:rPr lang="fr-FR" dirty="0"/>
              <a:t> »… C’est fait !</a:t>
            </a:r>
          </a:p>
        </p:txBody>
      </p:sp>
    </p:spTree>
    <p:extLst>
      <p:ext uri="{BB962C8B-B14F-4D97-AF65-F5344CB8AC3E}">
        <p14:creationId xmlns:p14="http://schemas.microsoft.com/office/powerpoint/2010/main" val="9550864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73</a:t>
            </a:fld>
            <a:endParaRPr lang="en-US"/>
          </a:p>
        </p:txBody>
      </p:sp>
      <p:sp>
        <p:nvSpPr>
          <p:cNvPr id="5" name="Espace réservé du pied de page 1"/>
          <p:cNvSpPr txBox="1">
            <a:spLocks/>
          </p:cNvSpPr>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Formation HP-OO - STERIA</a:t>
            </a:r>
            <a:endParaRPr lang="en-US"/>
          </a:p>
        </p:txBody>
      </p:sp>
      <p:sp>
        <p:nvSpPr>
          <p:cNvPr id="6" name="Espace réservé du numéro de diapositive 2"/>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84C39-E697-4972-A878-9CAFD629EB01}" type="slidenum">
              <a:rPr lang="en-US" smtClean="0"/>
              <a:pPr/>
              <a:t>73</a:t>
            </a:fld>
            <a:endParaRPr lang="en-US"/>
          </a:p>
        </p:txBody>
      </p:sp>
      <p:sp>
        <p:nvSpPr>
          <p:cNvPr id="7" name="ZoneTexte 6"/>
          <p:cNvSpPr txBox="1"/>
          <p:nvPr/>
        </p:nvSpPr>
        <p:spPr>
          <a:xfrm>
            <a:off x="323528" y="260648"/>
            <a:ext cx="3901004" cy="369332"/>
          </a:xfrm>
          <a:prstGeom prst="rect">
            <a:avLst/>
          </a:prstGeom>
          <a:noFill/>
        </p:spPr>
        <p:txBody>
          <a:bodyPr wrap="none" rtlCol="0">
            <a:spAutoFit/>
          </a:bodyPr>
          <a:lstStyle/>
          <a:p>
            <a:r>
              <a:rPr lang="fr-FR" b="1" dirty="0" smtClean="0">
                <a:solidFill>
                  <a:srgbClr val="002060"/>
                </a:solidFill>
              </a:rPr>
              <a:t>Exemple de console de HP OO Central :</a:t>
            </a:r>
            <a:endParaRPr lang="fr-FR" b="1" dirty="0">
              <a:solidFill>
                <a:srgbClr val="002060"/>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305" y="2060848"/>
            <a:ext cx="6102144" cy="4340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62344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74</a:t>
            </a:fld>
            <a:endParaRPr lang="en-US"/>
          </a:p>
        </p:txBody>
      </p:sp>
      <p:sp>
        <p:nvSpPr>
          <p:cNvPr id="4" name="ZoneTexte 3"/>
          <p:cNvSpPr txBox="1"/>
          <p:nvPr/>
        </p:nvSpPr>
        <p:spPr>
          <a:xfrm>
            <a:off x="395536" y="548680"/>
            <a:ext cx="1447576" cy="369332"/>
          </a:xfrm>
          <a:prstGeom prst="rect">
            <a:avLst/>
          </a:prstGeom>
          <a:noFill/>
        </p:spPr>
        <p:txBody>
          <a:bodyPr wrap="none" rtlCol="0">
            <a:spAutoFit/>
          </a:bodyPr>
          <a:lstStyle/>
          <a:p>
            <a:r>
              <a:rPr lang="fr-FR" b="1" dirty="0" smtClean="0">
                <a:solidFill>
                  <a:srgbClr val="002060"/>
                </a:solidFill>
              </a:rPr>
              <a:t>Bibliographie</a:t>
            </a:r>
            <a:endParaRPr lang="fr-FR" b="1" dirty="0">
              <a:solidFill>
                <a:srgbClr val="002060"/>
              </a:solidFill>
            </a:endParaRPr>
          </a:p>
        </p:txBody>
      </p:sp>
      <p:sp>
        <p:nvSpPr>
          <p:cNvPr id="5" name="ZoneTexte 4"/>
          <p:cNvSpPr txBox="1"/>
          <p:nvPr/>
        </p:nvSpPr>
        <p:spPr>
          <a:xfrm>
            <a:off x="179512" y="1124744"/>
            <a:ext cx="8568952" cy="861774"/>
          </a:xfrm>
          <a:prstGeom prst="rect">
            <a:avLst/>
          </a:prstGeom>
          <a:noFill/>
        </p:spPr>
        <p:txBody>
          <a:bodyPr wrap="square" rtlCol="0">
            <a:spAutoFit/>
          </a:bodyPr>
          <a:lstStyle/>
          <a:p>
            <a:r>
              <a:rPr lang="fr-FR" dirty="0" smtClean="0">
                <a:solidFill>
                  <a:srgbClr val="002060"/>
                </a:solidFill>
              </a:rPr>
              <a:t>Vidéos :</a:t>
            </a:r>
          </a:p>
          <a:p>
            <a:r>
              <a:rPr lang="en-US" sz="1400" dirty="0" smtClean="0">
                <a:hlinkClick r:id="rId2"/>
              </a:rPr>
              <a:t>Automating </a:t>
            </a:r>
            <a:r>
              <a:rPr lang="en-US" sz="1400" dirty="0">
                <a:hlinkClick r:id="rId2"/>
              </a:rPr>
              <a:t>the Cloud with HP Operations Orchestration </a:t>
            </a:r>
            <a:r>
              <a:rPr lang="en-US" sz="1400" dirty="0" smtClean="0">
                <a:hlinkClick r:id="rId2"/>
              </a:rPr>
              <a:t>...</a:t>
            </a:r>
            <a:r>
              <a:rPr lang="en-US" sz="1400" dirty="0" smtClean="0"/>
              <a:t>, </a:t>
            </a:r>
            <a:r>
              <a:rPr lang="en-US" sz="1400" i="1" dirty="0" smtClean="0">
                <a:hlinkClick r:id="rId2"/>
              </a:rPr>
              <a:t>www.youtube.com/watch?v=nohftcp-6Fw</a:t>
            </a:r>
            <a:r>
              <a:rPr lang="en-US" sz="1400" i="1" dirty="0" smtClean="0"/>
              <a:t> </a:t>
            </a:r>
            <a:endParaRPr lang="en-US" sz="1400" dirty="0"/>
          </a:p>
          <a:p>
            <a:endParaRPr lang="fr-FR" dirty="0"/>
          </a:p>
        </p:txBody>
      </p:sp>
      <p:sp>
        <p:nvSpPr>
          <p:cNvPr id="6" name="Rectangle 5"/>
          <p:cNvSpPr/>
          <p:nvPr/>
        </p:nvSpPr>
        <p:spPr>
          <a:xfrm>
            <a:off x="179512" y="1986518"/>
            <a:ext cx="6534472" cy="646331"/>
          </a:xfrm>
          <a:prstGeom prst="rect">
            <a:avLst/>
          </a:prstGeom>
        </p:spPr>
        <p:txBody>
          <a:bodyPr wrap="square">
            <a:spAutoFit/>
          </a:bodyPr>
          <a:lstStyle/>
          <a:p>
            <a:r>
              <a:rPr lang="fr-FR" dirty="0">
                <a:solidFill>
                  <a:srgbClr val="002060"/>
                </a:solidFill>
              </a:rPr>
              <a:t>Vous pouvez nous rejoindre dans la Communauté OO :</a:t>
            </a:r>
          </a:p>
          <a:p>
            <a:r>
              <a:rPr lang="fr-FR" dirty="0" smtClean="0">
                <a:solidFill>
                  <a:srgbClr val="002060"/>
                </a:solidFill>
                <a:hlinkClick r:id="rId3"/>
              </a:rPr>
              <a:t>https://hpln.hp.com/group/operations-orchestration</a:t>
            </a:r>
            <a:r>
              <a:rPr lang="fr-FR" dirty="0" smtClean="0">
                <a:solidFill>
                  <a:srgbClr val="002060"/>
                </a:solidFill>
              </a:rPr>
              <a:t>  </a:t>
            </a:r>
            <a:endParaRPr lang="fr-FR" dirty="0">
              <a:solidFill>
                <a:srgbClr val="002060"/>
              </a:solidFill>
            </a:endParaRPr>
          </a:p>
        </p:txBody>
      </p:sp>
    </p:spTree>
    <p:extLst>
      <p:ext uri="{BB962C8B-B14F-4D97-AF65-F5344CB8AC3E}">
        <p14:creationId xmlns:p14="http://schemas.microsoft.com/office/powerpoint/2010/main" val="3795142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75</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920" y="332656"/>
            <a:ext cx="7724775"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55576" y="3861048"/>
            <a:ext cx="7848872" cy="369332"/>
          </a:xfrm>
          <a:prstGeom prst="rect">
            <a:avLst/>
          </a:prstGeom>
        </p:spPr>
        <p:txBody>
          <a:bodyPr wrap="square">
            <a:spAutoFit/>
          </a:bodyPr>
          <a:lstStyle/>
          <a:p>
            <a:pPr algn="ctr"/>
            <a:r>
              <a:rPr lang="fr-FR" dirty="0"/>
              <a:t>Architecture fonctionnelle </a:t>
            </a:r>
            <a:r>
              <a:rPr lang="fr-FR" dirty="0" smtClean="0"/>
              <a:t>(d’entreprise) </a:t>
            </a:r>
            <a:r>
              <a:rPr lang="fr-FR" dirty="0"/>
              <a:t>d'un système de </a:t>
            </a:r>
            <a:r>
              <a:rPr lang="fr-FR" dirty="0" smtClean="0"/>
              <a:t>Cloud avec OO &amp; CSA</a:t>
            </a:r>
            <a:endParaRPr lang="fr-FR" dirty="0"/>
          </a:p>
        </p:txBody>
      </p:sp>
    </p:spTree>
    <p:extLst>
      <p:ext uri="{BB962C8B-B14F-4D97-AF65-F5344CB8AC3E}">
        <p14:creationId xmlns:p14="http://schemas.microsoft.com/office/powerpoint/2010/main" val="16809243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76</a:t>
            </a:fld>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548680"/>
            <a:ext cx="3603010" cy="484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395536" y="548680"/>
            <a:ext cx="4320480" cy="646331"/>
          </a:xfrm>
          <a:prstGeom prst="rect">
            <a:avLst/>
          </a:prstGeom>
          <a:noFill/>
        </p:spPr>
        <p:txBody>
          <a:bodyPr wrap="square" rtlCol="0">
            <a:spAutoFit/>
          </a:bodyPr>
          <a:lstStyle/>
          <a:p>
            <a:r>
              <a:rPr lang="fr-FR" dirty="0" smtClean="0">
                <a:solidFill>
                  <a:srgbClr val="002060"/>
                </a:solidFill>
              </a:rPr>
              <a:t>Positionnement de HP-OO &amp; HP-CSA par rapport à la concurrence (en 2013) : </a:t>
            </a:r>
            <a:endParaRPr lang="fr-FR" dirty="0">
              <a:solidFill>
                <a:srgbClr val="002060"/>
              </a:solidFill>
            </a:endParaRPr>
          </a:p>
        </p:txBody>
      </p:sp>
      <p:sp>
        <p:nvSpPr>
          <p:cNvPr id="6" name="TextBox 7"/>
          <p:cNvSpPr txBox="1"/>
          <p:nvPr/>
        </p:nvSpPr>
        <p:spPr>
          <a:xfrm>
            <a:off x="300251" y="5755353"/>
            <a:ext cx="4367284" cy="461665"/>
          </a:xfrm>
          <a:prstGeom prst="rect">
            <a:avLst/>
          </a:prstGeom>
          <a:noFill/>
        </p:spPr>
        <p:txBody>
          <a:bodyPr wrap="square" rtlCol="0">
            <a:spAutoFit/>
          </a:bodyPr>
          <a:lstStyle/>
          <a:p>
            <a:r>
              <a:rPr lang="en-US" sz="600" i="1" dirty="0"/>
              <a:t>The Forrester Wave is copyrighted by Forrester Research, Inc. Forrester and Forrester Wave are trademarks of Forrester Research, Inc. The Forrester Wave is a graphical representation of Forrester's call on a market and is plotted using a detailed spreadsheet with exposed scores, weightings, and comments. Forrester does not endorse any vendor, product, or service depicted in the Forrester Wave. Information is based on best available resources. Opinions reflect judgment at the time and are subject to change. </a:t>
            </a:r>
            <a:r>
              <a:rPr lang="en-US" sz="600" dirty="0"/>
              <a:t>	</a:t>
            </a:r>
          </a:p>
        </p:txBody>
      </p:sp>
      <p:pic>
        <p:nvPicPr>
          <p:cNvPr id="7" name="Picture 4" descr="https://encrypted-tbn3.gstatic.com/images?q=tbn:ANd9GcRuy-XRNIreYfHd6HcdTekKvE9ybpoRxVIKwF40G-wYjm_sJw7CKlhUjCz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252" y="4953653"/>
            <a:ext cx="1445099" cy="6356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932040" y="5570687"/>
            <a:ext cx="3960440" cy="646331"/>
          </a:xfrm>
          <a:prstGeom prst="rect">
            <a:avLst/>
          </a:prstGeom>
        </p:spPr>
        <p:txBody>
          <a:bodyPr wrap="square">
            <a:spAutoFit/>
          </a:bodyPr>
          <a:lstStyle/>
          <a:p>
            <a:r>
              <a:rPr lang="en-US" dirty="0" smtClean="0">
                <a:solidFill>
                  <a:srgbClr val="000000"/>
                </a:solidFill>
              </a:rPr>
              <a:t>Source : The </a:t>
            </a:r>
            <a:r>
              <a:rPr lang="en-US" dirty="0">
                <a:solidFill>
                  <a:srgbClr val="000000"/>
                </a:solidFill>
              </a:rPr>
              <a:t>Forrester Wave: Private Cloud Solutions, Q4 2013</a:t>
            </a:r>
          </a:p>
        </p:txBody>
      </p:sp>
    </p:spTree>
    <p:extLst>
      <p:ext uri="{BB962C8B-B14F-4D97-AF65-F5344CB8AC3E}">
        <p14:creationId xmlns:p14="http://schemas.microsoft.com/office/powerpoint/2010/main" val="3270079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8</a:t>
            </a:fld>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6632"/>
            <a:ext cx="7153275"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623800" y="4005064"/>
            <a:ext cx="8268679" cy="1354217"/>
          </a:xfrm>
          <a:prstGeom prst="rect">
            <a:avLst/>
          </a:prstGeom>
          <a:noFill/>
        </p:spPr>
        <p:txBody>
          <a:bodyPr wrap="square" rtlCol="0">
            <a:spAutoFit/>
          </a:bodyPr>
          <a:lstStyle/>
          <a:p>
            <a:r>
              <a:rPr lang="fr-FR" sz="2800" b="1" dirty="0" smtClean="0">
                <a:solidFill>
                  <a:srgbClr val="0070C0"/>
                </a:solidFill>
              </a:rPr>
              <a:t>OO studio</a:t>
            </a:r>
            <a:r>
              <a:rPr lang="fr-FR" sz="2800" dirty="0" smtClean="0">
                <a:solidFill>
                  <a:srgbClr val="0070C0"/>
                </a:solidFill>
              </a:rPr>
              <a:t> </a:t>
            </a:r>
            <a:r>
              <a:rPr lang="fr-FR" sz="2800" b="1" dirty="0" smtClean="0"/>
              <a:t>Solution de </a:t>
            </a:r>
            <a:r>
              <a:rPr lang="fr-FR" sz="2800" b="1" dirty="0" smtClean="0"/>
              <a:t>création (</a:t>
            </a:r>
            <a:r>
              <a:rPr lang="fr-FR" sz="2800" b="1" dirty="0" smtClean="0"/>
              <a:t>conception</a:t>
            </a:r>
            <a:r>
              <a:rPr lang="fr-FR" sz="2800" b="1" dirty="0" smtClean="0"/>
              <a:t> </a:t>
            </a:r>
            <a:r>
              <a:rPr lang="fr-FR" sz="2800" b="1" dirty="0" smtClean="0"/>
              <a:t>de flux)</a:t>
            </a:r>
          </a:p>
          <a:p>
            <a:endParaRPr lang="fr-FR" b="1" dirty="0" smtClean="0">
              <a:solidFill>
                <a:srgbClr val="0070C0"/>
              </a:solidFill>
            </a:endParaRPr>
          </a:p>
          <a:p>
            <a:r>
              <a:rPr lang="fr-FR" b="1" dirty="0" smtClean="0">
                <a:solidFill>
                  <a:srgbClr val="0070C0"/>
                </a:solidFill>
              </a:rPr>
              <a:t>Opérations</a:t>
            </a:r>
            <a:r>
              <a:rPr lang="fr-FR" b="1" dirty="0" smtClean="0"/>
              <a:t> </a:t>
            </a:r>
            <a:r>
              <a:rPr lang="fr-FR" b="1" dirty="0" smtClean="0"/>
              <a:t>exécute un tâche unique (isolée)</a:t>
            </a:r>
            <a:endParaRPr lang="fr-FR" b="1" dirty="0" smtClean="0">
              <a:solidFill>
                <a:srgbClr val="0070C0"/>
              </a:solidFill>
            </a:endParaRPr>
          </a:p>
          <a:p>
            <a:r>
              <a:rPr lang="fr-FR" b="1" dirty="0" smtClean="0">
                <a:solidFill>
                  <a:srgbClr val="0070C0"/>
                </a:solidFill>
              </a:rPr>
              <a:t>Flux</a:t>
            </a:r>
            <a:r>
              <a:rPr lang="fr-FR" b="1" dirty="0" smtClean="0"/>
              <a:t> opérations multiples et sous-flux reliés ensembles</a:t>
            </a:r>
            <a:endParaRPr lang="fr-FR" b="1" dirty="0">
              <a:solidFill>
                <a:srgbClr val="0070C0"/>
              </a:solidFill>
            </a:endParaRPr>
          </a:p>
        </p:txBody>
      </p:sp>
    </p:spTree>
    <p:extLst>
      <p:ext uri="{BB962C8B-B14F-4D97-AF65-F5344CB8AC3E}">
        <p14:creationId xmlns:p14="http://schemas.microsoft.com/office/powerpoint/2010/main" val="1274202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Formation HP-OO - STERIA</a:t>
            </a:r>
            <a:endParaRPr lang="en-US"/>
          </a:p>
        </p:txBody>
      </p:sp>
      <p:sp>
        <p:nvSpPr>
          <p:cNvPr id="3" name="Espace réservé du numéro de diapositive 2"/>
          <p:cNvSpPr>
            <a:spLocks noGrp="1"/>
          </p:cNvSpPr>
          <p:nvPr>
            <p:ph type="sldNum" sz="quarter" idx="12"/>
          </p:nvPr>
        </p:nvSpPr>
        <p:spPr/>
        <p:txBody>
          <a:bodyPr/>
          <a:lstStyle/>
          <a:p>
            <a:fld id="{84084C39-E697-4972-A878-9CAFD629EB01}" type="slidenum">
              <a:rPr lang="en-US" smtClean="0"/>
              <a:t>9</a:t>
            </a:fld>
            <a:endParaRPr lang="en-US"/>
          </a:p>
        </p:txBody>
      </p:sp>
      <p:graphicFrame>
        <p:nvGraphicFramePr>
          <p:cNvPr id="4" name="Tableau 3"/>
          <p:cNvGraphicFramePr>
            <a:graphicFrameLocks noGrp="1"/>
          </p:cNvGraphicFramePr>
          <p:nvPr>
            <p:extLst>
              <p:ext uri="{D42A27DB-BD31-4B8C-83A1-F6EECF244321}">
                <p14:modId xmlns:p14="http://schemas.microsoft.com/office/powerpoint/2010/main" val="1080157298"/>
              </p:ext>
            </p:extLst>
          </p:nvPr>
        </p:nvGraphicFramePr>
        <p:xfrm>
          <a:off x="251520" y="557972"/>
          <a:ext cx="8496944" cy="1068167"/>
        </p:xfrm>
        <a:graphic>
          <a:graphicData uri="http://schemas.openxmlformats.org/drawingml/2006/table">
            <a:tbl>
              <a:tblPr firstRow="1" firstCol="1" bandRow="1">
                <a:tableStyleId>{5C22544A-7EE6-4342-B048-85BDC9FD1C3A}</a:tableStyleId>
              </a:tblPr>
              <a:tblGrid>
                <a:gridCol w="1251597"/>
                <a:gridCol w="7245347"/>
              </a:tblGrid>
              <a:tr h="1068167">
                <a:tc>
                  <a:txBody>
                    <a:bodyPr/>
                    <a:lstStyle/>
                    <a:p>
                      <a:pPr>
                        <a:lnSpc>
                          <a:spcPct val="115000"/>
                        </a:lnSpc>
                        <a:spcAft>
                          <a:spcPts val="0"/>
                        </a:spcAft>
                      </a:pPr>
                      <a:endParaRPr lang="fr-FR" sz="11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fr-FR" sz="1800" b="0" dirty="0">
                          <a:solidFill>
                            <a:schemeClr val="tx1"/>
                          </a:solidFill>
                          <a:effectLst/>
                        </a:rPr>
                        <a:t>L'Auteur du flux crée et débogue le flux dans HP OO Studio. L'Auteur de flux exploite le contenu out-of-the-box de HP OO, le contenu développé par action Développeurs, et les utilitaires fournis par les PME.</a:t>
                      </a:r>
                      <a:endParaRPr lang="fr-FR" sz="1800" b="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5" name="Rectangle 2"/>
          <p:cNvSpPr>
            <a:spLocks noChangeArrowheads="1"/>
          </p:cNvSpPr>
          <p:nvPr/>
        </p:nvSpPr>
        <p:spPr bwMode="auto">
          <a:xfrm>
            <a:off x="251520" y="100506"/>
            <a:ext cx="23042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Auteur de flux</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5" name="Imag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40996"/>
            <a:ext cx="800100" cy="8667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au 5"/>
          <p:cNvGraphicFramePr>
            <a:graphicFrameLocks noGrp="1"/>
          </p:cNvGraphicFramePr>
          <p:nvPr>
            <p:extLst>
              <p:ext uri="{D42A27DB-BD31-4B8C-83A1-F6EECF244321}">
                <p14:modId xmlns:p14="http://schemas.microsoft.com/office/powerpoint/2010/main" val="1053266337"/>
              </p:ext>
            </p:extLst>
          </p:nvPr>
        </p:nvGraphicFramePr>
        <p:xfrm>
          <a:off x="251520" y="2265802"/>
          <a:ext cx="8640960" cy="1892808"/>
        </p:xfrm>
        <a:graphic>
          <a:graphicData uri="http://schemas.openxmlformats.org/drawingml/2006/table">
            <a:tbl>
              <a:tblPr firstRow="1" firstCol="1" bandRow="1">
                <a:tableStyleId>{5C22544A-7EE6-4342-B048-85BDC9FD1C3A}</a:tableStyleId>
              </a:tblPr>
              <a:tblGrid>
                <a:gridCol w="1317470"/>
                <a:gridCol w="7323490"/>
              </a:tblGrid>
              <a:tr h="1657436">
                <a:tc>
                  <a:txBody>
                    <a:bodyPr/>
                    <a:lstStyle/>
                    <a:p>
                      <a:pPr>
                        <a:lnSpc>
                          <a:spcPct val="115000"/>
                        </a:lnSpc>
                        <a:spcAft>
                          <a:spcPts val="0"/>
                        </a:spcAft>
                      </a:pPr>
                      <a:endParaRPr lang="fr-FR" sz="1800" b="0" dirty="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fr-FR" sz="1800" b="0" dirty="0">
                          <a:solidFill>
                            <a:schemeClr val="tx1"/>
                          </a:solidFill>
                          <a:effectLst/>
                          <a:latin typeface="+mn-lt"/>
                        </a:rPr>
                        <a:t>L'Op administrateur est responsable de la journée pour le fonctionnement de jour de HP OO. Cela inclut la configuration, la maintenance, la promotion du contenu du pack, et la définition des autorisations pour les utilisateurs HP OO</a:t>
                      </a:r>
                      <a:r>
                        <a:rPr lang="fr-FR" sz="1800" b="0" dirty="0" smtClean="0">
                          <a:solidFill>
                            <a:schemeClr val="tx1"/>
                          </a:solidFill>
                          <a:effectLst/>
                          <a:latin typeface="+mn-lt"/>
                        </a:rPr>
                        <a:t>. L'Op </a:t>
                      </a:r>
                      <a:r>
                        <a:rPr lang="fr-FR" sz="1800" b="0" dirty="0">
                          <a:solidFill>
                            <a:schemeClr val="tx1"/>
                          </a:solidFill>
                          <a:effectLst/>
                          <a:latin typeface="+mn-lt"/>
                        </a:rPr>
                        <a:t>administrateur répare les défaillances dans l'environnement de production et soit résout le problème ou des routes à l'administrateur système, à l'assistance HP, ou à l’Auteur de flux (selon la question).</a:t>
                      </a:r>
                      <a:endParaRPr lang="fr-FR" sz="1800" b="0" dirty="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Rectangle 4"/>
          <p:cNvSpPr>
            <a:spLocks noChangeArrowheads="1"/>
          </p:cNvSpPr>
          <p:nvPr/>
        </p:nvSpPr>
        <p:spPr bwMode="auto">
          <a:xfrm>
            <a:off x="251520" y="1853163"/>
            <a:ext cx="77080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b="1" i="0" u="none" strike="noStrike" cap="none" normalizeH="0" baseline="0" dirty="0" smtClean="0">
                <a:ln>
                  <a:noFill/>
                </a:ln>
                <a:solidFill>
                  <a:schemeClr val="tx1"/>
                </a:solidFill>
                <a:effectLst/>
                <a:latin typeface="Arial" pitchFamily="34" charset="0"/>
                <a:ea typeface="Calibri" pitchFamily="34" charset="0"/>
                <a:cs typeface="Arial-BoldMT"/>
              </a:rPr>
              <a:t>Administrateur opérationnel - </a:t>
            </a:r>
            <a:r>
              <a:rPr kumimoji="0" lang="fr-FR" altLang="fr-FR" b="1" i="0" u="none" strike="noStrike" cap="none" normalizeH="0" baseline="0" dirty="0" err="1" smtClean="0">
                <a:ln>
                  <a:noFill/>
                </a:ln>
                <a:solidFill>
                  <a:schemeClr val="tx1"/>
                </a:solidFill>
                <a:effectLst/>
                <a:latin typeface="Arial" pitchFamily="34" charset="0"/>
                <a:ea typeface="Calibri" pitchFamily="34" charset="0"/>
                <a:cs typeface="Arial-BoldMT"/>
              </a:rPr>
              <a:t>Operational</a:t>
            </a:r>
            <a:r>
              <a:rPr kumimoji="0" lang="fr-FR" altLang="fr-FR" b="1" i="0" u="none" strike="noStrike" cap="none" normalizeH="0" baseline="0" dirty="0" smtClean="0">
                <a:ln>
                  <a:noFill/>
                </a:ln>
                <a:solidFill>
                  <a:schemeClr val="tx1"/>
                </a:solidFill>
                <a:effectLst/>
                <a:latin typeface="Arial" pitchFamily="34" charset="0"/>
                <a:ea typeface="Calibri" pitchFamily="34" charset="0"/>
                <a:cs typeface="Arial-BoldMT"/>
              </a:rPr>
              <a:t> </a:t>
            </a:r>
            <a:r>
              <a:rPr kumimoji="0" lang="fr-FR" altLang="fr-FR" b="1" i="0" u="none" strike="noStrike" cap="none" normalizeH="0" baseline="0" dirty="0" err="1" smtClean="0">
                <a:ln>
                  <a:noFill/>
                </a:ln>
                <a:solidFill>
                  <a:schemeClr val="tx1"/>
                </a:solidFill>
                <a:effectLst/>
                <a:latin typeface="Arial" pitchFamily="34" charset="0"/>
                <a:ea typeface="Calibri" pitchFamily="34" charset="0"/>
                <a:cs typeface="Arial-BoldMT"/>
              </a:rPr>
              <a:t>Administrator</a:t>
            </a:r>
            <a:r>
              <a:rPr kumimoji="0" lang="fr-FR" altLang="fr-FR" b="1" i="0" u="none" strike="noStrike" cap="none" normalizeH="0" baseline="0" dirty="0" smtClean="0">
                <a:ln>
                  <a:noFill/>
                </a:ln>
                <a:solidFill>
                  <a:schemeClr val="tx1"/>
                </a:solidFill>
                <a:effectLst/>
                <a:latin typeface="Arial" pitchFamily="34" charset="0"/>
                <a:ea typeface="Calibri" pitchFamily="34" charset="0"/>
                <a:cs typeface="Arial-BoldMT"/>
              </a:rPr>
              <a:t> (Op </a:t>
            </a:r>
            <a:r>
              <a:rPr kumimoji="0" lang="fr-FR" altLang="fr-FR" b="1" i="0" u="none" strike="noStrike" cap="none" normalizeH="0" baseline="0" dirty="0" err="1" smtClean="0">
                <a:ln>
                  <a:noFill/>
                </a:ln>
                <a:solidFill>
                  <a:schemeClr val="tx1"/>
                </a:solidFill>
                <a:effectLst/>
                <a:latin typeface="Arial" pitchFamily="34" charset="0"/>
                <a:ea typeface="Calibri" pitchFamily="34" charset="0"/>
                <a:cs typeface="Arial-BoldMT"/>
              </a:rPr>
              <a:t>Admin</a:t>
            </a:r>
            <a:r>
              <a:rPr kumimoji="0" lang="fr-FR" altLang="fr-FR" b="1" i="0" u="none" strike="noStrike" cap="none" normalizeH="0" baseline="0" dirty="0" smtClean="0">
                <a:ln>
                  <a:noFill/>
                </a:ln>
                <a:solidFill>
                  <a:schemeClr val="tx1"/>
                </a:solidFill>
                <a:effectLst/>
                <a:latin typeface="Arial" pitchFamily="34" charset="0"/>
                <a:ea typeface="Calibri" pitchFamily="34" charset="0"/>
                <a:cs typeface="Arial-BoldMT"/>
              </a:rPr>
              <a:t>)</a:t>
            </a:r>
            <a:r>
              <a:rPr kumimoji="0" lang="fr-FR" altLang="fr-FR"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fr-FR" altLang="fr-FR"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7" name="Imag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357219"/>
            <a:ext cx="781050" cy="82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26949"/>
      </p:ext>
    </p:extLst>
  </p:cSld>
  <p:clrMapOvr>
    <a:masterClrMapping/>
  </p:clrMapOvr>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0</TotalTime>
  <Words>3542</Words>
  <Application>Microsoft Office PowerPoint</Application>
  <PresentationFormat>Affichage à l'écran (4:3)</PresentationFormat>
  <Paragraphs>497</Paragraphs>
  <Slides>76</Slides>
  <Notes>1</Notes>
  <HiddenSlides>0</HiddenSlides>
  <MMClips>0</MMClips>
  <ScaleCrop>false</ScaleCrop>
  <HeadingPairs>
    <vt:vector size="4" baseType="variant">
      <vt:variant>
        <vt:lpstr>Thème</vt:lpstr>
      </vt:variant>
      <vt:variant>
        <vt:i4>1</vt:i4>
      </vt:variant>
      <vt:variant>
        <vt:lpstr>Titres des diapositives</vt:lpstr>
      </vt:variant>
      <vt:variant>
        <vt:i4>76</vt:i4>
      </vt:variant>
    </vt:vector>
  </HeadingPairs>
  <TitlesOfParts>
    <vt:vector size="77" baseType="lpstr">
      <vt:lpstr>Blank</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Steria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Benjamin LISAN</dc:creator>
  <cp:lastModifiedBy>Benjamin LISAN</cp:lastModifiedBy>
  <cp:revision>177</cp:revision>
  <dcterms:created xsi:type="dcterms:W3CDTF">2015-02-11T09:56:18Z</dcterms:created>
  <dcterms:modified xsi:type="dcterms:W3CDTF">2015-02-20T15:03:47Z</dcterms:modified>
</cp:coreProperties>
</file>