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Override PartName="/ppt/tags/tag2.xml" ContentType="application/vnd.openxmlformats-officedocument.presentationml.tag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64" r:id="rId2"/>
    <p:sldId id="256" r:id="rId3"/>
    <p:sldId id="257" r:id="rId4"/>
    <p:sldId id="258" r:id="rId5"/>
    <p:sldId id="259" r:id="rId6"/>
    <p:sldId id="260" r:id="rId7"/>
    <p:sldId id="261" r:id="rId8"/>
    <p:sldId id="262" r:id="rId9"/>
    <p:sldId id="265" r:id="rId10"/>
    <p:sldId id="266" r:id="rId11"/>
  </p:sldIdLst>
  <p:sldSz cx="13003213" cy="9747250"/>
  <p:notesSz cx="7559675" cy="10691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showPr>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52" d="100"/>
          <a:sy n="52" d="100"/>
        </p:scale>
        <p:origin x="-1044" y="-90"/>
      </p:cViewPr>
      <p:guideLst>
        <p:guide orient="horz" pos="3070"/>
        <p:guide pos="4095"/>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49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281488" y="0"/>
            <a:ext cx="3276600" cy="534988"/>
          </a:xfrm>
          <a:prstGeom prst="rect">
            <a:avLst/>
          </a:prstGeom>
        </p:spPr>
        <p:txBody>
          <a:bodyPr vert="horz" lIns="91440" tIns="45720" rIns="91440" bIns="45720" rtlCol="0"/>
          <a:lstStyle>
            <a:lvl1pPr algn="r">
              <a:defRPr sz="1200"/>
            </a:lvl1pPr>
          </a:lstStyle>
          <a:p>
            <a:fld id="{A74F125C-BF22-4917-83EB-C406EBDA257E}" type="datetimeFigureOut">
              <a:rPr lang="en-US" smtClean="0"/>
              <a:pPr/>
              <a:t>3/21/2013</a:t>
            </a:fld>
            <a:endParaRPr lang="en-US"/>
          </a:p>
        </p:txBody>
      </p:sp>
      <p:sp>
        <p:nvSpPr>
          <p:cNvPr id="4" name="Slide Image Placeholder 3"/>
          <p:cNvSpPr>
            <a:spLocks noGrp="1" noRot="1" noChangeAspect="1"/>
          </p:cNvSpPr>
          <p:nvPr>
            <p:ph type="sldImg" idx="2"/>
          </p:nvPr>
        </p:nvSpPr>
        <p:spPr>
          <a:xfrm>
            <a:off x="1106488" y="801688"/>
            <a:ext cx="5346700" cy="40100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55650" y="5078413"/>
            <a:ext cx="6048375" cy="48117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10155238"/>
            <a:ext cx="3276600" cy="5349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281488" y="10155238"/>
            <a:ext cx="3276600" cy="534987"/>
          </a:xfrm>
          <a:prstGeom prst="rect">
            <a:avLst/>
          </a:prstGeom>
        </p:spPr>
        <p:txBody>
          <a:bodyPr vert="horz" lIns="91440" tIns="45720" rIns="91440" bIns="45720" rtlCol="0" anchor="b"/>
          <a:lstStyle>
            <a:lvl1pPr algn="r">
              <a:defRPr sz="1200"/>
            </a:lvl1pPr>
          </a:lstStyle>
          <a:p>
            <a:fld id="{E21BF0E3-AD13-4DB6-82C6-15DDDCBC459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1BF0E3-AD13-4DB6-82C6-15DDDCBC4598}"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975240" y="3027960"/>
            <a:ext cx="11052000" cy="2089440"/>
          </a:xfrm>
          <a:prstGeom prst="rect">
            <a:avLst/>
          </a:prstGeom>
        </p:spPr>
        <p:txBody>
          <a:bodyPr wrap="none" lIns="0" tIns="0" rIns="0" bIns="0" anchor="ctr"/>
          <a:lstStyle/>
          <a:p>
            <a:pPr algn="ctr"/>
            <a:endParaRPr/>
          </a:p>
        </p:txBody>
      </p:sp>
      <p:sp>
        <p:nvSpPr>
          <p:cNvPr id="24" name="PlaceHolder 2"/>
          <p:cNvSpPr>
            <a:spLocks noGrp="1"/>
          </p:cNvSpPr>
          <p:nvPr>
            <p:ph type="body"/>
          </p:nvPr>
        </p:nvSpPr>
        <p:spPr>
          <a:xfrm>
            <a:off x="650160" y="2280600"/>
            <a:ext cx="11442240" cy="2696040"/>
          </a:xfrm>
          <a:prstGeom prst="rect">
            <a:avLst/>
          </a:prstGeom>
        </p:spPr>
        <p:txBody>
          <a:bodyPr wrap="none" lIns="0" tIns="0" rIns="0" bIns="0"/>
          <a:lstStyle/>
          <a:p>
            <a:endParaRPr/>
          </a:p>
        </p:txBody>
      </p:sp>
      <p:sp>
        <p:nvSpPr>
          <p:cNvPr id="25" name="PlaceHolder 3"/>
          <p:cNvSpPr>
            <a:spLocks noGrp="1"/>
          </p:cNvSpPr>
          <p:nvPr>
            <p:ph type="body"/>
          </p:nvPr>
        </p:nvSpPr>
        <p:spPr>
          <a:xfrm>
            <a:off x="650160" y="5232960"/>
            <a:ext cx="11442240" cy="2696040"/>
          </a:xfrm>
          <a:prstGeom prst="rect">
            <a:avLst/>
          </a:prstGeom>
        </p:spPr>
        <p:txBody>
          <a:bodyPr wrap="none"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975240" y="3027960"/>
            <a:ext cx="11052000" cy="2089440"/>
          </a:xfrm>
          <a:prstGeom prst="rect">
            <a:avLst/>
          </a:prstGeom>
        </p:spPr>
        <p:txBody>
          <a:bodyPr wrap="none" lIns="0" tIns="0" rIns="0" bIns="0" anchor="ctr"/>
          <a:lstStyle/>
          <a:p>
            <a:pPr algn="ctr"/>
            <a:endParaRPr/>
          </a:p>
        </p:txBody>
      </p:sp>
      <p:sp>
        <p:nvSpPr>
          <p:cNvPr id="27" name="PlaceHolder 2"/>
          <p:cNvSpPr>
            <a:spLocks noGrp="1"/>
          </p:cNvSpPr>
          <p:nvPr>
            <p:ph type="body"/>
          </p:nvPr>
        </p:nvSpPr>
        <p:spPr>
          <a:xfrm>
            <a:off x="650160" y="2280600"/>
            <a:ext cx="5583600" cy="2696040"/>
          </a:xfrm>
          <a:prstGeom prst="rect">
            <a:avLst/>
          </a:prstGeom>
        </p:spPr>
        <p:txBody>
          <a:bodyPr wrap="none" lIns="0" tIns="0" rIns="0" bIns="0"/>
          <a:lstStyle/>
          <a:p>
            <a:endParaRPr/>
          </a:p>
        </p:txBody>
      </p:sp>
      <p:sp>
        <p:nvSpPr>
          <p:cNvPr id="28" name="PlaceHolder 3"/>
          <p:cNvSpPr>
            <a:spLocks noGrp="1"/>
          </p:cNvSpPr>
          <p:nvPr>
            <p:ph type="body"/>
          </p:nvPr>
        </p:nvSpPr>
        <p:spPr>
          <a:xfrm>
            <a:off x="6513120" y="2280600"/>
            <a:ext cx="5583600" cy="2696040"/>
          </a:xfrm>
          <a:prstGeom prst="rect">
            <a:avLst/>
          </a:prstGeom>
        </p:spPr>
        <p:txBody>
          <a:bodyPr wrap="none" lIns="0" tIns="0" rIns="0" bIns="0"/>
          <a:lstStyle/>
          <a:p>
            <a:endParaRPr/>
          </a:p>
        </p:txBody>
      </p:sp>
      <p:sp>
        <p:nvSpPr>
          <p:cNvPr id="29" name="PlaceHolder 4"/>
          <p:cNvSpPr>
            <a:spLocks noGrp="1"/>
          </p:cNvSpPr>
          <p:nvPr>
            <p:ph type="body"/>
          </p:nvPr>
        </p:nvSpPr>
        <p:spPr>
          <a:xfrm>
            <a:off x="6513120" y="5232960"/>
            <a:ext cx="5583600" cy="2696040"/>
          </a:xfrm>
          <a:prstGeom prst="rect">
            <a:avLst/>
          </a:prstGeom>
        </p:spPr>
        <p:txBody>
          <a:bodyPr wrap="none" lIns="0" tIns="0" rIns="0" bIns="0"/>
          <a:lstStyle/>
          <a:p>
            <a:endParaRPr/>
          </a:p>
        </p:txBody>
      </p:sp>
      <p:sp>
        <p:nvSpPr>
          <p:cNvPr id="30" name="PlaceHolder 5"/>
          <p:cNvSpPr>
            <a:spLocks noGrp="1"/>
          </p:cNvSpPr>
          <p:nvPr>
            <p:ph type="body"/>
          </p:nvPr>
        </p:nvSpPr>
        <p:spPr>
          <a:xfrm>
            <a:off x="650160" y="5232960"/>
            <a:ext cx="5583600" cy="2696040"/>
          </a:xfrm>
          <a:prstGeom prst="rect">
            <a:avLst/>
          </a:prstGeom>
        </p:spPr>
        <p:txBody>
          <a:bodyPr wrap="none"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975240" y="3027960"/>
            <a:ext cx="11052000" cy="2089440"/>
          </a:xfrm>
          <a:prstGeom prst="rect">
            <a:avLst/>
          </a:prstGeom>
        </p:spPr>
        <p:txBody>
          <a:bodyPr wrap="none" lIns="0" tIns="0" rIns="0" bIns="0" anchor="ctr"/>
          <a:lstStyle/>
          <a:p>
            <a:pPr algn="ctr"/>
            <a:endParaRPr/>
          </a:p>
        </p:txBody>
      </p:sp>
      <p:sp>
        <p:nvSpPr>
          <p:cNvPr id="32" name="PlaceHolder 2"/>
          <p:cNvSpPr>
            <a:spLocks noGrp="1"/>
          </p:cNvSpPr>
          <p:nvPr>
            <p:ph type="body"/>
          </p:nvPr>
        </p:nvSpPr>
        <p:spPr>
          <a:xfrm>
            <a:off x="650160" y="2280600"/>
            <a:ext cx="5583600" cy="2696040"/>
          </a:xfrm>
          <a:prstGeom prst="rect">
            <a:avLst/>
          </a:prstGeom>
        </p:spPr>
        <p:txBody>
          <a:bodyPr wrap="none" lIns="0" tIns="0" rIns="0" bIns="0"/>
          <a:lstStyle/>
          <a:p>
            <a:endParaRPr/>
          </a:p>
        </p:txBody>
      </p:sp>
      <p:sp>
        <p:nvSpPr>
          <p:cNvPr id="33" name="PlaceHolder 3"/>
          <p:cNvSpPr>
            <a:spLocks noGrp="1"/>
          </p:cNvSpPr>
          <p:nvPr>
            <p:ph type="body"/>
          </p:nvPr>
        </p:nvSpPr>
        <p:spPr>
          <a:xfrm>
            <a:off x="6513120" y="2280600"/>
            <a:ext cx="5583600" cy="2696040"/>
          </a:xfrm>
          <a:prstGeom prst="rect">
            <a:avLst/>
          </a:prstGeom>
        </p:spPr>
        <p:txBody>
          <a:bodyPr wrap="none" lIns="0" tIns="0" rIns="0" bIns="0"/>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975240" y="3027960"/>
            <a:ext cx="11052000" cy="2089440"/>
          </a:xfrm>
          <a:prstGeom prst="rect">
            <a:avLst/>
          </a:prstGeom>
        </p:spPr>
        <p:txBody>
          <a:bodyPr wrap="none" lIns="0" tIns="0" rIns="0" bIns="0" anchor="ctr"/>
          <a:lstStyle/>
          <a:p>
            <a:pPr algn="ctr"/>
            <a:endParaRPr/>
          </a:p>
        </p:txBody>
      </p:sp>
      <p:sp>
        <p:nvSpPr>
          <p:cNvPr id="3" name="PlaceHolder 2"/>
          <p:cNvSpPr>
            <a:spLocks noGrp="1"/>
          </p:cNvSpPr>
          <p:nvPr>
            <p:ph type="subTitle"/>
          </p:nvPr>
        </p:nvSpPr>
        <p:spPr>
          <a:xfrm>
            <a:off x="650160" y="2280600"/>
            <a:ext cx="11442240" cy="5653440"/>
          </a:xfrm>
          <a:prstGeom prst="rect">
            <a:avLst/>
          </a:prstGeom>
        </p:spPr>
        <p:txBody>
          <a:bodyPr wrap="none" lIns="0" tIns="0" rIns="0" bIns="0" anchor="ct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975240" y="3027960"/>
            <a:ext cx="11052000" cy="2089440"/>
          </a:xfrm>
          <a:prstGeom prst="rect">
            <a:avLst/>
          </a:prstGeom>
        </p:spPr>
        <p:txBody>
          <a:bodyPr wrap="none" lIns="0" tIns="0" rIns="0" bIns="0" anchor="ctr"/>
          <a:lstStyle/>
          <a:p>
            <a:pPr algn="ctr"/>
            <a:endParaRPr/>
          </a:p>
        </p:txBody>
      </p:sp>
      <p:sp>
        <p:nvSpPr>
          <p:cNvPr id="5" name="PlaceHolder 2"/>
          <p:cNvSpPr>
            <a:spLocks noGrp="1"/>
          </p:cNvSpPr>
          <p:nvPr>
            <p:ph type="body"/>
          </p:nvPr>
        </p:nvSpPr>
        <p:spPr>
          <a:xfrm>
            <a:off x="650160" y="2280600"/>
            <a:ext cx="11442240" cy="5653080"/>
          </a:xfrm>
          <a:prstGeom prst="rect">
            <a:avLst/>
          </a:prstGeom>
        </p:spPr>
        <p:txBody>
          <a:bodyPr wrap="none"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975240" y="3027960"/>
            <a:ext cx="11052000" cy="2089440"/>
          </a:xfrm>
          <a:prstGeom prst="rect">
            <a:avLst/>
          </a:prstGeom>
        </p:spPr>
        <p:txBody>
          <a:bodyPr wrap="none" lIns="0" tIns="0" rIns="0" bIns="0" anchor="ctr"/>
          <a:lstStyle/>
          <a:p>
            <a:pPr algn="ctr"/>
            <a:endParaRPr/>
          </a:p>
        </p:txBody>
      </p:sp>
      <p:sp>
        <p:nvSpPr>
          <p:cNvPr id="7" name="PlaceHolder 2"/>
          <p:cNvSpPr>
            <a:spLocks noGrp="1"/>
          </p:cNvSpPr>
          <p:nvPr>
            <p:ph type="body"/>
          </p:nvPr>
        </p:nvSpPr>
        <p:spPr>
          <a:xfrm>
            <a:off x="650160" y="2280600"/>
            <a:ext cx="5583600" cy="5653080"/>
          </a:xfrm>
          <a:prstGeom prst="rect">
            <a:avLst/>
          </a:prstGeom>
        </p:spPr>
        <p:txBody>
          <a:bodyPr wrap="none" lIns="0" tIns="0" rIns="0" bIns="0"/>
          <a:lstStyle/>
          <a:p>
            <a:endParaRPr/>
          </a:p>
        </p:txBody>
      </p:sp>
      <p:sp>
        <p:nvSpPr>
          <p:cNvPr id="8" name="PlaceHolder 3"/>
          <p:cNvSpPr>
            <a:spLocks noGrp="1"/>
          </p:cNvSpPr>
          <p:nvPr>
            <p:ph type="body"/>
          </p:nvPr>
        </p:nvSpPr>
        <p:spPr>
          <a:xfrm>
            <a:off x="6513120" y="2280600"/>
            <a:ext cx="5583600" cy="5653080"/>
          </a:xfrm>
          <a:prstGeom prst="rect">
            <a:avLst/>
          </a:prstGeom>
        </p:spPr>
        <p:txBody>
          <a:bodyPr wrap="none"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975240" y="3027960"/>
            <a:ext cx="11052000" cy="2089440"/>
          </a:xfrm>
          <a:prstGeom prst="rect">
            <a:avLst/>
          </a:prstGeom>
        </p:spPr>
        <p:txBody>
          <a:bodyPr wrap="none" lIns="0" tIns="0" rIns="0" bIns="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975240" y="3027960"/>
            <a:ext cx="11052000" cy="4905720"/>
          </a:xfrm>
          <a:prstGeom prst="rect">
            <a:avLst/>
          </a:prstGeom>
        </p:spPr>
        <p:txBody>
          <a:bodyPr wrap="none"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975240" y="3027960"/>
            <a:ext cx="11052000" cy="2089440"/>
          </a:xfrm>
          <a:prstGeom prst="rect">
            <a:avLst/>
          </a:prstGeom>
        </p:spPr>
        <p:txBody>
          <a:bodyPr wrap="none" lIns="0" tIns="0" rIns="0" bIns="0" anchor="ctr"/>
          <a:lstStyle/>
          <a:p>
            <a:pPr algn="ctr"/>
            <a:endParaRPr/>
          </a:p>
        </p:txBody>
      </p:sp>
      <p:sp>
        <p:nvSpPr>
          <p:cNvPr id="12" name="PlaceHolder 2"/>
          <p:cNvSpPr>
            <a:spLocks noGrp="1"/>
          </p:cNvSpPr>
          <p:nvPr>
            <p:ph type="body"/>
          </p:nvPr>
        </p:nvSpPr>
        <p:spPr>
          <a:xfrm>
            <a:off x="650160" y="2280600"/>
            <a:ext cx="5583600" cy="2696040"/>
          </a:xfrm>
          <a:prstGeom prst="rect">
            <a:avLst/>
          </a:prstGeom>
        </p:spPr>
        <p:txBody>
          <a:bodyPr wrap="none" lIns="0" tIns="0" rIns="0" bIns="0"/>
          <a:lstStyle/>
          <a:p>
            <a:endParaRPr/>
          </a:p>
        </p:txBody>
      </p:sp>
      <p:sp>
        <p:nvSpPr>
          <p:cNvPr id="13" name="PlaceHolder 3"/>
          <p:cNvSpPr>
            <a:spLocks noGrp="1"/>
          </p:cNvSpPr>
          <p:nvPr>
            <p:ph type="body"/>
          </p:nvPr>
        </p:nvSpPr>
        <p:spPr>
          <a:xfrm>
            <a:off x="650160" y="5232960"/>
            <a:ext cx="5583600" cy="2696040"/>
          </a:xfrm>
          <a:prstGeom prst="rect">
            <a:avLst/>
          </a:prstGeom>
        </p:spPr>
        <p:txBody>
          <a:bodyPr wrap="none" lIns="0" tIns="0" rIns="0" bIns="0"/>
          <a:lstStyle/>
          <a:p>
            <a:endParaRPr/>
          </a:p>
        </p:txBody>
      </p:sp>
      <p:sp>
        <p:nvSpPr>
          <p:cNvPr id="14" name="PlaceHolder 4"/>
          <p:cNvSpPr>
            <a:spLocks noGrp="1"/>
          </p:cNvSpPr>
          <p:nvPr>
            <p:ph type="body"/>
          </p:nvPr>
        </p:nvSpPr>
        <p:spPr>
          <a:xfrm>
            <a:off x="6513120" y="2280600"/>
            <a:ext cx="5583600" cy="5653080"/>
          </a:xfrm>
          <a:prstGeom prst="rect">
            <a:avLst/>
          </a:prstGeom>
        </p:spPr>
        <p:txBody>
          <a:bodyPr wrap="none"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975240" y="3027960"/>
            <a:ext cx="11052000" cy="2089440"/>
          </a:xfrm>
          <a:prstGeom prst="rect">
            <a:avLst/>
          </a:prstGeom>
        </p:spPr>
        <p:txBody>
          <a:bodyPr wrap="none" lIns="0" tIns="0" rIns="0" bIns="0" anchor="ctr"/>
          <a:lstStyle/>
          <a:p>
            <a:pPr algn="ctr"/>
            <a:endParaRPr/>
          </a:p>
        </p:txBody>
      </p:sp>
      <p:sp>
        <p:nvSpPr>
          <p:cNvPr id="16" name="PlaceHolder 2"/>
          <p:cNvSpPr>
            <a:spLocks noGrp="1"/>
          </p:cNvSpPr>
          <p:nvPr>
            <p:ph type="body"/>
          </p:nvPr>
        </p:nvSpPr>
        <p:spPr>
          <a:xfrm>
            <a:off x="650160" y="2280600"/>
            <a:ext cx="5583600" cy="5653080"/>
          </a:xfrm>
          <a:prstGeom prst="rect">
            <a:avLst/>
          </a:prstGeom>
        </p:spPr>
        <p:txBody>
          <a:bodyPr wrap="none" lIns="0" tIns="0" rIns="0" bIns="0"/>
          <a:lstStyle/>
          <a:p>
            <a:endParaRPr/>
          </a:p>
        </p:txBody>
      </p:sp>
      <p:sp>
        <p:nvSpPr>
          <p:cNvPr id="17" name="PlaceHolder 3"/>
          <p:cNvSpPr>
            <a:spLocks noGrp="1"/>
          </p:cNvSpPr>
          <p:nvPr>
            <p:ph type="body"/>
          </p:nvPr>
        </p:nvSpPr>
        <p:spPr>
          <a:xfrm>
            <a:off x="6513120" y="2280600"/>
            <a:ext cx="5583600" cy="2696040"/>
          </a:xfrm>
          <a:prstGeom prst="rect">
            <a:avLst/>
          </a:prstGeom>
        </p:spPr>
        <p:txBody>
          <a:bodyPr wrap="none" lIns="0" tIns="0" rIns="0" bIns="0"/>
          <a:lstStyle/>
          <a:p>
            <a:endParaRPr/>
          </a:p>
        </p:txBody>
      </p:sp>
      <p:sp>
        <p:nvSpPr>
          <p:cNvPr id="18" name="PlaceHolder 4"/>
          <p:cNvSpPr>
            <a:spLocks noGrp="1"/>
          </p:cNvSpPr>
          <p:nvPr>
            <p:ph type="body"/>
          </p:nvPr>
        </p:nvSpPr>
        <p:spPr>
          <a:xfrm>
            <a:off x="6513120" y="5232960"/>
            <a:ext cx="5583600" cy="2696040"/>
          </a:xfrm>
          <a:prstGeom prst="rect">
            <a:avLst/>
          </a:prstGeom>
        </p:spPr>
        <p:txBody>
          <a:bodyPr wrap="none"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975240" y="3027960"/>
            <a:ext cx="11052000" cy="2089440"/>
          </a:xfrm>
          <a:prstGeom prst="rect">
            <a:avLst/>
          </a:prstGeom>
        </p:spPr>
        <p:txBody>
          <a:bodyPr wrap="none" lIns="0" tIns="0" rIns="0" bIns="0" anchor="ctr"/>
          <a:lstStyle/>
          <a:p>
            <a:pPr algn="ctr"/>
            <a:endParaRPr/>
          </a:p>
        </p:txBody>
      </p:sp>
      <p:sp>
        <p:nvSpPr>
          <p:cNvPr id="20" name="PlaceHolder 2"/>
          <p:cNvSpPr>
            <a:spLocks noGrp="1"/>
          </p:cNvSpPr>
          <p:nvPr>
            <p:ph type="body"/>
          </p:nvPr>
        </p:nvSpPr>
        <p:spPr>
          <a:xfrm>
            <a:off x="650160" y="2280600"/>
            <a:ext cx="5583600" cy="2696040"/>
          </a:xfrm>
          <a:prstGeom prst="rect">
            <a:avLst/>
          </a:prstGeom>
        </p:spPr>
        <p:txBody>
          <a:bodyPr wrap="none" lIns="0" tIns="0" rIns="0" bIns="0"/>
          <a:lstStyle/>
          <a:p>
            <a:endParaRPr/>
          </a:p>
        </p:txBody>
      </p:sp>
      <p:sp>
        <p:nvSpPr>
          <p:cNvPr id="21" name="PlaceHolder 3"/>
          <p:cNvSpPr>
            <a:spLocks noGrp="1"/>
          </p:cNvSpPr>
          <p:nvPr>
            <p:ph type="body"/>
          </p:nvPr>
        </p:nvSpPr>
        <p:spPr>
          <a:xfrm>
            <a:off x="6513120" y="2280600"/>
            <a:ext cx="5583600" cy="2696040"/>
          </a:xfrm>
          <a:prstGeom prst="rect">
            <a:avLst/>
          </a:prstGeom>
        </p:spPr>
        <p:txBody>
          <a:bodyPr wrap="none" lIns="0" tIns="0" rIns="0" bIns="0"/>
          <a:lstStyle/>
          <a:p>
            <a:endParaRPr/>
          </a:p>
        </p:txBody>
      </p:sp>
      <p:sp>
        <p:nvSpPr>
          <p:cNvPr id="22" name="PlaceHolder 4"/>
          <p:cNvSpPr>
            <a:spLocks noGrp="1"/>
          </p:cNvSpPr>
          <p:nvPr>
            <p:ph type="body"/>
          </p:nvPr>
        </p:nvSpPr>
        <p:spPr>
          <a:xfrm>
            <a:off x="650160" y="5232960"/>
            <a:ext cx="11441880" cy="2696040"/>
          </a:xfrm>
          <a:prstGeom prst="rect">
            <a:avLst/>
          </a:prstGeom>
        </p:spPr>
        <p:txBody>
          <a:bodyPr wrap="none"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975240" y="3027960"/>
            <a:ext cx="11052000" cy="2089080"/>
          </a:xfrm>
          <a:prstGeom prst="rect">
            <a:avLst/>
          </a:prstGeom>
        </p:spPr>
        <p:txBody>
          <a:bodyPr wrap="none" lIns="0" tIns="0" rIns="0" bIns="0" anchor="ctr"/>
          <a:lstStyle/>
          <a:p>
            <a:r>
              <a:rPr lang="fr-FR"/>
              <a:t>Click to edit the title text format</a:t>
            </a:r>
            <a:endParaRPr/>
          </a:p>
        </p:txBody>
      </p:sp>
      <p:sp>
        <p:nvSpPr>
          <p:cNvPr id="3" name="PlaceHolder 2"/>
          <p:cNvSpPr>
            <a:spLocks noGrp="1"/>
          </p:cNvSpPr>
          <p:nvPr>
            <p:ph type="body"/>
          </p:nvPr>
        </p:nvSpPr>
        <p:spPr>
          <a:xfrm>
            <a:off x="650160" y="2280600"/>
            <a:ext cx="11442240" cy="5653080"/>
          </a:xfrm>
          <a:prstGeom prst="rect">
            <a:avLst/>
          </a:prstGeom>
        </p:spPr>
        <p:txBody>
          <a:bodyPr wrap="none" lIns="0" tIns="0" rIns="0" bIns="0"/>
          <a:lstStyle/>
          <a:p>
            <a:pPr>
              <a:buSzPct val="25000"/>
              <a:buFont typeface="StarSymbol"/>
              <a:buChar char=""/>
            </a:pPr>
            <a:r>
              <a:rPr lang="fr-FR"/>
              <a:t>Click to edit the outline text format</a:t>
            </a:r>
            <a:endParaRPr/>
          </a:p>
          <a:p>
            <a:pPr lvl="1">
              <a:buSzPct val="25000"/>
              <a:buFont typeface="StarSymbol"/>
              <a:buChar char=""/>
            </a:pPr>
            <a:r>
              <a:rPr lang="fr-FR"/>
              <a:t>Second Outline Level</a:t>
            </a:r>
            <a:endParaRPr/>
          </a:p>
          <a:p>
            <a:pPr lvl="2">
              <a:buSzPct val="25000"/>
              <a:buFont typeface="StarSymbol"/>
              <a:buChar char=""/>
            </a:pPr>
            <a:r>
              <a:rPr lang="fr-FR"/>
              <a:t>Third Outline Level</a:t>
            </a:r>
            <a:endParaRPr/>
          </a:p>
          <a:p>
            <a:pPr lvl="3">
              <a:buSzPct val="25000"/>
              <a:buFont typeface="StarSymbol"/>
              <a:buChar char=""/>
            </a:pPr>
            <a:r>
              <a:rPr lang="fr-FR"/>
              <a:t>Fourth Outline Level</a:t>
            </a:r>
            <a:endParaRPr/>
          </a:p>
          <a:p>
            <a:pPr lvl="4">
              <a:buSzPct val="25000"/>
              <a:buFont typeface="StarSymbol"/>
              <a:buChar char=""/>
            </a:pPr>
            <a:r>
              <a:rPr lang="fr-FR"/>
              <a:t>Fifth Outline Level</a:t>
            </a:r>
            <a:endParaRPr/>
          </a:p>
          <a:p>
            <a:pPr lvl="5">
              <a:buSzPct val="25000"/>
              <a:buFont typeface="StarSymbol"/>
              <a:buChar char=""/>
            </a:pPr>
            <a:r>
              <a:rPr lang="fr-FR"/>
              <a:t>Sixth Outline Level</a:t>
            </a:r>
            <a:endParaRPr/>
          </a:p>
          <a:p>
            <a:pPr lvl="6">
              <a:buSzPct val="25000"/>
              <a:buFont typeface="StarSymbol"/>
              <a:buChar char=""/>
            </a:pPr>
            <a:r>
              <a:rPr lang="fr-FR"/>
              <a:t>Seventh Outline Level</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emf"/></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emf"/><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emf"/><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hyperlink" Target="http://www.rackspace.co.uk/"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iStock_000003243029Small.jpg"/>
          <p:cNvPicPr>
            <a:picLocks noChangeAspect="1"/>
          </p:cNvPicPr>
          <p:nvPr/>
        </p:nvPicPr>
        <p:blipFill>
          <a:blip r:embed="rId2" cstate="print"/>
          <a:stretch>
            <a:fillRect/>
          </a:stretch>
        </p:blipFill>
        <p:spPr>
          <a:xfrm>
            <a:off x="504034" y="4867425"/>
            <a:ext cx="5157216" cy="2674112"/>
          </a:xfrm>
          <a:prstGeom prst="rect">
            <a:avLst/>
          </a:prstGeom>
        </p:spPr>
      </p:pic>
      <p:sp>
        <p:nvSpPr>
          <p:cNvPr id="19" name="Rectangle 18"/>
          <p:cNvSpPr/>
          <p:nvPr/>
        </p:nvSpPr>
        <p:spPr>
          <a:xfrm>
            <a:off x="0" y="0"/>
            <a:ext cx="11765923" cy="1702795"/>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0" name="Rectangle 9"/>
          <p:cNvSpPr/>
          <p:nvPr/>
        </p:nvSpPr>
        <p:spPr>
          <a:xfrm>
            <a:off x="1" y="1752599"/>
            <a:ext cx="13003212" cy="2179321"/>
          </a:xfrm>
          <a:prstGeom prst="rect">
            <a:avLst/>
          </a:prstGeom>
          <a:solidFill>
            <a:srgbClr val="B626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openstack-cloud-software-horizontal-cmyk.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859874" y="584451"/>
            <a:ext cx="943336" cy="867668"/>
          </a:xfrm>
          <a:prstGeom prst="rect">
            <a:avLst/>
          </a:prstGeom>
        </p:spPr>
      </p:pic>
      <p:sp>
        <p:nvSpPr>
          <p:cNvPr id="5" name="TextBox 4"/>
          <p:cNvSpPr txBox="1"/>
          <p:nvPr/>
        </p:nvSpPr>
        <p:spPr>
          <a:xfrm>
            <a:off x="653955" y="649801"/>
            <a:ext cx="10867485" cy="615553"/>
          </a:xfrm>
          <a:prstGeom prst="rect">
            <a:avLst/>
          </a:prstGeom>
          <a:noFill/>
        </p:spPr>
        <p:txBody>
          <a:bodyPr wrap="square" rtlCol="0">
            <a:spAutoFit/>
          </a:bodyPr>
          <a:lstStyle/>
          <a:p>
            <a:r>
              <a:rPr lang="en-US" sz="3400" b="1" dirty="0" smtClean="0">
                <a:solidFill>
                  <a:schemeClr val="tx1">
                    <a:lumMod val="75000"/>
                    <a:lumOff val="25000"/>
                  </a:schemeClr>
                </a:solidFill>
                <a:latin typeface="Helvetica Neue" charset="0"/>
              </a:rPr>
              <a:t>OpenStack Cloud Platform for the Hosting Industry</a:t>
            </a:r>
            <a:endParaRPr lang="en-US" sz="3400" dirty="0" smtClean="0">
              <a:solidFill>
                <a:schemeClr val="tx1">
                  <a:lumMod val="75000"/>
                  <a:lumOff val="25000"/>
                </a:schemeClr>
              </a:solidFill>
              <a:latin typeface="Helvetica Neue" charset="0"/>
            </a:endParaRPr>
          </a:p>
        </p:txBody>
      </p:sp>
      <p:sp>
        <p:nvSpPr>
          <p:cNvPr id="6" name="Text Box 2"/>
          <p:cNvSpPr txBox="1">
            <a:spLocks noChangeArrowheads="1"/>
          </p:cNvSpPr>
          <p:nvPr/>
        </p:nvSpPr>
        <p:spPr bwMode="auto">
          <a:xfrm>
            <a:off x="5983576" y="6345883"/>
            <a:ext cx="6819634" cy="32170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15913" indent="-315913">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5pPr>
            <a:lvl6pPr marL="25146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6pPr>
            <a:lvl7pPr marL="29718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7pPr>
            <a:lvl8pPr marL="34290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8pPr>
            <a:lvl9pPr marL="38862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9pPr>
          </a:lstStyle>
          <a:p>
            <a:pPr>
              <a:spcBef>
                <a:spcPts val="1200"/>
              </a:spcBef>
              <a:buClr>
                <a:srgbClr val="AF1C1C"/>
              </a:buClr>
              <a:buSzPct val="60000"/>
              <a:buFont typeface="Lucida Grande" charset="0"/>
              <a:buChar char="‣"/>
              <a:defRPr/>
            </a:pPr>
            <a:r>
              <a:rPr lang="en-US" sz="2000" dirty="0" smtClean="0">
                <a:solidFill>
                  <a:srgbClr val="404040"/>
                </a:solidFill>
                <a:latin typeface="Helvetica Neue" charset="0"/>
              </a:rPr>
              <a:t>Superior scalability, availability, economics and support</a:t>
            </a:r>
          </a:p>
          <a:p>
            <a:pPr algn="l">
              <a:spcBef>
                <a:spcPts val="1200"/>
              </a:spcBef>
              <a:buClr>
                <a:srgbClr val="AF1C1C"/>
              </a:buClr>
              <a:buSzPct val="60000"/>
              <a:buFont typeface="Lucida Grande" charset="0"/>
              <a:buChar char="‣"/>
              <a:defRPr/>
            </a:pPr>
            <a:r>
              <a:rPr lang="en-US" sz="2000" dirty="0" smtClean="0">
                <a:solidFill>
                  <a:srgbClr val="404040"/>
                </a:solidFill>
                <a:latin typeface="Helvetica Neue" charset="0"/>
              </a:rPr>
              <a:t>Hundreds of public and private cloud hosting companies bet their businesses on OpenStack software</a:t>
            </a:r>
          </a:p>
          <a:p>
            <a:pPr algn="l">
              <a:spcBef>
                <a:spcPts val="1200"/>
              </a:spcBef>
              <a:buClr>
                <a:srgbClr val="AF1C1C"/>
              </a:buClr>
              <a:buSzPct val="60000"/>
              <a:buFont typeface="Lucida Grande" charset="0"/>
              <a:buChar char="‣"/>
              <a:defRPr/>
            </a:pPr>
            <a:r>
              <a:rPr lang="en-US" sz="2000" dirty="0" smtClean="0">
                <a:solidFill>
                  <a:srgbClr val="404040"/>
                </a:solidFill>
                <a:latin typeface="Helvetica Neue" charset="0"/>
              </a:rPr>
              <a:t>Leadership and support from industry notables such as AT&amp;T, Cisco, HP, IBM, Red Hat and SUSE</a:t>
            </a:r>
          </a:p>
          <a:p>
            <a:pPr algn="l">
              <a:spcBef>
                <a:spcPts val="1200"/>
              </a:spcBef>
              <a:buClr>
                <a:srgbClr val="AF1C1C"/>
              </a:buClr>
              <a:buSzPct val="60000"/>
              <a:buFont typeface="Lucida Grande" charset="0"/>
              <a:buChar char="‣"/>
              <a:defRPr/>
            </a:pPr>
            <a:r>
              <a:rPr lang="en-US" sz="2000" dirty="0" smtClean="0">
                <a:solidFill>
                  <a:srgbClr val="404040"/>
                </a:solidFill>
                <a:latin typeface="Helvetica Neue" charset="0"/>
              </a:rPr>
              <a:t>Vibrant community over 8,000 strong; 170+ companies contributing and driving fast-paced </a:t>
            </a:r>
            <a:r>
              <a:rPr lang="en-US" sz="2000" dirty="0" smtClean="0">
                <a:solidFill>
                  <a:srgbClr val="404040"/>
                </a:solidFill>
                <a:latin typeface="Helvetica Neue" charset="0"/>
              </a:rPr>
              <a:t>innovation</a:t>
            </a:r>
            <a:endParaRPr lang="en-US" sz="2000" dirty="0" smtClean="0">
              <a:solidFill>
                <a:srgbClr val="404040"/>
              </a:solidFill>
              <a:latin typeface="Helvetica Neue" charset="0"/>
            </a:endParaRPr>
          </a:p>
        </p:txBody>
      </p:sp>
      <p:sp>
        <p:nvSpPr>
          <p:cNvPr id="8" name="Text Box 2"/>
          <p:cNvSpPr txBox="1">
            <a:spLocks noChangeArrowheads="1"/>
          </p:cNvSpPr>
          <p:nvPr/>
        </p:nvSpPr>
        <p:spPr bwMode="auto">
          <a:xfrm>
            <a:off x="1903548" y="8274030"/>
            <a:ext cx="3178409" cy="4668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15913" indent="-315913">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5pPr>
            <a:lvl6pPr marL="25146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6pPr>
            <a:lvl7pPr marL="29718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7pPr>
            <a:lvl8pPr marL="34290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8pPr>
            <a:lvl9pPr marL="38862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9pPr>
          </a:lstStyle>
          <a:p>
            <a:pPr marL="0" indent="0">
              <a:spcBef>
                <a:spcPts val="1200"/>
              </a:spcBef>
              <a:buClr>
                <a:srgbClr val="AF1C1C"/>
              </a:buClr>
              <a:buSzPct val="60000"/>
              <a:defRPr/>
            </a:pPr>
            <a:r>
              <a:rPr lang="en-US" sz="1800" dirty="0" smtClean="0">
                <a:solidFill>
                  <a:srgbClr val="646464"/>
                </a:solidFill>
                <a:latin typeface="Helvetica Neue" charset="0"/>
              </a:rPr>
              <a:t>www. OpenStack.org</a:t>
            </a:r>
          </a:p>
        </p:txBody>
      </p:sp>
      <p:sp>
        <p:nvSpPr>
          <p:cNvPr id="11" name="Rectangle 10"/>
          <p:cNvSpPr/>
          <p:nvPr/>
        </p:nvSpPr>
        <p:spPr>
          <a:xfrm>
            <a:off x="653956" y="2159692"/>
            <a:ext cx="11687963" cy="954107"/>
          </a:xfrm>
          <a:prstGeom prst="rect">
            <a:avLst/>
          </a:prstGeom>
        </p:spPr>
        <p:txBody>
          <a:bodyPr wrap="square">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dirty="0" smtClean="0">
                <a:solidFill>
                  <a:schemeClr val="bg1"/>
                </a:solidFill>
                <a:latin typeface="Helvetica Neue" charset="0"/>
              </a:rPr>
              <a:t>“OpenStack has won the race to become the standard, and it has done it rapidly</a:t>
            </a:r>
            <a:r>
              <a:rPr lang="en-US" sz="2800" i="1" dirty="0" smtClean="0">
                <a:solidFill>
                  <a:schemeClr val="bg1"/>
                </a:solidFill>
                <a:latin typeface="Helvetica Neue" charset="0"/>
              </a:rPr>
              <a:t>.</a:t>
            </a:r>
            <a:r>
              <a:rPr lang="en-US" sz="2800" dirty="0" smtClean="0">
                <a:solidFill>
                  <a:schemeClr val="bg1"/>
                </a:solidFill>
                <a:latin typeface="Helvetica Neue" charset="0"/>
              </a:rPr>
              <a:t>”</a:t>
            </a:r>
            <a:endParaRPr lang="en-US" sz="2800" dirty="0">
              <a:solidFill>
                <a:schemeClr val="bg1"/>
              </a:solidFill>
              <a:latin typeface="Helvetica Neue" charset="0"/>
            </a:endParaRPr>
          </a:p>
        </p:txBody>
      </p:sp>
      <p:sp>
        <p:nvSpPr>
          <p:cNvPr id="14" name="Rectangle 13"/>
          <p:cNvSpPr/>
          <p:nvPr/>
        </p:nvSpPr>
        <p:spPr>
          <a:xfrm>
            <a:off x="7288113" y="3113799"/>
            <a:ext cx="5053806" cy="695575"/>
          </a:xfrm>
          <a:prstGeom prst="rect">
            <a:avLst/>
          </a:prstGeom>
        </p:spPr>
        <p:txBody>
          <a:bodyPr wrap="square">
            <a:spAutoFit/>
          </a:bodyPr>
          <a:lstStyle/>
          <a:p>
            <a:pPr algn="r">
              <a:lnSpc>
                <a:spcPct val="80000"/>
              </a:lnSpc>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dirty="0" smtClean="0">
                <a:latin typeface="Helvetica Neue" charset="0"/>
              </a:rPr>
              <a:t>Ann </a:t>
            </a:r>
            <a:r>
              <a:rPr lang="en-US" sz="2400" dirty="0" err="1" smtClean="0">
                <a:latin typeface="Helvetica Neue" charset="0"/>
              </a:rPr>
              <a:t>Winblad</a:t>
            </a:r>
            <a:endParaRPr lang="en-US" sz="2400" dirty="0" smtClean="0">
              <a:latin typeface="Helvetica Neue" charset="0"/>
            </a:endParaRPr>
          </a:p>
          <a:p>
            <a:pPr algn="r">
              <a:lnSpc>
                <a:spcPct val="80000"/>
              </a:lnSpc>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dirty="0" smtClean="0">
                <a:latin typeface="Helvetica Neue" charset="0"/>
              </a:rPr>
              <a:t>Hummer </a:t>
            </a:r>
            <a:r>
              <a:rPr lang="en-US" sz="2400" dirty="0" err="1" smtClean="0">
                <a:latin typeface="Helvetica Neue" charset="0"/>
              </a:rPr>
              <a:t>Winblad</a:t>
            </a:r>
            <a:r>
              <a:rPr lang="en-US" sz="2400" dirty="0" smtClean="0">
                <a:latin typeface="Helvetica Neue" charset="0"/>
              </a:rPr>
              <a:t> Ventures</a:t>
            </a:r>
            <a:endParaRPr lang="en-US" sz="2400" dirty="0">
              <a:latin typeface="Helvetica Neue" charset="0"/>
            </a:endParaRPr>
          </a:p>
        </p:txBody>
      </p:sp>
      <p:grpSp>
        <p:nvGrpSpPr>
          <p:cNvPr id="2" name="Group 139"/>
          <p:cNvGrpSpPr/>
          <p:nvPr/>
        </p:nvGrpSpPr>
        <p:grpSpPr>
          <a:xfrm>
            <a:off x="736600" y="8146014"/>
            <a:ext cx="955992" cy="943347"/>
            <a:chOff x="8718360" y="5167313"/>
            <a:chExt cx="628650" cy="619125"/>
          </a:xfrm>
        </p:grpSpPr>
        <p:sp>
          <p:nvSpPr>
            <p:cNvPr id="1139" name="Freeform 115"/>
            <p:cNvSpPr>
              <a:spLocks/>
            </p:cNvSpPr>
            <p:nvPr/>
          </p:nvSpPr>
          <p:spPr bwMode="auto">
            <a:xfrm>
              <a:off x="8718360" y="5167313"/>
              <a:ext cx="628650" cy="619125"/>
            </a:xfrm>
            <a:custGeom>
              <a:avLst/>
              <a:gdLst/>
              <a:ahLst/>
              <a:cxnLst>
                <a:cxn ang="0">
                  <a:pos x="752" y="217"/>
                </a:cxn>
                <a:cxn ang="0">
                  <a:pos x="744" y="203"/>
                </a:cxn>
                <a:cxn ang="0">
                  <a:pos x="734" y="188"/>
                </a:cxn>
                <a:cxn ang="0">
                  <a:pos x="725" y="172"/>
                </a:cxn>
                <a:cxn ang="0">
                  <a:pos x="714" y="157"/>
                </a:cxn>
                <a:cxn ang="0">
                  <a:pos x="702" y="142"/>
                </a:cxn>
                <a:cxn ang="0">
                  <a:pos x="681" y="119"/>
                </a:cxn>
                <a:cxn ang="0">
                  <a:pos x="650" y="91"/>
                </a:cxn>
                <a:cxn ang="0">
                  <a:pos x="617" y="66"/>
                </a:cxn>
                <a:cxn ang="0">
                  <a:pos x="581" y="45"/>
                </a:cxn>
                <a:cxn ang="0">
                  <a:pos x="542" y="28"/>
                </a:cxn>
                <a:cxn ang="0">
                  <a:pos x="503" y="14"/>
                </a:cxn>
                <a:cxn ang="0">
                  <a:pos x="461" y="5"/>
                </a:cxn>
                <a:cxn ang="0">
                  <a:pos x="419" y="2"/>
                </a:cxn>
                <a:cxn ang="0">
                  <a:pos x="356" y="3"/>
                </a:cxn>
                <a:cxn ang="0">
                  <a:pos x="279" y="18"/>
                </a:cxn>
                <a:cxn ang="0">
                  <a:pos x="208" y="48"/>
                </a:cxn>
                <a:cxn ang="0">
                  <a:pos x="144" y="89"/>
                </a:cxn>
                <a:cxn ang="0">
                  <a:pos x="91" y="142"/>
                </a:cxn>
                <a:cxn ang="0">
                  <a:pos x="49" y="206"/>
                </a:cxn>
                <a:cxn ang="0">
                  <a:pos x="17" y="275"/>
                </a:cxn>
                <a:cxn ang="0">
                  <a:pos x="2" y="351"/>
                </a:cxn>
                <a:cxn ang="0">
                  <a:pos x="1" y="426"/>
                </a:cxn>
                <a:cxn ang="0">
                  <a:pos x="14" y="494"/>
                </a:cxn>
                <a:cxn ang="0">
                  <a:pos x="38" y="558"/>
                </a:cxn>
                <a:cxn ang="0">
                  <a:pos x="74" y="617"/>
                </a:cxn>
                <a:cxn ang="0">
                  <a:pos x="111" y="661"/>
                </a:cxn>
                <a:cxn ang="0">
                  <a:pos x="142" y="690"/>
                </a:cxn>
                <a:cxn ang="0">
                  <a:pos x="177" y="715"/>
                </a:cxn>
                <a:cxn ang="0">
                  <a:pos x="212" y="736"/>
                </a:cxn>
                <a:cxn ang="0">
                  <a:pos x="251" y="753"/>
                </a:cxn>
                <a:cxn ang="0">
                  <a:pos x="291" y="767"/>
                </a:cxn>
                <a:cxn ang="0">
                  <a:pos x="332" y="776"/>
                </a:cxn>
                <a:cxn ang="0">
                  <a:pos x="375" y="780"/>
                </a:cxn>
                <a:cxn ang="0">
                  <a:pos x="419" y="780"/>
                </a:cxn>
                <a:cxn ang="0">
                  <a:pos x="461" y="776"/>
                </a:cxn>
                <a:cxn ang="0">
                  <a:pos x="503" y="767"/>
                </a:cxn>
                <a:cxn ang="0">
                  <a:pos x="542" y="753"/>
                </a:cxn>
                <a:cxn ang="0">
                  <a:pos x="581" y="736"/>
                </a:cxn>
                <a:cxn ang="0">
                  <a:pos x="617" y="715"/>
                </a:cxn>
                <a:cxn ang="0">
                  <a:pos x="650" y="690"/>
                </a:cxn>
                <a:cxn ang="0">
                  <a:pos x="681" y="661"/>
                </a:cxn>
                <a:cxn ang="0">
                  <a:pos x="718" y="617"/>
                </a:cxn>
                <a:cxn ang="0">
                  <a:pos x="754" y="558"/>
                </a:cxn>
                <a:cxn ang="0">
                  <a:pos x="778" y="494"/>
                </a:cxn>
                <a:cxn ang="0">
                  <a:pos x="791" y="426"/>
                </a:cxn>
                <a:cxn ang="0">
                  <a:pos x="791" y="369"/>
                </a:cxn>
                <a:cxn ang="0">
                  <a:pos x="786" y="327"/>
                </a:cxn>
                <a:cxn ang="0">
                  <a:pos x="777" y="284"/>
                </a:cxn>
                <a:cxn ang="0">
                  <a:pos x="763" y="242"/>
                </a:cxn>
              </a:cxnLst>
              <a:rect l="0" t="0" r="r" b="b"/>
              <a:pathLst>
                <a:path w="792" h="781">
                  <a:moveTo>
                    <a:pt x="754" y="223"/>
                  </a:moveTo>
                  <a:lnTo>
                    <a:pt x="752" y="217"/>
                  </a:lnTo>
                  <a:lnTo>
                    <a:pt x="748" y="210"/>
                  </a:lnTo>
                  <a:lnTo>
                    <a:pt x="744" y="203"/>
                  </a:lnTo>
                  <a:lnTo>
                    <a:pt x="739" y="196"/>
                  </a:lnTo>
                  <a:lnTo>
                    <a:pt x="734" y="188"/>
                  </a:lnTo>
                  <a:lnTo>
                    <a:pt x="730" y="180"/>
                  </a:lnTo>
                  <a:lnTo>
                    <a:pt x="725" y="172"/>
                  </a:lnTo>
                  <a:lnTo>
                    <a:pt x="719" y="164"/>
                  </a:lnTo>
                  <a:lnTo>
                    <a:pt x="714" y="157"/>
                  </a:lnTo>
                  <a:lnTo>
                    <a:pt x="708" y="149"/>
                  </a:lnTo>
                  <a:lnTo>
                    <a:pt x="702" y="142"/>
                  </a:lnTo>
                  <a:lnTo>
                    <a:pt x="696" y="135"/>
                  </a:lnTo>
                  <a:lnTo>
                    <a:pt x="681" y="119"/>
                  </a:lnTo>
                  <a:lnTo>
                    <a:pt x="666" y="105"/>
                  </a:lnTo>
                  <a:lnTo>
                    <a:pt x="650" y="91"/>
                  </a:lnTo>
                  <a:lnTo>
                    <a:pt x="634" y="78"/>
                  </a:lnTo>
                  <a:lnTo>
                    <a:pt x="617" y="66"/>
                  </a:lnTo>
                  <a:lnTo>
                    <a:pt x="600" y="55"/>
                  </a:lnTo>
                  <a:lnTo>
                    <a:pt x="581" y="45"/>
                  </a:lnTo>
                  <a:lnTo>
                    <a:pt x="561" y="36"/>
                  </a:lnTo>
                  <a:lnTo>
                    <a:pt x="542" y="28"/>
                  </a:lnTo>
                  <a:lnTo>
                    <a:pt x="522" y="21"/>
                  </a:lnTo>
                  <a:lnTo>
                    <a:pt x="503" y="14"/>
                  </a:lnTo>
                  <a:lnTo>
                    <a:pt x="482" y="10"/>
                  </a:lnTo>
                  <a:lnTo>
                    <a:pt x="461" y="5"/>
                  </a:lnTo>
                  <a:lnTo>
                    <a:pt x="439" y="3"/>
                  </a:lnTo>
                  <a:lnTo>
                    <a:pt x="419" y="2"/>
                  </a:lnTo>
                  <a:lnTo>
                    <a:pt x="397" y="0"/>
                  </a:lnTo>
                  <a:lnTo>
                    <a:pt x="356" y="3"/>
                  </a:lnTo>
                  <a:lnTo>
                    <a:pt x="317" y="8"/>
                  </a:lnTo>
                  <a:lnTo>
                    <a:pt x="279" y="18"/>
                  </a:lnTo>
                  <a:lnTo>
                    <a:pt x="242" y="31"/>
                  </a:lnTo>
                  <a:lnTo>
                    <a:pt x="208" y="48"/>
                  </a:lnTo>
                  <a:lnTo>
                    <a:pt x="175" y="67"/>
                  </a:lnTo>
                  <a:lnTo>
                    <a:pt x="144" y="89"/>
                  </a:lnTo>
                  <a:lnTo>
                    <a:pt x="117" y="115"/>
                  </a:lnTo>
                  <a:lnTo>
                    <a:pt x="91" y="142"/>
                  </a:lnTo>
                  <a:lnTo>
                    <a:pt x="68" y="173"/>
                  </a:lnTo>
                  <a:lnTo>
                    <a:pt x="49" y="206"/>
                  </a:lnTo>
                  <a:lnTo>
                    <a:pt x="31" y="239"/>
                  </a:lnTo>
                  <a:lnTo>
                    <a:pt x="17" y="275"/>
                  </a:lnTo>
                  <a:lnTo>
                    <a:pt x="8" y="313"/>
                  </a:lnTo>
                  <a:lnTo>
                    <a:pt x="2" y="351"/>
                  </a:lnTo>
                  <a:lnTo>
                    <a:pt x="0" y="391"/>
                  </a:lnTo>
                  <a:lnTo>
                    <a:pt x="1" y="426"/>
                  </a:lnTo>
                  <a:lnTo>
                    <a:pt x="7" y="460"/>
                  </a:lnTo>
                  <a:lnTo>
                    <a:pt x="14" y="494"/>
                  </a:lnTo>
                  <a:lnTo>
                    <a:pt x="26" y="526"/>
                  </a:lnTo>
                  <a:lnTo>
                    <a:pt x="38" y="558"/>
                  </a:lnTo>
                  <a:lnTo>
                    <a:pt x="55" y="588"/>
                  </a:lnTo>
                  <a:lnTo>
                    <a:pt x="74" y="617"/>
                  </a:lnTo>
                  <a:lnTo>
                    <a:pt x="96" y="645"/>
                  </a:lnTo>
                  <a:lnTo>
                    <a:pt x="111" y="661"/>
                  </a:lnTo>
                  <a:lnTo>
                    <a:pt x="126" y="676"/>
                  </a:lnTo>
                  <a:lnTo>
                    <a:pt x="142" y="690"/>
                  </a:lnTo>
                  <a:lnTo>
                    <a:pt x="159" y="702"/>
                  </a:lnTo>
                  <a:lnTo>
                    <a:pt x="177" y="715"/>
                  </a:lnTo>
                  <a:lnTo>
                    <a:pt x="194" y="726"/>
                  </a:lnTo>
                  <a:lnTo>
                    <a:pt x="212" y="736"/>
                  </a:lnTo>
                  <a:lnTo>
                    <a:pt x="232" y="745"/>
                  </a:lnTo>
                  <a:lnTo>
                    <a:pt x="251" y="753"/>
                  </a:lnTo>
                  <a:lnTo>
                    <a:pt x="271" y="760"/>
                  </a:lnTo>
                  <a:lnTo>
                    <a:pt x="291" y="767"/>
                  </a:lnTo>
                  <a:lnTo>
                    <a:pt x="311" y="772"/>
                  </a:lnTo>
                  <a:lnTo>
                    <a:pt x="332" y="776"/>
                  </a:lnTo>
                  <a:lnTo>
                    <a:pt x="354" y="779"/>
                  </a:lnTo>
                  <a:lnTo>
                    <a:pt x="375" y="780"/>
                  </a:lnTo>
                  <a:lnTo>
                    <a:pt x="397" y="781"/>
                  </a:lnTo>
                  <a:lnTo>
                    <a:pt x="419" y="780"/>
                  </a:lnTo>
                  <a:lnTo>
                    <a:pt x="439" y="779"/>
                  </a:lnTo>
                  <a:lnTo>
                    <a:pt x="461" y="776"/>
                  </a:lnTo>
                  <a:lnTo>
                    <a:pt x="482" y="772"/>
                  </a:lnTo>
                  <a:lnTo>
                    <a:pt x="503" y="767"/>
                  </a:lnTo>
                  <a:lnTo>
                    <a:pt x="522" y="760"/>
                  </a:lnTo>
                  <a:lnTo>
                    <a:pt x="542" y="753"/>
                  </a:lnTo>
                  <a:lnTo>
                    <a:pt x="561" y="745"/>
                  </a:lnTo>
                  <a:lnTo>
                    <a:pt x="581" y="736"/>
                  </a:lnTo>
                  <a:lnTo>
                    <a:pt x="600" y="726"/>
                  </a:lnTo>
                  <a:lnTo>
                    <a:pt x="617" y="715"/>
                  </a:lnTo>
                  <a:lnTo>
                    <a:pt x="634" y="702"/>
                  </a:lnTo>
                  <a:lnTo>
                    <a:pt x="650" y="690"/>
                  </a:lnTo>
                  <a:lnTo>
                    <a:pt x="666" y="676"/>
                  </a:lnTo>
                  <a:lnTo>
                    <a:pt x="681" y="661"/>
                  </a:lnTo>
                  <a:lnTo>
                    <a:pt x="696" y="645"/>
                  </a:lnTo>
                  <a:lnTo>
                    <a:pt x="718" y="617"/>
                  </a:lnTo>
                  <a:lnTo>
                    <a:pt x="738" y="588"/>
                  </a:lnTo>
                  <a:lnTo>
                    <a:pt x="754" y="558"/>
                  </a:lnTo>
                  <a:lnTo>
                    <a:pt x="768" y="526"/>
                  </a:lnTo>
                  <a:lnTo>
                    <a:pt x="778" y="494"/>
                  </a:lnTo>
                  <a:lnTo>
                    <a:pt x="786" y="460"/>
                  </a:lnTo>
                  <a:lnTo>
                    <a:pt x="791" y="426"/>
                  </a:lnTo>
                  <a:lnTo>
                    <a:pt x="792" y="391"/>
                  </a:lnTo>
                  <a:lnTo>
                    <a:pt x="791" y="369"/>
                  </a:lnTo>
                  <a:lnTo>
                    <a:pt x="790" y="347"/>
                  </a:lnTo>
                  <a:lnTo>
                    <a:pt x="786" y="327"/>
                  </a:lnTo>
                  <a:lnTo>
                    <a:pt x="783" y="305"/>
                  </a:lnTo>
                  <a:lnTo>
                    <a:pt x="777" y="284"/>
                  </a:lnTo>
                  <a:lnTo>
                    <a:pt x="770" y="263"/>
                  </a:lnTo>
                  <a:lnTo>
                    <a:pt x="763" y="242"/>
                  </a:lnTo>
                  <a:lnTo>
                    <a:pt x="754" y="223"/>
                  </a:lnTo>
                  <a:close/>
                </a:path>
              </a:pathLst>
            </a:custGeom>
            <a:solidFill>
              <a:schemeClr val="bg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9" name="Freeform 125"/>
            <p:cNvSpPr>
              <a:spLocks/>
            </p:cNvSpPr>
            <p:nvPr/>
          </p:nvSpPr>
          <p:spPr bwMode="auto">
            <a:xfrm>
              <a:off x="9267635" y="5335588"/>
              <a:ext cx="26987" cy="26988"/>
            </a:xfrm>
            <a:custGeom>
              <a:avLst/>
              <a:gdLst/>
              <a:ahLst/>
              <a:cxnLst>
                <a:cxn ang="0">
                  <a:pos x="9" y="34"/>
                </a:cxn>
                <a:cxn ang="0">
                  <a:pos x="32" y="25"/>
                </a:cxn>
                <a:cxn ang="0">
                  <a:pos x="29" y="19"/>
                </a:cxn>
                <a:cxn ang="0">
                  <a:pos x="25" y="12"/>
                </a:cxn>
                <a:cxn ang="0">
                  <a:pos x="22" y="6"/>
                </a:cxn>
                <a:cxn ang="0">
                  <a:pos x="18" y="0"/>
                </a:cxn>
                <a:cxn ang="0">
                  <a:pos x="0" y="17"/>
                </a:cxn>
                <a:cxn ang="0">
                  <a:pos x="2" y="21"/>
                </a:cxn>
                <a:cxn ang="0">
                  <a:pos x="4" y="25"/>
                </a:cxn>
                <a:cxn ang="0">
                  <a:pos x="7" y="29"/>
                </a:cxn>
                <a:cxn ang="0">
                  <a:pos x="9" y="34"/>
                </a:cxn>
              </a:cxnLst>
              <a:rect l="0" t="0" r="r" b="b"/>
              <a:pathLst>
                <a:path w="32" h="34">
                  <a:moveTo>
                    <a:pt x="9" y="34"/>
                  </a:moveTo>
                  <a:lnTo>
                    <a:pt x="32" y="25"/>
                  </a:lnTo>
                  <a:lnTo>
                    <a:pt x="29" y="19"/>
                  </a:lnTo>
                  <a:lnTo>
                    <a:pt x="25" y="12"/>
                  </a:lnTo>
                  <a:lnTo>
                    <a:pt x="22" y="6"/>
                  </a:lnTo>
                  <a:lnTo>
                    <a:pt x="18" y="0"/>
                  </a:lnTo>
                  <a:lnTo>
                    <a:pt x="0" y="17"/>
                  </a:lnTo>
                  <a:lnTo>
                    <a:pt x="2" y="21"/>
                  </a:lnTo>
                  <a:lnTo>
                    <a:pt x="4" y="25"/>
                  </a:lnTo>
                  <a:lnTo>
                    <a:pt x="7" y="29"/>
                  </a:lnTo>
                  <a:lnTo>
                    <a:pt x="9" y="34"/>
                  </a:lnTo>
                  <a:close/>
                </a:path>
              </a:pathLst>
            </a:custGeom>
            <a:solidFill>
              <a:schemeClr val="bg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0" name="Freeform 126"/>
            <p:cNvSpPr>
              <a:spLocks/>
            </p:cNvSpPr>
            <p:nvPr/>
          </p:nvSpPr>
          <p:spPr bwMode="auto">
            <a:xfrm>
              <a:off x="8743760" y="5192713"/>
              <a:ext cx="577850" cy="568325"/>
            </a:xfrm>
            <a:custGeom>
              <a:avLst/>
              <a:gdLst/>
              <a:ahLst/>
              <a:cxnLst>
                <a:cxn ang="0">
                  <a:pos x="691" y="267"/>
                </a:cxn>
                <a:cxn ang="0">
                  <a:pos x="704" y="342"/>
                </a:cxn>
                <a:cxn ang="0">
                  <a:pos x="690" y="458"/>
                </a:cxn>
                <a:cxn ang="0">
                  <a:pos x="627" y="570"/>
                </a:cxn>
                <a:cxn ang="0">
                  <a:pos x="527" y="650"/>
                </a:cxn>
                <a:cxn ang="0">
                  <a:pos x="399" y="689"/>
                </a:cxn>
                <a:cxn ang="0">
                  <a:pos x="309" y="685"/>
                </a:cxn>
                <a:cxn ang="0">
                  <a:pos x="238" y="667"/>
                </a:cxn>
                <a:cxn ang="0">
                  <a:pos x="173" y="633"/>
                </a:cxn>
                <a:cxn ang="0">
                  <a:pos x="118" y="587"/>
                </a:cxn>
                <a:cxn ang="0">
                  <a:pos x="57" y="501"/>
                </a:cxn>
                <a:cxn ang="0">
                  <a:pos x="26" y="389"/>
                </a:cxn>
                <a:cxn ang="0">
                  <a:pos x="36" y="274"/>
                </a:cxn>
                <a:cxn ang="0">
                  <a:pos x="87" y="168"/>
                </a:cxn>
                <a:cxn ang="0">
                  <a:pos x="145" y="107"/>
                </a:cxn>
                <a:cxn ang="0">
                  <a:pos x="206" y="66"/>
                </a:cxn>
                <a:cxn ang="0">
                  <a:pos x="274" y="41"/>
                </a:cxn>
                <a:cxn ang="0">
                  <a:pos x="346" y="28"/>
                </a:cxn>
                <a:cxn ang="0">
                  <a:pos x="420" y="33"/>
                </a:cxn>
                <a:cxn ang="0">
                  <a:pos x="490" y="51"/>
                </a:cxn>
                <a:cxn ang="0">
                  <a:pos x="555" y="85"/>
                </a:cxn>
                <a:cxn ang="0">
                  <a:pos x="611" y="131"/>
                </a:cxn>
                <a:cxn ang="0">
                  <a:pos x="639" y="164"/>
                </a:cxn>
                <a:cxn ang="0">
                  <a:pos x="657" y="191"/>
                </a:cxn>
                <a:cxn ang="0">
                  <a:pos x="671" y="167"/>
                </a:cxn>
                <a:cxn ang="0">
                  <a:pos x="652" y="139"/>
                </a:cxn>
                <a:cxn ang="0">
                  <a:pos x="612" y="98"/>
                </a:cxn>
                <a:cxn ang="0">
                  <a:pos x="550" y="51"/>
                </a:cxn>
                <a:cxn ang="0">
                  <a:pos x="480" y="19"/>
                </a:cxn>
                <a:cxn ang="0">
                  <a:pos x="404" y="3"/>
                </a:cxn>
                <a:cxn ang="0">
                  <a:pos x="291" y="7"/>
                </a:cxn>
                <a:cxn ang="0">
                  <a:pos x="162" y="62"/>
                </a:cxn>
                <a:cxn ang="0">
                  <a:pos x="63" y="160"/>
                </a:cxn>
                <a:cxn ang="0">
                  <a:pos x="7" y="288"/>
                </a:cxn>
                <a:cxn ang="0">
                  <a:pos x="6" y="424"/>
                </a:cxn>
                <a:cxn ang="0">
                  <a:pos x="50" y="541"/>
                </a:cxn>
                <a:cxn ang="0">
                  <a:pos x="116" y="621"/>
                </a:cxn>
                <a:cxn ang="0">
                  <a:pos x="178" y="667"/>
                </a:cxn>
                <a:cxn ang="0">
                  <a:pos x="248" y="699"/>
                </a:cxn>
                <a:cxn ang="0">
                  <a:pos x="325" y="715"/>
                </a:cxn>
                <a:cxn ang="0">
                  <a:pos x="404" y="715"/>
                </a:cxn>
                <a:cxn ang="0">
                  <a:pos x="480" y="699"/>
                </a:cxn>
                <a:cxn ang="0">
                  <a:pos x="550" y="667"/>
                </a:cxn>
                <a:cxn ang="0">
                  <a:pos x="612" y="621"/>
                </a:cxn>
                <a:cxn ang="0">
                  <a:pos x="678" y="541"/>
                </a:cxn>
                <a:cxn ang="0">
                  <a:pos x="723" y="424"/>
                </a:cxn>
                <a:cxn ang="0">
                  <a:pos x="727" y="320"/>
                </a:cxn>
                <a:cxn ang="0">
                  <a:pos x="708" y="243"/>
                </a:cxn>
              </a:cxnLst>
              <a:rect l="0" t="0" r="r" b="b"/>
              <a:pathLst>
                <a:path w="729" h="718">
                  <a:moveTo>
                    <a:pt x="670" y="215"/>
                  </a:moveTo>
                  <a:lnTo>
                    <a:pt x="678" y="232"/>
                  </a:lnTo>
                  <a:lnTo>
                    <a:pt x="685" y="250"/>
                  </a:lnTo>
                  <a:lnTo>
                    <a:pt x="691" y="267"/>
                  </a:lnTo>
                  <a:lnTo>
                    <a:pt x="695" y="285"/>
                  </a:lnTo>
                  <a:lnTo>
                    <a:pt x="700" y="304"/>
                  </a:lnTo>
                  <a:lnTo>
                    <a:pt x="702" y="322"/>
                  </a:lnTo>
                  <a:lnTo>
                    <a:pt x="704" y="342"/>
                  </a:lnTo>
                  <a:lnTo>
                    <a:pt x="705" y="360"/>
                  </a:lnTo>
                  <a:lnTo>
                    <a:pt x="702" y="394"/>
                  </a:lnTo>
                  <a:lnTo>
                    <a:pt x="698" y="426"/>
                  </a:lnTo>
                  <a:lnTo>
                    <a:pt x="690" y="458"/>
                  </a:lnTo>
                  <a:lnTo>
                    <a:pt x="678" y="488"/>
                  </a:lnTo>
                  <a:lnTo>
                    <a:pt x="663" y="517"/>
                  </a:lnTo>
                  <a:lnTo>
                    <a:pt x="647" y="544"/>
                  </a:lnTo>
                  <a:lnTo>
                    <a:pt x="627" y="570"/>
                  </a:lnTo>
                  <a:lnTo>
                    <a:pt x="606" y="593"/>
                  </a:lnTo>
                  <a:lnTo>
                    <a:pt x="581" y="614"/>
                  </a:lnTo>
                  <a:lnTo>
                    <a:pt x="555" y="633"/>
                  </a:lnTo>
                  <a:lnTo>
                    <a:pt x="527" y="650"/>
                  </a:lnTo>
                  <a:lnTo>
                    <a:pt x="497" y="663"/>
                  </a:lnTo>
                  <a:lnTo>
                    <a:pt x="466" y="675"/>
                  </a:lnTo>
                  <a:lnTo>
                    <a:pt x="433" y="683"/>
                  </a:lnTo>
                  <a:lnTo>
                    <a:pt x="399" y="689"/>
                  </a:lnTo>
                  <a:lnTo>
                    <a:pt x="365" y="690"/>
                  </a:lnTo>
                  <a:lnTo>
                    <a:pt x="346" y="690"/>
                  </a:lnTo>
                  <a:lnTo>
                    <a:pt x="328" y="688"/>
                  </a:lnTo>
                  <a:lnTo>
                    <a:pt x="309" y="685"/>
                  </a:lnTo>
                  <a:lnTo>
                    <a:pt x="291" y="682"/>
                  </a:lnTo>
                  <a:lnTo>
                    <a:pt x="274" y="678"/>
                  </a:lnTo>
                  <a:lnTo>
                    <a:pt x="255" y="673"/>
                  </a:lnTo>
                  <a:lnTo>
                    <a:pt x="238" y="667"/>
                  </a:lnTo>
                  <a:lnTo>
                    <a:pt x="222" y="660"/>
                  </a:lnTo>
                  <a:lnTo>
                    <a:pt x="206" y="652"/>
                  </a:lnTo>
                  <a:lnTo>
                    <a:pt x="189" y="644"/>
                  </a:lnTo>
                  <a:lnTo>
                    <a:pt x="173" y="633"/>
                  </a:lnTo>
                  <a:lnTo>
                    <a:pt x="159" y="623"/>
                  </a:lnTo>
                  <a:lnTo>
                    <a:pt x="145" y="612"/>
                  </a:lnTo>
                  <a:lnTo>
                    <a:pt x="131" y="600"/>
                  </a:lnTo>
                  <a:lnTo>
                    <a:pt x="118" y="587"/>
                  </a:lnTo>
                  <a:lnTo>
                    <a:pt x="105" y="573"/>
                  </a:lnTo>
                  <a:lnTo>
                    <a:pt x="87" y="550"/>
                  </a:lnTo>
                  <a:lnTo>
                    <a:pt x="71" y="526"/>
                  </a:lnTo>
                  <a:lnTo>
                    <a:pt x="57" y="501"/>
                  </a:lnTo>
                  <a:lnTo>
                    <a:pt x="45" y="474"/>
                  </a:lnTo>
                  <a:lnTo>
                    <a:pt x="36" y="447"/>
                  </a:lnTo>
                  <a:lnTo>
                    <a:pt x="29" y="418"/>
                  </a:lnTo>
                  <a:lnTo>
                    <a:pt x="26" y="389"/>
                  </a:lnTo>
                  <a:lnTo>
                    <a:pt x="25" y="360"/>
                  </a:lnTo>
                  <a:lnTo>
                    <a:pt x="26" y="331"/>
                  </a:lnTo>
                  <a:lnTo>
                    <a:pt x="29" y="301"/>
                  </a:lnTo>
                  <a:lnTo>
                    <a:pt x="36" y="274"/>
                  </a:lnTo>
                  <a:lnTo>
                    <a:pt x="45" y="245"/>
                  </a:lnTo>
                  <a:lnTo>
                    <a:pt x="57" y="218"/>
                  </a:lnTo>
                  <a:lnTo>
                    <a:pt x="71" y="193"/>
                  </a:lnTo>
                  <a:lnTo>
                    <a:pt x="87" y="168"/>
                  </a:lnTo>
                  <a:lnTo>
                    <a:pt x="105" y="145"/>
                  </a:lnTo>
                  <a:lnTo>
                    <a:pt x="118" y="131"/>
                  </a:lnTo>
                  <a:lnTo>
                    <a:pt x="131" y="118"/>
                  </a:lnTo>
                  <a:lnTo>
                    <a:pt x="145" y="107"/>
                  </a:lnTo>
                  <a:lnTo>
                    <a:pt x="159" y="95"/>
                  </a:lnTo>
                  <a:lnTo>
                    <a:pt x="173" y="85"/>
                  </a:lnTo>
                  <a:lnTo>
                    <a:pt x="189" y="75"/>
                  </a:lnTo>
                  <a:lnTo>
                    <a:pt x="206" y="66"/>
                  </a:lnTo>
                  <a:lnTo>
                    <a:pt x="222" y="58"/>
                  </a:lnTo>
                  <a:lnTo>
                    <a:pt x="238" y="51"/>
                  </a:lnTo>
                  <a:lnTo>
                    <a:pt x="255" y="45"/>
                  </a:lnTo>
                  <a:lnTo>
                    <a:pt x="274" y="41"/>
                  </a:lnTo>
                  <a:lnTo>
                    <a:pt x="291" y="36"/>
                  </a:lnTo>
                  <a:lnTo>
                    <a:pt x="309" y="33"/>
                  </a:lnTo>
                  <a:lnTo>
                    <a:pt x="328" y="30"/>
                  </a:lnTo>
                  <a:lnTo>
                    <a:pt x="346" y="28"/>
                  </a:lnTo>
                  <a:lnTo>
                    <a:pt x="365" y="28"/>
                  </a:lnTo>
                  <a:lnTo>
                    <a:pt x="383" y="28"/>
                  </a:lnTo>
                  <a:lnTo>
                    <a:pt x="402" y="30"/>
                  </a:lnTo>
                  <a:lnTo>
                    <a:pt x="420" y="33"/>
                  </a:lnTo>
                  <a:lnTo>
                    <a:pt x="437" y="36"/>
                  </a:lnTo>
                  <a:lnTo>
                    <a:pt x="456" y="41"/>
                  </a:lnTo>
                  <a:lnTo>
                    <a:pt x="473" y="45"/>
                  </a:lnTo>
                  <a:lnTo>
                    <a:pt x="490" y="51"/>
                  </a:lnTo>
                  <a:lnTo>
                    <a:pt x="506" y="58"/>
                  </a:lnTo>
                  <a:lnTo>
                    <a:pt x="524" y="66"/>
                  </a:lnTo>
                  <a:lnTo>
                    <a:pt x="539" y="75"/>
                  </a:lnTo>
                  <a:lnTo>
                    <a:pt x="555" y="85"/>
                  </a:lnTo>
                  <a:lnTo>
                    <a:pt x="570" y="95"/>
                  </a:lnTo>
                  <a:lnTo>
                    <a:pt x="584" y="107"/>
                  </a:lnTo>
                  <a:lnTo>
                    <a:pt x="597" y="118"/>
                  </a:lnTo>
                  <a:lnTo>
                    <a:pt x="611" y="131"/>
                  </a:lnTo>
                  <a:lnTo>
                    <a:pt x="624" y="145"/>
                  </a:lnTo>
                  <a:lnTo>
                    <a:pt x="629" y="152"/>
                  </a:lnTo>
                  <a:lnTo>
                    <a:pt x="634" y="157"/>
                  </a:lnTo>
                  <a:lnTo>
                    <a:pt x="639" y="164"/>
                  </a:lnTo>
                  <a:lnTo>
                    <a:pt x="644" y="171"/>
                  </a:lnTo>
                  <a:lnTo>
                    <a:pt x="648" y="177"/>
                  </a:lnTo>
                  <a:lnTo>
                    <a:pt x="653" y="184"/>
                  </a:lnTo>
                  <a:lnTo>
                    <a:pt x="657" y="191"/>
                  </a:lnTo>
                  <a:lnTo>
                    <a:pt x="661" y="198"/>
                  </a:lnTo>
                  <a:lnTo>
                    <a:pt x="679" y="181"/>
                  </a:lnTo>
                  <a:lnTo>
                    <a:pt x="675" y="175"/>
                  </a:lnTo>
                  <a:lnTo>
                    <a:pt x="671" y="167"/>
                  </a:lnTo>
                  <a:lnTo>
                    <a:pt x="667" y="160"/>
                  </a:lnTo>
                  <a:lnTo>
                    <a:pt x="662" y="153"/>
                  </a:lnTo>
                  <a:lnTo>
                    <a:pt x="656" y="146"/>
                  </a:lnTo>
                  <a:lnTo>
                    <a:pt x="652" y="139"/>
                  </a:lnTo>
                  <a:lnTo>
                    <a:pt x="646" y="133"/>
                  </a:lnTo>
                  <a:lnTo>
                    <a:pt x="640" y="126"/>
                  </a:lnTo>
                  <a:lnTo>
                    <a:pt x="626" y="111"/>
                  </a:lnTo>
                  <a:lnTo>
                    <a:pt x="612" y="98"/>
                  </a:lnTo>
                  <a:lnTo>
                    <a:pt x="599" y="85"/>
                  </a:lnTo>
                  <a:lnTo>
                    <a:pt x="582" y="73"/>
                  </a:lnTo>
                  <a:lnTo>
                    <a:pt x="568" y="62"/>
                  </a:lnTo>
                  <a:lnTo>
                    <a:pt x="550" y="51"/>
                  </a:lnTo>
                  <a:lnTo>
                    <a:pt x="534" y="42"/>
                  </a:lnTo>
                  <a:lnTo>
                    <a:pt x="517" y="34"/>
                  </a:lnTo>
                  <a:lnTo>
                    <a:pt x="498" y="26"/>
                  </a:lnTo>
                  <a:lnTo>
                    <a:pt x="480" y="19"/>
                  </a:lnTo>
                  <a:lnTo>
                    <a:pt x="461" y="13"/>
                  </a:lnTo>
                  <a:lnTo>
                    <a:pt x="443" y="9"/>
                  </a:lnTo>
                  <a:lnTo>
                    <a:pt x="423" y="5"/>
                  </a:lnTo>
                  <a:lnTo>
                    <a:pt x="404" y="3"/>
                  </a:lnTo>
                  <a:lnTo>
                    <a:pt x="384" y="0"/>
                  </a:lnTo>
                  <a:lnTo>
                    <a:pt x="365" y="0"/>
                  </a:lnTo>
                  <a:lnTo>
                    <a:pt x="328" y="3"/>
                  </a:lnTo>
                  <a:lnTo>
                    <a:pt x="291" y="7"/>
                  </a:lnTo>
                  <a:lnTo>
                    <a:pt x="256" y="17"/>
                  </a:lnTo>
                  <a:lnTo>
                    <a:pt x="223" y="29"/>
                  </a:lnTo>
                  <a:lnTo>
                    <a:pt x="192" y="44"/>
                  </a:lnTo>
                  <a:lnTo>
                    <a:pt x="162" y="62"/>
                  </a:lnTo>
                  <a:lnTo>
                    <a:pt x="133" y="82"/>
                  </a:lnTo>
                  <a:lnTo>
                    <a:pt x="108" y="105"/>
                  </a:lnTo>
                  <a:lnTo>
                    <a:pt x="83" y="132"/>
                  </a:lnTo>
                  <a:lnTo>
                    <a:pt x="63" y="160"/>
                  </a:lnTo>
                  <a:lnTo>
                    <a:pt x="44" y="188"/>
                  </a:lnTo>
                  <a:lnTo>
                    <a:pt x="29" y="221"/>
                  </a:lnTo>
                  <a:lnTo>
                    <a:pt x="17" y="253"/>
                  </a:lnTo>
                  <a:lnTo>
                    <a:pt x="7" y="288"/>
                  </a:lnTo>
                  <a:lnTo>
                    <a:pt x="3" y="323"/>
                  </a:lnTo>
                  <a:lnTo>
                    <a:pt x="0" y="360"/>
                  </a:lnTo>
                  <a:lnTo>
                    <a:pt x="2" y="392"/>
                  </a:lnTo>
                  <a:lnTo>
                    <a:pt x="6" y="424"/>
                  </a:lnTo>
                  <a:lnTo>
                    <a:pt x="13" y="455"/>
                  </a:lnTo>
                  <a:lnTo>
                    <a:pt x="23" y="485"/>
                  </a:lnTo>
                  <a:lnTo>
                    <a:pt x="35" y="514"/>
                  </a:lnTo>
                  <a:lnTo>
                    <a:pt x="50" y="541"/>
                  </a:lnTo>
                  <a:lnTo>
                    <a:pt x="68" y="568"/>
                  </a:lnTo>
                  <a:lnTo>
                    <a:pt x="88" y="593"/>
                  </a:lnTo>
                  <a:lnTo>
                    <a:pt x="102" y="608"/>
                  </a:lnTo>
                  <a:lnTo>
                    <a:pt x="116" y="621"/>
                  </a:lnTo>
                  <a:lnTo>
                    <a:pt x="131" y="635"/>
                  </a:lnTo>
                  <a:lnTo>
                    <a:pt x="146" y="646"/>
                  </a:lnTo>
                  <a:lnTo>
                    <a:pt x="162" y="658"/>
                  </a:lnTo>
                  <a:lnTo>
                    <a:pt x="178" y="667"/>
                  </a:lnTo>
                  <a:lnTo>
                    <a:pt x="195" y="677"/>
                  </a:lnTo>
                  <a:lnTo>
                    <a:pt x="213" y="685"/>
                  </a:lnTo>
                  <a:lnTo>
                    <a:pt x="231" y="692"/>
                  </a:lnTo>
                  <a:lnTo>
                    <a:pt x="248" y="699"/>
                  </a:lnTo>
                  <a:lnTo>
                    <a:pt x="268" y="705"/>
                  </a:lnTo>
                  <a:lnTo>
                    <a:pt x="286" y="710"/>
                  </a:lnTo>
                  <a:lnTo>
                    <a:pt x="306" y="713"/>
                  </a:lnTo>
                  <a:lnTo>
                    <a:pt x="325" y="715"/>
                  </a:lnTo>
                  <a:lnTo>
                    <a:pt x="345" y="718"/>
                  </a:lnTo>
                  <a:lnTo>
                    <a:pt x="365" y="718"/>
                  </a:lnTo>
                  <a:lnTo>
                    <a:pt x="384" y="718"/>
                  </a:lnTo>
                  <a:lnTo>
                    <a:pt x="404" y="715"/>
                  </a:lnTo>
                  <a:lnTo>
                    <a:pt x="423" y="713"/>
                  </a:lnTo>
                  <a:lnTo>
                    <a:pt x="443" y="710"/>
                  </a:lnTo>
                  <a:lnTo>
                    <a:pt x="461" y="705"/>
                  </a:lnTo>
                  <a:lnTo>
                    <a:pt x="480" y="699"/>
                  </a:lnTo>
                  <a:lnTo>
                    <a:pt x="498" y="692"/>
                  </a:lnTo>
                  <a:lnTo>
                    <a:pt x="517" y="685"/>
                  </a:lnTo>
                  <a:lnTo>
                    <a:pt x="534" y="677"/>
                  </a:lnTo>
                  <a:lnTo>
                    <a:pt x="550" y="667"/>
                  </a:lnTo>
                  <a:lnTo>
                    <a:pt x="568" y="658"/>
                  </a:lnTo>
                  <a:lnTo>
                    <a:pt x="582" y="646"/>
                  </a:lnTo>
                  <a:lnTo>
                    <a:pt x="599" y="635"/>
                  </a:lnTo>
                  <a:lnTo>
                    <a:pt x="612" y="621"/>
                  </a:lnTo>
                  <a:lnTo>
                    <a:pt x="626" y="608"/>
                  </a:lnTo>
                  <a:lnTo>
                    <a:pt x="640" y="593"/>
                  </a:lnTo>
                  <a:lnTo>
                    <a:pt x="660" y="568"/>
                  </a:lnTo>
                  <a:lnTo>
                    <a:pt x="678" y="541"/>
                  </a:lnTo>
                  <a:lnTo>
                    <a:pt x="693" y="514"/>
                  </a:lnTo>
                  <a:lnTo>
                    <a:pt x="706" y="485"/>
                  </a:lnTo>
                  <a:lnTo>
                    <a:pt x="716" y="455"/>
                  </a:lnTo>
                  <a:lnTo>
                    <a:pt x="723" y="424"/>
                  </a:lnTo>
                  <a:lnTo>
                    <a:pt x="728" y="392"/>
                  </a:lnTo>
                  <a:lnTo>
                    <a:pt x="729" y="360"/>
                  </a:lnTo>
                  <a:lnTo>
                    <a:pt x="728" y="339"/>
                  </a:lnTo>
                  <a:lnTo>
                    <a:pt x="727" y="320"/>
                  </a:lnTo>
                  <a:lnTo>
                    <a:pt x="723" y="300"/>
                  </a:lnTo>
                  <a:lnTo>
                    <a:pt x="720" y="281"/>
                  </a:lnTo>
                  <a:lnTo>
                    <a:pt x="715" y="261"/>
                  </a:lnTo>
                  <a:lnTo>
                    <a:pt x="708" y="243"/>
                  </a:lnTo>
                  <a:lnTo>
                    <a:pt x="701" y="224"/>
                  </a:lnTo>
                  <a:lnTo>
                    <a:pt x="693" y="206"/>
                  </a:lnTo>
                  <a:lnTo>
                    <a:pt x="670" y="215"/>
                  </a:lnTo>
                  <a:close/>
                </a:path>
              </a:pathLst>
            </a:custGeom>
            <a:solidFill>
              <a:schemeClr val="bg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1" name="Freeform 127"/>
            <p:cNvSpPr>
              <a:spLocks/>
            </p:cNvSpPr>
            <p:nvPr/>
          </p:nvSpPr>
          <p:spPr bwMode="auto">
            <a:xfrm>
              <a:off x="8750110" y="5203826"/>
              <a:ext cx="561975" cy="546100"/>
            </a:xfrm>
            <a:custGeom>
              <a:avLst/>
              <a:gdLst/>
              <a:ahLst/>
              <a:cxnLst>
                <a:cxn ang="0">
                  <a:pos x="707" y="332"/>
                </a:cxn>
                <a:cxn ang="0">
                  <a:pos x="367" y="141"/>
                </a:cxn>
                <a:cxn ang="0">
                  <a:pos x="424" y="133"/>
                </a:cxn>
                <a:cxn ang="0">
                  <a:pos x="473" y="114"/>
                </a:cxn>
                <a:cxn ang="0">
                  <a:pos x="512" y="88"/>
                </a:cxn>
                <a:cxn ang="0">
                  <a:pos x="539" y="53"/>
                </a:cxn>
                <a:cxn ang="0">
                  <a:pos x="509" y="55"/>
                </a:cxn>
                <a:cxn ang="0">
                  <a:pos x="479" y="80"/>
                </a:cxn>
                <a:cxn ang="0">
                  <a:pos x="440" y="99"/>
                </a:cxn>
                <a:cxn ang="0">
                  <a:pos x="393" y="111"/>
                </a:cxn>
                <a:cxn ang="0">
                  <a:pos x="367" y="0"/>
                </a:cxn>
                <a:cxn ang="0">
                  <a:pos x="343" y="113"/>
                </a:cxn>
                <a:cxn ang="0">
                  <a:pos x="293" y="106"/>
                </a:cxn>
                <a:cxn ang="0">
                  <a:pos x="250" y="90"/>
                </a:cxn>
                <a:cxn ang="0">
                  <a:pos x="215" y="67"/>
                </a:cxn>
                <a:cxn ang="0">
                  <a:pos x="192" y="38"/>
                </a:cxn>
                <a:cxn ang="0">
                  <a:pos x="184" y="71"/>
                </a:cxn>
                <a:cxn ang="0">
                  <a:pos x="216" y="102"/>
                </a:cxn>
                <a:cxn ang="0">
                  <a:pos x="261" y="125"/>
                </a:cxn>
                <a:cxn ang="0">
                  <a:pos x="314" y="139"/>
                </a:cxn>
                <a:cxn ang="0">
                  <a:pos x="343" y="332"/>
                </a:cxn>
                <a:cxn ang="0">
                  <a:pos x="0" y="360"/>
                </a:cxn>
                <a:cxn ang="0">
                  <a:pos x="343" y="558"/>
                </a:cxn>
                <a:cxn ang="0">
                  <a:pos x="291" y="565"/>
                </a:cxn>
                <a:cxn ang="0">
                  <a:pos x="245" y="581"/>
                </a:cxn>
                <a:cxn ang="0">
                  <a:pos x="206" y="604"/>
                </a:cxn>
                <a:cxn ang="0">
                  <a:pos x="178" y="636"/>
                </a:cxn>
                <a:cxn ang="0">
                  <a:pos x="208" y="638"/>
                </a:cxn>
                <a:cxn ang="0">
                  <a:pos x="238" y="615"/>
                </a:cxn>
                <a:cxn ang="0">
                  <a:pos x="276" y="598"/>
                </a:cxn>
                <a:cxn ang="0">
                  <a:pos x="320" y="587"/>
                </a:cxn>
                <a:cxn ang="0">
                  <a:pos x="343" y="690"/>
                </a:cxn>
                <a:cxn ang="0">
                  <a:pos x="367" y="585"/>
                </a:cxn>
                <a:cxn ang="0">
                  <a:pos x="414" y="592"/>
                </a:cxn>
                <a:cxn ang="0">
                  <a:pos x="457" y="606"/>
                </a:cxn>
                <a:cxn ang="0">
                  <a:pos x="492" y="626"/>
                </a:cxn>
                <a:cxn ang="0">
                  <a:pos x="516" y="653"/>
                </a:cxn>
                <a:cxn ang="0">
                  <a:pos x="523" y="622"/>
                </a:cxn>
                <a:cxn ang="0">
                  <a:pos x="488" y="593"/>
                </a:cxn>
                <a:cxn ang="0">
                  <a:pos x="446" y="572"/>
                </a:cxn>
                <a:cxn ang="0">
                  <a:pos x="395" y="561"/>
                </a:cxn>
                <a:cxn ang="0">
                  <a:pos x="367" y="360"/>
                </a:cxn>
              </a:cxnLst>
              <a:rect l="0" t="0" r="r" b="b"/>
              <a:pathLst>
                <a:path w="707" h="690">
                  <a:moveTo>
                    <a:pt x="707" y="360"/>
                  </a:moveTo>
                  <a:lnTo>
                    <a:pt x="707" y="332"/>
                  </a:lnTo>
                  <a:lnTo>
                    <a:pt x="367" y="332"/>
                  </a:lnTo>
                  <a:lnTo>
                    <a:pt x="367" y="141"/>
                  </a:lnTo>
                  <a:lnTo>
                    <a:pt x="396" y="139"/>
                  </a:lnTo>
                  <a:lnTo>
                    <a:pt x="424" y="133"/>
                  </a:lnTo>
                  <a:lnTo>
                    <a:pt x="449" y="125"/>
                  </a:lnTo>
                  <a:lnTo>
                    <a:pt x="473" y="114"/>
                  </a:lnTo>
                  <a:lnTo>
                    <a:pt x="494" y="103"/>
                  </a:lnTo>
                  <a:lnTo>
                    <a:pt x="512" y="88"/>
                  </a:lnTo>
                  <a:lnTo>
                    <a:pt x="527" y="72"/>
                  </a:lnTo>
                  <a:lnTo>
                    <a:pt x="539" y="53"/>
                  </a:lnTo>
                  <a:lnTo>
                    <a:pt x="518" y="40"/>
                  </a:lnTo>
                  <a:lnTo>
                    <a:pt x="509" y="55"/>
                  </a:lnTo>
                  <a:lnTo>
                    <a:pt x="495" y="68"/>
                  </a:lnTo>
                  <a:lnTo>
                    <a:pt x="479" y="80"/>
                  </a:lnTo>
                  <a:lnTo>
                    <a:pt x="461" y="90"/>
                  </a:lnTo>
                  <a:lnTo>
                    <a:pt x="440" y="99"/>
                  </a:lnTo>
                  <a:lnTo>
                    <a:pt x="417" y="106"/>
                  </a:lnTo>
                  <a:lnTo>
                    <a:pt x="393" y="111"/>
                  </a:lnTo>
                  <a:lnTo>
                    <a:pt x="367" y="113"/>
                  </a:lnTo>
                  <a:lnTo>
                    <a:pt x="367" y="0"/>
                  </a:lnTo>
                  <a:lnTo>
                    <a:pt x="343" y="0"/>
                  </a:lnTo>
                  <a:lnTo>
                    <a:pt x="343" y="113"/>
                  </a:lnTo>
                  <a:lnTo>
                    <a:pt x="318" y="111"/>
                  </a:lnTo>
                  <a:lnTo>
                    <a:pt x="293" y="106"/>
                  </a:lnTo>
                  <a:lnTo>
                    <a:pt x="270" y="99"/>
                  </a:lnTo>
                  <a:lnTo>
                    <a:pt x="250" y="90"/>
                  </a:lnTo>
                  <a:lnTo>
                    <a:pt x="231" y="80"/>
                  </a:lnTo>
                  <a:lnTo>
                    <a:pt x="215" y="67"/>
                  </a:lnTo>
                  <a:lnTo>
                    <a:pt x="201" y="53"/>
                  </a:lnTo>
                  <a:lnTo>
                    <a:pt x="192" y="38"/>
                  </a:lnTo>
                  <a:lnTo>
                    <a:pt x="172" y="52"/>
                  </a:lnTo>
                  <a:lnTo>
                    <a:pt x="184" y="71"/>
                  </a:lnTo>
                  <a:lnTo>
                    <a:pt x="198" y="87"/>
                  </a:lnTo>
                  <a:lnTo>
                    <a:pt x="216" y="102"/>
                  </a:lnTo>
                  <a:lnTo>
                    <a:pt x="237" y="114"/>
                  </a:lnTo>
                  <a:lnTo>
                    <a:pt x="261" y="125"/>
                  </a:lnTo>
                  <a:lnTo>
                    <a:pt x="287" y="133"/>
                  </a:lnTo>
                  <a:lnTo>
                    <a:pt x="314" y="139"/>
                  </a:lnTo>
                  <a:lnTo>
                    <a:pt x="343" y="141"/>
                  </a:lnTo>
                  <a:lnTo>
                    <a:pt x="343" y="332"/>
                  </a:lnTo>
                  <a:lnTo>
                    <a:pt x="0" y="332"/>
                  </a:lnTo>
                  <a:lnTo>
                    <a:pt x="0" y="360"/>
                  </a:lnTo>
                  <a:lnTo>
                    <a:pt x="343" y="360"/>
                  </a:lnTo>
                  <a:lnTo>
                    <a:pt x="343" y="558"/>
                  </a:lnTo>
                  <a:lnTo>
                    <a:pt x="316" y="561"/>
                  </a:lnTo>
                  <a:lnTo>
                    <a:pt x="291" y="565"/>
                  </a:lnTo>
                  <a:lnTo>
                    <a:pt x="267" y="572"/>
                  </a:lnTo>
                  <a:lnTo>
                    <a:pt x="245" y="581"/>
                  </a:lnTo>
                  <a:lnTo>
                    <a:pt x="224" y="592"/>
                  </a:lnTo>
                  <a:lnTo>
                    <a:pt x="206" y="604"/>
                  </a:lnTo>
                  <a:lnTo>
                    <a:pt x="191" y="619"/>
                  </a:lnTo>
                  <a:lnTo>
                    <a:pt x="178" y="636"/>
                  </a:lnTo>
                  <a:lnTo>
                    <a:pt x="198" y="652"/>
                  </a:lnTo>
                  <a:lnTo>
                    <a:pt x="208" y="638"/>
                  </a:lnTo>
                  <a:lnTo>
                    <a:pt x="222" y="625"/>
                  </a:lnTo>
                  <a:lnTo>
                    <a:pt x="238" y="615"/>
                  </a:lnTo>
                  <a:lnTo>
                    <a:pt x="255" y="606"/>
                  </a:lnTo>
                  <a:lnTo>
                    <a:pt x="276" y="598"/>
                  </a:lnTo>
                  <a:lnTo>
                    <a:pt x="297" y="592"/>
                  </a:lnTo>
                  <a:lnTo>
                    <a:pt x="320" y="587"/>
                  </a:lnTo>
                  <a:lnTo>
                    <a:pt x="343" y="585"/>
                  </a:lnTo>
                  <a:lnTo>
                    <a:pt x="343" y="690"/>
                  </a:lnTo>
                  <a:lnTo>
                    <a:pt x="367" y="690"/>
                  </a:lnTo>
                  <a:lnTo>
                    <a:pt x="367" y="585"/>
                  </a:lnTo>
                  <a:lnTo>
                    <a:pt x="391" y="587"/>
                  </a:lnTo>
                  <a:lnTo>
                    <a:pt x="414" y="592"/>
                  </a:lnTo>
                  <a:lnTo>
                    <a:pt x="436" y="598"/>
                  </a:lnTo>
                  <a:lnTo>
                    <a:pt x="457" y="606"/>
                  </a:lnTo>
                  <a:lnTo>
                    <a:pt x="476" y="616"/>
                  </a:lnTo>
                  <a:lnTo>
                    <a:pt x="492" y="626"/>
                  </a:lnTo>
                  <a:lnTo>
                    <a:pt x="505" y="639"/>
                  </a:lnTo>
                  <a:lnTo>
                    <a:pt x="516" y="653"/>
                  </a:lnTo>
                  <a:lnTo>
                    <a:pt x="534" y="638"/>
                  </a:lnTo>
                  <a:lnTo>
                    <a:pt x="523" y="622"/>
                  </a:lnTo>
                  <a:lnTo>
                    <a:pt x="507" y="607"/>
                  </a:lnTo>
                  <a:lnTo>
                    <a:pt x="488" y="593"/>
                  </a:lnTo>
                  <a:lnTo>
                    <a:pt x="469" y="581"/>
                  </a:lnTo>
                  <a:lnTo>
                    <a:pt x="446" y="572"/>
                  </a:lnTo>
                  <a:lnTo>
                    <a:pt x="420" y="565"/>
                  </a:lnTo>
                  <a:lnTo>
                    <a:pt x="395" y="561"/>
                  </a:lnTo>
                  <a:lnTo>
                    <a:pt x="367" y="558"/>
                  </a:lnTo>
                  <a:lnTo>
                    <a:pt x="367" y="360"/>
                  </a:lnTo>
                  <a:lnTo>
                    <a:pt x="707" y="360"/>
                  </a:lnTo>
                  <a:close/>
                </a:path>
              </a:pathLst>
            </a:custGeom>
            <a:solidFill>
              <a:schemeClr val="bg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2" name="Freeform 128"/>
            <p:cNvSpPr>
              <a:spLocks/>
            </p:cNvSpPr>
            <p:nvPr/>
          </p:nvSpPr>
          <p:spPr bwMode="auto">
            <a:xfrm>
              <a:off x="9164448" y="5351463"/>
              <a:ext cx="20637" cy="22225"/>
            </a:xfrm>
            <a:custGeom>
              <a:avLst/>
              <a:gdLst/>
              <a:ahLst/>
              <a:cxnLst>
                <a:cxn ang="0">
                  <a:pos x="4" y="29"/>
                </a:cxn>
                <a:cxn ang="0">
                  <a:pos x="27" y="23"/>
                </a:cxn>
                <a:cxn ang="0">
                  <a:pos x="26" y="17"/>
                </a:cxn>
                <a:cxn ang="0">
                  <a:pos x="25" y="12"/>
                </a:cxn>
                <a:cxn ang="0">
                  <a:pos x="22" y="6"/>
                </a:cxn>
                <a:cxn ang="0">
                  <a:pos x="21" y="0"/>
                </a:cxn>
                <a:cxn ang="0">
                  <a:pos x="0" y="13"/>
                </a:cxn>
                <a:cxn ang="0">
                  <a:pos x="2" y="17"/>
                </a:cxn>
                <a:cxn ang="0">
                  <a:pos x="3" y="21"/>
                </a:cxn>
                <a:cxn ang="0">
                  <a:pos x="3" y="25"/>
                </a:cxn>
                <a:cxn ang="0">
                  <a:pos x="4" y="29"/>
                </a:cxn>
              </a:cxnLst>
              <a:rect l="0" t="0" r="r" b="b"/>
              <a:pathLst>
                <a:path w="27" h="29">
                  <a:moveTo>
                    <a:pt x="4" y="29"/>
                  </a:moveTo>
                  <a:lnTo>
                    <a:pt x="27" y="23"/>
                  </a:lnTo>
                  <a:lnTo>
                    <a:pt x="26" y="17"/>
                  </a:lnTo>
                  <a:lnTo>
                    <a:pt x="25" y="12"/>
                  </a:lnTo>
                  <a:lnTo>
                    <a:pt x="22" y="6"/>
                  </a:lnTo>
                  <a:lnTo>
                    <a:pt x="21" y="0"/>
                  </a:lnTo>
                  <a:lnTo>
                    <a:pt x="0" y="13"/>
                  </a:lnTo>
                  <a:lnTo>
                    <a:pt x="2" y="17"/>
                  </a:lnTo>
                  <a:lnTo>
                    <a:pt x="3" y="21"/>
                  </a:lnTo>
                  <a:lnTo>
                    <a:pt x="3" y="25"/>
                  </a:lnTo>
                  <a:lnTo>
                    <a:pt x="4" y="29"/>
                  </a:lnTo>
                  <a:close/>
                </a:path>
              </a:pathLst>
            </a:custGeom>
            <a:solidFill>
              <a:schemeClr val="bg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3" name="Freeform 129"/>
            <p:cNvSpPr>
              <a:spLocks/>
            </p:cNvSpPr>
            <p:nvPr/>
          </p:nvSpPr>
          <p:spPr bwMode="auto">
            <a:xfrm>
              <a:off x="8869173" y="5192713"/>
              <a:ext cx="327025" cy="568325"/>
            </a:xfrm>
            <a:custGeom>
              <a:avLst/>
              <a:gdLst/>
              <a:ahLst/>
              <a:cxnLst>
                <a:cxn ang="0">
                  <a:pos x="387" y="293"/>
                </a:cxn>
                <a:cxn ang="0">
                  <a:pos x="387" y="426"/>
                </a:cxn>
                <a:cxn ang="0">
                  <a:pos x="337" y="593"/>
                </a:cxn>
                <a:cxn ang="0">
                  <a:pos x="245" y="683"/>
                </a:cxn>
                <a:cxn ang="0">
                  <a:pos x="182" y="686"/>
                </a:cxn>
                <a:cxn ang="0">
                  <a:pos x="144" y="670"/>
                </a:cxn>
                <a:cxn ang="0">
                  <a:pos x="110" y="639"/>
                </a:cxn>
                <a:cxn ang="0">
                  <a:pos x="59" y="554"/>
                </a:cxn>
                <a:cxn ang="0">
                  <a:pos x="30" y="443"/>
                </a:cxn>
                <a:cxn ang="0">
                  <a:pos x="26" y="318"/>
                </a:cxn>
                <a:cxn ang="0">
                  <a:pos x="46" y="200"/>
                </a:cxn>
                <a:cxn ang="0">
                  <a:pos x="90" y="105"/>
                </a:cxn>
                <a:cxn ang="0">
                  <a:pos x="133" y="57"/>
                </a:cxn>
                <a:cxn ang="0">
                  <a:pos x="170" y="35"/>
                </a:cxn>
                <a:cxn ang="0">
                  <a:pos x="208" y="28"/>
                </a:cxn>
                <a:cxn ang="0">
                  <a:pos x="246" y="35"/>
                </a:cxn>
                <a:cxn ang="0">
                  <a:pos x="283" y="57"/>
                </a:cxn>
                <a:cxn ang="0">
                  <a:pos x="315" y="93"/>
                </a:cxn>
                <a:cxn ang="0">
                  <a:pos x="344" y="139"/>
                </a:cxn>
                <a:cxn ang="0">
                  <a:pos x="367" y="194"/>
                </a:cxn>
                <a:cxn ang="0">
                  <a:pos x="386" y="180"/>
                </a:cxn>
                <a:cxn ang="0">
                  <a:pos x="363" y="123"/>
                </a:cxn>
                <a:cxn ang="0">
                  <a:pos x="333" y="74"/>
                </a:cxn>
                <a:cxn ang="0">
                  <a:pos x="295" y="35"/>
                </a:cxn>
                <a:cxn ang="0">
                  <a:pos x="253" y="9"/>
                </a:cxn>
                <a:cxn ang="0">
                  <a:pos x="208" y="0"/>
                </a:cxn>
                <a:cxn ang="0">
                  <a:pos x="147" y="17"/>
                </a:cxn>
                <a:cxn ang="0">
                  <a:pos x="92" y="62"/>
                </a:cxn>
                <a:cxn ang="0">
                  <a:pos x="47" y="132"/>
                </a:cxn>
                <a:cxn ang="0">
                  <a:pos x="16" y="221"/>
                </a:cxn>
                <a:cxn ang="0">
                  <a:pos x="1" y="323"/>
                </a:cxn>
                <a:cxn ang="0">
                  <a:pos x="6" y="449"/>
                </a:cxn>
                <a:cxn ang="0">
                  <a:pos x="38" y="567"/>
                </a:cxn>
                <a:cxn ang="0">
                  <a:pos x="92" y="659"/>
                </a:cxn>
                <a:cxn ang="0">
                  <a:pos x="133" y="695"/>
                </a:cxn>
                <a:cxn ang="0">
                  <a:pos x="177" y="714"/>
                </a:cxn>
                <a:cxn ang="0">
                  <a:pos x="223" y="716"/>
                </a:cxn>
                <a:cxn ang="0">
                  <a:pos x="268" y="703"/>
                </a:cxn>
                <a:cxn ang="0">
                  <a:pos x="309" y="673"/>
                </a:cxn>
                <a:cxn ang="0">
                  <a:pos x="361" y="601"/>
                </a:cxn>
                <a:cxn ang="0">
                  <a:pos x="400" y="490"/>
                </a:cxn>
                <a:cxn ang="0">
                  <a:pos x="414" y="360"/>
                </a:cxn>
                <a:cxn ang="0">
                  <a:pos x="406" y="256"/>
                </a:cxn>
              </a:cxnLst>
              <a:rect l="0" t="0" r="r" b="b"/>
              <a:pathLst>
                <a:path w="414" h="718">
                  <a:moveTo>
                    <a:pt x="376" y="230"/>
                  </a:moveTo>
                  <a:lnTo>
                    <a:pt x="382" y="261"/>
                  </a:lnTo>
                  <a:lnTo>
                    <a:pt x="387" y="293"/>
                  </a:lnTo>
                  <a:lnTo>
                    <a:pt x="390" y="326"/>
                  </a:lnTo>
                  <a:lnTo>
                    <a:pt x="391" y="360"/>
                  </a:lnTo>
                  <a:lnTo>
                    <a:pt x="387" y="426"/>
                  </a:lnTo>
                  <a:lnTo>
                    <a:pt x="376" y="488"/>
                  </a:lnTo>
                  <a:lnTo>
                    <a:pt x="360" y="544"/>
                  </a:lnTo>
                  <a:lnTo>
                    <a:pt x="337" y="593"/>
                  </a:lnTo>
                  <a:lnTo>
                    <a:pt x="310" y="633"/>
                  </a:lnTo>
                  <a:lnTo>
                    <a:pt x="279" y="663"/>
                  </a:lnTo>
                  <a:lnTo>
                    <a:pt x="245" y="683"/>
                  </a:lnTo>
                  <a:lnTo>
                    <a:pt x="208" y="690"/>
                  </a:lnTo>
                  <a:lnTo>
                    <a:pt x="195" y="689"/>
                  </a:lnTo>
                  <a:lnTo>
                    <a:pt x="182" y="686"/>
                  </a:lnTo>
                  <a:lnTo>
                    <a:pt x="170" y="683"/>
                  </a:lnTo>
                  <a:lnTo>
                    <a:pt x="157" y="677"/>
                  </a:lnTo>
                  <a:lnTo>
                    <a:pt x="144" y="670"/>
                  </a:lnTo>
                  <a:lnTo>
                    <a:pt x="133" y="661"/>
                  </a:lnTo>
                  <a:lnTo>
                    <a:pt x="121" y="651"/>
                  </a:lnTo>
                  <a:lnTo>
                    <a:pt x="110" y="639"/>
                  </a:lnTo>
                  <a:lnTo>
                    <a:pt x="90" y="614"/>
                  </a:lnTo>
                  <a:lnTo>
                    <a:pt x="74" y="586"/>
                  </a:lnTo>
                  <a:lnTo>
                    <a:pt x="59" y="554"/>
                  </a:lnTo>
                  <a:lnTo>
                    <a:pt x="46" y="519"/>
                  </a:lnTo>
                  <a:lnTo>
                    <a:pt x="37" y="482"/>
                  </a:lnTo>
                  <a:lnTo>
                    <a:pt x="30" y="443"/>
                  </a:lnTo>
                  <a:lnTo>
                    <a:pt x="26" y="403"/>
                  </a:lnTo>
                  <a:lnTo>
                    <a:pt x="24" y="360"/>
                  </a:lnTo>
                  <a:lnTo>
                    <a:pt x="26" y="318"/>
                  </a:lnTo>
                  <a:lnTo>
                    <a:pt x="30" y="277"/>
                  </a:lnTo>
                  <a:lnTo>
                    <a:pt x="37" y="238"/>
                  </a:lnTo>
                  <a:lnTo>
                    <a:pt x="46" y="200"/>
                  </a:lnTo>
                  <a:lnTo>
                    <a:pt x="59" y="165"/>
                  </a:lnTo>
                  <a:lnTo>
                    <a:pt x="74" y="133"/>
                  </a:lnTo>
                  <a:lnTo>
                    <a:pt x="90" y="105"/>
                  </a:lnTo>
                  <a:lnTo>
                    <a:pt x="110" y="80"/>
                  </a:lnTo>
                  <a:lnTo>
                    <a:pt x="121" y="67"/>
                  </a:lnTo>
                  <a:lnTo>
                    <a:pt x="133" y="57"/>
                  </a:lnTo>
                  <a:lnTo>
                    <a:pt x="144" y="49"/>
                  </a:lnTo>
                  <a:lnTo>
                    <a:pt x="157" y="41"/>
                  </a:lnTo>
                  <a:lnTo>
                    <a:pt x="170" y="35"/>
                  </a:lnTo>
                  <a:lnTo>
                    <a:pt x="182" y="32"/>
                  </a:lnTo>
                  <a:lnTo>
                    <a:pt x="195" y="29"/>
                  </a:lnTo>
                  <a:lnTo>
                    <a:pt x="208" y="28"/>
                  </a:lnTo>
                  <a:lnTo>
                    <a:pt x="220" y="29"/>
                  </a:lnTo>
                  <a:lnTo>
                    <a:pt x="233" y="32"/>
                  </a:lnTo>
                  <a:lnTo>
                    <a:pt x="246" y="35"/>
                  </a:lnTo>
                  <a:lnTo>
                    <a:pt x="258" y="41"/>
                  </a:lnTo>
                  <a:lnTo>
                    <a:pt x="270" y="49"/>
                  </a:lnTo>
                  <a:lnTo>
                    <a:pt x="283" y="57"/>
                  </a:lnTo>
                  <a:lnTo>
                    <a:pt x="293" y="67"/>
                  </a:lnTo>
                  <a:lnTo>
                    <a:pt x="304" y="80"/>
                  </a:lnTo>
                  <a:lnTo>
                    <a:pt x="315" y="93"/>
                  </a:lnTo>
                  <a:lnTo>
                    <a:pt x="325" y="108"/>
                  </a:lnTo>
                  <a:lnTo>
                    <a:pt x="336" y="123"/>
                  </a:lnTo>
                  <a:lnTo>
                    <a:pt x="344" y="139"/>
                  </a:lnTo>
                  <a:lnTo>
                    <a:pt x="352" y="156"/>
                  </a:lnTo>
                  <a:lnTo>
                    <a:pt x="360" y="175"/>
                  </a:lnTo>
                  <a:lnTo>
                    <a:pt x="367" y="194"/>
                  </a:lnTo>
                  <a:lnTo>
                    <a:pt x="372" y="214"/>
                  </a:lnTo>
                  <a:lnTo>
                    <a:pt x="393" y="201"/>
                  </a:lnTo>
                  <a:lnTo>
                    <a:pt x="386" y="180"/>
                  </a:lnTo>
                  <a:lnTo>
                    <a:pt x="379" y="161"/>
                  </a:lnTo>
                  <a:lnTo>
                    <a:pt x="371" y="141"/>
                  </a:lnTo>
                  <a:lnTo>
                    <a:pt x="363" y="123"/>
                  </a:lnTo>
                  <a:lnTo>
                    <a:pt x="354" y="105"/>
                  </a:lnTo>
                  <a:lnTo>
                    <a:pt x="344" y="89"/>
                  </a:lnTo>
                  <a:lnTo>
                    <a:pt x="333" y="74"/>
                  </a:lnTo>
                  <a:lnTo>
                    <a:pt x="322" y="60"/>
                  </a:lnTo>
                  <a:lnTo>
                    <a:pt x="309" y="47"/>
                  </a:lnTo>
                  <a:lnTo>
                    <a:pt x="295" y="35"/>
                  </a:lnTo>
                  <a:lnTo>
                    <a:pt x="281" y="25"/>
                  </a:lnTo>
                  <a:lnTo>
                    <a:pt x="268" y="15"/>
                  </a:lnTo>
                  <a:lnTo>
                    <a:pt x="253" y="9"/>
                  </a:lnTo>
                  <a:lnTo>
                    <a:pt x="238" y="4"/>
                  </a:lnTo>
                  <a:lnTo>
                    <a:pt x="223" y="2"/>
                  </a:lnTo>
                  <a:lnTo>
                    <a:pt x="208" y="0"/>
                  </a:lnTo>
                  <a:lnTo>
                    <a:pt x="187" y="3"/>
                  </a:lnTo>
                  <a:lnTo>
                    <a:pt x="166" y="7"/>
                  </a:lnTo>
                  <a:lnTo>
                    <a:pt x="147" y="17"/>
                  </a:lnTo>
                  <a:lnTo>
                    <a:pt x="127" y="29"/>
                  </a:lnTo>
                  <a:lnTo>
                    <a:pt x="109" y="44"/>
                  </a:lnTo>
                  <a:lnTo>
                    <a:pt x="92" y="62"/>
                  </a:lnTo>
                  <a:lnTo>
                    <a:pt x="76" y="82"/>
                  </a:lnTo>
                  <a:lnTo>
                    <a:pt x="61" y="105"/>
                  </a:lnTo>
                  <a:lnTo>
                    <a:pt x="47" y="132"/>
                  </a:lnTo>
                  <a:lnTo>
                    <a:pt x="36" y="160"/>
                  </a:lnTo>
                  <a:lnTo>
                    <a:pt x="26" y="188"/>
                  </a:lnTo>
                  <a:lnTo>
                    <a:pt x="16" y="221"/>
                  </a:lnTo>
                  <a:lnTo>
                    <a:pt x="9" y="253"/>
                  </a:lnTo>
                  <a:lnTo>
                    <a:pt x="5" y="288"/>
                  </a:lnTo>
                  <a:lnTo>
                    <a:pt x="1" y="323"/>
                  </a:lnTo>
                  <a:lnTo>
                    <a:pt x="0" y="360"/>
                  </a:lnTo>
                  <a:lnTo>
                    <a:pt x="1" y="405"/>
                  </a:lnTo>
                  <a:lnTo>
                    <a:pt x="6" y="449"/>
                  </a:lnTo>
                  <a:lnTo>
                    <a:pt x="14" y="490"/>
                  </a:lnTo>
                  <a:lnTo>
                    <a:pt x="24" y="530"/>
                  </a:lnTo>
                  <a:lnTo>
                    <a:pt x="38" y="567"/>
                  </a:lnTo>
                  <a:lnTo>
                    <a:pt x="53" y="601"/>
                  </a:lnTo>
                  <a:lnTo>
                    <a:pt x="72" y="632"/>
                  </a:lnTo>
                  <a:lnTo>
                    <a:pt x="92" y="659"/>
                  </a:lnTo>
                  <a:lnTo>
                    <a:pt x="105" y="673"/>
                  </a:lnTo>
                  <a:lnTo>
                    <a:pt x="119" y="684"/>
                  </a:lnTo>
                  <a:lnTo>
                    <a:pt x="133" y="695"/>
                  </a:lnTo>
                  <a:lnTo>
                    <a:pt x="148" y="703"/>
                  </a:lnTo>
                  <a:lnTo>
                    <a:pt x="162" y="710"/>
                  </a:lnTo>
                  <a:lnTo>
                    <a:pt x="177" y="714"/>
                  </a:lnTo>
                  <a:lnTo>
                    <a:pt x="193" y="716"/>
                  </a:lnTo>
                  <a:lnTo>
                    <a:pt x="208" y="718"/>
                  </a:lnTo>
                  <a:lnTo>
                    <a:pt x="223" y="716"/>
                  </a:lnTo>
                  <a:lnTo>
                    <a:pt x="238" y="714"/>
                  </a:lnTo>
                  <a:lnTo>
                    <a:pt x="253" y="710"/>
                  </a:lnTo>
                  <a:lnTo>
                    <a:pt x="268" y="703"/>
                  </a:lnTo>
                  <a:lnTo>
                    <a:pt x="281" y="695"/>
                  </a:lnTo>
                  <a:lnTo>
                    <a:pt x="295" y="684"/>
                  </a:lnTo>
                  <a:lnTo>
                    <a:pt x="309" y="673"/>
                  </a:lnTo>
                  <a:lnTo>
                    <a:pt x="322" y="659"/>
                  </a:lnTo>
                  <a:lnTo>
                    <a:pt x="343" y="632"/>
                  </a:lnTo>
                  <a:lnTo>
                    <a:pt x="361" y="601"/>
                  </a:lnTo>
                  <a:lnTo>
                    <a:pt x="376" y="567"/>
                  </a:lnTo>
                  <a:lnTo>
                    <a:pt x="390" y="530"/>
                  </a:lnTo>
                  <a:lnTo>
                    <a:pt x="400" y="490"/>
                  </a:lnTo>
                  <a:lnTo>
                    <a:pt x="408" y="449"/>
                  </a:lnTo>
                  <a:lnTo>
                    <a:pt x="413" y="405"/>
                  </a:lnTo>
                  <a:lnTo>
                    <a:pt x="414" y="360"/>
                  </a:lnTo>
                  <a:lnTo>
                    <a:pt x="413" y="324"/>
                  </a:lnTo>
                  <a:lnTo>
                    <a:pt x="411" y="290"/>
                  </a:lnTo>
                  <a:lnTo>
                    <a:pt x="406" y="256"/>
                  </a:lnTo>
                  <a:lnTo>
                    <a:pt x="399" y="224"/>
                  </a:lnTo>
                  <a:lnTo>
                    <a:pt x="376" y="230"/>
                  </a:lnTo>
                  <a:close/>
                </a:path>
              </a:pathLst>
            </a:custGeom>
            <a:solidFill>
              <a:schemeClr val="bg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41" name="Picture 140" descr="openstack-cloud-software-horizontal.png"/>
          <p:cNvPicPr>
            <a:picLocks noChangeAspect="1"/>
          </p:cNvPicPr>
          <p:nvPr/>
        </p:nvPicPr>
        <p:blipFill>
          <a:blip r:embed="rId4" cstate="print"/>
          <a:stretch>
            <a:fillRect/>
          </a:stretch>
        </p:blipFill>
        <p:spPr>
          <a:xfrm>
            <a:off x="6818069" y="4102989"/>
            <a:ext cx="4612005" cy="2108835"/>
          </a:xfrm>
          <a:prstGeom prst="rect">
            <a:avLst/>
          </a:prstGeom>
        </p:spPr>
      </p:pic>
    </p:spTree>
    <p:extLst>
      <p:ext uri="{BB962C8B-B14F-4D97-AF65-F5344CB8AC3E}">
        <p14:creationId xmlns:p14="http://schemas.microsoft.com/office/powerpoint/2010/main" xmlns="" val="1880480028"/>
      </p:ext>
    </p:extLst>
  </p:cSld>
  <p:clrMapOvr>
    <a:masterClrMapping/>
  </p:clrMapOvr>
  <p:transition advClick="0" advTm="15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1766550" cy="1703388"/>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50001" fontAlgn="auto">
              <a:spcBef>
                <a:spcPts val="0"/>
              </a:spcBef>
              <a:spcAft>
                <a:spcPts val="0"/>
              </a:spcAft>
              <a:defRPr/>
            </a:pPr>
            <a:endParaRPr lang="en-US">
              <a:solidFill>
                <a:schemeClr val="bg1">
                  <a:lumMod val="95000"/>
                </a:schemeClr>
              </a:solidFill>
            </a:endParaRPr>
          </a:p>
        </p:txBody>
      </p:sp>
      <p:sp>
        <p:nvSpPr>
          <p:cNvPr id="10" name="Rectangle 9"/>
          <p:cNvSpPr/>
          <p:nvPr/>
        </p:nvSpPr>
        <p:spPr>
          <a:xfrm>
            <a:off x="0" y="1752600"/>
            <a:ext cx="13003213" cy="2752725"/>
          </a:xfrm>
          <a:prstGeom prst="rect">
            <a:avLst/>
          </a:prstGeom>
          <a:solidFill>
            <a:srgbClr val="B626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50001" fontAlgn="auto">
              <a:spcBef>
                <a:spcPts val="0"/>
              </a:spcBef>
              <a:spcAft>
                <a:spcPts val="0"/>
              </a:spcAft>
              <a:defRPr/>
            </a:pPr>
            <a:endParaRPr lang="en-US"/>
          </a:p>
        </p:txBody>
      </p:sp>
      <p:pic>
        <p:nvPicPr>
          <p:cNvPr id="14339" name="Picture 3" descr="openstack-cloud-software-horizontal-cmyk.png"/>
          <p:cNvPicPr>
            <a:picLocks noChangeAspect="1"/>
          </p:cNvPicPr>
          <p:nvPr/>
        </p:nvPicPr>
        <p:blipFill>
          <a:blip r:embed="rId3" cstate="print"/>
          <a:srcRect/>
          <a:stretch>
            <a:fillRect/>
          </a:stretch>
        </p:blipFill>
        <p:spPr bwMode="auto">
          <a:xfrm>
            <a:off x="11860213" y="584200"/>
            <a:ext cx="942975" cy="868363"/>
          </a:xfrm>
          <a:prstGeom prst="rect">
            <a:avLst/>
          </a:prstGeom>
          <a:noFill/>
          <a:ln w="9525">
            <a:noFill/>
            <a:miter lim="800000"/>
            <a:headEnd/>
            <a:tailEnd/>
          </a:ln>
        </p:spPr>
      </p:pic>
      <p:sp>
        <p:nvSpPr>
          <p:cNvPr id="5" name="TextBox 4"/>
          <p:cNvSpPr txBox="1"/>
          <p:nvPr/>
        </p:nvSpPr>
        <p:spPr>
          <a:xfrm>
            <a:off x="654050" y="649288"/>
            <a:ext cx="10283825" cy="615950"/>
          </a:xfrm>
          <a:prstGeom prst="rect">
            <a:avLst/>
          </a:prstGeom>
          <a:noFill/>
        </p:spPr>
        <p:txBody>
          <a:bodyPr>
            <a:spAutoFit/>
          </a:bodyPr>
          <a:lstStyle/>
          <a:p>
            <a:pPr defTabSz="650001" fontAlgn="auto">
              <a:spcBef>
                <a:spcPts val="0"/>
              </a:spcBef>
              <a:spcAft>
                <a:spcPts val="0"/>
              </a:spcAft>
              <a:defRPr/>
            </a:pPr>
            <a:r>
              <a:rPr lang="en-US" sz="3400" b="1" dirty="0">
                <a:solidFill>
                  <a:schemeClr val="tx1">
                    <a:lumMod val="75000"/>
                    <a:lumOff val="25000"/>
                  </a:schemeClr>
                </a:solidFill>
                <a:latin typeface="Helvetica Neue" charset="0"/>
              </a:rPr>
              <a:t>Deutsche Telekom </a:t>
            </a:r>
            <a:r>
              <a:rPr lang="en-US" sz="3400" dirty="0">
                <a:solidFill>
                  <a:schemeClr val="tx1">
                    <a:lumMod val="75000"/>
                    <a:lumOff val="25000"/>
                  </a:schemeClr>
                </a:solidFill>
                <a:latin typeface="Helvetica Neue" charset="0"/>
              </a:rPr>
              <a:t>uses OpenStack</a:t>
            </a:r>
          </a:p>
        </p:txBody>
      </p:sp>
      <p:sp>
        <p:nvSpPr>
          <p:cNvPr id="14341" name="Text Box 2"/>
          <p:cNvSpPr txBox="1">
            <a:spLocks noChangeArrowheads="1"/>
          </p:cNvSpPr>
          <p:nvPr/>
        </p:nvSpPr>
        <p:spPr bwMode="auto">
          <a:xfrm>
            <a:off x="5900738" y="6183313"/>
            <a:ext cx="6677025" cy="3217862"/>
          </a:xfrm>
          <a:prstGeom prst="rect">
            <a:avLst/>
          </a:prstGeom>
          <a:noFill/>
          <a:ln w="9525">
            <a:noFill/>
            <a:miter lim="800000"/>
            <a:headEnd/>
            <a:tailEnd/>
          </a:ln>
        </p:spPr>
        <p:txBody>
          <a:bodyPr lIns="50760" tIns="50760" rIns="50760" bIns="50760"/>
          <a:lstStyle/>
          <a:p>
            <a:pPr marL="315913" indent="-315913">
              <a:spcBef>
                <a:spcPts val="1200"/>
              </a:spcBef>
              <a:buClr>
                <a:srgbClr val="AF1C1C"/>
              </a:buClr>
              <a:buSzPct val="60000"/>
              <a:buFont typeface="Lucida Grande"/>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a:solidFill>
                  <a:srgbClr val="404040"/>
                </a:solidFill>
                <a:latin typeface="Helvetica Neue"/>
                <a:ea typeface="ヒラギノ角ゴ ProN W3"/>
                <a:cs typeface="ヒラギノ角ゴ ProN W3"/>
              </a:rPr>
              <a:t>Offering SaaS business applications from software partners (ISVs) to SMBs</a:t>
            </a:r>
          </a:p>
          <a:p>
            <a:pPr lvl="1" indent="0">
              <a:spcBef>
                <a:spcPts val="1200"/>
              </a:spcBef>
              <a:buClr>
                <a:srgbClr val="AF1C1C"/>
              </a:buClr>
              <a:buSzPct val="60000"/>
              <a:buFont typeface="Lucida Grande"/>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a:solidFill>
                  <a:srgbClr val="404040"/>
                </a:solidFill>
                <a:latin typeface="Helvetica Neue"/>
                <a:ea typeface="ヒラギノ角ゴ ProN W3"/>
                <a:cs typeface="ヒラギノ角ゴ ProN W3"/>
              </a:rPr>
              <a:t> OpenStack standard APIs result in faster partner onboarding</a:t>
            </a:r>
          </a:p>
          <a:p>
            <a:pPr marL="315913" indent="-315913">
              <a:spcBef>
                <a:spcPts val="1200"/>
              </a:spcBef>
              <a:buClr>
                <a:srgbClr val="AF1C1C"/>
              </a:buClr>
              <a:buSzPct val="60000"/>
              <a:buFont typeface="Lucida Grande"/>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a:solidFill>
                  <a:srgbClr val="404040"/>
                </a:solidFill>
                <a:latin typeface="Helvetica Neue"/>
                <a:ea typeface="ヒラギノ角ゴ ProN W3"/>
                <a:cs typeface="ヒラギノ角ゴ ProN W3"/>
              </a:rPr>
              <a:t>Deutsche Telekom addresses SMB IT challenges and cloud concerns by taking end-to-end responsibility for the offerings for a per month per user payment</a:t>
            </a:r>
          </a:p>
          <a:p>
            <a:pPr marL="315913" indent="-315913">
              <a:spcBef>
                <a:spcPts val="1200"/>
              </a:spcBef>
              <a:buClr>
                <a:srgbClr val="AF1C1C"/>
              </a:buClr>
              <a:buSzPct val="60000"/>
              <a:buFont typeface="Lucida Grande"/>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a:solidFill>
                  <a:srgbClr val="404040"/>
                </a:solidFill>
                <a:latin typeface="Helvetica Neue"/>
                <a:ea typeface="ヒラギノ角ゴ ProN W3"/>
                <a:cs typeface="ヒラギノ角ゴ ProN W3"/>
              </a:rPr>
              <a:t>OpenStack IaaS adopted for scalability, lower cost, vibrant community, and widespread industry adoption</a:t>
            </a:r>
          </a:p>
          <a:p>
            <a:pPr marL="315913" indent="-315913">
              <a:spcBef>
                <a:spcPts val="1200"/>
              </a:spcBef>
              <a:buClr>
                <a:srgbClr val="AF1C1C"/>
              </a:buClr>
              <a:buSzPct val="60000"/>
              <a:buFont typeface="Lucida Grande"/>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000">
              <a:solidFill>
                <a:srgbClr val="404040"/>
              </a:solidFill>
              <a:latin typeface="Helvetica Neue"/>
              <a:ea typeface="ヒラギノ角ゴ ProN W3"/>
              <a:cs typeface="ヒラギノ角ゴ ProN W3"/>
            </a:endParaRPr>
          </a:p>
          <a:p>
            <a:pPr marL="315913" indent="-315913">
              <a:spcBef>
                <a:spcPts val="1200"/>
              </a:spcBef>
              <a:buClr>
                <a:srgbClr val="AF1C1C"/>
              </a:buClr>
              <a:buSzPct val="60000"/>
              <a:buFont typeface="Lucida Grande"/>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000">
              <a:solidFill>
                <a:srgbClr val="404040"/>
              </a:solidFill>
              <a:latin typeface="Helvetica Neue"/>
              <a:ea typeface="ヒラギノ角ゴ ProN W3"/>
              <a:cs typeface="ヒラギノ角ゴ ProN W3"/>
            </a:endParaRPr>
          </a:p>
          <a:p>
            <a:pPr marL="315913" indent="-315913">
              <a:spcBef>
                <a:spcPts val="1200"/>
              </a:spcBef>
              <a:buClr>
                <a:srgbClr val="AF1C1C"/>
              </a:buClr>
              <a:buSzPct val="60000"/>
              <a:buFont typeface="Lucida Grande"/>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000">
              <a:solidFill>
                <a:srgbClr val="404040"/>
              </a:solidFill>
              <a:latin typeface="Helvetica Neue"/>
              <a:ea typeface="ヒラギノ角ゴ ProN W3"/>
              <a:cs typeface="ヒラギノ角ゴ ProN W3"/>
            </a:endParaRPr>
          </a:p>
        </p:txBody>
      </p:sp>
      <p:sp>
        <p:nvSpPr>
          <p:cNvPr id="14342" name="Text Box 2"/>
          <p:cNvSpPr txBox="1">
            <a:spLocks noChangeArrowheads="1"/>
          </p:cNvSpPr>
          <p:nvPr/>
        </p:nvSpPr>
        <p:spPr bwMode="auto">
          <a:xfrm>
            <a:off x="1820863" y="8274050"/>
            <a:ext cx="3178175" cy="466725"/>
          </a:xfrm>
          <a:prstGeom prst="rect">
            <a:avLst/>
          </a:prstGeom>
          <a:noFill/>
          <a:ln w="9525">
            <a:noFill/>
            <a:miter lim="800000"/>
            <a:headEnd/>
            <a:tailEnd/>
          </a:ln>
        </p:spPr>
        <p:txBody>
          <a:bodyPr lIns="50760" tIns="50760" rIns="50760" bIns="50760"/>
          <a:lstStyle/>
          <a:p>
            <a:pPr>
              <a:spcBef>
                <a:spcPts val="1200"/>
              </a:spcBef>
              <a:buClr>
                <a:srgbClr val="AF1C1C"/>
              </a:buClr>
              <a:buSzPct val="6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a:t>https://portal.telekomcloud.com/</a:t>
            </a:r>
          </a:p>
        </p:txBody>
      </p:sp>
      <p:sp>
        <p:nvSpPr>
          <p:cNvPr id="14343" name="Rectangle 10"/>
          <p:cNvSpPr>
            <a:spLocks noChangeArrowheads="1"/>
          </p:cNvSpPr>
          <p:nvPr/>
        </p:nvSpPr>
        <p:spPr bwMode="auto">
          <a:xfrm>
            <a:off x="654050" y="2030984"/>
            <a:ext cx="11687175" cy="1800225"/>
          </a:xfrm>
          <a:prstGeom prst="rect">
            <a:avLst/>
          </a:prstGeom>
          <a:noFill/>
          <a:ln w="9525">
            <a:noFill/>
            <a:miter lim="800000"/>
            <a:headEnd/>
            <a:tailEnd/>
          </a:ln>
        </p:spPr>
        <p:txBody>
          <a:bodyPr>
            <a:spAutoFit/>
          </a:bodyPr>
          <a:lstStyle/>
          <a:p>
            <a:r>
              <a:rPr lang="en-US" sz="2800" dirty="0" smtClean="0">
                <a:solidFill>
                  <a:schemeClr val="bg1"/>
                </a:solidFill>
                <a:latin typeface="Helvetica Neue"/>
              </a:rPr>
              <a:t>“</a:t>
            </a:r>
            <a:r>
              <a:rPr lang="en-US" sz="2800" dirty="0" err="1" smtClean="0">
                <a:solidFill>
                  <a:schemeClr val="bg1"/>
                </a:solidFill>
                <a:latin typeface="Helvetica Neue"/>
              </a:rPr>
              <a:t>TelekomCloud</a:t>
            </a:r>
            <a:r>
              <a:rPr lang="en-US" sz="2800" dirty="0" smtClean="0">
                <a:solidFill>
                  <a:schemeClr val="bg1"/>
                </a:solidFill>
                <a:latin typeface="Helvetica Neue"/>
              </a:rPr>
              <a:t> </a:t>
            </a:r>
            <a:r>
              <a:rPr lang="en-US" sz="2800" dirty="0">
                <a:solidFill>
                  <a:schemeClr val="bg1"/>
                </a:solidFill>
                <a:latin typeface="Helvetica Neue"/>
              </a:rPr>
              <a:t>Business Marketplace makes finding, buying, managing and using cloud-based business applications easy and secure for small and medium-sized businesses. We’ve built the hosting platform on top of OpenStack.”</a:t>
            </a:r>
            <a:endParaRPr lang="en-US" sz="2800" dirty="0">
              <a:latin typeface="Calibri" pitchFamily="34" charset="0"/>
            </a:endParaRPr>
          </a:p>
        </p:txBody>
      </p:sp>
      <p:sp>
        <p:nvSpPr>
          <p:cNvPr id="14344" name="Rectangle 13"/>
          <p:cNvSpPr>
            <a:spLocks noChangeArrowheads="1"/>
          </p:cNvSpPr>
          <p:nvPr/>
        </p:nvSpPr>
        <p:spPr bwMode="auto">
          <a:xfrm>
            <a:off x="7277100" y="3521075"/>
            <a:ext cx="5054600" cy="695325"/>
          </a:xfrm>
          <a:prstGeom prst="rect">
            <a:avLst/>
          </a:prstGeom>
          <a:noFill/>
          <a:ln w="9525">
            <a:noFill/>
            <a:miter lim="800000"/>
            <a:headEnd/>
            <a:tailEnd/>
          </a:ln>
        </p:spPr>
        <p:txBody>
          <a:bodyPr>
            <a:spAutoFit/>
          </a:bodyPr>
          <a:lstStyle/>
          <a:p>
            <a:pPr algn="r">
              <a:lnSpc>
                <a:spcPct val="8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a:latin typeface="Helvetica Neue"/>
              </a:rPr>
              <a:t>Kurt Garloff</a:t>
            </a:r>
          </a:p>
          <a:p>
            <a:pPr algn="r">
              <a:lnSpc>
                <a:spcPct val="8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a:latin typeface="Helvetica Neue"/>
              </a:rPr>
              <a:t>VP of Engineering, Cloud Services </a:t>
            </a:r>
          </a:p>
        </p:txBody>
      </p:sp>
      <p:pic>
        <p:nvPicPr>
          <p:cNvPr id="14345" name="Picture 12"/>
          <p:cNvPicPr>
            <a:picLocks noChangeAspect="1"/>
          </p:cNvPicPr>
          <p:nvPr/>
        </p:nvPicPr>
        <p:blipFill>
          <a:blip r:embed="rId4" cstate="print"/>
          <a:srcRect/>
          <a:stretch>
            <a:fillRect/>
          </a:stretch>
        </p:blipFill>
        <p:spPr bwMode="auto">
          <a:xfrm>
            <a:off x="736600" y="8186738"/>
            <a:ext cx="911225" cy="650875"/>
          </a:xfrm>
          <a:prstGeom prst="rect">
            <a:avLst/>
          </a:prstGeom>
          <a:noFill/>
          <a:ln w="9525">
            <a:noFill/>
            <a:miter lim="800000"/>
            <a:headEnd/>
            <a:tailEnd/>
          </a:ln>
        </p:spPr>
      </p:pic>
      <p:pic>
        <p:nvPicPr>
          <p:cNvPr id="14346" name="imgMarke" descr="DE39722098"/>
          <p:cNvPicPr>
            <a:picLocks noChangeAspect="1" noChangeArrowheads="1"/>
          </p:cNvPicPr>
          <p:nvPr/>
        </p:nvPicPr>
        <p:blipFill>
          <a:blip r:embed="rId5" cstate="print"/>
          <a:srcRect/>
          <a:stretch>
            <a:fillRect/>
          </a:stretch>
        </p:blipFill>
        <p:spPr bwMode="auto">
          <a:xfrm>
            <a:off x="7277100" y="4900613"/>
            <a:ext cx="3684588" cy="903287"/>
          </a:xfrm>
          <a:prstGeom prst="rect">
            <a:avLst/>
          </a:prstGeom>
          <a:noFill/>
          <a:ln w="9525">
            <a:noFill/>
            <a:miter lim="800000"/>
            <a:headEnd/>
            <a:tailEnd/>
          </a:ln>
        </p:spPr>
      </p:pic>
      <p:pic>
        <p:nvPicPr>
          <p:cNvPr id="14347" name="Picture 15" descr="business-marketplace"/>
          <p:cNvPicPr>
            <a:picLocks noChangeAspect="1" noChangeArrowheads="1"/>
          </p:cNvPicPr>
          <p:nvPr/>
        </p:nvPicPr>
        <p:blipFill>
          <a:blip r:embed="rId6" cstate="print"/>
          <a:srcRect/>
          <a:stretch>
            <a:fillRect/>
          </a:stretch>
        </p:blipFill>
        <p:spPr bwMode="auto">
          <a:xfrm>
            <a:off x="669925" y="7240588"/>
            <a:ext cx="4689475" cy="704850"/>
          </a:xfrm>
          <a:prstGeom prst="rect">
            <a:avLst/>
          </a:prstGeom>
          <a:noFill/>
          <a:ln w="9525">
            <a:noFill/>
            <a:miter lim="800000"/>
            <a:headEnd/>
            <a:tailEnd/>
          </a:ln>
        </p:spPr>
      </p:pic>
      <p:sp>
        <p:nvSpPr>
          <p:cNvPr id="8" name="Freeform 25"/>
          <p:cNvSpPr>
            <a:spLocks noEditPoints="1"/>
          </p:cNvSpPr>
          <p:nvPr>
            <p:custDataLst>
              <p:tags r:id="rId1"/>
            </p:custDataLst>
          </p:nvPr>
        </p:nvSpPr>
        <p:spPr bwMode="gray">
          <a:xfrm>
            <a:off x="1331913" y="4900613"/>
            <a:ext cx="3238500" cy="2052637"/>
          </a:xfrm>
          <a:custGeom>
            <a:avLst/>
            <a:gdLst>
              <a:gd name="T0" fmla="*/ 2147483647 w 5759"/>
              <a:gd name="T1" fmla="*/ 2147483647 h 3874"/>
              <a:gd name="T2" fmla="*/ 2147483647 w 5759"/>
              <a:gd name="T3" fmla="*/ 2147483647 h 3874"/>
              <a:gd name="T4" fmla="*/ 2147483647 w 5759"/>
              <a:gd name="T5" fmla="*/ 2147483647 h 3874"/>
              <a:gd name="T6" fmla="*/ 2147483647 w 5759"/>
              <a:gd name="T7" fmla="*/ 0 h 3874"/>
              <a:gd name="T8" fmla="*/ 2147483647 w 5759"/>
              <a:gd name="T9" fmla="*/ 2147483647 h 3874"/>
              <a:gd name="T10" fmla="*/ 2147483647 w 5759"/>
              <a:gd name="T11" fmla="*/ 2147483647 h 3874"/>
              <a:gd name="T12" fmla="*/ 2147483647 w 5759"/>
              <a:gd name="T13" fmla="*/ 2147483647 h 3874"/>
              <a:gd name="T14" fmla="*/ 2147483647 w 5759"/>
              <a:gd name="T15" fmla="*/ 2147483647 h 3874"/>
              <a:gd name="T16" fmla="*/ 2147483647 w 5759"/>
              <a:gd name="T17" fmla="*/ 2147483647 h 3874"/>
              <a:gd name="T18" fmla="*/ 2147483647 w 5759"/>
              <a:gd name="T19" fmla="*/ 2147483647 h 3874"/>
              <a:gd name="T20" fmla="*/ 2147483647 w 5759"/>
              <a:gd name="T21" fmla="*/ 2147483647 h 3874"/>
              <a:gd name="T22" fmla="*/ 2147483647 w 5759"/>
              <a:gd name="T23" fmla="*/ 2147483647 h 3874"/>
              <a:gd name="T24" fmla="*/ 2147483647 w 5759"/>
              <a:gd name="T25" fmla="*/ 2147483647 h 3874"/>
              <a:gd name="T26" fmla="*/ 2147483647 w 5759"/>
              <a:gd name="T27" fmla="*/ 2147483647 h 3874"/>
              <a:gd name="T28" fmla="*/ 2147483647 w 5759"/>
              <a:gd name="T29" fmla="*/ 2147483647 h 3874"/>
              <a:gd name="T30" fmla="*/ 2147483647 w 5759"/>
              <a:gd name="T31" fmla="*/ 2147483647 h 3874"/>
              <a:gd name="T32" fmla="*/ 2147483647 w 5759"/>
              <a:gd name="T33" fmla="*/ 2147483647 h 3874"/>
              <a:gd name="T34" fmla="*/ 2147483647 w 5759"/>
              <a:gd name="T35" fmla="*/ 2147483647 h 3874"/>
              <a:gd name="T36" fmla="*/ 2147483647 w 5759"/>
              <a:gd name="T37" fmla="*/ 2147483647 h 3874"/>
              <a:gd name="T38" fmla="*/ 2147483647 w 5759"/>
              <a:gd name="T39" fmla="*/ 2147483647 h 3874"/>
              <a:gd name="T40" fmla="*/ 2147483647 w 5759"/>
              <a:gd name="T41" fmla="*/ 2147483647 h 3874"/>
              <a:gd name="T42" fmla="*/ 2147483647 w 5759"/>
              <a:gd name="T43" fmla="*/ 2147483647 h 3874"/>
              <a:gd name="T44" fmla="*/ 2147483647 w 5759"/>
              <a:gd name="T45" fmla="*/ 2147483647 h 3874"/>
              <a:gd name="T46" fmla="*/ 2147483647 w 5759"/>
              <a:gd name="T47" fmla="*/ 2147483647 h 3874"/>
              <a:gd name="T48" fmla="*/ 2147483647 w 5759"/>
              <a:gd name="T49" fmla="*/ 2147483647 h 3874"/>
              <a:gd name="T50" fmla="*/ 2147483647 w 5759"/>
              <a:gd name="T51" fmla="*/ 2147483647 h 3874"/>
              <a:gd name="T52" fmla="*/ 2147483647 w 5759"/>
              <a:gd name="T53" fmla="*/ 2147483647 h 3874"/>
              <a:gd name="T54" fmla="*/ 2147483647 w 5759"/>
              <a:gd name="T55" fmla="*/ 2147483647 h 3874"/>
              <a:gd name="T56" fmla="*/ 2147483647 w 5759"/>
              <a:gd name="T57" fmla="*/ 2147483647 h 3874"/>
              <a:gd name="T58" fmla="*/ 2147483647 w 5759"/>
              <a:gd name="T59" fmla="*/ 2147483647 h 3874"/>
              <a:gd name="T60" fmla="*/ 2147483647 w 5759"/>
              <a:gd name="T61" fmla="*/ 2147483647 h 3874"/>
              <a:gd name="T62" fmla="*/ 2147483647 w 5759"/>
              <a:gd name="T63" fmla="*/ 2147483647 h 3874"/>
              <a:gd name="T64" fmla="*/ 2147483647 w 5759"/>
              <a:gd name="T65" fmla="*/ 2147483647 h 3874"/>
              <a:gd name="T66" fmla="*/ 2147483647 w 5759"/>
              <a:gd name="T67" fmla="*/ 2147483647 h 3874"/>
              <a:gd name="T68" fmla="*/ 2147483647 w 5759"/>
              <a:gd name="T69" fmla="*/ 2147483647 h 3874"/>
              <a:gd name="T70" fmla="*/ 2147483647 w 5759"/>
              <a:gd name="T71" fmla="*/ 2147483647 h 3874"/>
              <a:gd name="T72" fmla="*/ 2147483647 w 5759"/>
              <a:gd name="T73" fmla="*/ 2147483647 h 3874"/>
              <a:gd name="T74" fmla="*/ 2147483647 w 5759"/>
              <a:gd name="T75" fmla="*/ 2147483647 h 3874"/>
              <a:gd name="T76" fmla="*/ 2147483647 w 5759"/>
              <a:gd name="T77" fmla="*/ 2147483647 h 3874"/>
              <a:gd name="T78" fmla="*/ 2147483647 w 5759"/>
              <a:gd name="T79" fmla="*/ 2147483647 h 3874"/>
              <a:gd name="T80" fmla="*/ 2147483647 w 5759"/>
              <a:gd name="T81" fmla="*/ 2147483647 h 3874"/>
              <a:gd name="T82" fmla="*/ 2147483647 w 5759"/>
              <a:gd name="T83" fmla="*/ 2147483647 h 3874"/>
              <a:gd name="T84" fmla="*/ 2147483647 w 5759"/>
              <a:gd name="T85" fmla="*/ 2147483647 h 3874"/>
              <a:gd name="T86" fmla="*/ 2147483647 w 5759"/>
              <a:gd name="T87" fmla="*/ 2147483647 h 3874"/>
              <a:gd name="T88" fmla="*/ 2147483647 w 5759"/>
              <a:gd name="T89" fmla="*/ 2147483647 h 3874"/>
              <a:gd name="T90" fmla="*/ 2147483647 w 5759"/>
              <a:gd name="T91" fmla="*/ 2147483647 h 3874"/>
              <a:gd name="T92" fmla="*/ 2147483647 w 5759"/>
              <a:gd name="T93" fmla="*/ 2147483647 h 3874"/>
              <a:gd name="T94" fmla="*/ 2147483647 w 5759"/>
              <a:gd name="T95" fmla="*/ 2147483647 h 3874"/>
              <a:gd name="T96" fmla="*/ 2147483647 w 5759"/>
              <a:gd name="T97" fmla="*/ 2147483647 h 3874"/>
              <a:gd name="T98" fmla="*/ 2147483647 w 5759"/>
              <a:gd name="T99" fmla="*/ 2147483647 h 3874"/>
              <a:gd name="T100" fmla="*/ 2147483647 w 5759"/>
              <a:gd name="T101" fmla="*/ 2147483647 h 3874"/>
              <a:gd name="T102" fmla="*/ 2147483647 w 5759"/>
              <a:gd name="T103" fmla="*/ 2147483647 h 3874"/>
              <a:gd name="T104" fmla="*/ 2147483647 w 5759"/>
              <a:gd name="T105" fmla="*/ 2147483647 h 3874"/>
              <a:gd name="T106" fmla="*/ 2147483647 w 5759"/>
              <a:gd name="T107" fmla="*/ 2147483647 h 3874"/>
              <a:gd name="T108" fmla="*/ 2147483647 w 5759"/>
              <a:gd name="T109" fmla="*/ 2147483647 h 3874"/>
              <a:gd name="T110" fmla="*/ 2147483647 w 5759"/>
              <a:gd name="T111" fmla="*/ 2147483647 h 3874"/>
              <a:gd name="T112" fmla="*/ 2147483647 w 5759"/>
              <a:gd name="T113" fmla="*/ 2147483647 h 3874"/>
              <a:gd name="T114" fmla="*/ 2147483647 w 5759"/>
              <a:gd name="T115" fmla="*/ 2147483647 h 3874"/>
              <a:gd name="T116" fmla="*/ 2147483647 w 5759"/>
              <a:gd name="T117" fmla="*/ 2147483647 h 3874"/>
              <a:gd name="T118" fmla="*/ 2147483647 w 5759"/>
              <a:gd name="T119" fmla="*/ 2147483647 h 3874"/>
              <a:gd name="T120" fmla="*/ 2147483647 w 5759"/>
              <a:gd name="T121" fmla="*/ 2147483647 h 3874"/>
              <a:gd name="T122" fmla="*/ 2147483647 w 5759"/>
              <a:gd name="T123" fmla="*/ 2147483647 h 3874"/>
              <a:gd name="T124" fmla="*/ 2147483647 w 5759"/>
              <a:gd name="T125" fmla="*/ 2147483647 h 387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759"/>
              <a:gd name="T190" fmla="*/ 0 h 3874"/>
              <a:gd name="T191" fmla="*/ 5759 w 5759"/>
              <a:gd name="T192" fmla="*/ 3874 h 387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759" h="3874">
                <a:moveTo>
                  <a:pt x="4961" y="1322"/>
                </a:moveTo>
                <a:lnTo>
                  <a:pt x="4961" y="1322"/>
                </a:lnTo>
                <a:lnTo>
                  <a:pt x="4950" y="1272"/>
                </a:lnTo>
                <a:lnTo>
                  <a:pt x="4937" y="1220"/>
                </a:lnTo>
                <a:lnTo>
                  <a:pt x="4922" y="1166"/>
                </a:lnTo>
                <a:lnTo>
                  <a:pt x="4905" y="1113"/>
                </a:lnTo>
                <a:lnTo>
                  <a:pt x="4886" y="1059"/>
                </a:lnTo>
                <a:lnTo>
                  <a:pt x="4863" y="1003"/>
                </a:lnTo>
                <a:lnTo>
                  <a:pt x="4839" y="949"/>
                </a:lnTo>
                <a:lnTo>
                  <a:pt x="4812" y="893"/>
                </a:lnTo>
                <a:lnTo>
                  <a:pt x="4783" y="839"/>
                </a:lnTo>
                <a:lnTo>
                  <a:pt x="4752" y="785"/>
                </a:lnTo>
                <a:lnTo>
                  <a:pt x="4718" y="730"/>
                </a:lnTo>
                <a:lnTo>
                  <a:pt x="4682" y="677"/>
                </a:lnTo>
                <a:lnTo>
                  <a:pt x="4664" y="650"/>
                </a:lnTo>
                <a:lnTo>
                  <a:pt x="4644" y="624"/>
                </a:lnTo>
                <a:lnTo>
                  <a:pt x="4623" y="598"/>
                </a:lnTo>
                <a:lnTo>
                  <a:pt x="4602" y="572"/>
                </a:lnTo>
                <a:lnTo>
                  <a:pt x="4581" y="547"/>
                </a:lnTo>
                <a:lnTo>
                  <a:pt x="4558" y="521"/>
                </a:lnTo>
                <a:lnTo>
                  <a:pt x="4536" y="497"/>
                </a:lnTo>
                <a:lnTo>
                  <a:pt x="4513" y="472"/>
                </a:lnTo>
                <a:lnTo>
                  <a:pt x="4488" y="448"/>
                </a:lnTo>
                <a:lnTo>
                  <a:pt x="4463" y="424"/>
                </a:lnTo>
                <a:lnTo>
                  <a:pt x="4438" y="401"/>
                </a:lnTo>
                <a:lnTo>
                  <a:pt x="4412" y="378"/>
                </a:lnTo>
                <a:lnTo>
                  <a:pt x="4386" y="356"/>
                </a:lnTo>
                <a:lnTo>
                  <a:pt x="4358" y="334"/>
                </a:lnTo>
                <a:lnTo>
                  <a:pt x="4329" y="312"/>
                </a:lnTo>
                <a:lnTo>
                  <a:pt x="4300" y="291"/>
                </a:lnTo>
                <a:lnTo>
                  <a:pt x="4272" y="271"/>
                </a:lnTo>
                <a:lnTo>
                  <a:pt x="4241" y="252"/>
                </a:lnTo>
                <a:lnTo>
                  <a:pt x="4210" y="232"/>
                </a:lnTo>
                <a:lnTo>
                  <a:pt x="4179" y="213"/>
                </a:lnTo>
                <a:lnTo>
                  <a:pt x="4147" y="195"/>
                </a:lnTo>
                <a:lnTo>
                  <a:pt x="4114" y="178"/>
                </a:lnTo>
                <a:lnTo>
                  <a:pt x="4080" y="161"/>
                </a:lnTo>
                <a:lnTo>
                  <a:pt x="4046" y="145"/>
                </a:lnTo>
                <a:lnTo>
                  <a:pt x="4010" y="130"/>
                </a:lnTo>
                <a:lnTo>
                  <a:pt x="3974" y="115"/>
                </a:lnTo>
                <a:lnTo>
                  <a:pt x="3938" y="101"/>
                </a:lnTo>
                <a:lnTo>
                  <a:pt x="3900" y="88"/>
                </a:lnTo>
                <a:lnTo>
                  <a:pt x="3862" y="77"/>
                </a:lnTo>
                <a:lnTo>
                  <a:pt x="3824" y="65"/>
                </a:lnTo>
                <a:lnTo>
                  <a:pt x="3784" y="54"/>
                </a:lnTo>
                <a:lnTo>
                  <a:pt x="3744" y="45"/>
                </a:lnTo>
                <a:lnTo>
                  <a:pt x="3703" y="36"/>
                </a:lnTo>
                <a:lnTo>
                  <a:pt x="3662" y="28"/>
                </a:lnTo>
                <a:lnTo>
                  <a:pt x="3619" y="21"/>
                </a:lnTo>
                <a:lnTo>
                  <a:pt x="3576" y="15"/>
                </a:lnTo>
                <a:lnTo>
                  <a:pt x="3532" y="10"/>
                </a:lnTo>
                <a:lnTo>
                  <a:pt x="3487" y="6"/>
                </a:lnTo>
                <a:lnTo>
                  <a:pt x="3442" y="3"/>
                </a:lnTo>
                <a:lnTo>
                  <a:pt x="3395" y="1"/>
                </a:lnTo>
                <a:lnTo>
                  <a:pt x="3352" y="0"/>
                </a:lnTo>
                <a:lnTo>
                  <a:pt x="3310" y="0"/>
                </a:lnTo>
                <a:lnTo>
                  <a:pt x="3268" y="1"/>
                </a:lnTo>
                <a:lnTo>
                  <a:pt x="3228" y="4"/>
                </a:lnTo>
                <a:lnTo>
                  <a:pt x="3187" y="7"/>
                </a:lnTo>
                <a:lnTo>
                  <a:pt x="3148" y="12"/>
                </a:lnTo>
                <a:lnTo>
                  <a:pt x="3109" y="17"/>
                </a:lnTo>
                <a:lnTo>
                  <a:pt x="3071" y="22"/>
                </a:lnTo>
                <a:lnTo>
                  <a:pt x="3034" y="30"/>
                </a:lnTo>
                <a:lnTo>
                  <a:pt x="2996" y="37"/>
                </a:lnTo>
                <a:lnTo>
                  <a:pt x="2960" y="46"/>
                </a:lnTo>
                <a:lnTo>
                  <a:pt x="2925" y="55"/>
                </a:lnTo>
                <a:lnTo>
                  <a:pt x="2890" y="65"/>
                </a:lnTo>
                <a:lnTo>
                  <a:pt x="2857" y="76"/>
                </a:lnTo>
                <a:lnTo>
                  <a:pt x="2822" y="87"/>
                </a:lnTo>
                <a:lnTo>
                  <a:pt x="2790" y="99"/>
                </a:lnTo>
                <a:lnTo>
                  <a:pt x="2759" y="111"/>
                </a:lnTo>
                <a:lnTo>
                  <a:pt x="2727" y="125"/>
                </a:lnTo>
                <a:lnTo>
                  <a:pt x="2696" y="138"/>
                </a:lnTo>
                <a:lnTo>
                  <a:pt x="2666" y="151"/>
                </a:lnTo>
                <a:lnTo>
                  <a:pt x="2637" y="166"/>
                </a:lnTo>
                <a:lnTo>
                  <a:pt x="2608" y="181"/>
                </a:lnTo>
                <a:lnTo>
                  <a:pt x="2553" y="212"/>
                </a:lnTo>
                <a:lnTo>
                  <a:pt x="2500" y="244"/>
                </a:lnTo>
                <a:lnTo>
                  <a:pt x="2450" y="276"/>
                </a:lnTo>
                <a:lnTo>
                  <a:pt x="2403" y="310"/>
                </a:lnTo>
                <a:lnTo>
                  <a:pt x="2360" y="344"/>
                </a:lnTo>
                <a:lnTo>
                  <a:pt x="2318" y="377"/>
                </a:lnTo>
                <a:lnTo>
                  <a:pt x="2279" y="411"/>
                </a:lnTo>
                <a:lnTo>
                  <a:pt x="2242" y="445"/>
                </a:lnTo>
                <a:lnTo>
                  <a:pt x="2209" y="478"/>
                </a:lnTo>
                <a:lnTo>
                  <a:pt x="2178" y="509"/>
                </a:lnTo>
                <a:lnTo>
                  <a:pt x="2151" y="539"/>
                </a:lnTo>
                <a:lnTo>
                  <a:pt x="2125" y="568"/>
                </a:lnTo>
                <a:lnTo>
                  <a:pt x="2102" y="595"/>
                </a:lnTo>
                <a:lnTo>
                  <a:pt x="2082" y="619"/>
                </a:lnTo>
                <a:lnTo>
                  <a:pt x="2064" y="642"/>
                </a:lnTo>
                <a:lnTo>
                  <a:pt x="2038" y="678"/>
                </a:lnTo>
                <a:lnTo>
                  <a:pt x="2022" y="701"/>
                </a:lnTo>
                <a:lnTo>
                  <a:pt x="2016" y="709"/>
                </a:lnTo>
                <a:lnTo>
                  <a:pt x="1983" y="700"/>
                </a:lnTo>
                <a:lnTo>
                  <a:pt x="1950" y="692"/>
                </a:lnTo>
                <a:lnTo>
                  <a:pt x="1917" y="684"/>
                </a:lnTo>
                <a:lnTo>
                  <a:pt x="1885" y="678"/>
                </a:lnTo>
                <a:lnTo>
                  <a:pt x="1852" y="673"/>
                </a:lnTo>
                <a:lnTo>
                  <a:pt x="1820" y="667"/>
                </a:lnTo>
                <a:lnTo>
                  <a:pt x="1788" y="664"/>
                </a:lnTo>
                <a:lnTo>
                  <a:pt x="1756" y="662"/>
                </a:lnTo>
                <a:lnTo>
                  <a:pt x="1724" y="660"/>
                </a:lnTo>
                <a:lnTo>
                  <a:pt x="1693" y="659"/>
                </a:lnTo>
                <a:lnTo>
                  <a:pt x="1662" y="660"/>
                </a:lnTo>
                <a:lnTo>
                  <a:pt x="1631" y="661"/>
                </a:lnTo>
                <a:lnTo>
                  <a:pt x="1601" y="663"/>
                </a:lnTo>
                <a:lnTo>
                  <a:pt x="1570" y="667"/>
                </a:lnTo>
                <a:lnTo>
                  <a:pt x="1539" y="672"/>
                </a:lnTo>
                <a:lnTo>
                  <a:pt x="1509" y="677"/>
                </a:lnTo>
                <a:lnTo>
                  <a:pt x="1479" y="684"/>
                </a:lnTo>
                <a:lnTo>
                  <a:pt x="1449" y="692"/>
                </a:lnTo>
                <a:lnTo>
                  <a:pt x="1420" y="700"/>
                </a:lnTo>
                <a:lnTo>
                  <a:pt x="1390" y="711"/>
                </a:lnTo>
                <a:lnTo>
                  <a:pt x="1362" y="722"/>
                </a:lnTo>
                <a:lnTo>
                  <a:pt x="1333" y="735"/>
                </a:lnTo>
                <a:lnTo>
                  <a:pt x="1304" y="747"/>
                </a:lnTo>
                <a:lnTo>
                  <a:pt x="1275" y="762"/>
                </a:lnTo>
                <a:lnTo>
                  <a:pt x="1248" y="778"/>
                </a:lnTo>
                <a:lnTo>
                  <a:pt x="1220" y="794"/>
                </a:lnTo>
                <a:lnTo>
                  <a:pt x="1192" y="812"/>
                </a:lnTo>
                <a:lnTo>
                  <a:pt x="1164" y="833"/>
                </a:lnTo>
                <a:lnTo>
                  <a:pt x="1137" y="853"/>
                </a:lnTo>
                <a:lnTo>
                  <a:pt x="1110" y="874"/>
                </a:lnTo>
                <a:lnTo>
                  <a:pt x="1083" y="898"/>
                </a:lnTo>
                <a:lnTo>
                  <a:pt x="1057" y="922"/>
                </a:lnTo>
                <a:lnTo>
                  <a:pt x="1033" y="945"/>
                </a:lnTo>
                <a:lnTo>
                  <a:pt x="1011" y="968"/>
                </a:lnTo>
                <a:lnTo>
                  <a:pt x="991" y="991"/>
                </a:lnTo>
                <a:lnTo>
                  <a:pt x="971" y="1015"/>
                </a:lnTo>
                <a:lnTo>
                  <a:pt x="953" y="1038"/>
                </a:lnTo>
                <a:lnTo>
                  <a:pt x="937" y="1062"/>
                </a:lnTo>
                <a:lnTo>
                  <a:pt x="921" y="1085"/>
                </a:lnTo>
                <a:lnTo>
                  <a:pt x="907" y="1109"/>
                </a:lnTo>
                <a:lnTo>
                  <a:pt x="894" y="1131"/>
                </a:lnTo>
                <a:lnTo>
                  <a:pt x="882" y="1155"/>
                </a:lnTo>
                <a:lnTo>
                  <a:pt x="870" y="1177"/>
                </a:lnTo>
                <a:lnTo>
                  <a:pt x="861" y="1199"/>
                </a:lnTo>
                <a:lnTo>
                  <a:pt x="851" y="1221"/>
                </a:lnTo>
                <a:lnTo>
                  <a:pt x="843" y="1242"/>
                </a:lnTo>
                <a:lnTo>
                  <a:pt x="829" y="1282"/>
                </a:lnTo>
                <a:lnTo>
                  <a:pt x="818" y="1320"/>
                </a:lnTo>
                <a:lnTo>
                  <a:pt x="809" y="1354"/>
                </a:lnTo>
                <a:lnTo>
                  <a:pt x="803" y="1384"/>
                </a:lnTo>
                <a:lnTo>
                  <a:pt x="800" y="1410"/>
                </a:lnTo>
                <a:lnTo>
                  <a:pt x="797" y="1431"/>
                </a:lnTo>
                <a:lnTo>
                  <a:pt x="796" y="1447"/>
                </a:lnTo>
                <a:lnTo>
                  <a:pt x="794" y="1459"/>
                </a:lnTo>
                <a:lnTo>
                  <a:pt x="761" y="1464"/>
                </a:lnTo>
                <a:lnTo>
                  <a:pt x="728" y="1469"/>
                </a:lnTo>
                <a:lnTo>
                  <a:pt x="694" y="1476"/>
                </a:lnTo>
                <a:lnTo>
                  <a:pt x="659" y="1486"/>
                </a:lnTo>
                <a:lnTo>
                  <a:pt x="625" y="1498"/>
                </a:lnTo>
                <a:lnTo>
                  <a:pt x="590" y="1512"/>
                </a:lnTo>
                <a:lnTo>
                  <a:pt x="555" y="1527"/>
                </a:lnTo>
                <a:lnTo>
                  <a:pt x="519" y="1544"/>
                </a:lnTo>
                <a:lnTo>
                  <a:pt x="484" y="1563"/>
                </a:lnTo>
                <a:lnTo>
                  <a:pt x="449" y="1584"/>
                </a:lnTo>
                <a:lnTo>
                  <a:pt x="415" y="1608"/>
                </a:lnTo>
                <a:lnTo>
                  <a:pt x="381" y="1633"/>
                </a:lnTo>
                <a:lnTo>
                  <a:pt x="348" y="1660"/>
                </a:lnTo>
                <a:lnTo>
                  <a:pt x="315" y="1689"/>
                </a:lnTo>
                <a:lnTo>
                  <a:pt x="284" y="1720"/>
                </a:lnTo>
                <a:lnTo>
                  <a:pt x="253" y="1753"/>
                </a:lnTo>
                <a:lnTo>
                  <a:pt x="223" y="1787"/>
                </a:lnTo>
                <a:lnTo>
                  <a:pt x="195" y="1823"/>
                </a:lnTo>
                <a:lnTo>
                  <a:pt x="169" y="1861"/>
                </a:lnTo>
                <a:lnTo>
                  <a:pt x="143" y="1902"/>
                </a:lnTo>
                <a:lnTo>
                  <a:pt x="119" y="1943"/>
                </a:lnTo>
                <a:lnTo>
                  <a:pt x="97" y="1988"/>
                </a:lnTo>
                <a:lnTo>
                  <a:pt x="78" y="2033"/>
                </a:lnTo>
                <a:lnTo>
                  <a:pt x="68" y="2056"/>
                </a:lnTo>
                <a:lnTo>
                  <a:pt x="60" y="2081"/>
                </a:lnTo>
                <a:lnTo>
                  <a:pt x="51" y="2105"/>
                </a:lnTo>
                <a:lnTo>
                  <a:pt x="44" y="2130"/>
                </a:lnTo>
                <a:lnTo>
                  <a:pt x="36" y="2156"/>
                </a:lnTo>
                <a:lnTo>
                  <a:pt x="30" y="2181"/>
                </a:lnTo>
                <a:lnTo>
                  <a:pt x="24" y="2208"/>
                </a:lnTo>
                <a:lnTo>
                  <a:pt x="18" y="2234"/>
                </a:lnTo>
                <a:lnTo>
                  <a:pt x="14" y="2261"/>
                </a:lnTo>
                <a:lnTo>
                  <a:pt x="10" y="2289"/>
                </a:lnTo>
                <a:lnTo>
                  <a:pt x="6" y="2317"/>
                </a:lnTo>
                <a:lnTo>
                  <a:pt x="3" y="2345"/>
                </a:lnTo>
                <a:lnTo>
                  <a:pt x="1" y="2374"/>
                </a:lnTo>
                <a:lnTo>
                  <a:pt x="0" y="2404"/>
                </a:lnTo>
                <a:lnTo>
                  <a:pt x="0" y="2434"/>
                </a:lnTo>
                <a:lnTo>
                  <a:pt x="0" y="2464"/>
                </a:lnTo>
                <a:lnTo>
                  <a:pt x="0" y="2495"/>
                </a:lnTo>
                <a:lnTo>
                  <a:pt x="2" y="2525"/>
                </a:lnTo>
                <a:lnTo>
                  <a:pt x="4" y="2549"/>
                </a:lnTo>
                <a:lnTo>
                  <a:pt x="6" y="2572"/>
                </a:lnTo>
                <a:lnTo>
                  <a:pt x="10" y="2596"/>
                </a:lnTo>
                <a:lnTo>
                  <a:pt x="13" y="2618"/>
                </a:lnTo>
                <a:lnTo>
                  <a:pt x="22" y="2662"/>
                </a:lnTo>
                <a:lnTo>
                  <a:pt x="33" y="2706"/>
                </a:lnTo>
                <a:lnTo>
                  <a:pt x="47" y="2747"/>
                </a:lnTo>
                <a:lnTo>
                  <a:pt x="63" y="2788"/>
                </a:lnTo>
                <a:lnTo>
                  <a:pt x="80" y="2826"/>
                </a:lnTo>
                <a:lnTo>
                  <a:pt x="98" y="2863"/>
                </a:lnTo>
                <a:lnTo>
                  <a:pt x="119" y="2900"/>
                </a:lnTo>
                <a:lnTo>
                  <a:pt x="141" y="2935"/>
                </a:lnTo>
                <a:lnTo>
                  <a:pt x="164" y="2969"/>
                </a:lnTo>
                <a:lnTo>
                  <a:pt x="189" y="3001"/>
                </a:lnTo>
                <a:lnTo>
                  <a:pt x="213" y="3032"/>
                </a:lnTo>
                <a:lnTo>
                  <a:pt x="240" y="3062"/>
                </a:lnTo>
                <a:lnTo>
                  <a:pt x="267" y="3089"/>
                </a:lnTo>
                <a:lnTo>
                  <a:pt x="294" y="3116"/>
                </a:lnTo>
                <a:lnTo>
                  <a:pt x="322" y="3142"/>
                </a:lnTo>
                <a:lnTo>
                  <a:pt x="350" y="3166"/>
                </a:lnTo>
                <a:lnTo>
                  <a:pt x="379" y="3189"/>
                </a:lnTo>
                <a:lnTo>
                  <a:pt x="407" y="3210"/>
                </a:lnTo>
                <a:lnTo>
                  <a:pt x="435" y="3230"/>
                </a:lnTo>
                <a:lnTo>
                  <a:pt x="463" y="3248"/>
                </a:lnTo>
                <a:lnTo>
                  <a:pt x="491" y="3265"/>
                </a:lnTo>
                <a:lnTo>
                  <a:pt x="518" y="3281"/>
                </a:lnTo>
                <a:lnTo>
                  <a:pt x="545" y="3295"/>
                </a:lnTo>
                <a:lnTo>
                  <a:pt x="571" y="3309"/>
                </a:lnTo>
                <a:lnTo>
                  <a:pt x="595" y="3321"/>
                </a:lnTo>
                <a:lnTo>
                  <a:pt x="620" y="3330"/>
                </a:lnTo>
                <a:lnTo>
                  <a:pt x="642" y="3340"/>
                </a:lnTo>
                <a:lnTo>
                  <a:pt x="663" y="3347"/>
                </a:lnTo>
                <a:lnTo>
                  <a:pt x="682" y="3353"/>
                </a:lnTo>
                <a:lnTo>
                  <a:pt x="702" y="3358"/>
                </a:lnTo>
                <a:lnTo>
                  <a:pt x="761" y="3371"/>
                </a:lnTo>
                <a:lnTo>
                  <a:pt x="817" y="3380"/>
                </a:lnTo>
                <a:lnTo>
                  <a:pt x="868" y="3387"/>
                </a:lnTo>
                <a:lnTo>
                  <a:pt x="916" y="3391"/>
                </a:lnTo>
                <a:lnTo>
                  <a:pt x="959" y="3393"/>
                </a:lnTo>
                <a:lnTo>
                  <a:pt x="998" y="3393"/>
                </a:lnTo>
                <a:lnTo>
                  <a:pt x="1033" y="3392"/>
                </a:lnTo>
                <a:lnTo>
                  <a:pt x="1064" y="3390"/>
                </a:lnTo>
                <a:lnTo>
                  <a:pt x="1091" y="3387"/>
                </a:lnTo>
                <a:lnTo>
                  <a:pt x="1114" y="3383"/>
                </a:lnTo>
                <a:lnTo>
                  <a:pt x="1135" y="3378"/>
                </a:lnTo>
                <a:lnTo>
                  <a:pt x="1151" y="3374"/>
                </a:lnTo>
                <a:lnTo>
                  <a:pt x="1171" y="3368"/>
                </a:lnTo>
                <a:lnTo>
                  <a:pt x="1178" y="3364"/>
                </a:lnTo>
                <a:lnTo>
                  <a:pt x="1196" y="3383"/>
                </a:lnTo>
                <a:lnTo>
                  <a:pt x="1217" y="3401"/>
                </a:lnTo>
                <a:lnTo>
                  <a:pt x="1238" y="3420"/>
                </a:lnTo>
                <a:lnTo>
                  <a:pt x="1261" y="3439"/>
                </a:lnTo>
                <a:lnTo>
                  <a:pt x="1286" y="3458"/>
                </a:lnTo>
                <a:lnTo>
                  <a:pt x="1313" y="3478"/>
                </a:lnTo>
                <a:lnTo>
                  <a:pt x="1340" y="3499"/>
                </a:lnTo>
                <a:lnTo>
                  <a:pt x="1370" y="3520"/>
                </a:lnTo>
                <a:lnTo>
                  <a:pt x="1400" y="3540"/>
                </a:lnTo>
                <a:lnTo>
                  <a:pt x="1432" y="3561"/>
                </a:lnTo>
                <a:lnTo>
                  <a:pt x="1465" y="3582"/>
                </a:lnTo>
                <a:lnTo>
                  <a:pt x="1499" y="3602"/>
                </a:lnTo>
                <a:lnTo>
                  <a:pt x="1535" y="3622"/>
                </a:lnTo>
                <a:lnTo>
                  <a:pt x="1572" y="3643"/>
                </a:lnTo>
                <a:lnTo>
                  <a:pt x="1609" y="3662"/>
                </a:lnTo>
                <a:lnTo>
                  <a:pt x="1649" y="3681"/>
                </a:lnTo>
                <a:lnTo>
                  <a:pt x="1688" y="3700"/>
                </a:lnTo>
                <a:lnTo>
                  <a:pt x="1728" y="3718"/>
                </a:lnTo>
                <a:lnTo>
                  <a:pt x="1770" y="3736"/>
                </a:lnTo>
                <a:lnTo>
                  <a:pt x="1813" y="3754"/>
                </a:lnTo>
                <a:lnTo>
                  <a:pt x="1856" y="3770"/>
                </a:lnTo>
                <a:lnTo>
                  <a:pt x="1901" y="3784"/>
                </a:lnTo>
                <a:lnTo>
                  <a:pt x="1946" y="3798"/>
                </a:lnTo>
                <a:lnTo>
                  <a:pt x="1992" y="3812"/>
                </a:lnTo>
                <a:lnTo>
                  <a:pt x="2038" y="3824"/>
                </a:lnTo>
                <a:lnTo>
                  <a:pt x="2085" y="3836"/>
                </a:lnTo>
                <a:lnTo>
                  <a:pt x="2133" y="3845"/>
                </a:lnTo>
                <a:lnTo>
                  <a:pt x="2181" y="3854"/>
                </a:lnTo>
                <a:lnTo>
                  <a:pt x="2229" y="3861"/>
                </a:lnTo>
                <a:lnTo>
                  <a:pt x="2278" y="3867"/>
                </a:lnTo>
                <a:lnTo>
                  <a:pt x="2328" y="3871"/>
                </a:lnTo>
                <a:lnTo>
                  <a:pt x="2377" y="3873"/>
                </a:lnTo>
                <a:lnTo>
                  <a:pt x="2436" y="3874"/>
                </a:lnTo>
                <a:lnTo>
                  <a:pt x="2494" y="3874"/>
                </a:lnTo>
                <a:lnTo>
                  <a:pt x="2550" y="3871"/>
                </a:lnTo>
                <a:lnTo>
                  <a:pt x="2605" y="3868"/>
                </a:lnTo>
                <a:lnTo>
                  <a:pt x="2657" y="3862"/>
                </a:lnTo>
                <a:lnTo>
                  <a:pt x="2709" y="3856"/>
                </a:lnTo>
                <a:lnTo>
                  <a:pt x="2760" y="3847"/>
                </a:lnTo>
                <a:lnTo>
                  <a:pt x="2808" y="3839"/>
                </a:lnTo>
                <a:lnTo>
                  <a:pt x="2854" y="3829"/>
                </a:lnTo>
                <a:lnTo>
                  <a:pt x="2899" y="3819"/>
                </a:lnTo>
                <a:lnTo>
                  <a:pt x="2943" y="3807"/>
                </a:lnTo>
                <a:lnTo>
                  <a:pt x="2985" y="3795"/>
                </a:lnTo>
                <a:lnTo>
                  <a:pt x="3025" y="3782"/>
                </a:lnTo>
                <a:lnTo>
                  <a:pt x="3063" y="3770"/>
                </a:lnTo>
                <a:lnTo>
                  <a:pt x="3100" y="3756"/>
                </a:lnTo>
                <a:lnTo>
                  <a:pt x="3134" y="3743"/>
                </a:lnTo>
                <a:lnTo>
                  <a:pt x="3167" y="3729"/>
                </a:lnTo>
                <a:lnTo>
                  <a:pt x="3198" y="3715"/>
                </a:lnTo>
                <a:lnTo>
                  <a:pt x="3254" y="3690"/>
                </a:lnTo>
                <a:lnTo>
                  <a:pt x="3301" y="3664"/>
                </a:lnTo>
                <a:lnTo>
                  <a:pt x="3342" y="3643"/>
                </a:lnTo>
                <a:lnTo>
                  <a:pt x="3373" y="3623"/>
                </a:lnTo>
                <a:lnTo>
                  <a:pt x="3396" y="3609"/>
                </a:lnTo>
                <a:lnTo>
                  <a:pt x="3414" y="3596"/>
                </a:lnTo>
                <a:lnTo>
                  <a:pt x="3436" y="3607"/>
                </a:lnTo>
                <a:lnTo>
                  <a:pt x="3460" y="3619"/>
                </a:lnTo>
                <a:lnTo>
                  <a:pt x="3486" y="3631"/>
                </a:lnTo>
                <a:lnTo>
                  <a:pt x="3514" y="3642"/>
                </a:lnTo>
                <a:lnTo>
                  <a:pt x="3545" y="3653"/>
                </a:lnTo>
                <a:lnTo>
                  <a:pt x="3578" y="3664"/>
                </a:lnTo>
                <a:lnTo>
                  <a:pt x="3614" y="3674"/>
                </a:lnTo>
                <a:lnTo>
                  <a:pt x="3652" y="3682"/>
                </a:lnTo>
                <a:lnTo>
                  <a:pt x="3693" y="3690"/>
                </a:lnTo>
                <a:lnTo>
                  <a:pt x="3736" y="3695"/>
                </a:lnTo>
                <a:lnTo>
                  <a:pt x="3783" y="3698"/>
                </a:lnTo>
                <a:lnTo>
                  <a:pt x="3833" y="3700"/>
                </a:lnTo>
                <a:lnTo>
                  <a:pt x="3887" y="3699"/>
                </a:lnTo>
                <a:lnTo>
                  <a:pt x="3942" y="3696"/>
                </a:lnTo>
                <a:lnTo>
                  <a:pt x="3972" y="3694"/>
                </a:lnTo>
                <a:lnTo>
                  <a:pt x="4002" y="3690"/>
                </a:lnTo>
                <a:lnTo>
                  <a:pt x="4034" y="3685"/>
                </a:lnTo>
                <a:lnTo>
                  <a:pt x="4066" y="3681"/>
                </a:lnTo>
                <a:lnTo>
                  <a:pt x="4096" y="3676"/>
                </a:lnTo>
                <a:lnTo>
                  <a:pt x="4125" y="3668"/>
                </a:lnTo>
                <a:lnTo>
                  <a:pt x="4155" y="3661"/>
                </a:lnTo>
                <a:lnTo>
                  <a:pt x="4183" y="3653"/>
                </a:lnTo>
                <a:lnTo>
                  <a:pt x="4211" y="3644"/>
                </a:lnTo>
                <a:lnTo>
                  <a:pt x="4237" y="3634"/>
                </a:lnTo>
                <a:lnTo>
                  <a:pt x="4263" y="3623"/>
                </a:lnTo>
                <a:lnTo>
                  <a:pt x="4288" y="3613"/>
                </a:lnTo>
                <a:lnTo>
                  <a:pt x="4311" y="3602"/>
                </a:lnTo>
                <a:lnTo>
                  <a:pt x="4333" y="3590"/>
                </a:lnTo>
                <a:lnTo>
                  <a:pt x="4356" y="3579"/>
                </a:lnTo>
                <a:lnTo>
                  <a:pt x="4377" y="3566"/>
                </a:lnTo>
                <a:lnTo>
                  <a:pt x="4417" y="3541"/>
                </a:lnTo>
                <a:lnTo>
                  <a:pt x="4452" y="3517"/>
                </a:lnTo>
                <a:lnTo>
                  <a:pt x="4484" y="3493"/>
                </a:lnTo>
                <a:lnTo>
                  <a:pt x="4511" y="3470"/>
                </a:lnTo>
                <a:lnTo>
                  <a:pt x="4535" y="3450"/>
                </a:lnTo>
                <a:lnTo>
                  <a:pt x="4554" y="3431"/>
                </a:lnTo>
                <a:lnTo>
                  <a:pt x="4569" y="3416"/>
                </a:lnTo>
                <a:lnTo>
                  <a:pt x="4581" y="3404"/>
                </a:lnTo>
                <a:lnTo>
                  <a:pt x="4589" y="3394"/>
                </a:lnTo>
                <a:lnTo>
                  <a:pt x="4635" y="3395"/>
                </a:lnTo>
                <a:lnTo>
                  <a:pt x="4680" y="3396"/>
                </a:lnTo>
                <a:lnTo>
                  <a:pt x="4724" y="3395"/>
                </a:lnTo>
                <a:lnTo>
                  <a:pt x="4765" y="3393"/>
                </a:lnTo>
                <a:lnTo>
                  <a:pt x="4805" y="3390"/>
                </a:lnTo>
                <a:lnTo>
                  <a:pt x="4844" y="3386"/>
                </a:lnTo>
                <a:lnTo>
                  <a:pt x="4881" y="3380"/>
                </a:lnTo>
                <a:lnTo>
                  <a:pt x="4917" y="3375"/>
                </a:lnTo>
                <a:lnTo>
                  <a:pt x="4952" y="3368"/>
                </a:lnTo>
                <a:lnTo>
                  <a:pt x="4985" y="3360"/>
                </a:lnTo>
                <a:lnTo>
                  <a:pt x="5017" y="3351"/>
                </a:lnTo>
                <a:lnTo>
                  <a:pt x="5048" y="3341"/>
                </a:lnTo>
                <a:lnTo>
                  <a:pt x="5078" y="3331"/>
                </a:lnTo>
                <a:lnTo>
                  <a:pt x="5106" y="3321"/>
                </a:lnTo>
                <a:lnTo>
                  <a:pt x="5134" y="3309"/>
                </a:lnTo>
                <a:lnTo>
                  <a:pt x="5160" y="3297"/>
                </a:lnTo>
                <a:lnTo>
                  <a:pt x="5185" y="3286"/>
                </a:lnTo>
                <a:lnTo>
                  <a:pt x="5210" y="3273"/>
                </a:lnTo>
                <a:lnTo>
                  <a:pt x="5233" y="3260"/>
                </a:lnTo>
                <a:lnTo>
                  <a:pt x="5255" y="3246"/>
                </a:lnTo>
                <a:lnTo>
                  <a:pt x="5276" y="3233"/>
                </a:lnTo>
                <a:lnTo>
                  <a:pt x="5296" y="3219"/>
                </a:lnTo>
                <a:lnTo>
                  <a:pt x="5335" y="3192"/>
                </a:lnTo>
                <a:lnTo>
                  <a:pt x="5370" y="3165"/>
                </a:lnTo>
                <a:lnTo>
                  <a:pt x="5402" y="3138"/>
                </a:lnTo>
                <a:lnTo>
                  <a:pt x="5431" y="3112"/>
                </a:lnTo>
                <a:lnTo>
                  <a:pt x="5457" y="3088"/>
                </a:lnTo>
                <a:lnTo>
                  <a:pt x="5476" y="3069"/>
                </a:lnTo>
                <a:lnTo>
                  <a:pt x="5496" y="3050"/>
                </a:lnTo>
                <a:lnTo>
                  <a:pt x="5514" y="3030"/>
                </a:lnTo>
                <a:lnTo>
                  <a:pt x="5531" y="3008"/>
                </a:lnTo>
                <a:lnTo>
                  <a:pt x="5547" y="2987"/>
                </a:lnTo>
                <a:lnTo>
                  <a:pt x="5563" y="2965"/>
                </a:lnTo>
                <a:lnTo>
                  <a:pt x="5579" y="2941"/>
                </a:lnTo>
                <a:lnTo>
                  <a:pt x="5593" y="2918"/>
                </a:lnTo>
                <a:lnTo>
                  <a:pt x="5607" y="2894"/>
                </a:lnTo>
                <a:lnTo>
                  <a:pt x="5620" y="2871"/>
                </a:lnTo>
                <a:lnTo>
                  <a:pt x="5633" y="2846"/>
                </a:lnTo>
                <a:lnTo>
                  <a:pt x="5645" y="2822"/>
                </a:lnTo>
                <a:lnTo>
                  <a:pt x="5667" y="2772"/>
                </a:lnTo>
                <a:lnTo>
                  <a:pt x="5686" y="2723"/>
                </a:lnTo>
                <a:lnTo>
                  <a:pt x="5705" y="2675"/>
                </a:lnTo>
                <a:lnTo>
                  <a:pt x="5720" y="2628"/>
                </a:lnTo>
                <a:lnTo>
                  <a:pt x="5731" y="2583"/>
                </a:lnTo>
                <a:lnTo>
                  <a:pt x="5742" y="2540"/>
                </a:lnTo>
                <a:lnTo>
                  <a:pt x="5749" y="2501"/>
                </a:lnTo>
                <a:lnTo>
                  <a:pt x="5755" y="2466"/>
                </a:lnTo>
                <a:lnTo>
                  <a:pt x="5758" y="2435"/>
                </a:lnTo>
                <a:lnTo>
                  <a:pt x="5759" y="2408"/>
                </a:lnTo>
                <a:lnTo>
                  <a:pt x="5758" y="2364"/>
                </a:lnTo>
                <a:lnTo>
                  <a:pt x="5756" y="2322"/>
                </a:lnTo>
                <a:lnTo>
                  <a:pt x="5753" y="2279"/>
                </a:lnTo>
                <a:lnTo>
                  <a:pt x="5748" y="2239"/>
                </a:lnTo>
                <a:lnTo>
                  <a:pt x="5743" y="2199"/>
                </a:lnTo>
                <a:lnTo>
                  <a:pt x="5737" y="2162"/>
                </a:lnTo>
                <a:lnTo>
                  <a:pt x="5730" y="2125"/>
                </a:lnTo>
                <a:lnTo>
                  <a:pt x="5722" y="2088"/>
                </a:lnTo>
                <a:lnTo>
                  <a:pt x="5713" y="2053"/>
                </a:lnTo>
                <a:lnTo>
                  <a:pt x="5704" y="2019"/>
                </a:lnTo>
                <a:lnTo>
                  <a:pt x="5693" y="1986"/>
                </a:lnTo>
                <a:lnTo>
                  <a:pt x="5682" y="1954"/>
                </a:lnTo>
                <a:lnTo>
                  <a:pt x="5669" y="1923"/>
                </a:lnTo>
                <a:lnTo>
                  <a:pt x="5658" y="1893"/>
                </a:lnTo>
                <a:lnTo>
                  <a:pt x="5644" y="1865"/>
                </a:lnTo>
                <a:lnTo>
                  <a:pt x="5630" y="1837"/>
                </a:lnTo>
                <a:lnTo>
                  <a:pt x="5616" y="1810"/>
                </a:lnTo>
                <a:lnTo>
                  <a:pt x="5601" y="1783"/>
                </a:lnTo>
                <a:lnTo>
                  <a:pt x="5585" y="1759"/>
                </a:lnTo>
                <a:lnTo>
                  <a:pt x="5570" y="1734"/>
                </a:lnTo>
                <a:lnTo>
                  <a:pt x="5553" y="1711"/>
                </a:lnTo>
                <a:lnTo>
                  <a:pt x="5537" y="1689"/>
                </a:lnTo>
                <a:lnTo>
                  <a:pt x="5520" y="1667"/>
                </a:lnTo>
                <a:lnTo>
                  <a:pt x="5502" y="1646"/>
                </a:lnTo>
                <a:lnTo>
                  <a:pt x="5485" y="1626"/>
                </a:lnTo>
                <a:lnTo>
                  <a:pt x="5467" y="1607"/>
                </a:lnTo>
                <a:lnTo>
                  <a:pt x="5449" y="1588"/>
                </a:lnTo>
                <a:lnTo>
                  <a:pt x="5431" y="1571"/>
                </a:lnTo>
                <a:lnTo>
                  <a:pt x="5393" y="1538"/>
                </a:lnTo>
                <a:lnTo>
                  <a:pt x="5357" y="1508"/>
                </a:lnTo>
                <a:lnTo>
                  <a:pt x="5320" y="1481"/>
                </a:lnTo>
                <a:lnTo>
                  <a:pt x="5282" y="1456"/>
                </a:lnTo>
                <a:lnTo>
                  <a:pt x="5246" y="1434"/>
                </a:lnTo>
                <a:lnTo>
                  <a:pt x="5211" y="1415"/>
                </a:lnTo>
                <a:lnTo>
                  <a:pt x="5177" y="1398"/>
                </a:lnTo>
                <a:lnTo>
                  <a:pt x="5144" y="1383"/>
                </a:lnTo>
                <a:lnTo>
                  <a:pt x="5113" y="1369"/>
                </a:lnTo>
                <a:lnTo>
                  <a:pt x="5084" y="1358"/>
                </a:lnTo>
                <a:lnTo>
                  <a:pt x="5057" y="1349"/>
                </a:lnTo>
                <a:lnTo>
                  <a:pt x="5034" y="1341"/>
                </a:lnTo>
                <a:lnTo>
                  <a:pt x="4994" y="1329"/>
                </a:lnTo>
                <a:lnTo>
                  <a:pt x="4970" y="1324"/>
                </a:lnTo>
                <a:lnTo>
                  <a:pt x="4961" y="1322"/>
                </a:lnTo>
                <a:close/>
                <a:moveTo>
                  <a:pt x="5127" y="2871"/>
                </a:moveTo>
                <a:lnTo>
                  <a:pt x="5127" y="2871"/>
                </a:lnTo>
                <a:lnTo>
                  <a:pt x="5094" y="2894"/>
                </a:lnTo>
                <a:lnTo>
                  <a:pt x="5062" y="2916"/>
                </a:lnTo>
                <a:lnTo>
                  <a:pt x="5030" y="2935"/>
                </a:lnTo>
                <a:lnTo>
                  <a:pt x="4997" y="2953"/>
                </a:lnTo>
                <a:lnTo>
                  <a:pt x="4964" y="2968"/>
                </a:lnTo>
                <a:lnTo>
                  <a:pt x="4929" y="2982"/>
                </a:lnTo>
                <a:lnTo>
                  <a:pt x="4912" y="2988"/>
                </a:lnTo>
                <a:lnTo>
                  <a:pt x="4894" y="2993"/>
                </a:lnTo>
                <a:lnTo>
                  <a:pt x="4876" y="2999"/>
                </a:lnTo>
                <a:lnTo>
                  <a:pt x="4858" y="3003"/>
                </a:lnTo>
                <a:lnTo>
                  <a:pt x="4839" y="3007"/>
                </a:lnTo>
                <a:lnTo>
                  <a:pt x="4819" y="3011"/>
                </a:lnTo>
                <a:lnTo>
                  <a:pt x="4798" y="3013"/>
                </a:lnTo>
                <a:lnTo>
                  <a:pt x="4777" y="3015"/>
                </a:lnTo>
                <a:lnTo>
                  <a:pt x="4756" y="3016"/>
                </a:lnTo>
                <a:lnTo>
                  <a:pt x="4732" y="3016"/>
                </a:lnTo>
                <a:lnTo>
                  <a:pt x="4709" y="3016"/>
                </a:lnTo>
                <a:lnTo>
                  <a:pt x="4685" y="3014"/>
                </a:lnTo>
                <a:lnTo>
                  <a:pt x="4660" y="3013"/>
                </a:lnTo>
                <a:lnTo>
                  <a:pt x="4633" y="3009"/>
                </a:lnTo>
                <a:lnTo>
                  <a:pt x="4606" y="3006"/>
                </a:lnTo>
                <a:lnTo>
                  <a:pt x="4578" y="3002"/>
                </a:lnTo>
                <a:lnTo>
                  <a:pt x="4518" y="2991"/>
                </a:lnTo>
                <a:lnTo>
                  <a:pt x="4453" y="2976"/>
                </a:lnTo>
                <a:lnTo>
                  <a:pt x="4444" y="2990"/>
                </a:lnTo>
                <a:lnTo>
                  <a:pt x="4433" y="3006"/>
                </a:lnTo>
                <a:lnTo>
                  <a:pt x="4418" y="3028"/>
                </a:lnTo>
                <a:lnTo>
                  <a:pt x="4398" y="3053"/>
                </a:lnTo>
                <a:lnTo>
                  <a:pt x="4374" y="3081"/>
                </a:lnTo>
                <a:lnTo>
                  <a:pt x="4347" y="3111"/>
                </a:lnTo>
                <a:lnTo>
                  <a:pt x="4315" y="3143"/>
                </a:lnTo>
                <a:lnTo>
                  <a:pt x="4298" y="3159"/>
                </a:lnTo>
                <a:lnTo>
                  <a:pt x="4280" y="3174"/>
                </a:lnTo>
                <a:lnTo>
                  <a:pt x="4262" y="3190"/>
                </a:lnTo>
                <a:lnTo>
                  <a:pt x="4242" y="3205"/>
                </a:lnTo>
                <a:lnTo>
                  <a:pt x="4221" y="3219"/>
                </a:lnTo>
                <a:lnTo>
                  <a:pt x="4200" y="3234"/>
                </a:lnTo>
                <a:lnTo>
                  <a:pt x="4178" y="3247"/>
                </a:lnTo>
                <a:lnTo>
                  <a:pt x="4154" y="3260"/>
                </a:lnTo>
                <a:lnTo>
                  <a:pt x="4131" y="3273"/>
                </a:lnTo>
                <a:lnTo>
                  <a:pt x="4105" y="3283"/>
                </a:lnTo>
                <a:lnTo>
                  <a:pt x="4080" y="3293"/>
                </a:lnTo>
                <a:lnTo>
                  <a:pt x="4054" y="3302"/>
                </a:lnTo>
                <a:lnTo>
                  <a:pt x="4026" y="3309"/>
                </a:lnTo>
                <a:lnTo>
                  <a:pt x="3999" y="3315"/>
                </a:lnTo>
                <a:lnTo>
                  <a:pt x="3971" y="3320"/>
                </a:lnTo>
                <a:lnTo>
                  <a:pt x="3941" y="3322"/>
                </a:lnTo>
                <a:lnTo>
                  <a:pt x="3912" y="3323"/>
                </a:lnTo>
                <a:lnTo>
                  <a:pt x="3883" y="3323"/>
                </a:lnTo>
                <a:lnTo>
                  <a:pt x="3857" y="3323"/>
                </a:lnTo>
                <a:lnTo>
                  <a:pt x="3829" y="3321"/>
                </a:lnTo>
                <a:lnTo>
                  <a:pt x="3803" y="3319"/>
                </a:lnTo>
                <a:lnTo>
                  <a:pt x="3778" y="3315"/>
                </a:lnTo>
                <a:lnTo>
                  <a:pt x="3753" y="3311"/>
                </a:lnTo>
                <a:lnTo>
                  <a:pt x="3730" y="3307"/>
                </a:lnTo>
                <a:lnTo>
                  <a:pt x="3707" y="3302"/>
                </a:lnTo>
                <a:lnTo>
                  <a:pt x="3685" y="3296"/>
                </a:lnTo>
                <a:lnTo>
                  <a:pt x="3642" y="3283"/>
                </a:lnTo>
                <a:lnTo>
                  <a:pt x="3604" y="3270"/>
                </a:lnTo>
                <a:lnTo>
                  <a:pt x="3569" y="3255"/>
                </a:lnTo>
                <a:lnTo>
                  <a:pt x="3536" y="3240"/>
                </a:lnTo>
                <a:lnTo>
                  <a:pt x="3507" y="3224"/>
                </a:lnTo>
                <a:lnTo>
                  <a:pt x="3480" y="3209"/>
                </a:lnTo>
                <a:lnTo>
                  <a:pt x="3458" y="3195"/>
                </a:lnTo>
                <a:lnTo>
                  <a:pt x="3422" y="3170"/>
                </a:lnTo>
                <a:lnTo>
                  <a:pt x="3398" y="3155"/>
                </a:lnTo>
                <a:lnTo>
                  <a:pt x="3380" y="3171"/>
                </a:lnTo>
                <a:lnTo>
                  <a:pt x="3357" y="3190"/>
                </a:lnTo>
                <a:lnTo>
                  <a:pt x="3326" y="3212"/>
                </a:lnTo>
                <a:lnTo>
                  <a:pt x="3286" y="3240"/>
                </a:lnTo>
                <a:lnTo>
                  <a:pt x="3239" y="3271"/>
                </a:lnTo>
                <a:lnTo>
                  <a:pt x="3185" y="3303"/>
                </a:lnTo>
                <a:lnTo>
                  <a:pt x="3155" y="3320"/>
                </a:lnTo>
                <a:lnTo>
                  <a:pt x="3124" y="3336"/>
                </a:lnTo>
                <a:lnTo>
                  <a:pt x="3091" y="3353"/>
                </a:lnTo>
                <a:lnTo>
                  <a:pt x="3057" y="3369"/>
                </a:lnTo>
                <a:lnTo>
                  <a:pt x="3022" y="3385"/>
                </a:lnTo>
                <a:lnTo>
                  <a:pt x="2985" y="3401"/>
                </a:lnTo>
                <a:lnTo>
                  <a:pt x="2946" y="3416"/>
                </a:lnTo>
                <a:lnTo>
                  <a:pt x="2906" y="3429"/>
                </a:lnTo>
                <a:lnTo>
                  <a:pt x="2865" y="3442"/>
                </a:lnTo>
                <a:lnTo>
                  <a:pt x="2822" y="3455"/>
                </a:lnTo>
                <a:lnTo>
                  <a:pt x="2780" y="3466"/>
                </a:lnTo>
                <a:lnTo>
                  <a:pt x="2735" y="3475"/>
                </a:lnTo>
                <a:lnTo>
                  <a:pt x="2689" y="3483"/>
                </a:lnTo>
                <a:lnTo>
                  <a:pt x="2643" y="3489"/>
                </a:lnTo>
                <a:lnTo>
                  <a:pt x="2596" y="3494"/>
                </a:lnTo>
                <a:lnTo>
                  <a:pt x="2547" y="3498"/>
                </a:lnTo>
                <a:lnTo>
                  <a:pt x="2498" y="3498"/>
                </a:lnTo>
                <a:lnTo>
                  <a:pt x="2449" y="3497"/>
                </a:lnTo>
                <a:lnTo>
                  <a:pt x="2400" y="3493"/>
                </a:lnTo>
                <a:lnTo>
                  <a:pt x="2352" y="3490"/>
                </a:lnTo>
                <a:lnTo>
                  <a:pt x="2305" y="3486"/>
                </a:lnTo>
                <a:lnTo>
                  <a:pt x="2261" y="3481"/>
                </a:lnTo>
                <a:lnTo>
                  <a:pt x="2217" y="3475"/>
                </a:lnTo>
                <a:lnTo>
                  <a:pt x="2174" y="3468"/>
                </a:lnTo>
                <a:lnTo>
                  <a:pt x="2133" y="3460"/>
                </a:lnTo>
                <a:lnTo>
                  <a:pt x="2092" y="3453"/>
                </a:lnTo>
                <a:lnTo>
                  <a:pt x="2053" y="3443"/>
                </a:lnTo>
                <a:lnTo>
                  <a:pt x="2014" y="3433"/>
                </a:lnTo>
                <a:lnTo>
                  <a:pt x="1977" y="3422"/>
                </a:lnTo>
                <a:lnTo>
                  <a:pt x="1941" y="3410"/>
                </a:lnTo>
                <a:lnTo>
                  <a:pt x="1904" y="3397"/>
                </a:lnTo>
                <a:lnTo>
                  <a:pt x="1869" y="3384"/>
                </a:lnTo>
                <a:lnTo>
                  <a:pt x="1835" y="3369"/>
                </a:lnTo>
                <a:lnTo>
                  <a:pt x="1801" y="3353"/>
                </a:lnTo>
                <a:lnTo>
                  <a:pt x="1768" y="3336"/>
                </a:lnTo>
                <a:lnTo>
                  <a:pt x="1735" y="3318"/>
                </a:lnTo>
                <a:lnTo>
                  <a:pt x="1703" y="3298"/>
                </a:lnTo>
                <a:lnTo>
                  <a:pt x="1671" y="3278"/>
                </a:lnTo>
                <a:lnTo>
                  <a:pt x="1639" y="3257"/>
                </a:lnTo>
                <a:lnTo>
                  <a:pt x="1608" y="3234"/>
                </a:lnTo>
                <a:lnTo>
                  <a:pt x="1576" y="3211"/>
                </a:lnTo>
                <a:lnTo>
                  <a:pt x="1545" y="3186"/>
                </a:lnTo>
                <a:lnTo>
                  <a:pt x="1514" y="3161"/>
                </a:lnTo>
                <a:lnTo>
                  <a:pt x="1483" y="3134"/>
                </a:lnTo>
                <a:lnTo>
                  <a:pt x="1452" y="3105"/>
                </a:lnTo>
                <a:lnTo>
                  <a:pt x="1421" y="3077"/>
                </a:lnTo>
                <a:lnTo>
                  <a:pt x="1389" y="3046"/>
                </a:lnTo>
                <a:lnTo>
                  <a:pt x="1358" y="3014"/>
                </a:lnTo>
                <a:lnTo>
                  <a:pt x="1327" y="2981"/>
                </a:lnTo>
                <a:lnTo>
                  <a:pt x="1295" y="2945"/>
                </a:lnTo>
                <a:lnTo>
                  <a:pt x="1260" y="2959"/>
                </a:lnTo>
                <a:lnTo>
                  <a:pt x="1224" y="2973"/>
                </a:lnTo>
                <a:lnTo>
                  <a:pt x="1179" y="2988"/>
                </a:lnTo>
                <a:lnTo>
                  <a:pt x="1155" y="2996"/>
                </a:lnTo>
                <a:lnTo>
                  <a:pt x="1128" y="3003"/>
                </a:lnTo>
                <a:lnTo>
                  <a:pt x="1103" y="3009"/>
                </a:lnTo>
                <a:lnTo>
                  <a:pt x="1076" y="3016"/>
                </a:lnTo>
                <a:lnTo>
                  <a:pt x="1050" y="3020"/>
                </a:lnTo>
                <a:lnTo>
                  <a:pt x="1025" y="3023"/>
                </a:lnTo>
                <a:lnTo>
                  <a:pt x="1001" y="3024"/>
                </a:lnTo>
                <a:lnTo>
                  <a:pt x="979" y="3024"/>
                </a:lnTo>
                <a:lnTo>
                  <a:pt x="953" y="3022"/>
                </a:lnTo>
                <a:lnTo>
                  <a:pt x="921" y="3017"/>
                </a:lnTo>
                <a:lnTo>
                  <a:pt x="883" y="3009"/>
                </a:lnTo>
                <a:lnTo>
                  <a:pt x="840" y="3000"/>
                </a:lnTo>
                <a:lnTo>
                  <a:pt x="817" y="2992"/>
                </a:lnTo>
                <a:lnTo>
                  <a:pt x="793" y="2985"/>
                </a:lnTo>
                <a:lnTo>
                  <a:pt x="769" y="2976"/>
                </a:lnTo>
                <a:lnTo>
                  <a:pt x="744" y="2967"/>
                </a:lnTo>
                <a:lnTo>
                  <a:pt x="719" y="2956"/>
                </a:lnTo>
                <a:lnTo>
                  <a:pt x="693" y="2943"/>
                </a:lnTo>
                <a:lnTo>
                  <a:pt x="669" y="2929"/>
                </a:lnTo>
                <a:lnTo>
                  <a:pt x="643" y="2915"/>
                </a:lnTo>
                <a:lnTo>
                  <a:pt x="619" y="2898"/>
                </a:lnTo>
                <a:lnTo>
                  <a:pt x="594" y="2879"/>
                </a:lnTo>
                <a:lnTo>
                  <a:pt x="571" y="2859"/>
                </a:lnTo>
                <a:lnTo>
                  <a:pt x="547" y="2838"/>
                </a:lnTo>
                <a:lnTo>
                  <a:pt x="525" y="2814"/>
                </a:lnTo>
                <a:lnTo>
                  <a:pt x="503" y="2790"/>
                </a:lnTo>
                <a:lnTo>
                  <a:pt x="483" y="2762"/>
                </a:lnTo>
                <a:lnTo>
                  <a:pt x="465" y="2733"/>
                </a:lnTo>
                <a:lnTo>
                  <a:pt x="447" y="2702"/>
                </a:lnTo>
                <a:lnTo>
                  <a:pt x="432" y="2668"/>
                </a:lnTo>
                <a:lnTo>
                  <a:pt x="418" y="2633"/>
                </a:lnTo>
                <a:lnTo>
                  <a:pt x="412" y="2615"/>
                </a:lnTo>
                <a:lnTo>
                  <a:pt x="405" y="2596"/>
                </a:lnTo>
                <a:lnTo>
                  <a:pt x="400" y="2576"/>
                </a:lnTo>
                <a:lnTo>
                  <a:pt x="396" y="2555"/>
                </a:lnTo>
                <a:lnTo>
                  <a:pt x="391" y="2535"/>
                </a:lnTo>
                <a:lnTo>
                  <a:pt x="388" y="2513"/>
                </a:lnTo>
                <a:lnTo>
                  <a:pt x="385" y="2490"/>
                </a:lnTo>
                <a:lnTo>
                  <a:pt x="383" y="2468"/>
                </a:lnTo>
                <a:lnTo>
                  <a:pt x="381" y="2444"/>
                </a:lnTo>
                <a:lnTo>
                  <a:pt x="380" y="2421"/>
                </a:lnTo>
                <a:lnTo>
                  <a:pt x="379" y="2396"/>
                </a:lnTo>
                <a:lnTo>
                  <a:pt x="380" y="2373"/>
                </a:lnTo>
                <a:lnTo>
                  <a:pt x="381" y="2350"/>
                </a:lnTo>
                <a:lnTo>
                  <a:pt x="382" y="2327"/>
                </a:lnTo>
                <a:lnTo>
                  <a:pt x="384" y="2305"/>
                </a:lnTo>
                <a:lnTo>
                  <a:pt x="387" y="2282"/>
                </a:lnTo>
                <a:lnTo>
                  <a:pt x="390" y="2261"/>
                </a:lnTo>
                <a:lnTo>
                  <a:pt x="395" y="2241"/>
                </a:lnTo>
                <a:lnTo>
                  <a:pt x="400" y="2221"/>
                </a:lnTo>
                <a:lnTo>
                  <a:pt x="405" y="2200"/>
                </a:lnTo>
                <a:lnTo>
                  <a:pt x="412" y="2181"/>
                </a:lnTo>
                <a:lnTo>
                  <a:pt x="418" y="2162"/>
                </a:lnTo>
                <a:lnTo>
                  <a:pt x="424" y="2144"/>
                </a:lnTo>
                <a:lnTo>
                  <a:pt x="433" y="2126"/>
                </a:lnTo>
                <a:lnTo>
                  <a:pt x="440" y="2109"/>
                </a:lnTo>
                <a:lnTo>
                  <a:pt x="449" y="2092"/>
                </a:lnTo>
                <a:lnTo>
                  <a:pt x="468" y="2059"/>
                </a:lnTo>
                <a:lnTo>
                  <a:pt x="488" y="2028"/>
                </a:lnTo>
                <a:lnTo>
                  <a:pt x="510" y="1999"/>
                </a:lnTo>
                <a:lnTo>
                  <a:pt x="534" y="1972"/>
                </a:lnTo>
                <a:lnTo>
                  <a:pt x="559" y="1947"/>
                </a:lnTo>
                <a:lnTo>
                  <a:pt x="585" y="1923"/>
                </a:lnTo>
                <a:lnTo>
                  <a:pt x="612" y="1902"/>
                </a:lnTo>
                <a:lnTo>
                  <a:pt x="641" y="1882"/>
                </a:lnTo>
                <a:lnTo>
                  <a:pt x="671" y="1863"/>
                </a:lnTo>
                <a:lnTo>
                  <a:pt x="701" y="1846"/>
                </a:lnTo>
                <a:lnTo>
                  <a:pt x="732" y="1833"/>
                </a:lnTo>
                <a:lnTo>
                  <a:pt x="762" y="1819"/>
                </a:lnTo>
                <a:lnTo>
                  <a:pt x="794" y="1808"/>
                </a:lnTo>
                <a:lnTo>
                  <a:pt x="826" y="1798"/>
                </a:lnTo>
                <a:lnTo>
                  <a:pt x="858" y="1791"/>
                </a:lnTo>
                <a:lnTo>
                  <a:pt x="890" y="1785"/>
                </a:lnTo>
                <a:lnTo>
                  <a:pt x="922" y="1780"/>
                </a:lnTo>
                <a:lnTo>
                  <a:pt x="954" y="1777"/>
                </a:lnTo>
                <a:lnTo>
                  <a:pt x="985" y="1776"/>
                </a:lnTo>
                <a:lnTo>
                  <a:pt x="1016" y="1777"/>
                </a:lnTo>
                <a:lnTo>
                  <a:pt x="1046" y="1779"/>
                </a:lnTo>
                <a:lnTo>
                  <a:pt x="1076" y="1782"/>
                </a:lnTo>
                <a:lnTo>
                  <a:pt x="1105" y="1788"/>
                </a:lnTo>
                <a:lnTo>
                  <a:pt x="1132" y="1795"/>
                </a:lnTo>
                <a:lnTo>
                  <a:pt x="1128" y="1777"/>
                </a:lnTo>
                <a:lnTo>
                  <a:pt x="1125" y="1757"/>
                </a:lnTo>
                <a:lnTo>
                  <a:pt x="1122" y="1729"/>
                </a:lnTo>
                <a:lnTo>
                  <a:pt x="1119" y="1696"/>
                </a:lnTo>
                <a:lnTo>
                  <a:pt x="1118" y="1658"/>
                </a:lnTo>
                <a:lnTo>
                  <a:pt x="1118" y="1615"/>
                </a:lnTo>
                <a:lnTo>
                  <a:pt x="1119" y="1593"/>
                </a:lnTo>
                <a:lnTo>
                  <a:pt x="1121" y="1569"/>
                </a:lnTo>
                <a:lnTo>
                  <a:pt x="1124" y="1546"/>
                </a:lnTo>
                <a:lnTo>
                  <a:pt x="1128" y="1520"/>
                </a:lnTo>
                <a:lnTo>
                  <a:pt x="1132" y="1496"/>
                </a:lnTo>
                <a:lnTo>
                  <a:pt x="1139" y="1470"/>
                </a:lnTo>
                <a:lnTo>
                  <a:pt x="1146" y="1444"/>
                </a:lnTo>
                <a:lnTo>
                  <a:pt x="1155" y="1419"/>
                </a:lnTo>
                <a:lnTo>
                  <a:pt x="1164" y="1393"/>
                </a:lnTo>
                <a:lnTo>
                  <a:pt x="1176" y="1368"/>
                </a:lnTo>
                <a:lnTo>
                  <a:pt x="1189" y="1342"/>
                </a:lnTo>
                <a:lnTo>
                  <a:pt x="1204" y="1317"/>
                </a:lnTo>
                <a:lnTo>
                  <a:pt x="1221" y="1292"/>
                </a:lnTo>
                <a:lnTo>
                  <a:pt x="1239" y="1268"/>
                </a:lnTo>
                <a:lnTo>
                  <a:pt x="1259" y="1244"/>
                </a:lnTo>
                <a:lnTo>
                  <a:pt x="1282" y="1222"/>
                </a:lnTo>
                <a:lnTo>
                  <a:pt x="1306" y="1199"/>
                </a:lnTo>
                <a:lnTo>
                  <a:pt x="1334" y="1178"/>
                </a:lnTo>
                <a:lnTo>
                  <a:pt x="1363" y="1157"/>
                </a:lnTo>
                <a:lnTo>
                  <a:pt x="1393" y="1137"/>
                </a:lnTo>
                <a:lnTo>
                  <a:pt x="1420" y="1119"/>
                </a:lnTo>
                <a:lnTo>
                  <a:pt x="1448" y="1102"/>
                </a:lnTo>
                <a:lnTo>
                  <a:pt x="1476" y="1087"/>
                </a:lnTo>
                <a:lnTo>
                  <a:pt x="1502" y="1074"/>
                </a:lnTo>
                <a:lnTo>
                  <a:pt x="1529" y="1062"/>
                </a:lnTo>
                <a:lnTo>
                  <a:pt x="1555" y="1051"/>
                </a:lnTo>
                <a:lnTo>
                  <a:pt x="1580" y="1042"/>
                </a:lnTo>
                <a:lnTo>
                  <a:pt x="1606" y="1034"/>
                </a:lnTo>
                <a:lnTo>
                  <a:pt x="1630" y="1027"/>
                </a:lnTo>
                <a:lnTo>
                  <a:pt x="1656" y="1022"/>
                </a:lnTo>
                <a:lnTo>
                  <a:pt x="1681" y="1018"/>
                </a:lnTo>
                <a:lnTo>
                  <a:pt x="1705" y="1016"/>
                </a:lnTo>
                <a:lnTo>
                  <a:pt x="1730" y="1015"/>
                </a:lnTo>
                <a:lnTo>
                  <a:pt x="1754" y="1015"/>
                </a:lnTo>
                <a:lnTo>
                  <a:pt x="1779" y="1016"/>
                </a:lnTo>
                <a:lnTo>
                  <a:pt x="1803" y="1018"/>
                </a:lnTo>
                <a:lnTo>
                  <a:pt x="1828" y="1022"/>
                </a:lnTo>
                <a:lnTo>
                  <a:pt x="1852" y="1028"/>
                </a:lnTo>
                <a:lnTo>
                  <a:pt x="1878" y="1033"/>
                </a:lnTo>
                <a:lnTo>
                  <a:pt x="1903" y="1040"/>
                </a:lnTo>
                <a:lnTo>
                  <a:pt x="1929" y="1049"/>
                </a:lnTo>
                <a:lnTo>
                  <a:pt x="1955" y="1059"/>
                </a:lnTo>
                <a:lnTo>
                  <a:pt x="1980" y="1068"/>
                </a:lnTo>
                <a:lnTo>
                  <a:pt x="2007" y="1080"/>
                </a:lnTo>
                <a:lnTo>
                  <a:pt x="2035" y="1093"/>
                </a:lnTo>
                <a:lnTo>
                  <a:pt x="2062" y="1107"/>
                </a:lnTo>
                <a:lnTo>
                  <a:pt x="2119" y="1136"/>
                </a:lnTo>
                <a:lnTo>
                  <a:pt x="2178" y="1169"/>
                </a:lnTo>
                <a:lnTo>
                  <a:pt x="2182" y="1161"/>
                </a:lnTo>
                <a:lnTo>
                  <a:pt x="2191" y="1136"/>
                </a:lnTo>
                <a:lnTo>
                  <a:pt x="2209" y="1098"/>
                </a:lnTo>
                <a:lnTo>
                  <a:pt x="2221" y="1075"/>
                </a:lnTo>
                <a:lnTo>
                  <a:pt x="2235" y="1049"/>
                </a:lnTo>
                <a:lnTo>
                  <a:pt x="2251" y="1021"/>
                </a:lnTo>
                <a:lnTo>
                  <a:pt x="2269" y="990"/>
                </a:lnTo>
                <a:lnTo>
                  <a:pt x="2290" y="958"/>
                </a:lnTo>
                <a:lnTo>
                  <a:pt x="2313" y="925"/>
                </a:lnTo>
                <a:lnTo>
                  <a:pt x="2337" y="891"/>
                </a:lnTo>
                <a:lnTo>
                  <a:pt x="2365" y="856"/>
                </a:lnTo>
                <a:lnTo>
                  <a:pt x="2395" y="820"/>
                </a:lnTo>
                <a:lnTo>
                  <a:pt x="2427" y="784"/>
                </a:lnTo>
                <a:lnTo>
                  <a:pt x="2462" y="747"/>
                </a:lnTo>
                <a:lnTo>
                  <a:pt x="2499" y="712"/>
                </a:lnTo>
                <a:lnTo>
                  <a:pt x="2540" y="677"/>
                </a:lnTo>
                <a:lnTo>
                  <a:pt x="2583" y="642"/>
                </a:lnTo>
                <a:lnTo>
                  <a:pt x="2606" y="625"/>
                </a:lnTo>
                <a:lnTo>
                  <a:pt x="2628" y="609"/>
                </a:lnTo>
                <a:lnTo>
                  <a:pt x="2653" y="593"/>
                </a:lnTo>
                <a:lnTo>
                  <a:pt x="2677" y="577"/>
                </a:lnTo>
                <a:lnTo>
                  <a:pt x="2703" y="561"/>
                </a:lnTo>
                <a:lnTo>
                  <a:pt x="2729" y="546"/>
                </a:lnTo>
                <a:lnTo>
                  <a:pt x="2755" y="532"/>
                </a:lnTo>
                <a:lnTo>
                  <a:pt x="2783" y="518"/>
                </a:lnTo>
                <a:lnTo>
                  <a:pt x="2812" y="504"/>
                </a:lnTo>
                <a:lnTo>
                  <a:pt x="2841" y="491"/>
                </a:lnTo>
                <a:lnTo>
                  <a:pt x="2870" y="480"/>
                </a:lnTo>
                <a:lnTo>
                  <a:pt x="2901" y="468"/>
                </a:lnTo>
                <a:lnTo>
                  <a:pt x="2933" y="457"/>
                </a:lnTo>
                <a:lnTo>
                  <a:pt x="2965" y="448"/>
                </a:lnTo>
                <a:lnTo>
                  <a:pt x="2998" y="438"/>
                </a:lnTo>
                <a:lnTo>
                  <a:pt x="3033" y="430"/>
                </a:lnTo>
                <a:lnTo>
                  <a:pt x="3067" y="422"/>
                </a:lnTo>
                <a:lnTo>
                  <a:pt x="3102" y="415"/>
                </a:lnTo>
                <a:lnTo>
                  <a:pt x="3139" y="409"/>
                </a:lnTo>
                <a:lnTo>
                  <a:pt x="3175" y="404"/>
                </a:lnTo>
                <a:lnTo>
                  <a:pt x="3214" y="401"/>
                </a:lnTo>
                <a:lnTo>
                  <a:pt x="3252" y="398"/>
                </a:lnTo>
                <a:lnTo>
                  <a:pt x="3293" y="396"/>
                </a:lnTo>
                <a:lnTo>
                  <a:pt x="3333" y="396"/>
                </a:lnTo>
                <a:lnTo>
                  <a:pt x="3374" y="396"/>
                </a:lnTo>
                <a:lnTo>
                  <a:pt x="3414" y="397"/>
                </a:lnTo>
                <a:lnTo>
                  <a:pt x="3454" y="400"/>
                </a:lnTo>
                <a:lnTo>
                  <a:pt x="3492" y="403"/>
                </a:lnTo>
                <a:lnTo>
                  <a:pt x="3530" y="407"/>
                </a:lnTo>
                <a:lnTo>
                  <a:pt x="3568" y="414"/>
                </a:lnTo>
                <a:lnTo>
                  <a:pt x="3605" y="420"/>
                </a:lnTo>
                <a:lnTo>
                  <a:pt x="3641" y="427"/>
                </a:lnTo>
                <a:lnTo>
                  <a:pt x="3678" y="436"/>
                </a:lnTo>
                <a:lnTo>
                  <a:pt x="3712" y="446"/>
                </a:lnTo>
                <a:lnTo>
                  <a:pt x="3747" y="456"/>
                </a:lnTo>
                <a:lnTo>
                  <a:pt x="3781" y="467"/>
                </a:lnTo>
                <a:lnTo>
                  <a:pt x="3814" y="479"/>
                </a:lnTo>
                <a:lnTo>
                  <a:pt x="3846" y="491"/>
                </a:lnTo>
                <a:lnTo>
                  <a:pt x="3878" y="505"/>
                </a:lnTo>
                <a:lnTo>
                  <a:pt x="3910" y="520"/>
                </a:lnTo>
                <a:lnTo>
                  <a:pt x="3940" y="535"/>
                </a:lnTo>
                <a:lnTo>
                  <a:pt x="3970" y="551"/>
                </a:lnTo>
                <a:lnTo>
                  <a:pt x="4000" y="568"/>
                </a:lnTo>
                <a:lnTo>
                  <a:pt x="4028" y="585"/>
                </a:lnTo>
                <a:lnTo>
                  <a:pt x="4056" y="603"/>
                </a:lnTo>
                <a:lnTo>
                  <a:pt x="4084" y="622"/>
                </a:lnTo>
                <a:lnTo>
                  <a:pt x="4111" y="641"/>
                </a:lnTo>
                <a:lnTo>
                  <a:pt x="4136" y="661"/>
                </a:lnTo>
                <a:lnTo>
                  <a:pt x="4162" y="681"/>
                </a:lnTo>
                <a:lnTo>
                  <a:pt x="4186" y="701"/>
                </a:lnTo>
                <a:lnTo>
                  <a:pt x="4211" y="724"/>
                </a:lnTo>
                <a:lnTo>
                  <a:pt x="4234" y="745"/>
                </a:lnTo>
                <a:lnTo>
                  <a:pt x="4257" y="768"/>
                </a:lnTo>
                <a:lnTo>
                  <a:pt x="4279" y="791"/>
                </a:lnTo>
                <a:lnTo>
                  <a:pt x="4300" y="813"/>
                </a:lnTo>
                <a:lnTo>
                  <a:pt x="4322" y="838"/>
                </a:lnTo>
                <a:lnTo>
                  <a:pt x="4342" y="861"/>
                </a:lnTo>
                <a:lnTo>
                  <a:pt x="4361" y="886"/>
                </a:lnTo>
                <a:lnTo>
                  <a:pt x="4380" y="910"/>
                </a:lnTo>
                <a:lnTo>
                  <a:pt x="4398" y="936"/>
                </a:lnTo>
                <a:lnTo>
                  <a:pt x="4415" y="961"/>
                </a:lnTo>
                <a:lnTo>
                  <a:pt x="4433" y="986"/>
                </a:lnTo>
                <a:lnTo>
                  <a:pt x="4449" y="1012"/>
                </a:lnTo>
                <a:lnTo>
                  <a:pt x="4463" y="1038"/>
                </a:lnTo>
                <a:lnTo>
                  <a:pt x="4478" y="1064"/>
                </a:lnTo>
                <a:lnTo>
                  <a:pt x="4492" y="1091"/>
                </a:lnTo>
                <a:lnTo>
                  <a:pt x="4506" y="1117"/>
                </a:lnTo>
                <a:lnTo>
                  <a:pt x="4518" y="1144"/>
                </a:lnTo>
                <a:lnTo>
                  <a:pt x="4531" y="1171"/>
                </a:lnTo>
                <a:lnTo>
                  <a:pt x="4541" y="1197"/>
                </a:lnTo>
                <a:lnTo>
                  <a:pt x="4552" y="1224"/>
                </a:lnTo>
                <a:lnTo>
                  <a:pt x="4562" y="1250"/>
                </a:lnTo>
                <a:lnTo>
                  <a:pt x="4571" y="1277"/>
                </a:lnTo>
                <a:lnTo>
                  <a:pt x="4580" y="1305"/>
                </a:lnTo>
                <a:lnTo>
                  <a:pt x="4587" y="1331"/>
                </a:lnTo>
                <a:lnTo>
                  <a:pt x="4595" y="1358"/>
                </a:lnTo>
                <a:lnTo>
                  <a:pt x="4601" y="1385"/>
                </a:lnTo>
                <a:lnTo>
                  <a:pt x="4606" y="1410"/>
                </a:lnTo>
                <a:lnTo>
                  <a:pt x="4612" y="1437"/>
                </a:lnTo>
                <a:lnTo>
                  <a:pt x="4616" y="1464"/>
                </a:lnTo>
                <a:lnTo>
                  <a:pt x="4619" y="1489"/>
                </a:lnTo>
                <a:lnTo>
                  <a:pt x="4622" y="1515"/>
                </a:lnTo>
                <a:lnTo>
                  <a:pt x="4624" y="1540"/>
                </a:lnTo>
                <a:lnTo>
                  <a:pt x="4626" y="1566"/>
                </a:lnTo>
                <a:lnTo>
                  <a:pt x="4627" y="1591"/>
                </a:lnTo>
                <a:lnTo>
                  <a:pt x="4627" y="1615"/>
                </a:lnTo>
                <a:lnTo>
                  <a:pt x="4626" y="1640"/>
                </a:lnTo>
                <a:lnTo>
                  <a:pt x="4624" y="1664"/>
                </a:lnTo>
                <a:lnTo>
                  <a:pt x="4632" y="1663"/>
                </a:lnTo>
                <a:lnTo>
                  <a:pt x="4655" y="1662"/>
                </a:lnTo>
                <a:lnTo>
                  <a:pt x="4691" y="1661"/>
                </a:lnTo>
                <a:lnTo>
                  <a:pt x="4713" y="1661"/>
                </a:lnTo>
                <a:lnTo>
                  <a:pt x="4738" y="1662"/>
                </a:lnTo>
                <a:lnTo>
                  <a:pt x="4764" y="1664"/>
                </a:lnTo>
                <a:lnTo>
                  <a:pt x="4793" y="1667"/>
                </a:lnTo>
                <a:lnTo>
                  <a:pt x="4823" y="1670"/>
                </a:lnTo>
                <a:lnTo>
                  <a:pt x="4855" y="1677"/>
                </a:lnTo>
                <a:lnTo>
                  <a:pt x="4887" y="1683"/>
                </a:lnTo>
                <a:lnTo>
                  <a:pt x="4921" y="1693"/>
                </a:lnTo>
                <a:lnTo>
                  <a:pt x="4955" y="1704"/>
                </a:lnTo>
                <a:lnTo>
                  <a:pt x="4990" y="1716"/>
                </a:lnTo>
                <a:lnTo>
                  <a:pt x="5024" y="1732"/>
                </a:lnTo>
                <a:lnTo>
                  <a:pt x="5060" y="1749"/>
                </a:lnTo>
                <a:lnTo>
                  <a:pt x="5077" y="1759"/>
                </a:lnTo>
                <a:lnTo>
                  <a:pt x="5094" y="1770"/>
                </a:lnTo>
                <a:lnTo>
                  <a:pt x="5110" y="1781"/>
                </a:lnTo>
                <a:lnTo>
                  <a:pt x="5127" y="1793"/>
                </a:lnTo>
                <a:lnTo>
                  <a:pt x="5143" y="1806"/>
                </a:lnTo>
                <a:lnTo>
                  <a:pt x="5159" y="1820"/>
                </a:lnTo>
                <a:lnTo>
                  <a:pt x="5175" y="1834"/>
                </a:lnTo>
                <a:lnTo>
                  <a:pt x="5191" y="1849"/>
                </a:lnTo>
                <a:lnTo>
                  <a:pt x="5206" y="1865"/>
                </a:lnTo>
                <a:lnTo>
                  <a:pt x="5221" y="1882"/>
                </a:lnTo>
                <a:lnTo>
                  <a:pt x="5234" y="1899"/>
                </a:lnTo>
                <a:lnTo>
                  <a:pt x="5248" y="1918"/>
                </a:lnTo>
                <a:lnTo>
                  <a:pt x="5262" y="1937"/>
                </a:lnTo>
                <a:lnTo>
                  <a:pt x="5275" y="1957"/>
                </a:lnTo>
                <a:lnTo>
                  <a:pt x="5287" y="1979"/>
                </a:lnTo>
                <a:lnTo>
                  <a:pt x="5298" y="2001"/>
                </a:lnTo>
                <a:lnTo>
                  <a:pt x="5310" y="2024"/>
                </a:lnTo>
                <a:lnTo>
                  <a:pt x="5320" y="2049"/>
                </a:lnTo>
                <a:lnTo>
                  <a:pt x="5329" y="2075"/>
                </a:lnTo>
                <a:lnTo>
                  <a:pt x="5339" y="2101"/>
                </a:lnTo>
                <a:lnTo>
                  <a:pt x="5347" y="2129"/>
                </a:lnTo>
                <a:lnTo>
                  <a:pt x="5355" y="2158"/>
                </a:lnTo>
                <a:lnTo>
                  <a:pt x="5361" y="2188"/>
                </a:lnTo>
                <a:lnTo>
                  <a:pt x="5367" y="2218"/>
                </a:lnTo>
                <a:lnTo>
                  <a:pt x="5372" y="2250"/>
                </a:lnTo>
                <a:lnTo>
                  <a:pt x="5376" y="2285"/>
                </a:lnTo>
                <a:lnTo>
                  <a:pt x="5378" y="2319"/>
                </a:lnTo>
                <a:lnTo>
                  <a:pt x="5380" y="2355"/>
                </a:lnTo>
                <a:lnTo>
                  <a:pt x="5380" y="2376"/>
                </a:lnTo>
                <a:lnTo>
                  <a:pt x="5379" y="2401"/>
                </a:lnTo>
                <a:lnTo>
                  <a:pt x="5376" y="2428"/>
                </a:lnTo>
                <a:lnTo>
                  <a:pt x="5372" y="2458"/>
                </a:lnTo>
                <a:lnTo>
                  <a:pt x="5364" y="2491"/>
                </a:lnTo>
                <a:lnTo>
                  <a:pt x="5356" y="2525"/>
                </a:lnTo>
                <a:lnTo>
                  <a:pt x="5344" y="2562"/>
                </a:lnTo>
                <a:lnTo>
                  <a:pt x="5331" y="2599"/>
                </a:lnTo>
                <a:lnTo>
                  <a:pt x="5315" y="2635"/>
                </a:lnTo>
                <a:lnTo>
                  <a:pt x="5297" y="2673"/>
                </a:lnTo>
                <a:lnTo>
                  <a:pt x="5287" y="2692"/>
                </a:lnTo>
                <a:lnTo>
                  <a:pt x="5276" y="2710"/>
                </a:lnTo>
                <a:lnTo>
                  <a:pt x="5264" y="2728"/>
                </a:lnTo>
                <a:lnTo>
                  <a:pt x="5253" y="2746"/>
                </a:lnTo>
                <a:lnTo>
                  <a:pt x="5240" y="2763"/>
                </a:lnTo>
                <a:lnTo>
                  <a:pt x="5226" y="2780"/>
                </a:lnTo>
                <a:lnTo>
                  <a:pt x="5211" y="2797"/>
                </a:lnTo>
                <a:lnTo>
                  <a:pt x="5196" y="2813"/>
                </a:lnTo>
                <a:lnTo>
                  <a:pt x="5180" y="2828"/>
                </a:lnTo>
                <a:lnTo>
                  <a:pt x="5163" y="2843"/>
                </a:lnTo>
                <a:lnTo>
                  <a:pt x="5146" y="2858"/>
                </a:lnTo>
                <a:lnTo>
                  <a:pt x="5127" y="2871"/>
                </a:lnTo>
                <a:close/>
              </a:path>
            </a:pathLst>
          </a:custGeom>
          <a:gradFill rotWithShape="1">
            <a:gsLst>
              <a:gs pos="0">
                <a:srgbClr val="FF93CC"/>
              </a:gs>
              <a:gs pos="39999">
                <a:srgbClr val="FA0083"/>
              </a:gs>
              <a:gs pos="44000">
                <a:srgbClr val="E20074"/>
              </a:gs>
              <a:gs pos="100000">
                <a:srgbClr val="A80058"/>
              </a:gs>
            </a:gsLst>
            <a:lin ang="5400000" scaled="1"/>
          </a:gradFill>
          <a:ln w="9525" algn="ctr">
            <a:solidFill>
              <a:schemeClr val="tx2">
                <a:lumMod val="75000"/>
              </a:schemeClr>
            </a:solidFill>
            <a:round/>
            <a:headEnd/>
            <a:tailEnd/>
          </a:ln>
          <a:effectLst/>
        </p:spPr>
        <p:txBody>
          <a:bodyPr lIns="0" tIns="0" rIns="0" bIns="0" anchor="ctr"/>
          <a:lstStyle/>
          <a:p>
            <a:pPr algn="ctr" defTabSz="914400">
              <a:lnSpc>
                <a:spcPts val="1400"/>
              </a:lnSpc>
              <a:spcBef>
                <a:spcPct val="50000"/>
              </a:spcBef>
              <a:buClr>
                <a:srgbClr val="E20074"/>
              </a:buClr>
              <a:buSzPct val="75000"/>
              <a:buFont typeface="Wingdings" pitchFamily="2" charset="2"/>
              <a:buNone/>
              <a:defRPr/>
            </a:pPr>
            <a:r>
              <a:rPr lang="en-US" sz="1600" dirty="0">
                <a:solidFill>
                  <a:srgbClr val="000000"/>
                </a:solidFill>
                <a:latin typeface="Tele-GroteskNor" pitchFamily="2" charset="0"/>
              </a:rPr>
              <a:t/>
            </a:r>
            <a:br>
              <a:rPr lang="en-US" sz="1600" dirty="0">
                <a:solidFill>
                  <a:srgbClr val="000000"/>
                </a:solidFill>
                <a:latin typeface="Tele-GroteskNor" pitchFamily="2" charset="0"/>
              </a:rPr>
            </a:br>
            <a:r>
              <a:rPr lang="en-US" sz="1600" dirty="0">
                <a:solidFill>
                  <a:srgbClr val="000000"/>
                </a:solidFill>
                <a:latin typeface="Tele-GroteskNor" pitchFamily="2" charset="0"/>
              </a:rPr>
              <a:t> </a:t>
            </a:r>
            <a:br>
              <a:rPr lang="en-US" sz="1600" dirty="0">
                <a:solidFill>
                  <a:srgbClr val="000000"/>
                </a:solidFill>
                <a:latin typeface="Tele-GroteskNor" pitchFamily="2" charset="0"/>
              </a:rPr>
            </a:br>
            <a:endParaRPr lang="en-US" sz="1600" b="1" dirty="0">
              <a:solidFill>
                <a:srgbClr val="E20074"/>
              </a:solidFill>
              <a:latin typeface="Tele-GroteskNor" pitchFamily="2" charset="0"/>
            </a:endParaRPr>
          </a:p>
        </p:txBody>
      </p:sp>
      <p:sp>
        <p:nvSpPr>
          <p:cNvPr id="14349" name="Rectangle 22"/>
          <p:cNvSpPr>
            <a:spLocks noChangeArrowheads="1"/>
          </p:cNvSpPr>
          <p:nvPr/>
        </p:nvSpPr>
        <p:spPr bwMode="auto">
          <a:xfrm>
            <a:off x="2071688" y="5542153"/>
            <a:ext cx="1843087" cy="1190625"/>
          </a:xfrm>
          <a:prstGeom prst="rect">
            <a:avLst/>
          </a:prstGeom>
          <a:noFill/>
          <a:ln w="9525">
            <a:noFill/>
            <a:miter lim="800000"/>
            <a:headEnd/>
            <a:tailEnd/>
          </a:ln>
        </p:spPr>
        <p:txBody>
          <a:bodyPr wrap="none">
            <a:spAutoFit/>
          </a:bodyPr>
          <a:lstStyle/>
          <a:p>
            <a:pPr algn="ctr" defTabSz="914400">
              <a:lnSpc>
                <a:spcPct val="90000"/>
              </a:lnSpc>
              <a:spcBef>
                <a:spcPct val="50000"/>
              </a:spcBef>
              <a:buClr>
                <a:srgbClr val="E20074"/>
              </a:buClr>
              <a:buSzPct val="75000"/>
              <a:buFont typeface="Wingdings" pitchFamily="2" charset="2"/>
              <a:buNone/>
            </a:pPr>
            <a:r>
              <a:rPr lang="de-DE" sz="4000" dirty="0">
                <a:solidFill>
                  <a:srgbClr val="E20074"/>
                </a:solidFill>
                <a:latin typeface="Tele-GroteskFet" pitchFamily="2" charset="0"/>
              </a:rPr>
              <a:t>Telekom</a:t>
            </a:r>
            <a:br>
              <a:rPr lang="de-DE" sz="4000" dirty="0">
                <a:solidFill>
                  <a:srgbClr val="E20074"/>
                </a:solidFill>
                <a:latin typeface="Tele-GroteskFet" pitchFamily="2" charset="0"/>
              </a:rPr>
            </a:br>
            <a:r>
              <a:rPr lang="de-DE" sz="4000" b="1" dirty="0">
                <a:solidFill>
                  <a:srgbClr val="E20074"/>
                </a:solidFill>
                <a:latin typeface="Tele-GroteskFet" pitchFamily="2" charset="0"/>
              </a:rPr>
              <a:t>Cloud</a:t>
            </a:r>
          </a:p>
        </p:txBody>
      </p:sp>
    </p:spTree>
  </p:cSld>
  <p:clrMapOvr>
    <a:masterClrMapping/>
  </p:clrMapOvr>
  <p:transition advClick="0" advTm="15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ustomShape 1"/>
          <p:cNvSpPr/>
          <p:nvPr/>
        </p:nvSpPr>
        <p:spPr>
          <a:xfrm>
            <a:off x="0" y="0"/>
            <a:ext cx="11765160" cy="1702080"/>
          </a:xfrm>
          <a:prstGeom prst="rect">
            <a:avLst/>
          </a:prstGeom>
          <a:solidFill>
            <a:srgbClr val="A6A6A6"/>
          </a:solidFill>
        </p:spPr>
      </p:sp>
      <p:sp>
        <p:nvSpPr>
          <p:cNvPr id="35" name="CustomShape 2"/>
          <p:cNvSpPr/>
          <p:nvPr/>
        </p:nvSpPr>
        <p:spPr>
          <a:xfrm>
            <a:off x="0" y="1716480"/>
            <a:ext cx="13002480" cy="2751840"/>
          </a:xfrm>
          <a:prstGeom prst="rect">
            <a:avLst/>
          </a:prstGeom>
          <a:solidFill>
            <a:srgbClr val="B6261F"/>
          </a:solidFill>
        </p:spPr>
      </p:sp>
      <p:pic>
        <p:nvPicPr>
          <p:cNvPr id="36" name="Picture 3"/>
          <p:cNvPicPr/>
          <p:nvPr/>
        </p:nvPicPr>
        <p:blipFill>
          <a:blip r:embed="rId2" cstate="print"/>
          <a:stretch>
            <a:fillRect/>
          </a:stretch>
        </p:blipFill>
        <p:spPr>
          <a:xfrm>
            <a:off x="11859840" y="584280"/>
            <a:ext cx="942480" cy="866880"/>
          </a:xfrm>
          <a:prstGeom prst="rect">
            <a:avLst/>
          </a:prstGeom>
        </p:spPr>
      </p:pic>
      <p:sp>
        <p:nvSpPr>
          <p:cNvPr id="37" name="CustomShape 3"/>
          <p:cNvSpPr/>
          <p:nvPr/>
        </p:nvSpPr>
        <p:spPr>
          <a:xfrm>
            <a:off x="654120" y="649800"/>
            <a:ext cx="10283400" cy="607680"/>
          </a:xfrm>
          <a:prstGeom prst="rect">
            <a:avLst/>
          </a:prstGeom>
        </p:spPr>
        <p:txBody>
          <a:bodyPr lIns="90000" tIns="45000" rIns="90000" bIns="45000"/>
          <a:lstStyle/>
          <a:p>
            <a:pPr>
              <a:lnSpc>
                <a:spcPct val="100000"/>
              </a:lnSpc>
            </a:pPr>
            <a:r>
              <a:rPr lang="fr-FR" sz="3400" b="1">
                <a:solidFill>
                  <a:srgbClr val="404040"/>
                </a:solidFill>
                <a:latin typeface="Helvetica Neue"/>
              </a:rPr>
              <a:t>eNovance </a:t>
            </a:r>
            <a:r>
              <a:rPr lang="fr-FR" sz="3400">
                <a:solidFill>
                  <a:srgbClr val="404040"/>
                </a:solidFill>
                <a:latin typeface="Helvetica Neue"/>
              </a:rPr>
              <a:t>uses OpenStack</a:t>
            </a:r>
            <a:endParaRPr/>
          </a:p>
        </p:txBody>
      </p:sp>
      <p:sp>
        <p:nvSpPr>
          <p:cNvPr id="38" name="CustomShape 4"/>
          <p:cNvSpPr/>
          <p:nvPr/>
        </p:nvSpPr>
        <p:spPr>
          <a:xfrm>
            <a:off x="6073569" y="6531010"/>
            <a:ext cx="6675840" cy="3216240"/>
          </a:xfrm>
          <a:prstGeom prst="rect">
            <a:avLst/>
          </a:prstGeom>
        </p:spPr>
        <p:txBody>
          <a:bodyPr lIns="50760" tIns="50760" rIns="50760" bIns="50760"/>
          <a:lstStyle/>
          <a:p>
            <a:pPr marL="342900" indent="-342900">
              <a:lnSpc>
                <a:spcPct val="130000"/>
              </a:lnSpc>
              <a:buClr>
                <a:srgbClr val="800000"/>
              </a:buClr>
              <a:buFont typeface="Lucida Grande"/>
              <a:buChar char="‣"/>
            </a:pPr>
            <a:r>
              <a:rPr lang="fr-FR" sz="2000" dirty="0">
                <a:solidFill>
                  <a:srgbClr val="404040"/>
                </a:solidFill>
                <a:latin typeface="Helvetica Neue"/>
                <a:ea typeface="Helvetica Neue"/>
                <a:cs typeface="Helvetica Neue"/>
              </a:rPr>
              <a:t>Web, Cloud &amp; </a:t>
            </a:r>
            <a:r>
              <a:rPr lang="fr-FR" sz="2000" dirty="0" err="1">
                <a:solidFill>
                  <a:srgbClr val="404040"/>
                </a:solidFill>
                <a:latin typeface="Helvetica Neue"/>
                <a:ea typeface="Helvetica Neue"/>
                <a:cs typeface="Helvetica Neue"/>
              </a:rPr>
              <a:t>Big</a:t>
            </a:r>
            <a:r>
              <a:rPr lang="fr-FR" sz="2000" dirty="0">
                <a:solidFill>
                  <a:srgbClr val="404040"/>
                </a:solidFill>
                <a:latin typeface="Helvetica Neue"/>
                <a:ea typeface="Helvetica Neue"/>
                <a:cs typeface="Helvetica Neue"/>
              </a:rPr>
              <a:t> Data expert</a:t>
            </a:r>
            <a:endParaRPr sz="2000" dirty="0">
              <a:latin typeface="Helvetica Neue"/>
              <a:cs typeface="Helvetica Neue"/>
            </a:endParaRPr>
          </a:p>
          <a:p>
            <a:pPr marL="342900" indent="-342900">
              <a:lnSpc>
                <a:spcPct val="130000"/>
              </a:lnSpc>
              <a:buClr>
                <a:srgbClr val="800000"/>
              </a:buClr>
              <a:buFont typeface="Lucida Grande"/>
              <a:buChar char="‣"/>
            </a:pPr>
            <a:r>
              <a:rPr lang="fr-FR" sz="2000" dirty="0">
                <a:solidFill>
                  <a:srgbClr val="404040"/>
                </a:solidFill>
                <a:latin typeface="Helvetica Neue"/>
                <a:ea typeface="Helvetica Neue"/>
                <a:cs typeface="Helvetica Neue"/>
              </a:rPr>
              <a:t>Top 10 </a:t>
            </a:r>
            <a:r>
              <a:rPr lang="fr-FR" sz="2000" dirty="0" err="1">
                <a:solidFill>
                  <a:srgbClr val="404040"/>
                </a:solidFill>
                <a:latin typeface="Helvetica Neue"/>
                <a:ea typeface="Helvetica Neue"/>
                <a:cs typeface="Helvetica Neue"/>
              </a:rPr>
              <a:t>contributor</a:t>
            </a:r>
            <a:r>
              <a:rPr lang="fr-FR" sz="2000" dirty="0">
                <a:solidFill>
                  <a:srgbClr val="404040"/>
                </a:solidFill>
                <a:latin typeface="Helvetica Neue"/>
                <a:ea typeface="Helvetica Neue"/>
                <a:cs typeface="Helvetica Neue"/>
              </a:rPr>
              <a:t> </a:t>
            </a:r>
            <a:r>
              <a:rPr lang="fr-FR" sz="2000" dirty="0" smtClean="0">
                <a:solidFill>
                  <a:srgbClr val="404040"/>
                </a:solidFill>
                <a:latin typeface="Helvetica Neue"/>
                <a:ea typeface="Helvetica Neue"/>
                <a:cs typeface="Helvetica Neue"/>
              </a:rPr>
              <a:t>to the </a:t>
            </a:r>
            <a:r>
              <a:rPr lang="fr-FR" sz="2000" dirty="0">
                <a:solidFill>
                  <a:srgbClr val="404040"/>
                </a:solidFill>
                <a:latin typeface="Helvetica Neue"/>
                <a:ea typeface="Helvetica Neue"/>
                <a:cs typeface="Helvetica Neue"/>
              </a:rPr>
              <a:t>OpenStack </a:t>
            </a:r>
            <a:r>
              <a:rPr lang="fr-FR" sz="2000" dirty="0" err="1">
                <a:solidFill>
                  <a:srgbClr val="404040"/>
                </a:solidFill>
                <a:latin typeface="Helvetica Neue"/>
                <a:ea typeface="Helvetica Neue"/>
                <a:cs typeface="Helvetica Neue"/>
              </a:rPr>
              <a:t>project</a:t>
            </a:r>
            <a:endParaRPr sz="2000" dirty="0">
              <a:latin typeface="Helvetica Neue"/>
              <a:cs typeface="Helvetica Neue"/>
            </a:endParaRPr>
          </a:p>
          <a:p>
            <a:pPr marL="342900" indent="-342900">
              <a:lnSpc>
                <a:spcPct val="130000"/>
              </a:lnSpc>
              <a:buClr>
                <a:srgbClr val="800000"/>
              </a:buClr>
              <a:buFont typeface="Lucida Grande"/>
              <a:buChar char="‣"/>
            </a:pPr>
            <a:r>
              <a:rPr lang="fr-FR" sz="2000" dirty="0">
                <a:solidFill>
                  <a:srgbClr val="404040"/>
                </a:solidFill>
                <a:latin typeface="Helvetica Neue"/>
                <a:ea typeface="ヒラギノ角ゴ ProN W3"/>
                <a:cs typeface="Helvetica Neue"/>
              </a:rPr>
              <a:t>Running </a:t>
            </a:r>
            <a:r>
              <a:rPr lang="fr-FR" sz="2000" dirty="0" err="1">
                <a:solidFill>
                  <a:srgbClr val="404040"/>
                </a:solidFill>
                <a:latin typeface="Helvetica Neue"/>
                <a:ea typeface="ヒラギノ角ゴ ProN W3"/>
                <a:cs typeface="Helvetica Neue"/>
              </a:rPr>
              <a:t>OpenStack</a:t>
            </a:r>
            <a:r>
              <a:rPr lang="fr-FR" sz="2000" dirty="0">
                <a:solidFill>
                  <a:srgbClr val="404040"/>
                </a:solidFill>
                <a:latin typeface="Helvetica Neue"/>
                <a:ea typeface="ヒラギノ角ゴ ProN W3"/>
                <a:cs typeface="Helvetica Neue"/>
              </a:rPr>
              <a:t> Public </a:t>
            </a:r>
            <a:r>
              <a:rPr lang="fr-FR" sz="2000" dirty="0" err="1">
                <a:solidFill>
                  <a:srgbClr val="404040"/>
                </a:solidFill>
                <a:latin typeface="Helvetica Neue"/>
                <a:ea typeface="ヒラギノ角ゴ ProN W3"/>
                <a:cs typeface="Helvetica Neue"/>
              </a:rPr>
              <a:t>Clouds</a:t>
            </a:r>
            <a:r>
              <a:rPr lang="fr-FR" sz="2000" dirty="0">
                <a:solidFill>
                  <a:srgbClr val="404040"/>
                </a:solidFill>
                <a:latin typeface="Helvetica Neue"/>
                <a:ea typeface="ヒラギノ角ゴ ProN W3"/>
                <a:cs typeface="Helvetica Neue"/>
              </a:rPr>
              <a:t> in France &amp; Canada</a:t>
            </a:r>
            <a:endParaRPr sz="2000" dirty="0">
              <a:latin typeface="Helvetica Neue"/>
              <a:cs typeface="Helvetica Neue"/>
            </a:endParaRPr>
          </a:p>
          <a:p>
            <a:pPr marL="342900" indent="-342900">
              <a:lnSpc>
                <a:spcPct val="130000"/>
              </a:lnSpc>
              <a:buClr>
                <a:srgbClr val="800000"/>
              </a:buClr>
              <a:buFont typeface="Lucida Grande"/>
              <a:buChar char="‣"/>
            </a:pPr>
            <a:r>
              <a:rPr lang="fr-FR" sz="2000" dirty="0">
                <a:solidFill>
                  <a:srgbClr val="404040"/>
                </a:solidFill>
                <a:latin typeface="Helvetica Neue"/>
                <a:ea typeface="ヒラギノ角ゴ ProN W3"/>
                <a:cs typeface="Helvetica Neue"/>
              </a:rPr>
              <a:t>Design, </a:t>
            </a:r>
            <a:r>
              <a:rPr lang="fr-FR" sz="2000" dirty="0" err="1">
                <a:solidFill>
                  <a:srgbClr val="404040"/>
                </a:solidFill>
                <a:latin typeface="Helvetica Neue"/>
                <a:ea typeface="ヒラギノ角ゴ ProN W3"/>
                <a:cs typeface="Helvetica Neue"/>
              </a:rPr>
              <a:t>Build</a:t>
            </a:r>
            <a:r>
              <a:rPr lang="fr-FR" sz="2000" dirty="0">
                <a:solidFill>
                  <a:srgbClr val="404040"/>
                </a:solidFill>
                <a:latin typeface="Helvetica Neue"/>
                <a:ea typeface="ヒラギノ角ゴ ProN W3"/>
                <a:cs typeface="Helvetica Neue"/>
              </a:rPr>
              <a:t> &amp; Manage OpenStack </a:t>
            </a:r>
            <a:r>
              <a:rPr lang="fr-FR" sz="2000" dirty="0" err="1">
                <a:solidFill>
                  <a:srgbClr val="404040"/>
                </a:solidFill>
                <a:latin typeface="Helvetica Neue"/>
                <a:ea typeface="ヒラギノ角ゴ ProN W3"/>
                <a:cs typeface="Helvetica Neue"/>
              </a:rPr>
              <a:t>P</a:t>
            </a:r>
            <a:r>
              <a:rPr lang="fr-FR" sz="2000" dirty="0" err="1" smtClean="0">
                <a:solidFill>
                  <a:srgbClr val="404040"/>
                </a:solidFill>
                <a:latin typeface="Helvetica Neue"/>
                <a:ea typeface="ヒラギノ角ゴ ProN W3"/>
                <a:cs typeface="Helvetica Neue"/>
              </a:rPr>
              <a:t>rivate</a:t>
            </a:r>
            <a:r>
              <a:rPr lang="fr-FR" sz="2000" dirty="0" smtClean="0">
                <a:solidFill>
                  <a:srgbClr val="404040"/>
                </a:solidFill>
                <a:latin typeface="Helvetica Neue"/>
                <a:ea typeface="ヒラギノ角ゴ ProN W3"/>
                <a:cs typeface="Helvetica Neue"/>
              </a:rPr>
              <a:t> </a:t>
            </a:r>
            <a:r>
              <a:rPr lang="fr-FR" sz="2000" dirty="0" err="1" smtClean="0">
                <a:solidFill>
                  <a:srgbClr val="404040"/>
                </a:solidFill>
                <a:latin typeface="Helvetica Neue"/>
                <a:ea typeface="ヒラギノ角ゴ ProN W3"/>
                <a:cs typeface="Helvetica Neue"/>
              </a:rPr>
              <a:t>Clouds</a:t>
            </a:r>
            <a:endParaRPr sz="2000" dirty="0">
              <a:latin typeface="Helvetica Neue"/>
              <a:cs typeface="Helvetica Neue"/>
            </a:endParaRPr>
          </a:p>
          <a:p>
            <a:pPr marL="342900" indent="-342900">
              <a:lnSpc>
                <a:spcPct val="130000"/>
              </a:lnSpc>
              <a:buClr>
                <a:srgbClr val="800000"/>
              </a:buClr>
              <a:buFont typeface="Lucida Grande"/>
              <a:buChar char="‣"/>
            </a:pPr>
            <a:r>
              <a:rPr lang="fr-FR" sz="2000" dirty="0" err="1">
                <a:solidFill>
                  <a:srgbClr val="404040"/>
                </a:solidFill>
                <a:latin typeface="Helvetica Neue"/>
                <a:ea typeface="ヒラギノ角ゴ ProN W3"/>
                <a:cs typeface="Helvetica Neue"/>
              </a:rPr>
              <a:t>Provides</a:t>
            </a:r>
            <a:r>
              <a:rPr lang="fr-FR" sz="2000" dirty="0">
                <a:solidFill>
                  <a:srgbClr val="404040"/>
                </a:solidFill>
                <a:latin typeface="Helvetica Neue"/>
                <a:ea typeface="ヒラギノ角ゴ ProN W3"/>
                <a:cs typeface="Helvetica Neue"/>
              </a:rPr>
              <a:t> consulting &amp; </a:t>
            </a:r>
            <a:r>
              <a:rPr lang="fr-FR" sz="2000" dirty="0" smtClean="0">
                <a:solidFill>
                  <a:srgbClr val="404040"/>
                </a:solidFill>
                <a:latin typeface="Helvetica Neue"/>
                <a:ea typeface="ヒラギノ角ゴ ProN W3"/>
                <a:cs typeface="Helvetica Neue"/>
              </a:rPr>
              <a:t>training </a:t>
            </a:r>
            <a:r>
              <a:rPr lang="fr-FR" sz="2000" dirty="0" err="1">
                <a:solidFill>
                  <a:srgbClr val="404040"/>
                </a:solidFill>
                <a:latin typeface="Helvetica Neue"/>
                <a:ea typeface="ヒラギノ角ゴ ProN W3"/>
                <a:cs typeface="Helvetica Neue"/>
              </a:rPr>
              <a:t>around</a:t>
            </a:r>
            <a:r>
              <a:rPr lang="fr-FR" sz="2000" dirty="0">
                <a:solidFill>
                  <a:srgbClr val="404040"/>
                </a:solidFill>
                <a:latin typeface="Helvetica Neue"/>
                <a:ea typeface="ヒラギノ角ゴ ProN W3"/>
                <a:cs typeface="Helvetica Neue"/>
              </a:rPr>
              <a:t> OpenStack</a:t>
            </a:r>
            <a:endParaRPr sz="2000" dirty="0">
              <a:latin typeface="Helvetica Neue"/>
              <a:cs typeface="Helvetica Neue"/>
            </a:endParaRPr>
          </a:p>
          <a:p>
            <a:pPr marL="342900" indent="-342900">
              <a:lnSpc>
                <a:spcPct val="130000"/>
              </a:lnSpc>
              <a:buClr>
                <a:srgbClr val="800000"/>
              </a:buClr>
              <a:buFont typeface="Lucida Grande"/>
              <a:buChar char="‣"/>
            </a:pPr>
            <a:r>
              <a:rPr lang="fr-FR" sz="2000" dirty="0" err="1">
                <a:solidFill>
                  <a:srgbClr val="404040"/>
                </a:solidFill>
                <a:latin typeface="Helvetica Neue"/>
                <a:ea typeface="ヒラギノ角ゴ ProN W3"/>
                <a:cs typeface="Helvetica Neue"/>
              </a:rPr>
              <a:t>Headquartered</a:t>
            </a:r>
            <a:r>
              <a:rPr lang="fr-FR" sz="2000" dirty="0">
                <a:solidFill>
                  <a:srgbClr val="404040"/>
                </a:solidFill>
                <a:latin typeface="Helvetica Neue"/>
                <a:ea typeface="ヒラギノ角ゴ ProN W3"/>
                <a:cs typeface="Helvetica Neue"/>
              </a:rPr>
              <a:t> in Paris, France</a:t>
            </a:r>
            <a:endParaRPr sz="2000" dirty="0">
              <a:latin typeface="Helvetica Neue"/>
              <a:cs typeface="Helvetica Neue"/>
            </a:endParaRPr>
          </a:p>
        </p:txBody>
      </p:sp>
      <p:sp>
        <p:nvSpPr>
          <p:cNvPr id="39" name="CustomShape 5"/>
          <p:cNvSpPr/>
          <p:nvPr/>
        </p:nvSpPr>
        <p:spPr>
          <a:xfrm>
            <a:off x="1820880" y="8273880"/>
            <a:ext cx="3177720" cy="466200"/>
          </a:xfrm>
          <a:prstGeom prst="rect">
            <a:avLst/>
          </a:prstGeom>
        </p:spPr>
        <p:txBody>
          <a:bodyPr lIns="50760" tIns="50760" rIns="50760" bIns="50760"/>
          <a:lstStyle/>
          <a:p>
            <a:pPr>
              <a:lnSpc>
                <a:spcPct val="100000"/>
              </a:lnSpc>
            </a:pPr>
            <a:r>
              <a:rPr lang="fr-FR">
                <a:solidFill>
                  <a:srgbClr val="646464"/>
                </a:solidFill>
                <a:latin typeface="Helvetica Neue"/>
                <a:ea typeface="ヒラギノ角ゴ ProN W3"/>
              </a:rPr>
              <a:t>www.enovance.com</a:t>
            </a:r>
            <a:endParaRPr/>
          </a:p>
        </p:txBody>
      </p:sp>
      <p:sp>
        <p:nvSpPr>
          <p:cNvPr id="40" name="CustomShape 6"/>
          <p:cNvSpPr/>
          <p:nvPr/>
        </p:nvSpPr>
        <p:spPr>
          <a:xfrm>
            <a:off x="619200" y="2071454"/>
            <a:ext cx="11687400" cy="1369800"/>
          </a:xfrm>
          <a:prstGeom prst="rect">
            <a:avLst/>
          </a:prstGeom>
        </p:spPr>
        <p:txBody>
          <a:bodyPr lIns="90000" tIns="45000" rIns="90000" bIns="45000"/>
          <a:lstStyle/>
          <a:p>
            <a:pPr algn="just">
              <a:lnSpc>
                <a:spcPct val="100000"/>
              </a:lnSpc>
            </a:pPr>
            <a:r>
              <a:rPr lang="en-US" sz="2800" dirty="0">
                <a:solidFill>
                  <a:srgbClr val="FFFFFF"/>
                </a:solidFill>
                <a:latin typeface="Helvetica Neue"/>
              </a:rPr>
              <a:t>“We launched </a:t>
            </a:r>
            <a:r>
              <a:rPr lang="en-US" sz="2800" dirty="0" err="1">
                <a:solidFill>
                  <a:srgbClr val="FFFFFF"/>
                </a:solidFill>
                <a:latin typeface="Helvetica Neue"/>
              </a:rPr>
              <a:t>eNocloud</a:t>
            </a:r>
            <a:r>
              <a:rPr lang="en-US" sz="2800" dirty="0">
                <a:solidFill>
                  <a:srgbClr val="FFFFFF"/>
                </a:solidFill>
                <a:latin typeface="Helvetica Neue"/>
              </a:rPr>
              <a:t>: the 1st </a:t>
            </a:r>
            <a:r>
              <a:rPr lang="en-US" sz="2800" dirty="0" err="1">
                <a:solidFill>
                  <a:srgbClr val="FFFFFF"/>
                </a:solidFill>
                <a:latin typeface="Helvetica Neue"/>
              </a:rPr>
              <a:t>OpenStack</a:t>
            </a:r>
            <a:r>
              <a:rPr lang="en-US" sz="2800" dirty="0">
                <a:solidFill>
                  <a:srgbClr val="FFFFFF"/>
                </a:solidFill>
                <a:latin typeface="Helvetica Neue"/>
              </a:rPr>
              <a:t> Public Cloud in Europe. Our main goal was to have full control over infrastructures and hardware, ensure compatibility with other Public Clouds and deliver a high-performance </a:t>
            </a:r>
            <a:r>
              <a:rPr lang="en-US" sz="2800" dirty="0" smtClean="0">
                <a:solidFill>
                  <a:srgbClr val="FFFFFF"/>
                </a:solidFill>
                <a:latin typeface="Helvetica Neue"/>
              </a:rPr>
              <a:t>cloud.”</a:t>
            </a:r>
            <a:endParaRPr dirty="0"/>
          </a:p>
        </p:txBody>
      </p:sp>
      <p:sp>
        <p:nvSpPr>
          <p:cNvPr id="41" name="CustomShape 7"/>
          <p:cNvSpPr/>
          <p:nvPr/>
        </p:nvSpPr>
        <p:spPr>
          <a:xfrm>
            <a:off x="7277760" y="3613330"/>
            <a:ext cx="5052960" cy="674640"/>
          </a:xfrm>
          <a:prstGeom prst="rect">
            <a:avLst/>
          </a:prstGeom>
        </p:spPr>
        <p:txBody>
          <a:bodyPr lIns="90000" tIns="45000" rIns="90000" bIns="45000"/>
          <a:lstStyle/>
          <a:p>
            <a:pPr algn="r">
              <a:lnSpc>
                <a:spcPct val="90000"/>
              </a:lnSpc>
            </a:pPr>
            <a:r>
              <a:rPr lang="fr-FR" sz="2400" dirty="0">
                <a:solidFill>
                  <a:srgbClr val="000000"/>
                </a:solidFill>
                <a:latin typeface="Helvetica Neue"/>
              </a:rPr>
              <a:t>Raphaël Ferreira</a:t>
            </a:r>
            <a:endParaRPr dirty="0"/>
          </a:p>
          <a:p>
            <a:pPr algn="r">
              <a:lnSpc>
                <a:spcPct val="90000"/>
              </a:lnSpc>
            </a:pPr>
            <a:r>
              <a:rPr lang="fr-FR" sz="2400" dirty="0">
                <a:solidFill>
                  <a:srgbClr val="000000"/>
                </a:solidFill>
                <a:latin typeface="Helvetica Neue"/>
              </a:rPr>
              <a:t>CEO, </a:t>
            </a:r>
            <a:r>
              <a:rPr lang="fr-FR" sz="2400" dirty="0" err="1">
                <a:solidFill>
                  <a:srgbClr val="000000"/>
                </a:solidFill>
                <a:latin typeface="Helvetica Neue"/>
              </a:rPr>
              <a:t>eNovance</a:t>
            </a:r>
            <a:endParaRPr dirty="0"/>
          </a:p>
        </p:txBody>
      </p:sp>
      <p:pic>
        <p:nvPicPr>
          <p:cNvPr id="42" name="Picture 2"/>
          <p:cNvPicPr/>
          <p:nvPr/>
        </p:nvPicPr>
        <p:blipFill>
          <a:blip r:embed="rId3" cstate="print"/>
          <a:stretch>
            <a:fillRect/>
          </a:stretch>
        </p:blipFill>
        <p:spPr>
          <a:xfrm>
            <a:off x="736560" y="8186760"/>
            <a:ext cx="910800" cy="650520"/>
          </a:xfrm>
          <a:prstGeom prst="rect">
            <a:avLst/>
          </a:prstGeom>
        </p:spPr>
      </p:pic>
      <p:pic>
        <p:nvPicPr>
          <p:cNvPr id="43" name="Picture 42"/>
          <p:cNvPicPr/>
          <p:nvPr/>
        </p:nvPicPr>
        <p:blipFill>
          <a:blip r:embed="rId4" cstate="print"/>
          <a:stretch>
            <a:fillRect/>
          </a:stretch>
        </p:blipFill>
        <p:spPr>
          <a:xfrm>
            <a:off x="6038295" y="4968000"/>
            <a:ext cx="6020862" cy="1170056"/>
          </a:xfrm>
          <a:prstGeom prst="rect">
            <a:avLst/>
          </a:prstGeom>
        </p:spPr>
      </p:pic>
      <p:pic>
        <p:nvPicPr>
          <p:cNvPr id="13" name="Picture 12"/>
          <p:cNvPicPr>
            <a:picLocks noChangeAspect="1"/>
          </p:cNvPicPr>
          <p:nvPr/>
        </p:nvPicPr>
        <p:blipFill>
          <a:blip r:embed="rId5" cstate="print"/>
          <a:stretch>
            <a:fillRect/>
          </a:stretch>
        </p:blipFill>
        <p:spPr>
          <a:xfrm>
            <a:off x="736600" y="8879594"/>
            <a:ext cx="911599" cy="651142"/>
          </a:xfrm>
          <a:prstGeom prst="rect">
            <a:avLst/>
          </a:prstGeom>
        </p:spPr>
      </p:pic>
      <p:pic>
        <p:nvPicPr>
          <p:cNvPr id="2" name="Picture 1"/>
          <p:cNvPicPr>
            <a:picLocks noChangeAspect="1"/>
          </p:cNvPicPr>
          <p:nvPr/>
        </p:nvPicPr>
        <p:blipFill>
          <a:blip r:embed="rId6" cstate="print"/>
          <a:stretch>
            <a:fillRect/>
          </a:stretch>
        </p:blipFill>
        <p:spPr>
          <a:xfrm>
            <a:off x="178262" y="5228123"/>
            <a:ext cx="5367117" cy="2676325"/>
          </a:xfrm>
          <a:prstGeom prst="rect">
            <a:avLst/>
          </a:prstGeom>
        </p:spPr>
      </p:pic>
    </p:spTree>
  </p:cSld>
  <p:clrMapOvr>
    <a:masterClrMapping/>
  </p:clrMapOvr>
  <p:transition advClick="0" advTm="15000"/>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1765923" cy="1702795"/>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0" name="Rectangle 9"/>
          <p:cNvSpPr/>
          <p:nvPr/>
        </p:nvSpPr>
        <p:spPr>
          <a:xfrm>
            <a:off x="1" y="1752599"/>
            <a:ext cx="13003212" cy="2752725"/>
          </a:xfrm>
          <a:prstGeom prst="rect">
            <a:avLst/>
          </a:prstGeom>
          <a:solidFill>
            <a:srgbClr val="B626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openstack-cloud-software-horizontal-cmyk.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859874" y="584451"/>
            <a:ext cx="943336" cy="867668"/>
          </a:xfrm>
          <a:prstGeom prst="rect">
            <a:avLst/>
          </a:prstGeom>
        </p:spPr>
      </p:pic>
      <p:sp>
        <p:nvSpPr>
          <p:cNvPr id="5" name="TextBox 4"/>
          <p:cNvSpPr txBox="1"/>
          <p:nvPr/>
        </p:nvSpPr>
        <p:spPr>
          <a:xfrm>
            <a:off x="653956" y="649801"/>
            <a:ext cx="10284288" cy="615553"/>
          </a:xfrm>
          <a:prstGeom prst="rect">
            <a:avLst/>
          </a:prstGeom>
          <a:noFill/>
        </p:spPr>
        <p:txBody>
          <a:bodyPr wrap="square" rtlCol="0">
            <a:spAutoFit/>
          </a:bodyPr>
          <a:lstStyle/>
          <a:p>
            <a:r>
              <a:rPr lang="en-US" sz="3400" b="1" dirty="0" err="1" smtClean="0">
                <a:solidFill>
                  <a:schemeClr val="tx1">
                    <a:lumMod val="75000"/>
                    <a:lumOff val="25000"/>
                  </a:schemeClr>
                </a:solidFill>
                <a:latin typeface="Helvetica Neue" charset="0"/>
              </a:rPr>
              <a:t>Cloudup</a:t>
            </a:r>
            <a:r>
              <a:rPr lang="en-US" sz="3400" b="1" dirty="0" smtClean="0">
                <a:solidFill>
                  <a:schemeClr val="tx1">
                    <a:lumMod val="75000"/>
                    <a:lumOff val="25000"/>
                  </a:schemeClr>
                </a:solidFill>
                <a:latin typeface="Helvetica Neue" charset="0"/>
              </a:rPr>
              <a:t> </a:t>
            </a:r>
            <a:r>
              <a:rPr lang="en-US" sz="3400" dirty="0" smtClean="0">
                <a:solidFill>
                  <a:schemeClr val="tx1">
                    <a:lumMod val="75000"/>
                    <a:lumOff val="25000"/>
                  </a:schemeClr>
                </a:solidFill>
                <a:latin typeface="Helvetica Neue" charset="0"/>
              </a:rPr>
              <a:t>uses </a:t>
            </a:r>
            <a:r>
              <a:rPr lang="en-US" sz="3400" dirty="0" err="1" smtClean="0">
                <a:solidFill>
                  <a:schemeClr val="tx1">
                    <a:lumMod val="75000"/>
                    <a:lumOff val="25000"/>
                  </a:schemeClr>
                </a:solidFill>
                <a:latin typeface="Helvetica Neue" charset="0"/>
              </a:rPr>
              <a:t>OpenStack</a:t>
            </a:r>
            <a:endParaRPr lang="en-US" sz="3400" dirty="0" smtClean="0">
              <a:solidFill>
                <a:schemeClr val="tx1">
                  <a:lumMod val="75000"/>
                  <a:lumOff val="25000"/>
                </a:schemeClr>
              </a:solidFill>
              <a:latin typeface="Helvetica Neue" charset="0"/>
            </a:endParaRPr>
          </a:p>
        </p:txBody>
      </p:sp>
      <p:sp>
        <p:nvSpPr>
          <p:cNvPr id="6" name="Text Box 2"/>
          <p:cNvSpPr txBox="1">
            <a:spLocks noChangeArrowheads="1"/>
          </p:cNvSpPr>
          <p:nvPr/>
        </p:nvSpPr>
        <p:spPr bwMode="auto">
          <a:xfrm>
            <a:off x="5900932" y="6229542"/>
            <a:ext cx="6676721" cy="32170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15913" indent="-315913">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5pPr>
            <a:lvl6pPr marL="25146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6pPr>
            <a:lvl7pPr marL="29718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7pPr>
            <a:lvl8pPr marL="34290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8pPr>
            <a:lvl9pPr marL="38862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9pPr>
          </a:lstStyle>
          <a:p>
            <a:pPr algn="l">
              <a:spcBef>
                <a:spcPts val="1200"/>
              </a:spcBef>
              <a:buClr>
                <a:srgbClr val="AF1C1C"/>
              </a:buClr>
              <a:buSzPct val="60000"/>
              <a:buFont typeface="Lucida Grande" charset="0"/>
              <a:buChar char="‣"/>
              <a:defRPr/>
            </a:pPr>
            <a:r>
              <a:rPr lang="en-US" sz="2000" dirty="0" smtClean="0">
                <a:solidFill>
                  <a:srgbClr val="404040"/>
                </a:solidFill>
                <a:latin typeface="Helvetica Neue" charset="0"/>
              </a:rPr>
              <a:t>1</a:t>
            </a:r>
            <a:r>
              <a:rPr lang="en-US" sz="2000" baseline="30000" dirty="0" smtClean="0">
                <a:solidFill>
                  <a:srgbClr val="404040"/>
                </a:solidFill>
                <a:latin typeface="Helvetica Neue" charset="0"/>
              </a:rPr>
              <a:t>st</a:t>
            </a:r>
            <a:r>
              <a:rPr lang="en-US" sz="2000" dirty="0" smtClean="0">
                <a:solidFill>
                  <a:srgbClr val="404040"/>
                </a:solidFill>
                <a:latin typeface="Helvetica Neue" charset="0"/>
              </a:rPr>
              <a:t> pay-by-the-minute Italian public cloud service</a:t>
            </a:r>
          </a:p>
          <a:p>
            <a:pPr algn="l">
              <a:spcBef>
                <a:spcPts val="1200"/>
              </a:spcBef>
              <a:buClr>
                <a:srgbClr val="AF1C1C"/>
              </a:buClr>
              <a:buSzPct val="60000"/>
              <a:buFont typeface="Lucida Grande" charset="0"/>
              <a:buChar char="‣"/>
              <a:defRPr/>
            </a:pPr>
            <a:r>
              <a:rPr lang="en-US" sz="2000" dirty="0" smtClean="0">
                <a:solidFill>
                  <a:srgbClr val="404040"/>
                </a:solidFill>
                <a:latin typeface="Helvetica Neue" charset="0"/>
              </a:rPr>
              <a:t>More than 4.000 subscriptions from launch in May 2012 up to now</a:t>
            </a:r>
          </a:p>
          <a:p>
            <a:pPr>
              <a:spcBef>
                <a:spcPts val="1200"/>
              </a:spcBef>
              <a:buClr>
                <a:srgbClr val="AF1C1C"/>
              </a:buClr>
              <a:buSzPct val="60000"/>
              <a:buFont typeface="Lucida Grande" charset="0"/>
              <a:buChar char="‣"/>
              <a:defRPr/>
            </a:pPr>
            <a:r>
              <a:rPr lang="en-US" sz="2000" dirty="0" smtClean="0">
                <a:solidFill>
                  <a:srgbClr val="404040"/>
                </a:solidFill>
                <a:latin typeface="Helvetica Neue" charset="0"/>
              </a:rPr>
              <a:t>Infrastructure’s growth</a:t>
            </a:r>
            <a:r>
              <a:rPr lang="en-US" sz="2000" dirty="0">
                <a:solidFill>
                  <a:srgbClr val="404040"/>
                </a:solidFill>
                <a:latin typeface="Helvetica Neue" charset="0"/>
              </a:rPr>
              <a:t>: </a:t>
            </a:r>
            <a:r>
              <a:rPr lang="en-US" sz="2000" dirty="0" smtClean="0">
                <a:solidFill>
                  <a:srgbClr val="404040"/>
                </a:solidFill>
                <a:latin typeface="Helvetica Neue" charset="0"/>
              </a:rPr>
              <a:t>from 4 </a:t>
            </a:r>
            <a:r>
              <a:rPr lang="en-US" sz="2000" dirty="0">
                <a:solidFill>
                  <a:srgbClr val="404040"/>
                </a:solidFill>
                <a:latin typeface="Helvetica Neue" charset="0"/>
              </a:rPr>
              <a:t>nodes </a:t>
            </a:r>
            <a:r>
              <a:rPr lang="en-US" sz="2000" dirty="0" smtClean="0">
                <a:solidFill>
                  <a:srgbClr val="404040"/>
                </a:solidFill>
                <a:latin typeface="Helvetica Neue" charset="0"/>
              </a:rPr>
              <a:t>to </a:t>
            </a:r>
            <a:r>
              <a:rPr lang="en-US" sz="2000" dirty="0">
                <a:solidFill>
                  <a:srgbClr val="404040"/>
                </a:solidFill>
                <a:latin typeface="Helvetica Neue" charset="0"/>
              </a:rPr>
              <a:t>more than 20 nodes in less than a </a:t>
            </a:r>
            <a:r>
              <a:rPr lang="en-US" sz="2000" dirty="0" smtClean="0">
                <a:solidFill>
                  <a:srgbClr val="404040"/>
                </a:solidFill>
                <a:latin typeface="Helvetica Neue" charset="0"/>
              </a:rPr>
              <a:t>year</a:t>
            </a:r>
          </a:p>
          <a:p>
            <a:pPr>
              <a:spcBef>
                <a:spcPts val="1200"/>
              </a:spcBef>
              <a:buClr>
                <a:srgbClr val="AF1C1C"/>
              </a:buClr>
              <a:buSzPct val="60000"/>
              <a:buFont typeface="Lucida Grande" charset="0"/>
              <a:buChar char="‣"/>
              <a:defRPr/>
            </a:pPr>
            <a:r>
              <a:rPr lang="en-US" sz="2000" dirty="0" smtClean="0">
                <a:solidFill>
                  <a:srgbClr val="404040"/>
                </a:solidFill>
                <a:latin typeface="Helvetica Neue" charset="0"/>
              </a:rPr>
              <a:t>Datacenter </a:t>
            </a:r>
            <a:r>
              <a:rPr lang="en-US" sz="2000" dirty="0">
                <a:solidFill>
                  <a:srgbClr val="404040"/>
                </a:solidFill>
                <a:latin typeface="Helvetica Neue" charset="0"/>
              </a:rPr>
              <a:t>recently integrated into a 10 </a:t>
            </a:r>
            <a:r>
              <a:rPr lang="en-US" sz="2000" dirty="0" err="1">
                <a:solidFill>
                  <a:srgbClr val="404040"/>
                </a:solidFill>
                <a:latin typeface="Helvetica Neue" charset="0"/>
              </a:rPr>
              <a:t>GbE</a:t>
            </a:r>
            <a:r>
              <a:rPr lang="en-US" sz="2000" dirty="0">
                <a:solidFill>
                  <a:srgbClr val="404040"/>
                </a:solidFill>
                <a:latin typeface="Helvetica Neue" charset="0"/>
              </a:rPr>
              <a:t> ring linking European data centers in Amsterdam, Frankfurt, London and Paris </a:t>
            </a:r>
            <a:endParaRPr lang="en-US" sz="2000" dirty="0" smtClean="0">
              <a:solidFill>
                <a:srgbClr val="404040"/>
              </a:solidFill>
              <a:latin typeface="Helvetica Neue" charset="0"/>
            </a:endParaRPr>
          </a:p>
          <a:p>
            <a:pPr algn="l">
              <a:spcBef>
                <a:spcPts val="1200"/>
              </a:spcBef>
              <a:buClr>
                <a:srgbClr val="AF1C1C"/>
              </a:buClr>
              <a:buSzPct val="60000"/>
              <a:buFont typeface="Lucida Grande" charset="0"/>
              <a:buChar char="‣"/>
              <a:defRPr/>
            </a:pPr>
            <a:r>
              <a:rPr lang="en-US" sz="2000" dirty="0" smtClean="0">
                <a:solidFill>
                  <a:srgbClr val="404040"/>
                </a:solidFill>
                <a:latin typeface="Helvetica Neue" charset="0"/>
              </a:rPr>
              <a:t>Headquartered in Milano, Italy</a:t>
            </a:r>
          </a:p>
        </p:txBody>
      </p:sp>
      <p:sp>
        <p:nvSpPr>
          <p:cNvPr id="8" name="Text Box 2"/>
          <p:cNvSpPr txBox="1">
            <a:spLocks noChangeArrowheads="1"/>
          </p:cNvSpPr>
          <p:nvPr/>
        </p:nvSpPr>
        <p:spPr bwMode="auto">
          <a:xfrm>
            <a:off x="1820904" y="8274030"/>
            <a:ext cx="3178409" cy="4668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15913" indent="-315913">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5pPr>
            <a:lvl6pPr marL="25146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6pPr>
            <a:lvl7pPr marL="29718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7pPr>
            <a:lvl8pPr marL="34290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8pPr>
            <a:lvl9pPr marL="38862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9pPr>
          </a:lstStyle>
          <a:p>
            <a:pPr marL="0" indent="0">
              <a:spcBef>
                <a:spcPts val="1200"/>
              </a:spcBef>
              <a:buClr>
                <a:srgbClr val="AF1C1C"/>
              </a:buClr>
              <a:buSzPct val="60000"/>
              <a:defRPr/>
            </a:pPr>
            <a:r>
              <a:rPr lang="en-US" sz="1800" dirty="0" smtClean="0">
                <a:solidFill>
                  <a:srgbClr val="646464"/>
                </a:solidFill>
                <a:latin typeface="Helvetica Neue" charset="0"/>
              </a:rPr>
              <a:t>www.cloudup.it</a:t>
            </a:r>
          </a:p>
          <a:p>
            <a:pPr marL="0" indent="0">
              <a:spcBef>
                <a:spcPts val="1200"/>
              </a:spcBef>
              <a:buClr>
                <a:srgbClr val="AF1C1C"/>
              </a:buClr>
              <a:buSzPct val="60000"/>
              <a:defRPr/>
            </a:pPr>
            <a:r>
              <a:rPr lang="en-US" sz="1800" dirty="0" smtClean="0">
                <a:solidFill>
                  <a:srgbClr val="646464"/>
                </a:solidFill>
                <a:latin typeface="Helvetica Neue" charset="0"/>
              </a:rPr>
              <a:t>www.cloudup.it/cloud-server/index-en.php</a:t>
            </a:r>
          </a:p>
        </p:txBody>
      </p:sp>
      <p:sp>
        <p:nvSpPr>
          <p:cNvPr id="11" name="Rectangle 10"/>
          <p:cNvSpPr/>
          <p:nvPr/>
        </p:nvSpPr>
        <p:spPr>
          <a:xfrm>
            <a:off x="653956" y="2159692"/>
            <a:ext cx="11687963" cy="1384995"/>
          </a:xfrm>
          <a:prstGeom prst="rect">
            <a:avLst/>
          </a:prstGeom>
        </p:spPr>
        <p:txBody>
          <a:bodyPr wrap="square">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dirty="0" smtClean="0">
                <a:solidFill>
                  <a:schemeClr val="bg1"/>
                </a:solidFill>
                <a:latin typeface="Helvetica Neue" charset="0"/>
              </a:rPr>
              <a:t>“We had a dream: being </a:t>
            </a:r>
            <a:r>
              <a:rPr lang="en-US" sz="2800" dirty="0">
                <a:solidFill>
                  <a:schemeClr val="bg1"/>
                </a:solidFill>
                <a:latin typeface="Helvetica Neue" charset="0"/>
              </a:rPr>
              <a:t>the first Italian cloud service provider to offer a true </a:t>
            </a:r>
            <a:r>
              <a:rPr lang="en-US" sz="2800" dirty="0" smtClean="0">
                <a:solidFill>
                  <a:schemeClr val="bg1"/>
                </a:solidFill>
                <a:latin typeface="Helvetica Neue" charset="0"/>
              </a:rPr>
              <a:t>on demand, scalable, pay</a:t>
            </a:r>
            <a:r>
              <a:rPr lang="en-US" sz="2800" dirty="0">
                <a:solidFill>
                  <a:schemeClr val="bg1"/>
                </a:solidFill>
                <a:latin typeface="Helvetica Neue" charset="0"/>
              </a:rPr>
              <a:t>-as-you go </a:t>
            </a:r>
            <a:r>
              <a:rPr lang="en-US" sz="2800" dirty="0" err="1" smtClean="0">
                <a:solidFill>
                  <a:schemeClr val="bg1"/>
                </a:solidFill>
                <a:latin typeface="Helvetica Neue" charset="0"/>
              </a:rPr>
              <a:t>IaaS</a:t>
            </a:r>
            <a:r>
              <a:rPr lang="en-US" sz="2800" dirty="0" smtClean="0">
                <a:solidFill>
                  <a:schemeClr val="bg1"/>
                </a:solidFill>
                <a:latin typeface="Helvetica Neue" charset="0"/>
              </a:rPr>
              <a:t> cloud service </a:t>
            </a:r>
            <a:r>
              <a:rPr lang="en-US" sz="2800" dirty="0">
                <a:solidFill>
                  <a:schemeClr val="bg1"/>
                </a:solidFill>
                <a:latin typeface="Helvetica Neue" charset="0"/>
              </a:rPr>
              <a:t>based on OpenStack's </a:t>
            </a:r>
            <a:r>
              <a:rPr lang="en-US" sz="2800" dirty="0" smtClean="0">
                <a:solidFill>
                  <a:schemeClr val="bg1"/>
                </a:solidFill>
                <a:latin typeface="Helvetica Neue" charset="0"/>
              </a:rPr>
              <a:t>open infrastructure</a:t>
            </a:r>
            <a:r>
              <a:rPr lang="en-US" sz="2800" i="1" dirty="0" smtClean="0">
                <a:solidFill>
                  <a:schemeClr val="bg1"/>
                </a:solidFill>
                <a:latin typeface="Helvetica Neue" charset="0"/>
              </a:rPr>
              <a:t>.</a:t>
            </a:r>
            <a:r>
              <a:rPr lang="en-US" sz="2800" dirty="0" smtClean="0">
                <a:solidFill>
                  <a:schemeClr val="bg1"/>
                </a:solidFill>
                <a:latin typeface="Helvetica Neue" charset="0"/>
              </a:rPr>
              <a:t>”</a:t>
            </a:r>
            <a:endParaRPr lang="en-US" sz="2800" dirty="0">
              <a:solidFill>
                <a:schemeClr val="bg1"/>
              </a:solidFill>
              <a:latin typeface="Helvetica Neue" charset="0"/>
            </a:endParaRPr>
          </a:p>
        </p:txBody>
      </p:sp>
      <p:sp>
        <p:nvSpPr>
          <p:cNvPr id="14" name="Rectangle 13"/>
          <p:cNvSpPr/>
          <p:nvPr/>
        </p:nvSpPr>
        <p:spPr>
          <a:xfrm>
            <a:off x="7277736" y="3521421"/>
            <a:ext cx="5053806" cy="695575"/>
          </a:xfrm>
          <a:prstGeom prst="rect">
            <a:avLst/>
          </a:prstGeom>
        </p:spPr>
        <p:txBody>
          <a:bodyPr wrap="square">
            <a:spAutoFit/>
          </a:bodyPr>
          <a:lstStyle/>
          <a:p>
            <a:pPr algn="r">
              <a:lnSpc>
                <a:spcPct val="80000"/>
              </a:lnSpc>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dirty="0" smtClean="0">
                <a:latin typeface="Helvetica Neue" charset="0"/>
              </a:rPr>
              <a:t>Martina </a:t>
            </a:r>
            <a:r>
              <a:rPr lang="en-US" sz="2400" dirty="0" err="1" smtClean="0">
                <a:latin typeface="Helvetica Neue" charset="0"/>
              </a:rPr>
              <a:t>Casani</a:t>
            </a:r>
            <a:endParaRPr lang="en-US" sz="2400" dirty="0" smtClean="0">
              <a:latin typeface="Helvetica Neue" charset="0"/>
            </a:endParaRPr>
          </a:p>
          <a:p>
            <a:pPr algn="r">
              <a:lnSpc>
                <a:spcPct val="80000"/>
              </a:lnSpc>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dirty="0" smtClean="0">
                <a:latin typeface="Helvetica Neue" charset="0"/>
              </a:rPr>
              <a:t>Marketing Manager at </a:t>
            </a:r>
            <a:r>
              <a:rPr lang="en-US" sz="2400" dirty="0" err="1" smtClean="0">
                <a:latin typeface="Helvetica Neue" charset="0"/>
              </a:rPr>
              <a:t>Cloudup</a:t>
            </a:r>
            <a:endParaRPr lang="en-US" sz="2400" dirty="0">
              <a:latin typeface="Helvetica Neue" charset="0"/>
            </a:endParaRPr>
          </a:p>
        </p:txBody>
      </p:sp>
      <p:pic>
        <p:nvPicPr>
          <p:cNvPr id="16" name="Picture 15"/>
          <p:cNvPicPr>
            <a:picLocks noChangeAspect="1"/>
          </p:cNvPicPr>
          <p:nvPr/>
        </p:nvPicPr>
        <p:blipFill>
          <a:blip r:embed="rId3" cstate="print"/>
          <a:stretch>
            <a:fillRect/>
          </a:stretch>
        </p:blipFill>
        <p:spPr>
          <a:xfrm>
            <a:off x="736599" y="8186738"/>
            <a:ext cx="911599" cy="651142"/>
          </a:xfrm>
          <a:prstGeom prst="rect">
            <a:avLst/>
          </a:prstGeom>
        </p:spPr>
      </p:pic>
      <p:pic>
        <p:nvPicPr>
          <p:cNvPr id="2" name="Immagine 1" descr="cloudup_vettoriale.jp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25640" y="4507270"/>
            <a:ext cx="2629617" cy="1682198"/>
          </a:xfrm>
          <a:prstGeom prst="rect">
            <a:avLst/>
          </a:prstGeom>
        </p:spPr>
      </p:pic>
      <p:pic>
        <p:nvPicPr>
          <p:cNvPr id="3" name="Immagine 2" descr="P3063585.JP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34356" y="4986863"/>
            <a:ext cx="5034089" cy="2836669"/>
          </a:xfrm>
          <a:prstGeom prst="rect">
            <a:avLst/>
          </a:prstGeom>
        </p:spPr>
      </p:pic>
    </p:spTree>
    <p:extLst>
      <p:ext uri="{BB962C8B-B14F-4D97-AF65-F5344CB8AC3E}">
        <p14:creationId xmlns="" xmlns:p14="http://schemas.microsoft.com/office/powerpoint/2010/main" val="3938446074"/>
      </p:ext>
    </p:extLst>
  </p:cSld>
  <p:clrMapOvr>
    <a:masterClrMapping/>
  </p:clrMapOvr>
  <p:transition advClick="0" advTm="15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1765923" cy="1702795"/>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0" name="Rectangle 9"/>
          <p:cNvSpPr/>
          <p:nvPr/>
        </p:nvSpPr>
        <p:spPr>
          <a:xfrm>
            <a:off x="1" y="1752599"/>
            <a:ext cx="13003212" cy="2464397"/>
          </a:xfrm>
          <a:prstGeom prst="rect">
            <a:avLst/>
          </a:prstGeom>
          <a:solidFill>
            <a:srgbClr val="B626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openstack-cloud-software-horizontal-cmyk.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859874" y="584451"/>
            <a:ext cx="943336" cy="867668"/>
          </a:xfrm>
          <a:prstGeom prst="rect">
            <a:avLst/>
          </a:prstGeom>
        </p:spPr>
      </p:pic>
      <p:sp>
        <p:nvSpPr>
          <p:cNvPr id="5" name="TextBox 4"/>
          <p:cNvSpPr txBox="1"/>
          <p:nvPr/>
        </p:nvSpPr>
        <p:spPr>
          <a:xfrm>
            <a:off x="653956" y="649801"/>
            <a:ext cx="10866270" cy="615553"/>
          </a:xfrm>
          <a:prstGeom prst="rect">
            <a:avLst/>
          </a:prstGeom>
          <a:noFill/>
        </p:spPr>
        <p:txBody>
          <a:bodyPr wrap="square" rtlCol="0">
            <a:spAutoFit/>
          </a:bodyPr>
          <a:lstStyle/>
          <a:p>
            <a:r>
              <a:rPr lang="en-US" sz="3400" b="1" dirty="0" smtClean="0">
                <a:solidFill>
                  <a:schemeClr val="tx1">
                    <a:lumMod val="75000"/>
                    <a:lumOff val="25000"/>
                  </a:schemeClr>
                </a:solidFill>
                <a:latin typeface="Helvetica Neue" charset="0"/>
              </a:rPr>
              <a:t>Cloudwatt </a:t>
            </a:r>
            <a:r>
              <a:rPr lang="en-US" sz="3400" dirty="0" smtClean="0">
                <a:solidFill>
                  <a:schemeClr val="tx1">
                    <a:lumMod val="75000"/>
                    <a:lumOff val="25000"/>
                  </a:schemeClr>
                </a:solidFill>
                <a:latin typeface="Helvetica Neue" charset="0"/>
              </a:rPr>
              <a:t>uses OpenStack</a:t>
            </a:r>
          </a:p>
        </p:txBody>
      </p:sp>
      <p:sp>
        <p:nvSpPr>
          <p:cNvPr id="6" name="Text Box 2"/>
          <p:cNvSpPr txBox="1">
            <a:spLocks noChangeArrowheads="1"/>
          </p:cNvSpPr>
          <p:nvPr/>
        </p:nvSpPr>
        <p:spPr bwMode="auto">
          <a:xfrm>
            <a:off x="6005526" y="6335061"/>
            <a:ext cx="6902278" cy="316023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15913" indent="-315913">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5pPr>
            <a:lvl6pPr marL="25146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6pPr>
            <a:lvl7pPr marL="29718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7pPr>
            <a:lvl8pPr marL="34290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8pPr>
            <a:lvl9pPr marL="38862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9pPr>
          </a:lstStyle>
          <a:p>
            <a:pPr algn="l">
              <a:spcBef>
                <a:spcPts val="1200"/>
              </a:spcBef>
              <a:buClr>
                <a:srgbClr val="AF1C1C"/>
              </a:buClr>
              <a:buSzPct val="60000"/>
              <a:buFont typeface="Lucida Grande" charset="0"/>
              <a:buChar char="‣"/>
              <a:defRPr/>
            </a:pPr>
            <a:r>
              <a:rPr lang="en-US" sz="2000" dirty="0" smtClean="0">
                <a:solidFill>
                  <a:srgbClr val="404040"/>
                </a:solidFill>
                <a:latin typeface="Helvetica Neue" charset="0"/>
              </a:rPr>
              <a:t>Target is to become among Cloud Provider leaders in Europe</a:t>
            </a:r>
          </a:p>
          <a:p>
            <a:pPr algn="l">
              <a:spcBef>
                <a:spcPts val="1200"/>
              </a:spcBef>
              <a:buClr>
                <a:srgbClr val="AF1C1C"/>
              </a:buClr>
              <a:buSzPct val="60000"/>
              <a:buFont typeface="Lucida Grande" charset="0"/>
              <a:buChar char="‣"/>
              <a:defRPr/>
            </a:pPr>
            <a:r>
              <a:rPr lang="en-US" sz="2000" dirty="0" smtClean="0">
                <a:solidFill>
                  <a:srgbClr val="404040"/>
                </a:solidFill>
                <a:latin typeface="Helvetica Neue" charset="0"/>
              </a:rPr>
              <a:t>Using OpenStack to propose Compute and Storage offers to all professional companies (10 million potential users) with distinctive and unique features</a:t>
            </a:r>
          </a:p>
          <a:p>
            <a:pPr algn="l">
              <a:spcBef>
                <a:spcPts val="1200"/>
              </a:spcBef>
              <a:buClr>
                <a:srgbClr val="AF1C1C"/>
              </a:buClr>
              <a:buSzPct val="60000"/>
              <a:buFont typeface="Lucida Grande" charset="0"/>
              <a:buChar char="‣"/>
              <a:defRPr/>
            </a:pPr>
            <a:r>
              <a:rPr lang="en-US" sz="2000" dirty="0" smtClean="0">
                <a:solidFill>
                  <a:srgbClr val="404040"/>
                </a:solidFill>
                <a:latin typeface="Helvetica Neue" charset="0"/>
              </a:rPr>
              <a:t>Extensive hiring in progress of 50 OpenStack developers to complement the 15 of </a:t>
            </a:r>
            <a:r>
              <a:rPr lang="en-US" sz="2000" dirty="0" err="1" smtClean="0">
                <a:solidFill>
                  <a:srgbClr val="404040"/>
                </a:solidFill>
                <a:latin typeface="Helvetica Neue" charset="0"/>
              </a:rPr>
              <a:t>eNovance</a:t>
            </a:r>
            <a:r>
              <a:rPr lang="en-US" sz="2000" dirty="0" smtClean="0">
                <a:solidFill>
                  <a:srgbClr val="404040"/>
                </a:solidFill>
                <a:latin typeface="Helvetica Neue" charset="0"/>
              </a:rPr>
              <a:t> (OpenStack partner)</a:t>
            </a:r>
          </a:p>
          <a:p>
            <a:pPr algn="l">
              <a:spcBef>
                <a:spcPts val="1200"/>
              </a:spcBef>
              <a:buClr>
                <a:srgbClr val="AF1C1C"/>
              </a:buClr>
              <a:buSzPct val="60000"/>
              <a:buFont typeface="Lucida Grande" charset="0"/>
              <a:buChar char="‣"/>
              <a:defRPr/>
            </a:pPr>
            <a:r>
              <a:rPr lang="en-US" sz="2000" dirty="0" smtClean="0">
                <a:solidFill>
                  <a:srgbClr val="404040"/>
                </a:solidFill>
                <a:latin typeface="Helvetica Neue" charset="0"/>
              </a:rPr>
              <a:t>Headquartered in Boulogne, Paris area, France</a:t>
            </a:r>
          </a:p>
        </p:txBody>
      </p:sp>
      <p:sp>
        <p:nvSpPr>
          <p:cNvPr id="8" name="Text Box 2"/>
          <p:cNvSpPr txBox="1">
            <a:spLocks noChangeArrowheads="1"/>
          </p:cNvSpPr>
          <p:nvPr/>
        </p:nvSpPr>
        <p:spPr bwMode="auto">
          <a:xfrm>
            <a:off x="1738261" y="9065913"/>
            <a:ext cx="3178409" cy="4668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15913" indent="-315913">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5pPr>
            <a:lvl6pPr marL="25146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6pPr>
            <a:lvl7pPr marL="29718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7pPr>
            <a:lvl8pPr marL="34290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8pPr>
            <a:lvl9pPr marL="38862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9pPr>
          </a:lstStyle>
          <a:p>
            <a:pPr marL="0" indent="0">
              <a:spcBef>
                <a:spcPts val="1200"/>
              </a:spcBef>
              <a:buClr>
                <a:srgbClr val="AF1C1C"/>
              </a:buClr>
              <a:buSzPct val="60000"/>
              <a:defRPr/>
            </a:pPr>
            <a:r>
              <a:rPr lang="en-US" sz="1800" dirty="0" err="1" smtClean="0">
                <a:solidFill>
                  <a:srgbClr val="646464"/>
                </a:solidFill>
                <a:latin typeface="Helvetica Neue" charset="0"/>
              </a:rPr>
              <a:t>www.cloudwatt.com</a:t>
            </a:r>
            <a:endParaRPr lang="en-US" sz="1800" dirty="0" smtClean="0">
              <a:solidFill>
                <a:srgbClr val="646464"/>
              </a:solidFill>
              <a:latin typeface="Helvetica Neue" charset="0"/>
            </a:endParaRPr>
          </a:p>
        </p:txBody>
      </p:sp>
      <p:sp>
        <p:nvSpPr>
          <p:cNvPr id="11" name="Rectangle 10"/>
          <p:cNvSpPr/>
          <p:nvPr/>
        </p:nvSpPr>
        <p:spPr>
          <a:xfrm>
            <a:off x="653956" y="2159692"/>
            <a:ext cx="11687963" cy="1384995"/>
          </a:xfrm>
          <a:prstGeom prst="rect">
            <a:avLst/>
          </a:prstGeom>
        </p:spPr>
        <p:txBody>
          <a:bodyPr wrap="square">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dirty="0" smtClean="0">
                <a:solidFill>
                  <a:schemeClr val="bg1"/>
                </a:solidFill>
                <a:latin typeface="Helvetica Neue" charset="0"/>
              </a:rPr>
              <a:t>“OpenStack emerges as the leading Cloud OS standard for next decennia. Comparison with DOS situation for emerging PCs in 1982 is obvious. Cloudwatt is willing to be part of this on-going new frontier.”</a:t>
            </a:r>
            <a:endParaRPr lang="en-US" sz="2800" dirty="0">
              <a:solidFill>
                <a:schemeClr val="bg1"/>
              </a:solidFill>
              <a:latin typeface="Helvetica Neue" charset="0"/>
            </a:endParaRPr>
          </a:p>
        </p:txBody>
      </p:sp>
      <p:sp>
        <p:nvSpPr>
          <p:cNvPr id="14" name="Rectangle 13"/>
          <p:cNvSpPr/>
          <p:nvPr/>
        </p:nvSpPr>
        <p:spPr>
          <a:xfrm>
            <a:off x="7456796" y="3521421"/>
            <a:ext cx="5053806" cy="695575"/>
          </a:xfrm>
          <a:prstGeom prst="rect">
            <a:avLst/>
          </a:prstGeom>
        </p:spPr>
        <p:txBody>
          <a:bodyPr wrap="square">
            <a:spAutoFit/>
          </a:bodyPr>
          <a:lstStyle/>
          <a:p>
            <a:pPr algn="r">
              <a:lnSpc>
                <a:spcPct val="80000"/>
              </a:lnSpc>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dirty="0" smtClean="0">
                <a:latin typeface="Helvetica Neue" charset="0"/>
              </a:rPr>
              <a:t>Pierre Paperon</a:t>
            </a:r>
          </a:p>
          <a:p>
            <a:pPr algn="r">
              <a:lnSpc>
                <a:spcPct val="80000"/>
              </a:lnSpc>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dirty="0" smtClean="0">
                <a:latin typeface="Helvetica Neue" charset="0"/>
              </a:rPr>
              <a:t>CSMO</a:t>
            </a:r>
            <a:endParaRPr lang="en-US" sz="2400" dirty="0">
              <a:latin typeface="Helvetica Neue" charset="0"/>
            </a:endParaRPr>
          </a:p>
        </p:txBody>
      </p:sp>
      <p:pic>
        <p:nvPicPr>
          <p:cNvPr id="3" name="Picture 2"/>
          <p:cNvPicPr>
            <a:picLocks noChangeAspect="1"/>
          </p:cNvPicPr>
          <p:nvPr/>
        </p:nvPicPr>
        <p:blipFill>
          <a:blip r:embed="rId3" cstate="print"/>
          <a:stretch>
            <a:fillRect/>
          </a:stretch>
        </p:blipFill>
        <p:spPr>
          <a:xfrm>
            <a:off x="653956" y="8978621"/>
            <a:ext cx="911599" cy="651142"/>
          </a:xfrm>
          <a:prstGeom prst="rect">
            <a:avLst/>
          </a:prstGeom>
        </p:spPr>
      </p:pic>
      <p:pic>
        <p:nvPicPr>
          <p:cNvPr id="2" name="Image 1" descr="Cloudatt_Logo_Couleurs.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100786" y="4753612"/>
            <a:ext cx="4759088" cy="1297567"/>
          </a:xfrm>
          <a:prstGeom prst="rect">
            <a:avLst/>
          </a:prstGeom>
        </p:spPr>
      </p:pic>
      <p:pic>
        <p:nvPicPr>
          <p:cNvPr id="7" name="Image 6" descr="Cloudwatt - Teddy Riner.pn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53956" y="4318603"/>
            <a:ext cx="5113628" cy="4553096"/>
          </a:xfrm>
          <a:prstGeom prst="rect">
            <a:avLst/>
          </a:prstGeom>
        </p:spPr>
      </p:pic>
    </p:spTree>
    <p:extLst>
      <p:ext uri="{BB962C8B-B14F-4D97-AF65-F5344CB8AC3E}">
        <p14:creationId xmlns="" xmlns:p14="http://schemas.microsoft.com/office/powerpoint/2010/main" val="1924218184"/>
      </p:ext>
    </p:extLst>
  </p:cSld>
  <p:clrMapOvr>
    <a:masterClrMapping/>
  </p:clrMapOvr>
  <p:transition advClick="0" advTm="15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1765923" cy="1702795"/>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0" name="Rectangle 9"/>
          <p:cNvSpPr/>
          <p:nvPr/>
        </p:nvSpPr>
        <p:spPr>
          <a:xfrm>
            <a:off x="1" y="1752599"/>
            <a:ext cx="13003212" cy="2752725"/>
          </a:xfrm>
          <a:prstGeom prst="rect">
            <a:avLst/>
          </a:prstGeom>
          <a:solidFill>
            <a:srgbClr val="B626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openstack-cloud-software-horizontal-cmyk.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859874" y="584451"/>
            <a:ext cx="943336" cy="867668"/>
          </a:xfrm>
          <a:prstGeom prst="rect">
            <a:avLst/>
          </a:prstGeom>
        </p:spPr>
      </p:pic>
      <p:sp>
        <p:nvSpPr>
          <p:cNvPr id="5" name="TextBox 4"/>
          <p:cNvSpPr txBox="1"/>
          <p:nvPr/>
        </p:nvSpPr>
        <p:spPr>
          <a:xfrm>
            <a:off x="653956" y="649801"/>
            <a:ext cx="10284288" cy="707886"/>
          </a:xfrm>
          <a:prstGeom prst="rect">
            <a:avLst/>
          </a:prstGeom>
          <a:noFill/>
        </p:spPr>
        <p:txBody>
          <a:bodyPr wrap="square" rtlCol="0">
            <a:spAutoFit/>
          </a:bodyPr>
          <a:lstStyle/>
          <a:p>
            <a:r>
              <a:rPr lang="en-US" sz="4000" b="1" dirty="0" smtClean="0">
                <a:solidFill>
                  <a:schemeClr val="tx1">
                    <a:lumMod val="75000"/>
                    <a:lumOff val="25000"/>
                  </a:schemeClr>
                </a:solidFill>
                <a:latin typeface="Helvetica Neue" charset="0"/>
              </a:rPr>
              <a:t>DreamHost </a:t>
            </a:r>
            <a:r>
              <a:rPr lang="en-US" sz="4000" dirty="0" smtClean="0">
                <a:solidFill>
                  <a:schemeClr val="tx1">
                    <a:lumMod val="75000"/>
                    <a:lumOff val="25000"/>
                  </a:schemeClr>
                </a:solidFill>
                <a:latin typeface="Helvetica Neue" charset="0"/>
              </a:rPr>
              <a:t>uses </a:t>
            </a:r>
            <a:r>
              <a:rPr lang="en-US" sz="4000" dirty="0" err="1" smtClean="0">
                <a:solidFill>
                  <a:schemeClr val="tx1">
                    <a:lumMod val="75000"/>
                    <a:lumOff val="25000"/>
                  </a:schemeClr>
                </a:solidFill>
                <a:latin typeface="Helvetica Neue" charset="0"/>
              </a:rPr>
              <a:t>OpenStack</a:t>
            </a:r>
            <a:endParaRPr lang="en-US" sz="4000" dirty="0" smtClean="0">
              <a:solidFill>
                <a:schemeClr val="tx1">
                  <a:lumMod val="75000"/>
                  <a:lumOff val="25000"/>
                </a:schemeClr>
              </a:solidFill>
              <a:latin typeface="Helvetica Neue" charset="0"/>
            </a:endParaRPr>
          </a:p>
        </p:txBody>
      </p:sp>
      <p:sp>
        <p:nvSpPr>
          <p:cNvPr id="6" name="Text Box 2"/>
          <p:cNvSpPr txBox="1">
            <a:spLocks noChangeArrowheads="1"/>
          </p:cNvSpPr>
          <p:nvPr/>
        </p:nvSpPr>
        <p:spPr bwMode="auto">
          <a:xfrm>
            <a:off x="5900932" y="5849013"/>
            <a:ext cx="6676721" cy="32170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15913" indent="-315913">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5pPr>
            <a:lvl6pPr marL="25146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6pPr>
            <a:lvl7pPr marL="29718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7pPr>
            <a:lvl8pPr marL="34290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8pPr>
            <a:lvl9pPr marL="38862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9pPr>
          </a:lstStyle>
          <a:p>
            <a:pPr>
              <a:spcBef>
                <a:spcPts val="1200"/>
              </a:spcBef>
              <a:buClr>
                <a:srgbClr val="AF1C1C"/>
              </a:buClr>
              <a:buSzPct val="60000"/>
              <a:buFont typeface="Lucida Grande" charset="0"/>
              <a:buChar char="‣"/>
              <a:defRPr/>
            </a:pPr>
            <a:r>
              <a:rPr lang="en-US" sz="2000" dirty="0">
                <a:solidFill>
                  <a:srgbClr val="404040"/>
                </a:solidFill>
                <a:latin typeface="Helvetica Neue" charset="0"/>
              </a:rPr>
              <a:t>15 years expertise in engineering and deploying </a:t>
            </a:r>
            <a:r>
              <a:rPr lang="en-US" sz="2000" dirty="0" smtClean="0">
                <a:solidFill>
                  <a:srgbClr val="404040"/>
                </a:solidFill>
                <a:latin typeface="Helvetica Neue" charset="0"/>
              </a:rPr>
              <a:t>open source web infrastructure.</a:t>
            </a:r>
            <a:endParaRPr lang="en-US" sz="2000" dirty="0">
              <a:solidFill>
                <a:srgbClr val="404040"/>
              </a:solidFill>
              <a:latin typeface="Helvetica Neue" charset="0"/>
            </a:endParaRPr>
          </a:p>
          <a:p>
            <a:pPr algn="l">
              <a:spcBef>
                <a:spcPts val="1200"/>
              </a:spcBef>
              <a:buClr>
                <a:srgbClr val="AF1C1C"/>
              </a:buClr>
              <a:buSzPct val="60000"/>
              <a:buFont typeface="Lucida Grande" charset="0"/>
              <a:buChar char="‣"/>
              <a:defRPr/>
            </a:pPr>
            <a:r>
              <a:rPr lang="en-US" sz="2000" dirty="0" err="1" smtClean="0">
                <a:solidFill>
                  <a:srgbClr val="404040"/>
                </a:solidFill>
                <a:latin typeface="Helvetica Neue" charset="0"/>
              </a:rPr>
              <a:t>OpenStack</a:t>
            </a:r>
            <a:r>
              <a:rPr lang="en-US" sz="2000" dirty="0" smtClean="0">
                <a:solidFill>
                  <a:srgbClr val="404040"/>
                </a:solidFill>
                <a:latin typeface="Helvetica Neue" charset="0"/>
              </a:rPr>
              <a:t> founding member with a seat on the Board of Directors. Top 10 contributor of lines changed to “core” projects.</a:t>
            </a:r>
          </a:p>
          <a:p>
            <a:pPr algn="l">
              <a:spcBef>
                <a:spcPts val="1200"/>
              </a:spcBef>
              <a:buClr>
                <a:srgbClr val="AF1C1C"/>
              </a:buClr>
              <a:buSzPct val="60000"/>
              <a:buFont typeface="Lucida Grande" charset="0"/>
              <a:buChar char="‣"/>
              <a:defRPr/>
            </a:pPr>
            <a:r>
              <a:rPr lang="en-US" sz="2000" dirty="0" err="1" smtClean="0">
                <a:solidFill>
                  <a:srgbClr val="404040"/>
                </a:solidFill>
                <a:latin typeface="Helvetica Neue" charset="0"/>
              </a:rPr>
              <a:t>DreamCompute</a:t>
            </a:r>
            <a:r>
              <a:rPr lang="en-US" sz="2000" dirty="0" smtClean="0">
                <a:solidFill>
                  <a:srgbClr val="404040"/>
                </a:solidFill>
                <a:latin typeface="Helvetica Neue" charset="0"/>
              </a:rPr>
              <a:t> deploys KVM hypervisors, </a:t>
            </a:r>
            <a:r>
              <a:rPr lang="en-US" sz="2000" dirty="0" err="1" smtClean="0">
                <a:solidFill>
                  <a:srgbClr val="404040"/>
                </a:solidFill>
                <a:latin typeface="Helvetica Neue" charset="0"/>
              </a:rPr>
              <a:t>Ceph</a:t>
            </a:r>
            <a:r>
              <a:rPr lang="en-US" sz="2000" dirty="0" smtClean="0">
                <a:solidFill>
                  <a:srgbClr val="404040"/>
                </a:solidFill>
                <a:latin typeface="Helvetica Neue" charset="0"/>
              </a:rPr>
              <a:t> block storage integrated with Cinder, and delivered through Quantum as enhanced with </a:t>
            </a:r>
            <a:r>
              <a:rPr lang="en-US" sz="2000" dirty="0" err="1" smtClean="0">
                <a:solidFill>
                  <a:srgbClr val="404040"/>
                </a:solidFill>
                <a:latin typeface="Helvetica Neue" charset="0"/>
              </a:rPr>
              <a:t>DreamHost’s</a:t>
            </a:r>
            <a:r>
              <a:rPr lang="en-US" sz="2000" dirty="0" smtClean="0">
                <a:solidFill>
                  <a:srgbClr val="404040"/>
                </a:solidFill>
                <a:latin typeface="Helvetica Neue" charset="0"/>
              </a:rPr>
              <a:t> own </a:t>
            </a:r>
            <a:r>
              <a:rPr lang="en-US" sz="2000" dirty="0" err="1" smtClean="0">
                <a:solidFill>
                  <a:srgbClr val="404040"/>
                </a:solidFill>
                <a:latin typeface="Helvetica Neue" charset="0"/>
              </a:rPr>
              <a:t>Akanda</a:t>
            </a:r>
            <a:r>
              <a:rPr lang="en-US" sz="2000" dirty="0" smtClean="0">
                <a:solidFill>
                  <a:srgbClr val="404040"/>
                </a:solidFill>
                <a:latin typeface="Helvetica Neue" charset="0"/>
              </a:rPr>
              <a:t> layer 3 open source software.</a:t>
            </a:r>
          </a:p>
          <a:p>
            <a:pPr algn="l">
              <a:spcBef>
                <a:spcPts val="1200"/>
              </a:spcBef>
              <a:buClr>
                <a:srgbClr val="AF1C1C"/>
              </a:buClr>
              <a:buSzPct val="60000"/>
              <a:buFont typeface="Lucida Grande" charset="0"/>
              <a:buChar char="‣"/>
              <a:defRPr/>
            </a:pPr>
            <a:r>
              <a:rPr lang="en-US" sz="2000" dirty="0" smtClean="0">
                <a:solidFill>
                  <a:srgbClr val="404040"/>
                </a:solidFill>
                <a:latin typeface="Helvetica Neue" charset="0"/>
              </a:rPr>
              <a:t>Headquartered in Los Angeles, California.</a:t>
            </a:r>
          </a:p>
        </p:txBody>
      </p:sp>
      <p:pic>
        <p:nvPicPr>
          <p:cNvPr id="7" name="Picture 6"/>
          <p:cNvPicPr>
            <a:picLocks noChangeAspect="1"/>
          </p:cNvPicPr>
          <p:nvPr/>
        </p:nvPicPr>
        <p:blipFill>
          <a:blip r:embed="rId3" cstate="print"/>
          <a:stretch>
            <a:fillRect/>
          </a:stretch>
        </p:blipFill>
        <p:spPr>
          <a:xfrm>
            <a:off x="736600" y="8562070"/>
            <a:ext cx="911599" cy="651143"/>
          </a:xfrm>
          <a:prstGeom prst="rect">
            <a:avLst/>
          </a:prstGeom>
        </p:spPr>
      </p:pic>
      <p:sp>
        <p:nvSpPr>
          <p:cNvPr id="8" name="Text Box 2"/>
          <p:cNvSpPr txBox="1">
            <a:spLocks noChangeArrowheads="1"/>
          </p:cNvSpPr>
          <p:nvPr/>
        </p:nvSpPr>
        <p:spPr bwMode="auto">
          <a:xfrm>
            <a:off x="1820904" y="8746357"/>
            <a:ext cx="3178409" cy="4668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15913" indent="-315913">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5pPr>
            <a:lvl6pPr marL="25146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6pPr>
            <a:lvl7pPr marL="29718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7pPr>
            <a:lvl8pPr marL="34290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8pPr>
            <a:lvl9pPr marL="38862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9pPr>
          </a:lstStyle>
          <a:p>
            <a:pPr marL="0" indent="0">
              <a:spcBef>
                <a:spcPts val="1200"/>
              </a:spcBef>
              <a:buClr>
                <a:srgbClr val="AF1C1C"/>
              </a:buClr>
              <a:buSzPct val="60000"/>
              <a:defRPr/>
            </a:pPr>
            <a:r>
              <a:rPr lang="en-US" sz="1800" dirty="0" smtClean="0">
                <a:solidFill>
                  <a:srgbClr val="646464"/>
                </a:solidFill>
                <a:latin typeface="Helvetica Neue" charset="0"/>
              </a:rPr>
              <a:t>www. </a:t>
            </a:r>
            <a:r>
              <a:rPr lang="en-US" sz="1800" dirty="0" err="1" smtClean="0">
                <a:solidFill>
                  <a:srgbClr val="646464"/>
                </a:solidFill>
                <a:latin typeface="Helvetica Neue" charset="0"/>
              </a:rPr>
              <a:t>dreamhost.com</a:t>
            </a:r>
            <a:endParaRPr lang="en-US" sz="1800" dirty="0" smtClean="0">
              <a:solidFill>
                <a:srgbClr val="646464"/>
              </a:solidFill>
              <a:latin typeface="Helvetica Neue" charset="0"/>
            </a:endParaRPr>
          </a:p>
        </p:txBody>
      </p:sp>
      <p:sp>
        <p:nvSpPr>
          <p:cNvPr id="11" name="Rectangle 10"/>
          <p:cNvSpPr/>
          <p:nvPr/>
        </p:nvSpPr>
        <p:spPr>
          <a:xfrm>
            <a:off x="653956" y="1894336"/>
            <a:ext cx="11687963" cy="1815882"/>
          </a:xfrm>
          <a:prstGeom prst="rect">
            <a:avLst/>
          </a:prstGeom>
        </p:spPr>
        <p:txBody>
          <a:bodyPr wrap="square">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dirty="0">
                <a:solidFill>
                  <a:schemeClr val="bg1"/>
                </a:solidFill>
                <a:latin typeface="Helvetica Neue" charset="0"/>
              </a:rPr>
              <a:t>“With </a:t>
            </a:r>
            <a:r>
              <a:rPr lang="en-US" sz="2800" dirty="0" err="1">
                <a:solidFill>
                  <a:schemeClr val="bg1"/>
                </a:solidFill>
                <a:latin typeface="Helvetica Neue" charset="0"/>
              </a:rPr>
              <a:t>OpenStack</a:t>
            </a:r>
            <a:r>
              <a:rPr lang="en-US" sz="2800" dirty="0">
                <a:solidFill>
                  <a:schemeClr val="bg1"/>
                </a:solidFill>
                <a:latin typeface="Helvetica Neue" charset="0"/>
              </a:rPr>
              <a:t> virtual machine management, reliable and resilient </a:t>
            </a:r>
            <a:r>
              <a:rPr lang="en-US" sz="2800" dirty="0" err="1">
                <a:solidFill>
                  <a:schemeClr val="bg1"/>
                </a:solidFill>
                <a:latin typeface="Helvetica Neue" charset="0"/>
              </a:rPr>
              <a:t>Ceph</a:t>
            </a:r>
            <a:r>
              <a:rPr lang="en-US" sz="2800" dirty="0">
                <a:solidFill>
                  <a:schemeClr val="bg1"/>
                </a:solidFill>
                <a:latin typeface="Helvetica Neue" charset="0"/>
              </a:rPr>
              <a:t> block storage, and software-defined networking that truly isolates each instance in the infrastructure, </a:t>
            </a:r>
            <a:r>
              <a:rPr lang="en-US" sz="2800" dirty="0" err="1">
                <a:solidFill>
                  <a:schemeClr val="bg1"/>
                </a:solidFill>
                <a:latin typeface="Helvetica Neue" charset="0"/>
              </a:rPr>
              <a:t>DreamCompute</a:t>
            </a:r>
            <a:r>
              <a:rPr lang="en-US" sz="2800" dirty="0">
                <a:solidFill>
                  <a:schemeClr val="bg1"/>
                </a:solidFill>
                <a:latin typeface="Helvetica Neue" charset="0"/>
              </a:rPr>
              <a:t> sets a new standard for compute-as-a-service</a:t>
            </a:r>
            <a:r>
              <a:rPr lang="en-US" sz="2800" dirty="0" smtClean="0">
                <a:solidFill>
                  <a:schemeClr val="bg1"/>
                </a:solidFill>
                <a:latin typeface="Helvetica Neue" charset="0"/>
              </a:rPr>
              <a:t>.”</a:t>
            </a:r>
            <a:endParaRPr lang="en-US" sz="2800" dirty="0">
              <a:solidFill>
                <a:schemeClr val="bg1"/>
              </a:solidFill>
              <a:latin typeface="Helvetica Neue" charset="0"/>
            </a:endParaRPr>
          </a:p>
        </p:txBody>
      </p:sp>
      <p:sp>
        <p:nvSpPr>
          <p:cNvPr id="14" name="Rectangle 13"/>
          <p:cNvSpPr/>
          <p:nvPr/>
        </p:nvSpPr>
        <p:spPr>
          <a:xfrm>
            <a:off x="7277736" y="3521421"/>
            <a:ext cx="5053806" cy="695575"/>
          </a:xfrm>
          <a:prstGeom prst="rect">
            <a:avLst/>
          </a:prstGeom>
        </p:spPr>
        <p:txBody>
          <a:bodyPr wrap="square">
            <a:spAutoFit/>
          </a:bodyPr>
          <a:lstStyle/>
          <a:p>
            <a:pPr algn="r">
              <a:lnSpc>
                <a:spcPct val="80000"/>
              </a:lnSpc>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dirty="0" smtClean="0">
                <a:latin typeface="Helvetica Neue" charset="0"/>
              </a:rPr>
              <a:t>Simon Anderson</a:t>
            </a:r>
          </a:p>
          <a:p>
            <a:pPr algn="r">
              <a:lnSpc>
                <a:spcPct val="80000"/>
              </a:lnSpc>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dirty="0" smtClean="0">
                <a:latin typeface="Helvetica Neue" charset="0"/>
              </a:rPr>
              <a:t>CEO of DreamHost</a:t>
            </a:r>
            <a:endParaRPr lang="en-US" sz="2400" dirty="0">
              <a:latin typeface="Helvetica Neue" charset="0"/>
            </a:endParaRPr>
          </a:p>
        </p:txBody>
      </p:sp>
      <p:pic>
        <p:nvPicPr>
          <p:cNvPr id="13"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512960" y="4986135"/>
            <a:ext cx="3082952" cy="627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2" name="Picture 1"/>
          <p:cNvPicPr>
            <a:picLocks noChangeAspect="1"/>
          </p:cNvPicPr>
          <p:nvPr/>
        </p:nvPicPr>
        <p:blipFill>
          <a:blip r:embed="rId5" cstate="print"/>
          <a:stretch>
            <a:fillRect/>
          </a:stretch>
        </p:blipFill>
        <p:spPr>
          <a:xfrm>
            <a:off x="736600" y="5021987"/>
            <a:ext cx="4515129" cy="3386347"/>
          </a:xfrm>
          <a:prstGeom prst="rect">
            <a:avLst/>
          </a:prstGeom>
        </p:spPr>
      </p:pic>
    </p:spTree>
    <p:extLst>
      <p:ext uri="{BB962C8B-B14F-4D97-AF65-F5344CB8AC3E}">
        <p14:creationId xmlns="" xmlns:p14="http://schemas.microsoft.com/office/powerpoint/2010/main" val="1880480028"/>
      </p:ext>
    </p:extLst>
  </p:cSld>
  <p:clrMapOvr>
    <a:masterClrMapping/>
  </p:clrMapOvr>
  <p:transition advClick="0" advTm="15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pdf"/>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704239" y="3753299"/>
            <a:ext cx="7208870" cy="5094154"/>
          </a:xfrm>
          <a:prstGeom prst="rect">
            <a:avLst/>
          </a:prstGeom>
        </p:spPr>
      </p:pic>
      <p:sp>
        <p:nvSpPr>
          <p:cNvPr id="19" name="Rectangle 18"/>
          <p:cNvSpPr/>
          <p:nvPr/>
        </p:nvSpPr>
        <p:spPr>
          <a:xfrm>
            <a:off x="0" y="0"/>
            <a:ext cx="11765923" cy="1702795"/>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0" name="Rectangle 9"/>
          <p:cNvSpPr/>
          <p:nvPr/>
        </p:nvSpPr>
        <p:spPr>
          <a:xfrm>
            <a:off x="1" y="1752599"/>
            <a:ext cx="13003212" cy="2752725"/>
          </a:xfrm>
          <a:prstGeom prst="rect">
            <a:avLst/>
          </a:prstGeom>
          <a:solidFill>
            <a:srgbClr val="B626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openstack-cloud-software-horizontal-cmyk.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859874" y="584451"/>
            <a:ext cx="943336" cy="867668"/>
          </a:xfrm>
          <a:prstGeom prst="rect">
            <a:avLst/>
          </a:prstGeom>
        </p:spPr>
      </p:pic>
      <p:sp>
        <p:nvSpPr>
          <p:cNvPr id="5" name="TextBox 4"/>
          <p:cNvSpPr txBox="1"/>
          <p:nvPr/>
        </p:nvSpPr>
        <p:spPr>
          <a:xfrm>
            <a:off x="653956" y="649801"/>
            <a:ext cx="10284288" cy="615553"/>
          </a:xfrm>
          <a:prstGeom prst="rect">
            <a:avLst/>
          </a:prstGeom>
          <a:noFill/>
        </p:spPr>
        <p:txBody>
          <a:bodyPr wrap="square" rtlCol="0">
            <a:spAutoFit/>
          </a:bodyPr>
          <a:lstStyle/>
          <a:p>
            <a:r>
              <a:rPr lang="en-US" sz="3400" b="1" dirty="0" smtClean="0">
                <a:solidFill>
                  <a:schemeClr val="tx1">
                    <a:lumMod val="75000"/>
                    <a:lumOff val="25000"/>
                  </a:schemeClr>
                </a:solidFill>
                <a:latin typeface="Helvetica Neue" charset="0"/>
              </a:rPr>
              <a:t>VEXXHOST, Inc. </a:t>
            </a:r>
            <a:r>
              <a:rPr lang="en-US" sz="3400" dirty="0" smtClean="0">
                <a:solidFill>
                  <a:schemeClr val="tx1">
                    <a:lumMod val="75000"/>
                    <a:lumOff val="25000"/>
                  </a:schemeClr>
                </a:solidFill>
                <a:latin typeface="Helvetica Neue" charset="0"/>
              </a:rPr>
              <a:t>uses </a:t>
            </a:r>
            <a:r>
              <a:rPr lang="en-US" sz="3400" dirty="0" err="1" smtClean="0">
                <a:solidFill>
                  <a:schemeClr val="tx1">
                    <a:lumMod val="75000"/>
                    <a:lumOff val="25000"/>
                  </a:schemeClr>
                </a:solidFill>
                <a:latin typeface="Helvetica Neue" charset="0"/>
              </a:rPr>
              <a:t>OpenStack</a:t>
            </a:r>
            <a:endParaRPr lang="en-US" sz="3400" dirty="0" smtClean="0">
              <a:solidFill>
                <a:schemeClr val="tx1">
                  <a:lumMod val="75000"/>
                  <a:lumOff val="25000"/>
                </a:schemeClr>
              </a:solidFill>
              <a:latin typeface="Helvetica Neue" charset="0"/>
            </a:endParaRPr>
          </a:p>
        </p:txBody>
      </p:sp>
      <p:sp>
        <p:nvSpPr>
          <p:cNvPr id="6" name="Text Box 2"/>
          <p:cNvSpPr txBox="1">
            <a:spLocks noChangeArrowheads="1"/>
          </p:cNvSpPr>
          <p:nvPr/>
        </p:nvSpPr>
        <p:spPr bwMode="auto">
          <a:xfrm>
            <a:off x="5900932" y="6638491"/>
            <a:ext cx="6676721" cy="32170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15913" indent="-315913">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5pPr>
            <a:lvl6pPr marL="25146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6pPr>
            <a:lvl7pPr marL="29718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7pPr>
            <a:lvl8pPr marL="34290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8pPr>
            <a:lvl9pPr marL="38862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9pPr>
          </a:lstStyle>
          <a:p>
            <a:pPr algn="l">
              <a:spcBef>
                <a:spcPts val="1200"/>
              </a:spcBef>
              <a:buClr>
                <a:srgbClr val="AF1C1C"/>
              </a:buClr>
              <a:buSzPct val="60000"/>
              <a:buFont typeface="Lucida Grande" charset="0"/>
              <a:buChar char="‣"/>
              <a:defRPr/>
            </a:pPr>
            <a:r>
              <a:rPr lang="en-US" sz="2000" dirty="0" smtClean="0">
                <a:solidFill>
                  <a:srgbClr val="404040"/>
                </a:solidFill>
                <a:latin typeface="Helvetica Neue" charset="0"/>
              </a:rPr>
              <a:t>First Public OpenStack Cloud in Canada</a:t>
            </a:r>
          </a:p>
          <a:p>
            <a:pPr algn="l">
              <a:spcBef>
                <a:spcPts val="1200"/>
              </a:spcBef>
              <a:buClr>
                <a:srgbClr val="AF1C1C"/>
              </a:buClr>
              <a:buSzPct val="60000"/>
              <a:buFont typeface="Lucida Grande" charset="0"/>
              <a:buChar char="‣"/>
              <a:defRPr/>
            </a:pPr>
            <a:r>
              <a:rPr lang="en-US" sz="2000" dirty="0">
                <a:solidFill>
                  <a:srgbClr val="404040"/>
                </a:solidFill>
                <a:latin typeface="Helvetica Neue" charset="0"/>
              </a:rPr>
              <a:t>D</a:t>
            </a:r>
            <a:r>
              <a:rPr lang="en-US" sz="2000" dirty="0" smtClean="0">
                <a:solidFill>
                  <a:srgbClr val="404040"/>
                </a:solidFill>
                <a:latin typeface="Helvetica Neue" charset="0"/>
              </a:rPr>
              <a:t>eveloped </a:t>
            </a:r>
            <a:r>
              <a:rPr lang="en-US" sz="2000" dirty="0">
                <a:solidFill>
                  <a:srgbClr val="404040"/>
                </a:solidFill>
                <a:latin typeface="Helvetica Neue" charset="0"/>
              </a:rPr>
              <a:t>f</a:t>
            </a:r>
            <a:r>
              <a:rPr lang="en-US" sz="2000" dirty="0" smtClean="0">
                <a:solidFill>
                  <a:srgbClr val="404040"/>
                </a:solidFill>
                <a:latin typeface="Helvetica Neue" charset="0"/>
              </a:rPr>
              <a:t>ull OpenStack management </a:t>
            </a:r>
            <a:r>
              <a:rPr lang="en-US" sz="2000" dirty="0">
                <a:solidFill>
                  <a:srgbClr val="404040"/>
                </a:solidFill>
                <a:latin typeface="Helvetica Neue" charset="0"/>
              </a:rPr>
              <a:t>p</a:t>
            </a:r>
            <a:r>
              <a:rPr lang="en-US" sz="2000" dirty="0" smtClean="0">
                <a:solidFill>
                  <a:srgbClr val="404040"/>
                </a:solidFill>
                <a:latin typeface="Helvetica Neue" charset="0"/>
              </a:rPr>
              <a:t>ortal, featuring security groups, key pairs and full reports.</a:t>
            </a:r>
          </a:p>
          <a:p>
            <a:pPr algn="l">
              <a:spcBef>
                <a:spcPts val="1200"/>
              </a:spcBef>
              <a:buClr>
                <a:srgbClr val="AF1C1C"/>
              </a:buClr>
              <a:buSzPct val="60000"/>
              <a:buFont typeface="Lucida Grande" charset="0"/>
              <a:buChar char="‣"/>
              <a:defRPr/>
            </a:pPr>
            <a:r>
              <a:rPr lang="en-US" sz="2000" dirty="0" smtClean="0">
                <a:solidFill>
                  <a:srgbClr val="404040"/>
                </a:solidFill>
                <a:latin typeface="Helvetica Neue" charset="0"/>
              </a:rPr>
              <a:t>Migrated multiple large busy online e-commerce sites from typical dedicated server deployments to fully managed, auto scaling OpenStack clusters.</a:t>
            </a:r>
          </a:p>
          <a:p>
            <a:pPr algn="l">
              <a:spcBef>
                <a:spcPts val="1200"/>
              </a:spcBef>
              <a:buClr>
                <a:srgbClr val="AF1C1C"/>
              </a:buClr>
              <a:buSzPct val="60000"/>
              <a:buFont typeface="Lucida Grande" charset="0"/>
              <a:buChar char="‣"/>
              <a:defRPr/>
            </a:pPr>
            <a:r>
              <a:rPr lang="en-US" sz="2000" dirty="0" smtClean="0">
                <a:solidFill>
                  <a:srgbClr val="404040"/>
                </a:solidFill>
                <a:latin typeface="Helvetica Neue" charset="0"/>
              </a:rPr>
              <a:t>Headquartered in Montreal, Quebec, Canada</a:t>
            </a:r>
          </a:p>
        </p:txBody>
      </p:sp>
      <p:sp>
        <p:nvSpPr>
          <p:cNvPr id="8" name="Text Box 2"/>
          <p:cNvSpPr txBox="1">
            <a:spLocks noChangeArrowheads="1"/>
          </p:cNvSpPr>
          <p:nvPr/>
        </p:nvSpPr>
        <p:spPr bwMode="auto">
          <a:xfrm>
            <a:off x="1820904" y="8274030"/>
            <a:ext cx="3178409" cy="4668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15913" indent="-315913">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5pPr>
            <a:lvl6pPr marL="25146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6pPr>
            <a:lvl7pPr marL="29718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7pPr>
            <a:lvl8pPr marL="34290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8pPr>
            <a:lvl9pPr marL="38862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9pPr>
          </a:lstStyle>
          <a:p>
            <a:pPr marL="0" indent="0">
              <a:spcBef>
                <a:spcPts val="1200"/>
              </a:spcBef>
              <a:buClr>
                <a:srgbClr val="AF1C1C"/>
              </a:buClr>
              <a:buSzPct val="60000"/>
              <a:defRPr/>
            </a:pPr>
            <a:r>
              <a:rPr lang="en-US" sz="1800" dirty="0" err="1" smtClean="0">
                <a:solidFill>
                  <a:srgbClr val="646464"/>
                </a:solidFill>
                <a:latin typeface="Helvetica Neue" charset="0"/>
              </a:rPr>
              <a:t>www.vexxhost.com</a:t>
            </a:r>
            <a:endParaRPr lang="en-US" sz="1800" dirty="0" smtClean="0">
              <a:solidFill>
                <a:srgbClr val="646464"/>
              </a:solidFill>
              <a:latin typeface="Helvetica Neue" charset="0"/>
            </a:endParaRPr>
          </a:p>
        </p:txBody>
      </p:sp>
      <p:sp>
        <p:nvSpPr>
          <p:cNvPr id="11" name="Rectangle 10"/>
          <p:cNvSpPr/>
          <p:nvPr/>
        </p:nvSpPr>
        <p:spPr>
          <a:xfrm>
            <a:off x="653956" y="2159692"/>
            <a:ext cx="11687963" cy="1384995"/>
          </a:xfrm>
          <a:prstGeom prst="rect">
            <a:avLst/>
          </a:prstGeom>
        </p:spPr>
        <p:txBody>
          <a:bodyPr wrap="square">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dirty="0" smtClean="0">
                <a:solidFill>
                  <a:schemeClr val="bg1"/>
                </a:solidFill>
                <a:latin typeface="Helvetica Neue" charset="0"/>
              </a:rPr>
              <a:t>“With the power of OpenStack and the open source ecosystem that surrounds it, we are able to fully revolutionize the way that online hosting works, while helping businesses reduce their costs.”</a:t>
            </a:r>
            <a:endParaRPr lang="en-US" sz="2800" dirty="0">
              <a:solidFill>
                <a:schemeClr val="bg1"/>
              </a:solidFill>
              <a:latin typeface="Helvetica Neue" charset="0"/>
            </a:endParaRPr>
          </a:p>
        </p:txBody>
      </p:sp>
      <p:sp>
        <p:nvSpPr>
          <p:cNvPr id="14" name="Rectangle 13"/>
          <p:cNvSpPr/>
          <p:nvPr/>
        </p:nvSpPr>
        <p:spPr>
          <a:xfrm>
            <a:off x="7277736" y="3521421"/>
            <a:ext cx="5053806" cy="695575"/>
          </a:xfrm>
          <a:prstGeom prst="rect">
            <a:avLst/>
          </a:prstGeom>
        </p:spPr>
        <p:txBody>
          <a:bodyPr wrap="square">
            <a:spAutoFit/>
          </a:bodyPr>
          <a:lstStyle/>
          <a:p>
            <a:pPr algn="r">
              <a:lnSpc>
                <a:spcPct val="80000"/>
              </a:lnSpc>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dirty="0" smtClean="0">
                <a:latin typeface="Helvetica Neue" charset="0"/>
              </a:rPr>
              <a:t>Mohammed Naser</a:t>
            </a:r>
          </a:p>
          <a:p>
            <a:pPr algn="r">
              <a:lnSpc>
                <a:spcPct val="80000"/>
              </a:lnSpc>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dirty="0">
                <a:latin typeface="Helvetica Neue" charset="0"/>
              </a:rPr>
              <a:t>Chief Executive Officer</a:t>
            </a:r>
          </a:p>
        </p:txBody>
      </p:sp>
      <p:pic>
        <p:nvPicPr>
          <p:cNvPr id="2" name="Picture 1"/>
          <p:cNvPicPr>
            <a:picLocks noChangeAspect="1"/>
          </p:cNvPicPr>
          <p:nvPr/>
        </p:nvPicPr>
        <p:blipFill>
          <a:blip r:embed="rId4" cstate="print"/>
          <a:stretch>
            <a:fillRect/>
          </a:stretch>
        </p:blipFill>
        <p:spPr>
          <a:xfrm>
            <a:off x="736600" y="8196311"/>
            <a:ext cx="911599" cy="651142"/>
          </a:xfrm>
          <a:prstGeom prst="rect">
            <a:avLst/>
          </a:prstGeom>
        </p:spPr>
      </p:pic>
      <p:pic>
        <p:nvPicPr>
          <p:cNvPr id="3" name="Picture 2" descr="Screen Shot 2013-03-06 at 3.48.13 PM.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58744" y="4713187"/>
            <a:ext cx="5643040" cy="3223815"/>
          </a:xfrm>
          <a:prstGeom prst="rect">
            <a:avLst/>
          </a:prstGeom>
        </p:spPr>
      </p:pic>
    </p:spTree>
    <p:extLst>
      <p:ext uri="{BB962C8B-B14F-4D97-AF65-F5344CB8AC3E}">
        <p14:creationId xmlns:p14="http://schemas.microsoft.com/office/powerpoint/2010/main" xmlns="" val="817838839"/>
      </p:ext>
    </p:extLst>
  </p:cSld>
  <p:clrMapOvr>
    <a:masterClrMapping/>
  </p:clrMapOvr>
  <p:transition advClick="0" advTm="15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aptura de pantalla 13:03:13 10:36.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6601" y="4843091"/>
            <a:ext cx="4772508" cy="3181672"/>
          </a:xfrm>
          <a:prstGeom prst="rect">
            <a:avLst/>
          </a:prstGeom>
        </p:spPr>
      </p:pic>
      <p:sp>
        <p:nvSpPr>
          <p:cNvPr id="19" name="Rectangle 18"/>
          <p:cNvSpPr/>
          <p:nvPr/>
        </p:nvSpPr>
        <p:spPr>
          <a:xfrm>
            <a:off x="0" y="0"/>
            <a:ext cx="11765923" cy="1702795"/>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0" name="Rectangle 9"/>
          <p:cNvSpPr/>
          <p:nvPr/>
        </p:nvSpPr>
        <p:spPr>
          <a:xfrm>
            <a:off x="1" y="1752599"/>
            <a:ext cx="13003212" cy="2752725"/>
          </a:xfrm>
          <a:prstGeom prst="rect">
            <a:avLst/>
          </a:prstGeom>
          <a:solidFill>
            <a:srgbClr val="B626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openstack-cloud-software-horizontal-cmyk.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859874" y="584451"/>
            <a:ext cx="943336" cy="867668"/>
          </a:xfrm>
          <a:prstGeom prst="rect">
            <a:avLst/>
          </a:prstGeom>
        </p:spPr>
      </p:pic>
      <p:sp>
        <p:nvSpPr>
          <p:cNvPr id="5" name="TextBox 4"/>
          <p:cNvSpPr txBox="1"/>
          <p:nvPr/>
        </p:nvSpPr>
        <p:spPr>
          <a:xfrm>
            <a:off x="653956" y="649801"/>
            <a:ext cx="10284288" cy="615553"/>
          </a:xfrm>
          <a:prstGeom prst="rect">
            <a:avLst/>
          </a:prstGeom>
          <a:noFill/>
        </p:spPr>
        <p:txBody>
          <a:bodyPr wrap="square" rtlCol="0">
            <a:spAutoFit/>
          </a:bodyPr>
          <a:lstStyle/>
          <a:p>
            <a:r>
              <a:rPr lang="en-US" sz="3400" b="1" dirty="0" err="1" smtClean="0">
                <a:solidFill>
                  <a:schemeClr val="tx1">
                    <a:lumMod val="75000"/>
                    <a:lumOff val="25000"/>
                  </a:schemeClr>
                </a:solidFill>
                <a:latin typeface="Helvetica Neue" charset="0"/>
              </a:rPr>
              <a:t>Stackscale</a:t>
            </a:r>
            <a:r>
              <a:rPr lang="en-US" sz="3400" b="1" dirty="0" smtClean="0">
                <a:solidFill>
                  <a:schemeClr val="tx1">
                    <a:lumMod val="75000"/>
                    <a:lumOff val="25000"/>
                  </a:schemeClr>
                </a:solidFill>
                <a:latin typeface="Helvetica Neue" charset="0"/>
              </a:rPr>
              <a:t> </a:t>
            </a:r>
            <a:r>
              <a:rPr lang="en-US" sz="3400" dirty="0" smtClean="0">
                <a:solidFill>
                  <a:schemeClr val="tx1">
                    <a:lumMod val="75000"/>
                    <a:lumOff val="25000"/>
                  </a:schemeClr>
                </a:solidFill>
                <a:latin typeface="Helvetica Neue" charset="0"/>
              </a:rPr>
              <a:t>uses </a:t>
            </a:r>
            <a:r>
              <a:rPr lang="en-US" sz="3400" dirty="0" err="1" smtClean="0">
                <a:solidFill>
                  <a:schemeClr val="tx1">
                    <a:lumMod val="75000"/>
                    <a:lumOff val="25000"/>
                  </a:schemeClr>
                </a:solidFill>
                <a:latin typeface="Helvetica Neue" charset="0"/>
              </a:rPr>
              <a:t>OpenStack</a:t>
            </a:r>
            <a:endParaRPr lang="en-US" sz="3400" dirty="0" smtClean="0">
              <a:solidFill>
                <a:schemeClr val="tx1">
                  <a:lumMod val="75000"/>
                  <a:lumOff val="25000"/>
                </a:schemeClr>
              </a:solidFill>
              <a:latin typeface="Helvetica Neue" charset="0"/>
            </a:endParaRPr>
          </a:p>
        </p:txBody>
      </p:sp>
      <p:sp>
        <p:nvSpPr>
          <p:cNvPr id="6" name="Text Box 2"/>
          <p:cNvSpPr txBox="1">
            <a:spLocks noChangeArrowheads="1"/>
          </p:cNvSpPr>
          <p:nvPr/>
        </p:nvSpPr>
        <p:spPr bwMode="auto">
          <a:xfrm>
            <a:off x="5900932" y="6638491"/>
            <a:ext cx="6902278" cy="32170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15913" indent="-315913">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5pPr>
            <a:lvl6pPr marL="25146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6pPr>
            <a:lvl7pPr marL="29718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7pPr>
            <a:lvl8pPr marL="34290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8pPr>
            <a:lvl9pPr marL="38862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9pPr>
          </a:lstStyle>
          <a:p>
            <a:pPr algn="l">
              <a:spcBef>
                <a:spcPts val="1200"/>
              </a:spcBef>
              <a:buClr>
                <a:srgbClr val="AF1C1C"/>
              </a:buClr>
              <a:buSzPct val="60000"/>
              <a:buFont typeface="Lucida Grande" charset="0"/>
              <a:buChar char="‣"/>
              <a:defRPr/>
            </a:pPr>
            <a:r>
              <a:rPr lang="en-US" sz="2000" dirty="0" smtClean="0">
                <a:solidFill>
                  <a:schemeClr val="tx1">
                    <a:lumMod val="65000"/>
                    <a:lumOff val="35000"/>
                  </a:schemeClr>
                </a:solidFill>
                <a:latin typeface="Helvetica Neue"/>
                <a:cs typeface="Helvetica Neue"/>
              </a:rPr>
              <a:t>Private Cloud Provider</a:t>
            </a:r>
            <a:r>
              <a:rPr lang="en-US" sz="2000" dirty="0">
                <a:solidFill>
                  <a:schemeClr val="tx1">
                    <a:lumMod val="65000"/>
                    <a:lumOff val="35000"/>
                  </a:schemeClr>
                </a:solidFill>
                <a:latin typeface="Helvetica Neue"/>
                <a:cs typeface="Helvetica Neue"/>
              </a:rPr>
              <a:t> </a:t>
            </a:r>
            <a:r>
              <a:rPr lang="en-US" sz="2000" dirty="0" smtClean="0">
                <a:solidFill>
                  <a:schemeClr val="tx1">
                    <a:lumMod val="65000"/>
                    <a:lumOff val="35000"/>
                  </a:schemeClr>
                </a:solidFill>
                <a:latin typeface="Helvetica Neue"/>
                <a:cs typeface="Helvetica Neue"/>
              </a:rPr>
              <a:t>meaning predictable performance</a:t>
            </a:r>
          </a:p>
          <a:p>
            <a:pPr algn="l">
              <a:spcBef>
                <a:spcPts val="1200"/>
              </a:spcBef>
              <a:buClr>
                <a:srgbClr val="AF1C1C"/>
              </a:buClr>
              <a:buSzPct val="60000"/>
              <a:buFont typeface="Lucida Grande" charset="0"/>
              <a:buChar char="‣"/>
              <a:defRPr/>
            </a:pPr>
            <a:r>
              <a:rPr lang="en-US" sz="2000" dirty="0" smtClean="0">
                <a:solidFill>
                  <a:schemeClr val="tx1">
                    <a:lumMod val="65000"/>
                    <a:lumOff val="35000"/>
                  </a:schemeClr>
                </a:solidFill>
                <a:latin typeface="Helvetica Neue"/>
                <a:cs typeface="Helvetica Neue"/>
              </a:rPr>
              <a:t>Using </a:t>
            </a:r>
            <a:r>
              <a:rPr lang="en-US" sz="2000" dirty="0" err="1" smtClean="0">
                <a:solidFill>
                  <a:schemeClr val="tx1">
                    <a:lumMod val="65000"/>
                    <a:lumOff val="35000"/>
                  </a:schemeClr>
                </a:solidFill>
                <a:latin typeface="Helvetica Neue"/>
                <a:cs typeface="Helvetica Neue"/>
              </a:rPr>
              <a:t>OpenStack</a:t>
            </a:r>
            <a:r>
              <a:rPr lang="en-US" sz="2000" dirty="0" smtClean="0">
                <a:solidFill>
                  <a:schemeClr val="tx1">
                    <a:lumMod val="65000"/>
                    <a:lumOff val="35000"/>
                  </a:schemeClr>
                </a:solidFill>
                <a:latin typeface="Helvetica Neue"/>
                <a:cs typeface="Helvetica Neue"/>
              </a:rPr>
              <a:t> to power 4 interconnected infrastructures in different international locations</a:t>
            </a:r>
          </a:p>
          <a:p>
            <a:pPr>
              <a:spcBef>
                <a:spcPts val="1200"/>
              </a:spcBef>
              <a:buClr>
                <a:srgbClr val="AF1C1C"/>
              </a:buClr>
              <a:buSzPct val="60000"/>
              <a:buFont typeface="Lucida Grande" charset="0"/>
              <a:buChar char="‣"/>
              <a:defRPr/>
            </a:pPr>
            <a:r>
              <a:rPr lang="en-US" sz="2000" dirty="0" smtClean="0">
                <a:solidFill>
                  <a:schemeClr val="tx1">
                    <a:lumMod val="65000"/>
                    <a:lumOff val="35000"/>
                  </a:schemeClr>
                </a:solidFill>
                <a:latin typeface="Helvetica Neue"/>
                <a:cs typeface="Helvetica Neue"/>
              </a:rPr>
              <a:t>Based on </a:t>
            </a:r>
            <a:r>
              <a:rPr lang="en-US" sz="2000" dirty="0" err="1" smtClean="0">
                <a:solidFill>
                  <a:schemeClr val="tx1">
                    <a:lumMod val="65000"/>
                    <a:lumOff val="35000"/>
                  </a:schemeClr>
                </a:solidFill>
                <a:latin typeface="Helvetica Neue"/>
                <a:cs typeface="Helvetica Neue"/>
              </a:rPr>
              <a:t>StackOps</a:t>
            </a:r>
            <a:r>
              <a:rPr lang="en-US" sz="2000" dirty="0">
                <a:solidFill>
                  <a:schemeClr val="tx1">
                    <a:lumMod val="65000"/>
                    <a:lumOff val="35000"/>
                  </a:schemeClr>
                </a:solidFill>
                <a:latin typeface="Helvetica Neue"/>
                <a:cs typeface="Helvetica Neue"/>
              </a:rPr>
              <a:t> </a:t>
            </a:r>
            <a:r>
              <a:rPr lang="en-US" sz="2000" dirty="0" smtClean="0">
                <a:solidFill>
                  <a:schemeClr val="tx1">
                    <a:lumMod val="65000"/>
                    <a:lumOff val="35000"/>
                  </a:schemeClr>
                </a:solidFill>
                <a:latin typeface="Helvetica Neue"/>
                <a:cs typeface="Helvetica Neue"/>
              </a:rPr>
              <a:t>with fully automated provisioning and </a:t>
            </a:r>
            <a:r>
              <a:rPr lang="en-US" sz="2000" dirty="0">
                <a:solidFill>
                  <a:schemeClr val="tx1">
                    <a:lumMod val="65000"/>
                    <a:lumOff val="35000"/>
                  </a:schemeClr>
                </a:solidFill>
                <a:latin typeface="Helvetica Neue"/>
                <a:cs typeface="Helvetica Neue"/>
              </a:rPr>
              <a:t>highly skilled and efficient customer support</a:t>
            </a:r>
            <a:endParaRPr lang="en-US" sz="2000" dirty="0" smtClean="0">
              <a:solidFill>
                <a:schemeClr val="tx1">
                  <a:lumMod val="65000"/>
                  <a:lumOff val="35000"/>
                </a:schemeClr>
              </a:solidFill>
              <a:latin typeface="Helvetica Neue"/>
              <a:cs typeface="Helvetica Neue"/>
            </a:endParaRPr>
          </a:p>
          <a:p>
            <a:pPr algn="l">
              <a:spcBef>
                <a:spcPts val="1200"/>
              </a:spcBef>
              <a:buClr>
                <a:srgbClr val="AF1C1C"/>
              </a:buClr>
              <a:buSzPct val="60000"/>
              <a:buFont typeface="Lucida Grande" charset="0"/>
              <a:buChar char="‣"/>
              <a:defRPr/>
            </a:pPr>
            <a:r>
              <a:rPr lang="en-US" sz="2000" dirty="0" smtClean="0">
                <a:solidFill>
                  <a:schemeClr val="tx1">
                    <a:lumMod val="65000"/>
                    <a:lumOff val="35000"/>
                  </a:schemeClr>
                </a:solidFill>
                <a:latin typeface="Helvetica Neue"/>
                <a:cs typeface="Helvetica Neue"/>
              </a:rPr>
              <a:t>Headquartered in Amsterdam, The Netherlands. Founded by 15 year experienced hosting entrepreneurs</a:t>
            </a:r>
          </a:p>
        </p:txBody>
      </p:sp>
      <p:sp>
        <p:nvSpPr>
          <p:cNvPr id="8" name="Text Box 2"/>
          <p:cNvSpPr txBox="1">
            <a:spLocks noChangeArrowheads="1"/>
          </p:cNvSpPr>
          <p:nvPr/>
        </p:nvSpPr>
        <p:spPr bwMode="auto">
          <a:xfrm>
            <a:off x="2330699" y="8980491"/>
            <a:ext cx="3178409" cy="4668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15913" indent="-315913">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5pPr>
            <a:lvl6pPr marL="25146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6pPr>
            <a:lvl7pPr marL="29718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7pPr>
            <a:lvl8pPr marL="34290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8pPr>
            <a:lvl9pPr marL="38862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9pPr>
          </a:lstStyle>
          <a:p>
            <a:pPr marL="0" indent="0">
              <a:spcBef>
                <a:spcPts val="1200"/>
              </a:spcBef>
              <a:buClr>
                <a:srgbClr val="AF1C1C"/>
              </a:buClr>
              <a:buSzPct val="60000"/>
              <a:defRPr/>
            </a:pPr>
            <a:r>
              <a:rPr lang="en-US" sz="1800" dirty="0" err="1" smtClean="0">
                <a:solidFill>
                  <a:srgbClr val="646464"/>
                </a:solidFill>
                <a:latin typeface="Helvetica Neue" charset="0"/>
              </a:rPr>
              <a:t>www.stackscale.com</a:t>
            </a:r>
            <a:endParaRPr lang="en-US" sz="1800" dirty="0" smtClean="0">
              <a:solidFill>
                <a:srgbClr val="646464"/>
              </a:solidFill>
              <a:latin typeface="Helvetica Neue" charset="0"/>
            </a:endParaRPr>
          </a:p>
        </p:txBody>
      </p:sp>
      <p:sp>
        <p:nvSpPr>
          <p:cNvPr id="11" name="Rectangle 10"/>
          <p:cNvSpPr/>
          <p:nvPr/>
        </p:nvSpPr>
        <p:spPr>
          <a:xfrm>
            <a:off x="653956" y="2070046"/>
            <a:ext cx="11687963" cy="1815882"/>
          </a:xfrm>
          <a:prstGeom prst="rect">
            <a:avLst/>
          </a:prstGeom>
        </p:spPr>
        <p:txBody>
          <a:bodyPr wrap="square">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dirty="0" smtClean="0">
                <a:solidFill>
                  <a:schemeClr val="bg1"/>
                </a:solidFill>
                <a:latin typeface="Helvetica Neue" charset="0"/>
              </a:rPr>
              <a:t>“OpenStack is a once in a lifetime opportunity we could not miss. Combining it with the most financial and energy efficient hardware support allows our customers to benefit from a competitive price for fully featured private clouds.”</a:t>
            </a:r>
            <a:endParaRPr lang="en-US" sz="2800" dirty="0">
              <a:solidFill>
                <a:schemeClr val="bg1"/>
              </a:solidFill>
              <a:latin typeface="Helvetica Neue" charset="0"/>
            </a:endParaRPr>
          </a:p>
        </p:txBody>
      </p:sp>
      <p:sp>
        <p:nvSpPr>
          <p:cNvPr id="14" name="Rectangle 13"/>
          <p:cNvSpPr/>
          <p:nvPr/>
        </p:nvSpPr>
        <p:spPr>
          <a:xfrm>
            <a:off x="7277736" y="3667725"/>
            <a:ext cx="5053806" cy="695575"/>
          </a:xfrm>
          <a:prstGeom prst="rect">
            <a:avLst/>
          </a:prstGeom>
        </p:spPr>
        <p:txBody>
          <a:bodyPr wrap="square">
            <a:spAutoFit/>
          </a:bodyPr>
          <a:lstStyle/>
          <a:p>
            <a:pPr algn="r">
              <a:lnSpc>
                <a:spcPct val="80000"/>
              </a:lnSpc>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dirty="0" smtClean="0">
                <a:latin typeface="Helvetica Neue" charset="0"/>
              </a:rPr>
              <a:t>David Sanchez</a:t>
            </a:r>
          </a:p>
          <a:p>
            <a:pPr algn="r">
              <a:lnSpc>
                <a:spcPct val="80000"/>
              </a:lnSpc>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dirty="0" smtClean="0">
                <a:latin typeface="Helvetica Neue" charset="0"/>
              </a:rPr>
              <a:t>Founder &amp; CEO, </a:t>
            </a:r>
            <a:r>
              <a:rPr lang="en-US" sz="2400" dirty="0" err="1" smtClean="0">
                <a:latin typeface="Helvetica Neue" charset="0"/>
              </a:rPr>
              <a:t>Stackscale</a:t>
            </a:r>
            <a:endParaRPr lang="en-US" sz="2400" dirty="0">
              <a:latin typeface="Helvetica Neue" charset="0"/>
            </a:endParaRPr>
          </a:p>
        </p:txBody>
      </p:sp>
      <p:pic>
        <p:nvPicPr>
          <p:cNvPr id="2" name="Picture 1"/>
          <p:cNvPicPr>
            <a:picLocks noChangeAspect="1"/>
          </p:cNvPicPr>
          <p:nvPr/>
        </p:nvPicPr>
        <p:blipFill>
          <a:blip r:embed="rId4" cstate="print"/>
          <a:stretch>
            <a:fillRect/>
          </a:stretch>
        </p:blipFill>
        <p:spPr>
          <a:xfrm>
            <a:off x="736600" y="8186738"/>
            <a:ext cx="911598" cy="651141"/>
          </a:xfrm>
          <a:prstGeom prst="rect">
            <a:avLst/>
          </a:prstGeom>
        </p:spPr>
      </p:pic>
      <p:pic>
        <p:nvPicPr>
          <p:cNvPr id="7" name="Picture 6"/>
          <p:cNvPicPr>
            <a:picLocks noChangeAspect="1"/>
          </p:cNvPicPr>
          <p:nvPr/>
        </p:nvPicPr>
        <p:blipFill>
          <a:blip r:embed="rId5" cstate="print"/>
          <a:stretch>
            <a:fillRect/>
          </a:stretch>
        </p:blipFill>
        <p:spPr>
          <a:xfrm>
            <a:off x="1701109" y="8186738"/>
            <a:ext cx="911598" cy="651141"/>
          </a:xfrm>
          <a:prstGeom prst="rect">
            <a:avLst/>
          </a:prstGeom>
        </p:spPr>
      </p:pic>
      <p:pic>
        <p:nvPicPr>
          <p:cNvPr id="13" name="Imagen 12" descr="logo.eps"/>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657663" y="5103067"/>
            <a:ext cx="5108260" cy="1231992"/>
          </a:xfrm>
          <a:prstGeom prst="rect">
            <a:avLst/>
          </a:prstGeom>
        </p:spPr>
      </p:pic>
      <p:pic>
        <p:nvPicPr>
          <p:cNvPr id="17" name="Picture 16"/>
          <p:cNvPicPr>
            <a:picLocks noChangeAspect="1"/>
          </p:cNvPicPr>
          <p:nvPr/>
        </p:nvPicPr>
        <p:blipFill>
          <a:blip r:embed="rId7" cstate="print"/>
          <a:stretch>
            <a:fillRect/>
          </a:stretch>
        </p:blipFill>
        <p:spPr>
          <a:xfrm>
            <a:off x="2685859" y="8186736"/>
            <a:ext cx="911599" cy="651143"/>
          </a:xfrm>
          <a:prstGeom prst="rect">
            <a:avLst/>
          </a:prstGeom>
        </p:spPr>
      </p:pic>
    </p:spTree>
    <p:extLst>
      <p:ext uri="{BB962C8B-B14F-4D97-AF65-F5344CB8AC3E}">
        <p14:creationId xmlns:p14="http://schemas.microsoft.com/office/powerpoint/2010/main" xmlns="" val="1830658277"/>
      </p:ext>
    </p:extLst>
  </p:cSld>
  <p:clrMapOvr>
    <a:masterClrMapping/>
  </p:clrMapOvr>
  <p:transition advClick="0" advTm="15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1765923" cy="1702795"/>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0" name="Rectangle 9"/>
          <p:cNvSpPr/>
          <p:nvPr/>
        </p:nvSpPr>
        <p:spPr>
          <a:xfrm>
            <a:off x="1" y="1752600"/>
            <a:ext cx="13003212" cy="2531598"/>
          </a:xfrm>
          <a:prstGeom prst="rect">
            <a:avLst/>
          </a:prstGeom>
          <a:solidFill>
            <a:srgbClr val="B626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openstack-cloud-software-horizontal-cmyk.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859874" y="584451"/>
            <a:ext cx="943336" cy="867668"/>
          </a:xfrm>
          <a:prstGeom prst="rect">
            <a:avLst/>
          </a:prstGeom>
        </p:spPr>
      </p:pic>
      <p:sp>
        <p:nvSpPr>
          <p:cNvPr id="5" name="TextBox 4"/>
          <p:cNvSpPr txBox="1"/>
          <p:nvPr/>
        </p:nvSpPr>
        <p:spPr>
          <a:xfrm>
            <a:off x="653956" y="649801"/>
            <a:ext cx="10284288" cy="707886"/>
          </a:xfrm>
          <a:prstGeom prst="rect">
            <a:avLst/>
          </a:prstGeom>
          <a:noFill/>
        </p:spPr>
        <p:txBody>
          <a:bodyPr wrap="square" rtlCol="0">
            <a:spAutoFit/>
          </a:bodyPr>
          <a:lstStyle/>
          <a:p>
            <a:r>
              <a:rPr lang="en-US" sz="4000" b="1" dirty="0" smtClean="0">
                <a:solidFill>
                  <a:schemeClr val="tx1">
                    <a:lumMod val="75000"/>
                    <a:lumOff val="25000"/>
                  </a:schemeClr>
                </a:solidFill>
                <a:latin typeface="Helvetica Neue" charset="0"/>
              </a:rPr>
              <a:t>Rackspace </a:t>
            </a:r>
            <a:r>
              <a:rPr lang="en-US" sz="4000" dirty="0" smtClean="0">
                <a:solidFill>
                  <a:schemeClr val="tx1">
                    <a:lumMod val="75000"/>
                    <a:lumOff val="25000"/>
                  </a:schemeClr>
                </a:solidFill>
                <a:latin typeface="Helvetica Neue" charset="0"/>
              </a:rPr>
              <a:t>uses OpenStack</a:t>
            </a:r>
          </a:p>
        </p:txBody>
      </p:sp>
      <p:sp>
        <p:nvSpPr>
          <p:cNvPr id="6" name="Text Box 2"/>
          <p:cNvSpPr txBox="1">
            <a:spLocks noChangeArrowheads="1"/>
          </p:cNvSpPr>
          <p:nvPr/>
        </p:nvSpPr>
        <p:spPr bwMode="auto">
          <a:xfrm>
            <a:off x="4999314" y="6014701"/>
            <a:ext cx="7578340" cy="350454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15913" indent="-315913">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5pPr>
            <a:lvl6pPr marL="25146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6pPr>
            <a:lvl7pPr marL="29718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7pPr>
            <a:lvl8pPr marL="34290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8pPr>
            <a:lvl9pPr marL="38862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9pPr>
          </a:lstStyle>
          <a:p>
            <a:pPr marL="342900" indent="-342900">
              <a:spcBef>
                <a:spcPts val="600"/>
              </a:spcBef>
              <a:buFont typeface="Arial"/>
              <a:buChar char="•"/>
            </a:pPr>
            <a:r>
              <a:rPr lang="en-US" sz="2000" dirty="0" smtClean="0">
                <a:latin typeface="Helvetica Neue"/>
                <a:cs typeface="Helvetica Neue"/>
              </a:rPr>
              <a:t>Co-founder of OpenStack </a:t>
            </a:r>
            <a:r>
              <a:rPr lang="en-US" sz="2000" dirty="0">
                <a:latin typeface="Helvetica Neue"/>
                <a:cs typeface="Helvetica Neue"/>
              </a:rPr>
              <a:t>with NASA in </a:t>
            </a:r>
            <a:r>
              <a:rPr lang="en-US" sz="2000" dirty="0" smtClean="0">
                <a:latin typeface="Helvetica Neue"/>
                <a:cs typeface="Helvetica Neue"/>
              </a:rPr>
              <a:t>2010</a:t>
            </a:r>
            <a:endParaRPr lang="en-US" sz="2000" dirty="0">
              <a:latin typeface="Helvetica Neue"/>
              <a:cs typeface="Helvetica Neue"/>
            </a:endParaRPr>
          </a:p>
          <a:p>
            <a:pPr marL="342900" indent="-342900">
              <a:spcBef>
                <a:spcPts val="600"/>
              </a:spcBef>
              <a:buFont typeface="Arial"/>
              <a:buChar char="•"/>
            </a:pPr>
            <a:r>
              <a:rPr lang="en-US" sz="2000" dirty="0" smtClean="0">
                <a:latin typeface="Helvetica Neue"/>
                <a:cs typeface="Helvetica Neue"/>
              </a:rPr>
              <a:t>#</a:t>
            </a:r>
            <a:r>
              <a:rPr lang="en-US" sz="2000" dirty="0">
                <a:latin typeface="Helvetica Neue"/>
                <a:cs typeface="Helvetica Neue"/>
              </a:rPr>
              <a:t>1 </a:t>
            </a:r>
            <a:r>
              <a:rPr lang="en-US" sz="2000" dirty="0" smtClean="0">
                <a:latin typeface="Helvetica Neue"/>
                <a:cs typeface="Helvetica Neue"/>
              </a:rPr>
              <a:t>hosting provider for </a:t>
            </a:r>
            <a:r>
              <a:rPr lang="en-US" sz="2000" dirty="0">
                <a:latin typeface="Helvetica Neue"/>
                <a:cs typeface="Helvetica Neue"/>
              </a:rPr>
              <a:t>the top 100,000 websites in the world</a:t>
            </a:r>
          </a:p>
          <a:p>
            <a:pPr marL="342900" indent="-342900">
              <a:spcBef>
                <a:spcPts val="600"/>
              </a:spcBef>
              <a:buFont typeface="Arial"/>
              <a:buChar char="•"/>
            </a:pPr>
            <a:r>
              <a:rPr lang="en-US" sz="2000" dirty="0">
                <a:latin typeface="Helvetica Neue"/>
                <a:cs typeface="Helvetica Neue"/>
              </a:rPr>
              <a:t>T</a:t>
            </a:r>
            <a:r>
              <a:rPr lang="en-US" sz="2000" dirty="0" smtClean="0">
                <a:latin typeface="Helvetica Neue"/>
                <a:cs typeface="Helvetica Neue"/>
              </a:rPr>
              <a:t>ens </a:t>
            </a:r>
            <a:r>
              <a:rPr lang="en-US" sz="2000" dirty="0">
                <a:latin typeface="Helvetica Neue"/>
                <a:cs typeface="Helvetica Neue"/>
              </a:rPr>
              <a:t>of thousands of </a:t>
            </a:r>
            <a:r>
              <a:rPr lang="en-US" sz="2000" dirty="0" err="1">
                <a:latin typeface="Helvetica Neue"/>
                <a:cs typeface="Helvetica Neue"/>
              </a:rPr>
              <a:t>OpenStack</a:t>
            </a:r>
            <a:r>
              <a:rPr lang="en-US" sz="2000" dirty="0">
                <a:latin typeface="Helvetica Neue"/>
                <a:cs typeface="Helvetica Neue"/>
              </a:rPr>
              <a:t>-powered production servers in the public cloud </a:t>
            </a:r>
          </a:p>
          <a:p>
            <a:pPr marL="342900" indent="-342900">
              <a:spcBef>
                <a:spcPts val="600"/>
              </a:spcBef>
              <a:buFont typeface="Arial"/>
              <a:buChar char="•"/>
            </a:pPr>
            <a:r>
              <a:rPr lang="en-US" sz="2000" dirty="0" smtClean="0">
                <a:latin typeface="Helvetica Neue"/>
                <a:cs typeface="Helvetica Neue"/>
              </a:rPr>
              <a:t>Rackspace </a:t>
            </a:r>
            <a:r>
              <a:rPr lang="en-US" sz="2000" dirty="0">
                <a:latin typeface="Helvetica Neue"/>
                <a:cs typeface="Helvetica Neue"/>
              </a:rPr>
              <a:t>provides training, support </a:t>
            </a:r>
            <a:r>
              <a:rPr lang="en-US" sz="2000" dirty="0" smtClean="0">
                <a:latin typeface="Helvetica Neue"/>
                <a:cs typeface="Helvetica Neue"/>
              </a:rPr>
              <a:t>and </a:t>
            </a:r>
            <a:r>
              <a:rPr lang="en-US" sz="2000" dirty="0">
                <a:latin typeface="Helvetica Neue"/>
                <a:cs typeface="Helvetica Neue"/>
              </a:rPr>
              <a:t>operations expertise on our Private Cloud </a:t>
            </a:r>
            <a:r>
              <a:rPr lang="en-US" sz="2000" dirty="0" smtClean="0">
                <a:latin typeface="Helvetica Neue"/>
                <a:cs typeface="Helvetica Neue"/>
              </a:rPr>
              <a:t>powered by OpenStack to </a:t>
            </a:r>
            <a:r>
              <a:rPr lang="en-US" sz="2000" dirty="0">
                <a:latin typeface="Helvetica Neue"/>
                <a:cs typeface="Helvetica Neue"/>
              </a:rPr>
              <a:t>over 100 organizations, including </a:t>
            </a:r>
            <a:r>
              <a:rPr lang="en-US" sz="2000" dirty="0" smtClean="0">
                <a:latin typeface="Helvetica Neue"/>
                <a:cs typeface="Helvetica Neue"/>
              </a:rPr>
              <a:t>22% </a:t>
            </a:r>
            <a:r>
              <a:rPr lang="en-US" sz="2000" dirty="0">
                <a:latin typeface="Helvetica Neue"/>
                <a:cs typeface="Helvetica Neue"/>
              </a:rPr>
              <a:t>of the </a:t>
            </a:r>
            <a:r>
              <a:rPr lang="en-US" sz="2000" dirty="0" smtClean="0">
                <a:latin typeface="Helvetica Neue"/>
                <a:cs typeface="Helvetica Neue"/>
              </a:rPr>
              <a:t>FORTUNE100 </a:t>
            </a:r>
          </a:p>
          <a:p>
            <a:pPr marL="342900" indent="-342900">
              <a:spcBef>
                <a:spcPts val="600"/>
              </a:spcBef>
              <a:buFont typeface="Arial"/>
              <a:buChar char="•"/>
            </a:pPr>
            <a:r>
              <a:rPr lang="en-US" sz="2000" dirty="0" smtClean="0">
                <a:latin typeface="Helvetica Neue"/>
                <a:cs typeface="Helvetica Neue"/>
              </a:rPr>
              <a:t>Rackspace </a:t>
            </a:r>
            <a:r>
              <a:rPr lang="en-US" sz="2000" dirty="0">
                <a:latin typeface="Helvetica Neue"/>
                <a:cs typeface="Helvetica Neue"/>
              </a:rPr>
              <a:t>Private Cloud software downloaded in over 150 countries around the globe </a:t>
            </a:r>
          </a:p>
          <a:p>
            <a:pPr marL="342900" indent="-342900">
              <a:spcBef>
                <a:spcPts val="600"/>
              </a:spcBef>
              <a:buFont typeface="Arial"/>
              <a:buChar char="•"/>
            </a:pPr>
            <a:r>
              <a:rPr lang="en-US" sz="2000" dirty="0" smtClean="0">
                <a:latin typeface="Helvetica Neue"/>
                <a:cs typeface="Helvetica Neue"/>
              </a:rPr>
              <a:t>Nine data centers </a:t>
            </a:r>
            <a:r>
              <a:rPr lang="en-US" sz="2000" dirty="0">
                <a:latin typeface="Helvetica Neue"/>
                <a:cs typeface="Helvetica Neue"/>
              </a:rPr>
              <a:t>around the world and </a:t>
            </a:r>
            <a:r>
              <a:rPr lang="en-US" sz="2000" dirty="0" smtClean="0">
                <a:latin typeface="Helvetica Neue"/>
                <a:cs typeface="Helvetica Neue"/>
              </a:rPr>
              <a:t>over 200K </a:t>
            </a:r>
            <a:r>
              <a:rPr lang="en-US" sz="2000" dirty="0">
                <a:latin typeface="Helvetica Neue"/>
                <a:cs typeface="Helvetica Neue"/>
              </a:rPr>
              <a:t>customers</a:t>
            </a:r>
            <a:endParaRPr lang="en-US" sz="2000" dirty="0" smtClean="0">
              <a:solidFill>
                <a:srgbClr val="404040"/>
              </a:solidFill>
              <a:latin typeface="Helvetica Neue"/>
              <a:cs typeface="Helvetica Neue"/>
            </a:endParaRPr>
          </a:p>
        </p:txBody>
      </p:sp>
      <p:pic>
        <p:nvPicPr>
          <p:cNvPr id="7" name="Picture 6"/>
          <p:cNvPicPr>
            <a:picLocks noChangeAspect="1"/>
          </p:cNvPicPr>
          <p:nvPr/>
        </p:nvPicPr>
        <p:blipFill>
          <a:blip r:embed="rId3" cstate="print"/>
          <a:stretch>
            <a:fillRect/>
          </a:stretch>
        </p:blipFill>
        <p:spPr>
          <a:xfrm>
            <a:off x="736602" y="8254152"/>
            <a:ext cx="802790" cy="573422"/>
          </a:xfrm>
          <a:prstGeom prst="rect">
            <a:avLst/>
          </a:prstGeom>
        </p:spPr>
      </p:pic>
      <p:sp>
        <p:nvSpPr>
          <p:cNvPr id="8" name="Text Box 2"/>
          <p:cNvSpPr txBox="1">
            <a:spLocks noChangeArrowheads="1"/>
          </p:cNvSpPr>
          <p:nvPr/>
        </p:nvSpPr>
        <p:spPr bwMode="auto">
          <a:xfrm>
            <a:off x="1681758" y="8421924"/>
            <a:ext cx="3178409" cy="126509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15913" indent="-315913">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5pPr>
            <a:lvl6pPr marL="25146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6pPr>
            <a:lvl7pPr marL="29718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7pPr>
            <a:lvl8pPr marL="34290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8pPr>
            <a:lvl9pPr marL="38862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9pPr>
          </a:lstStyle>
          <a:p>
            <a:pPr marL="0" indent="0">
              <a:spcBef>
                <a:spcPts val="1200"/>
              </a:spcBef>
              <a:buClr>
                <a:srgbClr val="AF1C1C"/>
              </a:buClr>
              <a:buSzPct val="60000"/>
              <a:defRPr/>
            </a:pPr>
            <a:r>
              <a:rPr lang="en-US" sz="1800" dirty="0" smtClean="0">
                <a:solidFill>
                  <a:srgbClr val="646464"/>
                </a:solidFill>
                <a:latin typeface="Helvetica Neue" charset="0"/>
              </a:rPr>
              <a:t>www.Rackspace.com</a:t>
            </a:r>
          </a:p>
          <a:p>
            <a:pPr marL="0" indent="0">
              <a:spcBef>
                <a:spcPts val="1200"/>
              </a:spcBef>
              <a:buClr>
                <a:srgbClr val="AF1C1C"/>
              </a:buClr>
              <a:buSzPct val="60000"/>
              <a:defRPr/>
            </a:pPr>
            <a:endParaRPr lang="en-US" sz="400" dirty="0" smtClean="0">
              <a:solidFill>
                <a:srgbClr val="646464"/>
              </a:solidFill>
              <a:latin typeface="Helvetica Neue" charset="0"/>
              <a:hlinkClick r:id="rId4"/>
            </a:endParaRPr>
          </a:p>
          <a:p>
            <a:pPr marL="0" indent="0">
              <a:spcBef>
                <a:spcPts val="1200"/>
              </a:spcBef>
              <a:buClr>
                <a:srgbClr val="AF1C1C"/>
              </a:buClr>
              <a:buSzPct val="60000"/>
              <a:defRPr/>
            </a:pPr>
            <a:r>
              <a:rPr lang="en-US" sz="1800" dirty="0" smtClean="0">
                <a:solidFill>
                  <a:srgbClr val="646464"/>
                </a:solidFill>
                <a:latin typeface="Helvetica Neue" charset="0"/>
              </a:rPr>
              <a:t>www.Rackspace.co.uk</a:t>
            </a:r>
          </a:p>
          <a:p>
            <a:pPr marL="0" indent="0">
              <a:spcBef>
                <a:spcPts val="1200"/>
              </a:spcBef>
              <a:buClr>
                <a:srgbClr val="AF1C1C"/>
              </a:buClr>
              <a:buSzPct val="60000"/>
              <a:defRPr/>
            </a:pPr>
            <a:endParaRPr lang="en-US" sz="1800" dirty="0" smtClean="0">
              <a:solidFill>
                <a:srgbClr val="646464"/>
              </a:solidFill>
              <a:latin typeface="Helvetica Neue" charset="0"/>
            </a:endParaRPr>
          </a:p>
        </p:txBody>
      </p:sp>
      <p:sp>
        <p:nvSpPr>
          <p:cNvPr id="11" name="Rectangle 10"/>
          <p:cNvSpPr/>
          <p:nvPr/>
        </p:nvSpPr>
        <p:spPr>
          <a:xfrm>
            <a:off x="1198612" y="2040424"/>
            <a:ext cx="11054348" cy="1815882"/>
          </a:xfrm>
          <a:prstGeom prst="rect">
            <a:avLst/>
          </a:prstGeom>
        </p:spPr>
        <p:txBody>
          <a:bodyPr wrap="square">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dirty="0" smtClean="0">
                <a:solidFill>
                  <a:schemeClr val="bg1"/>
                </a:solidFill>
                <a:effectLst>
                  <a:outerShdw blurRad="38100" dist="38100" dir="2700000" algn="tl">
                    <a:srgbClr val="000000">
                      <a:alpha val="43137"/>
                    </a:srgbClr>
                  </a:outerShdw>
                </a:effectLst>
                <a:latin typeface="Helvetica Neue" charset="0"/>
              </a:rPr>
              <a:t>“We’re moving into a world of open standards where a million clouds will soar—where each business customer can find the right cloud for its unique needs, along with the reliability and flexibility that everyone deserves.”</a:t>
            </a:r>
            <a:endParaRPr lang="en-US" sz="2800" dirty="0">
              <a:solidFill>
                <a:schemeClr val="bg1"/>
              </a:solidFill>
              <a:effectLst>
                <a:outerShdw blurRad="38100" dist="38100" dir="2700000" algn="tl">
                  <a:srgbClr val="000000">
                    <a:alpha val="43137"/>
                  </a:srgbClr>
                </a:outerShdw>
              </a:effectLst>
              <a:latin typeface="Helvetica Neue" charset="0"/>
            </a:endParaRPr>
          </a:p>
        </p:txBody>
      </p:sp>
      <p:sp>
        <p:nvSpPr>
          <p:cNvPr id="14" name="Rectangle 13"/>
          <p:cNvSpPr/>
          <p:nvPr/>
        </p:nvSpPr>
        <p:spPr>
          <a:xfrm>
            <a:off x="7144290" y="3514674"/>
            <a:ext cx="5053806" cy="683264"/>
          </a:xfrm>
          <a:prstGeom prst="rect">
            <a:avLst/>
          </a:prstGeom>
        </p:spPr>
        <p:txBody>
          <a:bodyPr wrap="square">
            <a:spAutoFit/>
          </a:bodyPr>
          <a:lstStyle/>
          <a:p>
            <a:pPr algn="r">
              <a:lnSpc>
                <a:spcPct val="80000"/>
              </a:lnSpc>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dirty="0" smtClean="0">
                <a:latin typeface="Helvetica Neue" charset="0"/>
              </a:rPr>
              <a:t>Lanham Napier</a:t>
            </a:r>
          </a:p>
          <a:p>
            <a:pPr algn="r">
              <a:lnSpc>
                <a:spcPct val="80000"/>
              </a:lnSpc>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dirty="0" smtClean="0">
                <a:latin typeface="Helvetica Neue" charset="0"/>
              </a:rPr>
              <a:t>Rackspace CEO</a:t>
            </a:r>
            <a:endParaRPr lang="en-US" sz="2400" dirty="0">
              <a:latin typeface="Helvetica Neue" charset="0"/>
            </a:endParaRPr>
          </a:p>
        </p:txBody>
      </p:sp>
      <p:pic>
        <p:nvPicPr>
          <p:cNvPr id="12" name="Picture 11"/>
          <p:cNvPicPr>
            <a:picLocks noChangeAspect="1"/>
          </p:cNvPicPr>
          <p:nvPr/>
        </p:nvPicPr>
        <p:blipFill>
          <a:blip r:embed="rId5" cstate="print"/>
          <a:stretch>
            <a:fillRect/>
          </a:stretch>
        </p:blipFill>
        <p:spPr>
          <a:xfrm>
            <a:off x="736601" y="8965703"/>
            <a:ext cx="802789" cy="573420"/>
          </a:xfrm>
          <a:prstGeom prst="rect">
            <a:avLst/>
          </a:prstGeom>
        </p:spPr>
      </p:pic>
      <p:pic>
        <p:nvPicPr>
          <p:cNvPr id="15" name="Picture 14" descr="Rackspace_Cloud_Company_Logo_clr.png"/>
          <p:cNvPicPr>
            <a:picLocks noChangeAspect="1"/>
          </p:cNvPicPr>
          <p:nvPr/>
        </p:nvPicPr>
        <p:blipFill>
          <a:blip r:embed="rId6" cstate="print"/>
          <a:stretch>
            <a:fillRect/>
          </a:stretch>
        </p:blipFill>
        <p:spPr>
          <a:xfrm>
            <a:off x="6283819" y="4453384"/>
            <a:ext cx="4328101" cy="1291548"/>
          </a:xfrm>
          <a:prstGeom prst="rect">
            <a:avLst/>
          </a:prstGeom>
        </p:spPr>
      </p:pic>
      <p:pic>
        <p:nvPicPr>
          <p:cNvPr id="16" name="Picture 15" descr="Touch2Begin.Screen 1080x1920pixels.jpg"/>
          <p:cNvPicPr>
            <a:picLocks noChangeAspect="1"/>
          </p:cNvPicPr>
          <p:nvPr/>
        </p:nvPicPr>
        <p:blipFill>
          <a:blip r:embed="rId7" cstate="print"/>
          <a:srcRect t="6667" b="35739"/>
          <a:stretch>
            <a:fillRect/>
          </a:stretch>
        </p:blipFill>
        <p:spPr>
          <a:xfrm>
            <a:off x="736600" y="4572652"/>
            <a:ext cx="3422607" cy="3504390"/>
          </a:xfrm>
          <a:prstGeom prst="rect">
            <a:avLst/>
          </a:prstGeom>
        </p:spPr>
      </p:pic>
    </p:spTree>
    <p:extLst>
      <p:ext uri="{BB962C8B-B14F-4D97-AF65-F5344CB8AC3E}">
        <p14:creationId xmlns="" xmlns:p14="http://schemas.microsoft.com/office/powerpoint/2010/main" val="2734823134"/>
      </p:ext>
    </p:extLst>
  </p:cSld>
  <p:clrMapOvr>
    <a:masterClrMapping/>
  </p:clrMapOvr>
  <p:transition advClick="0" advTm="15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1765923" cy="1702795"/>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0" name="Rectangle 9"/>
          <p:cNvSpPr/>
          <p:nvPr/>
        </p:nvSpPr>
        <p:spPr>
          <a:xfrm>
            <a:off x="1" y="1752599"/>
            <a:ext cx="13003212" cy="2752725"/>
          </a:xfrm>
          <a:prstGeom prst="rect">
            <a:avLst/>
          </a:prstGeom>
          <a:solidFill>
            <a:srgbClr val="B626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openstack-cloud-software-horizontal-cmyk.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859874" y="584451"/>
            <a:ext cx="943336" cy="867668"/>
          </a:xfrm>
          <a:prstGeom prst="rect">
            <a:avLst/>
          </a:prstGeom>
        </p:spPr>
      </p:pic>
      <p:sp>
        <p:nvSpPr>
          <p:cNvPr id="5" name="TextBox 4"/>
          <p:cNvSpPr txBox="1"/>
          <p:nvPr/>
        </p:nvSpPr>
        <p:spPr>
          <a:xfrm>
            <a:off x="633306" y="573601"/>
            <a:ext cx="10284288" cy="615553"/>
          </a:xfrm>
          <a:prstGeom prst="rect">
            <a:avLst/>
          </a:prstGeom>
          <a:noFill/>
        </p:spPr>
        <p:txBody>
          <a:bodyPr wrap="square" rtlCol="0">
            <a:spAutoFit/>
          </a:bodyPr>
          <a:lstStyle/>
          <a:p>
            <a:r>
              <a:rPr lang="en-US" sz="3400" b="1" dirty="0" smtClean="0">
                <a:solidFill>
                  <a:schemeClr val="tx1">
                    <a:lumMod val="75000"/>
                    <a:lumOff val="25000"/>
                  </a:schemeClr>
                </a:solidFill>
                <a:latin typeface="Helvetica Neue" charset="0"/>
              </a:rPr>
              <a:t>HP Public Cloud </a:t>
            </a:r>
            <a:r>
              <a:rPr lang="en-US" sz="3400" dirty="0" smtClean="0">
                <a:solidFill>
                  <a:schemeClr val="tx1">
                    <a:lumMod val="75000"/>
                    <a:lumOff val="25000"/>
                  </a:schemeClr>
                </a:solidFill>
                <a:latin typeface="Helvetica Neue" charset="0"/>
              </a:rPr>
              <a:t>uses </a:t>
            </a:r>
            <a:r>
              <a:rPr lang="en-US" sz="3400" dirty="0" err="1" smtClean="0">
                <a:solidFill>
                  <a:schemeClr val="tx1">
                    <a:lumMod val="75000"/>
                    <a:lumOff val="25000"/>
                  </a:schemeClr>
                </a:solidFill>
                <a:latin typeface="Helvetica Neue" charset="0"/>
              </a:rPr>
              <a:t>OpenStack</a:t>
            </a:r>
            <a:endParaRPr lang="en-US" sz="3400" dirty="0" smtClean="0">
              <a:solidFill>
                <a:schemeClr val="tx1">
                  <a:lumMod val="75000"/>
                  <a:lumOff val="25000"/>
                </a:schemeClr>
              </a:solidFill>
              <a:latin typeface="Helvetica Neue" charset="0"/>
            </a:endParaRPr>
          </a:p>
        </p:txBody>
      </p:sp>
      <p:sp>
        <p:nvSpPr>
          <p:cNvPr id="6" name="Text Box 2"/>
          <p:cNvSpPr txBox="1">
            <a:spLocks noChangeArrowheads="1"/>
          </p:cNvSpPr>
          <p:nvPr/>
        </p:nvSpPr>
        <p:spPr bwMode="auto">
          <a:xfrm>
            <a:off x="4453672" y="5715466"/>
            <a:ext cx="8349537" cy="34721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15913" indent="-315913">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5pPr>
            <a:lvl6pPr marL="25146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6pPr>
            <a:lvl7pPr marL="29718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7pPr>
            <a:lvl8pPr marL="34290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8pPr>
            <a:lvl9pPr marL="38862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9pPr>
          </a:lstStyle>
          <a:p>
            <a:pPr marL="342900" indent="-342900" algn="l">
              <a:spcBef>
                <a:spcPts val="1200"/>
              </a:spcBef>
              <a:buClr>
                <a:srgbClr val="800000"/>
              </a:buClr>
              <a:buSzPct val="106000"/>
              <a:buFont typeface="Lucida Grande"/>
              <a:buChar char="‣"/>
              <a:defRPr/>
            </a:pPr>
            <a:r>
              <a:rPr lang="en-US" sz="2400" dirty="0" smtClean="0">
                <a:solidFill>
                  <a:srgbClr val="404040"/>
                </a:solidFill>
                <a:latin typeface="Helvetica Neue"/>
              </a:rPr>
              <a:t>Enterprise-grade public cloud with industry-leading SLAs, security and support</a:t>
            </a:r>
          </a:p>
          <a:p>
            <a:pPr marL="342900" indent="-342900" algn="l">
              <a:spcBef>
                <a:spcPts val="1200"/>
              </a:spcBef>
              <a:buClr>
                <a:srgbClr val="800000"/>
              </a:buClr>
              <a:buSzPct val="106000"/>
              <a:buFont typeface="Lucida Grande"/>
              <a:buChar char="‣"/>
              <a:defRPr/>
            </a:pPr>
            <a:r>
              <a:rPr lang="en-US" sz="2400" dirty="0" smtClean="0">
                <a:solidFill>
                  <a:srgbClr val="404040"/>
                </a:solidFill>
                <a:latin typeface="Helvetica Neue"/>
              </a:rPr>
              <a:t>Storage, Compute and Advanced Networking Services</a:t>
            </a:r>
          </a:p>
          <a:p>
            <a:pPr marL="342900" indent="-342900">
              <a:spcBef>
                <a:spcPts val="1200"/>
              </a:spcBef>
              <a:buClr>
                <a:srgbClr val="800000"/>
              </a:buClr>
              <a:buSzPct val="106000"/>
              <a:buFont typeface="Lucida Grande"/>
              <a:buChar char="‣"/>
              <a:defRPr/>
            </a:pPr>
            <a:r>
              <a:rPr lang="en-US" sz="2400" dirty="0">
                <a:solidFill>
                  <a:srgbClr val="404040"/>
                </a:solidFill>
                <a:latin typeface="Helvetica Neue"/>
              </a:rPr>
              <a:t>Part of a Converged Cloud platform by HP, the world’s largest IT </a:t>
            </a:r>
            <a:r>
              <a:rPr lang="en-US" sz="2400" dirty="0" smtClean="0">
                <a:solidFill>
                  <a:srgbClr val="404040"/>
                </a:solidFill>
                <a:latin typeface="Helvetica Neue"/>
              </a:rPr>
              <a:t>company</a:t>
            </a:r>
          </a:p>
          <a:p>
            <a:pPr marL="342900" indent="-342900" algn="l">
              <a:spcBef>
                <a:spcPts val="1200"/>
              </a:spcBef>
              <a:buClr>
                <a:srgbClr val="800000"/>
              </a:buClr>
              <a:buSzPct val="106000"/>
              <a:buFont typeface="Lucida Grande"/>
              <a:buChar char="‣"/>
              <a:defRPr/>
            </a:pPr>
            <a:r>
              <a:rPr lang="en-US" sz="2400" dirty="0" smtClean="0">
                <a:solidFill>
                  <a:srgbClr val="404040"/>
                </a:solidFill>
                <a:latin typeface="Helvetica Neue"/>
              </a:rPr>
              <a:t>OpenStack Leadership:</a:t>
            </a:r>
          </a:p>
          <a:p>
            <a:pPr marL="992901" lvl="1" indent="-342900">
              <a:spcBef>
                <a:spcPts val="1200"/>
              </a:spcBef>
              <a:buClr>
                <a:srgbClr val="800000"/>
              </a:buClr>
              <a:buSzPct val="100000"/>
              <a:buFont typeface="Lucida Grande"/>
              <a:buChar char="‣"/>
              <a:defRPr/>
            </a:pPr>
            <a:r>
              <a:rPr lang="en-US" sz="2000" dirty="0" smtClean="0">
                <a:solidFill>
                  <a:schemeClr val="tx1"/>
                </a:solidFill>
                <a:latin typeface="Helvetica Neue"/>
              </a:rPr>
              <a:t>Founding Platinum member of Foundation; </a:t>
            </a:r>
            <a:r>
              <a:rPr lang="en-US" sz="2000" dirty="0" smtClean="0"/>
              <a:t>Top </a:t>
            </a:r>
            <a:r>
              <a:rPr lang="en-US" sz="2000" dirty="0"/>
              <a:t>5 Code </a:t>
            </a:r>
            <a:r>
              <a:rPr lang="en-US" sz="2000" dirty="0" smtClean="0"/>
              <a:t>Contributor; </a:t>
            </a:r>
            <a:r>
              <a:rPr lang="en-US" sz="2000" dirty="0" smtClean="0">
                <a:solidFill>
                  <a:schemeClr val="tx1"/>
                </a:solidFill>
              </a:rPr>
              <a:t>Lead and staff OpenStack Continuous Integration (CI) </a:t>
            </a:r>
            <a:r>
              <a:rPr lang="en-US" sz="2000" dirty="0">
                <a:solidFill>
                  <a:schemeClr val="tx1"/>
                </a:solidFill>
              </a:rPr>
              <a:t>project </a:t>
            </a:r>
            <a:endParaRPr lang="en-US" sz="2000" dirty="0" smtClean="0">
              <a:solidFill>
                <a:schemeClr val="tx1"/>
              </a:solidFill>
              <a:latin typeface="Helvetica Neue"/>
            </a:endParaRPr>
          </a:p>
        </p:txBody>
      </p:sp>
      <p:sp>
        <p:nvSpPr>
          <p:cNvPr id="8" name="Text Box 2"/>
          <p:cNvSpPr txBox="1">
            <a:spLocks noChangeArrowheads="1"/>
          </p:cNvSpPr>
          <p:nvPr/>
        </p:nvSpPr>
        <p:spPr bwMode="auto">
          <a:xfrm>
            <a:off x="1820904" y="8740886"/>
            <a:ext cx="3178409" cy="4668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15913" indent="-315913">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5pPr>
            <a:lvl6pPr marL="25146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6pPr>
            <a:lvl7pPr marL="29718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7pPr>
            <a:lvl8pPr marL="34290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8pPr>
            <a:lvl9pPr marL="3886200" indent="-228600" algn="ctr"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4200">
                <a:solidFill>
                  <a:srgbClr val="000000"/>
                </a:solidFill>
                <a:latin typeface="Gill Sans" charset="0"/>
                <a:ea typeface="ヒラギノ角ゴ ProN W3" charset="0"/>
                <a:cs typeface="ヒラギノ角ゴ ProN W3" charset="0"/>
              </a:defRPr>
            </a:lvl9pPr>
          </a:lstStyle>
          <a:p>
            <a:pPr marL="0" indent="0">
              <a:spcBef>
                <a:spcPts val="1200"/>
              </a:spcBef>
              <a:buClr>
                <a:srgbClr val="AF1C1C"/>
              </a:buClr>
              <a:buSzPct val="60000"/>
              <a:defRPr/>
            </a:pPr>
            <a:endParaRPr lang="en-US" sz="1800" dirty="0" smtClean="0">
              <a:solidFill>
                <a:srgbClr val="646464"/>
              </a:solidFill>
              <a:latin typeface="Helvetica Neue" charset="0"/>
            </a:endParaRPr>
          </a:p>
        </p:txBody>
      </p:sp>
      <p:sp>
        <p:nvSpPr>
          <p:cNvPr id="11" name="Rectangle 10"/>
          <p:cNvSpPr/>
          <p:nvPr/>
        </p:nvSpPr>
        <p:spPr>
          <a:xfrm>
            <a:off x="537768" y="1873941"/>
            <a:ext cx="11687963" cy="1815882"/>
          </a:xfrm>
          <a:prstGeom prst="rect">
            <a:avLst/>
          </a:prstGeom>
        </p:spPr>
        <p:txBody>
          <a:bodyPr wrap="square">
            <a:spAutoFit/>
          </a:bodyPr>
          <a:lstStyle/>
          <a:p>
            <a:r>
              <a:rPr lang="en-US" sz="2800" dirty="0" smtClean="0">
                <a:solidFill>
                  <a:schemeClr val="bg1"/>
                </a:solidFill>
                <a:latin typeface="Helvetica Neue"/>
              </a:rPr>
              <a:t>“HP </a:t>
            </a:r>
            <a:r>
              <a:rPr lang="en-US" sz="2800" dirty="0">
                <a:solidFill>
                  <a:schemeClr val="bg1"/>
                </a:solidFill>
                <a:latin typeface="Helvetica Neue"/>
              </a:rPr>
              <a:t>is </a:t>
            </a:r>
            <a:r>
              <a:rPr lang="en-US" sz="2800" dirty="0" smtClean="0">
                <a:solidFill>
                  <a:schemeClr val="bg1"/>
                </a:solidFill>
                <a:latin typeface="Helvetica Neue"/>
              </a:rPr>
              <a:t>providing </a:t>
            </a:r>
            <a:r>
              <a:rPr lang="en-US" sz="2800" dirty="0">
                <a:solidFill>
                  <a:schemeClr val="bg1"/>
                </a:solidFill>
                <a:latin typeface="Helvetica Neue"/>
              </a:rPr>
              <a:t>an open, </a:t>
            </a:r>
            <a:r>
              <a:rPr lang="en-US" sz="2800" dirty="0" smtClean="0">
                <a:solidFill>
                  <a:schemeClr val="bg1"/>
                </a:solidFill>
                <a:latin typeface="Helvetica Neue"/>
              </a:rPr>
              <a:t>enterprise-grade </a:t>
            </a:r>
            <a:r>
              <a:rPr lang="en-US" sz="2800" dirty="0">
                <a:solidFill>
                  <a:schemeClr val="bg1"/>
                </a:solidFill>
                <a:latin typeface="Helvetica Neue"/>
              </a:rPr>
              <a:t>cloud platform based on OpenStack® </a:t>
            </a:r>
            <a:r>
              <a:rPr lang="en-US" sz="2800" dirty="0" smtClean="0">
                <a:solidFill>
                  <a:schemeClr val="bg1"/>
                </a:solidFill>
                <a:latin typeface="Helvetica Neue"/>
              </a:rPr>
              <a:t>technology, combining </a:t>
            </a:r>
            <a:r>
              <a:rPr lang="en-US" sz="2800" dirty="0">
                <a:solidFill>
                  <a:schemeClr val="bg1"/>
                </a:solidFill>
                <a:latin typeface="Helvetica Neue"/>
              </a:rPr>
              <a:t>the best of OpenStack and HP </a:t>
            </a:r>
            <a:r>
              <a:rPr lang="en-US" sz="2800" dirty="0" smtClean="0">
                <a:solidFill>
                  <a:schemeClr val="bg1"/>
                </a:solidFill>
                <a:latin typeface="Helvetica Neue"/>
              </a:rPr>
              <a:t>innovation to enable </a:t>
            </a:r>
            <a:r>
              <a:rPr lang="en-US" sz="2800" dirty="0">
                <a:solidFill>
                  <a:schemeClr val="bg1"/>
                </a:solidFill>
                <a:latin typeface="Helvetica Neue"/>
              </a:rPr>
              <a:t>enterprises to </a:t>
            </a:r>
            <a:r>
              <a:rPr lang="en-US" sz="2800" dirty="0" smtClean="0">
                <a:solidFill>
                  <a:schemeClr val="bg1"/>
                </a:solidFill>
                <a:latin typeface="Helvetica Neue"/>
              </a:rPr>
              <a:t>adopt </a:t>
            </a:r>
            <a:r>
              <a:rPr lang="en-US" sz="2800" dirty="0">
                <a:solidFill>
                  <a:schemeClr val="bg1"/>
                </a:solidFill>
                <a:latin typeface="Helvetica Neue"/>
              </a:rPr>
              <a:t>hybrid delivery </a:t>
            </a:r>
            <a:r>
              <a:rPr lang="en-US" sz="2800" dirty="0" smtClean="0">
                <a:solidFill>
                  <a:schemeClr val="bg1"/>
                </a:solidFill>
                <a:latin typeface="Helvetica Neue"/>
              </a:rPr>
              <a:t>models across private</a:t>
            </a:r>
            <a:r>
              <a:rPr lang="en-US" sz="2800" dirty="0">
                <a:solidFill>
                  <a:schemeClr val="bg1"/>
                </a:solidFill>
                <a:latin typeface="Helvetica Neue"/>
              </a:rPr>
              <a:t>, managed and public cloud </a:t>
            </a:r>
            <a:r>
              <a:rPr lang="en-US" sz="2800" dirty="0" smtClean="0">
                <a:solidFill>
                  <a:schemeClr val="bg1"/>
                </a:solidFill>
                <a:latin typeface="Helvetica Neue"/>
              </a:rPr>
              <a:t>services.”</a:t>
            </a:r>
            <a:r>
              <a:rPr lang="en-US" sz="2800" dirty="0" smtClean="0">
                <a:solidFill>
                  <a:schemeClr val="bg1"/>
                </a:solidFill>
              </a:rPr>
              <a:t>		</a:t>
            </a:r>
            <a:r>
              <a:rPr lang="en-US" sz="2800" i="1" dirty="0" smtClean="0">
                <a:solidFill>
                  <a:schemeClr val="bg1"/>
                </a:solidFill>
              </a:rPr>
              <a:t>								</a:t>
            </a:r>
            <a:endParaRPr lang="en-US" sz="2800" dirty="0"/>
          </a:p>
        </p:txBody>
      </p:sp>
      <p:sp>
        <p:nvSpPr>
          <p:cNvPr id="2" name="Rectangle 1"/>
          <p:cNvSpPr/>
          <p:nvPr/>
        </p:nvSpPr>
        <p:spPr>
          <a:xfrm>
            <a:off x="736600" y="8733044"/>
            <a:ext cx="3083921" cy="523220"/>
          </a:xfrm>
          <a:prstGeom prst="rect">
            <a:avLst/>
          </a:prstGeom>
        </p:spPr>
        <p:txBody>
          <a:bodyPr wrap="none">
            <a:spAutoFit/>
          </a:bodyPr>
          <a:lstStyle/>
          <a:p>
            <a:r>
              <a:rPr lang="en-US" sz="2800" dirty="0">
                <a:solidFill>
                  <a:srgbClr val="646464"/>
                </a:solidFill>
                <a:latin typeface="Helvetica Neue"/>
              </a:rPr>
              <a:t>www.hpcloud.com</a:t>
            </a:r>
          </a:p>
        </p:txBody>
      </p:sp>
      <p:grpSp>
        <p:nvGrpSpPr>
          <p:cNvPr id="3" name="Group 2"/>
          <p:cNvGrpSpPr/>
          <p:nvPr/>
        </p:nvGrpSpPr>
        <p:grpSpPr>
          <a:xfrm>
            <a:off x="-210928" y="5229486"/>
            <a:ext cx="5057859" cy="2946120"/>
            <a:chOff x="-538157" y="4657986"/>
            <a:chExt cx="3529808" cy="2056055"/>
          </a:xfrm>
        </p:grpSpPr>
        <p:pic>
          <p:nvPicPr>
            <p:cNvPr id="18" name="Picture 6" descr="C:\Users\DEG00\Documents\HP Templates\Converged_Infographic_HO_112612\Public Cloud\PublicCloud_blue_positive_NT.png"/>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123109" y="4657986"/>
              <a:ext cx="1804981" cy="1237903"/>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TextBox 23"/>
            <p:cNvSpPr txBox="1">
              <a:spLocks noChangeArrowheads="1"/>
            </p:cNvSpPr>
            <p:nvPr>
              <p:custDataLst>
                <p:tags r:id="rId1"/>
              </p:custDataLst>
            </p:nvPr>
          </p:nvSpPr>
          <p:spPr bwMode="auto">
            <a:xfrm>
              <a:off x="-538157" y="6129266"/>
              <a:ext cx="3529808" cy="584775"/>
            </a:xfrm>
            <a:prstGeom prst="rect">
              <a:avLst/>
            </a:prstGeom>
            <a:noFill/>
            <a:ln w="9525">
              <a:noFill/>
              <a:miter lim="800000"/>
              <a:headEnd/>
              <a:tailEnd/>
            </a:ln>
          </p:spPr>
          <p:txBody>
            <a:bodyPr wrap="square" lIns="0" rIns="0">
              <a:spAutoFit/>
            </a:bodyPr>
            <a:lstStyle/>
            <a:p>
              <a:pPr algn="ctr" defTabSz="457200">
                <a:defRPr/>
              </a:pPr>
              <a:r>
                <a:rPr lang="en-US" sz="3200" b="1" dirty="0" smtClean="0">
                  <a:solidFill>
                    <a:prstClr val="black"/>
                  </a:solidFill>
                  <a:latin typeface="HP Simplified" pitchFamily="34" charset="0"/>
                  <a:cs typeface="Arial" pitchFamily="34" charset="0"/>
                </a:rPr>
                <a:t>HP Public Cloud</a:t>
              </a:r>
              <a:endParaRPr lang="en-US" sz="3200" b="1" dirty="0">
                <a:solidFill>
                  <a:prstClr val="black"/>
                </a:solidFill>
                <a:latin typeface="HP Simplified" pitchFamily="34" charset="0"/>
                <a:cs typeface="Arial" pitchFamily="34" charset="0"/>
              </a:endParaRPr>
            </a:p>
          </p:txBody>
        </p:sp>
      </p:grpSp>
      <p:pic>
        <p:nvPicPr>
          <p:cNvPr id="22" name="Picture 21" descr="HP_Blue_RGB_150_LG.png"/>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891376" y="4669118"/>
            <a:ext cx="900720" cy="900720"/>
          </a:xfrm>
          <a:prstGeom prst="rect">
            <a:avLst/>
          </a:prstGeom>
        </p:spPr>
      </p:pic>
      <p:sp>
        <p:nvSpPr>
          <p:cNvPr id="14" name="Rectangle 13"/>
          <p:cNvSpPr/>
          <p:nvPr/>
        </p:nvSpPr>
        <p:spPr>
          <a:xfrm>
            <a:off x="4453672" y="3514674"/>
            <a:ext cx="7744424" cy="683264"/>
          </a:xfrm>
          <a:prstGeom prst="rect">
            <a:avLst/>
          </a:prstGeom>
        </p:spPr>
        <p:txBody>
          <a:bodyPr wrap="square">
            <a:spAutoFit/>
          </a:bodyPr>
          <a:lstStyle/>
          <a:p>
            <a:pPr algn="r">
              <a:lnSpc>
                <a:spcPct val="80000"/>
              </a:lnSpc>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dirty="0" smtClean="0">
                <a:latin typeface="Helvetica Neue" charset="0"/>
              </a:rPr>
              <a:t>Eileen Evans</a:t>
            </a:r>
          </a:p>
          <a:p>
            <a:pPr algn="r">
              <a:lnSpc>
                <a:spcPct val="80000"/>
              </a:lnSpc>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dirty="0" smtClean="0">
                <a:latin typeface="Helvetica Neue" charset="0"/>
              </a:rPr>
              <a:t>HP Vice President &amp; OpenStack Board Member</a:t>
            </a:r>
            <a:endParaRPr lang="en-US" sz="2400" dirty="0">
              <a:latin typeface="Helvetica Neue" charset="0"/>
            </a:endParaRPr>
          </a:p>
        </p:txBody>
      </p:sp>
    </p:spTree>
    <p:extLst>
      <p:ext uri="{BB962C8B-B14F-4D97-AF65-F5344CB8AC3E}">
        <p14:creationId xmlns="" xmlns:p14="http://schemas.microsoft.com/office/powerpoint/2010/main" val="1880480028"/>
      </p:ext>
    </p:extLst>
  </p:cSld>
  <p:clrMapOvr>
    <a:masterClrMapping/>
  </p:clrMapOvr>
  <p:transition advClick="0" advTm="1500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9lkmnnHGLUeqFr61BRMgj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xq9ltRcfjk.HTG8Ojq3R4w"/>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TotalTime>
  <Words>997</Words>
  <Application>Microsoft Office PowerPoint</Application>
  <PresentationFormat>Custom</PresentationFormat>
  <Paragraphs>104</Paragraphs>
  <Slides>10</Slides>
  <Notes>1</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Slide 1</vt:lpstr>
      <vt:lpstr>Slide 2</vt:lpstr>
      <vt:lpstr>Slide 3</vt:lpstr>
      <vt:lpstr>Slide 4</vt:lpstr>
      <vt:lpstr>Slide 5</vt:lpstr>
      <vt:lpstr>Slide 6</vt:lpstr>
      <vt:lpstr>Slide 7</vt:lpstr>
      <vt:lpstr>Slide 8</vt:lpstr>
      <vt:lpstr>Slide 9</vt:lpstr>
      <vt:lpstr>Slide 10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Kathy</cp:lastModifiedBy>
  <cp:revision>20</cp:revision>
  <dcterms:modified xsi:type="dcterms:W3CDTF">2013-03-21T16:28:31Z</dcterms:modified>
</cp:coreProperties>
</file>