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0" r:id="rId2"/>
    <p:sldId id="382" r:id="rId3"/>
    <p:sldId id="384" r:id="rId4"/>
    <p:sldId id="385" r:id="rId5"/>
    <p:sldId id="386" r:id="rId6"/>
    <p:sldId id="387" r:id="rId7"/>
    <p:sldId id="388" r:id="rId8"/>
    <p:sldId id="389" r:id="rId9"/>
    <p:sldId id="390" r:id="rId10"/>
    <p:sldId id="391" r:id="rId11"/>
    <p:sldId id="392" r:id="rId12"/>
    <p:sldId id="393" r:id="rId13"/>
    <p:sldId id="394" r:id="rId14"/>
    <p:sldId id="395" r:id="rId15"/>
    <p:sldId id="396" r:id="rId16"/>
    <p:sldId id="397" r:id="rId17"/>
    <p:sldId id="398" r:id="rId18"/>
    <p:sldId id="399" r:id="rId19"/>
    <p:sldId id="400" r:id="rId20"/>
    <p:sldId id="404" r:id="rId21"/>
    <p:sldId id="402" r:id="rId22"/>
    <p:sldId id="316"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ABD9E9"/>
    <a:srgbClr val="41C4DD"/>
    <a:srgbClr val="ADE0EE"/>
    <a:srgbClr val="50DCFF"/>
    <a:srgbClr val="FFFF00"/>
    <a:srgbClr val="00AFDB"/>
    <a:srgbClr val="E7F2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48" y="-1122"/>
      </p:cViewPr>
      <p:guideLst>
        <p:guide orient="horz" pos="1620"/>
        <p:guide orient="horz" pos="1332"/>
        <p:guide orient="horz" pos="324"/>
        <p:guide orient="horz" pos="2964"/>
        <p:guide orient="horz" pos="2244"/>
        <p:guide pos="2880"/>
        <p:guide pos="288"/>
        <p:guide pos="5040"/>
        <p:guide pos="5568"/>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3AD9AA-02A7-4E90-822F-5013974D28E0}" type="datetimeFigureOut">
              <a:rPr lang="en-US" smtClean="0"/>
              <a:t>11/26/2010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BF3D0C-6386-4AB3-962F-1C19B30AC3C3}" type="slidenum">
              <a:rPr lang="en-US" smtClean="0"/>
              <a:t>‹#›</a:t>
            </a:fld>
            <a:endParaRPr lang="en-US"/>
          </a:p>
        </p:txBody>
      </p:sp>
    </p:spTree>
    <p:extLst>
      <p:ext uri="{BB962C8B-B14F-4D97-AF65-F5344CB8AC3E}">
        <p14:creationId xmlns:p14="http://schemas.microsoft.com/office/powerpoint/2010/main" val="1477949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intel.com/technology/nodemanager/"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www.intel.com/itcenter/products/xeon/5600/index.htm" TargetMode="External"/><Relationship Id="rId4" Type="http://schemas.openxmlformats.org/officeDocument/2006/relationships/hyperlink" Target="http://software.intel.com/sites/datacentermanager/"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3BF3D0C-6386-4AB3-962F-1C19B30AC3C3}" type="slidenum">
              <a:rPr lang="en-US" smtClean="0"/>
              <a:t>1</a:t>
            </a:fld>
            <a:endParaRPr lang="en-US"/>
          </a:p>
        </p:txBody>
      </p:sp>
    </p:spTree>
    <p:extLst>
      <p:ext uri="{BB962C8B-B14F-4D97-AF65-F5344CB8AC3E}">
        <p14:creationId xmlns:p14="http://schemas.microsoft.com/office/powerpoint/2010/main" val="1256944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n-US" dirty="0" smtClean="0"/>
              <a:t>When we combine the HP</a:t>
            </a:r>
            <a:r>
              <a:rPr lang="en-US" baseline="0" dirty="0" smtClean="0"/>
              <a:t> Private Cloud Foundation for Microsoft with HP’s CloudStart solution, HP delivers a true private cloud for a customer, integrated, running and productive within 30 days of hardware installation.   No need to wait for development – take advantage of HP’s templates and pre-designed components to be productive right away.</a:t>
            </a:r>
          </a:p>
          <a:p>
            <a:endParaRPr lang="en-US" baseline="0" dirty="0" smtClean="0"/>
          </a:p>
          <a:p>
            <a:r>
              <a:rPr lang="en-US" baseline="0" dirty="0" smtClean="0"/>
              <a:t>The Private Cloud Foundation for Microsoft, as we discussed, provides the foundation for a private cloud implementation – automated provisioning, catalog/portal, elastic virtualized resources delivered as the Converged Infrastructure.</a:t>
            </a:r>
          </a:p>
          <a:p>
            <a:endParaRPr lang="en-US" baseline="0" dirty="0" smtClean="0"/>
          </a:p>
          <a:p>
            <a:r>
              <a:rPr lang="en-US" baseline="0" dirty="0" smtClean="0"/>
              <a:t>The HP Cloud Solution for Microsoft Infrastructure take the Private Cloud Foundation for Microsoft and delivers a complete, running, productive “compute” solution, with resource metering and chargeback, integrated into the datacenter security, identity management, backup, DR planning, and can be extended to SLA management and software lifecycle management.   Enterprise customers require a private cloud to be a compliant part of the datacenter infrastructure, and that is what this solution delivers.</a:t>
            </a:r>
          </a:p>
          <a:p>
            <a:endParaRPr lang="en-US" baseline="0" dirty="0" smtClean="0"/>
          </a:p>
          <a:p>
            <a:r>
              <a:rPr lang="en-US" baseline="0" dirty="0" smtClean="0"/>
              <a:t>The HP CloudStart for Microsoft Infrastructure is for customers needing to pilot or start up a private cloud solution quickly, and is a bounded, no options instance of the broader solution.  Once the hardware system is installed, HP makes the CloudStart solution ready for production in 30 days.</a:t>
            </a:r>
          </a:p>
          <a:p>
            <a:endParaRPr lang="en-US" dirty="0" smtClean="0"/>
          </a:p>
        </p:txBody>
      </p:sp>
      <p:sp>
        <p:nvSpPr>
          <p:cNvPr id="4" name="Slide Number Placeholder 3"/>
          <p:cNvSpPr txBox="1">
            <a:spLocks noGrp="1"/>
          </p:cNvSpPr>
          <p:nvPr/>
        </p:nvSpPr>
        <p:spPr>
          <a:xfrm>
            <a:off x="3884463" y="8685878"/>
            <a:ext cx="2972004" cy="456704"/>
          </a:xfrm>
          <a:prstGeom prst="rect">
            <a:avLst/>
          </a:prstGeom>
          <a:noFill/>
        </p:spPr>
        <p:txBody>
          <a:bodyPr lIns="92284" tIns="46143" rIns="92284" bIns="46143" anchor="b"/>
          <a:lstStyle/>
          <a:p>
            <a:pPr algn="r">
              <a:defRPr/>
            </a:pPr>
            <a:fld id="{B9A7BC94-E2EB-4F04-BF66-7A89906AC597}" type="slidenum">
              <a:rPr lang="en-US" sz="1200">
                <a:solidFill>
                  <a:prstClr val="black"/>
                </a:solidFill>
                <a:cs typeface="Arial" charset="0"/>
              </a:rPr>
              <a:pPr algn="r">
                <a:defRPr/>
              </a:pPr>
              <a:t>19</a:t>
            </a:fld>
            <a:endParaRPr lang="en-US" sz="1200" dirty="0">
              <a:solidFill>
                <a:prstClr val="black"/>
              </a:solidFill>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3BF3D0C-6386-4AB3-962F-1C19B30AC3C3}" type="slidenum">
              <a:rPr lang="en-US" smtClean="0"/>
              <a:t>20</a:t>
            </a:fld>
            <a:endParaRPr lang="en-US"/>
          </a:p>
        </p:txBody>
      </p:sp>
    </p:spTree>
    <p:extLst>
      <p:ext uri="{BB962C8B-B14F-4D97-AF65-F5344CB8AC3E}">
        <p14:creationId xmlns:p14="http://schemas.microsoft.com/office/powerpoint/2010/main" val="1256944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bwMode="auto">
          <a:xfrm>
            <a:off x="2305050" y="227013"/>
            <a:ext cx="4856163" cy="2732087"/>
          </a:xfrm>
          <a:noFill/>
          <a:ln>
            <a:solidFill>
              <a:srgbClr val="000000"/>
            </a:solidFill>
            <a:miter lim="800000"/>
            <a:headEnd/>
            <a:tailEnd/>
          </a:ln>
        </p:spPr>
      </p:sp>
      <p:sp>
        <p:nvSpPr>
          <p:cNvPr id="26626" name="Notes Placeholder 3"/>
          <p:cNvSpPr>
            <a:spLocks noGrp="1"/>
          </p:cNvSpPr>
          <p:nvPr/>
        </p:nvSpPr>
        <p:spPr bwMode="auto">
          <a:xfrm>
            <a:off x="250825" y="3201989"/>
            <a:ext cx="6292850" cy="5322887"/>
          </a:xfrm>
          <a:prstGeom prst="rect">
            <a:avLst/>
          </a:prstGeom>
          <a:noFill/>
          <a:ln w="9525">
            <a:noFill/>
            <a:miter lim="800000"/>
            <a:headEnd/>
            <a:tailEnd/>
          </a:ln>
        </p:spPr>
        <p:txBody>
          <a:bodyPr/>
          <a:lstStyle/>
          <a:p>
            <a:pPr marL="119063" indent="-119063" eaLnBrk="0" hangingPunct="0">
              <a:lnSpc>
                <a:spcPct val="90000"/>
              </a:lnSpc>
              <a:spcBef>
                <a:spcPct val="25000"/>
              </a:spcBef>
              <a:spcAft>
                <a:spcPct val="10000"/>
              </a:spcAft>
              <a:buClr>
                <a:schemeClr val="bg2"/>
              </a:buClr>
              <a:buFontTx/>
              <a:buChar char="•"/>
            </a:pPr>
            <a:endParaRPr lang="en-US" sz="1200">
              <a:latin typeface="Futura Bk" pitchFamily="34" charset="0"/>
              <a:cs typeface="Arial" pitchFamily="34" charset="0"/>
            </a:endParaRPr>
          </a:p>
        </p:txBody>
      </p:sp>
      <p:sp>
        <p:nvSpPr>
          <p:cNvPr id="26627" name="Rectangle 4"/>
          <p:cNvSpPr>
            <a:spLocks noGrp="1"/>
          </p:cNvSpPr>
          <p:nvPr>
            <p:ph type="body" idx="1"/>
          </p:nvPr>
        </p:nvSpPr>
        <p:spPr bwMode="auto">
          <a:xfrm>
            <a:off x="336550" y="3441700"/>
            <a:ext cx="6280150" cy="4114800"/>
          </a:xfrm>
          <a:noFill/>
        </p:spPr>
        <p:txBody>
          <a:bodyPr wrap="square" numCol="1" anchor="t" anchorCtr="0" compatLnSpc="1">
            <a:prstTxWarp prst="textNoShape">
              <a:avLst/>
            </a:prstTxWarp>
          </a:bodyPr>
          <a:lstStyle/>
          <a:p>
            <a:pPr eaLnBrk="1" hangingPunct="1"/>
            <a:r>
              <a:rPr lang="en-US" altLang="ko-KR" sz="1800" b="1" dirty="0" smtClean="0">
                <a:ea typeface="Gulim" pitchFamily="34" charset="-127"/>
              </a:rPr>
              <a:t>Overview:</a:t>
            </a:r>
            <a:r>
              <a:rPr lang="en-US" altLang="ko-KR" sz="1600" dirty="0" smtClean="0">
                <a:ea typeface="Gulim" pitchFamily="34" charset="-127"/>
              </a:rPr>
              <a:t> 1-day cloud strategy workshop for enterprise customers looking to move beyond data center optimization and like to become infrastructure service provider or consumer through cloud-based models.</a:t>
            </a:r>
            <a:r>
              <a:rPr lang="en-US" altLang="ko-KR" sz="1400" dirty="0" smtClean="0">
                <a:ea typeface="Gulim" pitchFamily="34" charset="-127"/>
              </a:rPr>
              <a:t>  Workshop is delivered by experienced HP consultants using human-size, highly visual displays. </a:t>
            </a:r>
          </a:p>
          <a:p>
            <a:pPr eaLnBrk="1" hangingPunct="1"/>
            <a:endParaRPr lang="en-US" altLang="ko-KR" sz="1400" dirty="0" smtClean="0">
              <a:ea typeface="Gulim" pitchFamily="34" charset="-127"/>
            </a:endParaRPr>
          </a:p>
          <a:p>
            <a:pPr eaLnBrk="1" hangingPunct="1"/>
            <a:r>
              <a:rPr lang="en-US" altLang="ko-KR" sz="1400" dirty="0" smtClean="0">
                <a:ea typeface="Gulim" pitchFamily="34" charset="-127"/>
              </a:rPr>
              <a:t>Please</a:t>
            </a:r>
            <a:r>
              <a:rPr lang="en-US" altLang="ko-KR" sz="1400" baseline="0" dirty="0" smtClean="0">
                <a:ea typeface="Gulim" pitchFamily="34" charset="-127"/>
              </a:rPr>
              <a:t> register your interest for the Workshop now through the event feedback form.</a:t>
            </a:r>
            <a:endParaRPr lang="en-US" altLang="ko-KR" sz="1400" baseline="0" smtClean="0">
              <a:ea typeface="Gulim" pitchFamily="34" charset="-127"/>
            </a:endParaRPr>
          </a:p>
          <a:p>
            <a:pPr eaLnBrk="1" hangingPunct="1"/>
            <a:endParaRPr lang="en-US" altLang="ko-KR" sz="1400" smtClean="0">
              <a:ea typeface="Gulim" pitchFamily="34" charset="-127"/>
            </a:endParaRPr>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a:xfrm>
            <a:off x="3884614" y="0"/>
            <a:ext cx="2971800" cy="457200"/>
          </a:xfrm>
          <a:prstGeom prst="rect">
            <a:avLst/>
          </a:prstGeom>
        </p:spPr>
        <p:txBody>
          <a:bodyPr lIns="94202" tIns="47101" rIns="94202" bIns="47101"/>
          <a:lstStyle/>
          <a:p>
            <a:pPr>
              <a:defRPr/>
            </a:pPr>
            <a:fld id="{59F9399A-3F64-48B3-BB2C-944271A311D2}" type="datetime3">
              <a:rPr lang="en-US" smtClean="0"/>
              <a:pPr>
                <a:defRPr/>
              </a:pPr>
              <a:t>26 November 2010</a:t>
            </a:fld>
            <a:endParaRPr lang="en-US" dirty="0"/>
          </a:p>
        </p:txBody>
      </p:sp>
      <p:sp>
        <p:nvSpPr>
          <p:cNvPr id="6" name="Footer Placeholder 5"/>
          <p:cNvSpPr>
            <a:spLocks noGrp="1"/>
          </p:cNvSpPr>
          <p:nvPr>
            <p:ph type="ftr" sz="quarter" idx="12"/>
          </p:nvPr>
        </p:nvSpPr>
        <p:spPr>
          <a:xfrm>
            <a:off x="1" y="8685213"/>
            <a:ext cx="2971800" cy="457200"/>
          </a:xfrm>
          <a:prstGeom prst="rect">
            <a:avLst/>
          </a:prstGeom>
        </p:spPr>
        <p:txBody>
          <a:bodyPr lIns="94202" tIns="47101" rIns="94202" bIns="47101"/>
          <a:lstStyle/>
          <a:p>
            <a:pPr>
              <a:defRPr/>
            </a:pPr>
            <a:r>
              <a:rPr lang="en-US" smtClean="0"/>
              <a:t>HP Confidential</a:t>
            </a:r>
            <a:endParaRPr lang="en-US" dirty="0"/>
          </a:p>
        </p:txBody>
      </p:sp>
      <p:sp>
        <p:nvSpPr>
          <p:cNvPr id="7" name="Slide Number Placeholder 6"/>
          <p:cNvSpPr>
            <a:spLocks noGrp="1"/>
          </p:cNvSpPr>
          <p:nvPr>
            <p:ph type="sldNum" sz="quarter" idx="13"/>
          </p:nvPr>
        </p:nvSpPr>
        <p:spPr>
          <a:xfrm>
            <a:off x="3884614" y="8685213"/>
            <a:ext cx="2971800" cy="457200"/>
          </a:xfrm>
          <a:prstGeom prst="rect">
            <a:avLst/>
          </a:prstGeom>
        </p:spPr>
        <p:txBody>
          <a:bodyPr lIns="94202" tIns="47101" rIns="94202" bIns="47101"/>
          <a:lstStyle/>
          <a:p>
            <a:pPr>
              <a:defRPr/>
            </a:pPr>
            <a:fld id="{CD03B1A8-5BE4-45FB-BF12-D5D9139F21B5}"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5410" name="Notes Placeholder 2"/>
          <p:cNvSpPr>
            <a:spLocks noGrp="1"/>
          </p:cNvSpPr>
          <p:nvPr>
            <p:ph type="body" idx="1"/>
          </p:nvPr>
        </p:nvSpPr>
        <p:spPr bwMode="auto">
          <a:xfrm>
            <a:off x="288306" y="4342938"/>
            <a:ext cx="6281388" cy="4114588"/>
          </a:xfrm>
          <a:noFill/>
        </p:spPr>
        <p:txBody>
          <a:bodyPr wrap="square" numCol="1" anchor="t" anchorCtr="0" compatLnSpc="1">
            <a:prstTxWarp prst="textNoShape">
              <a:avLst/>
            </a:prstTxWarp>
            <a:normAutofit lnSpcReduction="10000"/>
          </a:bodyPr>
          <a:lstStyle/>
          <a:p>
            <a:pPr>
              <a:lnSpc>
                <a:spcPct val="90000"/>
              </a:lnSpc>
            </a:pPr>
            <a:r>
              <a:rPr lang="en-US" dirty="0" smtClean="0"/>
              <a:t>What do business users want from their IT organization? </a:t>
            </a:r>
          </a:p>
          <a:p>
            <a:pPr>
              <a:lnSpc>
                <a:spcPct val="90000"/>
              </a:lnSpc>
            </a:pPr>
            <a:endParaRPr lang="en-US" dirty="0" smtClean="0"/>
          </a:p>
          <a:p>
            <a:pPr>
              <a:lnSpc>
                <a:spcPct val="90000"/>
              </a:lnSpc>
            </a:pPr>
            <a:r>
              <a:rPr lang="en-US" dirty="0" smtClean="0">
                <a:solidFill>
                  <a:schemeClr val="bg1"/>
                </a:solidFill>
              </a:rPr>
              <a:t>Now Business is  looking at alternative ways</a:t>
            </a:r>
          </a:p>
          <a:p>
            <a:pPr>
              <a:lnSpc>
                <a:spcPct val="90000"/>
              </a:lnSpc>
            </a:pPr>
            <a:r>
              <a:rPr lang="en-US" dirty="0" smtClean="0">
                <a:solidFill>
                  <a:schemeClr val="bg1"/>
                </a:solidFill>
              </a:rPr>
              <a:t>Public Cloud is the alternative</a:t>
            </a:r>
          </a:p>
          <a:p>
            <a:pPr>
              <a:lnSpc>
                <a:spcPct val="90000"/>
              </a:lnSpc>
            </a:pPr>
            <a:r>
              <a:rPr lang="en-US" dirty="0" smtClean="0">
                <a:solidFill>
                  <a:schemeClr val="bg1"/>
                </a:solidFill>
              </a:rPr>
              <a:t>It only takes a credit card</a:t>
            </a:r>
          </a:p>
          <a:p>
            <a:pPr>
              <a:lnSpc>
                <a:spcPct val="90000"/>
              </a:lnSpc>
            </a:pPr>
            <a:r>
              <a:rPr lang="en-US" dirty="0" smtClean="0">
                <a:solidFill>
                  <a:schemeClr val="bg1"/>
                </a:solidFill>
              </a:rPr>
              <a:t>More Shadow IT  </a:t>
            </a:r>
          </a:p>
          <a:p>
            <a:pPr>
              <a:lnSpc>
                <a:spcPct val="90000"/>
              </a:lnSpc>
            </a:pPr>
            <a:r>
              <a:rPr lang="en-US" dirty="0" smtClean="0">
                <a:solidFill>
                  <a:schemeClr val="bg1"/>
                </a:solidFill>
              </a:rPr>
              <a:t>We will get a cloud sprawl.</a:t>
            </a:r>
            <a:endParaRPr lang="en-US" dirty="0" smtClean="0"/>
          </a:p>
          <a:p>
            <a:pPr>
              <a:lnSpc>
                <a:spcPct val="90000"/>
              </a:lnSpc>
            </a:pPr>
            <a:endParaRPr lang="en-US" dirty="0" smtClean="0"/>
          </a:p>
          <a:p>
            <a:pPr>
              <a:lnSpc>
                <a:spcPct val="90000"/>
              </a:lnSpc>
            </a:pPr>
            <a:r>
              <a:rPr lang="en-US" dirty="0" smtClean="0"/>
              <a:t>For many years,  businesses are asking for better user experience with intuitive user interface, access to data and their business processes anytime, anywhere. They want access fast at Internet speed now and last but not least they want a flexible model that adapts to the business changes.</a:t>
            </a:r>
          </a:p>
          <a:p>
            <a:pPr>
              <a:lnSpc>
                <a:spcPct val="90000"/>
              </a:lnSpc>
            </a:pPr>
            <a:endParaRPr lang="en-US" dirty="0" smtClean="0"/>
          </a:p>
          <a:p>
            <a:pPr>
              <a:lnSpc>
                <a:spcPct val="90000"/>
              </a:lnSpc>
            </a:pPr>
            <a:r>
              <a:rPr lang="en-US" dirty="0" smtClean="0"/>
              <a:t>These requirements have been around for a long time. IT organizations managed to cut the cost through better technology, consolidation, virtualization but did they really provide what users were asking for?</a:t>
            </a:r>
          </a:p>
          <a:p>
            <a:pPr>
              <a:lnSpc>
                <a:spcPct val="90000"/>
              </a:lnSpc>
            </a:pPr>
            <a:endParaRPr lang="en-US" dirty="0" smtClean="0"/>
          </a:p>
          <a:p>
            <a:pPr>
              <a:lnSpc>
                <a:spcPct val="90000"/>
              </a:lnSpc>
            </a:pPr>
            <a:r>
              <a:rPr lang="en-US" dirty="0" smtClean="0"/>
              <a:t>But more important question “ Will business user wait for months and years for IT organization to gather requirements and come back  with a solution?   What if they can get their service using their credit card now?</a:t>
            </a:r>
          </a:p>
          <a:p>
            <a:pPr>
              <a:lnSpc>
                <a:spcPct val="90000"/>
              </a:lnSpc>
            </a:pPr>
            <a:r>
              <a:rPr lang="en-US" dirty="0" smtClean="0"/>
              <a:t/>
            </a:r>
            <a:br>
              <a:rPr lang="en-US" dirty="0" smtClean="0"/>
            </a:br>
            <a:r>
              <a:rPr lang="en-US" dirty="0" smtClean="0"/>
              <a:t> </a:t>
            </a:r>
          </a:p>
        </p:txBody>
      </p:sp>
      <p:sp>
        <p:nvSpPr>
          <p:cNvPr id="145411" name="Header Placeholder 3"/>
          <p:cNvSpPr txBox="1">
            <a:spLocks noGrp="1"/>
          </p:cNvSpPr>
          <p:nvPr/>
        </p:nvSpPr>
        <p:spPr bwMode="auto">
          <a:xfrm>
            <a:off x="288307" y="29786"/>
            <a:ext cx="2972004" cy="458122"/>
          </a:xfrm>
          <a:prstGeom prst="rect">
            <a:avLst/>
          </a:prstGeom>
          <a:noFill/>
          <a:ln w="9525">
            <a:noFill/>
            <a:miter lim="800000"/>
            <a:headEnd/>
            <a:tailEnd/>
          </a:ln>
        </p:spPr>
        <p:txBody>
          <a:bodyPr lIns="92303" tIns="46151" rIns="92303" bIns="46151"/>
          <a:lstStyle/>
          <a:p>
            <a:pPr defTabSz="923140"/>
            <a:endParaRPr lang="en-US" sz="1200" dirty="0">
              <a:latin typeface="Futura Bk" pitchFamily="34" charset="0"/>
            </a:endParaRPr>
          </a:p>
        </p:txBody>
      </p:sp>
      <p:sp>
        <p:nvSpPr>
          <p:cNvPr id="145412" name="Date Placeholder 4"/>
          <p:cNvSpPr txBox="1">
            <a:spLocks noGrp="1"/>
          </p:cNvSpPr>
          <p:nvPr/>
        </p:nvSpPr>
        <p:spPr bwMode="auto">
          <a:xfrm>
            <a:off x="5358196" y="8864588"/>
            <a:ext cx="1211498" cy="268065"/>
          </a:xfrm>
          <a:prstGeom prst="rect">
            <a:avLst/>
          </a:prstGeom>
          <a:noFill/>
          <a:ln w="9525">
            <a:noFill/>
            <a:miter lim="800000"/>
            <a:headEnd/>
            <a:tailEnd/>
          </a:ln>
        </p:spPr>
        <p:txBody>
          <a:bodyPr lIns="92303" tIns="46151" rIns="92303" bIns="46151" anchor="b"/>
          <a:lstStyle/>
          <a:p>
            <a:pPr algn="r" defTabSz="923140"/>
            <a:fld id="{40066018-7394-4A97-915B-9D88DC12A493}" type="datetime3">
              <a:rPr lang="en-US" sz="800">
                <a:latin typeface="Futura Bk" pitchFamily="34" charset="0"/>
              </a:rPr>
              <a:pPr algn="r" defTabSz="923140"/>
              <a:t>26 November 2010</a:t>
            </a:fld>
            <a:endParaRPr lang="en-US" sz="800" dirty="0">
              <a:latin typeface="Futura Bk" pitchFamily="34" charset="0"/>
            </a:endParaRPr>
          </a:p>
        </p:txBody>
      </p:sp>
      <p:sp>
        <p:nvSpPr>
          <p:cNvPr id="145413" name="Footer Placeholder 5"/>
          <p:cNvSpPr txBox="1">
            <a:spLocks noGrp="1"/>
          </p:cNvSpPr>
          <p:nvPr/>
        </p:nvSpPr>
        <p:spPr bwMode="auto">
          <a:xfrm>
            <a:off x="288306" y="8864588"/>
            <a:ext cx="1222233" cy="268065"/>
          </a:xfrm>
          <a:prstGeom prst="rect">
            <a:avLst/>
          </a:prstGeom>
          <a:noFill/>
          <a:ln w="9525">
            <a:noFill/>
            <a:miter lim="800000"/>
            <a:headEnd/>
            <a:tailEnd/>
          </a:ln>
        </p:spPr>
        <p:txBody>
          <a:bodyPr lIns="92303" tIns="46151" rIns="92303" bIns="46151" anchor="b"/>
          <a:lstStyle/>
          <a:p>
            <a:pPr defTabSz="923140"/>
            <a:r>
              <a:rPr lang="en-US" sz="800" dirty="0">
                <a:latin typeface="Futura Bk" pitchFamily="34" charset="0"/>
              </a:rPr>
              <a:t>HP Confidential</a:t>
            </a:r>
          </a:p>
        </p:txBody>
      </p:sp>
      <p:sp>
        <p:nvSpPr>
          <p:cNvPr id="145414" name="Slide Number Placeholder 6"/>
          <p:cNvSpPr txBox="1">
            <a:spLocks noGrp="1"/>
          </p:cNvSpPr>
          <p:nvPr/>
        </p:nvSpPr>
        <p:spPr bwMode="auto">
          <a:xfrm>
            <a:off x="3123827" y="8864588"/>
            <a:ext cx="596547" cy="268065"/>
          </a:xfrm>
          <a:prstGeom prst="rect">
            <a:avLst/>
          </a:prstGeom>
          <a:noFill/>
          <a:ln w="9525">
            <a:noFill/>
            <a:miter lim="800000"/>
            <a:headEnd/>
            <a:tailEnd/>
          </a:ln>
        </p:spPr>
        <p:txBody>
          <a:bodyPr lIns="92303" tIns="46151" rIns="92303" bIns="46151" anchor="b"/>
          <a:lstStyle/>
          <a:p>
            <a:pPr algn="ctr" defTabSz="923140"/>
            <a:fld id="{99212C78-79B9-4E00-8DEF-DB34B1B248C4}" type="slidenum">
              <a:rPr lang="en-US" sz="800">
                <a:latin typeface="Futura Bk" pitchFamily="34" charset="0"/>
              </a:rPr>
              <a:pPr algn="ctr" defTabSz="923140"/>
              <a:t>6</a:t>
            </a:fld>
            <a:endParaRPr lang="en-US" sz="800" dirty="0">
              <a:latin typeface="Futura Bk"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439864" y="552763"/>
            <a:ext cx="3705225" cy="2734144"/>
          </a:xfrm>
          <a:ln/>
        </p:spPr>
      </p:sp>
      <p:sp>
        <p:nvSpPr>
          <p:cNvPr id="34819" name="Notes Placeholder 2"/>
          <p:cNvSpPr>
            <a:spLocks noGrp="1"/>
          </p:cNvSpPr>
          <p:nvPr>
            <p:ph type="body" idx="1"/>
          </p:nvPr>
        </p:nvSpPr>
        <p:spPr>
          <a:xfrm>
            <a:off x="288925" y="3597639"/>
            <a:ext cx="6280150" cy="4860561"/>
          </a:xfrm>
          <a:noFill/>
          <a:ln/>
        </p:spPr>
        <p:txBody>
          <a:bodyPr/>
          <a:lstStyle/>
          <a:p>
            <a:pPr eaLnBrk="1" hangingPunct="1"/>
            <a:r>
              <a:rPr lang="en-US" dirty="0" smtClean="0"/>
              <a:t>The Private Cloud concept follows a simple premise….. service request should produce a delivered service in as timely manner as much as possible    </a:t>
            </a:r>
            <a:endParaRPr lang="en-US" dirty="0" smtClean="0">
              <a:latin typeface="Futura Hv" pitchFamily="34" charset="0"/>
            </a:endParaRPr>
          </a:p>
          <a:p>
            <a:pPr eaLnBrk="1" hangingPunct="1"/>
            <a:r>
              <a:rPr lang="en-US" dirty="0" smtClean="0">
                <a:latin typeface="Futura Hv" pitchFamily="34" charset="0"/>
              </a:rPr>
              <a:t>Templates</a:t>
            </a:r>
          </a:p>
          <a:p>
            <a:pPr marL="114300" indent="-114300" eaLnBrk="1" hangingPunct="1">
              <a:buClr>
                <a:schemeClr val="tx1"/>
              </a:buClr>
              <a:buSzPct val="95000"/>
            </a:pPr>
            <a:r>
              <a:rPr lang="en-US" sz="1050" dirty="0" smtClean="0"/>
              <a:t>Develop templates for virtually any workload, including:</a:t>
            </a:r>
          </a:p>
          <a:p>
            <a:pPr marL="114300" indent="-114300" eaLnBrk="1" hangingPunct="1">
              <a:buClr>
                <a:schemeClr val="tx1"/>
              </a:buClr>
              <a:buSzPct val="95000"/>
              <a:buFont typeface="Arial" pitchFamily="34" charset="0"/>
              <a:buChar char="•"/>
            </a:pPr>
            <a:r>
              <a:rPr lang="en-US" sz="1050" dirty="0" smtClean="0"/>
              <a:t>Enterprise Resource Planning</a:t>
            </a:r>
          </a:p>
          <a:p>
            <a:pPr marL="114300" indent="-114300" eaLnBrk="1" hangingPunct="1">
              <a:buClr>
                <a:schemeClr val="tx1"/>
              </a:buClr>
              <a:buSzPct val="95000"/>
              <a:buFont typeface="Arial" pitchFamily="34" charset="0"/>
              <a:buChar char="•"/>
            </a:pPr>
            <a:r>
              <a:rPr lang="en-US" sz="1050" dirty="0" smtClean="0"/>
              <a:t>Customer Relationship Planning</a:t>
            </a:r>
          </a:p>
          <a:p>
            <a:pPr marL="114300" indent="-114300" eaLnBrk="1" hangingPunct="1">
              <a:buClr>
                <a:schemeClr val="tx1"/>
              </a:buClr>
              <a:buSzPct val="95000"/>
              <a:buFont typeface="Arial" pitchFamily="34" charset="0"/>
              <a:buChar char="•"/>
            </a:pPr>
            <a:r>
              <a:rPr lang="en-US" sz="1050" dirty="0" smtClean="0"/>
              <a:t>Data Warehouse</a:t>
            </a:r>
          </a:p>
          <a:p>
            <a:pPr marL="114300" indent="-114300" eaLnBrk="1" hangingPunct="1">
              <a:buClr>
                <a:schemeClr val="tx1"/>
              </a:buClr>
              <a:buSzPct val="95000"/>
              <a:buFont typeface="Arial" pitchFamily="34" charset="0"/>
              <a:buChar char="•"/>
            </a:pPr>
            <a:r>
              <a:rPr lang="en-US" sz="1050" dirty="0" smtClean="0"/>
              <a:t>Database</a:t>
            </a:r>
          </a:p>
          <a:p>
            <a:pPr marL="114300" indent="-114300" eaLnBrk="1" hangingPunct="1">
              <a:buClr>
                <a:schemeClr val="tx1"/>
              </a:buClr>
              <a:buSzPct val="95000"/>
              <a:buFont typeface="Arial" pitchFamily="34" charset="0"/>
              <a:buChar char="•"/>
            </a:pPr>
            <a:r>
              <a:rPr lang="en-US" sz="1050" dirty="0" smtClean="0"/>
              <a:t>Mail &amp; Messaging</a:t>
            </a:r>
          </a:p>
          <a:p>
            <a:pPr marL="114300" indent="-114300" eaLnBrk="1" hangingPunct="1">
              <a:buClr>
                <a:schemeClr val="tx1"/>
              </a:buClr>
              <a:buSzPct val="95000"/>
              <a:buFont typeface="Arial" pitchFamily="34" charset="0"/>
              <a:buChar char="•"/>
            </a:pPr>
            <a:r>
              <a:rPr lang="en-US" sz="1050" dirty="0" smtClean="0"/>
              <a:t>File, Print, Infrastructure</a:t>
            </a:r>
          </a:p>
          <a:p>
            <a:pPr marL="114300" indent="-114300" eaLnBrk="1" hangingPunct="1">
              <a:buClr>
                <a:schemeClr val="tx1"/>
              </a:buClr>
              <a:buSzPct val="95000"/>
            </a:pPr>
            <a:endParaRPr lang="en-US" sz="1050" dirty="0" smtClean="0">
              <a:latin typeface="Futura Hv" pitchFamily="34" charset="0"/>
            </a:endParaRPr>
          </a:p>
          <a:p>
            <a:pPr eaLnBrk="1" hangingPunct="1">
              <a:buClr>
                <a:schemeClr val="tx1"/>
              </a:buClr>
              <a:buSzPct val="95000"/>
            </a:pPr>
            <a:r>
              <a:rPr lang="en-US" dirty="0" smtClean="0">
                <a:latin typeface="Futura Hv" pitchFamily="34" charset="0"/>
              </a:rPr>
              <a:t>Resource Pool</a:t>
            </a:r>
          </a:p>
          <a:p>
            <a:pPr marL="114300" indent="-114300" eaLnBrk="1" hangingPunct="1">
              <a:buClr>
                <a:schemeClr val="tx1"/>
              </a:buClr>
              <a:buSzPct val="95000"/>
              <a:buFont typeface="Arial" pitchFamily="34" charset="0"/>
              <a:buChar char="•"/>
            </a:pPr>
            <a:r>
              <a:rPr lang="en-US" sz="1050" dirty="0" smtClean="0"/>
              <a:t>Pools of network, storage, compute and power capacity can be managed as one environment and dynamically provisioned to run applications on up to 2500 managed systems</a:t>
            </a:r>
          </a:p>
          <a:p>
            <a:pPr marL="114300" indent="-114300" eaLnBrk="1" hangingPunct="1">
              <a:buClr>
                <a:schemeClr val="tx1"/>
              </a:buClr>
              <a:buSzPct val="95000"/>
            </a:pPr>
            <a:endParaRPr lang="en-US" sz="1050" dirty="0" smtClean="0"/>
          </a:p>
          <a:p>
            <a:pPr eaLnBrk="1" hangingPunct="1"/>
            <a:r>
              <a:rPr lang="en-US" dirty="0" smtClean="0">
                <a:latin typeface="Futura Hv" pitchFamily="34" charset="0"/>
              </a:rPr>
              <a:t>Inventory Capacity</a:t>
            </a:r>
          </a:p>
          <a:p>
            <a:pPr marL="114300" indent="-114300" eaLnBrk="1" hangingPunct="1">
              <a:buClr>
                <a:schemeClr val="tx1"/>
              </a:buClr>
              <a:buSzPct val="95000"/>
              <a:buFont typeface="Arial" pitchFamily="34" charset="0"/>
              <a:buChar char="•"/>
            </a:pPr>
            <a:r>
              <a:rPr lang="en-US" sz="1050" dirty="0" smtClean="0"/>
              <a:t>Integrated spare capacity simplifies resource utilization so you can shift workloads, consolidate servers, save space and cut energy consumption</a:t>
            </a:r>
          </a:p>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381000" y="685800"/>
            <a:ext cx="6096000" cy="3429000"/>
          </a:xfrm>
          <a:ln/>
        </p:spPr>
      </p:sp>
      <p:sp>
        <p:nvSpPr>
          <p:cNvPr id="64515" name="Notes Placeholder 2"/>
          <p:cNvSpPr>
            <a:spLocks noGrp="1"/>
          </p:cNvSpPr>
          <p:nvPr>
            <p:ph type="body" idx="1"/>
          </p:nvPr>
        </p:nvSpPr>
        <p:spPr>
          <a:noFill/>
          <a:ln/>
        </p:spPr>
        <p:txBody>
          <a:bodyPr>
            <a:normAutofit fontScale="25000" lnSpcReduction="20000"/>
          </a:bodyPr>
          <a:lstStyle/>
          <a:p>
            <a:pPr marL="231115" indent="-231115">
              <a:lnSpc>
                <a:spcPct val="70000"/>
              </a:lnSpc>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04900" y="685488"/>
            <a:ext cx="4648200" cy="3429000"/>
          </a:xfrm>
          <a:ln/>
        </p:spPr>
      </p:sp>
      <p:sp>
        <p:nvSpPr>
          <p:cNvPr id="4" name="Notes Placeholder 3"/>
          <p:cNvSpPr>
            <a:spLocks noGrp="1"/>
          </p:cNvSpPr>
          <p:nvPr>
            <p:ph type="body" sz="quarter" idx="10"/>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b="1" dirty="0" smtClean="0">
                <a:effectLst/>
              </a:rPr>
              <a:t>Lower cost. Less energy. Less space.</a:t>
            </a:r>
          </a:p>
          <a:p>
            <a:r>
              <a:rPr lang="en-AU" dirty="0" smtClean="0">
                <a:effectLst/>
              </a:rPr>
              <a:t>As space, power, and cooling capacities become limited, maximizing efficiency plays a critical role in preparing for the cloud. Intel technology drives efficiency across multiple areas, including leading silicon power optimization and performance, advanced data </a:t>
            </a:r>
            <a:r>
              <a:rPr lang="en-AU" dirty="0" err="1" smtClean="0">
                <a:effectLst/>
              </a:rPr>
              <a:t>center</a:t>
            </a:r>
            <a:r>
              <a:rPr lang="en-AU" dirty="0" smtClean="0">
                <a:effectLst/>
              </a:rPr>
              <a:t> power management, and improved virtualization capabilities. For example, advanced technologies like </a:t>
            </a:r>
            <a:r>
              <a:rPr lang="en-AU" dirty="0" smtClean="0">
                <a:effectLst/>
                <a:hlinkClick r:id="rId3" action="ppaction://hlinkfile" tooltip="Intel® Intelligent Power Node Manager"/>
              </a:rPr>
              <a:t>Intel® Intelligent Power Node Manager</a:t>
            </a:r>
            <a:r>
              <a:rPr lang="en-AU" dirty="0" smtClean="0">
                <a:effectLst/>
              </a:rPr>
              <a:t> and </a:t>
            </a:r>
            <a:r>
              <a:rPr lang="en-AU" dirty="0" smtClean="0">
                <a:effectLst/>
                <a:hlinkClick r:id="rId4" tooltip="Intel® Data Center Manager (Intel® DCM)"/>
              </a:rPr>
              <a:t>Intel® Data </a:t>
            </a:r>
            <a:r>
              <a:rPr lang="en-AU" dirty="0" err="1" smtClean="0">
                <a:effectLst/>
                <a:hlinkClick r:id="rId4" tooltip="Intel® Data Center Manager (Intel® DCM)"/>
              </a:rPr>
              <a:t>Center</a:t>
            </a:r>
            <a:r>
              <a:rPr lang="en-AU" dirty="0" smtClean="0">
                <a:effectLst/>
                <a:hlinkClick r:id="rId4" tooltip="Intel® Data Center Manager (Intel® DCM)"/>
              </a:rPr>
              <a:t> Manager (Intel® DCM)</a:t>
            </a:r>
            <a:r>
              <a:rPr lang="en-AU" dirty="0" smtClean="0">
                <a:effectLst/>
              </a:rPr>
              <a:t>, along with the </a:t>
            </a:r>
            <a:r>
              <a:rPr lang="en-AU" dirty="0" smtClean="0">
                <a:effectLst/>
                <a:hlinkClick r:id="rId5" action="ppaction://hlinkfile" tooltip="Intel® Xeon® processor 5600 series"/>
              </a:rPr>
              <a:t>Intel® Xeon® processor 5600 series</a:t>
            </a:r>
            <a:r>
              <a:rPr lang="en-AU" dirty="0" smtClean="0">
                <a:effectLst/>
              </a:rPr>
              <a:t>, enable significant improvements in data-</a:t>
            </a:r>
            <a:r>
              <a:rPr lang="en-AU" dirty="0" err="1" smtClean="0">
                <a:effectLst/>
              </a:rPr>
              <a:t>center</a:t>
            </a:r>
            <a:r>
              <a:rPr lang="en-AU" dirty="0" smtClean="0">
                <a:effectLst/>
              </a:rPr>
              <a:t> efficiency, making the cloud work for you.</a:t>
            </a:r>
          </a:p>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82212A17-EE1F-4C33-91D4-0178E2ADDF93}" type="datetime3">
              <a:rPr lang="en-US" smtClean="0"/>
              <a:pPr>
                <a:defRPr/>
              </a:pPr>
              <a:t>26 November 2010</a:t>
            </a:fld>
            <a:endParaRPr lang="en-US" dirty="0"/>
          </a:p>
        </p:txBody>
      </p:sp>
      <p:sp>
        <p:nvSpPr>
          <p:cNvPr id="6" name="Footer Placeholder 5"/>
          <p:cNvSpPr>
            <a:spLocks noGrp="1"/>
          </p:cNvSpPr>
          <p:nvPr>
            <p:ph type="ftr" sz="quarter" idx="12"/>
          </p:nvPr>
        </p:nvSpPr>
        <p:spPr/>
        <p:txBody>
          <a:bodyPr/>
          <a:lstStyle/>
          <a:p>
            <a:pPr>
              <a:defRPr/>
            </a:pPr>
            <a:r>
              <a:rPr lang="en-US" smtClean="0"/>
              <a:t>HP Confidential</a:t>
            </a:r>
            <a:endParaRPr lang="en-US" dirty="0"/>
          </a:p>
        </p:txBody>
      </p:sp>
      <p:sp>
        <p:nvSpPr>
          <p:cNvPr id="7" name="Slide Number Placeholder 6"/>
          <p:cNvSpPr>
            <a:spLocks noGrp="1"/>
          </p:cNvSpPr>
          <p:nvPr>
            <p:ph type="sldNum" sz="quarter" idx="13"/>
          </p:nvPr>
        </p:nvSpPr>
        <p:spPr/>
        <p:txBody>
          <a:bodyPr/>
          <a:lstStyle/>
          <a:p>
            <a:pPr>
              <a:defRPr/>
            </a:pPr>
            <a:fld id="{94ECD27B-BFDC-4DA4-9635-BEA04F61F885}" type="slidenum">
              <a:rPr lang="en-US" smtClean="0"/>
              <a:pPr>
                <a:defRPr/>
              </a:pPr>
              <a:t>13</a:t>
            </a:fld>
            <a:endParaRPr lang="en-US"/>
          </a:p>
        </p:txBody>
      </p:sp>
    </p:spTree>
    <p:extLst>
      <p:ext uri="{BB962C8B-B14F-4D97-AF65-F5344CB8AC3E}">
        <p14:creationId xmlns:p14="http://schemas.microsoft.com/office/powerpoint/2010/main" val="4116618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lvl="2"/>
            <a:endParaRPr lang="en-US" dirty="0"/>
          </a:p>
        </p:txBody>
      </p:sp>
      <p:sp>
        <p:nvSpPr>
          <p:cNvPr id="4" name="Header Placeholder 3"/>
          <p:cNvSpPr>
            <a:spLocks noGrp="1"/>
          </p:cNvSpPr>
          <p:nvPr>
            <p:ph type="hdr" sz="quarter" idx="10"/>
          </p:nvPr>
        </p:nvSpPr>
        <p:spPr/>
        <p:txBody>
          <a:bodyPr/>
          <a:lstStyle/>
          <a:p>
            <a:r>
              <a:rPr lang="en-US" dirty="0" smtClean="0"/>
              <a:t>New Product Introduction</a:t>
            </a:r>
            <a:endParaRPr lang="en-US" dirty="0"/>
          </a:p>
        </p:txBody>
      </p:sp>
      <p:sp>
        <p:nvSpPr>
          <p:cNvPr id="5" name="Footer Placeholder 4"/>
          <p:cNvSpPr>
            <a:spLocks noGrp="1"/>
          </p:cNvSpPr>
          <p:nvPr>
            <p:ph type="ftr" sz="quarter" idx="11"/>
          </p:nvPr>
        </p:nvSpPr>
        <p:spPr/>
        <p:txBody>
          <a:bodyPr/>
          <a:lstStyle/>
          <a:p>
            <a:r>
              <a:rPr lang="en-US" dirty="0" smtClean="0"/>
              <a:t>HP Restricted</a:t>
            </a:r>
            <a:endParaRPr lang="en-US" dirty="0"/>
          </a:p>
        </p:txBody>
      </p:sp>
      <p:sp>
        <p:nvSpPr>
          <p:cNvPr id="6" name="Slide Number Placeholder 5"/>
          <p:cNvSpPr>
            <a:spLocks noGrp="1"/>
          </p:cNvSpPr>
          <p:nvPr>
            <p:ph type="sldNum" sz="quarter" idx="12"/>
          </p:nvPr>
        </p:nvSpPr>
        <p:spPr/>
        <p:txBody>
          <a:bodyPr/>
          <a:lstStyle/>
          <a:p>
            <a:fld id="{84B04522-5E79-4620-978F-683F5015A639}" type="slidenum">
              <a:rPr lang="en-US" smtClean="0"/>
              <a:pPr/>
              <a:t>17</a:t>
            </a:fld>
            <a:endParaRPr lang="en-US" dirty="0"/>
          </a:p>
        </p:txBody>
      </p:sp>
      <p:sp>
        <p:nvSpPr>
          <p:cNvPr id="11" name="Slide Image Placeholder 10"/>
          <p:cNvSpPr>
            <a:spLocks noGrp="1" noRot="1" noChangeAspect="1"/>
          </p:cNvSpPr>
          <p:nvPr>
            <p:ph type="sldImg"/>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12"/>
          <p:cNvSpPr/>
          <p:nvPr userDrawn="1"/>
        </p:nvSpPr>
        <p:spPr>
          <a:xfrm>
            <a:off x="3313" y="0"/>
            <a:ext cx="9144000" cy="5143500"/>
          </a:xfrm>
          <a:prstGeom prst="rect">
            <a:avLst/>
          </a:prstGeom>
          <a:gradFill>
            <a:gsLst>
              <a:gs pos="0">
                <a:srgbClr val="ABD9E9"/>
              </a:gs>
              <a:gs pos="100000">
                <a:srgbClr val="41C4D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14375" y="1163130"/>
            <a:ext cx="5153025" cy="2551620"/>
          </a:xfrm>
          <a:prstGeom prst="rect">
            <a:avLst/>
          </a:prstGeom>
          <a:solidFill>
            <a:srgbClr val="00AF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40394" y="1397794"/>
            <a:ext cx="3403006" cy="1202531"/>
          </a:xfrm>
        </p:spPr>
        <p:txBody>
          <a:bodyPr/>
          <a:lstStyle>
            <a:lvl1pPr>
              <a:lnSpc>
                <a:spcPts val="2600"/>
              </a:lnSpc>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923924" y="3086100"/>
            <a:ext cx="4486276" cy="571500"/>
          </a:xfrm>
        </p:spPr>
        <p:txBody>
          <a:bodyPr>
            <a:normAutofit/>
          </a:bodyPr>
          <a:lstStyle>
            <a:lvl1pPr marL="0" indent="0" algn="l">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 Info</a:t>
            </a:r>
          </a:p>
          <a:p>
            <a:r>
              <a:rPr lang="en-US" dirty="0" smtClean="0"/>
              <a:t>Company</a:t>
            </a:r>
          </a:p>
        </p:txBody>
      </p:sp>
      <p:sp>
        <p:nvSpPr>
          <p:cNvPr id="4" name="Date Placeholder 3"/>
          <p:cNvSpPr>
            <a:spLocks noGrp="1"/>
          </p:cNvSpPr>
          <p:nvPr>
            <p:ph type="dt" sz="half" idx="10"/>
          </p:nvPr>
        </p:nvSpPr>
        <p:spPr>
          <a:xfrm>
            <a:off x="914400" y="2800350"/>
            <a:ext cx="2133600" cy="273844"/>
          </a:xfrm>
          <a:prstGeom prst="rect">
            <a:avLst/>
          </a:prstGeom>
        </p:spPr>
        <p:txBody>
          <a:bodyPr/>
          <a:lstStyle>
            <a:lvl1pPr>
              <a:defRPr sz="1400">
                <a:solidFill>
                  <a:schemeClr val="bg1"/>
                </a:solidFill>
                <a:latin typeface="Segoe" pitchFamily="34" charset="0"/>
              </a:defRPr>
            </a:lvl1pPr>
          </a:lstStyle>
          <a:p>
            <a:r>
              <a:rPr lang="en-US" smtClean="0"/>
              <a:t>October 4, 2010</a:t>
            </a:r>
            <a:endParaRPr lang="en-US" dirty="0"/>
          </a:p>
        </p:txBody>
      </p:sp>
      <p:pic>
        <p:nvPicPr>
          <p:cNvPr id="17" name="Picture 16"/>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52401" y="4927624"/>
            <a:ext cx="835127" cy="137167"/>
          </a:xfrm>
          <a:prstGeom prst="rect">
            <a:avLst/>
          </a:prstGeom>
        </p:spPr>
      </p:pic>
      <p:pic>
        <p:nvPicPr>
          <p:cNvPr id="12" name="Picture 11"/>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4520856" y="683199"/>
            <a:ext cx="2771389" cy="2350537"/>
          </a:xfrm>
          <a:prstGeom prst="rect">
            <a:avLst/>
          </a:prstGeom>
        </p:spPr>
      </p:pic>
    </p:spTree>
    <p:extLst>
      <p:ext uri="{BB962C8B-B14F-4D97-AF65-F5344CB8AC3E}">
        <p14:creationId xmlns:p14="http://schemas.microsoft.com/office/powerpoint/2010/main" val="17864150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3" name="Rectangle 12"/>
          <p:cNvSpPr/>
          <p:nvPr userDrawn="1"/>
        </p:nvSpPr>
        <p:spPr>
          <a:xfrm>
            <a:off x="3313" y="0"/>
            <a:ext cx="9144000" cy="5143500"/>
          </a:xfrm>
          <a:prstGeom prst="rect">
            <a:avLst/>
          </a:prstGeom>
          <a:gradFill>
            <a:gsLst>
              <a:gs pos="0">
                <a:srgbClr val="ABD9E9"/>
              </a:gs>
              <a:gs pos="100000">
                <a:srgbClr val="41C4D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14375" y="1163130"/>
            <a:ext cx="6237968" cy="2551620"/>
          </a:xfrm>
          <a:prstGeom prst="rect">
            <a:avLst/>
          </a:prstGeom>
          <a:solidFill>
            <a:srgbClr val="00AF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40394" y="1397794"/>
            <a:ext cx="3784006" cy="1202531"/>
          </a:xfrm>
        </p:spPr>
        <p:txBody>
          <a:bodyPr/>
          <a:lstStyle>
            <a:lvl1pPr>
              <a:lnSpc>
                <a:spcPts val="2600"/>
              </a:lnSpc>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923924" y="3086100"/>
            <a:ext cx="4486276" cy="571500"/>
          </a:xfrm>
        </p:spPr>
        <p:txBody>
          <a:bodyPr>
            <a:normAutofit/>
          </a:bodyPr>
          <a:lstStyle>
            <a:lvl1pPr marL="0" indent="0" algn="l">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 Info</a:t>
            </a:r>
          </a:p>
          <a:p>
            <a:r>
              <a:rPr lang="en-US" dirty="0" smtClean="0"/>
              <a:t>Company</a:t>
            </a:r>
          </a:p>
        </p:txBody>
      </p:sp>
      <p:sp>
        <p:nvSpPr>
          <p:cNvPr id="4" name="Date Placeholder 3"/>
          <p:cNvSpPr>
            <a:spLocks noGrp="1"/>
          </p:cNvSpPr>
          <p:nvPr>
            <p:ph type="dt" sz="half" idx="10"/>
          </p:nvPr>
        </p:nvSpPr>
        <p:spPr>
          <a:xfrm>
            <a:off x="914400" y="2800350"/>
            <a:ext cx="2133600" cy="273844"/>
          </a:xfrm>
          <a:prstGeom prst="rect">
            <a:avLst/>
          </a:prstGeom>
        </p:spPr>
        <p:txBody>
          <a:bodyPr/>
          <a:lstStyle>
            <a:lvl1pPr>
              <a:defRPr sz="1400">
                <a:solidFill>
                  <a:schemeClr val="bg1"/>
                </a:solidFill>
                <a:latin typeface="Segoe" pitchFamily="34" charset="0"/>
              </a:defRPr>
            </a:lvl1pPr>
          </a:lstStyle>
          <a:p>
            <a:r>
              <a:rPr lang="en-US" smtClean="0"/>
              <a:t>October 4, 2010</a:t>
            </a:r>
            <a:endParaRPr lang="en-US" dirty="0"/>
          </a:p>
        </p:txBody>
      </p:sp>
      <p:pic>
        <p:nvPicPr>
          <p:cNvPr id="17" name="Picture 16"/>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52401" y="4927624"/>
            <a:ext cx="835127" cy="137167"/>
          </a:xfrm>
          <a:prstGeom prst="rect">
            <a:avLst/>
          </a:prstGeom>
        </p:spPr>
      </p:pic>
      <p:pic>
        <p:nvPicPr>
          <p:cNvPr id="12" name="Picture 11"/>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5205634" y="514350"/>
            <a:ext cx="3581400" cy="3037543"/>
          </a:xfrm>
          <a:prstGeom prst="rect">
            <a:avLst/>
          </a:prstGeom>
        </p:spPr>
      </p:pic>
    </p:spTree>
    <p:extLst>
      <p:ext uri="{BB962C8B-B14F-4D97-AF65-F5344CB8AC3E}">
        <p14:creationId xmlns:p14="http://schemas.microsoft.com/office/powerpoint/2010/main" val="39398530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r>
              <a:rPr lang="en-US" dirty="0" smtClean="0"/>
              <a:t>Slide </a:t>
            </a:r>
            <a:fld id="{40E23B03-6AFE-40A9-BC2C-E89E0B2C5091}" type="slidenum">
              <a:rPr lang="en-US" smtClean="0"/>
              <a:t>‹#›</a:t>
            </a:fld>
            <a:endParaRPr lang="en-US" dirty="0"/>
          </a:p>
        </p:txBody>
      </p:sp>
    </p:spTree>
    <p:extLst>
      <p:ext uri="{BB962C8B-B14F-4D97-AF65-F5344CB8AC3E}">
        <p14:creationId xmlns:p14="http://schemas.microsoft.com/office/powerpoint/2010/main" val="2092156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3313" y="0"/>
            <a:ext cx="9144000" cy="5143500"/>
          </a:xfrm>
          <a:prstGeom prst="rect">
            <a:avLst/>
          </a:prstGeom>
          <a:gradFill>
            <a:gsLst>
              <a:gs pos="0">
                <a:srgbClr val="ABD9E9"/>
              </a:gs>
              <a:gs pos="100000">
                <a:srgbClr val="41C4D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4096" y="2380421"/>
            <a:ext cx="7202487" cy="800100"/>
          </a:xfrm>
        </p:spPr>
        <p:txBody>
          <a:bodyPr anchor="t">
            <a:normAutofit/>
          </a:bodyPr>
          <a:lstStyle>
            <a:lvl1pPr algn="ctr">
              <a:defRPr sz="3000" b="0" cap="all">
                <a:solidFill>
                  <a:schemeClr val="bg1"/>
                </a:solidFill>
              </a:defRPr>
            </a:lvl1pPr>
          </a:lstStyle>
          <a:p>
            <a:r>
              <a:rPr lang="en-US" dirty="0" smtClean="0"/>
              <a:t>Click to edit Master title style</a:t>
            </a:r>
            <a:endParaRPr lang="en-US" dirty="0"/>
          </a:p>
        </p:txBody>
      </p:sp>
      <p:pic>
        <p:nvPicPr>
          <p:cNvPr id="10" name="Picture 9"/>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8077200" y="142874"/>
            <a:ext cx="922332" cy="781434"/>
          </a:xfrm>
          <a:prstGeom prst="rect">
            <a:avLst/>
          </a:prstGeom>
        </p:spPr>
      </p:pic>
      <p:pic>
        <p:nvPicPr>
          <p:cNvPr id="8" name="Picture 7"/>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52401" y="4927624"/>
            <a:ext cx="835127" cy="137167"/>
          </a:xfrm>
          <a:prstGeom prst="rect">
            <a:avLst/>
          </a:prstGeom>
        </p:spPr>
      </p:pic>
    </p:spTree>
    <p:extLst>
      <p:ext uri="{BB962C8B-B14F-4D97-AF65-F5344CB8AC3E}">
        <p14:creationId xmlns:p14="http://schemas.microsoft.com/office/powerpoint/2010/main" val="23134062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r>
              <a:rPr lang="en-US" dirty="0" smtClean="0"/>
              <a:t>Slide </a:t>
            </a:r>
            <a:fld id="{40E23B03-6AFE-40A9-BC2C-E89E0B2C5091}" type="slidenum">
              <a:rPr lang="en-US" smtClean="0"/>
              <a:t>‹#›</a:t>
            </a:fld>
            <a:endParaRPr lang="en-US" dirty="0"/>
          </a:p>
        </p:txBody>
      </p:sp>
    </p:spTree>
    <p:extLst>
      <p:ext uri="{BB962C8B-B14F-4D97-AF65-F5344CB8AC3E}">
        <p14:creationId xmlns:p14="http://schemas.microsoft.com/office/powerpoint/2010/main" val="33507111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smtClean="0"/>
              <a:t>Slide </a:t>
            </a:r>
            <a:fld id="{40E23B03-6AFE-40A9-BC2C-E89E0B2C5091}" type="slidenum">
              <a:rPr lang="en-US" smtClean="0"/>
              <a:t>‹#›</a:t>
            </a:fld>
            <a:endParaRPr lang="en-US" dirty="0"/>
          </a:p>
        </p:txBody>
      </p:sp>
    </p:spTree>
    <p:extLst>
      <p:ext uri="{BB962C8B-B14F-4D97-AF65-F5344CB8AC3E}">
        <p14:creationId xmlns:p14="http://schemas.microsoft.com/office/powerpoint/2010/main" val="5757865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71856" y="221304"/>
            <a:ext cx="7772400" cy="578796"/>
          </a:xfrm>
        </p:spPr>
        <p:txBody>
          <a:bodyPr/>
          <a:lstStyle/>
          <a:p>
            <a:r>
              <a:rPr lang="en-US" dirty="0" smtClean="0"/>
              <a:t>Click to edit Master title style</a:t>
            </a:r>
            <a:endParaRPr lang="en-US" dirty="0"/>
          </a:p>
        </p:txBody>
      </p:sp>
      <p:sp>
        <p:nvSpPr>
          <p:cNvPr id="12" name="Text Placeholder 11"/>
          <p:cNvSpPr>
            <a:spLocks noGrp="1"/>
          </p:cNvSpPr>
          <p:nvPr>
            <p:ph type="body" sz="quarter" idx="11"/>
          </p:nvPr>
        </p:nvSpPr>
        <p:spPr>
          <a:xfrm>
            <a:off x="228600" y="1485900"/>
            <a:ext cx="4724400" cy="1577340"/>
          </a:xfrm>
        </p:spPr>
        <p:txBody>
          <a:bodyPr/>
          <a:lstStyle>
            <a:lvl1pPr marL="0" indent="0">
              <a:buNone/>
              <a:defRPr sz="1800" b="1"/>
            </a:lvl1pPr>
            <a:lvl2pPr marL="171450" indent="-171450">
              <a:buFont typeface="Arial" pitchFamily="34" charset="0"/>
              <a:buChar char="•"/>
              <a:defRPr sz="1400"/>
            </a:lvl2pPr>
            <a:lvl3pPr marL="1200150" indent="-285750">
              <a:buFont typeface="Arial" pitchFamily="34" charset="0"/>
              <a:buChar char="•"/>
              <a:defRPr/>
            </a:lvl3pPr>
            <a:lvl4pPr marL="1371600" indent="0">
              <a:buNone/>
              <a:defRPr/>
            </a:lvl4pPr>
            <a:lvl5pPr marL="1828800" indent="0">
              <a:buNone/>
              <a:defRPr/>
            </a:lvl5pPr>
          </a:lstStyle>
          <a:p>
            <a:pPr lvl="0"/>
            <a:r>
              <a:rPr lang="en-US" dirty="0" smtClean="0"/>
              <a:t>Click to edit Master text styles</a:t>
            </a:r>
          </a:p>
          <a:p>
            <a:pPr lvl="1"/>
            <a:r>
              <a:rPr lang="en-US" dirty="0" smtClean="0"/>
              <a:t>Second level</a:t>
            </a:r>
          </a:p>
          <a:p>
            <a:pPr lvl="1"/>
            <a:r>
              <a:rPr lang="en-US" dirty="0" smtClean="0"/>
              <a:t>Third level</a:t>
            </a:r>
          </a:p>
        </p:txBody>
      </p:sp>
      <p:sp>
        <p:nvSpPr>
          <p:cNvPr id="13" name="Text Placeholder 11"/>
          <p:cNvSpPr>
            <a:spLocks noGrp="1"/>
          </p:cNvSpPr>
          <p:nvPr>
            <p:ph type="body" sz="quarter" idx="12"/>
          </p:nvPr>
        </p:nvSpPr>
        <p:spPr>
          <a:xfrm>
            <a:off x="228600" y="3143250"/>
            <a:ext cx="4724400" cy="1577340"/>
          </a:xfrm>
        </p:spPr>
        <p:txBody>
          <a:bodyPr/>
          <a:lstStyle>
            <a:lvl1pPr marL="0" indent="0">
              <a:buNone/>
              <a:defRPr sz="1800" b="1"/>
            </a:lvl1pPr>
            <a:lvl2pPr marL="171450" indent="-171450">
              <a:buFont typeface="Arial" pitchFamily="34" charset="0"/>
              <a:buChar char="•"/>
              <a:defRPr sz="1400"/>
            </a:lvl2pPr>
            <a:lvl3pPr marL="1200150" indent="-285750">
              <a:buFont typeface="Arial" pitchFamily="34" charset="0"/>
              <a:buChar char="•"/>
              <a:defRPr/>
            </a:lvl3pPr>
            <a:lvl4pPr marL="1371600" indent="0">
              <a:buNone/>
              <a:defRPr/>
            </a:lvl4pPr>
            <a:lvl5pPr marL="1828800" indent="0">
              <a:buNone/>
              <a:defRPr/>
            </a:lvl5pPr>
          </a:lstStyle>
          <a:p>
            <a:pPr lvl="0"/>
            <a:r>
              <a:rPr lang="en-US" dirty="0" smtClean="0"/>
              <a:t>Click to edit Master text styles</a:t>
            </a:r>
          </a:p>
          <a:p>
            <a:pPr lvl="1"/>
            <a:r>
              <a:rPr lang="en-US" dirty="0" smtClean="0"/>
              <a:t>Second level</a:t>
            </a:r>
          </a:p>
          <a:p>
            <a:pPr lvl="1"/>
            <a:r>
              <a:rPr lang="en-US" dirty="0" smtClean="0"/>
              <a:t>Third level</a:t>
            </a:r>
          </a:p>
        </p:txBody>
      </p:sp>
      <p:sp>
        <p:nvSpPr>
          <p:cNvPr id="16" name="Text Placeholder 15"/>
          <p:cNvSpPr>
            <a:spLocks noGrp="1"/>
          </p:cNvSpPr>
          <p:nvPr>
            <p:ph type="body" sz="quarter" idx="14"/>
          </p:nvPr>
        </p:nvSpPr>
        <p:spPr>
          <a:xfrm>
            <a:off x="457200" y="857250"/>
            <a:ext cx="8382000" cy="514350"/>
          </a:xfrm>
        </p:spPr>
        <p:txBody>
          <a:bodyPr anchor="ctr">
            <a:norm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12580017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4" name="Rectangle 3"/>
          <p:cNvSpPr/>
          <p:nvPr userDrawn="1"/>
        </p:nvSpPr>
        <p:spPr>
          <a:xfrm>
            <a:off x="3175" y="0"/>
            <a:ext cx="9144000" cy="5143500"/>
          </a:xfrm>
          <a:prstGeom prst="rect">
            <a:avLst/>
          </a:prstGeom>
          <a:gradFill>
            <a:gsLst>
              <a:gs pos="0">
                <a:srgbClr val="ABD9E9"/>
              </a:gs>
              <a:gs pos="100000">
                <a:srgbClr val="41C4D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34" charset="-128"/>
            </a:endParaRPr>
          </a:p>
        </p:txBody>
      </p:sp>
      <p:pic>
        <p:nvPicPr>
          <p:cNvPr id="6"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1" y="4927998"/>
            <a:ext cx="835025" cy="10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57200" y="221304"/>
            <a:ext cx="7086600" cy="685800"/>
          </a:xfrm>
        </p:spPr>
        <p:txBody>
          <a:bodyPr/>
          <a:lstStyle>
            <a:lvl1pPr>
              <a:defRPr>
                <a:solidFill>
                  <a:schemeClr val="bg1"/>
                </a:solidFill>
              </a:defRPr>
            </a:lvl1pPr>
          </a:lstStyle>
          <a:p>
            <a:r>
              <a:rPr lang="en-US" smtClean="0"/>
              <a:t>Click to edit Master title style</a:t>
            </a:r>
            <a:endParaRPr lang="en-US"/>
          </a:p>
        </p:txBody>
      </p:sp>
      <p:sp>
        <p:nvSpPr>
          <p:cNvPr id="11" name="Content Placeholder 2"/>
          <p:cNvSpPr>
            <a:spLocks noGrp="1"/>
          </p:cNvSpPr>
          <p:nvPr>
            <p:ph idx="1"/>
          </p:nvPr>
        </p:nvSpPr>
        <p:spPr>
          <a:xfrm>
            <a:off x="457200" y="971551"/>
            <a:ext cx="8229600" cy="29504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0"/>
          </p:nvPr>
        </p:nvSpPr>
        <p:spPr/>
        <p:txBody>
          <a:bodyPr/>
          <a:lstStyle>
            <a:lvl1pPr>
              <a:defRPr/>
            </a:lvl1pPr>
          </a:lstStyle>
          <a:p>
            <a:pPr>
              <a:defRPr/>
            </a:pPr>
            <a:r>
              <a:rPr lang="en-US"/>
              <a:t>Slide </a:t>
            </a:r>
            <a:fld id="{AF3E9929-3040-431E-BA20-30959187A523}" type="slidenum">
              <a:rPr lang="en-US"/>
              <a:pPr>
                <a:defRPr/>
              </a:pPr>
              <a:t>‹#›</a:t>
            </a:fld>
            <a:endParaRPr lang="en-US"/>
          </a:p>
        </p:txBody>
      </p:sp>
      <p:pic>
        <p:nvPicPr>
          <p:cNvPr id="9" name="Picture 8"/>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8077200" y="142874"/>
            <a:ext cx="922332" cy="781434"/>
          </a:xfrm>
          <a:prstGeom prst="rect">
            <a:avLst/>
          </a:prstGeom>
        </p:spPr>
      </p:pic>
    </p:spTree>
    <p:extLst>
      <p:ext uri="{BB962C8B-B14F-4D97-AF65-F5344CB8AC3E}">
        <p14:creationId xmlns:p14="http://schemas.microsoft.com/office/powerpoint/2010/main" val="202281520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8F57B"/>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8" y="1085850"/>
            <a:ext cx="8363937"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59"/>
            <a:ext cx="9144002" cy="464344"/>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89087250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1304"/>
            <a:ext cx="7086600" cy="6858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971550"/>
            <a:ext cx="8229600" cy="37337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741381" y="4869657"/>
            <a:ext cx="2346960" cy="273844"/>
          </a:xfrm>
          <a:prstGeom prst="rect">
            <a:avLst/>
          </a:prstGeom>
        </p:spPr>
        <p:txBody>
          <a:bodyPr vert="horz" lIns="91440" tIns="45720" rIns="91440" bIns="45720" rtlCol="0" anchor="ctr"/>
          <a:lstStyle>
            <a:lvl1pPr algn="r">
              <a:defRPr sz="1000">
                <a:solidFill>
                  <a:schemeClr val="accent1"/>
                </a:solidFill>
              </a:defRPr>
            </a:lvl1pPr>
          </a:lstStyle>
          <a:p>
            <a:r>
              <a:rPr lang="en-US" smtClean="0"/>
              <a:t>Slide </a:t>
            </a:r>
            <a:fld id="{40E23B03-6AFE-40A9-BC2C-E89E0B2C5091}" type="slidenum">
              <a:rPr lang="en-US" smtClean="0"/>
              <a:pPr/>
              <a:t>‹#›</a:t>
            </a:fld>
            <a:endParaRPr lang="en-US" dirty="0"/>
          </a:p>
        </p:txBody>
      </p:sp>
      <p:pic>
        <p:nvPicPr>
          <p:cNvPr id="9" name="Picture 8"/>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8077200" y="142874"/>
            <a:ext cx="922332" cy="781434"/>
          </a:xfrm>
          <a:prstGeom prst="rect">
            <a:avLst/>
          </a:prstGeom>
        </p:spPr>
      </p:pic>
      <p:pic>
        <p:nvPicPr>
          <p:cNvPr id="11" name="Picture 2"/>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2400" y="4929183"/>
            <a:ext cx="822960" cy="133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767033"/>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1" r:id="rId4"/>
    <p:sldLayoutId id="2147483654" r:id="rId5"/>
    <p:sldLayoutId id="2147483655" r:id="rId6"/>
    <p:sldLayoutId id="2147483659" r:id="rId7"/>
    <p:sldLayoutId id="2147483660" r:id="rId8"/>
    <p:sldLayoutId id="2147483661" r:id="rId9"/>
  </p:sldLayoutIdLst>
  <p:timing>
    <p:tnLst>
      <p:par>
        <p:cTn id="1" dur="indefinite" restart="never" nodeType="tmRoot"/>
      </p:par>
    </p:tnLst>
  </p:timing>
  <p:hf hdr="0"/>
  <p:txStyles>
    <p:titleStyle>
      <a:lvl1pPr algn="l" defTabSz="914400" rtl="0" eaLnBrk="1" latinLnBrk="0" hangingPunct="1">
        <a:lnSpc>
          <a:spcPts val="2400"/>
        </a:lnSpc>
        <a:spcBef>
          <a:spcPct val="0"/>
        </a:spcBef>
        <a:buNone/>
        <a:defRPr sz="3000" b="0" kern="1200" cap="all" baseline="0">
          <a:solidFill>
            <a:srgbClr val="00AFDB"/>
          </a:solidFill>
          <a:latin typeface="Segoe Semibold" pitchFamily="34" charset="0"/>
          <a:ea typeface="+mj-ea"/>
          <a:cs typeface="+mj-cs"/>
        </a:defRPr>
      </a:lvl1pPr>
    </p:titleStyle>
    <p:bodyStyle>
      <a:lvl1pPr marL="342900" indent="-342900" algn="l" defTabSz="914400" rtl="0" eaLnBrk="1" latinLnBrk="0" hangingPunct="1">
        <a:spcBef>
          <a:spcPct val="20000"/>
        </a:spcBef>
        <a:buClr>
          <a:schemeClr val="accent1"/>
        </a:buClr>
        <a:buFont typeface="Arial" pitchFamily="34" charset="0"/>
        <a:buChar char="•"/>
        <a:defRPr sz="2400" kern="1200">
          <a:solidFill>
            <a:schemeClr val="tx1">
              <a:lumMod val="75000"/>
              <a:lumOff val="25000"/>
            </a:schemeClr>
          </a:solidFill>
          <a:latin typeface="Segoe" pitchFamily="34" charset="0"/>
          <a:ea typeface="+mn-ea"/>
          <a:cs typeface="+mn-cs"/>
        </a:defRPr>
      </a:lvl1pPr>
      <a:lvl2pPr marL="622300" indent="-265113" algn="l" defTabSz="914400" rtl="0" eaLnBrk="1" latinLnBrk="0" hangingPunct="1">
        <a:spcBef>
          <a:spcPct val="20000"/>
        </a:spcBef>
        <a:buFont typeface="Arial" pitchFamily="34" charset="0"/>
        <a:buChar char="•"/>
        <a:defRPr sz="1800" kern="1200">
          <a:solidFill>
            <a:schemeClr val="tx1">
              <a:lumMod val="75000"/>
              <a:lumOff val="25000"/>
            </a:schemeClr>
          </a:solidFill>
          <a:latin typeface="Segoe" pitchFamily="34" charset="0"/>
          <a:ea typeface="+mn-ea"/>
          <a:cs typeface="+mn-cs"/>
        </a:defRPr>
      </a:lvl2pPr>
      <a:lvl3pPr marL="901700" indent="-279400" algn="l" defTabSz="914400" rtl="0" eaLnBrk="1" latinLnBrk="0" hangingPunct="1">
        <a:spcBef>
          <a:spcPct val="20000"/>
        </a:spcBef>
        <a:buFont typeface="Arial" pitchFamily="34" charset="0"/>
        <a:buChar char="•"/>
        <a:defRPr sz="1600" kern="1200">
          <a:solidFill>
            <a:schemeClr val="tx1">
              <a:lumMod val="75000"/>
              <a:lumOff val="25000"/>
            </a:schemeClr>
          </a:solidFill>
          <a:latin typeface="Segoe"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Segoe"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Sego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image" Target="../media/image27.wmf"/><Relationship Id="rId21" Type="http://schemas.openxmlformats.org/officeDocument/2006/relationships/image" Target="../media/image45.png"/><Relationship Id="rId7" Type="http://schemas.openxmlformats.org/officeDocument/2006/relationships/image" Target="../media/image31.jpe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notesSlide" Target="../notesSlides/notesSlide6.xml"/><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30.jpeg"/><Relationship Id="rId11" Type="http://schemas.openxmlformats.org/officeDocument/2006/relationships/image" Target="../media/image35.png"/><Relationship Id="rId24" Type="http://schemas.openxmlformats.org/officeDocument/2006/relationships/image" Target="../media/image48.png"/><Relationship Id="rId5" Type="http://schemas.openxmlformats.org/officeDocument/2006/relationships/image" Target="../media/image29.wmf"/><Relationship Id="rId15" Type="http://schemas.openxmlformats.org/officeDocument/2006/relationships/image" Target="../media/image39.png"/><Relationship Id="rId23" Type="http://schemas.openxmlformats.org/officeDocument/2006/relationships/image" Target="../media/image47.png"/><Relationship Id="rId10" Type="http://schemas.openxmlformats.org/officeDocument/2006/relationships/image" Target="../media/image34.png"/><Relationship Id="rId19" Type="http://schemas.openxmlformats.org/officeDocument/2006/relationships/image" Target="../media/image43.png"/><Relationship Id="rId4" Type="http://schemas.openxmlformats.org/officeDocument/2006/relationships/image" Target="../media/image28.wmf"/><Relationship Id="rId9" Type="http://schemas.openxmlformats.org/officeDocument/2006/relationships/image" Target="../media/image33.jpeg"/><Relationship Id="rId14" Type="http://schemas.openxmlformats.org/officeDocument/2006/relationships/image" Target="../media/image38.png"/><Relationship Id="rId22"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26.png"/><Relationship Id="rId2" Type="http://schemas.openxmlformats.org/officeDocument/2006/relationships/image" Target="../media/image49.png"/><Relationship Id="rId1" Type="http://schemas.openxmlformats.org/officeDocument/2006/relationships/slideLayout" Target="../slideLayouts/slideLayout3.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13.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18" Type="http://schemas.openxmlformats.org/officeDocument/2006/relationships/image" Target="../media/image63.png"/><Relationship Id="rId3" Type="http://schemas.openxmlformats.org/officeDocument/2006/relationships/image" Target="../media/image59.png"/><Relationship Id="rId21" Type="http://schemas.openxmlformats.org/officeDocument/2006/relationships/image" Target="../media/image66.png"/><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62.png"/><Relationship Id="rId2" Type="http://schemas.openxmlformats.org/officeDocument/2006/relationships/notesSlide" Target="../notesSlides/notesSlide7.xml"/><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slideLayout" Target="../slideLayouts/slideLayout5.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png"/><Relationship Id="rId10" Type="http://schemas.openxmlformats.org/officeDocument/2006/relationships/image" Target="../media/image55.png"/><Relationship Id="rId19" Type="http://schemas.openxmlformats.org/officeDocument/2006/relationships/image" Target="../media/image64.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26.png"/><Relationship Id="rId22"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3.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1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74.png"/><Relationship Id="rId4" Type="http://schemas.openxmlformats.org/officeDocument/2006/relationships/image" Target="../media/image73.png"/></Relationships>
</file>

<file path=ppt/slides/_rels/slide18.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82.jpeg"/><Relationship Id="rId7" Type="http://schemas.openxmlformats.org/officeDocument/2006/relationships/image" Target="../media/image86.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85.jpeg"/><Relationship Id="rId5" Type="http://schemas.openxmlformats.org/officeDocument/2006/relationships/image" Target="../media/image84.png"/><Relationship Id="rId4" Type="http://schemas.openxmlformats.org/officeDocument/2006/relationships/image" Target="../media/image8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wmf"/><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microsigma.fr/intel/download/images/Intel_Logo%20white.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9921" y="3984669"/>
            <a:ext cx="1134616" cy="7469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p:cNvPicPr>
            <a:picLocks noChangeArrowheads="1"/>
          </p:cNvPicPr>
          <p:nvPr/>
        </p:nvPicPr>
        <p:blipFill>
          <a:blip r:embed="rId4" cstate="print"/>
          <a:srcRect/>
          <a:stretch>
            <a:fillRect/>
          </a:stretch>
        </p:blipFill>
        <p:spPr bwMode="black">
          <a:xfrm>
            <a:off x="1597154" y="3955810"/>
            <a:ext cx="827176" cy="839615"/>
          </a:xfrm>
          <a:prstGeom prst="rect">
            <a:avLst/>
          </a:prstGeom>
          <a:noFill/>
          <a:ln w="9525">
            <a:noFill/>
            <a:miter lim="800000"/>
            <a:headEnd/>
            <a:tailEnd/>
          </a:ln>
        </p:spPr>
      </p:pic>
      <p:sp>
        <p:nvSpPr>
          <p:cNvPr id="10" name="Title 2"/>
          <p:cNvSpPr txBox="1">
            <a:spLocks/>
          </p:cNvSpPr>
          <p:nvPr/>
        </p:nvSpPr>
        <p:spPr>
          <a:xfrm>
            <a:off x="940394" y="1397794"/>
            <a:ext cx="3403006" cy="2157713"/>
          </a:xfrm>
          <a:prstGeom prst="rect">
            <a:avLst/>
          </a:prstGeom>
        </p:spPr>
        <p:txBody>
          <a:bodyPr vert="horz" lIns="91440" tIns="45720" rIns="91440" bIns="45720" rtlCol="0" anchor="t" anchorCtr="0">
            <a:normAutofit fontScale="90000"/>
          </a:bodyPr>
          <a:lstStyle>
            <a:lvl1pPr algn="l" defTabSz="914400" rtl="0" eaLnBrk="1" latinLnBrk="0" hangingPunct="1">
              <a:lnSpc>
                <a:spcPts val="2600"/>
              </a:lnSpc>
              <a:spcBef>
                <a:spcPct val="0"/>
              </a:spcBef>
              <a:buNone/>
              <a:defRPr sz="3000" b="0" kern="1200" cap="all" baseline="0">
                <a:solidFill>
                  <a:schemeClr val="bg1"/>
                </a:solidFill>
                <a:latin typeface="Segoe Semibold" pitchFamily="34" charset="0"/>
                <a:ea typeface="+mj-ea"/>
                <a:cs typeface="+mj-cs"/>
              </a:defRPr>
            </a:lvl1pPr>
          </a:lstStyle>
          <a:p>
            <a:r>
              <a:rPr lang="en-AU" sz="2400" dirty="0" smtClean="0"/>
              <a:t>From infrastructure to applications</a:t>
            </a:r>
            <a:br>
              <a:rPr lang="en-AU" sz="2400" dirty="0" smtClean="0"/>
            </a:br>
            <a:r>
              <a:rPr lang="en-AU" sz="2400" dirty="0" smtClean="0"/>
              <a:t/>
            </a:r>
            <a:br>
              <a:rPr lang="en-AU" sz="2400" dirty="0" smtClean="0"/>
            </a:br>
            <a:r>
              <a:rPr lang="en-AU" sz="1600" dirty="0" smtClean="0"/>
              <a:t>building and managing an application optimised private cloud</a:t>
            </a:r>
            <a:endParaRPr lang="en-US" sz="1600" dirty="0"/>
          </a:p>
        </p:txBody>
      </p:sp>
      <p:pic>
        <p:nvPicPr>
          <p:cNvPr id="11" name="Picture 9"/>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53991" y="4211350"/>
            <a:ext cx="2710751" cy="3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4319650"/>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389436" y="171451"/>
            <a:ext cx="8363938" cy="830997"/>
          </a:xfrm>
        </p:spPr>
        <p:txBody>
          <a:bodyPr/>
          <a:lstStyle/>
          <a:p>
            <a:r>
              <a:rPr lang="en-US" dirty="0" smtClean="0"/>
              <a:t>Matrix  Operating Environment</a:t>
            </a:r>
            <a:br>
              <a:rPr lang="en-US" dirty="0" smtClean="0"/>
            </a:br>
            <a:r>
              <a:rPr lang="en-US" sz="2700" dirty="0">
                <a:solidFill>
                  <a:schemeClr val="tx2"/>
                </a:solidFill>
              </a:rPr>
              <a:t>How does it work?</a:t>
            </a:r>
            <a:endParaRPr lang="en-US" dirty="0" smtClean="0">
              <a:solidFill>
                <a:schemeClr val="tx2"/>
              </a:solidFill>
            </a:endParaRPr>
          </a:p>
        </p:txBody>
      </p:sp>
      <p:sp>
        <p:nvSpPr>
          <p:cNvPr id="83029" name="AutoShape 85"/>
          <p:cNvSpPr>
            <a:spLocks noChangeArrowheads="1"/>
          </p:cNvSpPr>
          <p:nvPr/>
        </p:nvSpPr>
        <p:spPr bwMode="auto">
          <a:xfrm>
            <a:off x="7348540" y="1851095"/>
            <a:ext cx="1592263" cy="423863"/>
          </a:xfrm>
          <a:prstGeom prst="roundRect">
            <a:avLst>
              <a:gd name="adj" fmla="val 16667"/>
            </a:avLst>
          </a:prstGeom>
          <a:solidFill>
            <a:schemeClr val="bg2"/>
          </a:solidFill>
          <a:ln w="19050" algn="ctr">
            <a:solidFill>
              <a:schemeClr val="tx2"/>
            </a:solidFill>
            <a:round/>
            <a:headEnd/>
            <a:tailEnd/>
          </a:ln>
          <a:effectLst/>
        </p:spPr>
        <p:txBody>
          <a:bodyPr lIns="91436" tIns="45718" rIns="91436" bIns="45718" anchor="ctr"/>
          <a:lstStyle/>
          <a:p>
            <a:pPr algn="ctr"/>
            <a:r>
              <a:rPr lang="en-US" sz="1200" dirty="0">
                <a:solidFill>
                  <a:srgbClr val="131313"/>
                </a:solidFill>
                <a:latin typeface="Futura Hv" pitchFamily="34" charset="0"/>
              </a:rPr>
              <a:t>Virtual Machine Provisioning</a:t>
            </a:r>
          </a:p>
        </p:txBody>
      </p:sp>
      <p:sp>
        <p:nvSpPr>
          <p:cNvPr id="83030" name="AutoShape 86"/>
          <p:cNvSpPr>
            <a:spLocks noChangeArrowheads="1"/>
          </p:cNvSpPr>
          <p:nvPr/>
        </p:nvSpPr>
        <p:spPr bwMode="auto">
          <a:xfrm>
            <a:off x="7348538" y="2359039"/>
            <a:ext cx="1592262" cy="422672"/>
          </a:xfrm>
          <a:prstGeom prst="roundRect">
            <a:avLst>
              <a:gd name="adj" fmla="val 16667"/>
            </a:avLst>
          </a:prstGeom>
          <a:solidFill>
            <a:schemeClr val="bg2"/>
          </a:solidFill>
          <a:ln w="19050" algn="ctr">
            <a:solidFill>
              <a:schemeClr val="tx2"/>
            </a:solidFill>
            <a:round/>
            <a:headEnd/>
            <a:tailEnd/>
          </a:ln>
          <a:effectLst/>
        </p:spPr>
        <p:txBody>
          <a:bodyPr lIns="91436" tIns="45718" rIns="91436" bIns="45718" anchor="ctr"/>
          <a:lstStyle/>
          <a:p>
            <a:pPr algn="ctr"/>
            <a:r>
              <a:rPr lang="en-US" sz="1200" dirty="0">
                <a:solidFill>
                  <a:srgbClr val="131313"/>
                </a:solidFill>
                <a:latin typeface="Futura Hv" pitchFamily="34" charset="0"/>
              </a:rPr>
              <a:t>Custom pre and post provisioning scripts</a:t>
            </a:r>
          </a:p>
        </p:txBody>
      </p:sp>
      <p:sp>
        <p:nvSpPr>
          <p:cNvPr id="83053" name="Rectangle 109"/>
          <p:cNvSpPr>
            <a:spLocks noChangeArrowheads="1"/>
          </p:cNvSpPr>
          <p:nvPr/>
        </p:nvSpPr>
        <p:spPr bwMode="auto">
          <a:xfrm>
            <a:off x="4137027" y="841485"/>
            <a:ext cx="5006975" cy="2693194"/>
          </a:xfrm>
          <a:prstGeom prst="rect">
            <a:avLst/>
          </a:prstGeom>
          <a:gradFill flip="none" rotWithShape="1">
            <a:gsLst>
              <a:gs pos="0">
                <a:schemeClr val="tx2">
                  <a:alpha val="80000"/>
                </a:schemeClr>
              </a:gs>
              <a:gs pos="100000">
                <a:schemeClr val="tx2">
                  <a:alpha val="0"/>
                </a:schemeClr>
              </a:gs>
            </a:gsLst>
            <a:lin ang="0" scaled="1"/>
            <a:tileRect/>
          </a:gradFill>
          <a:ln w="6350" cap="flat" cmpd="sng" algn="ctr">
            <a:gradFill flip="none" rotWithShape="1">
              <a:gsLst>
                <a:gs pos="0">
                  <a:schemeClr val="accent2"/>
                </a:gs>
                <a:gs pos="100000">
                  <a:schemeClr val="accent1">
                    <a:lumMod val="60000"/>
                    <a:lumOff val="40000"/>
                    <a:alpha val="0"/>
                  </a:schemeClr>
                </a:gs>
              </a:gsLst>
              <a:lin ang="0" scaled="1"/>
              <a:tileRect/>
            </a:gra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spcBef>
                <a:spcPct val="50000"/>
              </a:spcBef>
              <a:defRPr/>
            </a:pPr>
            <a:endParaRPr lang="en-US" sz="1600" dirty="0">
              <a:solidFill>
                <a:srgbClr val="FFFFFF"/>
              </a:solidFill>
              <a:cs typeface="ＭＳ Ｐゴシック" pitchFamily="-107" charset="-128"/>
            </a:endParaRPr>
          </a:p>
        </p:txBody>
      </p:sp>
      <p:pic>
        <p:nvPicPr>
          <p:cNvPr id="82947" name="Picture 3" descr="MCj04114760000[1]"/>
          <p:cNvPicPr>
            <a:picLocks noChangeAspect="1" noChangeArrowheads="1"/>
          </p:cNvPicPr>
          <p:nvPr/>
        </p:nvPicPr>
        <p:blipFill>
          <a:blip r:embed="rId3" cstate="screen"/>
          <a:srcRect/>
          <a:stretch>
            <a:fillRect/>
          </a:stretch>
        </p:blipFill>
        <p:spPr bwMode="auto">
          <a:xfrm>
            <a:off x="244475" y="1263714"/>
            <a:ext cx="950912" cy="534590"/>
          </a:xfrm>
          <a:prstGeom prst="rect">
            <a:avLst/>
          </a:prstGeom>
          <a:noFill/>
        </p:spPr>
      </p:pic>
      <p:pic>
        <p:nvPicPr>
          <p:cNvPr id="82948" name="Picture 4" descr="MCj04121760000[1]"/>
          <p:cNvPicPr>
            <a:picLocks noChangeAspect="1" noChangeArrowheads="1"/>
          </p:cNvPicPr>
          <p:nvPr/>
        </p:nvPicPr>
        <p:blipFill>
          <a:blip r:embed="rId4" cstate="screen"/>
          <a:srcRect/>
          <a:stretch>
            <a:fillRect/>
          </a:stretch>
        </p:blipFill>
        <p:spPr bwMode="auto">
          <a:xfrm flipH="1">
            <a:off x="247654" y="2265031"/>
            <a:ext cx="974725" cy="669131"/>
          </a:xfrm>
          <a:prstGeom prst="rect">
            <a:avLst/>
          </a:prstGeom>
          <a:noFill/>
        </p:spPr>
      </p:pic>
      <p:pic>
        <p:nvPicPr>
          <p:cNvPr id="82949" name="Picture 5" descr="MCj02309910000[1]"/>
          <p:cNvPicPr>
            <a:picLocks noChangeAspect="1" noChangeArrowheads="1"/>
          </p:cNvPicPr>
          <p:nvPr/>
        </p:nvPicPr>
        <p:blipFill>
          <a:blip r:embed="rId5" cstate="screen"/>
          <a:srcRect/>
          <a:stretch>
            <a:fillRect/>
          </a:stretch>
        </p:blipFill>
        <p:spPr bwMode="auto">
          <a:xfrm flipH="1">
            <a:off x="152404" y="3630362"/>
            <a:ext cx="1069975" cy="703659"/>
          </a:xfrm>
          <a:prstGeom prst="rect">
            <a:avLst/>
          </a:prstGeom>
          <a:noFill/>
        </p:spPr>
      </p:pic>
      <p:sp>
        <p:nvSpPr>
          <p:cNvPr id="82950" name="Text Box 6"/>
          <p:cNvSpPr txBox="1">
            <a:spLocks noChangeArrowheads="1"/>
          </p:cNvSpPr>
          <p:nvPr/>
        </p:nvSpPr>
        <p:spPr bwMode="auto">
          <a:xfrm>
            <a:off x="223840" y="1828068"/>
            <a:ext cx="800211" cy="338550"/>
          </a:xfrm>
          <a:prstGeom prst="rect">
            <a:avLst/>
          </a:prstGeom>
          <a:noFill/>
          <a:ln w="19050" algn="ctr">
            <a:noFill/>
            <a:miter lim="800000"/>
            <a:headEnd/>
            <a:tailEnd/>
          </a:ln>
          <a:effectLst/>
        </p:spPr>
        <p:txBody>
          <a:bodyPr wrap="none" lIns="91436" tIns="45718" rIns="91436" bIns="45718">
            <a:spAutoFit/>
          </a:bodyPr>
          <a:lstStyle/>
          <a:p>
            <a:r>
              <a:rPr lang="en-US" sz="1600" dirty="0"/>
              <a:t>Design</a:t>
            </a:r>
          </a:p>
        </p:txBody>
      </p:sp>
      <p:sp>
        <p:nvSpPr>
          <p:cNvPr id="82951" name="Text Box 7"/>
          <p:cNvSpPr txBox="1">
            <a:spLocks noChangeArrowheads="1"/>
          </p:cNvSpPr>
          <p:nvPr/>
        </p:nvSpPr>
        <p:spPr bwMode="auto">
          <a:xfrm>
            <a:off x="223838" y="2990121"/>
            <a:ext cx="1255977" cy="584771"/>
          </a:xfrm>
          <a:prstGeom prst="rect">
            <a:avLst/>
          </a:prstGeom>
          <a:noFill/>
          <a:ln w="19050" algn="ctr">
            <a:noFill/>
            <a:miter lim="800000"/>
            <a:headEnd/>
            <a:tailEnd/>
          </a:ln>
          <a:effectLst/>
        </p:spPr>
        <p:txBody>
          <a:bodyPr wrap="none" lIns="91436" tIns="45718" rIns="91436" bIns="45718">
            <a:spAutoFit/>
          </a:bodyPr>
          <a:lstStyle/>
          <a:p>
            <a:r>
              <a:rPr lang="en-US" sz="1600" dirty="0"/>
              <a:t>Provision &amp; </a:t>
            </a:r>
            <a:br>
              <a:rPr lang="en-US" sz="1600" dirty="0"/>
            </a:br>
            <a:r>
              <a:rPr lang="en-US" sz="1600" dirty="0"/>
              <a:t>Operate</a:t>
            </a:r>
          </a:p>
        </p:txBody>
      </p:sp>
      <p:sp>
        <p:nvSpPr>
          <p:cNvPr id="82952" name="Text Box 8"/>
          <p:cNvSpPr txBox="1">
            <a:spLocks noChangeArrowheads="1"/>
          </p:cNvSpPr>
          <p:nvPr/>
        </p:nvSpPr>
        <p:spPr bwMode="auto">
          <a:xfrm>
            <a:off x="223839" y="4354262"/>
            <a:ext cx="1901987" cy="338550"/>
          </a:xfrm>
          <a:prstGeom prst="rect">
            <a:avLst/>
          </a:prstGeom>
          <a:noFill/>
          <a:ln w="19050" algn="ctr">
            <a:noFill/>
            <a:miter lim="800000"/>
            <a:headEnd/>
            <a:tailEnd/>
          </a:ln>
          <a:effectLst/>
        </p:spPr>
        <p:txBody>
          <a:bodyPr wrap="none" lIns="91436" tIns="45718" rIns="91436" bIns="45718">
            <a:spAutoFit/>
          </a:bodyPr>
          <a:lstStyle/>
          <a:p>
            <a:r>
              <a:rPr lang="en-US" sz="1600" dirty="0"/>
              <a:t>Optimize &amp; Protect</a:t>
            </a:r>
          </a:p>
        </p:txBody>
      </p:sp>
      <p:pic>
        <p:nvPicPr>
          <p:cNvPr id="82954" name="Picture 10" descr="microsoft_logo"/>
          <p:cNvPicPr>
            <a:picLocks noChangeAspect="1" noChangeArrowheads="1"/>
          </p:cNvPicPr>
          <p:nvPr/>
        </p:nvPicPr>
        <p:blipFill>
          <a:blip r:embed="rId6" cstate="screen"/>
          <a:srcRect/>
          <a:stretch>
            <a:fillRect/>
          </a:stretch>
        </p:blipFill>
        <p:spPr bwMode="auto">
          <a:xfrm>
            <a:off x="8066088" y="3977149"/>
            <a:ext cx="557212" cy="396479"/>
          </a:xfrm>
          <a:prstGeom prst="rect">
            <a:avLst/>
          </a:prstGeom>
          <a:noFill/>
        </p:spPr>
      </p:pic>
      <p:sp>
        <p:nvSpPr>
          <p:cNvPr id="82956" name="Text Box 12"/>
          <p:cNvSpPr txBox="1">
            <a:spLocks noChangeArrowheads="1"/>
          </p:cNvSpPr>
          <p:nvPr/>
        </p:nvSpPr>
        <p:spPr bwMode="auto">
          <a:xfrm>
            <a:off x="7939767" y="4471259"/>
            <a:ext cx="813035" cy="461661"/>
          </a:xfrm>
          <a:prstGeom prst="rect">
            <a:avLst/>
          </a:prstGeom>
          <a:noFill/>
          <a:ln w="19050" algn="ctr">
            <a:noFill/>
            <a:miter lim="800000"/>
            <a:headEnd/>
            <a:tailEnd/>
          </a:ln>
          <a:effectLst/>
        </p:spPr>
        <p:txBody>
          <a:bodyPr wrap="none" lIns="91436" tIns="45718" rIns="91436" bIns="45718">
            <a:spAutoFit/>
          </a:bodyPr>
          <a:lstStyle/>
          <a:p>
            <a:pPr algn="ctr"/>
            <a:r>
              <a:rPr lang="en-US" sz="1200" dirty="0"/>
              <a:t>virtual</a:t>
            </a:r>
            <a:br>
              <a:rPr lang="en-US" sz="1200" dirty="0"/>
            </a:br>
            <a:r>
              <a:rPr lang="en-US" sz="1200" dirty="0"/>
              <a:t>machines</a:t>
            </a:r>
          </a:p>
        </p:txBody>
      </p:sp>
      <p:sp>
        <p:nvSpPr>
          <p:cNvPr id="82957" name="AutoShape 73"/>
          <p:cNvSpPr>
            <a:spLocks noChangeArrowheads="1"/>
          </p:cNvSpPr>
          <p:nvPr/>
        </p:nvSpPr>
        <p:spPr bwMode="auto">
          <a:xfrm>
            <a:off x="7770817" y="3621151"/>
            <a:ext cx="1081087" cy="833438"/>
          </a:xfrm>
          <a:prstGeom prst="roundRect">
            <a:avLst>
              <a:gd name="adj" fmla="val 16667"/>
            </a:avLst>
          </a:prstGeom>
          <a:noFill/>
          <a:ln w="12700">
            <a:solidFill>
              <a:srgbClr val="666699"/>
            </a:solidFill>
            <a:round/>
            <a:headEnd/>
            <a:tailEnd/>
          </a:ln>
          <a:effectLst>
            <a:prstShdw prst="shdw17" dist="17961" dir="2700000">
              <a:srgbClr val="004D4D"/>
            </a:prstShdw>
          </a:effectLst>
        </p:spPr>
        <p:txBody>
          <a:bodyPr vert="eaVert" wrap="none" lIns="91413" tIns="45707" rIns="91413" bIns="45707" anchor="ctr"/>
          <a:lstStyle/>
          <a:p>
            <a:pPr algn="ctr">
              <a:spcBef>
                <a:spcPct val="0"/>
              </a:spcBef>
            </a:pPr>
            <a:endParaRPr lang="en-US" sz="1200" dirty="0">
              <a:cs typeface="Arial" charset="0"/>
            </a:endParaRPr>
          </a:p>
        </p:txBody>
      </p:sp>
      <p:sp>
        <p:nvSpPr>
          <p:cNvPr id="82958" name="Text Box 14"/>
          <p:cNvSpPr txBox="1">
            <a:spLocks noChangeArrowheads="1"/>
          </p:cNvSpPr>
          <p:nvPr/>
        </p:nvSpPr>
        <p:spPr bwMode="auto">
          <a:xfrm>
            <a:off x="4038600" y="4025790"/>
            <a:ext cx="967242" cy="461661"/>
          </a:xfrm>
          <a:prstGeom prst="rect">
            <a:avLst/>
          </a:prstGeom>
          <a:noFill/>
          <a:ln w="9525">
            <a:noFill/>
            <a:miter lim="800000"/>
            <a:headEnd/>
            <a:tailEnd/>
          </a:ln>
          <a:effectLst/>
        </p:spPr>
        <p:txBody>
          <a:bodyPr wrap="square" lIns="91436" tIns="45718" rIns="91436" bIns="45718">
            <a:spAutoFit/>
          </a:bodyPr>
          <a:lstStyle/>
          <a:p>
            <a:pPr>
              <a:spcBef>
                <a:spcPct val="0"/>
              </a:spcBef>
            </a:pPr>
            <a:r>
              <a:rPr lang="en-US" sz="1200" b="1" dirty="0">
                <a:latin typeface="Futura Hv" pitchFamily="34" charset="0"/>
              </a:rPr>
              <a:t>Resource</a:t>
            </a:r>
            <a:br>
              <a:rPr lang="en-US" sz="1200" b="1" dirty="0">
                <a:latin typeface="Futura Hv" pitchFamily="34" charset="0"/>
              </a:rPr>
            </a:br>
            <a:r>
              <a:rPr lang="en-US" sz="1200" b="1" dirty="0">
                <a:latin typeface="Futura Hv" pitchFamily="34" charset="0"/>
              </a:rPr>
              <a:t>Pools</a:t>
            </a:r>
          </a:p>
        </p:txBody>
      </p:sp>
      <p:pic>
        <p:nvPicPr>
          <p:cNvPr id="82959" name="Picture 15" descr="G5487001072006"/>
          <p:cNvPicPr>
            <a:picLocks noChangeAspect="1" noChangeArrowheads="1"/>
          </p:cNvPicPr>
          <p:nvPr/>
        </p:nvPicPr>
        <p:blipFill>
          <a:blip r:embed="rId7" cstate="screen">
            <a:clrChange>
              <a:clrFrom>
                <a:srgbClr val="FFFFFF"/>
              </a:clrFrom>
              <a:clrTo>
                <a:srgbClr val="FFFFFF">
                  <a:alpha val="0"/>
                </a:srgbClr>
              </a:clrTo>
            </a:clrChange>
          </a:blip>
          <a:srcRect/>
          <a:stretch>
            <a:fillRect/>
          </a:stretch>
        </p:blipFill>
        <p:spPr bwMode="auto">
          <a:xfrm>
            <a:off x="6643692" y="3948563"/>
            <a:ext cx="1152525" cy="771525"/>
          </a:xfrm>
          <a:prstGeom prst="rect">
            <a:avLst/>
          </a:prstGeom>
          <a:noFill/>
        </p:spPr>
      </p:pic>
      <p:sp>
        <p:nvSpPr>
          <p:cNvPr id="82960" name="Text Box 16"/>
          <p:cNvSpPr txBox="1">
            <a:spLocks noChangeArrowheads="1"/>
          </p:cNvSpPr>
          <p:nvPr/>
        </p:nvSpPr>
        <p:spPr bwMode="auto">
          <a:xfrm>
            <a:off x="6604001" y="4608180"/>
            <a:ext cx="1091958" cy="276995"/>
          </a:xfrm>
          <a:prstGeom prst="rect">
            <a:avLst/>
          </a:prstGeom>
          <a:noFill/>
          <a:ln w="19050" algn="ctr">
            <a:noFill/>
            <a:miter lim="800000"/>
            <a:headEnd/>
            <a:tailEnd/>
          </a:ln>
          <a:effectLst/>
        </p:spPr>
        <p:txBody>
          <a:bodyPr wrap="none" lIns="91436" tIns="45718" rIns="91436" bIns="45718">
            <a:spAutoFit/>
          </a:bodyPr>
          <a:lstStyle/>
          <a:p>
            <a:r>
              <a:rPr lang="en-US" sz="1200" dirty="0"/>
              <a:t>c-class blades</a:t>
            </a:r>
          </a:p>
        </p:txBody>
      </p:sp>
      <p:sp>
        <p:nvSpPr>
          <p:cNvPr id="82961" name="Text Box 17"/>
          <p:cNvSpPr txBox="1">
            <a:spLocks noChangeArrowheads="1"/>
          </p:cNvSpPr>
          <p:nvPr/>
        </p:nvSpPr>
        <p:spPr bwMode="auto">
          <a:xfrm>
            <a:off x="5754688" y="4608180"/>
            <a:ext cx="702428" cy="276995"/>
          </a:xfrm>
          <a:prstGeom prst="rect">
            <a:avLst/>
          </a:prstGeom>
          <a:noFill/>
          <a:ln w="19050" algn="ctr">
            <a:noFill/>
            <a:miter lim="800000"/>
            <a:headEnd/>
            <a:tailEnd/>
          </a:ln>
          <a:effectLst/>
        </p:spPr>
        <p:txBody>
          <a:bodyPr wrap="none" lIns="91436" tIns="45718" rIns="91436" bIns="45718">
            <a:spAutoFit/>
          </a:bodyPr>
          <a:lstStyle/>
          <a:p>
            <a:r>
              <a:rPr lang="en-US" sz="1200" dirty="0"/>
              <a:t>Storage</a:t>
            </a:r>
          </a:p>
        </p:txBody>
      </p:sp>
      <p:sp>
        <p:nvSpPr>
          <p:cNvPr id="82962" name="Text Box 18"/>
          <p:cNvSpPr txBox="1">
            <a:spLocks noChangeArrowheads="1"/>
          </p:cNvSpPr>
          <p:nvPr/>
        </p:nvSpPr>
        <p:spPr bwMode="auto">
          <a:xfrm>
            <a:off x="4800602" y="4608180"/>
            <a:ext cx="761739" cy="276995"/>
          </a:xfrm>
          <a:prstGeom prst="rect">
            <a:avLst/>
          </a:prstGeom>
          <a:noFill/>
          <a:ln w="19050" algn="ctr">
            <a:noFill/>
            <a:miter lim="800000"/>
            <a:headEnd/>
            <a:tailEnd/>
          </a:ln>
          <a:effectLst/>
        </p:spPr>
        <p:txBody>
          <a:bodyPr wrap="none" lIns="91436" tIns="45718" rIns="91436" bIns="45718">
            <a:spAutoFit/>
          </a:bodyPr>
          <a:lstStyle/>
          <a:p>
            <a:r>
              <a:rPr lang="en-US" sz="1200" dirty="0"/>
              <a:t>Network</a:t>
            </a:r>
          </a:p>
        </p:txBody>
      </p:sp>
      <p:grpSp>
        <p:nvGrpSpPr>
          <p:cNvPr id="2" name="Group 19"/>
          <p:cNvGrpSpPr>
            <a:grpSpLocks/>
          </p:cNvGrpSpPr>
          <p:nvPr/>
        </p:nvGrpSpPr>
        <p:grpSpPr bwMode="auto">
          <a:xfrm>
            <a:off x="4924428" y="4154365"/>
            <a:ext cx="690563" cy="213122"/>
            <a:chOff x="2278" y="3501"/>
            <a:chExt cx="516" cy="179"/>
          </a:xfrm>
        </p:grpSpPr>
        <p:grpSp>
          <p:nvGrpSpPr>
            <p:cNvPr id="3" name="Group 20"/>
            <p:cNvGrpSpPr>
              <a:grpSpLocks/>
            </p:cNvGrpSpPr>
            <p:nvPr/>
          </p:nvGrpSpPr>
          <p:grpSpPr bwMode="auto">
            <a:xfrm>
              <a:off x="2278" y="3501"/>
              <a:ext cx="243" cy="90"/>
              <a:chOff x="1246" y="3795"/>
              <a:chExt cx="326" cy="81"/>
            </a:xfrm>
          </p:grpSpPr>
          <p:pic>
            <p:nvPicPr>
              <p:cNvPr id="82965" name="Picture 21" descr="psb_pc_switch2124_2"/>
              <p:cNvPicPr>
                <a:picLocks noChangeAspect="1" noChangeArrowheads="1"/>
              </p:cNvPicPr>
              <p:nvPr/>
            </p:nvPicPr>
            <p:blipFill>
              <a:blip r:embed="rId8" cstate="screen"/>
              <a:srcRect/>
              <a:stretch>
                <a:fillRect/>
              </a:stretch>
            </p:blipFill>
            <p:spPr bwMode="auto">
              <a:xfrm>
                <a:off x="1246" y="3815"/>
                <a:ext cx="326" cy="61"/>
              </a:xfrm>
              <a:prstGeom prst="rect">
                <a:avLst/>
              </a:prstGeom>
              <a:noFill/>
            </p:spPr>
          </p:pic>
          <p:pic>
            <p:nvPicPr>
              <p:cNvPr id="82966" name="Picture 22" descr="psb_pc_switch2124_2"/>
              <p:cNvPicPr>
                <a:picLocks noChangeAspect="1" noChangeArrowheads="1"/>
              </p:cNvPicPr>
              <p:nvPr/>
            </p:nvPicPr>
            <p:blipFill>
              <a:blip r:embed="rId9" cstate="screen"/>
              <a:srcRect/>
              <a:stretch>
                <a:fillRect/>
              </a:stretch>
            </p:blipFill>
            <p:spPr bwMode="auto">
              <a:xfrm>
                <a:off x="1246" y="3795"/>
                <a:ext cx="326" cy="45"/>
              </a:xfrm>
              <a:prstGeom prst="rect">
                <a:avLst/>
              </a:prstGeom>
              <a:noFill/>
            </p:spPr>
          </p:pic>
        </p:grpSp>
        <p:grpSp>
          <p:nvGrpSpPr>
            <p:cNvPr id="4" name="Group 23"/>
            <p:cNvGrpSpPr>
              <a:grpSpLocks/>
            </p:cNvGrpSpPr>
            <p:nvPr/>
          </p:nvGrpSpPr>
          <p:grpSpPr bwMode="auto">
            <a:xfrm>
              <a:off x="2551" y="3501"/>
              <a:ext cx="243" cy="90"/>
              <a:chOff x="1612" y="3795"/>
              <a:chExt cx="326" cy="81"/>
            </a:xfrm>
          </p:grpSpPr>
          <p:pic>
            <p:nvPicPr>
              <p:cNvPr id="82968" name="Picture 24" descr="psb_pc_switch2124_2"/>
              <p:cNvPicPr>
                <a:picLocks noChangeAspect="1" noChangeArrowheads="1"/>
              </p:cNvPicPr>
              <p:nvPr/>
            </p:nvPicPr>
            <p:blipFill>
              <a:blip r:embed="rId8" cstate="screen"/>
              <a:srcRect/>
              <a:stretch>
                <a:fillRect/>
              </a:stretch>
            </p:blipFill>
            <p:spPr bwMode="auto">
              <a:xfrm>
                <a:off x="1612" y="3815"/>
                <a:ext cx="326" cy="61"/>
              </a:xfrm>
              <a:prstGeom prst="rect">
                <a:avLst/>
              </a:prstGeom>
              <a:noFill/>
            </p:spPr>
          </p:pic>
          <p:pic>
            <p:nvPicPr>
              <p:cNvPr id="82969" name="Picture 25" descr="psb_pc_switch2124_2"/>
              <p:cNvPicPr>
                <a:picLocks noChangeAspect="1" noChangeArrowheads="1"/>
              </p:cNvPicPr>
              <p:nvPr/>
            </p:nvPicPr>
            <p:blipFill>
              <a:blip r:embed="rId9" cstate="screen"/>
              <a:srcRect/>
              <a:stretch>
                <a:fillRect/>
              </a:stretch>
            </p:blipFill>
            <p:spPr bwMode="auto">
              <a:xfrm>
                <a:off x="1612" y="3795"/>
                <a:ext cx="326" cy="45"/>
              </a:xfrm>
              <a:prstGeom prst="rect">
                <a:avLst/>
              </a:prstGeom>
              <a:noFill/>
            </p:spPr>
          </p:pic>
        </p:grpSp>
        <p:grpSp>
          <p:nvGrpSpPr>
            <p:cNvPr id="5" name="Group 26"/>
            <p:cNvGrpSpPr>
              <a:grpSpLocks/>
            </p:cNvGrpSpPr>
            <p:nvPr/>
          </p:nvGrpSpPr>
          <p:grpSpPr bwMode="auto">
            <a:xfrm>
              <a:off x="2278" y="3590"/>
              <a:ext cx="243" cy="90"/>
              <a:chOff x="1246" y="3795"/>
              <a:chExt cx="326" cy="81"/>
            </a:xfrm>
          </p:grpSpPr>
          <p:pic>
            <p:nvPicPr>
              <p:cNvPr id="82971" name="Picture 27" descr="psb_pc_switch2124_2"/>
              <p:cNvPicPr>
                <a:picLocks noChangeAspect="1" noChangeArrowheads="1"/>
              </p:cNvPicPr>
              <p:nvPr/>
            </p:nvPicPr>
            <p:blipFill>
              <a:blip r:embed="rId8" cstate="screen"/>
              <a:srcRect/>
              <a:stretch>
                <a:fillRect/>
              </a:stretch>
            </p:blipFill>
            <p:spPr bwMode="auto">
              <a:xfrm>
                <a:off x="1246" y="3815"/>
                <a:ext cx="326" cy="61"/>
              </a:xfrm>
              <a:prstGeom prst="rect">
                <a:avLst/>
              </a:prstGeom>
              <a:noFill/>
            </p:spPr>
          </p:pic>
          <p:pic>
            <p:nvPicPr>
              <p:cNvPr id="82972" name="Picture 28" descr="psb_pc_switch2124_2"/>
              <p:cNvPicPr>
                <a:picLocks noChangeAspect="1" noChangeArrowheads="1"/>
              </p:cNvPicPr>
              <p:nvPr/>
            </p:nvPicPr>
            <p:blipFill>
              <a:blip r:embed="rId9" cstate="screen"/>
              <a:srcRect/>
              <a:stretch>
                <a:fillRect/>
              </a:stretch>
            </p:blipFill>
            <p:spPr bwMode="auto">
              <a:xfrm>
                <a:off x="1246" y="3795"/>
                <a:ext cx="326" cy="45"/>
              </a:xfrm>
              <a:prstGeom prst="rect">
                <a:avLst/>
              </a:prstGeom>
              <a:noFill/>
            </p:spPr>
          </p:pic>
        </p:grpSp>
        <p:grpSp>
          <p:nvGrpSpPr>
            <p:cNvPr id="6" name="Group 29"/>
            <p:cNvGrpSpPr>
              <a:grpSpLocks/>
            </p:cNvGrpSpPr>
            <p:nvPr/>
          </p:nvGrpSpPr>
          <p:grpSpPr bwMode="auto">
            <a:xfrm>
              <a:off x="2551" y="3590"/>
              <a:ext cx="243" cy="90"/>
              <a:chOff x="1612" y="3795"/>
              <a:chExt cx="326" cy="81"/>
            </a:xfrm>
          </p:grpSpPr>
          <p:pic>
            <p:nvPicPr>
              <p:cNvPr id="82974" name="Picture 30" descr="psb_pc_switch2124_2"/>
              <p:cNvPicPr>
                <a:picLocks noChangeAspect="1" noChangeArrowheads="1"/>
              </p:cNvPicPr>
              <p:nvPr/>
            </p:nvPicPr>
            <p:blipFill>
              <a:blip r:embed="rId8" cstate="screen"/>
              <a:srcRect/>
              <a:stretch>
                <a:fillRect/>
              </a:stretch>
            </p:blipFill>
            <p:spPr bwMode="auto">
              <a:xfrm>
                <a:off x="1612" y="3815"/>
                <a:ext cx="326" cy="61"/>
              </a:xfrm>
              <a:prstGeom prst="rect">
                <a:avLst/>
              </a:prstGeom>
              <a:noFill/>
            </p:spPr>
          </p:pic>
          <p:pic>
            <p:nvPicPr>
              <p:cNvPr id="82975" name="Picture 31" descr="psb_pc_switch2124_2"/>
              <p:cNvPicPr>
                <a:picLocks noChangeAspect="1" noChangeArrowheads="1"/>
              </p:cNvPicPr>
              <p:nvPr/>
            </p:nvPicPr>
            <p:blipFill>
              <a:blip r:embed="rId9" cstate="screen"/>
              <a:srcRect/>
              <a:stretch>
                <a:fillRect/>
              </a:stretch>
            </p:blipFill>
            <p:spPr bwMode="auto">
              <a:xfrm>
                <a:off x="1612" y="3795"/>
                <a:ext cx="326" cy="45"/>
              </a:xfrm>
              <a:prstGeom prst="rect">
                <a:avLst/>
              </a:prstGeom>
              <a:noFill/>
            </p:spPr>
          </p:pic>
        </p:grpSp>
      </p:grpSp>
      <p:sp>
        <p:nvSpPr>
          <p:cNvPr id="82976" name="AutoShape 73"/>
          <p:cNvSpPr>
            <a:spLocks noChangeArrowheads="1"/>
          </p:cNvSpPr>
          <p:nvPr/>
        </p:nvSpPr>
        <p:spPr bwMode="auto">
          <a:xfrm>
            <a:off x="4881563" y="3981900"/>
            <a:ext cx="776287" cy="540544"/>
          </a:xfrm>
          <a:prstGeom prst="roundRect">
            <a:avLst>
              <a:gd name="adj" fmla="val 16667"/>
            </a:avLst>
          </a:prstGeom>
          <a:noFill/>
          <a:ln w="12700">
            <a:solidFill>
              <a:srgbClr val="666699"/>
            </a:solidFill>
            <a:round/>
            <a:headEnd/>
            <a:tailEnd/>
          </a:ln>
          <a:effectLst>
            <a:prstShdw prst="shdw17" dist="17961" dir="2700000">
              <a:srgbClr val="004D4D"/>
            </a:prstShdw>
          </a:effectLst>
        </p:spPr>
        <p:txBody>
          <a:bodyPr vert="eaVert" wrap="none" lIns="91413" tIns="45707" rIns="91413" bIns="45707" anchor="ctr"/>
          <a:lstStyle/>
          <a:p>
            <a:pPr algn="ctr">
              <a:spcBef>
                <a:spcPct val="0"/>
              </a:spcBef>
            </a:pPr>
            <a:endParaRPr lang="en-US" sz="1200" dirty="0">
              <a:cs typeface="Arial" charset="0"/>
            </a:endParaRPr>
          </a:p>
        </p:txBody>
      </p:sp>
      <p:grpSp>
        <p:nvGrpSpPr>
          <p:cNvPr id="7" name="Group 33"/>
          <p:cNvGrpSpPr>
            <a:grpSpLocks/>
          </p:cNvGrpSpPr>
          <p:nvPr/>
        </p:nvGrpSpPr>
        <p:grpSpPr bwMode="auto">
          <a:xfrm>
            <a:off x="5783263" y="3984282"/>
            <a:ext cx="844550" cy="540544"/>
            <a:chOff x="2866" y="3374"/>
            <a:chExt cx="632" cy="454"/>
          </a:xfrm>
        </p:grpSpPr>
        <p:grpSp>
          <p:nvGrpSpPr>
            <p:cNvPr id="8" name="Group 34"/>
            <p:cNvGrpSpPr>
              <a:grpSpLocks/>
            </p:cNvGrpSpPr>
            <p:nvPr/>
          </p:nvGrpSpPr>
          <p:grpSpPr bwMode="auto">
            <a:xfrm>
              <a:off x="2904" y="3504"/>
              <a:ext cx="559" cy="101"/>
              <a:chOff x="1136" y="3586"/>
              <a:chExt cx="957" cy="166"/>
            </a:xfrm>
          </p:grpSpPr>
          <p:pic>
            <p:nvPicPr>
              <p:cNvPr id="82979" name="Picture 35" descr="storage"/>
              <p:cNvPicPr>
                <a:picLocks noChangeAspect="1" noChangeArrowheads="1"/>
              </p:cNvPicPr>
              <p:nvPr/>
            </p:nvPicPr>
            <p:blipFill>
              <a:blip r:embed="rId10" cstate="screen"/>
              <a:srcRect/>
              <a:stretch>
                <a:fillRect/>
              </a:stretch>
            </p:blipFill>
            <p:spPr bwMode="auto">
              <a:xfrm>
                <a:off x="1136" y="3586"/>
                <a:ext cx="206" cy="166"/>
              </a:xfrm>
              <a:prstGeom prst="rect">
                <a:avLst/>
              </a:prstGeom>
              <a:noFill/>
              <a:ln w="9525">
                <a:solidFill>
                  <a:schemeClr val="tx1"/>
                </a:solidFill>
                <a:miter lim="800000"/>
                <a:headEnd/>
                <a:tailEnd/>
              </a:ln>
            </p:spPr>
          </p:pic>
          <p:pic>
            <p:nvPicPr>
              <p:cNvPr id="82980" name="Picture 36" descr="storage"/>
              <p:cNvPicPr>
                <a:picLocks noChangeAspect="1" noChangeArrowheads="1"/>
              </p:cNvPicPr>
              <p:nvPr/>
            </p:nvPicPr>
            <p:blipFill>
              <a:blip r:embed="rId10" cstate="screen"/>
              <a:srcRect/>
              <a:stretch>
                <a:fillRect/>
              </a:stretch>
            </p:blipFill>
            <p:spPr bwMode="auto">
              <a:xfrm>
                <a:off x="1326" y="3586"/>
                <a:ext cx="206" cy="166"/>
              </a:xfrm>
              <a:prstGeom prst="rect">
                <a:avLst/>
              </a:prstGeom>
              <a:noFill/>
              <a:ln w="9525">
                <a:solidFill>
                  <a:schemeClr val="tx1"/>
                </a:solidFill>
                <a:miter lim="800000"/>
                <a:headEnd/>
                <a:tailEnd/>
              </a:ln>
            </p:spPr>
          </p:pic>
          <p:pic>
            <p:nvPicPr>
              <p:cNvPr id="82981" name="Picture 37" descr="storage"/>
              <p:cNvPicPr>
                <a:picLocks noChangeAspect="1" noChangeArrowheads="1"/>
              </p:cNvPicPr>
              <p:nvPr/>
            </p:nvPicPr>
            <p:blipFill>
              <a:blip r:embed="rId10" cstate="screen"/>
              <a:srcRect/>
              <a:stretch>
                <a:fillRect/>
              </a:stretch>
            </p:blipFill>
            <p:spPr bwMode="auto">
              <a:xfrm>
                <a:off x="1516" y="3586"/>
                <a:ext cx="206" cy="166"/>
              </a:xfrm>
              <a:prstGeom prst="rect">
                <a:avLst/>
              </a:prstGeom>
              <a:noFill/>
              <a:ln w="9525">
                <a:solidFill>
                  <a:schemeClr val="tx1"/>
                </a:solidFill>
                <a:miter lim="800000"/>
                <a:headEnd/>
                <a:tailEnd/>
              </a:ln>
            </p:spPr>
          </p:pic>
          <p:pic>
            <p:nvPicPr>
              <p:cNvPr id="82982" name="Picture 38" descr="storage"/>
              <p:cNvPicPr>
                <a:picLocks noChangeAspect="1" noChangeArrowheads="1"/>
              </p:cNvPicPr>
              <p:nvPr/>
            </p:nvPicPr>
            <p:blipFill>
              <a:blip r:embed="rId10" cstate="screen"/>
              <a:srcRect/>
              <a:stretch>
                <a:fillRect/>
              </a:stretch>
            </p:blipFill>
            <p:spPr bwMode="auto">
              <a:xfrm>
                <a:off x="1697" y="3586"/>
                <a:ext cx="206" cy="166"/>
              </a:xfrm>
              <a:prstGeom prst="rect">
                <a:avLst/>
              </a:prstGeom>
              <a:noFill/>
              <a:ln w="9525">
                <a:solidFill>
                  <a:schemeClr val="tx1"/>
                </a:solidFill>
                <a:miter lim="800000"/>
                <a:headEnd/>
                <a:tailEnd/>
              </a:ln>
            </p:spPr>
          </p:pic>
          <p:pic>
            <p:nvPicPr>
              <p:cNvPr id="82983" name="Picture 39" descr="storage"/>
              <p:cNvPicPr>
                <a:picLocks noChangeAspect="1" noChangeArrowheads="1"/>
              </p:cNvPicPr>
              <p:nvPr/>
            </p:nvPicPr>
            <p:blipFill>
              <a:blip r:embed="rId10" cstate="screen"/>
              <a:srcRect/>
              <a:stretch>
                <a:fillRect/>
              </a:stretch>
            </p:blipFill>
            <p:spPr bwMode="auto">
              <a:xfrm>
                <a:off x="1887" y="3586"/>
                <a:ext cx="206" cy="166"/>
              </a:xfrm>
              <a:prstGeom prst="rect">
                <a:avLst/>
              </a:prstGeom>
              <a:noFill/>
              <a:ln w="9525">
                <a:solidFill>
                  <a:schemeClr val="tx1"/>
                </a:solidFill>
                <a:miter lim="800000"/>
                <a:headEnd/>
                <a:tailEnd/>
              </a:ln>
            </p:spPr>
          </p:pic>
        </p:grpSp>
        <p:sp>
          <p:nvSpPr>
            <p:cNvPr id="82984" name="Line 40"/>
            <p:cNvSpPr>
              <a:spLocks noChangeShapeType="1"/>
            </p:cNvSpPr>
            <p:nvPr/>
          </p:nvSpPr>
          <p:spPr bwMode="auto">
            <a:xfrm flipV="1">
              <a:off x="2946" y="3468"/>
              <a:ext cx="0" cy="52"/>
            </a:xfrm>
            <a:prstGeom prst="line">
              <a:avLst/>
            </a:prstGeom>
            <a:noFill/>
            <a:ln w="28575">
              <a:solidFill>
                <a:schemeClr val="tx1"/>
              </a:solidFill>
              <a:round/>
              <a:headEnd type="none" w="sm" len="sm"/>
              <a:tailEnd type="none" w="med" len="sm"/>
            </a:ln>
            <a:effectLst/>
          </p:spPr>
          <p:txBody>
            <a:bodyPr wrap="none" anchor="ctr">
              <a:spAutoFit/>
            </a:bodyPr>
            <a:lstStyle/>
            <a:p>
              <a:endParaRPr lang="en-US"/>
            </a:p>
          </p:txBody>
        </p:sp>
        <p:sp>
          <p:nvSpPr>
            <p:cNvPr id="82985" name="Line 41"/>
            <p:cNvSpPr>
              <a:spLocks noChangeShapeType="1"/>
            </p:cNvSpPr>
            <p:nvPr/>
          </p:nvSpPr>
          <p:spPr bwMode="auto">
            <a:xfrm flipV="1">
              <a:off x="3384" y="3468"/>
              <a:ext cx="0" cy="52"/>
            </a:xfrm>
            <a:prstGeom prst="line">
              <a:avLst/>
            </a:prstGeom>
            <a:noFill/>
            <a:ln w="28575">
              <a:solidFill>
                <a:schemeClr val="tx1"/>
              </a:solidFill>
              <a:round/>
              <a:headEnd type="none" w="sm" len="sm"/>
              <a:tailEnd type="none" w="med" len="sm"/>
            </a:ln>
            <a:effectLst/>
          </p:spPr>
          <p:txBody>
            <a:bodyPr wrap="none" anchor="ctr">
              <a:spAutoFit/>
            </a:bodyPr>
            <a:lstStyle/>
            <a:p>
              <a:endParaRPr lang="en-US"/>
            </a:p>
          </p:txBody>
        </p:sp>
        <p:sp>
          <p:nvSpPr>
            <p:cNvPr id="82986" name="Line 42"/>
            <p:cNvSpPr>
              <a:spLocks noChangeShapeType="1"/>
            </p:cNvSpPr>
            <p:nvPr/>
          </p:nvSpPr>
          <p:spPr bwMode="auto">
            <a:xfrm flipV="1">
              <a:off x="3055" y="3468"/>
              <a:ext cx="0" cy="52"/>
            </a:xfrm>
            <a:prstGeom prst="line">
              <a:avLst/>
            </a:prstGeom>
            <a:noFill/>
            <a:ln w="28575">
              <a:solidFill>
                <a:schemeClr val="tx1"/>
              </a:solidFill>
              <a:round/>
              <a:headEnd type="none" w="sm" len="sm"/>
              <a:tailEnd type="none" w="med" len="sm"/>
            </a:ln>
            <a:effectLst/>
          </p:spPr>
          <p:txBody>
            <a:bodyPr wrap="none" anchor="ctr">
              <a:spAutoFit/>
            </a:bodyPr>
            <a:lstStyle/>
            <a:p>
              <a:endParaRPr lang="en-US"/>
            </a:p>
          </p:txBody>
        </p:sp>
        <p:sp>
          <p:nvSpPr>
            <p:cNvPr id="82987" name="Line 43"/>
            <p:cNvSpPr>
              <a:spLocks noChangeShapeType="1"/>
            </p:cNvSpPr>
            <p:nvPr/>
          </p:nvSpPr>
          <p:spPr bwMode="auto">
            <a:xfrm flipV="1">
              <a:off x="3165" y="3468"/>
              <a:ext cx="0" cy="52"/>
            </a:xfrm>
            <a:prstGeom prst="line">
              <a:avLst/>
            </a:prstGeom>
            <a:noFill/>
            <a:ln w="28575">
              <a:solidFill>
                <a:schemeClr val="tx1"/>
              </a:solidFill>
              <a:round/>
              <a:headEnd type="none" w="sm" len="sm"/>
              <a:tailEnd type="none" w="med" len="sm"/>
            </a:ln>
            <a:effectLst/>
          </p:spPr>
          <p:txBody>
            <a:bodyPr wrap="none" anchor="ctr">
              <a:spAutoFit/>
            </a:bodyPr>
            <a:lstStyle/>
            <a:p>
              <a:endParaRPr lang="en-US"/>
            </a:p>
          </p:txBody>
        </p:sp>
        <p:sp>
          <p:nvSpPr>
            <p:cNvPr id="82988" name="Line 44"/>
            <p:cNvSpPr>
              <a:spLocks noChangeShapeType="1"/>
            </p:cNvSpPr>
            <p:nvPr/>
          </p:nvSpPr>
          <p:spPr bwMode="auto">
            <a:xfrm flipV="1">
              <a:off x="3274" y="3468"/>
              <a:ext cx="0" cy="52"/>
            </a:xfrm>
            <a:prstGeom prst="line">
              <a:avLst/>
            </a:prstGeom>
            <a:noFill/>
            <a:ln w="28575">
              <a:solidFill>
                <a:schemeClr val="tx1"/>
              </a:solidFill>
              <a:round/>
              <a:headEnd type="none" w="sm" len="sm"/>
              <a:tailEnd type="none" w="med" len="sm"/>
            </a:ln>
            <a:effectLst/>
          </p:spPr>
          <p:txBody>
            <a:bodyPr wrap="none" anchor="ctr">
              <a:spAutoFit/>
            </a:bodyPr>
            <a:lstStyle/>
            <a:p>
              <a:endParaRPr lang="en-US"/>
            </a:p>
          </p:txBody>
        </p:sp>
        <p:grpSp>
          <p:nvGrpSpPr>
            <p:cNvPr id="9" name="Group 45"/>
            <p:cNvGrpSpPr>
              <a:grpSpLocks/>
            </p:cNvGrpSpPr>
            <p:nvPr/>
          </p:nvGrpSpPr>
          <p:grpSpPr bwMode="auto">
            <a:xfrm>
              <a:off x="2904" y="3631"/>
              <a:ext cx="559" cy="102"/>
              <a:chOff x="1136" y="3586"/>
              <a:chExt cx="957" cy="166"/>
            </a:xfrm>
          </p:grpSpPr>
          <p:pic>
            <p:nvPicPr>
              <p:cNvPr id="82990" name="Picture 46" descr="storage"/>
              <p:cNvPicPr>
                <a:picLocks noChangeAspect="1" noChangeArrowheads="1"/>
              </p:cNvPicPr>
              <p:nvPr/>
            </p:nvPicPr>
            <p:blipFill>
              <a:blip r:embed="rId10" cstate="screen"/>
              <a:srcRect/>
              <a:stretch>
                <a:fillRect/>
              </a:stretch>
            </p:blipFill>
            <p:spPr bwMode="auto">
              <a:xfrm>
                <a:off x="1136" y="3586"/>
                <a:ext cx="206" cy="166"/>
              </a:xfrm>
              <a:prstGeom prst="rect">
                <a:avLst/>
              </a:prstGeom>
              <a:noFill/>
              <a:ln w="9525">
                <a:solidFill>
                  <a:schemeClr val="tx1"/>
                </a:solidFill>
                <a:miter lim="800000"/>
                <a:headEnd/>
                <a:tailEnd/>
              </a:ln>
            </p:spPr>
          </p:pic>
          <p:pic>
            <p:nvPicPr>
              <p:cNvPr id="82991" name="Picture 47" descr="storage"/>
              <p:cNvPicPr>
                <a:picLocks noChangeAspect="1" noChangeArrowheads="1"/>
              </p:cNvPicPr>
              <p:nvPr/>
            </p:nvPicPr>
            <p:blipFill>
              <a:blip r:embed="rId10" cstate="screen"/>
              <a:srcRect/>
              <a:stretch>
                <a:fillRect/>
              </a:stretch>
            </p:blipFill>
            <p:spPr bwMode="auto">
              <a:xfrm>
                <a:off x="1326" y="3586"/>
                <a:ext cx="206" cy="166"/>
              </a:xfrm>
              <a:prstGeom prst="rect">
                <a:avLst/>
              </a:prstGeom>
              <a:noFill/>
              <a:ln w="9525">
                <a:solidFill>
                  <a:schemeClr val="tx1"/>
                </a:solidFill>
                <a:miter lim="800000"/>
                <a:headEnd/>
                <a:tailEnd/>
              </a:ln>
            </p:spPr>
          </p:pic>
          <p:pic>
            <p:nvPicPr>
              <p:cNvPr id="82992" name="Picture 48" descr="storage"/>
              <p:cNvPicPr>
                <a:picLocks noChangeAspect="1" noChangeArrowheads="1"/>
              </p:cNvPicPr>
              <p:nvPr/>
            </p:nvPicPr>
            <p:blipFill>
              <a:blip r:embed="rId10" cstate="screen"/>
              <a:srcRect/>
              <a:stretch>
                <a:fillRect/>
              </a:stretch>
            </p:blipFill>
            <p:spPr bwMode="auto">
              <a:xfrm>
                <a:off x="1516" y="3586"/>
                <a:ext cx="206" cy="166"/>
              </a:xfrm>
              <a:prstGeom prst="rect">
                <a:avLst/>
              </a:prstGeom>
              <a:noFill/>
              <a:ln w="9525">
                <a:solidFill>
                  <a:schemeClr val="tx1"/>
                </a:solidFill>
                <a:miter lim="800000"/>
                <a:headEnd/>
                <a:tailEnd/>
              </a:ln>
            </p:spPr>
          </p:pic>
          <p:pic>
            <p:nvPicPr>
              <p:cNvPr id="82993" name="Picture 49" descr="storage"/>
              <p:cNvPicPr>
                <a:picLocks noChangeAspect="1" noChangeArrowheads="1"/>
              </p:cNvPicPr>
              <p:nvPr/>
            </p:nvPicPr>
            <p:blipFill>
              <a:blip r:embed="rId10" cstate="screen"/>
              <a:srcRect/>
              <a:stretch>
                <a:fillRect/>
              </a:stretch>
            </p:blipFill>
            <p:spPr bwMode="auto">
              <a:xfrm>
                <a:off x="1697" y="3586"/>
                <a:ext cx="206" cy="166"/>
              </a:xfrm>
              <a:prstGeom prst="rect">
                <a:avLst/>
              </a:prstGeom>
              <a:noFill/>
              <a:ln w="9525">
                <a:solidFill>
                  <a:schemeClr val="tx1"/>
                </a:solidFill>
                <a:miter lim="800000"/>
                <a:headEnd/>
                <a:tailEnd/>
              </a:ln>
            </p:spPr>
          </p:pic>
          <p:pic>
            <p:nvPicPr>
              <p:cNvPr id="82994" name="Picture 50" descr="storage"/>
              <p:cNvPicPr>
                <a:picLocks noChangeAspect="1" noChangeArrowheads="1"/>
              </p:cNvPicPr>
              <p:nvPr/>
            </p:nvPicPr>
            <p:blipFill>
              <a:blip r:embed="rId10" cstate="screen"/>
              <a:srcRect/>
              <a:stretch>
                <a:fillRect/>
              </a:stretch>
            </p:blipFill>
            <p:spPr bwMode="auto">
              <a:xfrm>
                <a:off x="1887" y="3586"/>
                <a:ext cx="206" cy="166"/>
              </a:xfrm>
              <a:prstGeom prst="rect">
                <a:avLst/>
              </a:prstGeom>
              <a:noFill/>
              <a:ln w="9525">
                <a:solidFill>
                  <a:schemeClr val="tx1"/>
                </a:solidFill>
                <a:miter lim="800000"/>
                <a:headEnd/>
                <a:tailEnd/>
              </a:ln>
            </p:spPr>
          </p:pic>
        </p:grpSp>
        <p:sp>
          <p:nvSpPr>
            <p:cNvPr id="82995" name="Line 51"/>
            <p:cNvSpPr>
              <a:spLocks noChangeShapeType="1"/>
            </p:cNvSpPr>
            <p:nvPr/>
          </p:nvSpPr>
          <p:spPr bwMode="auto">
            <a:xfrm flipV="1">
              <a:off x="2946" y="3596"/>
              <a:ext cx="0" cy="51"/>
            </a:xfrm>
            <a:prstGeom prst="line">
              <a:avLst/>
            </a:prstGeom>
            <a:noFill/>
            <a:ln w="28575">
              <a:solidFill>
                <a:schemeClr val="tx1"/>
              </a:solidFill>
              <a:round/>
              <a:headEnd type="none" w="sm" len="sm"/>
              <a:tailEnd type="none" w="med" len="sm"/>
            </a:ln>
            <a:effectLst/>
          </p:spPr>
          <p:txBody>
            <a:bodyPr wrap="none" anchor="ctr">
              <a:spAutoFit/>
            </a:bodyPr>
            <a:lstStyle/>
            <a:p>
              <a:endParaRPr lang="en-US"/>
            </a:p>
          </p:txBody>
        </p:sp>
        <p:sp>
          <p:nvSpPr>
            <p:cNvPr id="82996" name="Line 52"/>
            <p:cNvSpPr>
              <a:spLocks noChangeShapeType="1"/>
            </p:cNvSpPr>
            <p:nvPr/>
          </p:nvSpPr>
          <p:spPr bwMode="auto">
            <a:xfrm flipV="1">
              <a:off x="3384" y="3596"/>
              <a:ext cx="0" cy="51"/>
            </a:xfrm>
            <a:prstGeom prst="line">
              <a:avLst/>
            </a:prstGeom>
            <a:noFill/>
            <a:ln w="28575">
              <a:solidFill>
                <a:schemeClr val="tx1"/>
              </a:solidFill>
              <a:round/>
              <a:headEnd type="none" w="sm" len="sm"/>
              <a:tailEnd type="none" w="med" len="sm"/>
            </a:ln>
            <a:effectLst/>
          </p:spPr>
          <p:txBody>
            <a:bodyPr wrap="none" anchor="ctr">
              <a:spAutoFit/>
            </a:bodyPr>
            <a:lstStyle/>
            <a:p>
              <a:endParaRPr lang="en-US"/>
            </a:p>
          </p:txBody>
        </p:sp>
        <p:sp>
          <p:nvSpPr>
            <p:cNvPr id="82997" name="Line 53"/>
            <p:cNvSpPr>
              <a:spLocks noChangeShapeType="1"/>
            </p:cNvSpPr>
            <p:nvPr/>
          </p:nvSpPr>
          <p:spPr bwMode="auto">
            <a:xfrm flipV="1">
              <a:off x="3055" y="3596"/>
              <a:ext cx="0" cy="51"/>
            </a:xfrm>
            <a:prstGeom prst="line">
              <a:avLst/>
            </a:prstGeom>
            <a:noFill/>
            <a:ln w="28575">
              <a:solidFill>
                <a:schemeClr val="tx1"/>
              </a:solidFill>
              <a:round/>
              <a:headEnd type="none" w="sm" len="sm"/>
              <a:tailEnd type="none" w="med" len="sm"/>
            </a:ln>
            <a:effectLst/>
          </p:spPr>
          <p:txBody>
            <a:bodyPr wrap="none" anchor="ctr">
              <a:spAutoFit/>
            </a:bodyPr>
            <a:lstStyle/>
            <a:p>
              <a:endParaRPr lang="en-US"/>
            </a:p>
          </p:txBody>
        </p:sp>
        <p:sp>
          <p:nvSpPr>
            <p:cNvPr id="82998" name="Line 54"/>
            <p:cNvSpPr>
              <a:spLocks noChangeShapeType="1"/>
            </p:cNvSpPr>
            <p:nvPr/>
          </p:nvSpPr>
          <p:spPr bwMode="auto">
            <a:xfrm flipV="1">
              <a:off x="3165" y="3596"/>
              <a:ext cx="0" cy="51"/>
            </a:xfrm>
            <a:prstGeom prst="line">
              <a:avLst/>
            </a:prstGeom>
            <a:noFill/>
            <a:ln w="28575">
              <a:solidFill>
                <a:schemeClr val="tx1"/>
              </a:solidFill>
              <a:round/>
              <a:headEnd type="none" w="sm" len="sm"/>
              <a:tailEnd type="none" w="med" len="sm"/>
            </a:ln>
            <a:effectLst/>
          </p:spPr>
          <p:txBody>
            <a:bodyPr wrap="none" anchor="ctr">
              <a:spAutoFit/>
            </a:bodyPr>
            <a:lstStyle/>
            <a:p>
              <a:endParaRPr lang="en-US"/>
            </a:p>
          </p:txBody>
        </p:sp>
        <p:sp>
          <p:nvSpPr>
            <p:cNvPr id="82999" name="Line 55"/>
            <p:cNvSpPr>
              <a:spLocks noChangeShapeType="1"/>
            </p:cNvSpPr>
            <p:nvPr/>
          </p:nvSpPr>
          <p:spPr bwMode="auto">
            <a:xfrm flipV="1">
              <a:off x="3274" y="3596"/>
              <a:ext cx="0" cy="51"/>
            </a:xfrm>
            <a:prstGeom prst="line">
              <a:avLst/>
            </a:prstGeom>
            <a:noFill/>
            <a:ln w="28575">
              <a:solidFill>
                <a:schemeClr val="tx1"/>
              </a:solidFill>
              <a:round/>
              <a:headEnd type="none" w="sm" len="sm"/>
              <a:tailEnd type="none" w="med" len="sm"/>
            </a:ln>
            <a:effectLst/>
          </p:spPr>
          <p:txBody>
            <a:bodyPr wrap="none" anchor="ctr">
              <a:spAutoFit/>
            </a:bodyPr>
            <a:lstStyle/>
            <a:p>
              <a:endParaRPr lang="en-US"/>
            </a:p>
          </p:txBody>
        </p:sp>
        <p:sp>
          <p:nvSpPr>
            <p:cNvPr id="83000" name="AutoShape 73"/>
            <p:cNvSpPr>
              <a:spLocks noChangeArrowheads="1"/>
            </p:cNvSpPr>
            <p:nvPr/>
          </p:nvSpPr>
          <p:spPr bwMode="auto">
            <a:xfrm>
              <a:off x="2866" y="3374"/>
              <a:ext cx="632" cy="454"/>
            </a:xfrm>
            <a:prstGeom prst="roundRect">
              <a:avLst>
                <a:gd name="adj" fmla="val 16667"/>
              </a:avLst>
            </a:prstGeom>
            <a:noFill/>
            <a:ln w="12700">
              <a:solidFill>
                <a:srgbClr val="666699"/>
              </a:solidFill>
              <a:round/>
              <a:headEnd/>
              <a:tailEnd/>
            </a:ln>
            <a:effectLst>
              <a:prstShdw prst="shdw17" dist="17961" dir="2700000">
                <a:srgbClr val="004D4D"/>
              </a:prstShdw>
            </a:effectLst>
          </p:spPr>
          <p:txBody>
            <a:bodyPr vert="eaVert" wrap="none" lIns="91417" tIns="45709" rIns="91417" bIns="45709" anchor="ctr"/>
            <a:lstStyle/>
            <a:p>
              <a:pPr algn="ctr">
                <a:spcBef>
                  <a:spcPct val="0"/>
                </a:spcBef>
              </a:pPr>
              <a:endParaRPr lang="en-US" sz="1200" dirty="0">
                <a:cs typeface="Arial" charset="0"/>
              </a:endParaRPr>
            </a:p>
          </p:txBody>
        </p:sp>
      </p:grpSp>
      <p:sp>
        <p:nvSpPr>
          <p:cNvPr id="83001" name="Rectangle 57"/>
          <p:cNvSpPr>
            <a:spLocks noChangeArrowheads="1"/>
          </p:cNvSpPr>
          <p:nvPr/>
        </p:nvSpPr>
        <p:spPr bwMode="auto">
          <a:xfrm>
            <a:off x="4876800" y="3584035"/>
            <a:ext cx="2813050" cy="338550"/>
          </a:xfrm>
          <a:prstGeom prst="rect">
            <a:avLst/>
          </a:prstGeom>
          <a:solidFill>
            <a:schemeClr val="accent1"/>
          </a:solidFill>
          <a:ln w="19050" algn="ctr">
            <a:solidFill>
              <a:schemeClr val="tx1"/>
            </a:solidFill>
            <a:miter lim="800000"/>
            <a:headEnd/>
            <a:tailEnd/>
          </a:ln>
          <a:effectLst/>
        </p:spPr>
        <p:txBody>
          <a:bodyPr lIns="91436" tIns="45718" rIns="91436" bIns="45718" anchor="ctr">
            <a:spAutoFit/>
          </a:bodyPr>
          <a:lstStyle/>
          <a:p>
            <a:pPr algn="ctr"/>
            <a:r>
              <a:rPr lang="en-US" sz="1600" dirty="0">
                <a:solidFill>
                  <a:schemeClr val="bg1"/>
                </a:solidFill>
                <a:latin typeface="+mj-lt"/>
              </a:rPr>
              <a:t>Virtual Connect</a:t>
            </a:r>
          </a:p>
        </p:txBody>
      </p:sp>
      <p:sp>
        <p:nvSpPr>
          <p:cNvPr id="83002" name="AutoShape 58"/>
          <p:cNvSpPr>
            <a:spLocks noChangeArrowheads="1"/>
          </p:cNvSpPr>
          <p:nvPr/>
        </p:nvSpPr>
        <p:spPr bwMode="auto">
          <a:xfrm>
            <a:off x="4149726" y="3074656"/>
            <a:ext cx="4743450" cy="375047"/>
          </a:xfrm>
          <a:prstGeom prst="roundRect">
            <a:avLst>
              <a:gd name="adj" fmla="val 16667"/>
            </a:avLst>
          </a:prstGeom>
          <a:gradFill rotWithShape="0">
            <a:gsLst>
              <a:gs pos="0">
                <a:schemeClr val="accent1"/>
              </a:gs>
              <a:gs pos="100000">
                <a:schemeClr val="accent1">
                  <a:gamma/>
                  <a:tint val="79608"/>
                  <a:invGamma/>
                </a:schemeClr>
              </a:gs>
            </a:gsLst>
            <a:path path="rect">
              <a:fillToRect t="100000" r="100000"/>
            </a:path>
          </a:gradFill>
          <a:ln w="19050" algn="ctr">
            <a:solidFill>
              <a:schemeClr val="tx2"/>
            </a:solidFill>
            <a:round/>
            <a:headEnd/>
            <a:tailEnd/>
          </a:ln>
          <a:effectLst/>
        </p:spPr>
        <p:txBody>
          <a:bodyPr lIns="91436" tIns="45718" rIns="91436" bIns="45718" anchor="ctr"/>
          <a:lstStyle/>
          <a:p>
            <a:pPr algn="ctr"/>
            <a:r>
              <a:rPr lang="en-US" sz="2000" dirty="0">
                <a:solidFill>
                  <a:schemeClr val="bg1"/>
                </a:solidFill>
                <a:latin typeface="+mj-lt"/>
              </a:rPr>
              <a:t>Resource management</a:t>
            </a:r>
          </a:p>
        </p:txBody>
      </p:sp>
      <p:pic>
        <p:nvPicPr>
          <p:cNvPr id="83003" name="Picture 59" descr="tetris"/>
          <p:cNvPicPr>
            <a:picLocks noChangeAspect="1" noChangeArrowheads="1"/>
          </p:cNvPicPr>
          <p:nvPr/>
        </p:nvPicPr>
        <p:blipFill>
          <a:blip r:embed="rId11" cstate="screen"/>
          <a:srcRect/>
          <a:stretch>
            <a:fillRect/>
          </a:stretch>
        </p:blipFill>
        <p:spPr bwMode="auto">
          <a:xfrm rot="221617">
            <a:off x="8021638" y="3138948"/>
            <a:ext cx="412750" cy="253604"/>
          </a:xfrm>
          <a:prstGeom prst="rect">
            <a:avLst/>
          </a:prstGeom>
          <a:noFill/>
        </p:spPr>
      </p:pic>
      <p:grpSp>
        <p:nvGrpSpPr>
          <p:cNvPr id="10" name="Group 60"/>
          <p:cNvGrpSpPr>
            <a:grpSpLocks/>
          </p:cNvGrpSpPr>
          <p:nvPr/>
        </p:nvGrpSpPr>
        <p:grpSpPr bwMode="auto">
          <a:xfrm>
            <a:off x="4213228" y="1181562"/>
            <a:ext cx="1414463" cy="783943"/>
            <a:chOff x="2374" y="3489"/>
            <a:chExt cx="358" cy="384"/>
          </a:xfrm>
        </p:grpSpPr>
        <p:grpSp>
          <p:nvGrpSpPr>
            <p:cNvPr id="11" name="Group 61"/>
            <p:cNvGrpSpPr>
              <a:grpSpLocks/>
            </p:cNvGrpSpPr>
            <p:nvPr/>
          </p:nvGrpSpPr>
          <p:grpSpPr bwMode="auto">
            <a:xfrm>
              <a:off x="2374" y="3537"/>
              <a:ext cx="358" cy="336"/>
              <a:chOff x="4583" y="3336"/>
              <a:chExt cx="562" cy="507"/>
            </a:xfrm>
          </p:grpSpPr>
          <p:sp>
            <p:nvSpPr>
              <p:cNvPr id="83006" name="Rectangle 62"/>
              <p:cNvSpPr>
                <a:spLocks noChangeArrowheads="1"/>
              </p:cNvSpPr>
              <p:nvPr/>
            </p:nvSpPr>
            <p:spPr bwMode="auto">
              <a:xfrm>
                <a:off x="4583" y="3336"/>
                <a:ext cx="562" cy="432"/>
              </a:xfrm>
              <a:prstGeom prst="rect">
                <a:avLst/>
              </a:prstGeom>
              <a:gradFill rotWithShape="0">
                <a:gsLst>
                  <a:gs pos="0">
                    <a:srgbClr val="C0C0C0"/>
                  </a:gs>
                  <a:gs pos="50000">
                    <a:srgbClr val="C0C0C0">
                      <a:gamma/>
                      <a:shade val="49804"/>
                      <a:invGamma/>
                    </a:srgbClr>
                  </a:gs>
                  <a:gs pos="100000">
                    <a:srgbClr val="C0C0C0"/>
                  </a:gs>
                </a:gsLst>
                <a:lin ang="0" scaled="1"/>
              </a:gradFill>
              <a:ln w="12700">
                <a:noFill/>
                <a:miter lim="800000"/>
                <a:headEnd/>
                <a:tailEnd/>
              </a:ln>
              <a:effectLst/>
            </p:spPr>
            <p:txBody>
              <a:bodyPr wrap="none" anchor="ctr"/>
              <a:lstStyle/>
              <a:p>
                <a:endParaRPr lang="en-US"/>
              </a:p>
            </p:txBody>
          </p:sp>
          <p:sp>
            <p:nvSpPr>
              <p:cNvPr id="83007" name="Oval 63"/>
              <p:cNvSpPr>
                <a:spLocks noChangeArrowheads="1"/>
              </p:cNvSpPr>
              <p:nvPr/>
            </p:nvSpPr>
            <p:spPr bwMode="auto">
              <a:xfrm>
                <a:off x="4583" y="3699"/>
                <a:ext cx="562" cy="144"/>
              </a:xfrm>
              <a:prstGeom prst="ellipse">
                <a:avLst/>
              </a:prstGeom>
              <a:gradFill rotWithShape="0">
                <a:gsLst>
                  <a:gs pos="0">
                    <a:srgbClr val="C0C0C0"/>
                  </a:gs>
                  <a:gs pos="50000">
                    <a:srgbClr val="C0C0C0">
                      <a:gamma/>
                      <a:shade val="49804"/>
                      <a:invGamma/>
                    </a:srgbClr>
                  </a:gs>
                  <a:gs pos="100000">
                    <a:srgbClr val="C0C0C0"/>
                  </a:gs>
                </a:gsLst>
                <a:lin ang="0" scaled="1"/>
              </a:gradFill>
              <a:ln w="12700">
                <a:noFill/>
                <a:round/>
                <a:headEnd/>
                <a:tailEnd/>
              </a:ln>
              <a:effectLst/>
            </p:spPr>
            <p:txBody>
              <a:bodyPr wrap="none" anchor="ctr"/>
              <a:lstStyle/>
              <a:p>
                <a:endParaRPr lang="en-US"/>
              </a:p>
            </p:txBody>
          </p:sp>
        </p:grpSp>
        <p:sp>
          <p:nvSpPr>
            <p:cNvPr id="83008" name="Oval 64"/>
            <p:cNvSpPr>
              <a:spLocks noChangeArrowheads="1"/>
            </p:cNvSpPr>
            <p:nvPr/>
          </p:nvSpPr>
          <p:spPr bwMode="auto">
            <a:xfrm>
              <a:off x="2374" y="3489"/>
              <a:ext cx="358" cy="96"/>
            </a:xfrm>
            <a:prstGeom prst="ellipse">
              <a:avLst/>
            </a:prstGeom>
            <a:gradFill rotWithShape="0">
              <a:gsLst>
                <a:gs pos="0">
                  <a:srgbClr val="C0C0C0"/>
                </a:gs>
                <a:gs pos="100000">
                  <a:srgbClr val="C0C0C0">
                    <a:gamma/>
                    <a:shade val="49804"/>
                    <a:invGamma/>
                  </a:srgbClr>
                </a:gs>
              </a:gsLst>
              <a:lin ang="18900000" scaled="1"/>
            </a:gradFill>
            <a:ln w="12700">
              <a:noFill/>
              <a:round/>
              <a:headEnd/>
              <a:tailEnd/>
            </a:ln>
            <a:effectLst/>
          </p:spPr>
          <p:txBody>
            <a:bodyPr wrap="none" anchor="ctr"/>
            <a:lstStyle/>
            <a:p>
              <a:endParaRPr lang="en-US"/>
            </a:p>
          </p:txBody>
        </p:sp>
      </p:grpSp>
      <p:grpSp>
        <p:nvGrpSpPr>
          <p:cNvPr id="12" name="Group 65"/>
          <p:cNvGrpSpPr>
            <a:grpSpLocks/>
          </p:cNvGrpSpPr>
          <p:nvPr/>
        </p:nvGrpSpPr>
        <p:grpSpPr bwMode="auto">
          <a:xfrm>
            <a:off x="2693986" y="1091073"/>
            <a:ext cx="900112" cy="2644035"/>
            <a:chOff x="2009" y="656"/>
            <a:chExt cx="567" cy="1937"/>
          </a:xfrm>
        </p:grpSpPr>
        <p:pic>
          <p:nvPicPr>
            <p:cNvPr id="83011" name="Picture 67"/>
            <p:cNvPicPr>
              <a:picLocks noChangeAspect="1" noChangeArrowheads="1"/>
            </p:cNvPicPr>
            <p:nvPr/>
          </p:nvPicPr>
          <p:blipFill>
            <a:blip r:embed="rId12" cstate="screen"/>
            <a:srcRect/>
            <a:stretch>
              <a:fillRect/>
            </a:stretch>
          </p:blipFill>
          <p:spPr bwMode="auto">
            <a:xfrm>
              <a:off x="2125" y="985"/>
              <a:ext cx="337" cy="251"/>
            </a:xfrm>
            <a:prstGeom prst="rect">
              <a:avLst/>
            </a:prstGeom>
            <a:noFill/>
          </p:spPr>
        </p:pic>
        <p:pic>
          <p:nvPicPr>
            <p:cNvPr id="83012" name="Picture 68"/>
            <p:cNvPicPr>
              <a:picLocks noChangeAspect="1" noChangeArrowheads="1"/>
            </p:cNvPicPr>
            <p:nvPr/>
          </p:nvPicPr>
          <p:blipFill>
            <a:blip r:embed="rId13" cstate="screen"/>
            <a:srcRect/>
            <a:stretch>
              <a:fillRect/>
            </a:stretch>
          </p:blipFill>
          <p:spPr bwMode="auto">
            <a:xfrm>
              <a:off x="2088" y="1517"/>
              <a:ext cx="411" cy="259"/>
            </a:xfrm>
            <a:prstGeom prst="rect">
              <a:avLst/>
            </a:prstGeom>
            <a:noFill/>
          </p:spPr>
        </p:pic>
        <p:pic>
          <p:nvPicPr>
            <p:cNvPr id="83013" name="Picture 69"/>
            <p:cNvPicPr>
              <a:picLocks noChangeAspect="1" noChangeArrowheads="1"/>
            </p:cNvPicPr>
            <p:nvPr/>
          </p:nvPicPr>
          <p:blipFill>
            <a:blip r:embed="rId14" cstate="screen"/>
            <a:srcRect/>
            <a:stretch>
              <a:fillRect/>
            </a:stretch>
          </p:blipFill>
          <p:spPr bwMode="auto">
            <a:xfrm>
              <a:off x="2090" y="2082"/>
              <a:ext cx="406" cy="320"/>
            </a:xfrm>
            <a:prstGeom prst="rect">
              <a:avLst/>
            </a:prstGeom>
            <a:noFill/>
          </p:spPr>
        </p:pic>
        <p:sp>
          <p:nvSpPr>
            <p:cNvPr id="83014" name="Text Box 70"/>
            <p:cNvSpPr txBox="1">
              <a:spLocks noChangeArrowheads="1"/>
            </p:cNvSpPr>
            <p:nvPr/>
          </p:nvSpPr>
          <p:spPr bwMode="auto">
            <a:xfrm>
              <a:off x="2053" y="656"/>
              <a:ext cx="515" cy="248"/>
            </a:xfrm>
            <a:prstGeom prst="rect">
              <a:avLst/>
            </a:prstGeom>
            <a:noFill/>
            <a:ln w="19050" algn="ctr">
              <a:noFill/>
              <a:miter lim="800000"/>
              <a:headEnd/>
              <a:tailEnd/>
            </a:ln>
            <a:effectLst/>
          </p:spPr>
          <p:txBody>
            <a:bodyPr wrap="square">
              <a:spAutoFit/>
            </a:bodyPr>
            <a:lstStyle/>
            <a:p>
              <a:r>
                <a:rPr lang="en-US" sz="1600" dirty="0"/>
                <a:t>Portals</a:t>
              </a:r>
            </a:p>
          </p:txBody>
        </p:sp>
        <p:sp>
          <p:nvSpPr>
            <p:cNvPr id="83015" name="Text Box 71"/>
            <p:cNvSpPr txBox="1">
              <a:spLocks noChangeArrowheads="1"/>
            </p:cNvSpPr>
            <p:nvPr/>
          </p:nvSpPr>
          <p:spPr bwMode="auto">
            <a:xfrm>
              <a:off x="2037" y="1222"/>
              <a:ext cx="512" cy="192"/>
            </a:xfrm>
            <a:prstGeom prst="rect">
              <a:avLst/>
            </a:prstGeom>
            <a:noFill/>
            <a:ln w="19050" algn="ctr">
              <a:noFill/>
              <a:miter lim="800000"/>
              <a:headEnd/>
              <a:tailEnd/>
            </a:ln>
            <a:effectLst/>
          </p:spPr>
          <p:txBody>
            <a:bodyPr wrap="square">
              <a:spAutoFit/>
            </a:bodyPr>
            <a:lstStyle/>
            <a:p>
              <a:pPr algn="ctr"/>
              <a:r>
                <a:rPr lang="en-US" sz="1100" dirty="0"/>
                <a:t>Designer</a:t>
              </a:r>
            </a:p>
          </p:txBody>
        </p:sp>
        <p:sp>
          <p:nvSpPr>
            <p:cNvPr id="83016" name="Text Box 72"/>
            <p:cNvSpPr txBox="1">
              <a:spLocks noChangeArrowheads="1"/>
            </p:cNvSpPr>
            <p:nvPr/>
          </p:nvSpPr>
          <p:spPr bwMode="auto">
            <a:xfrm>
              <a:off x="2009" y="1788"/>
              <a:ext cx="567" cy="192"/>
            </a:xfrm>
            <a:prstGeom prst="rect">
              <a:avLst/>
            </a:prstGeom>
            <a:noFill/>
            <a:ln w="19050" algn="ctr">
              <a:noFill/>
              <a:miter lim="800000"/>
              <a:headEnd/>
              <a:tailEnd/>
            </a:ln>
            <a:effectLst/>
          </p:spPr>
          <p:txBody>
            <a:bodyPr wrap="square">
              <a:spAutoFit/>
            </a:bodyPr>
            <a:lstStyle/>
            <a:p>
              <a:pPr algn="ctr"/>
              <a:r>
                <a:rPr lang="en-US" sz="1100" dirty="0"/>
                <a:t>Self Service</a:t>
              </a:r>
            </a:p>
          </p:txBody>
        </p:sp>
        <p:sp>
          <p:nvSpPr>
            <p:cNvPr id="83017" name="Text Box 73"/>
            <p:cNvSpPr txBox="1">
              <a:spLocks noChangeArrowheads="1"/>
            </p:cNvSpPr>
            <p:nvPr/>
          </p:nvSpPr>
          <p:spPr bwMode="auto">
            <a:xfrm>
              <a:off x="2018" y="2401"/>
              <a:ext cx="550" cy="192"/>
            </a:xfrm>
            <a:prstGeom prst="rect">
              <a:avLst/>
            </a:prstGeom>
            <a:noFill/>
            <a:ln w="19050" algn="ctr">
              <a:noFill/>
              <a:miter lim="800000"/>
              <a:headEnd/>
              <a:tailEnd/>
            </a:ln>
            <a:effectLst/>
          </p:spPr>
          <p:txBody>
            <a:bodyPr wrap="square">
              <a:spAutoFit/>
            </a:bodyPr>
            <a:lstStyle/>
            <a:p>
              <a:pPr algn="ctr"/>
              <a:r>
                <a:rPr lang="en-US" sz="1100" dirty="0"/>
                <a:t>Administer</a:t>
              </a:r>
            </a:p>
          </p:txBody>
        </p:sp>
      </p:grpSp>
      <p:sp>
        <p:nvSpPr>
          <p:cNvPr id="83018" name="AutoShape 74"/>
          <p:cNvSpPr>
            <a:spLocks noChangeArrowheads="1"/>
          </p:cNvSpPr>
          <p:nvPr/>
        </p:nvSpPr>
        <p:spPr bwMode="auto">
          <a:xfrm>
            <a:off x="5680079" y="1026781"/>
            <a:ext cx="1293813" cy="2002631"/>
          </a:xfrm>
          <a:prstGeom prst="roundRect">
            <a:avLst>
              <a:gd name="adj" fmla="val 16667"/>
            </a:avLst>
          </a:prstGeom>
          <a:gradFill rotWithShape="0">
            <a:gsLst>
              <a:gs pos="0">
                <a:schemeClr val="accent1"/>
              </a:gs>
              <a:gs pos="100000">
                <a:schemeClr val="accent1">
                  <a:gamma/>
                  <a:tint val="79608"/>
                  <a:invGamma/>
                </a:schemeClr>
              </a:gs>
            </a:gsLst>
            <a:path path="rect">
              <a:fillToRect t="100000" r="100000"/>
            </a:path>
          </a:gradFill>
          <a:ln w="19050" algn="ctr">
            <a:solidFill>
              <a:schemeClr val="tx2"/>
            </a:solidFill>
            <a:round/>
            <a:headEnd/>
            <a:tailEnd/>
          </a:ln>
          <a:effectLst/>
        </p:spPr>
        <p:txBody>
          <a:bodyPr lIns="91436" tIns="45718" rIns="91436" bIns="45718" anchor="ctr"/>
          <a:lstStyle/>
          <a:p>
            <a:pPr algn="ctr"/>
            <a:endParaRPr lang="en-US" sz="2400" dirty="0">
              <a:latin typeface="Futura Hv" pitchFamily="34" charset="0"/>
            </a:endParaRPr>
          </a:p>
        </p:txBody>
      </p:sp>
      <p:pic>
        <p:nvPicPr>
          <p:cNvPr id="83019" name="Picture 75" descr="workflow"/>
          <p:cNvPicPr>
            <a:picLocks noChangeAspect="1" noChangeArrowheads="1"/>
          </p:cNvPicPr>
          <p:nvPr/>
        </p:nvPicPr>
        <p:blipFill>
          <a:blip r:embed="rId15" cstate="screen"/>
          <a:srcRect/>
          <a:stretch>
            <a:fillRect/>
          </a:stretch>
        </p:blipFill>
        <p:spPr bwMode="auto">
          <a:xfrm rot="350156">
            <a:off x="5842001" y="2011428"/>
            <a:ext cx="992188" cy="816769"/>
          </a:xfrm>
          <a:prstGeom prst="rect">
            <a:avLst/>
          </a:prstGeom>
          <a:noFill/>
        </p:spPr>
      </p:pic>
      <p:sp>
        <p:nvSpPr>
          <p:cNvPr id="83020" name="AutoShape 76"/>
          <p:cNvSpPr>
            <a:spLocks noChangeArrowheads="1"/>
          </p:cNvSpPr>
          <p:nvPr/>
        </p:nvSpPr>
        <p:spPr bwMode="auto">
          <a:xfrm>
            <a:off x="4975229" y="1470462"/>
            <a:ext cx="530225" cy="384389"/>
          </a:xfrm>
          <a:prstGeom prst="foldedCorner">
            <a:avLst>
              <a:gd name="adj" fmla="val 12500"/>
            </a:avLst>
          </a:prstGeom>
          <a:solidFill>
            <a:srgbClr val="CCFFCC"/>
          </a:solidFill>
          <a:ln w="19050">
            <a:solidFill>
              <a:schemeClr val="accent1"/>
            </a:solidFill>
            <a:round/>
            <a:headEnd/>
            <a:tailEnd/>
          </a:ln>
          <a:effectLst/>
        </p:spPr>
        <p:txBody>
          <a:bodyPr lIns="0" tIns="45718" rIns="0" bIns="45718" anchor="ctr">
            <a:spAutoFit/>
          </a:bodyPr>
          <a:lstStyle/>
          <a:p>
            <a:pPr algn="ctr"/>
            <a:r>
              <a:rPr lang="en-US" sz="800" dirty="0">
                <a:solidFill>
                  <a:srgbClr val="131313"/>
                </a:solidFill>
                <a:latin typeface="Futura Hv" pitchFamily="34" charset="0"/>
              </a:rPr>
              <a:t>custom</a:t>
            </a:r>
            <a:br>
              <a:rPr lang="en-US" sz="800" dirty="0">
                <a:solidFill>
                  <a:srgbClr val="131313"/>
                </a:solidFill>
                <a:latin typeface="Futura Hv" pitchFamily="34" charset="0"/>
              </a:rPr>
            </a:br>
            <a:r>
              <a:rPr lang="en-US" sz="800" dirty="0">
                <a:solidFill>
                  <a:srgbClr val="131313"/>
                </a:solidFill>
                <a:latin typeface="Futura Hv" pitchFamily="34" charset="0"/>
              </a:rPr>
              <a:t>workflows</a:t>
            </a:r>
          </a:p>
        </p:txBody>
      </p:sp>
      <p:sp>
        <p:nvSpPr>
          <p:cNvPr id="83021" name="AutoShape 77"/>
          <p:cNvSpPr>
            <a:spLocks noChangeArrowheads="1"/>
          </p:cNvSpPr>
          <p:nvPr/>
        </p:nvSpPr>
        <p:spPr bwMode="auto">
          <a:xfrm>
            <a:off x="4319588" y="1418073"/>
            <a:ext cx="609600" cy="384389"/>
          </a:xfrm>
          <a:prstGeom prst="foldedCorner">
            <a:avLst>
              <a:gd name="adj" fmla="val 12500"/>
            </a:avLst>
          </a:prstGeom>
          <a:solidFill>
            <a:srgbClr val="CCFFCC"/>
          </a:solidFill>
          <a:ln w="19050">
            <a:solidFill>
              <a:schemeClr val="accent1"/>
            </a:solidFill>
            <a:round/>
            <a:headEnd/>
            <a:tailEnd/>
          </a:ln>
          <a:effectLst/>
        </p:spPr>
        <p:txBody>
          <a:bodyPr lIns="0" tIns="45718" rIns="0" bIns="45718" anchor="ctr">
            <a:spAutoFit/>
          </a:bodyPr>
          <a:lstStyle/>
          <a:p>
            <a:pPr algn="ctr"/>
            <a:r>
              <a:rPr lang="en-US" sz="800" dirty="0">
                <a:solidFill>
                  <a:srgbClr val="131313"/>
                </a:solidFill>
                <a:latin typeface="Futura Hv" pitchFamily="34" charset="0"/>
              </a:rPr>
              <a:t>Infrastructure</a:t>
            </a:r>
            <a:br>
              <a:rPr lang="en-US" sz="800" dirty="0">
                <a:solidFill>
                  <a:srgbClr val="131313"/>
                </a:solidFill>
                <a:latin typeface="Futura Hv" pitchFamily="34" charset="0"/>
              </a:rPr>
            </a:br>
            <a:r>
              <a:rPr lang="en-US" sz="800" dirty="0">
                <a:solidFill>
                  <a:srgbClr val="131313"/>
                </a:solidFill>
                <a:latin typeface="Futura Hv" pitchFamily="34" charset="0"/>
              </a:rPr>
              <a:t>templates</a:t>
            </a:r>
          </a:p>
        </p:txBody>
      </p:sp>
      <p:sp>
        <p:nvSpPr>
          <p:cNvPr id="83022" name="AutoShape 78"/>
          <p:cNvSpPr>
            <a:spLocks noChangeArrowheads="1"/>
          </p:cNvSpPr>
          <p:nvPr/>
        </p:nvSpPr>
        <p:spPr bwMode="auto">
          <a:xfrm>
            <a:off x="4335467" y="2220264"/>
            <a:ext cx="1119187" cy="587210"/>
          </a:xfrm>
          <a:prstGeom prst="can">
            <a:avLst>
              <a:gd name="adj" fmla="val 25000"/>
            </a:avLst>
          </a:prstGeom>
          <a:solidFill>
            <a:srgbClr val="C0C0C0"/>
          </a:solidFill>
          <a:ln w="19050">
            <a:noFill/>
            <a:round/>
            <a:headEnd/>
            <a:tailEnd/>
          </a:ln>
          <a:effectLst/>
        </p:spPr>
        <p:txBody>
          <a:bodyPr lIns="91436" tIns="45718" rIns="91436" bIns="45718" anchor="ctr">
            <a:spAutoFit/>
          </a:bodyPr>
          <a:lstStyle/>
          <a:p>
            <a:endParaRPr lang="en-US"/>
          </a:p>
        </p:txBody>
      </p:sp>
      <p:sp>
        <p:nvSpPr>
          <p:cNvPr id="83023" name="AutoShape 79"/>
          <p:cNvSpPr>
            <a:spLocks noChangeArrowheads="1"/>
          </p:cNvSpPr>
          <p:nvPr/>
        </p:nvSpPr>
        <p:spPr bwMode="auto">
          <a:xfrm>
            <a:off x="4954592" y="2382104"/>
            <a:ext cx="446087" cy="384389"/>
          </a:xfrm>
          <a:prstGeom prst="foldedCorner">
            <a:avLst>
              <a:gd name="adj" fmla="val 12500"/>
            </a:avLst>
          </a:prstGeom>
          <a:solidFill>
            <a:srgbClr val="CCFFFF"/>
          </a:solidFill>
          <a:ln w="19050">
            <a:solidFill>
              <a:schemeClr val="accent1"/>
            </a:solidFill>
            <a:round/>
            <a:headEnd/>
            <a:tailEnd/>
          </a:ln>
          <a:effectLst/>
        </p:spPr>
        <p:txBody>
          <a:bodyPr lIns="0" tIns="45718" rIns="0" bIns="45718" anchor="ctr">
            <a:spAutoFit/>
          </a:bodyPr>
          <a:lstStyle/>
          <a:p>
            <a:pPr algn="ctr"/>
            <a:r>
              <a:rPr lang="en-US" sz="800" dirty="0" err="1">
                <a:solidFill>
                  <a:srgbClr val="131313"/>
                </a:solidFill>
                <a:latin typeface="Futura Hv" pitchFamily="34" charset="0"/>
              </a:rPr>
              <a:t>rdp</a:t>
            </a:r>
            <a:r>
              <a:rPr lang="en-US" sz="800" dirty="0">
                <a:solidFill>
                  <a:srgbClr val="131313"/>
                </a:solidFill>
                <a:latin typeface="Futura Hv" pitchFamily="34" charset="0"/>
              </a:rPr>
              <a:t/>
            </a:r>
            <a:br>
              <a:rPr lang="en-US" sz="800" dirty="0">
                <a:solidFill>
                  <a:srgbClr val="131313"/>
                </a:solidFill>
                <a:latin typeface="Futura Hv" pitchFamily="34" charset="0"/>
              </a:rPr>
            </a:br>
            <a:r>
              <a:rPr lang="en-US" sz="800" dirty="0">
                <a:solidFill>
                  <a:srgbClr val="131313"/>
                </a:solidFill>
                <a:latin typeface="Futura Hv" pitchFamily="34" charset="0"/>
              </a:rPr>
              <a:t>folders</a:t>
            </a:r>
          </a:p>
        </p:txBody>
      </p:sp>
      <p:sp>
        <p:nvSpPr>
          <p:cNvPr id="83024" name="Text Box 80"/>
          <p:cNvSpPr txBox="1">
            <a:spLocks noChangeArrowheads="1"/>
          </p:cNvSpPr>
          <p:nvPr/>
        </p:nvSpPr>
        <p:spPr bwMode="auto">
          <a:xfrm>
            <a:off x="4645027" y="2172679"/>
            <a:ext cx="567776" cy="246217"/>
          </a:xfrm>
          <a:prstGeom prst="rect">
            <a:avLst/>
          </a:prstGeom>
          <a:noFill/>
          <a:ln w="19050" algn="ctr">
            <a:noFill/>
            <a:miter lim="800000"/>
            <a:headEnd/>
            <a:tailEnd/>
          </a:ln>
          <a:effectLst/>
        </p:spPr>
        <p:txBody>
          <a:bodyPr wrap="none" lIns="91436" tIns="45718" rIns="91436" bIns="45718">
            <a:spAutoFit/>
          </a:bodyPr>
          <a:lstStyle/>
          <a:p>
            <a:r>
              <a:rPr lang="en-US" sz="1000" dirty="0">
                <a:solidFill>
                  <a:srgbClr val="131313"/>
                </a:solidFill>
              </a:rPr>
              <a:t>Library</a:t>
            </a:r>
          </a:p>
        </p:txBody>
      </p:sp>
      <p:sp>
        <p:nvSpPr>
          <p:cNvPr id="83025" name="AutoShape 81"/>
          <p:cNvSpPr>
            <a:spLocks noChangeArrowheads="1"/>
          </p:cNvSpPr>
          <p:nvPr/>
        </p:nvSpPr>
        <p:spPr bwMode="auto">
          <a:xfrm>
            <a:off x="4403728" y="2355141"/>
            <a:ext cx="498475" cy="384389"/>
          </a:xfrm>
          <a:prstGeom prst="foldedCorner">
            <a:avLst>
              <a:gd name="adj" fmla="val 12500"/>
            </a:avLst>
          </a:prstGeom>
          <a:solidFill>
            <a:srgbClr val="CCFFFF"/>
          </a:solidFill>
          <a:ln w="19050">
            <a:solidFill>
              <a:schemeClr val="accent1"/>
            </a:solidFill>
            <a:round/>
            <a:headEnd/>
            <a:tailEnd/>
          </a:ln>
          <a:effectLst/>
        </p:spPr>
        <p:txBody>
          <a:bodyPr wrap="square" lIns="0" tIns="45718" rIns="0" bIns="45718" anchor="ctr">
            <a:spAutoFit/>
          </a:bodyPr>
          <a:lstStyle/>
          <a:p>
            <a:pPr algn="ctr"/>
            <a:r>
              <a:rPr lang="en-US" sz="800" dirty="0" err="1">
                <a:solidFill>
                  <a:srgbClr val="131313"/>
                </a:solidFill>
                <a:latin typeface="Futura Hv" pitchFamily="34" charset="0"/>
              </a:rPr>
              <a:t>vm</a:t>
            </a:r>
            <a:r>
              <a:rPr lang="en-US" sz="800" dirty="0">
                <a:solidFill>
                  <a:srgbClr val="131313"/>
                </a:solidFill>
                <a:latin typeface="Futura Hv" pitchFamily="34" charset="0"/>
              </a:rPr>
              <a:t/>
            </a:r>
            <a:br>
              <a:rPr lang="en-US" sz="800" dirty="0">
                <a:solidFill>
                  <a:srgbClr val="131313"/>
                </a:solidFill>
                <a:latin typeface="Futura Hv" pitchFamily="34" charset="0"/>
              </a:rPr>
            </a:br>
            <a:r>
              <a:rPr lang="en-US" sz="800" dirty="0">
                <a:solidFill>
                  <a:srgbClr val="131313"/>
                </a:solidFill>
                <a:latin typeface="Futura Hv" pitchFamily="34" charset="0"/>
              </a:rPr>
              <a:t>templates</a:t>
            </a:r>
          </a:p>
        </p:txBody>
      </p:sp>
      <p:pic>
        <p:nvPicPr>
          <p:cNvPr id="83026" name="Picture 82" descr="tetris"/>
          <p:cNvPicPr>
            <a:picLocks noChangeAspect="1" noChangeArrowheads="1"/>
          </p:cNvPicPr>
          <p:nvPr/>
        </p:nvPicPr>
        <p:blipFill>
          <a:blip r:embed="rId11" cstate="screen"/>
          <a:srcRect/>
          <a:stretch>
            <a:fillRect/>
          </a:stretch>
        </p:blipFill>
        <p:spPr bwMode="auto">
          <a:xfrm rot="221617">
            <a:off x="4691063" y="3144901"/>
            <a:ext cx="412750" cy="253603"/>
          </a:xfrm>
          <a:prstGeom prst="rect">
            <a:avLst/>
          </a:prstGeom>
          <a:noFill/>
        </p:spPr>
      </p:pic>
      <p:sp>
        <p:nvSpPr>
          <p:cNvPr id="83027" name="Text Box 83"/>
          <p:cNvSpPr txBox="1">
            <a:spLocks noChangeArrowheads="1"/>
          </p:cNvSpPr>
          <p:nvPr/>
        </p:nvSpPr>
        <p:spPr bwMode="auto">
          <a:xfrm>
            <a:off x="5741992" y="1555417"/>
            <a:ext cx="1157287" cy="646327"/>
          </a:xfrm>
          <a:prstGeom prst="rect">
            <a:avLst/>
          </a:prstGeom>
          <a:noFill/>
          <a:ln w="9525">
            <a:noFill/>
            <a:miter lim="800000"/>
            <a:headEnd/>
            <a:tailEnd/>
          </a:ln>
          <a:effectLst/>
        </p:spPr>
        <p:txBody>
          <a:bodyPr lIns="91436" tIns="45718" rIns="91436" bIns="45718">
            <a:spAutoFit/>
          </a:bodyPr>
          <a:lstStyle/>
          <a:p>
            <a:pPr algn="ctr">
              <a:spcBef>
                <a:spcPct val="0"/>
              </a:spcBef>
            </a:pPr>
            <a:r>
              <a:rPr lang="en-US" sz="1200" dirty="0">
                <a:solidFill>
                  <a:schemeClr val="bg1"/>
                </a:solidFill>
              </a:rPr>
              <a:t>Process Workflow Automation</a:t>
            </a:r>
            <a:endParaRPr lang="en-US" dirty="0">
              <a:solidFill>
                <a:schemeClr val="bg1"/>
              </a:solidFill>
            </a:endParaRPr>
          </a:p>
        </p:txBody>
      </p:sp>
      <p:sp>
        <p:nvSpPr>
          <p:cNvPr id="83028" name="AutoShape 84"/>
          <p:cNvSpPr>
            <a:spLocks noChangeArrowheads="1"/>
          </p:cNvSpPr>
          <p:nvPr/>
        </p:nvSpPr>
        <p:spPr bwMode="auto">
          <a:xfrm>
            <a:off x="7348538" y="1343148"/>
            <a:ext cx="1593850" cy="423863"/>
          </a:xfrm>
          <a:prstGeom prst="roundRect">
            <a:avLst>
              <a:gd name="adj" fmla="val 16667"/>
            </a:avLst>
          </a:prstGeom>
          <a:solidFill>
            <a:schemeClr val="bg2"/>
          </a:solidFill>
          <a:ln w="19050" algn="ctr">
            <a:solidFill>
              <a:schemeClr val="tx2"/>
            </a:solidFill>
            <a:round/>
            <a:headEnd/>
            <a:tailEnd/>
          </a:ln>
          <a:effectLst/>
        </p:spPr>
        <p:txBody>
          <a:bodyPr lIns="91436" tIns="45718" rIns="91436" bIns="45718" anchor="ctr"/>
          <a:lstStyle/>
          <a:p>
            <a:pPr algn="ctr"/>
            <a:r>
              <a:rPr lang="en-US" sz="1200" dirty="0">
                <a:solidFill>
                  <a:srgbClr val="131313"/>
                </a:solidFill>
                <a:latin typeface="Futura Hv" pitchFamily="34" charset="0"/>
              </a:rPr>
              <a:t>c-Class Blade Provisioning</a:t>
            </a:r>
          </a:p>
        </p:txBody>
      </p:sp>
      <p:sp>
        <p:nvSpPr>
          <p:cNvPr id="83031" name="AutoShape 87"/>
          <p:cNvSpPr>
            <a:spLocks noChangeArrowheads="1"/>
          </p:cNvSpPr>
          <p:nvPr/>
        </p:nvSpPr>
        <p:spPr bwMode="auto">
          <a:xfrm>
            <a:off x="6861135" y="1465186"/>
            <a:ext cx="477838" cy="179784"/>
          </a:xfrm>
          <a:prstGeom prst="chevron">
            <a:avLst>
              <a:gd name="adj" fmla="val 49835"/>
            </a:avLst>
          </a:prstGeom>
          <a:solidFill>
            <a:srgbClr val="339966"/>
          </a:solidFill>
          <a:ln w="9525" algn="ctr">
            <a:noFill/>
            <a:miter lim="800000"/>
            <a:headEnd/>
            <a:tailEnd/>
          </a:ln>
          <a:effectLst/>
        </p:spPr>
        <p:txBody>
          <a:bodyPr wrap="none" lIns="91436" tIns="45718" rIns="91436" bIns="45718" anchor="ctr"/>
          <a:lstStyle/>
          <a:p>
            <a:endParaRPr lang="en-US"/>
          </a:p>
        </p:txBody>
      </p:sp>
      <p:sp>
        <p:nvSpPr>
          <p:cNvPr id="83032" name="AutoShape 88"/>
          <p:cNvSpPr>
            <a:spLocks noChangeArrowheads="1"/>
          </p:cNvSpPr>
          <p:nvPr/>
        </p:nvSpPr>
        <p:spPr bwMode="auto">
          <a:xfrm>
            <a:off x="6861135" y="1972538"/>
            <a:ext cx="477838" cy="180975"/>
          </a:xfrm>
          <a:prstGeom prst="chevron">
            <a:avLst>
              <a:gd name="adj" fmla="val 49507"/>
            </a:avLst>
          </a:prstGeom>
          <a:solidFill>
            <a:srgbClr val="339966"/>
          </a:solidFill>
          <a:ln w="9525" algn="ctr">
            <a:noFill/>
            <a:miter lim="800000"/>
            <a:headEnd/>
            <a:tailEnd/>
          </a:ln>
          <a:effectLst/>
        </p:spPr>
        <p:txBody>
          <a:bodyPr wrap="none" lIns="91436" tIns="45718" rIns="91436" bIns="45718" anchor="ctr"/>
          <a:lstStyle/>
          <a:p>
            <a:endParaRPr lang="en-US"/>
          </a:p>
        </p:txBody>
      </p:sp>
      <p:sp>
        <p:nvSpPr>
          <p:cNvPr id="83033" name="AutoShape 89"/>
          <p:cNvSpPr>
            <a:spLocks noChangeArrowheads="1"/>
          </p:cNvSpPr>
          <p:nvPr/>
        </p:nvSpPr>
        <p:spPr bwMode="auto">
          <a:xfrm>
            <a:off x="6861138" y="2480484"/>
            <a:ext cx="479425" cy="179785"/>
          </a:xfrm>
          <a:prstGeom prst="chevron">
            <a:avLst>
              <a:gd name="adj" fmla="val 50000"/>
            </a:avLst>
          </a:prstGeom>
          <a:solidFill>
            <a:srgbClr val="339966"/>
          </a:solidFill>
          <a:ln w="9525" algn="ctr">
            <a:noFill/>
            <a:miter lim="800000"/>
            <a:headEnd/>
            <a:tailEnd/>
          </a:ln>
          <a:effectLst/>
        </p:spPr>
        <p:txBody>
          <a:bodyPr wrap="none" lIns="91436" tIns="45718" rIns="91436" bIns="45718" anchor="ctr"/>
          <a:lstStyle/>
          <a:p>
            <a:endParaRPr lang="en-US"/>
          </a:p>
        </p:txBody>
      </p:sp>
      <p:grpSp>
        <p:nvGrpSpPr>
          <p:cNvPr id="13" name="Group 90"/>
          <p:cNvGrpSpPr>
            <a:grpSpLocks/>
          </p:cNvGrpSpPr>
          <p:nvPr/>
        </p:nvGrpSpPr>
        <p:grpSpPr bwMode="auto">
          <a:xfrm>
            <a:off x="5784850" y="1085119"/>
            <a:ext cx="330200" cy="204788"/>
            <a:chOff x="2167" y="1446"/>
            <a:chExt cx="272" cy="194"/>
          </a:xfrm>
        </p:grpSpPr>
        <p:pic>
          <p:nvPicPr>
            <p:cNvPr id="83035" name="Picture 91" descr="GreyBox"/>
            <p:cNvPicPr>
              <a:picLocks noChangeAspect="1" noChangeArrowheads="1"/>
            </p:cNvPicPr>
            <p:nvPr/>
          </p:nvPicPr>
          <p:blipFill>
            <a:blip r:embed="rId16" cstate="screen"/>
            <a:srcRect/>
            <a:stretch>
              <a:fillRect/>
            </a:stretch>
          </p:blipFill>
          <p:spPr bwMode="auto">
            <a:xfrm>
              <a:off x="2167" y="1447"/>
              <a:ext cx="272" cy="193"/>
            </a:xfrm>
            <a:prstGeom prst="rect">
              <a:avLst/>
            </a:prstGeom>
            <a:noFill/>
          </p:spPr>
        </p:pic>
        <p:pic>
          <p:nvPicPr>
            <p:cNvPr id="83036" name="Picture 92" descr="mail"/>
            <p:cNvPicPr>
              <a:picLocks noChangeAspect="1" noChangeArrowheads="1"/>
            </p:cNvPicPr>
            <p:nvPr/>
          </p:nvPicPr>
          <p:blipFill>
            <a:blip r:embed="rId17" cstate="screen"/>
            <a:srcRect/>
            <a:stretch>
              <a:fillRect/>
            </a:stretch>
          </p:blipFill>
          <p:spPr bwMode="auto">
            <a:xfrm>
              <a:off x="2212" y="1446"/>
              <a:ext cx="192" cy="192"/>
            </a:xfrm>
            <a:prstGeom prst="rect">
              <a:avLst/>
            </a:prstGeom>
            <a:noFill/>
          </p:spPr>
        </p:pic>
      </p:grpSp>
      <p:grpSp>
        <p:nvGrpSpPr>
          <p:cNvPr id="14" name="Group 93"/>
          <p:cNvGrpSpPr>
            <a:grpSpLocks/>
          </p:cNvGrpSpPr>
          <p:nvPr/>
        </p:nvGrpSpPr>
        <p:grpSpPr bwMode="auto">
          <a:xfrm>
            <a:off x="6473825" y="1066071"/>
            <a:ext cx="330200" cy="233363"/>
            <a:chOff x="2734" y="1428"/>
            <a:chExt cx="272" cy="222"/>
          </a:xfrm>
        </p:grpSpPr>
        <p:pic>
          <p:nvPicPr>
            <p:cNvPr id="83038" name="Picture 94" descr="GreyBox"/>
            <p:cNvPicPr>
              <a:picLocks noChangeAspect="1" noChangeArrowheads="1"/>
            </p:cNvPicPr>
            <p:nvPr/>
          </p:nvPicPr>
          <p:blipFill>
            <a:blip r:embed="rId18" cstate="screen"/>
            <a:srcRect/>
            <a:stretch>
              <a:fillRect/>
            </a:stretch>
          </p:blipFill>
          <p:spPr bwMode="auto">
            <a:xfrm>
              <a:off x="2734" y="1447"/>
              <a:ext cx="272" cy="193"/>
            </a:xfrm>
            <a:prstGeom prst="rect">
              <a:avLst/>
            </a:prstGeom>
            <a:noFill/>
          </p:spPr>
        </p:pic>
        <p:pic>
          <p:nvPicPr>
            <p:cNvPr id="83039" name="Picture 95" descr="Modem"/>
            <p:cNvPicPr>
              <a:picLocks noChangeAspect="1" noChangeArrowheads="1"/>
            </p:cNvPicPr>
            <p:nvPr/>
          </p:nvPicPr>
          <p:blipFill>
            <a:blip r:embed="rId19" cstate="screen"/>
            <a:srcRect/>
            <a:stretch>
              <a:fillRect/>
            </a:stretch>
          </p:blipFill>
          <p:spPr bwMode="auto">
            <a:xfrm>
              <a:off x="2752" y="1428"/>
              <a:ext cx="222" cy="222"/>
            </a:xfrm>
            <a:prstGeom prst="rect">
              <a:avLst/>
            </a:prstGeom>
            <a:noFill/>
          </p:spPr>
        </p:pic>
      </p:grpSp>
      <p:grpSp>
        <p:nvGrpSpPr>
          <p:cNvPr id="15" name="Group 96"/>
          <p:cNvGrpSpPr>
            <a:grpSpLocks/>
          </p:cNvGrpSpPr>
          <p:nvPr/>
        </p:nvGrpSpPr>
        <p:grpSpPr bwMode="auto">
          <a:xfrm>
            <a:off x="6129342" y="1086312"/>
            <a:ext cx="331787" cy="203597"/>
            <a:chOff x="2451" y="1447"/>
            <a:chExt cx="272" cy="193"/>
          </a:xfrm>
        </p:grpSpPr>
        <p:pic>
          <p:nvPicPr>
            <p:cNvPr id="83041" name="Picture 97" descr="GreyBox"/>
            <p:cNvPicPr>
              <a:picLocks noChangeAspect="1" noChangeArrowheads="1"/>
            </p:cNvPicPr>
            <p:nvPr/>
          </p:nvPicPr>
          <p:blipFill>
            <a:blip r:embed="rId20" cstate="screen"/>
            <a:srcRect/>
            <a:stretch>
              <a:fillRect/>
            </a:stretch>
          </p:blipFill>
          <p:spPr bwMode="auto">
            <a:xfrm>
              <a:off x="2451" y="1447"/>
              <a:ext cx="272" cy="193"/>
            </a:xfrm>
            <a:prstGeom prst="rect">
              <a:avLst/>
            </a:prstGeom>
            <a:noFill/>
          </p:spPr>
        </p:pic>
        <p:pic>
          <p:nvPicPr>
            <p:cNvPr id="83042" name="Picture 98" descr="gears"/>
            <p:cNvPicPr>
              <a:picLocks noChangeAspect="1" noChangeArrowheads="1"/>
            </p:cNvPicPr>
            <p:nvPr/>
          </p:nvPicPr>
          <p:blipFill>
            <a:blip r:embed="rId21" cstate="screen"/>
            <a:srcRect/>
            <a:stretch>
              <a:fillRect/>
            </a:stretch>
          </p:blipFill>
          <p:spPr bwMode="auto">
            <a:xfrm>
              <a:off x="2494" y="1464"/>
              <a:ext cx="168" cy="168"/>
            </a:xfrm>
            <a:prstGeom prst="rect">
              <a:avLst/>
            </a:prstGeom>
            <a:noFill/>
          </p:spPr>
        </p:pic>
      </p:grpSp>
      <p:grpSp>
        <p:nvGrpSpPr>
          <p:cNvPr id="16" name="Group 99"/>
          <p:cNvGrpSpPr>
            <a:grpSpLocks/>
          </p:cNvGrpSpPr>
          <p:nvPr/>
        </p:nvGrpSpPr>
        <p:grpSpPr bwMode="auto">
          <a:xfrm>
            <a:off x="5786438" y="1301815"/>
            <a:ext cx="330200" cy="203597"/>
            <a:chOff x="2168" y="1652"/>
            <a:chExt cx="272" cy="193"/>
          </a:xfrm>
        </p:grpSpPr>
        <p:pic>
          <p:nvPicPr>
            <p:cNvPr id="83044" name="Picture 100" descr="GreyBox"/>
            <p:cNvPicPr>
              <a:picLocks noChangeAspect="1" noChangeArrowheads="1"/>
            </p:cNvPicPr>
            <p:nvPr/>
          </p:nvPicPr>
          <p:blipFill>
            <a:blip r:embed="rId16" cstate="screen"/>
            <a:srcRect/>
            <a:stretch>
              <a:fillRect/>
            </a:stretch>
          </p:blipFill>
          <p:spPr bwMode="auto">
            <a:xfrm>
              <a:off x="2168" y="1652"/>
              <a:ext cx="272" cy="193"/>
            </a:xfrm>
            <a:prstGeom prst="rect">
              <a:avLst/>
            </a:prstGeom>
            <a:noFill/>
          </p:spPr>
        </p:pic>
        <p:pic>
          <p:nvPicPr>
            <p:cNvPr id="83045" name="Picture 101" descr="key1"/>
            <p:cNvPicPr>
              <a:picLocks noChangeAspect="1" noChangeArrowheads="1"/>
            </p:cNvPicPr>
            <p:nvPr/>
          </p:nvPicPr>
          <p:blipFill>
            <a:blip r:embed="rId22" cstate="screen"/>
            <a:srcRect/>
            <a:stretch>
              <a:fillRect/>
            </a:stretch>
          </p:blipFill>
          <p:spPr bwMode="auto">
            <a:xfrm rot="-3665478">
              <a:off x="2239" y="1644"/>
              <a:ext cx="119" cy="222"/>
            </a:xfrm>
            <a:prstGeom prst="rect">
              <a:avLst/>
            </a:prstGeom>
            <a:noFill/>
          </p:spPr>
        </p:pic>
      </p:grpSp>
      <p:grpSp>
        <p:nvGrpSpPr>
          <p:cNvPr id="17" name="Group 102"/>
          <p:cNvGrpSpPr>
            <a:grpSpLocks/>
          </p:cNvGrpSpPr>
          <p:nvPr/>
        </p:nvGrpSpPr>
        <p:grpSpPr bwMode="auto">
          <a:xfrm>
            <a:off x="6475413" y="1301815"/>
            <a:ext cx="330200" cy="203597"/>
            <a:chOff x="2735" y="1652"/>
            <a:chExt cx="272" cy="193"/>
          </a:xfrm>
        </p:grpSpPr>
        <p:pic>
          <p:nvPicPr>
            <p:cNvPr id="83047" name="Picture 103" descr="GreyBox"/>
            <p:cNvPicPr>
              <a:picLocks noChangeAspect="1" noChangeArrowheads="1"/>
            </p:cNvPicPr>
            <p:nvPr/>
          </p:nvPicPr>
          <p:blipFill>
            <a:blip r:embed="rId16" cstate="screen"/>
            <a:srcRect/>
            <a:stretch>
              <a:fillRect/>
            </a:stretch>
          </p:blipFill>
          <p:spPr bwMode="auto">
            <a:xfrm>
              <a:off x="2735" y="1652"/>
              <a:ext cx="272" cy="193"/>
            </a:xfrm>
            <a:prstGeom prst="rect">
              <a:avLst/>
            </a:prstGeom>
            <a:noFill/>
          </p:spPr>
        </p:pic>
        <p:pic>
          <p:nvPicPr>
            <p:cNvPr id="83048" name="Picture 104" descr="Clock"/>
            <p:cNvPicPr>
              <a:picLocks noChangeAspect="1" noChangeArrowheads="1"/>
            </p:cNvPicPr>
            <p:nvPr/>
          </p:nvPicPr>
          <p:blipFill>
            <a:blip r:embed="rId23" cstate="screen"/>
            <a:srcRect/>
            <a:stretch>
              <a:fillRect/>
            </a:stretch>
          </p:blipFill>
          <p:spPr bwMode="auto">
            <a:xfrm>
              <a:off x="2782" y="1662"/>
              <a:ext cx="168" cy="168"/>
            </a:xfrm>
            <a:prstGeom prst="rect">
              <a:avLst/>
            </a:prstGeom>
            <a:noFill/>
          </p:spPr>
        </p:pic>
      </p:grpSp>
      <p:grpSp>
        <p:nvGrpSpPr>
          <p:cNvPr id="18" name="Group 105"/>
          <p:cNvGrpSpPr>
            <a:grpSpLocks/>
          </p:cNvGrpSpPr>
          <p:nvPr/>
        </p:nvGrpSpPr>
        <p:grpSpPr bwMode="auto">
          <a:xfrm>
            <a:off x="6130925" y="1301815"/>
            <a:ext cx="330200" cy="203597"/>
            <a:chOff x="2452" y="1652"/>
            <a:chExt cx="272" cy="193"/>
          </a:xfrm>
        </p:grpSpPr>
        <p:pic>
          <p:nvPicPr>
            <p:cNvPr id="83050" name="Picture 106" descr="GreyBox"/>
            <p:cNvPicPr>
              <a:picLocks noChangeAspect="1" noChangeArrowheads="1"/>
            </p:cNvPicPr>
            <p:nvPr/>
          </p:nvPicPr>
          <p:blipFill>
            <a:blip r:embed="rId16" cstate="screen"/>
            <a:srcRect/>
            <a:stretch>
              <a:fillRect/>
            </a:stretch>
          </p:blipFill>
          <p:spPr bwMode="auto">
            <a:xfrm>
              <a:off x="2452" y="1652"/>
              <a:ext cx="272" cy="193"/>
            </a:xfrm>
            <a:prstGeom prst="rect">
              <a:avLst/>
            </a:prstGeom>
            <a:noFill/>
          </p:spPr>
        </p:pic>
        <p:pic>
          <p:nvPicPr>
            <p:cNvPr id="83051" name="Picture 107" descr="wrench"/>
            <p:cNvPicPr>
              <a:picLocks noChangeAspect="1" noChangeArrowheads="1"/>
            </p:cNvPicPr>
            <p:nvPr/>
          </p:nvPicPr>
          <p:blipFill>
            <a:blip r:embed="rId24" cstate="screen"/>
            <a:srcRect/>
            <a:stretch>
              <a:fillRect/>
            </a:stretch>
          </p:blipFill>
          <p:spPr bwMode="auto">
            <a:xfrm>
              <a:off x="2527" y="1677"/>
              <a:ext cx="138" cy="138"/>
            </a:xfrm>
            <a:prstGeom prst="rect">
              <a:avLst/>
            </a:prstGeom>
            <a:noFill/>
          </p:spPr>
        </p:pic>
      </p:grpSp>
      <p:sp>
        <p:nvSpPr>
          <p:cNvPr id="83052" name="Text Box 108"/>
          <p:cNvSpPr txBox="1">
            <a:spLocks noChangeArrowheads="1"/>
          </p:cNvSpPr>
          <p:nvPr/>
        </p:nvSpPr>
        <p:spPr bwMode="auto">
          <a:xfrm>
            <a:off x="4520237" y="1127673"/>
            <a:ext cx="904875" cy="307773"/>
          </a:xfrm>
          <a:prstGeom prst="rect">
            <a:avLst/>
          </a:prstGeom>
          <a:noFill/>
          <a:ln w="19050" algn="ctr">
            <a:noFill/>
            <a:miter lim="800000"/>
            <a:headEnd/>
            <a:tailEnd/>
          </a:ln>
          <a:effectLst/>
        </p:spPr>
        <p:txBody>
          <a:bodyPr lIns="91436" tIns="45718" rIns="91436" bIns="45718">
            <a:spAutoFit/>
          </a:bodyPr>
          <a:lstStyle/>
          <a:p>
            <a:r>
              <a:rPr lang="en-US" sz="1400" dirty="0">
                <a:solidFill>
                  <a:srgbClr val="131313"/>
                </a:solidFill>
              </a:rPr>
              <a:t>Catalog</a:t>
            </a:r>
          </a:p>
        </p:txBody>
      </p:sp>
      <p:sp>
        <p:nvSpPr>
          <p:cNvPr id="83054" name="AutoShape 110"/>
          <p:cNvSpPr>
            <a:spLocks noChangeArrowheads="1"/>
          </p:cNvSpPr>
          <p:nvPr/>
        </p:nvSpPr>
        <p:spPr bwMode="auto">
          <a:xfrm>
            <a:off x="3552825" y="2194782"/>
            <a:ext cx="419100" cy="43457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lgn="ctr">
            <a:noFill/>
            <a:miter lim="800000"/>
            <a:headEnd/>
            <a:tailEnd/>
          </a:ln>
          <a:effectLst/>
        </p:spPr>
        <p:txBody>
          <a:bodyPr wrap="none" lIns="91436" tIns="45718" rIns="91436" bIns="45718" anchor="ctr"/>
          <a:lstStyle/>
          <a:p>
            <a:endParaRPr lang="en-US"/>
          </a:p>
        </p:txBody>
      </p:sp>
      <p:sp>
        <p:nvSpPr>
          <p:cNvPr id="83055" name="AutoShape 111"/>
          <p:cNvSpPr>
            <a:spLocks noChangeArrowheads="1"/>
          </p:cNvSpPr>
          <p:nvPr/>
        </p:nvSpPr>
        <p:spPr bwMode="auto">
          <a:xfrm rot="1556523">
            <a:off x="1363664" y="1418563"/>
            <a:ext cx="1281112" cy="73365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9050" algn="ctr">
            <a:noFill/>
            <a:miter lim="800000"/>
            <a:headEnd/>
            <a:tailEnd/>
          </a:ln>
          <a:effectLst/>
        </p:spPr>
        <p:txBody>
          <a:bodyPr lIns="91436" tIns="45718" rIns="91436" bIns="45718" anchor="ctr">
            <a:spAutoFit/>
          </a:bodyPr>
          <a:lstStyle/>
          <a:p>
            <a:endParaRPr lang="en-US"/>
          </a:p>
        </p:txBody>
      </p:sp>
      <p:sp>
        <p:nvSpPr>
          <p:cNvPr id="83056" name="AutoShape 112"/>
          <p:cNvSpPr>
            <a:spLocks noChangeArrowheads="1"/>
          </p:cNvSpPr>
          <p:nvPr/>
        </p:nvSpPr>
        <p:spPr bwMode="auto">
          <a:xfrm>
            <a:off x="1421610" y="2234086"/>
            <a:ext cx="1165225" cy="73365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9050" algn="ctr">
            <a:noFill/>
            <a:miter lim="800000"/>
            <a:headEnd/>
            <a:tailEnd/>
          </a:ln>
          <a:effectLst/>
        </p:spPr>
        <p:txBody>
          <a:bodyPr lIns="91436" tIns="45718" rIns="91436" bIns="45718" anchor="ctr">
            <a:spAutoFit/>
          </a:bodyPr>
          <a:lstStyle/>
          <a:p>
            <a:endParaRPr lang="en-US"/>
          </a:p>
        </p:txBody>
      </p:sp>
      <p:sp>
        <p:nvSpPr>
          <p:cNvPr id="83057" name="AutoShape 113"/>
          <p:cNvSpPr>
            <a:spLocks noChangeArrowheads="1"/>
          </p:cNvSpPr>
          <p:nvPr/>
        </p:nvSpPr>
        <p:spPr bwMode="auto">
          <a:xfrm rot="19607405">
            <a:off x="1426766" y="3131581"/>
            <a:ext cx="1154906" cy="73365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9050" algn="ctr">
            <a:noFill/>
            <a:miter lim="800000"/>
            <a:headEnd/>
            <a:tailEnd/>
          </a:ln>
          <a:effectLst/>
        </p:spPr>
        <p:txBody>
          <a:bodyPr lIns="91436" tIns="45718" rIns="91436" bIns="45718" anchor="ctr">
            <a:spAutoFit/>
          </a:bodyPr>
          <a:lstStyle/>
          <a:p>
            <a:endParaRPr lang="en-US"/>
          </a:p>
        </p:txBody>
      </p:sp>
    </p:spTree>
    <p:extLst>
      <p:ext uri="{BB962C8B-B14F-4D97-AF65-F5344CB8AC3E}">
        <p14:creationId xmlns:p14="http://schemas.microsoft.com/office/powerpoint/2010/main" val="1019068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60810" y="934642"/>
            <a:ext cx="8490583" cy="3271598"/>
          </a:xfrm>
          <a:prstGeom prst="rect">
            <a:avLst/>
          </a:prstGeom>
          <a:solidFill>
            <a:srgbClr val="00AF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34" charset="-128"/>
            </a:endParaRPr>
          </a:p>
        </p:txBody>
      </p:sp>
      <p:sp>
        <p:nvSpPr>
          <p:cNvPr id="5" name="Title 4"/>
          <p:cNvSpPr>
            <a:spLocks noGrp="1"/>
          </p:cNvSpPr>
          <p:nvPr>
            <p:ph type="title"/>
          </p:nvPr>
        </p:nvSpPr>
        <p:spPr/>
        <p:txBody>
          <a:bodyPr vert="horz" wrap="square" lIns="91440" tIns="45720" rIns="91440" bIns="45720" numCol="1" anchor="t" anchorCtr="0" compatLnSpc="1">
            <a:prstTxWarp prst="textNoShape">
              <a:avLst/>
            </a:prstTxWarp>
            <a:normAutofit/>
          </a:bodyPr>
          <a:lstStyle/>
          <a:p>
            <a:r>
              <a:rPr lang="en-AU" dirty="0"/>
              <a:t>agenda</a:t>
            </a:r>
            <a:endParaRPr lang="en-US" dirty="0"/>
          </a:p>
        </p:txBody>
      </p:sp>
      <p:sp>
        <p:nvSpPr>
          <p:cNvPr id="6" name="Content Placeholder 5"/>
          <p:cNvSpPr>
            <a:spLocks noGrp="1"/>
          </p:cNvSpPr>
          <p:nvPr>
            <p:ph idx="1"/>
          </p:nvPr>
        </p:nvSpPr>
        <p:spPr/>
        <p:txBody>
          <a:bodyPr>
            <a:normAutofit lnSpcReduction="10000"/>
          </a:bodyPr>
          <a:lstStyle/>
          <a:p>
            <a:r>
              <a:rPr lang="en-AU" dirty="0" smtClean="0"/>
              <a:t>Customer Challenges</a:t>
            </a:r>
          </a:p>
          <a:p>
            <a:r>
              <a:rPr lang="en-AU" dirty="0" smtClean="0"/>
              <a:t>Starting the journey to the cloud with HP </a:t>
            </a:r>
            <a:r>
              <a:rPr lang="en-AU" dirty="0" err="1" smtClean="0"/>
              <a:t>BladeSystem</a:t>
            </a:r>
            <a:r>
              <a:rPr lang="en-AU" dirty="0" smtClean="0"/>
              <a:t> Matrix</a:t>
            </a:r>
          </a:p>
          <a:p>
            <a:r>
              <a:rPr lang="en-AU" dirty="0" smtClean="0"/>
              <a:t>Accelerating the journey to the cloud</a:t>
            </a:r>
          </a:p>
          <a:p>
            <a:pPr lvl="1"/>
            <a:r>
              <a:rPr lang="en-AU" sz="2400" dirty="0"/>
              <a:t>Infrastructure to Applications</a:t>
            </a:r>
          </a:p>
          <a:p>
            <a:pPr lvl="1"/>
            <a:r>
              <a:rPr lang="en-AU" sz="2400" dirty="0" smtClean="0"/>
              <a:t>Hyper-V Cloud Fast Track </a:t>
            </a:r>
          </a:p>
          <a:p>
            <a:pPr lvl="1"/>
            <a:r>
              <a:rPr lang="en-AU" sz="2400" dirty="0" smtClean="0"/>
              <a:t>HP Cloud Foundation for Hyper-V</a:t>
            </a:r>
          </a:p>
          <a:p>
            <a:pPr lvl="1"/>
            <a:endParaRPr lang="en-AU" dirty="0" smtClean="0"/>
          </a:p>
          <a:p>
            <a:endParaRPr lang="en-US" dirty="0"/>
          </a:p>
        </p:txBody>
      </p:sp>
      <p:grpSp>
        <p:nvGrpSpPr>
          <p:cNvPr id="10" name="Group 9"/>
          <p:cNvGrpSpPr/>
          <p:nvPr/>
        </p:nvGrpSpPr>
        <p:grpSpPr>
          <a:xfrm>
            <a:off x="2436255" y="4334672"/>
            <a:ext cx="4345546" cy="662336"/>
            <a:chOff x="1597152" y="5274413"/>
            <a:chExt cx="6267589" cy="1119486"/>
          </a:xfrm>
        </p:grpSpPr>
        <p:pic>
          <p:nvPicPr>
            <p:cNvPr id="7" name="Picture 2" descr="http://www.microsigma.fr/intel/download/images/Intel_Logo%20whi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9920" y="5312892"/>
              <a:ext cx="1602933" cy="9959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p:cNvPicPr>
              <a:picLocks noChangeAspect="1" noChangeArrowheads="1"/>
            </p:cNvPicPr>
            <p:nvPr/>
          </p:nvPicPr>
          <p:blipFill>
            <a:blip r:embed="rId3" cstate="print"/>
            <a:srcRect/>
            <a:stretch>
              <a:fillRect/>
            </a:stretch>
          </p:blipFill>
          <p:spPr bwMode="black">
            <a:xfrm>
              <a:off x="1597152" y="5274413"/>
              <a:ext cx="1179399" cy="1119486"/>
            </a:xfrm>
            <a:prstGeom prst="rect">
              <a:avLst/>
            </a:prstGeom>
            <a:noFill/>
            <a:ln w="9525">
              <a:noFill/>
              <a:miter lim="800000"/>
              <a:headEnd/>
              <a:tailEnd/>
            </a:ln>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3990" y="5615132"/>
              <a:ext cx="2710751" cy="43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3155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Hp</a:t>
            </a:r>
            <a:r>
              <a:rPr lang="en-AU" dirty="0" smtClean="0"/>
              <a:t> converged infrastructure</a:t>
            </a:r>
            <a:endParaRPr lang="en-US" dirty="0"/>
          </a:p>
        </p:txBody>
      </p:sp>
      <p:grpSp>
        <p:nvGrpSpPr>
          <p:cNvPr id="5" name="Group 4"/>
          <p:cNvGrpSpPr/>
          <p:nvPr/>
        </p:nvGrpSpPr>
        <p:grpSpPr>
          <a:xfrm>
            <a:off x="841955" y="704089"/>
            <a:ext cx="7540868" cy="4392288"/>
            <a:chOff x="618872" y="1145471"/>
            <a:chExt cx="5614450" cy="3841019"/>
          </a:xfrm>
        </p:grpSpPr>
        <p:grpSp>
          <p:nvGrpSpPr>
            <p:cNvPr id="6" name="Group 5"/>
            <p:cNvGrpSpPr>
              <a:grpSpLocks/>
            </p:cNvGrpSpPr>
            <p:nvPr/>
          </p:nvGrpSpPr>
          <p:grpSpPr bwMode="auto">
            <a:xfrm>
              <a:off x="2233506" y="3383847"/>
              <a:ext cx="2437033" cy="1602643"/>
              <a:chOff x="3135392" y="4382568"/>
              <a:chExt cx="2968618" cy="2137202"/>
            </a:xfrm>
          </p:grpSpPr>
          <p:sp>
            <p:nvSpPr>
              <p:cNvPr id="31" name="TextBox 23"/>
              <p:cNvSpPr txBox="1">
                <a:spLocks noChangeArrowheads="1"/>
              </p:cNvSpPr>
              <p:nvPr/>
            </p:nvSpPr>
            <p:spPr bwMode="auto">
              <a:xfrm>
                <a:off x="3135392" y="6157409"/>
                <a:ext cx="2968618" cy="362361"/>
              </a:xfrm>
              <a:prstGeom prst="rect">
                <a:avLst/>
              </a:prstGeom>
              <a:noFill/>
              <a:ln w="9525">
                <a:noFill/>
                <a:miter lim="800000"/>
                <a:headEnd/>
                <a:tailEnd/>
              </a:ln>
            </p:spPr>
            <p:txBody>
              <a:bodyPr wrap="square">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fontAlgn="base">
                  <a:lnSpc>
                    <a:spcPts val="1600"/>
                  </a:lnSpc>
                  <a:spcBef>
                    <a:spcPct val="0"/>
                  </a:spcBef>
                  <a:spcAft>
                    <a:spcPct val="0"/>
                  </a:spcAft>
                </a:pPr>
                <a:r>
                  <a:rPr lang="en-US" sz="2000" dirty="0">
                    <a:solidFill>
                      <a:srgbClr val="0098F6"/>
                    </a:solidFill>
                  </a:rPr>
                  <a:t>Management software</a:t>
                </a:r>
              </a:p>
            </p:txBody>
          </p:sp>
          <p:sp>
            <p:nvSpPr>
              <p:cNvPr id="32" name="Oval 31"/>
              <p:cNvSpPr/>
              <p:nvPr/>
            </p:nvSpPr>
            <p:spPr bwMode="auto">
              <a:xfrm>
                <a:off x="3746500" y="5533691"/>
                <a:ext cx="1651000" cy="549364"/>
              </a:xfrm>
              <a:prstGeom prst="ellipse">
                <a:avLst/>
              </a:prstGeom>
              <a:gradFill rotWithShape="1">
                <a:gsLst>
                  <a:gs pos="0">
                    <a:srgbClr val="0076CE"/>
                  </a:gs>
                  <a:gs pos="48000">
                    <a:srgbClr val="0074C8"/>
                  </a:gs>
                  <a:gs pos="100000">
                    <a:srgbClr val="005798"/>
                  </a:gs>
                </a:gsLst>
                <a:lin ang="0" scaled="0"/>
              </a:gradFill>
              <a:ln w="6350" cap="flat" cmpd="sng" algn="ctr">
                <a:solidFill>
                  <a:schemeClr val="accent1">
                    <a:lumMod val="60000"/>
                    <a:lumOff val="40000"/>
                    <a:alpha val="50000"/>
                  </a:schemeClr>
                </a:solidFill>
                <a:prstDash val="solid"/>
                <a:round/>
                <a:headEnd type="none" w="med" len="med"/>
                <a:tailEnd type="none" w="med" len="med"/>
              </a:ln>
              <a:effectLst>
                <a:outerShdw blurRad="25400" dist="26940" dir="5400000" rotWithShape="0">
                  <a:schemeClr val="tx1">
                    <a:alpha val="34999"/>
                  </a:schemeClr>
                </a:outerShdw>
              </a:effectLst>
            </p:spPr>
            <p:txBody>
              <a:bodyPr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US" dirty="0">
                  <a:solidFill>
                    <a:srgbClr val="FFFFFF"/>
                  </a:solidFill>
                  <a:ea typeface="Arial" pitchFamily="-107" charset="0"/>
                </a:endParaRPr>
              </a:p>
            </p:txBody>
          </p:sp>
          <p:pic>
            <p:nvPicPr>
              <p:cNvPr id="33" name="Picture 32" descr="hp_arrow_3a.png"/>
              <p:cNvPicPr>
                <a:picLocks noChangeAspect="1"/>
              </p:cNvPicPr>
              <p:nvPr/>
            </p:nvPicPr>
            <p:blipFill>
              <a:blip r:embed="rId2" cstate="email"/>
              <a:srcRect/>
              <a:stretch>
                <a:fillRect/>
              </a:stretch>
            </p:blipFill>
            <p:spPr bwMode="auto">
              <a:xfrm>
                <a:off x="4267199" y="4382568"/>
                <a:ext cx="609601" cy="1267971"/>
              </a:xfrm>
              <a:prstGeom prst="rect">
                <a:avLst/>
              </a:prstGeom>
              <a:noFill/>
              <a:ln w="9525">
                <a:noFill/>
                <a:miter lim="800000"/>
                <a:headEnd/>
                <a:tailEnd/>
              </a:ln>
            </p:spPr>
          </p:pic>
          <p:pic>
            <p:nvPicPr>
              <p:cNvPr id="34" name="Picture 33" descr="network2.png"/>
              <p:cNvPicPr>
                <a:picLocks noChangeAspect="1"/>
              </p:cNvPicPr>
              <p:nvPr/>
            </p:nvPicPr>
            <p:blipFill>
              <a:blip r:embed="rId3" cstate="email"/>
              <a:stretch>
                <a:fillRect/>
              </a:stretch>
            </p:blipFill>
            <p:spPr>
              <a:xfrm>
                <a:off x="3963988" y="4862070"/>
                <a:ext cx="1470025" cy="1197168"/>
              </a:xfrm>
              <a:prstGeom prst="rect">
                <a:avLst/>
              </a:prstGeom>
              <a:noFill/>
              <a:ln w="9525">
                <a:noFill/>
                <a:miter lim="800000"/>
                <a:headEnd/>
                <a:tailEnd/>
              </a:ln>
              <a:effectLst>
                <a:outerShdw blurRad="50800" dist="26940" dir="5400000" algn="tl" rotWithShape="0">
                  <a:srgbClr val="0D0D0D">
                    <a:alpha val="42999"/>
                  </a:srgbClr>
                </a:outerShdw>
              </a:effectLst>
            </p:spPr>
          </p:pic>
        </p:grpSp>
        <p:grpSp>
          <p:nvGrpSpPr>
            <p:cNvPr id="7" name="Group 6"/>
            <p:cNvGrpSpPr>
              <a:grpSpLocks/>
            </p:cNvGrpSpPr>
            <p:nvPr/>
          </p:nvGrpSpPr>
          <p:grpSpPr bwMode="auto">
            <a:xfrm>
              <a:off x="618872" y="2608748"/>
              <a:ext cx="2161920" cy="1291041"/>
              <a:chOff x="1168531" y="3349167"/>
              <a:chExt cx="2633937" cy="1722458"/>
            </a:xfrm>
          </p:grpSpPr>
          <p:sp>
            <p:nvSpPr>
              <p:cNvPr id="27" name="Oval 26"/>
              <p:cNvSpPr/>
              <p:nvPr/>
            </p:nvSpPr>
            <p:spPr bwMode="auto">
              <a:xfrm>
                <a:off x="1376363" y="4097344"/>
                <a:ext cx="1651276" cy="546439"/>
              </a:xfrm>
              <a:prstGeom prst="ellipse">
                <a:avLst/>
              </a:prstGeom>
              <a:gradFill rotWithShape="1">
                <a:gsLst>
                  <a:gs pos="0">
                    <a:srgbClr val="0076CE"/>
                  </a:gs>
                  <a:gs pos="48000">
                    <a:srgbClr val="0074C8"/>
                  </a:gs>
                  <a:gs pos="100000">
                    <a:srgbClr val="005798"/>
                  </a:gs>
                </a:gsLst>
                <a:lin ang="0" scaled="0"/>
              </a:gradFill>
              <a:ln w="6350" cap="flat" cmpd="sng" algn="ctr">
                <a:solidFill>
                  <a:schemeClr val="accent1">
                    <a:lumMod val="60000"/>
                    <a:lumOff val="40000"/>
                    <a:alpha val="50000"/>
                  </a:schemeClr>
                </a:solidFill>
                <a:prstDash val="solid"/>
                <a:round/>
                <a:headEnd type="none" w="med" len="med"/>
                <a:tailEnd type="none" w="med" len="med"/>
              </a:ln>
              <a:effectLst>
                <a:outerShdw blurRad="25400" dist="26940" dir="5400000" rotWithShape="0">
                  <a:schemeClr val="tx1">
                    <a:alpha val="34999"/>
                  </a:schemeClr>
                </a:outerShdw>
              </a:effectLst>
            </p:spPr>
            <p:txBody>
              <a:bodyPr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US" dirty="0">
                  <a:solidFill>
                    <a:srgbClr val="FFFFFF"/>
                  </a:solidFill>
                  <a:ea typeface="Arial" pitchFamily="-107" charset="0"/>
                </a:endParaRPr>
              </a:p>
            </p:txBody>
          </p:sp>
          <p:pic>
            <p:nvPicPr>
              <p:cNvPr id="28" name="Picture 27" descr="hp_arrow_2a.png"/>
              <p:cNvPicPr>
                <a:picLocks noChangeAspect="1"/>
              </p:cNvPicPr>
              <p:nvPr/>
            </p:nvPicPr>
            <p:blipFill>
              <a:blip r:embed="rId4" cstate="email"/>
              <a:srcRect/>
              <a:stretch>
                <a:fillRect/>
              </a:stretch>
            </p:blipFill>
            <p:spPr bwMode="auto">
              <a:xfrm>
                <a:off x="2558881" y="3921971"/>
                <a:ext cx="1243587" cy="545593"/>
              </a:xfrm>
              <a:prstGeom prst="rect">
                <a:avLst/>
              </a:prstGeom>
              <a:noFill/>
              <a:ln w="9525">
                <a:noFill/>
                <a:miter lim="800000"/>
                <a:headEnd/>
                <a:tailEnd/>
              </a:ln>
            </p:spPr>
          </p:pic>
          <p:sp>
            <p:nvSpPr>
              <p:cNvPr id="29" name="TextBox 23"/>
              <p:cNvSpPr txBox="1">
                <a:spLocks noChangeArrowheads="1"/>
              </p:cNvSpPr>
              <p:nvPr/>
            </p:nvSpPr>
            <p:spPr bwMode="auto">
              <a:xfrm>
                <a:off x="1168531" y="4709097"/>
                <a:ext cx="2068250" cy="362528"/>
              </a:xfrm>
              <a:prstGeom prst="rect">
                <a:avLst/>
              </a:prstGeom>
              <a:noFill/>
              <a:ln w="9525">
                <a:noFill/>
                <a:miter lim="800000"/>
                <a:headEnd/>
                <a:tailEnd/>
              </a:ln>
            </p:spPr>
            <p:txBody>
              <a:bodyPr wrap="square">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fontAlgn="base">
                  <a:lnSpc>
                    <a:spcPts val="1600"/>
                  </a:lnSpc>
                  <a:spcBef>
                    <a:spcPct val="0"/>
                  </a:spcBef>
                  <a:spcAft>
                    <a:spcPct val="0"/>
                  </a:spcAft>
                </a:pPr>
                <a:r>
                  <a:rPr lang="en-US" sz="2000" dirty="0">
                    <a:solidFill>
                      <a:srgbClr val="0098F6"/>
                    </a:solidFill>
                  </a:rPr>
                  <a:t>Power &amp; cooling</a:t>
                </a:r>
              </a:p>
            </p:txBody>
          </p:sp>
          <p:pic>
            <p:nvPicPr>
              <p:cNvPr id="30" name="Picture 29" descr="power.png"/>
              <p:cNvPicPr>
                <a:picLocks noChangeAspect="1"/>
              </p:cNvPicPr>
              <p:nvPr/>
            </p:nvPicPr>
            <p:blipFill>
              <a:blip r:embed="rId5" cstate="email"/>
              <a:srcRect/>
              <a:stretch>
                <a:fillRect/>
              </a:stretch>
            </p:blipFill>
            <p:spPr bwMode="auto">
              <a:xfrm>
                <a:off x="1578009" y="3349167"/>
                <a:ext cx="1228930" cy="1332739"/>
              </a:xfrm>
              <a:prstGeom prst="rect">
                <a:avLst/>
              </a:prstGeom>
              <a:noFill/>
              <a:ln w="9525">
                <a:noFill/>
                <a:miter lim="800000"/>
                <a:headEnd/>
                <a:tailEnd/>
              </a:ln>
              <a:effectLst>
                <a:outerShdw blurRad="50800" dist="26940" dir="5400000" algn="tl" rotWithShape="0">
                  <a:srgbClr val="0D0D0D">
                    <a:alpha val="42999"/>
                  </a:srgbClr>
                </a:outerShdw>
              </a:effectLst>
            </p:spPr>
          </p:pic>
        </p:grpSp>
        <p:grpSp>
          <p:nvGrpSpPr>
            <p:cNvPr id="8" name="Group 7"/>
            <p:cNvGrpSpPr>
              <a:grpSpLocks/>
            </p:cNvGrpSpPr>
            <p:nvPr/>
          </p:nvGrpSpPr>
          <p:grpSpPr bwMode="auto">
            <a:xfrm>
              <a:off x="4039712" y="2705183"/>
              <a:ext cx="2193610" cy="1194612"/>
              <a:chOff x="5335191" y="3477754"/>
              <a:chExt cx="2672522" cy="1593887"/>
            </a:xfrm>
          </p:grpSpPr>
          <p:sp>
            <p:nvSpPr>
              <p:cNvPr id="23" name="Oval 22"/>
              <p:cNvSpPr/>
              <p:nvPr/>
            </p:nvSpPr>
            <p:spPr bwMode="auto">
              <a:xfrm>
                <a:off x="6113189" y="4098882"/>
                <a:ext cx="1651262" cy="548055"/>
              </a:xfrm>
              <a:prstGeom prst="ellipse">
                <a:avLst/>
              </a:prstGeom>
              <a:gradFill rotWithShape="1">
                <a:gsLst>
                  <a:gs pos="0">
                    <a:srgbClr val="0076CE"/>
                  </a:gs>
                  <a:gs pos="48000">
                    <a:srgbClr val="0074C8"/>
                  </a:gs>
                  <a:gs pos="100000">
                    <a:srgbClr val="005798"/>
                  </a:gs>
                </a:gsLst>
                <a:lin ang="0" scaled="0"/>
              </a:gradFill>
              <a:ln w="6350" cap="flat" cmpd="sng" algn="ctr">
                <a:solidFill>
                  <a:schemeClr val="accent1">
                    <a:lumMod val="60000"/>
                    <a:lumOff val="40000"/>
                    <a:alpha val="50000"/>
                  </a:schemeClr>
                </a:solidFill>
                <a:prstDash val="solid"/>
                <a:round/>
                <a:headEnd type="none" w="med" len="med"/>
                <a:tailEnd type="none" w="med" len="med"/>
              </a:ln>
              <a:effectLst>
                <a:outerShdw blurRad="25400" dist="26940" dir="5400000" rotWithShape="0">
                  <a:schemeClr val="tx1">
                    <a:alpha val="34999"/>
                  </a:schemeClr>
                </a:outerShdw>
              </a:effectLst>
            </p:spPr>
            <p:txBody>
              <a:bodyPr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US" dirty="0">
                  <a:solidFill>
                    <a:srgbClr val="FFFFFF"/>
                  </a:solidFill>
                  <a:ea typeface="Arial" pitchFamily="-107" charset="0"/>
                </a:endParaRPr>
              </a:p>
            </p:txBody>
          </p:sp>
          <p:sp>
            <p:nvSpPr>
              <p:cNvPr id="24" name="TextBox 23"/>
              <p:cNvSpPr txBox="1">
                <a:spLocks noChangeArrowheads="1"/>
              </p:cNvSpPr>
              <p:nvPr/>
            </p:nvSpPr>
            <p:spPr bwMode="auto">
              <a:xfrm>
                <a:off x="6636113" y="4709094"/>
                <a:ext cx="1371600" cy="362547"/>
              </a:xfrm>
              <a:prstGeom prst="rect">
                <a:avLst/>
              </a:prstGeom>
              <a:noFill/>
              <a:ln w="9525">
                <a:noFill/>
                <a:miter lim="800000"/>
                <a:headEnd/>
                <a:tailEnd/>
              </a:ln>
            </p:spPr>
            <p:txBody>
              <a:bodyP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fontAlgn="base">
                  <a:lnSpc>
                    <a:spcPts val="1600"/>
                  </a:lnSpc>
                  <a:spcBef>
                    <a:spcPct val="0"/>
                  </a:spcBef>
                  <a:spcAft>
                    <a:spcPct val="0"/>
                  </a:spcAft>
                </a:pPr>
                <a:r>
                  <a:rPr lang="en-US" sz="2000" dirty="0">
                    <a:solidFill>
                      <a:srgbClr val="0098F6"/>
                    </a:solidFill>
                  </a:rPr>
                  <a:t>Network</a:t>
                </a:r>
              </a:p>
            </p:txBody>
          </p:sp>
          <p:pic>
            <p:nvPicPr>
              <p:cNvPr id="25" name="Picture 24" descr="hp_arrow_2a.png"/>
              <p:cNvPicPr>
                <a:picLocks noChangeAspect="1"/>
              </p:cNvPicPr>
              <p:nvPr/>
            </p:nvPicPr>
            <p:blipFill>
              <a:blip r:embed="rId4" cstate="email"/>
              <a:srcRect/>
              <a:stretch>
                <a:fillRect/>
              </a:stretch>
            </p:blipFill>
            <p:spPr bwMode="auto">
              <a:xfrm flipH="1">
                <a:off x="5335191" y="3921971"/>
                <a:ext cx="1243587" cy="545593"/>
              </a:xfrm>
              <a:prstGeom prst="rect">
                <a:avLst/>
              </a:prstGeom>
              <a:noFill/>
              <a:ln w="9525">
                <a:noFill/>
                <a:miter lim="800000"/>
                <a:headEnd/>
                <a:tailEnd/>
              </a:ln>
            </p:spPr>
          </p:pic>
          <p:pic>
            <p:nvPicPr>
              <p:cNvPr id="26" name="Picture 25" descr="network2.png"/>
              <p:cNvPicPr>
                <a:picLocks noChangeAspect="1"/>
              </p:cNvPicPr>
              <p:nvPr/>
            </p:nvPicPr>
            <p:blipFill>
              <a:blip r:embed="rId6" cstate="email"/>
              <a:stretch>
                <a:fillRect/>
              </a:stretch>
            </p:blipFill>
            <p:spPr>
              <a:xfrm>
                <a:off x="6252912" y="3477754"/>
                <a:ext cx="1584576" cy="1237492"/>
              </a:xfrm>
              <a:prstGeom prst="rect">
                <a:avLst/>
              </a:prstGeom>
              <a:noFill/>
              <a:ln w="9525">
                <a:noFill/>
                <a:miter lim="800000"/>
                <a:headEnd/>
                <a:tailEnd/>
              </a:ln>
              <a:effectLst>
                <a:outerShdw blurRad="50800" dist="26940" dir="5400000" algn="tl" rotWithShape="0">
                  <a:srgbClr val="0D0D0D">
                    <a:alpha val="42999"/>
                  </a:srgbClr>
                </a:outerShdw>
              </a:effectLst>
            </p:spPr>
          </p:pic>
        </p:grpSp>
        <p:grpSp>
          <p:nvGrpSpPr>
            <p:cNvPr id="9" name="Group 8"/>
            <p:cNvGrpSpPr>
              <a:grpSpLocks/>
            </p:cNvGrpSpPr>
            <p:nvPr/>
          </p:nvGrpSpPr>
          <p:grpSpPr bwMode="auto">
            <a:xfrm>
              <a:off x="3814253" y="1145471"/>
              <a:ext cx="1801833" cy="1198045"/>
              <a:chOff x="5060548" y="1398588"/>
              <a:chExt cx="2195307" cy="1596650"/>
            </a:xfrm>
          </p:grpSpPr>
          <p:sp>
            <p:nvSpPr>
              <p:cNvPr id="19" name="TextBox 23"/>
              <p:cNvSpPr txBox="1">
                <a:spLocks noChangeArrowheads="1"/>
              </p:cNvSpPr>
              <p:nvPr/>
            </p:nvSpPr>
            <p:spPr bwMode="auto">
              <a:xfrm>
                <a:off x="5911244" y="2633103"/>
                <a:ext cx="1344611" cy="362135"/>
              </a:xfrm>
              <a:prstGeom prst="rect">
                <a:avLst/>
              </a:prstGeom>
              <a:noFill/>
              <a:ln w="9525">
                <a:noFill/>
                <a:miter lim="800000"/>
                <a:headEnd/>
                <a:tailEnd/>
              </a:ln>
            </p:spPr>
            <p:txBody>
              <a:bodyP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fontAlgn="base">
                  <a:lnSpc>
                    <a:spcPts val="1600"/>
                  </a:lnSpc>
                  <a:spcBef>
                    <a:spcPct val="0"/>
                  </a:spcBef>
                  <a:spcAft>
                    <a:spcPct val="0"/>
                  </a:spcAft>
                </a:pPr>
                <a:r>
                  <a:rPr lang="en-US" sz="2000" dirty="0">
                    <a:solidFill>
                      <a:srgbClr val="0098F6"/>
                    </a:solidFill>
                  </a:rPr>
                  <a:t>Servers</a:t>
                </a:r>
                <a:endParaRPr lang="en-US" sz="1200" dirty="0">
                  <a:solidFill>
                    <a:srgbClr val="0098F6"/>
                  </a:solidFill>
                </a:endParaRPr>
              </a:p>
            </p:txBody>
          </p:sp>
          <p:sp>
            <p:nvSpPr>
              <p:cNvPr id="20" name="Oval 19"/>
              <p:cNvSpPr/>
              <p:nvPr/>
            </p:nvSpPr>
            <p:spPr bwMode="auto">
              <a:xfrm>
                <a:off x="5398754" y="2019012"/>
                <a:ext cx="1651334" cy="549020"/>
              </a:xfrm>
              <a:prstGeom prst="ellipse">
                <a:avLst/>
              </a:prstGeom>
              <a:gradFill rotWithShape="1">
                <a:gsLst>
                  <a:gs pos="0">
                    <a:srgbClr val="0076CE"/>
                  </a:gs>
                  <a:gs pos="48000">
                    <a:srgbClr val="0074C8"/>
                  </a:gs>
                  <a:gs pos="100000">
                    <a:srgbClr val="005798"/>
                  </a:gs>
                </a:gsLst>
                <a:lin ang="0" scaled="0"/>
              </a:gradFill>
              <a:ln w="6350" cap="flat" cmpd="sng" algn="ctr">
                <a:solidFill>
                  <a:schemeClr val="accent1">
                    <a:lumMod val="60000"/>
                    <a:lumOff val="40000"/>
                    <a:alpha val="50000"/>
                  </a:schemeClr>
                </a:solidFill>
                <a:prstDash val="solid"/>
                <a:round/>
                <a:headEnd type="none" w="med" len="med"/>
                <a:tailEnd type="none" w="med" len="med"/>
              </a:ln>
              <a:effectLst>
                <a:outerShdw blurRad="25400" dist="26940" dir="5400000" rotWithShape="0">
                  <a:schemeClr val="tx1">
                    <a:alpha val="34999"/>
                  </a:schemeClr>
                </a:outerShdw>
              </a:effectLst>
            </p:spPr>
            <p:txBody>
              <a:bodyPr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US" dirty="0">
                  <a:solidFill>
                    <a:srgbClr val="FFFFFF"/>
                  </a:solidFill>
                  <a:ea typeface="Arial" pitchFamily="-107" charset="0"/>
                </a:endParaRPr>
              </a:p>
            </p:txBody>
          </p:sp>
          <p:pic>
            <p:nvPicPr>
              <p:cNvPr id="21" name="Picture 20" descr="Sprawl_server_3a.png"/>
              <p:cNvPicPr>
                <a:picLocks noChangeAspect="1"/>
              </p:cNvPicPr>
              <p:nvPr/>
            </p:nvPicPr>
            <p:blipFill>
              <a:blip r:embed="rId7" cstate="email"/>
              <a:srcRect/>
              <a:stretch>
                <a:fillRect/>
              </a:stretch>
            </p:blipFill>
            <p:spPr bwMode="auto">
              <a:xfrm>
                <a:off x="5657569" y="1398588"/>
                <a:ext cx="1046374" cy="1145643"/>
              </a:xfrm>
              <a:prstGeom prst="rect">
                <a:avLst/>
              </a:prstGeom>
              <a:noFill/>
              <a:ln w="9525">
                <a:noFill/>
                <a:miter lim="800000"/>
                <a:headEnd/>
                <a:tailEnd/>
              </a:ln>
              <a:effectLst>
                <a:outerShdw blurRad="50800" dist="26940" dir="5400000" algn="tl" rotWithShape="0">
                  <a:srgbClr val="0D0D0D">
                    <a:alpha val="42999"/>
                  </a:srgbClr>
                </a:outerShdw>
              </a:effectLst>
            </p:spPr>
          </p:pic>
          <p:pic>
            <p:nvPicPr>
              <p:cNvPr id="22" name="Picture 21" descr="hp_arrow_1a.png"/>
              <p:cNvPicPr>
                <a:picLocks noChangeAspect="1"/>
              </p:cNvPicPr>
              <p:nvPr/>
            </p:nvPicPr>
            <p:blipFill>
              <a:blip r:embed="rId8" cstate="email"/>
              <a:srcRect/>
              <a:stretch>
                <a:fillRect/>
              </a:stretch>
            </p:blipFill>
            <p:spPr bwMode="auto">
              <a:xfrm rot="404562" flipH="1">
                <a:off x="5060548" y="2313660"/>
                <a:ext cx="1027178" cy="643129"/>
              </a:xfrm>
              <a:prstGeom prst="rect">
                <a:avLst/>
              </a:prstGeom>
              <a:noFill/>
              <a:ln w="9525">
                <a:noFill/>
                <a:miter lim="800000"/>
                <a:headEnd/>
                <a:tailEnd/>
              </a:ln>
            </p:spPr>
          </p:pic>
        </p:grpSp>
        <p:grpSp>
          <p:nvGrpSpPr>
            <p:cNvPr id="10" name="Group 9"/>
            <p:cNvGrpSpPr>
              <a:grpSpLocks/>
            </p:cNvGrpSpPr>
            <p:nvPr/>
          </p:nvGrpSpPr>
          <p:grpSpPr bwMode="auto">
            <a:xfrm>
              <a:off x="1026653" y="1297872"/>
              <a:ext cx="2008282" cy="1028699"/>
              <a:chOff x="1049" y="1009"/>
              <a:chExt cx="1541" cy="864"/>
            </a:xfrm>
          </p:grpSpPr>
          <p:sp>
            <p:nvSpPr>
              <p:cNvPr id="15" name="Oval 14"/>
              <p:cNvSpPr/>
              <p:nvPr/>
            </p:nvSpPr>
            <p:spPr bwMode="auto">
              <a:xfrm>
                <a:off x="1331" y="1265"/>
                <a:ext cx="1040" cy="346"/>
              </a:xfrm>
              <a:prstGeom prst="ellipse">
                <a:avLst/>
              </a:prstGeom>
              <a:gradFill rotWithShape="1">
                <a:gsLst>
                  <a:gs pos="0">
                    <a:srgbClr val="0076CE"/>
                  </a:gs>
                  <a:gs pos="48000">
                    <a:srgbClr val="0074C8"/>
                  </a:gs>
                  <a:gs pos="100000">
                    <a:srgbClr val="005798"/>
                  </a:gs>
                </a:gsLst>
                <a:lin ang="0" scaled="0"/>
              </a:gradFill>
              <a:ln w="6350" cap="flat" cmpd="sng" algn="ctr">
                <a:solidFill>
                  <a:schemeClr val="accent1">
                    <a:lumMod val="60000"/>
                    <a:lumOff val="40000"/>
                    <a:alpha val="50000"/>
                  </a:schemeClr>
                </a:solidFill>
                <a:prstDash val="solid"/>
                <a:round/>
                <a:headEnd type="none" w="med" len="med"/>
                <a:tailEnd type="none" w="med" len="med"/>
              </a:ln>
              <a:effectLst>
                <a:outerShdw blurRad="25400" dist="26940" dir="5400000" rotWithShape="0">
                  <a:schemeClr val="tx1">
                    <a:alpha val="34999"/>
                  </a:schemeClr>
                </a:outerShdw>
              </a:effectLst>
            </p:spPr>
            <p:txBody>
              <a:bodyPr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endParaRPr lang="en-US" dirty="0">
                  <a:solidFill>
                    <a:srgbClr val="FFFFFF"/>
                  </a:solidFill>
                  <a:ea typeface="Arial" pitchFamily="-107" charset="0"/>
                </a:endParaRPr>
              </a:p>
            </p:txBody>
          </p:sp>
          <p:sp>
            <p:nvSpPr>
              <p:cNvPr id="16" name="TextBox 23"/>
              <p:cNvSpPr txBox="1">
                <a:spLocks noChangeArrowheads="1"/>
              </p:cNvSpPr>
              <p:nvPr/>
            </p:nvSpPr>
            <p:spPr bwMode="auto">
              <a:xfrm>
                <a:off x="1049" y="1659"/>
                <a:ext cx="1369" cy="214"/>
              </a:xfrm>
              <a:prstGeom prst="rect">
                <a:avLst/>
              </a:prstGeom>
              <a:noFill/>
              <a:ln w="9525">
                <a:noFill/>
                <a:miter lim="800000"/>
                <a:headEnd/>
                <a:tailEnd/>
              </a:ln>
            </p:spPr>
            <p:txBody>
              <a:bodyPr wrap="square">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fontAlgn="base">
                  <a:lnSpc>
                    <a:spcPts val="1400"/>
                  </a:lnSpc>
                  <a:spcBef>
                    <a:spcPct val="0"/>
                  </a:spcBef>
                  <a:spcAft>
                    <a:spcPct val="0"/>
                  </a:spcAft>
                </a:pPr>
                <a:r>
                  <a:rPr lang="en-US" sz="2000" dirty="0">
                    <a:solidFill>
                      <a:srgbClr val="0098F6"/>
                    </a:solidFill>
                  </a:rPr>
                  <a:t>Storage</a:t>
                </a:r>
              </a:p>
            </p:txBody>
          </p:sp>
          <p:pic>
            <p:nvPicPr>
              <p:cNvPr id="17" name="Picture 16" descr="hp_arrow_1a.png"/>
              <p:cNvPicPr>
                <a:picLocks noChangeAspect="1"/>
              </p:cNvPicPr>
              <p:nvPr/>
            </p:nvPicPr>
            <p:blipFill>
              <a:blip r:embed="rId9" cstate="email"/>
              <a:srcRect/>
              <a:stretch>
                <a:fillRect/>
              </a:stretch>
            </p:blipFill>
            <p:spPr bwMode="auto">
              <a:xfrm rot="-404562">
                <a:off x="1943" y="1458"/>
                <a:ext cx="647" cy="405"/>
              </a:xfrm>
              <a:prstGeom prst="rect">
                <a:avLst/>
              </a:prstGeom>
              <a:noFill/>
              <a:ln w="9525">
                <a:noFill/>
                <a:miter lim="800000"/>
                <a:headEnd/>
                <a:tailEnd/>
              </a:ln>
            </p:spPr>
          </p:pic>
          <p:pic>
            <p:nvPicPr>
              <p:cNvPr id="18" name="Picture 17" descr="storage.png"/>
              <p:cNvPicPr>
                <a:picLocks noChangeAspect="1"/>
              </p:cNvPicPr>
              <p:nvPr/>
            </p:nvPicPr>
            <p:blipFill>
              <a:blip r:embed="rId10" cstate="email"/>
              <a:srcRect/>
              <a:stretch>
                <a:fillRect/>
              </a:stretch>
            </p:blipFill>
            <p:spPr bwMode="auto">
              <a:xfrm>
                <a:off x="1563" y="1009"/>
                <a:ext cx="548" cy="527"/>
              </a:xfrm>
              <a:prstGeom prst="rect">
                <a:avLst/>
              </a:prstGeom>
              <a:noFill/>
              <a:ln w="9525">
                <a:noFill/>
                <a:miter lim="800000"/>
                <a:headEnd/>
                <a:tailEnd/>
              </a:ln>
              <a:effectLst>
                <a:outerShdw dist="25400" dir="5400000" algn="tl" rotWithShape="0">
                  <a:srgbClr val="0D0D0D">
                    <a:alpha val="42999"/>
                  </a:srgbClr>
                </a:outerShdw>
              </a:effectLst>
            </p:spPr>
          </p:pic>
        </p:grpSp>
        <p:grpSp>
          <p:nvGrpSpPr>
            <p:cNvPr id="11" name="Group 10"/>
            <p:cNvGrpSpPr/>
            <p:nvPr/>
          </p:nvGrpSpPr>
          <p:grpSpPr>
            <a:xfrm>
              <a:off x="2598974" y="2153152"/>
              <a:ext cx="1673352" cy="1307592"/>
              <a:chOff x="5171859" y="1884454"/>
              <a:chExt cx="2406664" cy="1969089"/>
            </a:xfrm>
          </p:grpSpPr>
          <p:pic>
            <p:nvPicPr>
              <p:cNvPr id="12" name="Picture 11" descr="hp_globe_ill.png"/>
              <p:cNvPicPr>
                <a:picLocks noChangeAspect="1"/>
              </p:cNvPicPr>
              <p:nvPr/>
            </p:nvPicPr>
            <p:blipFill>
              <a:blip r:embed="rId11" cstate="email"/>
              <a:stretch>
                <a:fillRect/>
              </a:stretch>
            </p:blipFill>
            <p:spPr bwMode="auto">
              <a:xfrm>
                <a:off x="5455076" y="1968568"/>
                <a:ext cx="1818169" cy="1794272"/>
              </a:xfrm>
              <a:prstGeom prst="rect">
                <a:avLst/>
              </a:prstGeom>
              <a:effectLst>
                <a:glow rad="317500">
                  <a:schemeClr val="bg1">
                    <a:alpha val="72000"/>
                  </a:schemeClr>
                </a:glow>
              </a:effectLst>
            </p:spPr>
          </p:pic>
          <p:pic>
            <p:nvPicPr>
              <p:cNvPr id="13" name="Picture 12" descr="Globe with arrow.png"/>
              <p:cNvPicPr>
                <a:picLocks noChangeAspect="1"/>
              </p:cNvPicPr>
              <p:nvPr/>
            </p:nvPicPr>
            <p:blipFill>
              <a:blip r:embed="rId12" cstate="email"/>
              <a:stretch>
                <a:fillRect/>
              </a:stretch>
            </p:blipFill>
            <p:spPr>
              <a:xfrm>
                <a:off x="5171859" y="1884454"/>
                <a:ext cx="2406664" cy="1969089"/>
              </a:xfrm>
              <a:prstGeom prst="rect">
                <a:avLst/>
              </a:prstGeom>
            </p:spPr>
          </p:pic>
          <p:sp>
            <p:nvSpPr>
              <p:cNvPr id="14" name="TextBox 13"/>
              <p:cNvSpPr txBox="1"/>
              <p:nvPr/>
            </p:nvSpPr>
            <p:spPr>
              <a:xfrm>
                <a:off x="5434919" y="2076829"/>
                <a:ext cx="1894115" cy="1215922"/>
              </a:xfrm>
              <a:prstGeom prst="rect">
                <a:avLst/>
              </a:prstGeom>
              <a:noFill/>
              <a:effectLst>
                <a:outerShdw dist="38100" dir="2700000" algn="tl" rotWithShape="0">
                  <a:prstClr val="black">
                    <a:alpha val="40000"/>
                  </a:prstClr>
                </a:outerShdw>
              </a:effectLst>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b="1" dirty="0">
                    <a:solidFill>
                      <a:prstClr val="white"/>
                    </a:solidFill>
                  </a:rPr>
                  <a:t>HP </a:t>
                </a:r>
                <a:br>
                  <a:rPr lang="en-US" b="1" dirty="0">
                    <a:solidFill>
                      <a:prstClr val="white"/>
                    </a:solidFill>
                  </a:rPr>
                </a:br>
                <a:r>
                  <a:rPr lang="en-US" b="1" dirty="0">
                    <a:solidFill>
                      <a:prstClr val="white"/>
                    </a:solidFill>
                  </a:rPr>
                  <a:t>Converged Infrastructure</a:t>
                </a:r>
              </a:p>
            </p:txBody>
          </p:sp>
        </p:grpSp>
      </p:grpSp>
    </p:spTree>
    <p:extLst>
      <p:ext uri="{BB962C8B-B14F-4D97-AF65-F5344CB8AC3E}">
        <p14:creationId xmlns:p14="http://schemas.microsoft.com/office/powerpoint/2010/main" val="3519354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2"/>
          <p:cNvPicPr>
            <a:picLocks noChangeAspect="1" noChangeArrowheads="1"/>
          </p:cNvPicPr>
          <p:nvPr/>
        </p:nvPicPr>
        <p:blipFill>
          <a:blip r:embed="rId3" cstate="email"/>
          <a:srcRect/>
          <a:stretch>
            <a:fillRect/>
          </a:stretch>
        </p:blipFill>
        <p:spPr bwMode="auto">
          <a:xfrm>
            <a:off x="5435665" y="4410348"/>
            <a:ext cx="408904" cy="347800"/>
          </a:xfrm>
          <a:prstGeom prst="rect">
            <a:avLst/>
          </a:prstGeom>
          <a:noFill/>
          <a:ln w="9525">
            <a:noFill/>
            <a:miter lim="800000"/>
            <a:headEnd/>
            <a:tailEnd/>
          </a:ln>
          <a:effectLst/>
        </p:spPr>
      </p:pic>
      <p:sp>
        <p:nvSpPr>
          <p:cNvPr id="37" name="TextBox 36"/>
          <p:cNvSpPr txBox="1"/>
          <p:nvPr/>
        </p:nvSpPr>
        <p:spPr>
          <a:xfrm>
            <a:off x="5799374" y="4457289"/>
            <a:ext cx="2571899" cy="338554"/>
          </a:xfrm>
          <a:prstGeom prst="rect">
            <a:avLst/>
          </a:prstGeom>
          <a:noFill/>
        </p:spPr>
        <p:txBody>
          <a:bodyPr wrap="square" rtlCol="0">
            <a:spAutoFit/>
          </a:bodyPr>
          <a:lstStyle/>
          <a:p>
            <a:pPr defTabSz="914363" fontAlgn="auto">
              <a:spcBef>
                <a:spcPts val="0"/>
              </a:spcBef>
              <a:spcAft>
                <a:spcPts val="0"/>
              </a:spcAft>
            </a:pPr>
            <a:r>
              <a:rPr lang="en-US" sz="1600" dirty="0" smtClean="0">
                <a:solidFill>
                  <a:srgbClr val="000000"/>
                </a:solidFill>
                <a:latin typeface="Segoe"/>
                <a:ea typeface="+mn-ea"/>
                <a:cs typeface="+mn-cs"/>
              </a:rPr>
              <a:t>Converged Infrastructure</a:t>
            </a:r>
            <a:endParaRPr lang="en-US" sz="1600" dirty="0">
              <a:solidFill>
                <a:srgbClr val="000000"/>
              </a:solidFill>
              <a:latin typeface="Segoe"/>
              <a:ea typeface="+mn-ea"/>
              <a:cs typeface="+mn-cs"/>
            </a:endParaRPr>
          </a:p>
        </p:txBody>
      </p:sp>
      <p:grpSp>
        <p:nvGrpSpPr>
          <p:cNvPr id="4" name="Group 34"/>
          <p:cNvGrpSpPr/>
          <p:nvPr/>
        </p:nvGrpSpPr>
        <p:grpSpPr>
          <a:xfrm>
            <a:off x="4432398" y="1462369"/>
            <a:ext cx="4452851" cy="2785781"/>
            <a:chOff x="618873" y="1145472"/>
            <a:chExt cx="5614449" cy="4588525"/>
          </a:xfrm>
        </p:grpSpPr>
        <p:grpSp>
          <p:nvGrpSpPr>
            <p:cNvPr id="5" name="Group 39"/>
            <p:cNvGrpSpPr>
              <a:grpSpLocks/>
            </p:cNvGrpSpPr>
            <p:nvPr/>
          </p:nvGrpSpPr>
          <p:grpSpPr bwMode="auto">
            <a:xfrm>
              <a:off x="2355945" y="3575066"/>
              <a:ext cx="2129477" cy="2158931"/>
              <a:chOff x="3284538" y="4637571"/>
              <a:chExt cx="2593975" cy="2879040"/>
            </a:xfrm>
          </p:grpSpPr>
          <p:sp>
            <p:nvSpPr>
              <p:cNvPr id="36" name="TextBox 23"/>
              <p:cNvSpPr txBox="1">
                <a:spLocks noChangeArrowheads="1"/>
              </p:cNvSpPr>
              <p:nvPr/>
            </p:nvSpPr>
            <p:spPr bwMode="auto">
              <a:xfrm>
                <a:off x="3284538" y="6412416"/>
                <a:ext cx="2593975" cy="1104195"/>
              </a:xfrm>
              <a:prstGeom prst="rect">
                <a:avLst/>
              </a:prstGeom>
              <a:noFill/>
              <a:ln w="9525">
                <a:noFill/>
                <a:miter lim="800000"/>
                <a:headEnd/>
                <a:tailEnd/>
              </a:ln>
            </p:spPr>
            <p:txBody>
              <a:bodyPr>
                <a:spAutoFit/>
              </a:bodyPr>
              <a:lstStyle/>
              <a:p>
                <a:pPr algn="ctr" defTabSz="914363">
                  <a:lnSpc>
                    <a:spcPts val="1600"/>
                  </a:lnSpc>
                </a:pPr>
                <a:r>
                  <a:rPr lang="en-US" sz="1400" dirty="0">
                    <a:solidFill>
                      <a:schemeClr val="tx2">
                        <a:lumMod val="75000"/>
                      </a:schemeClr>
                    </a:solidFill>
                    <a:ea typeface="+mn-ea"/>
                    <a:cs typeface="+mn-cs"/>
                  </a:rPr>
                  <a:t>Management software</a:t>
                </a:r>
              </a:p>
            </p:txBody>
          </p:sp>
          <p:sp>
            <p:nvSpPr>
              <p:cNvPr id="38" name="Oval 41"/>
              <p:cNvSpPr/>
              <p:nvPr/>
            </p:nvSpPr>
            <p:spPr bwMode="auto">
              <a:xfrm>
                <a:off x="3746500" y="5795622"/>
                <a:ext cx="1650999" cy="549365"/>
              </a:xfrm>
              <a:prstGeom prst="ellipse">
                <a:avLst/>
              </a:prstGeom>
              <a:gradFill rotWithShape="1">
                <a:gsLst>
                  <a:gs pos="0">
                    <a:srgbClr val="0076CE"/>
                  </a:gs>
                  <a:gs pos="48000">
                    <a:srgbClr val="0074C8"/>
                  </a:gs>
                  <a:gs pos="100000">
                    <a:srgbClr val="005798"/>
                  </a:gs>
                </a:gsLst>
                <a:lin ang="0" scaled="0"/>
              </a:gradFill>
              <a:ln w="6350" cap="flat" cmpd="sng" algn="ctr">
                <a:solidFill>
                  <a:schemeClr val="accent1">
                    <a:lumMod val="60000"/>
                    <a:lumOff val="40000"/>
                    <a:alpha val="50000"/>
                  </a:schemeClr>
                </a:solidFill>
                <a:prstDash val="solid"/>
                <a:round/>
                <a:headEnd type="none" w="med" len="med"/>
                <a:tailEnd type="none" w="med" len="med"/>
              </a:ln>
              <a:effectLst>
                <a:outerShdw blurRad="25400" dist="26940" dir="5400000" rotWithShape="0">
                  <a:schemeClr val="tx1">
                    <a:alpha val="34999"/>
                  </a:schemeClr>
                </a:outerShdw>
              </a:effectLst>
            </p:spPr>
            <p:txBody>
              <a:bodyPr anchor="ctr"/>
              <a:lstStyle/>
              <a:p>
                <a:pPr algn="ctr" defTabSz="914363">
                  <a:defRPr/>
                </a:pPr>
                <a:endParaRPr lang="en-US" dirty="0">
                  <a:solidFill>
                    <a:srgbClr val="FFFFFF"/>
                  </a:solidFill>
                  <a:latin typeface="Futura Bk" pitchFamily="-107" charset="0"/>
                  <a:ea typeface="Arial" pitchFamily="-107" charset="0"/>
                  <a:cs typeface="+mn-cs"/>
                </a:endParaRPr>
              </a:p>
            </p:txBody>
          </p:sp>
          <p:pic>
            <p:nvPicPr>
              <p:cNvPr id="39" name="Picture 42" descr="hp_arrow_3a.png"/>
              <p:cNvPicPr>
                <a:picLocks noChangeAspect="1"/>
              </p:cNvPicPr>
              <p:nvPr/>
            </p:nvPicPr>
            <p:blipFill>
              <a:blip r:embed="rId4" cstate="email"/>
              <a:srcRect/>
              <a:stretch>
                <a:fillRect/>
              </a:stretch>
            </p:blipFill>
            <p:spPr bwMode="auto">
              <a:xfrm>
                <a:off x="4267200" y="4637571"/>
                <a:ext cx="609600" cy="1267972"/>
              </a:xfrm>
              <a:prstGeom prst="rect">
                <a:avLst/>
              </a:prstGeom>
              <a:noFill/>
              <a:ln w="9525">
                <a:noFill/>
                <a:miter lim="800000"/>
                <a:headEnd/>
                <a:tailEnd/>
              </a:ln>
            </p:spPr>
          </p:pic>
          <p:pic>
            <p:nvPicPr>
              <p:cNvPr id="40" name="Picture 39" descr="network2.png"/>
              <p:cNvPicPr>
                <a:picLocks noChangeAspect="1"/>
              </p:cNvPicPr>
              <p:nvPr/>
            </p:nvPicPr>
            <p:blipFill>
              <a:blip r:embed="rId5" cstate="email"/>
              <a:stretch>
                <a:fillRect/>
              </a:stretch>
            </p:blipFill>
            <p:spPr>
              <a:xfrm>
                <a:off x="3963988" y="5117073"/>
                <a:ext cx="1470025" cy="1197167"/>
              </a:xfrm>
              <a:prstGeom prst="rect">
                <a:avLst/>
              </a:prstGeom>
              <a:noFill/>
              <a:ln w="9525">
                <a:noFill/>
                <a:miter lim="800000"/>
                <a:headEnd/>
                <a:tailEnd/>
              </a:ln>
              <a:effectLst>
                <a:outerShdw blurRad="50800" dist="26940" dir="5400000" algn="tl" rotWithShape="0">
                  <a:srgbClr val="0D0D0D">
                    <a:alpha val="42999"/>
                  </a:srgbClr>
                </a:outerShdw>
              </a:effectLst>
            </p:spPr>
          </p:pic>
        </p:grpSp>
        <p:grpSp>
          <p:nvGrpSpPr>
            <p:cNvPr id="7" name="Group 32"/>
            <p:cNvGrpSpPr>
              <a:grpSpLocks/>
            </p:cNvGrpSpPr>
            <p:nvPr/>
          </p:nvGrpSpPr>
          <p:grpSpPr bwMode="auto">
            <a:xfrm>
              <a:off x="618873" y="2608742"/>
              <a:ext cx="2161920" cy="1847327"/>
              <a:chOff x="1168531" y="3349167"/>
              <a:chExt cx="2633937" cy="2464634"/>
            </a:xfrm>
          </p:grpSpPr>
          <p:sp>
            <p:nvSpPr>
              <p:cNvPr id="32" name="Oval 31"/>
              <p:cNvSpPr/>
              <p:nvPr/>
            </p:nvSpPr>
            <p:spPr bwMode="auto">
              <a:xfrm>
                <a:off x="1376363" y="4097344"/>
                <a:ext cx="1651276" cy="546439"/>
              </a:xfrm>
              <a:prstGeom prst="ellipse">
                <a:avLst/>
              </a:prstGeom>
              <a:gradFill rotWithShape="1">
                <a:gsLst>
                  <a:gs pos="0">
                    <a:srgbClr val="0076CE"/>
                  </a:gs>
                  <a:gs pos="48000">
                    <a:srgbClr val="0074C8"/>
                  </a:gs>
                  <a:gs pos="100000">
                    <a:srgbClr val="005798"/>
                  </a:gs>
                </a:gsLst>
                <a:lin ang="0" scaled="0"/>
              </a:gradFill>
              <a:ln w="6350" cap="flat" cmpd="sng" algn="ctr">
                <a:solidFill>
                  <a:schemeClr val="accent1">
                    <a:lumMod val="60000"/>
                    <a:lumOff val="40000"/>
                    <a:alpha val="50000"/>
                  </a:schemeClr>
                </a:solidFill>
                <a:prstDash val="solid"/>
                <a:round/>
                <a:headEnd type="none" w="med" len="med"/>
                <a:tailEnd type="none" w="med" len="med"/>
              </a:ln>
              <a:effectLst>
                <a:outerShdw blurRad="25400" dist="26940" dir="5400000" rotWithShape="0">
                  <a:schemeClr val="tx1">
                    <a:alpha val="34999"/>
                  </a:schemeClr>
                </a:outerShdw>
              </a:effectLst>
            </p:spPr>
            <p:txBody>
              <a:bodyPr anchor="ctr"/>
              <a:lstStyle/>
              <a:p>
                <a:pPr algn="ctr" defTabSz="914363">
                  <a:defRPr/>
                </a:pPr>
                <a:endParaRPr lang="en-US" dirty="0">
                  <a:solidFill>
                    <a:srgbClr val="FFFFFF"/>
                  </a:solidFill>
                  <a:latin typeface="Futura Bk" pitchFamily="-107" charset="0"/>
                  <a:ea typeface="Arial" pitchFamily="-107" charset="0"/>
                  <a:cs typeface="+mn-cs"/>
                </a:endParaRPr>
              </a:p>
            </p:txBody>
          </p:sp>
          <p:pic>
            <p:nvPicPr>
              <p:cNvPr id="33" name="Picture 34" descr="hp_arrow_2a.png"/>
              <p:cNvPicPr>
                <a:picLocks noChangeAspect="1"/>
              </p:cNvPicPr>
              <p:nvPr/>
            </p:nvPicPr>
            <p:blipFill>
              <a:blip r:embed="rId6" cstate="email"/>
              <a:srcRect/>
              <a:stretch>
                <a:fillRect/>
              </a:stretch>
            </p:blipFill>
            <p:spPr bwMode="auto">
              <a:xfrm>
                <a:off x="2558881" y="3921971"/>
                <a:ext cx="1243587" cy="545593"/>
              </a:xfrm>
              <a:prstGeom prst="rect">
                <a:avLst/>
              </a:prstGeom>
              <a:noFill/>
              <a:ln w="9525">
                <a:noFill/>
                <a:miter lim="800000"/>
                <a:headEnd/>
                <a:tailEnd/>
              </a:ln>
            </p:spPr>
          </p:pic>
          <p:sp>
            <p:nvSpPr>
              <p:cNvPr id="34" name="TextBox 23"/>
              <p:cNvSpPr txBox="1">
                <a:spLocks noChangeArrowheads="1"/>
              </p:cNvSpPr>
              <p:nvPr/>
            </p:nvSpPr>
            <p:spPr bwMode="auto">
              <a:xfrm>
                <a:off x="1168531" y="4709098"/>
                <a:ext cx="2068250" cy="1104703"/>
              </a:xfrm>
              <a:prstGeom prst="rect">
                <a:avLst/>
              </a:prstGeom>
              <a:noFill/>
              <a:ln w="9525">
                <a:noFill/>
                <a:miter lim="800000"/>
                <a:headEnd/>
                <a:tailEnd/>
              </a:ln>
            </p:spPr>
            <p:txBody>
              <a:bodyPr wrap="square">
                <a:spAutoFit/>
              </a:bodyPr>
              <a:lstStyle/>
              <a:p>
                <a:pPr algn="ctr" defTabSz="914363">
                  <a:lnSpc>
                    <a:spcPts val="1600"/>
                  </a:lnSpc>
                </a:pPr>
                <a:r>
                  <a:rPr lang="en-US" sz="1400" dirty="0">
                    <a:solidFill>
                      <a:schemeClr val="tx2">
                        <a:lumMod val="75000"/>
                      </a:schemeClr>
                    </a:solidFill>
                    <a:ea typeface="+mn-ea"/>
                    <a:cs typeface="+mn-cs"/>
                  </a:rPr>
                  <a:t>Power &amp; cooling</a:t>
                </a:r>
              </a:p>
            </p:txBody>
          </p:sp>
          <p:pic>
            <p:nvPicPr>
              <p:cNvPr id="35" name="Picture 34" descr="power.png"/>
              <p:cNvPicPr>
                <a:picLocks noChangeAspect="1"/>
              </p:cNvPicPr>
              <p:nvPr/>
            </p:nvPicPr>
            <p:blipFill>
              <a:blip r:embed="rId7" cstate="email"/>
              <a:srcRect/>
              <a:stretch>
                <a:fillRect/>
              </a:stretch>
            </p:blipFill>
            <p:spPr bwMode="auto">
              <a:xfrm>
                <a:off x="1578009" y="3349167"/>
                <a:ext cx="1228930" cy="1332739"/>
              </a:xfrm>
              <a:prstGeom prst="rect">
                <a:avLst/>
              </a:prstGeom>
              <a:noFill/>
              <a:ln w="9525">
                <a:noFill/>
                <a:miter lim="800000"/>
                <a:headEnd/>
                <a:tailEnd/>
              </a:ln>
              <a:effectLst>
                <a:outerShdw blurRad="50800" dist="26940" dir="5400000" algn="tl" rotWithShape="0">
                  <a:srgbClr val="0D0D0D">
                    <a:alpha val="42999"/>
                  </a:srgbClr>
                </a:outerShdw>
              </a:effectLst>
            </p:spPr>
          </p:pic>
        </p:grpSp>
        <p:grpSp>
          <p:nvGrpSpPr>
            <p:cNvPr id="8" name="Group 44"/>
            <p:cNvGrpSpPr>
              <a:grpSpLocks/>
            </p:cNvGrpSpPr>
            <p:nvPr/>
          </p:nvGrpSpPr>
          <p:grpSpPr bwMode="auto">
            <a:xfrm>
              <a:off x="4039712" y="2705180"/>
              <a:ext cx="2193610" cy="1412937"/>
              <a:chOff x="5335191" y="3477754"/>
              <a:chExt cx="2672522" cy="1885184"/>
            </a:xfrm>
          </p:grpSpPr>
          <p:sp>
            <p:nvSpPr>
              <p:cNvPr id="28" name="Oval 27"/>
              <p:cNvSpPr/>
              <p:nvPr/>
            </p:nvSpPr>
            <p:spPr bwMode="auto">
              <a:xfrm>
                <a:off x="6113189" y="4098882"/>
                <a:ext cx="1651262" cy="548055"/>
              </a:xfrm>
              <a:prstGeom prst="ellipse">
                <a:avLst/>
              </a:prstGeom>
              <a:gradFill rotWithShape="1">
                <a:gsLst>
                  <a:gs pos="0">
                    <a:srgbClr val="0076CE"/>
                  </a:gs>
                  <a:gs pos="48000">
                    <a:srgbClr val="0074C8"/>
                  </a:gs>
                  <a:gs pos="100000">
                    <a:srgbClr val="005798"/>
                  </a:gs>
                </a:gsLst>
                <a:lin ang="0" scaled="0"/>
              </a:gradFill>
              <a:ln w="6350" cap="flat" cmpd="sng" algn="ctr">
                <a:solidFill>
                  <a:schemeClr val="accent1">
                    <a:lumMod val="60000"/>
                    <a:lumOff val="40000"/>
                    <a:alpha val="50000"/>
                  </a:schemeClr>
                </a:solidFill>
                <a:prstDash val="solid"/>
                <a:round/>
                <a:headEnd type="none" w="med" len="med"/>
                <a:tailEnd type="none" w="med" len="med"/>
              </a:ln>
              <a:effectLst>
                <a:outerShdw blurRad="25400" dist="26940" dir="5400000" rotWithShape="0">
                  <a:schemeClr val="tx1">
                    <a:alpha val="34999"/>
                  </a:schemeClr>
                </a:outerShdw>
              </a:effectLst>
            </p:spPr>
            <p:txBody>
              <a:bodyPr anchor="ctr"/>
              <a:lstStyle/>
              <a:p>
                <a:pPr algn="ctr" defTabSz="914363">
                  <a:defRPr/>
                </a:pPr>
                <a:endParaRPr lang="en-US" dirty="0">
                  <a:solidFill>
                    <a:srgbClr val="FFFFFF"/>
                  </a:solidFill>
                  <a:latin typeface="Futura Bk" pitchFamily="-107" charset="0"/>
                  <a:ea typeface="Arial" pitchFamily="-107" charset="0"/>
                  <a:cs typeface="+mn-cs"/>
                </a:endParaRPr>
              </a:p>
            </p:txBody>
          </p:sp>
          <p:sp>
            <p:nvSpPr>
              <p:cNvPr id="29" name="TextBox 23"/>
              <p:cNvSpPr txBox="1">
                <a:spLocks noChangeArrowheads="1"/>
              </p:cNvSpPr>
              <p:nvPr/>
            </p:nvSpPr>
            <p:spPr bwMode="auto">
              <a:xfrm>
                <a:off x="6303265" y="4709102"/>
                <a:ext cx="1704448" cy="653836"/>
              </a:xfrm>
              <a:prstGeom prst="rect">
                <a:avLst/>
              </a:prstGeom>
              <a:noFill/>
              <a:ln w="9525">
                <a:noFill/>
                <a:miter lim="800000"/>
                <a:headEnd/>
                <a:tailEnd/>
              </a:ln>
            </p:spPr>
            <p:txBody>
              <a:bodyPr wrap="square">
                <a:spAutoFit/>
              </a:bodyPr>
              <a:lstStyle/>
              <a:p>
                <a:pPr algn="ctr" defTabSz="914363">
                  <a:lnSpc>
                    <a:spcPts val="1600"/>
                  </a:lnSpc>
                </a:pPr>
                <a:r>
                  <a:rPr lang="en-US" sz="1400" dirty="0">
                    <a:solidFill>
                      <a:schemeClr val="tx2">
                        <a:lumMod val="75000"/>
                      </a:schemeClr>
                    </a:solidFill>
                    <a:ea typeface="+mn-ea"/>
                    <a:cs typeface="+mn-cs"/>
                  </a:rPr>
                  <a:t>Network</a:t>
                </a:r>
              </a:p>
            </p:txBody>
          </p:sp>
          <p:pic>
            <p:nvPicPr>
              <p:cNvPr id="30" name="Picture 47" descr="hp_arrow_2a.png"/>
              <p:cNvPicPr>
                <a:picLocks noChangeAspect="1"/>
              </p:cNvPicPr>
              <p:nvPr/>
            </p:nvPicPr>
            <p:blipFill>
              <a:blip r:embed="rId6" cstate="email"/>
              <a:srcRect/>
              <a:stretch>
                <a:fillRect/>
              </a:stretch>
            </p:blipFill>
            <p:spPr bwMode="auto">
              <a:xfrm flipH="1">
                <a:off x="5335191" y="3921971"/>
                <a:ext cx="1243587" cy="545593"/>
              </a:xfrm>
              <a:prstGeom prst="rect">
                <a:avLst/>
              </a:prstGeom>
              <a:noFill/>
              <a:ln w="9525">
                <a:noFill/>
                <a:miter lim="800000"/>
                <a:headEnd/>
                <a:tailEnd/>
              </a:ln>
            </p:spPr>
          </p:pic>
          <p:pic>
            <p:nvPicPr>
              <p:cNvPr id="31" name="Picture 30" descr="network2.png"/>
              <p:cNvPicPr>
                <a:picLocks noChangeAspect="1"/>
              </p:cNvPicPr>
              <p:nvPr/>
            </p:nvPicPr>
            <p:blipFill>
              <a:blip r:embed="rId8" cstate="email"/>
              <a:stretch>
                <a:fillRect/>
              </a:stretch>
            </p:blipFill>
            <p:spPr>
              <a:xfrm>
                <a:off x="6252912" y="3477754"/>
                <a:ext cx="1584576" cy="1237492"/>
              </a:xfrm>
              <a:prstGeom prst="rect">
                <a:avLst/>
              </a:prstGeom>
              <a:noFill/>
              <a:ln w="9525">
                <a:noFill/>
                <a:miter lim="800000"/>
                <a:headEnd/>
                <a:tailEnd/>
              </a:ln>
              <a:effectLst>
                <a:outerShdw blurRad="50800" dist="26940" dir="5400000" algn="tl" rotWithShape="0">
                  <a:srgbClr val="0D0D0D">
                    <a:alpha val="42999"/>
                  </a:srgbClr>
                </a:outerShdw>
              </a:effectLst>
            </p:spPr>
          </p:pic>
        </p:grpSp>
        <p:grpSp>
          <p:nvGrpSpPr>
            <p:cNvPr id="9" name="Group 49"/>
            <p:cNvGrpSpPr>
              <a:grpSpLocks/>
            </p:cNvGrpSpPr>
            <p:nvPr/>
          </p:nvGrpSpPr>
          <p:grpSpPr bwMode="auto">
            <a:xfrm>
              <a:off x="3814253" y="1145472"/>
              <a:ext cx="1801833" cy="1416364"/>
              <a:chOff x="5060548" y="1398588"/>
              <a:chExt cx="2195307" cy="1887607"/>
            </a:xfrm>
          </p:grpSpPr>
          <p:sp>
            <p:nvSpPr>
              <p:cNvPr id="24" name="TextBox 23"/>
              <p:cNvSpPr txBox="1">
                <a:spLocks noChangeArrowheads="1"/>
              </p:cNvSpPr>
              <p:nvPr/>
            </p:nvSpPr>
            <p:spPr bwMode="auto">
              <a:xfrm>
                <a:off x="5911244" y="2633102"/>
                <a:ext cx="1344611" cy="653093"/>
              </a:xfrm>
              <a:prstGeom prst="rect">
                <a:avLst/>
              </a:prstGeom>
              <a:noFill/>
              <a:ln w="9525">
                <a:noFill/>
                <a:miter lim="800000"/>
                <a:headEnd/>
                <a:tailEnd/>
              </a:ln>
            </p:spPr>
            <p:txBody>
              <a:bodyPr>
                <a:spAutoFit/>
              </a:bodyPr>
              <a:lstStyle/>
              <a:p>
                <a:pPr algn="ctr" defTabSz="914363">
                  <a:lnSpc>
                    <a:spcPts val="1600"/>
                  </a:lnSpc>
                </a:pPr>
                <a:r>
                  <a:rPr lang="en-US" sz="1400" dirty="0">
                    <a:solidFill>
                      <a:schemeClr val="tx2">
                        <a:lumMod val="75000"/>
                      </a:schemeClr>
                    </a:solidFill>
                    <a:ea typeface="+mn-ea"/>
                    <a:cs typeface="+mn-cs"/>
                  </a:rPr>
                  <a:t>Servers</a:t>
                </a:r>
              </a:p>
            </p:txBody>
          </p:sp>
          <p:sp>
            <p:nvSpPr>
              <p:cNvPr id="25" name="Oval 24"/>
              <p:cNvSpPr/>
              <p:nvPr/>
            </p:nvSpPr>
            <p:spPr bwMode="auto">
              <a:xfrm>
                <a:off x="5398754" y="2019012"/>
                <a:ext cx="1651334" cy="549020"/>
              </a:xfrm>
              <a:prstGeom prst="ellipse">
                <a:avLst/>
              </a:prstGeom>
              <a:gradFill rotWithShape="1">
                <a:gsLst>
                  <a:gs pos="0">
                    <a:srgbClr val="0076CE"/>
                  </a:gs>
                  <a:gs pos="48000">
                    <a:srgbClr val="0074C8"/>
                  </a:gs>
                  <a:gs pos="100000">
                    <a:srgbClr val="005798"/>
                  </a:gs>
                </a:gsLst>
                <a:lin ang="0" scaled="0"/>
              </a:gradFill>
              <a:ln w="6350" cap="flat" cmpd="sng" algn="ctr">
                <a:solidFill>
                  <a:schemeClr val="accent1">
                    <a:lumMod val="60000"/>
                    <a:lumOff val="40000"/>
                    <a:alpha val="50000"/>
                  </a:schemeClr>
                </a:solidFill>
                <a:prstDash val="solid"/>
                <a:round/>
                <a:headEnd type="none" w="med" len="med"/>
                <a:tailEnd type="none" w="med" len="med"/>
              </a:ln>
              <a:effectLst>
                <a:outerShdw blurRad="25400" dist="26940" dir="5400000" rotWithShape="0">
                  <a:schemeClr val="tx1">
                    <a:alpha val="34999"/>
                  </a:schemeClr>
                </a:outerShdw>
              </a:effectLst>
            </p:spPr>
            <p:txBody>
              <a:bodyPr anchor="ctr"/>
              <a:lstStyle/>
              <a:p>
                <a:pPr algn="ctr" defTabSz="914363">
                  <a:defRPr/>
                </a:pPr>
                <a:endParaRPr lang="en-US" dirty="0">
                  <a:solidFill>
                    <a:srgbClr val="FFFFFF"/>
                  </a:solidFill>
                  <a:latin typeface="Futura Bk" pitchFamily="-107" charset="0"/>
                  <a:ea typeface="Arial" pitchFamily="-107" charset="0"/>
                  <a:cs typeface="+mn-cs"/>
                </a:endParaRPr>
              </a:p>
            </p:txBody>
          </p:sp>
          <p:pic>
            <p:nvPicPr>
              <p:cNvPr id="26" name="Picture 25" descr="Sprawl_server_3a.png"/>
              <p:cNvPicPr>
                <a:picLocks noChangeAspect="1"/>
              </p:cNvPicPr>
              <p:nvPr/>
            </p:nvPicPr>
            <p:blipFill>
              <a:blip r:embed="rId9" cstate="email"/>
              <a:srcRect/>
              <a:stretch>
                <a:fillRect/>
              </a:stretch>
            </p:blipFill>
            <p:spPr bwMode="auto">
              <a:xfrm>
                <a:off x="5657569" y="1398588"/>
                <a:ext cx="1046374" cy="1145643"/>
              </a:xfrm>
              <a:prstGeom prst="rect">
                <a:avLst/>
              </a:prstGeom>
              <a:noFill/>
              <a:ln w="9525">
                <a:noFill/>
                <a:miter lim="800000"/>
                <a:headEnd/>
                <a:tailEnd/>
              </a:ln>
              <a:effectLst>
                <a:outerShdw blurRad="50800" dist="26940" dir="5400000" algn="tl" rotWithShape="0">
                  <a:srgbClr val="0D0D0D">
                    <a:alpha val="42999"/>
                  </a:srgbClr>
                </a:outerShdw>
              </a:effectLst>
            </p:spPr>
          </p:pic>
          <p:pic>
            <p:nvPicPr>
              <p:cNvPr id="27" name="Picture 53" descr="hp_arrow_1a.png"/>
              <p:cNvPicPr>
                <a:picLocks noChangeAspect="1"/>
              </p:cNvPicPr>
              <p:nvPr/>
            </p:nvPicPr>
            <p:blipFill>
              <a:blip r:embed="rId10" cstate="email"/>
              <a:srcRect/>
              <a:stretch>
                <a:fillRect/>
              </a:stretch>
            </p:blipFill>
            <p:spPr bwMode="auto">
              <a:xfrm rot="404562" flipH="1">
                <a:off x="5060548" y="2313660"/>
                <a:ext cx="1027178" cy="643129"/>
              </a:xfrm>
              <a:prstGeom prst="rect">
                <a:avLst/>
              </a:prstGeom>
              <a:noFill/>
              <a:ln w="9525">
                <a:noFill/>
                <a:miter lim="800000"/>
                <a:headEnd/>
                <a:tailEnd/>
              </a:ln>
            </p:spPr>
          </p:pic>
        </p:grpSp>
        <p:grpSp>
          <p:nvGrpSpPr>
            <p:cNvPr id="10" name="Group 40"/>
            <p:cNvGrpSpPr>
              <a:grpSpLocks/>
            </p:cNvGrpSpPr>
            <p:nvPr/>
          </p:nvGrpSpPr>
          <p:grpSpPr bwMode="auto">
            <a:xfrm>
              <a:off x="1026653" y="1297872"/>
              <a:ext cx="2008282" cy="1221580"/>
              <a:chOff x="1049" y="1009"/>
              <a:chExt cx="1541" cy="1026"/>
            </a:xfrm>
          </p:grpSpPr>
          <p:sp>
            <p:nvSpPr>
              <p:cNvPr id="20" name="Oval 19"/>
              <p:cNvSpPr/>
              <p:nvPr/>
            </p:nvSpPr>
            <p:spPr bwMode="auto">
              <a:xfrm>
                <a:off x="1331" y="1265"/>
                <a:ext cx="1040" cy="346"/>
              </a:xfrm>
              <a:prstGeom prst="ellipse">
                <a:avLst/>
              </a:prstGeom>
              <a:gradFill rotWithShape="1">
                <a:gsLst>
                  <a:gs pos="0">
                    <a:srgbClr val="0076CE"/>
                  </a:gs>
                  <a:gs pos="48000">
                    <a:srgbClr val="0074C8"/>
                  </a:gs>
                  <a:gs pos="100000">
                    <a:srgbClr val="005798"/>
                  </a:gs>
                </a:gsLst>
                <a:lin ang="0" scaled="0"/>
              </a:gradFill>
              <a:ln w="6350" cap="flat" cmpd="sng" algn="ctr">
                <a:solidFill>
                  <a:schemeClr val="accent1">
                    <a:lumMod val="60000"/>
                    <a:lumOff val="40000"/>
                    <a:alpha val="50000"/>
                  </a:schemeClr>
                </a:solidFill>
                <a:prstDash val="solid"/>
                <a:round/>
                <a:headEnd type="none" w="med" len="med"/>
                <a:tailEnd type="none" w="med" len="med"/>
              </a:ln>
              <a:effectLst>
                <a:outerShdw blurRad="25400" dist="26940" dir="5400000" rotWithShape="0">
                  <a:schemeClr val="tx1">
                    <a:alpha val="34999"/>
                  </a:schemeClr>
                </a:outerShdw>
              </a:effectLst>
            </p:spPr>
            <p:txBody>
              <a:bodyPr anchor="ctr"/>
              <a:lstStyle/>
              <a:p>
                <a:pPr algn="ctr" defTabSz="914363">
                  <a:defRPr/>
                </a:pPr>
                <a:endParaRPr lang="en-US" dirty="0">
                  <a:solidFill>
                    <a:srgbClr val="FFFFFF"/>
                  </a:solidFill>
                  <a:latin typeface="Futura Bk" pitchFamily="-107" charset="0"/>
                  <a:ea typeface="Arial" pitchFamily="-107" charset="0"/>
                  <a:cs typeface="+mn-cs"/>
                </a:endParaRPr>
              </a:p>
            </p:txBody>
          </p:sp>
          <p:sp>
            <p:nvSpPr>
              <p:cNvPr id="21" name="TextBox 23"/>
              <p:cNvSpPr txBox="1">
                <a:spLocks noChangeArrowheads="1"/>
              </p:cNvSpPr>
              <p:nvPr/>
            </p:nvSpPr>
            <p:spPr bwMode="auto">
              <a:xfrm>
                <a:off x="1049" y="1659"/>
                <a:ext cx="1369" cy="376"/>
              </a:xfrm>
              <a:prstGeom prst="rect">
                <a:avLst/>
              </a:prstGeom>
              <a:noFill/>
              <a:ln w="9525">
                <a:noFill/>
                <a:miter lim="800000"/>
                <a:headEnd/>
                <a:tailEnd/>
              </a:ln>
            </p:spPr>
            <p:txBody>
              <a:bodyPr wrap="square">
                <a:spAutoFit/>
              </a:bodyPr>
              <a:lstStyle/>
              <a:p>
                <a:pPr algn="ctr" defTabSz="914363">
                  <a:lnSpc>
                    <a:spcPts val="1400"/>
                  </a:lnSpc>
                </a:pPr>
                <a:r>
                  <a:rPr lang="en-US" sz="1400" dirty="0" smtClean="0">
                    <a:solidFill>
                      <a:schemeClr val="tx2">
                        <a:lumMod val="75000"/>
                      </a:schemeClr>
                    </a:solidFill>
                    <a:ea typeface="+mn-ea"/>
                    <a:cs typeface="+mn-cs"/>
                  </a:rPr>
                  <a:t>Storage</a:t>
                </a:r>
                <a:endParaRPr lang="en-US" sz="1400" dirty="0">
                  <a:solidFill>
                    <a:schemeClr val="tx2">
                      <a:lumMod val="75000"/>
                    </a:schemeClr>
                  </a:solidFill>
                  <a:ea typeface="+mn-ea"/>
                  <a:cs typeface="+mn-cs"/>
                </a:endParaRPr>
              </a:p>
            </p:txBody>
          </p:sp>
          <p:pic>
            <p:nvPicPr>
              <p:cNvPr id="22" name="Picture 58" descr="hp_arrow_1a.png"/>
              <p:cNvPicPr>
                <a:picLocks noChangeAspect="1"/>
              </p:cNvPicPr>
              <p:nvPr/>
            </p:nvPicPr>
            <p:blipFill>
              <a:blip r:embed="rId11" cstate="email"/>
              <a:srcRect/>
              <a:stretch>
                <a:fillRect/>
              </a:stretch>
            </p:blipFill>
            <p:spPr bwMode="auto">
              <a:xfrm rot="-404562">
                <a:off x="1943" y="1458"/>
                <a:ext cx="647" cy="405"/>
              </a:xfrm>
              <a:prstGeom prst="rect">
                <a:avLst/>
              </a:prstGeom>
              <a:noFill/>
              <a:ln w="9525">
                <a:noFill/>
                <a:miter lim="800000"/>
                <a:headEnd/>
                <a:tailEnd/>
              </a:ln>
            </p:spPr>
          </p:pic>
          <p:pic>
            <p:nvPicPr>
              <p:cNvPr id="23" name="Picture 22" descr="storage.png"/>
              <p:cNvPicPr>
                <a:picLocks noChangeAspect="1"/>
              </p:cNvPicPr>
              <p:nvPr/>
            </p:nvPicPr>
            <p:blipFill>
              <a:blip r:embed="rId12" cstate="email"/>
              <a:srcRect/>
              <a:stretch>
                <a:fillRect/>
              </a:stretch>
            </p:blipFill>
            <p:spPr bwMode="auto">
              <a:xfrm>
                <a:off x="1563" y="1009"/>
                <a:ext cx="548" cy="527"/>
              </a:xfrm>
              <a:prstGeom prst="rect">
                <a:avLst/>
              </a:prstGeom>
              <a:noFill/>
              <a:ln w="9525">
                <a:noFill/>
                <a:miter lim="800000"/>
                <a:headEnd/>
                <a:tailEnd/>
              </a:ln>
              <a:effectLst>
                <a:outerShdw dist="25400" dir="5400000" algn="tl" rotWithShape="0">
                  <a:srgbClr val="0D0D0D">
                    <a:alpha val="42999"/>
                  </a:srgbClr>
                </a:outerShdw>
              </a:effectLst>
            </p:spPr>
          </p:pic>
        </p:grpSp>
        <p:grpSp>
          <p:nvGrpSpPr>
            <p:cNvPr id="11" name="Group 29"/>
            <p:cNvGrpSpPr/>
            <p:nvPr/>
          </p:nvGrpSpPr>
          <p:grpSpPr>
            <a:xfrm>
              <a:off x="2598974" y="2034796"/>
              <a:ext cx="1673352" cy="1544303"/>
              <a:chOff x="5171859" y="1706223"/>
              <a:chExt cx="2406664" cy="2325550"/>
            </a:xfrm>
          </p:grpSpPr>
          <p:pic>
            <p:nvPicPr>
              <p:cNvPr id="17" name="Picture 16" descr="hp_globe_ill.png"/>
              <p:cNvPicPr>
                <a:picLocks noChangeAspect="1"/>
              </p:cNvPicPr>
              <p:nvPr/>
            </p:nvPicPr>
            <p:blipFill>
              <a:blip r:embed="rId13" cstate="email"/>
              <a:stretch>
                <a:fillRect/>
              </a:stretch>
            </p:blipFill>
            <p:spPr bwMode="auto">
              <a:xfrm>
                <a:off x="5455076" y="1968568"/>
                <a:ext cx="1818169" cy="1794272"/>
              </a:xfrm>
              <a:prstGeom prst="rect">
                <a:avLst/>
              </a:prstGeom>
              <a:effectLst>
                <a:glow rad="317500">
                  <a:schemeClr val="bg1">
                    <a:alpha val="72000"/>
                  </a:schemeClr>
                </a:glow>
              </a:effectLst>
            </p:spPr>
          </p:pic>
          <p:pic>
            <p:nvPicPr>
              <p:cNvPr id="18" name="Picture 17" descr="Globe with arrow.png"/>
              <p:cNvPicPr>
                <a:picLocks noChangeAspect="1"/>
              </p:cNvPicPr>
              <p:nvPr/>
            </p:nvPicPr>
            <p:blipFill>
              <a:blip r:embed="rId14" cstate="email"/>
              <a:stretch>
                <a:fillRect/>
              </a:stretch>
            </p:blipFill>
            <p:spPr>
              <a:xfrm>
                <a:off x="5171859" y="1706223"/>
                <a:ext cx="2406664" cy="2325550"/>
              </a:xfrm>
              <a:prstGeom prst="rect">
                <a:avLst/>
              </a:prstGeom>
            </p:spPr>
          </p:pic>
          <p:sp>
            <p:nvSpPr>
              <p:cNvPr id="19" name="TextBox 18"/>
              <p:cNvSpPr txBox="1"/>
              <p:nvPr/>
            </p:nvSpPr>
            <p:spPr>
              <a:xfrm>
                <a:off x="5252790" y="1795653"/>
                <a:ext cx="2229972" cy="1603150"/>
              </a:xfrm>
              <a:prstGeom prst="rect">
                <a:avLst/>
              </a:prstGeom>
              <a:noFill/>
              <a:effectLst>
                <a:outerShdw dist="38100" dir="2700000" algn="tl" rotWithShape="0">
                  <a:prstClr val="black">
                    <a:alpha val="40000"/>
                  </a:prstClr>
                </a:outerShdw>
              </a:effectLst>
            </p:spPr>
            <p:txBody>
              <a:bodyPr wrap="square" rtlCol="0">
                <a:spAutoFit/>
              </a:bodyPr>
              <a:lstStyle/>
              <a:p>
                <a:pPr algn="ctr" defTabSz="914363" fontAlgn="auto">
                  <a:spcBef>
                    <a:spcPts val="0"/>
                  </a:spcBef>
                  <a:spcAft>
                    <a:spcPts val="0"/>
                  </a:spcAft>
                </a:pPr>
                <a:r>
                  <a:rPr lang="en-US" sz="1200" b="1" dirty="0" smtClean="0">
                    <a:solidFill>
                      <a:srgbClr val="FFFFFF"/>
                    </a:solidFill>
                    <a:latin typeface="Segoe"/>
                    <a:ea typeface="+mn-ea"/>
                    <a:cs typeface="+mn-cs"/>
                  </a:rPr>
                  <a:t>HP </a:t>
                </a:r>
                <a:br>
                  <a:rPr lang="en-US" sz="1200" b="1" dirty="0" smtClean="0">
                    <a:solidFill>
                      <a:srgbClr val="FFFFFF"/>
                    </a:solidFill>
                    <a:latin typeface="Segoe"/>
                    <a:ea typeface="+mn-ea"/>
                    <a:cs typeface="+mn-cs"/>
                  </a:rPr>
                </a:br>
                <a:r>
                  <a:rPr lang="en-US" sz="1200" b="1" dirty="0" smtClean="0">
                    <a:solidFill>
                      <a:srgbClr val="FFFFFF"/>
                    </a:solidFill>
                    <a:latin typeface="Segoe"/>
                    <a:ea typeface="+mn-ea"/>
                    <a:cs typeface="+mn-cs"/>
                  </a:rPr>
                  <a:t>Converged Infrastructure</a:t>
                </a:r>
                <a:endParaRPr lang="en-US" sz="1200" b="1" dirty="0">
                  <a:solidFill>
                    <a:srgbClr val="FFFFFF"/>
                  </a:solidFill>
                  <a:latin typeface="Segoe"/>
                  <a:ea typeface="+mn-ea"/>
                  <a:cs typeface="+mn-cs"/>
                </a:endParaRPr>
              </a:p>
            </p:txBody>
          </p:sp>
        </p:grpSp>
      </p:grpSp>
      <p:grpSp>
        <p:nvGrpSpPr>
          <p:cNvPr id="12" name="Group 3"/>
          <p:cNvGrpSpPr/>
          <p:nvPr/>
        </p:nvGrpSpPr>
        <p:grpSpPr>
          <a:xfrm>
            <a:off x="105197" y="1618885"/>
            <a:ext cx="4308144" cy="2255949"/>
            <a:chOff x="961901" y="1456279"/>
            <a:chExt cx="7200901" cy="5027648"/>
          </a:xfrm>
        </p:grpSpPr>
        <p:grpSp>
          <p:nvGrpSpPr>
            <p:cNvPr id="13" name="Group 6"/>
            <p:cNvGrpSpPr/>
            <p:nvPr/>
          </p:nvGrpSpPr>
          <p:grpSpPr>
            <a:xfrm>
              <a:off x="961901" y="1456279"/>
              <a:ext cx="7200901" cy="5027648"/>
              <a:chOff x="1505313" y="2002662"/>
              <a:chExt cx="6222778" cy="4431146"/>
            </a:xfrm>
          </p:grpSpPr>
          <p:sp>
            <p:nvSpPr>
              <p:cNvPr id="44" name="Freeform 7"/>
              <p:cNvSpPr>
                <a:spLocks/>
              </p:cNvSpPr>
              <p:nvPr/>
            </p:nvSpPr>
            <p:spPr bwMode="auto">
              <a:xfrm>
                <a:off x="1505313" y="3764479"/>
                <a:ext cx="6222778" cy="2669329"/>
              </a:xfrm>
              <a:custGeom>
                <a:avLst/>
                <a:gdLst/>
                <a:ahLst/>
                <a:cxnLst>
                  <a:cxn ang="0">
                    <a:pos x="1636" y="186"/>
                  </a:cxn>
                  <a:cxn ang="0">
                    <a:pos x="820" y="648"/>
                  </a:cxn>
                  <a:cxn ang="0">
                    <a:pos x="0" y="186"/>
                  </a:cxn>
                  <a:cxn ang="0">
                    <a:pos x="4" y="14"/>
                  </a:cxn>
                  <a:cxn ang="0">
                    <a:pos x="820" y="476"/>
                  </a:cxn>
                  <a:cxn ang="0">
                    <a:pos x="1639" y="0"/>
                  </a:cxn>
                  <a:cxn ang="0">
                    <a:pos x="1636" y="186"/>
                  </a:cxn>
                </a:cxnLst>
                <a:rect l="0" t="0" r="r" b="b"/>
                <a:pathLst>
                  <a:path w="1639" h="648">
                    <a:moveTo>
                      <a:pt x="1636" y="186"/>
                    </a:moveTo>
                    <a:cubicBezTo>
                      <a:pt x="1597" y="445"/>
                      <a:pt x="1246" y="648"/>
                      <a:pt x="820" y="648"/>
                    </a:cubicBezTo>
                    <a:cubicBezTo>
                      <a:pt x="393" y="648"/>
                      <a:pt x="39" y="445"/>
                      <a:pt x="0" y="186"/>
                    </a:cubicBezTo>
                    <a:cubicBezTo>
                      <a:pt x="4" y="14"/>
                      <a:pt x="4" y="14"/>
                      <a:pt x="4" y="14"/>
                    </a:cubicBezTo>
                    <a:cubicBezTo>
                      <a:pt x="43" y="273"/>
                      <a:pt x="405" y="476"/>
                      <a:pt x="820" y="476"/>
                    </a:cubicBezTo>
                    <a:cubicBezTo>
                      <a:pt x="1247" y="476"/>
                      <a:pt x="1606" y="283"/>
                      <a:pt x="1639" y="0"/>
                    </a:cubicBezTo>
                    <a:lnTo>
                      <a:pt x="1636" y="186"/>
                    </a:lnTo>
                    <a:close/>
                  </a:path>
                </a:pathLst>
              </a:custGeom>
              <a:gradFill flip="none" rotWithShape="1">
                <a:gsLst>
                  <a:gs pos="0">
                    <a:srgbClr val="B2CFE2">
                      <a:alpha val="87843"/>
                    </a:srgbClr>
                  </a:gs>
                  <a:gs pos="80000">
                    <a:srgbClr val="4F9ABF">
                      <a:alpha val="41961"/>
                    </a:srgbClr>
                  </a:gs>
                  <a:gs pos="100000">
                    <a:srgbClr val="C4E0EA">
                      <a:alpha val="51765"/>
                    </a:srgbClr>
                  </a:gs>
                </a:gsLst>
                <a:path path="circle">
                  <a:fillToRect l="100000" t="100000"/>
                </a:path>
                <a:tileRect r="-100000" b="-10000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36" tIns="45718" rIns="91436" bIns="45718" numCol="1" rtlCol="0" anchor="ctr" anchorCtr="0" compatLnSpc="1">
                <a:prstTxWarp prst="textNoShape">
                  <a:avLst/>
                </a:prstTxWarp>
              </a:bodyPr>
              <a:lstStyle/>
              <a:p>
                <a:pPr algn="ctr" defTabSz="914099" fontAlgn="auto">
                  <a:spcBef>
                    <a:spcPts val="0"/>
                  </a:spcBef>
                  <a:spcAft>
                    <a:spcPts val="0"/>
                  </a:spcAft>
                  <a:defRPr/>
                </a:pPr>
                <a:endParaRPr lang="en-US" sz="1600" kern="0">
                  <a:solidFill>
                    <a:srgbClr val="FFFFFF"/>
                  </a:solidFill>
                  <a:effectLst>
                    <a:outerShdw blurRad="50800" dist="38100" dir="2700000" algn="tl" rotWithShape="0">
                      <a:prstClr val="black">
                        <a:alpha val="40000"/>
                      </a:prstClr>
                    </a:outerShdw>
                  </a:effectLst>
                  <a:latin typeface="Segoe" pitchFamily="34" charset="0"/>
                  <a:ea typeface="+mn-ea"/>
                  <a:cs typeface="+mn-cs"/>
                </a:endParaRPr>
              </a:p>
            </p:txBody>
          </p:sp>
          <p:sp>
            <p:nvSpPr>
              <p:cNvPr id="45" name="Freeform 8"/>
              <p:cNvSpPr>
                <a:spLocks/>
              </p:cNvSpPr>
              <p:nvPr/>
            </p:nvSpPr>
            <p:spPr bwMode="auto">
              <a:xfrm>
                <a:off x="1508166" y="2002662"/>
                <a:ext cx="6207851" cy="3761298"/>
              </a:xfrm>
              <a:custGeom>
                <a:avLst/>
                <a:gdLst/>
                <a:ahLst/>
                <a:cxnLst>
                  <a:cxn ang="0">
                    <a:pos x="820" y="0"/>
                  </a:cxn>
                  <a:cxn ang="0">
                    <a:pos x="0" y="510"/>
                  </a:cxn>
                  <a:cxn ang="0">
                    <a:pos x="4" y="558"/>
                  </a:cxn>
                  <a:cxn ang="0">
                    <a:pos x="820" y="1020"/>
                  </a:cxn>
                  <a:cxn ang="0">
                    <a:pos x="1636" y="558"/>
                  </a:cxn>
                  <a:cxn ang="0">
                    <a:pos x="1639" y="510"/>
                  </a:cxn>
                  <a:cxn ang="0">
                    <a:pos x="820" y="0"/>
                  </a:cxn>
                </a:cxnLst>
                <a:rect l="0" t="0" r="r" b="b"/>
                <a:pathLst>
                  <a:path w="1639" h="1020">
                    <a:moveTo>
                      <a:pt x="820" y="0"/>
                    </a:moveTo>
                    <a:cubicBezTo>
                      <a:pt x="367" y="0"/>
                      <a:pt x="0" y="228"/>
                      <a:pt x="0" y="510"/>
                    </a:cubicBezTo>
                    <a:cubicBezTo>
                      <a:pt x="0" y="526"/>
                      <a:pt x="2" y="542"/>
                      <a:pt x="4" y="558"/>
                    </a:cubicBezTo>
                    <a:cubicBezTo>
                      <a:pt x="43" y="817"/>
                      <a:pt x="393" y="1020"/>
                      <a:pt x="820" y="1020"/>
                    </a:cubicBezTo>
                    <a:cubicBezTo>
                      <a:pt x="1247" y="1020"/>
                      <a:pt x="1597" y="817"/>
                      <a:pt x="1636" y="558"/>
                    </a:cubicBezTo>
                    <a:cubicBezTo>
                      <a:pt x="1638" y="542"/>
                      <a:pt x="1639" y="526"/>
                      <a:pt x="1639" y="510"/>
                    </a:cubicBezTo>
                    <a:cubicBezTo>
                      <a:pt x="1639" y="228"/>
                      <a:pt x="1273" y="0"/>
                      <a:pt x="820" y="0"/>
                    </a:cubicBezTo>
                    <a:close/>
                  </a:path>
                </a:pathLst>
              </a:custGeom>
              <a:gradFill flip="none" rotWithShape="1">
                <a:gsLst>
                  <a:gs pos="0">
                    <a:srgbClr val="B2CFE2">
                      <a:alpha val="87843"/>
                    </a:srgbClr>
                  </a:gs>
                  <a:gs pos="80000">
                    <a:srgbClr val="4F9ABF">
                      <a:alpha val="41961"/>
                    </a:srgbClr>
                  </a:gs>
                  <a:gs pos="100000">
                    <a:srgbClr val="C4E0EA">
                      <a:alpha val="51765"/>
                    </a:srgbClr>
                  </a:gs>
                </a:gsLst>
                <a:path path="circle">
                  <a:fillToRect l="100000" t="100000"/>
                </a:path>
                <a:tileRect r="-100000" b="-10000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36" tIns="45718" rIns="91436" bIns="45718" numCol="1" rtlCol="0" anchor="ctr" anchorCtr="0" compatLnSpc="1">
                <a:prstTxWarp prst="textNoShape">
                  <a:avLst/>
                </a:prstTxWarp>
              </a:bodyPr>
              <a:lstStyle/>
              <a:p>
                <a:pPr algn="ctr" defTabSz="914099" fontAlgn="auto">
                  <a:spcBef>
                    <a:spcPts val="0"/>
                  </a:spcBef>
                  <a:spcAft>
                    <a:spcPts val="0"/>
                  </a:spcAft>
                  <a:defRPr/>
                </a:pPr>
                <a:endParaRPr lang="en-US" sz="1600" kern="0">
                  <a:solidFill>
                    <a:srgbClr val="FFFFFF"/>
                  </a:solidFill>
                  <a:effectLst>
                    <a:outerShdw blurRad="50800" dist="38100" dir="2700000" algn="tl" rotWithShape="0">
                      <a:prstClr val="black">
                        <a:alpha val="40000"/>
                      </a:prstClr>
                    </a:outerShdw>
                  </a:effectLst>
                  <a:latin typeface="Segoe" pitchFamily="34" charset="0"/>
                  <a:ea typeface="+mn-ea"/>
                  <a:cs typeface="+mn-cs"/>
                </a:endParaRPr>
              </a:p>
            </p:txBody>
          </p:sp>
        </p:grpSp>
        <p:sp>
          <p:nvSpPr>
            <p:cNvPr id="43" name="TextBox 42"/>
            <p:cNvSpPr txBox="1"/>
            <p:nvPr/>
          </p:nvSpPr>
          <p:spPr>
            <a:xfrm>
              <a:off x="2168705" y="4120900"/>
              <a:ext cx="4822829" cy="1785063"/>
            </a:xfrm>
            <a:prstGeom prst="rect">
              <a:avLst/>
            </a:prstGeom>
            <a:noFill/>
            <a:effectLst>
              <a:outerShdw blurRad="50800" dir="5400000" sx="103000" sy="103000" algn="t" rotWithShape="0">
                <a:prstClr val="black"/>
              </a:outerShdw>
            </a:effectLst>
          </p:spPr>
          <p:txBody>
            <a:bodyPr wrap="square" rtlCol="0">
              <a:prstTxWarp prst="textArchDown">
                <a:avLst>
                  <a:gd name="adj" fmla="val 21400051"/>
                </a:avLst>
              </a:prstTxWarp>
              <a:spAutoFit/>
            </a:bodyPr>
            <a:lstStyle/>
            <a:p>
              <a:pPr algn="ctr" fontAlgn="auto">
                <a:spcBef>
                  <a:spcPts val="0"/>
                </a:spcBef>
                <a:spcAft>
                  <a:spcPts val="0"/>
                </a:spcAft>
                <a:defRPr/>
              </a:pPr>
              <a:r>
                <a:rPr lang="en-US" sz="1050" kern="0" dirty="0" smtClean="0">
                  <a:ln w="3175">
                    <a:noFill/>
                  </a:ln>
                  <a:solidFill>
                    <a:srgbClr val="000000"/>
                  </a:solidFill>
                  <a:latin typeface="Segoe UI Semibold" pitchFamily="34" charset="0"/>
                  <a:ea typeface="+mn-ea"/>
                  <a:cs typeface="Arial" charset="0"/>
                </a:rPr>
                <a:t>IT  Process Automation</a:t>
              </a:r>
            </a:p>
          </p:txBody>
        </p:sp>
      </p:grpSp>
      <p:grpSp>
        <p:nvGrpSpPr>
          <p:cNvPr id="14" name="Group 11"/>
          <p:cNvGrpSpPr/>
          <p:nvPr/>
        </p:nvGrpSpPr>
        <p:grpSpPr>
          <a:xfrm>
            <a:off x="217428" y="1437018"/>
            <a:ext cx="2023720" cy="909698"/>
            <a:chOff x="1094240" y="973777"/>
            <a:chExt cx="3446984" cy="2065978"/>
          </a:xfrm>
        </p:grpSpPr>
        <p:sp>
          <p:nvSpPr>
            <p:cNvPr id="50" name="Freeform 23"/>
            <p:cNvSpPr>
              <a:spLocks/>
            </p:cNvSpPr>
            <p:nvPr/>
          </p:nvSpPr>
          <p:spPr bwMode="auto">
            <a:xfrm>
              <a:off x="1094240" y="2184185"/>
              <a:ext cx="3442097" cy="855570"/>
            </a:xfrm>
            <a:custGeom>
              <a:avLst/>
              <a:gdLst/>
              <a:ahLst/>
              <a:cxnLst>
                <a:cxn ang="0">
                  <a:pos x="529" y="156"/>
                </a:cxn>
                <a:cxn ang="0">
                  <a:pos x="0" y="156"/>
                </a:cxn>
                <a:cxn ang="0">
                  <a:pos x="0" y="201"/>
                </a:cxn>
                <a:cxn ang="0">
                  <a:pos x="534" y="201"/>
                </a:cxn>
                <a:cxn ang="0">
                  <a:pos x="809" y="33"/>
                </a:cxn>
                <a:cxn ang="0">
                  <a:pos x="809" y="0"/>
                </a:cxn>
                <a:cxn ang="0">
                  <a:pos x="529" y="156"/>
                </a:cxn>
              </a:cxnLst>
              <a:rect l="0" t="0" r="r" b="b"/>
              <a:pathLst>
                <a:path w="809" h="201">
                  <a:moveTo>
                    <a:pt x="529" y="156"/>
                  </a:moveTo>
                  <a:cubicBezTo>
                    <a:pt x="0" y="156"/>
                    <a:pt x="0" y="156"/>
                    <a:pt x="0" y="156"/>
                  </a:cubicBezTo>
                  <a:cubicBezTo>
                    <a:pt x="0" y="201"/>
                    <a:pt x="0" y="201"/>
                    <a:pt x="0" y="201"/>
                  </a:cubicBezTo>
                  <a:cubicBezTo>
                    <a:pt x="534" y="201"/>
                    <a:pt x="534" y="201"/>
                    <a:pt x="534" y="201"/>
                  </a:cubicBezTo>
                  <a:cubicBezTo>
                    <a:pt x="536" y="110"/>
                    <a:pt x="657" y="37"/>
                    <a:pt x="809" y="33"/>
                  </a:cubicBezTo>
                  <a:cubicBezTo>
                    <a:pt x="809" y="0"/>
                    <a:pt x="809" y="0"/>
                    <a:pt x="809" y="0"/>
                  </a:cubicBezTo>
                  <a:cubicBezTo>
                    <a:pt x="661" y="4"/>
                    <a:pt x="541" y="71"/>
                    <a:pt x="529" y="156"/>
                  </a:cubicBezTo>
                  <a:close/>
                </a:path>
              </a:pathLst>
            </a:custGeom>
            <a:gradFill flip="none" rotWithShape="1">
              <a:gsLst>
                <a:gs pos="0">
                  <a:srgbClr val="7DCC2E">
                    <a:lumMod val="50000"/>
                  </a:srgbClr>
                </a:gs>
                <a:gs pos="100000">
                  <a:srgbClr val="7DCC2E">
                    <a:lumMod val="60000"/>
                    <a:lumOff val="40000"/>
                    <a:alpha val="80000"/>
                  </a:srgbClr>
                </a:gs>
              </a:gsLst>
              <a:lin ang="0" scaled="1"/>
              <a:tileRect/>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38100" h="31750"/>
            </a:sp3d>
          </p:spPr>
          <p:txBody>
            <a:bodyPr vert="horz" wrap="square" lIns="91436" tIns="45718" rIns="91436" bIns="45718" numCol="1" rtlCol="0" anchor="ctr" anchorCtr="0" compatLnSpc="1">
              <a:prstTxWarp prst="textNoShape">
                <a:avLst/>
              </a:prstTxWarp>
            </a:bodyPr>
            <a:lstStyle/>
            <a:p>
              <a:pPr marL="0" lvl="1" indent="-342900" algn="ctr" defTabSz="914099">
                <a:lnSpc>
                  <a:spcPct val="90000"/>
                </a:lnSpc>
                <a:buClr>
                  <a:srgbClr val="777777"/>
                </a:buClr>
                <a:buSzPct val="130000"/>
                <a:tabLst>
                  <a:tab pos="424590" algn="l"/>
                </a:tabLst>
                <a:defRPr/>
              </a:pPr>
              <a:endParaRPr lang="en-US" altLang="zh-CN" sz="1100" b="1" kern="0" dirty="0">
                <a:solidFill>
                  <a:srgbClr val="FF6600">
                    <a:lumMod val="50000"/>
                  </a:srgbClr>
                </a:solidFill>
                <a:latin typeface="Segoe UI" pitchFamily="34" charset="0"/>
                <a:ea typeface="+mn-ea"/>
                <a:cs typeface="+mn-cs"/>
              </a:endParaRPr>
            </a:p>
          </p:txBody>
        </p:sp>
        <p:sp>
          <p:nvSpPr>
            <p:cNvPr id="51" name="Freeform 6"/>
            <p:cNvSpPr>
              <a:spLocks/>
            </p:cNvSpPr>
            <p:nvPr/>
          </p:nvSpPr>
          <p:spPr bwMode="auto">
            <a:xfrm>
              <a:off x="1099127" y="973777"/>
              <a:ext cx="3442097" cy="1876301"/>
            </a:xfrm>
            <a:custGeom>
              <a:avLst/>
              <a:gdLst/>
              <a:ahLst/>
              <a:cxnLst>
                <a:cxn ang="0">
                  <a:pos x="809" y="302"/>
                </a:cxn>
                <a:cxn ang="0">
                  <a:pos x="809" y="0"/>
                </a:cxn>
                <a:cxn ang="0">
                  <a:pos x="0" y="458"/>
                </a:cxn>
                <a:cxn ang="0">
                  <a:pos x="530" y="458"/>
                </a:cxn>
                <a:cxn ang="0">
                  <a:pos x="809" y="302"/>
                </a:cxn>
              </a:cxnLst>
              <a:rect l="0" t="0" r="r" b="b"/>
              <a:pathLst>
                <a:path w="809" h="458">
                  <a:moveTo>
                    <a:pt x="809" y="302"/>
                  </a:moveTo>
                  <a:cubicBezTo>
                    <a:pt x="809" y="0"/>
                    <a:pt x="809" y="0"/>
                    <a:pt x="809" y="0"/>
                  </a:cubicBezTo>
                  <a:cubicBezTo>
                    <a:pt x="366" y="4"/>
                    <a:pt x="8" y="207"/>
                    <a:pt x="0" y="458"/>
                  </a:cubicBezTo>
                  <a:cubicBezTo>
                    <a:pt x="530" y="458"/>
                    <a:pt x="530" y="458"/>
                    <a:pt x="530" y="458"/>
                  </a:cubicBezTo>
                  <a:cubicBezTo>
                    <a:pt x="541" y="373"/>
                    <a:pt x="661" y="306"/>
                    <a:pt x="809" y="302"/>
                  </a:cubicBezTo>
                  <a:close/>
                </a:path>
              </a:pathLst>
            </a:custGeom>
            <a:gradFill flip="none" rotWithShape="1">
              <a:gsLst>
                <a:gs pos="0">
                  <a:srgbClr val="7DCC2E">
                    <a:lumMod val="50000"/>
                  </a:srgbClr>
                </a:gs>
                <a:gs pos="100000">
                  <a:srgbClr val="7DCC2E">
                    <a:lumMod val="60000"/>
                    <a:lumOff val="40000"/>
                    <a:alpha val="80000"/>
                  </a:srgbClr>
                </a:gs>
              </a:gsLst>
              <a:lin ang="13500000" scaled="1"/>
              <a:tileRect/>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38100" h="31750"/>
            </a:sp3d>
          </p:spPr>
          <p:txBody>
            <a:bodyPr vert="horz" wrap="square" lIns="91436" tIns="45718" rIns="91436" bIns="45718" numCol="1" rtlCol="0" anchor="ctr" anchorCtr="0" compatLnSpc="1">
              <a:prstTxWarp prst="textNoShape">
                <a:avLst/>
              </a:prstTxWarp>
            </a:bodyPr>
            <a:lstStyle/>
            <a:p>
              <a:pPr marL="0" lvl="1" indent="-342900" algn="ctr" defTabSz="914099">
                <a:lnSpc>
                  <a:spcPct val="90000"/>
                </a:lnSpc>
                <a:buClr>
                  <a:srgbClr val="777777"/>
                </a:buClr>
                <a:buSzPct val="130000"/>
                <a:tabLst>
                  <a:tab pos="424590" algn="l"/>
                </a:tabLst>
                <a:defRPr/>
              </a:pPr>
              <a:endParaRPr lang="en-US" altLang="zh-CN" sz="1100" b="1" kern="0" dirty="0">
                <a:solidFill>
                  <a:srgbClr val="FF6600">
                    <a:lumMod val="50000"/>
                  </a:srgbClr>
                </a:solidFill>
                <a:latin typeface="Segoe UI" pitchFamily="34" charset="0"/>
                <a:ea typeface="+mn-ea"/>
                <a:cs typeface="+mn-cs"/>
              </a:endParaRPr>
            </a:p>
          </p:txBody>
        </p:sp>
      </p:grpSp>
      <p:grpSp>
        <p:nvGrpSpPr>
          <p:cNvPr id="15" name="Group 14"/>
          <p:cNvGrpSpPr/>
          <p:nvPr/>
        </p:nvGrpSpPr>
        <p:grpSpPr>
          <a:xfrm>
            <a:off x="2244366" y="1435507"/>
            <a:ext cx="2064464" cy="934385"/>
            <a:chOff x="4589506" y="973778"/>
            <a:chExt cx="3444376" cy="2078586"/>
          </a:xfrm>
        </p:grpSpPr>
        <p:sp>
          <p:nvSpPr>
            <p:cNvPr id="54" name="Freeform 24"/>
            <p:cNvSpPr>
              <a:spLocks/>
            </p:cNvSpPr>
            <p:nvPr/>
          </p:nvSpPr>
          <p:spPr bwMode="auto">
            <a:xfrm>
              <a:off x="4589506" y="2184185"/>
              <a:ext cx="3442097" cy="868179"/>
            </a:xfrm>
            <a:custGeom>
              <a:avLst/>
              <a:gdLst/>
              <a:ahLst/>
              <a:cxnLst>
                <a:cxn ang="0">
                  <a:pos x="278" y="156"/>
                </a:cxn>
                <a:cxn ang="0">
                  <a:pos x="0" y="0"/>
                </a:cxn>
                <a:cxn ang="0">
                  <a:pos x="0" y="33"/>
                </a:cxn>
                <a:cxn ang="0">
                  <a:pos x="273" y="203"/>
                </a:cxn>
                <a:cxn ang="0">
                  <a:pos x="273" y="204"/>
                </a:cxn>
                <a:cxn ang="0">
                  <a:pos x="275" y="197"/>
                </a:cxn>
                <a:cxn ang="0">
                  <a:pos x="275" y="201"/>
                </a:cxn>
                <a:cxn ang="0">
                  <a:pos x="809" y="201"/>
                </a:cxn>
                <a:cxn ang="0">
                  <a:pos x="809" y="156"/>
                </a:cxn>
                <a:cxn ang="0">
                  <a:pos x="278" y="156"/>
                </a:cxn>
              </a:cxnLst>
              <a:rect l="0" t="0" r="r" b="b"/>
              <a:pathLst>
                <a:path w="809" h="204">
                  <a:moveTo>
                    <a:pt x="278" y="156"/>
                  </a:moveTo>
                  <a:cubicBezTo>
                    <a:pt x="266" y="72"/>
                    <a:pt x="148" y="5"/>
                    <a:pt x="0" y="0"/>
                  </a:cubicBezTo>
                  <a:cubicBezTo>
                    <a:pt x="0" y="33"/>
                    <a:pt x="0" y="33"/>
                    <a:pt x="0" y="33"/>
                  </a:cubicBezTo>
                  <a:cubicBezTo>
                    <a:pt x="152" y="38"/>
                    <a:pt x="273" y="112"/>
                    <a:pt x="273" y="203"/>
                  </a:cubicBezTo>
                  <a:cubicBezTo>
                    <a:pt x="273" y="203"/>
                    <a:pt x="273" y="204"/>
                    <a:pt x="273" y="204"/>
                  </a:cubicBezTo>
                  <a:cubicBezTo>
                    <a:pt x="274" y="202"/>
                    <a:pt x="274" y="199"/>
                    <a:pt x="275" y="197"/>
                  </a:cubicBezTo>
                  <a:cubicBezTo>
                    <a:pt x="275" y="201"/>
                    <a:pt x="275" y="201"/>
                    <a:pt x="275" y="201"/>
                  </a:cubicBezTo>
                  <a:cubicBezTo>
                    <a:pt x="809" y="201"/>
                    <a:pt x="809" y="201"/>
                    <a:pt x="809" y="201"/>
                  </a:cubicBezTo>
                  <a:cubicBezTo>
                    <a:pt x="809" y="156"/>
                    <a:pt x="809" y="156"/>
                    <a:pt x="809" y="156"/>
                  </a:cubicBezTo>
                  <a:lnTo>
                    <a:pt x="278" y="156"/>
                  </a:lnTo>
                  <a:close/>
                </a:path>
              </a:pathLst>
            </a:custGeom>
            <a:gradFill flip="none" rotWithShape="1">
              <a:gsLst>
                <a:gs pos="0">
                  <a:srgbClr val="3497AE">
                    <a:lumMod val="60000"/>
                    <a:lumOff val="40000"/>
                    <a:alpha val="80000"/>
                  </a:srgbClr>
                </a:gs>
                <a:gs pos="100000">
                  <a:srgbClr val="3497AE">
                    <a:lumMod val="50000"/>
                  </a:srgbClr>
                </a:gs>
              </a:gsLst>
              <a:lin ang="0" scaled="1"/>
              <a:tileRect/>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marL="0" lvl="1" indent="-342900" algn="ctr" defTabSz="914099">
                <a:lnSpc>
                  <a:spcPct val="90000"/>
                </a:lnSpc>
                <a:buClr>
                  <a:srgbClr val="777777"/>
                </a:buClr>
                <a:buSzPct val="130000"/>
                <a:tabLst>
                  <a:tab pos="424590" algn="l"/>
                </a:tabLst>
                <a:defRPr/>
              </a:pPr>
              <a:endParaRPr lang="en-US" altLang="zh-CN" sz="1100" b="1" kern="0" dirty="0">
                <a:solidFill>
                  <a:srgbClr val="FF6600">
                    <a:lumMod val="50000"/>
                  </a:srgbClr>
                </a:solidFill>
                <a:latin typeface="Segoe UI" pitchFamily="34" charset="0"/>
                <a:ea typeface="+mn-ea"/>
                <a:cs typeface="+mn-cs"/>
              </a:endParaRPr>
            </a:p>
          </p:txBody>
        </p:sp>
        <p:sp>
          <p:nvSpPr>
            <p:cNvPr id="56" name="Freeform 8"/>
            <p:cNvSpPr>
              <a:spLocks/>
            </p:cNvSpPr>
            <p:nvPr/>
          </p:nvSpPr>
          <p:spPr bwMode="auto">
            <a:xfrm>
              <a:off x="4591785" y="973778"/>
              <a:ext cx="3442097" cy="1888176"/>
            </a:xfrm>
            <a:custGeom>
              <a:avLst/>
              <a:gdLst/>
              <a:ahLst/>
              <a:cxnLst>
                <a:cxn ang="0">
                  <a:pos x="277" y="458"/>
                </a:cxn>
                <a:cxn ang="0">
                  <a:pos x="809" y="458"/>
                </a:cxn>
                <a:cxn ang="0">
                  <a:pos x="0" y="0"/>
                </a:cxn>
                <a:cxn ang="0">
                  <a:pos x="0" y="302"/>
                </a:cxn>
                <a:cxn ang="0">
                  <a:pos x="277" y="458"/>
                </a:cxn>
              </a:cxnLst>
              <a:rect l="0" t="0" r="r" b="b"/>
              <a:pathLst>
                <a:path w="809" h="458">
                  <a:moveTo>
                    <a:pt x="277" y="458"/>
                  </a:moveTo>
                  <a:cubicBezTo>
                    <a:pt x="809" y="458"/>
                    <a:pt x="809" y="458"/>
                    <a:pt x="809" y="458"/>
                  </a:cubicBezTo>
                  <a:cubicBezTo>
                    <a:pt x="801" y="207"/>
                    <a:pt x="444" y="4"/>
                    <a:pt x="0" y="0"/>
                  </a:cubicBezTo>
                  <a:cubicBezTo>
                    <a:pt x="0" y="302"/>
                    <a:pt x="0" y="302"/>
                    <a:pt x="0" y="302"/>
                  </a:cubicBezTo>
                  <a:cubicBezTo>
                    <a:pt x="147" y="307"/>
                    <a:pt x="266" y="374"/>
                    <a:pt x="277" y="458"/>
                  </a:cubicBezTo>
                  <a:close/>
                </a:path>
              </a:pathLst>
            </a:custGeom>
            <a:gradFill flip="none" rotWithShape="1">
              <a:gsLst>
                <a:gs pos="0">
                  <a:srgbClr val="3497AE">
                    <a:lumMod val="60000"/>
                    <a:lumOff val="40000"/>
                    <a:alpha val="80000"/>
                  </a:srgbClr>
                </a:gs>
                <a:gs pos="100000">
                  <a:srgbClr val="3497AE">
                    <a:lumMod val="50000"/>
                  </a:srgbClr>
                </a:gs>
              </a:gsLst>
              <a:lin ang="8100000" scaled="1"/>
              <a:tileRect/>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38100" h="31750"/>
            </a:sp3d>
          </p:spPr>
          <p:txBody>
            <a:bodyPr vert="horz" wrap="square" lIns="91436" tIns="45718" rIns="91436" bIns="45718" numCol="1" rtlCol="0" anchor="ctr" anchorCtr="0" compatLnSpc="1">
              <a:prstTxWarp prst="textNoShape">
                <a:avLst/>
              </a:prstTxWarp>
            </a:bodyPr>
            <a:lstStyle/>
            <a:p>
              <a:pPr marL="0" lvl="1" indent="-342900" algn="ctr" defTabSz="914099">
                <a:lnSpc>
                  <a:spcPct val="90000"/>
                </a:lnSpc>
                <a:buClr>
                  <a:srgbClr val="777777"/>
                </a:buClr>
                <a:buSzPct val="130000"/>
                <a:tabLst>
                  <a:tab pos="424590" algn="l"/>
                </a:tabLst>
                <a:defRPr/>
              </a:pPr>
              <a:endParaRPr lang="en-US" altLang="zh-CN" sz="1100" b="1" kern="0" dirty="0">
                <a:solidFill>
                  <a:srgbClr val="FF6600">
                    <a:lumMod val="50000"/>
                  </a:srgbClr>
                </a:solidFill>
                <a:latin typeface="Segoe UI" pitchFamily="34" charset="0"/>
                <a:ea typeface="+mn-ea"/>
                <a:cs typeface="+mn-cs"/>
              </a:endParaRPr>
            </a:p>
          </p:txBody>
        </p:sp>
      </p:grpSp>
      <p:sp>
        <p:nvSpPr>
          <p:cNvPr id="60" name="TextBox 59"/>
          <p:cNvSpPr txBox="1"/>
          <p:nvPr/>
        </p:nvSpPr>
        <p:spPr>
          <a:xfrm>
            <a:off x="2767661" y="1737400"/>
            <a:ext cx="1302944" cy="362407"/>
          </a:xfrm>
          <a:prstGeom prst="rect">
            <a:avLst/>
          </a:prstGeom>
          <a:noFill/>
          <a:ln>
            <a:headEnd type="none" w="med" len="med"/>
            <a:tailEnd type="none" w="med" len="med"/>
          </a:ln>
        </p:spPr>
        <p:txBody>
          <a:bodyPr wrap="square" rtlCol="0">
            <a:spAutoFit/>
          </a:bodyPr>
          <a:lstStyle/>
          <a:p>
            <a:pPr algn="ctr" fontAlgn="auto">
              <a:lnSpc>
                <a:spcPct val="90000"/>
              </a:lnSpc>
              <a:spcBef>
                <a:spcPts val="0"/>
              </a:spcBef>
              <a:spcAft>
                <a:spcPts val="0"/>
              </a:spcAft>
              <a:defRPr/>
            </a:pPr>
            <a:r>
              <a:rPr lang="en-US" sz="975" kern="0" dirty="0" smtClean="0">
                <a:ln w="3175">
                  <a:noFill/>
                </a:ln>
                <a:gradFill flip="none" rotWithShape="1">
                  <a:gsLst>
                    <a:gs pos="0">
                      <a:srgbClr val="FFFFFF"/>
                    </a:gs>
                    <a:gs pos="100000">
                      <a:srgbClr val="292929">
                        <a:lumMod val="25000"/>
                        <a:lumOff val="75000"/>
                      </a:srgbClr>
                    </a:gs>
                  </a:gsLst>
                  <a:lin ang="5400000" scaled="1"/>
                  <a:tileRect/>
                </a:gradFill>
                <a:latin typeface="Segoe UI Semibold" pitchFamily="34" charset="0"/>
                <a:ea typeface="+mn-ea"/>
                <a:cs typeface="Arial" charset="0"/>
              </a:rPr>
              <a:t>Design, Configure  </a:t>
            </a:r>
            <a:br>
              <a:rPr lang="en-US" sz="975" kern="0" dirty="0" smtClean="0">
                <a:ln w="3175">
                  <a:noFill/>
                </a:ln>
                <a:gradFill flip="none" rotWithShape="1">
                  <a:gsLst>
                    <a:gs pos="0">
                      <a:srgbClr val="FFFFFF"/>
                    </a:gs>
                    <a:gs pos="100000">
                      <a:srgbClr val="292929">
                        <a:lumMod val="25000"/>
                        <a:lumOff val="75000"/>
                      </a:srgbClr>
                    </a:gs>
                  </a:gsLst>
                  <a:lin ang="5400000" scaled="1"/>
                  <a:tileRect/>
                </a:gradFill>
                <a:latin typeface="Segoe UI Semibold" pitchFamily="34" charset="0"/>
                <a:ea typeface="+mn-ea"/>
                <a:cs typeface="Arial" charset="0"/>
              </a:rPr>
            </a:br>
            <a:r>
              <a:rPr lang="en-US" sz="975" kern="0" dirty="0" smtClean="0">
                <a:ln w="3175">
                  <a:noFill/>
                </a:ln>
                <a:gradFill flip="none" rotWithShape="1">
                  <a:gsLst>
                    <a:gs pos="0">
                      <a:srgbClr val="FFFFFF"/>
                    </a:gs>
                    <a:gs pos="100000">
                      <a:srgbClr val="292929">
                        <a:lumMod val="25000"/>
                        <a:lumOff val="75000"/>
                      </a:srgbClr>
                    </a:gs>
                  </a:gsLst>
                  <a:lin ang="5400000" scaled="1"/>
                  <a:tileRect/>
                </a:gradFill>
                <a:latin typeface="Segoe UI Semibold" pitchFamily="34" charset="0"/>
                <a:ea typeface="+mn-ea"/>
                <a:cs typeface="Arial" charset="0"/>
              </a:rPr>
              <a:t>&amp;  Deploy</a:t>
            </a:r>
          </a:p>
        </p:txBody>
      </p:sp>
      <p:pic>
        <p:nvPicPr>
          <p:cNvPr id="61" name="Picture 31" descr="C:\Users\roslyn.ADI\Desktop\DVD_ART35\Artwork_Imagery\Icons - Illustrations\_WINDOWS VISTA ICONS\Keys secure security.png"/>
          <p:cNvPicPr>
            <a:picLocks noChangeAspect="1" noChangeArrowheads="1"/>
          </p:cNvPicPr>
          <p:nvPr/>
        </p:nvPicPr>
        <p:blipFill>
          <a:blip r:embed="rId15" cstate="print">
            <a:grayscl/>
          </a:blip>
          <a:srcRect/>
          <a:stretch>
            <a:fillRect/>
          </a:stretch>
        </p:blipFill>
        <p:spPr bwMode="auto">
          <a:xfrm>
            <a:off x="3760802" y="1959128"/>
            <a:ext cx="416306" cy="312228"/>
          </a:xfrm>
          <a:prstGeom prst="rect">
            <a:avLst/>
          </a:prstGeom>
          <a:noFill/>
          <a:effectLst>
            <a:outerShdw blurRad="76200" dir="18900000" sy="23000" kx="-1200000" algn="bl" rotWithShape="0">
              <a:prstClr val="black">
                <a:alpha val="20000"/>
              </a:prstClr>
            </a:outerShdw>
          </a:effectLst>
        </p:spPr>
      </p:pic>
      <p:pic>
        <p:nvPicPr>
          <p:cNvPr id="65" name="Picture 30" descr="C:\Users\roslyn.ADI\Desktop\DVD_ART35\Artwork_Imagery\Icons - Illustrations\_VIRTUALIZATION ICONS\Desktop Virtualization.png"/>
          <p:cNvPicPr>
            <a:picLocks noChangeAspect="1" noChangeArrowheads="1"/>
          </p:cNvPicPr>
          <p:nvPr/>
        </p:nvPicPr>
        <p:blipFill>
          <a:blip r:embed="rId16" cstate="print">
            <a:grayscl/>
          </a:blip>
          <a:srcRect/>
          <a:stretch>
            <a:fillRect/>
          </a:stretch>
        </p:blipFill>
        <p:spPr bwMode="auto">
          <a:xfrm>
            <a:off x="487097" y="1947136"/>
            <a:ext cx="620490" cy="289931"/>
          </a:xfrm>
          <a:prstGeom prst="rect">
            <a:avLst/>
          </a:prstGeom>
          <a:noFill/>
        </p:spPr>
      </p:pic>
      <p:sp>
        <p:nvSpPr>
          <p:cNvPr id="66" name="TextBox 65"/>
          <p:cNvSpPr txBox="1"/>
          <p:nvPr/>
        </p:nvSpPr>
        <p:spPr>
          <a:xfrm>
            <a:off x="684384" y="1666879"/>
            <a:ext cx="1238002" cy="362407"/>
          </a:xfrm>
          <a:prstGeom prst="rect">
            <a:avLst/>
          </a:prstGeom>
          <a:noFill/>
          <a:ln>
            <a:headEnd type="none" w="med" len="med"/>
            <a:tailEnd type="none" w="med" len="med"/>
          </a:ln>
        </p:spPr>
        <p:txBody>
          <a:bodyPr wrap="square" rtlCol="0">
            <a:spAutoFit/>
          </a:bodyPr>
          <a:lstStyle/>
          <a:p>
            <a:pPr algn="ctr" fontAlgn="auto">
              <a:lnSpc>
                <a:spcPct val="90000"/>
              </a:lnSpc>
              <a:spcBef>
                <a:spcPts val="0"/>
              </a:spcBef>
              <a:spcAft>
                <a:spcPts val="0"/>
              </a:spcAft>
              <a:defRPr/>
            </a:pPr>
            <a:r>
              <a:rPr lang="en-US" sz="975" kern="0" dirty="0" smtClean="0">
                <a:ln w="3175">
                  <a:noFill/>
                </a:ln>
                <a:gradFill flip="none" rotWithShape="1">
                  <a:gsLst>
                    <a:gs pos="0">
                      <a:srgbClr val="FFFFFF"/>
                    </a:gs>
                    <a:gs pos="100000">
                      <a:srgbClr val="292929">
                        <a:lumMod val="25000"/>
                        <a:lumOff val="75000"/>
                      </a:srgbClr>
                    </a:gs>
                  </a:gsLst>
                  <a:lin ang="5400000" scaled="1"/>
                  <a:tileRect/>
                </a:gradFill>
                <a:latin typeface="Segoe UI Semibold" pitchFamily="34" charset="0"/>
                <a:ea typeface="+mn-ea"/>
                <a:cs typeface="Arial" charset="0"/>
              </a:rPr>
              <a:t>Data Protection </a:t>
            </a:r>
            <a:br>
              <a:rPr lang="en-US" sz="975" kern="0" dirty="0" smtClean="0">
                <a:ln w="3175">
                  <a:noFill/>
                </a:ln>
                <a:gradFill flip="none" rotWithShape="1">
                  <a:gsLst>
                    <a:gs pos="0">
                      <a:srgbClr val="FFFFFF"/>
                    </a:gs>
                    <a:gs pos="100000">
                      <a:srgbClr val="292929">
                        <a:lumMod val="25000"/>
                        <a:lumOff val="75000"/>
                      </a:srgbClr>
                    </a:gs>
                  </a:gsLst>
                  <a:lin ang="5400000" scaled="1"/>
                  <a:tileRect/>
                </a:gradFill>
                <a:latin typeface="Segoe UI Semibold" pitchFamily="34" charset="0"/>
                <a:ea typeface="+mn-ea"/>
                <a:cs typeface="Arial" charset="0"/>
              </a:rPr>
            </a:br>
            <a:r>
              <a:rPr lang="en-US" sz="975" kern="0" dirty="0" smtClean="0">
                <a:ln w="3175">
                  <a:noFill/>
                </a:ln>
                <a:gradFill flip="none" rotWithShape="1">
                  <a:gsLst>
                    <a:gs pos="0">
                      <a:srgbClr val="FFFFFF"/>
                    </a:gs>
                    <a:gs pos="100000">
                      <a:srgbClr val="292929">
                        <a:lumMod val="25000"/>
                        <a:lumOff val="75000"/>
                      </a:srgbClr>
                    </a:gs>
                  </a:gsLst>
                  <a:lin ang="5400000" scaled="1"/>
                  <a:tileRect/>
                </a:gradFill>
                <a:latin typeface="Segoe UI Semibold" pitchFamily="34" charset="0"/>
                <a:ea typeface="+mn-ea"/>
                <a:cs typeface="Arial" charset="0"/>
              </a:rPr>
              <a:t>&amp; Recovery</a:t>
            </a:r>
          </a:p>
        </p:txBody>
      </p:sp>
      <p:sp>
        <p:nvSpPr>
          <p:cNvPr id="67" name="Arc 66"/>
          <p:cNvSpPr/>
          <p:nvPr/>
        </p:nvSpPr>
        <p:spPr>
          <a:xfrm>
            <a:off x="1281489" y="1825251"/>
            <a:ext cx="2000250" cy="1070828"/>
          </a:xfrm>
          <a:prstGeom prst="arc">
            <a:avLst>
              <a:gd name="adj1" fmla="val 13710592"/>
              <a:gd name="adj2" fmla="val 18572879"/>
            </a:avLst>
          </a:prstGeom>
          <a:noFill/>
          <a:ln w="76200" cap="flat" cmpd="sng" algn="ctr">
            <a:gradFill>
              <a:gsLst>
                <a:gs pos="0">
                  <a:srgbClr val="F8F8F8"/>
                </a:gs>
                <a:gs pos="20000">
                  <a:srgbClr val="F8F8F8">
                    <a:alpha val="90000"/>
                  </a:srgbClr>
                </a:gs>
                <a:gs pos="100000">
                  <a:srgbClr val="F8F8F8">
                    <a:alpha val="0"/>
                  </a:srgbClr>
                </a:gs>
              </a:gsLst>
              <a:lin ang="10800000" scaled="0"/>
            </a:gradFill>
            <a:prstDash val="solid"/>
            <a:headEnd w="med" len="sm"/>
            <a:tailEnd type="triangle" w="sm" len="med"/>
          </a:ln>
          <a:effectLst/>
        </p:spPr>
        <p:txBody>
          <a:bodyPr rtlCol="0" anchor="ctr"/>
          <a:lstStyle/>
          <a:p>
            <a:pPr algn="ctr" fontAlgn="auto">
              <a:spcBef>
                <a:spcPts val="0"/>
              </a:spcBef>
              <a:spcAft>
                <a:spcPts val="0"/>
              </a:spcAft>
              <a:defRPr/>
            </a:pPr>
            <a:endParaRPr lang="en-US" sz="1200" kern="0">
              <a:solidFill>
                <a:srgbClr val="DDDDDD"/>
              </a:solidFill>
              <a:latin typeface="Segoe UI"/>
              <a:ea typeface="+mn-ea"/>
              <a:cs typeface="+mn-cs"/>
            </a:endParaRPr>
          </a:p>
        </p:txBody>
      </p:sp>
      <p:grpSp>
        <p:nvGrpSpPr>
          <p:cNvPr id="16" name="Group 17"/>
          <p:cNvGrpSpPr/>
          <p:nvPr/>
        </p:nvGrpSpPr>
        <p:grpSpPr>
          <a:xfrm>
            <a:off x="1564267" y="1916455"/>
            <a:ext cx="1389413" cy="792677"/>
            <a:chOff x="3718719" y="2507673"/>
            <a:chExt cx="1706562" cy="1143000"/>
          </a:xfrm>
        </p:grpSpPr>
        <p:sp>
          <p:nvSpPr>
            <p:cNvPr id="69" name="Freeform 10"/>
            <p:cNvSpPr>
              <a:spLocks/>
            </p:cNvSpPr>
            <p:nvPr/>
          </p:nvSpPr>
          <p:spPr bwMode="auto">
            <a:xfrm>
              <a:off x="3718719" y="2964873"/>
              <a:ext cx="1706562" cy="685800"/>
            </a:xfrm>
            <a:custGeom>
              <a:avLst/>
              <a:gdLst/>
              <a:ahLst/>
              <a:cxnLst>
                <a:cxn ang="0">
                  <a:pos x="0" y="0"/>
                </a:cxn>
                <a:cxn ang="0">
                  <a:pos x="0" y="79"/>
                </a:cxn>
                <a:cxn ang="0">
                  <a:pos x="1" y="79"/>
                </a:cxn>
                <a:cxn ang="0">
                  <a:pos x="228" y="197"/>
                </a:cxn>
                <a:cxn ang="0">
                  <a:pos x="454" y="79"/>
                </a:cxn>
                <a:cxn ang="0">
                  <a:pos x="455" y="0"/>
                </a:cxn>
                <a:cxn ang="0">
                  <a:pos x="0" y="0"/>
                </a:cxn>
              </a:cxnLst>
              <a:rect l="0" t="0" r="r" b="b"/>
              <a:pathLst>
                <a:path w="455" h="197">
                  <a:moveTo>
                    <a:pt x="0" y="0"/>
                  </a:moveTo>
                  <a:cubicBezTo>
                    <a:pt x="0" y="79"/>
                    <a:pt x="0" y="79"/>
                    <a:pt x="0" y="79"/>
                  </a:cubicBezTo>
                  <a:cubicBezTo>
                    <a:pt x="1" y="79"/>
                    <a:pt x="1" y="79"/>
                    <a:pt x="1" y="79"/>
                  </a:cubicBezTo>
                  <a:cubicBezTo>
                    <a:pt x="12" y="145"/>
                    <a:pt x="109" y="197"/>
                    <a:pt x="228" y="197"/>
                  </a:cubicBezTo>
                  <a:cubicBezTo>
                    <a:pt x="346" y="197"/>
                    <a:pt x="443" y="145"/>
                    <a:pt x="454" y="79"/>
                  </a:cubicBezTo>
                  <a:cubicBezTo>
                    <a:pt x="455" y="0"/>
                    <a:pt x="455" y="0"/>
                    <a:pt x="455" y="0"/>
                  </a:cubicBezTo>
                  <a:lnTo>
                    <a:pt x="0" y="0"/>
                  </a:lnTo>
                  <a:close/>
                </a:path>
              </a:pathLst>
            </a:custGeom>
            <a:gradFill flip="none" rotWithShape="1">
              <a:gsLst>
                <a:gs pos="0">
                  <a:srgbClr val="B2CFE2">
                    <a:alpha val="87843"/>
                  </a:srgbClr>
                </a:gs>
                <a:gs pos="80000">
                  <a:srgbClr val="4F9ABF">
                    <a:alpha val="41961"/>
                  </a:srgbClr>
                </a:gs>
                <a:gs pos="100000">
                  <a:srgbClr val="C4E0EA">
                    <a:alpha val="51765"/>
                  </a:srgbClr>
                </a:gs>
              </a:gsLst>
              <a:path path="circle">
                <a:fillToRect l="100000" t="100000"/>
              </a:path>
              <a:tileRect r="-100000" b="-10000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36" tIns="45718" rIns="91436" bIns="45718" numCol="1" rtlCol="0" anchor="ctr" anchorCtr="0" compatLnSpc="1">
              <a:prstTxWarp prst="textNoShape">
                <a:avLst/>
              </a:prstTxWarp>
            </a:bodyPr>
            <a:lstStyle/>
            <a:p>
              <a:pPr algn="ctr" defTabSz="914099" fontAlgn="auto">
                <a:spcBef>
                  <a:spcPts val="0"/>
                </a:spcBef>
                <a:spcAft>
                  <a:spcPts val="0"/>
                </a:spcAft>
                <a:defRPr/>
              </a:pPr>
              <a:endParaRPr lang="en-US" sz="1600" kern="0">
                <a:solidFill>
                  <a:srgbClr val="FFFFFF"/>
                </a:solidFill>
                <a:effectLst>
                  <a:outerShdw blurRad="50800" dist="38100" dir="2700000" algn="tl" rotWithShape="0">
                    <a:prstClr val="black">
                      <a:alpha val="40000"/>
                    </a:prstClr>
                  </a:outerShdw>
                </a:effectLst>
                <a:latin typeface="Segoe" pitchFamily="34" charset="0"/>
                <a:ea typeface="+mn-ea"/>
                <a:cs typeface="+mn-cs"/>
              </a:endParaRPr>
            </a:p>
          </p:txBody>
        </p:sp>
        <p:sp>
          <p:nvSpPr>
            <p:cNvPr id="70" name="Oval 11"/>
            <p:cNvSpPr>
              <a:spLocks noChangeArrowheads="1"/>
            </p:cNvSpPr>
            <p:nvPr/>
          </p:nvSpPr>
          <p:spPr bwMode="auto">
            <a:xfrm>
              <a:off x="3718719" y="2507673"/>
              <a:ext cx="1706562" cy="948046"/>
            </a:xfrm>
            <a:prstGeom prst="ellipse">
              <a:avLst/>
            </a:prstGeom>
            <a:gradFill flip="none" rotWithShape="1">
              <a:gsLst>
                <a:gs pos="0">
                  <a:srgbClr val="B2CFE2"/>
                </a:gs>
                <a:gs pos="80000">
                  <a:srgbClr val="4F9ABF"/>
                </a:gs>
                <a:gs pos="100000">
                  <a:srgbClr val="C4E0EA"/>
                </a:gs>
              </a:gsLst>
              <a:path path="circle">
                <a:fillToRect l="100000" t="100000"/>
              </a:path>
              <a:tileRect r="-100000" b="-10000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36" tIns="45718" rIns="91436" bIns="45718" numCol="1" rtlCol="0" anchor="ctr" anchorCtr="0" compatLnSpc="1">
              <a:prstTxWarp prst="textNoShape">
                <a:avLst/>
              </a:prstTxWarp>
            </a:bodyPr>
            <a:lstStyle/>
            <a:p>
              <a:pPr algn="ctr" defTabSz="914099" fontAlgn="auto">
                <a:spcBef>
                  <a:spcPts val="0"/>
                </a:spcBef>
                <a:spcAft>
                  <a:spcPts val="0"/>
                </a:spcAft>
                <a:defRPr/>
              </a:pPr>
              <a:endParaRPr lang="en-US" sz="1600" kern="0">
                <a:solidFill>
                  <a:srgbClr val="FFFFFF"/>
                </a:solidFill>
                <a:effectLst>
                  <a:outerShdw blurRad="50800" dist="38100" dir="2700000" algn="tl" rotWithShape="0">
                    <a:prstClr val="black">
                      <a:alpha val="40000"/>
                    </a:prstClr>
                  </a:outerShdw>
                </a:effectLst>
                <a:latin typeface="Segoe" pitchFamily="34" charset="0"/>
                <a:ea typeface="+mn-ea"/>
                <a:cs typeface="+mn-cs"/>
              </a:endParaRPr>
            </a:p>
          </p:txBody>
        </p:sp>
        <p:sp>
          <p:nvSpPr>
            <p:cNvPr id="71" name="TextBox 70"/>
            <p:cNvSpPr txBox="1"/>
            <p:nvPr/>
          </p:nvSpPr>
          <p:spPr>
            <a:xfrm>
              <a:off x="3782291" y="2541319"/>
              <a:ext cx="1579417" cy="832628"/>
            </a:xfrm>
            <a:prstGeom prst="ellipse">
              <a:avLst/>
            </a:prstGeom>
            <a:gradFill flip="none" rotWithShape="1">
              <a:gsLst>
                <a:gs pos="0">
                  <a:srgbClr val="292929">
                    <a:alpha val="53000"/>
                  </a:srgbClr>
                </a:gs>
                <a:gs pos="100000">
                  <a:srgbClr val="292929">
                    <a:alpha val="32000"/>
                  </a:srgbClr>
                </a:gs>
              </a:gsLst>
              <a:lin ang="5400000" scaled="1"/>
              <a:tileRect/>
            </a:gradFill>
            <a:ln>
              <a:headEnd type="none" w="med" len="med"/>
              <a:tailEnd type="none" w="med" len="med"/>
            </a:ln>
          </p:spPr>
          <p:txBody>
            <a:bodyPr wrap="square" lIns="182880" tIns="182880" rIns="0" bIns="0" rtlCol="0" anchor="t" anchorCtr="0">
              <a:noAutofit/>
            </a:bodyPr>
            <a:lstStyle/>
            <a:p>
              <a:pPr marL="176213" lvl="1" indent="-176213" eaLnBrk="0" fontAlgn="auto" hangingPunct="0">
                <a:lnSpc>
                  <a:spcPct val="90000"/>
                </a:lnSpc>
                <a:spcBef>
                  <a:spcPts val="0"/>
                </a:spcBef>
                <a:spcAft>
                  <a:spcPts val="600"/>
                </a:spcAft>
                <a:buClr>
                  <a:srgbClr val="FF6600"/>
                </a:buClr>
                <a:buSzPct val="100000"/>
                <a:buFontTx/>
                <a:buBlip>
                  <a:blip r:embed="rId17"/>
                </a:buBlip>
                <a:defRPr/>
              </a:pPr>
              <a:endParaRPr lang="en-US" sz="1050" kern="0" dirty="0">
                <a:solidFill>
                  <a:sysClr val="windowText" lastClr="000000"/>
                </a:solidFill>
                <a:latin typeface="Segoe UI" pitchFamily="34" charset="0"/>
                <a:ea typeface="+mn-ea"/>
                <a:cs typeface="+mn-cs"/>
              </a:endParaRPr>
            </a:p>
          </p:txBody>
        </p:sp>
      </p:grpSp>
      <p:grpSp>
        <p:nvGrpSpPr>
          <p:cNvPr id="41" name="Group 24"/>
          <p:cNvGrpSpPr/>
          <p:nvPr/>
        </p:nvGrpSpPr>
        <p:grpSpPr>
          <a:xfrm>
            <a:off x="207170" y="2331251"/>
            <a:ext cx="2057726" cy="1109622"/>
            <a:chOff x="1099127" y="3021679"/>
            <a:chExt cx="3442097" cy="2474852"/>
          </a:xfrm>
        </p:grpSpPr>
        <p:sp>
          <p:nvSpPr>
            <p:cNvPr id="73" name="Freeform 12"/>
            <p:cNvSpPr>
              <a:spLocks/>
            </p:cNvSpPr>
            <p:nvPr/>
          </p:nvSpPr>
          <p:spPr bwMode="auto">
            <a:xfrm>
              <a:off x="1099127" y="3021679"/>
              <a:ext cx="3442097" cy="2474852"/>
            </a:xfrm>
            <a:custGeom>
              <a:avLst/>
              <a:gdLst/>
              <a:ahLst/>
              <a:cxnLst>
                <a:cxn ang="0">
                  <a:pos x="0" y="0"/>
                </a:cxn>
                <a:cxn ang="0">
                  <a:pos x="0" y="144"/>
                </a:cxn>
                <a:cxn ang="0">
                  <a:pos x="809" y="602"/>
                </a:cxn>
                <a:cxn ang="0">
                  <a:pos x="809" y="458"/>
                </a:cxn>
                <a:cxn ang="0">
                  <a:pos x="0" y="0"/>
                </a:cxn>
              </a:cxnLst>
              <a:rect l="0" t="0" r="r" b="b"/>
              <a:pathLst>
                <a:path w="809" h="602">
                  <a:moveTo>
                    <a:pt x="0" y="0"/>
                  </a:moveTo>
                  <a:cubicBezTo>
                    <a:pt x="0" y="144"/>
                    <a:pt x="0" y="144"/>
                    <a:pt x="0" y="144"/>
                  </a:cubicBezTo>
                  <a:cubicBezTo>
                    <a:pt x="8" y="395"/>
                    <a:pt x="366" y="598"/>
                    <a:pt x="809" y="602"/>
                  </a:cubicBezTo>
                  <a:cubicBezTo>
                    <a:pt x="809" y="458"/>
                    <a:pt x="809" y="458"/>
                    <a:pt x="809" y="458"/>
                  </a:cubicBezTo>
                  <a:cubicBezTo>
                    <a:pt x="366" y="454"/>
                    <a:pt x="8" y="251"/>
                    <a:pt x="0" y="0"/>
                  </a:cubicBezTo>
                  <a:close/>
                </a:path>
              </a:pathLst>
            </a:custGeom>
            <a:gradFill flip="none" rotWithShape="1">
              <a:gsLst>
                <a:gs pos="0">
                  <a:srgbClr val="FF6600">
                    <a:lumMod val="50000"/>
                  </a:srgbClr>
                </a:gs>
                <a:gs pos="100000">
                  <a:srgbClr val="FF6600">
                    <a:lumMod val="60000"/>
                    <a:lumOff val="40000"/>
                    <a:alpha val="80000"/>
                  </a:srgbClr>
                </a:gs>
              </a:gsLst>
              <a:lin ang="0" scaled="1"/>
              <a:tileRect/>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marL="0" lvl="1" indent="-342900" algn="ctr" defTabSz="914099">
                <a:lnSpc>
                  <a:spcPct val="90000"/>
                </a:lnSpc>
                <a:buClr>
                  <a:srgbClr val="777777"/>
                </a:buClr>
                <a:buSzPct val="130000"/>
                <a:tabLst>
                  <a:tab pos="424590" algn="l"/>
                </a:tabLst>
                <a:defRPr/>
              </a:pPr>
              <a:endParaRPr lang="en-US" altLang="zh-CN" sz="1100" b="1" kern="0" dirty="0">
                <a:solidFill>
                  <a:srgbClr val="FF6600">
                    <a:lumMod val="50000"/>
                  </a:srgbClr>
                </a:solidFill>
                <a:latin typeface="Segoe UI" pitchFamily="34" charset="0"/>
                <a:ea typeface="+mn-ea"/>
                <a:cs typeface="+mn-cs"/>
              </a:endParaRPr>
            </a:p>
          </p:txBody>
        </p:sp>
        <p:sp>
          <p:nvSpPr>
            <p:cNvPr id="74" name="Freeform 16"/>
            <p:cNvSpPr>
              <a:spLocks/>
            </p:cNvSpPr>
            <p:nvPr/>
          </p:nvSpPr>
          <p:spPr bwMode="auto">
            <a:xfrm>
              <a:off x="1099127" y="3021679"/>
              <a:ext cx="3442097" cy="1948901"/>
            </a:xfrm>
            <a:custGeom>
              <a:avLst/>
              <a:gdLst/>
              <a:ahLst/>
              <a:cxnLst>
                <a:cxn ang="0">
                  <a:pos x="530" y="0"/>
                </a:cxn>
                <a:cxn ang="0">
                  <a:pos x="0" y="0"/>
                </a:cxn>
                <a:cxn ang="0">
                  <a:pos x="809" y="458"/>
                </a:cxn>
                <a:cxn ang="0">
                  <a:pos x="809" y="156"/>
                </a:cxn>
                <a:cxn ang="0">
                  <a:pos x="530" y="0"/>
                </a:cxn>
              </a:cxnLst>
              <a:rect l="0" t="0" r="r" b="b"/>
              <a:pathLst>
                <a:path w="809" h="458">
                  <a:moveTo>
                    <a:pt x="530" y="0"/>
                  </a:moveTo>
                  <a:cubicBezTo>
                    <a:pt x="0" y="0"/>
                    <a:pt x="0" y="0"/>
                    <a:pt x="0" y="0"/>
                  </a:cubicBezTo>
                  <a:cubicBezTo>
                    <a:pt x="8" y="251"/>
                    <a:pt x="366" y="454"/>
                    <a:pt x="809" y="458"/>
                  </a:cubicBezTo>
                  <a:cubicBezTo>
                    <a:pt x="809" y="156"/>
                    <a:pt x="809" y="156"/>
                    <a:pt x="809" y="156"/>
                  </a:cubicBezTo>
                  <a:cubicBezTo>
                    <a:pt x="661" y="152"/>
                    <a:pt x="541" y="85"/>
                    <a:pt x="530" y="0"/>
                  </a:cubicBezTo>
                  <a:close/>
                </a:path>
              </a:pathLst>
            </a:custGeom>
            <a:gradFill flip="none" rotWithShape="1">
              <a:gsLst>
                <a:gs pos="0">
                  <a:srgbClr val="FF6600">
                    <a:lumMod val="50000"/>
                  </a:srgbClr>
                </a:gs>
                <a:gs pos="100000">
                  <a:srgbClr val="FF6600">
                    <a:lumMod val="60000"/>
                    <a:lumOff val="40000"/>
                    <a:alpha val="80000"/>
                  </a:srgbClr>
                </a:gs>
              </a:gsLst>
              <a:lin ang="8100000" scaled="1"/>
              <a:tileRect/>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38100" h="31750"/>
            </a:sp3d>
          </p:spPr>
          <p:txBody>
            <a:bodyPr vert="horz" wrap="square" lIns="91436" tIns="45718" rIns="91436" bIns="45718" numCol="1" rtlCol="0" anchor="ctr" anchorCtr="0" compatLnSpc="1">
              <a:prstTxWarp prst="textNoShape">
                <a:avLst/>
              </a:prstTxWarp>
            </a:bodyPr>
            <a:lstStyle/>
            <a:p>
              <a:pPr marL="0" lvl="1" indent="-342900" algn="ctr" defTabSz="914099">
                <a:lnSpc>
                  <a:spcPct val="90000"/>
                </a:lnSpc>
                <a:buClr>
                  <a:srgbClr val="777777"/>
                </a:buClr>
                <a:buSzPct val="130000"/>
                <a:tabLst>
                  <a:tab pos="424590" algn="l"/>
                </a:tabLst>
                <a:defRPr/>
              </a:pPr>
              <a:endParaRPr lang="en-US" altLang="zh-CN" sz="1100" b="1" kern="0" dirty="0">
                <a:solidFill>
                  <a:srgbClr val="FF6600">
                    <a:lumMod val="50000"/>
                  </a:srgbClr>
                </a:solidFill>
                <a:latin typeface="Segoe UI" pitchFamily="34" charset="0"/>
                <a:ea typeface="+mn-ea"/>
                <a:cs typeface="+mn-cs"/>
              </a:endParaRPr>
            </a:p>
          </p:txBody>
        </p:sp>
      </p:grpSp>
      <p:grpSp>
        <p:nvGrpSpPr>
          <p:cNvPr id="42" name="Group 21"/>
          <p:cNvGrpSpPr/>
          <p:nvPr/>
        </p:nvGrpSpPr>
        <p:grpSpPr>
          <a:xfrm>
            <a:off x="2264631" y="2330842"/>
            <a:ext cx="2053710" cy="1121964"/>
            <a:chOff x="4631412" y="3021679"/>
            <a:chExt cx="3442097" cy="2507274"/>
          </a:xfrm>
        </p:grpSpPr>
        <p:sp>
          <p:nvSpPr>
            <p:cNvPr id="76" name="Freeform 13"/>
            <p:cNvSpPr>
              <a:spLocks/>
            </p:cNvSpPr>
            <p:nvPr/>
          </p:nvSpPr>
          <p:spPr bwMode="auto">
            <a:xfrm>
              <a:off x="4631412" y="3021679"/>
              <a:ext cx="3442097" cy="2507274"/>
            </a:xfrm>
            <a:custGeom>
              <a:avLst/>
              <a:gdLst/>
              <a:ahLst/>
              <a:cxnLst>
                <a:cxn ang="0">
                  <a:pos x="0" y="458"/>
                </a:cxn>
                <a:cxn ang="0">
                  <a:pos x="0" y="602"/>
                </a:cxn>
                <a:cxn ang="0">
                  <a:pos x="809" y="144"/>
                </a:cxn>
                <a:cxn ang="0">
                  <a:pos x="809" y="0"/>
                </a:cxn>
                <a:cxn ang="0">
                  <a:pos x="0" y="458"/>
                </a:cxn>
              </a:cxnLst>
              <a:rect l="0" t="0" r="r" b="b"/>
              <a:pathLst>
                <a:path w="809" h="602">
                  <a:moveTo>
                    <a:pt x="0" y="458"/>
                  </a:moveTo>
                  <a:cubicBezTo>
                    <a:pt x="0" y="602"/>
                    <a:pt x="0" y="602"/>
                    <a:pt x="0" y="602"/>
                  </a:cubicBezTo>
                  <a:cubicBezTo>
                    <a:pt x="444" y="598"/>
                    <a:pt x="801" y="395"/>
                    <a:pt x="809" y="144"/>
                  </a:cubicBezTo>
                  <a:cubicBezTo>
                    <a:pt x="809" y="0"/>
                    <a:pt x="809" y="0"/>
                    <a:pt x="809" y="0"/>
                  </a:cubicBezTo>
                  <a:cubicBezTo>
                    <a:pt x="801" y="251"/>
                    <a:pt x="444" y="454"/>
                    <a:pt x="0" y="458"/>
                  </a:cubicBezTo>
                  <a:close/>
                </a:path>
              </a:pathLst>
            </a:custGeom>
            <a:gradFill flip="none" rotWithShape="1">
              <a:gsLst>
                <a:gs pos="0">
                  <a:srgbClr val="5F5F5F">
                    <a:lumMod val="50000"/>
                  </a:srgbClr>
                </a:gs>
                <a:gs pos="100000">
                  <a:srgbClr val="5F5F5F">
                    <a:lumMod val="60000"/>
                    <a:lumOff val="40000"/>
                    <a:alpha val="80000"/>
                  </a:srgbClr>
                </a:gs>
              </a:gsLst>
              <a:lin ang="10800000" scaled="1"/>
              <a:tileRect/>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marL="0" lvl="1" indent="-342900" algn="ctr" defTabSz="914099">
                <a:lnSpc>
                  <a:spcPct val="90000"/>
                </a:lnSpc>
                <a:buClr>
                  <a:srgbClr val="777777"/>
                </a:buClr>
                <a:buSzPct val="130000"/>
                <a:tabLst>
                  <a:tab pos="424590" algn="l"/>
                </a:tabLst>
                <a:defRPr/>
              </a:pPr>
              <a:endParaRPr lang="en-US" altLang="zh-CN" sz="1100" b="1" kern="0" dirty="0">
                <a:solidFill>
                  <a:srgbClr val="FF6600">
                    <a:lumMod val="50000"/>
                  </a:srgbClr>
                </a:solidFill>
                <a:latin typeface="Segoe UI" pitchFamily="34" charset="0"/>
                <a:ea typeface="+mn-ea"/>
                <a:cs typeface="+mn-cs"/>
              </a:endParaRPr>
            </a:p>
          </p:txBody>
        </p:sp>
        <p:sp>
          <p:nvSpPr>
            <p:cNvPr id="77" name="Freeform 14"/>
            <p:cNvSpPr>
              <a:spLocks/>
            </p:cNvSpPr>
            <p:nvPr/>
          </p:nvSpPr>
          <p:spPr bwMode="auto">
            <a:xfrm>
              <a:off x="4631412" y="3021679"/>
              <a:ext cx="3442097" cy="1948901"/>
            </a:xfrm>
            <a:custGeom>
              <a:avLst/>
              <a:gdLst/>
              <a:ahLst/>
              <a:cxnLst>
                <a:cxn ang="0">
                  <a:pos x="0" y="156"/>
                </a:cxn>
                <a:cxn ang="0">
                  <a:pos x="0" y="458"/>
                </a:cxn>
                <a:cxn ang="0">
                  <a:pos x="809" y="0"/>
                </a:cxn>
                <a:cxn ang="0">
                  <a:pos x="277" y="0"/>
                </a:cxn>
                <a:cxn ang="0">
                  <a:pos x="0" y="156"/>
                </a:cxn>
              </a:cxnLst>
              <a:rect l="0" t="0" r="r" b="b"/>
              <a:pathLst>
                <a:path w="809" h="458">
                  <a:moveTo>
                    <a:pt x="0" y="156"/>
                  </a:moveTo>
                  <a:cubicBezTo>
                    <a:pt x="0" y="458"/>
                    <a:pt x="0" y="458"/>
                    <a:pt x="0" y="458"/>
                  </a:cubicBezTo>
                  <a:cubicBezTo>
                    <a:pt x="444" y="454"/>
                    <a:pt x="801" y="251"/>
                    <a:pt x="809" y="0"/>
                  </a:cubicBezTo>
                  <a:cubicBezTo>
                    <a:pt x="277" y="0"/>
                    <a:pt x="277" y="0"/>
                    <a:pt x="277" y="0"/>
                  </a:cubicBezTo>
                  <a:cubicBezTo>
                    <a:pt x="265" y="84"/>
                    <a:pt x="147" y="151"/>
                    <a:pt x="0" y="156"/>
                  </a:cubicBezTo>
                  <a:close/>
                </a:path>
              </a:pathLst>
            </a:custGeom>
            <a:gradFill flip="none" rotWithShape="1">
              <a:gsLst>
                <a:gs pos="0">
                  <a:srgbClr val="5F5F5F">
                    <a:lumMod val="50000"/>
                  </a:srgbClr>
                </a:gs>
                <a:gs pos="100000">
                  <a:srgbClr val="5F5F5F">
                    <a:lumMod val="60000"/>
                    <a:lumOff val="40000"/>
                    <a:alpha val="80000"/>
                  </a:srgbClr>
                </a:gs>
              </a:gsLst>
              <a:lin ang="2700000" scaled="1"/>
              <a:tileRect/>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38100" h="31750"/>
            </a:sp3d>
          </p:spPr>
          <p:txBody>
            <a:bodyPr vert="horz" wrap="square" lIns="91436" tIns="45718" rIns="91436" bIns="45718" numCol="1" rtlCol="0" anchor="ctr" anchorCtr="0" compatLnSpc="1">
              <a:prstTxWarp prst="textNoShape">
                <a:avLst/>
              </a:prstTxWarp>
            </a:bodyPr>
            <a:lstStyle/>
            <a:p>
              <a:pPr marL="0" lvl="1" indent="-342900" algn="ctr" defTabSz="914099">
                <a:lnSpc>
                  <a:spcPct val="90000"/>
                </a:lnSpc>
                <a:buClr>
                  <a:srgbClr val="777777"/>
                </a:buClr>
                <a:buSzPct val="130000"/>
                <a:tabLst>
                  <a:tab pos="424590" algn="l"/>
                </a:tabLst>
                <a:defRPr/>
              </a:pPr>
              <a:endParaRPr lang="en-US" altLang="zh-CN" sz="1100" b="1" kern="0" dirty="0">
                <a:solidFill>
                  <a:srgbClr val="FF6600">
                    <a:lumMod val="50000"/>
                  </a:srgbClr>
                </a:solidFill>
                <a:latin typeface="Segoe UI" pitchFamily="34" charset="0"/>
                <a:ea typeface="+mn-ea"/>
                <a:cs typeface="+mn-cs"/>
              </a:endParaRPr>
            </a:p>
          </p:txBody>
        </p:sp>
      </p:grpSp>
      <p:sp>
        <p:nvSpPr>
          <p:cNvPr id="81" name="TextBox 80"/>
          <p:cNvSpPr txBox="1"/>
          <p:nvPr/>
        </p:nvSpPr>
        <p:spPr>
          <a:xfrm>
            <a:off x="2389094" y="2801380"/>
            <a:ext cx="1442853" cy="362407"/>
          </a:xfrm>
          <a:prstGeom prst="rect">
            <a:avLst/>
          </a:prstGeom>
          <a:noFill/>
          <a:ln>
            <a:headEnd type="none" w="med" len="med"/>
            <a:tailEnd type="none" w="med" len="med"/>
          </a:ln>
        </p:spPr>
        <p:txBody>
          <a:bodyPr wrap="square" rtlCol="0">
            <a:spAutoFit/>
          </a:bodyPr>
          <a:lstStyle/>
          <a:p>
            <a:pPr algn="ctr" fontAlgn="auto">
              <a:lnSpc>
                <a:spcPct val="90000"/>
              </a:lnSpc>
              <a:spcBef>
                <a:spcPts val="0"/>
              </a:spcBef>
              <a:spcAft>
                <a:spcPts val="0"/>
              </a:spcAft>
              <a:defRPr/>
            </a:pPr>
            <a:r>
              <a:rPr lang="en-US" sz="975" kern="0" dirty="0" err="1" smtClean="0">
                <a:ln w="3175">
                  <a:noFill/>
                </a:ln>
                <a:gradFill flip="none" rotWithShape="1">
                  <a:gsLst>
                    <a:gs pos="0">
                      <a:srgbClr val="FFFFFF"/>
                    </a:gs>
                    <a:gs pos="100000">
                      <a:srgbClr val="292929">
                        <a:lumMod val="25000"/>
                        <a:lumOff val="75000"/>
                      </a:srgbClr>
                    </a:gs>
                  </a:gsLst>
                  <a:lin ang="5400000" scaled="1"/>
                  <a:tileRect/>
                </a:gradFill>
                <a:latin typeface="Segoe UI Semibold" pitchFamily="34" charset="0"/>
                <a:ea typeface="+mn-ea"/>
                <a:cs typeface="Arial" charset="0"/>
              </a:rPr>
              <a:t>Virtualize</a:t>
            </a:r>
            <a:r>
              <a:rPr lang="en-US" sz="975" kern="0" dirty="0" smtClean="0">
                <a:ln w="3175">
                  <a:noFill/>
                </a:ln>
                <a:gradFill flip="none" rotWithShape="1">
                  <a:gsLst>
                    <a:gs pos="0">
                      <a:srgbClr val="FFFFFF"/>
                    </a:gs>
                    <a:gs pos="100000">
                      <a:srgbClr val="292929">
                        <a:lumMod val="25000"/>
                        <a:lumOff val="75000"/>
                      </a:srgbClr>
                    </a:gs>
                  </a:gsLst>
                  <a:lin ang="5400000" scaled="1"/>
                  <a:tileRect/>
                </a:gradFill>
                <a:latin typeface="Segoe UI Semibold" pitchFamily="34" charset="0"/>
                <a:ea typeface="+mn-ea"/>
                <a:cs typeface="Arial" charset="0"/>
              </a:rPr>
              <a:t>, Deploy </a:t>
            </a:r>
            <a:br>
              <a:rPr lang="en-US" sz="975" kern="0" dirty="0" smtClean="0">
                <a:ln w="3175">
                  <a:noFill/>
                </a:ln>
                <a:gradFill flip="none" rotWithShape="1">
                  <a:gsLst>
                    <a:gs pos="0">
                      <a:srgbClr val="FFFFFF"/>
                    </a:gs>
                    <a:gs pos="100000">
                      <a:srgbClr val="292929">
                        <a:lumMod val="25000"/>
                        <a:lumOff val="75000"/>
                      </a:srgbClr>
                    </a:gs>
                  </a:gsLst>
                  <a:lin ang="5400000" scaled="1"/>
                  <a:tileRect/>
                </a:gradFill>
                <a:latin typeface="Segoe UI Semibold" pitchFamily="34" charset="0"/>
                <a:ea typeface="+mn-ea"/>
                <a:cs typeface="Arial" charset="0"/>
              </a:rPr>
            </a:br>
            <a:r>
              <a:rPr lang="en-US" sz="975" kern="0" dirty="0" smtClean="0">
                <a:ln w="3175">
                  <a:noFill/>
                </a:ln>
                <a:gradFill flip="none" rotWithShape="1">
                  <a:gsLst>
                    <a:gs pos="0">
                      <a:srgbClr val="FFFFFF"/>
                    </a:gs>
                    <a:gs pos="100000">
                      <a:srgbClr val="292929">
                        <a:lumMod val="25000"/>
                        <a:lumOff val="75000"/>
                      </a:srgbClr>
                    </a:gs>
                  </a:gsLst>
                  <a:lin ang="5400000" scaled="1"/>
                  <a:tileRect/>
                </a:gradFill>
                <a:latin typeface="Segoe UI Semibold" pitchFamily="34" charset="0"/>
                <a:ea typeface="+mn-ea"/>
                <a:cs typeface="Arial" charset="0"/>
              </a:rPr>
              <a:t>&amp; Manage</a:t>
            </a:r>
          </a:p>
        </p:txBody>
      </p:sp>
      <p:pic>
        <p:nvPicPr>
          <p:cNvPr id="82" name="Picture 32" descr="C:\Users\roslyn.ADI\Desktop\DVD_ART35\Artwork_Imagery\Icons - Illustrations\_WINDOWS VISTA ICONS\Journal pen write notes diary.png"/>
          <p:cNvPicPr>
            <a:picLocks noChangeAspect="1" noChangeArrowheads="1"/>
          </p:cNvPicPr>
          <p:nvPr/>
        </p:nvPicPr>
        <p:blipFill>
          <a:blip r:embed="rId18" cstate="print">
            <a:grayscl/>
            <a:lum bright="10000"/>
          </a:blip>
          <a:srcRect/>
          <a:stretch>
            <a:fillRect/>
          </a:stretch>
        </p:blipFill>
        <p:spPr bwMode="auto">
          <a:xfrm>
            <a:off x="3647403" y="2512214"/>
            <a:ext cx="423202" cy="317400"/>
          </a:xfrm>
          <a:prstGeom prst="rect">
            <a:avLst/>
          </a:prstGeom>
          <a:noFill/>
        </p:spPr>
      </p:pic>
      <p:sp>
        <p:nvSpPr>
          <p:cNvPr id="83" name="Arc 82"/>
          <p:cNvSpPr/>
          <p:nvPr/>
        </p:nvSpPr>
        <p:spPr>
          <a:xfrm rot="20191092">
            <a:off x="1326746" y="1637895"/>
            <a:ext cx="2000250" cy="1070828"/>
          </a:xfrm>
          <a:prstGeom prst="arc">
            <a:avLst>
              <a:gd name="adj1" fmla="val 8964940"/>
              <a:gd name="adj2" fmla="val 12677650"/>
            </a:avLst>
          </a:prstGeom>
          <a:noFill/>
          <a:ln w="76200" cap="flat" cmpd="sng" algn="ctr">
            <a:gradFill>
              <a:gsLst>
                <a:gs pos="0">
                  <a:srgbClr val="F8F8F8"/>
                </a:gs>
                <a:gs pos="20000">
                  <a:srgbClr val="F8F8F8">
                    <a:alpha val="90000"/>
                  </a:srgbClr>
                </a:gs>
                <a:gs pos="100000">
                  <a:srgbClr val="F8F8F8">
                    <a:alpha val="0"/>
                  </a:srgbClr>
                </a:gs>
              </a:gsLst>
              <a:lin ang="5400000" scaled="0"/>
            </a:gradFill>
            <a:prstDash val="solid"/>
            <a:headEnd w="med" len="sm"/>
            <a:tailEnd type="triangle" w="sm" len="med"/>
          </a:ln>
          <a:effectLst/>
        </p:spPr>
        <p:txBody>
          <a:bodyPr rtlCol="0" anchor="ctr"/>
          <a:lstStyle/>
          <a:p>
            <a:pPr algn="ctr" fontAlgn="auto">
              <a:spcBef>
                <a:spcPts val="0"/>
              </a:spcBef>
              <a:spcAft>
                <a:spcPts val="0"/>
              </a:spcAft>
              <a:defRPr/>
            </a:pPr>
            <a:endParaRPr lang="en-US" sz="1200" kern="0">
              <a:solidFill>
                <a:srgbClr val="DDDDDD"/>
              </a:solidFill>
              <a:latin typeface="Segoe UI"/>
              <a:ea typeface="+mn-ea"/>
              <a:cs typeface="+mn-cs"/>
            </a:endParaRPr>
          </a:p>
        </p:txBody>
      </p:sp>
      <p:sp>
        <p:nvSpPr>
          <p:cNvPr id="84" name="TextBox 83"/>
          <p:cNvSpPr txBox="1"/>
          <p:nvPr/>
        </p:nvSpPr>
        <p:spPr>
          <a:xfrm>
            <a:off x="617039" y="2747571"/>
            <a:ext cx="1425039" cy="362407"/>
          </a:xfrm>
          <a:prstGeom prst="rect">
            <a:avLst/>
          </a:prstGeom>
          <a:noFill/>
          <a:ln>
            <a:headEnd type="none" w="med" len="med"/>
            <a:tailEnd type="none" w="med" len="med"/>
          </a:ln>
        </p:spPr>
        <p:txBody>
          <a:bodyPr wrap="square" rtlCol="0">
            <a:spAutoFit/>
          </a:bodyPr>
          <a:lstStyle/>
          <a:p>
            <a:pPr algn="ctr" fontAlgn="auto">
              <a:lnSpc>
                <a:spcPct val="90000"/>
              </a:lnSpc>
              <a:spcBef>
                <a:spcPts val="0"/>
              </a:spcBef>
              <a:spcAft>
                <a:spcPts val="0"/>
              </a:spcAft>
              <a:defRPr/>
            </a:pPr>
            <a:r>
              <a:rPr lang="en-US" sz="975" kern="0" dirty="0" smtClean="0">
                <a:ln w="3175">
                  <a:noFill/>
                </a:ln>
                <a:gradFill flip="none" rotWithShape="1">
                  <a:gsLst>
                    <a:gs pos="0">
                      <a:srgbClr val="FFFFFF"/>
                    </a:gs>
                    <a:gs pos="100000">
                      <a:srgbClr val="292929">
                        <a:lumMod val="25000"/>
                        <a:lumOff val="75000"/>
                      </a:srgbClr>
                    </a:gs>
                  </a:gsLst>
                  <a:lin ang="5400000" scaled="1"/>
                  <a:tileRect/>
                </a:gradFill>
                <a:latin typeface="Segoe UI Semibold" pitchFamily="34" charset="0"/>
                <a:ea typeface="+mn-ea"/>
                <a:cs typeface="Arial" charset="0"/>
              </a:rPr>
              <a:t>Monitor &amp; Manage </a:t>
            </a:r>
            <a:br>
              <a:rPr lang="en-US" sz="975" kern="0" dirty="0" smtClean="0">
                <a:ln w="3175">
                  <a:noFill/>
                </a:ln>
                <a:gradFill flip="none" rotWithShape="1">
                  <a:gsLst>
                    <a:gs pos="0">
                      <a:srgbClr val="FFFFFF"/>
                    </a:gs>
                    <a:gs pos="100000">
                      <a:srgbClr val="292929">
                        <a:lumMod val="25000"/>
                        <a:lumOff val="75000"/>
                      </a:srgbClr>
                    </a:gs>
                  </a:gsLst>
                  <a:lin ang="5400000" scaled="1"/>
                  <a:tileRect/>
                </a:gradFill>
                <a:latin typeface="Segoe UI Semibold" pitchFamily="34" charset="0"/>
                <a:ea typeface="+mn-ea"/>
                <a:cs typeface="Arial" charset="0"/>
              </a:rPr>
            </a:br>
            <a:r>
              <a:rPr lang="en-US" sz="975" kern="0" dirty="0" smtClean="0">
                <a:ln w="3175">
                  <a:noFill/>
                </a:ln>
                <a:gradFill flip="none" rotWithShape="1">
                  <a:gsLst>
                    <a:gs pos="0">
                      <a:srgbClr val="FFFFFF"/>
                    </a:gs>
                    <a:gs pos="100000">
                      <a:srgbClr val="292929">
                        <a:lumMod val="25000"/>
                        <a:lumOff val="75000"/>
                      </a:srgbClr>
                    </a:gs>
                  </a:gsLst>
                  <a:lin ang="5400000" scaled="1"/>
                  <a:tileRect/>
                </a:gradFill>
                <a:latin typeface="Segoe UI Semibold" pitchFamily="34" charset="0"/>
                <a:ea typeface="+mn-ea"/>
                <a:cs typeface="Arial" charset="0"/>
              </a:rPr>
              <a:t>Service End to End</a:t>
            </a:r>
          </a:p>
        </p:txBody>
      </p:sp>
      <p:pic>
        <p:nvPicPr>
          <p:cNvPr id="88" name="Picture 33" descr="C:\Users\roslyn.ADI\Desktop\DVD_ART35\Artwork_Imagery\Icons - Illustrations\_WINDOWS VISTA ICONS\Performance speed speedometer guage.png"/>
          <p:cNvPicPr>
            <a:picLocks noChangeAspect="1" noChangeArrowheads="1"/>
          </p:cNvPicPr>
          <p:nvPr/>
        </p:nvPicPr>
        <p:blipFill>
          <a:blip r:embed="rId19" cstate="print">
            <a:grayscl/>
          </a:blip>
          <a:srcRect/>
          <a:stretch>
            <a:fillRect/>
          </a:stretch>
        </p:blipFill>
        <p:spPr bwMode="auto">
          <a:xfrm>
            <a:off x="440370" y="2471322"/>
            <a:ext cx="353308" cy="264980"/>
          </a:xfrm>
          <a:prstGeom prst="rect">
            <a:avLst/>
          </a:prstGeom>
          <a:noFill/>
          <a:effectLst>
            <a:outerShdw blurRad="76200" dir="18900000" sy="23000" kx="-1200000" algn="bl" rotWithShape="0">
              <a:prstClr val="black">
                <a:alpha val="20000"/>
              </a:prstClr>
            </a:outerShdw>
          </a:effectLst>
        </p:spPr>
      </p:pic>
      <p:sp>
        <p:nvSpPr>
          <p:cNvPr id="89" name="Arc 88"/>
          <p:cNvSpPr/>
          <p:nvPr/>
        </p:nvSpPr>
        <p:spPr>
          <a:xfrm rot="1046160">
            <a:off x="1118190" y="1646481"/>
            <a:ext cx="2000250" cy="1070828"/>
          </a:xfrm>
          <a:prstGeom prst="arc">
            <a:avLst>
              <a:gd name="adj1" fmla="val 19281798"/>
              <a:gd name="adj2" fmla="val 895315"/>
            </a:avLst>
          </a:prstGeom>
          <a:noFill/>
          <a:ln w="76200" cap="flat" cmpd="sng" algn="ctr">
            <a:gradFill>
              <a:gsLst>
                <a:gs pos="0">
                  <a:srgbClr val="F8F8F8"/>
                </a:gs>
                <a:gs pos="20000">
                  <a:srgbClr val="F8F8F8">
                    <a:alpha val="90000"/>
                  </a:srgbClr>
                </a:gs>
                <a:gs pos="100000">
                  <a:srgbClr val="F8F8F8">
                    <a:alpha val="0"/>
                  </a:srgbClr>
                </a:gs>
              </a:gsLst>
              <a:lin ang="16200000" scaled="0"/>
            </a:gradFill>
            <a:prstDash val="solid"/>
            <a:headEnd w="med" len="sm"/>
            <a:tailEnd type="triangle" w="sm" len="med"/>
          </a:ln>
          <a:effectLst/>
        </p:spPr>
        <p:txBody>
          <a:bodyPr rtlCol="0" anchor="ctr"/>
          <a:lstStyle/>
          <a:p>
            <a:pPr algn="ctr" fontAlgn="auto">
              <a:spcBef>
                <a:spcPts val="0"/>
              </a:spcBef>
              <a:spcAft>
                <a:spcPts val="0"/>
              </a:spcAft>
              <a:defRPr/>
            </a:pPr>
            <a:endParaRPr lang="en-US" sz="1200" kern="0">
              <a:solidFill>
                <a:srgbClr val="DDDDDD"/>
              </a:solidFill>
              <a:latin typeface="Segoe UI"/>
              <a:ea typeface="+mn-ea"/>
              <a:cs typeface="+mn-cs"/>
            </a:endParaRPr>
          </a:p>
        </p:txBody>
      </p:sp>
      <p:sp>
        <p:nvSpPr>
          <p:cNvPr id="90" name="Arc 89"/>
          <p:cNvSpPr/>
          <p:nvPr/>
        </p:nvSpPr>
        <p:spPr>
          <a:xfrm rot="21386917">
            <a:off x="1284446" y="1665021"/>
            <a:ext cx="2000250" cy="1070828"/>
          </a:xfrm>
          <a:prstGeom prst="arc">
            <a:avLst>
              <a:gd name="adj1" fmla="val 3860768"/>
              <a:gd name="adj2" fmla="val 7897995"/>
            </a:avLst>
          </a:prstGeom>
          <a:noFill/>
          <a:ln w="76200" cap="flat" cmpd="sng" algn="ctr">
            <a:gradFill>
              <a:gsLst>
                <a:gs pos="0">
                  <a:srgbClr val="F8F8F8"/>
                </a:gs>
                <a:gs pos="20000">
                  <a:srgbClr val="F8F8F8">
                    <a:alpha val="90000"/>
                  </a:srgbClr>
                </a:gs>
                <a:gs pos="100000">
                  <a:srgbClr val="F8F8F8">
                    <a:alpha val="0"/>
                  </a:srgbClr>
                </a:gs>
              </a:gsLst>
              <a:lin ang="21594000" scaled="0"/>
            </a:gradFill>
            <a:prstDash val="solid"/>
            <a:headEnd w="med" len="sm"/>
            <a:tailEnd type="triangle" w="sm" len="med"/>
          </a:ln>
          <a:effectLst/>
        </p:spPr>
        <p:txBody>
          <a:bodyPr rtlCol="0" anchor="ctr"/>
          <a:lstStyle/>
          <a:p>
            <a:pPr algn="ctr" fontAlgn="auto">
              <a:spcBef>
                <a:spcPts val="0"/>
              </a:spcBef>
              <a:spcAft>
                <a:spcPts val="0"/>
              </a:spcAft>
              <a:defRPr/>
            </a:pPr>
            <a:endParaRPr lang="en-US" sz="1200" kern="0">
              <a:solidFill>
                <a:srgbClr val="DDDDDD"/>
              </a:solidFill>
              <a:latin typeface="Segoe UI"/>
              <a:ea typeface="+mn-ea"/>
              <a:cs typeface="+mn-cs"/>
            </a:endParaRPr>
          </a:p>
        </p:txBody>
      </p:sp>
      <p:sp>
        <p:nvSpPr>
          <p:cNvPr id="91" name="TextBox 90"/>
          <p:cNvSpPr txBox="1"/>
          <p:nvPr/>
        </p:nvSpPr>
        <p:spPr>
          <a:xfrm>
            <a:off x="1687458" y="2120857"/>
            <a:ext cx="1143000" cy="369332"/>
          </a:xfrm>
          <a:prstGeom prst="rect">
            <a:avLst/>
          </a:prstGeom>
          <a:noFill/>
          <a:effectLst>
            <a:outerShdw blurRad="50800" dir="5400000" sx="103000" sy="103000" algn="t" rotWithShape="0">
              <a:prstClr val="black"/>
            </a:outerShdw>
          </a:effectLst>
        </p:spPr>
        <p:txBody>
          <a:bodyPr wrap="square" rtlCol="0">
            <a:spAutoFit/>
          </a:bodyPr>
          <a:lstStyle/>
          <a:p>
            <a:pPr algn="ctr" fontAlgn="auto">
              <a:lnSpc>
                <a:spcPct val="90000"/>
              </a:lnSpc>
              <a:spcBef>
                <a:spcPts val="0"/>
              </a:spcBef>
              <a:spcAft>
                <a:spcPts val="0"/>
              </a:spcAft>
              <a:defRPr/>
            </a:pPr>
            <a:r>
              <a:rPr lang="en-US" sz="1000" kern="0" dirty="0" smtClean="0">
                <a:ln w="3175">
                  <a:noFill/>
                </a:ln>
                <a:gradFill flip="none" rotWithShape="1">
                  <a:gsLst>
                    <a:gs pos="0">
                      <a:srgbClr val="FFFFFF"/>
                    </a:gs>
                    <a:gs pos="100000">
                      <a:srgbClr val="292929">
                        <a:lumMod val="25000"/>
                        <a:lumOff val="75000"/>
                      </a:srgbClr>
                    </a:gs>
                  </a:gsLst>
                  <a:lin ang="5400000" scaled="1"/>
                  <a:tileRect/>
                </a:gradFill>
                <a:latin typeface="Segoe UI Semibold" pitchFamily="34" charset="0"/>
                <a:ea typeface="+mn-ea"/>
                <a:cs typeface="Arial" charset="0"/>
              </a:rPr>
              <a:t>IT  Service Management</a:t>
            </a:r>
            <a:endParaRPr lang="en-US" sz="1000" kern="0" dirty="0">
              <a:ln w="3175">
                <a:noFill/>
              </a:ln>
              <a:gradFill flip="none" rotWithShape="1">
                <a:gsLst>
                  <a:gs pos="0">
                    <a:srgbClr val="FFFFFF"/>
                  </a:gs>
                  <a:gs pos="100000">
                    <a:srgbClr val="292929">
                      <a:lumMod val="25000"/>
                      <a:lumOff val="75000"/>
                    </a:srgbClr>
                  </a:gs>
                </a:gsLst>
                <a:lin ang="5400000" scaled="1"/>
                <a:tileRect/>
              </a:gradFill>
              <a:latin typeface="Segoe UI Semibold" pitchFamily="34" charset="0"/>
              <a:ea typeface="+mn-ea"/>
              <a:cs typeface="Arial" charset="0"/>
            </a:endParaRPr>
          </a:p>
        </p:txBody>
      </p:sp>
      <p:pic>
        <p:nvPicPr>
          <p:cNvPr id="4098" name="Picture 2" descr="C:\Users\pross\Documents\Work\Logos\SysCnt_h_rgb.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447799" y="4320516"/>
            <a:ext cx="2402277" cy="406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lh5.ggpht.com/karol.zal.zalewski/SPibHnmuxqI/AAAAAAAABAI/lyW9azeucyk/s400/Intel-logo_500.jpg"/>
          <p:cNvPicPr>
            <a:picLocks noChangeAspect="1" noChangeArrowheads="1"/>
          </p:cNvPicPr>
          <p:nvPr/>
        </p:nvPicPr>
        <p:blipFill rotWithShape="1">
          <a:blip r:embed="rId21" cstate="print">
            <a:extLst>
              <a:ext uri="{BEBA8EAE-BF5A-486C-A8C5-ECC9F3942E4B}">
                <a14:imgProps xmlns:a14="http://schemas.microsoft.com/office/drawing/2010/main">
                  <a14:imgLayer r:embed="rId22">
                    <a14:imgEffect>
                      <a14:backgroundRemoval t="13201" b="85479" l="12500" r="88750">
                        <a14:foregroundMark x1="27250" y1="36304" x2="27250" y2="36304"/>
                        <a14:foregroundMark x1="27000" y1="46535" x2="27000" y2="46535"/>
                        <a14:foregroundMark x1="33250" y1="46535" x2="33250" y2="46535"/>
                        <a14:foregroundMark x1="48500" y1="45215" x2="48500" y2="45215"/>
                        <a14:foregroundMark x1="56500" y1="46535" x2="56500" y2="46535"/>
                        <a14:foregroundMark x1="70750" y1="46535" x2="70750" y2="46535"/>
                        <a14:foregroundMark x1="81250" y1="48515" x2="81250" y2="48515"/>
                      </a14:backgroundRemoval>
                    </a14:imgEffect>
                  </a14:imgLayer>
                </a14:imgProps>
              </a:ext>
              <a:ext uri="{28A0092B-C50C-407E-A947-70E740481C1C}">
                <a14:useLocalDpi xmlns:a14="http://schemas.microsoft.com/office/drawing/2010/main" val="0"/>
              </a:ext>
            </a:extLst>
          </a:blip>
          <a:srcRect l="12379" t="13775" r="11439" b="14273"/>
          <a:stretch/>
        </p:blipFill>
        <p:spPr bwMode="auto">
          <a:xfrm>
            <a:off x="4240740" y="4358702"/>
            <a:ext cx="740853" cy="45109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normAutofit fontScale="90000"/>
          </a:bodyPr>
          <a:lstStyle/>
          <a:p>
            <a:r>
              <a:rPr lang="en-US" sz="3200" dirty="0"/>
              <a:t>Integrating Virtualization, Infrastructure, </a:t>
            </a:r>
            <a:br>
              <a:rPr lang="en-US" sz="3200" dirty="0"/>
            </a:br>
            <a:r>
              <a:rPr lang="en-US" sz="3200" dirty="0"/>
              <a:t>and Application Management</a:t>
            </a:r>
            <a:endParaRPr lang="en-AU" dirty="0"/>
          </a:p>
        </p:txBody>
      </p:sp>
    </p:spTree>
    <p:extLst>
      <p:ext uri="{BB962C8B-B14F-4D97-AF65-F5344CB8AC3E}">
        <p14:creationId xmlns:p14="http://schemas.microsoft.com/office/powerpoint/2010/main" val="177352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95913" y="971550"/>
            <a:ext cx="7633687" cy="3834123"/>
            <a:chOff x="609441" y="1213873"/>
            <a:chExt cx="4836598" cy="4060560"/>
          </a:xfrm>
        </p:grpSpPr>
        <p:sp>
          <p:nvSpPr>
            <p:cNvPr id="8" name="Title 2"/>
            <p:cNvSpPr txBox="1">
              <a:spLocks/>
            </p:cNvSpPr>
            <p:nvPr/>
          </p:nvSpPr>
          <p:spPr>
            <a:xfrm>
              <a:off x="609441" y="1213873"/>
              <a:ext cx="4693683" cy="4060560"/>
            </a:xfrm>
            <a:prstGeom prst="rect">
              <a:avLst/>
            </a:prstGeom>
            <a:gradFill flip="none" rotWithShape="1">
              <a:gsLst>
                <a:gs pos="4000">
                  <a:schemeClr val="accent4">
                    <a:lumMod val="20000"/>
                    <a:lumOff val="80000"/>
                  </a:schemeClr>
                </a:gs>
                <a:gs pos="18000">
                  <a:srgbClr val="4773FF"/>
                </a:gs>
                <a:gs pos="50000">
                  <a:srgbClr val="002392"/>
                </a:gs>
              </a:gsLst>
              <a:lin ang="5400000" scaled="1"/>
              <a:tileRect/>
            </a:gradFill>
            <a:ln>
              <a:noFill/>
              <a:headEnd type="none" w="med" len="med"/>
              <a:tailEnd type="none" w="med" len="med"/>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0" tIns="91440" rIns="0" bIns="0" numCol="1" rtlCol="0" anchor="ctr"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defTabSz="1218937">
                <a:lnSpc>
                  <a:spcPct val="85000"/>
                </a:lnSpc>
                <a:spcBef>
                  <a:spcPct val="0"/>
                </a:spcBef>
                <a:defRPr/>
              </a:pPr>
              <a:endParaRPr lang="en-US" sz="3600" b="1" spc="-200" dirty="0">
                <a:ln w="3175">
                  <a:noFill/>
                </a:ln>
                <a:gradFill flip="none" rotWithShape="1">
                  <a:gsLst>
                    <a:gs pos="0">
                      <a:srgbClr val="050813"/>
                    </a:gs>
                    <a:gs pos="81000">
                      <a:srgbClr val="004D6C"/>
                    </a:gs>
                    <a:gs pos="86000">
                      <a:srgbClr val="050813"/>
                    </a:gs>
                  </a:gsLst>
                  <a:lin ang="5400000" scaled="1"/>
                  <a:tileRect/>
                </a:gradFill>
                <a:latin typeface="Segoe UI" pitchFamily="34" charset="0"/>
                <a:cs typeface="Segoe UI" pitchFamily="34" charset="0"/>
              </a:endParaRPr>
            </a:p>
          </p:txBody>
        </p:sp>
        <p:sp>
          <p:nvSpPr>
            <p:cNvPr id="9" name="TextBox 6"/>
            <p:cNvSpPr txBox="1"/>
            <p:nvPr/>
          </p:nvSpPr>
          <p:spPr>
            <a:xfrm>
              <a:off x="706418" y="1227447"/>
              <a:ext cx="1149984" cy="391144"/>
            </a:xfrm>
            <a:prstGeom prst="rect">
              <a:avLst/>
            </a:prstGeom>
            <a:noFill/>
          </p:spPr>
          <p:txBody>
            <a:bodyPr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z="2400" b="1" dirty="0" smtClean="0">
                  <a:gradFill>
                    <a:gsLst>
                      <a:gs pos="50000">
                        <a:srgbClr val="000000"/>
                      </a:gs>
                      <a:gs pos="100000">
                        <a:srgbClr val="000000"/>
                      </a:gs>
                    </a:gsLst>
                    <a:lin ang="5400000" scaled="0"/>
                  </a:gradFill>
                  <a:latin typeface="Segoe UI" pitchFamily="34" charset="0"/>
                  <a:cs typeface="Segoe UI" pitchFamily="34" charset="0"/>
                </a:rPr>
                <a:t>FROM</a:t>
              </a:r>
            </a:p>
          </p:txBody>
        </p:sp>
        <p:sp>
          <p:nvSpPr>
            <p:cNvPr id="10" name="Rectangle 9"/>
            <p:cNvSpPr/>
            <p:nvPr/>
          </p:nvSpPr>
          <p:spPr>
            <a:xfrm>
              <a:off x="1465945" y="1292019"/>
              <a:ext cx="3980094" cy="325954"/>
            </a:xfrm>
            <a:prstGeom prst="rect">
              <a:avLst/>
            </a:prstGeom>
          </p:spPr>
          <p:txBody>
            <a:bodyPr wrap="square">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z="1400" b="1" dirty="0" smtClean="0">
                  <a:gradFill>
                    <a:gsLst>
                      <a:gs pos="50000">
                        <a:srgbClr val="000000"/>
                      </a:gs>
                      <a:gs pos="100000">
                        <a:srgbClr val="000000"/>
                      </a:gs>
                    </a:gsLst>
                    <a:lin ang="0" scaled="0"/>
                  </a:gradFill>
                  <a:latin typeface="Segoe UI" pitchFamily="34" charset="0"/>
                  <a:ea typeface="Segoe UI" pitchFamily="34" charset="0"/>
                  <a:cs typeface="Segoe UI" pitchFamily="34" charset="0"/>
                </a:rPr>
                <a:t>Separate offerings from the #1 IT and #1 Software </a:t>
              </a:r>
              <a:r>
                <a:rPr lang="en-US" sz="1200" b="1" dirty="0" smtClean="0">
                  <a:gradFill>
                    <a:gsLst>
                      <a:gs pos="50000">
                        <a:srgbClr val="000000"/>
                      </a:gs>
                      <a:gs pos="100000">
                        <a:srgbClr val="000000"/>
                      </a:gs>
                    </a:gsLst>
                    <a:lin ang="0" scaled="0"/>
                  </a:gradFill>
                  <a:latin typeface="Segoe UI" pitchFamily="34" charset="0"/>
                  <a:ea typeface="Segoe UI" pitchFamily="34" charset="0"/>
                  <a:cs typeface="Segoe UI" pitchFamily="34" charset="0"/>
                </a:rPr>
                <a:t>companies</a:t>
              </a:r>
              <a:r>
                <a:rPr lang="en-US" sz="1400" b="1" dirty="0" smtClean="0">
                  <a:gradFill>
                    <a:gsLst>
                      <a:gs pos="50000">
                        <a:srgbClr val="000000"/>
                      </a:gs>
                      <a:gs pos="100000">
                        <a:srgbClr val="000000"/>
                      </a:gs>
                    </a:gsLst>
                    <a:lin ang="0" scaled="0"/>
                  </a:gradFill>
                  <a:latin typeface="Segoe UI" pitchFamily="34" charset="0"/>
                  <a:ea typeface="Segoe UI" pitchFamily="34" charset="0"/>
                  <a:cs typeface="Segoe UI" pitchFamily="34" charset="0"/>
                </a:rPr>
                <a:t>  </a:t>
              </a:r>
            </a:p>
          </p:txBody>
        </p:sp>
        <p:sp>
          <p:nvSpPr>
            <p:cNvPr id="11" name="Rectangle 10"/>
            <p:cNvSpPr/>
            <p:nvPr/>
          </p:nvSpPr>
          <p:spPr bwMode="auto">
            <a:xfrm>
              <a:off x="669651" y="3152630"/>
              <a:ext cx="2225516" cy="719769"/>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91440" rIns="91440" bIns="91440" numCol="1" rtlCol="0" anchor="t" anchorCtr="0" compatLnSpc="1">
              <a:prstTxWarp prst="textNoShape">
                <a:avLst/>
              </a:prstTxWarp>
              <a:noAutofit/>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a:spcBef>
                  <a:spcPct val="50000"/>
                </a:spcBef>
              </a:pPr>
              <a:r>
                <a:rPr lang="en-US" sz="1400" dirty="0" smtClean="0">
                  <a:gradFill>
                    <a:gsLst>
                      <a:gs pos="50000">
                        <a:srgbClr val="000000"/>
                      </a:gs>
                      <a:gs pos="100000">
                        <a:srgbClr val="000000"/>
                      </a:gs>
                    </a:gsLst>
                    <a:lin ang="0" scaled="0"/>
                  </a:gradFill>
                  <a:latin typeface="Segoe UI" pitchFamily="34" charset="0"/>
                  <a:ea typeface="Segoe UI" pitchFamily="34" charset="0"/>
                  <a:cs typeface="Segoe UI" pitchFamily="34" charset="0"/>
                </a:rPr>
                <a:t>OS and </a:t>
              </a:r>
              <a:r>
                <a:rPr lang="en-US" sz="1600" dirty="0" smtClean="0">
                  <a:gradFill>
                    <a:gsLst>
                      <a:gs pos="50000">
                        <a:srgbClr val="000000"/>
                      </a:gs>
                      <a:gs pos="100000">
                        <a:srgbClr val="000000"/>
                      </a:gs>
                    </a:gsLst>
                    <a:lin ang="0" scaled="0"/>
                  </a:gradFill>
                  <a:latin typeface="Segoe UI" pitchFamily="34" charset="0"/>
                  <a:ea typeface="Segoe UI" pitchFamily="34" charset="0"/>
                  <a:cs typeface="Segoe UI" pitchFamily="34" charset="0"/>
                </a:rPr>
                <a:t>Virtualization</a:t>
              </a:r>
            </a:p>
          </p:txBody>
        </p:sp>
        <p:sp>
          <p:nvSpPr>
            <p:cNvPr id="12" name="Rectangle 11"/>
            <p:cNvSpPr/>
            <p:nvPr/>
          </p:nvSpPr>
          <p:spPr bwMode="auto">
            <a:xfrm>
              <a:off x="669651" y="3923344"/>
              <a:ext cx="2225516" cy="1168128"/>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91440" rIns="91440" bIns="91440" numCol="1" rtlCol="0" anchor="t" anchorCtr="0" compatLnSpc="1">
              <a:prstTxWarp prst="textNoShape">
                <a:avLst/>
              </a:prstTxWarp>
              <a:noAutofit/>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a:spcBef>
                  <a:spcPct val="50000"/>
                </a:spcBef>
              </a:pPr>
              <a:r>
                <a:rPr lang="en-US" sz="1600" dirty="0" smtClean="0">
                  <a:gradFill>
                    <a:gsLst>
                      <a:gs pos="50000">
                        <a:srgbClr val="292929"/>
                      </a:gs>
                      <a:gs pos="100000">
                        <a:srgbClr val="292929"/>
                      </a:gs>
                    </a:gsLst>
                    <a:lin ang="0" scaled="0"/>
                  </a:gradFill>
                  <a:latin typeface="Segoe UI" pitchFamily="34" charset="0"/>
                  <a:ea typeface="Segoe UI" pitchFamily="34" charset="0"/>
                  <a:cs typeface="Segoe UI" pitchFamily="34" charset="0"/>
                </a:rPr>
                <a:t>HP Infrastructure</a:t>
              </a:r>
            </a:p>
          </p:txBody>
        </p:sp>
        <p:sp>
          <p:nvSpPr>
            <p:cNvPr id="13" name="Rectangle 12"/>
            <p:cNvSpPr/>
            <p:nvPr/>
          </p:nvSpPr>
          <p:spPr bwMode="auto">
            <a:xfrm>
              <a:off x="721295" y="4449131"/>
              <a:ext cx="2102548" cy="557354"/>
            </a:xfrm>
            <a:prstGeom prst="rect">
              <a:avLst/>
            </a:prstGeom>
            <a:gradFill flip="none" rotWithShape="1">
              <a:gsLst>
                <a:gs pos="19000">
                  <a:schemeClr val="accent1">
                    <a:lumMod val="60000"/>
                    <a:lumOff val="40000"/>
                  </a:schemeClr>
                </a:gs>
                <a:gs pos="100000">
                  <a:schemeClr val="accent1">
                    <a:lumMod val="50000"/>
                  </a:schemeClr>
                </a:gs>
              </a:gsLst>
              <a:lin ang="5400000" scaled="1"/>
              <a:tileRect/>
            </a:gradFill>
            <a:ln>
              <a:headEnd type="none" w="med" len="med"/>
              <a:tailEnd type="none" w="med" len="med"/>
            </a:ln>
            <a:effectLst>
              <a:outerShdw blurRad="50800" dist="38100" dir="2700000" algn="tl" rotWithShape="0">
                <a:prstClr val="black">
                  <a:alpha val="40000"/>
                </a:prstClr>
              </a:outerShdw>
            </a:effectLst>
            <a:scene3d>
              <a:camera prst="orthographicFront" fov="0">
                <a:rot lat="0" lon="0" rev="0"/>
              </a:camera>
              <a:lightRig rig="threePt" dir="t">
                <a:rot lat="0" lon="0" rev="1800000"/>
              </a:lightRig>
            </a:scene3d>
            <a:sp3d prstMaterial="matte"/>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lnSpc>
                  <a:spcPct val="85000"/>
                </a:lnSpc>
                <a:spcBef>
                  <a:spcPct val="0"/>
                </a:spcBef>
                <a:defRPr/>
              </a:pPr>
              <a:r>
                <a:rPr lang="en-US" sz="1200" b="1" dirty="0" smtClean="0">
                  <a:gradFill>
                    <a:gsLst>
                      <a:gs pos="50000">
                        <a:srgbClr val="000000"/>
                      </a:gs>
                      <a:gs pos="100000">
                        <a:srgbClr val="000000"/>
                      </a:gs>
                    </a:gsLst>
                    <a:lin ang="0" scaled="0"/>
                  </a:gradFill>
                  <a:latin typeface="Segoe UI" pitchFamily="34" charset="0"/>
                  <a:ea typeface="Segoe UI" pitchFamily="34" charset="0"/>
                  <a:cs typeface="Segoe UI" pitchFamily="34" charset="0"/>
                </a:rPr>
                <a:t> Servers storage </a:t>
              </a:r>
              <a:br>
                <a:rPr lang="en-US" sz="1200" b="1" dirty="0" smtClean="0">
                  <a:gradFill>
                    <a:gsLst>
                      <a:gs pos="50000">
                        <a:srgbClr val="000000"/>
                      </a:gs>
                      <a:gs pos="100000">
                        <a:srgbClr val="000000"/>
                      </a:gs>
                    </a:gsLst>
                    <a:lin ang="0" scaled="0"/>
                  </a:gradFill>
                  <a:latin typeface="Segoe UI" pitchFamily="34" charset="0"/>
                  <a:ea typeface="Segoe UI" pitchFamily="34" charset="0"/>
                  <a:cs typeface="Segoe UI" pitchFamily="34" charset="0"/>
                </a:rPr>
              </a:br>
              <a:r>
                <a:rPr lang="en-US" sz="1200" b="1" dirty="0" smtClean="0">
                  <a:gradFill>
                    <a:gsLst>
                      <a:gs pos="50000">
                        <a:srgbClr val="000000"/>
                      </a:gs>
                      <a:gs pos="100000">
                        <a:srgbClr val="000000"/>
                      </a:gs>
                    </a:gsLst>
                    <a:lin ang="0" scaled="0"/>
                  </a:gradFill>
                  <a:latin typeface="Segoe UI" pitchFamily="34" charset="0"/>
                  <a:ea typeface="Segoe UI" pitchFamily="34" charset="0"/>
                  <a:cs typeface="Segoe UI" pitchFamily="34" charset="0"/>
                </a:rPr>
                <a:t>and networking</a:t>
              </a:r>
            </a:p>
          </p:txBody>
        </p:sp>
        <p:sp>
          <p:nvSpPr>
            <p:cNvPr id="14" name="Rectangle 13"/>
            <p:cNvSpPr/>
            <p:nvPr/>
          </p:nvSpPr>
          <p:spPr bwMode="auto">
            <a:xfrm>
              <a:off x="721295" y="4243825"/>
              <a:ext cx="2102548" cy="173510"/>
            </a:xfrm>
            <a:prstGeom prst="rect">
              <a:avLst/>
            </a:prstGeom>
            <a:gradFill flip="none" rotWithShape="1">
              <a:gsLst>
                <a:gs pos="19000">
                  <a:schemeClr val="accent1">
                    <a:lumMod val="60000"/>
                    <a:lumOff val="40000"/>
                  </a:schemeClr>
                </a:gs>
                <a:gs pos="100000">
                  <a:schemeClr val="accent1">
                    <a:lumMod val="50000"/>
                  </a:schemeClr>
                </a:gs>
              </a:gsLst>
              <a:lin ang="5400000" scaled="1"/>
              <a:tileRect/>
            </a:gradFill>
            <a:ln>
              <a:headEnd type="none" w="med" len="med"/>
              <a:tailEnd type="none" w="med" len="med"/>
            </a:ln>
            <a:effectLst>
              <a:outerShdw blurRad="50800" dist="38100" dir="2700000" algn="tl" rotWithShape="0">
                <a:prstClr val="black">
                  <a:alpha val="40000"/>
                </a:prstClr>
              </a:outerShdw>
            </a:effectLst>
            <a:scene3d>
              <a:camera prst="orthographicFront" fov="0">
                <a:rot lat="0" lon="0" rev="0"/>
              </a:camera>
              <a:lightRig rig="threePt" dir="t">
                <a:rot lat="0" lon="0" rev="1800000"/>
              </a:lightRig>
            </a:scene3d>
            <a:sp3d prstMaterial="matte"/>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lnSpc>
                  <a:spcPct val="85000"/>
                </a:lnSpc>
                <a:spcBef>
                  <a:spcPct val="0"/>
                </a:spcBef>
                <a:defRPr/>
              </a:pPr>
              <a:r>
                <a:rPr lang="en-US" sz="1200" b="1" dirty="0" smtClean="0">
                  <a:gradFill>
                    <a:gsLst>
                      <a:gs pos="50000">
                        <a:srgbClr val="000000"/>
                      </a:gs>
                      <a:gs pos="100000">
                        <a:srgbClr val="000000"/>
                      </a:gs>
                    </a:gsLst>
                    <a:lin ang="0" scaled="0"/>
                  </a:gradFill>
                  <a:latin typeface="Segoe UI" pitchFamily="34" charset="0"/>
                  <a:ea typeface="Segoe UI" pitchFamily="34" charset="0"/>
                  <a:cs typeface="Segoe UI" pitchFamily="34" charset="0"/>
                </a:rPr>
                <a:t>HP Insight and BTO SW</a:t>
              </a:r>
            </a:p>
          </p:txBody>
        </p:sp>
        <p:sp>
          <p:nvSpPr>
            <p:cNvPr id="15" name="Rectangle 14"/>
            <p:cNvSpPr/>
            <p:nvPr/>
          </p:nvSpPr>
          <p:spPr bwMode="auto">
            <a:xfrm>
              <a:off x="721295" y="3453847"/>
              <a:ext cx="2102548" cy="178272"/>
            </a:xfrm>
            <a:prstGeom prst="rect">
              <a:avLst/>
            </a:prstGeom>
            <a:gradFill flip="none" rotWithShape="1">
              <a:gsLst>
                <a:gs pos="19000">
                  <a:schemeClr val="accent1">
                    <a:lumMod val="60000"/>
                    <a:lumOff val="40000"/>
                  </a:schemeClr>
                </a:gs>
                <a:gs pos="100000">
                  <a:schemeClr val="accent1">
                    <a:lumMod val="50000"/>
                  </a:schemeClr>
                </a:gs>
              </a:gsLst>
              <a:lin ang="5400000" scaled="1"/>
              <a:tileRect/>
            </a:gradFill>
            <a:ln>
              <a:headEnd type="none" w="med" len="med"/>
              <a:tailEnd type="none" w="med" len="med"/>
            </a:ln>
            <a:effectLst>
              <a:outerShdw blurRad="50800" dist="38100" dir="2700000" algn="tl" rotWithShape="0">
                <a:prstClr val="black">
                  <a:alpha val="40000"/>
                </a:prstClr>
              </a:outerShdw>
            </a:effectLst>
            <a:scene3d>
              <a:camera prst="orthographicFront" fov="0">
                <a:rot lat="0" lon="0" rev="0"/>
              </a:camera>
              <a:lightRig rig="threePt" dir="t">
                <a:rot lat="0" lon="0" rev="1800000"/>
              </a:lightRig>
            </a:scene3d>
            <a:sp3d prstMaterial="matte"/>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lnSpc>
                  <a:spcPct val="85000"/>
                </a:lnSpc>
                <a:spcBef>
                  <a:spcPct val="0"/>
                </a:spcBef>
                <a:defRPr/>
              </a:pPr>
              <a:r>
                <a:rPr lang="en-US" sz="1200" b="1" dirty="0" smtClean="0">
                  <a:gradFill>
                    <a:gsLst>
                      <a:gs pos="50000">
                        <a:srgbClr val="000000"/>
                      </a:gs>
                      <a:gs pos="100000">
                        <a:srgbClr val="000000"/>
                      </a:gs>
                    </a:gsLst>
                    <a:lin ang="0" scaled="0"/>
                  </a:gradFill>
                  <a:latin typeface="Segoe UI" pitchFamily="34" charset="0"/>
                  <a:ea typeface="Segoe UI" pitchFamily="34" charset="0"/>
                  <a:cs typeface="Segoe UI" pitchFamily="34" charset="0"/>
                </a:rPr>
                <a:t>Windows or other OSs</a:t>
              </a:r>
            </a:p>
          </p:txBody>
        </p:sp>
        <p:sp>
          <p:nvSpPr>
            <p:cNvPr id="16" name="Rectangle 15"/>
            <p:cNvSpPr/>
            <p:nvPr/>
          </p:nvSpPr>
          <p:spPr bwMode="auto">
            <a:xfrm>
              <a:off x="721295" y="3677618"/>
              <a:ext cx="2102548" cy="149592"/>
            </a:xfrm>
            <a:prstGeom prst="rect">
              <a:avLst/>
            </a:prstGeom>
            <a:gradFill flip="none" rotWithShape="1">
              <a:gsLst>
                <a:gs pos="19000">
                  <a:schemeClr val="accent1">
                    <a:lumMod val="60000"/>
                    <a:lumOff val="40000"/>
                  </a:schemeClr>
                </a:gs>
                <a:gs pos="100000">
                  <a:schemeClr val="accent1">
                    <a:lumMod val="50000"/>
                  </a:schemeClr>
                </a:gs>
              </a:gsLst>
              <a:lin ang="5400000" scaled="1"/>
              <a:tileRect/>
            </a:gradFill>
            <a:ln>
              <a:headEnd type="none" w="med" len="med"/>
              <a:tailEnd type="none" w="med" len="med"/>
            </a:ln>
            <a:effectLst>
              <a:outerShdw blurRad="50800" dist="38100" dir="2700000" algn="tl" rotWithShape="0">
                <a:prstClr val="black">
                  <a:alpha val="40000"/>
                </a:prstClr>
              </a:outerShdw>
            </a:effectLst>
            <a:scene3d>
              <a:camera prst="orthographicFront" fov="0">
                <a:rot lat="0" lon="0" rev="0"/>
              </a:camera>
              <a:lightRig rig="threePt" dir="t">
                <a:rot lat="0" lon="0" rev="1800000"/>
              </a:lightRig>
            </a:scene3d>
            <a:sp3d prstMaterial="matte"/>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lnSpc>
                  <a:spcPct val="85000"/>
                </a:lnSpc>
                <a:spcBef>
                  <a:spcPct val="0"/>
                </a:spcBef>
                <a:defRPr/>
              </a:pPr>
              <a:r>
                <a:rPr lang="en-US" sz="1200" b="1" dirty="0" smtClean="0">
                  <a:gradFill>
                    <a:gsLst>
                      <a:gs pos="50000">
                        <a:srgbClr val="000000"/>
                      </a:gs>
                      <a:gs pos="100000">
                        <a:srgbClr val="000000"/>
                      </a:gs>
                    </a:gsLst>
                    <a:lin ang="0" scaled="0"/>
                  </a:gradFill>
                  <a:latin typeface="Segoe UI" pitchFamily="34" charset="0"/>
                  <a:ea typeface="Segoe UI" pitchFamily="34" charset="0"/>
                  <a:cs typeface="Segoe UI" pitchFamily="34" charset="0"/>
                </a:rPr>
                <a:t>Hyper-V or others</a:t>
              </a:r>
            </a:p>
          </p:txBody>
        </p:sp>
        <p:sp>
          <p:nvSpPr>
            <p:cNvPr id="17" name="Rectangle 16"/>
            <p:cNvSpPr/>
            <p:nvPr/>
          </p:nvSpPr>
          <p:spPr bwMode="auto">
            <a:xfrm>
              <a:off x="682323" y="2928842"/>
              <a:ext cx="2212844" cy="176504"/>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indent="-302827" algn="ctr" fontAlgn="base">
                <a:lnSpc>
                  <a:spcPct val="85000"/>
                </a:lnSpc>
                <a:spcBef>
                  <a:spcPct val="50000"/>
                </a:spcBef>
                <a:spcAft>
                  <a:spcPct val="0"/>
                </a:spcAft>
                <a:buClr>
                  <a:srgbClr val="F3AF35"/>
                </a:buClr>
                <a:buSzPct val="70000"/>
                <a:defRPr/>
              </a:pPr>
              <a:r>
                <a:rPr lang="en-US" altLang="zh-CN" sz="1200" b="1" dirty="0" smtClean="0">
                  <a:solidFill>
                    <a:schemeClr val="accent6">
                      <a:lumMod val="50000"/>
                    </a:schemeClr>
                  </a:solidFill>
                  <a:latin typeface="Segoe UI" pitchFamily="34" charset="0"/>
                  <a:cs typeface="Segoe UI" pitchFamily="34" charset="0"/>
                </a:rPr>
                <a:t>HP BTO Enterprise Mgmt</a:t>
              </a:r>
            </a:p>
          </p:txBody>
        </p:sp>
        <p:sp>
          <p:nvSpPr>
            <p:cNvPr id="18" name="Rectangle 17"/>
            <p:cNvSpPr/>
            <p:nvPr/>
          </p:nvSpPr>
          <p:spPr bwMode="auto">
            <a:xfrm>
              <a:off x="682323" y="2150771"/>
              <a:ext cx="1092933" cy="73399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0" tIns="45720" rIns="0" bIns="0" numCol="1" rtlCol="0" anchor="ctr"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indent="-302827" algn="ctr" fontAlgn="base">
                <a:lnSpc>
                  <a:spcPct val="85000"/>
                </a:lnSpc>
                <a:spcBef>
                  <a:spcPct val="50000"/>
                </a:spcBef>
                <a:spcAft>
                  <a:spcPct val="0"/>
                </a:spcAft>
                <a:buClr>
                  <a:srgbClr val="F3AF35"/>
                </a:buClr>
                <a:buSzPct val="70000"/>
                <a:defRPr/>
              </a:pPr>
              <a:r>
                <a:rPr lang="en-US" altLang="zh-CN" sz="1200" b="1" dirty="0" smtClean="0">
                  <a:solidFill>
                    <a:schemeClr val="accent6">
                      <a:lumMod val="50000"/>
                    </a:schemeClr>
                  </a:solidFill>
                  <a:latin typeface="Segoe UI" pitchFamily="34" charset="0"/>
                  <a:cs typeface="Segoe UI" pitchFamily="34" charset="0"/>
                </a:rPr>
                <a:t>SQL </a:t>
              </a:r>
              <a:br>
                <a:rPr lang="en-US" altLang="zh-CN" sz="1200" b="1" dirty="0" smtClean="0">
                  <a:solidFill>
                    <a:schemeClr val="accent6">
                      <a:lumMod val="50000"/>
                    </a:schemeClr>
                  </a:solidFill>
                  <a:latin typeface="Segoe UI" pitchFamily="34" charset="0"/>
                  <a:cs typeface="Segoe UI" pitchFamily="34" charset="0"/>
                </a:rPr>
              </a:br>
              <a:r>
                <a:rPr lang="en-US" altLang="zh-CN" sz="1200" b="1" dirty="0" smtClean="0">
                  <a:solidFill>
                    <a:schemeClr val="accent6">
                      <a:lumMod val="50000"/>
                    </a:schemeClr>
                  </a:solidFill>
                  <a:latin typeface="Segoe UI" pitchFamily="34" charset="0"/>
                  <a:cs typeface="Segoe UI" pitchFamily="34" charset="0"/>
                </a:rPr>
                <a:t>Server</a:t>
              </a:r>
              <a:br>
                <a:rPr lang="en-US" altLang="zh-CN" sz="1200" b="1" dirty="0" smtClean="0">
                  <a:solidFill>
                    <a:schemeClr val="accent6">
                      <a:lumMod val="50000"/>
                    </a:schemeClr>
                  </a:solidFill>
                  <a:latin typeface="Segoe UI" pitchFamily="34" charset="0"/>
                  <a:cs typeface="Segoe UI" pitchFamily="34" charset="0"/>
                </a:rPr>
              </a:br>
              <a:r>
                <a:rPr lang="en-US" altLang="zh-CN" sz="1200" b="1" dirty="0" smtClean="0">
                  <a:solidFill>
                    <a:schemeClr val="accent6">
                      <a:lumMod val="50000"/>
                    </a:schemeClr>
                  </a:solidFill>
                  <a:latin typeface="Segoe UI" pitchFamily="34" charset="0"/>
                  <a:cs typeface="Segoe UI" pitchFamily="34" charset="0"/>
                </a:rPr>
                <a:t>templates, </a:t>
              </a:r>
              <a:br>
                <a:rPr lang="en-US" altLang="zh-CN" sz="1200" b="1" dirty="0" smtClean="0">
                  <a:solidFill>
                    <a:schemeClr val="accent6">
                      <a:lumMod val="50000"/>
                    </a:schemeClr>
                  </a:solidFill>
                  <a:latin typeface="Segoe UI" pitchFamily="34" charset="0"/>
                  <a:cs typeface="Segoe UI" pitchFamily="34" charset="0"/>
                </a:rPr>
              </a:br>
              <a:r>
                <a:rPr lang="en-US" altLang="zh-CN" sz="1200" b="1" dirty="0" smtClean="0">
                  <a:solidFill>
                    <a:schemeClr val="accent6">
                      <a:lumMod val="50000"/>
                    </a:schemeClr>
                  </a:solidFill>
                  <a:latin typeface="Segoe UI" pitchFamily="34" charset="0"/>
                  <a:cs typeface="Segoe UI" pitchFamily="34" charset="0"/>
                </a:rPr>
                <a:t>sizing</a:t>
              </a:r>
            </a:p>
          </p:txBody>
        </p:sp>
        <p:sp>
          <p:nvSpPr>
            <p:cNvPr id="19" name="TextBox 18"/>
            <p:cNvSpPr txBox="1"/>
            <p:nvPr/>
          </p:nvSpPr>
          <p:spPr>
            <a:xfrm>
              <a:off x="1535555" y="1624874"/>
              <a:ext cx="591154" cy="271150"/>
            </a:xfrm>
            <a:prstGeom prst="rect">
              <a:avLst/>
            </a:prstGeom>
            <a:noFill/>
          </p:spPr>
          <p:txBody>
            <a:bodyPr wrap="none" rtlCol="0" anchor="ctr">
              <a:no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2400" b="1" dirty="0" smtClean="0">
                  <a:gradFill>
                    <a:gsLst>
                      <a:gs pos="50000">
                        <a:srgbClr val="000000"/>
                      </a:gs>
                      <a:gs pos="100000">
                        <a:srgbClr val="000000"/>
                      </a:gs>
                    </a:gsLst>
                    <a:lin ang="0" scaled="0"/>
                  </a:gradFill>
                  <a:latin typeface="Segoe UI" pitchFamily="34" charset="0"/>
                  <a:ea typeface="MS PGothic" pitchFamily="34" charset="-128"/>
                  <a:cs typeface="Segoe UI" pitchFamily="34" charset="0"/>
                </a:rPr>
                <a:t>HP</a:t>
              </a:r>
              <a:endParaRPr lang="en-US" sz="2400" b="1" dirty="0">
                <a:gradFill>
                  <a:gsLst>
                    <a:gs pos="50000">
                      <a:srgbClr val="000000"/>
                    </a:gs>
                    <a:gs pos="100000">
                      <a:srgbClr val="000000"/>
                    </a:gs>
                  </a:gsLst>
                  <a:lin ang="0" scaled="0"/>
                </a:gradFill>
                <a:latin typeface="Segoe UI" pitchFamily="34" charset="0"/>
                <a:ea typeface="MS PGothic" pitchFamily="34" charset="-128"/>
                <a:cs typeface="Segoe UI" pitchFamily="34" charset="0"/>
              </a:endParaRPr>
            </a:p>
          </p:txBody>
        </p:sp>
        <p:sp>
          <p:nvSpPr>
            <p:cNvPr id="20" name="TextBox 19"/>
            <p:cNvSpPr txBox="1"/>
            <p:nvPr/>
          </p:nvSpPr>
          <p:spPr>
            <a:xfrm>
              <a:off x="3341423" y="1624874"/>
              <a:ext cx="1635889" cy="271150"/>
            </a:xfrm>
            <a:prstGeom prst="rect">
              <a:avLst/>
            </a:prstGeom>
            <a:noFill/>
          </p:spPr>
          <p:txBody>
            <a:bodyPr wrap="none" rtlCol="0" anchor="ctr">
              <a:no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2400" b="1" dirty="0" smtClean="0">
                  <a:gradFill>
                    <a:gsLst>
                      <a:gs pos="50000">
                        <a:srgbClr val="000000"/>
                      </a:gs>
                      <a:gs pos="100000">
                        <a:srgbClr val="000000"/>
                      </a:gs>
                    </a:gsLst>
                    <a:lin ang="0" scaled="0"/>
                  </a:gradFill>
                  <a:latin typeface="Segoe UI" pitchFamily="34" charset="0"/>
                  <a:ea typeface="MS PGothic" pitchFamily="34" charset="-128"/>
                  <a:cs typeface="Segoe UI" pitchFamily="34" charset="0"/>
                </a:rPr>
                <a:t>Microsoft</a:t>
              </a:r>
              <a:endParaRPr lang="en-US" sz="2400" b="1" dirty="0">
                <a:gradFill>
                  <a:gsLst>
                    <a:gs pos="50000">
                      <a:srgbClr val="000000"/>
                    </a:gs>
                    <a:gs pos="100000">
                      <a:srgbClr val="000000"/>
                    </a:gs>
                  </a:gsLst>
                  <a:lin ang="0" scaled="0"/>
                </a:gradFill>
                <a:latin typeface="Segoe UI" pitchFamily="34" charset="0"/>
                <a:ea typeface="MS PGothic" pitchFamily="34" charset="-128"/>
                <a:cs typeface="Segoe UI" pitchFamily="34" charset="0"/>
              </a:endParaRPr>
            </a:p>
          </p:txBody>
        </p:sp>
        <p:sp>
          <p:nvSpPr>
            <p:cNvPr id="21" name="Rectangle 20"/>
            <p:cNvSpPr/>
            <p:nvPr/>
          </p:nvSpPr>
          <p:spPr bwMode="auto">
            <a:xfrm>
              <a:off x="682323" y="1909051"/>
              <a:ext cx="2212844" cy="212794"/>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indent="-302827" algn="ctr" fontAlgn="base">
                <a:lnSpc>
                  <a:spcPct val="85000"/>
                </a:lnSpc>
                <a:spcBef>
                  <a:spcPct val="50000"/>
                </a:spcBef>
                <a:spcAft>
                  <a:spcPct val="0"/>
                </a:spcAft>
                <a:buClr>
                  <a:srgbClr val="F3AF35"/>
                </a:buClr>
                <a:buSzPct val="70000"/>
                <a:defRPr/>
              </a:pPr>
              <a:r>
                <a:rPr lang="en-US" altLang="zh-CN" sz="1200" b="1" dirty="0" smtClean="0">
                  <a:solidFill>
                    <a:schemeClr val="accent6">
                      <a:lumMod val="50000"/>
                    </a:schemeClr>
                  </a:solidFill>
                  <a:latin typeface="Segoe UI" pitchFamily="34" charset="0"/>
                  <a:cs typeface="Segoe UI" pitchFamily="34" charset="0"/>
                </a:rPr>
                <a:t>Services</a:t>
              </a:r>
            </a:p>
          </p:txBody>
        </p:sp>
        <p:sp>
          <p:nvSpPr>
            <p:cNvPr id="22" name="Rectangle 21"/>
            <p:cNvSpPr/>
            <p:nvPr/>
          </p:nvSpPr>
          <p:spPr bwMode="auto">
            <a:xfrm>
              <a:off x="1913692" y="2150771"/>
              <a:ext cx="981534" cy="73399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indent="-302827" algn="ctr" fontAlgn="base">
                <a:lnSpc>
                  <a:spcPct val="85000"/>
                </a:lnSpc>
                <a:spcBef>
                  <a:spcPct val="50000"/>
                </a:spcBef>
                <a:spcAft>
                  <a:spcPct val="0"/>
                </a:spcAft>
                <a:buClr>
                  <a:srgbClr val="F3AF35"/>
                </a:buClr>
                <a:buSzPct val="70000"/>
                <a:defRPr/>
              </a:pPr>
              <a:r>
                <a:rPr lang="en-US" altLang="zh-CN" sz="1200" b="1" dirty="0" smtClean="0">
                  <a:solidFill>
                    <a:schemeClr val="accent6">
                      <a:lumMod val="50000"/>
                    </a:schemeClr>
                  </a:solidFill>
                  <a:latin typeface="Segoe UI" pitchFamily="34" charset="0"/>
                  <a:cs typeface="Segoe UI" pitchFamily="34" charset="0"/>
                </a:rPr>
                <a:t>Exchange</a:t>
              </a:r>
              <a:br>
                <a:rPr lang="en-US" altLang="zh-CN" sz="1200" b="1" dirty="0" smtClean="0">
                  <a:solidFill>
                    <a:schemeClr val="accent6">
                      <a:lumMod val="50000"/>
                    </a:schemeClr>
                  </a:solidFill>
                  <a:latin typeface="Segoe UI" pitchFamily="34" charset="0"/>
                  <a:cs typeface="Segoe UI" pitchFamily="34" charset="0"/>
                </a:rPr>
              </a:br>
              <a:r>
                <a:rPr lang="en-US" altLang="zh-CN" sz="1200" b="1" dirty="0" smtClean="0">
                  <a:solidFill>
                    <a:schemeClr val="accent6">
                      <a:lumMod val="50000"/>
                    </a:schemeClr>
                  </a:solidFill>
                  <a:latin typeface="Segoe UI" pitchFamily="34" charset="0"/>
                  <a:cs typeface="Segoe UI" pitchFamily="34" charset="0"/>
                </a:rPr>
                <a:t>templates, sizing</a:t>
              </a:r>
            </a:p>
          </p:txBody>
        </p:sp>
        <p:sp>
          <p:nvSpPr>
            <p:cNvPr id="23" name="Rectangle 22"/>
            <p:cNvSpPr/>
            <p:nvPr/>
          </p:nvSpPr>
          <p:spPr bwMode="auto">
            <a:xfrm>
              <a:off x="2995775" y="1909050"/>
              <a:ext cx="2214334" cy="216887"/>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indent="-302827" algn="ctr" fontAlgn="base">
                <a:lnSpc>
                  <a:spcPct val="85000"/>
                </a:lnSpc>
                <a:spcBef>
                  <a:spcPct val="50000"/>
                </a:spcBef>
                <a:spcAft>
                  <a:spcPct val="0"/>
                </a:spcAft>
                <a:buClr>
                  <a:srgbClr val="F3AF35"/>
                </a:buClr>
                <a:buSzPct val="70000"/>
                <a:defRPr/>
              </a:pPr>
              <a:r>
                <a:rPr lang="en-US" altLang="zh-CN" sz="1200" b="1" dirty="0" smtClean="0">
                  <a:solidFill>
                    <a:schemeClr val="accent6">
                      <a:lumMod val="50000"/>
                    </a:schemeClr>
                  </a:solidFill>
                  <a:latin typeface="Segoe UI" pitchFamily="34" charset="0"/>
                  <a:cs typeface="Segoe UI" pitchFamily="34" charset="0"/>
                </a:rPr>
                <a:t>Services</a:t>
              </a:r>
            </a:p>
          </p:txBody>
        </p:sp>
        <p:sp>
          <p:nvSpPr>
            <p:cNvPr id="24" name="Rectangle 23"/>
            <p:cNvSpPr/>
            <p:nvPr/>
          </p:nvSpPr>
          <p:spPr bwMode="auto">
            <a:xfrm>
              <a:off x="2995775" y="2150771"/>
              <a:ext cx="1092933" cy="73399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indent="-302827" algn="ctr" fontAlgn="base">
                <a:lnSpc>
                  <a:spcPct val="85000"/>
                </a:lnSpc>
                <a:spcBef>
                  <a:spcPct val="50000"/>
                </a:spcBef>
                <a:spcAft>
                  <a:spcPct val="0"/>
                </a:spcAft>
                <a:buClr>
                  <a:srgbClr val="F3AF35"/>
                </a:buClr>
                <a:buSzPct val="70000"/>
                <a:defRPr/>
              </a:pPr>
              <a:r>
                <a:rPr lang="en-US" altLang="zh-CN" sz="1200" b="1" dirty="0" smtClean="0">
                  <a:solidFill>
                    <a:schemeClr val="accent6">
                      <a:lumMod val="50000"/>
                    </a:schemeClr>
                  </a:solidFill>
                  <a:latin typeface="Segoe UI" pitchFamily="34" charset="0"/>
                  <a:cs typeface="Segoe UI" pitchFamily="34" charset="0"/>
                </a:rPr>
                <a:t>SQL Server</a:t>
              </a:r>
            </a:p>
          </p:txBody>
        </p:sp>
        <p:sp>
          <p:nvSpPr>
            <p:cNvPr id="25" name="Rectangle 24"/>
            <p:cNvSpPr/>
            <p:nvPr/>
          </p:nvSpPr>
          <p:spPr bwMode="auto">
            <a:xfrm>
              <a:off x="4227144" y="2150771"/>
              <a:ext cx="981534" cy="73399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indent="-302827" algn="ctr" fontAlgn="base">
                <a:lnSpc>
                  <a:spcPct val="85000"/>
                </a:lnSpc>
                <a:spcBef>
                  <a:spcPct val="50000"/>
                </a:spcBef>
                <a:spcAft>
                  <a:spcPct val="0"/>
                </a:spcAft>
                <a:buClr>
                  <a:srgbClr val="F3AF35"/>
                </a:buClr>
                <a:buSzPct val="70000"/>
                <a:defRPr/>
              </a:pPr>
              <a:r>
                <a:rPr lang="en-US" altLang="zh-CN" sz="1200" b="1" dirty="0" smtClean="0">
                  <a:solidFill>
                    <a:schemeClr val="accent6">
                      <a:lumMod val="50000"/>
                    </a:schemeClr>
                  </a:solidFill>
                  <a:latin typeface="Segoe UI" pitchFamily="34" charset="0"/>
                  <a:cs typeface="Segoe UI" pitchFamily="34" charset="0"/>
                </a:rPr>
                <a:t>Exchange</a:t>
              </a:r>
            </a:p>
          </p:txBody>
        </p:sp>
        <p:sp>
          <p:nvSpPr>
            <p:cNvPr id="26" name="Rectangle 25"/>
            <p:cNvSpPr/>
            <p:nvPr/>
          </p:nvSpPr>
          <p:spPr bwMode="auto">
            <a:xfrm>
              <a:off x="2995834" y="2928841"/>
              <a:ext cx="2212844" cy="475411"/>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indent="-302827" algn="ctr" fontAlgn="base">
                <a:lnSpc>
                  <a:spcPct val="85000"/>
                </a:lnSpc>
                <a:spcBef>
                  <a:spcPct val="50000"/>
                </a:spcBef>
                <a:spcAft>
                  <a:spcPct val="0"/>
                </a:spcAft>
                <a:buClr>
                  <a:srgbClr val="F3AF35"/>
                </a:buClr>
                <a:buSzPct val="70000"/>
                <a:defRPr/>
              </a:pPr>
              <a:r>
                <a:rPr lang="en-US" altLang="zh-CN" sz="1200" b="1" dirty="0" smtClean="0">
                  <a:solidFill>
                    <a:schemeClr val="accent6">
                      <a:lumMod val="50000"/>
                    </a:schemeClr>
                  </a:solidFill>
                  <a:latin typeface="Segoe UI" pitchFamily="34" charset="0"/>
                  <a:cs typeface="Segoe UI" pitchFamily="34" charset="0"/>
                </a:rPr>
                <a:t>System Center</a:t>
              </a:r>
            </a:p>
          </p:txBody>
        </p:sp>
        <p:sp>
          <p:nvSpPr>
            <p:cNvPr id="27" name="Rectangle 26"/>
            <p:cNvSpPr/>
            <p:nvPr/>
          </p:nvSpPr>
          <p:spPr bwMode="auto">
            <a:xfrm>
              <a:off x="3050981" y="4243825"/>
              <a:ext cx="2102548" cy="761027"/>
            </a:xfrm>
            <a:prstGeom prst="rect">
              <a:avLst/>
            </a:prstGeom>
            <a:gradFill flip="none" rotWithShape="1">
              <a:gsLst>
                <a:gs pos="19000">
                  <a:schemeClr val="accent1">
                    <a:lumMod val="60000"/>
                    <a:lumOff val="40000"/>
                  </a:schemeClr>
                </a:gs>
                <a:gs pos="100000">
                  <a:schemeClr val="accent1">
                    <a:lumMod val="50000"/>
                  </a:schemeClr>
                </a:gs>
              </a:gsLst>
              <a:lin ang="5400000" scaled="1"/>
              <a:tileRect/>
            </a:gradFill>
            <a:ln>
              <a:headEnd type="none" w="med" len="med"/>
              <a:tailEnd type="none" w="med" len="med"/>
            </a:ln>
            <a:effectLst>
              <a:outerShdw blurRad="50800" dist="38100" dir="2700000" algn="tl" rotWithShape="0">
                <a:prstClr val="black">
                  <a:alpha val="40000"/>
                </a:prstClr>
              </a:outerShdw>
            </a:effectLst>
            <a:scene3d>
              <a:camera prst="orthographicFront" fov="0">
                <a:rot lat="0" lon="0" rev="0"/>
              </a:camera>
              <a:lightRig rig="threePt" dir="t">
                <a:rot lat="0" lon="0" rev="1800000"/>
              </a:lightRig>
            </a:scene3d>
            <a:sp3d prstMaterial="matte"/>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lnSpc>
                  <a:spcPct val="85000"/>
                </a:lnSpc>
                <a:spcBef>
                  <a:spcPct val="0"/>
                </a:spcBef>
                <a:defRPr/>
              </a:pPr>
              <a:r>
                <a:rPr lang="en-US" sz="1200" b="1" dirty="0" smtClean="0">
                  <a:gradFill>
                    <a:gsLst>
                      <a:gs pos="50000">
                        <a:srgbClr val="000000"/>
                      </a:gs>
                      <a:gs pos="100000">
                        <a:srgbClr val="000000"/>
                      </a:gs>
                    </a:gsLst>
                    <a:lin ang="0" scaled="0"/>
                  </a:gradFill>
                  <a:latin typeface="Segoe UI" pitchFamily="34" charset="0"/>
                  <a:ea typeface="Segoe UI" pitchFamily="34" charset="0"/>
                  <a:cs typeface="Segoe UI" pitchFamily="34" charset="0"/>
                </a:rPr>
                <a:t>System Center</a:t>
              </a:r>
            </a:p>
          </p:txBody>
        </p:sp>
        <p:sp>
          <p:nvSpPr>
            <p:cNvPr id="28" name="Rectangle 27"/>
            <p:cNvSpPr/>
            <p:nvPr/>
          </p:nvSpPr>
          <p:spPr bwMode="auto">
            <a:xfrm>
              <a:off x="3050981" y="3453847"/>
              <a:ext cx="2102548" cy="178272"/>
            </a:xfrm>
            <a:prstGeom prst="rect">
              <a:avLst/>
            </a:prstGeom>
            <a:gradFill flip="none" rotWithShape="1">
              <a:gsLst>
                <a:gs pos="19000">
                  <a:schemeClr val="accent1">
                    <a:lumMod val="60000"/>
                    <a:lumOff val="40000"/>
                  </a:schemeClr>
                </a:gs>
                <a:gs pos="100000">
                  <a:schemeClr val="accent1">
                    <a:lumMod val="50000"/>
                  </a:schemeClr>
                </a:gs>
              </a:gsLst>
              <a:lin ang="5400000" scaled="1"/>
              <a:tileRect/>
            </a:gradFill>
            <a:ln>
              <a:headEnd type="none" w="med" len="med"/>
              <a:tailEnd type="none" w="med" len="med"/>
            </a:ln>
            <a:effectLst>
              <a:outerShdw blurRad="50800" dist="38100" dir="2700000" algn="tl" rotWithShape="0">
                <a:prstClr val="black">
                  <a:alpha val="40000"/>
                </a:prstClr>
              </a:outerShdw>
            </a:effectLst>
            <a:scene3d>
              <a:camera prst="orthographicFront" fov="0">
                <a:rot lat="0" lon="0" rev="0"/>
              </a:camera>
              <a:lightRig rig="threePt" dir="t">
                <a:rot lat="0" lon="0" rev="1800000"/>
              </a:lightRig>
            </a:scene3d>
            <a:sp3d prstMaterial="matte"/>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lnSpc>
                  <a:spcPct val="85000"/>
                </a:lnSpc>
                <a:spcBef>
                  <a:spcPct val="0"/>
                </a:spcBef>
                <a:defRPr/>
              </a:pPr>
              <a:r>
                <a:rPr lang="en-US" sz="1200" b="1" dirty="0" smtClean="0">
                  <a:gradFill>
                    <a:gsLst>
                      <a:gs pos="50000">
                        <a:srgbClr val="000000"/>
                      </a:gs>
                      <a:gs pos="100000">
                        <a:srgbClr val="000000"/>
                      </a:gs>
                    </a:gsLst>
                    <a:lin ang="0" scaled="0"/>
                  </a:gradFill>
                  <a:latin typeface="Segoe UI" pitchFamily="34" charset="0"/>
                  <a:ea typeface="Segoe UI" pitchFamily="34" charset="0"/>
                  <a:cs typeface="Segoe UI" pitchFamily="34" charset="0"/>
                </a:rPr>
                <a:t>Windows</a:t>
              </a:r>
            </a:p>
          </p:txBody>
        </p:sp>
        <p:sp>
          <p:nvSpPr>
            <p:cNvPr id="29" name="Rectangle 28"/>
            <p:cNvSpPr/>
            <p:nvPr/>
          </p:nvSpPr>
          <p:spPr bwMode="auto">
            <a:xfrm>
              <a:off x="3050981" y="3677618"/>
              <a:ext cx="2102548" cy="149592"/>
            </a:xfrm>
            <a:prstGeom prst="rect">
              <a:avLst/>
            </a:prstGeom>
            <a:gradFill flip="none" rotWithShape="1">
              <a:gsLst>
                <a:gs pos="19000">
                  <a:schemeClr val="accent1">
                    <a:lumMod val="60000"/>
                    <a:lumOff val="40000"/>
                  </a:schemeClr>
                </a:gs>
                <a:gs pos="100000">
                  <a:schemeClr val="accent1">
                    <a:lumMod val="50000"/>
                  </a:schemeClr>
                </a:gs>
              </a:gsLst>
              <a:lin ang="5400000" scaled="1"/>
              <a:tileRect/>
            </a:gradFill>
            <a:ln>
              <a:headEnd type="none" w="med" len="med"/>
              <a:tailEnd type="none" w="med" len="med"/>
            </a:ln>
            <a:effectLst>
              <a:outerShdw blurRad="50800" dist="38100" dir="2700000" algn="tl" rotWithShape="0">
                <a:prstClr val="black">
                  <a:alpha val="40000"/>
                </a:prstClr>
              </a:outerShdw>
            </a:effectLst>
            <a:scene3d>
              <a:camera prst="orthographicFront" fov="0">
                <a:rot lat="0" lon="0" rev="0"/>
              </a:camera>
              <a:lightRig rig="threePt" dir="t">
                <a:rot lat="0" lon="0" rev="1800000"/>
              </a:lightRig>
            </a:scene3d>
            <a:sp3d prstMaterial="matte"/>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lnSpc>
                  <a:spcPct val="85000"/>
                </a:lnSpc>
                <a:spcBef>
                  <a:spcPct val="0"/>
                </a:spcBef>
                <a:defRPr/>
              </a:pPr>
              <a:r>
                <a:rPr lang="en-US" sz="1200" b="1" dirty="0" smtClean="0">
                  <a:gradFill>
                    <a:gsLst>
                      <a:gs pos="50000">
                        <a:srgbClr val="000000"/>
                      </a:gs>
                      <a:gs pos="100000">
                        <a:srgbClr val="000000"/>
                      </a:gs>
                    </a:gsLst>
                    <a:lin ang="0" scaled="0"/>
                  </a:gradFill>
                  <a:latin typeface="Segoe UI" pitchFamily="34" charset="0"/>
                  <a:ea typeface="Segoe UI" pitchFamily="34" charset="0"/>
                  <a:cs typeface="Segoe UI" pitchFamily="34" charset="0"/>
                </a:rPr>
                <a:t>Hyper-V</a:t>
              </a:r>
            </a:p>
          </p:txBody>
        </p:sp>
      </p:grpSp>
      <p:sp>
        <p:nvSpPr>
          <p:cNvPr id="2" name="Title 1"/>
          <p:cNvSpPr>
            <a:spLocks noGrp="1"/>
          </p:cNvSpPr>
          <p:nvPr>
            <p:ph type="title"/>
          </p:nvPr>
        </p:nvSpPr>
        <p:spPr/>
        <p:txBody>
          <a:bodyPr>
            <a:normAutofit fontScale="90000"/>
          </a:bodyPr>
          <a:lstStyle/>
          <a:p>
            <a:r>
              <a:rPr lang="en-US" dirty="0"/>
              <a:t>Microsoft and hp</a:t>
            </a:r>
            <a:br>
              <a:rPr lang="en-US" dirty="0"/>
            </a:br>
            <a:r>
              <a:rPr lang="en-US" dirty="0"/>
              <a:t>partnering to deliver the cloud</a:t>
            </a:r>
            <a:br>
              <a:rPr lang="en-US" dirty="0"/>
            </a:br>
            <a:endParaRPr lang="en-AU" dirty="0"/>
          </a:p>
        </p:txBody>
      </p:sp>
    </p:spTree>
    <p:extLst>
      <p:ext uri="{BB962C8B-B14F-4D97-AF65-F5344CB8AC3E}">
        <p14:creationId xmlns:p14="http://schemas.microsoft.com/office/powerpoint/2010/main" val="3297445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3600" dirty="0" smtClean="0"/>
              <a:t>Microsoft and </a:t>
            </a:r>
            <a:r>
              <a:rPr lang="en-AU" sz="3600" dirty="0" err="1" smtClean="0"/>
              <a:t>hp</a:t>
            </a:r>
            <a:r>
              <a:rPr lang="en-AU" dirty="0"/>
              <a:t/>
            </a:r>
            <a:br>
              <a:rPr lang="en-AU" dirty="0"/>
            </a:br>
            <a:r>
              <a:rPr lang="en-AU" dirty="0" smtClean="0"/>
              <a:t>partnering to deliver the cloud</a:t>
            </a:r>
            <a:endParaRPr lang="en-US" dirty="0"/>
          </a:p>
        </p:txBody>
      </p:sp>
      <p:grpSp>
        <p:nvGrpSpPr>
          <p:cNvPr id="5" name="Group 4"/>
          <p:cNvGrpSpPr/>
          <p:nvPr/>
        </p:nvGrpSpPr>
        <p:grpSpPr>
          <a:xfrm>
            <a:off x="533400" y="819150"/>
            <a:ext cx="7745387" cy="3927504"/>
            <a:chOff x="6672115" y="937086"/>
            <a:chExt cx="4809731" cy="4340768"/>
          </a:xfrm>
        </p:grpSpPr>
        <p:sp>
          <p:nvSpPr>
            <p:cNvPr id="6" name="Title 2"/>
            <p:cNvSpPr txBox="1">
              <a:spLocks/>
            </p:cNvSpPr>
            <p:nvPr/>
          </p:nvSpPr>
          <p:spPr>
            <a:xfrm>
              <a:off x="6672115" y="1021304"/>
              <a:ext cx="4693683" cy="4256550"/>
            </a:xfrm>
            <a:prstGeom prst="rect">
              <a:avLst/>
            </a:prstGeom>
            <a:gradFill flip="none" rotWithShape="1">
              <a:gsLst>
                <a:gs pos="0">
                  <a:schemeClr val="tx2">
                    <a:lumMod val="20000"/>
                    <a:lumOff val="80000"/>
                  </a:schemeClr>
                </a:gs>
                <a:gs pos="20000">
                  <a:schemeClr val="tx2">
                    <a:lumMod val="60000"/>
                    <a:lumOff val="40000"/>
                  </a:schemeClr>
                </a:gs>
                <a:gs pos="82000">
                  <a:schemeClr val="tx2">
                    <a:lumMod val="75000"/>
                  </a:schemeClr>
                </a:gs>
              </a:gsLst>
              <a:lin ang="5400000" scaled="1"/>
              <a:tileRect/>
            </a:gradFill>
            <a:ln>
              <a:headEnd type="none" w="med" len="med"/>
              <a:tailEnd type="none" w="med" len="med"/>
            </a:ln>
            <a:effectLst>
              <a:outerShdw blurRad="50800" dist="38100" dir="2700000" algn="tl" rotWithShape="0">
                <a:prstClr val="black">
                  <a:alpha val="40000"/>
                </a:prstClr>
              </a:outerShdw>
            </a:effectLst>
            <a:scene3d>
              <a:camera prst="orthographicFront" fov="0">
                <a:rot lat="0" lon="0" rev="0"/>
              </a:camera>
              <a:lightRig rig="threePt" dir="t">
                <a:rot lat="0" lon="0" rev="1800000"/>
              </a:lightRig>
            </a:scene3d>
            <a:sp3d prstMaterial="matte"/>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indent="-302827" algn="ctr" fontAlgn="base">
                <a:lnSpc>
                  <a:spcPct val="85000"/>
                </a:lnSpc>
                <a:spcBef>
                  <a:spcPct val="50000"/>
                </a:spcBef>
                <a:spcAft>
                  <a:spcPct val="0"/>
                </a:spcAft>
                <a:buClr>
                  <a:srgbClr val="F3AF35"/>
                </a:buClr>
                <a:buSzPct val="70000"/>
                <a:defRPr/>
              </a:pPr>
              <a:endParaRPr lang="en-US" altLang="zh-CN" sz="2800" b="1" dirty="0" smtClean="0">
                <a:gradFill>
                  <a:gsLst>
                    <a:gs pos="50000">
                      <a:srgbClr val="FFFFFF"/>
                    </a:gs>
                    <a:gs pos="100000">
                      <a:srgbClr val="FFFFFF"/>
                    </a:gs>
                  </a:gsLst>
                  <a:lin ang="0" scaled="0"/>
                </a:gradFill>
                <a:latin typeface="Segoe UI" pitchFamily="34" charset="0"/>
                <a:ea typeface="Segoe UI" pitchFamily="34" charset="0"/>
                <a:cs typeface="Segoe UI" pitchFamily="34" charset="0"/>
              </a:endParaRPr>
            </a:p>
          </p:txBody>
        </p:sp>
        <p:sp>
          <p:nvSpPr>
            <p:cNvPr id="7" name="TextBox 7"/>
            <p:cNvSpPr txBox="1"/>
            <p:nvPr/>
          </p:nvSpPr>
          <p:spPr>
            <a:xfrm>
              <a:off x="6761082" y="937086"/>
              <a:ext cx="1149984" cy="408194"/>
            </a:xfrm>
            <a:prstGeom prst="rect">
              <a:avLst/>
            </a:prstGeom>
            <a:noFill/>
          </p:spPr>
          <p:txBody>
            <a:bodyPr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z="2400" b="1" dirty="0" smtClean="0">
                  <a:gradFill>
                    <a:gsLst>
                      <a:gs pos="50000">
                        <a:srgbClr val="000000"/>
                      </a:gs>
                      <a:gs pos="100000">
                        <a:srgbClr val="000000"/>
                      </a:gs>
                    </a:gsLst>
                    <a:lin ang="5400000" scaled="0"/>
                  </a:gradFill>
                  <a:latin typeface="Segoe UI" pitchFamily="34" charset="0"/>
                  <a:cs typeface="Segoe UI" pitchFamily="34" charset="0"/>
                </a:rPr>
                <a:t>TO</a:t>
              </a:r>
            </a:p>
          </p:txBody>
        </p:sp>
        <p:sp>
          <p:nvSpPr>
            <p:cNvPr id="8" name="Rectangle 7"/>
            <p:cNvSpPr/>
            <p:nvPr/>
          </p:nvSpPr>
          <p:spPr>
            <a:xfrm>
              <a:off x="7264867" y="969047"/>
              <a:ext cx="4216979" cy="374178"/>
            </a:xfrm>
            <a:prstGeom prst="rect">
              <a:avLst/>
            </a:prstGeom>
          </p:spPr>
          <p:txBody>
            <a:bodyPr wrap="square">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z="1600" b="1" dirty="0" smtClean="0">
                  <a:gradFill>
                    <a:gsLst>
                      <a:gs pos="50000">
                        <a:srgbClr val="000000"/>
                      </a:gs>
                      <a:gs pos="100000">
                        <a:srgbClr val="000000"/>
                      </a:gs>
                    </a:gsLst>
                    <a:lin ang="0" scaled="0"/>
                  </a:gradFill>
                  <a:latin typeface="Segoe UI" pitchFamily="34" charset="0"/>
                  <a:ea typeface="Segoe UI" pitchFamily="34" charset="0"/>
                  <a:cs typeface="Segoe UI" pitchFamily="34" charset="0"/>
                </a:rPr>
                <a:t>Most integrated IT stack in the industry</a:t>
              </a:r>
            </a:p>
          </p:txBody>
        </p:sp>
        <p:sp>
          <p:nvSpPr>
            <p:cNvPr id="9" name="Rectangle 8"/>
            <p:cNvSpPr/>
            <p:nvPr/>
          </p:nvSpPr>
          <p:spPr bwMode="auto">
            <a:xfrm>
              <a:off x="6920559" y="1345280"/>
              <a:ext cx="4226232" cy="3794581"/>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91440" numCol="1" rtlCol="0" anchor="t" anchorCtr="0" compatLnSpc="1">
              <a:prstTxWarp prst="textNoShape">
                <a:avLst/>
              </a:prstTxWarp>
              <a:noAutofit/>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a:spcBef>
                  <a:spcPct val="50000"/>
                </a:spcBef>
              </a:pPr>
              <a:r>
                <a:rPr lang="en-US" sz="1600" b="1" dirty="0" smtClean="0">
                  <a:gradFill>
                    <a:gsLst>
                      <a:gs pos="50000">
                        <a:srgbClr val="000000"/>
                      </a:gs>
                      <a:gs pos="100000">
                        <a:srgbClr val="000000"/>
                      </a:gs>
                    </a:gsLst>
                    <a:lin ang="0" scaled="0"/>
                  </a:gradFill>
                  <a:latin typeface="Segoe UI" pitchFamily="34" charset="0"/>
                  <a:ea typeface="Segoe UI" pitchFamily="34" charset="0"/>
                  <a:cs typeface="Segoe UI" pitchFamily="34" charset="0"/>
                </a:rPr>
                <a:t>HP, Microsoft, and Partner Services</a:t>
              </a:r>
            </a:p>
          </p:txBody>
        </p:sp>
        <p:sp>
          <p:nvSpPr>
            <p:cNvPr id="10" name="Rectangle 9"/>
            <p:cNvSpPr/>
            <p:nvPr/>
          </p:nvSpPr>
          <p:spPr bwMode="auto">
            <a:xfrm>
              <a:off x="7097709" y="1873695"/>
              <a:ext cx="3911107" cy="3189011"/>
            </a:xfrm>
            <a:prstGeom prst="rect">
              <a:avLst/>
            </a:prstGeom>
            <a:gradFill flip="none" rotWithShape="1">
              <a:gsLst>
                <a:gs pos="0">
                  <a:schemeClr val="tx2">
                    <a:lumMod val="20000"/>
                    <a:lumOff val="80000"/>
                  </a:schemeClr>
                </a:gs>
                <a:gs pos="38000">
                  <a:schemeClr val="tx2">
                    <a:lumMod val="60000"/>
                    <a:lumOff val="40000"/>
                  </a:schemeClr>
                </a:gs>
                <a:gs pos="82000">
                  <a:schemeClr val="tx2">
                    <a:lumMod val="75000"/>
                  </a:schemeClr>
                </a:gs>
              </a:gsLst>
              <a:lin ang="5400000" scaled="1"/>
              <a:tileRect/>
            </a:gradFill>
            <a:ln>
              <a:headEnd type="none" w="med" len="med"/>
              <a:tailEnd type="none" w="med" len="med"/>
            </a:ln>
            <a:effectLst>
              <a:outerShdw blurRad="50800" dist="38100" dir="2700000" algn="tl" rotWithShape="0">
                <a:prstClr val="black">
                  <a:alpha val="40000"/>
                </a:prstClr>
              </a:outerShdw>
            </a:effectLst>
            <a:scene3d>
              <a:camera prst="orthographicFront" fov="0">
                <a:rot lat="0" lon="0" rev="0"/>
              </a:camera>
              <a:lightRig rig="threePt" dir="t">
                <a:rot lat="0" lon="0" rev="1800000"/>
              </a:lightRig>
            </a:scene3d>
            <a:sp3d prstMaterial="matte"/>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indent="-302827" algn="ctr" fontAlgn="base">
                <a:lnSpc>
                  <a:spcPct val="85000"/>
                </a:lnSpc>
                <a:spcBef>
                  <a:spcPct val="50000"/>
                </a:spcBef>
                <a:spcAft>
                  <a:spcPct val="0"/>
                </a:spcAft>
                <a:buClr>
                  <a:srgbClr val="F3AF35"/>
                </a:buClr>
                <a:buSzPct val="70000"/>
                <a:defRPr/>
              </a:pPr>
              <a:r>
                <a:rPr lang="en-US" altLang="zh-CN" sz="1600" b="1" dirty="0" smtClean="0">
                  <a:gradFill>
                    <a:gsLst>
                      <a:gs pos="50000">
                        <a:srgbClr val="000000"/>
                      </a:gs>
                      <a:gs pos="100000">
                        <a:srgbClr val="000000"/>
                      </a:gs>
                    </a:gsLst>
                  </a:gradFill>
                  <a:latin typeface="Segoe UI" pitchFamily="34" charset="0"/>
                  <a:ea typeface="Segoe UI" pitchFamily="34" charset="0"/>
                  <a:cs typeface="Segoe UI" pitchFamily="34" charset="0"/>
                </a:rPr>
                <a:t>Infrastructure-to-Application </a:t>
              </a:r>
              <a:r>
                <a:rPr lang="en-US" altLang="zh-CN" b="1" dirty="0" smtClean="0">
                  <a:gradFill>
                    <a:gsLst>
                      <a:gs pos="50000">
                        <a:srgbClr val="000000"/>
                      </a:gs>
                      <a:gs pos="100000">
                        <a:srgbClr val="000000"/>
                      </a:gs>
                    </a:gsLst>
                  </a:gradFill>
                  <a:latin typeface="Segoe UI" pitchFamily="34" charset="0"/>
                  <a:ea typeface="Segoe UI" pitchFamily="34" charset="0"/>
                  <a:cs typeface="Segoe UI" pitchFamily="34" charset="0"/>
                </a:rPr>
                <a:t>Integration</a:t>
              </a:r>
            </a:p>
          </p:txBody>
        </p:sp>
        <p:sp>
          <p:nvSpPr>
            <p:cNvPr id="11" name="Rectangle 10"/>
            <p:cNvSpPr/>
            <p:nvPr/>
          </p:nvSpPr>
          <p:spPr bwMode="auto">
            <a:xfrm>
              <a:off x="7348117" y="2157272"/>
              <a:ext cx="1056079" cy="2596884"/>
            </a:xfrm>
            <a:prstGeom prst="rect">
              <a:avLst/>
            </a:prstGeom>
            <a:gradFill flip="none" rotWithShape="1">
              <a:gsLst>
                <a:gs pos="0">
                  <a:schemeClr val="accent1">
                    <a:lumMod val="20000"/>
                    <a:lumOff val="80000"/>
                  </a:schemeClr>
                </a:gs>
                <a:gs pos="19000">
                  <a:schemeClr val="accent1">
                    <a:lumMod val="60000"/>
                    <a:lumOff val="40000"/>
                  </a:schemeClr>
                </a:gs>
                <a:gs pos="100000">
                  <a:schemeClr val="accent1">
                    <a:lumMod val="50000"/>
                  </a:schemeClr>
                </a:gs>
              </a:gsLst>
              <a:lin ang="5400000" scaled="1"/>
              <a:tileRect/>
            </a:gradFill>
            <a:ln>
              <a:headEnd type="none" w="med" len="med"/>
              <a:tailEnd type="none" w="med" len="med"/>
            </a:ln>
            <a:effectLst>
              <a:outerShdw blurRad="50800" dist="38100" dir="2700000" algn="tl" rotWithShape="0">
                <a:prstClr val="black">
                  <a:alpha val="40000"/>
                </a:prstClr>
              </a:outerShdw>
            </a:effectLst>
            <a:scene3d>
              <a:camera prst="orthographicFront" fov="0">
                <a:rot lat="0" lon="0" rev="0"/>
              </a:camera>
              <a:lightRig rig="threePt" dir="t">
                <a:rot lat="0" lon="0" rev="1800000"/>
              </a:lightRig>
            </a:scene3d>
            <a:sp3d prstMaterial="matte"/>
          </p:spPr>
          <p:style>
            <a:lnRef idx="0">
              <a:schemeClr val="accent1"/>
            </a:lnRef>
            <a:fillRef idx="3">
              <a:schemeClr val="accent1"/>
            </a:fillRef>
            <a:effectRef idx="3">
              <a:schemeClr val="accent1"/>
            </a:effectRef>
            <a:fontRef idx="minor">
              <a:schemeClr val="lt1"/>
            </a:fontRef>
          </p:style>
          <p:txBody>
            <a:bodyPr vert="horz" wrap="square" lIns="91440" tIns="274320" rIns="91440" bIns="45720" numCol="1" rtlCol="0" anchor="t" anchorCtr="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fontAlgn="base">
                <a:lnSpc>
                  <a:spcPct val="85000"/>
                </a:lnSpc>
                <a:spcBef>
                  <a:spcPct val="0"/>
                </a:spcBef>
                <a:spcAft>
                  <a:spcPct val="0"/>
                </a:spcAft>
                <a:defRPr/>
              </a:pPr>
              <a:r>
                <a:rPr lang="en-US" sz="1200" b="1" dirty="0" smtClean="0">
                  <a:gradFill>
                    <a:gsLst>
                      <a:gs pos="50000">
                        <a:srgbClr val="000000"/>
                      </a:gs>
                      <a:gs pos="100000">
                        <a:srgbClr val="000000"/>
                      </a:gs>
                    </a:gsLst>
                    <a:lin ang="0" scaled="0"/>
                  </a:gradFill>
                  <a:latin typeface="Segoe UI" pitchFamily="34" charset="0"/>
                  <a:ea typeface="Segoe UI" pitchFamily="34" charset="0"/>
                  <a:cs typeface="Segoe UI" pitchFamily="34" charset="0"/>
                </a:rPr>
                <a:t>SQL</a:t>
              </a:r>
            </a:p>
            <a:p>
              <a:pPr algn="ctr" fontAlgn="base">
                <a:lnSpc>
                  <a:spcPct val="85000"/>
                </a:lnSpc>
                <a:spcBef>
                  <a:spcPct val="0"/>
                </a:spcBef>
                <a:spcAft>
                  <a:spcPct val="0"/>
                </a:spcAft>
                <a:defRPr/>
              </a:pPr>
              <a:r>
                <a:rPr lang="en-US" sz="1200" b="1" dirty="0" smtClean="0">
                  <a:gradFill>
                    <a:gsLst>
                      <a:gs pos="50000">
                        <a:srgbClr val="000000"/>
                      </a:gs>
                      <a:gs pos="100000">
                        <a:srgbClr val="000000"/>
                      </a:gs>
                    </a:gsLst>
                    <a:lin ang="0" scaled="0"/>
                  </a:gradFill>
                  <a:latin typeface="Segoe UI" pitchFamily="34" charset="0"/>
                  <a:ea typeface="Segoe UI" pitchFamily="34" charset="0"/>
                  <a:cs typeface="Segoe UI" pitchFamily="34" charset="0"/>
                </a:rPr>
                <a:t>Server</a:t>
              </a:r>
            </a:p>
          </p:txBody>
        </p:sp>
        <p:sp>
          <p:nvSpPr>
            <p:cNvPr id="12" name="Rectangle 11"/>
            <p:cNvSpPr/>
            <p:nvPr/>
          </p:nvSpPr>
          <p:spPr bwMode="auto">
            <a:xfrm>
              <a:off x="8504385" y="2157272"/>
              <a:ext cx="1056079" cy="2596884"/>
            </a:xfrm>
            <a:prstGeom prst="rect">
              <a:avLst/>
            </a:prstGeom>
            <a:gradFill flip="none" rotWithShape="1">
              <a:gsLst>
                <a:gs pos="6000">
                  <a:srgbClr val="FBDB9B"/>
                </a:gs>
                <a:gs pos="24000">
                  <a:srgbClr val="F6AE1E"/>
                </a:gs>
                <a:gs pos="77000">
                  <a:srgbClr val="9E6B06"/>
                </a:gs>
              </a:gsLst>
              <a:lin ang="5400000" scaled="1"/>
              <a:tileRect/>
            </a:gradFill>
            <a:ln>
              <a:headEnd type="none" w="med" len="med"/>
              <a:tailEnd type="none" w="med" len="med"/>
            </a:ln>
            <a:effectLst>
              <a:outerShdw blurRad="50800" dist="38100" dir="2700000" algn="tl" rotWithShape="0">
                <a:prstClr val="black">
                  <a:alpha val="40000"/>
                </a:prstClr>
              </a:outerShdw>
            </a:effectLst>
            <a:scene3d>
              <a:camera prst="orthographicFront" fov="0">
                <a:rot lat="0" lon="0" rev="0"/>
              </a:camera>
              <a:lightRig rig="threePt" dir="t">
                <a:rot lat="0" lon="0" rev="1800000"/>
              </a:lightRig>
            </a:scene3d>
            <a:sp3d prstMaterial="matte"/>
          </p:spPr>
          <p:style>
            <a:lnRef idx="0">
              <a:schemeClr val="accent1"/>
            </a:lnRef>
            <a:fillRef idx="3">
              <a:schemeClr val="accent1"/>
            </a:fillRef>
            <a:effectRef idx="3">
              <a:schemeClr val="accent1"/>
            </a:effectRef>
            <a:fontRef idx="minor">
              <a:schemeClr val="lt1"/>
            </a:fontRef>
          </p:style>
          <p:txBody>
            <a:bodyPr vert="horz" wrap="square" lIns="91440" tIns="274320" rIns="91440" bIns="45720" numCol="1" rtlCol="0" anchor="t" anchorCtr="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r>
                <a:rPr lang="en-US" sz="1200" b="1" dirty="0" smtClean="0">
                  <a:gradFill>
                    <a:gsLst>
                      <a:gs pos="50000">
                        <a:srgbClr val="000000"/>
                      </a:gs>
                      <a:gs pos="100000">
                        <a:srgbClr val="000000"/>
                      </a:gs>
                    </a:gsLst>
                    <a:lin ang="0" scaled="0"/>
                  </a:gradFill>
                  <a:latin typeface="Segoe UI" pitchFamily="34" charset="0"/>
                  <a:ea typeface="Segoe UI" pitchFamily="34" charset="0"/>
                  <a:cs typeface="Segoe UI" pitchFamily="34" charset="0"/>
                </a:rPr>
                <a:t>Exchange Server</a:t>
              </a:r>
            </a:p>
          </p:txBody>
        </p:sp>
        <p:sp>
          <p:nvSpPr>
            <p:cNvPr id="13" name="Rectangle 12"/>
            <p:cNvSpPr/>
            <p:nvPr/>
          </p:nvSpPr>
          <p:spPr bwMode="auto">
            <a:xfrm>
              <a:off x="9660652" y="2160413"/>
              <a:ext cx="1056079" cy="877437"/>
            </a:xfrm>
            <a:prstGeom prst="rect">
              <a:avLst/>
            </a:prstGeom>
            <a:gradFill flip="none" rotWithShape="1">
              <a:gsLst>
                <a:gs pos="0">
                  <a:schemeClr val="accent2">
                    <a:lumMod val="40000"/>
                    <a:lumOff val="60000"/>
                  </a:schemeClr>
                </a:gs>
                <a:gs pos="18000">
                  <a:schemeClr val="accent2">
                    <a:lumMod val="40000"/>
                    <a:lumOff val="60000"/>
                  </a:schemeClr>
                </a:gs>
                <a:gs pos="100000">
                  <a:schemeClr val="accent2">
                    <a:lumMod val="75000"/>
                  </a:schemeClr>
                </a:gs>
              </a:gsLst>
              <a:lin ang="5400000" scaled="1"/>
              <a:tileRect/>
            </a:gradFill>
            <a:ln>
              <a:headEnd type="none" w="med" len="med"/>
              <a:tailEnd type="none" w="med" len="med"/>
            </a:ln>
            <a:effectLst>
              <a:outerShdw blurRad="50800" dist="38100" dir="2700000" algn="tl" rotWithShape="0">
                <a:prstClr val="black">
                  <a:alpha val="40000"/>
                </a:prstClr>
              </a:outerShdw>
            </a:effectLst>
            <a:scene3d>
              <a:camera prst="orthographicFront" fov="0">
                <a:rot lat="0" lon="0" rev="0"/>
              </a:camera>
              <a:lightRig rig="threePt" dir="t">
                <a:rot lat="0" lon="0" rev="18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40" tIns="274320" rIns="91440" bIns="45720" numCol="1" rtlCol="0" anchor="t" anchorCtr="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indent="-302827" algn="ctr" fontAlgn="base">
                <a:lnSpc>
                  <a:spcPct val="85000"/>
                </a:lnSpc>
                <a:spcBef>
                  <a:spcPct val="50000"/>
                </a:spcBef>
                <a:spcAft>
                  <a:spcPct val="0"/>
                </a:spcAft>
                <a:buClr>
                  <a:srgbClr val="F3AF35"/>
                </a:buClr>
                <a:buSzPct val="70000"/>
                <a:defRPr/>
              </a:pPr>
              <a:r>
                <a:rPr lang="en-US" altLang="zh-CN" sz="1200" b="1" dirty="0" smtClean="0">
                  <a:gradFill>
                    <a:gsLst>
                      <a:gs pos="50000">
                        <a:srgbClr val="000000"/>
                      </a:gs>
                      <a:gs pos="100000">
                        <a:srgbClr val="000000"/>
                      </a:gs>
                    </a:gsLst>
                  </a:gradFill>
                  <a:latin typeface="Segoe UI" pitchFamily="34" charset="0"/>
                  <a:ea typeface="Segoe UI" pitchFamily="34" charset="0"/>
                  <a:cs typeface="Segoe UI" pitchFamily="34" charset="0"/>
                </a:rPr>
                <a:t>Other Microsoft and 3rd Party Applications</a:t>
              </a:r>
            </a:p>
          </p:txBody>
        </p:sp>
        <p:sp>
          <p:nvSpPr>
            <p:cNvPr id="14" name="Rectangle 13"/>
            <p:cNvSpPr/>
            <p:nvPr/>
          </p:nvSpPr>
          <p:spPr bwMode="auto">
            <a:xfrm>
              <a:off x="7348117" y="3121654"/>
              <a:ext cx="3368613" cy="154572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0" tIns="45720" rIns="0" bIns="0" numCol="1" rtlCol="0" anchor="t"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indent="-302827" algn="ctr" fontAlgn="base">
                <a:lnSpc>
                  <a:spcPct val="85000"/>
                </a:lnSpc>
                <a:spcBef>
                  <a:spcPct val="0"/>
                </a:spcBef>
                <a:spcAft>
                  <a:spcPct val="0"/>
                </a:spcAft>
                <a:buClr>
                  <a:srgbClr val="F3AF35"/>
                </a:buClr>
                <a:buSzPct val="70000"/>
                <a:defRPr/>
              </a:pPr>
              <a:r>
                <a:rPr lang="en-US" altLang="zh-CN" b="1" dirty="0" smtClean="0">
                  <a:gradFill>
                    <a:gsLst>
                      <a:gs pos="50000">
                        <a:srgbClr val="292929"/>
                      </a:gs>
                      <a:gs pos="100000">
                        <a:srgbClr val="292929"/>
                      </a:gs>
                    </a:gsLst>
                    <a:lin ang="0" scaled="0"/>
                  </a:gradFill>
                  <a:latin typeface="Segoe UI" pitchFamily="34" charset="0"/>
                  <a:ea typeface="Segoe UI" pitchFamily="34" charset="0"/>
                  <a:cs typeface="Segoe UI" pitchFamily="34" charset="0"/>
                </a:rPr>
                <a:t>Converged Infrastructure</a:t>
              </a:r>
            </a:p>
          </p:txBody>
        </p:sp>
        <p:sp>
          <p:nvSpPr>
            <p:cNvPr id="15" name="Rectangle 14"/>
            <p:cNvSpPr/>
            <p:nvPr/>
          </p:nvSpPr>
          <p:spPr bwMode="auto">
            <a:xfrm>
              <a:off x="7539333" y="3379058"/>
              <a:ext cx="2986182" cy="276730"/>
            </a:xfrm>
            <a:prstGeom prst="rect">
              <a:avLst/>
            </a:prstGeom>
            <a:gradFill flip="none" rotWithShape="1">
              <a:gsLst>
                <a:gs pos="6000">
                  <a:schemeClr val="accent4">
                    <a:lumMod val="20000"/>
                    <a:lumOff val="80000"/>
                  </a:schemeClr>
                </a:gs>
                <a:gs pos="24000">
                  <a:schemeClr val="accent4">
                    <a:lumMod val="60000"/>
                    <a:lumOff val="40000"/>
                  </a:schemeClr>
                </a:gs>
                <a:gs pos="77000">
                  <a:schemeClr val="accent4">
                    <a:lumMod val="75000"/>
                  </a:schemeClr>
                </a:gs>
              </a:gsLst>
              <a:lin ang="5400000" scaled="1"/>
              <a:tileRect/>
            </a:gradFill>
            <a:ln>
              <a:headEnd type="none" w="med" len="med"/>
              <a:tailEnd type="none" w="med" len="med"/>
            </a:ln>
            <a:effectLst>
              <a:outerShdw blurRad="50800" dist="38100" dir="2700000" algn="tl" rotWithShape="0">
                <a:prstClr val="black">
                  <a:alpha val="40000"/>
                </a:prstClr>
              </a:outerShdw>
            </a:effectLst>
            <a:scene3d>
              <a:camera prst="orthographicFront" fov="0">
                <a:rot lat="0" lon="0" rev="0"/>
              </a:camera>
              <a:lightRig rig="threePt" dir="t">
                <a:rot lat="0" lon="0" rev="1800000"/>
              </a:lightRig>
            </a:scene3d>
            <a:sp3d prstMaterial="matte"/>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indent="-302827" algn="ctr" fontAlgn="base">
                <a:lnSpc>
                  <a:spcPct val="85000"/>
                </a:lnSpc>
                <a:spcBef>
                  <a:spcPct val="0"/>
                </a:spcBef>
                <a:spcAft>
                  <a:spcPct val="0"/>
                </a:spcAft>
                <a:buClr>
                  <a:srgbClr val="F3AF35"/>
                </a:buClr>
                <a:buSzPct val="70000"/>
                <a:defRPr/>
              </a:pPr>
              <a:r>
                <a:rPr lang="en-US" altLang="zh-CN" sz="1400" b="1" dirty="0" smtClean="0">
                  <a:gradFill>
                    <a:gsLst>
                      <a:gs pos="50000">
                        <a:srgbClr val="000000"/>
                      </a:gs>
                      <a:gs pos="100000">
                        <a:srgbClr val="000000"/>
                      </a:gs>
                    </a:gsLst>
                    <a:lin ang="0" scaled="0"/>
                  </a:gradFill>
                  <a:latin typeface="Segoe UI" pitchFamily="34" charset="0"/>
                  <a:ea typeface="Segoe UI" pitchFamily="34" charset="0"/>
                  <a:cs typeface="Segoe UI" pitchFamily="34" charset="0"/>
                </a:rPr>
                <a:t>Interoperable  Management</a:t>
              </a:r>
            </a:p>
          </p:txBody>
        </p:sp>
        <p:sp>
          <p:nvSpPr>
            <p:cNvPr id="16" name="Rectangle 15"/>
            <p:cNvSpPr/>
            <p:nvPr/>
          </p:nvSpPr>
          <p:spPr bwMode="auto">
            <a:xfrm>
              <a:off x="7539333" y="3701820"/>
              <a:ext cx="2986182" cy="276730"/>
            </a:xfrm>
            <a:prstGeom prst="rect">
              <a:avLst/>
            </a:prstGeom>
            <a:gradFill flip="none" rotWithShape="1">
              <a:gsLst>
                <a:gs pos="6000">
                  <a:schemeClr val="accent4">
                    <a:lumMod val="20000"/>
                    <a:lumOff val="80000"/>
                  </a:schemeClr>
                </a:gs>
                <a:gs pos="24000">
                  <a:schemeClr val="accent4">
                    <a:lumMod val="60000"/>
                    <a:lumOff val="40000"/>
                  </a:schemeClr>
                </a:gs>
                <a:gs pos="77000">
                  <a:schemeClr val="accent4">
                    <a:lumMod val="75000"/>
                  </a:schemeClr>
                </a:gs>
              </a:gsLst>
              <a:lin ang="5400000" scaled="1"/>
              <a:tileRect/>
            </a:gradFill>
            <a:ln>
              <a:headEnd type="none" w="med" len="med"/>
              <a:tailEnd type="none" w="med" len="med"/>
            </a:ln>
            <a:effectLst>
              <a:outerShdw blurRad="50800" dist="38100" dir="2700000" algn="tl" rotWithShape="0">
                <a:prstClr val="black">
                  <a:alpha val="40000"/>
                </a:prstClr>
              </a:outerShdw>
            </a:effectLst>
            <a:scene3d>
              <a:camera prst="orthographicFront" fov="0">
                <a:rot lat="0" lon="0" rev="0"/>
              </a:camera>
              <a:lightRig rig="threePt" dir="t">
                <a:rot lat="0" lon="0" rev="1800000"/>
              </a:lightRig>
            </a:scene3d>
            <a:sp3d prstMaterial="matte"/>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indent="-302827" algn="ctr" fontAlgn="base">
                <a:lnSpc>
                  <a:spcPct val="85000"/>
                </a:lnSpc>
                <a:spcBef>
                  <a:spcPct val="0"/>
                </a:spcBef>
                <a:spcAft>
                  <a:spcPct val="0"/>
                </a:spcAft>
                <a:buClr>
                  <a:srgbClr val="F3AF35"/>
                </a:buClr>
                <a:buSzPct val="70000"/>
                <a:defRPr/>
              </a:pPr>
              <a:r>
                <a:rPr lang="en-US" altLang="zh-CN" sz="1400" b="1" dirty="0" smtClean="0">
                  <a:gradFill>
                    <a:gsLst>
                      <a:gs pos="50000">
                        <a:srgbClr val="000000"/>
                      </a:gs>
                      <a:gs pos="100000">
                        <a:srgbClr val="000000"/>
                      </a:gs>
                    </a:gsLst>
                    <a:lin ang="0" scaled="0"/>
                  </a:gradFill>
                  <a:latin typeface="Segoe UI" pitchFamily="34" charset="0"/>
                  <a:ea typeface="Segoe UI" pitchFamily="34" charset="0"/>
                  <a:cs typeface="Segoe UI" pitchFamily="34" charset="0"/>
                </a:rPr>
                <a:t>Integrated Virtualization</a:t>
              </a:r>
            </a:p>
          </p:txBody>
        </p:sp>
        <p:sp>
          <p:nvSpPr>
            <p:cNvPr id="17" name="Rectangle 16"/>
            <p:cNvSpPr/>
            <p:nvPr/>
          </p:nvSpPr>
          <p:spPr bwMode="auto">
            <a:xfrm>
              <a:off x="7539333" y="4024583"/>
              <a:ext cx="2986182" cy="562483"/>
            </a:xfrm>
            <a:prstGeom prst="rect">
              <a:avLst/>
            </a:prstGeom>
            <a:gradFill flip="none" rotWithShape="1">
              <a:gsLst>
                <a:gs pos="6000">
                  <a:schemeClr val="accent4">
                    <a:lumMod val="20000"/>
                    <a:lumOff val="80000"/>
                  </a:schemeClr>
                </a:gs>
                <a:gs pos="24000">
                  <a:schemeClr val="accent4">
                    <a:lumMod val="60000"/>
                    <a:lumOff val="40000"/>
                  </a:schemeClr>
                </a:gs>
                <a:gs pos="77000">
                  <a:schemeClr val="accent4">
                    <a:lumMod val="75000"/>
                  </a:schemeClr>
                </a:gs>
              </a:gsLst>
              <a:lin ang="5400000" scaled="1"/>
              <a:tileRect/>
            </a:gradFill>
            <a:ln>
              <a:headEnd type="none" w="med" len="med"/>
              <a:tailEnd type="none" w="med" len="med"/>
            </a:ln>
            <a:effectLst>
              <a:outerShdw blurRad="50800" dist="38100" dir="2700000" algn="tl" rotWithShape="0">
                <a:prstClr val="black">
                  <a:alpha val="40000"/>
                </a:prstClr>
              </a:outerShdw>
            </a:effectLst>
            <a:scene3d>
              <a:camera prst="orthographicFront" fov="0">
                <a:rot lat="0" lon="0" rev="0"/>
              </a:camera>
              <a:lightRig rig="threePt" dir="t">
                <a:rot lat="0" lon="0" rev="1800000"/>
              </a:lightRig>
            </a:scene3d>
            <a:sp3d prstMaterial="matte"/>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indent="-302827" algn="ctr" fontAlgn="base">
                <a:lnSpc>
                  <a:spcPct val="85000"/>
                </a:lnSpc>
                <a:spcBef>
                  <a:spcPct val="0"/>
                </a:spcBef>
                <a:spcAft>
                  <a:spcPct val="0"/>
                </a:spcAft>
                <a:buClr>
                  <a:srgbClr val="F3AF35"/>
                </a:buClr>
                <a:buSzPct val="70000"/>
                <a:defRPr/>
              </a:pPr>
              <a:r>
                <a:rPr lang="en-US" altLang="zh-CN" sz="1400" b="1" dirty="0" smtClean="0">
                  <a:gradFill>
                    <a:gsLst>
                      <a:gs pos="50000">
                        <a:srgbClr val="000000"/>
                      </a:gs>
                      <a:gs pos="100000">
                        <a:srgbClr val="000000"/>
                      </a:gs>
                    </a:gsLst>
                    <a:lin ang="0" scaled="0"/>
                  </a:gradFill>
                  <a:latin typeface="Segoe UI" pitchFamily="34" charset="0"/>
                  <a:ea typeface="Segoe UI" pitchFamily="34" charset="0"/>
                  <a:cs typeface="Segoe UI" pitchFamily="34" charset="0"/>
                </a:rPr>
                <a:t>HP Servers</a:t>
              </a:r>
              <a:br>
                <a:rPr lang="en-US" altLang="zh-CN" sz="1400" b="1" dirty="0" smtClean="0">
                  <a:gradFill>
                    <a:gsLst>
                      <a:gs pos="50000">
                        <a:srgbClr val="000000"/>
                      </a:gs>
                      <a:gs pos="100000">
                        <a:srgbClr val="000000"/>
                      </a:gs>
                    </a:gsLst>
                    <a:lin ang="0" scaled="0"/>
                  </a:gradFill>
                  <a:latin typeface="Segoe UI" pitchFamily="34" charset="0"/>
                  <a:ea typeface="Segoe UI" pitchFamily="34" charset="0"/>
                  <a:cs typeface="Segoe UI" pitchFamily="34" charset="0"/>
                </a:rPr>
              </a:br>
              <a:r>
                <a:rPr lang="en-US" altLang="zh-CN" sz="1400" b="1" dirty="0" smtClean="0">
                  <a:gradFill>
                    <a:gsLst>
                      <a:gs pos="50000">
                        <a:srgbClr val="000000"/>
                      </a:gs>
                      <a:gs pos="100000">
                        <a:srgbClr val="000000"/>
                      </a:gs>
                    </a:gsLst>
                    <a:lin ang="0" scaled="0"/>
                  </a:gradFill>
                  <a:latin typeface="Segoe UI" pitchFamily="34" charset="0"/>
                  <a:ea typeface="Segoe UI" pitchFamily="34" charset="0"/>
                  <a:cs typeface="Segoe UI" pitchFamily="34" charset="0"/>
                </a:rPr>
                <a:t>Storage and</a:t>
              </a:r>
              <a:br>
                <a:rPr lang="en-US" altLang="zh-CN" sz="1400" b="1" dirty="0" smtClean="0">
                  <a:gradFill>
                    <a:gsLst>
                      <a:gs pos="50000">
                        <a:srgbClr val="000000"/>
                      </a:gs>
                      <a:gs pos="100000">
                        <a:srgbClr val="000000"/>
                      </a:gs>
                    </a:gsLst>
                    <a:lin ang="0" scaled="0"/>
                  </a:gradFill>
                  <a:latin typeface="Segoe UI" pitchFamily="34" charset="0"/>
                  <a:ea typeface="Segoe UI" pitchFamily="34" charset="0"/>
                  <a:cs typeface="Segoe UI" pitchFamily="34" charset="0"/>
                </a:rPr>
              </a:br>
              <a:r>
                <a:rPr lang="en-US" altLang="zh-CN" sz="1400" b="1" dirty="0" smtClean="0">
                  <a:gradFill>
                    <a:gsLst>
                      <a:gs pos="50000">
                        <a:srgbClr val="000000"/>
                      </a:gs>
                      <a:gs pos="100000">
                        <a:srgbClr val="000000"/>
                      </a:gs>
                    </a:gsLst>
                    <a:lin ang="0" scaled="0"/>
                  </a:gradFill>
                  <a:latin typeface="Segoe UI" pitchFamily="34" charset="0"/>
                  <a:ea typeface="Segoe UI" pitchFamily="34" charset="0"/>
                  <a:cs typeface="Segoe UI" pitchFamily="34" charset="0"/>
                </a:rPr>
                <a:t>Networking</a:t>
              </a:r>
            </a:p>
          </p:txBody>
        </p:sp>
      </p:grpSp>
    </p:spTree>
    <p:extLst>
      <p:ext uri="{BB962C8B-B14F-4D97-AF65-F5344CB8AC3E}">
        <p14:creationId xmlns:p14="http://schemas.microsoft.com/office/powerpoint/2010/main" val="82078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Hyper-v cloud fast track </a:t>
            </a:r>
            <a:endParaRPr lang="en-US" dirty="0"/>
          </a:p>
        </p:txBody>
      </p:sp>
      <p:sp>
        <p:nvSpPr>
          <p:cNvPr id="5" name="Rectangle 4"/>
          <p:cNvSpPr/>
          <p:nvPr/>
        </p:nvSpPr>
        <p:spPr bwMode="auto">
          <a:xfrm>
            <a:off x="1306956" y="3527766"/>
            <a:ext cx="4997259" cy="78867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 name="Rounded Rectangle 5"/>
          <p:cNvSpPr/>
          <p:nvPr/>
        </p:nvSpPr>
        <p:spPr>
          <a:xfrm>
            <a:off x="459236" y="1581809"/>
            <a:ext cx="6104309" cy="2806065"/>
          </a:xfrm>
          <a:prstGeom prst="roundRect">
            <a:avLst>
              <a:gd name="adj" fmla="val 0"/>
            </a:avLst>
          </a:prstGeom>
          <a:gradFill rotWithShape="1">
            <a:gsLst>
              <a:gs pos="0">
                <a:srgbClr val="FFFFFF">
                  <a:tint val="80000"/>
                  <a:satMod val="300000"/>
                  <a:alpha val="40000"/>
                </a:srgbClr>
              </a:gs>
              <a:gs pos="100000">
                <a:srgbClr val="FFFFFF">
                  <a:shade val="30000"/>
                  <a:satMod val="200000"/>
                  <a:alpha val="20000"/>
                </a:srgbClr>
              </a:gs>
            </a:gsLst>
            <a:path path="circle">
              <a:fillToRect l="50000" t="50000" r="50000" b="50000"/>
            </a:path>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121893" tIns="60947" rIns="121893" bIns="60947" numCol="1" rtlCol="0" anchor="ctr" anchorCtr="0" compatLnSpc="1">
            <a:prstTxWarp prst="textNoShape">
              <a:avLst/>
            </a:prstTxWarp>
          </a:bodyPr>
          <a:lstStyle/>
          <a:p>
            <a:pPr algn="ctr" defTabSz="1218585"/>
            <a:endParaRPr lang="en-US" sz="2800" i="1" kern="0" dirty="0">
              <a:solidFill>
                <a:srgbClr val="FFFFFF"/>
              </a:solidFill>
              <a:effectLst>
                <a:outerShdw blurRad="50800" dist="38100" dir="2700000" algn="tl" rotWithShape="0">
                  <a:prstClr val="black">
                    <a:alpha val="40000"/>
                  </a:prstClr>
                </a:outerShdw>
              </a:effectLst>
              <a:latin typeface="Segoe" pitchFamily="34" charset="0"/>
              <a:ea typeface="ＭＳ Ｐゴシック"/>
            </a:endParaRPr>
          </a:p>
        </p:txBody>
      </p:sp>
      <p:sp>
        <p:nvSpPr>
          <p:cNvPr id="8" name="Rounded Rectangle 7"/>
          <p:cNvSpPr/>
          <p:nvPr/>
        </p:nvSpPr>
        <p:spPr bwMode="auto">
          <a:xfrm>
            <a:off x="2580716" y="2334208"/>
            <a:ext cx="3723500" cy="490105"/>
          </a:xfrm>
          <a:prstGeom prst="roundRect">
            <a:avLst/>
          </a:prstGeom>
          <a:ln/>
        </p:spPr>
        <p:style>
          <a:lnRef idx="3">
            <a:schemeClr val="lt1"/>
          </a:lnRef>
          <a:fillRef idx="1">
            <a:schemeClr val="accent4"/>
          </a:fillRef>
          <a:effectRef idx="1">
            <a:schemeClr val="accent4"/>
          </a:effectRef>
          <a:fontRef idx="minor">
            <a:schemeClr val="lt1"/>
          </a:fontRef>
        </p:style>
        <p:txBody>
          <a:bodyPr vert="vert270" lIns="121893" tIns="60947" rIns="121893" bIns="60947" anchor="ctr"/>
          <a:lstStyle/>
          <a:p>
            <a:pPr marL="0" lvl="1" indent="-457120" algn="ctr" defTabSz="1218585">
              <a:lnSpc>
                <a:spcPct val="90000"/>
              </a:lnSpc>
              <a:buClr>
                <a:srgbClr val="BDE3FF"/>
              </a:buClr>
              <a:buSzPct val="80000"/>
              <a:tabLst>
                <a:tab pos="566021" algn="l"/>
              </a:tabLst>
              <a:defRPr/>
            </a:pPr>
            <a:endParaRPr lang="en-US" sz="2400" dirty="0">
              <a:solidFill>
                <a:srgbClr val="FFFFFF"/>
              </a:solidFill>
              <a:effectLst>
                <a:outerShdw blurRad="38100" dist="38100" dir="2700000" algn="tl">
                  <a:srgbClr val="000000">
                    <a:alpha val="43137"/>
                  </a:srgbClr>
                </a:outerShdw>
              </a:effectLst>
            </a:endParaRPr>
          </a:p>
        </p:txBody>
      </p:sp>
      <p:sp>
        <p:nvSpPr>
          <p:cNvPr id="9" name="Rounded Rectangle 8"/>
          <p:cNvSpPr/>
          <p:nvPr/>
        </p:nvSpPr>
        <p:spPr bwMode="auto">
          <a:xfrm>
            <a:off x="2583242" y="2882010"/>
            <a:ext cx="3720974" cy="519545"/>
          </a:xfrm>
          <a:prstGeom prst="roundRect">
            <a:avLst/>
          </a:prstGeom>
          <a:ln/>
        </p:spPr>
        <p:style>
          <a:lnRef idx="3">
            <a:schemeClr val="lt1"/>
          </a:lnRef>
          <a:fillRef idx="1">
            <a:schemeClr val="accent4"/>
          </a:fillRef>
          <a:effectRef idx="1">
            <a:schemeClr val="accent4"/>
          </a:effectRef>
          <a:fontRef idx="minor">
            <a:schemeClr val="lt1"/>
          </a:fontRef>
        </p:style>
        <p:txBody>
          <a:bodyPr vert="vert270" lIns="121893" tIns="60947" rIns="121893" bIns="60947" anchor="ctr"/>
          <a:lstStyle/>
          <a:p>
            <a:pPr marL="0" lvl="1" indent="-457120" algn="ctr" defTabSz="1218585">
              <a:lnSpc>
                <a:spcPct val="90000"/>
              </a:lnSpc>
              <a:buClr>
                <a:srgbClr val="BDE3FF"/>
              </a:buClr>
              <a:buSzPct val="80000"/>
              <a:tabLst>
                <a:tab pos="566021" algn="l"/>
              </a:tabLst>
              <a:defRPr/>
            </a:pPr>
            <a:endParaRPr lang="en-US" sz="2400" dirty="0">
              <a:solidFill>
                <a:srgbClr val="FFFFFF"/>
              </a:solidFill>
              <a:effectLst>
                <a:outerShdw blurRad="38100" dist="38100" dir="2700000" algn="tl">
                  <a:srgbClr val="000000">
                    <a:alpha val="43137"/>
                  </a:srgbClr>
                </a:outerShdw>
              </a:effectLst>
            </a:endParaRPr>
          </a:p>
        </p:txBody>
      </p:sp>
      <p:sp>
        <p:nvSpPr>
          <p:cNvPr id="10" name="Rounded Rectangle 9"/>
          <p:cNvSpPr/>
          <p:nvPr/>
        </p:nvSpPr>
        <p:spPr bwMode="auto">
          <a:xfrm>
            <a:off x="2580716" y="1773274"/>
            <a:ext cx="3723500" cy="490105"/>
          </a:xfrm>
          <a:prstGeom prst="roundRect">
            <a:avLst/>
          </a:prstGeom>
          <a:ln/>
        </p:spPr>
        <p:style>
          <a:lnRef idx="3">
            <a:schemeClr val="lt1"/>
          </a:lnRef>
          <a:fillRef idx="1">
            <a:schemeClr val="accent4"/>
          </a:fillRef>
          <a:effectRef idx="1">
            <a:schemeClr val="accent4"/>
          </a:effectRef>
          <a:fontRef idx="minor">
            <a:schemeClr val="lt1"/>
          </a:fontRef>
        </p:style>
        <p:txBody>
          <a:bodyPr vert="vert270" lIns="121893" tIns="60947" rIns="121893" bIns="60947" anchor="ctr"/>
          <a:lstStyle/>
          <a:p>
            <a:pPr marL="0" lvl="1" indent="-457120" algn="ctr" defTabSz="1218585">
              <a:lnSpc>
                <a:spcPct val="90000"/>
              </a:lnSpc>
              <a:buClr>
                <a:srgbClr val="BDE3FF"/>
              </a:buClr>
              <a:buSzPct val="80000"/>
              <a:tabLst>
                <a:tab pos="566021" algn="l"/>
              </a:tabLst>
              <a:defRPr/>
            </a:pPr>
            <a:endParaRPr lang="en-US" sz="2400" dirty="0">
              <a:solidFill>
                <a:srgbClr val="FFFFFF"/>
              </a:solidFill>
              <a:effectLst>
                <a:outerShdw blurRad="38100" dist="38100" dir="2700000" algn="tl">
                  <a:srgbClr val="000000">
                    <a:alpha val="43137"/>
                  </a:srgbClr>
                </a:outerShdw>
              </a:effectLst>
            </a:endParaRPr>
          </a:p>
        </p:txBody>
      </p:sp>
      <p:sp>
        <p:nvSpPr>
          <p:cNvPr id="11" name="TextBox 10"/>
          <p:cNvSpPr txBox="1"/>
          <p:nvPr/>
        </p:nvSpPr>
        <p:spPr>
          <a:xfrm>
            <a:off x="381000" y="1832592"/>
            <a:ext cx="2202242" cy="677086"/>
          </a:xfrm>
          <a:prstGeom prst="rect">
            <a:avLst/>
          </a:prstGeom>
          <a:noFill/>
        </p:spPr>
        <p:txBody>
          <a:bodyPr wrap="square" lIns="121899" tIns="60949" rIns="121899" bIns="60949" rtlCol="0">
            <a:spAutoFit/>
          </a:bodyPr>
          <a:lstStyle/>
          <a:p>
            <a:pPr algn="r" defTabSz="1218937"/>
            <a:r>
              <a:rPr lang="en-US" b="1" dirty="0" smtClean="0">
                <a:solidFill>
                  <a:schemeClr val="tx2">
                    <a:lumMod val="75000"/>
                  </a:schemeClr>
                </a:solidFill>
              </a:rPr>
              <a:t>Self-Service &amp; Provisioning</a:t>
            </a:r>
          </a:p>
        </p:txBody>
      </p:sp>
      <p:sp>
        <p:nvSpPr>
          <p:cNvPr id="12" name="TextBox 11"/>
          <p:cNvSpPr txBox="1"/>
          <p:nvPr/>
        </p:nvSpPr>
        <p:spPr>
          <a:xfrm>
            <a:off x="973921" y="2433264"/>
            <a:ext cx="1609321" cy="954085"/>
          </a:xfrm>
          <a:prstGeom prst="rect">
            <a:avLst/>
          </a:prstGeom>
          <a:noFill/>
        </p:spPr>
        <p:txBody>
          <a:bodyPr wrap="square" lIns="121899" tIns="60949" rIns="121899" bIns="60949" rtlCol="0">
            <a:spAutoFit/>
          </a:bodyPr>
          <a:lstStyle/>
          <a:p>
            <a:pPr algn="r" defTabSz="1218937"/>
            <a:r>
              <a:rPr lang="en-US" b="1" dirty="0" smtClean="0">
                <a:solidFill>
                  <a:schemeClr val="tx2">
                    <a:lumMod val="75000"/>
                  </a:schemeClr>
                </a:solidFill>
              </a:rPr>
              <a:t>Integrated Management</a:t>
            </a:r>
          </a:p>
        </p:txBody>
      </p:sp>
      <p:sp>
        <p:nvSpPr>
          <p:cNvPr id="13" name="TextBox 12"/>
          <p:cNvSpPr txBox="1"/>
          <p:nvPr/>
        </p:nvSpPr>
        <p:spPr>
          <a:xfrm>
            <a:off x="794755" y="3043603"/>
            <a:ext cx="1788487" cy="415476"/>
          </a:xfrm>
          <a:prstGeom prst="rect">
            <a:avLst/>
          </a:prstGeom>
          <a:noFill/>
        </p:spPr>
        <p:txBody>
          <a:bodyPr wrap="square" lIns="121899" tIns="60949" rIns="121899" bIns="60949" rtlCol="0">
            <a:spAutoFit/>
          </a:bodyPr>
          <a:lstStyle/>
          <a:p>
            <a:pPr algn="r" defTabSz="1218937"/>
            <a:r>
              <a:rPr lang="en-US" b="1" dirty="0" smtClean="0">
                <a:solidFill>
                  <a:schemeClr val="tx2">
                    <a:lumMod val="75000"/>
                  </a:schemeClr>
                </a:solidFill>
              </a:rPr>
              <a:t>Platform</a:t>
            </a:r>
          </a:p>
        </p:txBody>
      </p:sp>
      <p:pic>
        <p:nvPicPr>
          <p:cNvPr id="14" name="Picture 3" descr="\\eventsql\dvd\Online_ART\DVD_ART36\Logos\System Center\System Center generic brand Grid h r.png"/>
          <p:cNvPicPr>
            <a:picLocks noChangeAspect="1" noChangeArrowheads="1"/>
          </p:cNvPicPr>
          <p:nvPr/>
        </p:nvPicPr>
        <p:blipFill>
          <a:blip r:embed="rId2" cstate="screen"/>
          <a:srcRect/>
          <a:stretch>
            <a:fillRect/>
          </a:stretch>
        </p:blipFill>
        <p:spPr bwMode="auto">
          <a:xfrm>
            <a:off x="3933410" y="2436211"/>
            <a:ext cx="1222688" cy="286093"/>
          </a:xfrm>
          <a:prstGeom prst="rect">
            <a:avLst/>
          </a:prstGeom>
          <a:noFill/>
        </p:spPr>
      </p:pic>
      <p:sp>
        <p:nvSpPr>
          <p:cNvPr id="15" name="TextBox 14"/>
          <p:cNvSpPr txBox="1"/>
          <p:nvPr/>
        </p:nvSpPr>
        <p:spPr>
          <a:xfrm>
            <a:off x="2634905" y="1849737"/>
            <a:ext cx="3566802" cy="615553"/>
          </a:xfrm>
          <a:prstGeom prst="rect">
            <a:avLst/>
          </a:prstGeom>
          <a:noFill/>
        </p:spPr>
        <p:txBody>
          <a:bodyPr wrap="square" lIns="0" tIns="0" rIns="0" bIns="0" rtlCol="0">
            <a:spAutoFit/>
          </a:bodyPr>
          <a:lstStyle/>
          <a:p>
            <a:pPr algn="ctr" defTabSz="1218937"/>
            <a:r>
              <a:rPr lang="en-US" sz="1400" b="1" dirty="0">
                <a:solidFill>
                  <a:schemeClr val="accent3"/>
                </a:solidFill>
                <a:effectLst>
                  <a:outerShdw blurRad="25400" dist="12700" dir="2700000" algn="tl" rotWithShape="0">
                    <a:prstClr val="black">
                      <a:alpha val="40000"/>
                    </a:prstClr>
                  </a:outerShdw>
                </a:effectLst>
                <a:latin typeface="Segoe"/>
              </a:rPr>
              <a:t>System Center Virtual Machine Manger Self Service Portal 2.0</a:t>
            </a:r>
          </a:p>
          <a:p>
            <a:pPr algn="ctr" defTabSz="1218937"/>
            <a:endParaRPr lang="en-US" sz="1100" dirty="0" smtClean="0">
              <a:solidFill>
                <a:schemeClr val="accent3"/>
              </a:solidFill>
              <a:effectLst>
                <a:outerShdw blurRad="25400" dist="12700" dir="2700000" algn="tl" rotWithShape="0">
                  <a:prstClr val="black">
                    <a:alpha val="40000"/>
                  </a:prstClr>
                </a:outerShdw>
              </a:effectLst>
            </a:endParaRPr>
          </a:p>
        </p:txBody>
      </p:sp>
      <p:grpSp>
        <p:nvGrpSpPr>
          <p:cNvPr id="16" name="Group 52"/>
          <p:cNvGrpSpPr/>
          <p:nvPr/>
        </p:nvGrpSpPr>
        <p:grpSpPr>
          <a:xfrm>
            <a:off x="3203973" y="3715249"/>
            <a:ext cx="865622" cy="540899"/>
            <a:chOff x="3021105" y="809871"/>
            <a:chExt cx="569806" cy="721197"/>
          </a:xfrm>
        </p:grpSpPr>
        <p:pic>
          <p:nvPicPr>
            <p:cNvPr id="17" name="Picture 14" descr="D:\SilverFox\8-20190_IsaacRoybal\Purchased_iStock\iStock_8963938_Illustra_10-credits\extras\icons\network_pathways_nodes.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39492" y="809871"/>
              <a:ext cx="362985" cy="362099"/>
            </a:xfrm>
            <a:prstGeom prst="rect">
              <a:avLst/>
            </a:prstGeom>
            <a:noFill/>
            <a:effectLst>
              <a:outerShdw blurRad="88900" algn="ctr" rotWithShape="0">
                <a:prstClr val="black">
                  <a:alpha val="60000"/>
                </a:prstClr>
              </a:outerShdw>
            </a:effectLst>
          </p:spPr>
        </p:pic>
        <p:sp>
          <p:nvSpPr>
            <p:cNvPr id="18" name="TextBox 17"/>
            <p:cNvSpPr txBox="1"/>
            <p:nvPr/>
          </p:nvSpPr>
          <p:spPr>
            <a:xfrm>
              <a:off x="3021105" y="1161737"/>
              <a:ext cx="569806" cy="369331"/>
            </a:xfrm>
            <a:prstGeom prst="rect">
              <a:avLst/>
            </a:prstGeom>
            <a:noFill/>
          </p:spPr>
          <p:txBody>
            <a:bodyPr wrap="none" lIns="0" tIns="0" rIns="0" bIns="0" rtlCol="0">
              <a:spAutoFit/>
            </a:bodyPr>
            <a:lstStyle/>
            <a:p>
              <a:pPr algn="ctr" defTabSz="1218937"/>
              <a:r>
                <a:rPr lang="en-US" dirty="0">
                  <a:ln w="3175">
                    <a:noFill/>
                  </a:ln>
                  <a:solidFill>
                    <a:srgbClr val="FFFFFF"/>
                  </a:solidFill>
                </a:rPr>
                <a:t>Network</a:t>
              </a:r>
              <a:endParaRPr lang="en-US" dirty="0">
                <a:solidFill>
                  <a:srgbClr val="FFFFFF"/>
                </a:solidFill>
              </a:endParaRPr>
            </a:p>
          </p:txBody>
        </p:sp>
      </p:grpSp>
      <p:grpSp>
        <p:nvGrpSpPr>
          <p:cNvPr id="19" name="Group 55"/>
          <p:cNvGrpSpPr/>
          <p:nvPr/>
        </p:nvGrpSpPr>
        <p:grpSpPr>
          <a:xfrm>
            <a:off x="5197692" y="3715249"/>
            <a:ext cx="777457" cy="540890"/>
            <a:chOff x="3783102" y="809883"/>
            <a:chExt cx="511773" cy="721185"/>
          </a:xfrm>
        </p:grpSpPr>
        <p:pic>
          <p:nvPicPr>
            <p:cNvPr id="20" name="Picture 11" descr="D:\SilverFox\8-20190_IsaacRoybal\Purchased_iStock\iStock_8963938_Illustra_10-credits\extras\icons\storage_drive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78587" y="809883"/>
              <a:ext cx="364522" cy="366109"/>
            </a:xfrm>
            <a:prstGeom prst="rect">
              <a:avLst/>
            </a:prstGeom>
            <a:noFill/>
            <a:effectLst>
              <a:outerShdw blurRad="88900" algn="ctr" rotWithShape="0">
                <a:prstClr val="black">
                  <a:alpha val="60000"/>
                </a:prstClr>
              </a:outerShdw>
            </a:effectLst>
          </p:spPr>
        </p:pic>
        <p:sp>
          <p:nvSpPr>
            <p:cNvPr id="21" name="TextBox 20"/>
            <p:cNvSpPr txBox="1"/>
            <p:nvPr/>
          </p:nvSpPr>
          <p:spPr>
            <a:xfrm>
              <a:off x="3783102" y="1161737"/>
              <a:ext cx="511773" cy="369331"/>
            </a:xfrm>
            <a:prstGeom prst="rect">
              <a:avLst/>
            </a:prstGeom>
            <a:noFill/>
          </p:spPr>
          <p:txBody>
            <a:bodyPr wrap="none" lIns="0" tIns="0" rIns="0" bIns="0" rtlCol="0">
              <a:spAutoFit/>
            </a:bodyPr>
            <a:lstStyle/>
            <a:p>
              <a:pPr algn="ctr" defTabSz="1218937"/>
              <a:r>
                <a:rPr lang="en-US" dirty="0">
                  <a:ln w="3175">
                    <a:noFill/>
                  </a:ln>
                  <a:solidFill>
                    <a:srgbClr val="FFFFFF"/>
                  </a:solidFill>
                </a:rPr>
                <a:t>Storage</a:t>
              </a:r>
              <a:endParaRPr lang="en-US" dirty="0">
                <a:solidFill>
                  <a:srgbClr val="FFFFFF"/>
                </a:solidFill>
              </a:endParaRPr>
            </a:p>
          </p:txBody>
        </p:sp>
      </p:grpSp>
      <p:grpSp>
        <p:nvGrpSpPr>
          <p:cNvPr id="22" name="Group 58"/>
          <p:cNvGrpSpPr/>
          <p:nvPr/>
        </p:nvGrpSpPr>
        <p:grpSpPr>
          <a:xfrm>
            <a:off x="1482121" y="3715247"/>
            <a:ext cx="936154" cy="543615"/>
            <a:chOff x="4411301" y="809871"/>
            <a:chExt cx="616237" cy="724820"/>
          </a:xfrm>
        </p:grpSpPr>
        <p:pic>
          <p:nvPicPr>
            <p:cNvPr id="23" name="Picture 13" descr="D:\SilverFox\8-20190_IsaacRoybal\Purchased_iStock\iStock_8963938_Illustra_10-credits\extras\icons\processor_cor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20069" y="809871"/>
              <a:ext cx="370061" cy="361205"/>
            </a:xfrm>
            <a:prstGeom prst="rect">
              <a:avLst/>
            </a:prstGeom>
            <a:noFill/>
            <a:effectLst>
              <a:outerShdw blurRad="88900" algn="ctr" rotWithShape="0">
                <a:prstClr val="black">
                  <a:alpha val="60000"/>
                </a:prstClr>
              </a:outerShdw>
            </a:effectLst>
          </p:spPr>
        </p:pic>
        <p:sp>
          <p:nvSpPr>
            <p:cNvPr id="24" name="TextBox 23"/>
            <p:cNvSpPr txBox="1"/>
            <p:nvPr/>
          </p:nvSpPr>
          <p:spPr>
            <a:xfrm>
              <a:off x="4411301" y="1165359"/>
              <a:ext cx="616237" cy="369332"/>
            </a:xfrm>
            <a:prstGeom prst="rect">
              <a:avLst/>
            </a:prstGeom>
            <a:noFill/>
          </p:spPr>
          <p:txBody>
            <a:bodyPr wrap="none" lIns="0" tIns="0" rIns="0" bIns="0" rtlCol="0">
              <a:spAutoFit/>
            </a:bodyPr>
            <a:lstStyle/>
            <a:p>
              <a:pPr algn="ctr" defTabSz="1218937"/>
              <a:r>
                <a:rPr lang="en-US" dirty="0">
                  <a:ln w="3175">
                    <a:noFill/>
                  </a:ln>
                  <a:solidFill>
                    <a:srgbClr val="FFFFFF"/>
                  </a:solidFill>
                </a:rPr>
                <a:t>Compute</a:t>
              </a:r>
              <a:endParaRPr lang="en-US" dirty="0">
                <a:solidFill>
                  <a:srgbClr val="FFFFFF"/>
                </a:solidFill>
              </a:endParaRPr>
            </a:p>
          </p:txBody>
        </p:sp>
      </p:grpSp>
      <p:pic>
        <p:nvPicPr>
          <p:cNvPr id="25" name="Picture 2" descr="C:\Users\v-mikoma\Desktop\WS08R2-HyperV_h_rgb_r.pn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3636784" y="2979263"/>
            <a:ext cx="1769302" cy="335883"/>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459236" y="789370"/>
            <a:ext cx="7983307" cy="861752"/>
          </a:xfrm>
          <a:prstGeom prst="rect">
            <a:avLst/>
          </a:prstGeom>
        </p:spPr>
        <p:txBody>
          <a:bodyPr wrap="square" lIns="121899" tIns="60949" rIns="121899" bIns="60949">
            <a:spAutoFit/>
          </a:bodyPr>
          <a:lstStyle/>
          <a:p>
            <a:r>
              <a:rPr lang="en-US" sz="2400" dirty="0">
                <a:solidFill>
                  <a:schemeClr val="accent1"/>
                </a:solidFill>
              </a:rPr>
              <a:t>A program that will help customers quickly and easily purchase and deploy private cloud </a:t>
            </a:r>
            <a:r>
              <a:rPr lang="en-US" sz="2400" dirty="0" smtClean="0">
                <a:solidFill>
                  <a:schemeClr val="accent1"/>
                </a:solidFill>
              </a:rPr>
              <a:t>infrastructures</a:t>
            </a:r>
            <a:endParaRPr lang="en-US" sz="2400" dirty="0">
              <a:solidFill>
                <a:schemeClr val="accent1"/>
              </a:solidFill>
            </a:endParaRPr>
          </a:p>
        </p:txBody>
      </p:sp>
      <p:sp>
        <p:nvSpPr>
          <p:cNvPr id="27" name="Rectangle 26"/>
          <p:cNvSpPr/>
          <p:nvPr/>
        </p:nvSpPr>
        <p:spPr>
          <a:xfrm>
            <a:off x="6670073" y="1581810"/>
            <a:ext cx="2361194" cy="2492968"/>
          </a:xfrm>
          <a:prstGeom prst="rect">
            <a:avLst/>
          </a:prstGeom>
        </p:spPr>
        <p:txBody>
          <a:bodyPr wrap="square" lIns="121899" tIns="60949" rIns="121899" bIns="60949">
            <a:spAutoFit/>
          </a:bodyPr>
          <a:lstStyle/>
          <a:p>
            <a:r>
              <a:rPr lang="en-US" sz="1400" dirty="0">
                <a:solidFill>
                  <a:schemeClr val="accent1"/>
                </a:solidFill>
              </a:rPr>
              <a:t>Hyper-V </a:t>
            </a:r>
            <a:r>
              <a:rPr lang="en-US" sz="1400" dirty="0" smtClean="0">
                <a:solidFill>
                  <a:schemeClr val="accent1"/>
                </a:solidFill>
              </a:rPr>
              <a:t>Cloud Fast Track  </a:t>
            </a:r>
            <a:r>
              <a:rPr lang="en-US" sz="1400" dirty="0">
                <a:solidFill>
                  <a:schemeClr val="accent1"/>
                </a:solidFill>
              </a:rPr>
              <a:t>is a key building block for private clouds </a:t>
            </a:r>
            <a:r>
              <a:rPr lang="en-US" sz="1400" dirty="0" smtClean="0">
                <a:solidFill>
                  <a:schemeClr val="accent1"/>
                </a:solidFill>
              </a:rPr>
              <a:t>that </a:t>
            </a:r>
            <a:r>
              <a:rPr lang="en-US" sz="1400" dirty="0">
                <a:solidFill>
                  <a:schemeClr val="accent1"/>
                </a:solidFill>
              </a:rPr>
              <a:t>is a combination of Microsoft software </a:t>
            </a:r>
            <a:r>
              <a:rPr lang="en-US" sz="1400" dirty="0" smtClean="0">
                <a:solidFill>
                  <a:schemeClr val="accent1"/>
                </a:solidFill>
              </a:rPr>
              <a:t>and integrated (</a:t>
            </a:r>
            <a:r>
              <a:rPr lang="en-US" sz="1400" dirty="0">
                <a:solidFill>
                  <a:schemeClr val="accent1"/>
                </a:solidFill>
              </a:rPr>
              <a:t>compute, storage and networking) infrastructure </a:t>
            </a:r>
            <a:r>
              <a:rPr lang="en-US" sz="1400" dirty="0" smtClean="0">
                <a:solidFill>
                  <a:schemeClr val="accent1"/>
                </a:solidFill>
              </a:rPr>
              <a:t>based </a:t>
            </a:r>
            <a:r>
              <a:rPr lang="en-US" sz="1400" dirty="0">
                <a:solidFill>
                  <a:schemeClr val="accent1"/>
                </a:solidFill>
              </a:rPr>
              <a:t>on a reference </a:t>
            </a:r>
            <a:r>
              <a:rPr lang="en-US" sz="1400" dirty="0" smtClean="0">
                <a:solidFill>
                  <a:schemeClr val="accent1"/>
                </a:solidFill>
              </a:rPr>
              <a:t>architecture that OEMs have pre-configured and tested for higher reliability</a:t>
            </a:r>
            <a:endParaRPr lang="en-US" sz="1400" dirty="0">
              <a:solidFill>
                <a:schemeClr val="accent1"/>
              </a:solidFill>
            </a:endParaRPr>
          </a:p>
        </p:txBody>
      </p:sp>
    </p:spTree>
    <p:extLst>
      <p:ext uri="{BB962C8B-B14F-4D97-AF65-F5344CB8AC3E}">
        <p14:creationId xmlns:p14="http://schemas.microsoft.com/office/powerpoint/2010/main" val="180430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922" y="171450"/>
            <a:ext cx="8363938" cy="457049"/>
          </a:xfrm>
        </p:spPr>
        <p:txBody>
          <a:bodyPr/>
          <a:lstStyle/>
          <a:p>
            <a:r>
              <a:rPr lang="en-US" dirty="0" smtClean="0"/>
              <a:t>HP Cloud Foundation for Hyper-V</a:t>
            </a:r>
            <a:endParaRPr lang="en-US" dirty="0"/>
          </a:p>
        </p:txBody>
      </p:sp>
      <p:sp>
        <p:nvSpPr>
          <p:cNvPr id="4" name="Text Placeholder 3"/>
          <p:cNvSpPr>
            <a:spLocks/>
          </p:cNvSpPr>
          <p:nvPr/>
        </p:nvSpPr>
        <p:spPr bwMode="auto">
          <a:xfrm>
            <a:off x="1485646" y="913859"/>
            <a:ext cx="5841746" cy="2855119"/>
          </a:xfrm>
          <a:prstGeom prst="rect">
            <a:avLst/>
          </a:prstGeom>
          <a:noFill/>
          <a:ln w="9525">
            <a:noFill/>
            <a:miter lim="800000"/>
            <a:headEnd/>
            <a:tailEnd/>
          </a:ln>
        </p:spPr>
        <p:txBody>
          <a:bodyPr lIns="121899" tIns="60949" rIns="121899" bIns="60949"/>
          <a:lstStyle/>
          <a:p>
            <a:pPr marL="457120" indent="-457120" eaLnBrk="0" fontAlgn="base" hangingPunct="0">
              <a:lnSpc>
                <a:spcPct val="110000"/>
              </a:lnSpc>
              <a:spcBef>
                <a:spcPct val="0"/>
              </a:spcBef>
              <a:spcAft>
                <a:spcPct val="0"/>
              </a:spcAft>
              <a:buClr>
                <a:prstClr val="white"/>
              </a:buClr>
            </a:pPr>
            <a:r>
              <a:rPr lang="en-US" sz="2700" dirty="0" smtClean="0">
                <a:solidFill>
                  <a:schemeClr val="accent1"/>
                </a:solidFill>
                <a:latin typeface="Futura Bk" pitchFamily="34" charset="0"/>
              </a:rPr>
              <a:t>OPTIMIZED</a:t>
            </a:r>
            <a:endParaRPr lang="en-US" sz="2700" dirty="0">
              <a:solidFill>
                <a:schemeClr val="accent1"/>
              </a:solidFill>
              <a:latin typeface="Futura Bk" pitchFamily="34" charset="0"/>
            </a:endParaRPr>
          </a:p>
          <a:p>
            <a:pPr marL="237025" lvl="1" indent="-237025" eaLnBrk="0" fontAlgn="base" hangingPunct="0">
              <a:lnSpc>
                <a:spcPct val="110000"/>
              </a:lnSpc>
              <a:spcBef>
                <a:spcPct val="0"/>
              </a:spcBef>
              <a:spcAft>
                <a:spcPct val="0"/>
              </a:spcAft>
              <a:buClr>
                <a:prstClr val="white"/>
              </a:buClr>
              <a:buSzPct val="80000"/>
              <a:buFont typeface="Arial" pitchFamily="34" charset="0"/>
              <a:buChar char="•"/>
            </a:pPr>
            <a:r>
              <a:rPr lang="en-AU" dirty="0">
                <a:latin typeface="Futura Bk" pitchFamily="34" charset="0"/>
              </a:rPr>
              <a:t>Provision, flex and recover full application infrastructure in minutes, not </a:t>
            </a:r>
            <a:r>
              <a:rPr lang="en-AU" dirty="0" smtClean="0">
                <a:latin typeface="Futura Bk" pitchFamily="34" charset="0"/>
              </a:rPr>
              <a:t>months</a:t>
            </a:r>
            <a:endParaRPr lang="en-US" sz="2700" dirty="0">
              <a:solidFill>
                <a:srgbClr val="5191CD"/>
              </a:solidFill>
              <a:latin typeface="Futura Bk" pitchFamily="34" charset="0"/>
            </a:endParaRPr>
          </a:p>
          <a:p>
            <a:pPr marL="457120" indent="-457120" eaLnBrk="0" fontAlgn="base" hangingPunct="0">
              <a:lnSpc>
                <a:spcPct val="110000"/>
              </a:lnSpc>
              <a:spcBef>
                <a:spcPts val="800"/>
              </a:spcBef>
              <a:spcAft>
                <a:spcPct val="0"/>
              </a:spcAft>
              <a:buClr>
                <a:prstClr val="white"/>
              </a:buClr>
            </a:pPr>
            <a:r>
              <a:rPr lang="en-US" sz="2700" dirty="0">
                <a:solidFill>
                  <a:schemeClr val="accent1"/>
                </a:solidFill>
                <a:latin typeface="Futura Bk" pitchFamily="34" charset="0"/>
              </a:rPr>
              <a:t>SIMPLIFIED</a:t>
            </a:r>
          </a:p>
          <a:p>
            <a:pPr marL="237025" lvl="1" indent="-237025" eaLnBrk="0" fontAlgn="base" hangingPunct="0">
              <a:lnSpc>
                <a:spcPct val="110000"/>
              </a:lnSpc>
              <a:spcBef>
                <a:spcPct val="0"/>
              </a:spcBef>
              <a:spcAft>
                <a:spcPct val="0"/>
              </a:spcAft>
              <a:buClr>
                <a:prstClr val="white"/>
              </a:buClr>
              <a:buSzPct val="80000"/>
              <a:buFontTx/>
              <a:buChar char="•"/>
            </a:pPr>
            <a:r>
              <a:rPr lang="en-GB" dirty="0">
                <a:latin typeface="Futura Bk" pitchFamily="34" charset="0"/>
              </a:rPr>
              <a:t>Reduce time to production with reference architecture, step by step implementation guidelines and automated </a:t>
            </a:r>
            <a:r>
              <a:rPr lang="en-GB" dirty="0" smtClean="0">
                <a:latin typeface="Futura Bk" pitchFamily="34" charset="0"/>
              </a:rPr>
              <a:t>workflows</a:t>
            </a:r>
            <a:endParaRPr lang="en-US" sz="2700" dirty="0">
              <a:solidFill>
                <a:srgbClr val="5191CD"/>
              </a:solidFill>
              <a:latin typeface="Futura Bk" pitchFamily="34" charset="0"/>
            </a:endParaRPr>
          </a:p>
          <a:p>
            <a:pPr marL="457120" indent="-457120" eaLnBrk="0" fontAlgn="base" hangingPunct="0">
              <a:lnSpc>
                <a:spcPct val="110000"/>
              </a:lnSpc>
              <a:spcBef>
                <a:spcPts val="800"/>
              </a:spcBef>
              <a:spcAft>
                <a:spcPct val="0"/>
              </a:spcAft>
              <a:buClr>
                <a:prstClr val="white"/>
              </a:buClr>
            </a:pPr>
            <a:r>
              <a:rPr lang="en-US" sz="2700" dirty="0" smtClean="0">
                <a:solidFill>
                  <a:schemeClr val="accent1"/>
                </a:solidFill>
                <a:latin typeface="Futura Bk" pitchFamily="34" charset="0"/>
              </a:rPr>
              <a:t>ACCELERATE</a:t>
            </a:r>
            <a:endParaRPr lang="en-US" sz="2700" dirty="0">
              <a:solidFill>
                <a:schemeClr val="accent1"/>
              </a:solidFill>
              <a:latin typeface="Futura Bk" pitchFamily="34" charset="0"/>
            </a:endParaRPr>
          </a:p>
          <a:p>
            <a:pPr marL="237025" lvl="1" indent="-237025" eaLnBrk="0" fontAlgn="base" hangingPunct="0">
              <a:lnSpc>
                <a:spcPct val="110000"/>
              </a:lnSpc>
              <a:spcBef>
                <a:spcPct val="0"/>
              </a:spcBef>
              <a:spcAft>
                <a:spcPct val="0"/>
              </a:spcAft>
              <a:buClr>
                <a:prstClr val="white"/>
              </a:buClr>
              <a:buSzPct val="80000"/>
              <a:buFontTx/>
              <a:buChar char="•"/>
            </a:pPr>
            <a:r>
              <a:rPr lang="en-US" dirty="0">
                <a:latin typeface="Futura Bk" pitchFamily="34" charset="0"/>
              </a:rPr>
              <a:t>Modular design enables incremental growth over time from foundation to scalable private cloud</a:t>
            </a:r>
          </a:p>
        </p:txBody>
      </p:sp>
      <p:pic>
        <p:nvPicPr>
          <p:cNvPr id="5" name="Picture 12" descr="ESN_CI_diagram_software.png"/>
          <p:cNvPicPr>
            <a:picLocks noChangeAspect="1"/>
          </p:cNvPicPr>
          <p:nvPr/>
        </p:nvPicPr>
        <p:blipFill>
          <a:blip r:embed="rId3" cstate="screen"/>
          <a:srcRect/>
          <a:stretch>
            <a:fillRect/>
          </a:stretch>
        </p:blipFill>
        <p:spPr bwMode="auto">
          <a:xfrm>
            <a:off x="593729" y="1021538"/>
            <a:ext cx="957263" cy="525066"/>
          </a:xfrm>
          <a:prstGeom prst="rect">
            <a:avLst/>
          </a:prstGeom>
          <a:noFill/>
          <a:ln w="9525">
            <a:noFill/>
            <a:miter lim="800000"/>
            <a:headEnd/>
            <a:tailEnd/>
          </a:ln>
        </p:spPr>
      </p:pic>
      <p:pic>
        <p:nvPicPr>
          <p:cNvPr id="6" name="Picture 2"/>
          <p:cNvPicPr>
            <a:picLocks noChangeAspect="1" noChangeArrowheads="1"/>
          </p:cNvPicPr>
          <p:nvPr/>
        </p:nvPicPr>
        <p:blipFill>
          <a:blip r:embed="rId4" cstate="screen"/>
          <a:srcRect/>
          <a:stretch>
            <a:fillRect/>
          </a:stretch>
        </p:blipFill>
        <p:spPr bwMode="auto">
          <a:xfrm>
            <a:off x="685378" y="2218459"/>
            <a:ext cx="800268" cy="706582"/>
          </a:xfrm>
          <a:prstGeom prst="rect">
            <a:avLst/>
          </a:prstGeom>
          <a:noFill/>
          <a:ln w="9525">
            <a:noFill/>
            <a:miter lim="800000"/>
            <a:headEnd/>
            <a:tailEnd/>
          </a:ln>
        </p:spPr>
      </p:pic>
      <p:pic>
        <p:nvPicPr>
          <p:cNvPr id="7" name="Picture 31" descr="3 SV_Graphic_FNL.png"/>
          <p:cNvPicPr>
            <a:picLocks noChangeAspect="1"/>
          </p:cNvPicPr>
          <p:nvPr/>
        </p:nvPicPr>
        <p:blipFill>
          <a:blip r:embed="rId5" cstate="screen"/>
          <a:srcRect/>
          <a:stretch>
            <a:fillRect/>
          </a:stretch>
        </p:blipFill>
        <p:spPr bwMode="auto">
          <a:xfrm>
            <a:off x="398465" y="3411135"/>
            <a:ext cx="1095375" cy="775097"/>
          </a:xfrm>
          <a:prstGeom prst="rect">
            <a:avLst/>
          </a:prstGeom>
          <a:noFill/>
          <a:ln w="9525">
            <a:noFill/>
            <a:miter lim="800000"/>
            <a:headEnd/>
            <a:tailEnd/>
          </a:ln>
        </p:spPr>
      </p:pic>
      <p:sp>
        <p:nvSpPr>
          <p:cNvPr id="9" name="Explosion 2 8"/>
          <p:cNvSpPr/>
          <p:nvPr/>
        </p:nvSpPr>
        <p:spPr>
          <a:xfrm>
            <a:off x="7092696" y="1332565"/>
            <a:ext cx="1816608" cy="1326687"/>
          </a:xfrm>
          <a:prstGeom prst="irregularSeal2">
            <a:avLst/>
          </a:prstGeom>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r>
              <a:rPr lang="en-US" sz="1600" dirty="0" smtClean="0"/>
              <a:t>NEW</a:t>
            </a:r>
            <a:endParaRPr lang="en-US" sz="1600" dirty="0"/>
          </a:p>
        </p:txBody>
      </p:sp>
    </p:spTree>
    <p:extLst>
      <p:ext uri="{BB962C8B-B14F-4D97-AF65-F5344CB8AC3E}">
        <p14:creationId xmlns:p14="http://schemas.microsoft.com/office/powerpoint/2010/main" val="2197058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2 c700's EVA 4400 in rack.png"/>
          <p:cNvPicPr>
            <a:picLocks noChangeAspect="1"/>
          </p:cNvPicPr>
          <p:nvPr/>
        </p:nvPicPr>
        <p:blipFill>
          <a:blip r:embed="rId3" cstate="screen"/>
          <a:srcRect l="20074" t="8842" r="23618" b="8028"/>
          <a:stretch>
            <a:fillRect/>
          </a:stretch>
        </p:blipFill>
        <p:spPr>
          <a:xfrm>
            <a:off x="3769555" y="1074102"/>
            <a:ext cx="1421296" cy="3562353"/>
          </a:xfrm>
          <a:prstGeom prst="rect">
            <a:avLst/>
          </a:prstGeom>
        </p:spPr>
      </p:pic>
      <p:sp>
        <p:nvSpPr>
          <p:cNvPr id="48" name="Rectangle 47"/>
          <p:cNvSpPr/>
          <p:nvPr/>
        </p:nvSpPr>
        <p:spPr>
          <a:xfrm>
            <a:off x="4074352" y="3193955"/>
            <a:ext cx="109332" cy="313009"/>
          </a:xfrm>
          <a:prstGeom prst="rect">
            <a:avLst/>
          </a:prstGeom>
          <a:noFill/>
          <a:ln w="31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fontAlgn="base">
              <a:lnSpc>
                <a:spcPct val="85000"/>
              </a:lnSpc>
              <a:spcBef>
                <a:spcPct val="0"/>
              </a:spcBef>
              <a:spcAft>
                <a:spcPct val="0"/>
              </a:spcAft>
            </a:pPr>
            <a:endParaRPr lang="en-US" sz="2000" dirty="0">
              <a:solidFill>
                <a:prstClr val="white"/>
              </a:solidFill>
            </a:endParaRPr>
          </a:p>
        </p:txBody>
      </p:sp>
      <p:sp>
        <p:nvSpPr>
          <p:cNvPr id="49" name="Rectangle 48"/>
          <p:cNvSpPr/>
          <p:nvPr/>
        </p:nvSpPr>
        <p:spPr>
          <a:xfrm>
            <a:off x="3951771" y="3193955"/>
            <a:ext cx="96080" cy="313009"/>
          </a:xfrm>
          <a:prstGeom prst="rect">
            <a:avLst/>
          </a:prstGeom>
          <a:noFill/>
          <a:ln w="31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fontAlgn="base">
              <a:lnSpc>
                <a:spcPct val="85000"/>
              </a:lnSpc>
              <a:spcBef>
                <a:spcPct val="0"/>
              </a:spcBef>
              <a:spcAft>
                <a:spcPct val="0"/>
              </a:spcAft>
            </a:pPr>
            <a:endParaRPr lang="en-US" sz="2000" dirty="0">
              <a:solidFill>
                <a:prstClr val="white"/>
              </a:solidFill>
            </a:endParaRPr>
          </a:p>
        </p:txBody>
      </p:sp>
      <p:sp>
        <p:nvSpPr>
          <p:cNvPr id="50" name="Rectangle 49"/>
          <p:cNvSpPr/>
          <p:nvPr/>
        </p:nvSpPr>
        <p:spPr>
          <a:xfrm>
            <a:off x="4210186" y="3193955"/>
            <a:ext cx="109332" cy="313009"/>
          </a:xfrm>
          <a:prstGeom prst="rect">
            <a:avLst/>
          </a:prstGeom>
          <a:noFill/>
          <a:ln w="31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fontAlgn="base">
              <a:lnSpc>
                <a:spcPct val="85000"/>
              </a:lnSpc>
              <a:spcBef>
                <a:spcPct val="0"/>
              </a:spcBef>
              <a:spcAft>
                <a:spcPct val="0"/>
              </a:spcAft>
            </a:pPr>
            <a:endParaRPr lang="en-US" sz="2000" dirty="0">
              <a:solidFill>
                <a:prstClr val="white"/>
              </a:solidFill>
            </a:endParaRPr>
          </a:p>
        </p:txBody>
      </p:sp>
      <p:sp>
        <p:nvSpPr>
          <p:cNvPr id="51" name="Rectangle 50"/>
          <p:cNvSpPr/>
          <p:nvPr/>
        </p:nvSpPr>
        <p:spPr>
          <a:xfrm>
            <a:off x="4346019" y="3193955"/>
            <a:ext cx="109332" cy="313009"/>
          </a:xfrm>
          <a:prstGeom prst="rect">
            <a:avLst/>
          </a:prstGeom>
          <a:noFill/>
          <a:ln w="31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fontAlgn="base">
              <a:lnSpc>
                <a:spcPct val="85000"/>
              </a:lnSpc>
              <a:spcBef>
                <a:spcPct val="0"/>
              </a:spcBef>
              <a:spcAft>
                <a:spcPct val="0"/>
              </a:spcAft>
            </a:pPr>
            <a:endParaRPr lang="en-US" sz="2000" dirty="0">
              <a:solidFill>
                <a:prstClr val="white"/>
              </a:solidFill>
            </a:endParaRPr>
          </a:p>
        </p:txBody>
      </p:sp>
      <p:sp>
        <p:nvSpPr>
          <p:cNvPr id="52" name="Rectangle 51"/>
          <p:cNvSpPr/>
          <p:nvPr/>
        </p:nvSpPr>
        <p:spPr>
          <a:xfrm>
            <a:off x="4481853" y="3193955"/>
            <a:ext cx="109332" cy="313009"/>
          </a:xfrm>
          <a:prstGeom prst="rect">
            <a:avLst/>
          </a:prstGeom>
          <a:noFill/>
          <a:ln w="31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fontAlgn="base">
              <a:lnSpc>
                <a:spcPct val="85000"/>
              </a:lnSpc>
              <a:spcBef>
                <a:spcPct val="0"/>
              </a:spcBef>
              <a:spcAft>
                <a:spcPct val="0"/>
              </a:spcAft>
            </a:pPr>
            <a:endParaRPr lang="en-US" sz="2000" dirty="0">
              <a:solidFill>
                <a:prstClr val="white"/>
              </a:solidFill>
            </a:endParaRPr>
          </a:p>
        </p:txBody>
      </p:sp>
      <p:sp>
        <p:nvSpPr>
          <p:cNvPr id="53" name="Rectangle 52"/>
          <p:cNvSpPr/>
          <p:nvPr/>
        </p:nvSpPr>
        <p:spPr>
          <a:xfrm>
            <a:off x="4617687" y="3193955"/>
            <a:ext cx="109332" cy="313009"/>
          </a:xfrm>
          <a:prstGeom prst="rect">
            <a:avLst/>
          </a:prstGeom>
          <a:noFill/>
          <a:ln w="31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fontAlgn="base">
              <a:lnSpc>
                <a:spcPct val="85000"/>
              </a:lnSpc>
              <a:spcBef>
                <a:spcPct val="0"/>
              </a:spcBef>
              <a:spcAft>
                <a:spcPct val="0"/>
              </a:spcAft>
            </a:pPr>
            <a:endParaRPr lang="en-US" sz="2000" dirty="0">
              <a:solidFill>
                <a:prstClr val="white"/>
              </a:solidFill>
            </a:endParaRPr>
          </a:p>
        </p:txBody>
      </p:sp>
      <p:sp>
        <p:nvSpPr>
          <p:cNvPr id="36" name="Rectangle 35"/>
          <p:cNvSpPr/>
          <p:nvPr/>
        </p:nvSpPr>
        <p:spPr>
          <a:xfrm>
            <a:off x="3921954" y="3652715"/>
            <a:ext cx="1143000" cy="350273"/>
          </a:xfrm>
          <a:prstGeom prst="rec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fontAlgn="base">
              <a:lnSpc>
                <a:spcPct val="85000"/>
              </a:lnSpc>
              <a:spcBef>
                <a:spcPct val="0"/>
              </a:spcBef>
              <a:spcAft>
                <a:spcPct val="0"/>
              </a:spcAft>
            </a:pPr>
            <a:endParaRPr lang="en-US" sz="2000" dirty="0">
              <a:solidFill>
                <a:prstClr val="white"/>
              </a:solidFill>
            </a:endParaRPr>
          </a:p>
        </p:txBody>
      </p:sp>
      <p:pic>
        <p:nvPicPr>
          <p:cNvPr id="40" name="Picture 39" descr="2 c700's EVA 4400 in rack.png"/>
          <p:cNvPicPr>
            <a:picLocks noChangeAspect="1"/>
          </p:cNvPicPr>
          <p:nvPr/>
        </p:nvPicPr>
        <p:blipFill>
          <a:blip r:embed="rId4" cstate="screen"/>
          <a:srcRect/>
          <a:stretch>
            <a:fillRect/>
          </a:stretch>
        </p:blipFill>
        <p:spPr>
          <a:xfrm>
            <a:off x="3915342" y="1995744"/>
            <a:ext cx="1172817" cy="353339"/>
          </a:xfrm>
          <a:prstGeom prst="rect">
            <a:avLst/>
          </a:prstGeom>
        </p:spPr>
      </p:pic>
      <p:pic>
        <p:nvPicPr>
          <p:cNvPr id="41" name="Picture 2"/>
          <p:cNvPicPr>
            <a:picLocks noChangeAspect="1" noChangeArrowheads="1"/>
          </p:cNvPicPr>
          <p:nvPr/>
        </p:nvPicPr>
        <p:blipFill>
          <a:blip r:embed="rId5" cstate="screen"/>
          <a:srcRect/>
          <a:stretch>
            <a:fillRect/>
          </a:stretch>
        </p:blipFill>
        <p:spPr bwMode="auto">
          <a:xfrm>
            <a:off x="3912016" y="2634832"/>
            <a:ext cx="1143000" cy="79296"/>
          </a:xfrm>
          <a:prstGeom prst="rect">
            <a:avLst/>
          </a:prstGeom>
          <a:noFill/>
          <a:ln w="9525">
            <a:noFill/>
            <a:miter lim="800000"/>
            <a:headEnd/>
            <a:tailEnd/>
          </a:ln>
          <a:effectLst/>
        </p:spPr>
      </p:pic>
      <p:pic>
        <p:nvPicPr>
          <p:cNvPr id="42" name="Picture 2"/>
          <p:cNvPicPr>
            <a:picLocks noChangeAspect="1" noChangeArrowheads="1"/>
          </p:cNvPicPr>
          <p:nvPr/>
        </p:nvPicPr>
        <p:blipFill>
          <a:blip r:embed="rId5" cstate="screen"/>
          <a:srcRect/>
          <a:stretch>
            <a:fillRect/>
          </a:stretch>
        </p:blipFill>
        <p:spPr bwMode="auto">
          <a:xfrm>
            <a:off x="3912016" y="2749132"/>
            <a:ext cx="1143000" cy="79296"/>
          </a:xfrm>
          <a:prstGeom prst="rect">
            <a:avLst/>
          </a:prstGeom>
          <a:noFill/>
          <a:ln w="9525">
            <a:noFill/>
            <a:miter lim="800000"/>
            <a:headEnd/>
            <a:tailEnd/>
          </a:ln>
          <a:effectLst/>
        </p:spPr>
      </p:pic>
      <p:pic>
        <p:nvPicPr>
          <p:cNvPr id="43" name="Picture 42" descr="Pro curve switch.png"/>
          <p:cNvPicPr>
            <a:picLocks noChangeAspect="1"/>
          </p:cNvPicPr>
          <p:nvPr/>
        </p:nvPicPr>
        <p:blipFill>
          <a:blip r:embed="rId6" cstate="screen"/>
          <a:stretch>
            <a:fillRect/>
          </a:stretch>
        </p:blipFill>
        <p:spPr>
          <a:xfrm>
            <a:off x="3835815" y="2463382"/>
            <a:ext cx="1295400" cy="160734"/>
          </a:xfrm>
          <a:prstGeom prst="rect">
            <a:avLst/>
          </a:prstGeom>
        </p:spPr>
      </p:pic>
      <p:pic>
        <p:nvPicPr>
          <p:cNvPr id="44" name="Picture 43" descr="Pro curve switch.png"/>
          <p:cNvPicPr>
            <a:picLocks noChangeAspect="1"/>
          </p:cNvPicPr>
          <p:nvPr/>
        </p:nvPicPr>
        <p:blipFill>
          <a:blip r:embed="rId6" cstate="screen"/>
          <a:stretch>
            <a:fillRect/>
          </a:stretch>
        </p:blipFill>
        <p:spPr>
          <a:xfrm>
            <a:off x="3835815" y="2349082"/>
            <a:ext cx="1295400" cy="160734"/>
          </a:xfrm>
          <a:prstGeom prst="rect">
            <a:avLst/>
          </a:prstGeom>
        </p:spPr>
      </p:pic>
      <p:sp>
        <p:nvSpPr>
          <p:cNvPr id="5" name="Rounded Rectangle 4"/>
          <p:cNvSpPr/>
          <p:nvPr/>
        </p:nvSpPr>
        <p:spPr>
          <a:xfrm>
            <a:off x="5592210" y="1011198"/>
            <a:ext cx="3027534" cy="3634459"/>
          </a:xfrm>
          <a:prstGeom prst="roundRect">
            <a:avLst>
              <a:gd name="adj" fmla="val 8697"/>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600" b="1" dirty="0" smtClean="0"/>
          </a:p>
          <a:p>
            <a:pPr algn="ctr"/>
            <a:endParaRPr lang="en-AU" sz="1600" b="1" dirty="0"/>
          </a:p>
          <a:p>
            <a:pPr algn="ctr"/>
            <a:endParaRPr lang="en-AU" sz="1600" b="1" dirty="0" smtClean="0"/>
          </a:p>
          <a:p>
            <a:pPr algn="ctr"/>
            <a:endParaRPr lang="en-AU" sz="1600" b="1" dirty="0" smtClean="0"/>
          </a:p>
          <a:p>
            <a:pPr algn="ctr"/>
            <a:r>
              <a:rPr lang="en-AU" sz="1600" b="1" dirty="0" smtClean="0"/>
              <a:t>INTEL ENABLING TECHNOLOGIES</a:t>
            </a:r>
          </a:p>
          <a:p>
            <a:pPr algn="ctr"/>
            <a:endParaRPr lang="en-AU" sz="600" dirty="0"/>
          </a:p>
          <a:p>
            <a:pPr marL="177800" indent="-177800">
              <a:buFont typeface="Arial" pitchFamily="34" charset="0"/>
              <a:buChar char="•"/>
            </a:pPr>
            <a:r>
              <a:rPr lang="en-AU" sz="1600" dirty="0" smtClean="0"/>
              <a:t>Intel Xeon 5600</a:t>
            </a:r>
          </a:p>
          <a:p>
            <a:pPr marL="177800" indent="-177800">
              <a:buFont typeface="Arial" pitchFamily="34" charset="0"/>
              <a:buChar char="•"/>
            </a:pPr>
            <a:r>
              <a:rPr lang="en-AU" sz="1200" dirty="0" smtClean="0"/>
              <a:t>Intel Trusted Execution Technology</a:t>
            </a:r>
          </a:p>
          <a:p>
            <a:pPr marL="177800" indent="-177800">
              <a:buFont typeface="Arial" pitchFamily="34" charset="0"/>
              <a:buChar char="•"/>
            </a:pPr>
            <a:r>
              <a:rPr lang="en-AU" sz="1200" dirty="0" smtClean="0"/>
              <a:t>Intel Advanced Encryption Standard Instructions</a:t>
            </a:r>
          </a:p>
          <a:p>
            <a:pPr marL="177800" indent="-177800">
              <a:buFont typeface="Arial" pitchFamily="34" charset="0"/>
              <a:buChar char="•"/>
            </a:pPr>
            <a:r>
              <a:rPr lang="en-AU" sz="1200" dirty="0" smtClean="0"/>
              <a:t>Intel Virtualization Technology</a:t>
            </a:r>
          </a:p>
          <a:p>
            <a:pPr marL="177800" indent="-177800">
              <a:buFont typeface="Arial" pitchFamily="34" charset="0"/>
              <a:buChar char="•"/>
            </a:pPr>
            <a:r>
              <a:rPr lang="en-AU" sz="1200" dirty="0" smtClean="0"/>
              <a:t>System Center Integration</a:t>
            </a:r>
          </a:p>
          <a:p>
            <a:pPr marL="177800" indent="-177800">
              <a:buFont typeface="Arial" pitchFamily="34" charset="0"/>
              <a:buChar char="•"/>
            </a:pPr>
            <a:endParaRPr lang="en-US" sz="1200" dirty="0"/>
          </a:p>
        </p:txBody>
      </p:sp>
      <p:sp>
        <p:nvSpPr>
          <p:cNvPr id="2" name="Title 1"/>
          <p:cNvSpPr>
            <a:spLocks noGrp="1"/>
          </p:cNvSpPr>
          <p:nvPr>
            <p:ph type="title"/>
          </p:nvPr>
        </p:nvSpPr>
        <p:spPr>
          <a:xfrm>
            <a:off x="457200" y="221456"/>
            <a:ext cx="7333488" cy="685800"/>
          </a:xfrm>
        </p:spPr>
        <p:txBody>
          <a:bodyPr/>
          <a:lstStyle/>
          <a:p>
            <a:r>
              <a:rPr lang="en-AU" dirty="0" err="1" smtClean="0"/>
              <a:t>Hp</a:t>
            </a:r>
            <a:r>
              <a:rPr lang="en-AU" dirty="0" smtClean="0"/>
              <a:t> cloud foundation for hyper-v</a:t>
            </a:r>
            <a:endParaRPr lang="en-US" dirty="0"/>
          </a:p>
        </p:txBody>
      </p:sp>
      <p:pic>
        <p:nvPicPr>
          <p:cNvPr id="26" name="Picture 2" descr="http://www.microsigma.fr/intel/download/images/Intel_Logo%20whit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20760" y="1291392"/>
            <a:ext cx="1170436" cy="74695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https://mediabank.partners.extranet.microsoft.com/Assets/Active/R-T/System_Center/Brand_Logos+Elements/Logos+Logotypes/Horizontal/SysCnt_h_bL.png"/>
          <p:cNvPicPr>
            <a:picLocks noChangeAspect="1" noChangeArrowheads="1"/>
          </p:cNvPicPr>
          <p:nvPr/>
        </p:nvPicPr>
        <p:blipFill>
          <a:blip r:embed="rId8" cstate="print">
            <a:lum bright="100000" contrast="100000"/>
          </a:blip>
          <a:srcRect/>
          <a:stretch>
            <a:fillRect/>
          </a:stretch>
        </p:blipFill>
        <p:spPr bwMode="auto">
          <a:xfrm>
            <a:off x="6395507" y="4164523"/>
            <a:ext cx="1420941" cy="312227"/>
          </a:xfrm>
          <a:prstGeom prst="rect">
            <a:avLst/>
          </a:prstGeom>
          <a:noFill/>
        </p:spPr>
      </p:pic>
      <p:sp>
        <p:nvSpPr>
          <p:cNvPr id="28" name="Rounded Rectangle 27"/>
          <p:cNvSpPr/>
          <p:nvPr/>
        </p:nvSpPr>
        <p:spPr>
          <a:xfrm>
            <a:off x="341644" y="971550"/>
            <a:ext cx="3027534" cy="3634459"/>
          </a:xfrm>
          <a:prstGeom prst="roundRect">
            <a:avLst>
              <a:gd name="adj" fmla="val 9955"/>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600" b="1" dirty="0" smtClean="0"/>
          </a:p>
          <a:p>
            <a:pPr algn="ctr"/>
            <a:endParaRPr lang="en-AU" sz="1600" b="1" dirty="0"/>
          </a:p>
          <a:p>
            <a:pPr algn="ctr"/>
            <a:endParaRPr lang="en-AU" sz="1600" b="1" dirty="0" smtClean="0"/>
          </a:p>
          <a:p>
            <a:pPr algn="ctr"/>
            <a:endParaRPr lang="en-AU" sz="1600" b="1" dirty="0" smtClean="0"/>
          </a:p>
          <a:p>
            <a:pPr algn="ctr"/>
            <a:r>
              <a:rPr lang="en-AU" sz="1600" b="1" dirty="0" smtClean="0"/>
              <a:t>HP REFERENCE ARCHITECTURE</a:t>
            </a:r>
          </a:p>
          <a:p>
            <a:pPr algn="ctr"/>
            <a:endParaRPr lang="en-AU" sz="600" dirty="0"/>
          </a:p>
          <a:p>
            <a:pPr marL="88900" indent="-88900">
              <a:buFont typeface="Arial" pitchFamily="34" charset="0"/>
              <a:buChar char="•"/>
            </a:pPr>
            <a:r>
              <a:rPr lang="en-US" sz="1200" dirty="0"/>
              <a:t>6 X BL460C’s  each  with 32GB Ram and 2 sockets</a:t>
            </a:r>
          </a:p>
          <a:p>
            <a:pPr marL="88900" indent="-88900">
              <a:buFont typeface="Arial" pitchFamily="34" charset="0"/>
              <a:buChar char="•"/>
            </a:pPr>
            <a:r>
              <a:rPr lang="en-US" sz="1200" dirty="0"/>
              <a:t>2  DL360C’s</a:t>
            </a:r>
          </a:p>
          <a:p>
            <a:pPr marL="88900" indent="-88900">
              <a:buFont typeface="Arial" pitchFamily="34" charset="0"/>
              <a:buChar char="•"/>
            </a:pPr>
            <a:r>
              <a:rPr lang="en-US" sz="1200" dirty="0"/>
              <a:t>1 EVA4400 FC SAN’s with 6x 1.5GB SAS drives</a:t>
            </a:r>
          </a:p>
          <a:p>
            <a:pPr marL="88900" indent="-88900">
              <a:buFont typeface="Arial" pitchFamily="34" charset="0"/>
              <a:buChar char="•"/>
            </a:pPr>
            <a:r>
              <a:rPr lang="en-US" sz="1200" dirty="0"/>
              <a:t>1 C7000 Blade chassis</a:t>
            </a:r>
          </a:p>
          <a:p>
            <a:pPr marL="88900" indent="-88900">
              <a:buFont typeface="Arial" pitchFamily="34" charset="0"/>
              <a:buChar char="•"/>
            </a:pPr>
            <a:r>
              <a:rPr lang="en-US" sz="1200" dirty="0"/>
              <a:t> 2 VC Flex-10 modules</a:t>
            </a:r>
          </a:p>
          <a:p>
            <a:pPr marL="88900" indent="-88900">
              <a:buFont typeface="Arial" pitchFamily="34" charset="0"/>
              <a:buChar char="•"/>
            </a:pPr>
            <a:r>
              <a:rPr lang="en-US" sz="1200" dirty="0"/>
              <a:t>2 8GB fiber channel  24 port modules </a:t>
            </a:r>
          </a:p>
          <a:p>
            <a:pPr marL="285750" indent="-285750">
              <a:buFont typeface="Arial" pitchFamily="34" charset="0"/>
              <a:buChar char="•"/>
            </a:pPr>
            <a:endParaRPr lang="en-US" sz="1200" dirty="0"/>
          </a:p>
        </p:txBody>
      </p:sp>
      <p:pic>
        <p:nvPicPr>
          <p:cNvPr id="29" name="Picture 10"/>
          <p:cNvPicPr>
            <a:picLocks noChangeAspect="1" noChangeArrowheads="1"/>
          </p:cNvPicPr>
          <p:nvPr/>
        </p:nvPicPr>
        <p:blipFill>
          <a:blip r:embed="rId9" cstate="print"/>
          <a:srcRect/>
          <a:stretch>
            <a:fillRect/>
          </a:stretch>
        </p:blipFill>
        <p:spPr bwMode="black">
          <a:xfrm>
            <a:off x="1424823" y="1173624"/>
            <a:ext cx="861178" cy="839615"/>
          </a:xfrm>
          <a:prstGeom prst="rect">
            <a:avLst/>
          </a:prstGeom>
          <a:noFill/>
          <a:ln w="9525">
            <a:noFill/>
            <a:miter lim="800000"/>
            <a:headEnd/>
            <a:tailEnd/>
          </a:ln>
        </p:spPr>
      </p:pic>
      <p:pic>
        <p:nvPicPr>
          <p:cNvPr id="31" name="Picture 8" descr="https://mediabank.partners.extranet.microsoft.com/Assets/Active/R-T/System_Center/Brand_Logos+Elements/Logos+Logotypes/Horizontal/SysCnt_h_bL.png"/>
          <p:cNvPicPr>
            <a:picLocks noChangeAspect="1" noChangeArrowheads="1"/>
          </p:cNvPicPr>
          <p:nvPr/>
        </p:nvPicPr>
        <p:blipFill>
          <a:blip r:embed="rId8" cstate="print">
            <a:lum bright="100000" contrast="100000"/>
          </a:blip>
          <a:srcRect/>
          <a:stretch>
            <a:fillRect/>
          </a:stretch>
        </p:blipFill>
        <p:spPr bwMode="auto">
          <a:xfrm>
            <a:off x="1424823" y="4183573"/>
            <a:ext cx="1508051" cy="312227"/>
          </a:xfrm>
          <a:prstGeom prst="rect">
            <a:avLst/>
          </a:prstGeom>
          <a:noFill/>
        </p:spPr>
      </p:pic>
    </p:spTree>
    <p:extLst>
      <p:ext uri="{BB962C8B-B14F-4D97-AF65-F5344CB8AC3E}">
        <p14:creationId xmlns:p14="http://schemas.microsoft.com/office/powerpoint/2010/main" val="30964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127519" y="1309156"/>
            <a:ext cx="3483082" cy="2938993"/>
          </a:xfrm>
          <a:prstGeom prst="rect">
            <a:avLst/>
          </a:prstGeom>
          <a:solidFill>
            <a:srgbClr val="00AF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34" charset="-128"/>
            </a:endParaRPr>
          </a:p>
        </p:txBody>
      </p:sp>
      <p:sp>
        <p:nvSpPr>
          <p:cNvPr id="6" name="Title 5"/>
          <p:cNvSpPr>
            <a:spLocks noGrp="1"/>
          </p:cNvSpPr>
          <p:nvPr>
            <p:ph type="title"/>
          </p:nvPr>
        </p:nvSpPr>
        <p:spPr>
          <a:xfrm>
            <a:off x="171856" y="221304"/>
            <a:ext cx="8069936" cy="685800"/>
          </a:xfrm>
        </p:spPr>
        <p:txBody>
          <a:bodyPr/>
          <a:lstStyle/>
          <a:p>
            <a:r>
              <a:rPr lang="en-US" dirty="0" smtClean="0"/>
              <a:t>HP Cloud Foundation for Hyper-V</a:t>
            </a:r>
            <a:endParaRPr lang="en-US" dirty="0"/>
          </a:p>
        </p:txBody>
      </p:sp>
      <p:sp>
        <p:nvSpPr>
          <p:cNvPr id="98307" name="Rectangle 3"/>
          <p:cNvSpPr txBox="1">
            <a:spLocks noChangeArrowheads="1"/>
          </p:cNvSpPr>
          <p:nvPr/>
        </p:nvSpPr>
        <p:spPr bwMode="auto">
          <a:xfrm>
            <a:off x="5127517" y="1409352"/>
            <a:ext cx="3711683" cy="3017393"/>
          </a:xfrm>
          <a:prstGeom prst="rect">
            <a:avLst/>
          </a:prstGeom>
          <a:noFill/>
          <a:ln w="9525">
            <a:noFill/>
            <a:miter lim="800000"/>
            <a:headEnd/>
            <a:tailEnd/>
          </a:ln>
        </p:spPr>
        <p:txBody>
          <a:bodyPr lIns="121899" tIns="60949" rIns="121899" bIns="60949"/>
          <a:lstStyle/>
          <a:p>
            <a:pPr marL="177800" lvl="1" indent="-177800">
              <a:lnSpc>
                <a:spcPct val="90000"/>
              </a:lnSpc>
              <a:spcBef>
                <a:spcPct val="20000"/>
              </a:spcBef>
              <a:buSzPct val="90000"/>
              <a:buFont typeface="Arial" pitchFamily="34" charset="0"/>
              <a:buChar char="•"/>
            </a:pPr>
            <a:r>
              <a:rPr lang="en-US" dirty="0" smtClean="0">
                <a:solidFill>
                  <a:schemeClr val="accent3"/>
                </a:solidFill>
                <a:latin typeface="Segoe Light" pitchFamily="34" charset="0"/>
              </a:rPr>
              <a:t>Pre-validated HP Matrix + Microsoft System Center  environment</a:t>
            </a:r>
            <a:r>
              <a:rPr lang="en-US" dirty="0" smtClean="0">
                <a:solidFill>
                  <a:schemeClr val="accent3"/>
                </a:solidFill>
                <a:latin typeface="Segoe Light" pitchFamily="34" charset="0"/>
              </a:rPr>
              <a:t>.</a:t>
            </a:r>
            <a:endParaRPr lang="en-US" dirty="0" smtClean="0">
              <a:solidFill>
                <a:schemeClr val="accent3"/>
              </a:solidFill>
              <a:latin typeface="Segoe Light" pitchFamily="34" charset="0"/>
            </a:endParaRPr>
          </a:p>
          <a:p>
            <a:pPr marL="177800" lvl="1" indent="-177800">
              <a:lnSpc>
                <a:spcPct val="90000"/>
              </a:lnSpc>
              <a:spcBef>
                <a:spcPct val="20000"/>
              </a:spcBef>
              <a:buSzPct val="90000"/>
              <a:buFont typeface="Arial" pitchFamily="34" charset="0"/>
              <a:buChar char="•"/>
            </a:pPr>
            <a:r>
              <a:rPr lang="en-US" dirty="0" smtClean="0">
                <a:solidFill>
                  <a:schemeClr val="accent3"/>
                </a:solidFill>
                <a:latin typeface="Segoe Light" pitchFamily="34" charset="0"/>
              </a:rPr>
              <a:t>Reference architecture </a:t>
            </a:r>
            <a:r>
              <a:rPr lang="en-US" dirty="0" smtClean="0">
                <a:solidFill>
                  <a:schemeClr val="accent3"/>
                </a:solidFill>
                <a:latin typeface="Segoe Light" pitchFamily="34" charset="0"/>
              </a:rPr>
              <a:t>whitepapers</a:t>
            </a:r>
            <a:endParaRPr lang="en-US" dirty="0" smtClean="0">
              <a:solidFill>
                <a:schemeClr val="accent3"/>
              </a:solidFill>
              <a:latin typeface="Segoe Light" pitchFamily="34" charset="0"/>
            </a:endParaRPr>
          </a:p>
          <a:p>
            <a:pPr marL="177800" lvl="1" indent="-177800">
              <a:lnSpc>
                <a:spcPct val="90000"/>
              </a:lnSpc>
              <a:spcBef>
                <a:spcPct val="20000"/>
              </a:spcBef>
              <a:buSzPct val="90000"/>
              <a:buFont typeface="Arial" pitchFamily="34" charset="0"/>
              <a:buChar char="•"/>
            </a:pPr>
            <a:r>
              <a:rPr lang="en-US" dirty="0" smtClean="0">
                <a:solidFill>
                  <a:schemeClr val="accent3"/>
                </a:solidFill>
                <a:latin typeface="Segoe Light" pitchFamily="34" charset="0"/>
              </a:rPr>
              <a:t>Implementation </a:t>
            </a:r>
            <a:r>
              <a:rPr lang="en-US" dirty="0" smtClean="0">
                <a:solidFill>
                  <a:schemeClr val="accent3"/>
                </a:solidFill>
                <a:latin typeface="Segoe Light" pitchFamily="34" charset="0"/>
              </a:rPr>
              <a:t>guides</a:t>
            </a:r>
            <a:endParaRPr lang="en-US" dirty="0" smtClean="0">
              <a:solidFill>
                <a:schemeClr val="accent3"/>
              </a:solidFill>
              <a:latin typeface="Segoe Light" pitchFamily="34" charset="0"/>
            </a:endParaRPr>
          </a:p>
          <a:p>
            <a:pPr marL="177800" lvl="1" indent="-177800">
              <a:lnSpc>
                <a:spcPct val="90000"/>
              </a:lnSpc>
              <a:spcBef>
                <a:spcPct val="20000"/>
              </a:spcBef>
              <a:buSzPct val="90000"/>
              <a:buFont typeface="Arial" pitchFamily="34" charset="0"/>
              <a:buChar char="•"/>
            </a:pPr>
            <a:r>
              <a:rPr lang="en-US" dirty="0" smtClean="0">
                <a:solidFill>
                  <a:schemeClr val="accent3"/>
                </a:solidFill>
                <a:latin typeface="Segoe Light" pitchFamily="34" charset="0"/>
              </a:rPr>
              <a:t>Standard solutions though HP services </a:t>
            </a:r>
            <a:r>
              <a:rPr lang="en-US" dirty="0" err="1" smtClean="0">
                <a:solidFill>
                  <a:schemeClr val="accent3"/>
                </a:solidFill>
                <a:latin typeface="Segoe Light" pitchFamily="34" charset="0"/>
              </a:rPr>
              <a:t>organisation</a:t>
            </a:r>
            <a:r>
              <a:rPr lang="en-US" dirty="0" smtClean="0">
                <a:solidFill>
                  <a:schemeClr val="accent3"/>
                </a:solidFill>
                <a:latin typeface="Segoe Light" pitchFamily="34" charset="0"/>
              </a:rPr>
              <a:t> and partners</a:t>
            </a:r>
            <a:endParaRPr lang="en-US" sz="1600" dirty="0">
              <a:solidFill>
                <a:schemeClr val="accent3"/>
              </a:solidFill>
              <a:ea typeface="ＭＳ Ｐゴシック" charset="-128"/>
              <a:cs typeface="Arial" charset="0"/>
            </a:endParaRPr>
          </a:p>
        </p:txBody>
      </p:sp>
      <p:pic>
        <p:nvPicPr>
          <p:cNvPr id="98308" name="Picture 2" descr="C:\DOCUME~1\ADMINI~1\LOCALS~1\Temp\VMwareDnD\25c75dbe\Cloudstart.png"/>
          <p:cNvPicPr>
            <a:picLocks noChangeAspect="1" noChangeArrowheads="1"/>
          </p:cNvPicPr>
          <p:nvPr/>
        </p:nvPicPr>
        <p:blipFill>
          <a:blip r:embed="rId3" cstate="screen"/>
          <a:srcRect/>
          <a:stretch>
            <a:fillRect/>
          </a:stretch>
        </p:blipFill>
        <p:spPr bwMode="auto">
          <a:xfrm>
            <a:off x="210921" y="1359326"/>
            <a:ext cx="4786750" cy="3067419"/>
          </a:xfrm>
          <a:prstGeom prst="rect">
            <a:avLst/>
          </a:prstGeom>
          <a:noFill/>
          <a:ln w="9525">
            <a:noFill/>
            <a:miter lim="800000"/>
            <a:headEnd/>
            <a:tailEnd/>
          </a:ln>
        </p:spPr>
      </p:pic>
      <p:sp>
        <p:nvSpPr>
          <p:cNvPr id="9" name="Title 1"/>
          <p:cNvSpPr txBox="1">
            <a:spLocks/>
          </p:cNvSpPr>
          <p:nvPr/>
        </p:nvSpPr>
        <p:spPr>
          <a:xfrm>
            <a:off x="298100" y="221089"/>
            <a:ext cx="8742066" cy="329803"/>
          </a:xfrm>
          <a:prstGeom prst="rect">
            <a:avLst/>
          </a:prstGeom>
        </p:spPr>
        <p:txBody>
          <a:bodyPr vert="horz" lIns="121899" tIns="60949" rIns="121899" bIns="60949" rtlCol="0" anchor="t" anchorCtr="0">
            <a:noAutofit/>
          </a:bodyPr>
          <a:lstStyle/>
          <a:p>
            <a:pPr defTabSz="1218987">
              <a:spcBef>
                <a:spcPct val="0"/>
              </a:spcBef>
              <a:defRPr/>
            </a:pPr>
            <a:endParaRPr lang="en-US" sz="3700" cap="all" dirty="0">
              <a:solidFill>
                <a:schemeClr val="bg1"/>
              </a:solidFill>
              <a:latin typeface="Futura Bk" pitchFamily="34" charset="0"/>
              <a:ea typeface="+mj-ea"/>
              <a:cs typeface="+mj-cs"/>
            </a:endParaRPr>
          </a:p>
        </p:txBody>
      </p:sp>
    </p:spTree>
    <p:extLst>
      <p:ext uri="{BB962C8B-B14F-4D97-AF65-F5344CB8AC3E}">
        <p14:creationId xmlns:p14="http://schemas.microsoft.com/office/powerpoint/2010/main" val="1291606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Timeline</a:t>
            </a:r>
            <a:endParaRPr lang="en-US" dirty="0"/>
          </a:p>
        </p:txBody>
      </p:sp>
      <p:sp>
        <p:nvSpPr>
          <p:cNvPr id="5" name="Text Placeholder 4"/>
          <p:cNvSpPr>
            <a:spLocks noGrp="1"/>
          </p:cNvSpPr>
          <p:nvPr>
            <p:ph type="body" sz="quarter" idx="11"/>
          </p:nvPr>
        </p:nvSpPr>
        <p:spPr/>
        <p:txBody>
          <a:bodyPr/>
          <a:lstStyle/>
          <a:p>
            <a:r>
              <a:rPr lang="en-US" dirty="0" smtClean="0"/>
              <a:t>Hidden Slide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807377048"/>
              </p:ext>
            </p:extLst>
          </p:nvPr>
        </p:nvGraphicFramePr>
        <p:xfrm>
          <a:off x="377952" y="1047750"/>
          <a:ext cx="8436864" cy="2350770"/>
        </p:xfrm>
        <a:graphic>
          <a:graphicData uri="http://schemas.openxmlformats.org/drawingml/2006/table">
            <a:tbl>
              <a:tblPr firstRow="1" bandRow="1">
                <a:tableStyleId>{F5AB1C69-6EDB-4FF4-983F-18BD219EF322}</a:tableStyleId>
              </a:tblPr>
              <a:tblGrid>
                <a:gridCol w="695430"/>
                <a:gridCol w="1925850"/>
                <a:gridCol w="4742688"/>
                <a:gridCol w="1072896"/>
              </a:tblGrid>
              <a:tr h="388620">
                <a:tc>
                  <a:txBody>
                    <a:bodyPr/>
                    <a:lstStyle/>
                    <a:p>
                      <a:r>
                        <a:rPr lang="en-AU" sz="1100" dirty="0" smtClean="0"/>
                        <a:t>Time (min)</a:t>
                      </a:r>
                      <a:endParaRPr lang="en-US" sz="1100" dirty="0"/>
                    </a:p>
                  </a:txBody>
                  <a:tcPr marT="34290" marB="34290"/>
                </a:tc>
                <a:tc>
                  <a:txBody>
                    <a:bodyPr/>
                    <a:lstStyle/>
                    <a:p>
                      <a:r>
                        <a:rPr lang="en-AU" sz="1100" dirty="0" smtClean="0"/>
                        <a:t>Presenter</a:t>
                      </a:r>
                      <a:endParaRPr lang="en-US" sz="1100" dirty="0"/>
                    </a:p>
                  </a:txBody>
                  <a:tcPr marT="34290" marB="34290"/>
                </a:tc>
                <a:tc>
                  <a:txBody>
                    <a:bodyPr/>
                    <a:lstStyle/>
                    <a:p>
                      <a:r>
                        <a:rPr lang="en-AU" sz="1100" dirty="0" smtClean="0"/>
                        <a:t>What?</a:t>
                      </a:r>
                      <a:endParaRPr lang="en-US" sz="1100" dirty="0"/>
                    </a:p>
                  </a:txBody>
                  <a:tcPr marT="34290" marB="34290"/>
                </a:tc>
                <a:tc>
                  <a:txBody>
                    <a:bodyPr/>
                    <a:lstStyle/>
                    <a:p>
                      <a:r>
                        <a:rPr lang="en-AU" sz="1100" dirty="0" smtClean="0"/>
                        <a:t>How long (min)</a:t>
                      </a:r>
                      <a:endParaRPr lang="en-US" sz="1100" dirty="0"/>
                    </a:p>
                  </a:txBody>
                  <a:tcPr marT="34290" marB="34290"/>
                </a:tc>
              </a:tr>
              <a:tr h="278130">
                <a:tc>
                  <a:txBody>
                    <a:bodyPr/>
                    <a:lstStyle/>
                    <a:p>
                      <a:r>
                        <a:rPr lang="en-AU" sz="1100" dirty="0" smtClean="0"/>
                        <a:t>0</a:t>
                      </a:r>
                      <a:endParaRPr lang="en-US" sz="1100" dirty="0"/>
                    </a:p>
                  </a:txBody>
                  <a:tcPr marT="34290" marB="34290"/>
                </a:tc>
                <a:tc>
                  <a:txBody>
                    <a:bodyPr/>
                    <a:lstStyle/>
                    <a:p>
                      <a:r>
                        <a:rPr lang="en-AU" sz="1100" dirty="0" smtClean="0"/>
                        <a:t>Microsoft</a:t>
                      </a:r>
                      <a:endParaRPr lang="en-US" sz="1100" dirty="0"/>
                    </a:p>
                  </a:txBody>
                  <a:tcPr marT="34290" marB="34290"/>
                </a:tc>
                <a:tc>
                  <a:txBody>
                    <a:bodyPr/>
                    <a:lstStyle/>
                    <a:p>
                      <a:r>
                        <a:rPr lang="en-AU" sz="1100" dirty="0" smtClean="0"/>
                        <a:t>Slide</a:t>
                      </a:r>
                      <a:r>
                        <a:rPr lang="en-AU" sz="1100" baseline="0" dirty="0" smtClean="0"/>
                        <a:t> 1 – Welcome / Intro Session</a:t>
                      </a:r>
                      <a:endParaRPr lang="en-US" sz="1100" dirty="0"/>
                    </a:p>
                  </a:txBody>
                  <a:tcPr marT="34290" marB="34290"/>
                </a:tc>
                <a:tc>
                  <a:txBody>
                    <a:bodyPr/>
                    <a:lstStyle/>
                    <a:p>
                      <a:r>
                        <a:rPr lang="en-AU" sz="1100" dirty="0" smtClean="0"/>
                        <a:t>2 mins</a:t>
                      </a:r>
                      <a:endParaRPr lang="en-US" sz="1100" dirty="0"/>
                    </a:p>
                  </a:txBody>
                  <a:tcPr marT="34290" marB="34290"/>
                </a:tc>
              </a:tr>
              <a:tr h="278130">
                <a:tc>
                  <a:txBody>
                    <a:bodyPr/>
                    <a:lstStyle/>
                    <a:p>
                      <a:r>
                        <a:rPr lang="en-AU" sz="1100" dirty="0" smtClean="0"/>
                        <a:t>2</a:t>
                      </a:r>
                      <a:endParaRPr lang="en-US" sz="1100" dirty="0"/>
                    </a:p>
                  </a:txBody>
                  <a:tcPr marT="34290" marB="34290"/>
                </a:tc>
                <a:tc>
                  <a:txBody>
                    <a:bodyPr/>
                    <a:lstStyle/>
                    <a:p>
                      <a:r>
                        <a:rPr lang="en-AU" sz="1100" dirty="0" smtClean="0"/>
                        <a:t>HP</a:t>
                      </a:r>
                      <a:endParaRPr lang="en-US" sz="1100" dirty="0"/>
                    </a:p>
                  </a:txBody>
                  <a:tcPr marT="34290" marB="34290"/>
                </a:tc>
                <a:tc>
                  <a:txBody>
                    <a:bodyPr/>
                    <a:lstStyle/>
                    <a:p>
                      <a:r>
                        <a:rPr lang="en-AU" sz="1100" dirty="0" smtClean="0"/>
                        <a:t>Slides 3 –</a:t>
                      </a:r>
                      <a:r>
                        <a:rPr lang="en-AU" sz="1100" baseline="0" dirty="0" smtClean="0"/>
                        <a:t> 10 </a:t>
                      </a:r>
                      <a:endParaRPr lang="en-US" sz="1100" dirty="0"/>
                    </a:p>
                  </a:txBody>
                  <a:tcPr marT="34290" marB="34290"/>
                </a:tc>
                <a:tc>
                  <a:txBody>
                    <a:bodyPr/>
                    <a:lstStyle/>
                    <a:p>
                      <a:r>
                        <a:rPr lang="en-AU" sz="1100" dirty="0" smtClean="0"/>
                        <a:t>12 mins</a:t>
                      </a:r>
                      <a:endParaRPr lang="en-US" sz="1100" dirty="0"/>
                    </a:p>
                  </a:txBody>
                  <a:tcPr marT="34290" marB="34290"/>
                </a:tc>
              </a:tr>
              <a:tr h="278130">
                <a:tc>
                  <a:txBody>
                    <a:bodyPr/>
                    <a:lstStyle/>
                    <a:p>
                      <a:r>
                        <a:rPr lang="en-AU" sz="1100" dirty="0" smtClean="0"/>
                        <a:t>14</a:t>
                      </a:r>
                      <a:endParaRPr lang="en-US" sz="1100" dirty="0"/>
                    </a:p>
                  </a:txBody>
                  <a:tcPr marT="34290" marB="34290"/>
                </a:tc>
                <a:tc>
                  <a:txBody>
                    <a:bodyPr/>
                    <a:lstStyle/>
                    <a:p>
                      <a:r>
                        <a:rPr lang="en-AU" sz="1100" dirty="0" smtClean="0"/>
                        <a:t>Microsoft</a:t>
                      </a:r>
                      <a:endParaRPr lang="en-US" sz="1100" dirty="0"/>
                    </a:p>
                  </a:txBody>
                  <a:tcPr marT="34290" marB="34290"/>
                </a:tc>
                <a:tc>
                  <a:txBody>
                    <a:bodyPr/>
                    <a:lstStyle/>
                    <a:p>
                      <a:r>
                        <a:rPr lang="en-AU" sz="1100" dirty="0" smtClean="0"/>
                        <a:t>Slides 11 – 19</a:t>
                      </a:r>
                      <a:endParaRPr lang="en-US" sz="1100" dirty="0"/>
                    </a:p>
                  </a:txBody>
                  <a:tcPr marT="34290" marB="34290"/>
                </a:tc>
                <a:tc>
                  <a:txBody>
                    <a:bodyPr/>
                    <a:lstStyle/>
                    <a:p>
                      <a:r>
                        <a:rPr lang="en-AU" sz="1100" dirty="0" smtClean="0"/>
                        <a:t>17 mins</a:t>
                      </a:r>
                      <a:endParaRPr lang="en-US" sz="1100" dirty="0"/>
                    </a:p>
                  </a:txBody>
                  <a:tcPr marT="34290" marB="34290"/>
                </a:tc>
              </a:tr>
              <a:tr h="278130">
                <a:tc>
                  <a:txBody>
                    <a:bodyPr/>
                    <a:lstStyle/>
                    <a:p>
                      <a:r>
                        <a:rPr lang="en-AU" sz="1100" dirty="0" smtClean="0"/>
                        <a:t>31</a:t>
                      </a:r>
                      <a:endParaRPr lang="en-US" sz="1100" dirty="0"/>
                    </a:p>
                  </a:txBody>
                  <a:tcPr marT="34290" marB="34290"/>
                </a:tc>
                <a:tc>
                  <a:txBody>
                    <a:bodyPr/>
                    <a:lstStyle/>
                    <a:p>
                      <a:r>
                        <a:rPr lang="en-AU" sz="1100" dirty="0" smtClean="0"/>
                        <a:t>Microsoft</a:t>
                      </a:r>
                      <a:endParaRPr lang="en-US" sz="1100" dirty="0"/>
                    </a:p>
                  </a:txBody>
                  <a:tcPr marT="34290" marB="34290"/>
                </a:tc>
                <a:tc>
                  <a:txBody>
                    <a:bodyPr/>
                    <a:lstStyle/>
                    <a:p>
                      <a:r>
                        <a:rPr lang="en-AU" sz="1100" dirty="0" smtClean="0"/>
                        <a:t>Slide 20 – Introduce</a:t>
                      </a:r>
                      <a:r>
                        <a:rPr lang="en-AU" sz="1100" baseline="0" dirty="0" smtClean="0"/>
                        <a:t> panel</a:t>
                      </a:r>
                      <a:endParaRPr lang="en-US" sz="1100" dirty="0"/>
                    </a:p>
                  </a:txBody>
                  <a:tcPr marT="34290" marB="34290"/>
                </a:tc>
                <a:tc>
                  <a:txBody>
                    <a:bodyPr/>
                    <a:lstStyle/>
                    <a:p>
                      <a:r>
                        <a:rPr lang="en-AU" sz="1100" dirty="0" smtClean="0"/>
                        <a:t>2 mins</a:t>
                      </a:r>
                      <a:endParaRPr lang="en-US" sz="1100" dirty="0"/>
                    </a:p>
                  </a:txBody>
                  <a:tcPr marT="34290" marB="34290"/>
                </a:tc>
              </a:tr>
              <a:tr h="278130">
                <a:tc>
                  <a:txBody>
                    <a:bodyPr/>
                    <a:lstStyle/>
                    <a:p>
                      <a:r>
                        <a:rPr lang="en-AU" sz="1100" dirty="0" smtClean="0"/>
                        <a:t>33</a:t>
                      </a:r>
                      <a:endParaRPr lang="en-US" sz="1100" dirty="0"/>
                    </a:p>
                  </a:txBody>
                  <a:tcPr marT="34290" marB="34290"/>
                </a:tc>
                <a:tc>
                  <a:txBody>
                    <a:bodyPr/>
                    <a:lstStyle/>
                    <a:p>
                      <a:r>
                        <a:rPr lang="en-AU" sz="1100" dirty="0" smtClean="0"/>
                        <a:t>Microsof</a:t>
                      </a:r>
                      <a:r>
                        <a:rPr lang="en-AU" sz="1100" baseline="0" dirty="0" smtClean="0"/>
                        <a:t>t / HP / Intel</a:t>
                      </a:r>
                      <a:endParaRPr lang="en-US" sz="1100" dirty="0"/>
                    </a:p>
                  </a:txBody>
                  <a:tcPr marT="34290" marB="34290"/>
                </a:tc>
                <a:tc>
                  <a:txBody>
                    <a:bodyPr/>
                    <a:lstStyle/>
                    <a:p>
                      <a:r>
                        <a:rPr lang="en-AU" sz="1100" dirty="0" smtClean="0"/>
                        <a:t>Slides 20 – Panel Discussion / Q&amp;A</a:t>
                      </a:r>
                      <a:endParaRPr lang="en-US" sz="1100" dirty="0"/>
                    </a:p>
                  </a:txBody>
                  <a:tcPr marT="34290" marB="34290"/>
                </a:tc>
                <a:tc>
                  <a:txBody>
                    <a:bodyPr/>
                    <a:lstStyle/>
                    <a:p>
                      <a:r>
                        <a:rPr lang="en-AU" sz="1100" dirty="0" smtClean="0"/>
                        <a:t>20 mins</a:t>
                      </a:r>
                      <a:endParaRPr lang="en-US" sz="1100" dirty="0"/>
                    </a:p>
                  </a:txBody>
                  <a:tcPr marT="34290" marB="34290"/>
                </a:tc>
              </a:tr>
              <a:tr h="278130">
                <a:tc>
                  <a:txBody>
                    <a:bodyPr/>
                    <a:lstStyle/>
                    <a:p>
                      <a:r>
                        <a:rPr lang="en-AU" sz="1100" dirty="0" smtClean="0"/>
                        <a:t>53</a:t>
                      </a:r>
                      <a:endParaRPr lang="en-US" sz="1100" dirty="0"/>
                    </a:p>
                  </a:txBody>
                  <a:tcPr marT="34290" marB="34290"/>
                </a:tc>
                <a:tc>
                  <a:txBody>
                    <a:bodyPr/>
                    <a:lstStyle/>
                    <a:p>
                      <a:r>
                        <a:rPr lang="en-AU" sz="1100" dirty="0" smtClean="0"/>
                        <a:t>HP</a:t>
                      </a:r>
                      <a:endParaRPr lang="en-US" sz="1100" dirty="0"/>
                    </a:p>
                  </a:txBody>
                  <a:tcPr marT="34290" marB="34290"/>
                </a:tc>
                <a:tc>
                  <a:txBody>
                    <a:bodyPr/>
                    <a:lstStyle/>
                    <a:p>
                      <a:r>
                        <a:rPr lang="en-AU" sz="1100" dirty="0" smtClean="0"/>
                        <a:t>Introduce HP Cloud Discovery</a:t>
                      </a:r>
                      <a:r>
                        <a:rPr lang="en-AU" sz="1100" baseline="0" dirty="0" smtClean="0"/>
                        <a:t> Workshop Offer</a:t>
                      </a:r>
                      <a:endParaRPr lang="en-US" sz="1100" dirty="0"/>
                    </a:p>
                  </a:txBody>
                  <a:tcPr marT="34290" marB="34290"/>
                </a:tc>
                <a:tc>
                  <a:txBody>
                    <a:bodyPr/>
                    <a:lstStyle/>
                    <a:p>
                      <a:r>
                        <a:rPr lang="en-AU" sz="1100" dirty="0" smtClean="0"/>
                        <a:t>2 mins</a:t>
                      </a:r>
                      <a:endParaRPr lang="en-US" sz="1100" dirty="0"/>
                    </a:p>
                  </a:txBody>
                  <a:tcPr marT="34290" marB="34290"/>
                </a:tc>
              </a:tr>
              <a:tr h="278130">
                <a:tc>
                  <a:txBody>
                    <a:bodyPr/>
                    <a:lstStyle/>
                    <a:p>
                      <a:r>
                        <a:rPr lang="en-AU" sz="1100" dirty="0" smtClean="0"/>
                        <a:t>55</a:t>
                      </a:r>
                      <a:endParaRPr lang="en-US" sz="1100" dirty="0"/>
                    </a:p>
                  </a:txBody>
                  <a:tcPr marT="34290" marB="34290"/>
                </a:tc>
                <a:tc>
                  <a:txBody>
                    <a:bodyPr/>
                    <a:lstStyle/>
                    <a:p>
                      <a:r>
                        <a:rPr lang="en-AU" sz="1100" dirty="0" smtClean="0"/>
                        <a:t>Microsoft</a:t>
                      </a:r>
                      <a:endParaRPr lang="en-US" sz="1100" dirty="0"/>
                    </a:p>
                  </a:txBody>
                  <a:tcPr marT="34290" marB="34290"/>
                </a:tc>
                <a:tc>
                  <a:txBody>
                    <a:bodyPr/>
                    <a:lstStyle/>
                    <a:p>
                      <a:r>
                        <a:rPr lang="en-AU" sz="1100" dirty="0" smtClean="0"/>
                        <a:t>Summarise and close session</a:t>
                      </a:r>
                      <a:endParaRPr lang="en-US" sz="1100" dirty="0"/>
                    </a:p>
                  </a:txBody>
                  <a:tcPr marT="34290" marB="34290"/>
                </a:tc>
                <a:tc>
                  <a:txBody>
                    <a:bodyPr/>
                    <a:lstStyle/>
                    <a:p>
                      <a:r>
                        <a:rPr lang="en-AU" sz="1100" dirty="0" smtClean="0"/>
                        <a:t>5 mins</a:t>
                      </a:r>
                      <a:endParaRPr lang="en-US" sz="1100" dirty="0"/>
                    </a:p>
                  </a:txBody>
                  <a:tcPr marT="34290" marB="34290"/>
                </a:tc>
              </a:tr>
            </a:tbl>
          </a:graphicData>
        </a:graphic>
      </p:graphicFrame>
    </p:spTree>
    <p:extLst>
      <p:ext uri="{BB962C8B-B14F-4D97-AF65-F5344CB8AC3E}">
        <p14:creationId xmlns:p14="http://schemas.microsoft.com/office/powerpoint/2010/main" val="2280612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microsigma.fr/intel/download/images/Intel_Logo%20white.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9921" y="3984669"/>
            <a:ext cx="1134616" cy="7469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p:cNvPicPr>
            <a:picLocks noChangeArrowheads="1"/>
          </p:cNvPicPr>
          <p:nvPr/>
        </p:nvPicPr>
        <p:blipFill>
          <a:blip r:embed="rId4" cstate="print"/>
          <a:srcRect/>
          <a:stretch>
            <a:fillRect/>
          </a:stretch>
        </p:blipFill>
        <p:spPr bwMode="black">
          <a:xfrm>
            <a:off x="1597154" y="3955810"/>
            <a:ext cx="827176" cy="839615"/>
          </a:xfrm>
          <a:prstGeom prst="rect">
            <a:avLst/>
          </a:prstGeom>
          <a:noFill/>
          <a:ln w="9525">
            <a:noFill/>
            <a:miter lim="800000"/>
            <a:headEnd/>
            <a:tailEnd/>
          </a:ln>
        </p:spPr>
      </p:pic>
      <p:sp>
        <p:nvSpPr>
          <p:cNvPr id="10" name="Title 2"/>
          <p:cNvSpPr txBox="1">
            <a:spLocks/>
          </p:cNvSpPr>
          <p:nvPr/>
        </p:nvSpPr>
        <p:spPr>
          <a:xfrm>
            <a:off x="940394" y="1276350"/>
            <a:ext cx="4774606" cy="2586875"/>
          </a:xfrm>
          <a:prstGeom prst="rect">
            <a:avLst/>
          </a:prstGeom>
        </p:spPr>
        <p:txBody>
          <a:bodyPr vert="horz" lIns="91440" tIns="45720" rIns="91440" bIns="45720" rtlCol="0" anchor="t" anchorCtr="0">
            <a:normAutofit fontScale="85000" lnSpcReduction="20000"/>
          </a:bodyPr>
          <a:lstStyle>
            <a:lvl1pPr algn="l" defTabSz="914400" rtl="0" eaLnBrk="1" latinLnBrk="0" hangingPunct="1">
              <a:lnSpc>
                <a:spcPts val="2600"/>
              </a:lnSpc>
              <a:spcBef>
                <a:spcPct val="0"/>
              </a:spcBef>
              <a:buNone/>
              <a:defRPr sz="3000" b="0" kern="1200" cap="all" baseline="0">
                <a:solidFill>
                  <a:schemeClr val="bg1"/>
                </a:solidFill>
                <a:latin typeface="Segoe Semibold" pitchFamily="34" charset="0"/>
                <a:ea typeface="+mj-ea"/>
                <a:cs typeface="+mj-cs"/>
              </a:defRPr>
            </a:lvl1pPr>
          </a:lstStyle>
          <a:p>
            <a:pPr>
              <a:lnSpc>
                <a:spcPct val="120000"/>
              </a:lnSpc>
            </a:pPr>
            <a:r>
              <a:rPr lang="en-AU" sz="2600" dirty="0"/>
              <a:t>Panel </a:t>
            </a:r>
            <a:r>
              <a:rPr lang="en-AU" sz="2600" dirty="0" smtClean="0"/>
              <a:t>discussion</a:t>
            </a:r>
            <a:r>
              <a:rPr lang="en-AU" sz="2400" dirty="0" smtClean="0"/>
              <a:t/>
            </a:r>
            <a:br>
              <a:rPr lang="en-AU" sz="2400" dirty="0" smtClean="0"/>
            </a:br>
            <a:r>
              <a:rPr lang="en-AU" sz="2400" dirty="0" smtClean="0"/>
              <a:t/>
            </a:r>
            <a:br>
              <a:rPr lang="en-AU" sz="2400" dirty="0" smtClean="0"/>
            </a:br>
            <a:r>
              <a:rPr lang="en-AU" sz="1600" dirty="0"/>
              <a:t>jonathan hatchuel</a:t>
            </a:r>
            <a:br>
              <a:rPr lang="en-AU" sz="1600" dirty="0"/>
            </a:br>
            <a:r>
              <a:rPr lang="en-AU" sz="1600" dirty="0"/>
              <a:t>specialist sales, Microsoft</a:t>
            </a:r>
            <a:br>
              <a:rPr lang="en-AU" sz="1600" dirty="0"/>
            </a:br>
            <a:r>
              <a:rPr lang="en-AU" sz="1600" dirty="0"/>
              <a:t/>
            </a:r>
            <a:br>
              <a:rPr lang="en-AU" sz="1600" dirty="0"/>
            </a:br>
            <a:r>
              <a:rPr lang="en-AU" sz="1600" dirty="0"/>
              <a:t>TBC </a:t>
            </a:r>
            <a:br>
              <a:rPr lang="en-AU" sz="1600" dirty="0"/>
            </a:br>
            <a:r>
              <a:rPr lang="en-AU" sz="1600" dirty="0"/>
              <a:t>Intel</a:t>
            </a:r>
            <a:br>
              <a:rPr lang="en-AU" sz="1600" dirty="0"/>
            </a:br>
            <a:r>
              <a:rPr lang="en-AU" sz="1600" dirty="0"/>
              <a:t/>
            </a:r>
            <a:br>
              <a:rPr lang="en-AU" sz="1600" dirty="0"/>
            </a:br>
            <a:r>
              <a:rPr lang="en-AU" sz="1600" dirty="0"/>
              <a:t>TBC</a:t>
            </a:r>
            <a:br>
              <a:rPr lang="en-AU" sz="1600" dirty="0"/>
            </a:br>
            <a:r>
              <a:rPr lang="en-AU" sz="1600" dirty="0" smtClean="0"/>
              <a:t>HP</a:t>
            </a:r>
            <a:endParaRPr lang="en-US" sz="1600" dirty="0"/>
          </a:p>
        </p:txBody>
      </p:sp>
      <p:pic>
        <p:nvPicPr>
          <p:cNvPr id="11" name="Picture 9"/>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53991" y="4211350"/>
            <a:ext cx="2710751" cy="3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6581030"/>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572000" y="869973"/>
            <a:ext cx="3429000" cy="1404176"/>
          </a:xfrm>
          <a:prstGeom prst="rect">
            <a:avLst/>
          </a:prstGeom>
          <a:solidFill>
            <a:srgbClr val="00AF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rgbClr val="FFFFFF"/>
              </a:solidFill>
              <a:ea typeface="ＭＳ Ｐゴシック" pitchFamily="34" charset="-128"/>
            </a:endParaRPr>
          </a:p>
        </p:txBody>
      </p:sp>
      <p:sp>
        <p:nvSpPr>
          <p:cNvPr id="25602" name="Rectangle 18"/>
          <p:cNvSpPr>
            <a:spLocks noGrp="1" noChangeArrowheads="1"/>
          </p:cNvSpPr>
          <p:nvPr>
            <p:ph type="body" sz="quarter" idx="4294967295"/>
          </p:nvPr>
        </p:nvSpPr>
        <p:spPr>
          <a:xfrm>
            <a:off x="304802" y="1081089"/>
            <a:ext cx="8348663" cy="2528887"/>
          </a:xfrm>
        </p:spPr>
        <p:txBody>
          <a:bodyPr>
            <a:noAutofit/>
          </a:bodyPr>
          <a:lstStyle/>
          <a:p>
            <a:pPr>
              <a:lnSpc>
                <a:spcPct val="80000"/>
              </a:lnSpc>
              <a:spcBef>
                <a:spcPts val="600"/>
              </a:spcBef>
              <a:spcAft>
                <a:spcPts val="600"/>
              </a:spcAft>
              <a:buFontTx/>
              <a:buChar char="•"/>
            </a:pPr>
            <a:r>
              <a:rPr lang="en-US" altLang="ko-KR" sz="1400" dirty="0" smtClean="0">
                <a:ea typeface="Gulim" pitchFamily="34" charset="-127"/>
              </a:rPr>
              <a:t>Create common cloud understanding </a:t>
            </a:r>
          </a:p>
          <a:p>
            <a:pPr>
              <a:lnSpc>
                <a:spcPct val="80000"/>
              </a:lnSpc>
              <a:spcBef>
                <a:spcPts val="600"/>
              </a:spcBef>
              <a:spcAft>
                <a:spcPts val="600"/>
              </a:spcAft>
              <a:buFontTx/>
              <a:buChar char="•"/>
            </a:pPr>
            <a:r>
              <a:rPr lang="en-US" altLang="ko-KR" sz="1400" dirty="0" smtClean="0">
                <a:ea typeface="Gulim" pitchFamily="34" charset="-127"/>
              </a:rPr>
              <a:t>Mobilize teams for fast decision-making</a:t>
            </a:r>
          </a:p>
          <a:p>
            <a:pPr>
              <a:lnSpc>
                <a:spcPct val="80000"/>
              </a:lnSpc>
              <a:spcBef>
                <a:spcPts val="600"/>
              </a:spcBef>
              <a:spcAft>
                <a:spcPts val="600"/>
              </a:spcAft>
              <a:buFontTx/>
              <a:buChar char="•"/>
            </a:pPr>
            <a:r>
              <a:rPr lang="en-US" altLang="ko-KR" sz="1400" dirty="0" smtClean="0">
                <a:ea typeface="Gulim" pitchFamily="34" charset="-127"/>
              </a:rPr>
              <a:t>Evaluate cloud opportunity, risks  </a:t>
            </a:r>
          </a:p>
          <a:p>
            <a:pPr>
              <a:lnSpc>
                <a:spcPct val="80000"/>
              </a:lnSpc>
              <a:spcBef>
                <a:spcPts val="600"/>
              </a:spcBef>
              <a:spcAft>
                <a:spcPts val="600"/>
              </a:spcAft>
              <a:buFontTx/>
              <a:buChar char="•"/>
            </a:pPr>
            <a:r>
              <a:rPr lang="en-US" altLang="ko-KR" sz="1400" dirty="0" smtClean="0">
                <a:ea typeface="Gulim" pitchFamily="34" charset="-127"/>
              </a:rPr>
              <a:t>Share cloud best practices  </a:t>
            </a:r>
          </a:p>
          <a:p>
            <a:pPr>
              <a:lnSpc>
                <a:spcPct val="80000"/>
              </a:lnSpc>
              <a:spcBef>
                <a:spcPts val="600"/>
              </a:spcBef>
              <a:spcAft>
                <a:spcPts val="600"/>
              </a:spcAft>
              <a:buFontTx/>
              <a:buChar char="•"/>
            </a:pPr>
            <a:r>
              <a:rPr lang="en-US" altLang="ko-KR" sz="1400" dirty="0" smtClean="0">
                <a:ea typeface="Gulim" pitchFamily="34" charset="-127"/>
              </a:rPr>
              <a:t>Determine current capabilities across main domains such as service management, technical architecture, culture &amp; staff, governance etc  </a:t>
            </a:r>
          </a:p>
          <a:p>
            <a:pPr>
              <a:lnSpc>
                <a:spcPct val="80000"/>
              </a:lnSpc>
              <a:spcBef>
                <a:spcPts val="600"/>
              </a:spcBef>
              <a:spcAft>
                <a:spcPts val="600"/>
              </a:spcAft>
              <a:buFontTx/>
              <a:buChar char="•"/>
            </a:pPr>
            <a:r>
              <a:rPr lang="en-US" altLang="ko-KR" sz="1400" dirty="0" smtClean="0">
                <a:ea typeface="Gulim" pitchFamily="34" charset="-127"/>
              </a:rPr>
              <a:t>Explore HP Converged Infrastructure Architecture and technologies  </a:t>
            </a:r>
          </a:p>
          <a:p>
            <a:pPr>
              <a:lnSpc>
                <a:spcPct val="80000"/>
              </a:lnSpc>
              <a:spcBef>
                <a:spcPts val="600"/>
              </a:spcBef>
              <a:spcAft>
                <a:spcPts val="600"/>
              </a:spcAft>
              <a:buFontTx/>
              <a:buChar char="•"/>
            </a:pPr>
            <a:r>
              <a:rPr lang="en-US" altLang="ko-KR" sz="1400" dirty="0" smtClean="0">
                <a:ea typeface="Gulim" pitchFamily="34" charset="-127"/>
              </a:rPr>
              <a:t>Layout next steps </a:t>
            </a:r>
            <a:endParaRPr lang="en-US" sz="1400" dirty="0" smtClean="0">
              <a:ea typeface="Gulim" pitchFamily="34" charset="-127"/>
            </a:endParaRPr>
          </a:p>
        </p:txBody>
      </p:sp>
      <p:sp>
        <p:nvSpPr>
          <p:cNvPr id="12" name="Text Placeholder 11"/>
          <p:cNvSpPr>
            <a:spLocks noGrp="1"/>
          </p:cNvSpPr>
          <p:nvPr>
            <p:ph type="body" sz="quarter" idx="4294967295"/>
          </p:nvPr>
        </p:nvSpPr>
        <p:spPr>
          <a:xfrm>
            <a:off x="457200" y="685801"/>
            <a:ext cx="8218488" cy="377825"/>
          </a:xfrm>
        </p:spPr>
        <p:txBody>
          <a:bodyPr>
            <a:noAutofit/>
          </a:bodyPr>
          <a:lstStyle/>
          <a:p>
            <a:pPr marL="0" indent="0">
              <a:buNone/>
            </a:pPr>
            <a:r>
              <a:rPr lang="en-US" sz="2000" b="1" dirty="0">
                <a:solidFill>
                  <a:schemeClr val="tx2"/>
                </a:solidFill>
              </a:rPr>
              <a:t>HP Cloud </a:t>
            </a:r>
            <a:r>
              <a:rPr lang="en-US" sz="2000" b="1" dirty="0" smtClean="0">
                <a:solidFill>
                  <a:schemeClr val="tx2"/>
                </a:solidFill>
              </a:rPr>
              <a:t>Discovery Workshop</a:t>
            </a:r>
            <a:endParaRPr lang="en-US" sz="2000" b="1" dirty="0">
              <a:solidFill>
                <a:schemeClr val="tx2"/>
              </a:solidFill>
            </a:endParaRPr>
          </a:p>
        </p:txBody>
      </p:sp>
      <p:pic>
        <p:nvPicPr>
          <p:cNvPr id="25603" name="Picture 7"/>
          <p:cNvPicPr>
            <a:picLocks noChangeAspect="1" noChangeArrowheads="1"/>
          </p:cNvPicPr>
          <p:nvPr/>
        </p:nvPicPr>
        <p:blipFill>
          <a:blip r:embed="rId3" cstate="print">
            <a:lum bright="18000" contrast="30000"/>
          </a:blip>
          <a:srcRect/>
          <a:stretch>
            <a:fillRect/>
          </a:stretch>
        </p:blipFill>
        <p:spPr bwMode="auto">
          <a:xfrm>
            <a:off x="1177925" y="3754041"/>
            <a:ext cx="2717800" cy="869156"/>
          </a:xfrm>
          <a:prstGeom prst="rect">
            <a:avLst/>
          </a:prstGeom>
          <a:noFill/>
          <a:ln w="9525">
            <a:solidFill>
              <a:schemeClr val="bg1"/>
            </a:solidFill>
            <a:miter lim="800000"/>
            <a:headEnd/>
            <a:tailEnd/>
          </a:ln>
        </p:spPr>
      </p:pic>
      <p:pic>
        <p:nvPicPr>
          <p:cNvPr id="25604" name="Picture 9" descr="ITSS_200"/>
          <p:cNvPicPr>
            <a:picLocks noChangeAspect="1" noChangeArrowheads="1"/>
          </p:cNvPicPr>
          <p:nvPr/>
        </p:nvPicPr>
        <p:blipFill>
          <a:blip r:embed="rId4" cstate="print"/>
          <a:srcRect/>
          <a:stretch>
            <a:fillRect/>
          </a:stretch>
        </p:blipFill>
        <p:spPr bwMode="auto">
          <a:xfrm rot="418648">
            <a:off x="635645" y="3655483"/>
            <a:ext cx="791300" cy="845639"/>
          </a:xfrm>
          <a:prstGeom prst="rect">
            <a:avLst/>
          </a:prstGeom>
          <a:noFill/>
          <a:ln w="9525">
            <a:solidFill>
              <a:srgbClr val="333333"/>
            </a:solidFill>
            <a:miter lim="800000"/>
            <a:headEnd/>
            <a:tailEnd/>
          </a:ln>
        </p:spPr>
      </p:pic>
      <p:sp>
        <p:nvSpPr>
          <p:cNvPr id="25606" name="Text Box 9"/>
          <p:cNvSpPr txBox="1">
            <a:spLocks noChangeArrowheads="1"/>
          </p:cNvSpPr>
          <p:nvPr/>
        </p:nvSpPr>
        <p:spPr bwMode="auto">
          <a:xfrm>
            <a:off x="4572000" y="796821"/>
            <a:ext cx="3755570" cy="1477328"/>
          </a:xfrm>
          <a:prstGeom prst="rect">
            <a:avLst/>
          </a:prstGeom>
          <a:noFill/>
          <a:ln w="9525">
            <a:noFill/>
            <a:miter lim="800000"/>
            <a:headEnd/>
            <a:tailEnd/>
          </a:ln>
        </p:spPr>
        <p:txBody>
          <a:bodyPr wrap="square" lIns="182880" tIns="182880" rIns="182880" bIns="182880">
            <a:spAutoFit/>
          </a:bodyPr>
          <a:lstStyle/>
          <a:p>
            <a:pPr marL="176213" indent="-176213">
              <a:spcBef>
                <a:spcPct val="50000"/>
              </a:spcBef>
              <a:buClr>
                <a:srgbClr val="ABA69F"/>
              </a:buClr>
              <a:buSzPct val="80000"/>
              <a:buFont typeface="Arial" pitchFamily="34" charset="0"/>
              <a:buChar char="•"/>
            </a:pPr>
            <a:r>
              <a:rPr lang="en-US" sz="1200" dirty="0" smtClean="0">
                <a:solidFill>
                  <a:schemeClr val="bg1"/>
                </a:solidFill>
                <a:latin typeface="Futura Bk" pitchFamily="34" charset="0"/>
              </a:rPr>
              <a:t>Duration: 1 day (for CloudStart solution)</a:t>
            </a:r>
          </a:p>
          <a:p>
            <a:pPr marL="176213" indent="-176213">
              <a:spcBef>
                <a:spcPct val="50000"/>
              </a:spcBef>
              <a:buClr>
                <a:srgbClr val="ABA69F"/>
              </a:buClr>
              <a:buSzPct val="80000"/>
              <a:buFont typeface="Arial" pitchFamily="34" charset="0"/>
              <a:buChar char="•"/>
            </a:pPr>
            <a:r>
              <a:rPr lang="en-US" sz="1200" dirty="0" smtClean="0">
                <a:solidFill>
                  <a:schemeClr val="bg1"/>
                </a:solidFill>
                <a:latin typeface="Futura Bk" pitchFamily="34" charset="0"/>
              </a:rPr>
              <a:t>Attendees: C-level decision makers, CTOs, chief architects</a:t>
            </a:r>
          </a:p>
          <a:p>
            <a:pPr marL="176213" indent="-176213">
              <a:spcBef>
                <a:spcPct val="50000"/>
              </a:spcBef>
              <a:buClr>
                <a:srgbClr val="ABA69F"/>
              </a:buClr>
              <a:buSzPct val="80000"/>
              <a:buFont typeface="Arial" pitchFamily="34" charset="0"/>
              <a:buChar char="•"/>
            </a:pPr>
            <a:r>
              <a:rPr lang="en-US" sz="1200" dirty="0" smtClean="0">
                <a:solidFill>
                  <a:srgbClr val="FFFF00"/>
                </a:solidFill>
                <a:latin typeface="Futura Bk" pitchFamily="34" charset="0"/>
              </a:rPr>
              <a:t>Register for your interest in one of 10 free workshops now! </a:t>
            </a:r>
          </a:p>
        </p:txBody>
      </p:sp>
      <p:sp>
        <p:nvSpPr>
          <p:cNvPr id="25607" name="Text Box 13"/>
          <p:cNvSpPr txBox="1">
            <a:spLocks noChangeArrowheads="1"/>
          </p:cNvSpPr>
          <p:nvPr/>
        </p:nvSpPr>
        <p:spPr bwMode="auto">
          <a:xfrm>
            <a:off x="3070225" y="105966"/>
            <a:ext cx="184731" cy="307777"/>
          </a:xfrm>
          <a:prstGeom prst="rect">
            <a:avLst/>
          </a:prstGeom>
          <a:noFill/>
          <a:ln w="19050" algn="ctr">
            <a:noFill/>
            <a:miter lim="800000"/>
            <a:headEnd/>
            <a:tailEnd/>
          </a:ln>
        </p:spPr>
        <p:txBody>
          <a:bodyPr wrap="none">
            <a:spAutoFit/>
          </a:bodyPr>
          <a:lstStyle/>
          <a:p>
            <a:pPr>
              <a:spcBef>
                <a:spcPct val="50000"/>
              </a:spcBef>
            </a:pPr>
            <a:endParaRPr lang="en-GB" sz="1400">
              <a:solidFill>
                <a:srgbClr val="000000"/>
              </a:solidFill>
              <a:latin typeface="Futura Bk" pitchFamily="34" charset="0"/>
              <a:cs typeface="Arial" pitchFamily="34" charset="0"/>
            </a:endParaRPr>
          </a:p>
        </p:txBody>
      </p:sp>
      <p:pic>
        <p:nvPicPr>
          <p:cNvPr id="25608" name="Picture 14"/>
          <p:cNvPicPr>
            <a:picLocks noChangeAspect="1" noChangeArrowheads="1"/>
          </p:cNvPicPr>
          <p:nvPr/>
        </p:nvPicPr>
        <p:blipFill>
          <a:blip r:embed="rId5" cstate="print"/>
          <a:srcRect/>
          <a:stretch>
            <a:fillRect/>
          </a:stretch>
        </p:blipFill>
        <p:spPr bwMode="auto">
          <a:xfrm rot="1141391">
            <a:off x="3260725" y="3170344"/>
            <a:ext cx="1579563" cy="1520429"/>
          </a:xfrm>
          <a:prstGeom prst="rect">
            <a:avLst/>
          </a:prstGeom>
          <a:noFill/>
          <a:ln w="19050" algn="ctr">
            <a:noFill/>
            <a:miter lim="800000"/>
            <a:headEnd/>
            <a:tailEnd/>
          </a:ln>
        </p:spPr>
      </p:pic>
      <p:pic>
        <p:nvPicPr>
          <p:cNvPr id="25609" name="Picture 8" descr="SUStrate_43"/>
          <p:cNvPicPr>
            <a:picLocks noChangeAspect="1" noChangeArrowheads="1"/>
          </p:cNvPicPr>
          <p:nvPr/>
        </p:nvPicPr>
        <p:blipFill>
          <a:blip r:embed="rId6" cstate="print"/>
          <a:srcRect/>
          <a:stretch>
            <a:fillRect/>
          </a:stretch>
        </p:blipFill>
        <p:spPr bwMode="auto">
          <a:xfrm rot="-360240">
            <a:off x="4332288" y="3250407"/>
            <a:ext cx="2901950" cy="1452563"/>
          </a:xfrm>
          <a:prstGeom prst="rect">
            <a:avLst/>
          </a:prstGeom>
          <a:noFill/>
          <a:ln w="9525">
            <a:noFill/>
            <a:miter lim="800000"/>
            <a:headEnd/>
            <a:tailEnd/>
          </a:ln>
        </p:spPr>
      </p:pic>
      <p:pic>
        <p:nvPicPr>
          <p:cNvPr id="25610" name="Picture 32" descr="C:\Users\aicheler\SM\transformation_experience\pictures\DCTE\P1010613.JPG"/>
          <p:cNvPicPr>
            <a:picLocks noChangeAspect="1" noChangeArrowheads="1"/>
          </p:cNvPicPr>
          <p:nvPr/>
        </p:nvPicPr>
        <p:blipFill>
          <a:blip r:embed="rId7" cstate="print"/>
          <a:srcRect/>
          <a:stretch>
            <a:fillRect/>
          </a:stretch>
        </p:blipFill>
        <p:spPr bwMode="auto">
          <a:xfrm>
            <a:off x="6221600" y="3365897"/>
            <a:ext cx="2217738" cy="1247775"/>
          </a:xfrm>
          <a:prstGeom prst="rect">
            <a:avLst/>
          </a:prstGeom>
          <a:noFill/>
          <a:ln w="9525">
            <a:noFill/>
            <a:miter lim="800000"/>
            <a:headEnd/>
            <a:tailEnd/>
          </a:ln>
        </p:spPr>
      </p:pic>
      <p:sp>
        <p:nvSpPr>
          <p:cNvPr id="2" name="Title 1"/>
          <p:cNvSpPr>
            <a:spLocks noGrp="1"/>
          </p:cNvSpPr>
          <p:nvPr>
            <p:ph type="title"/>
          </p:nvPr>
        </p:nvSpPr>
        <p:spPr/>
        <p:txBody>
          <a:bodyPr/>
          <a:lstStyle/>
          <a:p>
            <a:r>
              <a:rPr lang="en-AU" dirty="0" smtClean="0"/>
              <a:t>Build the vision and strategy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AU" dirty="0"/>
          </a:p>
        </p:txBody>
      </p:sp>
    </p:spTree>
    <p:extLst>
      <p:ext uri="{BB962C8B-B14F-4D97-AF65-F5344CB8AC3E}">
        <p14:creationId xmlns:p14="http://schemas.microsoft.com/office/powerpoint/2010/main" val="161291035"/>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60810" y="934642"/>
            <a:ext cx="8490583" cy="3271598"/>
          </a:xfrm>
          <a:prstGeom prst="rect">
            <a:avLst/>
          </a:prstGeom>
          <a:solidFill>
            <a:srgbClr val="00AF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34" charset="-128"/>
            </a:endParaRPr>
          </a:p>
        </p:txBody>
      </p:sp>
      <p:sp>
        <p:nvSpPr>
          <p:cNvPr id="5" name="Title 4"/>
          <p:cNvSpPr>
            <a:spLocks noGrp="1"/>
          </p:cNvSpPr>
          <p:nvPr>
            <p:ph type="title"/>
          </p:nvPr>
        </p:nvSpPr>
        <p:spPr/>
        <p:txBody>
          <a:bodyPr vert="horz" wrap="square" lIns="91440" tIns="45720" rIns="91440" bIns="45720" numCol="1" anchor="t" anchorCtr="0" compatLnSpc="1">
            <a:prstTxWarp prst="textNoShape">
              <a:avLst/>
            </a:prstTxWarp>
            <a:normAutofit/>
          </a:bodyPr>
          <a:lstStyle/>
          <a:p>
            <a:r>
              <a:rPr lang="en-AU" dirty="0"/>
              <a:t>agenda</a:t>
            </a:r>
            <a:endParaRPr lang="en-US" dirty="0"/>
          </a:p>
        </p:txBody>
      </p:sp>
      <p:sp>
        <p:nvSpPr>
          <p:cNvPr id="6" name="Content Placeholder 5"/>
          <p:cNvSpPr>
            <a:spLocks noGrp="1"/>
          </p:cNvSpPr>
          <p:nvPr>
            <p:ph idx="1"/>
          </p:nvPr>
        </p:nvSpPr>
        <p:spPr/>
        <p:txBody>
          <a:bodyPr>
            <a:normAutofit fontScale="92500"/>
          </a:bodyPr>
          <a:lstStyle/>
          <a:p>
            <a:r>
              <a:rPr lang="en-AU" dirty="0" smtClean="0"/>
              <a:t>Customer Challenges</a:t>
            </a:r>
          </a:p>
          <a:p>
            <a:r>
              <a:rPr lang="en-AU" dirty="0" smtClean="0"/>
              <a:t>Starting the journey to the cloud with HP </a:t>
            </a:r>
            <a:r>
              <a:rPr lang="en-AU" dirty="0" err="1" smtClean="0"/>
              <a:t>BladeSystem</a:t>
            </a:r>
            <a:r>
              <a:rPr lang="en-AU" dirty="0" smtClean="0"/>
              <a:t> Matrix</a:t>
            </a:r>
          </a:p>
          <a:p>
            <a:r>
              <a:rPr lang="en-AU" dirty="0" smtClean="0"/>
              <a:t>Accelerating the journey to the cloud</a:t>
            </a:r>
          </a:p>
          <a:p>
            <a:pPr lvl="1"/>
            <a:r>
              <a:rPr lang="en-AU" sz="2400" dirty="0"/>
              <a:t>Infrastructure to Applications</a:t>
            </a:r>
          </a:p>
          <a:p>
            <a:pPr lvl="1"/>
            <a:r>
              <a:rPr lang="en-AU" sz="2400" dirty="0" smtClean="0"/>
              <a:t>Hyper-V Cloud Fast Track </a:t>
            </a:r>
          </a:p>
          <a:p>
            <a:pPr lvl="1"/>
            <a:r>
              <a:rPr lang="en-AU" sz="2400" dirty="0" smtClean="0"/>
              <a:t>HP Cloud Foundation for Hyper-V</a:t>
            </a:r>
          </a:p>
          <a:p>
            <a:r>
              <a:rPr lang="en-AU" dirty="0" smtClean="0"/>
              <a:t>Panel Discussion – </a:t>
            </a:r>
            <a:endParaRPr lang="en-US" dirty="0"/>
          </a:p>
        </p:txBody>
      </p:sp>
      <p:sp>
        <p:nvSpPr>
          <p:cNvPr id="4" name="Slide Number Placeholder 3"/>
          <p:cNvSpPr>
            <a:spLocks noGrp="1"/>
          </p:cNvSpPr>
          <p:nvPr>
            <p:ph type="sldNum" sz="quarter" idx="10"/>
          </p:nvPr>
        </p:nvSpPr>
        <p:spPr/>
        <p:txBody>
          <a:bodyPr/>
          <a:lstStyle/>
          <a:p>
            <a:pPr>
              <a:defRPr/>
            </a:pPr>
            <a:r>
              <a:rPr lang="en-US" smtClean="0"/>
              <a:t>Slide </a:t>
            </a:r>
            <a:fld id="{CE3A3522-594E-48EE-B708-A589BB49A026}" type="slidenum">
              <a:rPr lang="en-US" smtClean="0"/>
              <a:pPr>
                <a:defRPr/>
              </a:pPr>
              <a:t>3</a:t>
            </a:fld>
            <a:endParaRPr lang="en-US"/>
          </a:p>
        </p:txBody>
      </p:sp>
      <p:grpSp>
        <p:nvGrpSpPr>
          <p:cNvPr id="10" name="Group 9"/>
          <p:cNvGrpSpPr/>
          <p:nvPr/>
        </p:nvGrpSpPr>
        <p:grpSpPr>
          <a:xfrm>
            <a:off x="3639907" y="3496354"/>
            <a:ext cx="2151293" cy="331169"/>
            <a:chOff x="1597152" y="5274413"/>
            <a:chExt cx="6267589" cy="1119486"/>
          </a:xfrm>
        </p:grpSpPr>
        <p:pic>
          <p:nvPicPr>
            <p:cNvPr id="7" name="Picture 2" descr="http://www.microsigma.fr/intel/download/images/Intel_Logo%20whi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9920" y="5312892"/>
              <a:ext cx="1602933" cy="9959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p:cNvPicPr>
              <a:picLocks noChangeAspect="1" noChangeArrowheads="1"/>
            </p:cNvPicPr>
            <p:nvPr/>
          </p:nvPicPr>
          <p:blipFill>
            <a:blip r:embed="rId3" cstate="print"/>
            <a:srcRect/>
            <a:stretch>
              <a:fillRect/>
            </a:stretch>
          </p:blipFill>
          <p:spPr bwMode="black">
            <a:xfrm>
              <a:off x="1597152" y="5274413"/>
              <a:ext cx="1179399" cy="1119486"/>
            </a:xfrm>
            <a:prstGeom prst="rect">
              <a:avLst/>
            </a:prstGeom>
            <a:noFill/>
            <a:ln w="9525">
              <a:noFill/>
              <a:miter lim="800000"/>
              <a:headEnd/>
              <a:tailEnd/>
            </a:ln>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3990" y="5615132"/>
              <a:ext cx="2710751" cy="43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1570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descr="OneCloud_Sprawl.png"/>
          <p:cNvPicPr>
            <a:picLocks noChangeAspect="1"/>
          </p:cNvPicPr>
          <p:nvPr/>
        </p:nvPicPr>
        <p:blipFill>
          <a:blip r:embed="rId3" cstate="screen"/>
          <a:stretch>
            <a:fillRect/>
          </a:stretch>
        </p:blipFill>
        <p:spPr>
          <a:xfrm>
            <a:off x="1397698" y="1464881"/>
            <a:ext cx="6528006" cy="1865721"/>
          </a:xfrm>
          <a:prstGeom prst="rect">
            <a:avLst/>
          </a:prstGeom>
        </p:spPr>
      </p:pic>
      <p:sp>
        <p:nvSpPr>
          <p:cNvPr id="6" name="Text Box 18"/>
          <p:cNvSpPr txBox="1">
            <a:spLocks noChangeArrowheads="1"/>
          </p:cNvSpPr>
          <p:nvPr/>
        </p:nvSpPr>
        <p:spPr bwMode="auto">
          <a:xfrm>
            <a:off x="362543" y="3803692"/>
            <a:ext cx="6903975" cy="461661"/>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lIns="91436" tIns="45718" rIns="91436" bIns="45718">
            <a:spAutoFit/>
          </a:bodyPr>
          <a:lstStyle/>
          <a:p>
            <a:pPr indent="-293675">
              <a:defRPr/>
            </a:pPr>
            <a:r>
              <a:rPr lang="en-US" sz="2400" dirty="0">
                <a:solidFill>
                  <a:srgbClr val="00B0F0"/>
                </a:solidFill>
                <a:latin typeface="+mj-lt"/>
              </a:rPr>
              <a:t>70%</a:t>
            </a:r>
            <a:r>
              <a:rPr lang="en-US" sz="2400" dirty="0">
                <a:solidFill>
                  <a:schemeClr val="accent1"/>
                </a:solidFill>
                <a:latin typeface="+mj-lt"/>
              </a:rPr>
              <a:t> </a:t>
            </a:r>
            <a:r>
              <a:rPr lang="en-US" sz="1600" dirty="0">
                <a:solidFill>
                  <a:schemeClr val="accent1"/>
                </a:solidFill>
                <a:latin typeface="+mj-lt"/>
              </a:rPr>
              <a:t>of IT resources captive in  maintenance and operations </a:t>
            </a:r>
            <a:r>
              <a:rPr lang="en-US" baseline="30000" dirty="0" smtClean="0">
                <a:solidFill>
                  <a:schemeClr val="accent1"/>
                </a:solidFill>
                <a:latin typeface="+mj-lt"/>
              </a:rPr>
              <a:t>(3)</a:t>
            </a:r>
            <a:endParaRPr lang="en-US" baseline="30000" dirty="0">
              <a:solidFill>
                <a:schemeClr val="accent1"/>
              </a:solidFill>
              <a:latin typeface="+mj-lt"/>
            </a:endParaRPr>
          </a:p>
        </p:txBody>
      </p:sp>
      <p:sp>
        <p:nvSpPr>
          <p:cNvPr id="23558" name="Rectangle 8"/>
          <p:cNvSpPr>
            <a:spLocks noChangeArrowheads="1"/>
          </p:cNvSpPr>
          <p:nvPr/>
        </p:nvSpPr>
        <p:spPr bwMode="auto">
          <a:xfrm>
            <a:off x="5278189" y="4396496"/>
            <a:ext cx="3605212" cy="415494"/>
          </a:xfrm>
          <a:prstGeom prst="rect">
            <a:avLst/>
          </a:prstGeom>
          <a:noFill/>
          <a:ln w="9525">
            <a:noFill/>
            <a:miter lim="800000"/>
            <a:headEnd/>
            <a:tailEnd/>
          </a:ln>
        </p:spPr>
        <p:txBody>
          <a:bodyPr lIns="91436" tIns="45718" rIns="91436" bIns="45718">
            <a:spAutoFit/>
          </a:bodyPr>
          <a:lstStyle/>
          <a:p>
            <a:pPr marL="342886" indent="-342886">
              <a:buFontTx/>
              <a:buAutoNum type="arabicParenBoth"/>
            </a:pPr>
            <a:r>
              <a:rPr lang="en-US" sz="700" dirty="0">
                <a:latin typeface="Futura Lt" pitchFamily="34" charset="0"/>
              </a:rPr>
              <a:t>IDC Survey, Cloud Computing Attitudes, Doc.#223077, April 2010</a:t>
            </a:r>
          </a:p>
          <a:p>
            <a:pPr marL="342886" indent="-342886">
              <a:buFontTx/>
              <a:buAutoNum type="arabicParenBoth"/>
            </a:pPr>
            <a:r>
              <a:rPr lang="en-US" sz="700" dirty="0">
                <a:latin typeface="Futura Lt" pitchFamily="34" charset="0"/>
              </a:rPr>
              <a:t>You're Not Ready For Internal Cloud, Forrester Research, Inc., July 2010</a:t>
            </a:r>
          </a:p>
          <a:p>
            <a:pPr marL="342886" indent="-342886">
              <a:buFontTx/>
              <a:buAutoNum type="arabicParenBoth"/>
            </a:pPr>
            <a:r>
              <a:rPr lang="en-US" sz="700" dirty="0">
                <a:latin typeface="Futura Lt" pitchFamily="34" charset="0"/>
              </a:rPr>
              <a:t>2009 InformationWeek Analytics Survey </a:t>
            </a:r>
          </a:p>
        </p:txBody>
      </p:sp>
      <p:sp>
        <p:nvSpPr>
          <p:cNvPr id="11" name="Rectangle 10"/>
          <p:cNvSpPr/>
          <p:nvPr/>
        </p:nvSpPr>
        <p:spPr>
          <a:xfrm>
            <a:off x="353833" y="1400247"/>
            <a:ext cx="3944574" cy="338550"/>
          </a:xfrm>
          <a:prstGeom prst="rect">
            <a:avLst/>
          </a:prstGeom>
        </p:spPr>
        <p:txBody>
          <a:bodyPr wrap="square" lIns="91436" tIns="45718" rIns="91436" bIns="45718">
            <a:spAutoFit/>
          </a:bodyPr>
          <a:lstStyle/>
          <a:p>
            <a:pPr marL="21599">
              <a:defRPr/>
            </a:pPr>
            <a:endParaRPr lang="en-US" sz="1600" dirty="0"/>
          </a:p>
        </p:txBody>
      </p:sp>
      <p:sp>
        <p:nvSpPr>
          <p:cNvPr id="14" name="Text Box 18"/>
          <p:cNvSpPr txBox="1">
            <a:spLocks noChangeArrowheads="1"/>
          </p:cNvSpPr>
          <p:nvPr/>
        </p:nvSpPr>
        <p:spPr bwMode="auto">
          <a:xfrm>
            <a:off x="362541" y="1085483"/>
            <a:ext cx="6718254" cy="461661"/>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lIns="91436" tIns="45718" rIns="91436" bIns="45718">
            <a:spAutoFit/>
          </a:bodyPr>
          <a:lstStyle/>
          <a:p>
            <a:pPr indent="-293675">
              <a:defRPr/>
            </a:pPr>
            <a:r>
              <a:rPr lang="en-US" sz="2400" dirty="0">
                <a:solidFill>
                  <a:srgbClr val="FF9900"/>
                </a:solidFill>
                <a:latin typeface="+mj-lt"/>
              </a:rPr>
              <a:t>Business drivers: </a:t>
            </a:r>
            <a:r>
              <a:rPr lang="en-US" sz="2000" dirty="0">
                <a:latin typeface="+mj-lt"/>
              </a:rPr>
              <a:t>Speed, flexibility and economics</a:t>
            </a:r>
            <a:endParaRPr lang="en-US" sz="2400" dirty="0">
              <a:latin typeface="+mj-lt"/>
            </a:endParaRPr>
          </a:p>
        </p:txBody>
      </p:sp>
      <p:sp>
        <p:nvSpPr>
          <p:cNvPr id="15" name="Text Box 18"/>
          <p:cNvSpPr txBox="1">
            <a:spLocks noChangeArrowheads="1"/>
          </p:cNvSpPr>
          <p:nvPr/>
        </p:nvSpPr>
        <p:spPr bwMode="auto">
          <a:xfrm>
            <a:off x="362542" y="3404141"/>
            <a:ext cx="7819889" cy="461661"/>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lIns="91436" tIns="45718" rIns="91436" bIns="45718">
            <a:spAutoFit/>
          </a:bodyPr>
          <a:lstStyle/>
          <a:p>
            <a:pPr indent="-293675">
              <a:defRPr/>
            </a:pPr>
            <a:r>
              <a:rPr lang="en-US" sz="2400" dirty="0">
                <a:solidFill>
                  <a:srgbClr val="FF9900"/>
                </a:solidFill>
                <a:latin typeface="+mj-lt"/>
              </a:rPr>
              <a:t>IT challenges: </a:t>
            </a:r>
            <a:r>
              <a:rPr lang="en-US" sz="2000" dirty="0">
                <a:latin typeface="+mj-lt"/>
              </a:rPr>
              <a:t>Sprawl, control and integration </a:t>
            </a:r>
            <a:endParaRPr lang="en-US" sz="2400" dirty="0">
              <a:latin typeface="+mj-lt"/>
            </a:endParaRPr>
          </a:p>
        </p:txBody>
      </p:sp>
      <p:sp>
        <p:nvSpPr>
          <p:cNvPr id="13" name="Rectangle 12"/>
          <p:cNvSpPr/>
          <p:nvPr/>
        </p:nvSpPr>
        <p:spPr>
          <a:xfrm>
            <a:off x="362540" y="1428731"/>
            <a:ext cx="3920836" cy="738660"/>
          </a:xfrm>
          <a:prstGeom prst="rect">
            <a:avLst/>
          </a:prstGeom>
        </p:spPr>
        <p:txBody>
          <a:bodyPr wrap="square" lIns="91436" tIns="45718" rIns="91436" bIns="45718">
            <a:spAutoFit/>
          </a:bodyPr>
          <a:lstStyle/>
          <a:p>
            <a:pPr marL="21599">
              <a:defRPr/>
            </a:pPr>
            <a:r>
              <a:rPr lang="en-US" sz="1600" dirty="0">
                <a:solidFill>
                  <a:schemeClr val="accent1"/>
                </a:solidFill>
                <a:latin typeface="+mj-lt"/>
              </a:rPr>
              <a:t>Business is adopting cloud </a:t>
            </a:r>
            <a:r>
              <a:rPr lang="en-US" sz="2400" dirty="0">
                <a:solidFill>
                  <a:srgbClr val="00B0F0"/>
                </a:solidFill>
                <a:latin typeface="+mj-lt"/>
              </a:rPr>
              <a:t>5x</a:t>
            </a:r>
            <a:r>
              <a:rPr lang="en-US" sz="2000" dirty="0">
                <a:solidFill>
                  <a:schemeClr val="bg2"/>
                </a:solidFill>
                <a:latin typeface="+mj-lt"/>
              </a:rPr>
              <a:t> </a:t>
            </a:r>
            <a:r>
              <a:rPr lang="en-US" sz="1600" dirty="0">
                <a:solidFill>
                  <a:schemeClr val="accent1"/>
                </a:solidFill>
                <a:latin typeface="+mj-lt"/>
              </a:rPr>
              <a:t>faster </a:t>
            </a:r>
            <a:br>
              <a:rPr lang="en-US" sz="1600" dirty="0">
                <a:solidFill>
                  <a:schemeClr val="accent1"/>
                </a:solidFill>
                <a:latin typeface="+mj-lt"/>
              </a:rPr>
            </a:br>
            <a:r>
              <a:rPr lang="en-US" sz="1600" dirty="0">
                <a:solidFill>
                  <a:schemeClr val="accent1"/>
                </a:solidFill>
                <a:latin typeface="+mj-lt"/>
              </a:rPr>
              <a:t>than IT operations</a:t>
            </a:r>
            <a:r>
              <a:rPr lang="en-US" dirty="0" smtClean="0">
                <a:solidFill>
                  <a:schemeClr val="accent1"/>
                </a:solidFill>
                <a:latin typeface="+mj-lt"/>
              </a:rPr>
              <a:t> </a:t>
            </a:r>
            <a:r>
              <a:rPr lang="en-US" baseline="30000" dirty="0" smtClean="0">
                <a:solidFill>
                  <a:schemeClr val="accent1"/>
                </a:solidFill>
                <a:latin typeface="+mj-lt"/>
              </a:rPr>
              <a:t>(2)</a:t>
            </a:r>
            <a:endParaRPr lang="en-US" baseline="30000" dirty="0">
              <a:solidFill>
                <a:schemeClr val="accent1"/>
              </a:solidFill>
              <a:latin typeface="+mj-lt"/>
            </a:endParaRPr>
          </a:p>
        </p:txBody>
      </p:sp>
      <p:sp>
        <p:nvSpPr>
          <p:cNvPr id="12" name="TextBox 11"/>
          <p:cNvSpPr txBox="1"/>
          <p:nvPr/>
        </p:nvSpPr>
        <p:spPr>
          <a:xfrm>
            <a:off x="362541" y="759586"/>
            <a:ext cx="7726098" cy="461661"/>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lIns="91436" tIns="45718" rIns="91436" bIns="45718">
            <a:spAutoFit/>
          </a:bodyPr>
          <a:lstStyle/>
          <a:p>
            <a:pPr indent="-293675">
              <a:defRPr/>
            </a:pPr>
            <a:r>
              <a:rPr lang="en-US" sz="2400" dirty="0">
                <a:solidFill>
                  <a:srgbClr val="00B0F0"/>
                </a:solidFill>
                <a:latin typeface="+mj-lt"/>
              </a:rPr>
              <a:t>&gt;70% </a:t>
            </a:r>
            <a:r>
              <a:rPr lang="en-US" sz="1600" dirty="0">
                <a:solidFill>
                  <a:schemeClr val="accent1"/>
                </a:solidFill>
                <a:latin typeface="+mj-lt"/>
              </a:rPr>
              <a:t>of businesses considering or using private clouds </a:t>
            </a:r>
            <a:r>
              <a:rPr lang="en-US" baseline="30000" dirty="0" smtClean="0">
                <a:solidFill>
                  <a:schemeClr val="accent1"/>
                </a:solidFill>
                <a:latin typeface="+mj-lt"/>
              </a:rPr>
              <a:t>(1)</a:t>
            </a:r>
          </a:p>
        </p:txBody>
      </p:sp>
      <p:sp>
        <p:nvSpPr>
          <p:cNvPr id="2" name="Title 1"/>
          <p:cNvSpPr>
            <a:spLocks noGrp="1"/>
          </p:cNvSpPr>
          <p:nvPr>
            <p:ph type="title"/>
          </p:nvPr>
        </p:nvSpPr>
        <p:spPr/>
        <p:txBody>
          <a:bodyPr>
            <a:normAutofit fontScale="90000"/>
          </a:bodyPr>
          <a:lstStyle/>
          <a:p>
            <a:r>
              <a:rPr lang="en-US" dirty="0"/>
              <a:t>What’s driving the move to cloud?</a:t>
            </a:r>
          </a:p>
        </p:txBody>
      </p:sp>
    </p:spTree>
    <p:extLst>
      <p:ext uri="{BB962C8B-B14F-4D97-AF65-F5344CB8AC3E}">
        <p14:creationId xmlns:p14="http://schemas.microsoft.com/office/powerpoint/2010/main" val="3292580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Transition to the cloud will happened at different speeds</a:t>
            </a:r>
            <a:endParaRPr lang="en-US" dirty="0"/>
          </a:p>
        </p:txBody>
      </p:sp>
      <p:grpSp>
        <p:nvGrpSpPr>
          <p:cNvPr id="48" name="Group 47"/>
          <p:cNvGrpSpPr/>
          <p:nvPr/>
        </p:nvGrpSpPr>
        <p:grpSpPr>
          <a:xfrm>
            <a:off x="354547" y="971550"/>
            <a:ext cx="8611635" cy="3932828"/>
            <a:chOff x="354546" y="1720196"/>
            <a:chExt cx="11805137" cy="4983713"/>
          </a:xfrm>
        </p:grpSpPr>
        <p:sp>
          <p:nvSpPr>
            <p:cNvPr id="49" name="Rectangle 48"/>
            <p:cNvSpPr/>
            <p:nvPr/>
          </p:nvSpPr>
          <p:spPr>
            <a:xfrm rot="5400000">
              <a:off x="9282674" y="3393834"/>
              <a:ext cx="3066636" cy="2224550"/>
            </a:xfrm>
            <a:prstGeom prst="rect">
              <a:avLst/>
            </a:prstGeom>
            <a:gradFill flip="none" rotWithShape="1">
              <a:gsLst>
                <a:gs pos="15000">
                  <a:srgbClr val="1E89C5"/>
                </a:gs>
                <a:gs pos="85000">
                  <a:srgbClr val="00104D"/>
                </a:gs>
              </a:gsLst>
              <a:path path="circle">
                <a:fillToRect r="100000" b="100000"/>
              </a:path>
              <a:tileRect l="-100000" t="-100000"/>
            </a:gradFill>
            <a:ln w="19050">
              <a:solidFill>
                <a:srgbClr val="0098F6"/>
              </a:solid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a:endParaRPr lang="en-US" sz="2000" dirty="0">
                <a:solidFill>
                  <a:schemeClr val="bg1"/>
                </a:solidFill>
                <a:latin typeface="+mj-lt"/>
              </a:endParaRPr>
            </a:p>
          </p:txBody>
        </p:sp>
        <p:sp>
          <p:nvSpPr>
            <p:cNvPr id="50" name="Rectangle 49"/>
            <p:cNvSpPr/>
            <p:nvPr/>
          </p:nvSpPr>
          <p:spPr>
            <a:xfrm rot="5400000">
              <a:off x="7149498" y="3598961"/>
              <a:ext cx="2676895" cy="2224550"/>
            </a:xfrm>
            <a:prstGeom prst="rect">
              <a:avLst/>
            </a:prstGeom>
            <a:gradFill flip="none" rotWithShape="1">
              <a:gsLst>
                <a:gs pos="15000">
                  <a:srgbClr val="1E89C5"/>
                </a:gs>
                <a:gs pos="85000">
                  <a:srgbClr val="00104D"/>
                </a:gs>
              </a:gsLst>
              <a:path path="circle">
                <a:fillToRect r="100000" b="100000"/>
              </a:path>
              <a:tileRect l="-100000" t="-100000"/>
            </a:gradFill>
            <a:ln w="19050">
              <a:solidFill>
                <a:srgbClr val="0098F6"/>
              </a:solid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a:endParaRPr lang="en-US" sz="2000" dirty="0">
                <a:solidFill>
                  <a:schemeClr val="bg1"/>
                </a:solidFill>
                <a:latin typeface="+mj-lt"/>
              </a:endParaRPr>
            </a:p>
          </p:txBody>
        </p:sp>
        <p:sp>
          <p:nvSpPr>
            <p:cNvPr id="51" name="Rectangle 50"/>
            <p:cNvSpPr/>
            <p:nvPr/>
          </p:nvSpPr>
          <p:spPr>
            <a:xfrm rot="5400000">
              <a:off x="5002748" y="3757933"/>
              <a:ext cx="2338435" cy="2224550"/>
            </a:xfrm>
            <a:prstGeom prst="rect">
              <a:avLst/>
            </a:prstGeom>
            <a:gradFill flip="none" rotWithShape="1">
              <a:gsLst>
                <a:gs pos="15000">
                  <a:srgbClr val="1E89C5"/>
                </a:gs>
                <a:gs pos="85000">
                  <a:srgbClr val="00104D"/>
                </a:gs>
              </a:gsLst>
              <a:path path="circle">
                <a:fillToRect r="100000" b="100000"/>
              </a:path>
              <a:tileRect l="-100000" t="-100000"/>
            </a:gradFill>
            <a:ln w="19050">
              <a:solidFill>
                <a:srgbClr val="0098F6"/>
              </a:solid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a:endParaRPr lang="en-US" sz="2000" dirty="0">
                <a:solidFill>
                  <a:schemeClr val="bg1"/>
                </a:solidFill>
                <a:latin typeface="+mj-lt"/>
              </a:endParaRPr>
            </a:p>
          </p:txBody>
        </p:sp>
        <p:sp>
          <p:nvSpPr>
            <p:cNvPr id="52" name="Rectangle 51"/>
            <p:cNvSpPr/>
            <p:nvPr/>
          </p:nvSpPr>
          <p:spPr>
            <a:xfrm rot="5400000">
              <a:off x="2850872" y="3932290"/>
              <a:ext cx="2010232" cy="2224550"/>
            </a:xfrm>
            <a:prstGeom prst="rect">
              <a:avLst/>
            </a:prstGeom>
            <a:gradFill flip="none" rotWithShape="1">
              <a:gsLst>
                <a:gs pos="15000">
                  <a:srgbClr val="1E89C5"/>
                </a:gs>
                <a:gs pos="85000">
                  <a:srgbClr val="00104D"/>
                </a:gs>
              </a:gsLst>
              <a:path path="circle">
                <a:fillToRect r="100000" b="100000"/>
              </a:path>
              <a:tileRect l="-100000" t="-100000"/>
            </a:gradFill>
            <a:ln w="19050">
              <a:solidFill>
                <a:srgbClr val="0098F6"/>
              </a:solid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a:endParaRPr lang="en-US" sz="2000" dirty="0">
                <a:solidFill>
                  <a:schemeClr val="bg1"/>
                </a:solidFill>
                <a:latin typeface="+mj-lt"/>
              </a:endParaRPr>
            </a:p>
          </p:txBody>
        </p:sp>
        <p:sp>
          <p:nvSpPr>
            <p:cNvPr id="53" name="Rectangle 52"/>
            <p:cNvSpPr/>
            <p:nvPr/>
          </p:nvSpPr>
          <p:spPr>
            <a:xfrm rot="5400000">
              <a:off x="674540" y="4084007"/>
              <a:ext cx="1702541" cy="2228813"/>
            </a:xfrm>
            <a:prstGeom prst="rect">
              <a:avLst/>
            </a:prstGeom>
            <a:gradFill flip="none" rotWithShape="1">
              <a:gsLst>
                <a:gs pos="15000">
                  <a:srgbClr val="1E89C5"/>
                </a:gs>
                <a:gs pos="85000">
                  <a:srgbClr val="00104D"/>
                </a:gs>
              </a:gsLst>
              <a:path path="circle">
                <a:fillToRect r="100000" b="100000"/>
              </a:path>
              <a:tileRect l="-100000" t="-100000"/>
            </a:gradFill>
            <a:ln w="19050">
              <a:solidFill>
                <a:srgbClr val="0098F6"/>
              </a:solid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a:endParaRPr lang="en-US" sz="2000" dirty="0">
                <a:solidFill>
                  <a:schemeClr val="bg1"/>
                </a:solidFill>
                <a:latin typeface="+mj-lt"/>
              </a:endParaRPr>
            </a:p>
          </p:txBody>
        </p:sp>
        <p:sp>
          <p:nvSpPr>
            <p:cNvPr id="54" name="Right Arrow 53"/>
            <p:cNvSpPr/>
            <p:nvPr/>
          </p:nvSpPr>
          <p:spPr bwMode="auto">
            <a:xfrm>
              <a:off x="6143756" y="1720196"/>
              <a:ext cx="5644851" cy="853440"/>
            </a:xfrm>
            <a:prstGeom prst="rightArrow">
              <a:avLst>
                <a:gd name="adj1" fmla="val 72018"/>
                <a:gd name="adj2" fmla="val 50000"/>
              </a:avLst>
            </a:prstGeom>
            <a:solidFill>
              <a:srgbClr val="002060"/>
            </a:solidFill>
            <a:ln w="9525" cap="flat" cmpd="sng" algn="ctr">
              <a:noFill/>
              <a:prstDash val="solid"/>
              <a:round/>
              <a:headEnd type="none" w="med" len="med"/>
              <a:tailEnd type="none" w="med" len="med"/>
            </a:ln>
            <a:effectLst>
              <a:outerShdw blurRad="101600" dist="38100" dir="2700000" algn="tl" rotWithShape="0">
                <a:schemeClr val="accent1">
                  <a:lumMod val="40000"/>
                  <a:lumOff val="60000"/>
                  <a:alpha val="38000"/>
                </a:schemeClr>
              </a:outerShdw>
            </a:effectLst>
          </p:spPr>
          <p:txBody>
            <a:bodyPr vert="horz" wrap="square" lIns="121899" tIns="60949" rIns="121899" bIns="60949" numCol="1" rtlCol="0" anchor="t" anchorCtr="0" compatLnSpc="1">
              <a:prstTxWarp prst="textNoShape">
                <a:avLst/>
              </a:prstTxWarp>
            </a:bodyPr>
            <a:lstStyle/>
            <a:p>
              <a:pPr defTabSz="1218987" fontAlgn="base">
                <a:spcBef>
                  <a:spcPct val="0"/>
                </a:spcBef>
                <a:spcAft>
                  <a:spcPct val="0"/>
                </a:spcAft>
              </a:pPr>
              <a:endParaRPr lang="en-US" sz="2000" dirty="0">
                <a:solidFill>
                  <a:schemeClr val="bg1"/>
                </a:solidFill>
                <a:ea typeface="Arial" charset="0"/>
                <a:cs typeface="Arial" charset="0"/>
              </a:endParaRPr>
            </a:p>
          </p:txBody>
        </p:sp>
        <p:sp>
          <p:nvSpPr>
            <p:cNvPr id="55" name="TextBox 54"/>
            <p:cNvSpPr txBox="1"/>
            <p:nvPr/>
          </p:nvSpPr>
          <p:spPr>
            <a:xfrm>
              <a:off x="6229852" y="1753992"/>
              <a:ext cx="5191048" cy="819008"/>
            </a:xfrm>
            <a:prstGeom prst="rect">
              <a:avLst/>
            </a:prstGeom>
            <a:noFill/>
          </p:spPr>
          <p:txBody>
            <a:bodyPr wrap="square" lIns="121899" tIns="60949" rIns="121899" bIns="60949" rtlCol="0">
              <a:spAutoFit/>
            </a:bodyPr>
            <a:lstStyle/>
            <a:p>
              <a:pPr algn="ctr"/>
              <a:r>
                <a:rPr lang="en-US" sz="1600" dirty="0" smtClean="0">
                  <a:solidFill>
                    <a:schemeClr val="bg1"/>
                  </a:solidFill>
                  <a:latin typeface="+mn-lt"/>
                </a:rPr>
                <a:t>Transformation</a:t>
              </a:r>
            </a:p>
            <a:p>
              <a:pPr algn="ctr"/>
              <a:r>
                <a:rPr lang="en-US" dirty="0" smtClean="0">
                  <a:solidFill>
                    <a:schemeClr val="bg1"/>
                  </a:solidFill>
                </a:rPr>
                <a:t>Private cloud candidates</a:t>
              </a:r>
              <a:endParaRPr lang="en-US" dirty="0">
                <a:solidFill>
                  <a:schemeClr val="bg1"/>
                </a:solidFill>
              </a:endParaRPr>
            </a:p>
          </p:txBody>
        </p:sp>
        <p:sp>
          <p:nvSpPr>
            <p:cNvPr id="56" name="Text Box 40"/>
            <p:cNvSpPr txBox="1">
              <a:spLocks noChangeArrowheads="1"/>
            </p:cNvSpPr>
            <p:nvPr/>
          </p:nvSpPr>
          <p:spPr bwMode="auto">
            <a:xfrm>
              <a:off x="9786919" y="3139576"/>
              <a:ext cx="2133835" cy="1092019"/>
            </a:xfrm>
            <a:prstGeom prst="rect">
              <a:avLst/>
            </a:prstGeom>
            <a:noFill/>
            <a:ln w="19050" algn="ctr">
              <a:noFill/>
              <a:miter lim="800000"/>
              <a:headEnd/>
              <a:tailEnd/>
            </a:ln>
            <a:effectLst/>
            <a:scene3d>
              <a:camera prst="orthographicFront">
                <a:rot lat="0" lon="0" rev="0"/>
              </a:camera>
              <a:lightRig rig="threePt" dir="t"/>
            </a:scene3d>
          </p:spPr>
          <p:txBody>
            <a:bodyPr wrap="square" lIns="121899" tIns="60949" rIns="121899" bIns="60949">
              <a:spAutoFit/>
            </a:bodyPr>
            <a:lstStyle/>
            <a:p>
              <a:pPr marL="2117" indent="-2117" algn="ctr"/>
              <a:r>
                <a:rPr lang="en-US" sz="1600" dirty="0" smtClean="0">
                  <a:solidFill>
                    <a:schemeClr val="bg1"/>
                  </a:solidFill>
                </a:rPr>
                <a:t>Fully-automated environment</a:t>
              </a:r>
            </a:p>
          </p:txBody>
        </p:sp>
        <p:sp>
          <p:nvSpPr>
            <p:cNvPr id="57" name="Text Box 48"/>
            <p:cNvSpPr txBox="1">
              <a:spLocks noChangeArrowheads="1"/>
            </p:cNvSpPr>
            <p:nvPr/>
          </p:nvSpPr>
          <p:spPr bwMode="auto">
            <a:xfrm>
              <a:off x="7440469" y="3514689"/>
              <a:ext cx="2131148" cy="1092019"/>
            </a:xfrm>
            <a:prstGeom prst="rect">
              <a:avLst/>
            </a:prstGeom>
            <a:noFill/>
            <a:ln w="19050" algn="ctr">
              <a:noFill/>
              <a:miter lim="800000"/>
              <a:headEnd/>
              <a:tailEnd/>
            </a:ln>
            <a:effectLst/>
            <a:scene3d>
              <a:camera prst="orthographicFront">
                <a:rot lat="0" lon="0" rev="0"/>
              </a:camera>
              <a:lightRig rig="threePt" dir="t"/>
            </a:scene3d>
          </p:spPr>
          <p:txBody>
            <a:bodyPr wrap="square" lIns="121899" tIns="60949" rIns="121899" bIns="60949">
              <a:spAutoFit/>
            </a:bodyPr>
            <a:lstStyle/>
            <a:p>
              <a:pPr marL="2117" indent="-2117" algn="ctr"/>
              <a:r>
                <a:rPr lang="en-US" sz="1600" dirty="0">
                  <a:solidFill>
                    <a:schemeClr val="bg1"/>
                  </a:solidFill>
                </a:rPr>
                <a:t>Consolidate  &amp; modernize applications</a:t>
              </a:r>
            </a:p>
          </p:txBody>
        </p:sp>
        <p:sp>
          <p:nvSpPr>
            <p:cNvPr id="58" name="Text Box 46"/>
            <p:cNvSpPr txBox="1">
              <a:spLocks noChangeArrowheads="1"/>
            </p:cNvSpPr>
            <p:nvPr/>
          </p:nvSpPr>
          <p:spPr bwMode="auto">
            <a:xfrm>
              <a:off x="5183366" y="3906155"/>
              <a:ext cx="2092973" cy="1404033"/>
            </a:xfrm>
            <a:prstGeom prst="rect">
              <a:avLst/>
            </a:prstGeom>
            <a:noFill/>
            <a:ln w="19050" algn="ctr">
              <a:noFill/>
              <a:miter lim="800000"/>
              <a:headEnd/>
              <a:tailEnd/>
            </a:ln>
            <a:effectLst/>
            <a:scene3d>
              <a:camera prst="orthographicFront">
                <a:rot lat="0" lon="0" rev="0"/>
              </a:camera>
              <a:lightRig rig="threePt" dir="t"/>
            </a:scene3d>
          </p:spPr>
          <p:txBody>
            <a:bodyPr wrap="square" lIns="121899" tIns="60949" rIns="121899" bIns="60949">
              <a:spAutoFit/>
            </a:bodyPr>
            <a:lstStyle/>
            <a:p>
              <a:pPr marL="2117" indent="-2117" algn="ctr"/>
              <a:r>
                <a:rPr lang="en-US" sz="1600" dirty="0">
                  <a:solidFill>
                    <a:schemeClr val="bg1"/>
                  </a:solidFill>
                </a:rPr>
                <a:t>Standardize management tools, processes</a:t>
              </a:r>
            </a:p>
          </p:txBody>
        </p:sp>
        <p:sp>
          <p:nvSpPr>
            <p:cNvPr id="59" name="Right Arrow 58"/>
            <p:cNvSpPr/>
            <p:nvPr/>
          </p:nvSpPr>
          <p:spPr bwMode="auto">
            <a:xfrm>
              <a:off x="411234" y="2635877"/>
              <a:ext cx="6350227" cy="853440"/>
            </a:xfrm>
            <a:prstGeom prst="rightArrow">
              <a:avLst>
                <a:gd name="adj1" fmla="val 72018"/>
                <a:gd name="adj2" fmla="val 50000"/>
              </a:avLst>
            </a:prstGeom>
            <a:solidFill>
              <a:srgbClr val="002060"/>
            </a:solidFill>
            <a:ln w="9525" cap="flat" cmpd="sng" algn="ctr">
              <a:noFill/>
              <a:prstDash val="solid"/>
              <a:round/>
              <a:headEnd type="none" w="med" len="med"/>
              <a:tailEnd type="none" w="med" len="med"/>
            </a:ln>
            <a:effectLst>
              <a:outerShdw blurRad="101600" dist="38100" dir="2700000" algn="tl" rotWithShape="0">
                <a:schemeClr val="accent1">
                  <a:lumMod val="40000"/>
                  <a:lumOff val="60000"/>
                  <a:alpha val="38000"/>
                </a:schemeClr>
              </a:outerShdw>
            </a:effectLst>
          </p:spPr>
          <p:txBody>
            <a:bodyPr vert="horz" wrap="square" lIns="121899" tIns="60949" rIns="121899" bIns="60949" numCol="1" rtlCol="0" anchor="t" anchorCtr="0" compatLnSpc="1">
              <a:prstTxWarp prst="textNoShape">
                <a:avLst/>
              </a:prstTxWarp>
            </a:bodyPr>
            <a:lstStyle/>
            <a:p>
              <a:endParaRPr lang="en-US" sz="2000" dirty="0">
                <a:solidFill>
                  <a:schemeClr val="bg1"/>
                </a:solidFill>
                <a:ea typeface="Arial" charset="0"/>
                <a:cs typeface="Arial" charset="0"/>
              </a:endParaRPr>
            </a:p>
          </p:txBody>
        </p:sp>
        <p:sp>
          <p:nvSpPr>
            <p:cNvPr id="60" name="TextBox 59"/>
            <p:cNvSpPr txBox="1"/>
            <p:nvPr/>
          </p:nvSpPr>
          <p:spPr>
            <a:xfrm>
              <a:off x="1276055" y="2851138"/>
              <a:ext cx="4086327" cy="545996"/>
            </a:xfrm>
            <a:prstGeom prst="rect">
              <a:avLst/>
            </a:prstGeom>
            <a:noFill/>
          </p:spPr>
          <p:txBody>
            <a:bodyPr wrap="none" lIns="121899" tIns="60949" rIns="121899" bIns="60949" rtlCol="0">
              <a:spAutoFit/>
            </a:bodyPr>
            <a:lstStyle/>
            <a:p>
              <a:r>
                <a:rPr lang="en-US" sz="2000" dirty="0" smtClean="0">
                  <a:solidFill>
                    <a:schemeClr val="bg1"/>
                  </a:solidFill>
                  <a:latin typeface="+mn-lt"/>
                </a:rPr>
                <a:t>Modular building blocks</a:t>
              </a:r>
              <a:endParaRPr lang="en-US" sz="2000" dirty="0">
                <a:solidFill>
                  <a:schemeClr val="bg1"/>
                </a:solidFill>
                <a:latin typeface="+mn-lt"/>
              </a:endParaRPr>
            </a:p>
          </p:txBody>
        </p:sp>
        <p:sp>
          <p:nvSpPr>
            <p:cNvPr id="61" name="Text Box 44"/>
            <p:cNvSpPr txBox="1">
              <a:spLocks noChangeArrowheads="1"/>
            </p:cNvSpPr>
            <p:nvPr/>
          </p:nvSpPr>
          <p:spPr bwMode="auto">
            <a:xfrm>
              <a:off x="2787023" y="4221771"/>
              <a:ext cx="2143335" cy="1404033"/>
            </a:xfrm>
            <a:prstGeom prst="rect">
              <a:avLst/>
            </a:prstGeom>
            <a:noFill/>
            <a:ln w="19050" algn="ctr">
              <a:noFill/>
              <a:miter lim="800000"/>
              <a:headEnd/>
              <a:tailEnd/>
            </a:ln>
            <a:effectLst/>
            <a:scene3d>
              <a:camera prst="orthographicFront">
                <a:rot lat="0" lon="0" rev="0"/>
              </a:camera>
              <a:lightRig rig="threePt" dir="t"/>
            </a:scene3d>
          </p:spPr>
          <p:txBody>
            <a:bodyPr wrap="square" lIns="121899" tIns="60949" rIns="121899" bIns="60949">
              <a:spAutoFit/>
            </a:bodyPr>
            <a:lstStyle/>
            <a:p>
              <a:pPr marL="2117" indent="-2117" algn="ctr"/>
              <a:r>
                <a:rPr lang="en-US" sz="1600" dirty="0">
                  <a:solidFill>
                    <a:schemeClr val="bg1"/>
                  </a:solidFill>
                </a:rPr>
                <a:t>Build-in </a:t>
              </a:r>
              <a:r>
                <a:rPr lang="en-US" sz="1600" dirty="0" smtClean="0">
                  <a:solidFill>
                    <a:schemeClr val="bg1"/>
                  </a:solidFill>
                </a:rPr>
                <a:t>resiliency</a:t>
              </a:r>
              <a:r>
                <a:rPr lang="en-US" sz="1600" dirty="0">
                  <a:solidFill>
                    <a:schemeClr val="bg1"/>
                  </a:solidFill>
                </a:rPr>
                <a:t>, continuity, security</a:t>
              </a:r>
            </a:p>
          </p:txBody>
        </p:sp>
        <p:sp>
          <p:nvSpPr>
            <p:cNvPr id="62" name="Rectangle 61"/>
            <p:cNvSpPr/>
            <p:nvPr/>
          </p:nvSpPr>
          <p:spPr>
            <a:xfrm>
              <a:off x="411403" y="6126871"/>
              <a:ext cx="11509349" cy="510628"/>
            </a:xfrm>
            <a:prstGeom prst="rect">
              <a:avLst/>
            </a:prstGeom>
            <a:gradFill flip="none" rotWithShape="1">
              <a:gsLst>
                <a:gs pos="15000">
                  <a:srgbClr val="1E89C5"/>
                </a:gs>
                <a:gs pos="85000">
                  <a:srgbClr val="00104D"/>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a:endParaRPr lang="en-US" sz="2000" dirty="0">
                <a:solidFill>
                  <a:schemeClr val="bg1"/>
                </a:solidFill>
                <a:latin typeface="+mj-lt"/>
              </a:endParaRPr>
            </a:p>
          </p:txBody>
        </p:sp>
        <p:sp>
          <p:nvSpPr>
            <p:cNvPr id="63" name="TextBox 62"/>
            <p:cNvSpPr txBox="1"/>
            <p:nvPr/>
          </p:nvSpPr>
          <p:spPr>
            <a:xfrm>
              <a:off x="1786594" y="6196915"/>
              <a:ext cx="8727200" cy="506994"/>
            </a:xfrm>
            <a:prstGeom prst="rect">
              <a:avLst/>
            </a:prstGeom>
            <a:noFill/>
          </p:spPr>
          <p:txBody>
            <a:bodyPr wrap="square" lIns="121899" tIns="60949" rIns="121899" bIns="60949" rtlCol="0">
              <a:spAutoFit/>
            </a:bodyPr>
            <a:lstStyle/>
            <a:p>
              <a:pPr algn="ctr"/>
              <a:r>
                <a:rPr lang="en-US" dirty="0" smtClean="0">
                  <a:solidFill>
                    <a:schemeClr val="bg1"/>
                  </a:solidFill>
                </a:rPr>
                <a:t>On-premises, Outsourced, Cloud, or Hybrid</a:t>
              </a:r>
              <a:endParaRPr lang="en-US" dirty="0">
                <a:solidFill>
                  <a:schemeClr val="bg1"/>
                </a:solidFill>
              </a:endParaRPr>
            </a:p>
          </p:txBody>
        </p:sp>
        <p:sp>
          <p:nvSpPr>
            <p:cNvPr id="64" name="Rectangle 63"/>
            <p:cNvSpPr/>
            <p:nvPr/>
          </p:nvSpPr>
          <p:spPr bwMode="auto">
            <a:xfrm>
              <a:off x="411406" y="5781167"/>
              <a:ext cx="11509347" cy="356260"/>
            </a:xfrm>
            <a:prstGeom prst="rect">
              <a:avLst/>
            </a:prstGeom>
            <a:gradFill>
              <a:gsLst>
                <a:gs pos="0">
                  <a:srgbClr val="1E89C5">
                    <a:lumMod val="100000"/>
                  </a:srgbClr>
                </a:gs>
                <a:gs pos="0">
                  <a:schemeClr val="accent2">
                    <a:lumMod val="50000"/>
                    <a:alpha val="82000"/>
                  </a:schemeClr>
                </a:gs>
                <a:gs pos="100000">
                  <a:srgbClr val="00104D"/>
                </a:gs>
              </a:gsLst>
              <a:lin ang="5400000" scaled="0"/>
            </a:gradFill>
            <a:ln w="9525" cap="flat" cmpd="sng" algn="ctr">
              <a:noFill/>
              <a:prstDash val="solid"/>
              <a:round/>
              <a:headEnd type="none" w="med" len="med"/>
              <a:tailEnd type="none" w="med" len="med"/>
            </a:ln>
            <a:effectLst/>
          </p:spPr>
          <p:txBody>
            <a:bodyPr vert="horz" wrap="square" lIns="121899" tIns="60949" rIns="121899" bIns="60949" numCol="1" rtlCol="0" anchor="t" anchorCtr="0" compatLnSpc="1">
              <a:prstTxWarp prst="textNoShape">
                <a:avLst/>
              </a:prstTxWarp>
            </a:bodyPr>
            <a:lstStyle/>
            <a:p>
              <a:pPr defTabSz="1218987" fontAlgn="base">
                <a:spcBef>
                  <a:spcPct val="0"/>
                </a:spcBef>
                <a:spcAft>
                  <a:spcPct val="0"/>
                </a:spcAft>
              </a:pPr>
              <a:endParaRPr lang="en-US" sz="2000" dirty="0">
                <a:solidFill>
                  <a:schemeClr val="bg1"/>
                </a:solidFill>
                <a:ea typeface="Arial" charset="0"/>
                <a:cs typeface="Arial" charset="0"/>
              </a:endParaRPr>
            </a:p>
          </p:txBody>
        </p:sp>
        <p:sp>
          <p:nvSpPr>
            <p:cNvPr id="65" name="Rectangle 37"/>
            <p:cNvSpPr>
              <a:spLocks noChangeArrowheads="1"/>
            </p:cNvSpPr>
            <p:nvPr/>
          </p:nvSpPr>
          <p:spPr bwMode="auto">
            <a:xfrm>
              <a:off x="354546" y="5762398"/>
              <a:ext cx="3651370" cy="423863"/>
            </a:xfrm>
            <a:prstGeom prst="rect">
              <a:avLst/>
            </a:prstGeom>
            <a:noFill/>
            <a:ln w="9525">
              <a:noFill/>
              <a:miter lim="800000"/>
              <a:headEnd/>
              <a:tailEnd/>
            </a:ln>
          </p:spPr>
          <p:txBody>
            <a:bodyPr lIns="121888" tIns="60944" rIns="121888" bIns="60944" anchor="ctr"/>
            <a:lstStyle/>
            <a:p>
              <a:pPr algn="ctr">
                <a:spcBef>
                  <a:spcPct val="0"/>
                </a:spcBef>
              </a:pPr>
              <a:r>
                <a:rPr lang="en-US" dirty="0">
                  <a:solidFill>
                    <a:schemeClr val="bg1"/>
                  </a:solidFill>
                  <a:cs typeface="Arial" charset="0"/>
                </a:rPr>
                <a:t>High-cost </a:t>
              </a:r>
              <a:r>
                <a:rPr lang="en-US" dirty="0" smtClean="0">
                  <a:solidFill>
                    <a:schemeClr val="bg1"/>
                  </a:solidFill>
                  <a:cs typeface="Arial" charset="0"/>
                </a:rPr>
                <a:t>islands</a:t>
              </a:r>
              <a:endParaRPr lang="en-US" dirty="0">
                <a:solidFill>
                  <a:schemeClr val="bg1"/>
                </a:solidFill>
                <a:cs typeface="Arial" charset="0"/>
              </a:endParaRPr>
            </a:p>
          </p:txBody>
        </p:sp>
        <p:sp>
          <p:nvSpPr>
            <p:cNvPr id="66" name="Rectangle 38"/>
            <p:cNvSpPr>
              <a:spLocks noChangeArrowheads="1"/>
            </p:cNvSpPr>
            <p:nvPr/>
          </p:nvSpPr>
          <p:spPr bwMode="auto">
            <a:xfrm>
              <a:off x="4069228" y="5757573"/>
              <a:ext cx="4226512" cy="423863"/>
            </a:xfrm>
            <a:prstGeom prst="rect">
              <a:avLst/>
            </a:prstGeom>
            <a:noFill/>
            <a:ln w="9525">
              <a:noFill/>
              <a:miter lim="800000"/>
              <a:headEnd/>
              <a:tailEnd/>
            </a:ln>
          </p:spPr>
          <p:txBody>
            <a:bodyPr lIns="121888" tIns="60944" rIns="121888" bIns="60944" anchor="ctr"/>
            <a:lstStyle/>
            <a:p>
              <a:pPr algn="ctr">
                <a:spcBef>
                  <a:spcPct val="0"/>
                </a:spcBef>
              </a:pPr>
              <a:r>
                <a:rPr lang="en-US" dirty="0" smtClean="0">
                  <a:solidFill>
                    <a:schemeClr val="bg1"/>
                  </a:solidFill>
                  <a:cs typeface="Arial" charset="0"/>
                </a:rPr>
                <a:t>Low-cost, pooled </a:t>
              </a:r>
              <a:r>
                <a:rPr lang="en-US" dirty="0">
                  <a:solidFill>
                    <a:schemeClr val="bg1"/>
                  </a:solidFill>
                  <a:cs typeface="Arial" charset="0"/>
                </a:rPr>
                <a:t>assets</a:t>
              </a:r>
            </a:p>
          </p:txBody>
        </p:sp>
        <p:sp>
          <p:nvSpPr>
            <p:cNvPr id="67" name="Down Arrow 66"/>
            <p:cNvSpPr>
              <a:spLocks noChangeArrowheads="1"/>
            </p:cNvSpPr>
            <p:nvPr/>
          </p:nvSpPr>
          <p:spPr bwMode="auto">
            <a:xfrm rot="16200000" flipH="1">
              <a:off x="3848847" y="5776241"/>
              <a:ext cx="298327" cy="364084"/>
            </a:xfrm>
            <a:prstGeom prst="downArrow">
              <a:avLst>
                <a:gd name="adj1" fmla="val 64241"/>
                <a:gd name="adj2" fmla="val 216536"/>
              </a:avLst>
            </a:prstGeom>
            <a:solidFill>
              <a:srgbClr val="0098F6">
                <a:alpha val="30196"/>
              </a:srgbClr>
            </a:solidFill>
            <a:ln w="9525">
              <a:noFill/>
              <a:miter lim="800000"/>
              <a:headEnd/>
              <a:tailEnd/>
            </a:ln>
          </p:spPr>
          <p:txBody>
            <a:bodyPr rot="10800000" wrap="none" lIns="121888" tIns="60944" rIns="121888" bIns="60944" anchor="ctr"/>
            <a:lstStyle/>
            <a:p>
              <a:endParaRPr lang="en-US" sz="1400">
                <a:solidFill>
                  <a:schemeClr val="bg1"/>
                </a:solidFill>
                <a:latin typeface="+mn-lt"/>
                <a:cs typeface="Arial" charset="0"/>
              </a:endParaRPr>
            </a:p>
          </p:txBody>
        </p:sp>
        <p:sp>
          <p:nvSpPr>
            <p:cNvPr id="68" name="Down Arrow 67"/>
            <p:cNvSpPr>
              <a:spLocks noChangeArrowheads="1"/>
            </p:cNvSpPr>
            <p:nvPr/>
          </p:nvSpPr>
          <p:spPr bwMode="auto">
            <a:xfrm rot="16200000" flipH="1">
              <a:off x="8278523" y="5774261"/>
              <a:ext cx="298327" cy="364084"/>
            </a:xfrm>
            <a:prstGeom prst="downArrow">
              <a:avLst>
                <a:gd name="adj1" fmla="val 64241"/>
                <a:gd name="adj2" fmla="val 216536"/>
              </a:avLst>
            </a:prstGeom>
            <a:solidFill>
              <a:srgbClr val="0098F6">
                <a:alpha val="30196"/>
              </a:srgbClr>
            </a:solidFill>
            <a:ln w="9525">
              <a:noFill/>
              <a:miter lim="800000"/>
              <a:headEnd/>
              <a:tailEnd/>
            </a:ln>
          </p:spPr>
          <p:txBody>
            <a:bodyPr rot="10800000" wrap="none" lIns="121888" tIns="60944" rIns="121888" bIns="60944" anchor="ctr"/>
            <a:lstStyle/>
            <a:p>
              <a:endParaRPr lang="en-US" sz="1400">
                <a:solidFill>
                  <a:schemeClr val="bg1"/>
                </a:solidFill>
                <a:latin typeface="+mn-lt"/>
                <a:cs typeface="Arial" charset="0"/>
              </a:endParaRPr>
            </a:p>
          </p:txBody>
        </p:sp>
        <p:sp>
          <p:nvSpPr>
            <p:cNvPr id="69" name="Rectangle 38"/>
            <p:cNvSpPr>
              <a:spLocks noChangeArrowheads="1"/>
            </p:cNvSpPr>
            <p:nvPr/>
          </p:nvSpPr>
          <p:spPr bwMode="auto">
            <a:xfrm>
              <a:off x="8167980" y="5743718"/>
              <a:ext cx="3991703" cy="423863"/>
            </a:xfrm>
            <a:prstGeom prst="rect">
              <a:avLst/>
            </a:prstGeom>
            <a:noFill/>
            <a:ln w="9525">
              <a:noFill/>
              <a:miter lim="800000"/>
              <a:headEnd/>
              <a:tailEnd/>
            </a:ln>
          </p:spPr>
          <p:txBody>
            <a:bodyPr lIns="121888" tIns="60944" rIns="121888" bIns="60944" anchor="ctr"/>
            <a:lstStyle/>
            <a:p>
              <a:pPr algn="ctr">
                <a:spcBef>
                  <a:spcPct val="0"/>
                </a:spcBef>
              </a:pPr>
              <a:r>
                <a:rPr lang="en-US" dirty="0" smtClean="0">
                  <a:solidFill>
                    <a:schemeClr val="bg1"/>
                  </a:solidFill>
                  <a:cs typeface="Arial" charset="0"/>
                </a:rPr>
                <a:t>Data center of the future</a:t>
              </a:r>
              <a:endParaRPr lang="en-US" dirty="0">
                <a:solidFill>
                  <a:schemeClr val="bg1"/>
                </a:solidFill>
                <a:cs typeface="Arial" charset="0"/>
              </a:endParaRPr>
            </a:p>
          </p:txBody>
        </p:sp>
        <p:sp>
          <p:nvSpPr>
            <p:cNvPr id="70" name="Text Box 42"/>
            <p:cNvSpPr txBox="1">
              <a:spLocks noChangeArrowheads="1"/>
            </p:cNvSpPr>
            <p:nvPr/>
          </p:nvSpPr>
          <p:spPr bwMode="auto">
            <a:xfrm>
              <a:off x="411236" y="4580671"/>
              <a:ext cx="2244820" cy="1131022"/>
            </a:xfrm>
            <a:prstGeom prst="rect">
              <a:avLst/>
            </a:prstGeom>
            <a:noFill/>
            <a:ln w="19050" algn="ctr">
              <a:noFill/>
              <a:miter lim="800000"/>
              <a:headEnd/>
              <a:tailEnd/>
            </a:ln>
            <a:effectLst/>
            <a:scene3d>
              <a:camera prst="orthographicFront">
                <a:rot lat="0" lon="0" rev="0"/>
              </a:camera>
              <a:lightRig rig="threePt" dir="t"/>
            </a:scene3d>
          </p:spPr>
          <p:txBody>
            <a:bodyPr wrap="square" lIns="121899" tIns="60949" rIns="121899" bIns="60949">
              <a:spAutoFit/>
            </a:bodyPr>
            <a:lstStyle/>
            <a:p>
              <a:pPr marL="2117" indent="-2117" algn="ctr"/>
              <a:r>
                <a:rPr lang="en-US" sz="1600" dirty="0" smtClean="0">
                  <a:solidFill>
                    <a:schemeClr val="bg1"/>
                  </a:solidFill>
                </a:rPr>
                <a:t>Standardize consolidate, </a:t>
              </a:r>
              <a:r>
                <a:rPr lang="en-US" sz="1600" dirty="0">
                  <a:solidFill>
                    <a:schemeClr val="bg1"/>
                  </a:solidFill>
                </a:rPr>
                <a:t>and </a:t>
              </a:r>
              <a:r>
                <a:rPr lang="en-US" sz="1600" dirty="0" err="1" smtClean="0">
                  <a:solidFill>
                    <a:schemeClr val="bg1"/>
                  </a:solidFill>
                </a:rPr>
                <a:t>virtualize</a:t>
              </a:r>
              <a:endParaRPr lang="en-US" sz="1600" dirty="0">
                <a:solidFill>
                  <a:schemeClr val="bg1"/>
                </a:solidFill>
              </a:endParaRPr>
            </a:p>
          </p:txBody>
        </p:sp>
      </p:grpSp>
    </p:spTree>
    <p:extLst>
      <p:ext uri="{BB962C8B-B14F-4D97-AF65-F5344CB8AC3E}">
        <p14:creationId xmlns:p14="http://schemas.microsoft.com/office/powerpoint/2010/main" val="3506365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5" name="Text Box 13"/>
          <p:cNvSpPr txBox="1">
            <a:spLocks noChangeArrowheads="1"/>
          </p:cNvSpPr>
          <p:nvPr/>
        </p:nvSpPr>
        <p:spPr bwMode="auto">
          <a:xfrm>
            <a:off x="1455740" y="1160860"/>
            <a:ext cx="184731"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endParaRPr lang="en-US">
              <a:latin typeface="Arial" pitchFamily="34" charset="0"/>
              <a:cs typeface="Arial" pitchFamily="34" charset="0"/>
            </a:endParaRPr>
          </a:p>
        </p:txBody>
      </p:sp>
      <p:sp>
        <p:nvSpPr>
          <p:cNvPr id="144386" name="Text Box 14"/>
          <p:cNvSpPr txBox="1">
            <a:spLocks noChangeArrowheads="1"/>
          </p:cNvSpPr>
          <p:nvPr/>
        </p:nvSpPr>
        <p:spPr bwMode="auto">
          <a:xfrm>
            <a:off x="250698" y="1473958"/>
            <a:ext cx="3553206" cy="1969770"/>
          </a:xfrm>
          <a:prstGeom prst="rect">
            <a:avLst/>
          </a:prstGeom>
          <a:noFill/>
          <a:ln w="9525">
            <a:noFill/>
            <a:miter lim="800000"/>
            <a:headEnd/>
            <a:tailEnd/>
          </a:ln>
          <a:effectLst>
            <a:prstShdw prst="shdw17" dist="17961" dir="2700000">
              <a:srgbClr val="31577B"/>
            </a:prstShdw>
          </a:effectLst>
        </p:spPr>
        <p:txBody>
          <a:bodyPr wrap="square">
            <a:spAutoFit/>
          </a:bodyPr>
          <a:lstStyle/>
          <a:p>
            <a:r>
              <a:rPr lang="en-US" sz="2000" b="1" dirty="0">
                <a:solidFill>
                  <a:schemeClr val="tx2"/>
                </a:solidFill>
                <a:latin typeface="+mn-lt"/>
              </a:rPr>
              <a:t>Business users want better </a:t>
            </a:r>
            <a:r>
              <a:rPr lang="en-US" sz="2000" b="1" dirty="0" smtClean="0">
                <a:solidFill>
                  <a:schemeClr val="tx2"/>
                </a:solidFill>
                <a:latin typeface="+mn-lt"/>
              </a:rPr>
              <a:t>service at lower cost</a:t>
            </a:r>
            <a:endParaRPr lang="en-US" sz="2000" b="1" dirty="0">
              <a:solidFill>
                <a:schemeClr val="tx2"/>
              </a:solidFill>
              <a:latin typeface="+mn-lt"/>
            </a:endParaRPr>
          </a:p>
          <a:p>
            <a:endParaRPr lang="en-US" sz="1000" dirty="0">
              <a:solidFill>
                <a:schemeClr val="tx2"/>
              </a:solidFill>
            </a:endParaRPr>
          </a:p>
          <a:p>
            <a:pPr marL="171450" indent="-171450">
              <a:buFontTx/>
              <a:buChar char="•"/>
            </a:pPr>
            <a:r>
              <a:rPr lang="en-US" dirty="0">
                <a:solidFill>
                  <a:schemeClr val="tx2"/>
                </a:solidFill>
              </a:rPr>
              <a:t>Anytime, anyplace</a:t>
            </a:r>
          </a:p>
          <a:p>
            <a:pPr marL="171450" indent="-171450">
              <a:buFontTx/>
              <a:buChar char="•"/>
            </a:pPr>
            <a:r>
              <a:rPr lang="en-US" dirty="0">
                <a:solidFill>
                  <a:schemeClr val="tx2"/>
                </a:solidFill>
              </a:rPr>
              <a:t>Easy to use</a:t>
            </a:r>
          </a:p>
          <a:p>
            <a:pPr marL="171450" indent="-171450">
              <a:buFontTx/>
              <a:buChar char="•"/>
            </a:pPr>
            <a:r>
              <a:rPr lang="en-US" dirty="0">
                <a:solidFill>
                  <a:schemeClr val="tx2"/>
                </a:solidFill>
              </a:rPr>
              <a:t>Faster  </a:t>
            </a:r>
          </a:p>
          <a:p>
            <a:pPr marL="171450" indent="-171450">
              <a:buFontTx/>
              <a:buChar char="•"/>
            </a:pPr>
            <a:r>
              <a:rPr lang="en-US" dirty="0" smtClean="0">
                <a:solidFill>
                  <a:schemeClr val="tx2"/>
                </a:solidFill>
              </a:rPr>
              <a:t>Flexible</a:t>
            </a:r>
            <a:endParaRPr lang="en-US" dirty="0">
              <a:solidFill>
                <a:schemeClr val="tx2"/>
              </a:solidFill>
            </a:endParaRPr>
          </a:p>
        </p:txBody>
      </p:sp>
      <p:sp>
        <p:nvSpPr>
          <p:cNvPr id="144387" name="Text Placeholder 45"/>
          <p:cNvSpPr>
            <a:spLocks/>
          </p:cNvSpPr>
          <p:nvPr/>
        </p:nvSpPr>
        <p:spPr bwMode="auto">
          <a:xfrm>
            <a:off x="172853" y="4610245"/>
            <a:ext cx="5048250" cy="383381"/>
          </a:xfrm>
          <a:prstGeom prst="rect">
            <a:avLst/>
          </a:prstGeom>
          <a:noFill/>
          <a:ln w="9525">
            <a:noFill/>
            <a:miter lim="800000"/>
            <a:headEnd/>
            <a:tailEnd/>
          </a:ln>
        </p:spPr>
        <p:txBody>
          <a:bodyPr/>
          <a:lstStyle/>
          <a:p>
            <a:pPr eaLnBrk="0" hangingPunct="0">
              <a:lnSpc>
                <a:spcPct val="80000"/>
              </a:lnSpc>
              <a:spcBef>
                <a:spcPts val="1000"/>
              </a:spcBef>
              <a:buClr>
                <a:schemeClr val="bg1"/>
              </a:buClr>
              <a:buSzPct val="100000"/>
              <a:buFont typeface="Futura Bk" pitchFamily="34" charset="0"/>
              <a:buNone/>
            </a:pPr>
            <a:r>
              <a:rPr lang="en-US" sz="1600" b="1" dirty="0" smtClean="0">
                <a:solidFill>
                  <a:srgbClr val="FFC000"/>
                </a:solidFill>
                <a:latin typeface="Futura Bk" pitchFamily="34" charset="0"/>
              </a:rPr>
              <a:t>Shadow IT is made easier via Public Cloud</a:t>
            </a:r>
            <a:endParaRPr lang="en-US" sz="1600" b="1" dirty="0">
              <a:solidFill>
                <a:srgbClr val="FFC000"/>
              </a:solidFill>
              <a:latin typeface="Futura Bk" pitchFamily="34" charset="0"/>
            </a:endParaRPr>
          </a:p>
          <a:p>
            <a:pPr eaLnBrk="0" hangingPunct="0">
              <a:lnSpc>
                <a:spcPct val="80000"/>
              </a:lnSpc>
              <a:spcBef>
                <a:spcPts val="1000"/>
              </a:spcBef>
              <a:buClr>
                <a:schemeClr val="bg1"/>
              </a:buClr>
              <a:buSzPct val="100000"/>
              <a:buFont typeface="Futura Bk" pitchFamily="34" charset="0"/>
              <a:buNone/>
            </a:pPr>
            <a:endParaRPr lang="en-US" sz="1600" dirty="0">
              <a:solidFill>
                <a:srgbClr val="FFC000"/>
              </a:solidFill>
              <a:latin typeface="Futura Bk" pitchFamily="34" charset="0"/>
            </a:endParaRPr>
          </a:p>
        </p:txBody>
      </p:sp>
      <p:sp>
        <p:nvSpPr>
          <p:cNvPr id="144390" name="Text Box 14"/>
          <p:cNvSpPr txBox="1">
            <a:spLocks noChangeArrowheads="1"/>
          </p:cNvSpPr>
          <p:nvPr/>
        </p:nvSpPr>
        <p:spPr bwMode="auto">
          <a:xfrm>
            <a:off x="5024652" y="1469372"/>
            <a:ext cx="4119348" cy="1938992"/>
          </a:xfrm>
          <a:prstGeom prst="rect">
            <a:avLst/>
          </a:prstGeom>
          <a:noFill/>
          <a:ln w="9525">
            <a:noFill/>
            <a:miter lim="800000"/>
            <a:headEnd/>
            <a:tailEnd/>
          </a:ln>
          <a:effectLst>
            <a:prstShdw prst="shdw17" dist="17961" dir="2700000">
              <a:srgbClr val="31577B"/>
            </a:prstShdw>
          </a:effectLst>
        </p:spPr>
        <p:txBody>
          <a:bodyPr wrap="square">
            <a:spAutoFit/>
          </a:bodyPr>
          <a:lstStyle/>
          <a:p>
            <a:r>
              <a:rPr lang="en-US" sz="2000" b="1" dirty="0">
                <a:solidFill>
                  <a:srgbClr val="0066FF"/>
                </a:solidFill>
                <a:latin typeface="+mn-lt"/>
              </a:rPr>
              <a:t>IT still provides only technology </a:t>
            </a:r>
          </a:p>
          <a:p>
            <a:endParaRPr lang="en-US" sz="1000" b="1" dirty="0">
              <a:solidFill>
                <a:srgbClr val="0066FF"/>
              </a:solidFill>
            </a:endParaRPr>
          </a:p>
          <a:p>
            <a:pPr marL="177800" indent="-177800">
              <a:buFontTx/>
              <a:buChar char="•"/>
            </a:pPr>
            <a:r>
              <a:rPr lang="en-US" dirty="0" smtClean="0">
                <a:solidFill>
                  <a:srgbClr val="0066FF"/>
                </a:solidFill>
              </a:rPr>
              <a:t>Slow</a:t>
            </a:r>
            <a:endParaRPr lang="en-US" dirty="0">
              <a:solidFill>
                <a:srgbClr val="0066FF"/>
              </a:solidFill>
            </a:endParaRPr>
          </a:p>
          <a:p>
            <a:pPr marL="177800" indent="-177800">
              <a:buFontTx/>
              <a:buChar char="•"/>
            </a:pPr>
            <a:r>
              <a:rPr lang="en-US" dirty="0" smtClean="0">
                <a:solidFill>
                  <a:srgbClr val="0066FF"/>
                </a:solidFill>
              </a:rPr>
              <a:t>Inflexible, Complex</a:t>
            </a:r>
            <a:endParaRPr lang="en-US" dirty="0">
              <a:solidFill>
                <a:srgbClr val="0066FF"/>
              </a:solidFill>
            </a:endParaRPr>
          </a:p>
          <a:p>
            <a:pPr marL="177800" indent="-177800">
              <a:buFontTx/>
              <a:buChar char="•"/>
            </a:pPr>
            <a:r>
              <a:rPr lang="en-US" dirty="0" smtClean="0">
                <a:solidFill>
                  <a:srgbClr val="0066FF"/>
                </a:solidFill>
              </a:rPr>
              <a:t>Expensive</a:t>
            </a:r>
          </a:p>
          <a:p>
            <a:pPr marL="177800" indent="-177800">
              <a:buFontTx/>
              <a:buChar char="•"/>
            </a:pPr>
            <a:r>
              <a:rPr lang="en-US" dirty="0" smtClean="0">
                <a:solidFill>
                  <a:srgbClr val="0066FF"/>
                </a:solidFill>
              </a:rPr>
              <a:t>Stuck in maintenance with little innovation</a:t>
            </a:r>
            <a:endParaRPr lang="en-US" dirty="0">
              <a:solidFill>
                <a:srgbClr val="0066FF"/>
              </a:solidFill>
            </a:endParaRPr>
          </a:p>
        </p:txBody>
      </p:sp>
      <p:grpSp>
        <p:nvGrpSpPr>
          <p:cNvPr id="8212" name="Group 235"/>
          <p:cNvGrpSpPr>
            <a:grpSpLocks/>
          </p:cNvGrpSpPr>
          <p:nvPr/>
        </p:nvGrpSpPr>
        <p:grpSpPr bwMode="auto">
          <a:xfrm>
            <a:off x="611049" y="3466188"/>
            <a:ext cx="3208020" cy="1176828"/>
            <a:chOff x="1701" y="2614"/>
            <a:chExt cx="2584" cy="1251"/>
          </a:xfrm>
        </p:grpSpPr>
        <p:pic>
          <p:nvPicPr>
            <p:cNvPr id="28" name="Picture 20" descr="cloud-7"/>
            <p:cNvPicPr>
              <a:picLocks noChangeAspect="1" noChangeArrowheads="1"/>
            </p:cNvPicPr>
            <p:nvPr/>
          </p:nvPicPr>
          <p:blipFill>
            <a:blip r:embed="rId3" cstate="print"/>
            <a:srcRect/>
            <a:stretch>
              <a:fillRect/>
            </a:stretch>
          </p:blipFill>
          <p:spPr bwMode="auto">
            <a:xfrm>
              <a:off x="3424" y="3019"/>
              <a:ext cx="861" cy="480"/>
            </a:xfrm>
            <a:prstGeom prst="rect">
              <a:avLst/>
            </a:prstGeom>
            <a:noFill/>
            <a:ln>
              <a:noFill/>
            </a:ln>
            <a:effectLst>
              <a:outerShdw dist="38100" dir="5400000" algn="t" rotWithShape="0">
                <a:srgbClr val="000000">
                  <a:alpha val="39999"/>
                </a:srgbClr>
              </a:outerShdw>
            </a:effectLst>
            <a:extLst/>
          </p:spPr>
        </p:pic>
        <p:pic>
          <p:nvPicPr>
            <p:cNvPr id="2" name="Picture 20" descr="cloud-7"/>
            <p:cNvPicPr>
              <a:picLocks noChangeAspect="1" noChangeArrowheads="1"/>
            </p:cNvPicPr>
            <p:nvPr/>
          </p:nvPicPr>
          <p:blipFill>
            <a:blip r:embed="rId3" cstate="print"/>
            <a:srcRect/>
            <a:stretch>
              <a:fillRect/>
            </a:stretch>
          </p:blipFill>
          <p:spPr bwMode="auto">
            <a:xfrm>
              <a:off x="3333" y="2780"/>
              <a:ext cx="863" cy="480"/>
            </a:xfrm>
            <a:prstGeom prst="rect">
              <a:avLst/>
            </a:prstGeom>
            <a:noFill/>
            <a:ln>
              <a:noFill/>
            </a:ln>
            <a:effectLst>
              <a:outerShdw dist="38100" dir="5400000" algn="t" rotWithShape="0">
                <a:srgbClr val="000000">
                  <a:alpha val="39999"/>
                </a:srgbClr>
              </a:outerShdw>
            </a:effectLst>
            <a:extLst/>
          </p:spPr>
        </p:pic>
        <p:pic>
          <p:nvPicPr>
            <p:cNvPr id="3" name="Picture 20" descr="cloud-7"/>
            <p:cNvPicPr>
              <a:picLocks noChangeAspect="1" noChangeArrowheads="1"/>
            </p:cNvPicPr>
            <p:nvPr/>
          </p:nvPicPr>
          <p:blipFill>
            <a:blip r:embed="rId3" cstate="print"/>
            <a:srcRect/>
            <a:stretch>
              <a:fillRect/>
            </a:stretch>
          </p:blipFill>
          <p:spPr bwMode="auto">
            <a:xfrm>
              <a:off x="3379" y="3249"/>
              <a:ext cx="861" cy="480"/>
            </a:xfrm>
            <a:prstGeom prst="rect">
              <a:avLst/>
            </a:prstGeom>
            <a:noFill/>
            <a:ln>
              <a:noFill/>
            </a:ln>
            <a:effectLst>
              <a:outerShdw dist="38100" dir="5400000" algn="t" rotWithShape="0">
                <a:srgbClr val="000000">
                  <a:alpha val="39999"/>
                </a:srgbClr>
              </a:outerShdw>
            </a:effectLst>
            <a:extLst/>
          </p:spPr>
        </p:pic>
        <p:pic>
          <p:nvPicPr>
            <p:cNvPr id="4" name="Picture 20" descr="cloud-7"/>
            <p:cNvPicPr>
              <a:picLocks noChangeAspect="1" noChangeArrowheads="1"/>
            </p:cNvPicPr>
            <p:nvPr/>
          </p:nvPicPr>
          <p:blipFill>
            <a:blip r:embed="rId3" cstate="print"/>
            <a:srcRect/>
            <a:stretch>
              <a:fillRect/>
            </a:stretch>
          </p:blipFill>
          <p:spPr bwMode="auto">
            <a:xfrm>
              <a:off x="3060" y="3143"/>
              <a:ext cx="862" cy="480"/>
            </a:xfrm>
            <a:prstGeom prst="rect">
              <a:avLst/>
            </a:prstGeom>
            <a:noFill/>
            <a:ln>
              <a:noFill/>
            </a:ln>
            <a:effectLst>
              <a:outerShdw dist="38100" dir="5400000" algn="t" rotWithShape="0">
                <a:srgbClr val="000000">
                  <a:alpha val="39999"/>
                </a:srgbClr>
              </a:outerShdw>
            </a:effectLst>
            <a:extLst/>
          </p:spPr>
        </p:pic>
        <p:sp>
          <p:nvSpPr>
            <p:cNvPr id="81105" name="Text Box 209"/>
            <p:cNvSpPr txBox="1">
              <a:spLocks noChangeArrowheads="1"/>
            </p:cNvSpPr>
            <p:nvPr/>
          </p:nvSpPr>
          <p:spPr bwMode="auto">
            <a:xfrm>
              <a:off x="3424" y="3220"/>
              <a:ext cx="841" cy="36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600" dirty="0">
                  <a:solidFill>
                    <a:srgbClr val="003366"/>
                  </a:solidFill>
                </a:rPr>
                <a:t>MS Azure</a:t>
              </a:r>
            </a:p>
          </p:txBody>
        </p:sp>
        <p:cxnSp>
          <p:nvCxnSpPr>
            <p:cNvPr id="81110" name="AutoShape 214"/>
            <p:cNvCxnSpPr>
              <a:cxnSpLocks noChangeShapeType="1"/>
            </p:cNvCxnSpPr>
            <p:nvPr/>
          </p:nvCxnSpPr>
          <p:spPr bwMode="auto">
            <a:xfrm>
              <a:off x="2425" y="3339"/>
              <a:ext cx="726" cy="0"/>
            </a:xfrm>
            <a:prstGeom prst="straightConnector1">
              <a:avLst/>
            </a:prstGeom>
            <a:noFill/>
            <a:ln w="9525">
              <a:solidFill>
                <a:schemeClr val="bg1"/>
              </a:solidFill>
              <a:round/>
              <a:headEnd type="triangle" w="med" len="med"/>
              <a:tailEnd type="triangle" w="med" len="med"/>
            </a:ln>
            <a:effectLst>
              <a:prstShdw prst="shdw17" dist="17961" dir="2700000">
                <a:schemeClr val="bg1">
                  <a:gamma/>
                  <a:shade val="60000"/>
                  <a:invGamma/>
                </a:schemeClr>
              </a:prstShdw>
            </a:effectLst>
          </p:spPr>
        </p:cxnSp>
        <p:cxnSp>
          <p:nvCxnSpPr>
            <p:cNvPr id="81111" name="AutoShape 215"/>
            <p:cNvCxnSpPr>
              <a:cxnSpLocks noChangeShapeType="1"/>
            </p:cNvCxnSpPr>
            <p:nvPr/>
          </p:nvCxnSpPr>
          <p:spPr bwMode="auto">
            <a:xfrm flipV="1">
              <a:off x="2427" y="3489"/>
              <a:ext cx="952" cy="1"/>
            </a:xfrm>
            <a:prstGeom prst="straightConnector1">
              <a:avLst/>
            </a:prstGeom>
            <a:noFill/>
            <a:ln w="9525">
              <a:solidFill>
                <a:schemeClr val="bg1"/>
              </a:solidFill>
              <a:round/>
              <a:headEnd type="triangle" w="med" len="med"/>
              <a:tailEnd type="triangle" w="med" len="med"/>
            </a:ln>
            <a:effectLst>
              <a:prstShdw prst="shdw17" dist="17961" dir="2700000">
                <a:schemeClr val="bg1">
                  <a:gamma/>
                  <a:shade val="60000"/>
                  <a:invGamma/>
                </a:schemeClr>
              </a:prstShdw>
            </a:effectLst>
          </p:spPr>
        </p:cxnSp>
        <p:grpSp>
          <p:nvGrpSpPr>
            <p:cNvPr id="8213" name="Group 223"/>
            <p:cNvGrpSpPr>
              <a:grpSpLocks/>
            </p:cNvGrpSpPr>
            <p:nvPr/>
          </p:nvGrpSpPr>
          <p:grpSpPr bwMode="auto">
            <a:xfrm>
              <a:off x="2699" y="3249"/>
              <a:ext cx="1086" cy="616"/>
              <a:chOff x="2699" y="3249"/>
              <a:chExt cx="1086" cy="616"/>
            </a:xfrm>
          </p:grpSpPr>
          <p:pic>
            <p:nvPicPr>
              <p:cNvPr id="144412" name="Picture 40" descr="cloud2.png"/>
              <p:cNvPicPr>
                <a:picLocks noChangeAspect="1"/>
              </p:cNvPicPr>
              <p:nvPr/>
            </p:nvPicPr>
            <p:blipFill>
              <a:blip r:embed="rId4" cstate="print"/>
              <a:srcRect/>
              <a:stretch>
                <a:fillRect/>
              </a:stretch>
            </p:blipFill>
            <p:spPr bwMode="auto">
              <a:xfrm>
                <a:off x="2699" y="3249"/>
                <a:ext cx="933" cy="616"/>
              </a:xfrm>
              <a:prstGeom prst="rect">
                <a:avLst/>
              </a:prstGeom>
              <a:noFill/>
              <a:ln w="9525">
                <a:noFill/>
                <a:miter lim="800000"/>
                <a:headEnd/>
                <a:tailEnd/>
              </a:ln>
            </p:spPr>
          </p:pic>
          <p:sp>
            <p:nvSpPr>
              <p:cNvPr id="81104" name="Text Box 208"/>
              <p:cNvSpPr txBox="1">
                <a:spLocks noChangeArrowheads="1"/>
              </p:cNvSpPr>
              <p:nvPr/>
            </p:nvSpPr>
            <p:spPr bwMode="auto">
              <a:xfrm>
                <a:off x="2699" y="3436"/>
                <a:ext cx="1086" cy="36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600" dirty="0">
                    <a:solidFill>
                      <a:srgbClr val="003366"/>
                    </a:solidFill>
                  </a:rPr>
                  <a:t>Google Apps</a:t>
                </a:r>
              </a:p>
            </p:txBody>
          </p:sp>
        </p:grpSp>
        <p:grpSp>
          <p:nvGrpSpPr>
            <p:cNvPr id="8214" name="Group 224"/>
            <p:cNvGrpSpPr>
              <a:grpSpLocks/>
            </p:cNvGrpSpPr>
            <p:nvPr/>
          </p:nvGrpSpPr>
          <p:grpSpPr bwMode="auto">
            <a:xfrm>
              <a:off x="2880" y="2614"/>
              <a:ext cx="1028" cy="616"/>
              <a:chOff x="2880" y="2614"/>
              <a:chExt cx="1028" cy="616"/>
            </a:xfrm>
          </p:grpSpPr>
          <p:pic>
            <p:nvPicPr>
              <p:cNvPr id="144410" name="Picture 40" descr="cloud2.png"/>
              <p:cNvPicPr>
                <a:picLocks noChangeAspect="1"/>
              </p:cNvPicPr>
              <p:nvPr/>
            </p:nvPicPr>
            <p:blipFill>
              <a:blip r:embed="rId4" cstate="print"/>
              <a:srcRect/>
              <a:stretch>
                <a:fillRect/>
              </a:stretch>
            </p:blipFill>
            <p:spPr bwMode="auto">
              <a:xfrm>
                <a:off x="2880" y="2614"/>
                <a:ext cx="933" cy="616"/>
              </a:xfrm>
              <a:prstGeom prst="rect">
                <a:avLst/>
              </a:prstGeom>
              <a:noFill/>
              <a:ln w="9525">
                <a:noFill/>
                <a:miter lim="800000"/>
                <a:headEnd/>
                <a:tailEnd/>
              </a:ln>
            </p:spPr>
          </p:pic>
          <p:sp>
            <p:nvSpPr>
              <p:cNvPr id="81103" name="Text Box 207"/>
              <p:cNvSpPr txBox="1">
                <a:spLocks noChangeArrowheads="1"/>
              </p:cNvSpPr>
              <p:nvPr/>
            </p:nvSpPr>
            <p:spPr bwMode="auto">
              <a:xfrm>
                <a:off x="3016" y="2703"/>
                <a:ext cx="892" cy="36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1600" dirty="0">
                    <a:solidFill>
                      <a:srgbClr val="003366"/>
                    </a:solidFill>
                  </a:rPr>
                  <a:t>Force.com</a:t>
                </a:r>
              </a:p>
            </p:txBody>
          </p:sp>
        </p:grpSp>
        <p:cxnSp>
          <p:nvCxnSpPr>
            <p:cNvPr id="81118" name="AutoShape 222"/>
            <p:cNvCxnSpPr>
              <a:cxnSpLocks noChangeShapeType="1"/>
            </p:cNvCxnSpPr>
            <p:nvPr/>
          </p:nvCxnSpPr>
          <p:spPr bwMode="auto">
            <a:xfrm flipV="1">
              <a:off x="2109" y="2922"/>
              <a:ext cx="771" cy="281"/>
            </a:xfrm>
            <a:prstGeom prst="straightConnector1">
              <a:avLst/>
            </a:prstGeom>
            <a:noFill/>
            <a:ln w="9525">
              <a:solidFill>
                <a:schemeClr val="bg1"/>
              </a:solidFill>
              <a:round/>
              <a:headEnd type="triangle" w="med" len="med"/>
              <a:tailEnd type="triangle" w="med" len="med"/>
            </a:ln>
            <a:effectLst>
              <a:prstShdw prst="shdw17" dist="17961" dir="2700000">
                <a:schemeClr val="bg1">
                  <a:gamma/>
                  <a:shade val="60000"/>
                  <a:invGamma/>
                </a:schemeClr>
              </a:prstShdw>
            </a:effectLst>
          </p:spPr>
        </p:cxnSp>
        <p:pic>
          <p:nvPicPr>
            <p:cNvPr id="144404" name="Picture 2" descr="D:\Documents and Settings\Documents\My Pictures\owner2_lg.png"/>
            <p:cNvPicPr>
              <a:picLocks noChangeAspect="1" noChangeArrowheads="1"/>
            </p:cNvPicPr>
            <p:nvPr/>
          </p:nvPicPr>
          <p:blipFill>
            <a:blip r:embed="rId5" cstate="print"/>
            <a:srcRect/>
            <a:stretch>
              <a:fillRect/>
            </a:stretch>
          </p:blipFill>
          <p:spPr bwMode="auto">
            <a:xfrm>
              <a:off x="1701" y="2704"/>
              <a:ext cx="437" cy="437"/>
            </a:xfrm>
            <a:prstGeom prst="rect">
              <a:avLst/>
            </a:prstGeom>
            <a:noFill/>
            <a:ln w="9525">
              <a:noFill/>
              <a:miter lim="800000"/>
              <a:headEnd/>
              <a:tailEnd/>
            </a:ln>
          </p:spPr>
        </p:pic>
        <p:pic>
          <p:nvPicPr>
            <p:cNvPr id="144405" name="Picture 2" descr="D:\Documents and Settings\Documents\My Pictures\owner2_lg.png"/>
            <p:cNvPicPr>
              <a:picLocks noChangeAspect="1" noChangeArrowheads="1"/>
            </p:cNvPicPr>
            <p:nvPr/>
          </p:nvPicPr>
          <p:blipFill>
            <a:blip r:embed="rId5" cstate="print"/>
            <a:srcRect/>
            <a:stretch>
              <a:fillRect/>
            </a:stretch>
          </p:blipFill>
          <p:spPr bwMode="auto">
            <a:xfrm>
              <a:off x="1837" y="2840"/>
              <a:ext cx="437" cy="437"/>
            </a:xfrm>
            <a:prstGeom prst="rect">
              <a:avLst/>
            </a:prstGeom>
            <a:noFill/>
            <a:ln w="9525">
              <a:noFill/>
              <a:miter lim="800000"/>
              <a:headEnd/>
              <a:tailEnd/>
            </a:ln>
          </p:spPr>
        </p:pic>
        <p:pic>
          <p:nvPicPr>
            <p:cNvPr id="144406" name="Picture 2" descr="D:\Documents and Settings\Documents\My Pictures\owner2_lg.png"/>
            <p:cNvPicPr>
              <a:picLocks noChangeAspect="1" noChangeArrowheads="1"/>
            </p:cNvPicPr>
            <p:nvPr/>
          </p:nvPicPr>
          <p:blipFill>
            <a:blip r:embed="rId5" cstate="print"/>
            <a:srcRect/>
            <a:stretch>
              <a:fillRect/>
            </a:stretch>
          </p:blipFill>
          <p:spPr bwMode="auto">
            <a:xfrm>
              <a:off x="1973" y="2976"/>
              <a:ext cx="437" cy="437"/>
            </a:xfrm>
            <a:prstGeom prst="rect">
              <a:avLst/>
            </a:prstGeom>
            <a:noFill/>
            <a:ln w="9525">
              <a:noFill/>
              <a:miter lim="800000"/>
              <a:headEnd/>
              <a:tailEnd/>
            </a:ln>
          </p:spPr>
        </p:pic>
        <p:pic>
          <p:nvPicPr>
            <p:cNvPr id="144407" name="Picture 2" descr="D:\Documents and Settings\Documents\My Pictures\owner2_lg.png"/>
            <p:cNvPicPr>
              <a:picLocks noChangeAspect="1" noChangeArrowheads="1"/>
            </p:cNvPicPr>
            <p:nvPr/>
          </p:nvPicPr>
          <p:blipFill>
            <a:blip r:embed="rId5" cstate="print"/>
            <a:srcRect/>
            <a:stretch>
              <a:fillRect/>
            </a:stretch>
          </p:blipFill>
          <p:spPr bwMode="auto">
            <a:xfrm>
              <a:off x="2109" y="3113"/>
              <a:ext cx="437" cy="437"/>
            </a:xfrm>
            <a:prstGeom prst="rect">
              <a:avLst/>
            </a:prstGeom>
            <a:noFill/>
            <a:ln w="9525">
              <a:noFill/>
              <a:miter lim="800000"/>
              <a:headEnd/>
              <a:tailEnd/>
            </a:ln>
          </p:spPr>
        </p:pic>
        <p:pic>
          <p:nvPicPr>
            <p:cNvPr id="144408" name="Picture 2" descr="D:\Documents and Settings\Documents\My Pictures\owner2_lg.png"/>
            <p:cNvPicPr>
              <a:picLocks noChangeAspect="1" noChangeArrowheads="1"/>
            </p:cNvPicPr>
            <p:nvPr/>
          </p:nvPicPr>
          <p:blipFill>
            <a:blip r:embed="rId5" cstate="print"/>
            <a:srcRect/>
            <a:stretch>
              <a:fillRect/>
            </a:stretch>
          </p:blipFill>
          <p:spPr bwMode="auto">
            <a:xfrm>
              <a:off x="2245" y="3248"/>
              <a:ext cx="437" cy="437"/>
            </a:xfrm>
            <a:prstGeom prst="rect">
              <a:avLst/>
            </a:prstGeom>
            <a:noFill/>
            <a:ln w="9525">
              <a:noFill/>
              <a:miter lim="800000"/>
              <a:headEnd/>
              <a:tailEnd/>
            </a:ln>
          </p:spPr>
        </p:pic>
        <p:cxnSp>
          <p:nvCxnSpPr>
            <p:cNvPr id="81130" name="AutoShape 234"/>
            <p:cNvCxnSpPr>
              <a:cxnSpLocks noChangeShapeType="1"/>
            </p:cNvCxnSpPr>
            <p:nvPr/>
          </p:nvCxnSpPr>
          <p:spPr bwMode="auto">
            <a:xfrm>
              <a:off x="2155" y="2976"/>
              <a:ext cx="1292" cy="390"/>
            </a:xfrm>
            <a:prstGeom prst="straightConnector1">
              <a:avLst/>
            </a:prstGeom>
            <a:noFill/>
            <a:ln w="9525">
              <a:solidFill>
                <a:schemeClr val="bg1"/>
              </a:solidFill>
              <a:round/>
              <a:headEnd type="triangle" w="med" len="med"/>
              <a:tailEnd type="triangle" w="med" len="med"/>
            </a:ln>
            <a:effectLst>
              <a:prstShdw prst="shdw17" dist="17961" dir="2700000">
                <a:schemeClr val="bg1">
                  <a:gamma/>
                  <a:shade val="60000"/>
                  <a:invGamma/>
                </a:schemeClr>
              </a:prstShdw>
            </a:effectLst>
          </p:spPr>
        </p:cxnSp>
        <p:cxnSp>
          <p:nvCxnSpPr>
            <p:cNvPr id="81108" name="AutoShape 212"/>
            <p:cNvCxnSpPr>
              <a:cxnSpLocks noChangeShapeType="1"/>
              <a:endCxn id="81103" idx="1"/>
            </p:cNvCxnSpPr>
            <p:nvPr/>
          </p:nvCxnSpPr>
          <p:spPr bwMode="auto">
            <a:xfrm>
              <a:off x="2018" y="2794"/>
              <a:ext cx="998" cy="89"/>
            </a:xfrm>
            <a:prstGeom prst="straightConnector1">
              <a:avLst/>
            </a:prstGeom>
            <a:noFill/>
            <a:ln w="9525">
              <a:solidFill>
                <a:schemeClr val="bg1"/>
              </a:solidFill>
              <a:round/>
              <a:headEnd type="triangle" w="med" len="med"/>
              <a:tailEnd type="triangle" w="med" len="med"/>
            </a:ln>
            <a:effectLst>
              <a:prstShdw prst="shdw17" dist="17961" dir="2700000">
                <a:schemeClr val="bg1">
                  <a:gamma/>
                  <a:shade val="60000"/>
                  <a:invGamma/>
                </a:schemeClr>
              </a:prstShdw>
            </a:effectLst>
          </p:spPr>
        </p:cxnSp>
      </p:grpSp>
      <p:grpSp>
        <p:nvGrpSpPr>
          <p:cNvPr id="8215" name="Group 219"/>
          <p:cNvGrpSpPr/>
          <p:nvPr/>
        </p:nvGrpSpPr>
        <p:grpSpPr>
          <a:xfrm>
            <a:off x="1664208" y="1060704"/>
            <a:ext cx="4498848" cy="2414016"/>
            <a:chOff x="1664208" y="1024128"/>
            <a:chExt cx="4498848" cy="2414016"/>
          </a:xfrm>
        </p:grpSpPr>
        <p:pic>
          <p:nvPicPr>
            <p:cNvPr id="1029" name="Picture 5" descr="C:\Users\cheahwa\AppData\Local\Microsoft\Windows\Temporary Internet Files\Content.IE5\QVDMMFS7\MC900234110[1].wmf"/>
            <p:cNvPicPr>
              <a:picLocks noChangeAspect="1" noChangeArrowheads="1"/>
            </p:cNvPicPr>
            <p:nvPr/>
          </p:nvPicPr>
          <p:blipFill>
            <a:blip r:embed="rId6" cstate="print"/>
            <a:srcRect/>
            <a:stretch>
              <a:fillRect/>
            </a:stretch>
          </p:blipFill>
          <p:spPr bwMode="auto">
            <a:xfrm>
              <a:off x="3685334" y="1464511"/>
              <a:ext cx="1328451" cy="1973633"/>
            </a:xfrm>
            <a:prstGeom prst="rect">
              <a:avLst/>
            </a:prstGeom>
            <a:noFill/>
          </p:spPr>
        </p:pic>
        <p:sp>
          <p:nvSpPr>
            <p:cNvPr id="218" name="Rectangle 217"/>
            <p:cNvSpPr/>
            <p:nvPr/>
          </p:nvSpPr>
          <p:spPr>
            <a:xfrm>
              <a:off x="1664208" y="1024128"/>
              <a:ext cx="1627632" cy="365760"/>
            </a:xfrm>
            <a:prstGeom prst="rect">
              <a:avLst/>
            </a:prstGeom>
            <a:gradFill flip="none" rotWithShape="1">
              <a:gsLst>
                <a:gs pos="0">
                  <a:srgbClr val="00A4E6"/>
                </a:gs>
                <a:gs pos="100000">
                  <a:srgbClr val="1742DB"/>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r>
                <a:rPr lang="en-US" dirty="0" smtClean="0">
                  <a:solidFill>
                    <a:prstClr val="white"/>
                  </a:solidFill>
                  <a:latin typeface="+mj-lt"/>
                </a:rPr>
                <a:t>Outsourcing</a:t>
              </a:r>
            </a:p>
          </p:txBody>
        </p:sp>
        <p:sp>
          <p:nvSpPr>
            <p:cNvPr id="219" name="Rectangle 218"/>
            <p:cNvSpPr/>
            <p:nvPr/>
          </p:nvSpPr>
          <p:spPr>
            <a:xfrm>
              <a:off x="3425952" y="1024128"/>
              <a:ext cx="2737104" cy="359664"/>
            </a:xfrm>
            <a:prstGeom prst="rect">
              <a:avLst/>
            </a:prstGeom>
            <a:gradFill flip="none" rotWithShape="1">
              <a:gsLst>
                <a:gs pos="0">
                  <a:srgbClr val="00A4E6"/>
                </a:gs>
                <a:gs pos="100000">
                  <a:srgbClr val="1742DB"/>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r>
                <a:rPr lang="en-US" dirty="0" smtClean="0">
                  <a:solidFill>
                    <a:prstClr val="white"/>
                  </a:solidFill>
                  <a:latin typeface="+mj-lt"/>
                </a:rPr>
                <a:t>Public Cloud offerings</a:t>
              </a:r>
            </a:p>
          </p:txBody>
        </p:sp>
      </p:grpSp>
      <p:pic>
        <p:nvPicPr>
          <p:cNvPr id="220" name="Picture 219" descr="Sprawl_pieces_composite_2.png"/>
          <p:cNvPicPr>
            <a:picLocks noChangeAspect="1"/>
          </p:cNvPicPr>
          <p:nvPr/>
        </p:nvPicPr>
        <p:blipFill>
          <a:blip r:embed="rId7" cstate="print"/>
          <a:srcRect t="9241" r="8739"/>
          <a:stretch>
            <a:fillRect/>
          </a:stretch>
        </p:blipFill>
        <p:spPr bwMode="auto">
          <a:xfrm>
            <a:off x="7680709" y="1917702"/>
            <a:ext cx="1463293" cy="812800"/>
          </a:xfrm>
          <a:prstGeom prst="rect">
            <a:avLst/>
          </a:prstGeom>
          <a:noFill/>
          <a:ln w="9525">
            <a:noFill/>
            <a:miter lim="800000"/>
            <a:headEnd/>
            <a:tailEnd/>
          </a:ln>
        </p:spPr>
      </p:pic>
      <p:pic>
        <p:nvPicPr>
          <p:cNvPr id="221" name="Picture 83" descr="Sprawl_guy.png"/>
          <p:cNvPicPr>
            <a:picLocks noChangeAspect="1"/>
          </p:cNvPicPr>
          <p:nvPr/>
        </p:nvPicPr>
        <p:blipFill>
          <a:blip r:embed="rId8" cstate="print"/>
          <a:srcRect/>
          <a:stretch>
            <a:fillRect/>
          </a:stretch>
        </p:blipFill>
        <p:spPr bwMode="auto">
          <a:xfrm>
            <a:off x="7426245" y="2286000"/>
            <a:ext cx="287054" cy="609600"/>
          </a:xfrm>
          <a:prstGeom prst="rect">
            <a:avLst/>
          </a:prstGeom>
          <a:noFill/>
          <a:ln w="9525">
            <a:noFill/>
            <a:miter lim="800000"/>
            <a:headEnd/>
            <a:tailEnd/>
          </a:ln>
        </p:spPr>
      </p:pic>
      <p:sp>
        <p:nvSpPr>
          <p:cNvPr id="222" name="Title 3"/>
          <p:cNvSpPr>
            <a:spLocks noGrp="1"/>
          </p:cNvSpPr>
          <p:nvPr>
            <p:ph type="title"/>
          </p:nvPr>
        </p:nvSpPr>
        <p:spPr>
          <a:xfrm>
            <a:off x="171450" y="221456"/>
            <a:ext cx="7372350" cy="685800"/>
          </a:xfrm>
        </p:spPr>
        <p:txBody>
          <a:bodyPr>
            <a:normAutofit fontScale="90000"/>
          </a:bodyPr>
          <a:lstStyle/>
          <a:p>
            <a:r>
              <a:rPr lang="en-US" dirty="0" smtClean="0"/>
              <a:t>The misalignment of business and IT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wipe(left)">
                                      <p:cBhvr>
                                        <p:cTn id="7" dur="2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
          <p:cNvGrpSpPr/>
          <p:nvPr/>
        </p:nvGrpSpPr>
        <p:grpSpPr>
          <a:xfrm>
            <a:off x="76200" y="1534440"/>
            <a:ext cx="1902568" cy="1475461"/>
            <a:chOff x="76200" y="2001883"/>
            <a:chExt cx="1902568" cy="1700292"/>
          </a:xfrm>
        </p:grpSpPr>
        <p:sp>
          <p:nvSpPr>
            <p:cNvPr id="5125" name="TextBox 11"/>
            <p:cNvSpPr txBox="1">
              <a:spLocks noChangeArrowheads="1"/>
            </p:cNvSpPr>
            <p:nvPr/>
          </p:nvSpPr>
          <p:spPr bwMode="auto">
            <a:xfrm>
              <a:off x="76200" y="2001883"/>
              <a:ext cx="1828800" cy="390143"/>
            </a:xfrm>
            <a:prstGeom prst="rect">
              <a:avLst/>
            </a:prstGeom>
            <a:noFill/>
            <a:ln w="9525">
              <a:noFill/>
              <a:miter lim="800000"/>
              <a:headEnd/>
              <a:tailEnd/>
            </a:ln>
          </p:spPr>
          <p:txBody>
            <a:bodyPr wrap="square">
              <a:spAutoFit/>
            </a:bodyPr>
            <a:lstStyle/>
            <a:p>
              <a:pPr algn="ctr">
                <a:spcBef>
                  <a:spcPct val="50000"/>
                </a:spcBef>
              </a:pPr>
              <a:r>
                <a:rPr lang="en-US" sz="1600" u="sng" dirty="0" smtClean="0">
                  <a:solidFill>
                    <a:schemeClr val="tx2"/>
                  </a:solidFill>
                  <a:latin typeface="+mn-lt"/>
                </a:rPr>
                <a:t>Request Service</a:t>
              </a:r>
              <a:endParaRPr lang="en-US" sz="2000" u="sng" dirty="0">
                <a:solidFill>
                  <a:schemeClr val="tx2"/>
                </a:solidFill>
                <a:latin typeface="+mn-lt"/>
              </a:endParaRPr>
            </a:p>
          </p:txBody>
        </p:sp>
        <p:pic>
          <p:nvPicPr>
            <p:cNvPr id="5132" name="Picture 48" descr="MCj04339420000[1]"/>
            <p:cNvPicPr>
              <a:picLocks noChangeAspect="1" noChangeArrowheads="1"/>
            </p:cNvPicPr>
            <p:nvPr/>
          </p:nvPicPr>
          <p:blipFill>
            <a:blip r:embed="rId3" cstate="print"/>
            <a:srcRect t="12778" r="833"/>
            <a:stretch>
              <a:fillRect/>
            </a:stretch>
          </p:blipFill>
          <p:spPr bwMode="auto">
            <a:xfrm>
              <a:off x="873286" y="2729741"/>
              <a:ext cx="1105482" cy="972434"/>
            </a:xfrm>
            <a:prstGeom prst="rect">
              <a:avLst/>
            </a:prstGeom>
            <a:noFill/>
            <a:ln w="9525">
              <a:noFill/>
              <a:miter lim="800000"/>
              <a:headEnd/>
              <a:tailEnd/>
            </a:ln>
          </p:spPr>
        </p:pic>
      </p:grpSp>
      <p:grpSp>
        <p:nvGrpSpPr>
          <p:cNvPr id="3" name="Group 35"/>
          <p:cNvGrpSpPr/>
          <p:nvPr/>
        </p:nvGrpSpPr>
        <p:grpSpPr>
          <a:xfrm>
            <a:off x="3838838" y="1522624"/>
            <a:ext cx="5152762" cy="3458228"/>
            <a:chOff x="3838838" y="1813047"/>
            <a:chExt cx="5152762" cy="4610970"/>
          </a:xfrm>
        </p:grpSpPr>
        <p:sp>
          <p:nvSpPr>
            <p:cNvPr id="16" name="TextBox 15"/>
            <p:cNvSpPr txBox="1"/>
            <p:nvPr/>
          </p:nvSpPr>
          <p:spPr bwMode="auto">
            <a:xfrm>
              <a:off x="5856287" y="4679950"/>
              <a:ext cx="3135313" cy="1744067"/>
            </a:xfrm>
            <a:prstGeom prst="rect">
              <a:avLst/>
            </a:prstGeom>
            <a:noFill/>
          </p:spPr>
          <p:txBody>
            <a:bodyPr wrap="square">
              <a:spAutoFit/>
            </a:bodyPr>
            <a:lstStyle/>
            <a:p>
              <a:pPr marL="1433513">
                <a:spcBef>
                  <a:spcPct val="50000"/>
                </a:spcBef>
                <a:defRPr/>
              </a:pPr>
              <a:r>
                <a:rPr lang="en-US" sz="1600" u="sng" dirty="0">
                  <a:solidFill>
                    <a:schemeClr val="tx2"/>
                  </a:solidFill>
                  <a:latin typeface="Arial" pitchFamily="34" charset="0"/>
                  <a:cs typeface="Arial" pitchFamily="34" charset="0"/>
                </a:rPr>
                <a:t>Resource Pool</a:t>
              </a:r>
            </a:p>
            <a:p>
              <a:pPr>
                <a:spcBef>
                  <a:spcPct val="50000"/>
                </a:spcBef>
                <a:buFont typeface="Arial" pitchFamily="34" charset="0"/>
                <a:buChar char="•"/>
                <a:defRPr/>
              </a:pPr>
              <a:r>
                <a:rPr lang="en-US" sz="1400" dirty="0" smtClean="0">
                  <a:solidFill>
                    <a:schemeClr val="tx2"/>
                  </a:solidFill>
                </a:rPr>
                <a:t> Pool </a:t>
              </a:r>
              <a:r>
                <a:rPr lang="en-US" sz="1400" dirty="0">
                  <a:solidFill>
                    <a:schemeClr val="tx2"/>
                  </a:solidFill>
                </a:rPr>
                <a:t>of </a:t>
              </a:r>
              <a:r>
                <a:rPr lang="en-US" sz="1400" dirty="0" smtClean="0">
                  <a:solidFill>
                    <a:schemeClr val="tx2"/>
                  </a:solidFill>
                </a:rPr>
                <a:t>Server Storage Network</a:t>
              </a:r>
            </a:p>
            <a:p>
              <a:pPr>
                <a:spcBef>
                  <a:spcPct val="50000"/>
                </a:spcBef>
                <a:buFont typeface="Arial" pitchFamily="34" charset="0"/>
                <a:buChar char="•"/>
                <a:defRPr/>
              </a:pPr>
              <a:r>
                <a:rPr lang="en-US" sz="1400" dirty="0" smtClean="0">
                  <a:solidFill>
                    <a:schemeClr val="tx2"/>
                  </a:solidFill>
                </a:rPr>
                <a:t> Virtualized and abstracted</a:t>
              </a:r>
            </a:p>
            <a:p>
              <a:pPr>
                <a:spcBef>
                  <a:spcPct val="50000"/>
                </a:spcBef>
                <a:buFont typeface="Arial" pitchFamily="34" charset="0"/>
                <a:buChar char="•"/>
                <a:defRPr/>
              </a:pPr>
              <a:r>
                <a:rPr lang="en-US" sz="1400" dirty="0" smtClean="0">
                  <a:solidFill>
                    <a:schemeClr val="tx2"/>
                  </a:solidFill>
                </a:rPr>
                <a:t> Automated</a:t>
              </a:r>
              <a:endParaRPr lang="en-US" sz="1400" dirty="0">
                <a:solidFill>
                  <a:schemeClr val="tx2"/>
                </a:solidFill>
              </a:endParaRPr>
            </a:p>
          </p:txBody>
        </p:sp>
        <p:pic>
          <p:nvPicPr>
            <p:cNvPr id="5134" name="Picture 4"/>
            <p:cNvPicPr>
              <a:picLocks noChangeAspect="1" noChangeArrowheads="1"/>
            </p:cNvPicPr>
            <p:nvPr/>
          </p:nvPicPr>
          <p:blipFill>
            <a:blip r:embed="rId4" cstate="print">
              <a:clrChange>
                <a:clrFrom>
                  <a:srgbClr val="FFFFFF"/>
                </a:clrFrom>
                <a:clrTo>
                  <a:srgbClr val="FFFFFF">
                    <a:alpha val="0"/>
                  </a:srgbClr>
                </a:clrTo>
              </a:clrChange>
            </a:blip>
            <a:srcRect l="22086" t="10001" r="48611" b="70000"/>
            <a:stretch>
              <a:fillRect/>
            </a:stretch>
          </p:blipFill>
          <p:spPr bwMode="auto">
            <a:xfrm rot="4844435">
              <a:off x="4041024" y="2073857"/>
              <a:ext cx="1522187" cy="1000568"/>
            </a:xfrm>
            <a:prstGeom prst="rect">
              <a:avLst/>
            </a:prstGeom>
            <a:noFill/>
            <a:ln w="9525">
              <a:noFill/>
              <a:miter lim="800000"/>
              <a:headEnd/>
              <a:tailEnd/>
            </a:ln>
          </p:spPr>
        </p:pic>
        <p:sp>
          <p:nvSpPr>
            <p:cNvPr id="20" name="Cloud"/>
            <p:cNvSpPr>
              <a:spLocks noChangeAspect="1" noEditPoints="1" noChangeArrowheads="1"/>
            </p:cNvSpPr>
            <p:nvPr/>
          </p:nvSpPr>
          <p:spPr bwMode="auto">
            <a:xfrm rot="190397">
              <a:off x="3838838" y="3287876"/>
              <a:ext cx="3205365" cy="1620547"/>
            </a:xfrm>
            <a:custGeom>
              <a:avLst/>
              <a:gdLst>
                <a:gd name="T0" fmla="*/ 1563098 w 21600"/>
                <a:gd name="T1" fmla="*/ 71348472 h 21600"/>
                <a:gd name="T2" fmla="*/ 251960294 w 21600"/>
                <a:gd name="T3" fmla="*/ 142544925 h 21600"/>
                <a:gd name="T4" fmla="*/ 503500505 w 21600"/>
                <a:gd name="T5" fmla="*/ 71348472 h 21600"/>
                <a:gd name="T6" fmla="*/ 251960294 w 21600"/>
                <a:gd name="T7" fmla="*/ 81588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rgbClr val="7395BF">
                    <a:tint val="66000"/>
                    <a:satMod val="160000"/>
                  </a:srgbClr>
                </a:gs>
                <a:gs pos="50000">
                  <a:srgbClr val="7395BF">
                    <a:tint val="44500"/>
                    <a:satMod val="160000"/>
                  </a:srgbClr>
                </a:gs>
                <a:gs pos="100000">
                  <a:srgbClr val="7395BF">
                    <a:tint val="23500"/>
                    <a:satMod val="160000"/>
                  </a:srgbClr>
                </a:gs>
              </a:gsLst>
              <a:path path="circle">
                <a:fillToRect l="50000" t="50000" r="50000" b="50000"/>
              </a:path>
              <a:tileRect/>
            </a:gradFill>
            <a:ln w="19050" algn="ctr">
              <a:solidFill>
                <a:srgbClr val="7B7B79"/>
              </a:solidFill>
              <a:miter lim="800000"/>
              <a:headEnd/>
              <a:tailEnd/>
            </a:ln>
            <a:effectLst/>
          </p:spPr>
          <p:txBody>
            <a:bodyPr wrap="none" anchor="ctr"/>
            <a:lstStyle/>
            <a:p>
              <a:pPr>
                <a:spcBef>
                  <a:spcPct val="50000"/>
                </a:spcBef>
                <a:defRPr/>
              </a:pPr>
              <a:endParaRPr lang="en-US" sz="2400">
                <a:solidFill>
                  <a:schemeClr val="tx2">
                    <a:lumMod val="60000"/>
                    <a:lumOff val="40000"/>
                  </a:schemeClr>
                </a:solidFill>
                <a:cs typeface="Arial" charset="0"/>
              </a:endParaRPr>
            </a:p>
          </p:txBody>
        </p:sp>
        <p:grpSp>
          <p:nvGrpSpPr>
            <p:cNvPr id="4" name="Group 40"/>
            <p:cNvGrpSpPr>
              <a:grpSpLocks/>
            </p:cNvGrpSpPr>
            <p:nvPr/>
          </p:nvGrpSpPr>
          <p:grpSpPr bwMode="auto">
            <a:xfrm>
              <a:off x="4481802" y="3648400"/>
              <a:ext cx="1995198" cy="695000"/>
              <a:chOff x="4640241" y="3726460"/>
              <a:chExt cx="1995175" cy="694917"/>
            </a:xfrm>
          </p:grpSpPr>
          <p:pic>
            <p:nvPicPr>
              <p:cNvPr id="5143" name="Picture 27"/>
              <p:cNvPicPr>
                <a:picLocks noChangeAspect="1" noChangeArrowheads="1"/>
              </p:cNvPicPr>
              <p:nvPr/>
            </p:nvPicPr>
            <p:blipFill>
              <a:blip r:embed="rId5" cstate="print">
                <a:clrChange>
                  <a:clrFrom>
                    <a:srgbClr val="FFFFFF"/>
                  </a:clrFrom>
                  <a:clrTo>
                    <a:srgbClr val="FFFFFF">
                      <a:alpha val="0"/>
                    </a:srgbClr>
                  </a:clrTo>
                </a:clrChange>
              </a:blip>
              <a:srcRect t="78049" r="83574" b="5666"/>
              <a:stretch>
                <a:fillRect/>
              </a:stretch>
            </p:blipFill>
            <p:spPr bwMode="auto">
              <a:xfrm>
                <a:off x="5636574" y="3726460"/>
                <a:ext cx="641216" cy="694917"/>
              </a:xfrm>
              <a:prstGeom prst="rect">
                <a:avLst/>
              </a:prstGeom>
              <a:noFill/>
              <a:ln w="19050" algn="ctr">
                <a:noFill/>
                <a:miter lim="800000"/>
                <a:headEnd/>
                <a:tailEnd/>
              </a:ln>
            </p:spPr>
          </p:pic>
          <p:pic>
            <p:nvPicPr>
              <p:cNvPr id="5144" name="Picture 28"/>
              <p:cNvPicPr>
                <a:picLocks noChangeAspect="1" noChangeArrowheads="1"/>
              </p:cNvPicPr>
              <p:nvPr/>
            </p:nvPicPr>
            <p:blipFill>
              <a:blip r:embed="rId5" cstate="print">
                <a:clrChange>
                  <a:clrFrom>
                    <a:srgbClr val="FFFFFF"/>
                  </a:clrFrom>
                  <a:clrTo>
                    <a:srgbClr val="FFFFFF">
                      <a:alpha val="0"/>
                    </a:srgbClr>
                  </a:clrTo>
                </a:clrChange>
              </a:blip>
              <a:srcRect l="36002" t="26750" r="49631" b="56451"/>
              <a:stretch>
                <a:fillRect/>
              </a:stretch>
            </p:blipFill>
            <p:spPr bwMode="auto">
              <a:xfrm>
                <a:off x="6166111" y="3768017"/>
                <a:ext cx="469305" cy="600261"/>
              </a:xfrm>
              <a:prstGeom prst="rect">
                <a:avLst/>
              </a:prstGeom>
              <a:noFill/>
              <a:ln w="19050" algn="ctr">
                <a:noFill/>
                <a:miter lim="800000"/>
                <a:headEnd/>
                <a:tailEnd/>
              </a:ln>
            </p:spPr>
          </p:pic>
          <p:pic>
            <p:nvPicPr>
              <p:cNvPr id="5145" name="Picture 29"/>
              <p:cNvPicPr>
                <a:picLocks noChangeAspect="1" noChangeArrowheads="1"/>
              </p:cNvPicPr>
              <p:nvPr/>
            </p:nvPicPr>
            <p:blipFill>
              <a:blip r:embed="rId5" cstate="print">
                <a:clrChange>
                  <a:clrFrom>
                    <a:srgbClr val="FFFFFF"/>
                  </a:clrFrom>
                  <a:clrTo>
                    <a:srgbClr val="FFFFFF">
                      <a:alpha val="0"/>
                    </a:srgbClr>
                  </a:clrTo>
                </a:clrChange>
              </a:blip>
              <a:srcRect l="16972" t="26750" r="68916" b="57118"/>
              <a:stretch>
                <a:fillRect/>
              </a:stretch>
            </p:blipFill>
            <p:spPr bwMode="auto">
              <a:xfrm>
                <a:off x="4640241" y="3786487"/>
                <a:ext cx="401545" cy="500987"/>
              </a:xfrm>
              <a:prstGeom prst="rect">
                <a:avLst/>
              </a:prstGeom>
              <a:noFill/>
              <a:ln w="19050" algn="ctr">
                <a:noFill/>
                <a:miter lim="800000"/>
                <a:headEnd/>
                <a:tailEnd/>
              </a:ln>
            </p:spPr>
          </p:pic>
          <p:pic>
            <p:nvPicPr>
              <p:cNvPr id="5146" name="Picture 30"/>
              <p:cNvPicPr>
                <a:picLocks noChangeAspect="1" noChangeArrowheads="1"/>
              </p:cNvPicPr>
              <p:nvPr/>
            </p:nvPicPr>
            <p:blipFill>
              <a:blip r:embed="rId5" cstate="print">
                <a:clrChange>
                  <a:clrFrom>
                    <a:srgbClr val="FFFFFF"/>
                  </a:clrFrom>
                  <a:clrTo>
                    <a:srgbClr val="FFFFFF">
                      <a:alpha val="0"/>
                    </a:srgbClr>
                  </a:clrTo>
                </a:clrChange>
              </a:blip>
              <a:srcRect l="86147" t="57278" r="-514" b="30330"/>
              <a:stretch>
                <a:fillRect/>
              </a:stretch>
            </p:blipFill>
            <p:spPr bwMode="auto">
              <a:xfrm>
                <a:off x="5102017" y="3779560"/>
                <a:ext cx="560908" cy="528691"/>
              </a:xfrm>
              <a:prstGeom prst="rect">
                <a:avLst/>
              </a:prstGeom>
              <a:noFill/>
              <a:ln w="19050" algn="ctr">
                <a:noFill/>
                <a:miter lim="800000"/>
                <a:headEnd/>
                <a:tailEnd/>
              </a:ln>
            </p:spPr>
          </p:pic>
        </p:grpSp>
      </p:grpSp>
      <p:grpSp>
        <p:nvGrpSpPr>
          <p:cNvPr id="5" name="Group 41"/>
          <p:cNvGrpSpPr/>
          <p:nvPr/>
        </p:nvGrpSpPr>
        <p:grpSpPr>
          <a:xfrm>
            <a:off x="304803" y="2698018"/>
            <a:ext cx="4603583" cy="2133028"/>
            <a:chOff x="304800" y="3380239"/>
            <a:chExt cx="4603583" cy="2844038"/>
          </a:xfrm>
        </p:grpSpPr>
        <p:sp>
          <p:nvSpPr>
            <p:cNvPr id="5130" name="TextBox 16"/>
            <p:cNvSpPr txBox="1">
              <a:spLocks noChangeArrowheads="1"/>
            </p:cNvSpPr>
            <p:nvPr/>
          </p:nvSpPr>
          <p:spPr bwMode="auto">
            <a:xfrm>
              <a:off x="304800" y="5383021"/>
              <a:ext cx="4603583" cy="841256"/>
            </a:xfrm>
            <a:prstGeom prst="rect">
              <a:avLst/>
            </a:prstGeom>
            <a:noFill/>
            <a:ln w="9525">
              <a:noFill/>
              <a:miter lim="800000"/>
              <a:headEnd/>
              <a:tailEnd/>
            </a:ln>
          </p:spPr>
          <p:txBody>
            <a:bodyPr>
              <a:spAutoFit/>
            </a:bodyPr>
            <a:lstStyle/>
            <a:p>
              <a:pPr>
                <a:spcBef>
                  <a:spcPct val="50000"/>
                </a:spcBef>
                <a:tabLst>
                  <a:tab pos="914400" algn="l"/>
                </a:tabLst>
              </a:pPr>
              <a:r>
                <a:rPr lang="en-US" sz="1600" u="sng" dirty="0" smtClean="0">
                  <a:solidFill>
                    <a:schemeClr val="tx2"/>
                  </a:solidFill>
                  <a:latin typeface="Arial" pitchFamily="34" charset="0"/>
                  <a:cs typeface="Arial" pitchFamily="34" charset="0"/>
                </a:rPr>
                <a:t>Capacity and Automation</a:t>
              </a:r>
            </a:p>
            <a:p>
              <a:pPr>
                <a:spcBef>
                  <a:spcPts val="600"/>
                </a:spcBef>
                <a:buFont typeface="Arial" pitchFamily="34" charset="0"/>
                <a:buChar char="•"/>
                <a:tabLst>
                  <a:tab pos="914400" algn="l"/>
                </a:tabLst>
              </a:pPr>
              <a:r>
                <a:rPr lang="en-US" sz="1400" dirty="0" smtClean="0">
                  <a:solidFill>
                    <a:schemeClr val="tx2"/>
                  </a:solidFill>
                  <a:latin typeface="Arial" pitchFamily="34" charset="0"/>
                  <a:cs typeface="Arial" pitchFamily="34" charset="0"/>
                </a:rPr>
                <a:t> Scalable, Failover, Metered</a:t>
              </a:r>
            </a:p>
          </p:txBody>
        </p:sp>
        <p:sp>
          <p:nvSpPr>
            <p:cNvPr id="28" name="Flowchart: Magnetic Disk 27"/>
            <p:cNvSpPr/>
            <p:nvPr/>
          </p:nvSpPr>
          <p:spPr bwMode="auto">
            <a:xfrm>
              <a:off x="2667000" y="4712916"/>
              <a:ext cx="641350" cy="7239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endParaRPr lang="en-US">
                <a:solidFill>
                  <a:schemeClr val="tx2">
                    <a:lumMod val="60000"/>
                    <a:lumOff val="40000"/>
                  </a:schemeClr>
                </a:solidFill>
              </a:endParaRPr>
            </a:p>
          </p:txBody>
        </p:sp>
        <p:pic>
          <p:nvPicPr>
            <p:cNvPr id="5135" name="Picture 4"/>
            <p:cNvPicPr>
              <a:picLocks noChangeAspect="1" noChangeArrowheads="1"/>
            </p:cNvPicPr>
            <p:nvPr/>
          </p:nvPicPr>
          <p:blipFill>
            <a:blip r:embed="rId4" cstate="print">
              <a:clrChange>
                <a:clrFrom>
                  <a:srgbClr val="FFFFFF"/>
                </a:clrFrom>
                <a:clrTo>
                  <a:srgbClr val="FFFFFF">
                    <a:alpha val="0"/>
                  </a:srgbClr>
                </a:clrTo>
              </a:clrChange>
            </a:blip>
            <a:srcRect l="22086" t="10001" r="48611" b="70000"/>
            <a:stretch>
              <a:fillRect/>
            </a:stretch>
          </p:blipFill>
          <p:spPr bwMode="auto">
            <a:xfrm rot="13422148">
              <a:off x="1943202" y="3380239"/>
              <a:ext cx="1628694" cy="1423321"/>
            </a:xfrm>
            <a:prstGeom prst="rect">
              <a:avLst/>
            </a:prstGeom>
            <a:noFill/>
            <a:ln w="9525">
              <a:noFill/>
              <a:miter lim="800000"/>
              <a:headEnd/>
              <a:tailEnd/>
            </a:ln>
          </p:spPr>
        </p:pic>
        <p:cxnSp>
          <p:nvCxnSpPr>
            <p:cNvPr id="43" name="Elbow Connector 42"/>
            <p:cNvCxnSpPr>
              <a:endCxn id="28" idx="4"/>
            </p:cNvCxnSpPr>
            <p:nvPr/>
          </p:nvCxnSpPr>
          <p:spPr bwMode="auto">
            <a:xfrm rot="10800000" flipV="1">
              <a:off x="3308350" y="4484316"/>
              <a:ext cx="730250" cy="590550"/>
            </a:xfrm>
            <a:prstGeom prst="bentConnector3">
              <a:avLst>
                <a:gd name="adj1"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 name="Group 34"/>
          <p:cNvGrpSpPr/>
          <p:nvPr/>
        </p:nvGrpSpPr>
        <p:grpSpPr>
          <a:xfrm>
            <a:off x="1565193" y="867689"/>
            <a:ext cx="7026356" cy="1452809"/>
            <a:chOff x="1565193" y="939800"/>
            <a:chExt cx="7026356" cy="1937078"/>
          </a:xfrm>
        </p:grpSpPr>
        <p:grpSp>
          <p:nvGrpSpPr>
            <p:cNvPr id="7" name="Group 26"/>
            <p:cNvGrpSpPr/>
            <p:nvPr/>
          </p:nvGrpSpPr>
          <p:grpSpPr>
            <a:xfrm>
              <a:off x="1565193" y="1269243"/>
              <a:ext cx="2679277" cy="1607635"/>
              <a:chOff x="1565193" y="1269243"/>
              <a:chExt cx="2679277" cy="1607635"/>
            </a:xfrm>
          </p:grpSpPr>
          <p:pic>
            <p:nvPicPr>
              <p:cNvPr id="5133" name="Picture 4"/>
              <p:cNvPicPr>
                <a:picLocks noChangeAspect="1" noChangeArrowheads="1"/>
              </p:cNvPicPr>
              <p:nvPr/>
            </p:nvPicPr>
            <p:blipFill>
              <a:blip r:embed="rId4" cstate="print">
                <a:clrChange>
                  <a:clrFrom>
                    <a:srgbClr val="FFFFFF"/>
                  </a:clrFrom>
                  <a:clrTo>
                    <a:srgbClr val="FFFFFF">
                      <a:alpha val="0"/>
                    </a:srgbClr>
                  </a:clrTo>
                </a:clrChange>
              </a:blip>
              <a:srcRect l="22086" t="10001" r="48611" b="70000"/>
              <a:stretch>
                <a:fillRect/>
              </a:stretch>
            </p:blipFill>
            <p:spPr bwMode="auto">
              <a:xfrm rot="21060780">
                <a:off x="1565193" y="1624523"/>
                <a:ext cx="1233992" cy="1252355"/>
              </a:xfrm>
              <a:prstGeom prst="rect">
                <a:avLst/>
              </a:prstGeom>
              <a:noFill/>
              <a:ln w="9525">
                <a:noFill/>
                <a:miter lim="800000"/>
                <a:headEnd/>
                <a:tailEnd/>
              </a:ln>
            </p:spPr>
          </p:pic>
          <p:pic>
            <p:nvPicPr>
              <p:cNvPr id="5136" name="Picture 4"/>
              <p:cNvPicPr>
                <a:picLocks noChangeAspect="1" noChangeArrowheads="1"/>
              </p:cNvPicPr>
              <p:nvPr/>
            </p:nvPicPr>
            <p:blipFill>
              <a:blip r:embed="rId4" cstate="print">
                <a:clrChange>
                  <a:clrFrom>
                    <a:srgbClr val="FFFFFF"/>
                  </a:clrFrom>
                  <a:clrTo>
                    <a:srgbClr val="FFFFFF">
                      <a:alpha val="0"/>
                    </a:srgbClr>
                  </a:clrTo>
                </a:clrChange>
              </a:blip>
              <a:srcRect l="50554" t="-565" r="20407" b="74124"/>
              <a:stretch>
                <a:fillRect/>
              </a:stretch>
            </p:blipFill>
            <p:spPr bwMode="auto">
              <a:xfrm>
                <a:off x="2743200" y="1269243"/>
                <a:ext cx="1501270" cy="1064652"/>
              </a:xfrm>
              <a:prstGeom prst="rect">
                <a:avLst/>
              </a:prstGeom>
              <a:noFill/>
              <a:ln w="9525">
                <a:noFill/>
                <a:miter lim="800000"/>
                <a:headEnd/>
                <a:tailEnd/>
              </a:ln>
            </p:spPr>
          </p:pic>
        </p:grpSp>
        <p:sp>
          <p:nvSpPr>
            <p:cNvPr id="29" name="TextBox 11"/>
            <p:cNvSpPr txBox="1">
              <a:spLocks noChangeArrowheads="1"/>
            </p:cNvSpPr>
            <p:nvPr/>
          </p:nvSpPr>
          <p:spPr bwMode="auto">
            <a:xfrm>
              <a:off x="5052702" y="939800"/>
              <a:ext cx="3538847" cy="1744066"/>
            </a:xfrm>
            <a:prstGeom prst="rect">
              <a:avLst/>
            </a:prstGeom>
            <a:noFill/>
            <a:ln w="9525">
              <a:noFill/>
              <a:miter lim="800000"/>
              <a:headEnd/>
              <a:tailEnd/>
            </a:ln>
          </p:spPr>
          <p:txBody>
            <a:bodyPr wrap="square">
              <a:spAutoFit/>
            </a:bodyPr>
            <a:lstStyle/>
            <a:p>
              <a:pPr algn="ctr">
                <a:spcBef>
                  <a:spcPct val="50000"/>
                </a:spcBef>
              </a:pPr>
              <a:r>
                <a:rPr lang="en-US" sz="1600" u="sng" dirty="0" smtClean="0">
                  <a:solidFill>
                    <a:schemeClr val="tx2"/>
                  </a:solidFill>
                </a:rPr>
                <a:t>Catalogue of Services</a:t>
              </a:r>
            </a:p>
            <a:p>
              <a:pPr>
                <a:spcBef>
                  <a:spcPct val="50000"/>
                </a:spcBef>
                <a:buFont typeface="Arial" pitchFamily="34" charset="0"/>
                <a:buChar char="•"/>
              </a:pPr>
              <a:r>
                <a:rPr lang="en-US" sz="1400" dirty="0" smtClean="0">
                  <a:solidFill>
                    <a:schemeClr val="tx2"/>
                  </a:solidFill>
                </a:rPr>
                <a:t> Application or Infrastructure</a:t>
              </a:r>
            </a:p>
            <a:p>
              <a:pPr>
                <a:spcBef>
                  <a:spcPct val="50000"/>
                </a:spcBef>
                <a:buFont typeface="Arial" pitchFamily="34" charset="0"/>
                <a:buChar char="•"/>
              </a:pPr>
              <a:r>
                <a:rPr lang="en-US" sz="1400" dirty="0" smtClean="0">
                  <a:solidFill>
                    <a:schemeClr val="tx2"/>
                  </a:solidFill>
                </a:rPr>
                <a:t> Service Definition and SLA</a:t>
              </a:r>
            </a:p>
            <a:p>
              <a:pPr>
                <a:spcBef>
                  <a:spcPct val="50000"/>
                </a:spcBef>
                <a:buFont typeface="Arial" pitchFamily="34" charset="0"/>
                <a:buChar char="•"/>
              </a:pPr>
              <a:r>
                <a:rPr lang="en-US" sz="1400" dirty="0" smtClean="0">
                  <a:solidFill>
                    <a:schemeClr val="tx2"/>
                  </a:solidFill>
                </a:rPr>
                <a:t> Cost &amp; Lease</a:t>
              </a:r>
            </a:p>
          </p:txBody>
        </p:sp>
      </p:grpSp>
      <p:sp>
        <p:nvSpPr>
          <p:cNvPr id="32" name="TextBox 11"/>
          <p:cNvSpPr txBox="1">
            <a:spLocks noChangeArrowheads="1"/>
          </p:cNvSpPr>
          <p:nvPr/>
        </p:nvSpPr>
        <p:spPr bwMode="auto">
          <a:xfrm>
            <a:off x="228600" y="3109322"/>
            <a:ext cx="1828800" cy="338554"/>
          </a:xfrm>
          <a:prstGeom prst="rect">
            <a:avLst/>
          </a:prstGeom>
          <a:noFill/>
          <a:ln w="9525">
            <a:noFill/>
            <a:miter lim="800000"/>
            <a:headEnd/>
            <a:tailEnd/>
          </a:ln>
        </p:spPr>
        <p:txBody>
          <a:bodyPr wrap="square">
            <a:spAutoFit/>
          </a:bodyPr>
          <a:lstStyle/>
          <a:p>
            <a:pPr>
              <a:spcBef>
                <a:spcPct val="50000"/>
              </a:spcBef>
            </a:pPr>
            <a:r>
              <a:rPr lang="en-US" sz="1600" u="sng" dirty="0" smtClean="0">
                <a:solidFill>
                  <a:schemeClr val="tx2"/>
                </a:solidFill>
              </a:rPr>
              <a:t>Service Delivered</a:t>
            </a:r>
            <a:endParaRPr lang="en-US" sz="2000" u="sng" dirty="0">
              <a:solidFill>
                <a:schemeClr val="tx2"/>
              </a:solidFill>
            </a:endParaRPr>
          </a:p>
        </p:txBody>
      </p:sp>
      <p:sp>
        <p:nvSpPr>
          <p:cNvPr id="8" name="Title 7"/>
          <p:cNvSpPr>
            <a:spLocks noGrp="1"/>
          </p:cNvSpPr>
          <p:nvPr>
            <p:ph type="title"/>
          </p:nvPr>
        </p:nvSpPr>
        <p:spPr/>
        <p:txBody>
          <a:bodyPr>
            <a:normAutofit fontScale="90000"/>
          </a:bodyPr>
          <a:lstStyle/>
          <a:p>
            <a:r>
              <a:rPr lang="en-AU" dirty="0" smtClean="0"/>
              <a:t>The private cloud concept </a:t>
            </a:r>
            <a:br>
              <a:rPr lang="en-AU" dirty="0" smtClean="0"/>
            </a:br>
            <a:r>
              <a:rPr lang="en-AU" sz="2400" dirty="0" smtClean="0"/>
              <a:t>Delivering IT as a service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60810" y="934642"/>
            <a:ext cx="8490583" cy="3271598"/>
          </a:xfrm>
          <a:prstGeom prst="rect">
            <a:avLst/>
          </a:prstGeom>
          <a:solidFill>
            <a:srgbClr val="00AF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34" charset="-128"/>
            </a:endParaRPr>
          </a:p>
        </p:txBody>
      </p:sp>
      <p:sp>
        <p:nvSpPr>
          <p:cNvPr id="5" name="Title 4"/>
          <p:cNvSpPr>
            <a:spLocks noGrp="1"/>
          </p:cNvSpPr>
          <p:nvPr>
            <p:ph type="title"/>
          </p:nvPr>
        </p:nvSpPr>
        <p:spPr/>
        <p:txBody>
          <a:bodyPr vert="horz" wrap="square" lIns="91440" tIns="45720" rIns="91440" bIns="45720" numCol="1" anchor="t" anchorCtr="0" compatLnSpc="1">
            <a:prstTxWarp prst="textNoShape">
              <a:avLst/>
            </a:prstTxWarp>
            <a:normAutofit/>
          </a:bodyPr>
          <a:lstStyle/>
          <a:p>
            <a:r>
              <a:rPr lang="en-AU" dirty="0"/>
              <a:t>agenda</a:t>
            </a:r>
            <a:endParaRPr lang="en-US" dirty="0"/>
          </a:p>
        </p:txBody>
      </p:sp>
      <p:sp>
        <p:nvSpPr>
          <p:cNvPr id="6" name="Content Placeholder 5"/>
          <p:cNvSpPr>
            <a:spLocks noGrp="1"/>
          </p:cNvSpPr>
          <p:nvPr>
            <p:ph idx="1"/>
          </p:nvPr>
        </p:nvSpPr>
        <p:spPr/>
        <p:txBody>
          <a:bodyPr>
            <a:normAutofit fontScale="92500" lnSpcReduction="10000"/>
          </a:bodyPr>
          <a:lstStyle/>
          <a:p>
            <a:r>
              <a:rPr lang="en-AU" dirty="0" smtClean="0"/>
              <a:t>Customer Challenges</a:t>
            </a:r>
          </a:p>
          <a:p>
            <a:r>
              <a:rPr lang="en-AU" sz="3200" dirty="0" smtClean="0"/>
              <a:t>Starting the journey to the cloud with HP </a:t>
            </a:r>
            <a:r>
              <a:rPr lang="en-AU" sz="3200" dirty="0" err="1" smtClean="0"/>
              <a:t>BladeSystem</a:t>
            </a:r>
            <a:r>
              <a:rPr lang="en-AU" sz="3200" dirty="0" smtClean="0"/>
              <a:t> Matrix</a:t>
            </a:r>
          </a:p>
          <a:p>
            <a:r>
              <a:rPr lang="en-AU" dirty="0" smtClean="0"/>
              <a:t>Accelerating the journey to the cloud</a:t>
            </a:r>
          </a:p>
          <a:p>
            <a:pPr lvl="1"/>
            <a:r>
              <a:rPr lang="en-AU" sz="2400" dirty="0" smtClean="0"/>
              <a:t>Hyper-V Cloud Fast Track </a:t>
            </a:r>
          </a:p>
          <a:p>
            <a:pPr lvl="1"/>
            <a:r>
              <a:rPr lang="en-AU" sz="2400" dirty="0" smtClean="0"/>
              <a:t>HP Cloud Foundation for Hyper-V</a:t>
            </a:r>
          </a:p>
          <a:p>
            <a:pPr lvl="1"/>
            <a:r>
              <a:rPr lang="en-AU" sz="2400" dirty="0" smtClean="0"/>
              <a:t>Infrastructure to Applications</a:t>
            </a:r>
          </a:p>
          <a:p>
            <a:pPr lvl="1"/>
            <a:endParaRPr lang="en-AU" dirty="0" smtClean="0"/>
          </a:p>
          <a:p>
            <a:endParaRPr lang="en-US" dirty="0"/>
          </a:p>
        </p:txBody>
      </p:sp>
      <p:grpSp>
        <p:nvGrpSpPr>
          <p:cNvPr id="10" name="Group 9"/>
          <p:cNvGrpSpPr/>
          <p:nvPr/>
        </p:nvGrpSpPr>
        <p:grpSpPr>
          <a:xfrm>
            <a:off x="2590799" y="4334672"/>
            <a:ext cx="4188855" cy="662336"/>
            <a:chOff x="1597152" y="5274413"/>
            <a:chExt cx="6267589" cy="1119486"/>
          </a:xfrm>
        </p:grpSpPr>
        <p:pic>
          <p:nvPicPr>
            <p:cNvPr id="7" name="Picture 2" descr="http://www.microsigma.fr/intel/download/images/Intel_Logo%20whi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9920" y="5312892"/>
              <a:ext cx="1602933" cy="9959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p:cNvPicPr>
              <a:picLocks noChangeAspect="1" noChangeArrowheads="1"/>
            </p:cNvPicPr>
            <p:nvPr/>
          </p:nvPicPr>
          <p:blipFill>
            <a:blip r:embed="rId3" cstate="print"/>
            <a:srcRect/>
            <a:stretch>
              <a:fillRect/>
            </a:stretch>
          </p:blipFill>
          <p:spPr bwMode="black">
            <a:xfrm>
              <a:off x="1597152" y="5274413"/>
              <a:ext cx="1179399" cy="1119486"/>
            </a:xfrm>
            <a:prstGeom prst="rect">
              <a:avLst/>
            </a:prstGeom>
            <a:noFill/>
            <a:ln w="9525">
              <a:noFill/>
              <a:miter lim="800000"/>
              <a:headEnd/>
              <a:tailEnd/>
            </a:ln>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3990" y="5615132"/>
              <a:ext cx="2710751" cy="43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36664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G10418004042009.png"/>
          <p:cNvPicPr>
            <a:picLocks noChangeAspect="1"/>
          </p:cNvPicPr>
          <p:nvPr/>
        </p:nvPicPr>
        <p:blipFill>
          <a:blip r:embed="rId3" cstate="email"/>
          <a:srcRect/>
          <a:stretch>
            <a:fillRect/>
          </a:stretch>
        </p:blipFill>
        <p:spPr bwMode="auto">
          <a:xfrm>
            <a:off x="6019804" y="1083471"/>
            <a:ext cx="2132013" cy="3712369"/>
          </a:xfrm>
          <a:prstGeom prst="rect">
            <a:avLst/>
          </a:prstGeom>
          <a:noFill/>
          <a:ln w="9525">
            <a:noFill/>
            <a:miter lim="800000"/>
            <a:headEnd/>
            <a:tailEnd/>
          </a:ln>
          <a:effectLst>
            <a:outerShdw blurRad="76200" dist="50800" dir="5400000" algn="tl" rotWithShape="0">
              <a:srgbClr val="000000">
                <a:alpha val="40000"/>
              </a:srgbClr>
            </a:outerShdw>
          </a:effectLst>
        </p:spPr>
      </p:pic>
      <p:grpSp>
        <p:nvGrpSpPr>
          <p:cNvPr id="3" name="Freeform 27"/>
          <p:cNvGrpSpPr>
            <a:grpSpLocks/>
          </p:cNvGrpSpPr>
          <p:nvPr/>
        </p:nvGrpSpPr>
        <p:grpSpPr bwMode="auto">
          <a:xfrm rot="5400000">
            <a:off x="3998384" y="-279927"/>
            <a:ext cx="2226734" cy="6664325"/>
            <a:chOff x="1294" y="-4"/>
            <a:chExt cx="3203" cy="4343"/>
          </a:xfrm>
        </p:grpSpPr>
        <p:pic>
          <p:nvPicPr>
            <p:cNvPr id="39974" name="Freeform 27"/>
            <p:cNvPicPr>
              <a:picLocks noChangeArrowheads="1"/>
            </p:cNvPicPr>
            <p:nvPr/>
          </p:nvPicPr>
          <p:blipFill>
            <a:blip r:embed="rId4" cstate="email">
              <a:lum bright="20000"/>
            </a:blip>
            <a:srcRect/>
            <a:stretch>
              <a:fillRect/>
            </a:stretch>
          </p:blipFill>
          <p:spPr bwMode="auto">
            <a:xfrm>
              <a:off x="1294" y="-4"/>
              <a:ext cx="3203" cy="4343"/>
            </a:xfrm>
            <a:prstGeom prst="rect">
              <a:avLst/>
            </a:prstGeom>
            <a:noFill/>
            <a:ln w="9525">
              <a:noFill/>
              <a:miter lim="800000"/>
              <a:headEnd/>
              <a:tailEnd/>
            </a:ln>
          </p:spPr>
        </p:pic>
        <p:sp>
          <p:nvSpPr>
            <p:cNvPr id="39975" name="Text Box 2"/>
            <p:cNvSpPr txBox="1">
              <a:spLocks noChangeArrowheads="1"/>
            </p:cNvSpPr>
            <p:nvPr/>
          </p:nvSpPr>
          <p:spPr bwMode="auto">
            <a:xfrm rot="10800000">
              <a:off x="1296" y="1"/>
              <a:ext cx="3193" cy="4332"/>
            </a:xfrm>
            <a:prstGeom prst="rect">
              <a:avLst/>
            </a:prstGeom>
            <a:noFill/>
            <a:ln w="9525">
              <a:noFill/>
              <a:miter lim="800000"/>
              <a:headEnd/>
              <a:tailEnd/>
            </a:ln>
          </p:spPr>
          <p:txBody>
            <a:bodyPr rot="10800000"/>
            <a:lstStyle/>
            <a:p>
              <a:endParaRPr lang="en-US" sz="1200" dirty="0">
                <a:solidFill>
                  <a:srgbClr val="000000"/>
                </a:solidFill>
              </a:endParaRPr>
            </a:p>
          </p:txBody>
        </p:sp>
      </p:grpSp>
      <p:sp>
        <p:nvSpPr>
          <p:cNvPr id="39941" name="Title 1"/>
          <p:cNvSpPr>
            <a:spLocks noGrp="1"/>
          </p:cNvSpPr>
          <p:nvPr>
            <p:ph type="title"/>
          </p:nvPr>
        </p:nvSpPr>
        <p:spPr>
          <a:xfrm>
            <a:off x="389436" y="171451"/>
            <a:ext cx="8363938" cy="789447"/>
          </a:xfrm>
        </p:spPr>
        <p:txBody>
          <a:bodyPr/>
          <a:lstStyle/>
          <a:p>
            <a:r>
              <a:rPr lang="en-US" dirty="0" smtClean="0"/>
              <a:t>HP BladeSystem Matrix:</a:t>
            </a:r>
            <a:br>
              <a:rPr lang="en-US" dirty="0" smtClean="0"/>
            </a:br>
            <a:r>
              <a:rPr lang="en-US" sz="2400" dirty="0">
                <a:solidFill>
                  <a:schemeClr val="tx2"/>
                </a:solidFill>
              </a:rPr>
              <a:t>The Foundation for your Private Cloud</a:t>
            </a:r>
            <a:endParaRPr lang="en-US" sz="2000" dirty="0">
              <a:solidFill>
                <a:schemeClr val="tx2"/>
              </a:solidFill>
            </a:endParaRPr>
          </a:p>
        </p:txBody>
      </p:sp>
      <p:sp>
        <p:nvSpPr>
          <p:cNvPr id="17" name="Circular Arrow 16"/>
          <p:cNvSpPr/>
          <p:nvPr/>
        </p:nvSpPr>
        <p:spPr bwMode="auto">
          <a:xfrm rot="8764587">
            <a:off x="1551140" y="1713736"/>
            <a:ext cx="3291613" cy="2709512"/>
          </a:xfrm>
          <a:prstGeom prst="circularArrow">
            <a:avLst>
              <a:gd name="adj1" fmla="val 12500"/>
              <a:gd name="adj2" fmla="val 1142319"/>
              <a:gd name="adj3" fmla="val 20457681"/>
              <a:gd name="adj4" fmla="val 17638335"/>
              <a:gd name="adj5" fmla="val 12500"/>
            </a:avLst>
          </a:prstGeom>
          <a:solidFill>
            <a:schemeClr val="accent1"/>
          </a:solidFill>
          <a:ln w="9525" cap="flat" cmpd="sng" algn="ctr">
            <a:solidFill>
              <a:srgbClr val="0071B4"/>
            </a:solidFill>
            <a:prstDash val="solid"/>
            <a:round/>
            <a:headEnd type="none" w="med" len="med"/>
            <a:tailEnd type="none" w="med" len="med"/>
          </a:ln>
          <a:effectLst>
            <a:prstShdw prst="shdw17" dist="17961" dir="2700000">
              <a:schemeClr val="tx1">
                <a:gamma/>
                <a:shade val="60000"/>
                <a:invGamma/>
                <a:alpha val="74998"/>
              </a:schemeClr>
            </a:prstShdw>
          </a:effectLst>
          <a:scene3d>
            <a:camera prst="orthographicFront"/>
            <a:lightRig rig="threePt" dir="t"/>
          </a:scene3d>
          <a:sp3d>
            <a:bevelT w="101600" prst="riblet"/>
          </a:sp3d>
        </p:spPr>
        <p:txBody>
          <a:bodyPr lIns="91436" tIns="45718" rIns="91436" bIns="45718"/>
          <a:lstStyle/>
          <a:p>
            <a:pPr>
              <a:defRPr/>
            </a:pPr>
            <a:endParaRPr lang="en-US" sz="2000" dirty="0">
              <a:latin typeface="+mj-lt"/>
              <a:ea typeface="Arial" charset="0"/>
              <a:cs typeface="Arial" charset="0"/>
            </a:endParaRPr>
          </a:p>
        </p:txBody>
      </p:sp>
      <p:pic>
        <p:nvPicPr>
          <p:cNvPr id="39943" name="Picture 48" descr="MCj04339420000[1]"/>
          <p:cNvPicPr>
            <a:picLocks noChangeAspect="1" noChangeArrowheads="1"/>
          </p:cNvPicPr>
          <p:nvPr/>
        </p:nvPicPr>
        <p:blipFill>
          <a:blip r:embed="rId5" cstate="email"/>
          <a:srcRect/>
          <a:stretch>
            <a:fillRect/>
          </a:stretch>
        </p:blipFill>
        <p:spPr bwMode="auto">
          <a:xfrm>
            <a:off x="515941" y="2626521"/>
            <a:ext cx="682625" cy="531019"/>
          </a:xfrm>
          <a:prstGeom prst="rect">
            <a:avLst/>
          </a:prstGeom>
          <a:noFill/>
          <a:ln w="9525">
            <a:noFill/>
            <a:miter lim="800000"/>
            <a:headEnd/>
            <a:tailEnd/>
          </a:ln>
        </p:spPr>
      </p:pic>
      <p:pic>
        <p:nvPicPr>
          <p:cNvPr id="171021" name="Picture 4"/>
          <p:cNvPicPr>
            <a:picLocks noChangeAspect="1" noChangeArrowheads="1"/>
          </p:cNvPicPr>
          <p:nvPr/>
        </p:nvPicPr>
        <p:blipFill>
          <a:blip r:embed="rId6" cstate="email">
            <a:clrChange>
              <a:clrFrom>
                <a:srgbClr val="FFFFFF"/>
              </a:clrFrom>
              <a:clrTo>
                <a:srgbClr val="FFFFFF">
                  <a:alpha val="0"/>
                </a:srgbClr>
              </a:clrTo>
            </a:clrChange>
          </a:blip>
          <a:srcRect t="-2173"/>
          <a:stretch>
            <a:fillRect/>
          </a:stretch>
        </p:blipFill>
        <p:spPr bwMode="auto">
          <a:xfrm>
            <a:off x="987257" y="1655423"/>
            <a:ext cx="927100" cy="581025"/>
          </a:xfrm>
          <a:prstGeom prst="rect">
            <a:avLst/>
          </a:prstGeom>
          <a:noFill/>
          <a:ln w="9525">
            <a:noFill/>
            <a:miter lim="800000"/>
            <a:headEnd/>
            <a:tailEnd/>
          </a:ln>
          <a:scene3d>
            <a:camera prst="orthographicFront"/>
            <a:lightRig rig="threePt" dir="t"/>
          </a:scene3d>
          <a:sp3d>
            <a:bevelT/>
          </a:sp3d>
        </p:spPr>
      </p:pic>
      <p:sp>
        <p:nvSpPr>
          <p:cNvPr id="24" name="Cloud"/>
          <p:cNvSpPr>
            <a:spLocks noChangeAspect="1" noEditPoints="1" noChangeArrowheads="1"/>
          </p:cNvSpPr>
          <p:nvPr/>
        </p:nvSpPr>
        <p:spPr bwMode="auto">
          <a:xfrm rot="190397">
            <a:off x="3297470" y="1554834"/>
            <a:ext cx="1975169" cy="705479"/>
          </a:xfrm>
          <a:custGeom>
            <a:avLst/>
            <a:gdLst>
              <a:gd name="T0" fmla="*/ 1563098 w 21600"/>
              <a:gd name="T1" fmla="*/ 71348472 h 21600"/>
              <a:gd name="T2" fmla="*/ 251960294 w 21600"/>
              <a:gd name="T3" fmla="*/ 142544925 h 21600"/>
              <a:gd name="T4" fmla="*/ 503500505 w 21600"/>
              <a:gd name="T5" fmla="*/ 71348472 h 21600"/>
              <a:gd name="T6" fmla="*/ 251960294 w 21600"/>
              <a:gd name="T7" fmla="*/ 81588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rgbClr val="7395BF">
                  <a:tint val="66000"/>
                  <a:satMod val="160000"/>
                </a:srgbClr>
              </a:gs>
              <a:gs pos="50000">
                <a:srgbClr val="7395BF">
                  <a:tint val="44500"/>
                  <a:satMod val="160000"/>
                </a:srgbClr>
              </a:gs>
              <a:gs pos="100000">
                <a:srgbClr val="7395BF">
                  <a:tint val="23500"/>
                  <a:satMod val="160000"/>
                </a:srgbClr>
              </a:gs>
            </a:gsLst>
            <a:path path="circle">
              <a:fillToRect l="50000" t="50000" r="50000" b="50000"/>
            </a:path>
            <a:tileRect/>
          </a:gradFill>
          <a:ln w="19050" algn="ctr">
            <a:solidFill>
              <a:srgbClr val="7B7B79"/>
            </a:solidFill>
            <a:miter lim="800000"/>
            <a:headEnd/>
            <a:tailEnd/>
          </a:ln>
          <a:effectLst/>
          <a:scene3d>
            <a:camera prst="orthographicFront"/>
            <a:lightRig rig="threePt" dir="t"/>
          </a:scene3d>
          <a:sp3d/>
        </p:spPr>
        <p:txBody>
          <a:bodyPr wrap="none" lIns="91436" tIns="45718" rIns="91436" bIns="45718" anchor="ctr"/>
          <a:lstStyle/>
          <a:p>
            <a:pPr>
              <a:spcBef>
                <a:spcPct val="50000"/>
              </a:spcBef>
              <a:defRPr/>
            </a:pPr>
            <a:endParaRPr lang="en-US" sz="2400" dirty="0">
              <a:ea typeface="ＭＳ Ｐゴシック" pitchFamily="34" charset="-128"/>
            </a:endParaRPr>
          </a:p>
        </p:txBody>
      </p:sp>
      <p:grpSp>
        <p:nvGrpSpPr>
          <p:cNvPr id="4" name="Group 40"/>
          <p:cNvGrpSpPr>
            <a:grpSpLocks/>
          </p:cNvGrpSpPr>
          <p:nvPr/>
        </p:nvGrpSpPr>
        <p:grpSpPr bwMode="auto">
          <a:xfrm>
            <a:off x="3478214" y="1689497"/>
            <a:ext cx="1035050" cy="371475"/>
            <a:chOff x="4640241" y="3726460"/>
            <a:chExt cx="1995175" cy="694917"/>
          </a:xfrm>
        </p:grpSpPr>
        <p:pic>
          <p:nvPicPr>
            <p:cNvPr id="171027" name="Picture 27"/>
            <p:cNvPicPr>
              <a:picLocks noChangeAspect="1" noChangeArrowheads="1"/>
            </p:cNvPicPr>
            <p:nvPr/>
          </p:nvPicPr>
          <p:blipFill>
            <a:blip r:embed="rId7" cstate="email">
              <a:clrChange>
                <a:clrFrom>
                  <a:srgbClr val="FFFFFF"/>
                </a:clrFrom>
                <a:clrTo>
                  <a:srgbClr val="FFFFFF">
                    <a:alpha val="0"/>
                  </a:srgbClr>
                </a:clrTo>
              </a:clrChange>
            </a:blip>
            <a:srcRect t="78049" r="83574" b="5666"/>
            <a:stretch>
              <a:fillRect/>
            </a:stretch>
          </p:blipFill>
          <p:spPr bwMode="auto">
            <a:xfrm>
              <a:off x="5636574" y="3726460"/>
              <a:ext cx="641216" cy="694917"/>
            </a:xfrm>
            <a:prstGeom prst="rect">
              <a:avLst/>
            </a:prstGeom>
            <a:noFill/>
            <a:ln w="19050" algn="ctr">
              <a:noFill/>
              <a:miter lim="800000"/>
              <a:headEnd/>
              <a:tailEnd/>
            </a:ln>
            <a:scene3d>
              <a:camera prst="orthographicFront"/>
              <a:lightRig rig="threePt" dir="t"/>
            </a:scene3d>
            <a:sp3d>
              <a:bevelT/>
            </a:sp3d>
          </p:spPr>
        </p:pic>
        <p:pic>
          <p:nvPicPr>
            <p:cNvPr id="171028" name="Picture 28"/>
            <p:cNvPicPr>
              <a:picLocks noChangeAspect="1" noChangeArrowheads="1"/>
            </p:cNvPicPr>
            <p:nvPr/>
          </p:nvPicPr>
          <p:blipFill>
            <a:blip r:embed="rId7" cstate="email">
              <a:clrChange>
                <a:clrFrom>
                  <a:srgbClr val="FFFFFF"/>
                </a:clrFrom>
                <a:clrTo>
                  <a:srgbClr val="FFFFFF">
                    <a:alpha val="0"/>
                  </a:srgbClr>
                </a:clrTo>
              </a:clrChange>
            </a:blip>
            <a:srcRect l="36002" t="26750" r="49631" b="56451"/>
            <a:stretch>
              <a:fillRect/>
            </a:stretch>
          </p:blipFill>
          <p:spPr bwMode="auto">
            <a:xfrm>
              <a:off x="6166111" y="3768017"/>
              <a:ext cx="469305" cy="600261"/>
            </a:xfrm>
            <a:prstGeom prst="rect">
              <a:avLst/>
            </a:prstGeom>
            <a:noFill/>
            <a:ln w="19050" algn="ctr">
              <a:noFill/>
              <a:miter lim="800000"/>
              <a:headEnd/>
              <a:tailEnd/>
            </a:ln>
            <a:scene3d>
              <a:camera prst="orthographicFront"/>
              <a:lightRig rig="threePt" dir="t"/>
            </a:scene3d>
            <a:sp3d>
              <a:bevelT/>
            </a:sp3d>
          </p:spPr>
        </p:pic>
        <p:pic>
          <p:nvPicPr>
            <p:cNvPr id="171029" name="Picture 29"/>
            <p:cNvPicPr>
              <a:picLocks noChangeAspect="1" noChangeArrowheads="1"/>
            </p:cNvPicPr>
            <p:nvPr/>
          </p:nvPicPr>
          <p:blipFill>
            <a:blip r:embed="rId7" cstate="email">
              <a:clrChange>
                <a:clrFrom>
                  <a:srgbClr val="FFFFFF"/>
                </a:clrFrom>
                <a:clrTo>
                  <a:srgbClr val="FFFFFF">
                    <a:alpha val="0"/>
                  </a:srgbClr>
                </a:clrTo>
              </a:clrChange>
            </a:blip>
            <a:srcRect l="16972" t="26750" r="68916" b="57118"/>
            <a:stretch>
              <a:fillRect/>
            </a:stretch>
          </p:blipFill>
          <p:spPr bwMode="auto">
            <a:xfrm>
              <a:off x="4640241" y="3786487"/>
              <a:ext cx="401545" cy="500987"/>
            </a:xfrm>
            <a:prstGeom prst="rect">
              <a:avLst/>
            </a:prstGeom>
            <a:noFill/>
            <a:ln w="19050" algn="ctr">
              <a:noFill/>
              <a:miter lim="800000"/>
              <a:headEnd/>
              <a:tailEnd/>
            </a:ln>
            <a:scene3d>
              <a:camera prst="orthographicFront"/>
              <a:lightRig rig="threePt" dir="t"/>
            </a:scene3d>
            <a:sp3d>
              <a:bevelT/>
            </a:sp3d>
          </p:spPr>
        </p:pic>
        <p:pic>
          <p:nvPicPr>
            <p:cNvPr id="171030" name="Picture 30"/>
            <p:cNvPicPr>
              <a:picLocks noChangeAspect="1" noChangeArrowheads="1"/>
            </p:cNvPicPr>
            <p:nvPr/>
          </p:nvPicPr>
          <p:blipFill>
            <a:blip r:embed="rId7" cstate="email">
              <a:clrChange>
                <a:clrFrom>
                  <a:srgbClr val="FFFFFF"/>
                </a:clrFrom>
                <a:clrTo>
                  <a:srgbClr val="FFFFFF">
                    <a:alpha val="0"/>
                  </a:srgbClr>
                </a:clrTo>
              </a:clrChange>
            </a:blip>
            <a:srcRect l="86147" t="57278" r="-514" b="30330"/>
            <a:stretch>
              <a:fillRect/>
            </a:stretch>
          </p:blipFill>
          <p:spPr bwMode="auto">
            <a:xfrm>
              <a:off x="5102017" y="3779560"/>
              <a:ext cx="560908" cy="528691"/>
            </a:xfrm>
            <a:prstGeom prst="rect">
              <a:avLst/>
            </a:prstGeom>
            <a:noFill/>
            <a:ln w="19050" algn="ctr">
              <a:noFill/>
              <a:miter lim="800000"/>
              <a:headEnd/>
              <a:tailEnd/>
            </a:ln>
            <a:scene3d>
              <a:camera prst="orthographicFront"/>
              <a:lightRig rig="threePt" dir="t"/>
            </a:scene3d>
            <a:sp3d>
              <a:bevelT/>
            </a:sp3d>
          </p:spPr>
        </p:pic>
      </p:grpSp>
      <p:pic>
        <p:nvPicPr>
          <p:cNvPr id="171031" name="Picture 29" descr="go_button.png"/>
          <p:cNvPicPr>
            <a:picLocks noChangeAspect="1"/>
          </p:cNvPicPr>
          <p:nvPr/>
        </p:nvPicPr>
        <p:blipFill>
          <a:blip r:embed="rId8" cstate="email"/>
          <a:srcRect/>
          <a:stretch>
            <a:fillRect/>
          </a:stretch>
        </p:blipFill>
        <p:spPr bwMode="auto">
          <a:xfrm>
            <a:off x="4339281" y="3717492"/>
            <a:ext cx="606425" cy="415528"/>
          </a:xfrm>
          <a:prstGeom prst="rect">
            <a:avLst/>
          </a:prstGeom>
          <a:noFill/>
          <a:ln w="9525">
            <a:noFill/>
            <a:miter lim="800000"/>
            <a:headEnd/>
            <a:tailEnd/>
          </a:ln>
          <a:scene3d>
            <a:camera prst="orthographicFront"/>
            <a:lightRig rig="threePt" dir="t"/>
          </a:scene3d>
          <a:sp3d>
            <a:bevelT w="165100" prst="coolSlant"/>
          </a:sp3d>
        </p:spPr>
      </p:pic>
      <p:grpSp>
        <p:nvGrpSpPr>
          <p:cNvPr id="5" name="Group 30"/>
          <p:cNvGrpSpPr>
            <a:grpSpLocks/>
          </p:cNvGrpSpPr>
          <p:nvPr/>
        </p:nvGrpSpPr>
        <p:grpSpPr bwMode="auto">
          <a:xfrm>
            <a:off x="1195135" y="4165603"/>
            <a:ext cx="652462" cy="479822"/>
            <a:chOff x="1632" y="1248"/>
            <a:chExt cx="2682" cy="2286"/>
          </a:xfrm>
        </p:grpSpPr>
        <p:sp>
          <p:nvSpPr>
            <p:cNvPr id="171033" name="Gear"/>
            <p:cNvSpPr>
              <a:spLocks noEditPoints="1" noChangeArrowheads="1"/>
            </p:cNvSpPr>
            <p:nvPr/>
          </p:nvSpPr>
          <p:spPr bwMode="auto">
            <a:xfrm>
              <a:off x="3119" y="1248"/>
              <a:ext cx="1195" cy="1048"/>
            </a:xfrm>
            <a:custGeom>
              <a:avLst/>
              <a:gdLst>
                <a:gd name="T0" fmla="*/ 598 w 21600"/>
                <a:gd name="T1" fmla="*/ 0 h 21600"/>
                <a:gd name="T2" fmla="*/ 1195 w 21600"/>
                <a:gd name="T3" fmla="*/ 524 h 21600"/>
                <a:gd name="T4" fmla="*/ 598 w 21600"/>
                <a:gd name="T5" fmla="*/ 1048 h 21600"/>
                <a:gd name="T6" fmla="*/ 0 w 21600"/>
                <a:gd name="T7" fmla="*/ 524 h 21600"/>
                <a:gd name="T8" fmla="*/ 0 60000 65536"/>
                <a:gd name="T9" fmla="*/ 0 60000 65536"/>
                <a:gd name="T10" fmla="*/ 0 60000 65536"/>
                <a:gd name="T11" fmla="*/ 0 60000 65536"/>
                <a:gd name="T12" fmla="*/ 4374 w 21600"/>
                <a:gd name="T13" fmla="*/ 3957 h 21600"/>
                <a:gd name="T14" fmla="*/ 17840 w 21600"/>
                <a:gd name="T15" fmla="*/ 17643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scene3d>
              <a:camera prst="legacyPerspectiveFront">
                <a:rot lat="20099998" lon="1500000" rev="0"/>
              </a:camera>
              <a:lightRig rig="legacyFlat4" dir="b"/>
            </a:scene3d>
            <a:sp3d extrusionH="430200" prstMaterial="legacyMatte">
              <a:bevelT w="13500" h="13500"/>
              <a:bevelB w="13500" h="13500" prst="angle"/>
              <a:extrusionClr>
                <a:srgbClr val="C0C0C0"/>
              </a:extrusionClr>
            </a:sp3d>
          </p:spPr>
          <p:txBody>
            <a:bodyPr/>
            <a:lstStyle/>
            <a:p>
              <a:pPr>
                <a:defRPr/>
              </a:pPr>
              <a:endParaRPr lang="en-US">
                <a:latin typeface="+mj-lt"/>
              </a:endParaRPr>
            </a:p>
          </p:txBody>
        </p:sp>
        <p:sp>
          <p:nvSpPr>
            <p:cNvPr id="171034" name="AutoShape 5"/>
            <p:cNvSpPr>
              <a:spLocks noEditPoints="1" noChangeArrowheads="1"/>
            </p:cNvSpPr>
            <p:nvPr/>
          </p:nvSpPr>
          <p:spPr bwMode="auto">
            <a:xfrm>
              <a:off x="1632" y="1680"/>
              <a:ext cx="1429" cy="1253"/>
            </a:xfrm>
            <a:custGeom>
              <a:avLst/>
              <a:gdLst>
                <a:gd name="T0" fmla="*/ 715 w 21600"/>
                <a:gd name="T1" fmla="*/ 0 h 21600"/>
                <a:gd name="T2" fmla="*/ 1429 w 21600"/>
                <a:gd name="T3" fmla="*/ 627 h 21600"/>
                <a:gd name="T4" fmla="*/ 715 w 21600"/>
                <a:gd name="T5" fmla="*/ 1253 h 21600"/>
                <a:gd name="T6" fmla="*/ 0 w 21600"/>
                <a:gd name="T7" fmla="*/ 627 h 21600"/>
                <a:gd name="T8" fmla="*/ 0 60000 65536"/>
                <a:gd name="T9" fmla="*/ 0 60000 65536"/>
                <a:gd name="T10" fmla="*/ 0 60000 65536"/>
                <a:gd name="T11" fmla="*/ 0 60000 65536"/>
                <a:gd name="T12" fmla="*/ 4368 w 21600"/>
                <a:gd name="T13" fmla="*/ 3965 h 21600"/>
                <a:gd name="T14" fmla="*/ 17836 w 21600"/>
                <a:gd name="T15" fmla="*/ 17635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scene3d>
              <a:camera prst="legacyPerspectiveFront">
                <a:rot lat="20099998" lon="1500000" rev="0"/>
              </a:camera>
              <a:lightRig rig="legacyFlat4" dir="b"/>
            </a:scene3d>
            <a:sp3d extrusionH="430200" prstMaterial="legacyMatte">
              <a:bevelT w="13500" h="13500"/>
              <a:bevelB w="13500" h="13500" prst="angle"/>
              <a:extrusionClr>
                <a:srgbClr val="C0C0C0"/>
              </a:extrusionClr>
            </a:sp3d>
          </p:spPr>
          <p:txBody>
            <a:bodyPr/>
            <a:lstStyle/>
            <a:p>
              <a:pPr>
                <a:defRPr/>
              </a:pPr>
              <a:endParaRPr lang="en-US">
                <a:latin typeface="+mj-lt"/>
              </a:endParaRPr>
            </a:p>
          </p:txBody>
        </p:sp>
        <p:sp>
          <p:nvSpPr>
            <p:cNvPr id="171035" name="AutoShape 6"/>
            <p:cNvSpPr>
              <a:spLocks noEditPoints="1" noChangeArrowheads="1"/>
            </p:cNvSpPr>
            <p:nvPr/>
          </p:nvSpPr>
          <p:spPr bwMode="auto">
            <a:xfrm>
              <a:off x="2559" y="2142"/>
              <a:ext cx="1588" cy="1392"/>
            </a:xfrm>
            <a:custGeom>
              <a:avLst/>
              <a:gdLst>
                <a:gd name="T0" fmla="*/ 794 w 21600"/>
                <a:gd name="T1" fmla="*/ 0 h 21600"/>
                <a:gd name="T2" fmla="*/ 1588 w 21600"/>
                <a:gd name="T3" fmla="*/ 696 h 21600"/>
                <a:gd name="T4" fmla="*/ 794 w 21600"/>
                <a:gd name="T5" fmla="*/ 1392 h 21600"/>
                <a:gd name="T6" fmla="*/ 0 w 21600"/>
                <a:gd name="T7" fmla="*/ 696 h 21600"/>
                <a:gd name="T8" fmla="*/ 0 60000 65536"/>
                <a:gd name="T9" fmla="*/ 0 60000 65536"/>
                <a:gd name="T10" fmla="*/ 0 60000 65536"/>
                <a:gd name="T11" fmla="*/ 0 60000 65536"/>
                <a:gd name="T12" fmla="*/ 4380 w 21600"/>
                <a:gd name="T13" fmla="*/ 3957 h 21600"/>
                <a:gd name="T14" fmla="*/ 17846 w 21600"/>
                <a:gd name="T15" fmla="*/ 17628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scene3d>
              <a:camera prst="legacyPerspectiveFront">
                <a:rot lat="20099998" lon="1500000" rev="0"/>
              </a:camera>
              <a:lightRig rig="legacyFlat4" dir="b"/>
            </a:scene3d>
            <a:sp3d extrusionH="430200" prstMaterial="legacyMatte">
              <a:bevelT w="13500" h="13500"/>
              <a:bevelB w="13500" h="13500" prst="angle"/>
              <a:extrusionClr>
                <a:srgbClr val="C0C0C0"/>
              </a:extrusionClr>
            </a:sp3d>
          </p:spPr>
          <p:txBody>
            <a:bodyPr/>
            <a:lstStyle/>
            <a:p>
              <a:pPr>
                <a:defRPr/>
              </a:pPr>
              <a:endParaRPr lang="en-US">
                <a:latin typeface="+mj-lt"/>
              </a:endParaRPr>
            </a:p>
          </p:txBody>
        </p:sp>
      </p:grpSp>
      <p:sp>
        <p:nvSpPr>
          <p:cNvPr id="219159" name="TextBox 11"/>
          <p:cNvSpPr txBox="1">
            <a:spLocks noChangeArrowheads="1"/>
          </p:cNvSpPr>
          <p:nvPr/>
        </p:nvSpPr>
        <p:spPr bwMode="auto">
          <a:xfrm>
            <a:off x="223842" y="3174206"/>
            <a:ext cx="1462087" cy="738660"/>
          </a:xfrm>
          <a:prstGeom prst="rect">
            <a:avLst/>
          </a:prstGeom>
          <a:noFill/>
          <a:ln w="9525">
            <a:noFill/>
            <a:miter lim="800000"/>
            <a:headEnd/>
            <a:tailEnd/>
          </a:ln>
        </p:spPr>
        <p:txBody>
          <a:bodyPr lIns="91436" tIns="45718" rIns="91436" bIns="45718">
            <a:spAutoFit/>
          </a:bodyPr>
          <a:lstStyle/>
          <a:p>
            <a:pPr algn="ctr">
              <a:spcBef>
                <a:spcPct val="50000"/>
              </a:spcBef>
              <a:defRPr/>
            </a:pPr>
            <a:r>
              <a:rPr lang="en-US" sz="1400" b="1" dirty="0">
                <a:solidFill>
                  <a:schemeClr val="accent1"/>
                </a:solidFill>
                <a:latin typeface="+mj-lt"/>
                <a:ea typeface="MS PGothic"/>
              </a:rPr>
              <a:t>Matrix</a:t>
            </a:r>
            <a:br>
              <a:rPr lang="en-US" sz="1400" b="1" dirty="0">
                <a:solidFill>
                  <a:schemeClr val="accent1"/>
                </a:solidFill>
                <a:latin typeface="+mj-lt"/>
                <a:ea typeface="MS PGothic"/>
              </a:rPr>
            </a:br>
            <a:r>
              <a:rPr lang="en-US" sz="1400" b="1" dirty="0">
                <a:solidFill>
                  <a:schemeClr val="accent1"/>
                </a:solidFill>
                <a:latin typeface="+mj-lt"/>
                <a:ea typeface="MS PGothic"/>
              </a:rPr>
              <a:t>Self Service Portal</a:t>
            </a:r>
          </a:p>
        </p:txBody>
      </p:sp>
      <p:sp>
        <p:nvSpPr>
          <p:cNvPr id="219160" name="TextBox 11"/>
          <p:cNvSpPr txBox="1">
            <a:spLocks noChangeArrowheads="1"/>
          </p:cNvSpPr>
          <p:nvPr/>
        </p:nvSpPr>
        <p:spPr bwMode="auto">
          <a:xfrm>
            <a:off x="485779" y="1166825"/>
            <a:ext cx="1908175" cy="523216"/>
          </a:xfrm>
          <a:prstGeom prst="rect">
            <a:avLst/>
          </a:prstGeom>
          <a:noFill/>
          <a:ln w="9525">
            <a:noFill/>
            <a:miter lim="800000"/>
            <a:headEnd/>
            <a:tailEnd/>
          </a:ln>
        </p:spPr>
        <p:txBody>
          <a:bodyPr lIns="91436" tIns="45718" rIns="91436" bIns="45718">
            <a:spAutoFit/>
          </a:bodyPr>
          <a:lstStyle/>
          <a:p>
            <a:pPr algn="ctr">
              <a:spcBef>
                <a:spcPct val="50000"/>
              </a:spcBef>
              <a:defRPr/>
            </a:pPr>
            <a:r>
              <a:rPr lang="en-US" sz="1400" b="1" dirty="0">
                <a:solidFill>
                  <a:schemeClr val="accent1"/>
                </a:solidFill>
                <a:latin typeface="+mj-lt"/>
                <a:ea typeface="MS PGothic"/>
              </a:rPr>
              <a:t>Matrix</a:t>
            </a:r>
            <a:br>
              <a:rPr lang="en-US" sz="1400" b="1" dirty="0">
                <a:solidFill>
                  <a:schemeClr val="accent1"/>
                </a:solidFill>
                <a:latin typeface="+mj-lt"/>
                <a:ea typeface="MS PGothic"/>
              </a:rPr>
            </a:br>
            <a:r>
              <a:rPr lang="en-US" sz="1400" b="1" dirty="0">
                <a:solidFill>
                  <a:schemeClr val="accent1"/>
                </a:solidFill>
                <a:latin typeface="+mj-lt"/>
                <a:ea typeface="MS PGothic"/>
              </a:rPr>
              <a:t>Service Catalog</a:t>
            </a:r>
          </a:p>
        </p:txBody>
      </p:sp>
      <p:sp>
        <p:nvSpPr>
          <p:cNvPr id="219161" name="TextBox 11"/>
          <p:cNvSpPr txBox="1">
            <a:spLocks noChangeArrowheads="1"/>
          </p:cNvSpPr>
          <p:nvPr/>
        </p:nvSpPr>
        <p:spPr bwMode="auto">
          <a:xfrm>
            <a:off x="3308624" y="1071721"/>
            <a:ext cx="1906588" cy="523216"/>
          </a:xfrm>
          <a:prstGeom prst="rect">
            <a:avLst/>
          </a:prstGeom>
          <a:noFill/>
          <a:ln w="9525">
            <a:noFill/>
            <a:miter lim="800000"/>
            <a:headEnd/>
            <a:tailEnd/>
          </a:ln>
        </p:spPr>
        <p:txBody>
          <a:bodyPr lIns="91436" tIns="45718" rIns="91436" bIns="45718">
            <a:spAutoFit/>
          </a:bodyPr>
          <a:lstStyle/>
          <a:p>
            <a:pPr algn="ctr">
              <a:spcBef>
                <a:spcPct val="50000"/>
              </a:spcBef>
              <a:defRPr/>
            </a:pPr>
            <a:r>
              <a:rPr lang="en-US" sz="1400" b="1" dirty="0">
                <a:solidFill>
                  <a:schemeClr val="accent1"/>
                </a:solidFill>
                <a:latin typeface="+mj-lt"/>
                <a:ea typeface="MS PGothic"/>
              </a:rPr>
              <a:t>Matrix</a:t>
            </a:r>
            <a:br>
              <a:rPr lang="en-US" sz="1400" b="1" dirty="0">
                <a:solidFill>
                  <a:schemeClr val="accent1"/>
                </a:solidFill>
                <a:latin typeface="+mj-lt"/>
                <a:ea typeface="MS PGothic"/>
              </a:rPr>
            </a:br>
            <a:r>
              <a:rPr lang="en-US" sz="1400" b="1" dirty="0">
                <a:solidFill>
                  <a:schemeClr val="accent1"/>
                </a:solidFill>
                <a:latin typeface="+mj-lt"/>
                <a:ea typeface="MS PGothic"/>
              </a:rPr>
              <a:t>Resource Pool</a:t>
            </a:r>
          </a:p>
        </p:txBody>
      </p:sp>
      <p:sp>
        <p:nvSpPr>
          <p:cNvPr id="219162" name="TextBox 11"/>
          <p:cNvSpPr txBox="1">
            <a:spLocks noChangeArrowheads="1"/>
          </p:cNvSpPr>
          <p:nvPr/>
        </p:nvSpPr>
        <p:spPr bwMode="auto">
          <a:xfrm>
            <a:off x="3829052" y="4131470"/>
            <a:ext cx="1641475" cy="523216"/>
          </a:xfrm>
          <a:prstGeom prst="rect">
            <a:avLst/>
          </a:prstGeom>
          <a:noFill/>
          <a:ln w="9525">
            <a:noFill/>
            <a:miter lim="800000"/>
            <a:headEnd/>
            <a:tailEnd/>
          </a:ln>
        </p:spPr>
        <p:txBody>
          <a:bodyPr lIns="91436" tIns="45718" rIns="91436" bIns="45718">
            <a:spAutoFit/>
          </a:bodyPr>
          <a:lstStyle/>
          <a:p>
            <a:pPr algn="ctr">
              <a:spcBef>
                <a:spcPct val="50000"/>
              </a:spcBef>
              <a:defRPr/>
            </a:pPr>
            <a:r>
              <a:rPr lang="en-US" sz="1400" b="1" dirty="0">
                <a:solidFill>
                  <a:schemeClr val="accent1"/>
                </a:solidFill>
                <a:latin typeface="+mj-lt"/>
                <a:ea typeface="MS PGothic"/>
              </a:rPr>
              <a:t>Matrix</a:t>
            </a:r>
            <a:br>
              <a:rPr lang="en-US" sz="1400" b="1" dirty="0">
                <a:solidFill>
                  <a:schemeClr val="accent1"/>
                </a:solidFill>
                <a:latin typeface="+mj-lt"/>
                <a:ea typeface="MS PGothic"/>
              </a:rPr>
            </a:br>
            <a:r>
              <a:rPr lang="en-US" sz="1400" b="1" dirty="0">
                <a:solidFill>
                  <a:schemeClr val="accent1"/>
                </a:solidFill>
                <a:latin typeface="+mj-lt"/>
                <a:ea typeface="MS PGothic"/>
              </a:rPr>
              <a:t>Service Delivery</a:t>
            </a:r>
          </a:p>
        </p:txBody>
      </p:sp>
      <p:sp>
        <p:nvSpPr>
          <p:cNvPr id="219163" name="TextBox 11"/>
          <p:cNvSpPr txBox="1">
            <a:spLocks noChangeArrowheads="1"/>
          </p:cNvSpPr>
          <p:nvPr/>
        </p:nvSpPr>
        <p:spPr bwMode="auto">
          <a:xfrm>
            <a:off x="1914568" y="4375566"/>
            <a:ext cx="1906587" cy="523216"/>
          </a:xfrm>
          <a:prstGeom prst="rect">
            <a:avLst/>
          </a:prstGeom>
          <a:noFill/>
          <a:ln w="9525">
            <a:noFill/>
            <a:miter lim="800000"/>
            <a:headEnd/>
            <a:tailEnd/>
          </a:ln>
        </p:spPr>
        <p:txBody>
          <a:bodyPr lIns="91436" tIns="45718" rIns="91436" bIns="45718">
            <a:spAutoFit/>
          </a:bodyPr>
          <a:lstStyle/>
          <a:p>
            <a:pPr algn="ctr">
              <a:spcBef>
                <a:spcPct val="50000"/>
              </a:spcBef>
              <a:defRPr/>
            </a:pPr>
            <a:r>
              <a:rPr lang="en-US" sz="1400" b="1" dirty="0">
                <a:solidFill>
                  <a:schemeClr val="accent1"/>
                </a:solidFill>
                <a:latin typeface="+mj-lt"/>
                <a:ea typeface="MS PGothic"/>
              </a:rPr>
              <a:t>Matrix Capacity &amp; Management</a:t>
            </a:r>
          </a:p>
        </p:txBody>
      </p:sp>
      <p:sp>
        <p:nvSpPr>
          <p:cNvPr id="39956" name="TextBox 11"/>
          <p:cNvSpPr txBox="1">
            <a:spLocks noChangeArrowheads="1"/>
          </p:cNvSpPr>
          <p:nvPr/>
        </p:nvSpPr>
        <p:spPr bwMode="auto">
          <a:xfrm>
            <a:off x="1931992" y="2918224"/>
            <a:ext cx="1908175" cy="738660"/>
          </a:xfrm>
          <a:prstGeom prst="rect">
            <a:avLst/>
          </a:prstGeom>
          <a:noFill/>
          <a:ln w="9525">
            <a:noFill/>
            <a:miter lim="800000"/>
            <a:headEnd/>
            <a:tailEnd/>
          </a:ln>
        </p:spPr>
        <p:txBody>
          <a:bodyPr lIns="91436" tIns="45718" rIns="91436" bIns="45718">
            <a:spAutoFit/>
          </a:bodyPr>
          <a:lstStyle/>
          <a:p>
            <a:pPr algn="ctr">
              <a:spcBef>
                <a:spcPct val="50000"/>
              </a:spcBef>
            </a:pPr>
            <a:r>
              <a:rPr lang="en-US" sz="1400" b="1" dirty="0"/>
              <a:t>Matrix</a:t>
            </a:r>
            <a:br>
              <a:rPr lang="en-US" sz="1400" b="1" dirty="0"/>
            </a:br>
            <a:r>
              <a:rPr lang="en-US" sz="1400" b="1" dirty="0"/>
              <a:t>Cloud APIs</a:t>
            </a:r>
            <a:br>
              <a:rPr lang="en-US" sz="1400" b="1" dirty="0"/>
            </a:br>
            <a:endParaRPr lang="en-US" sz="1400" dirty="0"/>
          </a:p>
        </p:txBody>
      </p:sp>
      <p:sp>
        <p:nvSpPr>
          <p:cNvPr id="219165" name="TextBox 11"/>
          <p:cNvSpPr txBox="1">
            <a:spLocks noChangeArrowheads="1"/>
          </p:cNvSpPr>
          <p:nvPr/>
        </p:nvSpPr>
        <p:spPr bwMode="auto">
          <a:xfrm>
            <a:off x="6037438" y="2464197"/>
            <a:ext cx="2489200" cy="1615823"/>
          </a:xfrm>
          <a:prstGeom prst="rect">
            <a:avLst/>
          </a:prstGeom>
          <a:noFill/>
          <a:ln w="9525">
            <a:noFill/>
            <a:miter lim="800000"/>
            <a:headEnd/>
            <a:tailEnd/>
          </a:ln>
        </p:spPr>
        <p:txBody>
          <a:bodyPr lIns="91436" tIns="45718" rIns="91436" bIns="45718">
            <a:spAutoFit/>
          </a:bodyPr>
          <a:lstStyle/>
          <a:p>
            <a:pPr>
              <a:spcBef>
                <a:spcPct val="50000"/>
              </a:spcBef>
              <a:defRPr/>
            </a:pPr>
            <a:r>
              <a:rPr lang="en-US" b="1" dirty="0">
                <a:solidFill>
                  <a:schemeClr val="bg1">
                    <a:lumMod val="95000"/>
                  </a:schemeClr>
                </a:solidFill>
                <a:latin typeface="+mj-lt"/>
                <a:ea typeface="MS PGothic"/>
              </a:rPr>
              <a:t>Personalize </a:t>
            </a:r>
            <a:r>
              <a:rPr lang="en-US" b="1" dirty="0" smtClean="0">
                <a:solidFill>
                  <a:schemeClr val="bg1">
                    <a:lumMod val="95000"/>
                  </a:schemeClr>
                </a:solidFill>
                <a:latin typeface="+mj-lt"/>
                <a:ea typeface="MS PGothic"/>
              </a:rPr>
              <a:t/>
            </a:r>
            <a:br>
              <a:rPr lang="en-US" b="1" dirty="0" smtClean="0">
                <a:solidFill>
                  <a:schemeClr val="bg1">
                    <a:lumMod val="95000"/>
                  </a:schemeClr>
                </a:solidFill>
                <a:latin typeface="+mj-lt"/>
                <a:ea typeface="MS PGothic"/>
              </a:rPr>
            </a:br>
            <a:r>
              <a:rPr lang="en-US" b="1" dirty="0" smtClean="0">
                <a:solidFill>
                  <a:schemeClr val="bg1">
                    <a:lumMod val="95000"/>
                  </a:schemeClr>
                </a:solidFill>
                <a:latin typeface="+mj-lt"/>
                <a:ea typeface="MS PGothic"/>
              </a:rPr>
              <a:t>your </a:t>
            </a:r>
            <a:r>
              <a:rPr lang="en-US" b="1" dirty="0">
                <a:solidFill>
                  <a:schemeClr val="bg1">
                    <a:lumMod val="95000"/>
                  </a:schemeClr>
                </a:solidFill>
                <a:latin typeface="+mj-lt"/>
                <a:ea typeface="MS PGothic"/>
              </a:rPr>
              <a:t>Cloud</a:t>
            </a:r>
          </a:p>
          <a:p>
            <a:pPr>
              <a:spcBef>
                <a:spcPct val="50000"/>
              </a:spcBef>
              <a:buFont typeface="Arial" charset="0"/>
              <a:buChar char="•"/>
              <a:defRPr/>
            </a:pPr>
            <a:r>
              <a:rPr lang="en-US" dirty="0">
                <a:solidFill>
                  <a:schemeClr val="bg1">
                    <a:lumMod val="95000"/>
                  </a:schemeClr>
                </a:solidFill>
                <a:latin typeface="+mj-lt"/>
                <a:ea typeface="MS PGothic"/>
              </a:rPr>
              <a:t> Billing/chargeback</a:t>
            </a:r>
          </a:p>
          <a:p>
            <a:pPr>
              <a:buFont typeface="Arial" charset="0"/>
              <a:buChar char="•"/>
              <a:defRPr/>
            </a:pPr>
            <a:r>
              <a:rPr lang="en-US" dirty="0">
                <a:solidFill>
                  <a:schemeClr val="bg1">
                    <a:lumMod val="95000"/>
                  </a:schemeClr>
                </a:solidFill>
                <a:latin typeface="+mj-lt"/>
                <a:ea typeface="MS PGothic"/>
              </a:rPr>
              <a:t> Approval flows</a:t>
            </a:r>
          </a:p>
          <a:p>
            <a:pPr>
              <a:buFont typeface="Arial" charset="0"/>
              <a:buChar char="•"/>
              <a:defRPr/>
            </a:pPr>
            <a:r>
              <a:rPr lang="en-US" dirty="0">
                <a:solidFill>
                  <a:schemeClr val="bg1">
                    <a:lumMod val="95000"/>
                  </a:schemeClr>
                </a:solidFill>
                <a:latin typeface="+mj-lt"/>
                <a:ea typeface="MS PGothic"/>
              </a:rPr>
              <a:t> Other processes</a:t>
            </a:r>
          </a:p>
        </p:txBody>
      </p:sp>
      <p:sp>
        <p:nvSpPr>
          <p:cNvPr id="33" name="TextBox 32"/>
          <p:cNvSpPr txBox="1"/>
          <p:nvPr/>
        </p:nvSpPr>
        <p:spPr>
          <a:xfrm>
            <a:off x="4453699" y="1567279"/>
            <a:ext cx="829065" cy="646327"/>
          </a:xfrm>
          <a:prstGeom prst="rect">
            <a:avLst/>
          </a:prstGeom>
          <a:noFill/>
          <a:effectLst>
            <a:outerShdw blurRad="50800" dist="38100" dir="5400000" algn="t" rotWithShape="0">
              <a:schemeClr val="accent1">
                <a:alpha val="40000"/>
              </a:schemeClr>
            </a:outerShdw>
          </a:effectLst>
        </p:spPr>
        <p:txBody>
          <a:bodyPr wrap="none" lIns="91436" tIns="45718" rIns="91436" bIns="45718">
            <a:spAutoFit/>
          </a:bodyPr>
          <a:lstStyle/>
          <a:p>
            <a:pPr>
              <a:defRPr/>
            </a:pPr>
            <a:r>
              <a:rPr lang="en-US" sz="1200" dirty="0">
                <a:latin typeface="+mj-lt"/>
              </a:rPr>
              <a:t>HP-UX</a:t>
            </a:r>
          </a:p>
          <a:p>
            <a:pPr>
              <a:defRPr/>
            </a:pPr>
            <a:r>
              <a:rPr lang="en-US" sz="1200" dirty="0">
                <a:latin typeface="+mj-lt"/>
              </a:rPr>
              <a:t>Windows</a:t>
            </a:r>
          </a:p>
          <a:p>
            <a:pPr>
              <a:defRPr/>
            </a:pPr>
            <a:r>
              <a:rPr lang="en-US" sz="1200" dirty="0">
                <a:latin typeface="+mj-lt"/>
              </a:rPr>
              <a:t>Linux</a:t>
            </a:r>
          </a:p>
        </p:txBody>
      </p:sp>
      <p:grpSp>
        <p:nvGrpSpPr>
          <p:cNvPr id="6" name="Group 13"/>
          <p:cNvGrpSpPr>
            <a:grpSpLocks/>
          </p:cNvGrpSpPr>
          <p:nvPr/>
        </p:nvGrpSpPr>
        <p:grpSpPr bwMode="auto">
          <a:xfrm>
            <a:off x="1857726" y="2428116"/>
            <a:ext cx="1828800" cy="1163049"/>
            <a:chOff x="676665" y="2946035"/>
            <a:chExt cx="2806764" cy="2161149"/>
          </a:xfrm>
        </p:grpSpPr>
        <p:pic>
          <p:nvPicPr>
            <p:cNvPr id="39965" name="Picture 9" descr="Globe with arrow.png"/>
            <p:cNvPicPr>
              <a:picLocks noChangeAspect="1"/>
            </p:cNvPicPr>
            <p:nvPr/>
          </p:nvPicPr>
          <p:blipFill>
            <a:blip r:embed="rId9" cstate="email"/>
            <a:srcRect/>
            <a:stretch>
              <a:fillRect/>
            </a:stretch>
          </p:blipFill>
          <p:spPr bwMode="auto">
            <a:xfrm>
              <a:off x="676665" y="2946035"/>
              <a:ext cx="2806764" cy="2161149"/>
            </a:xfrm>
            <a:prstGeom prst="rect">
              <a:avLst/>
            </a:prstGeom>
            <a:noFill/>
            <a:ln w="9525">
              <a:noFill/>
              <a:miter lim="800000"/>
              <a:headEnd/>
              <a:tailEnd/>
            </a:ln>
          </p:spPr>
        </p:pic>
        <p:sp>
          <p:nvSpPr>
            <p:cNvPr id="2" name="TextBox 11"/>
            <p:cNvSpPr txBox="1"/>
            <p:nvPr/>
          </p:nvSpPr>
          <p:spPr>
            <a:xfrm>
              <a:off x="1098989" y="3212932"/>
              <a:ext cx="1960249" cy="1200996"/>
            </a:xfrm>
            <a:prstGeom prst="rect">
              <a:avLst/>
            </a:prstGeom>
            <a:noFill/>
            <a:effectLst>
              <a:outerShdw dist="38100" dir="2700000" algn="tl" rotWithShape="0">
                <a:prstClr val="black">
                  <a:alpha val="40000"/>
                </a:prstClr>
              </a:outerShdw>
            </a:effectLst>
          </p:spPr>
          <p:txBody>
            <a:bodyPr>
              <a:spAutoFit/>
            </a:bodyPr>
            <a:lstStyle/>
            <a:p>
              <a:pPr algn="ctr">
                <a:defRPr/>
              </a:pPr>
              <a:r>
                <a:rPr lang="en-US" sz="1200" b="1" dirty="0">
                  <a:solidFill>
                    <a:schemeClr val="bg1"/>
                  </a:solidFill>
                  <a:latin typeface="+mj-lt"/>
                  <a:ea typeface="ＭＳ Ｐゴシック"/>
                </a:rPr>
                <a:t>HP </a:t>
              </a:r>
              <a:br>
                <a:rPr lang="en-US" sz="1200" b="1" dirty="0">
                  <a:solidFill>
                    <a:schemeClr val="bg1"/>
                  </a:solidFill>
                  <a:latin typeface="+mj-lt"/>
                  <a:ea typeface="ＭＳ Ｐゴシック"/>
                </a:rPr>
              </a:br>
              <a:r>
                <a:rPr lang="en-US" sz="1200" b="1" dirty="0">
                  <a:solidFill>
                    <a:schemeClr val="bg1"/>
                  </a:solidFill>
                  <a:latin typeface="+mj-lt"/>
                  <a:ea typeface="ＭＳ Ｐゴシック"/>
                </a:rPr>
                <a:t>Converged Infrastructure</a:t>
              </a:r>
            </a:p>
          </p:txBody>
        </p:sp>
      </p:grpSp>
      <p:sp>
        <p:nvSpPr>
          <p:cNvPr id="219170" name="TextBox 11"/>
          <p:cNvSpPr txBox="1">
            <a:spLocks noChangeArrowheads="1"/>
          </p:cNvSpPr>
          <p:nvPr/>
        </p:nvSpPr>
        <p:spPr bwMode="auto">
          <a:xfrm>
            <a:off x="4281491" y="3153967"/>
            <a:ext cx="1906587" cy="523216"/>
          </a:xfrm>
          <a:prstGeom prst="rect">
            <a:avLst/>
          </a:prstGeom>
          <a:noFill/>
          <a:ln w="9525">
            <a:noFill/>
            <a:miter lim="800000"/>
            <a:headEnd/>
            <a:tailEnd/>
          </a:ln>
        </p:spPr>
        <p:txBody>
          <a:bodyPr lIns="91436" tIns="45718" rIns="91436" bIns="45718">
            <a:spAutoFit/>
          </a:bodyPr>
          <a:lstStyle/>
          <a:p>
            <a:pPr algn="ctr">
              <a:spcBef>
                <a:spcPct val="50000"/>
              </a:spcBef>
              <a:defRPr/>
            </a:pPr>
            <a:r>
              <a:rPr lang="en-US" sz="1400" b="1" dirty="0">
                <a:solidFill>
                  <a:schemeClr val="tx2">
                    <a:lumMod val="75000"/>
                  </a:schemeClr>
                </a:solidFill>
                <a:latin typeface="+mj-lt"/>
                <a:ea typeface="MS PGothic"/>
              </a:rPr>
              <a:t>Matrix</a:t>
            </a:r>
            <a:br>
              <a:rPr lang="en-US" sz="1400" b="1" dirty="0">
                <a:solidFill>
                  <a:schemeClr val="tx2">
                    <a:lumMod val="75000"/>
                  </a:schemeClr>
                </a:solidFill>
                <a:latin typeface="+mj-lt"/>
                <a:ea typeface="MS PGothic"/>
              </a:rPr>
            </a:br>
            <a:r>
              <a:rPr lang="en-US" sz="1400" b="1" dirty="0">
                <a:solidFill>
                  <a:schemeClr val="tx2">
                    <a:lumMod val="75000"/>
                  </a:schemeClr>
                </a:solidFill>
                <a:latin typeface="+mj-lt"/>
                <a:ea typeface="MS PGothic"/>
              </a:rPr>
              <a:t>Cloud APIs</a:t>
            </a:r>
          </a:p>
        </p:txBody>
      </p:sp>
      <p:sp>
        <p:nvSpPr>
          <p:cNvPr id="39" name="TextBox 636"/>
          <p:cNvSpPr txBox="1">
            <a:spLocks noChangeArrowheads="1"/>
          </p:cNvSpPr>
          <p:nvPr/>
        </p:nvSpPr>
        <p:spPr bwMode="auto">
          <a:xfrm>
            <a:off x="3314700" y="4943477"/>
            <a:ext cx="2527300" cy="200025"/>
          </a:xfrm>
          <a:prstGeom prst="rect">
            <a:avLst/>
          </a:prstGeom>
          <a:noFill/>
          <a:ln w="9525">
            <a:noFill/>
            <a:miter lim="800000"/>
            <a:headEnd/>
            <a:tailEnd/>
          </a:ln>
        </p:spPr>
        <p:txBody>
          <a:bodyPr lIns="91436" tIns="45718" rIns="91436" bIns="45718"/>
          <a:lstStyle/>
          <a:p>
            <a:pPr marL="228591" indent="-228591" algn="ctr">
              <a:defRPr/>
            </a:pPr>
            <a:r>
              <a:rPr lang="en-US" sz="900" dirty="0">
                <a:solidFill>
                  <a:schemeClr val="bg1"/>
                </a:solidFill>
                <a:latin typeface="+mj-lt"/>
                <a:ea typeface="MS PGothic"/>
              </a:rPr>
              <a:t>NDA Until 22 June 2010</a:t>
            </a:r>
          </a:p>
        </p:txBody>
      </p:sp>
      <p:sp>
        <p:nvSpPr>
          <p:cNvPr id="40" name="Left-Right Arrow 39"/>
          <p:cNvSpPr/>
          <p:nvPr/>
        </p:nvSpPr>
        <p:spPr>
          <a:xfrm>
            <a:off x="4677107" y="2837793"/>
            <a:ext cx="1135117" cy="268014"/>
          </a:xfrm>
          <a:prstGeom prst="leftRightArrow">
            <a:avLst/>
          </a:prstGeom>
          <a:solidFill>
            <a:srgbClr val="0071B4"/>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endParaRPr lang="en-US">
              <a:solidFill>
                <a:schemeClr val="tx1"/>
              </a:solidFill>
              <a:latin typeface="Futura Bk" pitchFamily="34" charset="0"/>
            </a:endParaRPr>
          </a:p>
        </p:txBody>
      </p:sp>
    </p:spTree>
    <p:extLst>
      <p:ext uri="{BB962C8B-B14F-4D97-AF65-F5344CB8AC3E}">
        <p14:creationId xmlns:p14="http://schemas.microsoft.com/office/powerpoint/2010/main" val="2077494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1100_CloudServices_PPTtemplate_M1r2t0_ml">
  <a:themeElements>
    <a:clrScheme name="Custom 1">
      <a:dk1>
        <a:srgbClr val="000000"/>
      </a:dk1>
      <a:lt1>
        <a:sysClr val="window" lastClr="FFFFFF"/>
      </a:lt1>
      <a:dk2>
        <a:srgbClr val="00AFDB"/>
      </a:dk2>
      <a:lt2>
        <a:srgbClr val="EEECE1"/>
      </a:lt2>
      <a:accent1>
        <a:srgbClr val="00AFDB"/>
      </a:accent1>
      <a:accent2>
        <a:srgbClr val="ABD9E9"/>
      </a:accent2>
      <a:accent3>
        <a:srgbClr val="FFFFFF"/>
      </a:accent3>
      <a:accent4>
        <a:srgbClr val="67A0F3"/>
      </a:accent4>
      <a:accent5>
        <a:srgbClr val="4BACC6"/>
      </a:accent5>
      <a:accent6>
        <a:srgbClr val="F79646"/>
      </a:accent6>
      <a:hlink>
        <a:srgbClr val="0000FF"/>
      </a:hlink>
      <a:folHlink>
        <a:srgbClr val="800080"/>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594</TotalTime>
  <Words>1637</Words>
  <Application>Microsoft Office PowerPoint</Application>
  <PresentationFormat>On-screen Show (16:9)</PresentationFormat>
  <Paragraphs>328</Paragraphs>
  <Slides>22</Slides>
  <Notes>12</Notes>
  <HiddenSlides>1</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11100_CloudServices_PPTtemplate_M1r2t0_ml</vt:lpstr>
      <vt:lpstr>PowerPoint Presentation</vt:lpstr>
      <vt:lpstr>Session Timeline</vt:lpstr>
      <vt:lpstr>agenda</vt:lpstr>
      <vt:lpstr>What’s driving the move to cloud?</vt:lpstr>
      <vt:lpstr>Transition to the cloud will happened at different speeds</vt:lpstr>
      <vt:lpstr>The misalignment of business and IT </vt:lpstr>
      <vt:lpstr>The private cloud concept  Delivering IT as a service</vt:lpstr>
      <vt:lpstr>agenda</vt:lpstr>
      <vt:lpstr>HP BladeSystem Matrix: The Foundation for your Private Cloud</vt:lpstr>
      <vt:lpstr>Matrix  Operating Environment How does it work?</vt:lpstr>
      <vt:lpstr>agenda</vt:lpstr>
      <vt:lpstr>Hp converged infrastructure</vt:lpstr>
      <vt:lpstr>Integrating Virtualization, Infrastructure,  and Application Management</vt:lpstr>
      <vt:lpstr>Microsoft and hp partnering to deliver the cloud </vt:lpstr>
      <vt:lpstr>Microsoft and hp partnering to deliver the cloud</vt:lpstr>
      <vt:lpstr>Hyper-v cloud fast track </vt:lpstr>
      <vt:lpstr>HP Cloud Foundation for Hyper-V</vt:lpstr>
      <vt:lpstr>Hp cloud foundation for hyper-v</vt:lpstr>
      <vt:lpstr>HP Cloud Foundation for Hyper-V</vt:lpstr>
      <vt:lpstr>PowerPoint Presentation</vt:lpstr>
      <vt:lpstr>Build the vision and strategy</vt:lpstr>
      <vt:lpstr>Thank you</vt:lpstr>
    </vt:vector>
  </TitlesOfParts>
  <Company>Wunderman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greenm</dc:creator>
  <cp:lastModifiedBy>artfreelancepc</cp:lastModifiedBy>
  <cp:revision>61</cp:revision>
  <cp:lastPrinted>2010-10-13T19:57:01Z</cp:lastPrinted>
  <dcterms:created xsi:type="dcterms:W3CDTF">2010-10-13T19:45:51Z</dcterms:created>
  <dcterms:modified xsi:type="dcterms:W3CDTF">2010-11-26T02:19:38Z</dcterms:modified>
</cp:coreProperties>
</file>